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6" r:id="rId3"/>
    <p:sldId id="258" r:id="rId4"/>
    <p:sldId id="263" r:id="rId5"/>
    <p:sldId id="261" r:id="rId6"/>
    <p:sldId id="262" r:id="rId7"/>
    <p:sldId id="260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0" d="100"/>
          <a:sy n="60" d="100"/>
        </p:scale>
        <p:origin x="-1644" y="-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1287-F328-443C-BA56-EB8C45452113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9ED7B-109A-4E0C-B28C-BAF0F9F359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659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1287-F328-443C-BA56-EB8C45452113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9ED7B-109A-4E0C-B28C-BAF0F9F359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39763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1287-F328-443C-BA56-EB8C45452113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9ED7B-109A-4E0C-B28C-BAF0F9F359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7978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1287-F328-443C-BA56-EB8C45452113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9ED7B-109A-4E0C-B28C-BAF0F9F359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39923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1287-F328-443C-BA56-EB8C45452113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9ED7B-109A-4E0C-B28C-BAF0F9F359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31237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1287-F328-443C-BA56-EB8C45452113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9ED7B-109A-4E0C-B28C-BAF0F9F359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95243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1287-F328-443C-BA56-EB8C45452113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9ED7B-109A-4E0C-B28C-BAF0F9F359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1223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1287-F328-443C-BA56-EB8C45452113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9ED7B-109A-4E0C-B28C-BAF0F9F359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87226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1287-F328-443C-BA56-EB8C45452113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9ED7B-109A-4E0C-B28C-BAF0F9F359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36307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1287-F328-443C-BA56-EB8C45452113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9ED7B-109A-4E0C-B28C-BAF0F9F359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4792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01287-F328-443C-BA56-EB8C45452113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9ED7B-109A-4E0C-B28C-BAF0F9F359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9097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01287-F328-443C-BA56-EB8C45452113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9ED7B-109A-4E0C-B28C-BAF0F9F359A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9596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microsoft.com/office/2007/relationships/hdphoto" Target="../media/hdphoto1.wdp"/><Relationship Id="rId7" Type="http://schemas.openxmlformats.org/officeDocument/2006/relationships/image" Target="../media/image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pc\Pictures\,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1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6"/>
            <a:ext cx="9144000" cy="6842124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7300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5118046" y="1052736"/>
            <a:ext cx="1946367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altLang="ar-SA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انواع </a:t>
            </a:r>
            <a:r>
              <a:rPr lang="ar-SA" altLang="ar-SA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الازهار</a:t>
            </a:r>
            <a:endParaRPr lang="ar-SA" altLang="ar-SA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540370" y="2132856"/>
            <a:ext cx="4551246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/>
            <a:r>
              <a:rPr lang="ar-SA" sz="3200" b="1" dirty="0">
                <a:solidFill>
                  <a:schemeClr val="bg1"/>
                </a:solidFill>
              </a:rPr>
              <a:t>كيف نعبر عن الاوساط الزهرية؟؟</a:t>
            </a:r>
            <a:endParaRPr lang="ar-SA" sz="3200" dirty="0">
              <a:solidFill>
                <a:schemeClr val="bg1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4537759" y="4253999"/>
            <a:ext cx="2526654" cy="58477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altLang="ar-SA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التناظر في </a:t>
            </a:r>
            <a:r>
              <a:rPr lang="ar-SA" altLang="ar-SA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الزهرة</a:t>
            </a:r>
            <a:endParaRPr lang="ar-SA" altLang="ar-SA" sz="3200" b="1" dirty="0">
              <a:solidFill>
                <a:schemeClr val="bg1"/>
              </a:solidFill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4831109" y="3144550"/>
            <a:ext cx="2233304" cy="584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ar-SA" sz="3200" b="1" dirty="0">
                <a:solidFill>
                  <a:schemeClr val="bg1"/>
                </a:solidFill>
              </a:rPr>
              <a:t>القانون الزهري</a:t>
            </a:r>
            <a:endParaRPr lang="ar-SA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29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ربع نص 3"/>
          <p:cNvSpPr txBox="1"/>
          <p:nvPr/>
        </p:nvSpPr>
        <p:spPr>
          <a:xfrm>
            <a:off x="3380613" y="5000442"/>
            <a:ext cx="5365571" cy="52322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800" b="1" dirty="0" smtClean="0">
                <a:solidFill>
                  <a:srgbClr val="C00000"/>
                </a:solidFill>
              </a:rPr>
              <a:t>2-</a:t>
            </a:r>
            <a:r>
              <a:rPr lang="ar-SA" sz="2400" b="1" dirty="0" smtClean="0">
                <a:solidFill>
                  <a:srgbClr val="C00000"/>
                </a:solidFill>
              </a:rPr>
              <a:t> اكتبي صفات الزهرة من القانون الزهري التالي 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936" y="5541216"/>
            <a:ext cx="612068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251521" y="980728"/>
            <a:ext cx="8712968" cy="390876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Low"/>
            <a:r>
              <a:rPr lang="ar-SA" sz="2800" b="1" dirty="0" smtClean="0">
                <a:solidFill>
                  <a:srgbClr val="00B050"/>
                </a:solidFill>
                <a:latin typeface="Arial"/>
                <a:ea typeface="Times New Roman"/>
              </a:rPr>
              <a:t>1-</a:t>
            </a:r>
            <a:r>
              <a:rPr lang="ar-SA" sz="2400" b="1" dirty="0" smtClean="0">
                <a:solidFill>
                  <a:schemeClr val="tx2"/>
                </a:solidFill>
                <a:latin typeface="Arial"/>
                <a:ea typeface="Times New Roman"/>
              </a:rPr>
              <a:t> زهرة </a:t>
            </a:r>
            <a:r>
              <a:rPr lang="ar-SA" sz="2400" b="1" dirty="0">
                <a:solidFill>
                  <a:schemeClr val="tx2"/>
                </a:solidFill>
                <a:latin typeface="Arial"/>
                <a:ea typeface="Times New Roman"/>
              </a:rPr>
              <a:t>الجهنمية </a:t>
            </a:r>
            <a:r>
              <a:rPr lang="ar-SA" sz="2400" b="1" i="1" dirty="0">
                <a:solidFill>
                  <a:schemeClr val="tx2"/>
                </a:solidFill>
                <a:latin typeface="Arial"/>
                <a:ea typeface="Times New Roman"/>
              </a:rPr>
              <a:t> </a:t>
            </a:r>
            <a:r>
              <a:rPr lang="en-US" sz="2400" b="1" u="sng" dirty="0" err="1" smtClean="0">
                <a:solidFill>
                  <a:schemeClr val="tx2"/>
                </a:solidFill>
                <a:latin typeface="Arial"/>
                <a:ea typeface="Times New Roman"/>
                <a:cs typeface="Times New Roman"/>
              </a:rPr>
              <a:t>Bougain</a:t>
            </a:r>
            <a:r>
              <a:rPr lang="en-US" sz="2400" b="1" dirty="0" smtClean="0">
                <a:solidFill>
                  <a:schemeClr val="tx2"/>
                </a:solidFill>
                <a:latin typeface="Arial"/>
                <a:ea typeface="Times New Roman"/>
                <a:cs typeface="Times New Roman"/>
              </a:rPr>
              <a:t>  </a:t>
            </a:r>
            <a:r>
              <a:rPr lang="en-US" sz="2400" b="1" u="sng" dirty="0" err="1" smtClean="0">
                <a:solidFill>
                  <a:schemeClr val="tx2"/>
                </a:solidFill>
                <a:latin typeface="Arial"/>
                <a:ea typeface="Times New Roman"/>
                <a:cs typeface="Times New Roman"/>
              </a:rPr>
              <a:t>villea</a:t>
            </a:r>
            <a:endParaRPr lang="en-US" sz="2400" u="sng" dirty="0">
              <a:solidFill>
                <a:schemeClr val="tx2"/>
              </a:solidFill>
              <a:latin typeface="Times New Roman"/>
              <a:ea typeface="Times New Roman"/>
            </a:endParaRPr>
          </a:p>
          <a:p>
            <a:pPr algn="justLow"/>
            <a:r>
              <a:rPr lang="en-US" sz="2400" b="1" i="1" dirty="0">
                <a:solidFill>
                  <a:schemeClr val="tx2"/>
                </a:solidFill>
                <a:latin typeface="Arial"/>
                <a:ea typeface="Times New Roman"/>
                <a:cs typeface="Times New Roman"/>
              </a:rPr>
              <a:t> </a:t>
            </a:r>
            <a:r>
              <a:rPr lang="ar-SA" sz="2400" b="1" dirty="0" smtClean="0">
                <a:solidFill>
                  <a:schemeClr val="tx2"/>
                </a:solidFill>
                <a:latin typeface="Arial"/>
                <a:ea typeface="Times New Roman"/>
              </a:rPr>
              <a:t>زهرة </a:t>
            </a:r>
            <a:r>
              <a:rPr lang="ar-SA" sz="2400" b="1" dirty="0">
                <a:solidFill>
                  <a:schemeClr val="tx2"/>
                </a:solidFill>
                <a:latin typeface="Arial"/>
                <a:ea typeface="Times New Roman"/>
              </a:rPr>
              <a:t>منتظمة </a:t>
            </a:r>
            <a:r>
              <a:rPr lang="ar-SA" sz="2400" b="1" dirty="0" smtClean="0">
                <a:solidFill>
                  <a:schemeClr val="tx2"/>
                </a:solidFill>
                <a:latin typeface="Arial"/>
                <a:ea typeface="Times New Roman"/>
              </a:rPr>
              <a:t>خنثى الغلاف الزهري خمس </a:t>
            </a:r>
            <a:r>
              <a:rPr lang="ar-SA" sz="2400" b="1" dirty="0" err="1">
                <a:solidFill>
                  <a:schemeClr val="tx2"/>
                </a:solidFill>
                <a:latin typeface="Arial"/>
                <a:ea typeface="Times New Roman"/>
              </a:rPr>
              <a:t>تبلات</a:t>
            </a:r>
            <a:r>
              <a:rPr lang="ar-SA" sz="2400" b="1" dirty="0">
                <a:solidFill>
                  <a:schemeClr val="tx2"/>
                </a:solidFill>
                <a:latin typeface="Arial"/>
                <a:ea typeface="Times New Roman"/>
              </a:rPr>
              <a:t> ملتحمة </a:t>
            </a:r>
            <a:r>
              <a:rPr lang="ar-SA" sz="2400" b="1" dirty="0" err="1">
                <a:solidFill>
                  <a:schemeClr val="tx2"/>
                </a:solidFill>
                <a:latin typeface="Arial"/>
                <a:ea typeface="Times New Roman"/>
              </a:rPr>
              <a:t>مصراعية</a:t>
            </a:r>
            <a:r>
              <a:rPr lang="ar-SA" sz="2400" b="1" dirty="0">
                <a:solidFill>
                  <a:schemeClr val="tx2"/>
                </a:solidFill>
                <a:latin typeface="Arial"/>
                <a:ea typeface="Times New Roman"/>
              </a:rPr>
              <a:t> ,عدد 6-8 اسدية  وكانت الزهرة سفليه  , له مشيمة قاعدية </a:t>
            </a:r>
            <a:r>
              <a:rPr lang="ar-SA" sz="2400" b="1" dirty="0" err="1">
                <a:solidFill>
                  <a:schemeClr val="tx2"/>
                </a:solidFill>
                <a:latin typeface="Arial"/>
                <a:ea typeface="Times New Roman"/>
              </a:rPr>
              <a:t>بكرابل</a:t>
            </a:r>
            <a:r>
              <a:rPr lang="ar-SA" sz="2400" b="1" dirty="0">
                <a:solidFill>
                  <a:schemeClr val="tx2"/>
                </a:solidFill>
                <a:latin typeface="Arial"/>
                <a:ea typeface="Times New Roman"/>
              </a:rPr>
              <a:t> واحدة  </a:t>
            </a:r>
            <a:r>
              <a:rPr lang="ar-SA" sz="2400" b="1" dirty="0" smtClean="0">
                <a:solidFill>
                  <a:schemeClr val="tx2"/>
                </a:solidFill>
                <a:latin typeface="Arial"/>
                <a:ea typeface="Times New Roman"/>
              </a:rPr>
              <a:t>فقيرة</a:t>
            </a:r>
          </a:p>
          <a:p>
            <a:pPr algn="justLow"/>
            <a:endParaRPr lang="ar-SA" sz="2400" b="1" dirty="0">
              <a:solidFill>
                <a:schemeClr val="tx2"/>
              </a:solidFill>
              <a:effectLst/>
              <a:latin typeface="Arial"/>
              <a:ea typeface="Times New Roman"/>
            </a:endParaRPr>
          </a:p>
          <a:p>
            <a:pPr algn="justLow"/>
            <a:r>
              <a:rPr lang="ar-SA" sz="2800" b="1" dirty="0" smtClean="0">
                <a:solidFill>
                  <a:srgbClr val="00B050"/>
                </a:solidFill>
                <a:latin typeface="Arial"/>
                <a:ea typeface="Times New Roman"/>
              </a:rPr>
              <a:t>2-</a:t>
            </a:r>
            <a:r>
              <a:rPr lang="ar-SA" sz="2400" b="1" dirty="0" smtClean="0">
                <a:solidFill>
                  <a:schemeClr val="tx2"/>
                </a:solidFill>
                <a:latin typeface="Arial"/>
                <a:ea typeface="Times New Roman"/>
              </a:rPr>
              <a:t> زهرة </a:t>
            </a:r>
            <a:r>
              <a:rPr lang="ar-SA" sz="2400" b="1" dirty="0" err="1" smtClean="0">
                <a:solidFill>
                  <a:schemeClr val="tx2"/>
                </a:solidFill>
                <a:latin typeface="Arial"/>
                <a:ea typeface="Times New Roman"/>
              </a:rPr>
              <a:t>التيكوما</a:t>
            </a:r>
            <a:r>
              <a:rPr lang="ar-SA" sz="2400" b="1" dirty="0" smtClean="0">
                <a:solidFill>
                  <a:schemeClr val="tx2"/>
                </a:solidFill>
                <a:latin typeface="Arial"/>
                <a:ea typeface="Times New Roman"/>
              </a:rPr>
              <a:t> </a:t>
            </a:r>
            <a:r>
              <a:rPr lang="en-US" sz="2400" b="1" u="sng" dirty="0" err="1" smtClean="0">
                <a:solidFill>
                  <a:schemeClr val="tx2"/>
                </a:solidFill>
                <a:latin typeface="Arial"/>
                <a:ea typeface="Times New Roman"/>
              </a:rPr>
              <a:t>Tecoma</a:t>
            </a:r>
            <a:r>
              <a:rPr lang="en-US" sz="2400" b="1" dirty="0" smtClean="0">
                <a:solidFill>
                  <a:schemeClr val="tx2"/>
                </a:solidFill>
                <a:latin typeface="Arial"/>
                <a:ea typeface="Times New Roman"/>
              </a:rPr>
              <a:t>  </a:t>
            </a:r>
            <a:r>
              <a:rPr lang="en-US" sz="2400" b="1" u="sng" dirty="0" err="1" smtClean="0">
                <a:solidFill>
                  <a:schemeClr val="tx2"/>
                </a:solidFill>
                <a:latin typeface="Arial"/>
                <a:ea typeface="Times New Roman"/>
              </a:rPr>
              <a:t>stans</a:t>
            </a:r>
            <a:endParaRPr lang="ar-SA" sz="2400" b="1" u="sng" dirty="0" smtClean="0">
              <a:solidFill>
                <a:schemeClr val="tx2"/>
              </a:solidFill>
              <a:latin typeface="Arial"/>
              <a:ea typeface="Times New Roman"/>
            </a:endParaRPr>
          </a:p>
          <a:p>
            <a:pPr algn="justLow"/>
            <a:r>
              <a:rPr lang="ar-SA" sz="2400" b="1" dirty="0" smtClean="0">
                <a:solidFill>
                  <a:schemeClr val="tx2"/>
                </a:solidFill>
                <a:effectLst/>
                <a:latin typeface="Arial"/>
                <a:ea typeface="Times New Roman"/>
              </a:rPr>
              <a:t>زهرة وحيدة التناظر خنثى لها خمس سبلات ملتحمه مصراعيه والتويج متراكب </a:t>
            </a:r>
            <a:r>
              <a:rPr lang="ar-SA" sz="2400" b="1" dirty="0" err="1" smtClean="0">
                <a:solidFill>
                  <a:schemeClr val="tx2"/>
                </a:solidFill>
                <a:effectLst/>
                <a:latin typeface="Arial"/>
                <a:ea typeface="Times New Roman"/>
              </a:rPr>
              <a:t>كونسي</a:t>
            </a:r>
            <a:r>
              <a:rPr lang="ar-SA" sz="2400" b="1" dirty="0" smtClean="0">
                <a:solidFill>
                  <a:schemeClr val="tx2"/>
                </a:solidFill>
                <a:effectLst/>
                <a:latin typeface="Arial"/>
                <a:ea typeface="Times New Roman"/>
              </a:rPr>
              <a:t> خمس بتلات ملتحمة ، </a:t>
            </a:r>
            <a:r>
              <a:rPr lang="ar-SA" sz="2400" b="1" dirty="0" err="1" smtClean="0">
                <a:solidFill>
                  <a:schemeClr val="tx2"/>
                </a:solidFill>
                <a:effectLst/>
                <a:latin typeface="Arial"/>
                <a:ea typeface="Times New Roman"/>
              </a:rPr>
              <a:t>الأسديه</a:t>
            </a:r>
            <a:r>
              <a:rPr lang="ar-SA" sz="2400" b="1" dirty="0" smtClean="0">
                <a:solidFill>
                  <a:schemeClr val="tx2"/>
                </a:solidFill>
                <a:effectLst/>
                <a:latin typeface="Arial"/>
                <a:ea typeface="Times New Roman"/>
              </a:rPr>
              <a:t> 4+1 فوق بتليه وكان المتاع علوي </a:t>
            </a:r>
            <a:r>
              <a:rPr lang="ar-SA" sz="2400" b="1" dirty="0" err="1" smtClean="0">
                <a:solidFill>
                  <a:schemeClr val="tx2"/>
                </a:solidFill>
                <a:effectLst/>
                <a:latin typeface="Arial"/>
                <a:ea typeface="Times New Roman"/>
              </a:rPr>
              <a:t>والمشيمه</a:t>
            </a:r>
            <a:r>
              <a:rPr lang="ar-SA" sz="2400" b="1" dirty="0" smtClean="0">
                <a:solidFill>
                  <a:schemeClr val="tx2"/>
                </a:solidFill>
                <a:effectLst/>
                <a:latin typeface="Arial"/>
                <a:ea typeface="Times New Roman"/>
              </a:rPr>
              <a:t> محوري </a:t>
            </a:r>
            <a:r>
              <a:rPr lang="ar-SA" sz="2400" b="1" dirty="0" err="1" smtClean="0">
                <a:solidFill>
                  <a:schemeClr val="tx2"/>
                </a:solidFill>
                <a:effectLst/>
                <a:latin typeface="Arial"/>
                <a:ea typeface="Times New Roman"/>
              </a:rPr>
              <a:t>بكرابل</a:t>
            </a:r>
            <a:r>
              <a:rPr lang="ar-SA" sz="2400" b="1" dirty="0" smtClean="0">
                <a:solidFill>
                  <a:schemeClr val="tx2"/>
                </a:solidFill>
                <a:effectLst/>
                <a:latin typeface="Arial"/>
                <a:ea typeface="Times New Roman"/>
              </a:rPr>
              <a:t> 2 ملتحمه والثمرة علبه</a:t>
            </a:r>
          </a:p>
          <a:p>
            <a:pPr algn="justLow"/>
            <a:endParaRPr lang="ar-SA" sz="2400" b="1" dirty="0">
              <a:solidFill>
                <a:srgbClr val="FF0000"/>
              </a:solidFill>
              <a:latin typeface="Arial"/>
              <a:ea typeface="Times New Roman"/>
            </a:endParaRPr>
          </a:p>
          <a:p>
            <a:pPr algn="justLow"/>
            <a:endParaRPr lang="en-US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282976" y="280417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altLang="ar-SA" sz="28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1-</a:t>
            </a:r>
            <a:r>
              <a:rPr lang="ar-SA" altLang="ar-SA" sz="2400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اكتبي </a:t>
            </a:r>
            <a:r>
              <a:rPr lang="ar-SA" altLang="ar-SA" sz="2400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القانون الزهري </a:t>
            </a:r>
            <a:r>
              <a:rPr lang="en-US" altLang="ar-SA" sz="2400" b="1" u="sng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Floral formula</a:t>
            </a:r>
            <a:r>
              <a:rPr lang="ar-SA" altLang="ar-SA" sz="2400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بصيغة رياضية؟ </a:t>
            </a:r>
            <a:endParaRPr lang="en-US" altLang="ar-SA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13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pc\Pictures\,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1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6"/>
            <a:ext cx="9144000" cy="6842124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7300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4038600" y="3715544"/>
          <a:ext cx="1066800" cy="295275"/>
        </p:xfrm>
        <a:graphic>
          <a:graphicData uri="http://schemas.openxmlformats.org/drawingml/2006/table">
            <a:tbl>
              <a:tblPr/>
              <a:tblGrid>
                <a:gridCol w="1066800"/>
              </a:tblGrid>
              <a:tr h="295275">
                <a:tc>
                  <a:txBody>
                    <a:bodyPr/>
                    <a:lstStyle/>
                    <a:p>
                      <a:pPr algn="l"/>
                      <a:endParaRPr lang="ar-SA" i="0" dirty="0">
                        <a:solidFill>
                          <a:srgbClr val="222222"/>
                        </a:solidFill>
                        <a:effectLst/>
                        <a:latin typeface="Georgia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13490"/>
            <a:ext cx="8913272" cy="492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-66654" tIns="0" rIns="-66654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32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انواع الازهار:</a:t>
            </a:r>
            <a:endParaRPr kumimoji="0" lang="ar-SA" altLang="ar-SA" sz="32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يحدد وضع المبيض على التخت نوع الزهرة فقد تكون :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alt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altLang="ar-SA" sz="2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زهرة علوية</a:t>
            </a:r>
            <a:r>
              <a:rPr kumimoji="0" lang="en-US" altLang="ar-SA" sz="2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: Epi                  </a:t>
            </a:r>
            <a:r>
              <a:rPr kumimoji="0" lang="ar-SA" altLang="ar-SA" sz="2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altLang="ar-S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وفيه يكون المبيض في موقع أسفل المحيطات الزهرية الباقية ملتحما مع التخت كما في زهرة دوار الشمس 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alt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altLang="ar-SA" sz="2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زهرة سفلية        </a:t>
            </a:r>
            <a:r>
              <a:rPr kumimoji="0" lang="en-US" altLang="ar-SA" sz="24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Hypogynous</a:t>
            </a:r>
            <a:r>
              <a:rPr kumimoji="0" lang="ar-SA" altLang="ar-SA" sz="2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:</a:t>
            </a:r>
            <a:endParaRPr kumimoji="0" lang="ar-SA" altLang="ar-SA" sz="2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altLang="ar-S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وفيه يكون المبيض في وضع اعلى من المحيطات الاخرى كما في اغلب الازهار.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ar-SA" alt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altLang="ar-SA" sz="2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زهرة محيطية </a:t>
            </a:r>
            <a:r>
              <a:rPr kumimoji="0" lang="en-US" altLang="ar-SA" sz="2400" b="1" i="0" u="none" strike="noStrike" normalizeH="0" baseline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Perigynous</a:t>
            </a:r>
            <a:r>
              <a:rPr kumimoji="0" lang="en-US" altLang="ar-SA" sz="2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kumimoji="0" lang="ar-SA" altLang="ar-SA" sz="2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:</a:t>
            </a:r>
            <a:endParaRPr kumimoji="0" lang="ar-SA" altLang="ar-SA" sz="2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altLang="ar-S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تكون كل أجزاء الزهرة في محيط واحد كما في زهرة </a:t>
            </a:r>
            <a:r>
              <a:rPr kumimoji="0" lang="ar-SA" altLang="ar-SA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الكاسيا</a:t>
            </a:r>
            <a:r>
              <a:rPr kumimoji="0" lang="ar-SA" altLang="ar-S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altLang="ar-SA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Cassia </a:t>
            </a:r>
            <a:r>
              <a:rPr kumimoji="0" lang="en-US" altLang="ar-SA" sz="24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sp</a:t>
            </a:r>
            <a:r>
              <a:rPr kumimoji="0" lang="ar-SA" altLang="ar-SA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ar-SA" alt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alt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69159"/>
            <a:ext cx="8208912" cy="1957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42556"/>
            <a:ext cx="127952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192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pc\Pictures\,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1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6"/>
            <a:ext cx="9144000" cy="6842124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7300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6300192" y="954088"/>
            <a:ext cx="2642592" cy="5378896"/>
          </a:xfrm>
          <a:prstGeom prst="rect">
            <a:avLst/>
          </a:prstGeom>
          <a:solidFill>
            <a:srgbClr val="00B05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endParaRPr lang="ar-SA" sz="2000" b="1" dirty="0">
              <a:solidFill>
                <a:schemeClr val="tx1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305193" y="112276"/>
            <a:ext cx="45336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3200" b="1" dirty="0" smtClean="0">
                <a:solidFill>
                  <a:srgbClr val="FF0000"/>
                </a:solidFill>
              </a:rPr>
              <a:t>كيف نعبر </a:t>
            </a:r>
            <a:r>
              <a:rPr lang="ar-SA" sz="3200" b="1" dirty="0">
                <a:solidFill>
                  <a:srgbClr val="FF0000"/>
                </a:solidFill>
              </a:rPr>
              <a:t>عن الاوساط </a:t>
            </a:r>
            <a:r>
              <a:rPr lang="ar-SA" sz="3200" b="1" dirty="0" smtClean="0">
                <a:solidFill>
                  <a:srgbClr val="FF0000"/>
                </a:solidFill>
              </a:rPr>
              <a:t>الزهرية؟؟</a:t>
            </a:r>
            <a:endParaRPr lang="ar-SA" sz="3200" dirty="0">
              <a:solidFill>
                <a:srgbClr val="FF0000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3250703" y="1436011"/>
            <a:ext cx="2642592" cy="5378896"/>
          </a:xfrm>
          <a:prstGeom prst="rect">
            <a:avLst/>
          </a:prstGeom>
          <a:solidFill>
            <a:srgbClr val="00B05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189789" y="954088"/>
            <a:ext cx="2642592" cy="5378896"/>
          </a:xfrm>
          <a:prstGeom prst="rect">
            <a:avLst/>
          </a:prstGeom>
          <a:solidFill>
            <a:srgbClr val="00B050">
              <a:alpha val="3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Low"/>
            <a:endParaRPr lang="ar-SA" sz="2000" b="1" i="0" dirty="0">
              <a:solidFill>
                <a:srgbClr val="222222"/>
              </a:solidFill>
              <a:effectLst/>
              <a:latin typeface="Georgia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433368" y="1124744"/>
            <a:ext cx="24985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ar-SA" sz="2000" b="1" u="sng" dirty="0">
                <a:solidFill>
                  <a:srgbClr val="9BBB59">
                    <a:lumMod val="50000"/>
                  </a:srgbClr>
                </a:solidFill>
              </a:rPr>
              <a:t>المسقط الزهري </a:t>
            </a:r>
          </a:p>
          <a:p>
            <a:pPr lvl="0"/>
            <a:r>
              <a:rPr lang="en-US" sz="2000" b="1" u="sng" dirty="0">
                <a:solidFill>
                  <a:srgbClr val="9BBB59">
                    <a:lumMod val="50000"/>
                  </a:srgbClr>
                </a:solidFill>
              </a:rPr>
              <a:t>Floral </a:t>
            </a:r>
            <a:r>
              <a:rPr lang="en-US" sz="2000" b="1" u="sng" dirty="0" smtClean="0">
                <a:solidFill>
                  <a:srgbClr val="9BBB59">
                    <a:lumMod val="50000"/>
                  </a:srgbClr>
                </a:solidFill>
              </a:rPr>
              <a:t>diagram</a:t>
            </a:r>
            <a:endParaRPr lang="ar-SA" sz="2000" b="1" u="sng" dirty="0" smtClean="0">
              <a:solidFill>
                <a:srgbClr val="9BBB59">
                  <a:lumMod val="50000"/>
                </a:srgbClr>
              </a:solidFill>
            </a:endParaRPr>
          </a:p>
          <a:p>
            <a:pPr lvl="0"/>
            <a:endParaRPr lang="en-US" sz="2000" dirty="0">
              <a:solidFill>
                <a:srgbClr val="9BBB59">
                  <a:lumMod val="50000"/>
                </a:srgbClr>
              </a:solidFill>
            </a:endParaRPr>
          </a:p>
          <a:p>
            <a:pPr lvl="0"/>
            <a:r>
              <a:rPr lang="ar-SA" sz="2000" b="1" dirty="0">
                <a:solidFill>
                  <a:prstClr val="black"/>
                </a:solidFill>
              </a:rPr>
              <a:t>هو رسم تخطيطي يمثل تركيب الزهرة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212976"/>
            <a:ext cx="2498576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مستطيل 5"/>
          <p:cNvSpPr/>
          <p:nvPr/>
        </p:nvSpPr>
        <p:spPr>
          <a:xfrm>
            <a:off x="3251198" y="1571020"/>
            <a:ext cx="26460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u="sng" dirty="0">
                <a:solidFill>
                  <a:schemeClr val="accent3">
                    <a:lumMod val="50000"/>
                  </a:schemeClr>
                </a:solidFill>
              </a:rPr>
              <a:t>القطاع الطولي </a:t>
            </a:r>
            <a:r>
              <a:rPr lang="en-US" sz="2000" b="1" u="sng" dirty="0">
                <a:solidFill>
                  <a:schemeClr val="accent3">
                    <a:lumMod val="50000"/>
                  </a:schemeClr>
                </a:solidFill>
              </a:rPr>
              <a:t>Longitudinal section</a:t>
            </a:r>
            <a:r>
              <a:rPr lang="en-US" sz="2000" b="1" u="sng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endParaRPr lang="en-US" sz="2000" dirty="0">
              <a:solidFill>
                <a:schemeClr val="accent3">
                  <a:lumMod val="50000"/>
                </a:schemeClr>
              </a:solidFill>
            </a:endParaRPr>
          </a:p>
          <a:p>
            <a:pPr lvl="0"/>
            <a:r>
              <a:rPr lang="ar-SA" sz="2000" b="1" dirty="0"/>
              <a:t>هو رسم تخطيطي </a:t>
            </a:r>
            <a:r>
              <a:rPr lang="ar-SA" sz="2000" b="1" dirty="0" smtClean="0"/>
              <a:t>يمثل قطاع طولي للزهرة من خلال مرور </a:t>
            </a:r>
            <a:r>
              <a:rPr lang="ar-SA" sz="2000" b="1" dirty="0"/>
              <a:t>خط مستقيم يبدأ من محور الزهرة وينتهي بالقنابة </a:t>
            </a:r>
            <a:r>
              <a:rPr lang="ar-SA" sz="2000" b="1" dirty="0" err="1"/>
              <a:t>ماراًبوسط</a:t>
            </a:r>
            <a:r>
              <a:rPr lang="ar-SA" sz="2000" b="1" dirty="0"/>
              <a:t> الزهرة, </a:t>
            </a:r>
            <a:r>
              <a:rPr lang="ar-SA" sz="2000" b="1" dirty="0">
                <a:solidFill>
                  <a:prstClr val="black"/>
                </a:solidFill>
                <a:latin typeface="Arial,Bold"/>
              </a:rPr>
              <a:t>حيث يوضح </a:t>
            </a:r>
            <a:r>
              <a:rPr lang="ar-SA" sz="2000" b="1" dirty="0" smtClean="0">
                <a:solidFill>
                  <a:prstClr val="black"/>
                </a:solidFill>
                <a:latin typeface="Arial,Bold"/>
              </a:rPr>
              <a:t>نوع الزهرة</a:t>
            </a:r>
            <a:r>
              <a:rPr lang="ar-SA" sz="2000" b="1" dirty="0">
                <a:solidFill>
                  <a:prstClr val="black"/>
                </a:solidFill>
                <a:latin typeface="Arial,Bold"/>
              </a:rPr>
              <a:t>، اطوال وتحور </a:t>
            </a:r>
            <a:r>
              <a:rPr lang="ar-SA" sz="2000" b="1" dirty="0" err="1" smtClean="0">
                <a:solidFill>
                  <a:prstClr val="black"/>
                </a:solidFill>
                <a:latin typeface="Arial,Bold"/>
              </a:rPr>
              <a:t>الزهرة.وضع</a:t>
            </a:r>
            <a:r>
              <a:rPr lang="ar-SA" sz="2000" b="1" dirty="0" smtClean="0">
                <a:solidFill>
                  <a:prstClr val="black"/>
                </a:solidFill>
                <a:latin typeface="Arial,Bold"/>
              </a:rPr>
              <a:t> </a:t>
            </a:r>
            <a:r>
              <a:rPr lang="ar-SA" sz="2000" b="1" dirty="0">
                <a:solidFill>
                  <a:prstClr val="black"/>
                </a:solidFill>
                <a:latin typeface="Arial,Bold"/>
              </a:rPr>
              <a:t>الاسد </a:t>
            </a:r>
            <a:r>
              <a:rPr lang="ar-SA" sz="2000" b="1" dirty="0" err="1">
                <a:solidFill>
                  <a:prstClr val="black"/>
                </a:solidFill>
                <a:latin typeface="Arial,Bold"/>
              </a:rPr>
              <a:t>ية</a:t>
            </a:r>
            <a:r>
              <a:rPr lang="ar-SA" sz="2000" b="1" dirty="0">
                <a:solidFill>
                  <a:prstClr val="black"/>
                </a:solidFill>
                <a:latin typeface="Arial,Bold"/>
              </a:rPr>
              <a:t> </a:t>
            </a:r>
            <a:r>
              <a:rPr lang="ar-SA" sz="2000" b="1" dirty="0" err="1">
                <a:solidFill>
                  <a:prstClr val="black"/>
                </a:solidFill>
                <a:latin typeface="Arial,Bold"/>
              </a:rPr>
              <a:t>واطوالھا</a:t>
            </a:r>
            <a:r>
              <a:rPr lang="ar-SA" sz="2000" b="1" dirty="0">
                <a:solidFill>
                  <a:prstClr val="black"/>
                </a:solidFill>
                <a:latin typeface="Arial,Bold"/>
              </a:rPr>
              <a:t> </a:t>
            </a:r>
            <a:r>
              <a:rPr lang="ar-SA" sz="2000" b="1" dirty="0" smtClean="0">
                <a:solidFill>
                  <a:prstClr val="black"/>
                </a:solidFill>
                <a:latin typeface="Arial,Bold"/>
              </a:rPr>
              <a:t>،الوضع </a:t>
            </a:r>
            <a:r>
              <a:rPr lang="ar-SA" sz="2000" b="1" dirty="0">
                <a:solidFill>
                  <a:prstClr val="black"/>
                </a:solidFill>
                <a:latin typeface="Arial,Bold"/>
              </a:rPr>
              <a:t>المشيمي</a:t>
            </a:r>
            <a:endParaRPr lang="ar-SA" sz="2000" b="1" dirty="0">
              <a:solidFill>
                <a:prstClr val="black"/>
              </a:solidFill>
            </a:endParaRPr>
          </a:p>
          <a:p>
            <a:endParaRPr lang="ar-SA" sz="2000" b="1" dirty="0"/>
          </a:p>
        </p:txBody>
      </p:sp>
      <p:sp>
        <p:nvSpPr>
          <p:cNvPr id="10" name="مستطيل 9"/>
          <p:cNvSpPr/>
          <p:nvPr/>
        </p:nvSpPr>
        <p:spPr>
          <a:xfrm>
            <a:off x="189789" y="1120182"/>
            <a:ext cx="264259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/>
            <a:r>
              <a:rPr lang="ar-SA" sz="2000" b="1" u="sng" dirty="0">
                <a:solidFill>
                  <a:srgbClr val="9BBB59">
                    <a:lumMod val="50000"/>
                  </a:srgbClr>
                </a:solidFill>
                <a:latin typeface="Georgia"/>
                <a:cs typeface="Times New Roman"/>
              </a:rPr>
              <a:t>القانون الزهري</a:t>
            </a:r>
          </a:p>
          <a:p>
            <a:pPr lvl="0" algn="justLow"/>
            <a:r>
              <a:rPr lang="ar-SA" sz="2000" b="1" u="sng" dirty="0">
                <a:solidFill>
                  <a:srgbClr val="9BBB59">
                    <a:lumMod val="50000"/>
                  </a:srgbClr>
                </a:solidFill>
                <a:latin typeface="Georgia"/>
                <a:cs typeface="Times New Roman"/>
              </a:rPr>
              <a:t> </a:t>
            </a:r>
            <a:r>
              <a:rPr lang="en-US" sz="2000" b="1" u="sng" dirty="0">
                <a:solidFill>
                  <a:srgbClr val="9BBB59">
                    <a:lumMod val="50000"/>
                  </a:srgbClr>
                </a:solidFill>
                <a:latin typeface="Times New Roman"/>
              </a:rPr>
              <a:t>Floral formula</a:t>
            </a:r>
            <a:r>
              <a:rPr lang="en-US" sz="2000" b="1" u="sng" dirty="0">
                <a:solidFill>
                  <a:srgbClr val="9BBB59">
                    <a:lumMod val="50000"/>
                  </a:srgbClr>
                </a:solidFill>
                <a:latin typeface="Georgia"/>
                <a:cs typeface="Times New Roman"/>
              </a:rPr>
              <a:t>:</a:t>
            </a:r>
          </a:p>
          <a:p>
            <a:pPr lvl="0" algn="justLow"/>
            <a:endParaRPr lang="en-US" sz="2000" b="1" dirty="0">
              <a:solidFill>
                <a:srgbClr val="9BBB59">
                  <a:lumMod val="50000"/>
                </a:srgbClr>
              </a:solidFill>
              <a:latin typeface="Georgia"/>
            </a:endParaRPr>
          </a:p>
          <a:p>
            <a:pPr lvl="0" algn="justLow"/>
            <a:r>
              <a:rPr lang="ar-SA" sz="2000" b="1" dirty="0">
                <a:solidFill>
                  <a:srgbClr val="000000"/>
                </a:solidFill>
                <a:latin typeface="Georgia"/>
                <a:cs typeface="Times New Roman"/>
              </a:rPr>
              <a:t>هو استخدام رموز معينة للتعبير بشيء من الإيجاز عن الصفات التي تتميز بها الزهرة , ويكتب القانون الزهري في سطر واحد مثل المعادلة</a:t>
            </a:r>
            <a:endParaRPr lang="ar-SA" sz="2000" b="1" dirty="0">
              <a:solidFill>
                <a:srgbClr val="222222"/>
              </a:solidFill>
              <a:latin typeface="Georgia"/>
            </a:endParaRPr>
          </a:p>
          <a:p>
            <a:pPr lvl="0" algn="justLow"/>
            <a:r>
              <a:rPr lang="ar-SA" sz="2000" b="1" dirty="0">
                <a:solidFill>
                  <a:srgbClr val="222222"/>
                </a:solidFill>
                <a:latin typeface="Georgia"/>
              </a:rPr>
              <a:t/>
            </a:r>
            <a:br>
              <a:rPr lang="ar-SA" sz="2000" b="1" dirty="0">
                <a:solidFill>
                  <a:srgbClr val="222222"/>
                </a:solidFill>
                <a:latin typeface="Georgia"/>
              </a:rPr>
            </a:br>
            <a:endParaRPr lang="ar-SA" sz="2000" b="1" dirty="0">
              <a:solidFill>
                <a:srgbClr val="222222"/>
              </a:solidFill>
              <a:latin typeface="Georgia"/>
            </a:endParaRPr>
          </a:p>
        </p:txBody>
      </p:sp>
      <p:sp>
        <p:nvSpPr>
          <p:cNvPr id="9" name="AutoShape 2" descr="نتيجة بحث الصور عن القطاع الطولي في الزهرة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27" name="Picture 3" descr="C:\Users\pc\Pictures\gf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11" y="5157192"/>
            <a:ext cx="2314575" cy="159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29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نتيجة بحث الصور عن زهره"/>
          <p:cNvSpPr>
            <a:spLocks noChangeAspect="1" noChangeArrowheads="1"/>
          </p:cNvSpPr>
          <p:nvPr/>
        </p:nvSpPr>
        <p:spPr bwMode="auto">
          <a:xfrm>
            <a:off x="-61913" y="-136525"/>
            <a:ext cx="30480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sp>
        <p:nvSpPr>
          <p:cNvPr id="3" name="AutoShape 4" descr="نتيجة بحث الصور عن زهره"/>
          <p:cNvSpPr>
            <a:spLocks noChangeAspect="1" noChangeArrowheads="1"/>
          </p:cNvSpPr>
          <p:nvPr/>
        </p:nvSpPr>
        <p:spPr bwMode="auto">
          <a:xfrm>
            <a:off x="90487" y="15875"/>
            <a:ext cx="304801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>
              <a:solidFill>
                <a:prstClr val="black"/>
              </a:solidFill>
            </a:endParaRPr>
          </a:p>
        </p:txBody>
      </p:sp>
      <p:pic>
        <p:nvPicPr>
          <p:cNvPr id="1029" name="Picture 5" descr="C:\Users\pc\Pictures\,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1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6"/>
            <a:ext cx="9144000" cy="6842124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7300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954" y="3284984"/>
            <a:ext cx="2837905" cy="2584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9686"/>
            <a:ext cx="3114675" cy="597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3645024"/>
            <a:ext cx="1895475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707356"/>
            <a:ext cx="1895475" cy="2589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0954" y="538163"/>
            <a:ext cx="2638649" cy="259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61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pc\Pictures\,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1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6"/>
            <a:ext cx="9144000" cy="6842124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7300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34662" y="476672"/>
            <a:ext cx="8572584" cy="363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-66654" tIns="0" rIns="-66654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التناظر في الزهرة </a:t>
            </a:r>
            <a:r>
              <a:rPr kumimoji="0" lang="en-US" altLang="ar-SA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Symmetry</a:t>
            </a:r>
            <a:r>
              <a:rPr kumimoji="0" lang="ar-SA" altLang="ar-SA" sz="24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kumimoji="0" lang="ar-SA" alt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إذا أمكن تقسيم الزهرة إلى نصفين متماثلين بأكثر من قطاع طولي (كما تقطع الفطيرة إلى نصفين متشابهين) سميت الزهرة متناظرة </a:t>
            </a:r>
            <a:r>
              <a:rPr kumimoji="0" lang="en-US" alt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Actinomorphic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أو منتظمة </a:t>
            </a:r>
            <a:r>
              <a:rPr kumimoji="0" lang="en-US" alt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Regular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ar-SA" alt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وتكون الزهرة وحيدة التناظر </a:t>
            </a:r>
            <a:r>
              <a:rPr kumimoji="0" lang="en-US" alt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Zygomorphic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إذا كان من الممكن تقسيمها إلى نصفين متشابهين بقطاع طولي واحد كما في الفصيلة الشفوية والصليبية.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ar-SA" alt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وفد تكون الزهرة عديمة تناظر </a:t>
            </a:r>
            <a:r>
              <a:rPr kumimoji="0" lang="en-US" alt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Irregular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إذا لم نتمكن من الحصول على نصفين متشابهين عند قطعها بأي شكل .</a:t>
            </a:r>
            <a:endParaRPr kumimoji="0" lang="ar-SA" altLang="ar-SA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SA" altLang="ar-SA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/>
                <a:cs typeface="Times New Roman" pitchFamily="18" charset="0"/>
              </a:rPr>
              <a:t> </a:t>
            </a:r>
            <a:r>
              <a:rPr kumimoji="0" lang="ar-SA" alt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pic>
        <p:nvPicPr>
          <p:cNvPr id="6147" name="Picture 3" descr="http://3.bp.blogspot.com/-6Lw04Hj_ezg/T_hLxU8_o1I/AAAAAAAAAEs/QKkSRA3cLRA/s1600/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108435"/>
            <a:ext cx="5878873" cy="237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5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pc\Pictures\,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1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6"/>
            <a:ext cx="9144000" cy="6842124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7300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6"/>
            <a:ext cx="9143999" cy="6842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576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pc\Pictures\,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1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929" y="15876"/>
            <a:ext cx="9144000" cy="6842124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73000"/>
              </a:srgbClr>
            </a:outerShdw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جدول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134977"/>
              </p:ext>
            </p:extLst>
          </p:nvPr>
        </p:nvGraphicFramePr>
        <p:xfrm>
          <a:off x="2123728" y="457200"/>
          <a:ext cx="5211566" cy="6400800"/>
        </p:xfrm>
        <a:graphic>
          <a:graphicData uri="http://schemas.openxmlformats.org/drawingml/2006/table">
            <a:tbl>
              <a:tblPr rtl="1" firstRow="1" firstCol="1" bandRow="1"/>
              <a:tblGrid>
                <a:gridCol w="3705237"/>
                <a:gridCol w="1506329"/>
              </a:tblGrid>
              <a:tr h="471441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 smtClean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زهرة </a:t>
                      </a:r>
                      <a:r>
                        <a:rPr lang="ar-SA" sz="2000" b="1" i="0" dirty="0" err="1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منتطمة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1B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1B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i="0" dirty="0">
                          <a:solidFill>
                            <a:srgbClr val="222222"/>
                          </a:solidFill>
                          <a:effectLst/>
                          <a:latin typeface="Georgia"/>
                        </a:rPr>
                        <a:t/>
                      </a:r>
                      <a:br>
                        <a:rPr lang="ar-SA" i="0" dirty="0">
                          <a:solidFill>
                            <a:srgbClr val="222222"/>
                          </a:solidFill>
                          <a:effectLst/>
                          <a:latin typeface="Georgia"/>
                        </a:rPr>
                      </a:br>
                      <a:endParaRPr lang="ar-SA" i="0" dirty="0">
                        <a:solidFill>
                          <a:srgbClr val="222222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81D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81D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8588">
                <a:tc>
                  <a:txBody>
                    <a:bodyPr/>
                    <a:lstStyle/>
                    <a:p>
                      <a:pPr algn="justLow" rtl="1"/>
                      <a:endParaRPr lang="ar-SA" sz="2000" b="1" i="0" dirty="0" smtClean="0">
                        <a:solidFill>
                          <a:srgbClr val="FF0000"/>
                        </a:solidFill>
                        <a:effectLst/>
                        <a:latin typeface="Georgia"/>
                        <a:cs typeface="Times New Roman"/>
                      </a:endParaRPr>
                    </a:p>
                    <a:p>
                      <a:pPr algn="justLow" rtl="1"/>
                      <a:r>
                        <a:rPr lang="ar-SA" sz="2000" b="1" i="0" dirty="0" smtClean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زهرة </a:t>
                      </a:r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وحيدة تناظر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1B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endParaRPr lang="ar-SA" sz="2400" b="1" i="0" dirty="0" smtClean="0">
                        <a:solidFill>
                          <a:srgbClr val="222222"/>
                        </a:solidFill>
                        <a:effectLst/>
                        <a:latin typeface="Georgia"/>
                      </a:endParaRPr>
                    </a:p>
                    <a:p>
                      <a:pPr algn="r" rtl="1"/>
                      <a:r>
                        <a:rPr lang="ar-SA" sz="2400" b="1" i="0" baseline="0" dirty="0" smtClean="0">
                          <a:solidFill>
                            <a:srgbClr val="222222"/>
                          </a:solidFill>
                          <a:effectLst/>
                          <a:latin typeface="Georgia"/>
                        </a:rPr>
                        <a:t>     </a:t>
                      </a:r>
                      <a:r>
                        <a:rPr lang="ar-SA" sz="2400" b="1" i="0" dirty="0" smtClean="0">
                          <a:solidFill>
                            <a:srgbClr val="222222"/>
                          </a:solidFill>
                          <a:effectLst/>
                          <a:latin typeface="Georgia"/>
                        </a:rPr>
                        <a:t>%</a:t>
                      </a:r>
                      <a:endParaRPr lang="ar-SA" sz="2400" b="1" i="0" dirty="0">
                        <a:solidFill>
                          <a:srgbClr val="222222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81D9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471441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زهرة غير متناظرة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i="0" dirty="0">
                          <a:solidFill>
                            <a:srgbClr val="222222"/>
                          </a:solidFill>
                          <a:effectLst/>
                          <a:latin typeface="Georgia"/>
                        </a:rPr>
                        <a:t/>
                      </a:r>
                      <a:br>
                        <a:rPr lang="ar-SA" i="0" dirty="0">
                          <a:solidFill>
                            <a:srgbClr val="222222"/>
                          </a:solidFill>
                          <a:effectLst/>
                          <a:latin typeface="Georgia"/>
                        </a:rPr>
                      </a:br>
                      <a:r>
                        <a:rPr lang="ar-SA" i="0" dirty="0" smtClean="0">
                          <a:solidFill>
                            <a:srgbClr val="222222"/>
                          </a:solidFill>
                          <a:effectLst/>
                          <a:latin typeface="Georgia"/>
                        </a:rPr>
                        <a:t> </a:t>
                      </a:r>
                      <a:endParaRPr lang="ar-SA" i="0" dirty="0">
                        <a:solidFill>
                          <a:srgbClr val="222222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912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زهرة مؤنثة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Low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  ♀</a:t>
                      </a:r>
                      <a:endParaRPr lang="ar-SA" sz="2000" b="1" i="0" dirty="0" smtClean="0">
                        <a:solidFill>
                          <a:schemeClr val="tx1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261912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زهرة مذكرة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  ♂</a:t>
                      </a:r>
                      <a:endParaRPr lang="ar-SA" sz="2000" b="1" i="0" dirty="0">
                        <a:solidFill>
                          <a:schemeClr val="tx1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85735">
                <a:tc>
                  <a:txBody>
                    <a:bodyPr/>
                    <a:lstStyle/>
                    <a:p>
                      <a:pPr algn="justLow" rtl="1"/>
                      <a:endParaRPr lang="ar-SA" sz="2000" b="1" i="0" dirty="0" smtClean="0">
                        <a:solidFill>
                          <a:srgbClr val="FF0000"/>
                        </a:solidFill>
                        <a:effectLst/>
                        <a:latin typeface="Georgia"/>
                        <a:cs typeface="Times New Roman"/>
                      </a:endParaRPr>
                    </a:p>
                    <a:p>
                      <a:pPr algn="justLow" rtl="1"/>
                      <a:r>
                        <a:rPr lang="ar-SA" sz="2000" b="1" i="0" dirty="0" smtClean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زهرة خنثى</a:t>
                      </a:r>
                    </a:p>
                    <a:p>
                      <a:pPr algn="justLow" rtl="1"/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1"/>
                      <a:endParaRPr lang="ar-SA" sz="2000" b="1" i="0" dirty="0" smtClean="0">
                        <a:solidFill>
                          <a:schemeClr val="tx1"/>
                        </a:solidFill>
                        <a:effectLst/>
                        <a:latin typeface="Georgia"/>
                        <a:cs typeface="Times New Roman"/>
                      </a:endParaRPr>
                    </a:p>
                    <a:p>
                      <a:pPr algn="justLow" rtl="1"/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  ♀</a:t>
                      </a:r>
                      <a:endParaRPr lang="ar-SA" sz="2000" b="1" i="0" dirty="0">
                        <a:solidFill>
                          <a:schemeClr val="tx1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261912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الكأس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  ك </a:t>
                      </a:r>
                      <a:r>
                        <a:rPr lang="en-US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K</a:t>
                      </a:r>
                      <a:endParaRPr lang="ar-SA" sz="2000" b="1" i="0" dirty="0">
                        <a:solidFill>
                          <a:schemeClr val="tx1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912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التويج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  ت</a:t>
                      </a:r>
                      <a:r>
                        <a:rPr lang="en-US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C </a:t>
                      </a:r>
                      <a:endParaRPr lang="ar-SA" sz="2000" b="1" i="0" dirty="0">
                        <a:solidFill>
                          <a:schemeClr val="tx1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261912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الطلع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  ط</a:t>
                      </a:r>
                      <a:r>
                        <a:rPr lang="en-US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A </a:t>
                      </a:r>
                      <a:endParaRPr lang="ar-SA" sz="2000" b="1" i="0" dirty="0">
                        <a:solidFill>
                          <a:schemeClr val="tx1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3823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اسدية فوق بتلية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</a:t>
                      </a:r>
                    </a:p>
                    <a:p>
                      <a:pPr algn="justLow" rtl="1"/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ت </a:t>
                      </a:r>
                      <a:r>
                        <a:rPr lang="ar-SA" sz="2000" b="1" i="0" dirty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ط</a:t>
                      </a:r>
                      <a:endParaRPr lang="ar-SA" sz="2000" b="1" i="0" dirty="0">
                        <a:solidFill>
                          <a:schemeClr val="tx1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261912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المتاع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 م   </a:t>
                      </a:r>
                      <a:r>
                        <a:rPr lang="en-US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G</a:t>
                      </a:r>
                      <a:endParaRPr lang="ar-SA" sz="2000" b="1" i="0" dirty="0">
                        <a:solidFill>
                          <a:schemeClr val="tx1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912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زهرة علوية </a:t>
                      </a:r>
                      <a:r>
                        <a:rPr lang="ar-SA" sz="2000" b="1" i="0" dirty="0" smtClean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(مبيض سفلي)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 م</a:t>
                      </a:r>
                      <a:endParaRPr lang="ar-SA" sz="2000" b="1" i="0" dirty="0">
                        <a:solidFill>
                          <a:schemeClr val="tx1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261912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زهرة </a:t>
                      </a:r>
                      <a:r>
                        <a:rPr lang="ar-SA" sz="2000" b="1" i="0" dirty="0" smtClean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سفلية (مبيض علوي)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 م</a:t>
                      </a:r>
                      <a:endParaRPr lang="ar-SA" sz="2000" b="1" i="0" dirty="0">
                        <a:solidFill>
                          <a:schemeClr val="tx1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1912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زهرة محيطية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 م</a:t>
                      </a:r>
                      <a:endParaRPr lang="ar-SA" sz="2000" b="1" i="0" dirty="0">
                        <a:solidFill>
                          <a:schemeClr val="tx1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EED5"/>
                    </a:solidFill>
                  </a:tcPr>
                </a:tc>
              </a:tr>
              <a:tr h="261912"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>
                          <a:solidFill>
                            <a:srgbClr val="FF0000"/>
                          </a:solidFill>
                          <a:effectLst/>
                          <a:latin typeface="Georgia"/>
                          <a:cs typeface="Times New Roman"/>
                        </a:rPr>
                        <a:t>غلاف زهري </a:t>
                      </a:r>
                      <a:endParaRPr lang="ar-SA" sz="2000" b="1" i="0" dirty="0">
                        <a:solidFill>
                          <a:srgbClr val="FF0000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Low" rtl="1"/>
                      <a:r>
                        <a:rPr lang="ar-SA" sz="2000" b="1" i="0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cs typeface="Times New Roman"/>
                        </a:rPr>
                        <a:t>    غل</a:t>
                      </a:r>
                      <a:endParaRPr lang="ar-SA" sz="2000" b="1" i="0" dirty="0">
                        <a:solidFill>
                          <a:schemeClr val="tx1"/>
                        </a:solidFill>
                        <a:effectLst/>
                        <a:latin typeface="Georgia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384550" y="16684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ar-SA" alt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ar-SA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ar-SA" alt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ar-SA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ar-SA" alt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ar-SA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ar-SA" alt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ar-SA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ar-SA" altLang="ar-SA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ar-SA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alt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شكل بيضاوي 4"/>
          <p:cNvSpPr/>
          <p:nvPr/>
        </p:nvSpPr>
        <p:spPr>
          <a:xfrm>
            <a:off x="2865513" y="503662"/>
            <a:ext cx="266327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7" name="رابط مستقيم 6"/>
          <p:cNvCxnSpPr/>
          <p:nvPr/>
        </p:nvCxnSpPr>
        <p:spPr>
          <a:xfrm>
            <a:off x="2985714" y="526343"/>
            <a:ext cx="1" cy="3146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>
            <a:off x="2879114" y="645235"/>
            <a:ext cx="2391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رابط مستقيم 16"/>
          <p:cNvCxnSpPr>
            <a:stCxn id="26" idx="1"/>
          </p:cNvCxnSpPr>
          <p:nvPr/>
        </p:nvCxnSpPr>
        <p:spPr>
          <a:xfrm>
            <a:off x="2975217" y="1793198"/>
            <a:ext cx="166169" cy="1993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رابط مستقيم 20"/>
          <p:cNvCxnSpPr>
            <a:stCxn id="26" idx="3"/>
            <a:endCxn id="26" idx="7"/>
          </p:cNvCxnSpPr>
          <p:nvPr/>
        </p:nvCxnSpPr>
        <p:spPr>
          <a:xfrm flipV="1">
            <a:off x="2975217" y="1793198"/>
            <a:ext cx="188321" cy="2545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شكل بيضاوي 25"/>
          <p:cNvSpPr/>
          <p:nvPr/>
        </p:nvSpPr>
        <p:spPr>
          <a:xfrm>
            <a:off x="2936214" y="1740471"/>
            <a:ext cx="266327" cy="360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32" name="رابط كسهم مستقيم 31"/>
          <p:cNvCxnSpPr/>
          <p:nvPr/>
        </p:nvCxnSpPr>
        <p:spPr>
          <a:xfrm flipV="1">
            <a:off x="3090298" y="3075820"/>
            <a:ext cx="41542" cy="1955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قوس 40"/>
          <p:cNvSpPr/>
          <p:nvPr/>
        </p:nvSpPr>
        <p:spPr>
          <a:xfrm rot="18765838">
            <a:off x="2642643" y="4914029"/>
            <a:ext cx="914400" cy="914400"/>
          </a:xfrm>
          <a:prstGeom prst="arc">
            <a:avLst>
              <a:gd name="adj1" fmla="val 16824139"/>
              <a:gd name="adj2" fmla="val 0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42" name="رابط مستقيم 41"/>
          <p:cNvCxnSpPr/>
          <p:nvPr/>
        </p:nvCxnSpPr>
        <p:spPr>
          <a:xfrm>
            <a:off x="3043976" y="5661248"/>
            <a:ext cx="2391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رابط مستقيم 42"/>
          <p:cNvCxnSpPr/>
          <p:nvPr/>
        </p:nvCxnSpPr>
        <p:spPr>
          <a:xfrm>
            <a:off x="3039952" y="6218967"/>
            <a:ext cx="2391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رابط مستقيم 43"/>
          <p:cNvCxnSpPr/>
          <p:nvPr/>
        </p:nvCxnSpPr>
        <p:spPr>
          <a:xfrm>
            <a:off x="3315938" y="6389262"/>
            <a:ext cx="2391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رابط مستقيم 44"/>
          <p:cNvCxnSpPr/>
          <p:nvPr/>
        </p:nvCxnSpPr>
        <p:spPr>
          <a:xfrm>
            <a:off x="2830253" y="6381328"/>
            <a:ext cx="2391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مربع نص 5"/>
          <p:cNvSpPr txBox="1"/>
          <p:nvPr/>
        </p:nvSpPr>
        <p:spPr>
          <a:xfrm>
            <a:off x="7392331" y="41997"/>
            <a:ext cx="171874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ar-SA" sz="2400" b="1" dirty="0" smtClean="0">
                <a:solidFill>
                  <a:srgbClr val="00B050"/>
                </a:solidFill>
              </a:rPr>
              <a:t>القانون الزهري</a:t>
            </a:r>
            <a:endParaRPr lang="ar-SA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437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400" y="2373313"/>
            <a:ext cx="5535613" cy="210978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0654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187136" y="1938898"/>
            <a:ext cx="8712968" cy="3416320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altLang="ar-SA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اكتبي 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القانون الزهري </a:t>
            </a:r>
            <a:r>
              <a:rPr kumimoji="0" lang="en-US" altLang="ar-SA" sz="24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Floral formula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بصيغة رياضية؟ </a:t>
            </a:r>
            <a:r>
              <a:rPr kumimoji="0" lang="ar-SA" altLang="ar-SA" sz="2400" b="1" i="0" u="sng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مثال للتوضيح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SA" sz="2400" b="0" i="0" u="sng" strike="noStrike" cap="none" normalizeH="0" baseline="0" dirty="0" smtClean="0">
              <a:ln>
                <a:noFill/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زهرة الدفلة </a:t>
            </a:r>
            <a:r>
              <a:rPr lang="en-US" altLang="ar-SA" sz="2400" b="1" u="sng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oleander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en-US" altLang="ar-SA" sz="2400" b="1" u="sng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Nerium</a:t>
            </a:r>
            <a:r>
              <a:rPr kumimoji="0" lang="ar-SA" altLang="ar-SA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زهرة 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منتظمة خنثى لها 5 سبلات سائبة </a:t>
            </a:r>
            <a:r>
              <a:rPr kumimoji="0" lang="ar-SA" altLang="ar-SA" sz="24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مصراعية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و التويج ملتف  خمس بتلات ملتحمة ,الطلع عبارة عن </a:t>
            </a:r>
            <a:r>
              <a:rPr kumimoji="0" lang="en-US" alt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اسدية فوق بتلية  وكان المتاع علوي له مشيمة جداري </a:t>
            </a:r>
            <a:r>
              <a:rPr kumimoji="0" lang="ar-SA" altLang="ar-SA" sz="2400" b="1" i="0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بكرابل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2سائبة  ثمرتها علبه</a:t>
            </a:r>
            <a:r>
              <a:rPr kumimoji="0" lang="ar-SA" altLang="ar-SA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SA" altLang="ar-SA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SA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ar-SA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0" y="1714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ar-SA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,</a:t>
            </a:r>
            <a:endParaRPr kumimoji="0" lang="ar-SA" alt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7" y="4437112"/>
            <a:ext cx="5273675" cy="65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رابط كسهم مستقيم 9"/>
          <p:cNvCxnSpPr/>
          <p:nvPr/>
        </p:nvCxnSpPr>
        <p:spPr>
          <a:xfrm flipV="1">
            <a:off x="5940152" y="4437112"/>
            <a:ext cx="126014" cy="1435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807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2973</TotalTime>
  <Words>384</Words>
  <Application>Microsoft Office PowerPoint</Application>
  <PresentationFormat>عرض على الشاشة (3:4)‏</PresentationFormat>
  <Paragraphs>89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</dc:creator>
  <cp:lastModifiedBy>pc</cp:lastModifiedBy>
  <cp:revision>20</cp:revision>
  <dcterms:created xsi:type="dcterms:W3CDTF">2016-10-23T13:21:41Z</dcterms:created>
  <dcterms:modified xsi:type="dcterms:W3CDTF">2017-10-29T07:00:34Z</dcterms:modified>
</cp:coreProperties>
</file>