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0"/>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D865D8-AB6E-4761-803D-014E6D77C6B1}" type="doc">
      <dgm:prSet loTypeId="urn:microsoft.com/office/officeart/2005/8/layout/hierarchy1" loCatId="hierarchy" qsTypeId="urn:microsoft.com/office/officeart/2005/8/quickstyle/simple2" qsCatId="simple" csTypeId="urn:microsoft.com/office/officeart/2005/8/colors/colorful4" csCatId="colorful" phldr="1"/>
      <dgm:spPr/>
      <dgm:t>
        <a:bodyPr/>
        <a:lstStyle/>
        <a:p>
          <a:pPr rtl="1"/>
          <a:endParaRPr lang="ar-SA"/>
        </a:p>
      </dgm:t>
    </dgm:pt>
    <dgm:pt modelId="{F69C5FAF-FB62-46F6-86BA-7E1CBA7542B7}">
      <dgm:prSet phldrT="[نص]" custT="1"/>
      <dgm:spPr>
        <a:xfrm>
          <a:off x="2342365" y="509281"/>
          <a:ext cx="1796404" cy="593841"/>
        </a:xfrm>
        <a:prstGeom prst="roundRect">
          <a:avLst>
            <a:gd name="adj" fmla="val 10000"/>
          </a:avLst>
        </a:prstGeom>
        <a:ln>
          <a:solidFill>
            <a:schemeClr val="bg2">
              <a:lumMod val="50000"/>
            </a:schemeClr>
          </a:solidFill>
        </a:ln>
      </dgm:spPr>
      <dgm:t>
        <a:bodyPr/>
        <a:lstStyle/>
        <a:p>
          <a:pPr rtl="1"/>
          <a:r>
            <a:rPr lang="ar-EG" sz="2800" b="1" dirty="0" smtClean="0">
              <a:latin typeface="Candara"/>
              <a:ea typeface="+mn-ea"/>
              <a:cs typeface="Arial"/>
            </a:rPr>
            <a:t>أنواع الارتباط </a:t>
          </a:r>
          <a:endParaRPr lang="en-US" sz="2800" b="1" dirty="0" smtClean="0">
            <a:latin typeface="Candara"/>
            <a:ea typeface="+mn-ea"/>
            <a:cs typeface="Arial"/>
          </a:endParaRPr>
        </a:p>
      </dgm:t>
    </dgm:pt>
    <dgm:pt modelId="{E873F6C6-6C57-4504-9C1B-85035C7E5FEB}" type="parTrans" cxnId="{23A787D8-AB1D-42A4-ACB4-D5B0A20F4F3A}">
      <dgm:prSet/>
      <dgm:spPr/>
      <dgm:t>
        <a:bodyPr/>
        <a:lstStyle/>
        <a:p>
          <a:pPr rtl="1"/>
          <a:endParaRPr lang="ar-SA" b="1"/>
        </a:p>
      </dgm:t>
    </dgm:pt>
    <dgm:pt modelId="{1F0E60C5-67FA-4B83-8B22-EDA994C00582}" type="sibTrans" cxnId="{23A787D8-AB1D-42A4-ACB4-D5B0A20F4F3A}">
      <dgm:prSet/>
      <dgm:spPr/>
      <dgm:t>
        <a:bodyPr/>
        <a:lstStyle/>
        <a:p>
          <a:pPr rtl="1"/>
          <a:endParaRPr lang="ar-SA" b="1"/>
        </a:p>
      </dgm:t>
    </dgm:pt>
    <dgm:pt modelId="{1182FB3A-25D1-4006-89AA-DAF9585FDAE4}">
      <dgm:prSet phldrT="[نص]" custT="1"/>
      <dgm:spPr>
        <a:xfrm>
          <a:off x="3471269" y="1511223"/>
          <a:ext cx="2853331" cy="530079"/>
        </a:xfrm>
        <a:prstGeom prst="roundRect">
          <a:avLst>
            <a:gd name="adj" fmla="val 10000"/>
          </a:avLst>
        </a:prstGeom>
        <a:ln>
          <a:solidFill>
            <a:schemeClr val="bg2">
              <a:lumMod val="50000"/>
            </a:schemeClr>
          </a:solidFill>
        </a:ln>
      </dgm:spPr>
      <dgm:t>
        <a:bodyPr/>
        <a:lstStyle/>
        <a:p>
          <a:pPr rtl="1"/>
          <a:r>
            <a:rPr lang="ar-EG" sz="2000" b="1" dirty="0" smtClean="0">
              <a:latin typeface="Candara"/>
              <a:ea typeface="+mn-ea"/>
              <a:cs typeface="Arial"/>
            </a:rPr>
            <a:t>ارتباط موجب</a:t>
          </a:r>
        </a:p>
        <a:p>
          <a:pPr rtl="1"/>
          <a:r>
            <a:rPr lang="ar-EG" sz="2000" b="1" dirty="0" smtClean="0">
              <a:latin typeface="Candara"/>
              <a:ea typeface="+mn-ea"/>
              <a:cs typeface="Arial"/>
            </a:rPr>
            <a:t>(العلاقة الطردية) </a:t>
          </a:r>
          <a:endParaRPr lang="ar-SA" sz="2000" b="1" dirty="0">
            <a:latin typeface="Candara"/>
            <a:ea typeface="+mn-ea"/>
            <a:cs typeface="Arial"/>
          </a:endParaRPr>
        </a:p>
      </dgm:t>
    </dgm:pt>
    <dgm:pt modelId="{74BA6D7C-C3BF-46DA-AF94-DC94DAB569D3}" type="parTrans" cxnId="{99DB0562-CC0E-4F8F-B5B8-6DA4DE5EF9CF}">
      <dgm:prSet/>
      <dgm:spPr>
        <a:xfrm>
          <a:off x="3084656" y="955006"/>
          <a:ext cx="1657367" cy="408100"/>
        </a:xfrm>
        <a:custGeom>
          <a:avLst/>
          <a:gdLst/>
          <a:ahLst/>
          <a:cxnLst/>
          <a:rect l="0" t="0" r="0" b="0"/>
          <a:pathLst>
            <a:path>
              <a:moveTo>
                <a:pt x="0" y="0"/>
              </a:moveTo>
              <a:lnTo>
                <a:pt x="0" y="278108"/>
              </a:lnTo>
              <a:lnTo>
                <a:pt x="1657367" y="278108"/>
              </a:lnTo>
              <a:lnTo>
                <a:pt x="1657367" y="408100"/>
              </a:lnTo>
            </a:path>
          </a:pathLst>
        </a:custGeom>
      </dgm:spPr>
      <dgm:t>
        <a:bodyPr/>
        <a:lstStyle/>
        <a:p>
          <a:pPr rtl="1"/>
          <a:endParaRPr lang="ar-SA" b="1"/>
        </a:p>
      </dgm:t>
    </dgm:pt>
    <dgm:pt modelId="{CF7A13FC-9408-4206-9B4D-FBAA3183DB05}" type="sibTrans" cxnId="{99DB0562-CC0E-4F8F-B5B8-6DA4DE5EF9CF}">
      <dgm:prSet/>
      <dgm:spPr/>
      <dgm:t>
        <a:bodyPr/>
        <a:lstStyle/>
        <a:p>
          <a:pPr rtl="1"/>
          <a:endParaRPr lang="ar-SA" b="1"/>
        </a:p>
      </dgm:t>
    </dgm:pt>
    <dgm:pt modelId="{033FE1C8-7A9D-4A93-974D-F8D955C71E80}">
      <dgm:prSet phldrT="[نص]" custT="1"/>
      <dgm:spPr>
        <a:xfrm>
          <a:off x="766258" y="2686081"/>
          <a:ext cx="1403211" cy="891039"/>
        </a:xfrm>
        <a:ln>
          <a:solidFill>
            <a:schemeClr val="bg2">
              <a:lumMod val="50000"/>
            </a:schemeClr>
          </a:solidFill>
        </a:ln>
      </dgm:spPr>
      <dgm:t>
        <a:bodyPr/>
        <a:lstStyle/>
        <a:p>
          <a:pPr rtl="1"/>
          <a:r>
            <a:rPr lang="ar-EG" sz="2000" b="1" dirty="0" smtClean="0">
              <a:latin typeface="Candara"/>
              <a:ea typeface="+mn-ea"/>
              <a:cs typeface="Arial"/>
            </a:rPr>
            <a:t>لا يوجد ارتباط </a:t>
          </a:r>
        </a:p>
        <a:p>
          <a:pPr rtl="1"/>
          <a:r>
            <a:rPr lang="ar-EG" sz="2000" b="1" dirty="0" smtClean="0">
              <a:latin typeface="Candara"/>
              <a:ea typeface="+mn-ea"/>
              <a:cs typeface="Arial"/>
            </a:rPr>
            <a:t>(العلاقة منعدمة) </a:t>
          </a:r>
          <a:endParaRPr lang="ar-SA" sz="2000" b="1" dirty="0">
            <a:latin typeface="Candara"/>
            <a:ea typeface="+mn-ea"/>
            <a:cs typeface="Arial"/>
          </a:endParaRPr>
        </a:p>
      </dgm:t>
    </dgm:pt>
    <dgm:pt modelId="{5E2CAE8D-51CA-4A99-840E-A01CBC697008}" type="parTrans" cxnId="{570E025C-2E1B-463C-9410-DBA9B7234184}">
      <dgm:prSet/>
      <dgm:spPr>
        <a:xfrm>
          <a:off x="1266231" y="1925379"/>
          <a:ext cx="91440" cy="612585"/>
        </a:xfrm>
      </dgm:spPr>
      <dgm:t>
        <a:bodyPr/>
        <a:lstStyle/>
        <a:p>
          <a:pPr rtl="1"/>
          <a:endParaRPr lang="ar-SA" b="1"/>
        </a:p>
      </dgm:t>
    </dgm:pt>
    <dgm:pt modelId="{04655CFA-9623-468F-9EA8-800BE167F921}" type="sibTrans" cxnId="{570E025C-2E1B-463C-9410-DBA9B7234184}">
      <dgm:prSet/>
      <dgm:spPr/>
      <dgm:t>
        <a:bodyPr/>
        <a:lstStyle/>
        <a:p>
          <a:pPr rtl="1"/>
          <a:endParaRPr lang="ar-SA" b="1"/>
        </a:p>
      </dgm:t>
    </dgm:pt>
    <dgm:pt modelId="{D6436FD7-8FEB-436E-8574-14B9AFB560F6}">
      <dgm:prSet custT="1"/>
      <dgm:spPr>
        <a:ln>
          <a:solidFill>
            <a:schemeClr val="bg2">
              <a:lumMod val="50000"/>
            </a:schemeClr>
          </a:solidFill>
        </a:ln>
      </dgm:spPr>
      <dgm:t>
        <a:bodyPr/>
        <a:lstStyle/>
        <a:p>
          <a:r>
            <a:rPr lang="ar-EG" sz="2000" b="1" dirty="0" smtClean="0">
              <a:solidFill>
                <a:schemeClr val="tx1"/>
              </a:solidFill>
              <a:latin typeface="Arial" pitchFamily="34" charset="0"/>
              <a:cs typeface="Arial" pitchFamily="34" charset="0"/>
            </a:rPr>
            <a:t>ارتباط سالب</a:t>
          </a:r>
        </a:p>
        <a:p>
          <a:r>
            <a:rPr lang="ar-EG" sz="2000" b="1" dirty="0" smtClean="0">
              <a:solidFill>
                <a:schemeClr val="tx1"/>
              </a:solidFill>
              <a:latin typeface="Arial" pitchFamily="34" charset="0"/>
              <a:cs typeface="Arial" pitchFamily="34" charset="0"/>
            </a:rPr>
            <a:t>(العلاقة العكسية) </a:t>
          </a:r>
          <a:endParaRPr lang="en-US" sz="2000" dirty="0">
            <a:solidFill>
              <a:schemeClr val="tx1"/>
            </a:solidFill>
          </a:endParaRPr>
        </a:p>
      </dgm:t>
    </dgm:pt>
    <dgm:pt modelId="{0D2F6667-8321-49DA-8339-47B0A6F8CD64}" type="parTrans" cxnId="{32A13FB9-1D69-4805-9CFD-786EFF723032}">
      <dgm:prSet/>
      <dgm:spPr/>
      <dgm:t>
        <a:bodyPr/>
        <a:lstStyle/>
        <a:p>
          <a:endParaRPr lang="en-US"/>
        </a:p>
      </dgm:t>
    </dgm:pt>
    <dgm:pt modelId="{2D70CF52-C71F-41E5-BBD2-730C61B61D5D}" type="sibTrans" cxnId="{32A13FB9-1D69-4805-9CFD-786EFF723032}">
      <dgm:prSet/>
      <dgm:spPr/>
      <dgm:t>
        <a:bodyPr/>
        <a:lstStyle/>
        <a:p>
          <a:endParaRPr lang="en-US"/>
        </a:p>
      </dgm:t>
    </dgm:pt>
    <dgm:pt modelId="{E9FA73E3-58FC-4385-9DAF-998F632E159D}" type="pres">
      <dgm:prSet presAssocID="{E1D865D8-AB6E-4761-803D-014E6D77C6B1}" presName="hierChild1" presStyleCnt="0">
        <dgm:presLayoutVars>
          <dgm:chPref val="1"/>
          <dgm:dir val="rev"/>
          <dgm:animOne val="branch"/>
          <dgm:animLvl val="lvl"/>
          <dgm:resizeHandles/>
        </dgm:presLayoutVars>
      </dgm:prSet>
      <dgm:spPr/>
      <dgm:t>
        <a:bodyPr/>
        <a:lstStyle/>
        <a:p>
          <a:pPr rtl="1"/>
          <a:endParaRPr lang="ar-SA"/>
        </a:p>
      </dgm:t>
    </dgm:pt>
    <dgm:pt modelId="{9713692C-8946-4E89-9296-BF396851D39D}" type="pres">
      <dgm:prSet presAssocID="{F69C5FAF-FB62-46F6-86BA-7E1CBA7542B7}" presName="hierRoot1" presStyleCnt="0"/>
      <dgm:spPr/>
      <dgm:t>
        <a:bodyPr/>
        <a:lstStyle/>
        <a:p>
          <a:pPr rtl="1"/>
          <a:endParaRPr lang="ar-SA"/>
        </a:p>
      </dgm:t>
    </dgm:pt>
    <dgm:pt modelId="{CBDE720F-33CA-4164-86E5-E0C76CFE2625}" type="pres">
      <dgm:prSet presAssocID="{F69C5FAF-FB62-46F6-86BA-7E1CBA7542B7}" presName="composite" presStyleCnt="0"/>
      <dgm:spPr/>
      <dgm:t>
        <a:bodyPr/>
        <a:lstStyle/>
        <a:p>
          <a:pPr rtl="1"/>
          <a:endParaRPr lang="ar-SA"/>
        </a:p>
      </dgm:t>
    </dgm:pt>
    <dgm:pt modelId="{4FC0124F-FD88-4A36-B670-3496A1EAEF5F}" type="pres">
      <dgm:prSet presAssocID="{F69C5FAF-FB62-46F6-86BA-7E1CBA7542B7}" presName="background" presStyleLbl="node0" presStyleIdx="0" presStyleCnt="1"/>
      <dgm:spPr>
        <a:xfrm>
          <a:off x="2186453" y="361164"/>
          <a:ext cx="1796404" cy="593841"/>
        </a:xfrm>
        <a:prstGeom prst="roundRect">
          <a:avLst>
            <a:gd name="adj" fmla="val 10000"/>
          </a:avLst>
        </a:prstGeom>
        <a:solidFill>
          <a:schemeClr val="accent1">
            <a:lumMod val="75000"/>
          </a:schemeClr>
        </a:solidFill>
      </dgm:spPr>
      <dgm:t>
        <a:bodyPr/>
        <a:lstStyle/>
        <a:p>
          <a:pPr rtl="1"/>
          <a:endParaRPr lang="ar-SA"/>
        </a:p>
      </dgm:t>
    </dgm:pt>
    <dgm:pt modelId="{85DC47F8-888F-4B5A-AFD4-49611A2C8D56}" type="pres">
      <dgm:prSet presAssocID="{F69C5FAF-FB62-46F6-86BA-7E1CBA7542B7}" presName="text" presStyleLbl="fgAcc0" presStyleIdx="0" presStyleCnt="1" custScaleX="128021" custScaleY="66646" custLinFactNeighborX="-2362" custLinFactNeighborY="-3215">
        <dgm:presLayoutVars>
          <dgm:chPref val="3"/>
        </dgm:presLayoutVars>
      </dgm:prSet>
      <dgm:spPr/>
      <dgm:t>
        <a:bodyPr/>
        <a:lstStyle/>
        <a:p>
          <a:pPr rtl="1"/>
          <a:endParaRPr lang="ar-SA"/>
        </a:p>
      </dgm:t>
    </dgm:pt>
    <dgm:pt modelId="{15408555-4F67-4308-84D7-C88BC3A44057}" type="pres">
      <dgm:prSet presAssocID="{F69C5FAF-FB62-46F6-86BA-7E1CBA7542B7}" presName="hierChild2" presStyleCnt="0"/>
      <dgm:spPr/>
      <dgm:t>
        <a:bodyPr/>
        <a:lstStyle/>
        <a:p>
          <a:pPr rtl="1"/>
          <a:endParaRPr lang="ar-SA"/>
        </a:p>
      </dgm:t>
    </dgm:pt>
    <dgm:pt modelId="{E9449C77-F8FC-467C-A481-87EBDE3C69BF}" type="pres">
      <dgm:prSet presAssocID="{74BA6D7C-C3BF-46DA-AF94-DC94DAB569D3}" presName="Name10" presStyleLbl="parChTrans1D2" presStyleIdx="0" presStyleCnt="3"/>
      <dgm:spPr/>
      <dgm:t>
        <a:bodyPr/>
        <a:lstStyle/>
        <a:p>
          <a:pPr rtl="1"/>
          <a:endParaRPr lang="ar-SA"/>
        </a:p>
      </dgm:t>
    </dgm:pt>
    <dgm:pt modelId="{ECE1D658-3382-45AE-BCFF-E2F74D6D1851}" type="pres">
      <dgm:prSet presAssocID="{1182FB3A-25D1-4006-89AA-DAF9585FDAE4}" presName="hierRoot2" presStyleCnt="0"/>
      <dgm:spPr/>
      <dgm:t>
        <a:bodyPr/>
        <a:lstStyle/>
        <a:p>
          <a:pPr rtl="1"/>
          <a:endParaRPr lang="ar-SA"/>
        </a:p>
      </dgm:t>
    </dgm:pt>
    <dgm:pt modelId="{F8E4ECEF-7FCE-4A05-B151-8480DCC58DAA}" type="pres">
      <dgm:prSet presAssocID="{1182FB3A-25D1-4006-89AA-DAF9585FDAE4}" presName="composite2" presStyleCnt="0"/>
      <dgm:spPr/>
      <dgm:t>
        <a:bodyPr/>
        <a:lstStyle/>
        <a:p>
          <a:pPr rtl="1"/>
          <a:endParaRPr lang="ar-SA"/>
        </a:p>
      </dgm:t>
    </dgm:pt>
    <dgm:pt modelId="{E486F78E-B3B2-4152-A7CE-869C3BD4C5B2}" type="pres">
      <dgm:prSet presAssocID="{1182FB3A-25D1-4006-89AA-DAF9585FDAE4}" presName="background2" presStyleLbl="node2" presStyleIdx="0" presStyleCnt="3"/>
      <dgm:spPr>
        <a:xfrm>
          <a:off x="3315357" y="1363106"/>
          <a:ext cx="2853331" cy="530079"/>
        </a:xfrm>
        <a:prstGeom prst="roundRect">
          <a:avLst>
            <a:gd name="adj" fmla="val 10000"/>
          </a:avLst>
        </a:prstGeom>
        <a:solidFill>
          <a:schemeClr val="bg2">
            <a:lumMod val="75000"/>
          </a:schemeClr>
        </a:solidFill>
      </dgm:spPr>
      <dgm:t>
        <a:bodyPr/>
        <a:lstStyle/>
        <a:p>
          <a:pPr rtl="1"/>
          <a:endParaRPr lang="ar-SA"/>
        </a:p>
      </dgm:t>
    </dgm:pt>
    <dgm:pt modelId="{9EB28B04-B9D7-427A-A213-7EA078E41105}" type="pres">
      <dgm:prSet presAssocID="{1182FB3A-25D1-4006-89AA-DAF9585FDAE4}" presName="text2" presStyleLbl="fgAcc2" presStyleIdx="0" presStyleCnt="3" custScaleX="113410" custScaleY="95145">
        <dgm:presLayoutVars>
          <dgm:chPref val="3"/>
        </dgm:presLayoutVars>
      </dgm:prSet>
      <dgm:spPr/>
      <dgm:t>
        <a:bodyPr/>
        <a:lstStyle/>
        <a:p>
          <a:pPr rtl="1"/>
          <a:endParaRPr lang="ar-SA"/>
        </a:p>
      </dgm:t>
    </dgm:pt>
    <dgm:pt modelId="{BB854A16-EED1-42C1-BDEC-618D6A34EBA8}" type="pres">
      <dgm:prSet presAssocID="{1182FB3A-25D1-4006-89AA-DAF9585FDAE4}" presName="hierChild3" presStyleCnt="0"/>
      <dgm:spPr/>
      <dgm:t>
        <a:bodyPr/>
        <a:lstStyle/>
        <a:p>
          <a:pPr rtl="1"/>
          <a:endParaRPr lang="ar-SA"/>
        </a:p>
      </dgm:t>
    </dgm:pt>
    <dgm:pt modelId="{A7ECD127-312E-4337-AAA8-E49F89E01ABA}" type="pres">
      <dgm:prSet presAssocID="{5E2CAE8D-51CA-4A99-840E-A01CBC697008}" presName="Name10" presStyleLbl="parChTrans1D2" presStyleIdx="1" presStyleCnt="3"/>
      <dgm:spPr>
        <a:custGeom>
          <a:avLst/>
          <a:gdLst/>
          <a:ahLst/>
          <a:cxnLst/>
          <a:rect l="0" t="0" r="0" b="0"/>
          <a:pathLst>
            <a:path>
              <a:moveTo>
                <a:pt x="45720" y="0"/>
              </a:moveTo>
              <a:lnTo>
                <a:pt x="45720" y="612585"/>
              </a:lnTo>
            </a:path>
          </a:pathLst>
        </a:custGeom>
      </dgm:spPr>
      <dgm:t>
        <a:bodyPr/>
        <a:lstStyle/>
        <a:p>
          <a:endParaRPr lang="en-US"/>
        </a:p>
      </dgm:t>
    </dgm:pt>
    <dgm:pt modelId="{0CECD4C2-2D41-4726-ACE4-D6EF4F32966F}" type="pres">
      <dgm:prSet presAssocID="{033FE1C8-7A9D-4A93-974D-F8D955C71E80}" presName="hierRoot2" presStyleCnt="0"/>
      <dgm:spPr/>
      <dgm:t>
        <a:bodyPr/>
        <a:lstStyle/>
        <a:p>
          <a:endParaRPr lang="en-US"/>
        </a:p>
      </dgm:t>
    </dgm:pt>
    <dgm:pt modelId="{44DA0EE7-AED6-498C-8FED-CDE5D116264D}" type="pres">
      <dgm:prSet presAssocID="{033FE1C8-7A9D-4A93-974D-F8D955C71E80}" presName="composite2" presStyleCnt="0"/>
      <dgm:spPr/>
      <dgm:t>
        <a:bodyPr/>
        <a:lstStyle/>
        <a:p>
          <a:endParaRPr lang="en-US"/>
        </a:p>
      </dgm:t>
    </dgm:pt>
    <dgm:pt modelId="{7F5F2F4E-D740-48E5-BEC7-FB4F67AD49A7}" type="pres">
      <dgm:prSet presAssocID="{033FE1C8-7A9D-4A93-974D-F8D955C71E80}" presName="background2" presStyleLbl="node2" presStyleIdx="1" presStyleCnt="3"/>
      <dgm:spPr>
        <a:solidFill>
          <a:schemeClr val="bg2">
            <a:lumMod val="75000"/>
          </a:schemeClr>
        </a:solidFill>
      </dgm:spPr>
      <dgm:t>
        <a:bodyPr/>
        <a:lstStyle/>
        <a:p>
          <a:endParaRPr lang="en-US"/>
        </a:p>
      </dgm:t>
    </dgm:pt>
    <dgm:pt modelId="{BCF0ECFA-4EB3-4408-BBEA-B11EE415BA6E}" type="pres">
      <dgm:prSet presAssocID="{033FE1C8-7A9D-4A93-974D-F8D955C71E80}" presName="text2" presStyleLbl="fgAcc2" presStyleIdx="1" presStyleCnt="3">
        <dgm:presLayoutVars>
          <dgm:chPref val="3"/>
        </dgm:presLayoutVars>
      </dgm:prSet>
      <dgm:spPr>
        <a:prstGeom prst="roundRect">
          <a:avLst>
            <a:gd name="adj" fmla="val 10000"/>
          </a:avLst>
        </a:prstGeom>
      </dgm:spPr>
      <dgm:t>
        <a:bodyPr/>
        <a:lstStyle/>
        <a:p>
          <a:endParaRPr lang="en-US"/>
        </a:p>
      </dgm:t>
    </dgm:pt>
    <dgm:pt modelId="{D5716163-E51F-4529-90BC-C94E81F8C8A0}" type="pres">
      <dgm:prSet presAssocID="{033FE1C8-7A9D-4A93-974D-F8D955C71E80}" presName="hierChild3" presStyleCnt="0"/>
      <dgm:spPr/>
      <dgm:t>
        <a:bodyPr/>
        <a:lstStyle/>
        <a:p>
          <a:endParaRPr lang="en-US"/>
        </a:p>
      </dgm:t>
    </dgm:pt>
    <dgm:pt modelId="{EFB580B4-E911-4C3C-A371-2EA0AFA42895}" type="pres">
      <dgm:prSet presAssocID="{0D2F6667-8321-49DA-8339-47B0A6F8CD64}" presName="Name10" presStyleLbl="parChTrans1D2" presStyleIdx="2" presStyleCnt="3"/>
      <dgm:spPr/>
      <dgm:t>
        <a:bodyPr/>
        <a:lstStyle/>
        <a:p>
          <a:endParaRPr lang="en-US"/>
        </a:p>
      </dgm:t>
    </dgm:pt>
    <dgm:pt modelId="{CDA7B19A-4C8E-45D7-826A-A47935B3DAAD}" type="pres">
      <dgm:prSet presAssocID="{D6436FD7-8FEB-436E-8574-14B9AFB560F6}" presName="hierRoot2" presStyleCnt="0"/>
      <dgm:spPr/>
    </dgm:pt>
    <dgm:pt modelId="{BD25FD40-AB41-43A9-9BE4-841F1BAD6862}" type="pres">
      <dgm:prSet presAssocID="{D6436FD7-8FEB-436E-8574-14B9AFB560F6}" presName="composite2" presStyleCnt="0"/>
      <dgm:spPr/>
    </dgm:pt>
    <dgm:pt modelId="{29CF648F-A03E-4BC6-87F7-E3F335D8000B}" type="pres">
      <dgm:prSet presAssocID="{D6436FD7-8FEB-436E-8574-14B9AFB560F6}" presName="background2" presStyleLbl="node2" presStyleIdx="2" presStyleCnt="3"/>
      <dgm:spPr>
        <a:solidFill>
          <a:schemeClr val="bg2">
            <a:lumMod val="75000"/>
          </a:schemeClr>
        </a:solidFill>
      </dgm:spPr>
      <dgm:t>
        <a:bodyPr/>
        <a:lstStyle/>
        <a:p>
          <a:endParaRPr lang="en-US"/>
        </a:p>
      </dgm:t>
    </dgm:pt>
    <dgm:pt modelId="{9CA68B66-6540-4D0C-B67E-0AAC2104C4AD}" type="pres">
      <dgm:prSet presAssocID="{D6436FD7-8FEB-436E-8574-14B9AFB560F6}" presName="text2" presStyleLbl="fgAcc2" presStyleIdx="2" presStyleCnt="3">
        <dgm:presLayoutVars>
          <dgm:chPref val="3"/>
        </dgm:presLayoutVars>
      </dgm:prSet>
      <dgm:spPr/>
      <dgm:t>
        <a:bodyPr/>
        <a:lstStyle/>
        <a:p>
          <a:endParaRPr lang="en-US"/>
        </a:p>
      </dgm:t>
    </dgm:pt>
    <dgm:pt modelId="{DA4A3E76-A223-448C-82CA-B878EFFDF74A}" type="pres">
      <dgm:prSet presAssocID="{D6436FD7-8FEB-436E-8574-14B9AFB560F6}" presName="hierChild3" presStyleCnt="0"/>
      <dgm:spPr/>
    </dgm:pt>
  </dgm:ptLst>
  <dgm:cxnLst>
    <dgm:cxn modelId="{32A13FB9-1D69-4805-9CFD-786EFF723032}" srcId="{F69C5FAF-FB62-46F6-86BA-7E1CBA7542B7}" destId="{D6436FD7-8FEB-436E-8574-14B9AFB560F6}" srcOrd="2" destOrd="0" parTransId="{0D2F6667-8321-49DA-8339-47B0A6F8CD64}" sibTransId="{2D70CF52-C71F-41E5-BBD2-730C61B61D5D}"/>
    <dgm:cxn modelId="{570E025C-2E1B-463C-9410-DBA9B7234184}" srcId="{F69C5FAF-FB62-46F6-86BA-7E1CBA7542B7}" destId="{033FE1C8-7A9D-4A93-974D-F8D955C71E80}" srcOrd="1" destOrd="0" parTransId="{5E2CAE8D-51CA-4A99-840E-A01CBC697008}" sibTransId="{04655CFA-9623-468F-9EA8-800BE167F921}"/>
    <dgm:cxn modelId="{D8C31206-B0C7-4CE2-91A4-ABE16AAE6E9D}" type="presOf" srcId="{5E2CAE8D-51CA-4A99-840E-A01CBC697008}" destId="{A7ECD127-312E-4337-AAA8-E49F89E01ABA}" srcOrd="0" destOrd="0" presId="urn:microsoft.com/office/officeart/2005/8/layout/hierarchy1"/>
    <dgm:cxn modelId="{402315AF-038E-4AD4-86AC-364FF332B332}" type="presOf" srcId="{74BA6D7C-C3BF-46DA-AF94-DC94DAB569D3}" destId="{E9449C77-F8FC-467C-A481-87EBDE3C69BF}" srcOrd="0" destOrd="0" presId="urn:microsoft.com/office/officeart/2005/8/layout/hierarchy1"/>
    <dgm:cxn modelId="{1786797E-82A5-4A52-BB7F-93DAF7F42A18}" type="presOf" srcId="{F69C5FAF-FB62-46F6-86BA-7E1CBA7542B7}" destId="{85DC47F8-888F-4B5A-AFD4-49611A2C8D56}" srcOrd="0" destOrd="0" presId="urn:microsoft.com/office/officeart/2005/8/layout/hierarchy1"/>
    <dgm:cxn modelId="{028B7109-4368-4E93-9D32-6E960DC1BA0D}" type="presOf" srcId="{E1D865D8-AB6E-4761-803D-014E6D77C6B1}" destId="{E9FA73E3-58FC-4385-9DAF-998F632E159D}" srcOrd="0" destOrd="0" presId="urn:microsoft.com/office/officeart/2005/8/layout/hierarchy1"/>
    <dgm:cxn modelId="{E9727982-595C-4332-B9BE-F7E8BDEFAD84}" type="presOf" srcId="{1182FB3A-25D1-4006-89AA-DAF9585FDAE4}" destId="{9EB28B04-B9D7-427A-A213-7EA078E41105}" srcOrd="0" destOrd="0" presId="urn:microsoft.com/office/officeart/2005/8/layout/hierarchy1"/>
    <dgm:cxn modelId="{23A787D8-AB1D-42A4-ACB4-D5B0A20F4F3A}" srcId="{E1D865D8-AB6E-4761-803D-014E6D77C6B1}" destId="{F69C5FAF-FB62-46F6-86BA-7E1CBA7542B7}" srcOrd="0" destOrd="0" parTransId="{E873F6C6-6C57-4504-9C1B-85035C7E5FEB}" sibTransId="{1F0E60C5-67FA-4B83-8B22-EDA994C00582}"/>
    <dgm:cxn modelId="{50B743F8-8981-490B-9362-DB5C7398C372}" type="presOf" srcId="{0D2F6667-8321-49DA-8339-47B0A6F8CD64}" destId="{EFB580B4-E911-4C3C-A371-2EA0AFA42895}" srcOrd="0" destOrd="0" presId="urn:microsoft.com/office/officeart/2005/8/layout/hierarchy1"/>
    <dgm:cxn modelId="{0C7DD794-E268-46A0-B83C-6CDF97A85A2C}" type="presOf" srcId="{D6436FD7-8FEB-436E-8574-14B9AFB560F6}" destId="{9CA68B66-6540-4D0C-B67E-0AAC2104C4AD}" srcOrd="0" destOrd="0" presId="urn:microsoft.com/office/officeart/2005/8/layout/hierarchy1"/>
    <dgm:cxn modelId="{99DB0562-CC0E-4F8F-B5B8-6DA4DE5EF9CF}" srcId="{F69C5FAF-FB62-46F6-86BA-7E1CBA7542B7}" destId="{1182FB3A-25D1-4006-89AA-DAF9585FDAE4}" srcOrd="0" destOrd="0" parTransId="{74BA6D7C-C3BF-46DA-AF94-DC94DAB569D3}" sibTransId="{CF7A13FC-9408-4206-9B4D-FBAA3183DB05}"/>
    <dgm:cxn modelId="{8E9C2A24-8589-4AE8-8AC7-2FD377770323}" type="presOf" srcId="{033FE1C8-7A9D-4A93-974D-F8D955C71E80}" destId="{BCF0ECFA-4EB3-4408-BBEA-B11EE415BA6E}" srcOrd="0" destOrd="0" presId="urn:microsoft.com/office/officeart/2005/8/layout/hierarchy1"/>
    <dgm:cxn modelId="{6E87153C-83A7-400A-B816-9171A9F18F22}" type="presParOf" srcId="{E9FA73E3-58FC-4385-9DAF-998F632E159D}" destId="{9713692C-8946-4E89-9296-BF396851D39D}" srcOrd="0" destOrd="0" presId="urn:microsoft.com/office/officeart/2005/8/layout/hierarchy1"/>
    <dgm:cxn modelId="{C17F2EC1-C1A6-4D03-B853-1B6CA70A3800}" type="presParOf" srcId="{9713692C-8946-4E89-9296-BF396851D39D}" destId="{CBDE720F-33CA-4164-86E5-E0C76CFE2625}" srcOrd="0" destOrd="0" presId="urn:microsoft.com/office/officeart/2005/8/layout/hierarchy1"/>
    <dgm:cxn modelId="{487E97A9-8A8F-4C35-A63A-7F50937D55DE}" type="presParOf" srcId="{CBDE720F-33CA-4164-86E5-E0C76CFE2625}" destId="{4FC0124F-FD88-4A36-B670-3496A1EAEF5F}" srcOrd="0" destOrd="0" presId="urn:microsoft.com/office/officeart/2005/8/layout/hierarchy1"/>
    <dgm:cxn modelId="{9CDFD35E-191F-4292-9403-17B160C4F1A2}" type="presParOf" srcId="{CBDE720F-33CA-4164-86E5-E0C76CFE2625}" destId="{85DC47F8-888F-4B5A-AFD4-49611A2C8D56}" srcOrd="1" destOrd="0" presId="urn:microsoft.com/office/officeart/2005/8/layout/hierarchy1"/>
    <dgm:cxn modelId="{AC8DD619-D368-45C8-B9B8-134E303272B5}" type="presParOf" srcId="{9713692C-8946-4E89-9296-BF396851D39D}" destId="{15408555-4F67-4308-84D7-C88BC3A44057}" srcOrd="1" destOrd="0" presId="urn:microsoft.com/office/officeart/2005/8/layout/hierarchy1"/>
    <dgm:cxn modelId="{84E29002-205F-47D5-BCC8-174A198A6614}" type="presParOf" srcId="{15408555-4F67-4308-84D7-C88BC3A44057}" destId="{E9449C77-F8FC-467C-A481-87EBDE3C69BF}" srcOrd="0" destOrd="0" presId="urn:microsoft.com/office/officeart/2005/8/layout/hierarchy1"/>
    <dgm:cxn modelId="{993DC0C5-8FF5-4446-9593-05BD1B78B7F4}" type="presParOf" srcId="{15408555-4F67-4308-84D7-C88BC3A44057}" destId="{ECE1D658-3382-45AE-BCFF-E2F74D6D1851}" srcOrd="1" destOrd="0" presId="urn:microsoft.com/office/officeart/2005/8/layout/hierarchy1"/>
    <dgm:cxn modelId="{EC54E546-5633-400B-B301-FCAAEE9534DE}" type="presParOf" srcId="{ECE1D658-3382-45AE-BCFF-E2F74D6D1851}" destId="{F8E4ECEF-7FCE-4A05-B151-8480DCC58DAA}" srcOrd="0" destOrd="0" presId="urn:microsoft.com/office/officeart/2005/8/layout/hierarchy1"/>
    <dgm:cxn modelId="{21EAD5B9-94CC-47BF-A809-1033CAF72BC1}" type="presParOf" srcId="{F8E4ECEF-7FCE-4A05-B151-8480DCC58DAA}" destId="{E486F78E-B3B2-4152-A7CE-869C3BD4C5B2}" srcOrd="0" destOrd="0" presId="urn:microsoft.com/office/officeart/2005/8/layout/hierarchy1"/>
    <dgm:cxn modelId="{280890E0-CB2F-4526-8DAD-7714AEF1C1D6}" type="presParOf" srcId="{F8E4ECEF-7FCE-4A05-B151-8480DCC58DAA}" destId="{9EB28B04-B9D7-427A-A213-7EA078E41105}" srcOrd="1" destOrd="0" presId="urn:microsoft.com/office/officeart/2005/8/layout/hierarchy1"/>
    <dgm:cxn modelId="{C0638990-C9B1-4D43-A269-20A148EECF18}" type="presParOf" srcId="{ECE1D658-3382-45AE-BCFF-E2F74D6D1851}" destId="{BB854A16-EED1-42C1-BDEC-618D6A34EBA8}" srcOrd="1" destOrd="0" presId="urn:microsoft.com/office/officeart/2005/8/layout/hierarchy1"/>
    <dgm:cxn modelId="{91A03199-667F-402A-BFFB-C28BC7AA0130}" type="presParOf" srcId="{15408555-4F67-4308-84D7-C88BC3A44057}" destId="{A7ECD127-312E-4337-AAA8-E49F89E01ABA}" srcOrd="2" destOrd="0" presId="urn:microsoft.com/office/officeart/2005/8/layout/hierarchy1"/>
    <dgm:cxn modelId="{FF7BA5F3-7C58-4ED7-9E42-BAE2709AECD0}" type="presParOf" srcId="{15408555-4F67-4308-84D7-C88BC3A44057}" destId="{0CECD4C2-2D41-4726-ACE4-D6EF4F32966F}" srcOrd="3" destOrd="0" presId="urn:microsoft.com/office/officeart/2005/8/layout/hierarchy1"/>
    <dgm:cxn modelId="{4A576E03-1603-432F-80E1-1FF3CCBACEAB}" type="presParOf" srcId="{0CECD4C2-2D41-4726-ACE4-D6EF4F32966F}" destId="{44DA0EE7-AED6-498C-8FED-CDE5D116264D}" srcOrd="0" destOrd="0" presId="urn:microsoft.com/office/officeart/2005/8/layout/hierarchy1"/>
    <dgm:cxn modelId="{0CE32104-05F8-4F54-A2DF-C9AB0176C50C}" type="presParOf" srcId="{44DA0EE7-AED6-498C-8FED-CDE5D116264D}" destId="{7F5F2F4E-D740-48E5-BEC7-FB4F67AD49A7}" srcOrd="0" destOrd="0" presId="urn:microsoft.com/office/officeart/2005/8/layout/hierarchy1"/>
    <dgm:cxn modelId="{3C6E02C8-8FDE-4D9C-953C-6806231607DF}" type="presParOf" srcId="{44DA0EE7-AED6-498C-8FED-CDE5D116264D}" destId="{BCF0ECFA-4EB3-4408-BBEA-B11EE415BA6E}" srcOrd="1" destOrd="0" presId="urn:microsoft.com/office/officeart/2005/8/layout/hierarchy1"/>
    <dgm:cxn modelId="{13CDB2D2-53AA-4860-B538-BAB4EF2F08A5}" type="presParOf" srcId="{0CECD4C2-2D41-4726-ACE4-D6EF4F32966F}" destId="{D5716163-E51F-4529-90BC-C94E81F8C8A0}" srcOrd="1" destOrd="0" presId="urn:microsoft.com/office/officeart/2005/8/layout/hierarchy1"/>
    <dgm:cxn modelId="{4E0BDFF5-8F4D-4900-B612-B6E1BF6A10EC}" type="presParOf" srcId="{15408555-4F67-4308-84D7-C88BC3A44057}" destId="{EFB580B4-E911-4C3C-A371-2EA0AFA42895}" srcOrd="4" destOrd="0" presId="urn:microsoft.com/office/officeart/2005/8/layout/hierarchy1"/>
    <dgm:cxn modelId="{649D5162-CBE1-424C-86D4-6C8CB9001E71}" type="presParOf" srcId="{15408555-4F67-4308-84D7-C88BC3A44057}" destId="{CDA7B19A-4C8E-45D7-826A-A47935B3DAAD}" srcOrd="5" destOrd="0" presId="urn:microsoft.com/office/officeart/2005/8/layout/hierarchy1"/>
    <dgm:cxn modelId="{7504D1F6-A412-4B4B-AD16-9C04C32CD3F3}" type="presParOf" srcId="{CDA7B19A-4C8E-45D7-826A-A47935B3DAAD}" destId="{BD25FD40-AB41-43A9-9BE4-841F1BAD6862}" srcOrd="0" destOrd="0" presId="urn:microsoft.com/office/officeart/2005/8/layout/hierarchy1"/>
    <dgm:cxn modelId="{FD0547B9-A07C-4A87-88F7-66892C09C1D9}" type="presParOf" srcId="{BD25FD40-AB41-43A9-9BE4-841F1BAD6862}" destId="{29CF648F-A03E-4BC6-87F7-E3F335D8000B}" srcOrd="0" destOrd="0" presId="urn:microsoft.com/office/officeart/2005/8/layout/hierarchy1"/>
    <dgm:cxn modelId="{29E851A0-FC5F-4C94-811A-366934D8D5C7}" type="presParOf" srcId="{BD25FD40-AB41-43A9-9BE4-841F1BAD6862}" destId="{9CA68B66-6540-4D0C-B67E-0AAC2104C4AD}" srcOrd="1" destOrd="0" presId="urn:microsoft.com/office/officeart/2005/8/layout/hierarchy1"/>
    <dgm:cxn modelId="{97A6A18C-E83C-4D4E-8CD6-9A1F4E48DA03}" type="presParOf" srcId="{CDA7B19A-4C8E-45D7-826A-A47935B3DAAD}" destId="{DA4A3E76-A223-448C-82CA-B878EFFDF74A}"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B580B4-E911-4C3C-A371-2EA0AFA42895}">
      <dsp:nvSpPr>
        <dsp:cNvPr id="0" name=""/>
        <dsp:cNvSpPr/>
      </dsp:nvSpPr>
      <dsp:spPr>
        <a:xfrm>
          <a:off x="1435917" y="711937"/>
          <a:ext cx="2232250" cy="548953"/>
        </a:xfrm>
        <a:custGeom>
          <a:avLst/>
          <a:gdLst/>
          <a:ahLst/>
          <a:cxnLst/>
          <a:rect l="0" t="0" r="0" b="0"/>
          <a:pathLst>
            <a:path>
              <a:moveTo>
                <a:pt x="2232250" y="0"/>
              </a:moveTo>
              <a:lnTo>
                <a:pt x="2232250" y="385565"/>
              </a:lnTo>
              <a:lnTo>
                <a:pt x="0" y="385565"/>
              </a:lnTo>
              <a:lnTo>
                <a:pt x="0" y="548953"/>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ECD127-312E-4337-AAA8-E49F89E01ABA}">
      <dsp:nvSpPr>
        <dsp:cNvPr id="0" name=""/>
        <dsp:cNvSpPr/>
      </dsp:nvSpPr>
      <dsp:spPr>
        <a:xfrm>
          <a:off x="3545849" y="711937"/>
          <a:ext cx="91440" cy="548953"/>
        </a:xfrm>
        <a:custGeom>
          <a:avLst/>
          <a:gdLst/>
          <a:ahLst/>
          <a:cxnLst/>
          <a:rect l="0" t="0" r="0" b="0"/>
          <a:pathLst>
            <a:path>
              <a:moveTo>
                <a:pt x="45720" y="0"/>
              </a:moveTo>
              <a:lnTo>
                <a:pt x="45720" y="612585"/>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449C77-F8FC-467C-A481-87EBDE3C69BF}">
      <dsp:nvSpPr>
        <dsp:cNvPr id="0" name=""/>
        <dsp:cNvSpPr/>
      </dsp:nvSpPr>
      <dsp:spPr>
        <a:xfrm>
          <a:off x="3668167" y="711937"/>
          <a:ext cx="2197311" cy="548953"/>
        </a:xfrm>
        <a:custGeom>
          <a:avLst/>
          <a:gdLst/>
          <a:ahLst/>
          <a:cxnLst/>
          <a:rect l="0" t="0" r="0" b="0"/>
          <a:pathLst>
            <a:path>
              <a:moveTo>
                <a:pt x="0" y="0"/>
              </a:moveTo>
              <a:lnTo>
                <a:pt x="0" y="278108"/>
              </a:lnTo>
              <a:lnTo>
                <a:pt x="1657367" y="278108"/>
              </a:lnTo>
              <a:lnTo>
                <a:pt x="1657367" y="40810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C0124F-FD88-4A36-B670-3496A1EAEF5F}">
      <dsp:nvSpPr>
        <dsp:cNvPr id="0" name=""/>
        <dsp:cNvSpPr/>
      </dsp:nvSpPr>
      <dsp:spPr>
        <a:xfrm>
          <a:off x="2539204" y="-34470"/>
          <a:ext cx="2257926" cy="746408"/>
        </a:xfrm>
        <a:prstGeom prst="roundRect">
          <a:avLst>
            <a:gd name="adj" fmla="val 10000"/>
          </a:avLst>
        </a:prstGeom>
        <a:solidFill>
          <a:schemeClr val="accent1">
            <a:lumMod val="75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sp>
    <dsp:sp modelId="{85DC47F8-888F-4B5A-AFD4-49611A2C8D56}">
      <dsp:nvSpPr>
        <dsp:cNvPr id="0" name=""/>
        <dsp:cNvSpPr/>
      </dsp:nvSpPr>
      <dsp:spPr>
        <a:xfrm>
          <a:off x="2735173" y="151699"/>
          <a:ext cx="2257926" cy="746408"/>
        </a:xfrm>
        <a:prstGeom prst="roundRect">
          <a:avLst>
            <a:gd name="adj" fmla="val 10000"/>
          </a:avLst>
        </a:prstGeom>
        <a:solidFill>
          <a:schemeClr val="lt1">
            <a:alpha val="90000"/>
            <a:hueOff val="0"/>
            <a:satOff val="0"/>
            <a:lumOff val="0"/>
            <a:alphaOff val="0"/>
          </a:schemeClr>
        </a:solidFill>
        <a:ln w="25400" cap="flat" cmpd="sng" algn="ctr">
          <a:solidFill>
            <a:schemeClr val="bg2">
              <a:lumMod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EG" sz="2800" b="1" kern="1200" dirty="0" smtClean="0">
              <a:latin typeface="Candara"/>
              <a:ea typeface="+mn-ea"/>
              <a:cs typeface="Arial"/>
            </a:rPr>
            <a:t>أنواع الارتباط </a:t>
          </a:r>
          <a:endParaRPr lang="en-US" sz="2800" b="1" kern="1200" dirty="0" smtClean="0">
            <a:latin typeface="Candara"/>
            <a:ea typeface="+mn-ea"/>
            <a:cs typeface="Arial"/>
          </a:endParaRPr>
        </a:p>
      </dsp:txBody>
      <dsp:txXfrm>
        <a:off x="2757035" y="173561"/>
        <a:ext cx="2214202" cy="702684"/>
      </dsp:txXfrm>
    </dsp:sp>
    <dsp:sp modelId="{E486F78E-B3B2-4152-A7CE-869C3BD4C5B2}">
      <dsp:nvSpPr>
        <dsp:cNvPr id="0" name=""/>
        <dsp:cNvSpPr/>
      </dsp:nvSpPr>
      <dsp:spPr>
        <a:xfrm>
          <a:off x="4865364" y="1260891"/>
          <a:ext cx="2000229" cy="1065585"/>
        </a:xfrm>
        <a:prstGeom prst="roundRect">
          <a:avLst>
            <a:gd name="adj" fmla="val 10000"/>
          </a:avLst>
        </a:prstGeom>
        <a:solidFill>
          <a:schemeClr val="bg2">
            <a:lumMod val="75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sp>
    <dsp:sp modelId="{9EB28B04-B9D7-427A-A213-7EA078E41105}">
      <dsp:nvSpPr>
        <dsp:cNvPr id="0" name=""/>
        <dsp:cNvSpPr/>
      </dsp:nvSpPr>
      <dsp:spPr>
        <a:xfrm>
          <a:off x="5061332" y="1447061"/>
          <a:ext cx="2000229" cy="1065585"/>
        </a:xfrm>
        <a:prstGeom prst="roundRect">
          <a:avLst>
            <a:gd name="adj" fmla="val 10000"/>
          </a:avLst>
        </a:prstGeom>
        <a:solidFill>
          <a:schemeClr val="lt1">
            <a:alpha val="90000"/>
            <a:hueOff val="0"/>
            <a:satOff val="0"/>
            <a:lumOff val="0"/>
            <a:alphaOff val="0"/>
          </a:schemeClr>
        </a:solidFill>
        <a:ln w="25400" cap="flat" cmpd="sng" algn="ctr">
          <a:solidFill>
            <a:schemeClr val="bg2">
              <a:lumMod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ar-EG" sz="2000" b="1" kern="1200" dirty="0" smtClean="0">
              <a:latin typeface="Candara"/>
              <a:ea typeface="+mn-ea"/>
              <a:cs typeface="Arial"/>
            </a:rPr>
            <a:t>ارتباط موجب</a:t>
          </a:r>
        </a:p>
        <a:p>
          <a:pPr lvl="0" algn="ctr" defTabSz="889000" rtl="1">
            <a:lnSpc>
              <a:spcPct val="90000"/>
            </a:lnSpc>
            <a:spcBef>
              <a:spcPct val="0"/>
            </a:spcBef>
            <a:spcAft>
              <a:spcPct val="35000"/>
            </a:spcAft>
          </a:pPr>
          <a:r>
            <a:rPr lang="ar-EG" sz="2000" b="1" kern="1200" dirty="0" smtClean="0">
              <a:latin typeface="Candara"/>
              <a:ea typeface="+mn-ea"/>
              <a:cs typeface="Arial"/>
            </a:rPr>
            <a:t>(العلاقة الطردية) </a:t>
          </a:r>
          <a:endParaRPr lang="ar-SA" sz="2000" b="1" kern="1200" dirty="0">
            <a:latin typeface="Candara"/>
            <a:ea typeface="+mn-ea"/>
            <a:cs typeface="Arial"/>
          </a:endParaRPr>
        </a:p>
      </dsp:txBody>
      <dsp:txXfrm>
        <a:off x="5092542" y="1478271"/>
        <a:ext cx="1937809" cy="1003165"/>
      </dsp:txXfrm>
    </dsp:sp>
    <dsp:sp modelId="{7F5F2F4E-D740-48E5-BEC7-FB4F67AD49A7}">
      <dsp:nvSpPr>
        <dsp:cNvPr id="0" name=""/>
        <dsp:cNvSpPr/>
      </dsp:nvSpPr>
      <dsp:spPr>
        <a:xfrm>
          <a:off x="2709711" y="1260891"/>
          <a:ext cx="1763715" cy="1119959"/>
        </a:xfrm>
        <a:prstGeom prst="roundRect">
          <a:avLst>
            <a:gd name="adj" fmla="val 10000"/>
          </a:avLst>
        </a:prstGeom>
        <a:solidFill>
          <a:schemeClr val="bg2">
            <a:lumMod val="75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sp>
    <dsp:sp modelId="{BCF0ECFA-4EB3-4408-BBEA-B11EE415BA6E}">
      <dsp:nvSpPr>
        <dsp:cNvPr id="0" name=""/>
        <dsp:cNvSpPr/>
      </dsp:nvSpPr>
      <dsp:spPr>
        <a:xfrm>
          <a:off x="2905680" y="1447061"/>
          <a:ext cx="1763715" cy="1119959"/>
        </a:xfrm>
        <a:prstGeom prst="roundRect">
          <a:avLst>
            <a:gd name="adj" fmla="val 10000"/>
          </a:avLst>
        </a:prstGeom>
        <a:solidFill>
          <a:schemeClr val="lt1">
            <a:alpha val="90000"/>
            <a:hueOff val="0"/>
            <a:satOff val="0"/>
            <a:lumOff val="0"/>
            <a:alphaOff val="0"/>
          </a:schemeClr>
        </a:solidFill>
        <a:ln w="25400" cap="flat" cmpd="sng" algn="ctr">
          <a:solidFill>
            <a:schemeClr val="bg2">
              <a:lumMod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ar-EG" sz="2000" b="1" kern="1200" dirty="0" smtClean="0">
              <a:latin typeface="Candara"/>
              <a:ea typeface="+mn-ea"/>
              <a:cs typeface="Arial"/>
            </a:rPr>
            <a:t>لا يوجد ارتباط </a:t>
          </a:r>
        </a:p>
        <a:p>
          <a:pPr lvl="0" algn="ctr" defTabSz="889000" rtl="1">
            <a:lnSpc>
              <a:spcPct val="90000"/>
            </a:lnSpc>
            <a:spcBef>
              <a:spcPct val="0"/>
            </a:spcBef>
            <a:spcAft>
              <a:spcPct val="35000"/>
            </a:spcAft>
          </a:pPr>
          <a:r>
            <a:rPr lang="ar-EG" sz="2000" b="1" kern="1200" dirty="0" smtClean="0">
              <a:latin typeface="Candara"/>
              <a:ea typeface="+mn-ea"/>
              <a:cs typeface="Arial"/>
            </a:rPr>
            <a:t>(العلاقة منعدمة) </a:t>
          </a:r>
          <a:endParaRPr lang="ar-SA" sz="2000" b="1" kern="1200" dirty="0">
            <a:latin typeface="Candara"/>
            <a:ea typeface="+mn-ea"/>
            <a:cs typeface="Arial"/>
          </a:endParaRPr>
        </a:p>
      </dsp:txBody>
      <dsp:txXfrm>
        <a:off x="2938482" y="1479863"/>
        <a:ext cx="1698111" cy="1054355"/>
      </dsp:txXfrm>
    </dsp:sp>
    <dsp:sp modelId="{29CF648F-A03E-4BC6-87F7-E3F335D8000B}">
      <dsp:nvSpPr>
        <dsp:cNvPr id="0" name=""/>
        <dsp:cNvSpPr/>
      </dsp:nvSpPr>
      <dsp:spPr>
        <a:xfrm>
          <a:off x="554059" y="1260891"/>
          <a:ext cx="1763715" cy="1119959"/>
        </a:xfrm>
        <a:prstGeom prst="roundRect">
          <a:avLst>
            <a:gd name="adj" fmla="val 10000"/>
          </a:avLst>
        </a:prstGeom>
        <a:solidFill>
          <a:schemeClr val="bg2">
            <a:lumMod val="75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sp>
    <dsp:sp modelId="{9CA68B66-6540-4D0C-B67E-0AAC2104C4AD}">
      <dsp:nvSpPr>
        <dsp:cNvPr id="0" name=""/>
        <dsp:cNvSpPr/>
      </dsp:nvSpPr>
      <dsp:spPr>
        <a:xfrm>
          <a:off x="750027" y="1447061"/>
          <a:ext cx="1763715" cy="1119959"/>
        </a:xfrm>
        <a:prstGeom prst="roundRect">
          <a:avLst>
            <a:gd name="adj" fmla="val 10000"/>
          </a:avLst>
        </a:prstGeom>
        <a:solidFill>
          <a:schemeClr val="lt1">
            <a:alpha val="90000"/>
            <a:hueOff val="0"/>
            <a:satOff val="0"/>
            <a:lumOff val="0"/>
            <a:alphaOff val="0"/>
          </a:schemeClr>
        </a:solidFill>
        <a:ln w="25400" cap="flat" cmpd="sng" algn="ctr">
          <a:solidFill>
            <a:schemeClr val="bg2">
              <a:lumMod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EG" sz="2000" b="1" kern="1200" dirty="0" smtClean="0">
              <a:solidFill>
                <a:schemeClr val="tx1"/>
              </a:solidFill>
              <a:latin typeface="Arial" pitchFamily="34" charset="0"/>
              <a:cs typeface="Arial" pitchFamily="34" charset="0"/>
            </a:rPr>
            <a:t>ارتباط سالب</a:t>
          </a:r>
        </a:p>
        <a:p>
          <a:pPr lvl="0" algn="ctr" defTabSz="889000">
            <a:lnSpc>
              <a:spcPct val="90000"/>
            </a:lnSpc>
            <a:spcBef>
              <a:spcPct val="0"/>
            </a:spcBef>
            <a:spcAft>
              <a:spcPct val="35000"/>
            </a:spcAft>
          </a:pPr>
          <a:r>
            <a:rPr lang="ar-EG" sz="2000" b="1" kern="1200" dirty="0" smtClean="0">
              <a:solidFill>
                <a:schemeClr val="tx1"/>
              </a:solidFill>
              <a:latin typeface="Arial" pitchFamily="34" charset="0"/>
              <a:cs typeface="Arial" pitchFamily="34" charset="0"/>
            </a:rPr>
            <a:t>(العلاقة العكسية) </a:t>
          </a:r>
          <a:endParaRPr lang="en-US" sz="2000" kern="1200" dirty="0">
            <a:solidFill>
              <a:schemeClr val="tx1"/>
            </a:solidFill>
          </a:endParaRPr>
        </a:p>
      </dsp:txBody>
      <dsp:txXfrm>
        <a:off x="782829" y="1479863"/>
        <a:ext cx="1698111" cy="105435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94FBF4-183B-4372-9926-2EE370584BE1}" type="datetimeFigureOut">
              <a:rPr lang="en-US" smtClean="0"/>
              <a:t>11/22/2017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313987-55B9-4AB2-9BA0-E80DF4829431}" type="slidenum">
              <a:rPr lang="en-US" smtClean="0"/>
              <a:t>‹#›</a:t>
            </a:fld>
            <a:endParaRPr lang="en-US"/>
          </a:p>
        </p:txBody>
      </p:sp>
    </p:spTree>
    <p:extLst>
      <p:ext uri="{BB962C8B-B14F-4D97-AF65-F5344CB8AC3E}">
        <p14:creationId xmlns:p14="http://schemas.microsoft.com/office/powerpoint/2010/main" val="3281667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lgn="r" rtl="1"/>
            <a:endParaRPr lang="ar-SA"/>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CCF0E1-31B6-485F-B4B0-11E7271AE8C4}" type="slidenum">
              <a:rPr kumimoji="0" lang="ar-SA"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ar-SA"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232092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2DDE5-C5EB-44E9-83E7-CAB6A010CE9E}" type="slidenum">
              <a:rPr kumimoji="0" lang="ar-SA"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ar-SA"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186688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2DDE5-C5EB-44E9-83E7-CAB6A010CE9E}" type="slidenum">
              <a:rPr kumimoji="0" lang="ar-SA"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ar-SA"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51174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2DDE5-C5EB-44E9-83E7-CAB6A010CE9E}" type="slidenum">
              <a:rPr kumimoji="0" lang="ar-SA"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ar-SA"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574458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29" name="Title 28"/>
          <p:cNvSpPr>
            <a:spLocks noGrp="1"/>
          </p:cNvSpPr>
          <p:nvPr>
            <p:ph type="ctrTitle"/>
          </p:nvPr>
        </p:nvSpPr>
        <p:spPr>
          <a:xfrm>
            <a:off x="508000" y="4853412"/>
            <a:ext cx="112776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2" name="Footer Placeholder 1"/>
          <p:cNvSpPr>
            <a:spLocks noGrp="1"/>
          </p:cNvSpPr>
          <p:nvPr>
            <p:ph type="ftr" sz="quarter" idx="11"/>
          </p:nvPr>
        </p:nvSpPr>
        <p:spPr/>
        <p:txBody>
          <a:bodyPr/>
          <a:lstStyle/>
          <a:p>
            <a:endParaRPr lang="en-US">
              <a:solidFill>
                <a:srgbClr val="F0A22E">
                  <a:shade val="75000"/>
                </a:srgbClr>
              </a:solidFill>
            </a:endParaRPr>
          </a:p>
        </p:txBody>
      </p:sp>
      <p:sp>
        <p:nvSpPr>
          <p:cNvPr id="15" name="Slide Number Placeholder 14"/>
          <p:cNvSpPr>
            <a:spLocks noGrp="1"/>
          </p:cNvSpPr>
          <p:nvPr>
            <p:ph type="sldNum" sz="quarter" idx="12"/>
          </p:nvPr>
        </p:nvSpPr>
        <p:spPr>
          <a:xfrm>
            <a:off x="10972800" y="6473952"/>
            <a:ext cx="1011936" cy="246888"/>
          </a:xfrm>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Tree>
    <p:extLst>
      <p:ext uri="{BB962C8B-B14F-4D97-AF65-F5344CB8AC3E}">
        <p14:creationId xmlns:p14="http://schemas.microsoft.com/office/powerpoint/2010/main" val="32601729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5" name="Footer Placeholder 4"/>
          <p:cNvSpPr>
            <a:spLocks noGrp="1"/>
          </p:cNvSpPr>
          <p:nvPr>
            <p:ph type="ftr" sz="quarter" idx="11"/>
          </p:nvPr>
        </p:nvSpPr>
        <p:spPr/>
        <p:txBody>
          <a:bodyPr/>
          <a:lstStyle/>
          <a:p>
            <a:endParaRPr lang="en-US">
              <a:solidFill>
                <a:srgbClr val="F0A22E">
                  <a:shade val="75000"/>
                </a:srgbClr>
              </a:solidFill>
            </a:endParaRPr>
          </a:p>
        </p:txBody>
      </p:sp>
      <p:sp>
        <p:nvSpPr>
          <p:cNvPr id="6" name="Slide Number Placeholder 5"/>
          <p:cNvSpPr>
            <a:spLocks noGrp="1"/>
          </p:cNvSpPr>
          <p:nvPr>
            <p:ph type="sldNum" sz="quarter" idx="12"/>
          </p:nvPr>
        </p:nvSpPr>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Tree>
    <p:extLst>
      <p:ext uri="{BB962C8B-B14F-4D97-AF65-F5344CB8AC3E}">
        <p14:creationId xmlns:p14="http://schemas.microsoft.com/office/powerpoint/2010/main" val="2637606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549277"/>
            <a:ext cx="2438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549277"/>
            <a:ext cx="83312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5" name="Footer Placeholder 4"/>
          <p:cNvSpPr>
            <a:spLocks noGrp="1"/>
          </p:cNvSpPr>
          <p:nvPr>
            <p:ph type="ftr" sz="quarter" idx="11"/>
          </p:nvPr>
        </p:nvSpPr>
        <p:spPr/>
        <p:txBody>
          <a:bodyPr/>
          <a:lstStyle/>
          <a:p>
            <a:endParaRPr lang="en-US">
              <a:solidFill>
                <a:srgbClr val="F0A22E">
                  <a:shade val="75000"/>
                </a:srgbClr>
              </a:solidFill>
            </a:endParaRPr>
          </a:p>
        </p:txBody>
      </p:sp>
      <p:sp>
        <p:nvSpPr>
          <p:cNvPr id="6" name="Slide Number Placeholder 5"/>
          <p:cNvSpPr>
            <a:spLocks noGrp="1"/>
          </p:cNvSpPr>
          <p:nvPr>
            <p:ph type="sldNum" sz="quarter" idx="12"/>
          </p:nvPr>
        </p:nvSpPr>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Tree>
    <p:extLst>
      <p:ext uri="{BB962C8B-B14F-4D97-AF65-F5344CB8AC3E}">
        <p14:creationId xmlns:p14="http://schemas.microsoft.com/office/powerpoint/2010/main" val="2465199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8E8219D7-833B-4B90-B0F7-6531D1EDF901}" type="datetimeFigureOut">
              <a:rPr lang="en-US" smtClean="0">
                <a:solidFill>
                  <a:srgbClr val="ECE9C6"/>
                </a:solidFill>
              </a:rPr>
              <a:pPr/>
              <a:t>11/22/2017</a:t>
            </a:fld>
            <a:endParaRPr lang="en-US">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939D604E-03AD-4911-B51B-8A3D552FD5FC}" type="slidenum">
              <a:rPr lang="en-US" smtClean="0">
                <a:solidFill>
                  <a:srgbClr val="ECE9C6"/>
                </a:solidFill>
              </a:rPr>
              <a:pPr/>
              <a:t>‹#›</a:t>
            </a:fld>
            <a:endParaRPr lang="en-US">
              <a:solidFill>
                <a:srgbClr val="ECE9C6"/>
              </a:solidFill>
            </a:endParaRPr>
          </a:p>
        </p:txBody>
      </p:sp>
      <p:grpSp>
        <p:nvGrpSpPr>
          <p:cNvPr id="8" name="Group 7"/>
          <p:cNvGrpSpPr/>
          <p:nvPr/>
        </p:nvGrpSpPr>
        <p:grpSpPr>
          <a:xfrm>
            <a:off x="1592135" y="2887530"/>
            <a:ext cx="9038813"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65787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uLnTx/>
                  <a:uFillTx/>
                  <a:latin typeface="Wingdings" pitchFamily="2" charset="2"/>
                  <a:ea typeface="+mn-ea"/>
                  <a:cs typeface="+mn-cs"/>
                </a:rPr>
                <a:t></a:t>
              </a:r>
              <a:endParaRPr kumimoji="0" lang="en-US" sz="5400" b="0" i="0" u="none" strike="noStrike" kern="1200" cap="none" spc="0" normalizeH="0" baseline="0" noProof="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uLnTx/>
                <a:uFillTx/>
                <a:latin typeface="Wingdings" pitchFamily="2" charset="2"/>
                <a:ea typeface="+mn-ea"/>
                <a:cs typeface="+mn-cs"/>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77788" y="1387737"/>
            <a:ext cx="9036424"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828800" y="3767862"/>
            <a:ext cx="85344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163749928"/>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5" name="Footer Placeholder 4"/>
          <p:cNvSpPr>
            <a:spLocks noGrp="1"/>
          </p:cNvSpPr>
          <p:nvPr>
            <p:ph type="ftr" sz="quarter" idx="11"/>
          </p:nvPr>
        </p:nvSpPr>
        <p:spPr/>
        <p:txBody>
          <a:bodyPr/>
          <a:lstStyle/>
          <a:p>
            <a:endParaRPr lang="en-US">
              <a:solidFill>
                <a:srgbClr val="895D1D"/>
              </a:solidFill>
            </a:endParaRPr>
          </a:p>
        </p:txBody>
      </p:sp>
      <p:sp>
        <p:nvSpPr>
          <p:cNvPr id="6" name="Slide Number Placeholder 5"/>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563446" y="1392217"/>
            <a:ext cx="9038813" cy="923330"/>
            <a:chOff x="1172584" y="1381459"/>
            <a:chExt cx="6779110" cy="923330"/>
          </a:xfrm>
        </p:grpSpPr>
        <p:sp>
          <p:nvSpPr>
            <p:cNvPr id="13" name="TextBox 12"/>
            <p:cNvSpPr txBox="1"/>
            <p:nvPr/>
          </p:nvSpPr>
          <p:spPr>
            <a:xfrm>
              <a:off x="4147073" y="1381459"/>
              <a:ext cx="65787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895D1D">
                      <a:lumMod val="60000"/>
                      <a:lumOff val="40000"/>
                    </a:srgbClr>
                  </a:solidFill>
                  <a:effectLst/>
                  <a:uLnTx/>
                  <a:uFillTx/>
                  <a:latin typeface="Wingdings" pitchFamily="2" charset="2"/>
                  <a:ea typeface="+mn-ea"/>
                  <a:cs typeface="+mn-cs"/>
                </a:rPr>
                <a:t></a:t>
              </a:r>
              <a:endParaRPr kumimoji="0" lang="en-US" sz="5400" b="0" i="0" u="none" strike="noStrike" kern="1200" cap="none" spc="0" normalizeH="0" baseline="0" noProof="0" dirty="0">
                <a:ln>
                  <a:noFill/>
                </a:ln>
                <a:solidFill>
                  <a:srgbClr val="895D1D">
                    <a:lumMod val="60000"/>
                    <a:lumOff val="40000"/>
                  </a:srgbClr>
                </a:solidFill>
                <a:effectLst/>
                <a:uLnTx/>
                <a:uFillTx/>
                <a:latin typeface="Wingdings" pitchFamily="2" charset="2"/>
                <a:ea typeface="+mn-ea"/>
                <a:cs typeface="+mn-cs"/>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8022324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12192000" cy="6858000"/>
          </a:xfrm>
          <a:prstGeom prst="rect">
            <a:avLst/>
          </a:prstGeom>
        </p:spPr>
      </p:pic>
      <p:grpSp>
        <p:nvGrpSpPr>
          <p:cNvPr id="7" name="Group 7"/>
          <p:cNvGrpSpPr/>
          <p:nvPr/>
        </p:nvGrpSpPr>
        <p:grpSpPr>
          <a:xfrm>
            <a:off x="1563446" y="2887579"/>
            <a:ext cx="9038813" cy="923330"/>
            <a:chOff x="1172584" y="1381459"/>
            <a:chExt cx="6779110" cy="923330"/>
          </a:xfrm>
        </p:grpSpPr>
        <p:sp>
          <p:nvSpPr>
            <p:cNvPr id="9" name="TextBox 8"/>
            <p:cNvSpPr txBox="1"/>
            <p:nvPr/>
          </p:nvSpPr>
          <p:spPr>
            <a:xfrm>
              <a:off x="4147073" y="1381459"/>
              <a:ext cx="65787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895D1D">
                      <a:lumMod val="60000"/>
                      <a:lumOff val="40000"/>
                    </a:srgbClr>
                  </a:solidFill>
                  <a:effectLst/>
                  <a:uLnTx/>
                  <a:uFillTx/>
                  <a:latin typeface="Wingdings" pitchFamily="2" charset="2"/>
                  <a:ea typeface="+mn-ea"/>
                  <a:cs typeface="+mn-cs"/>
                </a:rPr>
                <a:t></a:t>
              </a:r>
              <a:endParaRPr kumimoji="0" lang="en-US" sz="5400" b="0" i="0" u="none" strike="noStrike" kern="1200" cap="none" spc="0" normalizeH="0" baseline="0" noProof="0" dirty="0">
                <a:ln>
                  <a:noFill/>
                </a:ln>
                <a:solidFill>
                  <a:srgbClr val="895D1D">
                    <a:lumMod val="60000"/>
                    <a:lumOff val="40000"/>
                  </a:srgbClr>
                </a:solidFill>
                <a:effectLst/>
                <a:uLnTx/>
                <a:uFillTx/>
                <a:latin typeface="Wingdings" pitchFamily="2" charset="2"/>
                <a:ea typeface="+mn-ea"/>
                <a:cs typeface="+mn-cs"/>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920054" y="1204857"/>
            <a:ext cx="10339617"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932331" y="3767317"/>
            <a:ext cx="10312996"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5" name="Footer Placeholder 4"/>
          <p:cNvSpPr>
            <a:spLocks noGrp="1"/>
          </p:cNvSpPr>
          <p:nvPr>
            <p:ph type="ftr" sz="quarter" idx="11"/>
          </p:nvPr>
        </p:nvSpPr>
        <p:spPr/>
        <p:txBody>
          <a:bodyPr/>
          <a:lstStyle/>
          <a:p>
            <a:endParaRPr lang="en-US">
              <a:solidFill>
                <a:srgbClr val="895D1D"/>
              </a:solidFill>
            </a:endParaRPr>
          </a:p>
        </p:txBody>
      </p:sp>
      <p:sp>
        <p:nvSpPr>
          <p:cNvPr id="6" name="Slide Number Placeholder 5"/>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spTree>
    <p:extLst>
      <p:ext uri="{BB962C8B-B14F-4D97-AF65-F5344CB8AC3E}">
        <p14:creationId xmlns:p14="http://schemas.microsoft.com/office/powerpoint/2010/main" val="12648501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6" name="Footer Placeholder 5"/>
          <p:cNvSpPr>
            <a:spLocks noGrp="1"/>
          </p:cNvSpPr>
          <p:nvPr>
            <p:ph type="ftr" sz="quarter" idx="11"/>
          </p:nvPr>
        </p:nvSpPr>
        <p:spPr/>
        <p:txBody>
          <a:bodyPr/>
          <a:lstStyle/>
          <a:p>
            <a:endParaRPr lang="en-US">
              <a:solidFill>
                <a:srgbClr val="895D1D"/>
              </a:solidFill>
            </a:endParaRPr>
          </a:p>
        </p:txBody>
      </p:sp>
      <p:sp>
        <p:nvSpPr>
          <p:cNvPr id="7" name="Slide Number Placeholder 6"/>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563446" y="1392217"/>
            <a:ext cx="9038813" cy="923330"/>
            <a:chOff x="1172584" y="1381459"/>
            <a:chExt cx="6779110" cy="923330"/>
          </a:xfrm>
        </p:grpSpPr>
        <p:sp>
          <p:nvSpPr>
            <p:cNvPr id="14" name="TextBox 13"/>
            <p:cNvSpPr txBox="1"/>
            <p:nvPr/>
          </p:nvSpPr>
          <p:spPr>
            <a:xfrm>
              <a:off x="4147073" y="1381459"/>
              <a:ext cx="65787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895D1D">
                      <a:lumMod val="60000"/>
                      <a:lumOff val="40000"/>
                    </a:srgbClr>
                  </a:solidFill>
                  <a:effectLst/>
                  <a:uLnTx/>
                  <a:uFillTx/>
                  <a:latin typeface="Wingdings" pitchFamily="2" charset="2"/>
                  <a:ea typeface="+mn-ea"/>
                  <a:cs typeface="+mn-cs"/>
                </a:rPr>
                <a:t></a:t>
              </a:r>
              <a:endParaRPr kumimoji="0" lang="en-US" sz="5400" b="0" i="0" u="none" strike="noStrike" kern="1200" cap="none" spc="0" normalizeH="0" baseline="0" noProof="0" dirty="0">
                <a:ln>
                  <a:noFill/>
                </a:ln>
                <a:solidFill>
                  <a:srgbClr val="895D1D">
                    <a:lumMod val="60000"/>
                    <a:lumOff val="40000"/>
                  </a:srgbClr>
                </a:solidFill>
                <a:effectLst/>
                <a:uLnTx/>
                <a:uFillTx/>
                <a:latin typeface="Wingdings" pitchFamily="2" charset="2"/>
                <a:ea typeface="+mn-ea"/>
                <a:cs typeface="+mn-cs"/>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914400" y="2240280"/>
            <a:ext cx="5071872"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6193535" y="2240280"/>
            <a:ext cx="5071872"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536110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02080" y="2240280"/>
            <a:ext cx="458992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7984" y="2947595"/>
            <a:ext cx="5071872"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69741" y="2240280"/>
            <a:ext cx="4596384"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944368"/>
            <a:ext cx="50663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8" name="Footer Placeholder 7"/>
          <p:cNvSpPr>
            <a:spLocks noGrp="1"/>
          </p:cNvSpPr>
          <p:nvPr>
            <p:ph type="ftr" sz="quarter" idx="11"/>
          </p:nvPr>
        </p:nvSpPr>
        <p:spPr/>
        <p:txBody>
          <a:bodyPr/>
          <a:lstStyle/>
          <a:p>
            <a:endParaRPr lang="en-US">
              <a:solidFill>
                <a:srgbClr val="895D1D"/>
              </a:solidFill>
            </a:endParaRPr>
          </a:p>
        </p:txBody>
      </p:sp>
      <p:sp>
        <p:nvSpPr>
          <p:cNvPr id="9" name="Slide Number Placeholder 8"/>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grpSp>
        <p:nvGrpSpPr>
          <p:cNvPr id="14" name="Group 13"/>
          <p:cNvGrpSpPr/>
          <p:nvPr/>
        </p:nvGrpSpPr>
        <p:grpSpPr>
          <a:xfrm>
            <a:off x="1563446" y="1392217"/>
            <a:ext cx="9038813" cy="923330"/>
            <a:chOff x="1172584" y="1381459"/>
            <a:chExt cx="6779110" cy="923330"/>
          </a:xfrm>
        </p:grpSpPr>
        <p:sp>
          <p:nvSpPr>
            <p:cNvPr id="16" name="TextBox 15"/>
            <p:cNvSpPr txBox="1"/>
            <p:nvPr/>
          </p:nvSpPr>
          <p:spPr>
            <a:xfrm>
              <a:off x="4147073" y="1381459"/>
              <a:ext cx="65787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895D1D">
                      <a:lumMod val="60000"/>
                      <a:lumOff val="40000"/>
                    </a:srgbClr>
                  </a:solidFill>
                  <a:effectLst/>
                  <a:uLnTx/>
                  <a:uFillTx/>
                  <a:latin typeface="Wingdings" pitchFamily="2" charset="2"/>
                  <a:ea typeface="+mn-ea"/>
                  <a:cs typeface="+mn-cs"/>
                </a:rPr>
                <a:t></a:t>
              </a:r>
              <a:endParaRPr kumimoji="0" lang="en-US" sz="5400" b="0" i="0" u="none" strike="noStrike" kern="1200" cap="none" spc="0" normalizeH="0" baseline="0" noProof="0" dirty="0">
                <a:ln>
                  <a:noFill/>
                </a:ln>
                <a:solidFill>
                  <a:srgbClr val="895D1D">
                    <a:lumMod val="60000"/>
                    <a:lumOff val="40000"/>
                  </a:srgbClr>
                </a:solidFill>
                <a:effectLst/>
                <a:uLnTx/>
                <a:uFillTx/>
                <a:latin typeface="Wingdings" pitchFamily="2" charset="2"/>
                <a:ea typeface="+mn-ea"/>
                <a:cs typeface="+mn-cs"/>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93436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4" name="Footer Placeholder 3"/>
          <p:cNvSpPr>
            <a:spLocks noGrp="1"/>
          </p:cNvSpPr>
          <p:nvPr>
            <p:ph type="ftr" sz="quarter" idx="11"/>
          </p:nvPr>
        </p:nvSpPr>
        <p:spPr/>
        <p:txBody>
          <a:bodyPr/>
          <a:lstStyle/>
          <a:p>
            <a:endParaRPr lang="en-US">
              <a:solidFill>
                <a:srgbClr val="895D1D"/>
              </a:solidFill>
            </a:endParaRPr>
          </a:p>
        </p:txBody>
      </p:sp>
      <p:sp>
        <p:nvSpPr>
          <p:cNvPr id="5" name="Slide Number Placeholder 4"/>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grpSp>
        <p:nvGrpSpPr>
          <p:cNvPr id="10" name="Group 9"/>
          <p:cNvGrpSpPr/>
          <p:nvPr/>
        </p:nvGrpSpPr>
        <p:grpSpPr>
          <a:xfrm>
            <a:off x="1563446" y="1392217"/>
            <a:ext cx="9038813" cy="923330"/>
            <a:chOff x="1172584" y="1381459"/>
            <a:chExt cx="6779110" cy="923330"/>
          </a:xfrm>
        </p:grpSpPr>
        <p:sp>
          <p:nvSpPr>
            <p:cNvPr id="14" name="TextBox 13"/>
            <p:cNvSpPr txBox="1"/>
            <p:nvPr/>
          </p:nvSpPr>
          <p:spPr>
            <a:xfrm>
              <a:off x="4147073" y="1381459"/>
              <a:ext cx="65787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895D1D">
                      <a:lumMod val="60000"/>
                      <a:lumOff val="40000"/>
                    </a:srgbClr>
                  </a:solidFill>
                  <a:effectLst/>
                  <a:uLnTx/>
                  <a:uFillTx/>
                  <a:latin typeface="Wingdings" pitchFamily="2" charset="2"/>
                  <a:ea typeface="+mn-ea"/>
                  <a:cs typeface="+mn-cs"/>
                </a:rPr>
                <a:t></a:t>
              </a:r>
              <a:endParaRPr kumimoji="0" lang="en-US" sz="5400" b="0" i="0" u="none" strike="noStrike" kern="1200" cap="none" spc="0" normalizeH="0" baseline="0" noProof="0" dirty="0">
                <a:ln>
                  <a:noFill/>
                </a:ln>
                <a:solidFill>
                  <a:srgbClr val="895D1D">
                    <a:lumMod val="60000"/>
                    <a:lumOff val="40000"/>
                  </a:srgbClr>
                </a:solidFill>
                <a:effectLst/>
                <a:uLnTx/>
                <a:uFillTx/>
                <a:latin typeface="Wingdings" pitchFamily="2" charset="2"/>
                <a:ea typeface="+mn-ea"/>
                <a:cs typeface="+mn-cs"/>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711348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3" name="Footer Placeholder 2"/>
          <p:cNvSpPr>
            <a:spLocks noGrp="1"/>
          </p:cNvSpPr>
          <p:nvPr>
            <p:ph type="ftr" sz="quarter" idx="11"/>
          </p:nvPr>
        </p:nvSpPr>
        <p:spPr/>
        <p:txBody>
          <a:bodyPr/>
          <a:lstStyle/>
          <a:p>
            <a:endParaRPr lang="en-US">
              <a:solidFill>
                <a:srgbClr val="895D1D"/>
              </a:solidFill>
            </a:endParaRPr>
          </a:p>
        </p:txBody>
      </p:sp>
      <p:sp>
        <p:nvSpPr>
          <p:cNvPr id="4" name="Slide Number Placeholder 3"/>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spTree>
    <p:extLst>
      <p:ext uri="{BB962C8B-B14F-4D97-AF65-F5344CB8AC3E}">
        <p14:creationId xmlns:p14="http://schemas.microsoft.com/office/powerpoint/2010/main" val="106145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12773" y="1678196"/>
            <a:ext cx="4563311"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922669" y="559399"/>
            <a:ext cx="5488889"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12773" y="3603813"/>
            <a:ext cx="4548967"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6" name="Footer Placeholder 5"/>
          <p:cNvSpPr>
            <a:spLocks noGrp="1"/>
          </p:cNvSpPr>
          <p:nvPr>
            <p:ph type="ftr" sz="quarter" idx="11"/>
          </p:nvPr>
        </p:nvSpPr>
        <p:spPr/>
        <p:txBody>
          <a:bodyPr/>
          <a:lstStyle/>
          <a:p>
            <a:endParaRPr lang="en-US">
              <a:solidFill>
                <a:srgbClr val="895D1D"/>
              </a:solidFill>
            </a:endParaRPr>
          </a:p>
        </p:txBody>
      </p:sp>
      <p:sp>
        <p:nvSpPr>
          <p:cNvPr id="7" name="Slide Number Placeholder 6"/>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spTree>
    <p:extLst>
      <p:ext uri="{BB962C8B-B14F-4D97-AF65-F5344CB8AC3E}">
        <p14:creationId xmlns:p14="http://schemas.microsoft.com/office/powerpoint/2010/main" val="4532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19" name="Footer Placeholder 18"/>
          <p:cNvSpPr>
            <a:spLocks noGrp="1"/>
          </p:cNvSpPr>
          <p:nvPr>
            <p:ph type="ftr" sz="quarter" idx="11"/>
          </p:nvPr>
        </p:nvSpPr>
        <p:spPr>
          <a:xfrm>
            <a:off x="4775200" y="76201"/>
            <a:ext cx="3860800" cy="288925"/>
          </a:xfrm>
        </p:spPr>
        <p:txBody>
          <a:bodyPr/>
          <a:lstStyle/>
          <a:p>
            <a:endParaRPr lang="en-US">
              <a:solidFill>
                <a:srgbClr val="F0A22E">
                  <a:shade val="75000"/>
                </a:srgbClr>
              </a:solidFill>
            </a:endParaRPr>
          </a:p>
        </p:txBody>
      </p:sp>
      <p:sp>
        <p:nvSpPr>
          <p:cNvPr id="16" name="Slide Number Placeholder 15"/>
          <p:cNvSpPr>
            <a:spLocks noGrp="1"/>
          </p:cNvSpPr>
          <p:nvPr>
            <p:ph type="sldNum" sz="quarter" idx="12"/>
          </p:nvPr>
        </p:nvSpPr>
        <p:spPr>
          <a:xfrm>
            <a:off x="10972800" y="6473952"/>
            <a:ext cx="1011936" cy="246888"/>
          </a:xfrm>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Tree>
    <p:extLst>
      <p:ext uri="{BB962C8B-B14F-4D97-AF65-F5344CB8AC3E}">
        <p14:creationId xmlns:p14="http://schemas.microsoft.com/office/powerpoint/2010/main" val="2554806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3642" y="4668819"/>
            <a:ext cx="10356028"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911723" y="666965"/>
            <a:ext cx="6362875"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7986" y="5324306"/>
            <a:ext cx="10341685"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6" name="Footer Placeholder 5"/>
          <p:cNvSpPr>
            <a:spLocks noGrp="1"/>
          </p:cNvSpPr>
          <p:nvPr>
            <p:ph type="ftr" sz="quarter" idx="11"/>
          </p:nvPr>
        </p:nvSpPr>
        <p:spPr/>
        <p:txBody>
          <a:bodyPr/>
          <a:lstStyle/>
          <a:p>
            <a:endParaRPr lang="en-US">
              <a:solidFill>
                <a:srgbClr val="895D1D"/>
              </a:solidFill>
            </a:endParaRPr>
          </a:p>
        </p:txBody>
      </p:sp>
      <p:sp>
        <p:nvSpPr>
          <p:cNvPr id="7" name="Slide Number Placeholder 6"/>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spTree>
    <p:extLst>
      <p:ext uri="{BB962C8B-B14F-4D97-AF65-F5344CB8AC3E}">
        <p14:creationId xmlns:p14="http://schemas.microsoft.com/office/powerpoint/2010/main" val="27814115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5" name="Footer Placeholder 4"/>
          <p:cNvSpPr>
            <a:spLocks noGrp="1"/>
          </p:cNvSpPr>
          <p:nvPr>
            <p:ph type="ftr" sz="quarter" idx="11"/>
          </p:nvPr>
        </p:nvSpPr>
        <p:spPr/>
        <p:txBody>
          <a:bodyPr/>
          <a:lstStyle/>
          <a:p>
            <a:endParaRPr lang="en-US">
              <a:solidFill>
                <a:srgbClr val="895D1D"/>
              </a:solidFill>
            </a:endParaRPr>
          </a:p>
        </p:txBody>
      </p:sp>
      <p:sp>
        <p:nvSpPr>
          <p:cNvPr id="6" name="Slide Number Placeholder 5"/>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grpSp>
        <p:nvGrpSpPr>
          <p:cNvPr id="11" name="Group 10"/>
          <p:cNvGrpSpPr/>
          <p:nvPr/>
        </p:nvGrpSpPr>
        <p:grpSpPr>
          <a:xfrm>
            <a:off x="1563446" y="1392217"/>
            <a:ext cx="9038813" cy="923330"/>
            <a:chOff x="1172584" y="1381459"/>
            <a:chExt cx="6779110" cy="923330"/>
          </a:xfrm>
        </p:grpSpPr>
        <p:sp>
          <p:nvSpPr>
            <p:cNvPr id="15" name="TextBox 14"/>
            <p:cNvSpPr txBox="1"/>
            <p:nvPr/>
          </p:nvSpPr>
          <p:spPr>
            <a:xfrm>
              <a:off x="4147073" y="1381459"/>
              <a:ext cx="65787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895D1D">
                      <a:lumMod val="60000"/>
                      <a:lumOff val="40000"/>
                    </a:srgbClr>
                  </a:solidFill>
                  <a:effectLst/>
                  <a:uLnTx/>
                  <a:uFillTx/>
                  <a:latin typeface="Wingdings" pitchFamily="2" charset="2"/>
                  <a:ea typeface="+mn-ea"/>
                  <a:cs typeface="+mn-cs"/>
                </a:rPr>
                <a:t></a:t>
              </a:r>
              <a:endParaRPr kumimoji="0" lang="en-US" sz="5400" b="0" i="0" u="none" strike="noStrike" kern="1200" cap="none" spc="0" normalizeH="0" baseline="0" noProof="0" dirty="0">
                <a:ln>
                  <a:noFill/>
                </a:ln>
                <a:solidFill>
                  <a:srgbClr val="895D1D">
                    <a:lumMod val="60000"/>
                    <a:lumOff val="40000"/>
                  </a:srgbClr>
                </a:solidFill>
                <a:effectLst/>
                <a:uLnTx/>
                <a:uFillTx/>
                <a:latin typeface="Wingdings" pitchFamily="2" charset="2"/>
                <a:ea typeface="+mn-ea"/>
                <a:cs typeface="+mn-cs"/>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653957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22081" y="559399"/>
            <a:ext cx="2237591"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7985" y="849855"/>
            <a:ext cx="7343889"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5" name="Footer Placeholder 4"/>
          <p:cNvSpPr>
            <a:spLocks noGrp="1"/>
          </p:cNvSpPr>
          <p:nvPr>
            <p:ph type="ftr" sz="quarter" idx="11"/>
          </p:nvPr>
        </p:nvSpPr>
        <p:spPr/>
        <p:txBody>
          <a:bodyPr/>
          <a:lstStyle/>
          <a:p>
            <a:endParaRPr lang="en-US">
              <a:solidFill>
                <a:srgbClr val="895D1D"/>
              </a:solidFill>
            </a:endParaRPr>
          </a:p>
        </p:txBody>
      </p:sp>
      <p:sp>
        <p:nvSpPr>
          <p:cNvPr id="6" name="Slide Number Placeholder 5"/>
          <p:cNvSpPr>
            <a:spLocks noGrp="1"/>
          </p:cNvSpPr>
          <p:nvPr>
            <p:ph type="sldNum" sz="quarter" idx="12"/>
          </p:nvPr>
        </p:nvSpPr>
        <p:spPr/>
        <p:txBody>
          <a:bodyPr/>
          <a:lstStyle/>
          <a:p>
            <a:fld id="{939D604E-03AD-4911-B51B-8A3D552FD5FC}" type="slidenum">
              <a:rPr lang="en-US" smtClean="0">
                <a:solidFill>
                  <a:srgbClr val="895D1D"/>
                </a:solidFill>
              </a:rPr>
              <a:pPr/>
              <a:t>‹#›</a:t>
            </a:fld>
            <a:endParaRPr lang="en-US">
              <a:solidFill>
                <a:srgbClr val="895D1D"/>
              </a:solidFill>
            </a:endParaRPr>
          </a:p>
        </p:txBody>
      </p:sp>
      <p:grpSp>
        <p:nvGrpSpPr>
          <p:cNvPr id="11" name="Group 10"/>
          <p:cNvGrpSpPr/>
          <p:nvPr/>
        </p:nvGrpSpPr>
        <p:grpSpPr>
          <a:xfrm rot="5400000">
            <a:off x="6125426" y="2880824"/>
            <a:ext cx="5480154" cy="923330"/>
            <a:chOff x="1815339" y="1496875"/>
            <a:chExt cx="5480154" cy="692497"/>
          </a:xfrm>
        </p:grpSpPr>
        <p:sp>
          <p:nvSpPr>
            <p:cNvPr id="12" name="TextBox 11"/>
            <p:cNvSpPr txBox="1"/>
            <p:nvPr/>
          </p:nvSpPr>
          <p:spPr>
            <a:xfrm>
              <a:off x="4147073" y="1496875"/>
              <a:ext cx="877163" cy="6924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895D1D">
                      <a:lumMod val="60000"/>
                      <a:lumOff val="40000"/>
                    </a:srgbClr>
                  </a:solidFill>
                  <a:effectLst/>
                  <a:uLnTx/>
                  <a:uFillTx/>
                  <a:latin typeface="Wingdings" pitchFamily="2" charset="2"/>
                  <a:ea typeface="+mn-ea"/>
                  <a:cs typeface="+mn-cs"/>
                </a:rPr>
                <a:t></a:t>
              </a:r>
              <a:endParaRPr kumimoji="0" lang="en-US" sz="5400" b="0" i="0" u="none" strike="noStrike" kern="1200" cap="none" spc="0" normalizeH="0" baseline="0" noProof="0" dirty="0">
                <a:ln>
                  <a:noFill/>
                </a:ln>
                <a:solidFill>
                  <a:srgbClr val="895D1D">
                    <a:lumMod val="60000"/>
                    <a:lumOff val="40000"/>
                  </a:srgbClr>
                </a:solidFill>
                <a:effectLst/>
                <a:uLnTx/>
                <a:uFillTx/>
                <a:latin typeface="Wingdings" pitchFamily="2" charset="2"/>
                <a:ea typeface="+mn-ea"/>
                <a:cs typeface="+mn-cs"/>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97367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44476"/>
            <a:ext cx="11180233" cy="14319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17601" y="1905000"/>
            <a:ext cx="5236633"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57434" y="1905000"/>
            <a:ext cx="5236633"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60036DA-FCBE-42EB-B5D0-D205CB77E02C}"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84319404"/>
      </p:ext>
    </p:extLst>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6" name="Text Placeholder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11" name="Footer Placeholder 10"/>
          <p:cNvSpPr>
            <a:spLocks noGrp="1"/>
          </p:cNvSpPr>
          <p:nvPr>
            <p:ph type="ftr" sz="quarter" idx="11"/>
          </p:nvPr>
        </p:nvSpPr>
        <p:spPr/>
        <p:txBody>
          <a:bodyPr/>
          <a:lstStyle/>
          <a:p>
            <a:endParaRPr lang="en-US">
              <a:solidFill>
                <a:srgbClr val="F0A22E">
                  <a:shade val="75000"/>
                </a:srgbClr>
              </a:solidFill>
            </a:endParaRPr>
          </a:p>
        </p:txBody>
      </p:sp>
      <p:sp>
        <p:nvSpPr>
          <p:cNvPr id="16" name="Slide Number Placeholder 15"/>
          <p:cNvSpPr>
            <a:spLocks noGrp="1"/>
          </p:cNvSpPr>
          <p:nvPr>
            <p:ph type="sldNum" sz="quarter" idx="12"/>
          </p:nvPr>
        </p:nvSpPr>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
        <p:nvSpPr>
          <p:cNvPr id="8" name="Title 7"/>
          <p:cNvSpPr>
            <a:spLocks noGrp="1"/>
          </p:cNvSpPr>
          <p:nvPr>
            <p:ph type="title"/>
          </p:nvPr>
        </p:nvSpPr>
        <p:spPr>
          <a:xfrm>
            <a:off x="240633" y="2947086"/>
            <a:ext cx="11582400" cy="1184825"/>
          </a:xfrm>
        </p:spPr>
        <p:txBody>
          <a:bodyPr rtlCol="0" anchor="t"/>
          <a:lstStyle>
            <a:lvl1pPr algn="r">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80449998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402336" y="457200"/>
            <a:ext cx="115824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10" name="Footer Placeholder 9"/>
          <p:cNvSpPr>
            <a:spLocks noGrp="1"/>
          </p:cNvSpPr>
          <p:nvPr>
            <p:ph type="ftr" sz="quarter" idx="11"/>
          </p:nvPr>
        </p:nvSpPr>
        <p:spPr/>
        <p:txBody>
          <a:bodyPr/>
          <a:lstStyle/>
          <a:p>
            <a:endParaRPr lang="en-US">
              <a:solidFill>
                <a:srgbClr val="F0A22E">
                  <a:shade val="75000"/>
                </a:srgbClr>
              </a:solidFill>
            </a:endParaRPr>
          </a:p>
        </p:txBody>
      </p:sp>
      <p:sp>
        <p:nvSpPr>
          <p:cNvPr id="31" name="Slide Number Placeholder 30"/>
          <p:cNvSpPr>
            <a:spLocks noGrp="1"/>
          </p:cNvSpPr>
          <p:nvPr>
            <p:ph type="sldNum" sz="quarter" idx="12"/>
          </p:nvPr>
        </p:nvSpPr>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Tree>
    <p:extLst>
      <p:ext uri="{BB962C8B-B14F-4D97-AF65-F5344CB8AC3E}">
        <p14:creationId xmlns:p14="http://schemas.microsoft.com/office/powerpoint/2010/main" val="1549105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406400" y="5410200"/>
            <a:ext cx="114808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6" name="Footer Placeholder 5"/>
          <p:cNvSpPr>
            <a:spLocks noGrp="1"/>
          </p:cNvSpPr>
          <p:nvPr>
            <p:ph type="ftr" sz="quarter" idx="11"/>
          </p:nvPr>
        </p:nvSpPr>
        <p:spPr/>
        <p:txBody>
          <a:bodyPr/>
          <a:lstStyle/>
          <a:p>
            <a:endParaRPr lang="en-US">
              <a:solidFill>
                <a:srgbClr val="F0A22E">
                  <a:shade val="75000"/>
                </a:srgbClr>
              </a:solidFill>
            </a:endParaRPr>
          </a:p>
        </p:txBody>
      </p:sp>
      <p:sp>
        <p:nvSpPr>
          <p:cNvPr id="7" name="Slide Number Placeholder 6"/>
          <p:cNvSpPr>
            <a:spLocks noGrp="1"/>
          </p:cNvSpPr>
          <p:nvPr>
            <p:ph type="sldNum" sz="quarter" idx="12"/>
          </p:nvPr>
        </p:nvSpPr>
        <p:spPr>
          <a:xfrm>
            <a:off x="10972800" y="6477000"/>
            <a:ext cx="1016000" cy="246888"/>
          </a:xfrm>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
        <p:nvSpPr>
          <p:cNvPr id="11" name="Straight Connector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ranklin Gothic Book"/>
              <a:ea typeface="+mn-ea"/>
              <a:cs typeface="+mn-cs"/>
            </a:endParaRPr>
          </a:p>
        </p:txBody>
      </p:sp>
    </p:spTree>
    <p:extLst>
      <p:ext uri="{BB962C8B-B14F-4D97-AF65-F5344CB8AC3E}">
        <p14:creationId xmlns:p14="http://schemas.microsoft.com/office/powerpoint/2010/main" val="3786315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402336" y="457200"/>
            <a:ext cx="115824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21" name="Footer Placeholder 20"/>
          <p:cNvSpPr>
            <a:spLocks noGrp="1"/>
          </p:cNvSpPr>
          <p:nvPr>
            <p:ph type="ftr" sz="quarter" idx="11"/>
          </p:nvPr>
        </p:nvSpPr>
        <p:spPr/>
        <p:txBody>
          <a:bodyPr/>
          <a:lstStyle/>
          <a:p>
            <a:endParaRPr lang="en-US">
              <a:solidFill>
                <a:srgbClr val="F0A22E">
                  <a:shade val="75000"/>
                </a:srgbClr>
              </a:solidFill>
            </a:endParaRPr>
          </a:p>
        </p:txBody>
      </p:sp>
      <p:sp>
        <p:nvSpPr>
          <p:cNvPr id="6" name="Slide Number Placeholder 5"/>
          <p:cNvSpPr>
            <a:spLocks noGrp="1"/>
          </p:cNvSpPr>
          <p:nvPr>
            <p:ph type="sldNum" sz="quarter" idx="12"/>
          </p:nvPr>
        </p:nvSpPr>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Tree>
    <p:extLst>
      <p:ext uri="{BB962C8B-B14F-4D97-AF65-F5344CB8AC3E}">
        <p14:creationId xmlns:p14="http://schemas.microsoft.com/office/powerpoint/2010/main" val="355830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24" name="Footer Placeholder 23"/>
          <p:cNvSpPr>
            <a:spLocks noGrp="1"/>
          </p:cNvSpPr>
          <p:nvPr>
            <p:ph type="ftr" sz="quarter" idx="11"/>
          </p:nvPr>
        </p:nvSpPr>
        <p:spPr/>
        <p:txBody>
          <a:bodyPr/>
          <a:lstStyle/>
          <a:p>
            <a:endParaRPr lang="en-US">
              <a:solidFill>
                <a:srgbClr val="F0A22E">
                  <a:shade val="75000"/>
                </a:srgbClr>
              </a:solidFill>
            </a:endParaRPr>
          </a:p>
        </p:txBody>
      </p:sp>
      <p:sp>
        <p:nvSpPr>
          <p:cNvPr id="7" name="Slide Number Placeholder 6"/>
          <p:cNvSpPr>
            <a:spLocks noGrp="1"/>
          </p:cNvSpPr>
          <p:nvPr>
            <p:ph type="sldNum" sz="quarter" idx="12"/>
          </p:nvPr>
        </p:nvSpPr>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Tree>
    <p:extLst>
      <p:ext uri="{BB962C8B-B14F-4D97-AF65-F5344CB8AC3E}">
        <p14:creationId xmlns:p14="http://schemas.microsoft.com/office/powerpoint/2010/main" val="723631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12" name="Title 11"/>
          <p:cNvSpPr>
            <a:spLocks noGrp="1"/>
          </p:cNvSpPr>
          <p:nvPr>
            <p:ph type="title"/>
          </p:nvPr>
        </p:nvSpPr>
        <p:spPr>
          <a:xfrm>
            <a:off x="609600" y="5486400"/>
            <a:ext cx="112776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29" name="Footer Placeholder 28"/>
          <p:cNvSpPr>
            <a:spLocks noGrp="1"/>
          </p:cNvSpPr>
          <p:nvPr>
            <p:ph type="ftr" sz="quarter" idx="11"/>
          </p:nvPr>
        </p:nvSpPr>
        <p:spPr/>
        <p:txBody>
          <a:bodyPr/>
          <a:lstStyle/>
          <a:p>
            <a:endParaRPr lang="en-US">
              <a:solidFill>
                <a:srgbClr val="F0A22E">
                  <a:shade val="75000"/>
                </a:srgbClr>
              </a:solidFill>
            </a:endParaRPr>
          </a:p>
        </p:txBody>
      </p:sp>
      <p:sp>
        <p:nvSpPr>
          <p:cNvPr id="7" name="Slide Number Placeholder 6"/>
          <p:cNvSpPr>
            <a:spLocks noGrp="1"/>
          </p:cNvSpPr>
          <p:nvPr>
            <p:ph type="sldNum" sz="quarter" idx="12"/>
          </p:nvPr>
        </p:nvSpPr>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Tree>
    <p:extLst>
      <p:ext uri="{BB962C8B-B14F-4D97-AF65-F5344CB8AC3E}">
        <p14:creationId xmlns:p14="http://schemas.microsoft.com/office/powerpoint/2010/main" val="1341066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5" name="Footer Placeholder 4"/>
          <p:cNvSpPr>
            <a:spLocks noGrp="1"/>
          </p:cNvSpPr>
          <p:nvPr>
            <p:ph type="ftr" sz="quarter" idx="11"/>
          </p:nvPr>
        </p:nvSpPr>
        <p:spPr/>
        <p:txBody>
          <a:bodyPr/>
          <a:lstStyle/>
          <a:p>
            <a:endParaRPr lang="en-US">
              <a:solidFill>
                <a:srgbClr val="F0A22E">
                  <a:shade val="75000"/>
                </a:srgbClr>
              </a:solidFill>
            </a:endParaRPr>
          </a:p>
        </p:txBody>
      </p:sp>
      <p:sp>
        <p:nvSpPr>
          <p:cNvPr id="31" name="Slide Number Placeholder 30"/>
          <p:cNvSpPr>
            <a:spLocks noGrp="1"/>
          </p:cNvSpPr>
          <p:nvPr>
            <p:ph type="sldNum" sz="quarter" idx="12"/>
          </p:nvPr>
        </p:nvSpPr>
        <p:spPr/>
        <p:txBody>
          <a:body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
        <p:nvSpPr>
          <p:cNvPr id="17" name="Title 16"/>
          <p:cNvSpPr>
            <a:spLocks noGrp="1"/>
          </p:cNvSpPr>
          <p:nvPr>
            <p:ph type="title"/>
          </p:nvPr>
        </p:nvSpPr>
        <p:spPr>
          <a:xfrm>
            <a:off x="508000" y="4993760"/>
            <a:ext cx="78232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753760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8" name="Text Placeholder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D15BBF76-9A03-46E6-B475-079A478F1255}" type="datetimeFigureOut">
              <a:rPr lang="en-US" smtClean="0">
                <a:solidFill>
                  <a:srgbClr val="F0A22E">
                    <a:shade val="75000"/>
                  </a:srgbClr>
                </a:solidFill>
              </a:rPr>
              <a:pPr/>
              <a:t>11/22/2017</a:t>
            </a:fld>
            <a:endParaRPr lang="en-US">
              <a:solidFill>
                <a:srgbClr val="F0A22E">
                  <a:shade val="75000"/>
                </a:srgbClr>
              </a:solidFill>
            </a:endParaRPr>
          </a:p>
        </p:txBody>
      </p:sp>
      <p:sp>
        <p:nvSpPr>
          <p:cNvPr id="28" name="Footer Placeholder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solidFill>
                <a:srgbClr val="F0A22E">
                  <a:shade val="75000"/>
                </a:srgbClr>
              </a:solidFill>
            </a:endParaRPr>
          </a:p>
        </p:txBody>
      </p:sp>
      <p:sp>
        <p:nvSpPr>
          <p:cNvPr id="5" name="Slide Number Placeholder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A6A8501A-DD6A-4EEE-97CF-7BC3EEB46043}" type="slidenum">
              <a:rPr lang="en-US" smtClean="0">
                <a:solidFill>
                  <a:srgbClr val="F0A22E">
                    <a:shade val="75000"/>
                  </a:srgbClr>
                </a:solidFill>
              </a:rPr>
              <a:pPr/>
              <a:t>‹#›</a:t>
            </a:fld>
            <a:endParaRPr lang="en-US">
              <a:solidFill>
                <a:srgbClr val="F0A22E">
                  <a:shade val="75000"/>
                </a:srgbClr>
              </a:solidFill>
            </a:endParaRPr>
          </a:p>
        </p:txBody>
      </p:sp>
      <p:sp>
        <p:nvSpPr>
          <p:cNvPr id="10" name="Title Placeholder 9"/>
          <p:cNvSpPr>
            <a:spLocks noGrp="1"/>
          </p:cNvSpPr>
          <p:nvPr>
            <p:ph type="title"/>
          </p:nvPr>
        </p:nvSpPr>
        <p:spPr>
          <a:xfrm>
            <a:off x="406400" y="457200"/>
            <a:ext cx="115824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ranklin Gothic Book"/>
              <a:ea typeface="+mn-ea"/>
              <a:cs typeface="+mn-cs"/>
            </a:endParaRPr>
          </a:p>
        </p:txBody>
      </p:sp>
      <p:sp>
        <p:nvSpPr>
          <p:cNvPr id="12" name="Straight Connector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ranklin Gothic Book"/>
              <a:ea typeface="+mn-ea"/>
              <a:cs typeface="+mn-cs"/>
            </a:endParaRPr>
          </a:p>
        </p:txBody>
      </p:sp>
    </p:spTree>
    <p:extLst>
      <p:ext uri="{BB962C8B-B14F-4D97-AF65-F5344CB8AC3E}">
        <p14:creationId xmlns:p14="http://schemas.microsoft.com/office/powerpoint/2010/main" val="6137435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ook Antiqua"/>
              <a:ea typeface="+mn-ea"/>
              <a:cs typeface="+mn-cs"/>
            </a:endParaRPr>
          </a:p>
        </p:txBody>
      </p:sp>
      <p:sp>
        <p:nvSpPr>
          <p:cNvPr id="2" name="Title Placeholder 1"/>
          <p:cNvSpPr>
            <a:spLocks noGrp="1"/>
          </p:cNvSpPr>
          <p:nvPr>
            <p:ph type="title"/>
          </p:nvPr>
        </p:nvSpPr>
        <p:spPr>
          <a:xfrm>
            <a:off x="917987" y="570156"/>
            <a:ext cx="10341684"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932330" y="2248348"/>
            <a:ext cx="10327340"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80504" y="6161443"/>
            <a:ext cx="2844800" cy="365125"/>
          </a:xfrm>
          <a:prstGeom prst="rect">
            <a:avLst/>
          </a:prstGeom>
        </p:spPr>
        <p:txBody>
          <a:bodyPr vert="horz" lIns="91440" tIns="45720" rIns="91440" bIns="45720" rtlCol="0" anchor="ctr"/>
          <a:lstStyle>
            <a:lvl1pPr algn="l">
              <a:defRPr sz="1200">
                <a:solidFill>
                  <a:schemeClr val="tx2"/>
                </a:solidFill>
              </a:defRPr>
            </a:lvl1pPr>
          </a:lstStyle>
          <a:p>
            <a:fld id="{8E8219D7-833B-4B90-B0F7-6531D1EDF901}" type="datetimeFigureOut">
              <a:rPr lang="en-US" smtClean="0">
                <a:solidFill>
                  <a:srgbClr val="895D1D"/>
                </a:solidFill>
              </a:rPr>
              <a:pPr/>
              <a:t>11/22/2017</a:t>
            </a:fld>
            <a:endParaRPr lang="en-US">
              <a:solidFill>
                <a:srgbClr val="895D1D"/>
              </a:solidFill>
            </a:endParaRPr>
          </a:p>
        </p:txBody>
      </p:sp>
      <p:sp>
        <p:nvSpPr>
          <p:cNvPr id="5" name="Footer Placeholder 4"/>
          <p:cNvSpPr>
            <a:spLocks noGrp="1"/>
          </p:cNvSpPr>
          <p:nvPr>
            <p:ph type="ftr" sz="quarter" idx="3"/>
          </p:nvPr>
        </p:nvSpPr>
        <p:spPr>
          <a:xfrm>
            <a:off x="4165600" y="6161443"/>
            <a:ext cx="3860800" cy="365125"/>
          </a:xfrm>
          <a:prstGeom prst="rect">
            <a:avLst/>
          </a:prstGeom>
        </p:spPr>
        <p:txBody>
          <a:bodyPr vert="horz" lIns="91440" tIns="45720" rIns="91440" bIns="45720" rtlCol="0" anchor="ctr"/>
          <a:lstStyle>
            <a:lvl1pPr algn="ctr">
              <a:defRPr sz="1200">
                <a:solidFill>
                  <a:schemeClr val="tx2"/>
                </a:solidFill>
              </a:defRPr>
            </a:lvl1pPr>
          </a:lstStyle>
          <a:p>
            <a:endParaRPr lang="en-US">
              <a:solidFill>
                <a:srgbClr val="895D1D"/>
              </a:solidFill>
            </a:endParaRPr>
          </a:p>
        </p:txBody>
      </p:sp>
      <p:sp>
        <p:nvSpPr>
          <p:cNvPr id="6" name="Slide Number Placeholder 5"/>
          <p:cNvSpPr>
            <a:spLocks noGrp="1"/>
          </p:cNvSpPr>
          <p:nvPr>
            <p:ph type="sldNum" sz="quarter" idx="4"/>
          </p:nvPr>
        </p:nvSpPr>
        <p:spPr>
          <a:xfrm>
            <a:off x="8852352" y="6161443"/>
            <a:ext cx="2844800" cy="365125"/>
          </a:xfrm>
          <a:prstGeom prst="rect">
            <a:avLst/>
          </a:prstGeom>
        </p:spPr>
        <p:txBody>
          <a:bodyPr vert="horz" lIns="91440" tIns="45720" rIns="91440" bIns="45720" rtlCol="0" anchor="ctr"/>
          <a:lstStyle>
            <a:lvl1pPr algn="r">
              <a:defRPr sz="1200">
                <a:solidFill>
                  <a:schemeClr val="tx2"/>
                </a:solidFill>
              </a:defRPr>
            </a:lvl1pPr>
          </a:lstStyle>
          <a:p>
            <a:fld id="{939D604E-03AD-4911-B51B-8A3D552FD5FC}" type="slidenum">
              <a:rPr lang="en-US" smtClean="0">
                <a:solidFill>
                  <a:srgbClr val="895D1D"/>
                </a:solidFill>
              </a:rPr>
              <a:pPr/>
              <a:t>‹#›</a:t>
            </a:fld>
            <a:endParaRPr lang="en-US">
              <a:solidFill>
                <a:srgbClr val="895D1D"/>
              </a:solidFill>
            </a:endParaRPr>
          </a:p>
        </p:txBody>
      </p:sp>
    </p:spTree>
    <p:extLst>
      <p:ext uri="{BB962C8B-B14F-4D97-AF65-F5344CB8AC3E}">
        <p14:creationId xmlns:p14="http://schemas.microsoft.com/office/powerpoint/2010/main" val="2313759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E:\توصيف المقررات\Images\12871102299.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2590800"/>
            <a:ext cx="3810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0459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1524832" y="49"/>
            <a:ext cx="9143346" cy="6857143"/>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a:defRPr/>
              </a:pPr>
              <a:endParaRPr lang="ar-SA">
                <a:solidFill>
                  <a:prstClr val="black"/>
                </a:solidFill>
                <a:latin typeface="Franklin Gothic Book"/>
                <a:cs typeface="Tahoma" panose="020B0604030504040204" pitchFamily="34" charset="0"/>
              </a:endParaRPr>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a:defRPr/>
                </a:pPr>
                <a:endParaRPr lang="ar-SA">
                  <a:solidFill>
                    <a:prstClr val="black"/>
                  </a:solidFill>
                  <a:latin typeface="Franklin Gothic Book"/>
                  <a:cs typeface="Tahoma" panose="020B0604030504040204" pitchFamily="34" charset="0"/>
                </a:endParaRPr>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a:defRPr/>
                </a:pPr>
                <a:endParaRPr lang="ar-SA">
                  <a:solidFill>
                    <a:prstClr val="black"/>
                  </a:solidFill>
                  <a:latin typeface="Franklin Gothic Book"/>
                  <a:cs typeface="Tahoma" panose="020B0604030504040204" pitchFamily="34" charset="0"/>
                </a:endParaRPr>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a:defRPr/>
                </a:pPr>
                <a:endParaRPr lang="ar-SA">
                  <a:solidFill>
                    <a:prstClr val="black"/>
                  </a:solidFill>
                  <a:latin typeface="Franklin Gothic Book"/>
                  <a:cs typeface="Tahoma" panose="020B0604030504040204" pitchFamily="34" charset="0"/>
                </a:endParaRPr>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a:defRPr/>
              </a:pPr>
              <a:endParaRPr lang="ar-SA">
                <a:solidFill>
                  <a:prstClr val="black"/>
                </a:solidFill>
                <a:latin typeface="Franklin Gothic Book"/>
                <a:cs typeface="Tahoma" panose="020B0604030504040204" pitchFamily="34" charset="0"/>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a:defRPr/>
              </a:pPr>
              <a:endParaRPr lang="ar-SA">
                <a:solidFill>
                  <a:prstClr val="black"/>
                </a:solidFill>
                <a:latin typeface="Franklin Gothic Book"/>
                <a:cs typeface="Tahoma" panose="020B0604030504040204" pitchFamily="34" charset="0"/>
              </a:endParaRPr>
            </a:p>
          </p:txBody>
        </p:sp>
        <p:sp>
          <p:nvSpPr>
            <p:cNvPr id="11" name="Text Box 26"/>
            <p:cNvSpPr txBox="1">
              <a:spLocks noChangeArrowheads="1"/>
            </p:cNvSpPr>
            <p:nvPr/>
          </p:nvSpPr>
          <p:spPr bwMode="auto">
            <a:xfrm flipH="1">
              <a:off x="106955225" y="108461478"/>
              <a:ext cx="6364372" cy="285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rtl="1" fontAlgn="base">
                <a:spcBef>
                  <a:spcPct val="0"/>
                </a:spcBef>
                <a:spcAft>
                  <a:spcPts val="587"/>
                </a:spcAft>
                <a:defRPr/>
              </a:pPr>
              <a:endParaRPr lang="ar-SA" sz="2000" dirty="0">
                <a:solidFill>
                  <a:srgbClr val="000000"/>
                </a:solidFill>
                <a:latin typeface="Franklin Gothic Book"/>
                <a:cs typeface="Tahoma" panose="020B0604030504040204" pitchFamily="34" charset="0"/>
              </a:endParaRPr>
            </a:p>
          </p:txBody>
        </p:sp>
        <p:sp>
          <p:nvSpPr>
            <p:cNvPr id="13" name="Text Box 28"/>
            <p:cNvSpPr txBox="1">
              <a:spLocks noChangeArrowheads="1"/>
            </p:cNvSpPr>
            <p:nvPr/>
          </p:nvSpPr>
          <p:spPr bwMode="auto">
            <a:xfrm flipH="1">
              <a:off x="106943868" y="107967780"/>
              <a:ext cx="5781672"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defRPr/>
              </a:pPr>
              <a:r>
                <a:rPr lang="ar-EG" sz="3600" b="1" cap="all" dirty="0">
                  <a:solidFill>
                    <a:srgbClr val="FFFF00"/>
                  </a:solidFill>
                  <a:effectLst>
                    <a:reflection blurRad="12700" stA="48000" endA="300" endPos="55000" dir="5400000" sy="-90000" algn="bl" rotWithShape="0"/>
                  </a:effectLst>
                  <a:latin typeface="Arial" pitchFamily="34" charset="0"/>
                  <a:cs typeface="Arial" pitchFamily="34" charset="0"/>
                </a:rPr>
                <a:t>معامل الارتباط </a:t>
              </a: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pPr>
                <a:defRPr/>
              </a:pPr>
              <a:endParaRPr lang="ar-SA">
                <a:solidFill>
                  <a:prstClr val="black"/>
                </a:solidFill>
                <a:latin typeface="Franklin Gothic Book"/>
                <a:cs typeface="Tahoma" panose="020B0604030504040204" pitchFamily="34" charset="0"/>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a:defRPr/>
              </a:pPr>
              <a:endParaRPr lang="ar-SA">
                <a:solidFill>
                  <a:prstClr val="black"/>
                </a:solidFill>
                <a:latin typeface="Franklin Gothic Book"/>
                <a:cs typeface="Tahoma" panose="020B0604030504040204" pitchFamily="34" charset="0"/>
              </a:endParaRPr>
            </a:p>
          </p:txBody>
        </p:sp>
      </p:grpSp>
      <p:sp>
        <p:nvSpPr>
          <p:cNvPr id="29" name="AutoShape 35"/>
          <p:cNvSpPr>
            <a:spLocks noChangeArrowheads="1"/>
          </p:cNvSpPr>
          <p:nvPr/>
        </p:nvSpPr>
        <p:spPr bwMode="auto">
          <a:xfrm>
            <a:off x="1646743" y="1622443"/>
            <a:ext cx="8564268" cy="4945916"/>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lgn="just">
              <a:defRPr/>
            </a:pPr>
            <a:endParaRPr lang="en-US" sz="2000" b="1" dirty="0">
              <a:solidFill>
                <a:prstClr val="black"/>
              </a:solidFill>
              <a:latin typeface="Simplified Arabic" pitchFamily="18" charset="-78"/>
              <a:cs typeface="Simplified Arabic" pitchFamily="18" charset="-78"/>
            </a:endParaRPr>
          </a:p>
        </p:txBody>
      </p:sp>
      <p:sp>
        <p:nvSpPr>
          <p:cNvPr id="30" name="Line 36"/>
          <p:cNvSpPr>
            <a:spLocks noChangeShapeType="1"/>
          </p:cNvSpPr>
          <p:nvPr/>
        </p:nvSpPr>
        <p:spPr bwMode="auto">
          <a:xfrm flipV="1">
            <a:off x="1658466" y="1445432"/>
            <a:ext cx="0" cy="47610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defRPr/>
            </a:pPr>
            <a:endParaRPr lang="ar-SA">
              <a:solidFill>
                <a:prstClr val="black"/>
              </a:solidFill>
              <a:latin typeface="Franklin Gothic Book"/>
              <a:cs typeface="Tahoma" panose="020B0604030504040204" pitchFamily="34" charset="0"/>
            </a:endParaRPr>
          </a:p>
        </p:txBody>
      </p:sp>
      <p:sp>
        <p:nvSpPr>
          <p:cNvPr id="33" name="Rectangle 39"/>
          <p:cNvSpPr>
            <a:spLocks noChangeArrowheads="1"/>
          </p:cNvSpPr>
          <p:nvPr/>
        </p:nvSpPr>
        <p:spPr bwMode="auto">
          <a:xfrm>
            <a:off x="3877044" y="1404813"/>
            <a:ext cx="6293430" cy="54411"/>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defRPr/>
            </a:pPr>
            <a:endParaRPr lang="ar-SA">
              <a:solidFill>
                <a:prstClr val="black"/>
              </a:solidFill>
              <a:latin typeface="Franklin Gothic Book"/>
              <a:cs typeface="Tahoma" panose="020B0604030504040204" pitchFamily="34" charset="0"/>
            </a:endParaRPr>
          </a:p>
        </p:txBody>
      </p:sp>
      <p:sp>
        <p:nvSpPr>
          <p:cNvPr id="34" name="Line 40"/>
          <p:cNvSpPr>
            <a:spLocks noChangeShapeType="1"/>
          </p:cNvSpPr>
          <p:nvPr/>
        </p:nvSpPr>
        <p:spPr bwMode="auto">
          <a:xfrm>
            <a:off x="1658468" y="1467792"/>
            <a:ext cx="8545155"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a:defRPr/>
            </a:pPr>
            <a:endParaRPr lang="ar-SA">
              <a:solidFill>
                <a:prstClr val="black"/>
              </a:solidFill>
              <a:latin typeface="Franklin Gothic Book"/>
              <a:cs typeface="Tahoma" panose="020B0604030504040204" pitchFamily="34" charset="0"/>
            </a:endParaRPr>
          </a:p>
        </p:txBody>
      </p:sp>
      <p:graphicFrame>
        <p:nvGraphicFramePr>
          <p:cNvPr id="39" name="رسم تخطيطي 14"/>
          <p:cNvGraphicFramePr/>
          <p:nvPr>
            <p:extLst/>
          </p:nvPr>
        </p:nvGraphicFramePr>
        <p:xfrm>
          <a:off x="2081230" y="1089373"/>
          <a:ext cx="7615622" cy="25685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9" name="Group 5"/>
          <p:cNvGrpSpPr>
            <a:grpSpLocks/>
          </p:cNvGrpSpPr>
          <p:nvPr/>
        </p:nvGrpSpPr>
        <p:grpSpPr bwMode="auto">
          <a:xfrm>
            <a:off x="3185677" y="3890783"/>
            <a:ext cx="5486400" cy="2362200"/>
            <a:chOff x="2340" y="6167"/>
            <a:chExt cx="7200" cy="2880"/>
          </a:xfrm>
        </p:grpSpPr>
        <p:sp>
          <p:nvSpPr>
            <p:cNvPr id="21" name="AutoShape 6"/>
            <p:cNvSpPr>
              <a:spLocks noChangeArrowheads="1"/>
            </p:cNvSpPr>
            <p:nvPr/>
          </p:nvSpPr>
          <p:spPr bwMode="auto">
            <a:xfrm>
              <a:off x="2340" y="6167"/>
              <a:ext cx="7200" cy="2880"/>
            </a:xfrm>
            <a:prstGeom prst="roundRect">
              <a:avLst>
                <a:gd name="adj" fmla="val 16667"/>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25" name="Line 7"/>
            <p:cNvSpPr>
              <a:spLocks noChangeShapeType="1"/>
            </p:cNvSpPr>
            <p:nvPr/>
          </p:nvSpPr>
          <p:spPr bwMode="auto">
            <a:xfrm flipV="1">
              <a:off x="3007" y="6662"/>
              <a:ext cx="0" cy="1947"/>
            </a:xfrm>
            <a:prstGeom prst="line">
              <a:avLst/>
            </a:prstGeom>
            <a:ln w="38100">
              <a:solidFill>
                <a:srgbClr val="FF0000"/>
              </a:solidFill>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26" name="Line 8"/>
            <p:cNvSpPr>
              <a:spLocks noChangeShapeType="1"/>
            </p:cNvSpPr>
            <p:nvPr/>
          </p:nvSpPr>
          <p:spPr bwMode="auto">
            <a:xfrm>
              <a:off x="3007" y="8670"/>
              <a:ext cx="1702" cy="0"/>
            </a:xfrm>
            <a:prstGeom prst="line">
              <a:avLst/>
            </a:prstGeom>
            <a:ln>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27" name="Line 9"/>
            <p:cNvSpPr>
              <a:spLocks noChangeShapeType="1"/>
            </p:cNvSpPr>
            <p:nvPr/>
          </p:nvSpPr>
          <p:spPr bwMode="auto">
            <a:xfrm flipV="1">
              <a:off x="5257" y="6844"/>
              <a:ext cx="0" cy="1765"/>
            </a:xfrm>
            <a:prstGeom prst="line">
              <a:avLst/>
            </a:prstGeom>
            <a:ln w="38100">
              <a:solidFill>
                <a:srgbClr val="FF0000"/>
              </a:solidFill>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28" name="Line 10"/>
            <p:cNvSpPr>
              <a:spLocks noChangeShapeType="1"/>
            </p:cNvSpPr>
            <p:nvPr/>
          </p:nvSpPr>
          <p:spPr bwMode="auto">
            <a:xfrm>
              <a:off x="5257" y="8610"/>
              <a:ext cx="1521" cy="0"/>
            </a:xfrm>
            <a:prstGeom prst="line">
              <a:avLst/>
            </a:prstGeom>
            <a:ln w="38100">
              <a:solidFill>
                <a:srgbClr val="FF0000"/>
              </a:solidFill>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31" name="Line 12"/>
            <p:cNvSpPr>
              <a:spLocks noChangeShapeType="1"/>
            </p:cNvSpPr>
            <p:nvPr/>
          </p:nvSpPr>
          <p:spPr bwMode="auto">
            <a:xfrm>
              <a:off x="7263" y="8548"/>
              <a:ext cx="1521" cy="0"/>
            </a:xfrm>
            <a:prstGeom prst="line">
              <a:avLst/>
            </a:prstGeom>
            <a:ln w="38100">
              <a:solidFill>
                <a:srgbClr val="FF0000"/>
              </a:solidFill>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32" name="Line 13"/>
            <p:cNvSpPr>
              <a:spLocks noChangeShapeType="1"/>
            </p:cNvSpPr>
            <p:nvPr/>
          </p:nvSpPr>
          <p:spPr bwMode="auto">
            <a:xfrm flipV="1">
              <a:off x="3007" y="7026"/>
              <a:ext cx="1458" cy="1643"/>
            </a:xfrm>
            <a:prstGeom prst="line">
              <a:avLst/>
            </a:prstGeom>
            <a:ln w="38100">
              <a:solidFill>
                <a:srgbClr val="FF0000"/>
              </a:solidFill>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35" name="Line 14"/>
            <p:cNvSpPr>
              <a:spLocks noChangeShapeType="1"/>
            </p:cNvSpPr>
            <p:nvPr/>
          </p:nvSpPr>
          <p:spPr bwMode="auto">
            <a:xfrm>
              <a:off x="7263" y="7210"/>
              <a:ext cx="1156" cy="1337"/>
            </a:xfrm>
            <a:prstGeom prst="line">
              <a:avLst/>
            </a:prstGeom>
            <a:ln w="38100">
              <a:solidFill>
                <a:srgbClr val="FF0000"/>
              </a:solidFill>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36" name="Text Box 15"/>
            <p:cNvSpPr txBox="1">
              <a:spLocks noChangeArrowheads="1"/>
            </p:cNvSpPr>
            <p:nvPr/>
          </p:nvSpPr>
          <p:spPr bwMode="auto">
            <a:xfrm>
              <a:off x="4163" y="8670"/>
              <a:ext cx="425" cy="292"/>
            </a:xfrm>
            <a:prstGeom prst="rect">
              <a:avLst/>
            </a:prstGeom>
            <a:ln w="38100">
              <a:solidFill>
                <a:srgbClr val="FF0000"/>
              </a:solidFill>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lgn="r">
                <a:defRPr/>
              </a:pPr>
              <a:r>
                <a:rPr lang="en-US" sz="900">
                  <a:solidFill>
                    <a:srgbClr val="000000"/>
                  </a:solidFill>
                  <a:latin typeface="Verdana" pitchFamily="34" charset="0"/>
                </a:rPr>
                <a:t>x</a:t>
              </a:r>
              <a:endParaRPr lang="en-US">
                <a:solidFill>
                  <a:prstClr val="black"/>
                </a:solidFill>
                <a:latin typeface="Franklin Gothic Book"/>
              </a:endParaRPr>
            </a:p>
          </p:txBody>
        </p:sp>
        <p:sp>
          <p:nvSpPr>
            <p:cNvPr id="37" name="Rectangle 16"/>
            <p:cNvSpPr>
              <a:spLocks noChangeArrowheads="1"/>
            </p:cNvSpPr>
            <p:nvPr/>
          </p:nvSpPr>
          <p:spPr bwMode="auto">
            <a:xfrm>
              <a:off x="6290" y="8610"/>
              <a:ext cx="269" cy="292"/>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lgn="r">
                <a:defRPr/>
              </a:pPr>
              <a:r>
                <a:rPr lang="en-US" sz="900">
                  <a:solidFill>
                    <a:srgbClr val="000000"/>
                  </a:solidFill>
                  <a:latin typeface="Verdana" pitchFamily="34" charset="0"/>
                </a:rPr>
                <a:t>x</a:t>
              </a:r>
              <a:endParaRPr lang="en-US">
                <a:solidFill>
                  <a:prstClr val="black"/>
                </a:solidFill>
                <a:latin typeface="Franklin Gothic Book"/>
              </a:endParaRPr>
            </a:p>
          </p:txBody>
        </p:sp>
        <p:sp>
          <p:nvSpPr>
            <p:cNvPr id="38" name="Rectangle 17"/>
            <p:cNvSpPr>
              <a:spLocks noChangeArrowheads="1"/>
            </p:cNvSpPr>
            <p:nvPr/>
          </p:nvSpPr>
          <p:spPr bwMode="auto">
            <a:xfrm>
              <a:off x="8175" y="8610"/>
              <a:ext cx="269" cy="292"/>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lgn="r">
                <a:defRPr/>
              </a:pPr>
              <a:r>
                <a:rPr lang="en-US" sz="900">
                  <a:solidFill>
                    <a:srgbClr val="000000"/>
                  </a:solidFill>
                  <a:latin typeface="Verdana" pitchFamily="34" charset="0"/>
                </a:rPr>
                <a:t>x</a:t>
              </a:r>
              <a:endParaRPr lang="en-US">
                <a:solidFill>
                  <a:prstClr val="black"/>
                </a:solidFill>
                <a:latin typeface="Franklin Gothic Book"/>
              </a:endParaRPr>
            </a:p>
          </p:txBody>
        </p:sp>
        <p:sp>
          <p:nvSpPr>
            <p:cNvPr id="40" name="Text Box 18"/>
            <p:cNvSpPr txBox="1">
              <a:spLocks noChangeArrowheads="1"/>
            </p:cNvSpPr>
            <p:nvPr/>
          </p:nvSpPr>
          <p:spPr bwMode="auto">
            <a:xfrm>
              <a:off x="2519" y="6602"/>
              <a:ext cx="304" cy="292"/>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lgn="r">
                <a:defRPr/>
              </a:pPr>
              <a:r>
                <a:rPr lang="en-US" sz="900">
                  <a:solidFill>
                    <a:srgbClr val="000000"/>
                  </a:solidFill>
                  <a:latin typeface="Verdana" pitchFamily="34" charset="0"/>
                </a:rPr>
                <a:t>y</a:t>
              </a:r>
              <a:endParaRPr lang="en-US">
                <a:solidFill>
                  <a:prstClr val="black"/>
                </a:solidFill>
                <a:latin typeface="Franklin Gothic Book"/>
              </a:endParaRPr>
            </a:p>
          </p:txBody>
        </p:sp>
        <p:sp>
          <p:nvSpPr>
            <p:cNvPr id="41" name="Rectangle 19"/>
            <p:cNvSpPr>
              <a:spLocks noChangeArrowheads="1"/>
            </p:cNvSpPr>
            <p:nvPr/>
          </p:nvSpPr>
          <p:spPr bwMode="auto">
            <a:xfrm>
              <a:off x="4963" y="6815"/>
              <a:ext cx="254" cy="292"/>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lgn="r">
                <a:defRPr/>
              </a:pPr>
              <a:r>
                <a:rPr lang="en-US" sz="900">
                  <a:solidFill>
                    <a:srgbClr val="000000"/>
                  </a:solidFill>
                  <a:latin typeface="Verdana" pitchFamily="34" charset="0"/>
                </a:rPr>
                <a:t>y</a:t>
              </a:r>
              <a:endParaRPr lang="en-US">
                <a:solidFill>
                  <a:prstClr val="black"/>
                </a:solidFill>
                <a:latin typeface="Franklin Gothic Book"/>
              </a:endParaRPr>
            </a:p>
          </p:txBody>
        </p:sp>
        <p:sp>
          <p:nvSpPr>
            <p:cNvPr id="42" name="Rectangle 20"/>
            <p:cNvSpPr>
              <a:spLocks noChangeArrowheads="1"/>
            </p:cNvSpPr>
            <p:nvPr/>
          </p:nvSpPr>
          <p:spPr bwMode="auto">
            <a:xfrm>
              <a:off x="7028" y="6833"/>
              <a:ext cx="256" cy="292"/>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lgn="r">
                <a:defRPr/>
              </a:pPr>
              <a:r>
                <a:rPr lang="en-US" sz="900">
                  <a:solidFill>
                    <a:srgbClr val="000000"/>
                  </a:solidFill>
                  <a:latin typeface="Verdana" pitchFamily="34" charset="0"/>
                </a:rPr>
                <a:t>y</a:t>
              </a:r>
              <a:endParaRPr lang="en-US">
                <a:solidFill>
                  <a:prstClr val="black"/>
                </a:solidFill>
                <a:latin typeface="Franklin Gothic Book"/>
              </a:endParaRPr>
            </a:p>
          </p:txBody>
        </p:sp>
        <p:sp>
          <p:nvSpPr>
            <p:cNvPr id="43" name="Text Box 21"/>
            <p:cNvSpPr txBox="1">
              <a:spLocks noChangeArrowheads="1"/>
            </p:cNvSpPr>
            <p:nvPr/>
          </p:nvSpPr>
          <p:spPr bwMode="auto">
            <a:xfrm>
              <a:off x="3494" y="6541"/>
              <a:ext cx="1065" cy="660"/>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defRPr/>
              </a:pPr>
              <a:r>
                <a:rPr lang="en-US">
                  <a:solidFill>
                    <a:prstClr val="white"/>
                  </a:solidFill>
                  <a:latin typeface="Verdana" pitchFamily="34" charset="0"/>
                </a:rPr>
                <a:t>r=+1</a:t>
              </a:r>
              <a:endParaRPr lang="en-US" sz="6000">
                <a:solidFill>
                  <a:prstClr val="white"/>
                </a:solidFill>
                <a:latin typeface="Franklin Gothic Book"/>
              </a:endParaRPr>
            </a:p>
          </p:txBody>
        </p:sp>
        <p:sp>
          <p:nvSpPr>
            <p:cNvPr id="44" name="Rectangle 22"/>
            <p:cNvSpPr>
              <a:spLocks noChangeArrowheads="1"/>
            </p:cNvSpPr>
            <p:nvPr/>
          </p:nvSpPr>
          <p:spPr bwMode="auto">
            <a:xfrm>
              <a:off x="7440" y="6541"/>
              <a:ext cx="1021" cy="480"/>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defRPr/>
              </a:pPr>
              <a:r>
                <a:rPr lang="en-US">
                  <a:solidFill>
                    <a:prstClr val="white"/>
                  </a:solidFill>
                  <a:latin typeface="Verdana" pitchFamily="34" charset="0"/>
                </a:rPr>
                <a:t>r= -1</a:t>
              </a:r>
              <a:endParaRPr lang="en-US" sz="6000">
                <a:solidFill>
                  <a:prstClr val="white"/>
                </a:solidFill>
                <a:latin typeface="Franklin Gothic Book"/>
              </a:endParaRPr>
            </a:p>
          </p:txBody>
        </p:sp>
        <p:sp>
          <p:nvSpPr>
            <p:cNvPr id="45" name="Line 23"/>
            <p:cNvSpPr>
              <a:spLocks noChangeShapeType="1"/>
            </p:cNvSpPr>
            <p:nvPr/>
          </p:nvSpPr>
          <p:spPr bwMode="auto">
            <a:xfrm flipV="1">
              <a:off x="5865" y="7026"/>
              <a:ext cx="0" cy="1583"/>
            </a:xfrm>
            <a:prstGeom prst="line">
              <a:avLst/>
            </a:prstGeom>
            <a:ln w="38100">
              <a:solidFill>
                <a:srgbClr val="FF0000"/>
              </a:solidFill>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46" name="Line 24"/>
            <p:cNvSpPr>
              <a:spLocks noChangeShapeType="1"/>
            </p:cNvSpPr>
            <p:nvPr/>
          </p:nvSpPr>
          <p:spPr bwMode="auto">
            <a:xfrm>
              <a:off x="5257" y="7696"/>
              <a:ext cx="1521" cy="0"/>
            </a:xfrm>
            <a:prstGeom prst="line">
              <a:avLst/>
            </a:prstGeom>
            <a:ln w="38100">
              <a:solidFill>
                <a:srgbClr val="FF0000"/>
              </a:solidFill>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47" name="Rectangle 25"/>
            <p:cNvSpPr>
              <a:spLocks noChangeArrowheads="1"/>
            </p:cNvSpPr>
            <p:nvPr/>
          </p:nvSpPr>
          <p:spPr bwMode="auto">
            <a:xfrm>
              <a:off x="5400" y="6481"/>
              <a:ext cx="1560" cy="360"/>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defRPr/>
              </a:pPr>
              <a:r>
                <a:rPr lang="en-US">
                  <a:solidFill>
                    <a:prstClr val="white"/>
                  </a:solidFill>
                  <a:latin typeface="Verdana" pitchFamily="34" charset="0"/>
                </a:rPr>
                <a:t>r=0</a:t>
              </a:r>
              <a:endParaRPr lang="en-US" sz="6000">
                <a:solidFill>
                  <a:prstClr val="white"/>
                </a:solidFill>
                <a:latin typeface="Franklin Gothic Book"/>
              </a:endParaRPr>
            </a:p>
          </p:txBody>
        </p:sp>
        <p:sp>
          <p:nvSpPr>
            <p:cNvPr id="48" name="Freeform 26"/>
            <p:cNvSpPr>
              <a:spLocks/>
            </p:cNvSpPr>
            <p:nvPr/>
          </p:nvSpPr>
          <p:spPr bwMode="auto">
            <a:xfrm>
              <a:off x="3675" y="7940"/>
              <a:ext cx="283" cy="730"/>
            </a:xfrm>
            <a:custGeom>
              <a:avLst/>
              <a:gdLst>
                <a:gd name="T0" fmla="*/ 192 w 224"/>
                <a:gd name="T1" fmla="*/ 576 h 576"/>
                <a:gd name="T2" fmla="*/ 192 w 224"/>
                <a:gd name="T3" fmla="*/ 240 h 576"/>
                <a:gd name="T4" fmla="*/ 0 w 224"/>
                <a:gd name="T5" fmla="*/ 0 h 576"/>
              </a:gdLst>
              <a:ahLst/>
              <a:cxnLst>
                <a:cxn ang="0">
                  <a:pos x="T0" y="T1"/>
                </a:cxn>
                <a:cxn ang="0">
                  <a:pos x="T2" y="T3"/>
                </a:cxn>
                <a:cxn ang="0">
                  <a:pos x="T4" y="T5"/>
                </a:cxn>
              </a:cxnLst>
              <a:rect l="0" t="0" r="r" b="b"/>
              <a:pathLst>
                <a:path w="224" h="576">
                  <a:moveTo>
                    <a:pt x="192" y="576"/>
                  </a:moveTo>
                  <a:cubicBezTo>
                    <a:pt x="208" y="456"/>
                    <a:pt x="224" y="336"/>
                    <a:pt x="192" y="240"/>
                  </a:cubicBezTo>
                  <a:cubicBezTo>
                    <a:pt x="160" y="144"/>
                    <a:pt x="32" y="40"/>
                    <a:pt x="0" y="0"/>
                  </a:cubicBezTo>
                </a:path>
              </a:pathLst>
            </a:custGeom>
            <a:ln w="38100">
              <a:solidFill>
                <a:srgbClr val="FF0000"/>
              </a:solidFill>
              <a:headEnd type="triangle" w="med" len="med"/>
              <a:tailEnd type="non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49" name="Text Box 27"/>
            <p:cNvSpPr txBox="1">
              <a:spLocks noChangeArrowheads="1"/>
            </p:cNvSpPr>
            <p:nvPr/>
          </p:nvSpPr>
          <p:spPr bwMode="auto">
            <a:xfrm>
              <a:off x="3311" y="8244"/>
              <a:ext cx="485" cy="292"/>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defRPr/>
              </a:pPr>
              <a:r>
                <a:rPr lang="en-US" sz="900">
                  <a:solidFill>
                    <a:srgbClr val="000000"/>
                  </a:solidFill>
                  <a:latin typeface="Verdana" pitchFamily="34" charset="0"/>
                </a:rPr>
                <a:t>45</a:t>
              </a:r>
              <a:r>
                <a:rPr lang="en-US" sz="1100" baseline="30000">
                  <a:solidFill>
                    <a:srgbClr val="000000"/>
                  </a:solidFill>
                  <a:latin typeface="Verdana" pitchFamily="34" charset="0"/>
                </a:rPr>
                <a:t>0</a:t>
              </a:r>
              <a:endParaRPr lang="en-US">
                <a:solidFill>
                  <a:prstClr val="black"/>
                </a:solidFill>
                <a:latin typeface="Franklin Gothic Book"/>
              </a:endParaRPr>
            </a:p>
          </p:txBody>
        </p:sp>
        <p:sp>
          <p:nvSpPr>
            <p:cNvPr id="50" name="Rectangle 28"/>
            <p:cNvSpPr>
              <a:spLocks noChangeArrowheads="1"/>
            </p:cNvSpPr>
            <p:nvPr/>
          </p:nvSpPr>
          <p:spPr bwMode="auto">
            <a:xfrm>
              <a:off x="7446" y="8062"/>
              <a:ext cx="458" cy="292"/>
            </a:xfrm>
            <a:prstGeom prst="rect">
              <a:avLst/>
            </a:prstGeom>
            <a:ln/>
          </p:spPr>
          <p:style>
            <a:lnRef idx="1">
              <a:schemeClr val="accent2"/>
            </a:lnRef>
            <a:fillRef idx="2">
              <a:schemeClr val="accent2"/>
            </a:fillRef>
            <a:effectRef idx="1">
              <a:schemeClr val="accent2"/>
            </a:effectRef>
            <a:fontRef idx="minor">
              <a:schemeClr val="dk1"/>
            </a:fontRef>
          </p:style>
          <p:txBody>
            <a:bodyPr lIns="46634" tIns="23317" rIns="46634" bIns="23317"/>
            <a:lstStyle/>
            <a:p>
              <a:pPr>
                <a:defRPr/>
              </a:pPr>
              <a:r>
                <a:rPr lang="en-US" sz="900">
                  <a:solidFill>
                    <a:srgbClr val="000000"/>
                  </a:solidFill>
                  <a:latin typeface="Verdana" pitchFamily="34" charset="0"/>
                </a:rPr>
                <a:t>45</a:t>
              </a:r>
              <a:r>
                <a:rPr lang="en-US" sz="1000" baseline="30000">
                  <a:solidFill>
                    <a:srgbClr val="000000"/>
                  </a:solidFill>
                  <a:latin typeface="Verdana" pitchFamily="34" charset="0"/>
                </a:rPr>
                <a:t>0</a:t>
              </a:r>
              <a:endParaRPr lang="en-US">
                <a:solidFill>
                  <a:prstClr val="black"/>
                </a:solidFill>
                <a:latin typeface="Franklin Gothic Book"/>
              </a:endParaRPr>
            </a:p>
          </p:txBody>
        </p:sp>
        <p:sp>
          <p:nvSpPr>
            <p:cNvPr id="51" name="Line 29"/>
            <p:cNvSpPr>
              <a:spLocks noChangeShapeType="1"/>
            </p:cNvSpPr>
            <p:nvPr/>
          </p:nvSpPr>
          <p:spPr bwMode="auto">
            <a:xfrm>
              <a:off x="7325" y="7392"/>
              <a:ext cx="242" cy="610"/>
            </a:xfrm>
            <a:prstGeom prst="line">
              <a:avLst/>
            </a:prstGeom>
            <a:ln w="38100">
              <a:solidFill>
                <a:srgbClr val="FF0000"/>
              </a:solidFill>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52" name="Line 30"/>
            <p:cNvSpPr>
              <a:spLocks noChangeShapeType="1"/>
            </p:cNvSpPr>
            <p:nvPr/>
          </p:nvSpPr>
          <p:spPr bwMode="auto">
            <a:xfrm flipH="1" flipV="1">
              <a:off x="7871" y="8244"/>
              <a:ext cx="367" cy="244"/>
            </a:xfrm>
            <a:prstGeom prst="line">
              <a:avLst/>
            </a:prstGeom>
            <a:ln w="38100">
              <a:solidFill>
                <a:srgbClr val="FF0000"/>
              </a:solidFill>
              <a:headEnd/>
              <a:tailEnd type="triangle" w="med" len="me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53" name="Freeform 31"/>
            <p:cNvSpPr>
              <a:spLocks/>
            </p:cNvSpPr>
            <p:nvPr/>
          </p:nvSpPr>
          <p:spPr bwMode="auto">
            <a:xfrm>
              <a:off x="7263" y="7330"/>
              <a:ext cx="123" cy="184"/>
            </a:xfrm>
            <a:custGeom>
              <a:avLst/>
              <a:gdLst>
                <a:gd name="T0" fmla="*/ 48 w 48"/>
                <a:gd name="T1" fmla="*/ 0 h 96"/>
                <a:gd name="T2" fmla="*/ 0 w 48"/>
                <a:gd name="T3" fmla="*/ 96 h 96"/>
              </a:gdLst>
              <a:ahLst/>
              <a:cxnLst>
                <a:cxn ang="0">
                  <a:pos x="T0" y="T1"/>
                </a:cxn>
                <a:cxn ang="0">
                  <a:pos x="T2" y="T3"/>
                </a:cxn>
              </a:cxnLst>
              <a:rect l="0" t="0" r="r" b="b"/>
              <a:pathLst>
                <a:path w="48" h="96">
                  <a:moveTo>
                    <a:pt x="48" y="0"/>
                  </a:moveTo>
                  <a:cubicBezTo>
                    <a:pt x="48" y="0"/>
                    <a:pt x="24" y="48"/>
                    <a:pt x="0" y="96"/>
                  </a:cubicBezTo>
                </a:path>
              </a:pathLst>
            </a:cu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sp>
          <p:nvSpPr>
            <p:cNvPr id="54" name="Line 32"/>
            <p:cNvSpPr>
              <a:spLocks noChangeShapeType="1"/>
            </p:cNvSpPr>
            <p:nvPr/>
          </p:nvSpPr>
          <p:spPr bwMode="auto">
            <a:xfrm flipH="1">
              <a:off x="8175" y="8366"/>
              <a:ext cx="63" cy="182"/>
            </a:xfrm>
            <a:prstGeom prst="line">
              <a:avLst/>
            </a:prstGeom>
            <a:ln>
              <a:headEnd/>
              <a:tailEnd/>
            </a:ln>
          </p:spPr>
          <p:style>
            <a:lnRef idx="1">
              <a:schemeClr val="accent4"/>
            </a:lnRef>
            <a:fillRef idx="2">
              <a:schemeClr val="accent4"/>
            </a:fillRef>
            <a:effectRef idx="1">
              <a:schemeClr val="accent4"/>
            </a:effectRef>
            <a:fontRef idx="minor">
              <a:schemeClr val="dk1"/>
            </a:fontRef>
          </p:style>
          <p:txBody>
            <a:bodyPr/>
            <a:lstStyle/>
            <a:p>
              <a:pPr>
                <a:defRPr/>
              </a:pPr>
              <a:endParaRPr lang="en-US">
                <a:solidFill>
                  <a:prstClr val="black"/>
                </a:solidFill>
                <a:latin typeface="Franklin Gothic Book"/>
              </a:endParaRPr>
            </a:p>
          </p:txBody>
        </p:sp>
      </p:grpSp>
    </p:spTree>
    <p:extLst>
      <p:ext uri="{BB962C8B-B14F-4D97-AF65-F5344CB8AC3E}">
        <p14:creationId xmlns:p14="http://schemas.microsoft.com/office/powerpoint/2010/main" val="1577257078"/>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graphicEl>
                                              <a:dgm id="{4FC0124F-FD88-4A36-B670-3496A1EAEF5F}"/>
                                            </p:graphicEl>
                                          </p:spTgt>
                                        </p:tgtEl>
                                        <p:attrNameLst>
                                          <p:attrName>style.visibility</p:attrName>
                                        </p:attrNameLst>
                                      </p:cBhvr>
                                      <p:to>
                                        <p:strVal val="visible"/>
                                      </p:to>
                                    </p:set>
                                    <p:animEffect transition="in" filter="fade">
                                      <p:cBhvr>
                                        <p:cTn id="7" dur="1000"/>
                                        <p:tgtEl>
                                          <p:spTgt spid="39">
                                            <p:graphicEl>
                                              <a:dgm id="{4FC0124F-FD88-4A36-B670-3496A1EAEF5F}"/>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graphicEl>
                                              <a:dgm id="{85DC47F8-888F-4B5A-AFD4-49611A2C8D56}"/>
                                            </p:graphicEl>
                                          </p:spTgt>
                                        </p:tgtEl>
                                        <p:attrNameLst>
                                          <p:attrName>style.visibility</p:attrName>
                                        </p:attrNameLst>
                                      </p:cBhvr>
                                      <p:to>
                                        <p:strVal val="visible"/>
                                      </p:to>
                                    </p:set>
                                    <p:animEffect transition="in" filter="fade">
                                      <p:cBhvr>
                                        <p:cTn id="10" dur="1000"/>
                                        <p:tgtEl>
                                          <p:spTgt spid="39">
                                            <p:graphicEl>
                                              <a:dgm id="{85DC47F8-888F-4B5A-AFD4-49611A2C8D56}"/>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9">
                                            <p:graphicEl>
                                              <a:dgm id="{E9449C77-F8FC-467C-A481-87EBDE3C69BF}"/>
                                            </p:graphicEl>
                                          </p:spTgt>
                                        </p:tgtEl>
                                        <p:attrNameLst>
                                          <p:attrName>style.visibility</p:attrName>
                                        </p:attrNameLst>
                                      </p:cBhvr>
                                      <p:to>
                                        <p:strVal val="visible"/>
                                      </p:to>
                                    </p:set>
                                    <p:animEffect transition="in" filter="fade">
                                      <p:cBhvr>
                                        <p:cTn id="15" dur="1000"/>
                                        <p:tgtEl>
                                          <p:spTgt spid="39">
                                            <p:graphicEl>
                                              <a:dgm id="{E9449C77-F8FC-467C-A481-87EBDE3C69BF}"/>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graphicEl>
                                              <a:dgm id="{E486F78E-B3B2-4152-A7CE-869C3BD4C5B2}"/>
                                            </p:graphicEl>
                                          </p:spTgt>
                                        </p:tgtEl>
                                        <p:attrNameLst>
                                          <p:attrName>style.visibility</p:attrName>
                                        </p:attrNameLst>
                                      </p:cBhvr>
                                      <p:to>
                                        <p:strVal val="visible"/>
                                      </p:to>
                                    </p:set>
                                    <p:animEffect transition="in" filter="fade">
                                      <p:cBhvr>
                                        <p:cTn id="18" dur="1000"/>
                                        <p:tgtEl>
                                          <p:spTgt spid="39">
                                            <p:graphicEl>
                                              <a:dgm id="{E486F78E-B3B2-4152-A7CE-869C3BD4C5B2}"/>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9">
                                            <p:graphicEl>
                                              <a:dgm id="{9EB28B04-B9D7-427A-A213-7EA078E41105}"/>
                                            </p:graphicEl>
                                          </p:spTgt>
                                        </p:tgtEl>
                                        <p:attrNameLst>
                                          <p:attrName>style.visibility</p:attrName>
                                        </p:attrNameLst>
                                      </p:cBhvr>
                                      <p:to>
                                        <p:strVal val="visible"/>
                                      </p:to>
                                    </p:set>
                                    <p:animEffect transition="in" filter="fade">
                                      <p:cBhvr>
                                        <p:cTn id="21" dur="1000"/>
                                        <p:tgtEl>
                                          <p:spTgt spid="39">
                                            <p:graphicEl>
                                              <a:dgm id="{9EB28B04-B9D7-427A-A213-7EA078E41105}"/>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9">
                                            <p:graphicEl>
                                              <a:dgm id="{A7ECD127-312E-4337-AAA8-E49F89E01ABA}"/>
                                            </p:graphicEl>
                                          </p:spTgt>
                                        </p:tgtEl>
                                        <p:attrNameLst>
                                          <p:attrName>style.visibility</p:attrName>
                                        </p:attrNameLst>
                                      </p:cBhvr>
                                      <p:to>
                                        <p:strVal val="visible"/>
                                      </p:to>
                                    </p:set>
                                    <p:animEffect transition="in" filter="fade">
                                      <p:cBhvr>
                                        <p:cTn id="26" dur="1000"/>
                                        <p:tgtEl>
                                          <p:spTgt spid="39">
                                            <p:graphicEl>
                                              <a:dgm id="{A7ECD127-312E-4337-AAA8-E49F89E01ABA}"/>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9">
                                            <p:graphicEl>
                                              <a:dgm id="{7F5F2F4E-D740-48E5-BEC7-FB4F67AD49A7}"/>
                                            </p:graphicEl>
                                          </p:spTgt>
                                        </p:tgtEl>
                                        <p:attrNameLst>
                                          <p:attrName>style.visibility</p:attrName>
                                        </p:attrNameLst>
                                      </p:cBhvr>
                                      <p:to>
                                        <p:strVal val="visible"/>
                                      </p:to>
                                    </p:set>
                                    <p:animEffect transition="in" filter="fade">
                                      <p:cBhvr>
                                        <p:cTn id="29" dur="1000"/>
                                        <p:tgtEl>
                                          <p:spTgt spid="39">
                                            <p:graphicEl>
                                              <a:dgm id="{7F5F2F4E-D740-48E5-BEC7-FB4F67AD49A7}"/>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9">
                                            <p:graphicEl>
                                              <a:dgm id="{BCF0ECFA-4EB3-4408-BBEA-B11EE415BA6E}"/>
                                            </p:graphicEl>
                                          </p:spTgt>
                                        </p:tgtEl>
                                        <p:attrNameLst>
                                          <p:attrName>style.visibility</p:attrName>
                                        </p:attrNameLst>
                                      </p:cBhvr>
                                      <p:to>
                                        <p:strVal val="visible"/>
                                      </p:to>
                                    </p:set>
                                    <p:animEffect transition="in" filter="fade">
                                      <p:cBhvr>
                                        <p:cTn id="32" dur="1000"/>
                                        <p:tgtEl>
                                          <p:spTgt spid="39">
                                            <p:graphicEl>
                                              <a:dgm id="{BCF0ECFA-4EB3-4408-BBEA-B11EE415BA6E}"/>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9">
                                            <p:graphicEl>
                                              <a:dgm id="{EFB580B4-E911-4C3C-A371-2EA0AFA42895}"/>
                                            </p:graphicEl>
                                          </p:spTgt>
                                        </p:tgtEl>
                                        <p:attrNameLst>
                                          <p:attrName>style.visibility</p:attrName>
                                        </p:attrNameLst>
                                      </p:cBhvr>
                                      <p:to>
                                        <p:strVal val="visible"/>
                                      </p:to>
                                    </p:set>
                                    <p:animEffect transition="in" filter="fade">
                                      <p:cBhvr>
                                        <p:cTn id="37" dur="1000"/>
                                        <p:tgtEl>
                                          <p:spTgt spid="39">
                                            <p:graphicEl>
                                              <a:dgm id="{EFB580B4-E911-4C3C-A371-2EA0AFA42895}"/>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graphicEl>
                                              <a:dgm id="{29CF648F-A03E-4BC6-87F7-E3F335D8000B}"/>
                                            </p:graphicEl>
                                          </p:spTgt>
                                        </p:tgtEl>
                                        <p:attrNameLst>
                                          <p:attrName>style.visibility</p:attrName>
                                        </p:attrNameLst>
                                      </p:cBhvr>
                                      <p:to>
                                        <p:strVal val="visible"/>
                                      </p:to>
                                    </p:set>
                                    <p:animEffect transition="in" filter="fade">
                                      <p:cBhvr>
                                        <p:cTn id="40" dur="1000"/>
                                        <p:tgtEl>
                                          <p:spTgt spid="39">
                                            <p:graphicEl>
                                              <a:dgm id="{29CF648F-A03E-4BC6-87F7-E3F335D8000B}"/>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9">
                                            <p:graphicEl>
                                              <a:dgm id="{9CA68B66-6540-4D0C-B67E-0AAC2104C4AD}"/>
                                            </p:graphicEl>
                                          </p:spTgt>
                                        </p:tgtEl>
                                        <p:attrNameLst>
                                          <p:attrName>style.visibility</p:attrName>
                                        </p:attrNameLst>
                                      </p:cBhvr>
                                      <p:to>
                                        <p:strVal val="visible"/>
                                      </p:to>
                                    </p:set>
                                    <p:animEffect transition="in" filter="fade">
                                      <p:cBhvr>
                                        <p:cTn id="43" dur="1000"/>
                                        <p:tgtEl>
                                          <p:spTgt spid="39">
                                            <p:graphicEl>
                                              <a:dgm id="{9CA68B66-6540-4D0C-B67E-0AAC2104C4A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Sub>
          <a:bldDgm bld="lvl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1066800"/>
            <a:ext cx="8686800" cy="5791200"/>
          </a:xfrm>
        </p:spPr>
        <p:txBody>
          <a:bodyPr>
            <a:normAutofit/>
          </a:bodyPr>
          <a:lstStyle/>
          <a:p>
            <a:pPr marL="0" indent="0" algn="r" rtl="1">
              <a:lnSpc>
                <a:spcPct val="150000"/>
              </a:lnSpc>
              <a:buNone/>
            </a:pPr>
            <a:r>
              <a:rPr lang="ar-SA" sz="2400" b="1" dirty="0"/>
              <a:t>دراسة العلاقة بين متغيرين اثنين فقط يعرف بالارتباط البسيط </a:t>
            </a:r>
            <a:r>
              <a:rPr lang="en-US" sz="2400" b="1" dirty="0"/>
              <a:t>Simple Correlation، </a:t>
            </a:r>
            <a:r>
              <a:rPr lang="ar-SA" sz="2400" b="1" dirty="0"/>
              <a:t>بينما دراسة العلاقة بين أكثر من متغيرين تعرف بالارتباط المتعدد </a:t>
            </a:r>
            <a:r>
              <a:rPr lang="en-US" sz="2400" b="1" dirty="0"/>
              <a:t>Multiple Correlation </a:t>
            </a:r>
          </a:p>
          <a:p>
            <a:pPr marL="0" indent="0" algn="r" rtl="1">
              <a:lnSpc>
                <a:spcPct val="150000"/>
              </a:lnSpc>
              <a:buNone/>
            </a:pPr>
            <a:r>
              <a:rPr lang="ar-SA" sz="2400" b="1" dirty="0">
                <a:solidFill>
                  <a:srgbClr val="FF0000"/>
                </a:solidFill>
              </a:rPr>
              <a:t>الارتباط الموجب (الطردي)</a:t>
            </a:r>
            <a:r>
              <a:rPr lang="en-US" sz="2400" b="1" dirty="0"/>
              <a:t>Positive correlation :  </a:t>
            </a:r>
            <a:r>
              <a:rPr lang="ar-SA" sz="2400" b="1" dirty="0"/>
              <a:t>اذا تغير أحد المتغيرين </a:t>
            </a:r>
            <a:r>
              <a:rPr lang="en-US" sz="2400" b="1" dirty="0"/>
              <a:t>X  </a:t>
            </a:r>
            <a:r>
              <a:rPr lang="ar-SA" sz="2400" b="1" dirty="0"/>
              <a:t>أو</a:t>
            </a:r>
            <a:r>
              <a:rPr lang="en-US" sz="2400" b="1" dirty="0"/>
              <a:t>Y  </a:t>
            </a:r>
            <a:r>
              <a:rPr lang="ar-SA" sz="2400" b="1" dirty="0"/>
              <a:t>فإن المتغير الآخر يتبعه بنفس الاتجاه، بمعنى أنه إذا زاد أو نقص أحدهما، زاد أو نقص الأخر.</a:t>
            </a:r>
          </a:p>
          <a:p>
            <a:pPr marL="0" indent="0" algn="r" rtl="1">
              <a:lnSpc>
                <a:spcPct val="150000"/>
              </a:lnSpc>
              <a:buNone/>
            </a:pPr>
            <a:r>
              <a:rPr lang="ar-SA" sz="2400" b="1" dirty="0">
                <a:solidFill>
                  <a:srgbClr val="FF0000"/>
                </a:solidFill>
              </a:rPr>
              <a:t> الارتباط السالب (العكسي)</a:t>
            </a:r>
            <a:r>
              <a:rPr lang="en-US" sz="2400" b="1" dirty="0"/>
              <a:t>Negative correlation :  </a:t>
            </a:r>
            <a:r>
              <a:rPr lang="ar-SA" sz="2400" b="1" dirty="0"/>
              <a:t>إذا تغير أحد المتغيرين</a:t>
            </a:r>
            <a:r>
              <a:rPr lang="en-US" sz="2400" b="1" dirty="0"/>
              <a:t>X  </a:t>
            </a:r>
            <a:r>
              <a:rPr lang="ar-SA" sz="2400" b="1" dirty="0"/>
              <a:t>أو</a:t>
            </a:r>
            <a:r>
              <a:rPr lang="en-US" sz="2400" b="1" dirty="0"/>
              <a:t>Y  </a:t>
            </a:r>
            <a:r>
              <a:rPr lang="ar-SA" sz="2400" b="1" dirty="0"/>
              <a:t>فإن المتغير الآخر يتبعه بالاتجاه المضاد، بمعنى أنه إذا زاد أحدهما نقص الأخر، أو إذا نقص أحدهما زاد الأخر.</a:t>
            </a:r>
          </a:p>
          <a:p>
            <a:pPr marL="0" indent="0" algn="r" rtl="1">
              <a:lnSpc>
                <a:spcPct val="150000"/>
              </a:lnSpc>
              <a:buNone/>
            </a:pPr>
            <a:endParaRPr lang="en-US" sz="2400" b="1" dirty="0"/>
          </a:p>
        </p:txBody>
      </p:sp>
    </p:spTree>
    <p:extLst>
      <p:ext uri="{BB962C8B-B14F-4D97-AF65-F5344CB8AC3E}">
        <p14:creationId xmlns:p14="http://schemas.microsoft.com/office/powerpoint/2010/main" val="2157348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ine 36"/>
          <p:cNvSpPr>
            <a:spLocks noChangeShapeType="1"/>
          </p:cNvSpPr>
          <p:nvPr/>
        </p:nvSpPr>
        <p:spPr bwMode="auto">
          <a:xfrm flipV="1">
            <a:off x="1658466" y="1445432"/>
            <a:ext cx="0" cy="47610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latin typeface="Franklin Gothic Book"/>
              <a:cs typeface="Tahoma" panose="020B0604030504040204" pitchFamily="34" charset="0"/>
            </a:endParaRPr>
          </a:p>
        </p:txBody>
      </p:sp>
      <p:sp>
        <p:nvSpPr>
          <p:cNvPr id="33" name="Rectangle 39"/>
          <p:cNvSpPr>
            <a:spLocks noChangeArrowheads="1"/>
          </p:cNvSpPr>
          <p:nvPr/>
        </p:nvSpPr>
        <p:spPr bwMode="auto">
          <a:xfrm>
            <a:off x="3877044" y="1404813"/>
            <a:ext cx="6293430" cy="54411"/>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latin typeface="Franklin Gothic Book"/>
              <a:cs typeface="Tahoma" panose="020B0604030504040204" pitchFamily="34" charset="0"/>
            </a:endParaRPr>
          </a:p>
        </p:txBody>
      </p:sp>
      <p:sp>
        <p:nvSpPr>
          <p:cNvPr id="34" name="Line 40"/>
          <p:cNvSpPr>
            <a:spLocks noChangeShapeType="1"/>
          </p:cNvSpPr>
          <p:nvPr/>
        </p:nvSpPr>
        <p:spPr bwMode="auto">
          <a:xfrm>
            <a:off x="1658468" y="1467792"/>
            <a:ext cx="8545155"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latin typeface="Franklin Gothic Book"/>
              <a:cs typeface="Tahoma" panose="020B0604030504040204" pitchFamily="34" charset="0"/>
            </a:endParaRPr>
          </a:p>
        </p:txBody>
      </p:sp>
      <p:pic>
        <p:nvPicPr>
          <p:cNvPr id="21" name="Picture 34"/>
          <p:cNvPicPr>
            <a:picLocks noChangeAspect="1" noChangeArrowheads="1"/>
          </p:cNvPicPr>
          <p:nvPr/>
        </p:nvPicPr>
        <p:blipFill>
          <a:blip r:embed="rId3">
            <a:duotone>
              <a:prstClr val="black"/>
              <a:schemeClr val="accent1">
                <a:tint val="45000"/>
                <a:satMod val="400000"/>
              </a:schemeClr>
            </a:duotone>
          </a:blip>
          <a:srcRect/>
          <a:stretch>
            <a:fillRect/>
          </a:stretch>
        </p:blipFill>
        <p:spPr bwMode="auto">
          <a:xfrm>
            <a:off x="1658466" y="1828800"/>
            <a:ext cx="8857134" cy="2209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6329058"/>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0"/>
            <a:ext cx="8686800" cy="1066800"/>
          </a:xfrm>
        </p:spPr>
        <p:txBody>
          <a:bodyPr/>
          <a:lstStyle/>
          <a:p>
            <a:pPr algn="ctr" rtl="1"/>
            <a:r>
              <a:rPr lang="ar-SA" b="1" dirty="0" smtClean="0">
                <a:solidFill>
                  <a:srgbClr val="FF0000"/>
                </a:solidFill>
              </a:rPr>
              <a:t>أنواع الارتباط</a:t>
            </a:r>
            <a:endParaRPr lang="en-US" b="1" dirty="0">
              <a:solidFill>
                <a:srgbClr val="FF0000"/>
              </a:solidFill>
            </a:endParaRPr>
          </a:p>
        </p:txBody>
      </p:sp>
      <p:sp>
        <p:nvSpPr>
          <p:cNvPr id="3" name="Content Placeholder 2"/>
          <p:cNvSpPr>
            <a:spLocks noGrp="1"/>
          </p:cNvSpPr>
          <p:nvPr>
            <p:ph idx="1"/>
          </p:nvPr>
        </p:nvSpPr>
        <p:spPr>
          <a:xfrm>
            <a:off x="1828800" y="1066800"/>
            <a:ext cx="8686800" cy="5715000"/>
          </a:xfrm>
        </p:spPr>
        <p:txBody>
          <a:bodyPr>
            <a:normAutofit/>
          </a:bodyPr>
          <a:lstStyle/>
          <a:p>
            <a:pPr marL="0" indent="0" algn="just" defTabSz="766816" rtl="1" fontAlgn="base">
              <a:lnSpc>
                <a:spcPct val="150000"/>
              </a:lnSpc>
              <a:spcBef>
                <a:spcPct val="0"/>
              </a:spcBef>
              <a:spcAft>
                <a:spcPct val="0"/>
              </a:spcAft>
              <a:buClrTx/>
              <a:buSzTx/>
              <a:buNone/>
            </a:pPr>
            <a:r>
              <a:rPr lang="ar-SA" sz="2800" b="1" dirty="0">
                <a:solidFill>
                  <a:srgbClr val="FF0000"/>
                </a:solidFill>
                <a:latin typeface="Arial" pitchFamily="34" charset="0"/>
                <a:cs typeface="Arial" pitchFamily="34" charset="0"/>
              </a:rPr>
              <a:t>معامل بيرسون </a:t>
            </a:r>
            <a:r>
              <a:rPr lang="ar-SA" sz="2800" b="1" dirty="0">
                <a:solidFill>
                  <a:srgbClr val="FF0000"/>
                </a:solidFill>
                <a:latin typeface="Arial" pitchFamily="34" charset="0"/>
                <a:cs typeface="Arial" pitchFamily="34" charset="0"/>
              </a:rPr>
              <a:t>( العزوم)</a:t>
            </a:r>
            <a:r>
              <a:rPr lang="ar-SA" sz="2800" b="1" dirty="0">
                <a:solidFill>
                  <a:prstClr val="black"/>
                </a:solidFill>
                <a:latin typeface="Arial" pitchFamily="34" charset="0"/>
                <a:cs typeface="Arial" pitchFamily="34" charset="0"/>
              </a:rPr>
              <a:t>:</a:t>
            </a:r>
            <a:r>
              <a:rPr lang="ar-EG" sz="2800" b="1" dirty="0">
                <a:solidFill>
                  <a:prstClr val="black"/>
                </a:solidFill>
                <a:latin typeface="Arial" pitchFamily="34" charset="0"/>
                <a:cs typeface="Arial" pitchFamily="34" charset="0"/>
              </a:rPr>
              <a:t> </a:t>
            </a:r>
            <a:r>
              <a:rPr lang="ar-SA" sz="2800" b="1" dirty="0">
                <a:solidFill>
                  <a:prstClr val="black"/>
                </a:solidFill>
                <a:latin typeface="Arial" pitchFamily="34" charset="0"/>
                <a:cs typeface="Arial" pitchFamily="34" charset="0"/>
              </a:rPr>
              <a:t>ويرى بيرسون أن أفضل مقياس للارتباط بين متغيرين يختلفان في وحدات القياس أو في مستواهما العام</a:t>
            </a:r>
            <a:r>
              <a:rPr lang="ar-EG" sz="2800" b="1" dirty="0">
                <a:solidFill>
                  <a:prstClr val="black"/>
                </a:solidFill>
                <a:latin typeface="Arial" pitchFamily="34" charset="0"/>
                <a:cs typeface="Arial" pitchFamily="34" charset="0"/>
              </a:rPr>
              <a:t>، عن طريق حساب انحرافات كل من المتغيرين عن وسطهما الحسابي، وقسمة الانحرافات على الانحراف المعياري لكل منهما، فنحصل على ما يسمى بالوحدات المعيارية لكل متغير</a:t>
            </a:r>
            <a:r>
              <a:rPr lang="ar-SA" sz="2800" b="1" dirty="0">
                <a:solidFill>
                  <a:prstClr val="black"/>
                </a:solidFill>
                <a:latin typeface="Arial" pitchFamily="34" charset="0"/>
                <a:cs typeface="Arial" pitchFamily="34" charset="0"/>
              </a:rPr>
              <a:t>.</a:t>
            </a:r>
          </a:p>
          <a:p>
            <a:pPr marL="0" indent="0" algn="just" defTabSz="766816" rtl="1" fontAlgn="base">
              <a:lnSpc>
                <a:spcPct val="150000"/>
              </a:lnSpc>
              <a:spcBef>
                <a:spcPct val="0"/>
              </a:spcBef>
              <a:spcAft>
                <a:spcPct val="0"/>
              </a:spcAft>
              <a:buClrTx/>
              <a:buSzTx/>
              <a:buNone/>
            </a:pPr>
            <a:r>
              <a:rPr lang="ar-SA" sz="2800" b="1" dirty="0">
                <a:solidFill>
                  <a:srgbClr val="FF0000"/>
                </a:solidFill>
                <a:latin typeface="Arial" pitchFamily="34" charset="0"/>
                <a:cs typeface="Arial" pitchFamily="34" charset="0"/>
              </a:rPr>
              <a:t>معامل سيبرمان </a:t>
            </a:r>
            <a:r>
              <a:rPr lang="ar-SA" sz="2800" b="1" dirty="0">
                <a:solidFill>
                  <a:srgbClr val="FF0000"/>
                </a:solidFill>
                <a:latin typeface="Arial" pitchFamily="34" charset="0"/>
                <a:cs typeface="Arial" pitchFamily="34" charset="0"/>
              </a:rPr>
              <a:t>( الرتبة)</a:t>
            </a:r>
            <a:r>
              <a:rPr lang="ar-SA" sz="2800" b="1" dirty="0">
                <a:solidFill>
                  <a:prstClr val="black"/>
                </a:solidFill>
                <a:latin typeface="Arial" pitchFamily="34" charset="0"/>
                <a:cs typeface="Arial" pitchFamily="34" charset="0"/>
              </a:rPr>
              <a:t>: </a:t>
            </a:r>
            <a:r>
              <a:rPr lang="ar-EG" sz="2800" b="1" dirty="0">
                <a:solidFill>
                  <a:prstClr val="black"/>
                </a:solidFill>
                <a:latin typeface="Arial" pitchFamily="34" charset="0"/>
                <a:cs typeface="Arial" pitchFamily="34" charset="0"/>
              </a:rPr>
              <a:t>أحد </a:t>
            </a:r>
            <a:r>
              <a:rPr lang="ar-SA" sz="2800" b="1" dirty="0">
                <a:solidFill>
                  <a:prstClr val="black"/>
                </a:solidFill>
                <a:latin typeface="Arial" pitchFamily="34" charset="0"/>
                <a:cs typeface="Arial" pitchFamily="34" charset="0"/>
              </a:rPr>
              <a:t>معامل</a:t>
            </a:r>
            <a:r>
              <a:rPr lang="ar-EG" sz="2800" b="1" dirty="0">
                <a:solidFill>
                  <a:prstClr val="black"/>
                </a:solidFill>
                <a:latin typeface="Arial" pitchFamily="34" charset="0"/>
                <a:cs typeface="Arial" pitchFamily="34" charset="0"/>
              </a:rPr>
              <a:t>ات</a:t>
            </a:r>
            <a:r>
              <a:rPr lang="ar-SA" sz="2800" b="1" dirty="0">
                <a:solidFill>
                  <a:prstClr val="black"/>
                </a:solidFill>
                <a:latin typeface="Arial" pitchFamily="34" charset="0"/>
                <a:cs typeface="Arial" pitchFamily="34" charset="0"/>
              </a:rPr>
              <a:t> ارتباط الرتب </a:t>
            </a:r>
            <a:r>
              <a:rPr lang="ar-EG" sz="2800" b="1" dirty="0">
                <a:solidFill>
                  <a:prstClr val="black"/>
                </a:solidFill>
                <a:latin typeface="Arial" pitchFamily="34" charset="0"/>
                <a:cs typeface="Arial" pitchFamily="34" charset="0"/>
              </a:rPr>
              <a:t>لإيجاد </a:t>
            </a:r>
            <a:r>
              <a:rPr lang="ar-EG" sz="2800" b="1" dirty="0">
                <a:solidFill>
                  <a:prstClr val="black"/>
                </a:solidFill>
                <a:latin typeface="Arial" pitchFamily="34" charset="0"/>
                <a:cs typeface="Arial" pitchFamily="34" charset="0"/>
              </a:rPr>
              <a:t>الارتباط بين رتب المتغيرين وليس بين القيم ذاتها، سواء أكان المتغيران وصفيين أم كميين أم أن يكون أحد المتغيرين كمياً بينما الأخر وصفياً</a:t>
            </a:r>
            <a:r>
              <a:rPr lang="ar-SA" sz="2800" b="1" dirty="0">
                <a:solidFill>
                  <a:prstClr val="black"/>
                </a:solidFill>
                <a:latin typeface="Arial" pitchFamily="34" charset="0"/>
                <a:cs typeface="Arial" pitchFamily="34" charset="0"/>
              </a:rPr>
              <a:t>.</a:t>
            </a:r>
            <a:endParaRPr lang="ar-EG" sz="2800" b="1" dirty="0">
              <a:solidFill>
                <a:prstClr val="black"/>
              </a:solidFill>
              <a:latin typeface="Arial" pitchFamily="34" charset="0"/>
              <a:cs typeface="Arial" pitchFamily="34" charset="0"/>
            </a:endParaRPr>
          </a:p>
          <a:p>
            <a:pPr marL="0" indent="0" algn="r" rtl="1">
              <a:lnSpc>
                <a:spcPct val="150000"/>
              </a:lnSpc>
              <a:buClr>
                <a:srgbClr val="F0A22E"/>
              </a:buClr>
              <a:buNone/>
            </a:pPr>
            <a:endParaRPr lang="en-US" sz="2800" dirty="0">
              <a:solidFill>
                <a:srgbClr val="4E3B30"/>
              </a:solidFill>
            </a:endParaRPr>
          </a:p>
          <a:p>
            <a:pPr marL="0" indent="0" algn="r" rtl="1">
              <a:buNone/>
            </a:pPr>
            <a:endParaRPr lang="en-US" dirty="0"/>
          </a:p>
        </p:txBody>
      </p:sp>
    </p:spTree>
    <p:extLst>
      <p:ext uri="{BB962C8B-B14F-4D97-AF65-F5344CB8AC3E}">
        <p14:creationId xmlns:p14="http://schemas.microsoft.com/office/powerpoint/2010/main" val="782274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8686800" cy="685800"/>
          </a:xfrm>
        </p:spPr>
        <p:txBody>
          <a:bodyPr>
            <a:normAutofit fontScale="90000"/>
          </a:bodyPr>
          <a:lstStyle/>
          <a:p>
            <a:pPr algn="ctr" rtl="1"/>
            <a:r>
              <a:rPr lang="ar-SA" b="1" dirty="0" smtClean="0">
                <a:solidFill>
                  <a:srgbClr val="FF0000"/>
                </a:solidFill>
              </a:rPr>
              <a:t>أولاً: ارتباط بيرسون(العزوم)</a:t>
            </a:r>
            <a:r>
              <a:rPr lang="ar-EG" b="1" dirty="0">
                <a:solidFill>
                  <a:prstClr val="black"/>
                </a:solidFill>
                <a:latin typeface="Simplified Arabic" pitchFamily="18" charset="-78"/>
                <a:cs typeface="Simplified Arabic" pitchFamily="18" charset="-78"/>
              </a:rPr>
              <a:t> </a:t>
            </a:r>
            <a:r>
              <a:rPr lang="ar-SA" b="1" dirty="0" smtClean="0">
                <a:solidFill>
                  <a:prstClr val="black"/>
                </a:solidFill>
                <a:latin typeface="Simplified Arabic" pitchFamily="18" charset="-78"/>
                <a:cs typeface="Simplified Arabic" pitchFamily="18" charset="-78"/>
              </a:rPr>
              <a:t/>
            </a:r>
            <a:br>
              <a:rPr lang="ar-SA" b="1" dirty="0" smtClean="0">
                <a:solidFill>
                  <a:prstClr val="black"/>
                </a:solidFill>
                <a:latin typeface="Simplified Arabic" pitchFamily="18" charset="-78"/>
                <a:cs typeface="Simplified Arabic" pitchFamily="18" charset="-78"/>
              </a:rPr>
            </a:br>
            <a:r>
              <a:rPr lang="ar-EG" sz="2700" b="1" dirty="0">
                <a:solidFill>
                  <a:srgbClr val="002060"/>
                </a:solidFill>
                <a:latin typeface="Simplified Arabic" pitchFamily="18" charset="-78"/>
                <a:cs typeface="Simplified Arabic" pitchFamily="18" charset="-78"/>
              </a:rPr>
              <a:t>عند </a:t>
            </a:r>
            <a:r>
              <a:rPr lang="ar-EG" sz="2700" b="1" dirty="0">
                <a:solidFill>
                  <a:srgbClr val="002060"/>
                </a:solidFill>
                <a:latin typeface="Simplified Arabic" pitchFamily="18" charset="-78"/>
                <a:cs typeface="Simplified Arabic" pitchFamily="18" charset="-78"/>
              </a:rPr>
              <a:t>تطبيق معامل بيرسون للارتباط  يجب أن تكون بيانات كلا المتغيرين (الظاهرتين) بيانات كمية.</a:t>
            </a:r>
            <a:r>
              <a:rPr lang="ar-EG" b="1" dirty="0">
                <a:solidFill>
                  <a:srgbClr val="002060"/>
                </a:solidFill>
                <a:latin typeface="Simplified Arabic" pitchFamily="18" charset="-78"/>
                <a:cs typeface="Simplified Arabic" pitchFamily="18" charset="-78"/>
              </a:rPr>
              <a:t/>
            </a:r>
            <a:br>
              <a:rPr lang="ar-EG" b="1" dirty="0">
                <a:solidFill>
                  <a:srgbClr val="002060"/>
                </a:solidFill>
                <a:latin typeface="Simplified Arabic" pitchFamily="18" charset="-78"/>
                <a:cs typeface="Simplified Arabic" pitchFamily="18" charset="-78"/>
              </a:rPr>
            </a:br>
            <a:endParaRPr lang="en-US" b="1" dirty="0">
              <a:solidFill>
                <a:srgbClr val="002060"/>
              </a:solidFill>
            </a:endParaRPr>
          </a:p>
        </p:txBody>
      </p:sp>
      <p:sp>
        <p:nvSpPr>
          <p:cNvPr id="3" name="Content Placeholder 2"/>
          <p:cNvSpPr>
            <a:spLocks noGrp="1"/>
          </p:cNvSpPr>
          <p:nvPr>
            <p:ph idx="1"/>
          </p:nvPr>
        </p:nvSpPr>
        <p:spPr>
          <a:xfrm>
            <a:off x="1828800" y="1066800"/>
            <a:ext cx="8686800" cy="5791200"/>
          </a:xfrm>
        </p:spPr>
        <p:txBody>
          <a:bodyPr>
            <a:normAutofit/>
          </a:bodyPr>
          <a:lstStyle/>
          <a:p>
            <a:pPr algn="justLow" rtl="1">
              <a:lnSpc>
                <a:spcPct val="150000"/>
              </a:lnSpc>
              <a:buFont typeface="Arial" panose="020B0604020202020204" pitchFamily="34" charset="0"/>
              <a:buChar char="•"/>
            </a:pPr>
            <a:r>
              <a:rPr lang="ar-SA" b="1" dirty="0" smtClean="0">
                <a:solidFill>
                  <a:schemeClr val="tx1"/>
                </a:solidFill>
              </a:rPr>
              <a:t>تقوم فكرة الارتباط هنا عن مدى انحراف كل مجموعة عن وسطها الحسابي كما يلي :</a:t>
            </a:r>
          </a:p>
          <a:p>
            <a:pPr marL="0" indent="0" algn="justLow" rtl="1">
              <a:lnSpc>
                <a:spcPct val="150000"/>
              </a:lnSpc>
              <a:buNone/>
            </a:pPr>
            <a:r>
              <a:rPr lang="ar-SA" b="1" dirty="0">
                <a:solidFill>
                  <a:schemeClr val="tx1"/>
                </a:solidFill>
              </a:rPr>
              <a:t>1</a:t>
            </a:r>
            <a:r>
              <a:rPr lang="ar-SA" b="1" dirty="0" smtClean="0">
                <a:solidFill>
                  <a:schemeClr val="tx1"/>
                </a:solidFill>
              </a:rPr>
              <a:t>- نحصل على المتوسط الحسابي لمجموعتي القيم س ، ص بمعنى حساب </a:t>
            </a:r>
            <a:r>
              <a:rPr lang="ar-SA" b="1" dirty="0" smtClean="0">
                <a:solidFill>
                  <a:srgbClr val="7030A0"/>
                </a:solidFill>
              </a:rPr>
              <a:t>س/ ، ص/ </a:t>
            </a:r>
            <a:r>
              <a:rPr lang="ar-SA" b="1" dirty="0" smtClean="0">
                <a:solidFill>
                  <a:schemeClr val="tx1"/>
                </a:solidFill>
              </a:rPr>
              <a:t>.</a:t>
            </a:r>
          </a:p>
          <a:p>
            <a:pPr marL="0" indent="0" algn="justLow" rtl="1">
              <a:lnSpc>
                <a:spcPct val="150000"/>
              </a:lnSpc>
              <a:buNone/>
            </a:pPr>
            <a:r>
              <a:rPr lang="ar-SA" b="1" dirty="0" smtClean="0">
                <a:solidFill>
                  <a:schemeClr val="tx1"/>
                </a:solidFill>
              </a:rPr>
              <a:t>2- نحصل على الانحرافات عن المتوسط </a:t>
            </a:r>
            <a:r>
              <a:rPr lang="ar-SA" b="1" dirty="0" smtClean="0">
                <a:solidFill>
                  <a:srgbClr val="7030A0"/>
                </a:solidFill>
              </a:rPr>
              <a:t>( س-س/) ، (ص-ص/).</a:t>
            </a:r>
          </a:p>
        </p:txBody>
      </p:sp>
    </p:spTree>
    <p:extLst>
      <p:ext uri="{BB962C8B-B14F-4D97-AF65-F5344CB8AC3E}">
        <p14:creationId xmlns:p14="http://schemas.microsoft.com/office/powerpoint/2010/main" val="3368445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990601"/>
            <a:ext cx="8686800" cy="5089525"/>
          </a:xfrm>
        </p:spPr>
        <p:txBody>
          <a:bodyPr>
            <a:normAutofit fontScale="92500"/>
          </a:bodyPr>
          <a:lstStyle/>
          <a:p>
            <a:pPr marL="0" indent="0" algn="r" rtl="1">
              <a:lnSpc>
                <a:spcPct val="150000"/>
              </a:lnSpc>
              <a:buNone/>
            </a:pPr>
            <a:r>
              <a:rPr lang="ar-SA" b="1" dirty="0" smtClean="0"/>
              <a:t>3- نحصل على الانحراف المعياري لمجموع القيم س ، القيم ص باستخدام القانون:</a:t>
            </a:r>
          </a:p>
          <a:p>
            <a:pPr marL="0" indent="0" algn="r" rtl="1">
              <a:lnSpc>
                <a:spcPct val="150000"/>
              </a:lnSpc>
              <a:buNone/>
            </a:pPr>
            <a:endParaRPr lang="ar-SA" b="1" dirty="0"/>
          </a:p>
          <a:p>
            <a:pPr marL="0" indent="0" algn="r" rtl="1">
              <a:lnSpc>
                <a:spcPct val="150000"/>
              </a:lnSpc>
              <a:buNone/>
            </a:pPr>
            <a:endParaRPr lang="ar-SA" b="1" dirty="0" smtClean="0"/>
          </a:p>
          <a:p>
            <a:pPr marL="0" indent="0" algn="r" rtl="1">
              <a:lnSpc>
                <a:spcPct val="150000"/>
              </a:lnSpc>
              <a:buNone/>
            </a:pPr>
            <a:r>
              <a:rPr lang="ar-SA" b="1" dirty="0" smtClean="0"/>
              <a:t>4- نضرب الانحرافات عن الوسط الحسابي لقيم س في مثيلتها ص ونجمع الانحرافات بدون إشارة</a:t>
            </a:r>
          </a:p>
          <a:p>
            <a:pPr marL="0" indent="0" algn="r" rtl="1">
              <a:lnSpc>
                <a:spcPct val="150000"/>
              </a:lnSpc>
              <a:buNone/>
            </a:pPr>
            <a:endParaRPr lang="en-US" b="1" dirty="0"/>
          </a:p>
        </p:txBody>
      </p:sp>
      <p:pic>
        <p:nvPicPr>
          <p:cNvPr id="4" name="Picture 3"/>
          <p:cNvPicPr>
            <a:picLocks noChangeAspect="1"/>
          </p:cNvPicPr>
          <p:nvPr/>
        </p:nvPicPr>
        <p:blipFill>
          <a:blip r:embed="rId2"/>
          <a:stretch>
            <a:fillRect/>
          </a:stretch>
        </p:blipFill>
        <p:spPr>
          <a:xfrm>
            <a:off x="4381500" y="2743200"/>
            <a:ext cx="3581400" cy="1097280"/>
          </a:xfrm>
          <a:prstGeom prst="rect">
            <a:avLst/>
          </a:prstGeom>
        </p:spPr>
      </p:pic>
    </p:spTree>
    <p:extLst>
      <p:ext uri="{BB962C8B-B14F-4D97-AF65-F5344CB8AC3E}">
        <p14:creationId xmlns:p14="http://schemas.microsoft.com/office/powerpoint/2010/main" val="14318662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ar-SA" b="1" dirty="0" smtClean="0"/>
              <a:t>5- نطبق القانون التالي:</a:t>
            </a:r>
          </a:p>
          <a:p>
            <a:pPr marL="0" indent="0" algn="r" rtl="1">
              <a:buNone/>
            </a:pPr>
            <a:endParaRPr lang="en-US" dirty="0"/>
          </a:p>
        </p:txBody>
      </p:sp>
      <p:pic>
        <p:nvPicPr>
          <p:cNvPr id="4" name="Picture 3"/>
          <p:cNvPicPr>
            <a:picLocks noChangeAspect="1"/>
          </p:cNvPicPr>
          <p:nvPr/>
        </p:nvPicPr>
        <p:blipFill>
          <a:blip r:embed="rId2"/>
          <a:stretch>
            <a:fillRect/>
          </a:stretch>
        </p:blipFill>
        <p:spPr>
          <a:xfrm>
            <a:off x="3581400" y="2765583"/>
            <a:ext cx="5771422" cy="2103120"/>
          </a:xfrm>
          <a:prstGeom prst="rect">
            <a:avLst/>
          </a:prstGeom>
        </p:spPr>
      </p:pic>
    </p:spTree>
    <p:extLst>
      <p:ext uri="{BB962C8B-B14F-4D97-AF65-F5344CB8AC3E}">
        <p14:creationId xmlns:p14="http://schemas.microsoft.com/office/powerpoint/2010/main" val="19134804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76200"/>
            <a:ext cx="8686800" cy="1219200"/>
          </a:xfrm>
        </p:spPr>
        <p:txBody>
          <a:bodyPr/>
          <a:lstStyle/>
          <a:p>
            <a:pPr algn="r" rtl="1"/>
            <a:r>
              <a:rPr lang="ar-SA" b="1" dirty="0" smtClean="0">
                <a:solidFill>
                  <a:srgbClr val="FF0000"/>
                </a:solidFill>
              </a:rPr>
              <a:t>مثال:</a:t>
            </a:r>
            <a:endParaRPr lang="en-US" b="1" dirty="0">
              <a:solidFill>
                <a:srgbClr val="FF0000"/>
              </a:solidFill>
            </a:endParaRPr>
          </a:p>
        </p:txBody>
      </p:sp>
      <p:pic>
        <p:nvPicPr>
          <p:cNvPr id="4" name="Content Placeholder 3"/>
          <p:cNvPicPr>
            <a:picLocks noGrp="1" noChangeAspect="1"/>
          </p:cNvPicPr>
          <p:nvPr>
            <p:ph idx="1"/>
          </p:nvPr>
        </p:nvPicPr>
        <p:blipFill>
          <a:blip r:embed="rId2"/>
          <a:stretch>
            <a:fillRect/>
          </a:stretch>
        </p:blipFill>
        <p:spPr>
          <a:xfrm>
            <a:off x="2057401" y="1143000"/>
            <a:ext cx="8077199" cy="5486400"/>
          </a:xfrm>
          <a:prstGeom prst="rect">
            <a:avLst/>
          </a:prstGeom>
        </p:spPr>
      </p:pic>
    </p:spTree>
    <p:extLst>
      <p:ext uri="{BB962C8B-B14F-4D97-AF65-F5344CB8AC3E}">
        <p14:creationId xmlns:p14="http://schemas.microsoft.com/office/powerpoint/2010/main" val="37808896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Low" rtl="1">
              <a:lnSpc>
                <a:spcPct val="200000"/>
              </a:lnSpc>
              <a:buNone/>
            </a:pPr>
            <a:r>
              <a:rPr lang="ar-SA" b="1" dirty="0" smtClean="0">
                <a:solidFill>
                  <a:srgbClr val="FF0000"/>
                </a:solidFill>
              </a:rPr>
              <a:t>معامل الارتباط هنا قريب من الصفر إلى حد ما ، ولكنه لا يصل إلى الصفر تماماً ، لذلك فالارتباط هنا ضعيف سالب .</a:t>
            </a:r>
            <a:endParaRPr lang="en-US" b="1" dirty="0">
              <a:solidFill>
                <a:srgbClr val="FF0000"/>
              </a:solidFill>
            </a:endParaRPr>
          </a:p>
        </p:txBody>
      </p:sp>
    </p:spTree>
    <p:extLst>
      <p:ext uri="{BB962C8B-B14F-4D97-AF65-F5344CB8AC3E}">
        <p14:creationId xmlns:p14="http://schemas.microsoft.com/office/powerpoint/2010/main" val="3329199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28600"/>
            <a:ext cx="8686800" cy="1066800"/>
          </a:xfrm>
        </p:spPr>
        <p:txBody>
          <a:bodyPr/>
          <a:lstStyle/>
          <a:p>
            <a:pPr algn="r" rtl="1"/>
            <a:r>
              <a:rPr lang="ar-SA" b="1" dirty="0" smtClean="0">
                <a:solidFill>
                  <a:srgbClr val="FF0000"/>
                </a:solidFill>
              </a:rPr>
              <a:t>تمرين :</a:t>
            </a:r>
            <a:endParaRPr lang="en-US" b="1" dirty="0">
              <a:solidFill>
                <a:srgbClr val="FF0000"/>
              </a:solidFill>
            </a:endParaRPr>
          </a:p>
        </p:txBody>
      </p:sp>
      <p:sp>
        <p:nvSpPr>
          <p:cNvPr id="3" name="Content Placeholder 2"/>
          <p:cNvSpPr>
            <a:spLocks noGrp="1"/>
          </p:cNvSpPr>
          <p:nvPr>
            <p:ph idx="1"/>
          </p:nvPr>
        </p:nvSpPr>
        <p:spPr>
          <a:xfrm>
            <a:off x="1524000" y="1554163"/>
            <a:ext cx="8991600" cy="4525963"/>
          </a:xfrm>
        </p:spPr>
        <p:txBody>
          <a:bodyPr/>
          <a:lstStyle/>
          <a:p>
            <a:pPr algn="r" rtl="1">
              <a:lnSpc>
                <a:spcPct val="150000"/>
              </a:lnSpc>
            </a:pPr>
            <a:r>
              <a:rPr lang="ar-SA" b="1" dirty="0" smtClean="0"/>
              <a:t>إذا كانت لديك القيم التالية لمتغيرين هما س ، ص فأحسب معامل الارتباط بينهما.</a:t>
            </a:r>
          </a:p>
          <a:p>
            <a:pPr algn="r" rtl="1">
              <a:lnSpc>
                <a:spcPct val="150000"/>
              </a:lnSpc>
            </a:pPr>
            <a:r>
              <a:rPr lang="ar-SA" b="1" dirty="0" smtClean="0">
                <a:solidFill>
                  <a:srgbClr val="002060"/>
                </a:solidFill>
              </a:rPr>
              <a:t>س : 5   4   3   8   7   2   6   5   4   3   = 47</a:t>
            </a:r>
          </a:p>
          <a:p>
            <a:pPr algn="r" rtl="1">
              <a:lnSpc>
                <a:spcPct val="150000"/>
              </a:lnSpc>
            </a:pPr>
            <a:r>
              <a:rPr lang="ar-SA" b="1" dirty="0" smtClean="0">
                <a:solidFill>
                  <a:srgbClr val="FF0000"/>
                </a:solidFill>
              </a:rPr>
              <a:t>ص : 13 9  6  18 16  4  12 12  10 7  =107</a:t>
            </a:r>
            <a:endParaRPr lang="en-US" b="1" dirty="0">
              <a:solidFill>
                <a:srgbClr val="FF0000"/>
              </a:solidFill>
            </a:endParaRPr>
          </a:p>
        </p:txBody>
      </p:sp>
    </p:spTree>
    <p:extLst>
      <p:ext uri="{BB962C8B-B14F-4D97-AF65-F5344CB8AC3E}">
        <p14:creationId xmlns:p14="http://schemas.microsoft.com/office/powerpoint/2010/main" val="3408033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9"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4645" y="762000"/>
            <a:ext cx="5715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WordArt 6"/>
          <p:cNvSpPr>
            <a:spLocks noChangeArrowheads="1" noChangeShapeType="1" noTextEdit="1"/>
          </p:cNvSpPr>
          <p:nvPr/>
        </p:nvSpPr>
        <p:spPr bwMode="auto">
          <a:xfrm>
            <a:off x="3810000" y="2209800"/>
            <a:ext cx="4572000" cy="2438400"/>
          </a:xfrm>
          <a:prstGeom prst="rect">
            <a:avLst/>
          </a:prstGeom>
        </p:spPr>
        <p:txBody>
          <a:bodyPr wrap="none" fromWordArt="1">
            <a:prstTxWarp prst="textPlain">
              <a:avLst>
                <a:gd name="adj" fmla="val 50597"/>
              </a:avLst>
            </a:prstTxWarp>
          </a:bodyPr>
          <a:lstStyle/>
          <a:p>
            <a:pPr algn="ctr" rtl="1" fontAlgn="base">
              <a:spcBef>
                <a:spcPct val="0"/>
              </a:spcBef>
              <a:spcAft>
                <a:spcPct val="0"/>
              </a:spcAft>
            </a:pPr>
            <a:r>
              <a:rPr lang="ar-EG"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ea typeface="ＭＳ Ｐゴシック" pitchFamily="34" charset="-128"/>
                <a:cs typeface="Simplified Arabic"/>
              </a:rPr>
              <a:t> </a:t>
            </a:r>
            <a:r>
              <a:rPr lang="ar-EG"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ea typeface="ＭＳ Ｐゴシック" pitchFamily="34" charset="-128"/>
                <a:cs typeface="Simplified Arabic"/>
              </a:rPr>
              <a:t>الوحدة</a:t>
            </a:r>
            <a:r>
              <a:rPr lang="en-US"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ea typeface="ＭＳ Ｐゴシック" pitchFamily="34" charset="-128"/>
                <a:cs typeface="Simplified Arabic"/>
              </a:rPr>
              <a:t> </a:t>
            </a:r>
            <a:r>
              <a:rPr lang="ar-EG"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ea typeface="ＭＳ Ｐゴシック" pitchFamily="34" charset="-128"/>
                <a:cs typeface="Simplified Arabic"/>
              </a:rPr>
              <a:t>السادسة</a:t>
            </a:r>
            <a:endParaRPr lang="en-US" sz="3600" kern="10" dirty="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Simplified Arabic"/>
              <a:ea typeface="ＭＳ Ｐゴシック" pitchFamily="34" charset="-128"/>
              <a:cs typeface="Simplified Arabic"/>
            </a:endParaRPr>
          </a:p>
        </p:txBody>
      </p:sp>
    </p:spTree>
    <p:extLst>
      <p:ext uri="{BB962C8B-B14F-4D97-AF65-F5344CB8AC3E}">
        <p14:creationId xmlns:p14="http://schemas.microsoft.com/office/powerpoint/2010/main" val="3417812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2800" b="1" dirty="0">
                <a:solidFill>
                  <a:srgbClr val="FF0000"/>
                </a:solidFill>
              </a:rPr>
              <a:t>وعلى ذلك يمكن تطبيق القانون السابق كما يلي :</a:t>
            </a:r>
            <a:endParaRPr lang="en-US" sz="2800" b="1" dirty="0">
              <a:solidFill>
                <a:srgbClr val="FF0000"/>
              </a:solidFill>
            </a:endParaRPr>
          </a:p>
        </p:txBody>
      </p:sp>
      <p:pic>
        <p:nvPicPr>
          <p:cNvPr id="4" name="Content Placeholder 3"/>
          <p:cNvPicPr>
            <a:picLocks noGrp="1" noChangeAspect="1"/>
          </p:cNvPicPr>
          <p:nvPr>
            <p:ph idx="1"/>
          </p:nvPr>
        </p:nvPicPr>
        <p:blipFill>
          <a:blip r:embed="rId2"/>
          <a:stretch>
            <a:fillRect/>
          </a:stretch>
        </p:blipFill>
        <p:spPr>
          <a:xfrm>
            <a:off x="3048001" y="1143001"/>
            <a:ext cx="5943599" cy="5714999"/>
          </a:xfrm>
          <a:prstGeom prst="rect">
            <a:avLst/>
          </a:prstGeom>
        </p:spPr>
      </p:pic>
    </p:spTree>
    <p:extLst>
      <p:ext uri="{BB962C8B-B14F-4D97-AF65-F5344CB8AC3E}">
        <p14:creationId xmlns:p14="http://schemas.microsoft.com/office/powerpoint/2010/main" val="2351048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rPr>
              <a:t>ثانياً : ارتباط الرتبة ( </a:t>
            </a:r>
            <a:r>
              <a:rPr lang="ar-SA" b="1" dirty="0" err="1" smtClean="0">
                <a:solidFill>
                  <a:srgbClr val="FF0000"/>
                </a:solidFill>
              </a:rPr>
              <a:t>سبيرمان</a:t>
            </a:r>
            <a:r>
              <a:rPr lang="ar-SA" b="1" dirty="0" smtClean="0">
                <a:solidFill>
                  <a:srgbClr val="FF0000"/>
                </a:solidFill>
              </a:rPr>
              <a:t>)</a:t>
            </a:r>
            <a:endParaRPr lang="en-US" b="1" dirty="0">
              <a:solidFill>
                <a:srgbClr val="FF0000"/>
              </a:solidFill>
            </a:endParaRPr>
          </a:p>
        </p:txBody>
      </p:sp>
      <p:sp>
        <p:nvSpPr>
          <p:cNvPr id="3" name="Content Placeholder 2"/>
          <p:cNvSpPr>
            <a:spLocks noGrp="1"/>
          </p:cNvSpPr>
          <p:nvPr>
            <p:ph idx="1"/>
          </p:nvPr>
        </p:nvSpPr>
        <p:spPr>
          <a:xfrm>
            <a:off x="1676400" y="1554162"/>
            <a:ext cx="8839200" cy="5151438"/>
          </a:xfrm>
        </p:spPr>
        <p:txBody>
          <a:bodyPr>
            <a:normAutofit lnSpcReduction="10000"/>
          </a:bodyPr>
          <a:lstStyle/>
          <a:p>
            <a:pPr algn="justLow" rtl="1">
              <a:lnSpc>
                <a:spcPct val="150000"/>
              </a:lnSpc>
              <a:buFont typeface="Arial" panose="020B0604020202020204" pitchFamily="34" charset="0"/>
              <a:buChar char="•"/>
            </a:pPr>
            <a:r>
              <a:rPr lang="ar-SA" b="1" dirty="0" smtClean="0">
                <a:solidFill>
                  <a:srgbClr val="002060"/>
                </a:solidFill>
              </a:rPr>
              <a:t>طريقة أخرى لحساب الارتباط أبسط من السابقة وتعطي نتائج قريبة منها تصل دقتها إلى 0.9% من قيمة المعامل السابق .</a:t>
            </a:r>
          </a:p>
          <a:p>
            <a:pPr algn="justLow" rtl="1">
              <a:lnSpc>
                <a:spcPct val="150000"/>
              </a:lnSpc>
              <a:buFont typeface="Arial" panose="020B0604020202020204" pitchFamily="34" charset="0"/>
              <a:buChar char="•"/>
            </a:pPr>
            <a:r>
              <a:rPr lang="ar-SA" b="1" dirty="0" smtClean="0">
                <a:solidFill>
                  <a:srgbClr val="00B050"/>
                </a:solidFill>
              </a:rPr>
              <a:t>أطلق عليها ارتباط الرتب لأنها تحسب مدى ارتباط رتب مجموعتين من القيم وليس ارتباط القيم نفسها .</a:t>
            </a:r>
          </a:p>
          <a:p>
            <a:pPr algn="justLow" rtl="1">
              <a:lnSpc>
                <a:spcPct val="150000"/>
              </a:lnSpc>
              <a:buFont typeface="Arial" panose="020B0604020202020204" pitchFamily="34" charset="0"/>
              <a:buChar char="•"/>
            </a:pPr>
            <a:r>
              <a:rPr lang="ar-SA" b="1" dirty="0"/>
              <a:t>ي</a:t>
            </a:r>
            <a:r>
              <a:rPr lang="ar-SA" b="1" dirty="0" smtClean="0"/>
              <a:t>نتشر استخدامها في الدراسات الجغرافية.</a:t>
            </a:r>
            <a:endParaRPr lang="en-US" b="1" dirty="0"/>
          </a:p>
        </p:txBody>
      </p:sp>
    </p:spTree>
    <p:extLst>
      <p:ext uri="{BB962C8B-B14F-4D97-AF65-F5344CB8AC3E}">
        <p14:creationId xmlns:p14="http://schemas.microsoft.com/office/powerpoint/2010/main" val="13215504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ar-SA" b="1" dirty="0" smtClean="0"/>
              <a:t>قانون ارتباط سيبرمان</a:t>
            </a:r>
          </a:p>
          <a:p>
            <a:pPr marL="0" indent="0" algn="r" rtl="1">
              <a:buNone/>
            </a:pPr>
            <a:endParaRPr lang="en-US" dirty="0"/>
          </a:p>
        </p:txBody>
      </p:sp>
      <p:pic>
        <p:nvPicPr>
          <p:cNvPr id="4" name="Picture 3"/>
          <p:cNvPicPr>
            <a:picLocks noChangeAspect="1"/>
          </p:cNvPicPr>
          <p:nvPr/>
        </p:nvPicPr>
        <p:blipFill>
          <a:blip r:embed="rId2"/>
          <a:stretch>
            <a:fillRect/>
          </a:stretch>
        </p:blipFill>
        <p:spPr>
          <a:xfrm>
            <a:off x="2743200" y="2438400"/>
            <a:ext cx="6553200" cy="3886200"/>
          </a:xfrm>
          <a:prstGeom prst="rect">
            <a:avLst/>
          </a:prstGeom>
        </p:spPr>
      </p:pic>
    </p:spTree>
    <p:extLst>
      <p:ext uri="{BB962C8B-B14F-4D97-AF65-F5344CB8AC3E}">
        <p14:creationId xmlns:p14="http://schemas.microsoft.com/office/powerpoint/2010/main" val="17565757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1066800"/>
            <a:ext cx="8686800" cy="5257800"/>
          </a:xfrm>
        </p:spPr>
        <p:txBody>
          <a:bodyPr/>
          <a:lstStyle/>
          <a:p>
            <a:pPr algn="justLow" rtl="1">
              <a:lnSpc>
                <a:spcPct val="200000"/>
              </a:lnSpc>
            </a:pPr>
            <a:r>
              <a:rPr lang="ar-SA" b="1" dirty="0" smtClean="0"/>
              <a:t>ويمكن حساب معامل الارتباط من هذا النوع بين متغيرين لهما أهمية في مجال الدراسات الجغرافية مثل معدل نمو السكان ونسبة النمو في نصيب الفرد من الناتج القومي كما في المثال التالي:</a:t>
            </a:r>
            <a:endParaRPr lang="en-US" b="1" dirty="0"/>
          </a:p>
        </p:txBody>
      </p:sp>
    </p:spTree>
    <p:extLst>
      <p:ext uri="{BB962C8B-B14F-4D97-AF65-F5344CB8AC3E}">
        <p14:creationId xmlns:p14="http://schemas.microsoft.com/office/powerpoint/2010/main" val="34035503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0"/>
            <a:ext cx="8686800" cy="1295400"/>
          </a:xfrm>
        </p:spPr>
        <p:txBody>
          <a:bodyPr>
            <a:normAutofit/>
          </a:bodyPr>
          <a:lstStyle/>
          <a:p>
            <a:pPr algn="r" rtl="1"/>
            <a:r>
              <a:rPr lang="ar-SA" sz="2400" b="1" dirty="0">
                <a:solidFill>
                  <a:srgbClr val="FF0000"/>
                </a:solidFill>
              </a:rPr>
              <a:t>يبين الجدول التالي الأرقام وطريقة حساب معامل ارتباط </a:t>
            </a:r>
            <a:r>
              <a:rPr lang="ar-SA" sz="2400" b="1" dirty="0" err="1">
                <a:solidFill>
                  <a:srgbClr val="FF0000"/>
                </a:solidFill>
              </a:rPr>
              <a:t>سبيرمان</a:t>
            </a:r>
            <a:r>
              <a:rPr lang="ar-SA" sz="2400" b="1" dirty="0">
                <a:solidFill>
                  <a:srgbClr val="FF0000"/>
                </a:solidFill>
              </a:rPr>
              <a:t> لهذين المتغيرين.</a:t>
            </a:r>
            <a:endParaRPr lang="en-US" sz="2400" b="1" dirty="0">
              <a:solidFill>
                <a:srgbClr val="FF0000"/>
              </a:solidFill>
            </a:endParaRPr>
          </a:p>
        </p:txBody>
      </p:sp>
      <p:pic>
        <p:nvPicPr>
          <p:cNvPr id="4" name="Content Placeholder 3"/>
          <p:cNvPicPr>
            <a:picLocks noGrp="1" noChangeAspect="1"/>
          </p:cNvPicPr>
          <p:nvPr>
            <p:ph idx="1"/>
          </p:nvPr>
        </p:nvPicPr>
        <p:blipFill>
          <a:blip r:embed="rId2"/>
          <a:stretch>
            <a:fillRect/>
          </a:stretch>
        </p:blipFill>
        <p:spPr>
          <a:xfrm>
            <a:off x="2362200" y="1066800"/>
            <a:ext cx="7315200" cy="5791200"/>
          </a:xfrm>
          <a:prstGeom prst="rect">
            <a:avLst/>
          </a:prstGeom>
        </p:spPr>
      </p:pic>
    </p:spTree>
    <p:extLst>
      <p:ext uri="{BB962C8B-B14F-4D97-AF65-F5344CB8AC3E}">
        <p14:creationId xmlns:p14="http://schemas.microsoft.com/office/powerpoint/2010/main" val="3875398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ar-SA" b="1" dirty="0" smtClean="0"/>
              <a:t>وعلى ذلك يكون:</a:t>
            </a:r>
            <a:endParaRPr lang="en-US" b="1" dirty="0"/>
          </a:p>
        </p:txBody>
      </p:sp>
      <p:pic>
        <p:nvPicPr>
          <p:cNvPr id="4" name="Picture 3"/>
          <p:cNvPicPr>
            <a:picLocks noChangeAspect="1"/>
          </p:cNvPicPr>
          <p:nvPr/>
        </p:nvPicPr>
        <p:blipFill>
          <a:blip r:embed="rId2"/>
          <a:stretch>
            <a:fillRect/>
          </a:stretch>
        </p:blipFill>
        <p:spPr>
          <a:xfrm>
            <a:off x="3505201" y="2399823"/>
            <a:ext cx="5790037" cy="2834640"/>
          </a:xfrm>
          <a:prstGeom prst="rect">
            <a:avLst/>
          </a:prstGeom>
        </p:spPr>
      </p:pic>
    </p:spTree>
    <p:extLst>
      <p:ext uri="{BB962C8B-B14F-4D97-AF65-F5344CB8AC3E}">
        <p14:creationId xmlns:p14="http://schemas.microsoft.com/office/powerpoint/2010/main" val="35404075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Low" rtl="1">
              <a:lnSpc>
                <a:spcPct val="150000"/>
              </a:lnSpc>
              <a:buNone/>
            </a:pPr>
            <a:r>
              <a:rPr lang="ar-SA" b="1" dirty="0" smtClean="0"/>
              <a:t>وهذه النتيجة تبين أن العلاقة بين نمو السكان ونمو الدخل الفردي علاقة سالبة .</a:t>
            </a:r>
          </a:p>
          <a:p>
            <a:pPr marL="0" indent="0" algn="justLow" rtl="1">
              <a:lnSpc>
                <a:spcPct val="150000"/>
              </a:lnSpc>
              <a:buNone/>
            </a:pPr>
            <a:r>
              <a:rPr lang="ar-SA" b="1" dirty="0" smtClean="0"/>
              <a:t>أي التزايد في احداهما يقابله تناقص في الأخر.</a:t>
            </a:r>
            <a:endParaRPr lang="en-US" b="1" dirty="0"/>
          </a:p>
        </p:txBody>
      </p:sp>
    </p:spTree>
    <p:extLst>
      <p:ext uri="{BB962C8B-B14F-4D97-AF65-F5344CB8AC3E}">
        <p14:creationId xmlns:p14="http://schemas.microsoft.com/office/powerpoint/2010/main" val="907882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1558636" y="21640"/>
            <a:ext cx="9143346" cy="6857143"/>
            <a:chOff x="106855260" y="107967780"/>
            <a:chExt cx="6645600" cy="4285296"/>
          </a:xfrm>
        </p:grpSpPr>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grpSp>
      <p:sp>
        <p:nvSpPr>
          <p:cNvPr id="29" name="AutoShape 35"/>
          <p:cNvSpPr>
            <a:spLocks noChangeArrowheads="1"/>
          </p:cNvSpPr>
          <p:nvPr/>
        </p:nvSpPr>
        <p:spPr bwMode="auto">
          <a:xfrm>
            <a:off x="1993723" y="152400"/>
            <a:ext cx="8350923" cy="6553200"/>
          </a:xfrm>
          <a:prstGeom prst="roundRect">
            <a:avLst>
              <a:gd name="adj" fmla="val 4056"/>
            </a:avLst>
          </a:prstGeom>
          <a:solidFill>
            <a:srgbClr val="FFFFFF"/>
          </a:solidFill>
          <a:ln w="9525" algn="in">
            <a:solidFill>
              <a:srgbClr val="FFC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pPr marL="342900" indent="-342900" algn="just">
              <a:lnSpc>
                <a:spcPct val="150000"/>
              </a:lnSpc>
              <a:buFont typeface="Wingdings" pitchFamily="2" charset="2"/>
              <a:buChar char="q"/>
            </a:pPr>
            <a:r>
              <a:rPr lang="ar-SA" sz="2400" b="1" dirty="0">
                <a:solidFill>
                  <a:srgbClr val="FF0000"/>
                </a:solidFill>
                <a:latin typeface="Simplified Arabic" pitchFamily="18" charset="-78"/>
                <a:cs typeface="Simplified Arabic" pitchFamily="18" charset="-78"/>
              </a:rPr>
              <a:t>تمرين</a:t>
            </a:r>
            <a:r>
              <a:rPr lang="ar-EG" sz="2400" b="1" dirty="0">
                <a:solidFill>
                  <a:srgbClr val="FF0000"/>
                </a:solidFill>
                <a:latin typeface="Simplified Arabic" pitchFamily="18" charset="-78"/>
                <a:cs typeface="Simplified Arabic" pitchFamily="18" charset="-78"/>
              </a:rPr>
              <a:t>: </a:t>
            </a:r>
            <a:r>
              <a:rPr lang="ar-EG" sz="2400" b="1" dirty="0">
                <a:solidFill>
                  <a:srgbClr val="FF0000"/>
                </a:solidFill>
                <a:latin typeface="Simplified Arabic" pitchFamily="18" charset="-78"/>
                <a:cs typeface="Simplified Arabic" pitchFamily="18" charset="-78"/>
              </a:rPr>
              <a:t>البيانات التالية تمثل </a:t>
            </a:r>
            <a:r>
              <a:rPr lang="ar-EG" sz="2400" b="1" dirty="0">
                <a:solidFill>
                  <a:srgbClr val="FF0000"/>
                </a:solidFill>
                <a:latin typeface="Simplified Arabic" pitchFamily="18" charset="-78"/>
                <a:cs typeface="Simplified Arabic" pitchFamily="18" charset="-78"/>
              </a:rPr>
              <a:t>إجابات عينة لسبعة طلاب حول برامج الابتعاث، ومدى ملاءمتها للمتقدمين، </a:t>
            </a:r>
            <a:r>
              <a:rPr lang="ar-EG" sz="2400" b="1" dirty="0">
                <a:solidFill>
                  <a:srgbClr val="FF0000"/>
                </a:solidFill>
                <a:latin typeface="Simplified Arabic" pitchFamily="18" charset="-78"/>
                <a:cs typeface="Simplified Arabic" pitchFamily="18" charset="-78"/>
              </a:rPr>
              <a:t>والمطلوب حساب معامل </a:t>
            </a:r>
            <a:r>
              <a:rPr lang="ar-EG" sz="2400" b="1" dirty="0">
                <a:solidFill>
                  <a:srgbClr val="FF0000"/>
                </a:solidFill>
                <a:latin typeface="Simplified Arabic" pitchFamily="18" charset="-78"/>
                <a:cs typeface="Simplified Arabic" pitchFamily="18" charset="-78"/>
              </a:rPr>
              <a:t>سيبرمان </a:t>
            </a:r>
            <a:r>
              <a:rPr lang="ar-EG" sz="2400" b="1" dirty="0">
                <a:solidFill>
                  <a:srgbClr val="FF0000"/>
                </a:solidFill>
                <a:latin typeface="Simplified Arabic" pitchFamily="18" charset="-78"/>
                <a:cs typeface="Simplified Arabic" pitchFamily="18" charset="-78"/>
              </a:rPr>
              <a:t>لارتباط الرتب بين </a:t>
            </a:r>
            <a:r>
              <a:rPr lang="ar-EG" sz="2400" b="1" dirty="0">
                <a:solidFill>
                  <a:srgbClr val="FF0000"/>
                </a:solidFill>
                <a:latin typeface="Simplified Arabic" pitchFamily="18" charset="-78"/>
                <a:cs typeface="Simplified Arabic" pitchFamily="18" charset="-78"/>
              </a:rPr>
              <a:t>اجابات هذين </a:t>
            </a:r>
            <a:r>
              <a:rPr lang="ar-EG" sz="2400" b="1" dirty="0">
                <a:solidFill>
                  <a:srgbClr val="FF0000"/>
                </a:solidFill>
                <a:latin typeface="Simplified Arabic" pitchFamily="18" charset="-78"/>
                <a:cs typeface="Simplified Arabic" pitchFamily="18" charset="-78"/>
              </a:rPr>
              <a:t>السؤالين </a:t>
            </a:r>
            <a:r>
              <a:rPr lang="ar-EG" sz="2400" b="1" dirty="0">
                <a:solidFill>
                  <a:srgbClr val="FF0000"/>
                </a:solidFill>
                <a:latin typeface="Simplified Arabic" pitchFamily="18" charset="-78"/>
                <a:cs typeface="Simplified Arabic" pitchFamily="18" charset="-78"/>
              </a:rPr>
              <a:t>؟</a:t>
            </a:r>
            <a:r>
              <a:rPr lang="ar-SA" sz="2400" b="1" dirty="0">
                <a:solidFill>
                  <a:prstClr val="black"/>
                </a:solidFill>
                <a:latin typeface="Simplified Arabic" pitchFamily="18" charset="-78"/>
                <a:cs typeface="Simplified Arabic" pitchFamily="18" charset="-78"/>
              </a:rPr>
              <a:t>******</a:t>
            </a:r>
            <a:endParaRPr lang="ar-EG" sz="2400" b="1" dirty="0">
              <a:solidFill>
                <a:prstClr val="black"/>
              </a:solidFill>
              <a:latin typeface="Simplified Arabic" pitchFamily="18" charset="-78"/>
              <a:cs typeface="Simplified Arabic" pitchFamily="18" charset="-78"/>
            </a:endParaRPr>
          </a:p>
          <a:p>
            <a:pPr algn="just"/>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algn="just"/>
            <a:endParaRPr lang="ar-EG" sz="1800" b="1" dirty="0">
              <a:solidFill>
                <a:prstClr val="black"/>
              </a:solidFill>
              <a:latin typeface="Simplified Arabic" pitchFamily="18" charset="-78"/>
              <a:cs typeface="Simplified Arabic" pitchFamily="18" charset="-78"/>
            </a:endParaRPr>
          </a:p>
          <a:p>
            <a:pPr algn="just"/>
            <a:endParaRPr lang="ar-EG" sz="1800" b="1" dirty="0">
              <a:solidFill>
                <a:prstClr val="black"/>
              </a:solidFill>
              <a:latin typeface="Simplified Arabic" pitchFamily="18" charset="-78"/>
              <a:cs typeface="Simplified Arabic" pitchFamily="18" charset="-78"/>
            </a:endParaRPr>
          </a:p>
          <a:p>
            <a:pPr algn="just"/>
            <a:endParaRPr lang="ar-EG" sz="1800" b="1" dirty="0">
              <a:solidFill>
                <a:prstClr val="black"/>
              </a:solidFill>
              <a:latin typeface="Simplified Arabic" pitchFamily="18" charset="-78"/>
              <a:cs typeface="Simplified Arabic" pitchFamily="18" charset="-78"/>
            </a:endParaRPr>
          </a:p>
          <a:p>
            <a:pPr algn="just"/>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marL="342900" indent="-342900" algn="just">
              <a:buFont typeface="Wingdings" pitchFamily="2" charset="2"/>
              <a:buChar char="q"/>
            </a:pPr>
            <a:endParaRPr lang="ar-EG" sz="1800" b="1" dirty="0">
              <a:solidFill>
                <a:prstClr val="black"/>
              </a:solidFill>
              <a:latin typeface="Simplified Arabic" pitchFamily="18" charset="-78"/>
              <a:cs typeface="Simplified Arabic" pitchFamily="18" charset="-78"/>
            </a:endParaRPr>
          </a:p>
          <a:p>
            <a:pPr algn="just"/>
            <a:endParaRPr lang="ar-EG" sz="1800" b="1" dirty="0">
              <a:solidFill>
                <a:prstClr val="black"/>
              </a:solidFill>
              <a:latin typeface="Simplified Arabic" pitchFamily="18" charset="-78"/>
              <a:cs typeface="Simplified Arabic" pitchFamily="18" charset="-78"/>
            </a:endParaRPr>
          </a:p>
        </p:txBody>
      </p:sp>
      <p:sp>
        <p:nvSpPr>
          <p:cNvPr id="30" name="Line 36"/>
          <p:cNvSpPr>
            <a:spLocks noChangeShapeType="1"/>
          </p:cNvSpPr>
          <p:nvPr/>
        </p:nvSpPr>
        <p:spPr bwMode="auto">
          <a:xfrm flipV="1">
            <a:off x="1658466" y="1445432"/>
            <a:ext cx="0" cy="47610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latin typeface="Franklin Gothic Book"/>
              <a:cs typeface="Tahoma" panose="020B0604030504040204" pitchFamily="34" charset="0"/>
            </a:endParaRPr>
          </a:p>
        </p:txBody>
      </p:sp>
      <p:sp>
        <p:nvSpPr>
          <p:cNvPr id="33" name="Rectangle 39"/>
          <p:cNvSpPr>
            <a:spLocks noChangeArrowheads="1"/>
          </p:cNvSpPr>
          <p:nvPr/>
        </p:nvSpPr>
        <p:spPr bwMode="auto">
          <a:xfrm>
            <a:off x="3877044" y="1404813"/>
            <a:ext cx="6293430" cy="54411"/>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latin typeface="Franklin Gothic Book"/>
              <a:cs typeface="Tahoma" panose="020B0604030504040204" pitchFamily="34" charset="0"/>
            </a:endParaRPr>
          </a:p>
        </p:txBody>
      </p:sp>
      <p:sp>
        <p:nvSpPr>
          <p:cNvPr id="34" name="Line 40"/>
          <p:cNvSpPr>
            <a:spLocks noChangeShapeType="1"/>
          </p:cNvSpPr>
          <p:nvPr/>
        </p:nvSpPr>
        <p:spPr bwMode="auto">
          <a:xfrm>
            <a:off x="1658468" y="1467792"/>
            <a:ext cx="8545155"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0673" tIns="30673" rIns="30673" bIns="30673" numCol="1" anchor="t" anchorCtr="0" compatLnSpc="1">
            <a:prstTxWarp prst="textNoShape">
              <a:avLst/>
            </a:prstTxWarp>
          </a:bodyPr>
          <a:lstStyle>
            <a:defPPr>
              <a:defRPr lang="ar-SA"/>
            </a:defPPr>
            <a:lvl1pPr marL="0" algn="r" defTabSz="1090331" rtl="1" eaLnBrk="1" latinLnBrk="0" hangingPunct="1">
              <a:defRPr sz="2100" kern="1200">
                <a:solidFill>
                  <a:schemeClr val="tx1"/>
                </a:solidFill>
                <a:latin typeface="+mn-lt"/>
                <a:ea typeface="+mn-ea"/>
                <a:cs typeface="+mn-cs"/>
              </a:defRPr>
            </a:lvl1pPr>
            <a:lvl2pPr marL="545165" algn="r" defTabSz="1090331" rtl="1" eaLnBrk="1" latinLnBrk="0" hangingPunct="1">
              <a:defRPr sz="2100" kern="1200">
                <a:solidFill>
                  <a:schemeClr val="tx1"/>
                </a:solidFill>
                <a:latin typeface="+mn-lt"/>
                <a:ea typeface="+mn-ea"/>
                <a:cs typeface="+mn-cs"/>
              </a:defRPr>
            </a:lvl2pPr>
            <a:lvl3pPr marL="1090331" algn="r" defTabSz="1090331" rtl="1" eaLnBrk="1" latinLnBrk="0" hangingPunct="1">
              <a:defRPr sz="2100" kern="1200">
                <a:solidFill>
                  <a:schemeClr val="tx1"/>
                </a:solidFill>
                <a:latin typeface="+mn-lt"/>
                <a:ea typeface="+mn-ea"/>
                <a:cs typeface="+mn-cs"/>
              </a:defRPr>
            </a:lvl3pPr>
            <a:lvl4pPr marL="1635496" algn="r" defTabSz="1090331" rtl="1" eaLnBrk="1" latinLnBrk="0" hangingPunct="1">
              <a:defRPr sz="2100" kern="1200">
                <a:solidFill>
                  <a:schemeClr val="tx1"/>
                </a:solidFill>
                <a:latin typeface="+mn-lt"/>
                <a:ea typeface="+mn-ea"/>
                <a:cs typeface="+mn-cs"/>
              </a:defRPr>
            </a:lvl4pPr>
            <a:lvl5pPr marL="2180661" algn="r" defTabSz="1090331" rtl="1" eaLnBrk="1" latinLnBrk="0" hangingPunct="1">
              <a:defRPr sz="2100" kern="1200">
                <a:solidFill>
                  <a:schemeClr val="tx1"/>
                </a:solidFill>
                <a:latin typeface="+mn-lt"/>
                <a:ea typeface="+mn-ea"/>
                <a:cs typeface="+mn-cs"/>
              </a:defRPr>
            </a:lvl5pPr>
            <a:lvl6pPr marL="2725826" algn="r" defTabSz="1090331" rtl="1" eaLnBrk="1" latinLnBrk="0" hangingPunct="1">
              <a:defRPr sz="2100" kern="1200">
                <a:solidFill>
                  <a:schemeClr val="tx1"/>
                </a:solidFill>
                <a:latin typeface="+mn-lt"/>
                <a:ea typeface="+mn-ea"/>
                <a:cs typeface="+mn-cs"/>
              </a:defRPr>
            </a:lvl6pPr>
            <a:lvl7pPr marL="3270992" algn="r" defTabSz="1090331" rtl="1" eaLnBrk="1" latinLnBrk="0" hangingPunct="1">
              <a:defRPr sz="2100" kern="1200">
                <a:solidFill>
                  <a:schemeClr val="tx1"/>
                </a:solidFill>
                <a:latin typeface="+mn-lt"/>
                <a:ea typeface="+mn-ea"/>
                <a:cs typeface="+mn-cs"/>
              </a:defRPr>
            </a:lvl7pPr>
            <a:lvl8pPr marL="3816157" algn="r" defTabSz="1090331" rtl="1" eaLnBrk="1" latinLnBrk="0" hangingPunct="1">
              <a:defRPr sz="2100" kern="1200">
                <a:solidFill>
                  <a:schemeClr val="tx1"/>
                </a:solidFill>
                <a:latin typeface="+mn-lt"/>
                <a:ea typeface="+mn-ea"/>
                <a:cs typeface="+mn-cs"/>
              </a:defRPr>
            </a:lvl8pPr>
            <a:lvl9pPr marL="4361322" algn="r" defTabSz="1090331" rtl="1" eaLnBrk="1" latinLnBrk="0" hangingPunct="1">
              <a:defRPr sz="2100" kern="1200">
                <a:solidFill>
                  <a:schemeClr val="tx1"/>
                </a:solidFill>
                <a:latin typeface="+mn-lt"/>
                <a:ea typeface="+mn-ea"/>
                <a:cs typeface="+mn-cs"/>
              </a:defRPr>
            </a:lvl9pPr>
          </a:lstStyle>
          <a:p>
            <a:endParaRPr lang="ar-SA">
              <a:solidFill>
                <a:prstClr val="black"/>
              </a:solidFill>
              <a:latin typeface="Franklin Gothic Book"/>
              <a:cs typeface="Tahoma" panose="020B0604030504040204" pitchFamily="34" charset="0"/>
            </a:endParaRPr>
          </a:p>
        </p:txBody>
      </p:sp>
      <p:pic>
        <p:nvPicPr>
          <p:cNvPr id="5122" name="Picture 2"/>
          <p:cNvPicPr>
            <a:picLocks noChangeAspect="1" noChangeArrowheads="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040762" y="2123959"/>
            <a:ext cx="5791200" cy="4590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6466546"/>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a:xfrm>
            <a:off x="1828800" y="2362200"/>
            <a:ext cx="8458200" cy="990600"/>
          </a:xfrm>
        </p:spPr>
        <p:txBody>
          <a:bodyPr>
            <a:normAutofit/>
          </a:bodyPr>
          <a:lstStyle/>
          <a:p>
            <a:pPr algn="ctr" rtl="1"/>
            <a:r>
              <a:rPr lang="ar-EG" sz="4400" b="1" dirty="0">
                <a:solidFill>
                  <a:srgbClr val="002060"/>
                </a:solidFill>
                <a:latin typeface="Arial" pitchFamily="34" charset="0"/>
                <a:cs typeface="Arial" pitchFamily="34" charset="0"/>
              </a:rPr>
              <a:t>معامل الارتباط</a:t>
            </a:r>
            <a:endParaRPr lang="ar-SA" sz="4400" b="1"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4526861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1066800"/>
            <a:ext cx="8686800" cy="5791200"/>
          </a:xfrm>
        </p:spPr>
        <p:txBody>
          <a:bodyPr>
            <a:normAutofit/>
          </a:bodyPr>
          <a:lstStyle/>
          <a:p>
            <a:pPr marL="0" indent="0" algn="justLow" rtl="1">
              <a:lnSpc>
                <a:spcPct val="150000"/>
              </a:lnSpc>
              <a:buNone/>
            </a:pPr>
            <a:r>
              <a:rPr lang="ar-SA" b="1" dirty="0" smtClean="0">
                <a:solidFill>
                  <a:srgbClr val="FF0000"/>
                </a:solidFill>
              </a:rPr>
              <a:t>* إدراك العلاقات بين المتغيرات المختلفة من الأهداف التي يسعى إليها الجغرافي .</a:t>
            </a:r>
          </a:p>
          <a:p>
            <a:pPr marL="0" indent="0" algn="justLow" rtl="1">
              <a:lnSpc>
                <a:spcPct val="150000"/>
              </a:lnSpc>
              <a:buNone/>
            </a:pPr>
            <a:r>
              <a:rPr lang="ar-SA" b="1" dirty="0" smtClean="0">
                <a:solidFill>
                  <a:srgbClr val="0070C0"/>
                </a:solidFill>
              </a:rPr>
              <a:t>* مثل وجود ارتباط واضح بين متوسط المطر السنوي الساقط على منطقة جغرافية وإنتاجها من محصول معين.</a:t>
            </a:r>
          </a:p>
          <a:p>
            <a:pPr marL="0" indent="0" algn="justLow" rtl="1">
              <a:lnSpc>
                <a:spcPct val="150000"/>
              </a:lnSpc>
              <a:buNone/>
            </a:pPr>
            <a:r>
              <a:rPr lang="ar-SA" b="1" dirty="0" smtClean="0">
                <a:solidFill>
                  <a:srgbClr val="7030A0"/>
                </a:solidFill>
              </a:rPr>
              <a:t>* يعني أن التغيرات التي تحدث في إحدى الظاهرتين يصاحبها تغير في الظاهرة الأخرى.</a:t>
            </a:r>
            <a:endParaRPr lang="en-US" b="1" dirty="0">
              <a:solidFill>
                <a:srgbClr val="7030A0"/>
              </a:solidFill>
            </a:endParaRPr>
          </a:p>
        </p:txBody>
      </p:sp>
    </p:spTree>
    <p:extLst>
      <p:ext uri="{BB962C8B-B14F-4D97-AF65-F5344CB8AC3E}">
        <p14:creationId xmlns:p14="http://schemas.microsoft.com/office/powerpoint/2010/main" val="778278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Low" rtl="1">
              <a:lnSpc>
                <a:spcPct val="150000"/>
              </a:lnSpc>
              <a:buNone/>
            </a:pPr>
            <a:r>
              <a:rPr lang="ar-SA" b="1" dirty="0" smtClean="0">
                <a:solidFill>
                  <a:schemeClr val="accent6">
                    <a:lumMod val="75000"/>
                  </a:schemeClr>
                </a:solidFill>
              </a:rPr>
              <a:t>*بيد أن الأمر الذي يجب أن يكون واضحاً عند حساب الارتباط أن العلاقة بين المتغيرين ليس من الضروري أن تكون علاقة سبب ونتيجة.</a:t>
            </a:r>
          </a:p>
          <a:p>
            <a:pPr marL="0" indent="0" algn="justLow" rtl="1">
              <a:lnSpc>
                <a:spcPct val="150000"/>
              </a:lnSpc>
              <a:buNone/>
            </a:pPr>
            <a:r>
              <a:rPr lang="ar-SA" b="1" dirty="0" smtClean="0">
                <a:solidFill>
                  <a:srgbClr val="00B050"/>
                </a:solidFill>
              </a:rPr>
              <a:t>* العلاقة القوية بين المتغيرين قد تكون صدفة أو على الجغرافي إدراك أسباب ارتباط الظاهرتين.</a:t>
            </a:r>
            <a:endParaRPr lang="en-US" b="1" dirty="0">
              <a:solidFill>
                <a:srgbClr val="00B050"/>
              </a:solidFill>
            </a:endParaRPr>
          </a:p>
        </p:txBody>
      </p:sp>
    </p:spTree>
    <p:extLst>
      <p:ext uri="{BB962C8B-B14F-4D97-AF65-F5344CB8AC3E}">
        <p14:creationId xmlns:p14="http://schemas.microsoft.com/office/powerpoint/2010/main" val="980668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1524000" y="1"/>
            <a:ext cx="9144178" cy="6857191"/>
            <a:chOff x="106855260" y="107967780"/>
            <a:chExt cx="6645600" cy="4285296"/>
          </a:xfrm>
        </p:grpSpPr>
        <p:sp>
          <p:nvSpPr>
            <p:cNvPr id="3" name="Rectangle 15"/>
            <p:cNvSpPr>
              <a:spLocks noChangeArrowheads="1"/>
            </p:cNvSpPr>
            <p:nvPr/>
          </p:nvSpPr>
          <p:spPr bwMode="auto">
            <a:xfrm flipH="1">
              <a:off x="106855260" y="107967780"/>
              <a:ext cx="6556992" cy="493698"/>
            </a:xfrm>
            <a:prstGeom prst="rect">
              <a:avLst/>
            </a:prstGeom>
            <a:solidFill>
              <a:srgbClr val="0000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grpSp>
          <p:nvGrpSpPr>
            <p:cNvPr id="4" name="Group 16"/>
            <p:cNvGrpSpPr>
              <a:grpSpLocks/>
            </p:cNvGrpSpPr>
            <p:nvPr/>
          </p:nvGrpSpPr>
          <p:grpSpPr bwMode="auto">
            <a:xfrm>
              <a:off x="112947060" y="108101490"/>
              <a:ext cx="221520" cy="225428"/>
              <a:chOff x="112947060" y="108101490"/>
              <a:chExt cx="221520" cy="225428"/>
            </a:xfrm>
          </p:grpSpPr>
          <p:sp>
            <p:nvSpPr>
              <p:cNvPr id="22" name="AutoShape 17"/>
              <p:cNvSpPr>
                <a:spLocks noChangeArrowheads="1"/>
              </p:cNvSpPr>
              <p:nvPr/>
            </p:nvSpPr>
            <p:spPr bwMode="auto">
              <a:xfrm flipH="1">
                <a:off x="112947060" y="108101490"/>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sp>
            <p:nvSpPr>
              <p:cNvPr id="23" name="AutoShape 18"/>
              <p:cNvSpPr>
                <a:spLocks noChangeArrowheads="1"/>
              </p:cNvSpPr>
              <p:nvPr/>
            </p:nvSpPr>
            <p:spPr bwMode="auto">
              <a:xfrm flipH="1">
                <a:off x="112947060" y="108192052"/>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sp>
            <p:nvSpPr>
              <p:cNvPr id="24" name="AutoShape 19"/>
              <p:cNvSpPr>
                <a:spLocks noChangeArrowheads="1"/>
              </p:cNvSpPr>
              <p:nvPr/>
            </p:nvSpPr>
            <p:spPr bwMode="auto">
              <a:xfrm flipH="1">
                <a:off x="112947060" y="108283569"/>
                <a:ext cx="221520" cy="43349"/>
              </a:xfrm>
              <a:prstGeom prst="roundRect">
                <a:avLst>
                  <a:gd name="adj" fmla="val 50000"/>
                </a:avLst>
              </a:prstGeom>
              <a:solidFill>
                <a:srgbClr val="FF6600"/>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grpSp>
        <p:sp>
          <p:nvSpPr>
            <p:cNvPr id="5" name="Rectangle 20"/>
            <p:cNvSpPr>
              <a:spLocks noChangeArrowheads="1"/>
            </p:cNvSpPr>
            <p:nvPr/>
          </p:nvSpPr>
          <p:spPr bwMode="auto">
            <a:xfrm flipH="1">
              <a:off x="106855260" y="108747196"/>
              <a:ext cx="6527735" cy="3505880"/>
            </a:xfrm>
            <a:prstGeom prst="rect">
              <a:avLst/>
            </a:prstGeom>
            <a:solidFill>
              <a:schemeClr val="bg2">
                <a:lumMod val="90000"/>
              </a:schemeClr>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sp>
          <p:nvSpPr>
            <p:cNvPr id="7" name="Rectangle 22"/>
            <p:cNvSpPr>
              <a:spLocks noChangeArrowheads="1"/>
            </p:cNvSpPr>
            <p:nvPr/>
          </p:nvSpPr>
          <p:spPr bwMode="auto">
            <a:xfrm flipH="1">
              <a:off x="113168580" y="108747196"/>
              <a:ext cx="331631" cy="3505880"/>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0" scaled="1"/>
              <a:tileRect/>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sp>
          <p:nvSpPr>
            <p:cNvPr id="10" name="Text Box 25"/>
            <p:cNvSpPr txBox="1">
              <a:spLocks noChangeArrowheads="1"/>
            </p:cNvSpPr>
            <p:nvPr/>
          </p:nvSpPr>
          <p:spPr bwMode="auto">
            <a:xfrm flipH="1">
              <a:off x="106938492" y="108461478"/>
              <a:ext cx="6390528" cy="34920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t" anchorCtr="0" compatLnSpc="1">
              <a:prstTxWarp prst="textNoShape">
                <a:avLst/>
              </a:prstTxWarp>
            </a:bodyPr>
            <a:lstStyle/>
            <a:p>
              <a:pPr algn="ctr" defTabSz="766816" rtl="1" fontAlgn="base">
                <a:spcBef>
                  <a:spcPct val="0"/>
                </a:spcBef>
                <a:spcAft>
                  <a:spcPct val="0"/>
                </a:spcAft>
              </a:pPr>
              <a:r>
                <a:rPr lang="ar-EG" sz="3600" b="1" dirty="0">
                  <a:solidFill>
                    <a:srgbClr val="0070C0"/>
                  </a:solidFill>
                  <a:latin typeface="Arial" pitchFamily="34" charset="0"/>
                  <a:cs typeface="Arial" pitchFamily="34" charset="0"/>
                </a:rPr>
                <a:t>مقدمة</a:t>
              </a:r>
              <a:r>
                <a:rPr lang="ar-SA" sz="3600" b="1" u="sng" dirty="0">
                  <a:solidFill>
                    <a:srgbClr val="000000"/>
                  </a:solidFill>
                  <a:latin typeface="Arial" pitchFamily="34" charset="0"/>
                  <a:cs typeface="Arial" pitchFamily="34" charset="0"/>
                </a:rPr>
                <a:t> </a:t>
              </a:r>
              <a:endParaRPr lang="en-US" sz="3600" b="1" dirty="0">
                <a:solidFill>
                  <a:srgbClr val="000000"/>
                </a:solidFill>
                <a:latin typeface="Arial" pitchFamily="34" charset="0"/>
                <a:cs typeface="Arial" pitchFamily="34" charset="0"/>
              </a:endParaRPr>
            </a:p>
            <a:p>
              <a:pPr algn="just" defTabSz="766816" rtl="1" fontAlgn="base">
                <a:lnSpc>
                  <a:spcPct val="250000"/>
                </a:lnSpc>
                <a:spcBef>
                  <a:spcPct val="0"/>
                </a:spcBef>
                <a:spcAft>
                  <a:spcPct val="0"/>
                </a:spcAft>
              </a:pPr>
              <a:r>
                <a:rPr lang="en-US" sz="2800" b="1" dirty="0">
                  <a:solidFill>
                    <a:prstClr val="black"/>
                  </a:solidFill>
                  <a:latin typeface="Arial" pitchFamily="34" charset="0"/>
                  <a:cs typeface="Arial" pitchFamily="34" charset="0"/>
                </a:rPr>
                <a:t>    </a:t>
              </a:r>
              <a:r>
                <a:rPr lang="ar-SA" sz="2800" b="1" dirty="0">
                  <a:solidFill>
                    <a:prstClr val="black"/>
                  </a:solidFill>
                  <a:latin typeface="Arial" pitchFamily="34" charset="0"/>
                  <a:cs typeface="Arial" pitchFamily="34" charset="0"/>
                </a:rPr>
                <a:t>يقصد </a:t>
              </a:r>
              <a:r>
                <a:rPr lang="ar-EG" sz="2800" b="1" dirty="0">
                  <a:solidFill>
                    <a:prstClr val="black"/>
                  </a:solidFill>
                  <a:latin typeface="Arial" pitchFamily="34" charset="0"/>
                  <a:cs typeface="Arial" pitchFamily="34" charset="0"/>
                </a:rPr>
                <a:t>ب</a:t>
              </a:r>
              <a:r>
                <a:rPr lang="ar-SA" sz="2800" b="1" dirty="0">
                  <a:solidFill>
                    <a:prstClr val="black"/>
                  </a:solidFill>
                  <a:latin typeface="Arial" pitchFamily="34" charset="0"/>
                  <a:cs typeface="Arial" pitchFamily="34" charset="0"/>
                </a:rPr>
                <a:t>معامل </a:t>
              </a:r>
              <a:r>
                <a:rPr lang="ar-SA" sz="2800" b="1" dirty="0">
                  <a:solidFill>
                    <a:prstClr val="black"/>
                  </a:solidFill>
                  <a:latin typeface="Arial" pitchFamily="34" charset="0"/>
                  <a:cs typeface="Arial" pitchFamily="34" charset="0"/>
                </a:rPr>
                <a:t>الارتباط </a:t>
              </a:r>
              <a:r>
                <a:rPr lang="en-US" sz="2800" b="1" dirty="0">
                  <a:solidFill>
                    <a:prstClr val="black"/>
                  </a:solidFill>
                  <a:latin typeface="Arial" pitchFamily="34" charset="0"/>
                  <a:cs typeface="Arial" pitchFamily="34" charset="0"/>
                </a:rPr>
                <a:t>Correlation Coefficient </a:t>
              </a:r>
              <a:r>
                <a:rPr lang="ar-EG" sz="2800" b="1" dirty="0">
                  <a:solidFill>
                    <a:prstClr val="black"/>
                  </a:solidFill>
                  <a:latin typeface="Arial" pitchFamily="34" charset="0"/>
                  <a:cs typeface="Arial" pitchFamily="34" charset="0"/>
                </a:rPr>
                <a:t> </a:t>
              </a:r>
              <a:r>
                <a:rPr lang="ar-SA" sz="2800" b="1" dirty="0">
                  <a:solidFill>
                    <a:prstClr val="black"/>
                  </a:solidFill>
                  <a:latin typeface="Arial" pitchFamily="34" charset="0"/>
                  <a:cs typeface="Arial" pitchFamily="34" charset="0"/>
                </a:rPr>
                <a:t>تعيين </a:t>
              </a:r>
              <a:r>
                <a:rPr lang="ar-SA" sz="2800" b="1" dirty="0">
                  <a:solidFill>
                    <a:prstClr val="black"/>
                  </a:solidFill>
                  <a:latin typeface="Arial" pitchFamily="34" charset="0"/>
                  <a:cs typeface="Arial" pitchFamily="34" charset="0"/>
                </a:rPr>
                <a:t>طبيعة وقوة العلاقة بين </a:t>
              </a:r>
              <a:r>
                <a:rPr lang="ar-SA" sz="2800" b="1" dirty="0">
                  <a:solidFill>
                    <a:prstClr val="black"/>
                  </a:solidFill>
                  <a:latin typeface="Arial" pitchFamily="34" charset="0"/>
                  <a:cs typeface="Arial" pitchFamily="34" charset="0"/>
                </a:rPr>
                <a:t>متغيري</a:t>
              </a:r>
              <a:r>
                <a:rPr lang="ar-EG" sz="2800" b="1" dirty="0">
                  <a:solidFill>
                    <a:prstClr val="black"/>
                  </a:solidFill>
                  <a:latin typeface="Arial" pitchFamily="34" charset="0"/>
                  <a:cs typeface="Arial" pitchFamily="34" charset="0"/>
                </a:rPr>
                <a:t>ن</a:t>
              </a:r>
              <a:r>
                <a:rPr lang="ar-SA" sz="2800" b="1" dirty="0">
                  <a:solidFill>
                    <a:prstClr val="black"/>
                  </a:solidFill>
                  <a:latin typeface="Arial" pitchFamily="34" charset="0"/>
                  <a:cs typeface="Arial" pitchFamily="34" charset="0"/>
                </a:rPr>
                <a:t> </a:t>
              </a:r>
              <a:r>
                <a:rPr lang="ar-SA" sz="2800" b="1" dirty="0">
                  <a:solidFill>
                    <a:prstClr val="black"/>
                  </a:solidFill>
                  <a:latin typeface="Arial" pitchFamily="34" charset="0"/>
                  <a:cs typeface="Arial" pitchFamily="34" charset="0"/>
                </a:rPr>
                <a:t>أو </a:t>
              </a:r>
              <a:r>
                <a:rPr lang="ar-SA" sz="2800" b="1" dirty="0">
                  <a:solidFill>
                    <a:prstClr val="black"/>
                  </a:solidFill>
                  <a:latin typeface="Arial" pitchFamily="34" charset="0"/>
                  <a:cs typeface="Arial" pitchFamily="34" charset="0"/>
                </a:rPr>
                <a:t>أكثر</a:t>
              </a:r>
              <a:r>
                <a:rPr lang="ar-EG" sz="2800" b="1" dirty="0">
                  <a:solidFill>
                    <a:prstClr val="black"/>
                  </a:solidFill>
                  <a:latin typeface="Arial" pitchFamily="34" charset="0"/>
                  <a:cs typeface="Arial" pitchFamily="34" charset="0"/>
                </a:rPr>
                <a:t>، بمعني ايجاد </a:t>
              </a:r>
              <a:r>
                <a:rPr lang="ar-SA" sz="2800" b="1" dirty="0">
                  <a:solidFill>
                    <a:prstClr val="black"/>
                  </a:solidFill>
                  <a:latin typeface="Arial" pitchFamily="34" charset="0"/>
                  <a:cs typeface="Arial" pitchFamily="34" charset="0"/>
                </a:rPr>
                <a:t>مقدار </a:t>
              </a:r>
              <a:r>
                <a:rPr lang="ar-SA" sz="2800" b="1" dirty="0">
                  <a:solidFill>
                    <a:prstClr val="black"/>
                  </a:solidFill>
                  <a:latin typeface="Arial" pitchFamily="34" charset="0"/>
                  <a:cs typeface="Arial" pitchFamily="34" charset="0"/>
                </a:rPr>
                <a:t>العلاقة بين المتغيرات </a:t>
              </a:r>
              <a:r>
                <a:rPr lang="ar-EG" sz="2800" b="1" dirty="0">
                  <a:solidFill>
                    <a:prstClr val="black"/>
                  </a:solidFill>
                  <a:latin typeface="Arial" pitchFamily="34" charset="0"/>
                  <a:cs typeface="Arial" pitchFamily="34" charset="0"/>
                </a:rPr>
                <a:t>سواء </a:t>
              </a:r>
              <a:r>
                <a:rPr lang="ar-EG" sz="2800" b="1" dirty="0">
                  <a:solidFill>
                    <a:prstClr val="black"/>
                  </a:solidFill>
                  <a:latin typeface="Arial" pitchFamily="34" charset="0"/>
                  <a:cs typeface="Arial" pitchFamily="34" charset="0"/>
                </a:rPr>
                <a:t>أكانت </a:t>
              </a:r>
              <a:r>
                <a:rPr lang="ar-SA" sz="2800" b="1" dirty="0">
                  <a:solidFill>
                    <a:prstClr val="black"/>
                  </a:solidFill>
                  <a:latin typeface="Arial" pitchFamily="34" charset="0"/>
                  <a:cs typeface="Arial" pitchFamily="34" charset="0"/>
                </a:rPr>
                <a:t>سلبية أم إيجابية</a:t>
              </a:r>
              <a:r>
                <a:rPr lang="ar-EG" sz="2800" b="1" dirty="0">
                  <a:solidFill>
                    <a:prstClr val="black"/>
                  </a:solidFill>
                  <a:latin typeface="Arial" pitchFamily="34" charset="0"/>
                  <a:cs typeface="Arial" pitchFamily="34" charset="0"/>
                </a:rPr>
                <a:t>،</a:t>
              </a:r>
              <a:r>
                <a:rPr lang="ar-SA" sz="2800" b="1" dirty="0">
                  <a:solidFill>
                    <a:prstClr val="black"/>
                  </a:solidFill>
                  <a:latin typeface="Arial" pitchFamily="34" charset="0"/>
                  <a:cs typeface="Arial" pitchFamily="34" charset="0"/>
                </a:rPr>
                <a:t> </a:t>
              </a:r>
              <a:r>
                <a:rPr lang="ar-SA" sz="2800" b="1" dirty="0">
                  <a:solidFill>
                    <a:prstClr val="black"/>
                  </a:solidFill>
                  <a:latin typeface="Arial" pitchFamily="34" charset="0"/>
                  <a:cs typeface="Arial" pitchFamily="34" charset="0"/>
                </a:rPr>
                <a:t>وسوف تقتصر دراستنا على الارتباط بين متغيرين (ظاهرتين) </a:t>
              </a:r>
              <a:r>
                <a:rPr lang="ar-SA" sz="2800" b="1" dirty="0">
                  <a:solidFill>
                    <a:prstClr val="black"/>
                  </a:solidFill>
                  <a:latin typeface="Arial" pitchFamily="34" charset="0"/>
                  <a:cs typeface="Arial" pitchFamily="34" charset="0"/>
                </a:rPr>
                <a:t>فقط</a:t>
              </a:r>
              <a:r>
                <a:rPr lang="ar-EG" sz="2800" b="1" dirty="0">
                  <a:solidFill>
                    <a:prstClr val="black"/>
                  </a:solidFill>
                  <a:latin typeface="Arial" pitchFamily="34" charset="0"/>
                  <a:cs typeface="Arial" pitchFamily="34" charset="0"/>
                </a:rPr>
                <a:t>.</a:t>
              </a:r>
              <a:r>
                <a:rPr lang="ar-EG" sz="2800" b="1" dirty="0">
                  <a:solidFill>
                    <a:prstClr val="black"/>
                  </a:solidFill>
                  <a:latin typeface="Arial" pitchFamily="34" charset="0"/>
                  <a:cs typeface="Arial" pitchFamily="34" charset="0"/>
                </a:rPr>
                <a:t> و</a:t>
              </a:r>
              <a:r>
                <a:rPr lang="ar-SA" sz="2800" b="1" dirty="0">
                  <a:solidFill>
                    <a:prstClr val="black"/>
                  </a:solidFill>
                  <a:latin typeface="Arial" pitchFamily="34" charset="0"/>
                  <a:cs typeface="Arial" pitchFamily="34" charset="0"/>
                </a:rPr>
                <a:t>يمكن </a:t>
              </a:r>
              <a:r>
                <a:rPr lang="ar-SA" sz="2800" b="1" dirty="0">
                  <a:solidFill>
                    <a:prstClr val="black"/>
                  </a:solidFill>
                  <a:latin typeface="Arial" pitchFamily="34" charset="0"/>
                  <a:cs typeface="Arial" pitchFamily="34" charset="0"/>
                </a:rPr>
                <a:t>قياس </a:t>
              </a:r>
              <a:r>
                <a:rPr lang="ar-SA" sz="2800" b="1" dirty="0">
                  <a:solidFill>
                    <a:prstClr val="black"/>
                  </a:solidFill>
                  <a:latin typeface="Arial" pitchFamily="34" charset="0"/>
                  <a:cs typeface="Arial" pitchFamily="34" charset="0"/>
                </a:rPr>
                <a:t>العلاقة </a:t>
              </a:r>
              <a:r>
                <a:rPr lang="ar-SA" sz="2800" b="1" dirty="0">
                  <a:solidFill>
                    <a:prstClr val="black"/>
                  </a:solidFill>
                  <a:latin typeface="Arial" pitchFamily="34" charset="0"/>
                  <a:cs typeface="Arial" pitchFamily="34" charset="0"/>
                </a:rPr>
                <a:t>بين ظاهرتين</a:t>
              </a:r>
              <a:r>
                <a:rPr lang="ar-EG" sz="2800" b="1" dirty="0">
                  <a:solidFill>
                    <a:prstClr val="black"/>
                  </a:solidFill>
                  <a:latin typeface="Arial" pitchFamily="34" charset="0"/>
                  <a:cs typeface="Arial" pitchFamily="34" charset="0"/>
                </a:rPr>
                <a:t> بطرق مختلفة</a:t>
              </a:r>
              <a:r>
                <a:rPr lang="ar-SA" sz="2800" b="1" dirty="0">
                  <a:solidFill>
                    <a:prstClr val="black"/>
                  </a:solidFill>
                  <a:latin typeface="Arial" pitchFamily="34" charset="0"/>
                  <a:cs typeface="Arial" pitchFamily="34" charset="0"/>
                </a:rPr>
                <a:t>.</a:t>
              </a:r>
              <a:endParaRPr lang="ar-SA" sz="2400" b="1" dirty="0">
                <a:solidFill>
                  <a:prstClr val="black"/>
                </a:solidFill>
                <a:latin typeface="Arial" pitchFamily="34" charset="0"/>
                <a:cs typeface="Arial" pitchFamily="34" charset="0"/>
              </a:endParaRPr>
            </a:p>
            <a:p>
              <a:pPr algn="just" defTabSz="766816" rtl="1" fontAlgn="base">
                <a:spcBef>
                  <a:spcPct val="0"/>
                </a:spcBef>
                <a:spcAft>
                  <a:spcPct val="0"/>
                </a:spcAft>
              </a:pPr>
              <a:endParaRPr lang="ar-SA" sz="2400" b="1" dirty="0">
                <a:solidFill>
                  <a:prstClr val="black"/>
                </a:solidFill>
                <a:latin typeface="Arial" pitchFamily="34" charset="0"/>
                <a:cs typeface="Arial" pitchFamily="34" charset="0"/>
              </a:endParaRPr>
            </a:p>
          </p:txBody>
        </p:sp>
        <p:sp>
          <p:nvSpPr>
            <p:cNvPr id="13" name="Text Box 28"/>
            <p:cNvSpPr txBox="1">
              <a:spLocks noChangeArrowheads="1"/>
            </p:cNvSpPr>
            <p:nvPr/>
          </p:nvSpPr>
          <p:spPr bwMode="auto">
            <a:xfrm flipH="1">
              <a:off x="106943867" y="107967780"/>
              <a:ext cx="5947695" cy="493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195" tIns="36195" rIns="36195" bIns="36195" numCol="1" anchor="ctr" anchorCtr="0" compatLnSpc="1">
              <a:prstTxWarp prst="textNoShape">
                <a:avLst/>
              </a:prstTxWarp>
            </a:bodyPr>
            <a:lstStyle/>
            <a:p>
              <a:pPr algn="ctr" defTabSz="766816" fontAlgn="base">
                <a:spcBef>
                  <a:spcPct val="0"/>
                </a:spcBef>
                <a:spcAft>
                  <a:spcPct val="0"/>
                </a:spcAft>
              </a:pPr>
              <a:r>
                <a:rPr lang="ar-EG" sz="4000" b="1" cap="all" dirty="0">
                  <a:solidFill>
                    <a:srgbClr val="FFFF00"/>
                  </a:solidFill>
                  <a:effectLst>
                    <a:reflection blurRad="12700" stA="48000" endA="300" endPos="55000" dir="5400000" sy="-90000" algn="bl" rotWithShape="0"/>
                  </a:effectLst>
                  <a:latin typeface="Arial" pitchFamily="34" charset="0"/>
                  <a:cs typeface="Arial" pitchFamily="34" charset="0"/>
                </a:rPr>
                <a:t>معامل الارتباط </a:t>
              </a:r>
              <a:endParaRPr lang="ar-SA" sz="4000" b="1" dirty="0">
                <a:solidFill>
                  <a:srgbClr val="FFFF00"/>
                </a:solidFill>
                <a:latin typeface="Franklin Gothic Heavy" pitchFamily="34" charset="0"/>
                <a:cs typeface="Arial" pitchFamily="34" charset="0"/>
              </a:endParaRPr>
            </a:p>
          </p:txBody>
        </p:sp>
        <p:sp>
          <p:nvSpPr>
            <p:cNvPr id="20" name="Rectangle 30" hidden="1"/>
            <p:cNvSpPr>
              <a:spLocks noChangeArrowheads="1"/>
            </p:cNvSpPr>
            <p:nvPr/>
          </p:nvSpPr>
          <p:spPr bwMode="auto">
            <a:xfrm>
              <a:off x="108458176" y="109118630"/>
              <a:ext cx="675199" cy="675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sp>
          <p:nvSpPr>
            <p:cNvPr id="15" name="Rectangle 32"/>
            <p:cNvSpPr>
              <a:spLocks noChangeArrowheads="1"/>
            </p:cNvSpPr>
            <p:nvPr/>
          </p:nvSpPr>
          <p:spPr bwMode="auto">
            <a:xfrm>
              <a:off x="113412252" y="107967780"/>
              <a:ext cx="88608" cy="4285296"/>
            </a:xfrm>
            <a:prstGeom prst="rect">
              <a:avLst/>
            </a:prstGeom>
            <a:solidFill>
              <a:srgbClr val="FF6600"/>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ar-SA">
                <a:solidFill>
                  <a:prstClr val="black"/>
                </a:solidFill>
                <a:latin typeface="Franklin Gothic Book"/>
                <a:cs typeface="Tahoma" panose="020B0604030504040204" pitchFamily="34" charset="0"/>
              </a:endParaRPr>
            </a:p>
          </p:txBody>
        </p:sp>
      </p:grpSp>
    </p:spTree>
    <p:extLst>
      <p:ext uri="{BB962C8B-B14F-4D97-AF65-F5344CB8AC3E}">
        <p14:creationId xmlns:p14="http://schemas.microsoft.com/office/powerpoint/2010/main" val="323363341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381001"/>
            <a:ext cx="8686800" cy="5699125"/>
          </a:xfrm>
        </p:spPr>
        <p:txBody>
          <a:bodyPr>
            <a:normAutofit fontScale="92500"/>
          </a:bodyPr>
          <a:lstStyle/>
          <a:p>
            <a:pPr algn="r" rtl="1">
              <a:lnSpc>
                <a:spcPct val="160000"/>
              </a:lnSpc>
            </a:pPr>
            <a:r>
              <a:rPr lang="ar-SA" sz="2800" b="1" dirty="0">
                <a:solidFill>
                  <a:srgbClr val="FF0000"/>
                </a:solidFill>
              </a:rPr>
              <a:t>معامل الارتباط  </a:t>
            </a:r>
            <a:r>
              <a:rPr lang="en-US" sz="2800" b="1" dirty="0">
                <a:solidFill>
                  <a:srgbClr val="FF0000"/>
                </a:solidFill>
              </a:rPr>
              <a:t>r</a:t>
            </a:r>
            <a:endParaRPr lang="ar-SA" sz="2800" b="1" dirty="0">
              <a:solidFill>
                <a:srgbClr val="FF0000"/>
              </a:solidFill>
            </a:endParaRPr>
          </a:p>
          <a:p>
            <a:pPr marL="0" indent="0" algn="r" rtl="1">
              <a:lnSpc>
                <a:spcPct val="160000"/>
              </a:lnSpc>
              <a:buNone/>
            </a:pPr>
            <a:r>
              <a:rPr lang="en-US" sz="2800" b="1" dirty="0"/>
              <a:t>   </a:t>
            </a:r>
            <a:r>
              <a:rPr lang="ar-SA" sz="2800" b="1" dirty="0">
                <a:solidFill>
                  <a:srgbClr val="002060"/>
                </a:solidFill>
              </a:rPr>
              <a:t>تعبير يشير إلى المقياس الإحصائي الذي يدل على:</a:t>
            </a:r>
          </a:p>
          <a:p>
            <a:pPr marL="0" indent="0" algn="r" rtl="1">
              <a:lnSpc>
                <a:spcPct val="160000"/>
              </a:lnSpc>
              <a:buNone/>
            </a:pPr>
            <a:r>
              <a:rPr lang="ar-SA" sz="2800" b="1" dirty="0"/>
              <a:t>مقدار </a:t>
            </a:r>
            <a:r>
              <a:rPr lang="ar-SA" sz="2800" b="1" dirty="0"/>
              <a:t>العلاقة بين المتغيرات سلبية كانت أم إيجابية.</a:t>
            </a:r>
          </a:p>
          <a:p>
            <a:pPr marL="0" indent="0" algn="r" rtl="1">
              <a:lnSpc>
                <a:spcPct val="160000"/>
              </a:lnSpc>
              <a:buNone/>
            </a:pPr>
            <a:r>
              <a:rPr lang="ar-SA" sz="2800" b="1" dirty="0"/>
              <a:t>  </a:t>
            </a:r>
            <a:r>
              <a:rPr lang="ar-SA" sz="2800" b="1" dirty="0"/>
              <a:t>تتراوح </a:t>
            </a:r>
            <a:r>
              <a:rPr lang="ar-SA" sz="2800" b="1" dirty="0"/>
              <a:t>قيمته بين الارتباط الموجب التام (+1) وبين الارتباط السالب التام (-1).</a:t>
            </a:r>
          </a:p>
          <a:p>
            <a:pPr marL="0" indent="0" algn="r" rtl="1">
              <a:lnSpc>
                <a:spcPct val="160000"/>
              </a:lnSpc>
              <a:buNone/>
            </a:pPr>
            <a:r>
              <a:rPr lang="ar-SA" sz="2800" b="1" dirty="0"/>
              <a:t> </a:t>
            </a:r>
            <a:r>
              <a:rPr lang="ar-SA" sz="2800" b="1" dirty="0"/>
              <a:t>تدل إشارة المعامل الموجبة على العلاقة الطردية، بينما تدل إشارة المعامل السالبة على العلاقة العكسية .</a:t>
            </a:r>
          </a:p>
          <a:p>
            <a:pPr algn="r" rtl="1">
              <a:lnSpc>
                <a:spcPct val="160000"/>
              </a:lnSpc>
            </a:pPr>
            <a:endParaRPr lang="en-US" sz="2800" b="1" dirty="0"/>
          </a:p>
        </p:txBody>
      </p:sp>
    </p:spTree>
    <p:extLst>
      <p:ext uri="{BB962C8B-B14F-4D97-AF65-F5344CB8AC3E}">
        <p14:creationId xmlns:p14="http://schemas.microsoft.com/office/powerpoint/2010/main" val="3526535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1066800"/>
            <a:ext cx="8686800" cy="5791200"/>
          </a:xfrm>
        </p:spPr>
        <p:txBody>
          <a:bodyPr>
            <a:normAutofit fontScale="85000" lnSpcReduction="20000"/>
          </a:bodyPr>
          <a:lstStyle/>
          <a:p>
            <a:pPr marL="0" indent="0" algn="r" rtl="1">
              <a:lnSpc>
                <a:spcPct val="200000"/>
              </a:lnSpc>
              <a:buNone/>
            </a:pPr>
            <a:r>
              <a:rPr lang="ar-SA" b="1" dirty="0" smtClean="0">
                <a:solidFill>
                  <a:schemeClr val="tx1"/>
                </a:solidFill>
              </a:rPr>
              <a:t>ويبين المثال التالي حالة الارتباط التام الموجب بين مجموعتين من الأرقام وحالة الارتباط التام السالب بين مجموعتين أخيريتين.</a:t>
            </a:r>
          </a:p>
          <a:p>
            <a:pPr marL="0" indent="0" algn="r" rtl="1">
              <a:lnSpc>
                <a:spcPct val="200000"/>
              </a:lnSpc>
              <a:buNone/>
            </a:pPr>
            <a:r>
              <a:rPr lang="ar-SA" b="1" dirty="0" smtClean="0">
                <a:solidFill>
                  <a:srgbClr val="FF0000"/>
                </a:solidFill>
              </a:rPr>
              <a:t>الظاهرة الأولى (س) : 1       2      3      4     5</a:t>
            </a:r>
          </a:p>
          <a:p>
            <a:pPr marL="0" indent="0" algn="r" rtl="1">
              <a:lnSpc>
                <a:spcPct val="200000"/>
              </a:lnSpc>
              <a:buNone/>
            </a:pPr>
            <a:r>
              <a:rPr lang="ar-SA" b="1" dirty="0" smtClean="0">
                <a:solidFill>
                  <a:srgbClr val="0070C0"/>
                </a:solidFill>
              </a:rPr>
              <a:t>الظاهرة الثانية (ص):  3        6      9     12   15</a:t>
            </a:r>
          </a:p>
          <a:p>
            <a:pPr marL="0" indent="0" algn="r" rtl="1">
              <a:lnSpc>
                <a:spcPct val="200000"/>
              </a:lnSpc>
              <a:buNone/>
            </a:pPr>
            <a:r>
              <a:rPr lang="ar-SA" b="1" dirty="0" smtClean="0">
                <a:solidFill>
                  <a:srgbClr val="7030A0"/>
                </a:solidFill>
              </a:rPr>
              <a:t>الظاهرة الثالثة   (أ) :  1        2      3      4     5</a:t>
            </a:r>
          </a:p>
          <a:p>
            <a:pPr marL="0" indent="0" algn="r" rtl="1">
              <a:lnSpc>
                <a:spcPct val="200000"/>
              </a:lnSpc>
              <a:buNone/>
            </a:pPr>
            <a:r>
              <a:rPr lang="ar-SA" b="1" dirty="0" smtClean="0">
                <a:solidFill>
                  <a:schemeClr val="tx1"/>
                </a:solidFill>
              </a:rPr>
              <a:t>الظاهرة الرابعة (ب):  15      12     9      6     3</a:t>
            </a:r>
            <a:endParaRPr lang="en-US" b="1" dirty="0">
              <a:solidFill>
                <a:schemeClr val="tx1"/>
              </a:solidFill>
            </a:endParaRPr>
          </a:p>
        </p:txBody>
      </p:sp>
    </p:spTree>
    <p:extLst>
      <p:ext uri="{BB962C8B-B14F-4D97-AF65-F5344CB8AC3E}">
        <p14:creationId xmlns:p14="http://schemas.microsoft.com/office/powerpoint/2010/main" val="3080283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978373" y="1554163"/>
            <a:ext cx="6387655" cy="4525962"/>
          </a:xfrm>
          <a:prstGeom prst="rect">
            <a:avLst/>
          </a:prstGeom>
        </p:spPr>
      </p:pic>
    </p:spTree>
    <p:extLst>
      <p:ext uri="{BB962C8B-B14F-4D97-AF65-F5344CB8AC3E}">
        <p14:creationId xmlns:p14="http://schemas.microsoft.com/office/powerpoint/2010/main" val="240012997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807</Words>
  <Application>Microsoft Office PowerPoint</Application>
  <PresentationFormat>Widescreen</PresentationFormat>
  <Paragraphs>90</Paragraphs>
  <Slides>27</Slides>
  <Notes>4</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27</vt:i4>
      </vt:variant>
    </vt:vector>
  </HeadingPairs>
  <TitlesOfParts>
    <vt:vector size="42" baseType="lpstr">
      <vt:lpstr>ＭＳ Ｐゴシック</vt:lpstr>
      <vt:lpstr>Arial</vt:lpstr>
      <vt:lpstr>Book Antiqua</vt:lpstr>
      <vt:lpstr>Calibri</vt:lpstr>
      <vt:lpstr>Candara</vt:lpstr>
      <vt:lpstr>Franklin Gothic Book</vt:lpstr>
      <vt:lpstr>Franklin Gothic Heavy</vt:lpstr>
      <vt:lpstr>Franklin Gothic Medium</vt:lpstr>
      <vt:lpstr>Simplified Arabic</vt:lpstr>
      <vt:lpstr>Tahoma</vt:lpstr>
      <vt:lpstr>Verdana</vt:lpstr>
      <vt:lpstr>Wingdings</vt:lpstr>
      <vt:lpstr>Wingdings 2</vt:lpstr>
      <vt:lpstr>Trek</vt:lpstr>
      <vt:lpstr>Hardcover</vt:lpstr>
      <vt:lpstr>PowerPoint Presentation</vt:lpstr>
      <vt:lpstr>PowerPoint Presentation</vt:lpstr>
      <vt:lpstr>معامل الارتباط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أنواع الارتباط</vt:lpstr>
      <vt:lpstr>أولاً: ارتباط بيرسون(العزوم)  عند تطبيق معامل بيرسون للارتباط  يجب أن تكون بيانات كلا المتغيرين (الظاهرتين) بيانات كمية. </vt:lpstr>
      <vt:lpstr>PowerPoint Presentation</vt:lpstr>
      <vt:lpstr>PowerPoint Presentation</vt:lpstr>
      <vt:lpstr>مثال:</vt:lpstr>
      <vt:lpstr>PowerPoint Presentation</vt:lpstr>
      <vt:lpstr>تمرين :</vt:lpstr>
      <vt:lpstr>وعلى ذلك يمكن تطبيق القانون السابق كما يلي :</vt:lpstr>
      <vt:lpstr>ثانياً : ارتباط الرتبة ( سبيرمان)</vt:lpstr>
      <vt:lpstr>PowerPoint Presentation</vt:lpstr>
      <vt:lpstr>PowerPoint Presentation</vt:lpstr>
      <vt:lpstr>يبين الجدول التالي الأرقام وطريقة حساب معامل ارتباط سبيرمان لهذين المتغيرين.</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1</cp:revision>
  <dcterms:created xsi:type="dcterms:W3CDTF">2017-11-22T17:31:05Z</dcterms:created>
  <dcterms:modified xsi:type="dcterms:W3CDTF">2017-11-22T17:31:28Z</dcterms:modified>
</cp:coreProperties>
</file>