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85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7EA4DA5-4FC5-468D-AE65-347E8DFC0FE6}" type="datetimeFigureOut">
              <a:rPr lang="en-US" smtClean="0"/>
              <a:pPr/>
              <a:t>3/31/2014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EA4DA5-4FC5-468D-AE65-347E8DFC0FE6}" type="datetimeFigureOut">
              <a:rPr lang="en-US" smtClean="0"/>
              <a:pPr/>
              <a:t>3/31/2014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EA4DA5-4FC5-468D-AE65-347E8DFC0FE6}" type="datetimeFigureOut">
              <a:rPr lang="en-US" smtClean="0"/>
              <a:pPr/>
              <a:t>3/31/2014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EA4DA5-4FC5-468D-AE65-347E8DFC0FE6}" type="datetimeFigureOut">
              <a:rPr lang="en-US" smtClean="0"/>
              <a:pPr/>
              <a:t>3/31/2014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EA4DA5-4FC5-468D-AE65-347E8DFC0FE6}" type="datetimeFigureOut">
              <a:rPr lang="en-US" smtClean="0"/>
              <a:pPr/>
              <a:t>3/31/2014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7EA4DA5-4FC5-468D-AE65-347E8DFC0FE6}" type="datetimeFigureOut">
              <a:rPr lang="en-US" smtClean="0"/>
              <a:pPr/>
              <a:t>3/31/2014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7EA4DA5-4FC5-468D-AE65-347E8DFC0FE6}" type="datetimeFigureOut">
              <a:rPr lang="en-US" smtClean="0"/>
              <a:pPr/>
              <a:t>3/31/2014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7EA4DA5-4FC5-468D-AE65-347E8DFC0FE6}" type="datetimeFigureOut">
              <a:rPr lang="en-US" smtClean="0"/>
              <a:pPr/>
              <a:t>3/31/2014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A4DA5-4FC5-468D-AE65-347E8DFC0FE6}" type="datetimeFigureOut">
              <a:rPr lang="en-US" smtClean="0"/>
              <a:pPr/>
              <a:t>3/31/2014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EA4DA5-4FC5-468D-AE65-347E8DFC0FE6}" type="datetimeFigureOut">
              <a:rPr lang="en-US" smtClean="0"/>
              <a:pPr/>
              <a:t>3/31/2014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EA4DA5-4FC5-468D-AE65-347E8DFC0FE6}" type="datetimeFigureOut">
              <a:rPr lang="en-US" smtClean="0"/>
              <a:pPr/>
              <a:t>3/31/2014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CD7011-8E4C-47E4-90B7-4764EC2911A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A4DA5-4FC5-468D-AE65-347E8DFC0FE6}" type="datetimeFigureOut">
              <a:rPr lang="en-US" smtClean="0"/>
              <a:pPr/>
              <a:t>3/31/2014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D7011-8E4C-47E4-90B7-4764EC2911A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7Gd7wUGpof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t>من الآثار الثقافية للإعلام العولمي</a:t>
            </a:r>
            <a:br>
              <a:rPr lang="ar-SA" b="1" dirty="0" smtClean="0"/>
            </a:br>
            <a:endParaRPr lang="en-GB" b="1" dirty="0"/>
          </a:p>
        </p:txBody>
      </p:sp>
      <p:sp>
        <p:nvSpPr>
          <p:cNvPr id="3" name="Subtitle 2"/>
          <p:cNvSpPr>
            <a:spLocks noGrp="1"/>
          </p:cNvSpPr>
          <p:nvPr>
            <p:ph type="subTitle" idx="1"/>
          </p:nvPr>
        </p:nvSpPr>
        <p:spPr/>
        <p:txBody>
          <a:bodyPr/>
          <a:lstStyle/>
          <a:p>
            <a:r>
              <a:rPr lang="ar-SA" b="1" smtClean="0"/>
              <a:t> </a:t>
            </a:r>
            <a:r>
              <a:rPr lang="ar-SA" b="1" dirty="0" smtClean="0"/>
              <a:t>سلبيات وإيجابيات</a:t>
            </a:r>
            <a:endParaRPr lang="en-GB"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سلبيات: البرامج الجماهيرية مساحة لنشر الخرافة!</a:t>
            </a:r>
            <a:endParaRPr lang="en-GB" b="1" dirty="0"/>
          </a:p>
        </p:txBody>
      </p:sp>
      <p:sp>
        <p:nvSpPr>
          <p:cNvPr id="3" name="Content Placeholder 2"/>
          <p:cNvSpPr>
            <a:spLocks noGrp="1"/>
          </p:cNvSpPr>
          <p:nvPr>
            <p:ph idx="1"/>
          </p:nvPr>
        </p:nvSpPr>
        <p:spPr>
          <a:xfrm>
            <a:off x="285720" y="1600200"/>
            <a:ext cx="8643998" cy="4972072"/>
          </a:xfrm>
        </p:spPr>
        <p:txBody>
          <a:bodyPr>
            <a:normAutofit lnSpcReduction="10000"/>
          </a:bodyPr>
          <a:lstStyle/>
          <a:p>
            <a:pPr algn="just" rtl="1"/>
            <a:r>
              <a:rPr lang="ar-SA" dirty="0" smtClean="0"/>
              <a:t>لنفس السبب السابق (وهو الحصول على أكبر عدد من المشاهدين أو إرضاء المعلنين) قد يتورّط برنامج ما في الترويج لمعلومة صحية خاطئة ، مثلما حصل مرارا في برنامج </a:t>
            </a:r>
            <a:r>
              <a:rPr lang="ar-SA" dirty="0" err="1" smtClean="0"/>
              <a:t>د</a:t>
            </a:r>
            <a:r>
              <a:rPr lang="ar-SA" dirty="0" smtClean="0"/>
              <a:t>.</a:t>
            </a:r>
            <a:r>
              <a:rPr lang="ar-SA" dirty="0" err="1" smtClean="0"/>
              <a:t>أوز</a:t>
            </a:r>
            <a:r>
              <a:rPr lang="ar-SA" dirty="0" smtClean="0"/>
              <a:t>، حيث تم الترويج لمنتجات طبية غير مرخصة على أنها تساهم في تخفيف الوزن أو تحسين البشرة.</a:t>
            </a:r>
          </a:p>
          <a:p>
            <a:pPr algn="just" rtl="1"/>
            <a:r>
              <a:rPr lang="ar-SA" dirty="0" smtClean="0"/>
              <a:t>والأمر نفسه ينطبق على القنوات الدعائية، فهي كبرامج جماهيرية لها معجبوها ومتابعوها قد تتورّط في الترويج لخرافات صحية أو روحية يمكنها أن تسبب آثارا سلبية بالغة الضرر على المجتمع، وكله بسبب البحث عن الربح الرخيص واستغلال آلام الناس.</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هل يمكننا أن نعمل شيئا؟</a:t>
            </a:r>
            <a:endParaRPr lang="en-GB" dirty="0"/>
          </a:p>
        </p:txBody>
      </p:sp>
      <p:sp>
        <p:nvSpPr>
          <p:cNvPr id="3" name="Content Placeholder 2"/>
          <p:cNvSpPr>
            <a:spLocks noGrp="1"/>
          </p:cNvSpPr>
          <p:nvPr>
            <p:ph idx="1"/>
          </p:nvPr>
        </p:nvSpPr>
        <p:spPr/>
        <p:txBody>
          <a:bodyPr>
            <a:normAutofit lnSpcReduction="10000"/>
          </a:bodyPr>
          <a:lstStyle/>
          <a:p>
            <a:pPr algn="r"/>
            <a:r>
              <a:rPr lang="ar-SA" dirty="0" smtClean="0"/>
              <a:t>يمكن لشبكات التواصل الاجتماعية أن تحدث فارقا في وعي الناس حول الآثار الثقافية السلبية التي تركها الإعلام العولمي، فالنقلة التي أحدثها الإنتاج على يوتيوب وكيك، جعلت نشر الرسائل الإيجابية ومقاومة الآثار السلبية أمرا بمتناول كل فرد واعٍ يشعر بالمسؤولية.</a:t>
            </a:r>
          </a:p>
          <a:p>
            <a:pPr algn="r"/>
            <a:r>
              <a:rPr lang="ar-SA" smtClean="0"/>
              <a:t>نظرا لأن الشركات الكبرى بدأت تستوعب الآثار السلبية للإعلام العولمي، فإنها بدأت في دعم حملات جماهيرية ضخمة مضادة تركز على ترويج المبادئ الإنسانية والروح الإيجابية، مما خفف من خطورة ظاهرة الصورة المفرطة.</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إيجابيات: تشكّل القدوات الحسنة والتي تساعد في تغيير المواقف إلى الأفضل.</a:t>
            </a:r>
            <a:endParaRPr lang="en-GB" b="1" dirty="0"/>
          </a:p>
        </p:txBody>
      </p:sp>
      <p:sp>
        <p:nvSpPr>
          <p:cNvPr id="3" name="Content Placeholder 2"/>
          <p:cNvSpPr>
            <a:spLocks noGrp="1"/>
          </p:cNvSpPr>
          <p:nvPr>
            <p:ph idx="1"/>
          </p:nvPr>
        </p:nvSpPr>
        <p:spPr/>
        <p:txBody>
          <a:bodyPr>
            <a:normAutofit fontScale="92500" lnSpcReduction="10000"/>
          </a:bodyPr>
          <a:lstStyle/>
          <a:p>
            <a:pPr algn="just" rtl="1">
              <a:buNone/>
            </a:pPr>
            <a:r>
              <a:rPr lang="ar-SA" dirty="0" smtClean="0"/>
              <a:t>والنتيجة التي قد لانلحظها إلا على المدى البعيد، أن المتلقين والجماهير لاتقوم بردة فعل قصيرة المدى على نموذج القدوة الحسنة، ولكنها على المدى الطويل تعتنق المبادئ التي يروج لها، وبالتالي يحصل لها (تغيير اتجاه_تغيير مبدأ</a:t>
            </a:r>
            <a:endParaRPr lang="en-GB" dirty="0" smtClean="0"/>
          </a:p>
          <a:p>
            <a:pPr algn="just" rtl="1">
              <a:buNone/>
            </a:pPr>
            <a:r>
              <a:rPr lang="en-GB" dirty="0" smtClean="0"/>
              <a:t>Attitude adjustment- attitude filtering </a:t>
            </a:r>
          </a:p>
          <a:p>
            <a:pPr algn="just" rtl="1">
              <a:buNone/>
            </a:pPr>
            <a:r>
              <a:rPr lang="ar-SA" dirty="0" smtClean="0"/>
              <a:t>وهذا أمر لايمكنه أن يحصل عبر التوجيه المباشر ..</a:t>
            </a:r>
          </a:p>
          <a:p>
            <a:pPr algn="just" rtl="1">
              <a:buNone/>
            </a:pPr>
            <a:r>
              <a:rPr lang="ar-SA" dirty="0" smtClean="0"/>
              <a:t>فالنجم له سطوة، والصورة المثالية التي يستزرعها في الجماهير لها قوة عظيمة يحاول دارسو الإعلام أن يتفهموها وأن يدرسوها، ويحاول صانعو الإعلام أن يحققوا من خلال هذه القوة أكبر المكاسب الاقتصادية والثقافية.</a:t>
            </a:r>
            <a:r>
              <a:rPr lang="en-GB" dirty="0" smtClean="0"/>
              <a:t>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74638"/>
            <a:ext cx="7686700" cy="1143000"/>
          </a:xfrm>
        </p:spPr>
        <p:txBody>
          <a:bodyPr>
            <a:normAutofit fontScale="90000"/>
          </a:bodyPr>
          <a:lstStyle/>
          <a:p>
            <a:r>
              <a:rPr lang="ar-SA" b="1" dirty="0" smtClean="0"/>
              <a:t>إيجابيات: قدوة حسنة، البرنامج الجماهيري كمساحة للتوعية والتثقيف </a:t>
            </a:r>
            <a:endParaRPr lang="en-GB" b="1" dirty="0"/>
          </a:p>
        </p:txBody>
      </p:sp>
      <p:sp>
        <p:nvSpPr>
          <p:cNvPr id="3" name="Content Placeholder 2"/>
          <p:cNvSpPr>
            <a:spLocks noGrp="1"/>
          </p:cNvSpPr>
          <p:nvPr>
            <p:ph idx="1"/>
          </p:nvPr>
        </p:nvSpPr>
        <p:spPr>
          <a:xfrm>
            <a:off x="500034" y="1600200"/>
            <a:ext cx="8186766" cy="4525963"/>
          </a:xfrm>
        </p:spPr>
        <p:txBody>
          <a:bodyPr>
            <a:normAutofit/>
          </a:bodyPr>
          <a:lstStyle/>
          <a:p>
            <a:pPr algn="just" rtl="1">
              <a:buNone/>
            </a:pPr>
            <a:r>
              <a:rPr lang="ar-SA" sz="3600" dirty="0" smtClean="0"/>
              <a:t>إن _ النجم_ كموديل مثالي للبشر، جعل المتلقين والمشجعين حول العالم يعتنقون المبادئ التي يروّج لها النجم ، وغالبا ماتكون هذه المبادئ جيدة أو سليمة نوعا ما، فالنجم الذي تستغل صورته في إعلانات لأعمال خيرية أو مبادرات إغاثة، أو لترويج مبادئ صحية سليمة، هو يغرس في المتلقين أثرا إيجابيا ويجعل من نفسه قدوة فاعلة.</a:t>
            </a:r>
            <a:endParaRPr lang="en-GB"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6126" y="0"/>
            <a:ext cx="5757874" cy="1143000"/>
          </a:xfrm>
        </p:spPr>
        <p:txBody>
          <a:bodyPr>
            <a:normAutofit/>
          </a:bodyPr>
          <a:lstStyle/>
          <a:p>
            <a:r>
              <a:rPr lang="ar-SA" b="1" dirty="0" smtClean="0"/>
              <a:t>إيجابيات: القدوة الحسنة</a:t>
            </a:r>
            <a:endParaRPr lang="en-GB" b="1" dirty="0"/>
          </a:p>
        </p:txBody>
      </p:sp>
      <p:sp>
        <p:nvSpPr>
          <p:cNvPr id="3" name="Content Placeholder 2"/>
          <p:cNvSpPr>
            <a:spLocks noGrp="1"/>
          </p:cNvSpPr>
          <p:nvPr>
            <p:ph idx="1"/>
          </p:nvPr>
        </p:nvSpPr>
        <p:spPr>
          <a:xfrm>
            <a:off x="285720" y="1071546"/>
            <a:ext cx="8572560" cy="5429288"/>
          </a:xfrm>
        </p:spPr>
        <p:txBody>
          <a:bodyPr>
            <a:normAutofit fontScale="85000" lnSpcReduction="10000"/>
          </a:bodyPr>
          <a:lstStyle/>
          <a:p>
            <a:pPr algn="just" rtl="1">
              <a:buNone/>
            </a:pPr>
            <a:r>
              <a:rPr lang="ar-SA" dirty="0" smtClean="0"/>
              <a:t>من أجمل الأمثلة على الفكرة السابقة هو المبادرات التي قام بها الشيخ سلمان العودة عبر تويتر لإحداث تغييرات في قناعات الجماهير ، مثل وسم #حين_أرحل الذي يهدف إلى تغيير مفاهيم الجماهير السلبية حول الموت، </a:t>
            </a:r>
            <a:r>
              <a:rPr lang="en-GB" dirty="0" smtClean="0">
                <a:hlinkClick r:id="rId2"/>
              </a:rPr>
              <a:t>http://www.youtube.com/watch?v=7Gd7wUGpofs</a:t>
            </a:r>
            <a:endParaRPr lang="ar-SA" dirty="0" smtClean="0"/>
          </a:p>
          <a:p>
            <a:pPr algn="just" rtl="1">
              <a:buNone/>
            </a:pPr>
            <a:r>
              <a:rPr lang="ar-SA" dirty="0" smtClean="0"/>
              <a:t>ومثل وسم #من_حقك الذي يهدف إلى زرع ثقافة حقوقية عند الأفراد، بالإضافة إلى وسم #نعم_أتغير والذي يهدف إلى زرع ثقافة التغيير نحو الأفضل.</a:t>
            </a:r>
          </a:p>
          <a:p>
            <a:pPr algn="just" rtl="1">
              <a:buNone/>
            </a:pPr>
            <a:r>
              <a:rPr lang="ar-SA" dirty="0" smtClean="0"/>
              <a:t>فلو قمنا بدراسة على الجماهير الذي تعرضوا لهذين الوسمين (الهاشتاقين) لوجدنا أن ماحصل لديهم لم يكن تغييرا لحظيا يزول بمجرد انتهاء المادة الإعلامية، بل كان تغييرا في الموقف من الأساس، ترتب عليه أن الجماهير نفسها شاركت وأثرت في هذين الهاشتقين وأصبحت الأفكار الواردة فيه موجودة في وعيهم، وذلك بسبب حضور النجم _القدوة، فلولا وجود القدوة لكان الأثر ضعيفا وربما معدوما.. وربما لم ينتعش هذان الوسمان أصلا.</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74638"/>
            <a:ext cx="8115328" cy="1143000"/>
          </a:xfrm>
        </p:spPr>
        <p:txBody>
          <a:bodyPr>
            <a:normAutofit fontScale="90000"/>
          </a:bodyPr>
          <a:lstStyle/>
          <a:p>
            <a:r>
              <a:rPr lang="ar-SA" b="1" dirty="0" smtClean="0"/>
              <a:t>إيجابيات: تنامي الوعي الإيجابي، الذاتي منه والجمعي.</a:t>
            </a:r>
            <a:endParaRPr lang="en-GB" b="1" dirty="0"/>
          </a:p>
        </p:txBody>
      </p:sp>
      <p:sp>
        <p:nvSpPr>
          <p:cNvPr id="3" name="Content Placeholder 2"/>
          <p:cNvSpPr>
            <a:spLocks noGrp="1"/>
          </p:cNvSpPr>
          <p:nvPr>
            <p:ph idx="1"/>
          </p:nvPr>
        </p:nvSpPr>
        <p:spPr>
          <a:xfrm>
            <a:off x="500034" y="1643050"/>
            <a:ext cx="8229600" cy="4911741"/>
          </a:xfrm>
        </p:spPr>
        <p:txBody>
          <a:bodyPr>
            <a:normAutofit fontScale="92500" lnSpcReduction="10000"/>
          </a:bodyPr>
          <a:lstStyle/>
          <a:p>
            <a:pPr algn="just" rtl="1">
              <a:buNone/>
            </a:pPr>
            <a:r>
              <a:rPr lang="ar-SA" dirty="0" smtClean="0"/>
              <a:t>إن تنامي ثقافة البرامج الجماهيرية أدى إلى ارتفاع ملحوظ في مستوى الوعي لدى الأفراد، بسبب أن كل فرد أصبح يرى في نفسه نجما محتملا، وأصبحت فكرة الموهبة ورعايتها متبناة ومقبولة عند العائلات بعدما كانت مرفوضة ومرهوبة. </a:t>
            </a:r>
          </a:p>
          <a:p>
            <a:pPr algn="just" rtl="1">
              <a:buNone/>
            </a:pPr>
            <a:r>
              <a:rPr lang="ar-SA" dirty="0" smtClean="0"/>
              <a:t>كما لاننسى أن ثورة المعلومات ومن مرحلة ويب 1.0 ومرورا بمرحلة ويب 2.0 قد منحت المستخدمين والجماهير وفرة معرفية متاحة للكل على بعد نقرة زر، وهذا ماجعل الجماهير على مستوى متقارب من المعرفة، فهم يستخدمون لغة متقاربة، ويفهمون نفس الموضوعات، ويتحمسون لنفس القضايا العالمية، وهم تقريبا على مستوى مقبول من الوعي الثقافي، وهذا بفضل الله سبحانه من الآثار التي لاتنكر للإعلام العولمي.</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14290"/>
            <a:ext cx="8229600" cy="1000132"/>
          </a:xfrm>
        </p:spPr>
        <p:txBody>
          <a:bodyPr/>
          <a:lstStyle/>
          <a:p>
            <a:r>
              <a:rPr lang="ar-SA" b="1" dirty="0" smtClean="0"/>
              <a:t>سلبيات: النجم كقدوة سيئة وخطيرة!</a:t>
            </a:r>
            <a:endParaRPr lang="en-GB" b="1" dirty="0"/>
          </a:p>
        </p:txBody>
      </p:sp>
      <p:sp>
        <p:nvSpPr>
          <p:cNvPr id="3" name="Content Placeholder 2"/>
          <p:cNvSpPr>
            <a:spLocks noGrp="1"/>
          </p:cNvSpPr>
          <p:nvPr>
            <p:ph idx="1"/>
          </p:nvPr>
        </p:nvSpPr>
        <p:spPr>
          <a:xfrm>
            <a:off x="285720" y="1285860"/>
            <a:ext cx="8572560" cy="5357850"/>
          </a:xfrm>
        </p:spPr>
        <p:txBody>
          <a:bodyPr>
            <a:normAutofit fontScale="85000" lnSpcReduction="20000"/>
          </a:bodyPr>
          <a:lstStyle/>
          <a:p>
            <a:pPr algn="just" rtl="1">
              <a:buNone/>
            </a:pPr>
            <a:r>
              <a:rPr lang="ar-SA" dirty="0" smtClean="0"/>
              <a:t>قد يصبح التعلّق بالنجم ظاهرة خطيرة عندما يؤدي إلى رواج أفكار غير صحيحة أو تهدد الصحة أو السلم الاجتماعي، كرواج نموذج جمالي معين للمرأة أو الرجل، ونبذ ماسواه. </a:t>
            </a:r>
          </a:p>
          <a:p>
            <a:pPr algn="just" rtl="1">
              <a:buNone/>
            </a:pPr>
            <a:r>
              <a:rPr lang="ar-SA" dirty="0" smtClean="0"/>
              <a:t>أو رواج الحياة غير الصحية أو تعاطي المخدرات أو الكحول كنمط حياة مقبول لمجرد أن هذا النجم أو تلك النجمة يعيشان بنفس الطريقة.</a:t>
            </a:r>
          </a:p>
          <a:p>
            <a:pPr algn="just" rtl="1">
              <a:buNone/>
            </a:pPr>
            <a:r>
              <a:rPr lang="ar-SA" dirty="0" smtClean="0"/>
              <a:t>وقد علّق كثير من النقاد على أن السلبرتي_ النجم قد يكون خطيرا على المشاهدين من الفئات العمرية الأصغر سنا.</a:t>
            </a:r>
          </a:p>
          <a:p>
            <a:pPr algn="just" rtl="1">
              <a:buNone/>
            </a:pPr>
            <a:r>
              <a:rPr lang="ar-SA" dirty="0" smtClean="0"/>
              <a:t>مثال: انتشر مرض الأنروكسي (البوليميا) النفسي في الثمانينات بعدما أصيبت به الأميرة ديانا! والأمر نفسه بالنسبة لنسبة تعاطي المخدرات بين المراهقين _وحتى الكبار_ بعد أغنية (علاج الإدمان-ريهاب) للمطربة أيمي واينهاوس والتي توفيت متأثرة بجرعة زائدة من الهيروين، وكذلك انتشار هوس العمليات التجميلية للصدر بين المراهقات البريطانيات بعد صعود نجم العارضة (جوردان) والتي حاولت أن تقاوم هذا التأثير وتحذّر المراهقات من عمليات التجميل ولكن بلاجدوى. </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سلبيات: معتقدات اجتماعية خطيرة، انا قبيحة لأنني لست مثل كيم كارداشيان!</a:t>
            </a:r>
            <a:endParaRPr lang="en-GB" b="1" dirty="0"/>
          </a:p>
        </p:txBody>
      </p:sp>
      <p:sp>
        <p:nvSpPr>
          <p:cNvPr id="3" name="Content Placeholder 2"/>
          <p:cNvSpPr>
            <a:spLocks noGrp="1"/>
          </p:cNvSpPr>
          <p:nvPr>
            <p:ph idx="1"/>
          </p:nvPr>
        </p:nvSpPr>
        <p:spPr>
          <a:xfrm>
            <a:off x="428596" y="1500174"/>
            <a:ext cx="8472518" cy="5072098"/>
          </a:xfrm>
        </p:spPr>
        <p:txBody>
          <a:bodyPr>
            <a:normAutofit fontScale="92500" lnSpcReduction="10000"/>
          </a:bodyPr>
          <a:lstStyle/>
          <a:p>
            <a:pPr algn="just" rtl="1">
              <a:buNone/>
            </a:pPr>
            <a:r>
              <a:rPr lang="ar-SA" dirty="0" smtClean="0"/>
              <a:t>رواج النموذج الجمالي الزائف بين المشاهدين قد يحدث زيادة على التأثر اللحظي أو الآني الذي تحدثنا عنه في الشريحة السابقة، إلى تأثير بعيد المدى يتلخص في اعتناق معتقدات جمالية غير سليمة وغير عادلة، وقد تصل في تغوّلها داخل وعي الأفراد إلى درجة كراهية الذات، أو العزلة الاجتماعية الخطيرة.</a:t>
            </a:r>
          </a:p>
          <a:p>
            <a:pPr algn="just" rtl="1">
              <a:buNone/>
            </a:pPr>
            <a:r>
              <a:rPr lang="ar-SA" dirty="0" smtClean="0"/>
              <a:t>فاعتناق فكرة أن النحافة هي الجمال، أو البشرة السمراء البرونزية، أو أن الشعر الطويل بتسريحة محددة ، أو أن الطول المثالي يجب أن لايقل عن 165 ، أو غيرها من المعايير، تجعل المشاهد محاطا بنماذج جمالية غير موجودة إلا في الصور، ويجعله بالمقابل محبطا بسبب أنه لايفهم أن هذه الصورة معدّلة ومفبركة، وأنه لايقل جمالا عنها!</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401080" cy="6000792"/>
          </a:xfrm>
        </p:spPr>
        <p:txBody>
          <a:bodyPr>
            <a:normAutofit fontScale="92500" lnSpcReduction="20000"/>
          </a:bodyPr>
          <a:lstStyle/>
          <a:p>
            <a:pPr algn="just" rtl="1">
              <a:buNone/>
            </a:pPr>
            <a:r>
              <a:rPr lang="ar-SA" dirty="0" smtClean="0"/>
              <a:t>ينتشر بين المشاهدين الآن هوس الخوف من التقدم في السن، وهو مايجعل جيوب عيادات التجميل تنتفخ بفضل الصور الزائفة التي تهاجم وتحاصر وعي الناس. </a:t>
            </a:r>
          </a:p>
          <a:p>
            <a:pPr algn="just" rtl="1">
              <a:buNone/>
            </a:pPr>
            <a:r>
              <a:rPr lang="ar-SA" dirty="0" smtClean="0"/>
              <a:t>وفوق ذلك، هناك خطورة تنامي تيار العداء ضد كبار السن، وهو ظاهرة اجتماعية جديدة وخطيرة تظهر بشكل عداء لغوي ونفسي، وأحيانا جسدي. وهذا ناتج من الثقافة التي تعلي من شأن الشباب الجسدي وتجعل الناس في رهاب مستمر من فكرة التقدم في السن، والأمر مشابه لموجات عداء يتعرض لها الأفراد الأقل جمالا كالمفرطي النحافة والسمنة أو من يعانون من الشعرانية أو البثور.</a:t>
            </a:r>
          </a:p>
          <a:p>
            <a:pPr algn="just" rtl="1">
              <a:buNone/>
            </a:pPr>
            <a:endParaRPr lang="ar-SA" dirty="0" smtClean="0"/>
          </a:p>
          <a:p>
            <a:pPr algn="just" rtl="1">
              <a:buNone/>
            </a:pPr>
            <a:r>
              <a:rPr lang="ar-SA" dirty="0" smtClean="0"/>
              <a:t>يقاوم كثير من النجوم الكبار في السن هذه الفكرة عبر ترسيخ أفكار مضادة، مثل فكرة أن العمر ماهو إلا رقم، وأننا دائما جميلون في كل أحوالنا، وغيرها من الأفكار الإيجابية، ولكنها .لاتصمد حقيقة أمام تغوّل (ثقافة الصورة المفرطة)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سلبيات: البرامج الجماهيرية قد تصبح مساحة لبذر الشر!</a:t>
            </a:r>
            <a:endParaRPr lang="en-GB" b="1" dirty="0"/>
          </a:p>
        </p:txBody>
      </p:sp>
      <p:sp>
        <p:nvSpPr>
          <p:cNvPr id="3" name="Content Placeholder 2"/>
          <p:cNvSpPr>
            <a:spLocks noGrp="1"/>
          </p:cNvSpPr>
          <p:nvPr>
            <p:ph idx="1"/>
          </p:nvPr>
        </p:nvSpPr>
        <p:spPr>
          <a:xfrm>
            <a:off x="457200" y="1600200"/>
            <a:ext cx="8401080" cy="4972072"/>
          </a:xfrm>
        </p:spPr>
        <p:txBody>
          <a:bodyPr>
            <a:normAutofit/>
          </a:bodyPr>
          <a:lstStyle/>
          <a:p>
            <a:pPr algn="just" rtl="1">
              <a:buNone/>
            </a:pPr>
            <a:r>
              <a:rPr lang="ar-SA" dirty="0" smtClean="0"/>
              <a:t>أن كثيرا من البرامج تستمد موضوعاتها من جوانب قد تكون حساسة أو محرّمة اجتماعيا، وهذا يجعل نسبة مشاهدتها أعلى.</a:t>
            </a:r>
          </a:p>
          <a:p>
            <a:pPr algn="just" rtl="1">
              <a:buNone/>
            </a:pPr>
            <a:r>
              <a:rPr lang="ar-SA" dirty="0" smtClean="0"/>
              <a:t>كذلك تجد بعض البرامج الجماهيرية نفسها تروّج لمفاهيم عرقية أو قبائلية أو طائفية سلبية، مثل بعض القنوات الشعر الشعبي التي تسمح ببعض شعر الهجاء أو الاحتقار بين القبائل مما يثير ضغائن اجتماعية كبيرة، ويتسبب في تقهقر المجتمعات للخلف. والأمر نفسه بالنسبة للمسائل الطائفية الدينية التي تتسبب في فتن كبيرة وكراهية بين أبناء المجتمع الواحد.</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1136</Words>
  <Application>Microsoft Office PowerPoint</Application>
  <PresentationFormat>عرض على الشاشة (3:4)‏</PresentationFormat>
  <Paragraphs>37</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Office Theme</vt:lpstr>
      <vt:lpstr>من الآثار الثقافية للإعلام العولمي </vt:lpstr>
      <vt:lpstr>إيجابيات: تشكّل القدوات الحسنة والتي تساعد في تغيير المواقف إلى الأفضل.</vt:lpstr>
      <vt:lpstr>إيجابيات: قدوة حسنة، البرنامج الجماهيري كمساحة للتوعية والتثقيف </vt:lpstr>
      <vt:lpstr>إيجابيات: القدوة الحسنة</vt:lpstr>
      <vt:lpstr>إيجابيات: تنامي الوعي الإيجابي، الذاتي منه والجمعي.</vt:lpstr>
      <vt:lpstr>سلبيات: النجم كقدوة سيئة وخطيرة!</vt:lpstr>
      <vt:lpstr>سلبيات: معتقدات اجتماعية خطيرة، انا قبيحة لأنني لست مثل كيم كارداشيان!</vt:lpstr>
      <vt:lpstr>الشريحة 8</vt:lpstr>
      <vt:lpstr>سلبيات: البرامج الجماهيرية قد تصبح مساحة لبذر الشر!</vt:lpstr>
      <vt:lpstr>سلبيات: البرامج الجماهيرية مساحة لنشر الخرافة!</vt:lpstr>
      <vt:lpstr>هل يمكننا أن نعمل شيئا؟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 الآثار الثقافية لللإعلام العولمي </dc:title>
  <dc:creator>ba</dc:creator>
  <cp:lastModifiedBy>Asus</cp:lastModifiedBy>
  <cp:revision>15</cp:revision>
  <dcterms:created xsi:type="dcterms:W3CDTF">2013-11-27T15:24:13Z</dcterms:created>
  <dcterms:modified xsi:type="dcterms:W3CDTF">2014-03-31T20:51:26Z</dcterms:modified>
</cp:coreProperties>
</file>