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303" r:id="rId3"/>
    <p:sldId id="305" r:id="rId4"/>
    <p:sldId id="306" r:id="rId5"/>
    <p:sldId id="307" r:id="rId6"/>
    <p:sldId id="315" r:id="rId7"/>
    <p:sldId id="316" r:id="rId8"/>
    <p:sldId id="308" r:id="rId9"/>
    <p:sldId id="317" r:id="rId10"/>
    <p:sldId id="310" r:id="rId11"/>
    <p:sldId id="311" r:id="rId12"/>
    <p:sldId id="314" r:id="rId13"/>
    <p:sldId id="319" r:id="rId14"/>
    <p:sldId id="320" r:id="rId15"/>
    <p:sldId id="321" r:id="rId16"/>
    <p:sldId id="322" r:id="rId17"/>
    <p:sldId id="323" r:id="rId18"/>
    <p:sldId id="324" r:id="rId19"/>
    <p:sldId id="325" r:id="rId20"/>
    <p:sldId id="326" r:id="rId21"/>
    <p:sldId id="329" r:id="rId22"/>
    <p:sldId id="331" r:id="rId23"/>
    <p:sldId id="332" r:id="rId24"/>
    <p:sldId id="333" r:id="rId25"/>
    <p:sldId id="327" r:id="rId26"/>
    <p:sldId id="328" r:id="rId2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7" d="100"/>
          <a:sy n="77" d="100"/>
        </p:scale>
        <p:origin x="-116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552273-31A6-47F5-A089-85774DE1C315}" type="datetimeFigureOut">
              <a:rPr lang="fr-FR" smtClean="0"/>
              <a:pPr/>
              <a:t>08/04/2016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43163D-1BF8-4B5E-8DC5-2A64E45819B4}" type="slidenum">
              <a:rPr lang="fr-FR" smtClean="0"/>
              <a:pPr/>
              <a:t>‹N°›</a:t>
            </a:fld>
            <a:endParaRPr lang="fr-FR"/>
          </a:p>
        </p:txBody>
      </p:sp>
    </p:spTree>
    <p:extLst>
      <p:ext uri="{BB962C8B-B14F-4D97-AF65-F5344CB8AC3E}">
        <p14:creationId xmlns:p14="http://schemas.microsoft.com/office/powerpoint/2010/main" xmlns="" val="1336575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ar-TN" dirty="0" smtClean="0"/>
              <a:t>دك</a:t>
            </a:r>
            <a:endParaRPr lang="fr-FR" dirty="0"/>
          </a:p>
        </p:txBody>
      </p:sp>
      <p:sp>
        <p:nvSpPr>
          <p:cNvPr id="4" name="Espace réservé du numéro de diapositive 3"/>
          <p:cNvSpPr>
            <a:spLocks noGrp="1"/>
          </p:cNvSpPr>
          <p:nvPr>
            <p:ph type="sldNum" sz="quarter" idx="10"/>
          </p:nvPr>
        </p:nvSpPr>
        <p:spPr/>
        <p:txBody>
          <a:bodyPr/>
          <a:lstStyle/>
          <a:p>
            <a:fld id="{2243163D-1BF8-4B5E-8DC5-2A64E45819B4}"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15D6ACEF-86EF-4F38-9A87-389B3F58642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D6ACEF-86EF-4F38-9A87-389B3F58642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6A7EE139-0331-44D8-B578-089BE8328FD5}" type="datetimeFigureOut">
              <a:rPr lang="fr-FR" smtClean="0"/>
              <a:pPr/>
              <a:t>08/04/2016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15D6ACEF-86EF-4F38-9A87-389B3F586424}"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7EE139-0331-44D8-B578-089BE8328FD5}" type="datetimeFigureOut">
              <a:rPr lang="fr-FR" smtClean="0"/>
              <a:pPr/>
              <a:t>08/04/2016</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5D6ACEF-86EF-4F38-9A87-389B3F586424}"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3400" y="1371600"/>
            <a:ext cx="7851648" cy="2986094"/>
          </a:xfrm>
        </p:spPr>
        <p:txBody>
          <a:bodyPr>
            <a:normAutofit fontScale="90000"/>
          </a:bodyPr>
          <a:lstStyle/>
          <a:p>
            <a:pPr rtl="1"/>
            <a:r>
              <a:rPr lang="ar-TN" b="1" dirty="0"/>
              <a:t> </a:t>
            </a:r>
            <a:r>
              <a:rPr lang="fr-FR" dirty="0"/>
              <a:t/>
            </a:r>
            <a:br>
              <a:rPr lang="fr-FR" dirty="0"/>
            </a:br>
            <a:r>
              <a:rPr lang="ar-TN" b="1" dirty="0"/>
              <a:t>توصيف مقرر </a:t>
            </a:r>
            <a:r>
              <a:rPr lang="fr-FR" dirty="0"/>
              <a:t/>
            </a:r>
            <a:br>
              <a:rPr lang="fr-FR" dirty="0"/>
            </a:br>
            <a:r>
              <a:rPr lang="ar-TN" b="1" dirty="0"/>
              <a:t>مناهج البحث الإعلامي</a:t>
            </a:r>
            <a:r>
              <a:rPr lang="fr-FR" dirty="0"/>
              <a:t/>
            </a:r>
            <a:br>
              <a:rPr lang="fr-FR" dirty="0"/>
            </a:br>
            <a:r>
              <a:rPr lang="ar-TN" b="1" dirty="0" smtClean="0"/>
              <a:t>207تصل</a:t>
            </a:r>
            <a:r>
              <a:rPr lang="fr-FR" b="1" dirty="0" smtClean="0"/>
              <a:t/>
            </a:r>
            <a:br>
              <a:rPr lang="fr-FR" b="1" dirty="0" smtClean="0"/>
            </a:br>
            <a:r>
              <a:rPr lang="ar-TN" b="1" dirty="0" smtClean="0"/>
              <a:t>العينات وأنواعها</a:t>
            </a:r>
            <a:endParaRPr lang="fr-FR" dirty="0"/>
          </a:p>
        </p:txBody>
      </p:sp>
      <p:sp>
        <p:nvSpPr>
          <p:cNvPr id="3" name="Sous-titre 2"/>
          <p:cNvSpPr>
            <a:spLocks noGrp="1"/>
          </p:cNvSpPr>
          <p:nvPr>
            <p:ph type="subTitle" idx="1"/>
          </p:nvPr>
        </p:nvSpPr>
        <p:spPr>
          <a:xfrm>
            <a:off x="533400" y="4572008"/>
            <a:ext cx="7854696" cy="1500198"/>
          </a:xfrm>
        </p:spPr>
        <p:txBody>
          <a:bodyPr/>
          <a:lstStyle/>
          <a:p>
            <a:r>
              <a:rPr lang="ar-TN" dirty="0" smtClean="0"/>
              <a:t>الدكتورة هالة بن علي </a:t>
            </a:r>
            <a:r>
              <a:rPr lang="ar-TN" dirty="0" err="1" smtClean="0"/>
              <a:t>برناط</a:t>
            </a:r>
            <a:endParaRPr lang="ar-TN" dirty="0" smtClean="0"/>
          </a:p>
          <a:p>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67524"/>
          </a:xfrm>
        </p:spPr>
        <p:txBody>
          <a:bodyPr anchor="t">
            <a:normAutofit/>
          </a:bodyPr>
          <a:lstStyle/>
          <a:p>
            <a:pPr algn="r" rtl="1"/>
            <a:r>
              <a:rPr lang="ar-SA" sz="4000" b="1" dirty="0"/>
              <a:t>مفردات العينة في البحوث الإعلامية</a:t>
            </a:r>
            <a:r>
              <a:rPr lang="ar-SA" sz="4000" dirty="0"/>
              <a:t> :</a:t>
            </a:r>
          </a:p>
        </p:txBody>
      </p:sp>
      <p:sp>
        <p:nvSpPr>
          <p:cNvPr id="3" name="عنصر نائب للمحتوى 2"/>
          <p:cNvSpPr>
            <a:spLocks noGrp="1"/>
          </p:cNvSpPr>
          <p:nvPr>
            <p:ph idx="1"/>
          </p:nvPr>
        </p:nvSpPr>
        <p:spPr>
          <a:xfrm>
            <a:off x="457200" y="1628800"/>
            <a:ext cx="8229600" cy="4968552"/>
          </a:xfrm>
        </p:spPr>
        <p:txBody>
          <a:bodyPr>
            <a:normAutofit fontScale="92500" lnSpcReduction="20000"/>
          </a:bodyPr>
          <a:lstStyle/>
          <a:p>
            <a:pPr lvl="0" algn="r" rtl="1"/>
            <a:r>
              <a:rPr lang="ar-SA" b="1" u="sng" dirty="0" smtClean="0"/>
              <a:t>مفردات </a:t>
            </a:r>
            <a:r>
              <a:rPr lang="ar-SA" b="1" u="sng" dirty="0"/>
              <a:t>الأشخاص :</a:t>
            </a:r>
            <a:endParaRPr lang="en-US" dirty="0"/>
          </a:p>
          <a:p>
            <a:pPr algn="r" rtl="1"/>
            <a:r>
              <a:rPr lang="ar-SA" dirty="0"/>
              <a:t>و هذه الفئة يقصد بها جمهور الدراسة التي تشمل المتلقين للرسالة الإعلامية من قراء و مشاهدين </a:t>
            </a:r>
            <a:r>
              <a:rPr lang="ar-SA" dirty="0" smtClean="0"/>
              <a:t>ومستمعين </a:t>
            </a:r>
            <a:r>
              <a:rPr lang="ar-SA" dirty="0"/>
              <a:t>كما تشمل القائمين بالاتصال كالعاملين في المؤسسات الإعلامية من رؤساء تحرير أو مذيعين أو محررين أو </a:t>
            </a:r>
            <a:r>
              <a:rPr lang="ar-SA" dirty="0" smtClean="0"/>
              <a:t>مراسلين</a:t>
            </a:r>
            <a:endParaRPr lang="ar-TN" dirty="0" smtClean="0"/>
          </a:p>
          <a:p>
            <a:pPr algn="r" rtl="1"/>
            <a:endParaRPr lang="en-US" dirty="0"/>
          </a:p>
          <a:p>
            <a:pPr lvl="0" algn="r" rtl="1"/>
            <a:r>
              <a:rPr lang="ar-SA" b="1" u="sng" dirty="0"/>
              <a:t>مفردات الأشياء :</a:t>
            </a:r>
            <a:endParaRPr lang="en-US" dirty="0"/>
          </a:p>
          <a:p>
            <a:pPr algn="r" rtl="1"/>
            <a:r>
              <a:rPr lang="ar-SA" dirty="0"/>
              <a:t>و يقصد بها المفردات الأخرى غير الأشخاص التي يرصدها الباحث للحصول على معلومات دراسته، و ذلك كعينات الصحف </a:t>
            </a:r>
            <a:r>
              <a:rPr lang="ar-SA" dirty="0" smtClean="0"/>
              <a:t>والقنوات </a:t>
            </a:r>
            <a:r>
              <a:rPr lang="ar-SA" dirty="0"/>
              <a:t>التلفزيونية </a:t>
            </a:r>
            <a:r>
              <a:rPr lang="ar-SA" dirty="0" smtClean="0"/>
              <a:t>والمحطات </a:t>
            </a:r>
            <a:r>
              <a:rPr lang="ar-SA" dirty="0"/>
              <a:t>الإذاعية </a:t>
            </a:r>
            <a:r>
              <a:rPr lang="ar-SA" dirty="0" smtClean="0"/>
              <a:t>والمواقع </a:t>
            </a:r>
            <a:r>
              <a:rPr lang="ar-SA" dirty="0"/>
              <a:t>الالكترونية </a:t>
            </a:r>
            <a:r>
              <a:rPr lang="ar-SA" dirty="0" smtClean="0"/>
              <a:t>وعينات </a:t>
            </a:r>
            <a:r>
              <a:rPr lang="ar-SA" dirty="0"/>
              <a:t>المؤسسات </a:t>
            </a:r>
            <a:r>
              <a:rPr lang="ar-SA" dirty="0" smtClean="0"/>
              <a:t>وأقسامها وكذلك </a:t>
            </a:r>
            <a:r>
              <a:rPr lang="ar-SA" dirty="0"/>
              <a:t>عينات المادة المكتوبة أو المرئية أو المسموعة التي يحتاجها الباحث لتحليل </a:t>
            </a:r>
            <a:r>
              <a:rPr lang="ar-SA" dirty="0" smtClean="0"/>
              <a:t>مضمونها.</a:t>
            </a:r>
            <a:endParaRPr lang="en-US" dirty="0"/>
          </a:p>
          <a:p>
            <a:pPr algn="r" rtl="1"/>
            <a:r>
              <a:rPr lang="ar-SA" b="1" dirty="0" smtClean="0"/>
              <a:t>هذا </a:t>
            </a:r>
            <a:r>
              <a:rPr lang="ar-SA" b="1" dirty="0"/>
              <a:t>التقسيم لمفردات العينة لا يعني حصر عينة البحث على واحدة من هذين القسمين، فقد يحتاج البحث إلى استخدام القسمين من العينات. فعلى سبيل المثال حين يريد باحث أن يحلل أسلوب كتاب الصحافة في الوطن العربي فلابد أن يستخدم عينة الأشخاص أولا من قائمة مجتمعه ( الصحفيين </a:t>
            </a:r>
            <a:r>
              <a:rPr lang="ar-SA" b="1" dirty="0" smtClean="0"/>
              <a:t>العرب) </a:t>
            </a:r>
            <a:r>
              <a:rPr lang="ar-SA" b="1" dirty="0"/>
              <a:t>لكي يختار عينة الأشياء </a:t>
            </a:r>
            <a:r>
              <a:rPr lang="ar-SA" b="1" dirty="0" smtClean="0"/>
              <a:t>(مقالات </a:t>
            </a:r>
            <a:r>
              <a:rPr lang="ar-SA" b="1" dirty="0"/>
              <a:t>الاشخاص الذين تم اختيارهم ).</a:t>
            </a:r>
            <a:endParaRPr lang="en-US" b="1" dirty="0"/>
          </a:p>
          <a:p>
            <a:endParaRPr lang="ar-SA" dirty="0"/>
          </a:p>
        </p:txBody>
      </p:sp>
    </p:spTree>
    <p:extLst>
      <p:ext uri="{BB962C8B-B14F-4D97-AF65-F5344CB8AC3E}">
        <p14:creationId xmlns:p14="http://schemas.microsoft.com/office/powerpoint/2010/main" xmlns="" val="2291827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32656"/>
            <a:ext cx="8229600" cy="864096"/>
          </a:xfrm>
        </p:spPr>
        <p:txBody>
          <a:bodyPr anchor="t">
            <a:normAutofit fontScale="90000"/>
          </a:bodyPr>
          <a:lstStyle/>
          <a:p>
            <a:pPr algn="r" rtl="1"/>
            <a:r>
              <a:rPr lang="ar-SA" b="1" dirty="0"/>
              <a:t>مراحل اختيار العينة : </a:t>
            </a:r>
            <a:r>
              <a:rPr lang="en-US" b="1" dirty="0"/>
              <a:t/>
            </a:r>
            <a:br>
              <a:rPr lang="en-US" b="1" dirty="0"/>
            </a:br>
            <a:endParaRPr lang="ar-SA" dirty="0"/>
          </a:p>
        </p:txBody>
      </p:sp>
      <p:sp>
        <p:nvSpPr>
          <p:cNvPr id="3" name="عنصر نائب للمحتوى 2"/>
          <p:cNvSpPr>
            <a:spLocks noGrp="1"/>
          </p:cNvSpPr>
          <p:nvPr>
            <p:ph idx="1"/>
          </p:nvPr>
        </p:nvSpPr>
        <p:spPr>
          <a:xfrm>
            <a:off x="251520" y="1196752"/>
            <a:ext cx="8712968" cy="5472608"/>
          </a:xfrm>
        </p:spPr>
        <p:txBody>
          <a:bodyPr>
            <a:normAutofit fontScale="77500" lnSpcReduction="20000"/>
          </a:bodyPr>
          <a:lstStyle/>
          <a:p>
            <a:pPr lvl="0" algn="r" rtl="1"/>
            <a:r>
              <a:rPr lang="ar-SA" b="1" u="sng" dirty="0" smtClean="0"/>
              <a:t>تحديد </a:t>
            </a:r>
            <a:r>
              <a:rPr lang="ar-SA" b="1" u="sng" dirty="0"/>
              <a:t>المجتمع الأصلي للدراسة </a:t>
            </a:r>
            <a:r>
              <a:rPr lang="ar-SA" b="1" dirty="0"/>
              <a:t>:</a:t>
            </a:r>
            <a:r>
              <a:rPr lang="ar-SA" dirty="0"/>
              <a:t> يجب على الباحث أن يحدد منذ البداية هدف الدراسة ونوعها والأفراد الذين </a:t>
            </a:r>
            <a:r>
              <a:rPr lang="ar-SA" dirty="0" smtClean="0"/>
              <a:t>تشملهم الدراسة. أي تحديد </a:t>
            </a:r>
            <a:r>
              <a:rPr lang="ar-SA" dirty="0"/>
              <a:t>مجتمع الدراسة الأصلي تحديدا دقيقا وواضحا. فإذا أراد الباحث أن يتعرف على القدرة التنافسية للصحف الإلكترونية السعودية ، عليه إن يحدد مجتمع البحث الأصلي : هل هو جميع الصحف، أم الصحف الورقية التي لها مواقع على </a:t>
            </a:r>
            <a:r>
              <a:rPr lang="ar-SA" dirty="0" err="1"/>
              <a:t>الواب</a:t>
            </a:r>
            <a:r>
              <a:rPr lang="ar-SA" dirty="0"/>
              <a:t>، أم الصحف الالكترونية فقط</a:t>
            </a:r>
            <a:r>
              <a:rPr lang="ar-SA" dirty="0" smtClean="0"/>
              <a:t>...</a:t>
            </a:r>
          </a:p>
          <a:p>
            <a:pPr lvl="0" algn="r" rtl="1"/>
            <a:endParaRPr lang="en-US" dirty="0"/>
          </a:p>
          <a:p>
            <a:pPr lvl="0" algn="r" rtl="1"/>
            <a:r>
              <a:rPr lang="ar-SA" b="1" u="sng" dirty="0" smtClean="0"/>
              <a:t>إعداد </a:t>
            </a:r>
            <a:r>
              <a:rPr lang="ar-SA" b="1" u="sng" dirty="0"/>
              <a:t>قائمة بأفراد المجتمع الأصلي للدراسة</a:t>
            </a:r>
            <a:r>
              <a:rPr lang="ar-SA" dirty="0"/>
              <a:t>: وهذا يتم بعد تحديد المجتمع الأصلي للدراسة بدقة</a:t>
            </a:r>
            <a:r>
              <a:rPr lang="ar-SA" dirty="0" smtClean="0"/>
              <a:t>.</a:t>
            </a:r>
          </a:p>
          <a:p>
            <a:pPr lvl="0" algn="r" rtl="1"/>
            <a:r>
              <a:rPr lang="ar-SA" b="1" u="sng" dirty="0" smtClean="0">
                <a:solidFill>
                  <a:srgbClr val="FF0000"/>
                </a:solidFill>
              </a:rPr>
              <a:t>مثال : </a:t>
            </a:r>
            <a:r>
              <a:rPr lang="ar-SA" dirty="0" smtClean="0"/>
              <a:t>الصحف </a:t>
            </a:r>
            <a:r>
              <a:rPr lang="ar-SA" dirty="0"/>
              <a:t>الورقية التي لها مواقع على </a:t>
            </a:r>
            <a:r>
              <a:rPr lang="ar-SA" dirty="0" err="1"/>
              <a:t>الواب</a:t>
            </a:r>
            <a:r>
              <a:rPr lang="ar-SA" dirty="0"/>
              <a:t>، </a:t>
            </a:r>
            <a:r>
              <a:rPr lang="ar-SA" dirty="0" smtClean="0"/>
              <a:t>عليه </a:t>
            </a:r>
            <a:r>
              <a:rPr lang="ar-SA" dirty="0"/>
              <a:t>أن يعد قائمة بأسماء هذه الصحف. وقد يتم تحديد هذه الأسماء  من خلال الرجوع إلى سجلات وزارة الإعلام. ويحذر على الباحث الرجوع إلى السجلات القديمة أو غير الكاملة، ويجب أن يتم التأكد أن المصادر المستخدمة في تحديد مفردات المجتمع الأصلي كاملة وحديثة</a:t>
            </a:r>
            <a:r>
              <a:rPr lang="ar-SA" dirty="0" smtClean="0"/>
              <a:t>.</a:t>
            </a:r>
          </a:p>
          <a:p>
            <a:pPr lvl="0" algn="r" rtl="1"/>
            <a:endParaRPr lang="ar-SA" dirty="0" smtClean="0"/>
          </a:p>
          <a:p>
            <a:pPr algn="r" rtl="1"/>
            <a:r>
              <a:rPr lang="ar-SA" dirty="0"/>
              <a:t> </a:t>
            </a:r>
            <a:r>
              <a:rPr lang="ar-SA" b="1" u="sng" dirty="0"/>
              <a:t>تحديد حجم العينة المطلوبة</a:t>
            </a:r>
            <a:endParaRPr lang="en-US" dirty="0"/>
          </a:p>
          <a:p>
            <a:pPr marL="0" lvl="0" indent="0" algn="r" rtl="1">
              <a:buNone/>
            </a:pPr>
            <a:endParaRPr lang="en-US" dirty="0"/>
          </a:p>
          <a:p>
            <a:pPr lvl="0" algn="r" rtl="1"/>
            <a:r>
              <a:rPr lang="ar-SA" b="1" u="sng" dirty="0"/>
              <a:t>اختيار عينة ممثلة</a:t>
            </a:r>
            <a:r>
              <a:rPr lang="ar-SA" b="1" dirty="0"/>
              <a:t>:</a:t>
            </a:r>
            <a:r>
              <a:rPr lang="ar-SA" dirty="0"/>
              <a:t> بعد حصر جميع مفردات مجتمع الدراسة الأصلي، يتم اختيار عينة الدراسة. ويجب أن يتم التأكد من أن العينة تمثل مجتمع الدراسة تمثيلا صادقا حتى يمكن أن يتم تعميم النتائج على المجتمع الأصلي</a:t>
            </a:r>
            <a:r>
              <a:rPr lang="ar-SA" dirty="0" smtClean="0"/>
              <a:t>.</a:t>
            </a:r>
          </a:p>
          <a:p>
            <a:pPr marL="0" lvl="0" indent="0" algn="r" rtl="1">
              <a:buNone/>
            </a:pPr>
            <a:r>
              <a:rPr lang="ar-SA" dirty="0"/>
              <a:t> </a:t>
            </a:r>
            <a:r>
              <a:rPr lang="ar-SA" dirty="0" smtClean="0"/>
              <a:t>    </a:t>
            </a:r>
            <a:r>
              <a:rPr lang="ar-SA" dirty="0"/>
              <a:t>فلو كان مجتمع الدراسة هو الصحف الورقية التي لها مواقع على </a:t>
            </a:r>
            <a:r>
              <a:rPr lang="ar-SA" dirty="0" err="1"/>
              <a:t>الواب</a:t>
            </a:r>
            <a:r>
              <a:rPr lang="ar-SA" dirty="0"/>
              <a:t>، فيجب على الباحث أن يتعرف على خصائص هذا المجتمع من حيث مدى التجانس والعدد</a:t>
            </a:r>
            <a:r>
              <a:rPr lang="ar-SA" dirty="0" smtClean="0"/>
              <a:t>.</a:t>
            </a:r>
          </a:p>
          <a:p>
            <a:pPr marL="0" lvl="0" indent="0" algn="r" rtl="1">
              <a:buNone/>
            </a:pPr>
            <a:r>
              <a:rPr lang="ar-SA" dirty="0"/>
              <a:t> </a:t>
            </a:r>
            <a:r>
              <a:rPr lang="ar-SA" dirty="0" smtClean="0"/>
              <a:t>     </a:t>
            </a:r>
            <a:r>
              <a:rPr lang="ar-SA" b="1" dirty="0"/>
              <a:t>إن العينة السليمة هي العينة التي تمثل مجتمع الدراسة تمثيلا صادقا.</a:t>
            </a:r>
            <a:endParaRPr lang="en-US" b="1" dirty="0"/>
          </a:p>
          <a:p>
            <a:endParaRPr lang="ar-SA" dirty="0"/>
          </a:p>
        </p:txBody>
      </p:sp>
    </p:spTree>
    <p:extLst>
      <p:ext uri="{BB962C8B-B14F-4D97-AF65-F5344CB8AC3E}">
        <p14:creationId xmlns:p14="http://schemas.microsoft.com/office/powerpoint/2010/main" xmlns="" val="71850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1080120"/>
          </a:xfrm>
        </p:spPr>
        <p:txBody>
          <a:bodyPr anchor="t">
            <a:normAutofit fontScale="90000"/>
          </a:bodyPr>
          <a:lstStyle/>
          <a:p>
            <a:pPr algn="r" rtl="1"/>
            <a:r>
              <a:rPr lang="ar-SA" sz="4400" b="1" dirty="0" smtClean="0"/>
              <a:t>أنواع العينات </a:t>
            </a:r>
            <a:r>
              <a:rPr lang="en-US" sz="4400" b="1" dirty="0" smtClean="0"/>
              <a:t>Types </a:t>
            </a:r>
            <a:r>
              <a:rPr lang="en-US" sz="4400" b="1" dirty="0"/>
              <a:t>of </a:t>
            </a:r>
            <a:r>
              <a:rPr lang="en-US" sz="4400" b="1" dirty="0" smtClean="0"/>
              <a:t>Samples</a:t>
            </a:r>
            <a:r>
              <a:rPr lang="ar-SA" sz="4400" b="1" smtClean="0"/>
              <a:t> </a:t>
            </a:r>
            <a:br>
              <a:rPr lang="ar-SA" sz="4400" b="1" smtClean="0"/>
            </a:br>
            <a:r>
              <a:rPr lang="ar-SA" sz="4400" b="1" smtClean="0"/>
              <a:t>ص 81 إلى ص 90</a:t>
            </a:r>
            <a:endParaRPr lang="ar-SA" sz="4400" b="1" dirty="0"/>
          </a:p>
        </p:txBody>
      </p:sp>
      <p:sp>
        <p:nvSpPr>
          <p:cNvPr id="3" name="عنصر نائب للمحتوى 2"/>
          <p:cNvSpPr>
            <a:spLocks noGrp="1"/>
          </p:cNvSpPr>
          <p:nvPr>
            <p:ph idx="1"/>
          </p:nvPr>
        </p:nvSpPr>
        <p:spPr>
          <a:xfrm>
            <a:off x="457200" y="1628800"/>
            <a:ext cx="8229600" cy="4695800"/>
          </a:xfrm>
        </p:spPr>
        <p:txBody>
          <a:bodyPr anchor="ctr">
            <a:normAutofit/>
          </a:bodyPr>
          <a:lstStyle/>
          <a:p>
            <a:pPr algn="r" rtl="1"/>
            <a:r>
              <a:rPr lang="ar-SA" b="1" dirty="0" smtClean="0"/>
              <a:t>العينات </a:t>
            </a:r>
            <a:r>
              <a:rPr lang="ar-SA" b="1" dirty="0"/>
              <a:t>الاحتمالية (العشوائية) </a:t>
            </a:r>
            <a:r>
              <a:rPr lang="ar-SA" dirty="0" smtClean="0"/>
              <a:t>: اختيار </a:t>
            </a:r>
            <a:r>
              <a:rPr lang="ar-SA" dirty="0"/>
              <a:t>العينة العشوائية بأنواعها المختلفة عندما يكون مجتمع الدراسة محدد ومعروف من حيث الحدود الجغرافية </a:t>
            </a:r>
            <a:r>
              <a:rPr lang="ar-SA" dirty="0" smtClean="0"/>
              <a:t>والعددية</a:t>
            </a:r>
            <a:r>
              <a:rPr lang="ar-SA" dirty="0"/>
              <a:t>، ويتم الاختيار بطريقة غير انتقائية وإنما بشكل عشوائي يخضع لشروط محددة حسب نوع العينة، آخذين بعين الاعتبار التجانس والتباين في </a:t>
            </a:r>
            <a:r>
              <a:rPr lang="ar-SA" dirty="0" smtClean="0"/>
              <a:t>المجتمع.</a:t>
            </a:r>
            <a:endParaRPr lang="en-US" dirty="0"/>
          </a:p>
          <a:p>
            <a:pPr algn="r" rtl="1"/>
            <a:endParaRPr lang="ar-SA" dirty="0" smtClean="0"/>
          </a:p>
          <a:p>
            <a:pPr algn="r" rtl="1"/>
            <a:r>
              <a:rPr lang="ar-SA" b="1" dirty="0" smtClean="0"/>
              <a:t>العينات </a:t>
            </a:r>
            <a:r>
              <a:rPr lang="ar-SA" b="1" dirty="0"/>
              <a:t>غير </a:t>
            </a:r>
            <a:r>
              <a:rPr lang="ar-SA" b="1" dirty="0" smtClean="0"/>
              <a:t>الاحتمالية </a:t>
            </a:r>
            <a:r>
              <a:rPr lang="ar-SA" dirty="0" smtClean="0"/>
              <a:t>: تتم </a:t>
            </a:r>
            <a:r>
              <a:rPr lang="ar-SA" dirty="0"/>
              <a:t>وفقا لأسس وتقديرات ومعايير معينة يضعها الباحث، وفيها يتدخل الباحث في اختيار العينة وتقدير من يختار ومن لا يختار من أفراد مجتمع البحث الأصلي</a:t>
            </a:r>
          </a:p>
        </p:txBody>
      </p:sp>
      <p:sp>
        <p:nvSpPr>
          <p:cNvPr id="5" name="Rectangle 3"/>
          <p:cNvSpPr txBox="1">
            <a:spLocks noChangeArrowheads="1"/>
          </p:cNvSpPr>
          <p:nvPr/>
        </p:nvSpPr>
        <p:spPr>
          <a:xfrm>
            <a:off x="457200" y="2428867"/>
            <a:ext cx="8229600" cy="3697295"/>
          </a:xfrm>
          <a:prstGeom prst="rect">
            <a:avLst/>
          </a:prstGeom>
        </p:spPr>
        <p:txBody>
          <a:bodyPr vert="horz">
            <a:normAutofit/>
          </a:bodyPr>
          <a:lstStyle/>
          <a:p>
            <a:pPr marL="609600" marR="0" lvl="0" indent="-609600" algn="r" defTabSz="914400" rtl="1"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fr-FR" sz="1800" b="1"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2401116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lvl="0" algn="r" rtl="1"/>
            <a:r>
              <a:rPr lang="en-US" sz="4400" b="1" dirty="0" smtClean="0"/>
              <a:t>1-</a:t>
            </a:r>
            <a:r>
              <a:rPr lang="ar-SA" sz="4400" b="1" dirty="0" smtClean="0"/>
              <a:t>- </a:t>
            </a:r>
            <a:r>
              <a:rPr lang="ar-SA" sz="4400" b="1" dirty="0"/>
              <a:t>العينات الاحتمالية (العشوائية</a:t>
            </a:r>
            <a:r>
              <a:rPr lang="ar-SA" sz="4400" b="1" dirty="0" smtClean="0"/>
              <a:t>)</a:t>
            </a:r>
            <a:br>
              <a:rPr lang="ar-SA" sz="4400" b="1" dirty="0" smtClean="0"/>
            </a:br>
            <a:r>
              <a:rPr lang="ar-SA" sz="4400" b="1" dirty="0" smtClean="0"/>
              <a:t> </a:t>
            </a:r>
            <a:r>
              <a:rPr lang="en-US" sz="4400" b="1" dirty="0"/>
              <a:t>Probabilistic Samples </a:t>
            </a:r>
            <a:r>
              <a:rPr lang="ar-SA" sz="4400" b="1" dirty="0"/>
              <a:t>: </a:t>
            </a:r>
            <a:r>
              <a:rPr lang="en-US" dirty="0"/>
              <a:t/>
            </a:r>
            <a:br>
              <a:rPr lang="en-US" dirty="0"/>
            </a:br>
            <a:endParaRPr lang="fr-FR" dirty="0"/>
          </a:p>
        </p:txBody>
      </p:sp>
      <p:sp>
        <p:nvSpPr>
          <p:cNvPr id="3" name="Espace réservé du contenu 2"/>
          <p:cNvSpPr>
            <a:spLocks noGrp="1"/>
          </p:cNvSpPr>
          <p:nvPr>
            <p:ph idx="1"/>
          </p:nvPr>
        </p:nvSpPr>
        <p:spPr/>
        <p:txBody>
          <a:bodyPr anchor="ctr">
            <a:normAutofit/>
          </a:bodyPr>
          <a:lstStyle/>
          <a:p>
            <a:pPr algn="r" rtl="1"/>
            <a:r>
              <a:rPr lang="ar-SA" b="1" dirty="0"/>
              <a:t>أ‌</a:t>
            </a:r>
            <a:r>
              <a:rPr lang="en-US" b="1" dirty="0"/>
              <a:t>. </a:t>
            </a:r>
            <a:r>
              <a:rPr lang="ar-SA" b="1" dirty="0"/>
              <a:t>العينة العشوائية البسيطة </a:t>
            </a:r>
            <a:endParaRPr lang="ar-SA" b="1" dirty="0" smtClean="0"/>
          </a:p>
          <a:p>
            <a:pPr algn="r" rtl="1"/>
            <a:r>
              <a:rPr lang="ar-SA" b="1" dirty="0"/>
              <a:t>ب‌</a:t>
            </a:r>
            <a:r>
              <a:rPr lang="en-US" b="1" dirty="0"/>
              <a:t>. </a:t>
            </a:r>
            <a:r>
              <a:rPr lang="ar-SA" b="1" dirty="0"/>
              <a:t>العينة </a:t>
            </a:r>
            <a:r>
              <a:rPr lang="ar-SA" b="1" dirty="0" smtClean="0"/>
              <a:t>المنتظمة</a:t>
            </a:r>
          </a:p>
          <a:p>
            <a:pPr algn="r" rtl="1"/>
            <a:r>
              <a:rPr lang="ar-SA" b="1" dirty="0"/>
              <a:t>ج. العينة الطبقية العشوائية </a:t>
            </a:r>
            <a:endParaRPr lang="ar-SA" b="1" dirty="0" smtClean="0"/>
          </a:p>
          <a:p>
            <a:pPr algn="r" rtl="1"/>
            <a:r>
              <a:rPr lang="ar-SA" b="1" dirty="0"/>
              <a:t>د. العينة العنقودية </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428768"/>
          </a:xfrm>
        </p:spPr>
        <p:txBody>
          <a:bodyPr anchor="t">
            <a:normAutofit fontScale="90000"/>
          </a:bodyPr>
          <a:lstStyle/>
          <a:p>
            <a:pPr algn="r" rtl="1"/>
            <a:r>
              <a:rPr lang="ar-SA" b="1" dirty="0"/>
              <a:t>أ‌</a:t>
            </a:r>
            <a:r>
              <a:rPr lang="en-US" b="1" dirty="0"/>
              <a:t>. </a:t>
            </a:r>
            <a:r>
              <a:rPr lang="ar-SA" sz="4400" b="1" dirty="0"/>
              <a:t>العينة العشوائية البسيطة </a:t>
            </a:r>
            <a:r>
              <a:rPr lang="ar-SA" sz="4400" b="1" dirty="0" smtClean="0"/>
              <a:t/>
            </a:r>
            <a:br>
              <a:rPr lang="ar-SA" sz="4400" b="1" dirty="0" smtClean="0"/>
            </a:br>
            <a:r>
              <a:rPr lang="en-US" sz="4400" b="1" dirty="0" smtClean="0"/>
              <a:t>Simple random sample</a:t>
            </a:r>
            <a:r>
              <a:rPr lang="ar-SA" b="1" dirty="0" smtClean="0"/>
              <a:t/>
            </a:r>
            <a:br>
              <a:rPr lang="ar-SA" b="1" dirty="0" smtClean="0"/>
            </a:br>
            <a:r>
              <a:rPr lang="ar-SA" b="1" dirty="0"/>
              <a:t/>
            </a:r>
            <a:br>
              <a:rPr lang="ar-SA" b="1" dirty="0"/>
            </a:br>
            <a:endParaRPr lang="fr-FR" dirty="0"/>
          </a:p>
        </p:txBody>
      </p:sp>
      <p:sp>
        <p:nvSpPr>
          <p:cNvPr id="3" name="Espace réservé du contenu 2"/>
          <p:cNvSpPr>
            <a:spLocks noGrp="1"/>
          </p:cNvSpPr>
          <p:nvPr>
            <p:ph idx="1"/>
          </p:nvPr>
        </p:nvSpPr>
        <p:spPr>
          <a:xfrm>
            <a:off x="457200" y="2132856"/>
            <a:ext cx="8435280" cy="4464496"/>
          </a:xfrm>
        </p:spPr>
        <p:txBody>
          <a:bodyPr anchor="ctr">
            <a:normAutofit/>
          </a:bodyPr>
          <a:lstStyle/>
          <a:p>
            <a:pPr algn="r" rtl="1"/>
            <a:r>
              <a:rPr lang="ar-SA" dirty="0"/>
              <a:t>هذا النوع من العينات يعني تكافؤ الفرص لجميع عناصر المجتمع لتكون أحد مفردات العينة، ويتم اختيارها إما باستخدام  القرعة، أو جداول الأرقام العشوائية، </a:t>
            </a:r>
            <a:endParaRPr lang="ar-SA" dirty="0" smtClean="0"/>
          </a:p>
          <a:p>
            <a:pPr algn="r" rtl="1"/>
            <a:r>
              <a:rPr lang="ar-SA" dirty="0" smtClean="0"/>
              <a:t>يتطلب </a:t>
            </a:r>
            <a:r>
              <a:rPr lang="ar-SA" dirty="0"/>
              <a:t>استخدام هذه الطريقة ضرورة حصر ومعرفة كامل العناصر التي يتكون منها مجتمع الدراسة، وبذلك تكون فرصة الظهور لكل عنصر معروفة ومحددة مسبقا. </a:t>
            </a:r>
            <a:r>
              <a:rPr lang="ar-SA" dirty="0" smtClean="0"/>
              <a:t> </a:t>
            </a:r>
          </a:p>
          <a:p>
            <a:pPr algn="r" rtl="1"/>
            <a:r>
              <a:rPr lang="ar-SA" dirty="0" smtClean="0"/>
              <a:t>يصعب </a:t>
            </a:r>
            <a:r>
              <a:rPr lang="ar-SA" dirty="0"/>
              <a:t>تطبيق هذه الطريقة في المجتمعات الدراسية المتناثرة أو المتباعدة أو الكبيرة من حيث العدد. وهي أفضل أنواع العينات إن أمكن تطبيقها</a:t>
            </a: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852704"/>
          </a:xfrm>
        </p:spPr>
        <p:txBody>
          <a:bodyPr anchor="t">
            <a:normAutofit/>
          </a:bodyPr>
          <a:lstStyle/>
          <a:p>
            <a:pPr algn="r" rtl="1"/>
            <a:r>
              <a:rPr lang="ar-SA" b="1" dirty="0"/>
              <a:t>ب‌</a:t>
            </a:r>
            <a:r>
              <a:rPr lang="en-US" sz="4400" b="1" dirty="0"/>
              <a:t>. </a:t>
            </a:r>
            <a:r>
              <a:rPr lang="ar-SA" sz="4400" b="1" dirty="0"/>
              <a:t>العينة المنتظمة</a:t>
            </a:r>
            <a:r>
              <a:rPr lang="en-US" sz="4400" b="1" dirty="0"/>
              <a:t> Systematic </a:t>
            </a:r>
            <a:r>
              <a:rPr lang="en-US" sz="4400" b="1" dirty="0" smtClean="0"/>
              <a:t>Sample </a:t>
            </a:r>
            <a:endParaRPr lang="fr-FR" sz="4400" dirty="0"/>
          </a:p>
        </p:txBody>
      </p:sp>
      <p:sp>
        <p:nvSpPr>
          <p:cNvPr id="3" name="Espace réservé du contenu 2"/>
          <p:cNvSpPr>
            <a:spLocks noGrp="1"/>
          </p:cNvSpPr>
          <p:nvPr>
            <p:ph idx="1"/>
          </p:nvPr>
        </p:nvSpPr>
        <p:spPr>
          <a:xfrm>
            <a:off x="251520" y="1484784"/>
            <a:ext cx="8712968" cy="5112568"/>
          </a:xfrm>
        </p:spPr>
        <p:txBody>
          <a:bodyPr>
            <a:normAutofit fontScale="92500"/>
          </a:bodyPr>
          <a:lstStyle/>
          <a:p>
            <a:pPr algn="r" rtl="1"/>
            <a:r>
              <a:rPr lang="ar-SA" dirty="0"/>
              <a:t> يستخدم </a:t>
            </a:r>
            <a:r>
              <a:rPr lang="ar-SA" dirty="0" smtClean="0"/>
              <a:t>عند </a:t>
            </a:r>
            <a:r>
              <a:rPr lang="ar-SA" dirty="0"/>
              <a:t>دراسة المجتمعات المتجانسة والتي لا تتباين مفرداتها كثيرا. </a:t>
            </a:r>
            <a:endParaRPr lang="ar-SA" dirty="0" smtClean="0"/>
          </a:p>
          <a:p>
            <a:pPr algn="r" rtl="1"/>
            <a:r>
              <a:rPr lang="ar-SA" dirty="0" smtClean="0"/>
              <a:t>وسميت </a:t>
            </a:r>
            <a:r>
              <a:rPr lang="ar-SA" dirty="0"/>
              <a:t>بالعينة المنتظمة لانتظام المسافات بين المفردات المختارة من مجتمع الدراسة. </a:t>
            </a:r>
            <a:endParaRPr lang="ar-SA" dirty="0" smtClean="0"/>
          </a:p>
          <a:p>
            <a:pPr algn="r" rtl="1"/>
            <a:r>
              <a:rPr lang="ar-SA" dirty="0" smtClean="0"/>
              <a:t>ويتم </a:t>
            </a:r>
            <a:r>
              <a:rPr lang="ar-SA" dirty="0"/>
              <a:t>عادة اختيار العينة المنتظمة من خلال حصر مفردات مجتمع الدراسة الأصلي ثم يعطى كل فرد رقما متسلسلا. بعدها يتم قسمة عدد مفردات مجتمع البحث على حجم العينة المطلوبة فينتج الرقم الذي سيفصل بين كل مفردة يتم اختيارها في عينة الدراسة والمفردة التي تليها. </a:t>
            </a:r>
            <a:endParaRPr lang="ar-SA" dirty="0" smtClean="0"/>
          </a:p>
          <a:p>
            <a:pPr algn="r" rtl="1"/>
            <a:r>
              <a:rPr lang="ar-SA" dirty="0" smtClean="0"/>
              <a:t>وعادة </a:t>
            </a:r>
            <a:r>
              <a:rPr lang="ar-SA" dirty="0"/>
              <a:t>يتم اختيار المفردة الأولى عشوائيا. على سبيل المثال لو كان مجتمع الدراسة هو عدد الطلاب الدارسين في شعبة رقم 1 طلاب منهج البحث العلمي وعددهم 60 طالبا والمطلوب اختيار عينة عددها 12 طالبا وبأسلوب العينة المنتظمة. هنا يتم قسمة 60 على 12 فينتج 5. بعدها يتم اختيار رقم بشكل عشوائي ضمن الأرقام 1-5. ولنفترض أننا اخترنا الرقم (3) فيكون رقم المفردة الأولى، نختار الرقم التالي 8 ،13 ،18،23 وهكذا. إن أهم ميزة لهذا النوع من العينات هو أنها قد تكون أقل تحيزا من العينة العشوائية البسيطة في حالة عدم تجانس مجتمع الدراسة.</a:t>
            </a: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algn="r"/>
            <a:r>
              <a:rPr lang="ar-SA" b="1" dirty="0" smtClean="0"/>
              <a:t>ج </a:t>
            </a:r>
            <a:r>
              <a:rPr lang="ar-SA" sz="4400" b="1" dirty="0" smtClean="0"/>
              <a:t>-العينة </a:t>
            </a:r>
            <a:r>
              <a:rPr lang="ar-SA" sz="4400" b="1" dirty="0"/>
              <a:t>الطبقية </a:t>
            </a:r>
            <a:r>
              <a:rPr lang="ar-SA" sz="4400" b="1" dirty="0" smtClean="0"/>
              <a:t>العشوائية </a:t>
            </a:r>
            <a:br>
              <a:rPr lang="ar-SA" sz="4400" b="1" dirty="0" smtClean="0"/>
            </a:br>
            <a:r>
              <a:rPr lang="en-US" sz="4400" b="1" dirty="0" smtClean="0"/>
              <a:t>Stratified</a:t>
            </a:r>
            <a:r>
              <a:rPr lang="ar-SA" sz="4400" b="1" dirty="0" smtClean="0"/>
              <a:t> </a:t>
            </a:r>
            <a:r>
              <a:rPr lang="en-US" sz="4400" b="1" dirty="0" smtClean="0"/>
              <a:t> random sample</a:t>
            </a:r>
            <a:r>
              <a:rPr lang="en-US" b="1" dirty="0" smtClean="0"/>
              <a:t/>
            </a:r>
            <a:br>
              <a:rPr lang="en-US" b="1" dirty="0" smtClean="0"/>
            </a:br>
            <a:r>
              <a:rPr lang="en-US" b="1" dirty="0" smtClean="0"/>
              <a:t> </a:t>
            </a:r>
            <a:endParaRPr lang="ar-SA" dirty="0"/>
          </a:p>
        </p:txBody>
      </p:sp>
      <p:sp>
        <p:nvSpPr>
          <p:cNvPr id="3" name="عنصر نائب للمحتوى 2"/>
          <p:cNvSpPr>
            <a:spLocks noGrp="1"/>
          </p:cNvSpPr>
          <p:nvPr>
            <p:ph idx="1"/>
          </p:nvPr>
        </p:nvSpPr>
        <p:spPr>
          <a:xfrm>
            <a:off x="323528" y="2348880"/>
            <a:ext cx="8568952" cy="4104456"/>
          </a:xfrm>
        </p:spPr>
        <p:txBody>
          <a:bodyPr anchor="ctr">
            <a:normAutofit/>
          </a:bodyPr>
          <a:lstStyle/>
          <a:p>
            <a:pPr algn="r" rtl="1"/>
            <a:r>
              <a:rPr lang="ar-SA" dirty="0"/>
              <a:t>يستخدم </a:t>
            </a:r>
            <a:r>
              <a:rPr lang="ar-SA" dirty="0" smtClean="0"/>
              <a:t>في </a:t>
            </a:r>
            <a:r>
              <a:rPr lang="ar-SA" dirty="0"/>
              <a:t>المجتمعات غير المتجانسة والتي تتباين مفرداتها وفقا لخواص معينة، مثل المستوى </a:t>
            </a:r>
            <a:r>
              <a:rPr lang="ar-SA" dirty="0" smtClean="0"/>
              <a:t>التعليمي، النوع، </a:t>
            </a:r>
            <a:r>
              <a:rPr lang="ar-SA" dirty="0"/>
              <a:t>نوع التخصص. </a:t>
            </a:r>
            <a:endParaRPr lang="ar-SA" dirty="0" smtClean="0"/>
          </a:p>
          <a:p>
            <a:pPr algn="r" rtl="1"/>
            <a:r>
              <a:rPr lang="ar-SA" dirty="0" smtClean="0"/>
              <a:t>عادة </a:t>
            </a:r>
            <a:r>
              <a:rPr lang="ar-SA" dirty="0"/>
              <a:t>تتجانس مفردات الطبقة الواحدة فيما بينها وتختلف الطبقات عن بعضها البعض. </a:t>
            </a:r>
          </a:p>
          <a:p>
            <a:pPr algn="r" rtl="1"/>
            <a:r>
              <a:rPr lang="ar-SA" dirty="0" smtClean="0"/>
              <a:t>يعتبر </a:t>
            </a:r>
            <a:r>
              <a:rPr lang="ar-SA" dirty="0"/>
              <a:t>هذا النوع من العينات الأنسب للمجتمعات المتباينة حيث تكون العينة ممثلة لكافة فئات مجتمع الدراسة</a:t>
            </a:r>
          </a:p>
        </p:txBody>
      </p:sp>
    </p:spTree>
    <p:extLst>
      <p:ext uri="{BB962C8B-B14F-4D97-AF65-F5344CB8AC3E}">
        <p14:creationId xmlns:p14="http://schemas.microsoft.com/office/powerpoint/2010/main" xmlns="" val="1115869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08688"/>
          </a:xfrm>
        </p:spPr>
        <p:txBody>
          <a:bodyPr anchor="t">
            <a:normAutofit fontScale="90000"/>
          </a:bodyPr>
          <a:lstStyle/>
          <a:p>
            <a:pPr algn="r"/>
            <a:r>
              <a:rPr lang="ar-SA" sz="4400" b="1" dirty="0"/>
              <a:t>يتم اختيار العينة العشوائية الطبقية عبر الخطوات التالية </a:t>
            </a:r>
            <a:r>
              <a:rPr lang="ar-SA" dirty="0"/>
              <a:t>:</a:t>
            </a:r>
            <a:r>
              <a:rPr lang="en-US" dirty="0"/>
              <a:t/>
            </a:r>
            <a:br>
              <a:rPr lang="en-US" dirty="0"/>
            </a:br>
            <a:endParaRPr lang="ar-SA" dirty="0"/>
          </a:p>
        </p:txBody>
      </p:sp>
      <p:sp>
        <p:nvSpPr>
          <p:cNvPr id="3" name="عنصر نائب للمحتوى 2"/>
          <p:cNvSpPr>
            <a:spLocks noGrp="1"/>
          </p:cNvSpPr>
          <p:nvPr>
            <p:ph idx="1"/>
          </p:nvPr>
        </p:nvSpPr>
        <p:spPr>
          <a:xfrm>
            <a:off x="179512" y="1700808"/>
            <a:ext cx="8784976" cy="4896544"/>
          </a:xfrm>
        </p:spPr>
        <p:txBody>
          <a:bodyPr>
            <a:normAutofit fontScale="85000" lnSpcReduction="10000"/>
          </a:bodyPr>
          <a:lstStyle/>
          <a:p>
            <a:pPr lvl="0" algn="r" rtl="1"/>
            <a:r>
              <a:rPr lang="ar-SA" dirty="0" smtClean="0"/>
              <a:t>تقسيم </a:t>
            </a:r>
            <a:r>
              <a:rPr lang="ar-SA" dirty="0"/>
              <a:t>المجتمع إلى فئات أو مجموعات متجانسة وفقا لخاصية معينة.</a:t>
            </a:r>
            <a:endParaRPr lang="en-US" dirty="0"/>
          </a:p>
          <a:p>
            <a:pPr lvl="0" algn="r" rtl="1"/>
            <a:r>
              <a:rPr lang="ar-SA" dirty="0"/>
              <a:t>تحديد عدد مفردات العينة الكلية.</a:t>
            </a:r>
            <a:endParaRPr lang="en-US" dirty="0"/>
          </a:p>
          <a:p>
            <a:pPr lvl="0" algn="r" rtl="1"/>
            <a:r>
              <a:rPr lang="ar-SA" dirty="0"/>
              <a:t>تحديد نسبة كل طبقة في العينة المختارة إلى إجمالي حجم المجتمع الأصلي.</a:t>
            </a:r>
            <a:endParaRPr lang="en-US" dirty="0"/>
          </a:p>
          <a:p>
            <a:pPr lvl="0" algn="r" rtl="1"/>
            <a:r>
              <a:rPr lang="ar-SA" dirty="0"/>
              <a:t>تحديد عدد الأفراد لكل طبقة في العينة المختارة. </a:t>
            </a:r>
            <a:endParaRPr lang="ar-SA" dirty="0" smtClean="0"/>
          </a:p>
          <a:p>
            <a:pPr lvl="0" algn="r" rtl="1"/>
            <a:r>
              <a:rPr lang="ar-SA" dirty="0" smtClean="0"/>
              <a:t>وقد </a:t>
            </a:r>
            <a:r>
              <a:rPr lang="ar-SA" dirty="0"/>
              <a:t>يتم استخدام الأسلوب المتساوي حيث يتساوى تمثيل كل طبقة في عينة الدراسة بغض النظر عن الوزن النسبي لكل طبقة في مجتمع الدراسة. </a:t>
            </a:r>
            <a:endParaRPr lang="ar-SA" dirty="0" smtClean="0"/>
          </a:p>
          <a:p>
            <a:pPr lvl="0" algn="r" rtl="1"/>
            <a:r>
              <a:rPr lang="ar-SA" dirty="0" smtClean="0"/>
              <a:t>وهذا </a:t>
            </a:r>
            <a:r>
              <a:rPr lang="ar-SA" dirty="0"/>
              <a:t>الأسلوب غير دقيق وبخاصة في ظل عدم تساوي التمثيل النسبي لكل طبقة في مجتمع الدراسة. </a:t>
            </a:r>
            <a:endParaRPr lang="ar-SA" dirty="0" smtClean="0"/>
          </a:p>
          <a:p>
            <a:pPr lvl="0" algn="r" rtl="1"/>
            <a:r>
              <a:rPr lang="ar-SA" dirty="0" smtClean="0"/>
              <a:t>وقد </a:t>
            </a:r>
            <a:r>
              <a:rPr lang="ar-SA" dirty="0"/>
              <a:t>يتم استخدام التوزيع المتناسب حيث تمثل كل طبقة وفقا لوزنها النسبي في مجتمع الدراسة. وهذا الأسلوب أفضل وأكثر موضوعية والأنسب في المجتمعات الطبقية غير المتجانسة. </a:t>
            </a:r>
            <a:endParaRPr lang="en-US" dirty="0"/>
          </a:p>
          <a:p>
            <a:pPr algn="r" rtl="1"/>
            <a:r>
              <a:rPr lang="ar-SA" dirty="0"/>
              <a:t>مثال:</a:t>
            </a:r>
            <a:endParaRPr lang="en-US" dirty="0"/>
          </a:p>
          <a:p>
            <a:pPr algn="r" rtl="1"/>
            <a:r>
              <a:rPr lang="ar-SA" dirty="0"/>
              <a:t>لو افترضنا هناك مجتمع مكون من ثلاث طبقات، الطبقة العليا وعددها 1000، والوسطى وعددها 4000، والدنيا وعددها 5000، المطلوب اختيار عينة طبقية عشوائية مكونة من 100 شخص من خلال استخدام أسلوب التوزيع النسبي. </a:t>
            </a:r>
            <a:endParaRPr lang="en-US" dirty="0"/>
          </a:p>
          <a:p>
            <a:pPr algn="r" rtl="1"/>
            <a:endParaRPr lang="ar-SA" dirty="0"/>
          </a:p>
        </p:txBody>
      </p:sp>
    </p:spTree>
    <p:extLst>
      <p:ext uri="{BB962C8B-B14F-4D97-AF65-F5344CB8AC3E}">
        <p14:creationId xmlns:p14="http://schemas.microsoft.com/office/powerpoint/2010/main" xmlns="" val="1722580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r" rtl="1"/>
            <a:r>
              <a:rPr lang="ar-SA" b="1" dirty="0"/>
              <a:t>الإجابة يمكن حصرها في الجدول التالي: </a:t>
            </a:r>
            <a:r>
              <a:rPr lang="en-US" dirty="0"/>
              <a:t/>
            </a:r>
            <a:br>
              <a:rPr lang="en-US" dirty="0"/>
            </a:br>
            <a:endParaRPr lang="ar-SA" dirty="0"/>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xmlns="" val="2955156301"/>
              </p:ext>
            </p:extLst>
          </p:nvPr>
        </p:nvGraphicFramePr>
        <p:xfrm>
          <a:off x="1187624" y="1988840"/>
          <a:ext cx="7447796" cy="4306355"/>
        </p:xfrm>
        <a:graphic>
          <a:graphicData uri="http://schemas.openxmlformats.org/drawingml/2006/table">
            <a:tbl>
              <a:tblPr rtl="1">
                <a:tableStyleId>{5C22544A-7EE6-4342-B048-85BDC9FD1C3A}</a:tableStyleId>
              </a:tblPr>
              <a:tblGrid>
                <a:gridCol w="1611052"/>
                <a:gridCol w="1611052"/>
                <a:gridCol w="1611052"/>
                <a:gridCol w="2614640"/>
              </a:tblGrid>
              <a:tr h="750628">
                <a:tc>
                  <a:txBody>
                    <a:bodyPr/>
                    <a:lstStyle/>
                    <a:p>
                      <a:pPr algn="r" rtl="1">
                        <a:lnSpc>
                          <a:spcPct val="115000"/>
                        </a:lnSpc>
                        <a:spcAft>
                          <a:spcPts val="0"/>
                        </a:spcAft>
                      </a:pPr>
                      <a:r>
                        <a:rPr lang="ar-SA" sz="2000" b="1" dirty="0">
                          <a:effectLst/>
                        </a:rPr>
                        <a:t>الفئات </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العدد</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حجم العينة المختارة</a:t>
                      </a:r>
                      <a:endParaRPr lang="en-US" sz="2000" b="1">
                        <a:effectLst/>
                        <a:latin typeface="Calibri"/>
                        <a:ea typeface="Calibri"/>
                        <a:cs typeface="Arial"/>
                      </a:endParaRPr>
                    </a:p>
                  </a:txBody>
                  <a:tcPr marL="68580" marR="68580" marT="0" marB="0"/>
                </a:tc>
              </a:tr>
              <a:tr h="545516">
                <a:tc>
                  <a:txBody>
                    <a:bodyPr/>
                    <a:lstStyle/>
                    <a:p>
                      <a:pPr algn="r" rtl="1">
                        <a:lnSpc>
                          <a:spcPct val="115000"/>
                        </a:lnSpc>
                        <a:spcAft>
                          <a:spcPts val="0"/>
                        </a:spcAft>
                      </a:pPr>
                      <a:r>
                        <a:rPr lang="ar-SA" sz="2000" b="1">
                          <a:effectLst/>
                        </a:rPr>
                        <a:t>الطبقة العليا</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a:t>
                      </a:r>
                      <a:endParaRPr lang="en-US" sz="2000" b="1">
                        <a:effectLst/>
                        <a:latin typeface="Calibri"/>
                        <a:ea typeface="Calibri"/>
                        <a:cs typeface="Arial"/>
                      </a:endParaRPr>
                    </a:p>
                  </a:txBody>
                  <a:tcPr marL="68580" marR="68580" marT="0" marB="0"/>
                </a:tc>
              </a:tr>
              <a:tr h="678449">
                <a:tc>
                  <a:txBody>
                    <a:bodyPr/>
                    <a:lstStyle/>
                    <a:p>
                      <a:pPr algn="r" rtl="1">
                        <a:lnSpc>
                          <a:spcPct val="115000"/>
                        </a:lnSpc>
                        <a:spcAft>
                          <a:spcPts val="0"/>
                        </a:spcAft>
                      </a:pPr>
                      <a:r>
                        <a:rPr lang="ar-SA" sz="2000" b="1">
                          <a:effectLst/>
                        </a:rPr>
                        <a:t>الطبقة الوسطى</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4000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40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40</a:t>
                      </a:r>
                      <a:endParaRPr lang="en-US" sz="2000" b="1">
                        <a:effectLst/>
                        <a:latin typeface="Calibri"/>
                        <a:ea typeface="Calibri"/>
                        <a:cs typeface="Arial"/>
                      </a:endParaRPr>
                    </a:p>
                  </a:txBody>
                  <a:tcPr marL="68580" marR="68580" marT="0" marB="0"/>
                </a:tc>
              </a:tr>
              <a:tr h="883390">
                <a:tc>
                  <a:txBody>
                    <a:bodyPr/>
                    <a:lstStyle/>
                    <a:p>
                      <a:pPr algn="r" rtl="1">
                        <a:lnSpc>
                          <a:spcPct val="115000"/>
                        </a:lnSpc>
                        <a:spcAft>
                          <a:spcPts val="0"/>
                        </a:spcAft>
                      </a:pPr>
                      <a:r>
                        <a:rPr lang="ar-SA" sz="2000" b="1">
                          <a:effectLst/>
                        </a:rPr>
                        <a:t>الطبقة الدنيا</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50</a:t>
                      </a:r>
                      <a:endParaRPr lang="en-US" sz="2000" b="1">
                        <a:effectLst/>
                        <a:latin typeface="Calibri"/>
                        <a:ea typeface="Calibri"/>
                        <a:cs typeface="Arial"/>
                      </a:endParaRPr>
                    </a:p>
                  </a:txBody>
                  <a:tcPr marL="68580" marR="68580" marT="0" marB="0"/>
                </a:tc>
              </a:tr>
              <a:tr h="1448372">
                <a:tc>
                  <a:txBody>
                    <a:bodyPr/>
                    <a:lstStyle/>
                    <a:p>
                      <a:pPr algn="r" rtl="1">
                        <a:lnSpc>
                          <a:spcPct val="115000"/>
                        </a:lnSpc>
                        <a:spcAft>
                          <a:spcPts val="0"/>
                        </a:spcAft>
                      </a:pPr>
                      <a:r>
                        <a:rPr lang="ar-SA" sz="2000" b="1">
                          <a:effectLst/>
                        </a:rPr>
                        <a:t>الإجمالي</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a:effectLst/>
                        </a:rPr>
                        <a:t>10000</a:t>
                      </a:r>
                      <a:endParaRPr lang="en-US" sz="2000" b="1">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100%</a:t>
                      </a:r>
                      <a:endParaRPr lang="en-US" sz="2000" b="1" dirty="0">
                        <a:effectLst/>
                        <a:latin typeface="Calibri"/>
                        <a:ea typeface="Calibri"/>
                        <a:cs typeface="Arial"/>
                      </a:endParaRPr>
                    </a:p>
                  </a:txBody>
                  <a:tcPr marL="68580" marR="68580" marT="0" marB="0"/>
                </a:tc>
                <a:tc>
                  <a:txBody>
                    <a:bodyPr/>
                    <a:lstStyle/>
                    <a:p>
                      <a:pPr algn="r" rtl="1">
                        <a:lnSpc>
                          <a:spcPct val="115000"/>
                        </a:lnSpc>
                        <a:spcAft>
                          <a:spcPts val="0"/>
                        </a:spcAft>
                      </a:pPr>
                      <a:r>
                        <a:rPr lang="ar-SA" sz="2000" b="1" dirty="0">
                          <a:effectLst/>
                        </a:rPr>
                        <a:t>100</a:t>
                      </a:r>
                      <a:endParaRPr lang="en-US" sz="2000" b="1" dirty="0">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xmlns="" val="94675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52704"/>
          </a:xfrm>
        </p:spPr>
        <p:txBody>
          <a:bodyPr anchor="t"/>
          <a:lstStyle/>
          <a:p>
            <a:pPr algn="r" rtl="1"/>
            <a:r>
              <a:rPr lang="ar-SA" b="1" dirty="0" smtClean="0"/>
              <a:t>د-</a:t>
            </a:r>
            <a:r>
              <a:rPr lang="en-US" b="1" dirty="0" smtClean="0"/>
              <a:t> </a:t>
            </a:r>
            <a:r>
              <a:rPr lang="ar-SA" sz="4000" b="1" dirty="0"/>
              <a:t>العينة العنقودية </a:t>
            </a:r>
            <a:r>
              <a:rPr lang="en-US" sz="4000" b="1" dirty="0"/>
              <a:t>Cluster Sample </a:t>
            </a:r>
            <a:endParaRPr lang="ar-SA" sz="4000" dirty="0"/>
          </a:p>
        </p:txBody>
      </p:sp>
      <p:sp>
        <p:nvSpPr>
          <p:cNvPr id="3" name="عنصر نائب للمحتوى 2"/>
          <p:cNvSpPr>
            <a:spLocks noGrp="1"/>
          </p:cNvSpPr>
          <p:nvPr>
            <p:ph idx="1"/>
          </p:nvPr>
        </p:nvSpPr>
        <p:spPr>
          <a:xfrm>
            <a:off x="457200" y="1700808"/>
            <a:ext cx="8507288" cy="4896544"/>
          </a:xfrm>
        </p:spPr>
        <p:txBody>
          <a:bodyPr>
            <a:normAutofit/>
          </a:bodyPr>
          <a:lstStyle/>
          <a:p>
            <a:pPr algn="r" rtl="1"/>
            <a:r>
              <a:rPr lang="ar-SA" dirty="0"/>
              <a:t>في العينات العشوائية السابقة لابد أن تتوفر قائمة بعناصر المجتمع. أحيانا قد يتعذر توفر مثل هذه القائمة بينما تتوفر تجمعات طبيعية ضمن ذلك المجتمع، تسمى هذه التجمعات عناقيد، وإذا اخترنا عينة عشوائية من هذه العناقيد تسمى بالعينة العنقودية.</a:t>
            </a:r>
            <a:endParaRPr lang="en-US" dirty="0"/>
          </a:p>
          <a:p>
            <a:pPr algn="r" rtl="1"/>
            <a:r>
              <a:rPr lang="ar-SA" dirty="0"/>
              <a:t>مثال: لو أردنا دراسة الدخل السنوي للأسرة في مدينة الرياض، فقد نختار عينة عنقودية على مرحلتين كالتالي:</a:t>
            </a:r>
            <a:endParaRPr lang="en-US" dirty="0"/>
          </a:p>
          <a:p>
            <a:pPr lvl="0" algn="r" rtl="1"/>
            <a:r>
              <a:rPr lang="ar-SA" dirty="0"/>
              <a:t>نعتبر العناقيد في المرحلة الأولى أحياء المدينة، وقد نقسم المدينة إلى أحياء ونأخذ منها عينة بحجم مناسب مع حجم الحي.</a:t>
            </a:r>
            <a:endParaRPr lang="en-US" dirty="0"/>
          </a:p>
          <a:p>
            <a:pPr lvl="0" algn="r" rtl="1"/>
            <a:r>
              <a:rPr lang="ar-SA" dirty="0"/>
              <a:t>نقسم كل حي من الأحياء المختارة إلى عمارات ونختار من كل منها عدد مناسب من الشقق ثم نختار دخل الأسر التي تسكن هذه الشقق المختارة. وبهذا نحصل على عينة عنقودية من مرحلتين.</a:t>
            </a:r>
            <a:endParaRPr lang="en-US" dirty="0"/>
          </a:p>
          <a:p>
            <a:pPr algn="r" rtl="1"/>
            <a:endParaRPr lang="ar-SA" dirty="0"/>
          </a:p>
        </p:txBody>
      </p:sp>
    </p:spTree>
    <p:extLst>
      <p:ext uri="{BB962C8B-B14F-4D97-AF65-F5344CB8AC3E}">
        <p14:creationId xmlns:p14="http://schemas.microsoft.com/office/powerpoint/2010/main" xmlns="" val="4093796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ctr" rtl="1"/>
            <a:r>
              <a:rPr lang="ar-SA" b="1" dirty="0" smtClean="0"/>
              <a:t>العينات وأنواعها</a:t>
            </a:r>
            <a:br>
              <a:rPr lang="ar-SA" b="1" dirty="0" smtClean="0"/>
            </a:br>
            <a:r>
              <a:rPr lang="ar-SA" sz="2800" b="1" dirty="0" smtClean="0"/>
              <a:t>الفصل الرابع من كتاب المقرر : مجتمعات البحوث الإعلامية وأنواعها (ص71 إلى 76)</a:t>
            </a:r>
            <a:endParaRPr lang="fr-FR" b="1" dirty="0"/>
          </a:p>
        </p:txBody>
      </p:sp>
      <p:sp>
        <p:nvSpPr>
          <p:cNvPr id="3" name="Espace réservé du contenu 2"/>
          <p:cNvSpPr>
            <a:spLocks noGrp="1"/>
          </p:cNvSpPr>
          <p:nvPr>
            <p:ph idx="1"/>
          </p:nvPr>
        </p:nvSpPr>
        <p:spPr/>
        <p:txBody>
          <a:bodyPr/>
          <a:lstStyle/>
          <a:p>
            <a:pPr algn="r" rtl="1"/>
            <a:r>
              <a:rPr lang="ar-SA" dirty="0" smtClean="0"/>
              <a:t>يعتبر اختيار الباحث للعينة من الخطوات والمراحل المهمة في البحث. </a:t>
            </a:r>
          </a:p>
          <a:p>
            <a:pPr algn="r" rtl="1"/>
            <a:endParaRPr lang="ar-SA" dirty="0"/>
          </a:p>
          <a:p>
            <a:pPr algn="r" rtl="1"/>
            <a:r>
              <a:rPr lang="ar-SA" dirty="0" smtClean="0"/>
              <a:t>الباحث يبدأ بالتفكير في عينة البحث عند تحديد مشكلة البحث وأهدافه</a:t>
            </a:r>
          </a:p>
          <a:p>
            <a:pPr algn="r" rtl="1"/>
            <a:r>
              <a:rPr lang="ar-SA" dirty="0" smtClean="0"/>
              <a:t> لأن طبيعة البحث هي التي تتحكم في نوع العينة والأدوات المناسبة للقيام بالبحث. </a:t>
            </a:r>
          </a:p>
          <a:p>
            <a:pPr algn="r" rtl="1"/>
            <a:r>
              <a:rPr lang="ar-TN" dirty="0" smtClean="0"/>
              <a:t>و</a:t>
            </a:r>
            <a:r>
              <a:rPr lang="ar-SA" dirty="0" smtClean="0"/>
              <a:t>هناك أسلوبان رئيسيان في جمع البيانات الأولية من مصادرها الشاملة وهما : </a:t>
            </a:r>
            <a:r>
              <a:rPr lang="ar-SA" b="1" u="sng" dirty="0" smtClean="0"/>
              <a:t>أسلوب الحصر الشامل وأسلوب العينة.</a:t>
            </a:r>
            <a:endParaRPr lang="en-US" b="1" u="sng" dirty="0" smtClean="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lvl="0" algn="r" rtl="1"/>
            <a:r>
              <a:rPr lang="en-US" b="1" dirty="0" smtClean="0"/>
              <a:t>2</a:t>
            </a:r>
            <a:r>
              <a:rPr lang="ar-SA" b="1" dirty="0" smtClean="0"/>
              <a:t> - العينات </a:t>
            </a:r>
            <a:r>
              <a:rPr lang="ar-SA" b="1" dirty="0"/>
              <a:t>غير العشوائية ( </a:t>
            </a:r>
            <a:r>
              <a:rPr lang="ar-SA" b="1" dirty="0" smtClean="0"/>
              <a:t>غير الاحتمالية</a:t>
            </a:r>
            <a:r>
              <a:rPr lang="en-US" b="1" dirty="0" smtClean="0"/>
              <a:t> </a:t>
            </a:r>
            <a:r>
              <a:rPr lang="en-US" b="1" dirty="0"/>
              <a:t>Non </a:t>
            </a:r>
            <a:r>
              <a:rPr lang="en-US" b="1" dirty="0" smtClean="0"/>
              <a:t/>
            </a:r>
            <a:br>
              <a:rPr lang="en-US" b="1" dirty="0" smtClean="0"/>
            </a:br>
            <a:r>
              <a:rPr lang="en-US" b="1" dirty="0" smtClean="0"/>
              <a:t>Probabilistic </a:t>
            </a:r>
            <a:r>
              <a:rPr lang="en-US" b="1" dirty="0"/>
              <a:t>Samples </a:t>
            </a:r>
            <a:r>
              <a:rPr lang="ar-SA" b="1" dirty="0"/>
              <a:t> ): </a:t>
            </a:r>
            <a:r>
              <a:rPr lang="en-US" dirty="0"/>
              <a:t/>
            </a:r>
            <a:br>
              <a:rPr lang="en-US" dirty="0"/>
            </a:br>
            <a:endParaRPr lang="ar-SA" dirty="0"/>
          </a:p>
        </p:txBody>
      </p:sp>
      <p:sp>
        <p:nvSpPr>
          <p:cNvPr id="3" name="عنصر نائب للمحتوى 2"/>
          <p:cNvSpPr>
            <a:spLocks noGrp="1"/>
          </p:cNvSpPr>
          <p:nvPr>
            <p:ph idx="1"/>
          </p:nvPr>
        </p:nvSpPr>
        <p:spPr>
          <a:xfrm>
            <a:off x="457200" y="2060848"/>
            <a:ext cx="8229600" cy="4263752"/>
          </a:xfrm>
        </p:spPr>
        <p:txBody>
          <a:bodyPr>
            <a:normAutofit lnSpcReduction="10000"/>
          </a:bodyPr>
          <a:lstStyle/>
          <a:p>
            <a:pPr algn="r" rtl="1"/>
            <a:r>
              <a:rPr lang="ar-SA" dirty="0"/>
              <a:t>وهي العينات التي يتم اختيارها بشكل غير عشوائي ولا تتم وفقا للأسس الاحتمالية المختلفة، وإنما تتم وفقا لأسس وتقديرات ومعايير معينة يضعها الباحث، وفيها يتدخل الباحث في اختيار العينة وتقدير من يختار ومن لا يختار من أفراد مجتمع البحث الأصلي. ومن عيوب هذا النوع من العينات هو احتمال تحيز الباحث في الاختيار.</a:t>
            </a:r>
            <a:endParaRPr lang="en-US" dirty="0"/>
          </a:p>
          <a:p>
            <a:pPr algn="r" rtl="1"/>
            <a:r>
              <a:rPr lang="ar-SA" dirty="0"/>
              <a:t>ومن أبرز أنواع هذه العينات ما </a:t>
            </a:r>
            <a:r>
              <a:rPr lang="ar-SA" dirty="0" smtClean="0"/>
              <a:t>يلي</a:t>
            </a:r>
            <a:endParaRPr lang="en-US" dirty="0"/>
          </a:p>
          <a:p>
            <a:pPr algn="r" rtl="1"/>
            <a:r>
              <a:rPr lang="ar-SA" b="1" dirty="0"/>
              <a:t>العينة الغرضية أو </a:t>
            </a:r>
            <a:r>
              <a:rPr lang="ar-SA" b="1" dirty="0" smtClean="0"/>
              <a:t>العمدية</a:t>
            </a:r>
          </a:p>
          <a:p>
            <a:pPr algn="r" rtl="1"/>
            <a:r>
              <a:rPr lang="ar-SA" b="1" dirty="0" smtClean="0"/>
              <a:t>عينة </a:t>
            </a:r>
            <a:r>
              <a:rPr lang="ar-SA" b="1" dirty="0"/>
              <a:t>الصدفة </a:t>
            </a:r>
            <a:endParaRPr lang="ar-SA" b="1" dirty="0" smtClean="0"/>
          </a:p>
          <a:p>
            <a:pPr algn="r" rtl="1"/>
            <a:r>
              <a:rPr lang="ar-SA" b="1" dirty="0"/>
              <a:t>العينة التطوعية </a:t>
            </a:r>
            <a:endParaRPr lang="ar-SA" b="1" dirty="0" smtClean="0"/>
          </a:p>
          <a:p>
            <a:pPr algn="r" rtl="1"/>
            <a:r>
              <a:rPr lang="ar-SA" b="1" dirty="0"/>
              <a:t>العينة المتاحة </a:t>
            </a:r>
            <a:endParaRPr lang="ar-SA" dirty="0"/>
          </a:p>
        </p:txBody>
      </p:sp>
    </p:spTree>
    <p:extLst>
      <p:ext uri="{BB962C8B-B14F-4D97-AF65-F5344CB8AC3E}">
        <p14:creationId xmlns:p14="http://schemas.microsoft.com/office/powerpoint/2010/main" xmlns="" val="2071455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96720"/>
          </a:xfrm>
        </p:spPr>
        <p:txBody>
          <a:bodyPr anchor="t">
            <a:normAutofit fontScale="90000"/>
          </a:bodyPr>
          <a:lstStyle/>
          <a:p>
            <a:pPr algn="r" rtl="1"/>
            <a:r>
              <a:rPr lang="ar-SA" sz="4400" b="1" dirty="0"/>
              <a:t>العينة الغرضية أو العمدية </a:t>
            </a:r>
            <a:r>
              <a:rPr lang="en-US" sz="4400" b="1" dirty="0"/>
              <a:t>Purposive Sample</a:t>
            </a:r>
            <a:r>
              <a:rPr lang="ar-SA" sz="4400" b="1" dirty="0"/>
              <a:t> </a:t>
            </a:r>
            <a:r>
              <a:rPr lang="en-US" dirty="0"/>
              <a:t/>
            </a:r>
            <a:br>
              <a:rPr lang="en-US" dirty="0"/>
            </a:br>
            <a:endParaRPr lang="ar-SA" dirty="0"/>
          </a:p>
        </p:txBody>
      </p:sp>
      <p:sp>
        <p:nvSpPr>
          <p:cNvPr id="3" name="عنصر نائب للمحتوى 2"/>
          <p:cNvSpPr>
            <a:spLocks noGrp="1"/>
          </p:cNvSpPr>
          <p:nvPr>
            <p:ph idx="1"/>
          </p:nvPr>
        </p:nvSpPr>
        <p:spPr>
          <a:xfrm>
            <a:off x="457200" y="1700808"/>
            <a:ext cx="8435280" cy="4623792"/>
          </a:xfrm>
        </p:spPr>
        <p:txBody>
          <a:bodyPr anchor="ctr"/>
          <a:lstStyle/>
          <a:p>
            <a:pPr algn="r" rtl="1"/>
            <a:r>
              <a:rPr lang="ar-SA" sz="2800" dirty="0"/>
              <a:t>سميت هذه العينة بهذا الاسم نظرا لان الباحث يقوم باختيارها طبقا للغرض الذي يستهدف تحقيقه من خلال البحث، ويتم اختيارها على أساس توفر صفات محددة في مفردات العينة تكون هي الصفات التي تتصف بها مفردات المجتمع محل </a:t>
            </a:r>
            <a:r>
              <a:rPr lang="ar-SA" sz="2800" dirty="0" smtClean="0"/>
              <a:t>البحث</a:t>
            </a:r>
          </a:p>
          <a:p>
            <a:pPr algn="r" rtl="1"/>
            <a:r>
              <a:rPr lang="ar-SA" sz="2800" dirty="0" smtClean="0"/>
              <a:t>فمثلا </a:t>
            </a:r>
            <a:r>
              <a:rPr lang="ar-SA" sz="2800" dirty="0"/>
              <a:t>لو أراد باحث دراسة آراء المشاهدين في خصوص برنامج محدد فعليه أن يختار عينة من الأفراد الذين يشاهدون هذا البرنامج، لأنه من غير المنطقي أن تتضمن العينة أفرادا لا يشاهدون هذا البرنامج. تسمى مثل هذه العينة بالعينة الغرضية أو الهادفة، أو القصدية أو </a:t>
            </a:r>
            <a:r>
              <a:rPr lang="ar-SA" sz="2800" dirty="0" smtClean="0"/>
              <a:t>الحكمية</a:t>
            </a:r>
            <a:r>
              <a:rPr lang="en-US" dirty="0"/>
              <a:t/>
            </a:r>
            <a:br>
              <a:rPr lang="en-US" dirty="0"/>
            </a:br>
            <a:endParaRPr lang="ar-SA" dirty="0"/>
          </a:p>
        </p:txBody>
      </p:sp>
    </p:spTree>
    <p:extLst>
      <p:ext uri="{BB962C8B-B14F-4D97-AF65-F5344CB8AC3E}">
        <p14:creationId xmlns:p14="http://schemas.microsoft.com/office/powerpoint/2010/main" xmlns="" val="1451286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r" rtl="1"/>
            <a:r>
              <a:rPr lang="ar-SA" sz="4000" b="1" dirty="0"/>
              <a:t>عينة الصدفة </a:t>
            </a:r>
            <a:r>
              <a:rPr lang="en-US" sz="4000" b="1" dirty="0"/>
              <a:t>Accidental </a:t>
            </a:r>
            <a:r>
              <a:rPr lang="en-US" sz="4000" b="1" dirty="0" smtClean="0"/>
              <a:t>Sample</a:t>
            </a:r>
            <a:endParaRPr lang="ar-SA" sz="4000" dirty="0"/>
          </a:p>
        </p:txBody>
      </p:sp>
      <p:sp>
        <p:nvSpPr>
          <p:cNvPr id="3" name="عنصر نائب للمحتوى 2"/>
          <p:cNvSpPr>
            <a:spLocks noGrp="1"/>
          </p:cNvSpPr>
          <p:nvPr>
            <p:ph idx="1"/>
          </p:nvPr>
        </p:nvSpPr>
        <p:spPr>
          <a:xfrm>
            <a:off x="457200" y="1772816"/>
            <a:ext cx="8435280" cy="4680520"/>
          </a:xfrm>
        </p:spPr>
        <p:txBody>
          <a:bodyPr anchor="ctr"/>
          <a:lstStyle/>
          <a:p>
            <a:pPr algn="r" rtl="1"/>
            <a:r>
              <a:rPr lang="ar-SA" dirty="0"/>
              <a:t>تتكون العينة من الأفراد الذين يقابلهم الباحث بالصدفة. فلو أراد الباحث إن يقيس الرأي العام للجمهور حول قضية ما فانه يختار عدد من الناس ممن يقابلهم بالصدفة سواء في الشارع أو في الحافلة. </a:t>
            </a:r>
            <a:endParaRPr lang="ar-SA" dirty="0" smtClean="0"/>
          </a:p>
          <a:p>
            <a:pPr algn="r" rtl="1"/>
            <a:r>
              <a:rPr lang="ar-SA" dirty="0" smtClean="0"/>
              <a:t>ويؤاخذ </a:t>
            </a:r>
            <a:r>
              <a:rPr lang="ar-SA" dirty="0"/>
              <a:t>على هذه العينة هو أنها لا تمثل المجتمع الأصلي ولا يمكن تعميم نتائجها على المجتمع </a:t>
            </a:r>
            <a:endParaRPr lang="ar-SA" dirty="0" smtClean="0"/>
          </a:p>
          <a:p>
            <a:pPr algn="r" rtl="1"/>
            <a:r>
              <a:rPr lang="ar-SA" dirty="0" smtClean="0"/>
              <a:t>إن </a:t>
            </a:r>
            <a:r>
              <a:rPr lang="ar-SA" dirty="0"/>
              <a:t>هذه العينة تمثل نفسها فقط، ولكنها سهلة الاستخدام وتعطي فكرة عن رأي الأفراد حول القضية </a:t>
            </a:r>
            <a:r>
              <a:rPr lang="ar-SA" dirty="0" err="1"/>
              <a:t>المبحوثة</a:t>
            </a:r>
            <a:r>
              <a:rPr lang="ar-SA" dirty="0"/>
              <a:t> وبسرعة </a:t>
            </a:r>
            <a:endParaRPr lang="ar-SA" dirty="0" smtClean="0"/>
          </a:p>
          <a:p>
            <a:pPr algn="r" rtl="1"/>
            <a:r>
              <a:rPr lang="ar-SA" dirty="0"/>
              <a:t> </a:t>
            </a:r>
            <a:r>
              <a:rPr lang="ar-SA" dirty="0" smtClean="0"/>
              <a:t>كلما </a:t>
            </a:r>
            <a:r>
              <a:rPr lang="ar-SA" dirty="0"/>
              <a:t>زاد حجم العينة زادت دقة النتائج. </a:t>
            </a:r>
            <a:endParaRPr lang="en-US" dirty="0"/>
          </a:p>
          <a:p>
            <a:pPr algn="r" rtl="1"/>
            <a:endParaRPr lang="ar-SA" dirty="0"/>
          </a:p>
        </p:txBody>
      </p:sp>
    </p:spTree>
    <p:extLst>
      <p:ext uri="{BB962C8B-B14F-4D97-AF65-F5344CB8AC3E}">
        <p14:creationId xmlns:p14="http://schemas.microsoft.com/office/powerpoint/2010/main" xmlns="" val="4128928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lvl="0" algn="r" rtl="1"/>
            <a:r>
              <a:rPr lang="ar-SA" b="1" dirty="0"/>
              <a:t>العينة التطوعية : </a:t>
            </a:r>
            <a:r>
              <a:rPr lang="en-US" dirty="0"/>
              <a:t/>
            </a:r>
            <a:br>
              <a:rPr lang="en-US" dirty="0"/>
            </a:br>
            <a:endParaRPr lang="ar-SA" dirty="0"/>
          </a:p>
        </p:txBody>
      </p:sp>
      <p:sp>
        <p:nvSpPr>
          <p:cNvPr id="3" name="عنصر نائب للمحتوى 2"/>
          <p:cNvSpPr>
            <a:spLocks noGrp="1"/>
          </p:cNvSpPr>
          <p:nvPr>
            <p:ph idx="1"/>
          </p:nvPr>
        </p:nvSpPr>
        <p:spPr/>
        <p:txBody>
          <a:bodyPr anchor="ctr"/>
          <a:lstStyle/>
          <a:p>
            <a:pPr algn="r" rtl="1"/>
            <a:r>
              <a:rPr lang="ar-SA" dirty="0"/>
              <a:t>و هي التي يتبرع افرادها في المشاركة في الدراسة</a:t>
            </a:r>
            <a:r>
              <a:rPr lang="ar-SA" dirty="0" smtClean="0"/>
              <a:t>.</a:t>
            </a:r>
          </a:p>
          <a:p>
            <a:pPr marL="0" indent="0" algn="r" rtl="1">
              <a:buNone/>
            </a:pPr>
            <a:r>
              <a:rPr lang="ar-SA" dirty="0" smtClean="0"/>
              <a:t> </a:t>
            </a:r>
          </a:p>
          <a:p>
            <a:pPr algn="r" rtl="1"/>
            <a:r>
              <a:rPr lang="ar-SA" dirty="0" smtClean="0"/>
              <a:t>خطورة </a:t>
            </a:r>
            <a:r>
              <a:rPr lang="ar-SA" dirty="0"/>
              <a:t>هذا النوع من العينات أنها تفاقم احتمال التفاعل وفقا لما يرغبه الباحث، دون أن ينعكس ذلك على واقع الحال بشكل دقيق.</a:t>
            </a:r>
            <a:endParaRPr lang="en-US" dirty="0"/>
          </a:p>
          <a:p>
            <a:pPr algn="r" rtl="1"/>
            <a:endParaRPr lang="ar-SA" dirty="0"/>
          </a:p>
        </p:txBody>
      </p:sp>
    </p:spTree>
    <p:extLst>
      <p:ext uri="{BB962C8B-B14F-4D97-AF65-F5344CB8AC3E}">
        <p14:creationId xmlns:p14="http://schemas.microsoft.com/office/powerpoint/2010/main" xmlns="" val="276471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fontScale="90000"/>
          </a:bodyPr>
          <a:lstStyle/>
          <a:p>
            <a:pPr lvl="0" algn="r" rtl="1"/>
            <a:r>
              <a:rPr lang="ar-SA" b="1" dirty="0"/>
              <a:t>العينة </a:t>
            </a:r>
            <a:r>
              <a:rPr lang="ar-SA" b="1" dirty="0" smtClean="0"/>
              <a:t>المتاحة</a:t>
            </a:r>
            <a:r>
              <a:rPr lang="en-US" dirty="0"/>
              <a:t/>
            </a:r>
            <a:br>
              <a:rPr lang="en-US" dirty="0"/>
            </a:br>
            <a:endParaRPr lang="ar-SA" dirty="0"/>
          </a:p>
        </p:txBody>
      </p:sp>
      <p:sp>
        <p:nvSpPr>
          <p:cNvPr id="3" name="عنصر نائب للمحتوى 2"/>
          <p:cNvSpPr>
            <a:spLocks noGrp="1"/>
          </p:cNvSpPr>
          <p:nvPr>
            <p:ph idx="1"/>
          </p:nvPr>
        </p:nvSpPr>
        <p:spPr/>
        <p:txBody>
          <a:bodyPr anchor="ctr"/>
          <a:lstStyle/>
          <a:p>
            <a:pPr algn="r" rtl="1"/>
            <a:r>
              <a:rPr lang="ar-SA" dirty="0"/>
              <a:t>و هي العينة المتوفرة للباحث و يلجأ إليها نظرا لتيسرها و سهولة الأخذ بها.</a:t>
            </a:r>
            <a:endParaRPr lang="en-US" dirty="0"/>
          </a:p>
          <a:p>
            <a:pPr algn="l" rtl="1"/>
            <a:endParaRPr lang="ar-SA" dirty="0"/>
          </a:p>
        </p:txBody>
      </p:sp>
    </p:spTree>
    <p:extLst>
      <p:ext uri="{BB962C8B-B14F-4D97-AF65-F5344CB8AC3E}">
        <p14:creationId xmlns:p14="http://schemas.microsoft.com/office/powerpoint/2010/main" xmlns="" val="3440867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476672"/>
            <a:ext cx="8496944" cy="5616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78358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548680"/>
            <a:ext cx="8496943" cy="60486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25496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b="1" u="sng" dirty="0"/>
              <a:t>مفهوم العينة</a:t>
            </a:r>
            <a:r>
              <a:rPr lang="ar-SA" b="1" dirty="0"/>
              <a:t>:</a:t>
            </a:r>
            <a:r>
              <a:rPr lang="en-US" dirty="0"/>
              <a:t/>
            </a:r>
            <a:br>
              <a:rPr lang="en-US" dirty="0"/>
            </a:br>
            <a:endParaRPr lang="ar-SA" dirty="0"/>
          </a:p>
        </p:txBody>
      </p:sp>
      <p:sp>
        <p:nvSpPr>
          <p:cNvPr id="3" name="عنصر نائب للمحتوى 2"/>
          <p:cNvSpPr>
            <a:spLocks noGrp="1"/>
          </p:cNvSpPr>
          <p:nvPr>
            <p:ph idx="1"/>
          </p:nvPr>
        </p:nvSpPr>
        <p:spPr/>
        <p:txBody>
          <a:bodyPr/>
          <a:lstStyle/>
          <a:p>
            <a:pPr algn="r" rtl="1"/>
            <a:r>
              <a:rPr lang="ar-SA" dirty="0" smtClean="0"/>
              <a:t>يمكن </a:t>
            </a:r>
            <a:r>
              <a:rPr lang="ar-SA" dirty="0"/>
              <a:t>تعريف العينة على أنها </a:t>
            </a:r>
            <a:r>
              <a:rPr lang="ar-SA" dirty="0" smtClean="0"/>
              <a:t>مجموعة جزئية </a:t>
            </a:r>
            <a:r>
              <a:rPr lang="ar-SA" dirty="0"/>
              <a:t>من مجتمع الدراسة يتم اختيارها بطريقة مناسبة، وإجراء الدراسة عليها ومن ثم استخدام تلك النتائج، وتعميمها على كامل مجتمع الدراسة الأصلي </a:t>
            </a:r>
            <a:endParaRPr lang="ar-SA" dirty="0" smtClean="0"/>
          </a:p>
          <a:p>
            <a:pPr marL="0" indent="0" algn="r" rtl="1">
              <a:buNone/>
            </a:pPr>
            <a:endParaRPr lang="ar-SA" dirty="0" smtClean="0"/>
          </a:p>
          <a:p>
            <a:pPr algn="r" rtl="1"/>
            <a:r>
              <a:rPr lang="ar-SA" dirty="0" smtClean="0"/>
              <a:t>العينة </a:t>
            </a:r>
            <a:r>
              <a:rPr lang="ar-SA" dirty="0"/>
              <a:t>تمثل </a:t>
            </a:r>
            <a:r>
              <a:rPr lang="ar-SA" dirty="0" smtClean="0"/>
              <a:t>جزءً من </a:t>
            </a:r>
            <a:r>
              <a:rPr lang="ar-SA" dirty="0"/>
              <a:t>مجتمع الدراسة من حيث الخصائص والصفات ويتم اللجوء إليها عندما يتعذر على الباحث دراسة كافة وحدات </a:t>
            </a:r>
            <a:r>
              <a:rPr lang="ar-SA" dirty="0" smtClean="0"/>
              <a:t>المجتمع</a:t>
            </a:r>
            <a:endParaRPr lang="en-US" dirty="0"/>
          </a:p>
          <a:p>
            <a:pPr algn="r" rtl="1"/>
            <a:endParaRPr lang="ar-SA" dirty="0"/>
          </a:p>
        </p:txBody>
      </p:sp>
    </p:spTree>
    <p:extLst>
      <p:ext uri="{BB962C8B-B14F-4D97-AF65-F5344CB8AC3E}">
        <p14:creationId xmlns:p14="http://schemas.microsoft.com/office/powerpoint/2010/main" xmlns="" val="3062588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rtl="1"/>
            <a:r>
              <a:rPr lang="ar-SA" b="1" u="sng" dirty="0"/>
              <a:t>مجتمع البحث</a:t>
            </a:r>
            <a:r>
              <a:rPr lang="ar-SA" b="1" dirty="0"/>
              <a:t>: </a:t>
            </a:r>
            <a:r>
              <a:rPr lang="en-US" dirty="0"/>
              <a:t/>
            </a:r>
            <a:br>
              <a:rPr lang="en-US" dirty="0"/>
            </a:br>
            <a:endParaRPr lang="ar-SA" dirty="0"/>
          </a:p>
        </p:txBody>
      </p:sp>
      <p:sp>
        <p:nvSpPr>
          <p:cNvPr id="3" name="عنصر نائب للمحتوى 2"/>
          <p:cNvSpPr>
            <a:spLocks noGrp="1"/>
          </p:cNvSpPr>
          <p:nvPr>
            <p:ph idx="1"/>
          </p:nvPr>
        </p:nvSpPr>
        <p:spPr/>
        <p:txBody>
          <a:bodyPr/>
          <a:lstStyle/>
          <a:p>
            <a:pPr algn="r" rtl="1"/>
            <a:r>
              <a:rPr lang="ar-SA" dirty="0" smtClean="0"/>
              <a:t>يقصد </a:t>
            </a:r>
            <a:r>
              <a:rPr lang="ar-SA" dirty="0"/>
              <a:t>به جميع المشاهدات موضع الدراسة. </a:t>
            </a:r>
            <a:endParaRPr lang="ar-SA" dirty="0" smtClean="0"/>
          </a:p>
          <a:p>
            <a:pPr algn="r" rtl="1"/>
            <a:endParaRPr lang="ar-SA" dirty="0"/>
          </a:p>
          <a:p>
            <a:pPr algn="r" rtl="1"/>
            <a:r>
              <a:rPr lang="ar-SA" dirty="0" smtClean="0"/>
              <a:t>أو </a:t>
            </a:r>
            <a:r>
              <a:rPr lang="ar-SA" dirty="0"/>
              <a:t>هي كافة مفردات مجتمع الدراسة. </a:t>
            </a:r>
            <a:endParaRPr lang="ar-SA" dirty="0" smtClean="0"/>
          </a:p>
          <a:p>
            <a:pPr algn="r" rtl="1"/>
            <a:endParaRPr lang="ar-SA" dirty="0"/>
          </a:p>
          <a:p>
            <a:pPr algn="r" rtl="1"/>
            <a:r>
              <a:rPr lang="ar-SA" dirty="0" smtClean="0"/>
              <a:t>على </a:t>
            </a:r>
            <a:r>
              <a:rPr lang="ar-SA" dirty="0"/>
              <a:t>سبيل المثال، لو كان موضوع الدراسة هو مشكلات طلاب كلية الآداب في جامعة الملك سعود فان مجتمع البحث هو طلاب كلية الآداب.</a:t>
            </a:r>
            <a:endParaRPr lang="en-US" dirty="0"/>
          </a:p>
          <a:p>
            <a:pPr marL="0" indent="0" algn="r" rtl="1">
              <a:buNone/>
            </a:pPr>
            <a:r>
              <a:rPr lang="en-US" b="1" dirty="0"/>
              <a:t> </a:t>
            </a:r>
            <a:endParaRPr lang="en-US" dirty="0"/>
          </a:p>
          <a:p>
            <a:endParaRPr lang="ar-SA" dirty="0"/>
          </a:p>
        </p:txBody>
      </p:sp>
    </p:spTree>
    <p:extLst>
      <p:ext uri="{BB962C8B-B14F-4D97-AF65-F5344CB8AC3E}">
        <p14:creationId xmlns:p14="http://schemas.microsoft.com/office/powerpoint/2010/main" xmlns="" val="2537836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lvl="0" algn="r"/>
            <a:r>
              <a:rPr lang="ar-SA" b="1" dirty="0"/>
              <a:t>لماذا تستخدم العينات ؟</a:t>
            </a:r>
            <a:r>
              <a:rPr lang="en-US" dirty="0"/>
              <a:t/>
            </a:r>
            <a:br>
              <a:rPr lang="en-US" dirty="0"/>
            </a:br>
            <a:endParaRPr lang="ar-SA" dirty="0"/>
          </a:p>
        </p:txBody>
      </p:sp>
      <p:sp>
        <p:nvSpPr>
          <p:cNvPr id="3" name="عنصر نائب للمحتوى 2"/>
          <p:cNvSpPr>
            <a:spLocks noGrp="1"/>
          </p:cNvSpPr>
          <p:nvPr>
            <p:ph idx="1"/>
          </p:nvPr>
        </p:nvSpPr>
        <p:spPr>
          <a:xfrm>
            <a:off x="611560" y="1700808"/>
            <a:ext cx="7920880" cy="4536504"/>
          </a:xfrm>
        </p:spPr>
        <p:txBody>
          <a:bodyPr anchor="ctr">
            <a:normAutofit/>
          </a:bodyPr>
          <a:lstStyle/>
          <a:p>
            <a:pPr algn="r" rtl="1"/>
            <a:r>
              <a:rPr lang="ar-SA" dirty="0" smtClean="0"/>
              <a:t>قد </a:t>
            </a:r>
            <a:r>
              <a:rPr lang="ar-SA" dirty="0"/>
              <a:t>يقول قائل </a:t>
            </a:r>
            <a:r>
              <a:rPr lang="ar-SA" dirty="0" smtClean="0"/>
              <a:t>إن </a:t>
            </a:r>
            <a:r>
              <a:rPr lang="ar-SA" dirty="0"/>
              <a:t>دراسة كامل مفردات مجتمع الدراسة الأصلي هو أفضل من إجراء الدراسة على جزء من هذا المجتمع لأنه يعطينا نتائج أكثر دقة وأكثر واقعية وقابلة للتعميم</a:t>
            </a:r>
            <a:r>
              <a:rPr lang="ar-SA" dirty="0" smtClean="0"/>
              <a:t>.</a:t>
            </a:r>
          </a:p>
          <a:p>
            <a:pPr algn="r" rtl="1"/>
            <a:r>
              <a:rPr lang="ar-SA" dirty="0" smtClean="0"/>
              <a:t>يبدو </a:t>
            </a:r>
            <a:r>
              <a:rPr lang="ar-SA" dirty="0"/>
              <a:t>هذا منطقيا، إلا أن هناك العديد من الأسباب التي تدفع الباحث إلى اللجوء إلى استخدام العينات في دراسة الظاهرة موضع البحث </a:t>
            </a:r>
            <a:r>
              <a:rPr lang="ar-SA" dirty="0" smtClean="0"/>
              <a:t>وتتمثل </a:t>
            </a:r>
            <a:r>
              <a:rPr lang="ar-SA" dirty="0"/>
              <a:t>في التالي </a:t>
            </a:r>
          </a:p>
          <a:p>
            <a:pPr algn="r" rtl="1"/>
            <a:endParaRPr lang="ar-SA" dirty="0"/>
          </a:p>
        </p:txBody>
      </p:sp>
    </p:spTree>
    <p:extLst>
      <p:ext uri="{BB962C8B-B14F-4D97-AF65-F5344CB8AC3E}">
        <p14:creationId xmlns:p14="http://schemas.microsoft.com/office/powerpoint/2010/main" xmlns="" val="3726866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636680"/>
          </a:xfrm>
        </p:spPr>
        <p:txBody>
          <a:bodyPr anchor="t">
            <a:noAutofit/>
          </a:bodyPr>
          <a:lstStyle/>
          <a:p>
            <a:pPr algn="r" rtl="1"/>
            <a:r>
              <a:rPr lang="ar-SA" sz="3600" b="1" dirty="0"/>
              <a:t>لماذا تستخدم العينات ؟</a:t>
            </a:r>
            <a:endParaRPr lang="ar-SA" sz="3600" dirty="0"/>
          </a:p>
        </p:txBody>
      </p:sp>
      <p:sp>
        <p:nvSpPr>
          <p:cNvPr id="3" name="عنصر نائب للمحتوى 2"/>
          <p:cNvSpPr>
            <a:spLocks noGrp="1"/>
          </p:cNvSpPr>
          <p:nvPr>
            <p:ph idx="1"/>
          </p:nvPr>
        </p:nvSpPr>
        <p:spPr>
          <a:xfrm>
            <a:off x="395536" y="1340768"/>
            <a:ext cx="8229600" cy="5374380"/>
          </a:xfrm>
        </p:spPr>
        <p:txBody>
          <a:bodyPr anchor="ctr">
            <a:noAutofit/>
          </a:bodyPr>
          <a:lstStyle/>
          <a:p>
            <a:pPr lvl="0" algn="r" rtl="1"/>
            <a:r>
              <a:rPr lang="ar-SA" sz="2400" b="1" u="sng" dirty="0" smtClean="0"/>
              <a:t>تجانس </a:t>
            </a:r>
            <a:r>
              <a:rPr lang="ar-SA" sz="2400" b="1" u="sng" dirty="0"/>
              <a:t>مفردات مجتمع البحث الأصلي</a:t>
            </a:r>
            <a:r>
              <a:rPr lang="ar-SA" sz="2400" dirty="0"/>
              <a:t>: </a:t>
            </a:r>
            <a:r>
              <a:rPr lang="ar-TN" sz="2400" dirty="0" smtClean="0"/>
              <a:t>ت</a:t>
            </a:r>
            <a:r>
              <a:rPr lang="ar-SA" sz="2400" dirty="0" smtClean="0"/>
              <a:t>كون عناصر </a:t>
            </a:r>
            <a:r>
              <a:rPr lang="ar-SA" sz="2400" dirty="0"/>
              <a:t>مجتمع الدراسة الأصلي متجانسة بشكل </a:t>
            </a:r>
            <a:r>
              <a:rPr lang="ar-SA" sz="2400" dirty="0" smtClean="0"/>
              <a:t>كبير</a:t>
            </a:r>
            <a:r>
              <a:rPr lang="ar-TN" sz="2400" dirty="0" smtClean="0"/>
              <a:t>/ </a:t>
            </a:r>
            <a:r>
              <a:rPr lang="ar-SA" sz="2400" dirty="0" smtClean="0"/>
              <a:t>نفس </a:t>
            </a:r>
            <a:r>
              <a:rPr lang="ar-SA" sz="2400" dirty="0"/>
              <a:t>النتائج يتم الحصول عليها سواء تمت الدراسة على جزء من المجتمع الأصلي أم كامل مفردات المجتمع</a:t>
            </a:r>
            <a:r>
              <a:rPr lang="ar-SA" sz="2400" dirty="0" smtClean="0"/>
              <a:t>.</a:t>
            </a:r>
          </a:p>
          <a:p>
            <a:pPr lvl="0" algn="r" rtl="1"/>
            <a:r>
              <a:rPr lang="ar-SA" sz="2400" dirty="0" smtClean="0"/>
              <a:t> </a:t>
            </a:r>
            <a:r>
              <a:rPr lang="ar-SA" sz="2400" b="1" u="sng" dirty="0" smtClean="0"/>
              <a:t>ارتفاع </a:t>
            </a:r>
            <a:r>
              <a:rPr lang="ar-SA" sz="2400" b="1" u="sng" dirty="0"/>
              <a:t>التكلفة والوقت والجهد</a:t>
            </a:r>
            <a:r>
              <a:rPr lang="ar-SA" sz="2400" dirty="0"/>
              <a:t>: إذا كان مجتمع الدراسة </a:t>
            </a:r>
            <a:r>
              <a:rPr lang="ar-SA" sz="2400" dirty="0" smtClean="0"/>
              <a:t>كبيرا ومتباعدا </a:t>
            </a:r>
            <a:r>
              <a:rPr lang="ar-SA" sz="2400" dirty="0"/>
              <a:t>جغرافيا يجعل من الصعب على الباحث القيام بدراسة مجتمع البحث الأصلي بالكامل </a:t>
            </a:r>
            <a:r>
              <a:rPr lang="ar-TN" sz="2400" dirty="0" smtClean="0"/>
              <a:t>(</a:t>
            </a:r>
            <a:r>
              <a:rPr lang="ar-SA" sz="2400" dirty="0" smtClean="0"/>
              <a:t>وقت </a:t>
            </a:r>
            <a:r>
              <a:rPr lang="ar-SA" sz="2400" dirty="0"/>
              <a:t>وجهد وتكلفة مرتفعة</a:t>
            </a:r>
            <a:r>
              <a:rPr lang="ar-SA" sz="2400" dirty="0" smtClean="0"/>
              <a:t>.</a:t>
            </a:r>
            <a:r>
              <a:rPr lang="ar-TN" sz="2400" dirty="0" smtClean="0"/>
              <a:t>)</a:t>
            </a:r>
            <a:r>
              <a:rPr lang="ar-SA" sz="2400" dirty="0" smtClean="0"/>
              <a:t> </a:t>
            </a:r>
          </a:p>
          <a:p>
            <a:pPr lvl="0" algn="r" rtl="1"/>
            <a:r>
              <a:rPr lang="ar-SA" sz="2400" b="1" u="sng" dirty="0" smtClean="0"/>
              <a:t>ضعف </a:t>
            </a:r>
            <a:r>
              <a:rPr lang="ar-SA" sz="2400" b="1" u="sng" dirty="0"/>
              <a:t>الرقابة والإشراف</a:t>
            </a:r>
            <a:r>
              <a:rPr lang="ar-SA" sz="2400" dirty="0"/>
              <a:t>: عندما يكون مجتمع الدراسة كبيرا فان ذلك قد يدفع الباحث إلى استخدام مساعدين في جمع البيانات وتحليلها. ولكن إمكانيات الباحث في الضبط والرقابة </a:t>
            </a:r>
            <a:r>
              <a:rPr lang="ar-TN" sz="2400" dirty="0" smtClean="0"/>
              <a:t>ضعيفة /</a:t>
            </a:r>
            <a:r>
              <a:rPr lang="ar-SA" sz="2400" dirty="0" smtClean="0"/>
              <a:t>ازدياد </a:t>
            </a:r>
            <a:r>
              <a:rPr lang="ar-SA" sz="2400" dirty="0"/>
              <a:t>حجم البيانات والجهد المطلوب لجمعها و </a:t>
            </a:r>
            <a:r>
              <a:rPr lang="ar-SA" sz="2400" dirty="0" smtClean="0"/>
              <a:t>تحليلها</a:t>
            </a:r>
          </a:p>
          <a:p>
            <a:pPr lvl="0" algn="r" rtl="1"/>
            <a:r>
              <a:rPr lang="ar-SA" sz="2400" b="1" u="sng" dirty="0" smtClean="0"/>
              <a:t>عدم </a:t>
            </a:r>
            <a:r>
              <a:rPr lang="ar-SA" sz="2400" b="1" u="sng" dirty="0"/>
              <a:t>إمكانية حصر كامل مفردات مجتمع البحث الأصلي</a:t>
            </a:r>
            <a:r>
              <a:rPr lang="ar-SA" sz="2400" dirty="0"/>
              <a:t>: </a:t>
            </a:r>
            <a:r>
              <a:rPr lang="ar-SA" sz="2400" dirty="0" smtClean="0"/>
              <a:t>يصعب حصر </a:t>
            </a:r>
            <a:r>
              <a:rPr lang="ar-SA" sz="2400" dirty="0"/>
              <a:t>كامل مفردات مجتمع </a:t>
            </a:r>
            <a:r>
              <a:rPr lang="ar-SA" sz="2400" dirty="0" smtClean="0"/>
              <a:t>الدراسة</a:t>
            </a:r>
            <a:r>
              <a:rPr lang="ar-TN" sz="2400" dirty="0" smtClean="0"/>
              <a:t> </a:t>
            </a:r>
            <a:r>
              <a:rPr lang="ar-SA" sz="2400" dirty="0" smtClean="0"/>
              <a:t>مثال </a:t>
            </a:r>
            <a:r>
              <a:rPr lang="ar-SA" sz="2400" dirty="0"/>
              <a:t>على ذلك دراسة ظاهرة المدمنين على </a:t>
            </a:r>
            <a:r>
              <a:rPr lang="ar-SA" sz="2400" dirty="0" smtClean="0"/>
              <a:t>المخدرات</a:t>
            </a:r>
          </a:p>
        </p:txBody>
      </p:sp>
    </p:spTree>
    <p:extLst>
      <p:ext uri="{BB962C8B-B14F-4D97-AF65-F5344CB8AC3E}">
        <p14:creationId xmlns:p14="http://schemas.microsoft.com/office/powerpoint/2010/main" xmlns="" val="339437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chor="t">
            <a:normAutofit/>
          </a:bodyPr>
          <a:lstStyle/>
          <a:p>
            <a:pPr algn="r" rtl="1"/>
            <a:r>
              <a:rPr lang="ar-SA" sz="4000" b="1" dirty="0"/>
              <a:t>لماذا تستخدم العينات ؟</a:t>
            </a:r>
            <a:endParaRPr lang="ar-SA" sz="4000" dirty="0"/>
          </a:p>
        </p:txBody>
      </p:sp>
      <p:sp>
        <p:nvSpPr>
          <p:cNvPr id="3" name="عنصر نائب للمحتوى 2"/>
          <p:cNvSpPr>
            <a:spLocks noGrp="1"/>
          </p:cNvSpPr>
          <p:nvPr>
            <p:ph idx="1"/>
          </p:nvPr>
        </p:nvSpPr>
        <p:spPr>
          <a:xfrm>
            <a:off x="457200" y="1500174"/>
            <a:ext cx="8229600" cy="4824426"/>
          </a:xfrm>
        </p:spPr>
        <p:txBody>
          <a:bodyPr>
            <a:normAutofit/>
          </a:bodyPr>
          <a:lstStyle/>
          <a:p>
            <a:pPr lvl="0" algn="r" rtl="1"/>
            <a:r>
              <a:rPr lang="ar-SA" sz="2800" b="1" u="sng" dirty="0"/>
              <a:t>إن الدراسات الإحصائية تؤكد بأن قدرة العينة </a:t>
            </a:r>
            <a:r>
              <a:rPr lang="ar-SA" sz="2800" b="1" u="sng" dirty="0" smtClean="0"/>
              <a:t>على </a:t>
            </a:r>
            <a:r>
              <a:rPr lang="ar-SA" sz="2800" b="1" u="sng" dirty="0"/>
              <a:t>تمثيل المجتمع يمكن أن تصل في دقتها إلى درجة مقاربة إلى حد كبير للنتيجة الفعلية التي سيحصل عليها الباحث من المجتمع لو طبق الدراسة على أفراده جميعا</a:t>
            </a:r>
            <a:r>
              <a:rPr lang="ar-SA" sz="2800" dirty="0"/>
              <a:t>.</a:t>
            </a:r>
            <a:r>
              <a:rPr lang="ar-TN" sz="2800" dirty="0"/>
              <a:t> </a:t>
            </a:r>
            <a:endParaRPr lang="ar-SA" sz="2800" dirty="0" smtClean="0"/>
          </a:p>
          <a:p>
            <a:pPr lvl="0" algn="r" rtl="1"/>
            <a:r>
              <a:rPr lang="ar-TN" sz="2800" dirty="0" smtClean="0"/>
              <a:t>غير </a:t>
            </a:r>
            <a:r>
              <a:rPr lang="ar-TN" sz="2800" dirty="0"/>
              <a:t>أنه يجب التنبيه بأنه ليس لباحث أن يدعي بأن نتائج دراسته مماثلة تماما لنتائج المجتمع إذ أنه لا يمكن القطع بصحة النتيجة </a:t>
            </a:r>
            <a:r>
              <a:rPr lang="ar-TN" sz="2800" dirty="0" smtClean="0"/>
              <a:t>بنسبة </a:t>
            </a:r>
            <a:r>
              <a:rPr lang="ar-SA" sz="2800" dirty="0" smtClean="0"/>
              <a:t>1</a:t>
            </a:r>
            <a:r>
              <a:rPr lang="ar-TN" sz="2800" dirty="0" smtClean="0"/>
              <a:t>0</a:t>
            </a:r>
            <a:r>
              <a:rPr lang="ar-SA" sz="2800" dirty="0" smtClean="0"/>
              <a:t>0 </a:t>
            </a:r>
            <a:r>
              <a:rPr lang="en-US" sz="2800" dirty="0" smtClean="0"/>
              <a:t>% </a:t>
            </a:r>
            <a:r>
              <a:rPr lang="ar-TN" sz="2800" dirty="0" smtClean="0"/>
              <a:t> ما </a:t>
            </a:r>
            <a:r>
              <a:rPr lang="ar-TN" sz="2800" dirty="0"/>
              <a:t>لم يستخدم جميع أفراد المجتمع في دراسته. </a:t>
            </a:r>
            <a:endParaRPr lang="ar-SA" sz="2800" dirty="0" smtClean="0"/>
          </a:p>
          <a:p>
            <a:pPr lvl="0" algn="r" rtl="1"/>
            <a:r>
              <a:rPr lang="ar-TN" sz="2800" dirty="0" smtClean="0"/>
              <a:t>بمعنى </a:t>
            </a:r>
            <a:r>
              <a:rPr lang="ar-TN" sz="2800" dirty="0"/>
              <a:t>أن هناك مجالا لما اصطلح الإحصائيون على تسميته </a:t>
            </a:r>
            <a:r>
              <a:rPr lang="ar-TN" sz="2800" b="1" u="sng" dirty="0"/>
              <a:t>بالخطأ العيني </a:t>
            </a:r>
            <a:r>
              <a:rPr lang="ar-TN" sz="2800" dirty="0"/>
              <a:t>الذي يظل موجودا مادامت معلومات البحث </a:t>
            </a:r>
            <a:r>
              <a:rPr lang="ar-TN" sz="2800" dirty="0" err="1" smtClean="0"/>
              <a:t>مستقا</a:t>
            </a:r>
            <a:r>
              <a:rPr lang="ar-SA" sz="2800" dirty="0"/>
              <a:t>ة</a:t>
            </a:r>
            <a:r>
              <a:rPr lang="ar-TN" sz="2800" dirty="0" smtClean="0"/>
              <a:t> </a:t>
            </a:r>
            <a:r>
              <a:rPr lang="ar-TN" sz="2800" dirty="0"/>
              <a:t>من العينة </a:t>
            </a:r>
            <a:r>
              <a:rPr lang="ar-TN" sz="2800" dirty="0" smtClean="0"/>
              <a:t>وليست </a:t>
            </a:r>
            <a:r>
              <a:rPr lang="ar-TN" sz="2800" dirty="0"/>
              <a:t>من المجتمع</a:t>
            </a:r>
            <a:endParaRPr lang="ar-SA" sz="2800" dirty="0"/>
          </a:p>
        </p:txBody>
      </p:sp>
    </p:spTree>
    <p:extLst>
      <p:ext uri="{BB962C8B-B14F-4D97-AF65-F5344CB8AC3E}">
        <p14:creationId xmlns:p14="http://schemas.microsoft.com/office/powerpoint/2010/main" xmlns="" val="1179467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حجم العينة ومدى تمثيلها لمجتمع الدراسة : </a:t>
            </a:r>
            <a:r>
              <a:rPr lang="en-US" b="1" dirty="0"/>
              <a:t/>
            </a:r>
            <a:br>
              <a:rPr lang="en-US" b="1" dirty="0"/>
            </a:br>
            <a:endParaRPr lang="ar-SA" dirty="0"/>
          </a:p>
        </p:txBody>
      </p:sp>
      <p:sp>
        <p:nvSpPr>
          <p:cNvPr id="3" name="عنصر نائب للمحتوى 2"/>
          <p:cNvSpPr>
            <a:spLocks noGrp="1"/>
          </p:cNvSpPr>
          <p:nvPr>
            <p:ph idx="1"/>
          </p:nvPr>
        </p:nvSpPr>
        <p:spPr>
          <a:xfrm>
            <a:off x="251520" y="1412776"/>
            <a:ext cx="8352928" cy="4896544"/>
          </a:xfrm>
        </p:spPr>
        <p:txBody>
          <a:bodyPr anchor="ctr">
            <a:normAutofit/>
          </a:bodyPr>
          <a:lstStyle/>
          <a:p>
            <a:pPr algn="r" rtl="1"/>
            <a:r>
              <a:rPr lang="ar-SA" dirty="0"/>
              <a:t>يعتبر تحديد حجم العينة من الأمور الأساسية التي يجب أن يوليها الباحث أهمية كبرى. إن اختيار عينة صغيرة الحجم قد يجعلها غير ممثلة، كذلك اختيار عينة كبيرة تؤدي إلى زيادة في التكاليف بشكل غير مبرر. </a:t>
            </a:r>
            <a:endParaRPr lang="ar-SA" dirty="0" smtClean="0"/>
          </a:p>
          <a:p>
            <a:pPr algn="r" rtl="1"/>
            <a:endParaRPr lang="en-US" b="1" dirty="0"/>
          </a:p>
          <a:p>
            <a:pPr algn="r" rtl="1"/>
            <a:r>
              <a:rPr lang="ar-SA" dirty="0" smtClean="0"/>
              <a:t>تقرير </a:t>
            </a:r>
            <a:r>
              <a:rPr lang="ar-SA" dirty="0"/>
              <a:t>الحجم المناسب من العينة </a:t>
            </a:r>
            <a:r>
              <a:rPr lang="ar-SA" dirty="0" smtClean="0"/>
              <a:t>يعد </a:t>
            </a:r>
            <a:r>
              <a:rPr lang="ar-SA" dirty="0"/>
              <a:t>أمرا </a:t>
            </a:r>
            <a:r>
              <a:rPr lang="ar-TN" dirty="0" smtClean="0"/>
              <a:t>مثيرا </a:t>
            </a:r>
            <a:r>
              <a:rPr lang="ar-TN" dirty="0" err="1" smtClean="0"/>
              <a:t>لل</a:t>
            </a:r>
            <a:r>
              <a:rPr lang="ar-SA" dirty="0" smtClean="0"/>
              <a:t>جدل </a:t>
            </a:r>
            <a:r>
              <a:rPr lang="ar-SA" dirty="0"/>
              <a:t>لدى بعض المختصين أنفسهم، إذ أن من بينهم من يقرر أن يقوم الباحث باختيار نسبة محددة ( 5</a:t>
            </a:r>
            <a:r>
              <a:rPr lang="fr-FR" dirty="0"/>
              <a:t>% </a:t>
            </a:r>
            <a:r>
              <a:rPr lang="ar-SA" dirty="0"/>
              <a:t> مثلا أو 10 </a:t>
            </a:r>
            <a:r>
              <a:rPr lang="en-US" dirty="0"/>
              <a:t>%</a:t>
            </a:r>
            <a:r>
              <a:rPr lang="ar-SA" dirty="0"/>
              <a:t>) من أفراد مجتمع الدراسة، و منهم من يرى بأن الأمر يرجع لرأي الباحث ليقرر بنفسه ما هو مناسب لذلك. </a:t>
            </a:r>
            <a:endParaRPr lang="en-US" dirty="0"/>
          </a:p>
        </p:txBody>
      </p:sp>
    </p:spTree>
    <p:extLst>
      <p:ext uri="{BB962C8B-B14F-4D97-AF65-F5344CB8AC3E}">
        <p14:creationId xmlns:p14="http://schemas.microsoft.com/office/powerpoint/2010/main" xmlns="" val="1350478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8229600" cy="1071570"/>
          </a:xfrm>
        </p:spPr>
        <p:txBody>
          <a:bodyPr anchor="t">
            <a:noAutofit/>
          </a:bodyPr>
          <a:lstStyle/>
          <a:p>
            <a:pPr algn="r"/>
            <a:r>
              <a:rPr lang="ar-SA" sz="3200" b="1" dirty="0" smtClean="0"/>
              <a:t>لا توجد </a:t>
            </a:r>
            <a:r>
              <a:rPr lang="ar-SA" sz="3200" b="1" dirty="0"/>
              <a:t>نسبة مئوية معينة </a:t>
            </a:r>
            <a:r>
              <a:rPr lang="ar-SA" sz="3200" b="1" dirty="0" smtClean="0"/>
              <a:t>.هناك </a:t>
            </a:r>
            <a:r>
              <a:rPr lang="ar-SA" sz="3200" b="1" dirty="0"/>
              <a:t>مجموعة من العوامل تؤثر في حجم </a:t>
            </a:r>
            <a:r>
              <a:rPr lang="ar-SA" sz="3200" b="1" dirty="0" smtClean="0"/>
              <a:t>العينة</a:t>
            </a:r>
            <a:r>
              <a:rPr lang="ar-SA" sz="3200" dirty="0"/>
              <a:t/>
            </a:r>
            <a:br>
              <a:rPr lang="ar-SA" sz="3200" dirty="0"/>
            </a:br>
            <a:endParaRPr lang="ar-SA" sz="3200" dirty="0"/>
          </a:p>
        </p:txBody>
      </p:sp>
      <p:sp>
        <p:nvSpPr>
          <p:cNvPr id="3" name="عنصر نائب للمحتوى 2"/>
          <p:cNvSpPr>
            <a:spLocks noGrp="1"/>
          </p:cNvSpPr>
          <p:nvPr>
            <p:ph idx="1"/>
          </p:nvPr>
        </p:nvSpPr>
        <p:spPr>
          <a:xfrm>
            <a:off x="251520" y="1340768"/>
            <a:ext cx="8712968" cy="5256584"/>
          </a:xfrm>
        </p:spPr>
        <p:txBody>
          <a:bodyPr>
            <a:normAutofit fontScale="25000" lnSpcReduction="20000"/>
          </a:bodyPr>
          <a:lstStyle/>
          <a:p>
            <a:pPr algn="r" rtl="1"/>
            <a:r>
              <a:rPr lang="ar-SA" sz="9600" b="1" dirty="0" smtClean="0"/>
              <a:t>درجة </a:t>
            </a:r>
            <a:r>
              <a:rPr lang="ar-SA" sz="9600" b="1" dirty="0"/>
              <a:t>الدقة والثقة المرجو تحقيقها </a:t>
            </a:r>
            <a:r>
              <a:rPr lang="ar-SA" sz="9600" dirty="0"/>
              <a:t>: </a:t>
            </a:r>
            <a:r>
              <a:rPr lang="ar-SA" sz="9600" dirty="0" smtClean="0"/>
              <a:t>كلما </a:t>
            </a:r>
            <a:r>
              <a:rPr lang="ar-SA" sz="9600" dirty="0"/>
              <a:t>كان الباحث </a:t>
            </a:r>
            <a:r>
              <a:rPr lang="ar-SA" sz="9600" dirty="0" smtClean="0"/>
              <a:t>راغبا </a:t>
            </a:r>
            <a:r>
              <a:rPr lang="ar-SA" sz="9600" dirty="0"/>
              <a:t>في الحصول على نتائج أكثر دقة كلما استدعى الأمر زيادة حجم عينة الدراسة. </a:t>
            </a:r>
            <a:endParaRPr lang="en-US" sz="9600" dirty="0"/>
          </a:p>
          <a:p>
            <a:pPr algn="r" rtl="1"/>
            <a:r>
              <a:rPr lang="ar-TN" sz="9600" dirty="0" smtClean="0"/>
              <a:t>درجة </a:t>
            </a:r>
            <a:r>
              <a:rPr lang="ar-SA" sz="9600" dirty="0" smtClean="0"/>
              <a:t>الدقة</a:t>
            </a:r>
            <a:r>
              <a:rPr lang="ar-TN" sz="9600" dirty="0" smtClean="0"/>
              <a:t> هي </a:t>
            </a:r>
            <a:r>
              <a:rPr lang="ar-SA" sz="9600" dirty="0" smtClean="0"/>
              <a:t>قرب </a:t>
            </a:r>
            <a:r>
              <a:rPr lang="ar-SA" sz="9600" dirty="0"/>
              <a:t>نتائج العينة إلى الواقع الفعلي، </a:t>
            </a:r>
            <a:r>
              <a:rPr lang="ar-TN" sz="9600" dirty="0" smtClean="0"/>
              <a:t>(</a:t>
            </a:r>
            <a:r>
              <a:rPr lang="ar-SA" sz="9600" dirty="0" smtClean="0"/>
              <a:t>80</a:t>
            </a:r>
            <a:r>
              <a:rPr lang="ar-SA" sz="9600" dirty="0"/>
              <a:t>% أو 90% أو 95% أو </a:t>
            </a:r>
            <a:r>
              <a:rPr lang="ar-SA" sz="9600" dirty="0" smtClean="0"/>
              <a:t>غيرها</a:t>
            </a:r>
            <a:r>
              <a:rPr lang="ar-TN" sz="9600" dirty="0" smtClean="0"/>
              <a:t>)</a:t>
            </a:r>
            <a:r>
              <a:rPr lang="ar-SA" sz="9600" dirty="0" smtClean="0"/>
              <a:t> </a:t>
            </a:r>
            <a:r>
              <a:rPr lang="ar-SA" sz="9600" dirty="0"/>
              <a:t>والنسبة الشائعة الاستخدام في التحليل الإحصائي هي 95%، إلا أنه من الصعب الحصول على نتائج دقيقة بنسبة 100</a:t>
            </a:r>
            <a:r>
              <a:rPr lang="ar-SA" sz="9600" dirty="0" smtClean="0"/>
              <a:t>%.</a:t>
            </a:r>
          </a:p>
          <a:p>
            <a:pPr marL="0" indent="0" algn="r" rtl="1">
              <a:buNone/>
            </a:pPr>
            <a:endParaRPr lang="en-US" sz="9600" dirty="0"/>
          </a:p>
          <a:p>
            <a:pPr lvl="0" algn="r" rtl="1"/>
            <a:r>
              <a:rPr lang="ar-SA" sz="9600" b="1" dirty="0"/>
              <a:t>مدى تجانس مجتمع الدراسة</a:t>
            </a:r>
            <a:r>
              <a:rPr lang="ar-SA" sz="9600" dirty="0"/>
              <a:t>: مهما كبر مجتمع الدراسة المتجانس أو صغر فانه يمكن اختيار عينه صغيرة وممثلة، وهذا الاختيار يكون عادة سهلا. </a:t>
            </a:r>
            <a:r>
              <a:rPr lang="ar-SA" sz="9600" dirty="0" smtClean="0"/>
              <a:t>أما </a:t>
            </a:r>
            <a:r>
              <a:rPr lang="ar-SA" sz="9600" dirty="0"/>
              <a:t>إذا كان مجتمع الدراسة غير متجانس فان اختيار العينة الممثلة يكون معقدا وصعبا، وهذا يتطلب زيادة في حجم العينة من أجل اختيار عينة ممثلة لمجتمع الدراسة. </a:t>
            </a:r>
            <a:endParaRPr lang="ar-SA" sz="9600" dirty="0" smtClean="0"/>
          </a:p>
          <a:p>
            <a:pPr marL="0" lvl="0" indent="0" algn="r" rtl="1">
              <a:buNone/>
            </a:pPr>
            <a:endParaRPr lang="ar-SA" sz="9600" dirty="0" smtClean="0"/>
          </a:p>
          <a:p>
            <a:pPr lvl="0" algn="r" rtl="1"/>
            <a:r>
              <a:rPr lang="ar-SA" sz="9600" b="1" dirty="0" smtClean="0"/>
              <a:t>حجم </a:t>
            </a:r>
            <a:r>
              <a:rPr lang="ar-SA" sz="9600" b="1" dirty="0"/>
              <a:t>مجتمع الدراسة:</a:t>
            </a:r>
            <a:r>
              <a:rPr lang="ar-SA" sz="9600" dirty="0"/>
              <a:t> </a:t>
            </a:r>
            <a:r>
              <a:rPr lang="ar-SA" sz="9600" dirty="0" smtClean="0"/>
              <a:t>كلما </a:t>
            </a:r>
            <a:r>
              <a:rPr lang="ar-SA" sz="9600" dirty="0"/>
              <a:t>كبر حجم مجتمع الدراسة اقتضى الأمر زيادة في العينة والعكس صحيح</a:t>
            </a:r>
            <a:r>
              <a:rPr lang="ar-SA" sz="9600" dirty="0" smtClean="0"/>
              <a:t>.</a:t>
            </a:r>
          </a:p>
          <a:p>
            <a:pPr marL="0" lvl="0" indent="0" algn="r" rtl="1">
              <a:buNone/>
            </a:pPr>
            <a:r>
              <a:rPr lang="ar-SA" sz="9600" dirty="0" smtClean="0"/>
              <a:t> </a:t>
            </a:r>
          </a:p>
          <a:p>
            <a:pPr algn="r" rtl="1"/>
            <a:r>
              <a:rPr lang="ar-SA" sz="9600" b="1" dirty="0" smtClean="0"/>
              <a:t>درجة التعميم التي </a:t>
            </a:r>
            <a:r>
              <a:rPr lang="ar-SA" sz="9600" b="1" dirty="0"/>
              <a:t>ينشدها الباحث: </a:t>
            </a:r>
            <a:r>
              <a:rPr lang="ar-SA" sz="9600" dirty="0"/>
              <a:t>كلما زاد هدف </a:t>
            </a:r>
            <a:r>
              <a:rPr lang="ar-SA" sz="9600" dirty="0" smtClean="0"/>
              <a:t>الباحث </a:t>
            </a:r>
            <a:r>
              <a:rPr lang="ar-SA" sz="9600" dirty="0"/>
              <a:t>بأن تكون النتائج قابلة للتعميم كلما تطلب الأمر زيادة حجم العينة المختارة.</a:t>
            </a:r>
            <a:endParaRPr lang="en-US" sz="9600" dirty="0"/>
          </a:p>
          <a:p>
            <a:pPr lvl="0" algn="r" rtl="1"/>
            <a:endParaRPr lang="ar-SA" sz="7200" dirty="0" smtClean="0"/>
          </a:p>
        </p:txBody>
      </p:sp>
    </p:spTree>
    <p:extLst>
      <p:ext uri="{BB962C8B-B14F-4D97-AF65-F5344CB8AC3E}">
        <p14:creationId xmlns:p14="http://schemas.microsoft.com/office/powerpoint/2010/main" xmlns="" val="15273751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530</TotalTime>
  <Words>2154</Words>
  <Application>Microsoft Office PowerPoint</Application>
  <PresentationFormat>Affichage à l'écran (4:3)</PresentationFormat>
  <Paragraphs>143</Paragraphs>
  <Slides>26</Slides>
  <Notes>1</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Débit</vt:lpstr>
      <vt:lpstr>  توصيف مقرر  مناهج البحث الإعلامي 207تصل العينات وأنواعها</vt:lpstr>
      <vt:lpstr>العينات وأنواعها الفصل الرابع من كتاب المقرر : مجتمعات البحوث الإعلامية وأنواعها (ص71 إلى 76)</vt:lpstr>
      <vt:lpstr>مفهوم العينة: </vt:lpstr>
      <vt:lpstr>مجتمع البحث:  </vt:lpstr>
      <vt:lpstr>لماذا تستخدم العينات ؟ </vt:lpstr>
      <vt:lpstr>لماذا تستخدم العينات ؟</vt:lpstr>
      <vt:lpstr>لماذا تستخدم العينات ؟</vt:lpstr>
      <vt:lpstr>حجم العينة ومدى تمثيلها لمجتمع الدراسة :  </vt:lpstr>
      <vt:lpstr>لا توجد نسبة مئوية معينة .هناك مجموعة من العوامل تؤثر في حجم العينة </vt:lpstr>
      <vt:lpstr>مفردات العينة في البحوث الإعلامية :</vt:lpstr>
      <vt:lpstr>مراحل اختيار العينة :  </vt:lpstr>
      <vt:lpstr>أنواع العينات Types of Samples  ص 81 إلى ص 90</vt:lpstr>
      <vt:lpstr>1-- العينات الاحتمالية (العشوائية)  Probabilistic Samples :  </vt:lpstr>
      <vt:lpstr>أ‌. العينة العشوائية البسيطة  Simple random sample  </vt:lpstr>
      <vt:lpstr>ب‌. العينة المنتظمة Systematic Sample </vt:lpstr>
      <vt:lpstr>ج -العينة الطبقية العشوائية  Stratified  random sample  </vt:lpstr>
      <vt:lpstr>يتم اختيار العينة العشوائية الطبقية عبر الخطوات التالية : </vt:lpstr>
      <vt:lpstr>الإجابة يمكن حصرها في الجدول التالي:  </vt:lpstr>
      <vt:lpstr>د- العينة العنقودية Cluster Sample </vt:lpstr>
      <vt:lpstr>2 - العينات غير العشوائية ( غير الاحتمالية Non  Probabilistic Samples  ):  </vt:lpstr>
      <vt:lpstr>العينة الغرضية أو العمدية Purposive Sample  </vt:lpstr>
      <vt:lpstr>عينة الصدفة Accidental Sample</vt:lpstr>
      <vt:lpstr>العينة التطوعية :  </vt:lpstr>
      <vt:lpstr>العينة المتاحة </vt:lpstr>
      <vt:lpstr>Diapositive 25</vt:lpstr>
      <vt:lpstr>Diapositive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توصيف مقرر  مناهج البحث الإعلامي 207تصل</dc:title>
  <dc:creator>kamel</dc:creator>
  <cp:lastModifiedBy>kamel</cp:lastModifiedBy>
  <cp:revision>55</cp:revision>
  <dcterms:created xsi:type="dcterms:W3CDTF">2016-02-20T06:49:28Z</dcterms:created>
  <dcterms:modified xsi:type="dcterms:W3CDTF">2016-04-08T08:49:10Z</dcterms:modified>
</cp:coreProperties>
</file>