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257" r:id="rId3"/>
    <p:sldId id="258" r:id="rId4"/>
    <p:sldId id="259"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2" d="100"/>
          <a:sy n="62" d="100"/>
        </p:scale>
        <p:origin x="-1512" y="-7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14" name="عنوان 13"/>
          <p:cNvSpPr>
            <a:spLocks noGrp="1"/>
          </p:cNvSpPr>
          <p:nvPr>
            <p:ph type="ctrTitle"/>
          </p:nvPr>
        </p:nvSpPr>
        <p:spPr>
          <a:xfrm>
            <a:off x="1432560" y="359898"/>
            <a:ext cx="7406640" cy="1472184"/>
          </a:xfrm>
        </p:spPr>
        <p:txBody>
          <a:bodyPr anchor="b"/>
          <a:lstStyle>
            <a:lvl1pPr algn="l">
              <a:defRPr/>
            </a:lvl1pPr>
            <a:extLst/>
          </a:lstStyle>
          <a:p>
            <a:r>
              <a:rPr kumimoji="0" lang="ar-SA" smtClean="0"/>
              <a:t>انقر لتحرير نمط العنوان الرئيسي</a:t>
            </a:r>
            <a:endParaRPr kumimoji="0" lang="en-US"/>
          </a:p>
        </p:txBody>
      </p:sp>
      <p:sp>
        <p:nvSpPr>
          <p:cNvPr id="22" name="عنوان فرعي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ar-SA" smtClean="0"/>
              <a:t>انقر لتحرير نمط العنوان الثانوي الرئيسي</a:t>
            </a:r>
            <a:endParaRPr kumimoji="0" lang="en-US"/>
          </a:p>
        </p:txBody>
      </p:sp>
      <p:sp>
        <p:nvSpPr>
          <p:cNvPr id="7" name="عنصر نائب للتاريخ 6"/>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20" name="عنصر نائب للتذييل 19"/>
          <p:cNvSpPr>
            <a:spLocks noGrp="1"/>
          </p:cNvSpPr>
          <p:nvPr>
            <p:ph type="ftr" sz="quarter" idx="11"/>
          </p:nvPr>
        </p:nvSpPr>
        <p:spPr/>
        <p:txBody>
          <a:bodyPr/>
          <a:lstStyle>
            <a:extLst/>
          </a:lstStyle>
          <a:p>
            <a:endParaRPr lang="ar-SA"/>
          </a:p>
        </p:txBody>
      </p:sp>
      <p:sp>
        <p:nvSpPr>
          <p:cNvPr id="10" name="عنصر نائب لرقم الشريحة 9"/>
          <p:cNvSpPr>
            <a:spLocks noGrp="1"/>
          </p:cNvSpPr>
          <p:nvPr>
            <p:ph type="sldNum" sz="quarter" idx="12"/>
          </p:nvPr>
        </p:nvSpPr>
        <p:spPr/>
        <p:txBody>
          <a:bodyPr/>
          <a:lstStyle>
            <a:extLst/>
          </a:lstStyle>
          <a:p>
            <a:fld id="{94CA404F-2BCA-4149-9D34-5086BF8E801A}" type="slidenum">
              <a:rPr lang="ar-SA" smtClean="0"/>
              <a:t>‹#›</a:t>
            </a:fld>
            <a:endParaRPr lang="ar-SA"/>
          </a:p>
        </p:txBody>
      </p:sp>
      <p:sp>
        <p:nvSpPr>
          <p:cNvPr id="8" name="شكل بيضاوي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شكل بيضاوي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94CA404F-2BCA-4149-9D34-5086BF8E801A}"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858000" y="274639"/>
            <a:ext cx="1828800" cy="5851525"/>
          </a:xfrm>
        </p:spPr>
        <p:txBody>
          <a:bodyPr vert="eaVert"/>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1143000" y="274640"/>
            <a:ext cx="5562600" cy="5851525"/>
          </a:xfrm>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94CA404F-2BCA-4149-9D34-5086BF8E801A}"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94CA404F-2BCA-4149-9D34-5086BF8E801A}"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spTree>
      <p:nvGrpSpPr>
        <p:cNvPr id="1" name=""/>
        <p:cNvGrpSpPr/>
        <p:nvPr/>
      </p:nvGrpSpPr>
      <p:grpSpPr>
        <a:xfrm>
          <a:off x="0" y="0"/>
          <a:ext cx="0" cy="0"/>
          <a:chOff x="0" y="0"/>
          <a:chExt cx="0" cy="0"/>
        </a:xfrm>
      </p:grpSpPr>
      <p:sp>
        <p:nvSpPr>
          <p:cNvPr id="7" name="مستطيل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عنوان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94CA404F-2BCA-4149-9D34-5086BF8E801A}" type="slidenum">
              <a:rPr lang="ar-SA" smtClean="0"/>
              <a:t>‹#›</a:t>
            </a:fld>
            <a:endParaRPr lang="ar-SA"/>
          </a:p>
        </p:txBody>
      </p:sp>
      <p:sp>
        <p:nvSpPr>
          <p:cNvPr id="10" name="مستطيل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شكل بيضاوي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شكل بيضاوي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320"/>
            <a:ext cx="7498080" cy="1143000"/>
          </a:xfrm>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94CA404F-2BCA-4149-9D34-5086BF8E801A}"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8" name="عنصر نائب للتذييل 7"/>
          <p:cNvSpPr>
            <a:spLocks noGrp="1"/>
          </p:cNvSpPr>
          <p:nvPr>
            <p:ph type="ftr" sz="quarter" idx="11"/>
          </p:nvPr>
        </p:nvSpPr>
        <p:spPr/>
        <p:txBody>
          <a:bodyPr/>
          <a:lstStyle>
            <a:extLst/>
          </a:lstStyle>
          <a:p>
            <a:endParaRPr lang="ar-SA"/>
          </a:p>
        </p:txBody>
      </p:sp>
      <p:sp>
        <p:nvSpPr>
          <p:cNvPr id="9" name="عنصر نائب لرقم الشريحة 8"/>
          <p:cNvSpPr>
            <a:spLocks noGrp="1"/>
          </p:cNvSpPr>
          <p:nvPr>
            <p:ph type="sldNum" sz="quarter" idx="12"/>
          </p:nvPr>
        </p:nvSpPr>
        <p:spPr/>
        <p:txBody>
          <a:bodyPr/>
          <a:lstStyle>
            <a:extLst/>
          </a:lstStyle>
          <a:p>
            <a:fld id="{94CA404F-2BCA-4149-9D34-5086BF8E801A}"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320"/>
            <a:ext cx="7498080" cy="1143000"/>
          </a:xfrm>
        </p:spPr>
        <p:txBody>
          <a:bodyPr anchor="ctr"/>
          <a:lstStyle>
            <a:extLst/>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4" name="عنصر نائب للتذييل 3"/>
          <p:cNvSpPr>
            <a:spLocks noGrp="1"/>
          </p:cNvSpPr>
          <p:nvPr>
            <p:ph type="ftr" sz="quarter" idx="11"/>
          </p:nvPr>
        </p:nvSpPr>
        <p:spPr/>
        <p:txBody>
          <a:bodyPr/>
          <a:lstStyle>
            <a:extLst/>
          </a:lstStyle>
          <a:p>
            <a:endParaRPr lang="ar-SA"/>
          </a:p>
        </p:txBody>
      </p:sp>
      <p:sp>
        <p:nvSpPr>
          <p:cNvPr id="5" name="عنصر نائب لرقم الشريحة 4"/>
          <p:cNvSpPr>
            <a:spLocks noGrp="1"/>
          </p:cNvSpPr>
          <p:nvPr>
            <p:ph type="sldNum" sz="quarter" idx="12"/>
          </p:nvPr>
        </p:nvSpPr>
        <p:spPr/>
        <p:txBody>
          <a:bodyPr/>
          <a:lstStyle>
            <a:extLst/>
          </a:lstStyle>
          <a:p>
            <a:fld id="{94CA404F-2BCA-4149-9D34-5086BF8E801A}"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فارغ">
    <p:spTree>
      <p:nvGrpSpPr>
        <p:cNvPr id="1" name=""/>
        <p:cNvGrpSpPr/>
        <p:nvPr/>
      </p:nvGrpSpPr>
      <p:grpSpPr>
        <a:xfrm>
          <a:off x="0" y="0"/>
          <a:ext cx="0" cy="0"/>
          <a:chOff x="0" y="0"/>
          <a:chExt cx="0" cy="0"/>
        </a:xfrm>
      </p:grpSpPr>
      <p:sp>
        <p:nvSpPr>
          <p:cNvPr id="5" name="مستطيل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عنصر نائب للتاريخ 1"/>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3" name="عنصر نائب للتذييل 2"/>
          <p:cNvSpPr>
            <a:spLocks noGrp="1"/>
          </p:cNvSpPr>
          <p:nvPr>
            <p:ph type="ftr" sz="quarter" idx="11"/>
          </p:nvPr>
        </p:nvSpPr>
        <p:spPr/>
        <p:txBody>
          <a:bodyPr/>
          <a:lstStyle>
            <a:extLst/>
          </a:lstStyle>
          <a:p>
            <a:endParaRPr lang="ar-SA"/>
          </a:p>
        </p:txBody>
      </p:sp>
      <p:sp>
        <p:nvSpPr>
          <p:cNvPr id="4" name="عنصر نائب لرقم الشريحة 3"/>
          <p:cNvSpPr>
            <a:spLocks noGrp="1"/>
          </p:cNvSpPr>
          <p:nvPr>
            <p:ph type="sldNum" sz="quarter" idx="12"/>
          </p:nvPr>
        </p:nvSpPr>
        <p:spPr/>
        <p:txBody>
          <a:bodyPr/>
          <a:lstStyle>
            <a:extLst/>
          </a:lstStyle>
          <a:p>
            <a:fld id="{94CA404F-2BCA-4149-9D34-5086BF8E801A}" type="slidenum">
              <a:rPr lang="ar-SA" smtClean="0"/>
              <a:t>‹#›</a:t>
            </a:fld>
            <a:endParaRPr lang="ar-SA"/>
          </a:p>
        </p:txBody>
      </p:sp>
      <p:sp>
        <p:nvSpPr>
          <p:cNvPr id="6" name="مستطيل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94CA404F-2BCA-4149-9D34-5086BF8E801A}"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ar-SA" smtClean="0"/>
              <a:t>انقر لتحرير نمط العنوان الرئيسي</a:t>
            </a:r>
            <a:endParaRPr kumimoji="0" lang="en-US"/>
          </a:p>
        </p:txBody>
      </p:sp>
      <p:sp>
        <p:nvSpPr>
          <p:cNvPr id="5" name="عنصر نائب للتاريخ 4"/>
          <p:cNvSpPr>
            <a:spLocks noGrp="1"/>
          </p:cNvSpPr>
          <p:nvPr>
            <p:ph type="dt" sz="half" idx="10"/>
          </p:nvPr>
        </p:nvSpPr>
        <p:spPr/>
        <p:txBody>
          <a:bodyPr/>
          <a:lstStyle>
            <a:extLst/>
          </a:lstStyle>
          <a:p>
            <a:fld id="{02C76EDE-AFE2-4B06-889E-A768AF0CA939}" type="datetimeFigureOut">
              <a:rPr lang="ar-SA" smtClean="0"/>
              <a:t>20/04/36</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94CA404F-2BCA-4149-9D34-5086BF8E801A}" type="slidenum">
              <a:rPr lang="ar-SA" smtClean="0"/>
              <a:t>‹#›</a:t>
            </a:fld>
            <a:endParaRPr lang="ar-SA"/>
          </a:p>
        </p:txBody>
      </p:sp>
      <p:sp>
        <p:nvSpPr>
          <p:cNvPr id="8" name="مستطيل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extLst/>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عنصر نائب للصورة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ar-SA" smtClean="0"/>
              <a:t>انقر فوق الرمز لإضافة صورة</a:t>
            </a:r>
            <a:endParaRPr kumimoji="0" lang="en-US" dirty="0"/>
          </a:p>
        </p:txBody>
      </p:sp>
      <p:sp>
        <p:nvSpPr>
          <p:cNvPr id="9" name="مخطط انسيابي: معالجة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مخطط انسيابي: معالجة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 name="عنصر نائب للنص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ar-SA" smtClean="0"/>
              <a:t>انقر لتحرير أنماط النص الرئيسي</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دائري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شكل بيضاوي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دائرة مجوفة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2" name="مستطيل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عنصر نائب للعنوان 4"/>
          <p:cNvSpPr>
            <a:spLocks noGrp="1"/>
          </p:cNvSpPr>
          <p:nvPr>
            <p:ph type="title"/>
          </p:nvPr>
        </p:nvSpPr>
        <p:spPr>
          <a:xfrm>
            <a:off x="1435608" y="274638"/>
            <a:ext cx="7498080" cy="1143000"/>
          </a:xfrm>
          <a:prstGeom prst="rect">
            <a:avLst/>
          </a:prstGeom>
        </p:spPr>
        <p:txBody>
          <a:bodyPr anchor="ctr">
            <a:normAutofit/>
          </a:bodyPr>
          <a:lstStyle>
            <a:extLst/>
          </a:lstStyle>
          <a:p>
            <a:r>
              <a:rPr kumimoji="0" lang="ar-SA" smtClean="0"/>
              <a:t>انقر لتحرير نمط العنوان الرئيسي</a:t>
            </a:r>
            <a:endParaRPr kumimoji="0" lang="en-US"/>
          </a:p>
        </p:txBody>
      </p:sp>
      <p:sp>
        <p:nvSpPr>
          <p:cNvPr id="9" name="عنصر نائب للنص 8"/>
          <p:cNvSpPr>
            <a:spLocks noGrp="1"/>
          </p:cNvSpPr>
          <p:nvPr>
            <p:ph type="body" idx="1"/>
          </p:nvPr>
        </p:nvSpPr>
        <p:spPr>
          <a:xfrm>
            <a:off x="1435608" y="1447800"/>
            <a:ext cx="7498080" cy="4800600"/>
          </a:xfrm>
          <a:prstGeom prst="rect">
            <a:avLst/>
          </a:prstGeom>
        </p:spPr>
        <p:txBody>
          <a:bodyPr>
            <a:normAutofit/>
          </a:bodyPr>
          <a:lstStyle>
            <a:extLst/>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24" name="عنصر نائب للتاريخ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02C76EDE-AFE2-4B06-889E-A768AF0CA939}" type="datetimeFigureOut">
              <a:rPr lang="ar-SA" smtClean="0"/>
              <a:t>20/04/36</a:t>
            </a:fld>
            <a:endParaRPr lang="ar-SA"/>
          </a:p>
        </p:txBody>
      </p:sp>
      <p:sp>
        <p:nvSpPr>
          <p:cNvPr id="10" name="عنصر نائب للتذييل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ar-SA"/>
          </a:p>
        </p:txBody>
      </p:sp>
      <p:sp>
        <p:nvSpPr>
          <p:cNvPr id="22" name="عنصر نائب لرقم الشريحة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94CA404F-2BCA-4149-9D34-5086BF8E801A}" type="slidenum">
              <a:rPr lang="ar-SA" smtClean="0"/>
              <a:t>‹#›</a:t>
            </a:fld>
            <a:endParaRPr lang="ar-SA"/>
          </a:p>
        </p:txBody>
      </p:sp>
      <p:sp>
        <p:nvSpPr>
          <p:cNvPr id="15" name="مستطيل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r" rtl="1"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r" rtl="1"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r" rtl="1"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r" rtl="1"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r" rtl="1"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r" rtl="1"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pPr algn="ctr"/>
            <a:r>
              <a:rPr lang="ar-SA" b="1" dirty="0" smtClean="0">
                <a:solidFill>
                  <a:srgbClr val="FF0000"/>
                </a:solidFill>
              </a:rPr>
              <a:t>مناهج البحث التربوي</a:t>
            </a:r>
            <a:endParaRPr lang="ar-SA" b="1" dirty="0">
              <a:solidFill>
                <a:srgbClr val="FF0000"/>
              </a:solidFill>
            </a:endParaRPr>
          </a:p>
        </p:txBody>
      </p:sp>
      <p:sp>
        <p:nvSpPr>
          <p:cNvPr id="3" name="عنوان فرعي 2"/>
          <p:cNvSpPr>
            <a:spLocks noGrp="1"/>
          </p:cNvSpPr>
          <p:nvPr>
            <p:ph type="subTitle" idx="1"/>
          </p:nvPr>
        </p:nvSpPr>
        <p:spPr>
          <a:xfrm>
            <a:off x="1432560" y="1850064"/>
            <a:ext cx="7406640" cy="2650506"/>
          </a:xfrm>
        </p:spPr>
        <p:txBody>
          <a:bodyPr>
            <a:normAutofit lnSpcReduction="10000"/>
          </a:bodyPr>
          <a:lstStyle/>
          <a:p>
            <a:endParaRPr lang="ar-SA" dirty="0" smtClean="0"/>
          </a:p>
          <a:p>
            <a:endParaRPr lang="ar-SA" dirty="0" smtClean="0"/>
          </a:p>
          <a:p>
            <a:pPr algn="ctr"/>
            <a:r>
              <a:rPr lang="ar-SA" sz="3600" b="1" dirty="0" smtClean="0"/>
              <a:t>مفهوم البحث التربوي</a:t>
            </a:r>
          </a:p>
          <a:p>
            <a:pPr algn="ctr"/>
            <a:endParaRPr lang="ar-SA" sz="3200" b="1" dirty="0" smtClean="0"/>
          </a:p>
          <a:p>
            <a:pPr algn="ctr"/>
            <a:r>
              <a:rPr lang="ar-SA" sz="3200" b="1" dirty="0" smtClean="0"/>
              <a:t>المحاضرة الأولى</a:t>
            </a:r>
            <a:endParaRPr lang="ar-SA" sz="3200" b="1"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solidFill>
                  <a:srgbClr val="FF0000"/>
                </a:solidFill>
              </a:rPr>
              <a:t>مفهوم البحث التربوي</a:t>
            </a:r>
            <a:endParaRPr lang="ar-SA" b="1" dirty="0">
              <a:solidFill>
                <a:srgbClr val="FF0000"/>
              </a:solidFill>
            </a:endParaRPr>
          </a:p>
        </p:txBody>
      </p:sp>
      <p:sp>
        <p:nvSpPr>
          <p:cNvPr id="3" name="عنصر نائب للمحتوى 2"/>
          <p:cNvSpPr>
            <a:spLocks noGrp="1"/>
          </p:cNvSpPr>
          <p:nvPr>
            <p:ph idx="1"/>
          </p:nvPr>
        </p:nvSpPr>
        <p:spPr/>
        <p:txBody>
          <a:bodyPr/>
          <a:lstStyle/>
          <a:p>
            <a:endParaRPr lang="ar-SA" b="1" dirty="0" smtClean="0"/>
          </a:p>
          <a:p>
            <a:r>
              <a:rPr lang="ar-SA" b="1" dirty="0" smtClean="0"/>
              <a:t>جهد إنساني عقلي منظم وفق منهج محدد في البحث يتضمن خطوات وطرائق محددة ويؤدي إلى تحقيق معرفة عن الكون والنفس والمجتمع ويسهم في تطوير أنماط الحياة وحل المشكلات التي تواجه الفرد والجماعة.</a:t>
            </a:r>
            <a:endParaRPr lang="ar-SA" b="1"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solidFill>
                  <a:srgbClr val="FF0000"/>
                </a:solidFill>
              </a:rPr>
              <a:t>وظائف البحث التربوي</a:t>
            </a:r>
            <a:endParaRPr lang="ar-SA" b="1" dirty="0">
              <a:solidFill>
                <a:srgbClr val="FF0000"/>
              </a:solidFill>
            </a:endParaRPr>
          </a:p>
        </p:txBody>
      </p:sp>
      <p:sp>
        <p:nvSpPr>
          <p:cNvPr id="3" name="عنصر نائب للمحتوى 2"/>
          <p:cNvSpPr>
            <a:spLocks noGrp="1"/>
          </p:cNvSpPr>
          <p:nvPr>
            <p:ph idx="1"/>
          </p:nvPr>
        </p:nvSpPr>
        <p:spPr/>
        <p:txBody>
          <a:bodyPr/>
          <a:lstStyle/>
          <a:p>
            <a:r>
              <a:rPr lang="ar-SA" dirty="0" smtClean="0"/>
              <a:t>1- العمل على تقدم المعرفة من خلال إيجاد ظروف أفضل لحياة الأفراد.</a:t>
            </a:r>
          </a:p>
          <a:p>
            <a:r>
              <a:rPr lang="ar-SA" dirty="0" smtClean="0"/>
              <a:t>2- القدرة على مواجهة المشكلات من خلال توليد المعرفة.</a:t>
            </a:r>
          </a:p>
          <a:p>
            <a:r>
              <a:rPr lang="ar-SA" dirty="0" smtClean="0"/>
              <a:t>3- إشباع الدوافع الاستطلاعية لدى الفرد والجماعة وتقود إلى تحقيق ذاته.</a:t>
            </a:r>
          </a:p>
          <a:p>
            <a:r>
              <a:rPr lang="ar-SA" dirty="0" smtClean="0"/>
              <a:t>4- تحقق صفات مرغوبة وتنمية وتشجيع التفكير لدى الأفراد على اختلاف مواقعهم.</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b="1" dirty="0" smtClean="0">
                <a:solidFill>
                  <a:srgbClr val="FF0000"/>
                </a:solidFill>
              </a:rPr>
              <a:t>خصائص البحث التربوي</a:t>
            </a:r>
            <a:endParaRPr lang="ar-SA" b="1" dirty="0">
              <a:solidFill>
                <a:srgbClr val="FF0000"/>
              </a:solidFill>
            </a:endParaRPr>
          </a:p>
        </p:txBody>
      </p:sp>
      <p:sp>
        <p:nvSpPr>
          <p:cNvPr id="3" name="عنصر نائب للمحتوى 2"/>
          <p:cNvSpPr>
            <a:spLocks noGrp="1"/>
          </p:cNvSpPr>
          <p:nvPr>
            <p:ph idx="1"/>
          </p:nvPr>
        </p:nvSpPr>
        <p:spPr/>
        <p:txBody>
          <a:bodyPr/>
          <a:lstStyle/>
          <a:p>
            <a:r>
              <a:rPr lang="ar-SA" dirty="0" smtClean="0"/>
              <a:t>1- الموضوعية.</a:t>
            </a:r>
          </a:p>
          <a:p>
            <a:r>
              <a:rPr lang="ar-SA" dirty="0" smtClean="0"/>
              <a:t>2- الدقة.</a:t>
            </a:r>
          </a:p>
          <a:p>
            <a:r>
              <a:rPr lang="ar-SA" dirty="0" smtClean="0"/>
              <a:t>3- المنطقية.</a:t>
            </a:r>
          </a:p>
          <a:p>
            <a:r>
              <a:rPr lang="ar-SA" dirty="0" smtClean="0"/>
              <a:t>4- الإثبات والتحقق.</a:t>
            </a:r>
          </a:p>
          <a:p>
            <a:r>
              <a:rPr lang="ar-SA" dirty="0" smtClean="0"/>
              <a:t>5- التجريب.</a:t>
            </a:r>
          </a:p>
          <a:p>
            <a:r>
              <a:rPr lang="ar-SA" dirty="0" smtClean="0"/>
              <a:t>6- الاستنتاج الاحتمالي.</a:t>
            </a:r>
          </a:p>
          <a:p>
            <a:r>
              <a:rPr lang="ar-SA" dirty="0" smtClean="0"/>
              <a:t>7- الاختزالية.</a:t>
            </a:r>
          </a:p>
          <a:p>
            <a:r>
              <a:rPr lang="ar-SA" dirty="0" smtClean="0"/>
              <a:t>8- القابلية </a:t>
            </a:r>
            <a:r>
              <a:rPr lang="ar-SA" smtClean="0"/>
              <a:t>للنشر والتعليم.</a:t>
            </a:r>
            <a:endParaRPr lang="ar-SA"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انقلاب">
  <a:themeElements>
    <a:clrScheme name="انقلاب">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انقلاب">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انقلاب">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46</TotalTime>
  <Words>126</Words>
  <Application>Microsoft Office PowerPoint</Application>
  <PresentationFormat>عرض على الشاشة (3:4)‏</PresentationFormat>
  <Paragraphs>23</Paragraphs>
  <Slides>4</Slides>
  <Notes>0</Notes>
  <HiddenSlides>0</HiddenSlides>
  <MMClips>0</MMClips>
  <ScaleCrop>false</ScaleCrop>
  <HeadingPairs>
    <vt:vector size="4" baseType="variant">
      <vt:variant>
        <vt:lpstr>سمة</vt:lpstr>
      </vt:variant>
      <vt:variant>
        <vt:i4>1</vt:i4>
      </vt:variant>
      <vt:variant>
        <vt:lpstr>عناوين الشرائح</vt:lpstr>
      </vt:variant>
      <vt:variant>
        <vt:i4>4</vt:i4>
      </vt:variant>
    </vt:vector>
  </HeadingPairs>
  <TitlesOfParts>
    <vt:vector size="5" baseType="lpstr">
      <vt:lpstr>انقلاب</vt:lpstr>
      <vt:lpstr>مناهج البحث التربوي</vt:lpstr>
      <vt:lpstr>مفهوم البحث التربوي</vt:lpstr>
      <vt:lpstr>وظائف البحث التربوي</vt:lpstr>
      <vt:lpstr>خصائص البحث التربوي</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مناهج البحث التربوي</dc:title>
  <dc:creator>hp</dc:creator>
  <cp:lastModifiedBy>hp</cp:lastModifiedBy>
  <cp:revision>2</cp:revision>
  <dcterms:created xsi:type="dcterms:W3CDTF">2015-02-09T20:29:44Z</dcterms:created>
  <dcterms:modified xsi:type="dcterms:W3CDTF">2015-02-09T21:15:46Z</dcterms:modified>
</cp:coreProperties>
</file>

<file path=docProps/thumbnail.jpeg>
</file>