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60" r:id="rId4"/>
    <p:sldId id="262" r:id="rId5"/>
    <p:sldId id="263" r:id="rId6"/>
    <p:sldId id="264" r:id="rId7"/>
    <p:sldId id="271" r:id="rId8"/>
    <p:sldId id="270" r:id="rId9"/>
    <p:sldId id="272" r:id="rId10"/>
    <p:sldId id="274" r:id="rId11"/>
    <p:sldId id="277" r:id="rId12"/>
    <p:sldId id="278" r:id="rId13"/>
    <p:sldId id="279" r:id="rId14"/>
    <p:sldId id="280" r:id="rId15"/>
    <p:sldId id="285" r:id="rId16"/>
    <p:sldId id="281" r:id="rId17"/>
    <p:sldId id="282" r:id="rId18"/>
    <p:sldId id="283" r:id="rId19"/>
    <p:sldId id="284" r:id="rId2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DC23BC38-8CF0-4D87-AE1F-333F341951D8}" type="datetimeFigureOut">
              <a:rPr lang="ar-SA" smtClean="0"/>
              <a:pPr/>
              <a:t>23/02/37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69059E7-7AC1-41B3-BA1C-78625B26BA0D}"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DC23BC38-8CF0-4D87-AE1F-333F341951D8}" type="datetimeFigureOut">
              <a:rPr lang="ar-SA" smtClean="0"/>
              <a:pPr/>
              <a:t>23/02/37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69059E7-7AC1-41B3-BA1C-78625B26BA0D}"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DC23BC38-8CF0-4D87-AE1F-333F341951D8}" type="datetimeFigureOut">
              <a:rPr lang="ar-SA" smtClean="0"/>
              <a:pPr/>
              <a:t>23/02/37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69059E7-7AC1-41B3-BA1C-78625B26BA0D}"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DC23BC38-8CF0-4D87-AE1F-333F341951D8}" type="datetimeFigureOut">
              <a:rPr lang="ar-SA" smtClean="0"/>
              <a:pPr/>
              <a:t>23/02/37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69059E7-7AC1-41B3-BA1C-78625B26BA0D}"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DC23BC38-8CF0-4D87-AE1F-333F341951D8}" type="datetimeFigureOut">
              <a:rPr lang="ar-SA" smtClean="0"/>
              <a:pPr/>
              <a:t>23/02/37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69059E7-7AC1-41B3-BA1C-78625B26BA0D}"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DC23BC38-8CF0-4D87-AE1F-333F341951D8}" type="datetimeFigureOut">
              <a:rPr lang="ar-SA" smtClean="0"/>
              <a:pPr/>
              <a:t>23/02/37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C69059E7-7AC1-41B3-BA1C-78625B26BA0D}"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DC23BC38-8CF0-4D87-AE1F-333F341951D8}" type="datetimeFigureOut">
              <a:rPr lang="ar-SA" smtClean="0"/>
              <a:pPr/>
              <a:t>23/02/37</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C69059E7-7AC1-41B3-BA1C-78625B26BA0D}"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DC23BC38-8CF0-4D87-AE1F-333F341951D8}" type="datetimeFigureOut">
              <a:rPr lang="ar-SA" smtClean="0"/>
              <a:pPr/>
              <a:t>23/02/37</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C69059E7-7AC1-41B3-BA1C-78625B26BA0D}"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DC23BC38-8CF0-4D87-AE1F-333F341951D8}" type="datetimeFigureOut">
              <a:rPr lang="ar-SA" smtClean="0"/>
              <a:pPr/>
              <a:t>23/02/37</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C69059E7-7AC1-41B3-BA1C-78625B26BA0D}"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DC23BC38-8CF0-4D87-AE1F-333F341951D8}" type="datetimeFigureOut">
              <a:rPr lang="ar-SA" smtClean="0"/>
              <a:pPr/>
              <a:t>23/02/37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C69059E7-7AC1-41B3-BA1C-78625B26BA0D}"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DC23BC38-8CF0-4D87-AE1F-333F341951D8}" type="datetimeFigureOut">
              <a:rPr lang="ar-SA" smtClean="0"/>
              <a:pPr/>
              <a:t>23/02/37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C69059E7-7AC1-41B3-BA1C-78625B26BA0D}"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DC23BC38-8CF0-4D87-AE1F-333F341951D8}" type="datetimeFigureOut">
              <a:rPr lang="ar-SA" smtClean="0"/>
              <a:pPr/>
              <a:t>23/02/37</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C69059E7-7AC1-41B3-BA1C-78625B26BA0D}"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dirty="0" smtClean="0">
                <a:solidFill>
                  <a:srgbClr val="7030A0"/>
                </a:solidFill>
              </a:rPr>
              <a:t>مناهج وتصاميم البحث</a:t>
            </a:r>
            <a:endParaRPr lang="ar-SA" dirty="0">
              <a:solidFill>
                <a:srgbClr val="7030A0"/>
              </a:solidFill>
            </a:endParaRPr>
          </a:p>
        </p:txBody>
      </p:sp>
      <p:sp>
        <p:nvSpPr>
          <p:cNvPr id="3" name="عنوان فرعي 2"/>
          <p:cNvSpPr>
            <a:spLocks noGrp="1"/>
          </p:cNvSpPr>
          <p:nvPr>
            <p:ph type="subTitle" idx="1"/>
          </p:nvPr>
        </p:nvSpPr>
        <p:spPr/>
        <p:txBody>
          <a:bodyPr/>
          <a:lstStyle/>
          <a:p>
            <a:r>
              <a:rPr lang="ar-SA" dirty="0" smtClean="0">
                <a:solidFill>
                  <a:srgbClr val="0070C0"/>
                </a:solidFill>
              </a:rPr>
              <a:t>المنهج التاريخي – المنهج الوصفي- المنهج التجريبي</a:t>
            </a:r>
            <a:endParaRPr lang="ar-SA" dirty="0">
              <a:solidFill>
                <a:srgbClr val="0070C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a:bodyPr>
          <a:lstStyle/>
          <a:p>
            <a:pPr marL="514350" indent="-514350">
              <a:lnSpc>
                <a:spcPct val="150000"/>
              </a:lnSpc>
              <a:buFont typeface="Wingdings" pitchFamily="2" charset="2"/>
              <a:buNone/>
            </a:pPr>
            <a:r>
              <a:rPr lang="ar-SA" b="1" dirty="0" smtClean="0">
                <a:solidFill>
                  <a:srgbClr val="333399"/>
                </a:solidFill>
              </a:rPr>
              <a:t>6/ يهتم بجمع كم كبير من المعلومات عن الظاهرة . </a:t>
            </a:r>
          </a:p>
          <a:p>
            <a:pPr marL="514350" indent="-514350">
              <a:lnSpc>
                <a:spcPct val="150000"/>
              </a:lnSpc>
              <a:buFont typeface="Wingdings" pitchFamily="2" charset="2"/>
              <a:buNone/>
            </a:pPr>
            <a:r>
              <a:rPr lang="ar-SA" b="1" dirty="0" smtClean="0">
                <a:solidFill>
                  <a:srgbClr val="333399"/>
                </a:solidFill>
              </a:rPr>
              <a:t>7) جيد في تفسير واقع الظاهرة أكثر من إيضاح أسبابها والمؤثرات عليها .  </a:t>
            </a:r>
          </a:p>
          <a:p>
            <a:pPr marL="514350" indent="-514350">
              <a:lnSpc>
                <a:spcPct val="150000"/>
              </a:lnSpc>
              <a:buFont typeface="Wingdings" pitchFamily="2" charset="2"/>
              <a:buNone/>
            </a:pPr>
            <a:r>
              <a:rPr lang="ar-SA" b="1" dirty="0" smtClean="0">
                <a:solidFill>
                  <a:srgbClr val="333399"/>
                </a:solidFill>
              </a:rPr>
              <a:t>8) تميل البحوث الوصفية لاستخدام الأسئلة بدلا من الفروض وإلى استخدام كل أدوات جمع البيانات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57166"/>
            <a:ext cx="8229600" cy="5768997"/>
          </a:xfrm>
        </p:spPr>
        <p:txBody>
          <a:bodyPr>
            <a:noAutofit/>
          </a:bodyPr>
          <a:lstStyle/>
          <a:p>
            <a:pPr eaLnBrk="0" hangingPunct="0">
              <a:lnSpc>
                <a:spcPct val="150000"/>
              </a:lnSpc>
              <a:buNone/>
              <a:defRPr/>
            </a:pPr>
            <a:r>
              <a:rPr lang="ar-SA" sz="1800" b="1" dirty="0">
                <a:solidFill>
                  <a:srgbClr val="FF0000"/>
                </a:solidFill>
                <a:latin typeface="Calibri" pitchFamily="34" charset="0"/>
                <a:cs typeface="+mj-cs"/>
              </a:rPr>
              <a:t>1</a:t>
            </a:r>
            <a:r>
              <a:rPr lang="ar-SA" sz="2400" dirty="0">
                <a:solidFill>
                  <a:srgbClr val="FF0000"/>
                </a:solidFill>
                <a:latin typeface="Calibri" pitchFamily="34" charset="0"/>
                <a:cs typeface="+mj-cs"/>
              </a:rPr>
              <a:t>- </a:t>
            </a:r>
            <a:r>
              <a:rPr lang="ar-SA" sz="2000" dirty="0">
                <a:solidFill>
                  <a:srgbClr val="FF0000"/>
                </a:solidFill>
                <a:latin typeface="Calibri" pitchFamily="34" charset="0"/>
                <a:cs typeface="+mj-cs"/>
              </a:rPr>
              <a:t>البحث المسحي</a:t>
            </a:r>
            <a:r>
              <a:rPr lang="ar-SA" sz="2000" dirty="0">
                <a:latin typeface="Calibri" pitchFamily="34" charset="0"/>
                <a:cs typeface="+mj-cs"/>
              </a:rPr>
              <a:t> : يهدف لوصف واقع الظاهرة المراد دراستها بواسطة استجواب </a:t>
            </a:r>
            <a:r>
              <a:rPr lang="ar-SA" sz="2000" dirty="0" smtClean="0">
                <a:latin typeface="Calibri" pitchFamily="34" charset="0"/>
                <a:cs typeface="+mj-cs"/>
              </a:rPr>
              <a:t>جميع </a:t>
            </a:r>
            <a:r>
              <a:rPr lang="ar-SA" sz="2000" dirty="0">
                <a:latin typeface="Calibri" pitchFamily="34" charset="0"/>
                <a:cs typeface="+mj-cs"/>
              </a:rPr>
              <a:t>أفراد مجتمع البحث أو عينه كبيرة بصورة </a:t>
            </a:r>
            <a:r>
              <a:rPr lang="ar-SA" sz="2000" dirty="0" smtClean="0">
                <a:latin typeface="Calibri" pitchFamily="34" charset="0"/>
                <a:cs typeface="+mj-cs"/>
              </a:rPr>
              <a:t>مباشرة </a:t>
            </a:r>
            <a:r>
              <a:rPr lang="ar-SA" sz="2000" dirty="0">
                <a:latin typeface="Calibri" pitchFamily="34" charset="0"/>
                <a:cs typeface="+mj-cs"/>
              </a:rPr>
              <a:t>أو غير مباشرة </a:t>
            </a:r>
            <a:r>
              <a:rPr lang="ar-SA" sz="2000" dirty="0" smtClean="0">
                <a:latin typeface="Calibri" pitchFamily="34" charset="0"/>
                <a:cs typeface="+mj-cs"/>
              </a:rPr>
              <a:t>.</a:t>
            </a:r>
          </a:p>
          <a:p>
            <a:pPr eaLnBrk="0" hangingPunct="0">
              <a:lnSpc>
                <a:spcPct val="150000"/>
              </a:lnSpc>
              <a:buNone/>
              <a:defRPr/>
            </a:pPr>
            <a:r>
              <a:rPr lang="ar-SA" sz="2000" dirty="0" smtClean="0">
                <a:latin typeface="Calibri" pitchFamily="34" charset="0"/>
                <a:cs typeface="+mj-cs"/>
              </a:rPr>
              <a:t>قد تكون مسح مدرسي- اجتماعي – رأي عام </a:t>
            </a:r>
            <a:endParaRPr lang="en-US" sz="2000" dirty="0">
              <a:cs typeface="+mj-cs"/>
            </a:endParaRPr>
          </a:p>
          <a:p>
            <a:pPr eaLnBrk="0" hangingPunct="0">
              <a:lnSpc>
                <a:spcPct val="150000"/>
              </a:lnSpc>
              <a:buNone/>
              <a:defRPr/>
            </a:pPr>
            <a:r>
              <a:rPr lang="ar-SA" sz="2000" dirty="0">
                <a:solidFill>
                  <a:srgbClr val="FF0000"/>
                </a:solidFill>
                <a:latin typeface="Calibri" pitchFamily="34" charset="0"/>
                <a:cs typeface="+mj-cs"/>
              </a:rPr>
              <a:t>2- البحث </a:t>
            </a:r>
            <a:r>
              <a:rPr lang="ar-SA" sz="2000" dirty="0" err="1">
                <a:solidFill>
                  <a:srgbClr val="FF0000"/>
                </a:solidFill>
                <a:latin typeface="Calibri" pitchFamily="34" charset="0"/>
                <a:cs typeface="+mj-cs"/>
              </a:rPr>
              <a:t>التتبعي</a:t>
            </a:r>
            <a:r>
              <a:rPr lang="ar-SA" sz="2000" dirty="0">
                <a:latin typeface="Calibri" pitchFamily="34" charset="0"/>
                <a:cs typeface="+mj-cs"/>
              </a:rPr>
              <a:t> : يهدف لمعرفة مقدار النمو والتغير الذي يطرأ على استجابة العينة بفعل </a:t>
            </a:r>
            <a:r>
              <a:rPr lang="ar-SA" sz="2000" dirty="0" smtClean="0">
                <a:latin typeface="Calibri" pitchFamily="34" charset="0"/>
                <a:cs typeface="+mj-cs"/>
              </a:rPr>
              <a:t> </a:t>
            </a:r>
            <a:r>
              <a:rPr lang="ar-SA" sz="2000" dirty="0">
                <a:latin typeface="Calibri" pitchFamily="34" charset="0"/>
                <a:cs typeface="+mj-cs"/>
              </a:rPr>
              <a:t>أثر عامل الزمن </a:t>
            </a:r>
            <a:r>
              <a:rPr lang="ar-SA" sz="2000" dirty="0" smtClean="0">
                <a:latin typeface="Calibri" pitchFamily="34" charset="0"/>
                <a:cs typeface="+mj-cs"/>
              </a:rPr>
              <a:t>.</a:t>
            </a:r>
          </a:p>
          <a:p>
            <a:pPr eaLnBrk="0" hangingPunct="0">
              <a:lnSpc>
                <a:spcPct val="150000"/>
              </a:lnSpc>
              <a:buNone/>
              <a:defRPr/>
            </a:pPr>
            <a:r>
              <a:rPr lang="ar-SA" sz="2000" dirty="0" smtClean="0">
                <a:latin typeface="Calibri" pitchFamily="34" charset="0"/>
                <a:cs typeface="+mj-cs"/>
              </a:rPr>
              <a:t>دراسات طولية (استمرارية البحث على مجموعه واحده متكافئة لعدة سنوات) </a:t>
            </a:r>
            <a:r>
              <a:rPr lang="ar-SA" sz="2000" dirty="0" smtClean="0">
                <a:latin typeface="Calibri" pitchFamily="34" charset="0"/>
                <a:cs typeface="+mj-cs"/>
              </a:rPr>
              <a:t>مثلا </a:t>
            </a:r>
            <a:r>
              <a:rPr lang="ar-SA" sz="2000" dirty="0" smtClean="0">
                <a:solidFill>
                  <a:schemeClr val="accent1"/>
                </a:solidFill>
                <a:latin typeface="Calibri" pitchFamily="34" charset="0"/>
                <a:cs typeface="+mj-cs"/>
              </a:rPr>
              <a:t>أ:درس تطور اللغة لدى الأطفال </a:t>
            </a:r>
            <a:r>
              <a:rPr lang="ar-SA" sz="2000" dirty="0" err="1" smtClean="0">
                <a:solidFill>
                  <a:schemeClr val="accent1"/>
                </a:solidFill>
                <a:latin typeface="Calibri" pitchFamily="34" charset="0"/>
                <a:cs typeface="+mj-cs"/>
              </a:rPr>
              <a:t>الاحظهم</a:t>
            </a:r>
            <a:r>
              <a:rPr lang="ar-SA" sz="2000" dirty="0" smtClean="0">
                <a:solidFill>
                  <a:schemeClr val="accent1"/>
                </a:solidFill>
                <a:latin typeface="Calibri" pitchFamily="34" charset="0"/>
                <a:cs typeface="+mj-cs"/>
              </a:rPr>
              <a:t> من عمر سنتين إلى ستة سنوات لنفس المجموعة) </a:t>
            </a:r>
            <a:r>
              <a:rPr lang="ar-SA" sz="2000" dirty="0" smtClean="0">
                <a:latin typeface="Calibri" pitchFamily="34" charset="0"/>
                <a:cs typeface="+mj-cs"/>
              </a:rPr>
              <a:t>- </a:t>
            </a:r>
            <a:endParaRPr lang="ar-SA" sz="2000" dirty="0" smtClean="0">
              <a:latin typeface="Calibri" pitchFamily="34" charset="0"/>
              <a:cs typeface="+mj-cs"/>
            </a:endParaRPr>
          </a:p>
          <a:p>
            <a:pPr eaLnBrk="0" hangingPunct="0">
              <a:lnSpc>
                <a:spcPct val="150000"/>
              </a:lnSpc>
              <a:buNone/>
              <a:defRPr/>
            </a:pPr>
            <a:r>
              <a:rPr lang="ar-SA" sz="2400" dirty="0" smtClean="0">
                <a:latin typeface="Calibri" pitchFamily="34" charset="0"/>
                <a:cs typeface="+mj-cs"/>
              </a:rPr>
              <a:t>دراسات </a:t>
            </a:r>
            <a:r>
              <a:rPr lang="ar-SA" sz="2400" dirty="0" smtClean="0">
                <a:latin typeface="Calibri" pitchFamily="34" charset="0"/>
                <a:cs typeface="+mj-cs"/>
              </a:rPr>
              <a:t>مستعرضة ( البحث على مجموعات مختلفة الأعمار مثلا لعدة سنوات</a:t>
            </a:r>
            <a:r>
              <a:rPr lang="ar-SA" sz="2400" dirty="0" smtClean="0">
                <a:latin typeface="Calibri" pitchFamily="34" charset="0"/>
                <a:cs typeface="+mj-cs"/>
              </a:rPr>
              <a:t>)</a:t>
            </a:r>
          </a:p>
          <a:p>
            <a:pPr eaLnBrk="0" hangingPunct="0">
              <a:lnSpc>
                <a:spcPct val="150000"/>
              </a:lnSpc>
              <a:buNone/>
              <a:defRPr/>
            </a:pPr>
            <a:r>
              <a:rPr lang="ar-SA" sz="2400" dirty="0" smtClean="0">
                <a:cs typeface="+mj-cs"/>
              </a:rPr>
              <a:t>لو </a:t>
            </a:r>
            <a:r>
              <a:rPr lang="ar-SA" sz="2400" dirty="0" err="1" smtClean="0">
                <a:cs typeface="+mj-cs"/>
              </a:rPr>
              <a:t>اردت</a:t>
            </a:r>
            <a:r>
              <a:rPr lang="ar-SA" sz="2400" dirty="0" smtClean="0">
                <a:cs typeface="+mj-cs"/>
              </a:rPr>
              <a:t> </a:t>
            </a:r>
            <a:r>
              <a:rPr lang="ar-SA" sz="2400" dirty="0" err="1" smtClean="0">
                <a:cs typeface="+mj-cs"/>
              </a:rPr>
              <a:t>ان</a:t>
            </a:r>
            <a:r>
              <a:rPr lang="ar-SA" sz="2400" dirty="0" smtClean="0">
                <a:cs typeface="+mj-cs"/>
              </a:rPr>
              <a:t> ابحث عن النمو اللغوي </a:t>
            </a:r>
            <a:r>
              <a:rPr lang="ar-SA" sz="2400" dirty="0" err="1" smtClean="0">
                <a:cs typeface="+mj-cs"/>
              </a:rPr>
              <a:t>الاحظ</a:t>
            </a:r>
            <a:r>
              <a:rPr lang="ar-SA" sz="2400" dirty="0" smtClean="0">
                <a:cs typeface="+mj-cs"/>
              </a:rPr>
              <a:t> مجموعات مختلفة من الأطفال (عمر سنتين-عمر </a:t>
            </a:r>
            <a:r>
              <a:rPr lang="ar-SA" sz="2400" dirty="0" err="1" smtClean="0">
                <a:cs typeface="+mj-cs"/>
              </a:rPr>
              <a:t>اربع</a:t>
            </a:r>
            <a:r>
              <a:rPr lang="ar-SA" sz="2400" dirty="0" smtClean="0">
                <a:cs typeface="+mj-cs"/>
              </a:rPr>
              <a:t> – عمر </a:t>
            </a:r>
            <a:r>
              <a:rPr lang="ar-SA" sz="2400" dirty="0" err="1" smtClean="0">
                <a:cs typeface="+mj-cs"/>
              </a:rPr>
              <a:t>سته</a:t>
            </a:r>
            <a:r>
              <a:rPr lang="ar-SA" sz="2400" dirty="0" smtClean="0">
                <a:cs typeface="+mj-cs"/>
              </a:rPr>
              <a:t>)</a:t>
            </a:r>
            <a:endParaRPr lang="en-US" sz="2400" dirty="0">
              <a:cs typeface="+mj-cs"/>
            </a:endParaRPr>
          </a:p>
          <a:p>
            <a:pPr eaLnBrk="0" hangingPunct="0">
              <a:lnSpc>
                <a:spcPct val="150000"/>
              </a:lnSpc>
              <a:buNone/>
              <a:defRPr/>
            </a:pPr>
            <a:r>
              <a:rPr lang="ar-SA" sz="2000" dirty="0">
                <a:solidFill>
                  <a:srgbClr val="FF0000"/>
                </a:solidFill>
                <a:latin typeface="Calibri" pitchFamily="34" charset="0"/>
                <a:cs typeface="+mj-cs"/>
              </a:rPr>
              <a:t>3- البحث الوثائقي</a:t>
            </a:r>
            <a:r>
              <a:rPr lang="ar-SA" sz="2000" dirty="0">
                <a:latin typeface="Calibri" pitchFamily="34" charset="0"/>
                <a:cs typeface="+mj-cs"/>
              </a:rPr>
              <a:t> : يهدف لوصف واقع الظاهرة المراد دراستها بواسطة استنتاج الادله </a:t>
            </a:r>
            <a:r>
              <a:rPr lang="ar-SA" sz="2000" dirty="0" smtClean="0">
                <a:latin typeface="Calibri" pitchFamily="34" charset="0"/>
                <a:cs typeface="+mj-cs"/>
              </a:rPr>
              <a:t> </a:t>
            </a:r>
            <a:r>
              <a:rPr lang="ar-SA" sz="2000" dirty="0">
                <a:latin typeface="Calibri" pitchFamily="34" charset="0"/>
                <a:cs typeface="+mj-cs"/>
              </a:rPr>
              <a:t>والبراهين التي تجيب عن أسئلة البحث المستمدة من الكتب والوثائق ..الخ </a:t>
            </a:r>
            <a:endParaRPr lang="en-US" sz="2000" dirty="0">
              <a:cs typeface="+mj-cs"/>
            </a:endParaRPr>
          </a:p>
          <a:p>
            <a:pPr>
              <a:buNone/>
            </a:pPr>
            <a:endParaRPr lang="ar-SA" sz="16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571472" y="1071546"/>
            <a:ext cx="8229600" cy="4525963"/>
          </a:xfrm>
        </p:spPr>
        <p:txBody>
          <a:bodyPr>
            <a:normAutofit fontScale="85000" lnSpcReduction="20000"/>
          </a:bodyPr>
          <a:lstStyle/>
          <a:p>
            <a:pPr eaLnBrk="0" hangingPunct="0">
              <a:lnSpc>
                <a:spcPct val="150000"/>
              </a:lnSpc>
              <a:buNone/>
              <a:defRPr/>
            </a:pPr>
            <a:r>
              <a:rPr lang="ar-SA" sz="4000" dirty="0">
                <a:solidFill>
                  <a:srgbClr val="FF0000"/>
                </a:solidFill>
                <a:latin typeface="Calibri" pitchFamily="34" charset="0"/>
              </a:rPr>
              <a:t>4- البحث الأرتباطي</a:t>
            </a:r>
            <a:r>
              <a:rPr lang="ar-SA" sz="4000" dirty="0">
                <a:latin typeface="Calibri" pitchFamily="34" charset="0"/>
              </a:rPr>
              <a:t> : بهدف المعرفة أثر العلاقة بين متغيرين أو أكثر ومن بين مقدارها </a:t>
            </a:r>
            <a:r>
              <a:rPr lang="ar-SA" sz="4000" dirty="0" smtClean="0">
                <a:latin typeface="Calibri" pitchFamily="34" charset="0"/>
              </a:rPr>
              <a:t> مثل( </a:t>
            </a:r>
            <a:r>
              <a:rPr lang="ar-SA" sz="4000" dirty="0" smtClean="0">
                <a:solidFill>
                  <a:schemeClr val="accent1"/>
                </a:solidFill>
                <a:latin typeface="Calibri" pitchFamily="34" charset="0"/>
              </a:rPr>
              <a:t>دراسة العلاقة بين السمنة </a:t>
            </a:r>
            <a:r>
              <a:rPr lang="ar-SA" sz="4000" dirty="0" err="1" smtClean="0">
                <a:solidFill>
                  <a:schemeClr val="accent1"/>
                </a:solidFill>
                <a:latin typeface="Calibri" pitchFamily="34" charset="0"/>
              </a:rPr>
              <a:t>وادمان</a:t>
            </a:r>
            <a:r>
              <a:rPr lang="ar-SA" sz="4000" dirty="0" smtClean="0">
                <a:solidFill>
                  <a:schemeClr val="accent1"/>
                </a:solidFill>
                <a:latin typeface="Calibri" pitchFamily="34" charset="0"/>
              </a:rPr>
              <a:t> الأجهزة الذكية</a:t>
            </a:r>
            <a:r>
              <a:rPr lang="ar-SA" sz="4000" dirty="0" smtClean="0">
                <a:latin typeface="Calibri" pitchFamily="34" charset="0"/>
              </a:rPr>
              <a:t>).</a:t>
            </a:r>
            <a:endParaRPr lang="ar-SA" sz="4000" dirty="0">
              <a:latin typeface="Calibri" pitchFamily="34" charset="0"/>
            </a:endParaRPr>
          </a:p>
          <a:p>
            <a:pPr>
              <a:lnSpc>
                <a:spcPct val="150000"/>
              </a:lnSpc>
              <a:buNone/>
              <a:defRPr/>
            </a:pPr>
            <a:r>
              <a:rPr lang="ar-SA" sz="4000" dirty="0">
                <a:solidFill>
                  <a:srgbClr val="FF0000"/>
                </a:solidFill>
                <a:latin typeface="Franklin Gothic Book" pitchFamily="34" charset="0"/>
              </a:rPr>
              <a:t>5- البحث السبب المقارن </a:t>
            </a:r>
            <a:r>
              <a:rPr lang="ar-SA" sz="4000" dirty="0">
                <a:latin typeface="Franklin Gothic Book" pitchFamily="34" charset="0"/>
              </a:rPr>
              <a:t>: بهدف لاستنتاج الأسباب الكامنة وراء سلوك معين من خلال </a:t>
            </a:r>
            <a:r>
              <a:rPr lang="ar-SA" sz="4000" dirty="0" smtClean="0">
                <a:latin typeface="Franklin Gothic Book" pitchFamily="34" charset="0"/>
              </a:rPr>
              <a:t> </a:t>
            </a:r>
            <a:r>
              <a:rPr lang="ar-SA" sz="4000" dirty="0">
                <a:latin typeface="Franklin Gothic Book" pitchFamily="34" charset="0"/>
              </a:rPr>
              <a:t>معطيات سابقة دون </a:t>
            </a:r>
            <a:r>
              <a:rPr lang="ar-SA" sz="4000" dirty="0" smtClean="0">
                <a:latin typeface="Franklin Gothic Book" pitchFamily="34" charset="0"/>
              </a:rPr>
              <a:t>إجراء </a:t>
            </a:r>
            <a:r>
              <a:rPr lang="ar-SA" sz="4000" dirty="0" smtClean="0">
                <a:latin typeface="Franklin Gothic Book" pitchFamily="34" charset="0"/>
              </a:rPr>
              <a:t>تجربة (</a:t>
            </a:r>
            <a:r>
              <a:rPr lang="ar-SA" sz="4000" dirty="0" smtClean="0">
                <a:solidFill>
                  <a:schemeClr val="accent1"/>
                </a:solidFill>
                <a:latin typeface="Franklin Gothic Book" pitchFamily="34" charset="0"/>
              </a:rPr>
              <a:t>دراسة تضخم نسبة السمنة في المملكة) </a:t>
            </a:r>
            <a:r>
              <a:rPr lang="ar-SA" sz="4000" dirty="0">
                <a:solidFill>
                  <a:schemeClr val="accent1"/>
                </a:solidFill>
                <a:latin typeface="Franklin Gothic Book" pitchFamily="34" charset="0"/>
              </a:rPr>
              <a:t>.</a:t>
            </a:r>
            <a:endParaRPr lang="en-US" sz="4000" dirty="0">
              <a:solidFill>
                <a:schemeClr val="accent1"/>
              </a:solidFill>
              <a:latin typeface="Franklin Gothic Book" pitchFamily="34" charset="0"/>
            </a:endParaRPr>
          </a:p>
          <a:p>
            <a:endParaRPr lang="ar-S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chemeClr val="accent1"/>
                </a:solidFill>
              </a:rPr>
              <a:t>المنهج التجريبي </a:t>
            </a:r>
            <a:endParaRPr lang="ar-SA" dirty="0">
              <a:solidFill>
                <a:schemeClr val="accent1"/>
              </a:solidFill>
            </a:endParaRPr>
          </a:p>
        </p:txBody>
      </p:sp>
      <p:sp>
        <p:nvSpPr>
          <p:cNvPr id="3" name="عنصر نائب للمحتوى 2"/>
          <p:cNvSpPr>
            <a:spLocks noGrp="1"/>
          </p:cNvSpPr>
          <p:nvPr>
            <p:ph idx="1"/>
          </p:nvPr>
        </p:nvSpPr>
        <p:spPr/>
        <p:txBody>
          <a:bodyPr/>
          <a:lstStyle/>
          <a:p>
            <a:pPr marL="571500" indent="-571500" algn="just">
              <a:buFont typeface="Wingdings" panose="05000000000000000000" pitchFamily="2" charset="2"/>
              <a:buChar char="q"/>
            </a:pPr>
            <a:r>
              <a:rPr lang="ar-SA" dirty="0" smtClean="0"/>
              <a:t>البحث التجريبي يستخدم التجربة ويضبط الإجراءات.</a:t>
            </a:r>
          </a:p>
          <a:p>
            <a:pPr marL="571500" indent="-571500" algn="just">
              <a:buFont typeface="Wingdings" panose="05000000000000000000" pitchFamily="2" charset="2"/>
              <a:buChar char="q"/>
            </a:pPr>
            <a:r>
              <a:rPr lang="ar-SA" dirty="0" smtClean="0"/>
              <a:t>البحث التجريبي هو تغير متعمد ومضبوط للشروط المحددة للواقع أو الظاهرة _ التي تكون موضوعا للدراسة _ وملاحظة ما ينتج عن هذا التغير من آثار في هذا الواقع والظاهرة.</a:t>
            </a:r>
          </a:p>
          <a:p>
            <a:r>
              <a:rPr lang="ar-SA" dirty="0" smtClean="0"/>
              <a:t>البحث التجريبي هو استخدام التجربة في إثبات الفروض, أو  إثبات الفروض عن طريق التجريب. </a:t>
            </a:r>
          </a:p>
          <a:p>
            <a:endParaRPr lang="ar-SA"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dirty="0">
                <a:solidFill>
                  <a:srgbClr val="FF0000"/>
                </a:solidFill>
              </a:rPr>
              <a:t>المصطلحات المتعلقة بالعوامل المؤثرة</a:t>
            </a:r>
            <a:br>
              <a:rPr lang="ar-SA" b="1" dirty="0">
                <a:solidFill>
                  <a:srgbClr val="FF0000"/>
                </a:solidFill>
              </a:rPr>
            </a:br>
            <a:endParaRPr lang="ar-SA" dirty="0"/>
          </a:p>
        </p:txBody>
      </p:sp>
      <p:sp>
        <p:nvSpPr>
          <p:cNvPr id="3" name="عنصر نائب للمحتوى 2"/>
          <p:cNvSpPr>
            <a:spLocks noGrp="1"/>
          </p:cNvSpPr>
          <p:nvPr>
            <p:ph idx="1"/>
          </p:nvPr>
        </p:nvSpPr>
        <p:spPr/>
        <p:txBody>
          <a:bodyPr>
            <a:normAutofit lnSpcReduction="10000"/>
          </a:bodyPr>
          <a:lstStyle/>
          <a:p>
            <a:pPr marL="1104900" indent="-990600" algn="just" defTabSz="-487363">
              <a:buFont typeface="Wingdings" panose="05000000000000000000" pitchFamily="2" charset="2"/>
              <a:buChar char="q"/>
            </a:pPr>
            <a:r>
              <a:rPr lang="ar-SA" sz="2800" b="1" u="sng" dirty="0" smtClean="0">
                <a:solidFill>
                  <a:schemeClr val="accent1"/>
                </a:solidFill>
              </a:rPr>
              <a:t>العوامل المؤثرة:</a:t>
            </a:r>
            <a:r>
              <a:rPr lang="ar-SA" sz="2800" b="1" dirty="0" smtClean="0">
                <a:solidFill>
                  <a:schemeClr val="accent1"/>
                </a:solidFill>
              </a:rPr>
              <a:t> </a:t>
            </a:r>
            <a:r>
              <a:rPr lang="ar-SA" sz="2800" dirty="0" smtClean="0"/>
              <a:t>هي جميع العوامل التي تؤثر في الموقف.</a:t>
            </a:r>
          </a:p>
          <a:p>
            <a:pPr marL="990600" indent="-990600" algn="just" defTabSz="-487363">
              <a:buFont typeface="Wingdings" panose="05000000000000000000" pitchFamily="2" charset="2"/>
              <a:buChar char="q"/>
            </a:pPr>
            <a:r>
              <a:rPr lang="ar-SA" sz="2800" b="1" u="sng" dirty="0" smtClean="0">
                <a:solidFill>
                  <a:schemeClr val="accent1"/>
                </a:solidFill>
              </a:rPr>
              <a:t>المتغير المستقل</a:t>
            </a:r>
            <a:r>
              <a:rPr lang="ar-SA" sz="2800" b="1" dirty="0" smtClean="0">
                <a:solidFill>
                  <a:schemeClr val="accent1"/>
                </a:solidFill>
              </a:rPr>
              <a:t>: </a:t>
            </a:r>
            <a:r>
              <a:rPr lang="ar-SA" sz="2800" dirty="0" smtClean="0"/>
              <a:t>هو العامل الذي نريد أن نقيس مدي تأثيره في الموقف، ويسمي</a:t>
            </a:r>
            <a:r>
              <a:rPr lang="ar-SA" sz="2800" b="1" dirty="0" smtClean="0"/>
              <a:t> </a:t>
            </a:r>
            <a:r>
              <a:rPr lang="ar-SA" sz="2800" b="1" dirty="0" smtClean="0">
                <a:solidFill>
                  <a:srgbClr val="FF0000"/>
                </a:solidFill>
              </a:rPr>
              <a:t>العامل</a:t>
            </a:r>
            <a:r>
              <a:rPr lang="ar-SA" sz="2800" b="1" dirty="0" smtClean="0"/>
              <a:t> </a:t>
            </a:r>
            <a:r>
              <a:rPr lang="ar-SA" sz="2800" b="1" dirty="0" smtClean="0">
                <a:solidFill>
                  <a:srgbClr val="FF0000"/>
                </a:solidFill>
              </a:rPr>
              <a:t>التجريبي</a:t>
            </a:r>
            <a:r>
              <a:rPr lang="ar-SA" sz="2800" dirty="0" smtClean="0"/>
              <a:t>، أو </a:t>
            </a:r>
            <a:r>
              <a:rPr lang="ar-SA" sz="2800" b="1" dirty="0" smtClean="0">
                <a:solidFill>
                  <a:srgbClr val="FF0000"/>
                </a:solidFill>
              </a:rPr>
              <a:t>المتغير التجريبي</a:t>
            </a:r>
            <a:r>
              <a:rPr lang="ar-SA" sz="2800" dirty="0" smtClean="0"/>
              <a:t>.</a:t>
            </a:r>
          </a:p>
          <a:p>
            <a:pPr marL="571500" indent="-571500" algn="just">
              <a:buFont typeface="Wingdings" panose="05000000000000000000" pitchFamily="2" charset="2"/>
              <a:buChar char="q"/>
            </a:pPr>
            <a:r>
              <a:rPr lang="ar-SA" sz="2800" b="1" u="sng" dirty="0" smtClean="0">
                <a:solidFill>
                  <a:schemeClr val="accent1"/>
                </a:solidFill>
              </a:rPr>
              <a:t>المتغير التابع: </a:t>
            </a:r>
            <a:r>
              <a:rPr lang="ar-SA" sz="2800" dirty="0" smtClean="0"/>
              <a:t>هو العامل الذي ينتج عن تأثير العامل المستقل.</a:t>
            </a:r>
          </a:p>
          <a:p>
            <a:pPr algn="just">
              <a:buNone/>
            </a:pPr>
            <a:endParaRPr lang="ar-SA" sz="2800" dirty="0" smtClean="0"/>
          </a:p>
          <a:p>
            <a:pPr marL="571500" indent="-571500" algn="just">
              <a:buFont typeface="Wingdings" panose="05000000000000000000" pitchFamily="2" charset="2"/>
              <a:buChar char="q"/>
            </a:pPr>
            <a:r>
              <a:rPr lang="ar-SA" sz="2800" b="1" u="sng" dirty="0" smtClean="0">
                <a:solidFill>
                  <a:schemeClr val="accent1"/>
                </a:solidFill>
              </a:rPr>
              <a:t>المجموعة التجريبية: </a:t>
            </a:r>
            <a:r>
              <a:rPr lang="ar-SA" sz="2800" dirty="0" smtClean="0"/>
              <a:t>هي المجموعة التي تتعرض للمتغير التجريبي أو المتغير المستقل لمعرفة تأثير هذا المتغير فيها.</a:t>
            </a:r>
          </a:p>
          <a:p>
            <a:pPr marL="571500" indent="-571500" algn="just">
              <a:buFont typeface="Wingdings" panose="05000000000000000000" pitchFamily="2" charset="2"/>
              <a:buChar char="q"/>
            </a:pPr>
            <a:r>
              <a:rPr lang="ar-SA" sz="2800" b="1" u="sng" dirty="0" smtClean="0">
                <a:solidFill>
                  <a:srgbClr val="FF0000"/>
                </a:solidFill>
              </a:rPr>
              <a:t>المجموعة الضابطة: </a:t>
            </a:r>
            <a:r>
              <a:rPr lang="ar-SA" sz="2800" dirty="0" smtClean="0"/>
              <a:t>هي المجموعة التي لا تتعرض للمتغير التجريبي وتبقي تحت ظروف عادية. وتقدم هذه المجموعة فائدة كبيرة للباحث.</a:t>
            </a:r>
          </a:p>
          <a:p>
            <a:pPr marL="990600" indent="-990600" algn="just" defTabSz="-487363">
              <a:buFont typeface="Wingdings" panose="05000000000000000000" pitchFamily="2" charset="2"/>
              <a:buChar char="q"/>
            </a:pPr>
            <a:endParaRPr lang="ar-SA" sz="2800" dirty="0" smtClean="0"/>
          </a:p>
          <a:p>
            <a:endParaRPr lang="ar-S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مثال</a:t>
            </a:r>
            <a:endParaRPr lang="ar-SA" dirty="0"/>
          </a:p>
        </p:txBody>
      </p:sp>
      <p:sp>
        <p:nvSpPr>
          <p:cNvPr id="3" name="عنصر نائب للمحتوى 2"/>
          <p:cNvSpPr>
            <a:spLocks noGrp="1"/>
          </p:cNvSpPr>
          <p:nvPr>
            <p:ph idx="1"/>
          </p:nvPr>
        </p:nvSpPr>
        <p:spPr/>
        <p:txBody>
          <a:bodyPr>
            <a:normAutofit fontScale="92500" lnSpcReduction="10000"/>
          </a:bodyPr>
          <a:lstStyle/>
          <a:p>
            <a:r>
              <a:rPr lang="ar-SA" dirty="0" smtClean="0">
                <a:solidFill>
                  <a:schemeClr val="accent4">
                    <a:lumMod val="75000"/>
                  </a:schemeClr>
                </a:solidFill>
              </a:rPr>
              <a:t>دراسة ( مدى فاعلية استخدام طريقة التعلم الالكتروني على التحصيل الطلاب)</a:t>
            </a:r>
          </a:p>
          <a:p>
            <a:r>
              <a:rPr lang="ar-SA" dirty="0" smtClean="0">
                <a:solidFill>
                  <a:srgbClr val="FF0000"/>
                </a:solidFill>
              </a:rPr>
              <a:t>المتغير المستقل(المؤثر</a:t>
            </a:r>
            <a:r>
              <a:rPr lang="ar-SA" dirty="0" smtClean="0">
                <a:solidFill>
                  <a:schemeClr val="accent4">
                    <a:lumMod val="75000"/>
                  </a:schemeClr>
                </a:solidFill>
              </a:rPr>
              <a:t>: هو طرق التعلم الالكتروني)</a:t>
            </a:r>
          </a:p>
          <a:p>
            <a:r>
              <a:rPr lang="ar-SA" dirty="0" smtClean="0">
                <a:solidFill>
                  <a:srgbClr val="92D050"/>
                </a:solidFill>
              </a:rPr>
              <a:t>المتغير التابع(المتأثر: </a:t>
            </a:r>
            <a:r>
              <a:rPr lang="ar-SA" dirty="0" smtClean="0">
                <a:solidFill>
                  <a:schemeClr val="accent4">
                    <a:lumMod val="75000"/>
                  </a:schemeClr>
                </a:solidFill>
              </a:rPr>
              <a:t>تحصيل الطلاب)</a:t>
            </a:r>
          </a:p>
          <a:p>
            <a:r>
              <a:rPr lang="ar-SA" dirty="0" smtClean="0">
                <a:solidFill>
                  <a:srgbClr val="00B0F0"/>
                </a:solidFill>
              </a:rPr>
              <a:t>المجموعة التجريبية : </a:t>
            </a:r>
            <a:r>
              <a:rPr lang="ar-SA" dirty="0" smtClean="0">
                <a:solidFill>
                  <a:schemeClr val="accent4">
                    <a:lumMod val="75000"/>
                  </a:schemeClr>
                </a:solidFill>
              </a:rPr>
              <a:t>الطلاب الذين سيتم تدريسهم الكترونيا.</a:t>
            </a:r>
          </a:p>
          <a:p>
            <a:r>
              <a:rPr lang="ar-SA" dirty="0" smtClean="0">
                <a:solidFill>
                  <a:srgbClr val="002060"/>
                </a:solidFill>
              </a:rPr>
              <a:t>المجموعة الضابطة:</a:t>
            </a:r>
            <a:r>
              <a:rPr lang="ar-SA" dirty="0" smtClean="0">
                <a:solidFill>
                  <a:schemeClr val="accent4">
                    <a:lumMod val="75000"/>
                  </a:schemeClr>
                </a:solidFill>
              </a:rPr>
              <a:t>الذين لم نجرب عليهم أي طريقة جديد ، الوضع طبيعي كما هو.</a:t>
            </a:r>
          </a:p>
          <a:p>
            <a:r>
              <a:rPr lang="ar-SA" dirty="0" smtClean="0">
                <a:solidFill>
                  <a:srgbClr val="0070C0"/>
                </a:solidFill>
              </a:rPr>
              <a:t>العوامل المؤثرة ونحتاج ضبطها: </a:t>
            </a:r>
            <a:r>
              <a:rPr lang="ar-SA" dirty="0" smtClean="0">
                <a:solidFill>
                  <a:srgbClr val="002060"/>
                </a:solidFill>
              </a:rPr>
              <a:t>غياب الطلاب-سوء ظروف القاعة (البرودة الشديدة </a:t>
            </a:r>
            <a:r>
              <a:rPr lang="ar-SA" dirty="0" err="1" smtClean="0">
                <a:solidFill>
                  <a:srgbClr val="002060"/>
                </a:solidFill>
              </a:rPr>
              <a:t>او</a:t>
            </a:r>
            <a:r>
              <a:rPr lang="ar-SA" dirty="0" smtClean="0">
                <a:solidFill>
                  <a:srgbClr val="002060"/>
                </a:solidFill>
              </a:rPr>
              <a:t> الحرارة الشديدة أو ضعف الإنارة....</a:t>
            </a:r>
            <a:endParaRPr lang="ar-SA" dirty="0">
              <a:solidFill>
                <a:srgbClr val="002060"/>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dirty="0" smtClean="0">
                <a:solidFill>
                  <a:srgbClr val="FF0000"/>
                </a:solidFill>
              </a:rPr>
              <a:t>ضبط المتغيرات</a:t>
            </a:r>
            <a:br>
              <a:rPr lang="ar-SA" b="1" dirty="0" smtClean="0">
                <a:solidFill>
                  <a:srgbClr val="FF0000"/>
                </a:solidFill>
              </a:rPr>
            </a:br>
            <a:endParaRPr lang="ar-SA" dirty="0"/>
          </a:p>
        </p:txBody>
      </p:sp>
      <p:sp>
        <p:nvSpPr>
          <p:cNvPr id="3" name="عنصر نائب للمحتوى 2"/>
          <p:cNvSpPr>
            <a:spLocks noGrp="1"/>
          </p:cNvSpPr>
          <p:nvPr>
            <p:ph idx="1"/>
          </p:nvPr>
        </p:nvSpPr>
        <p:spPr/>
        <p:txBody>
          <a:bodyPr/>
          <a:lstStyle/>
          <a:p>
            <a:pPr marL="571500" indent="-571500" algn="just">
              <a:buFont typeface="Wingdings" panose="05000000000000000000" pitchFamily="2" charset="2"/>
              <a:buChar char="q"/>
            </a:pPr>
            <a:r>
              <a:rPr lang="ar-SA" dirty="0" smtClean="0"/>
              <a:t>يتأثر العامل أو المتغير التابع بعوامل متعددة غير العامل التجريبي, ولذلك لابد من ضبط هذه العوامل وإتاحة المجال للمتغير التجريبي وحده للتأثير في المتغير التابع.</a:t>
            </a:r>
          </a:p>
          <a:p>
            <a:pPr marL="571500" indent="-571500" algn="just">
              <a:buFont typeface="Wingdings" panose="05000000000000000000" pitchFamily="2" charset="2"/>
              <a:buChar char="q"/>
            </a:pPr>
            <a:r>
              <a:rPr lang="ar-SA" dirty="0" smtClean="0"/>
              <a:t>يتأثر المتغير التابع بخصائص الأفراد الذين تجري عليهم التجارب, ولذلك يفترض أن يجري الباحث تجربته على مجموعتين متكافئتين, بحيث لا يكون هناك أية فروق بين أفراد المجموعة التجريبية والمجموعة الضابطة إلا دخول المتغير التجريبي على المجموعة الضابطة.</a:t>
            </a:r>
          </a:p>
          <a:p>
            <a:endParaRPr lang="ar-SA"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marL="571500" indent="-571500" algn="just">
              <a:buFont typeface="Wingdings" panose="05000000000000000000" pitchFamily="2" charset="2"/>
              <a:buChar char="q"/>
            </a:pPr>
            <a:r>
              <a:rPr lang="ar-SA" dirty="0" smtClean="0"/>
              <a:t>يتأثر المتغير التابع بإجراءات التجربة, ولذا يجب ضبط هذه الإجراءات بحيث لا تؤدي إلي أي تأثير سلبي أو إيجابي في النتيجة.</a:t>
            </a:r>
          </a:p>
          <a:p>
            <a:pPr marL="571500" indent="-571500" algn="just">
              <a:buFont typeface="Wingdings" panose="05000000000000000000" pitchFamily="2" charset="2"/>
              <a:buChar char="q"/>
            </a:pPr>
            <a:r>
              <a:rPr lang="ar-SA" dirty="0" smtClean="0"/>
              <a:t>يتأثر المتغير التابع بالظروف الخارجية مثل درجة الحرارة والتهوية </a:t>
            </a:r>
            <a:r>
              <a:rPr lang="ar-SA" dirty="0" err="1" smtClean="0"/>
              <a:t>والاضاءة</a:t>
            </a:r>
            <a:r>
              <a:rPr lang="ar-SA" dirty="0" smtClean="0"/>
              <a:t> والضوضاء واختلاط أفراد المجموعتين, ولذلك لابد من ضبط هذه المتغيرات.</a:t>
            </a:r>
          </a:p>
          <a:p>
            <a:endParaRPr lang="ar-SA"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dirty="0">
                <a:solidFill>
                  <a:srgbClr val="FF0000"/>
                </a:solidFill>
              </a:rPr>
              <a:t>تهدف عملية الضبط إلي  ما يلي:</a:t>
            </a:r>
            <a:br>
              <a:rPr lang="ar-SA" b="1" dirty="0">
                <a:solidFill>
                  <a:srgbClr val="FF0000"/>
                </a:solidFill>
              </a:rPr>
            </a:br>
            <a:endParaRPr lang="ar-SA" dirty="0"/>
          </a:p>
        </p:txBody>
      </p:sp>
      <p:sp>
        <p:nvSpPr>
          <p:cNvPr id="3" name="عنصر نائب للمحتوى 2"/>
          <p:cNvSpPr>
            <a:spLocks noGrp="1"/>
          </p:cNvSpPr>
          <p:nvPr>
            <p:ph idx="1"/>
          </p:nvPr>
        </p:nvSpPr>
        <p:spPr>
          <a:xfrm>
            <a:off x="457200" y="1214422"/>
            <a:ext cx="8229600" cy="4911741"/>
          </a:xfrm>
        </p:spPr>
        <p:txBody>
          <a:bodyPr>
            <a:normAutofit fontScale="92500" lnSpcReduction="20000"/>
          </a:bodyPr>
          <a:lstStyle/>
          <a:p>
            <a:pPr algn="just"/>
            <a:r>
              <a:rPr lang="ar-SA" sz="3600" b="1" i="1" u="sng" dirty="0" smtClean="0">
                <a:solidFill>
                  <a:srgbClr val="FF0000"/>
                </a:solidFill>
              </a:rPr>
              <a:t>1 – عزل المتغيرات:</a:t>
            </a:r>
          </a:p>
          <a:p>
            <a:pPr algn="just"/>
            <a:r>
              <a:rPr lang="ar-SA" dirty="0" smtClean="0"/>
              <a:t>يقوم الباحث أحيانا بدراسة أثر متغير ما علي سلوك الإنسان ولكن هذا السلوك يتأثر أيضا بمتغيرات وعوامل أخري, وفي مثل هذه الحالة لابد من عزل العوامل الأخرى وإبعادها عن التجربة.</a:t>
            </a:r>
          </a:p>
          <a:p>
            <a:pPr algn="just"/>
            <a:r>
              <a:rPr lang="ar-SA" sz="3600" b="1" i="1" u="sng" dirty="0" smtClean="0">
                <a:solidFill>
                  <a:srgbClr val="FF0000"/>
                </a:solidFill>
              </a:rPr>
              <a:t>2 – تثبيت المتغيرات:</a:t>
            </a:r>
          </a:p>
          <a:p>
            <a:pPr algn="just"/>
            <a:r>
              <a:rPr lang="ar-SA" dirty="0" smtClean="0"/>
              <a:t>إن استخدام المجموعات المتكافئة يعني أن الباحث قام بتثبيت جميع المتغيرات المؤثرة, لأن المجموعة التجريبية تماثل المجموعة الضابطة وما يؤثر في إحدى المجموعتين يؤثر في الأخرى فإذا أضاف الباحث المتغير التجريبي فإن المجموعة التجريبية تتميز </a:t>
            </a:r>
            <a:r>
              <a:rPr lang="ar-SA" dirty="0" err="1" smtClean="0"/>
              <a:t>به</a:t>
            </a:r>
            <a:r>
              <a:rPr lang="ar-SA" dirty="0" smtClean="0"/>
              <a:t> فقط.</a:t>
            </a:r>
          </a:p>
          <a:p>
            <a:endParaRPr lang="ar-SA"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algn="just"/>
            <a:r>
              <a:rPr lang="ar-SA" b="1" u="sng" dirty="0" smtClean="0">
                <a:solidFill>
                  <a:srgbClr val="FF0000"/>
                </a:solidFill>
              </a:rPr>
              <a:t>3 – التحكم في مقدار المتغير التجريبي:</a:t>
            </a:r>
          </a:p>
          <a:p>
            <a:pPr algn="just">
              <a:tabLst>
                <a:tab pos="3946525" algn="l"/>
              </a:tabLst>
            </a:pPr>
            <a:r>
              <a:rPr lang="ar-SA" dirty="0" smtClean="0">
                <a:solidFill>
                  <a:srgbClr val="002060"/>
                </a:solidFill>
              </a:rPr>
              <a:t>يستخدم الباحث هذا الأسلوب من الضبط عن طريق تقديم مقدار معين من المتغير التجريبي ثم يزيد من هذا المقدار أو يقلل لمعرفة أثر الزيادة أو النقص علي المتغير التابع.</a:t>
            </a:r>
          </a:p>
          <a:p>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smtClean="0">
                <a:solidFill>
                  <a:schemeClr val="accent2">
                    <a:lumMod val="75000"/>
                  </a:schemeClr>
                </a:solidFill>
              </a:rPr>
              <a:t>المنهج التاريخي</a:t>
            </a:r>
            <a:endParaRPr lang="ar-SA" b="1" dirty="0">
              <a:solidFill>
                <a:schemeClr val="accent2">
                  <a:lumMod val="75000"/>
                </a:schemeClr>
              </a:solidFill>
            </a:endParaRPr>
          </a:p>
        </p:txBody>
      </p:sp>
      <p:sp>
        <p:nvSpPr>
          <p:cNvPr id="3" name="عنصر نائب للمحتوى 2"/>
          <p:cNvSpPr>
            <a:spLocks noGrp="1"/>
          </p:cNvSpPr>
          <p:nvPr>
            <p:ph idx="1"/>
          </p:nvPr>
        </p:nvSpPr>
        <p:spPr/>
        <p:txBody>
          <a:bodyPr/>
          <a:lstStyle/>
          <a:p>
            <a:r>
              <a:rPr lang="ar-SA" dirty="0" smtClean="0"/>
              <a:t>هو ذلك </a:t>
            </a:r>
            <a:r>
              <a:rPr lang="ar-SA" dirty="0"/>
              <a:t>البحث الذي يصف ويسجل ما </a:t>
            </a:r>
            <a:r>
              <a:rPr lang="ar-SA" dirty="0" smtClean="0"/>
              <a:t>مضى </a:t>
            </a:r>
            <a:r>
              <a:rPr lang="ar-SA" dirty="0"/>
              <a:t>من وقائع وأحداث الماضي ويدرسها ويفسرها ويحللها </a:t>
            </a:r>
            <a:r>
              <a:rPr lang="ar-SA" dirty="0" smtClean="0"/>
              <a:t>على </a:t>
            </a:r>
            <a:r>
              <a:rPr lang="ar-SA" dirty="0"/>
              <a:t>أسس علمية منهجية ودقيقة بقصد التوصل إلي حقائق ومعلومات أو تعميمات تساعدنا في فهم الحاضر </a:t>
            </a:r>
            <a:r>
              <a:rPr lang="ar-SA" dirty="0" smtClean="0"/>
              <a:t>على </a:t>
            </a:r>
            <a:r>
              <a:rPr lang="ar-SA" dirty="0"/>
              <a:t>ضوء الماضي والتنبؤ بالمستقبل.</a:t>
            </a:r>
            <a:endParaRPr lang="en-US" dirty="0"/>
          </a:p>
          <a:p>
            <a:endParaRPr lang="ar-SA"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dirty="0">
                <a:solidFill>
                  <a:schemeClr val="accent2">
                    <a:lumMod val="75000"/>
                  </a:schemeClr>
                </a:solidFill>
              </a:rPr>
              <a:t> </a:t>
            </a:r>
            <a:r>
              <a:rPr lang="ar-SA" b="1" dirty="0">
                <a:solidFill>
                  <a:schemeClr val="accent2">
                    <a:lumMod val="75000"/>
                  </a:schemeClr>
                </a:solidFill>
              </a:rPr>
              <a:t>متى يطبق المنهج التاريخي؟ </a:t>
            </a:r>
            <a:r>
              <a:rPr lang="en-US" b="1" dirty="0">
                <a:solidFill>
                  <a:schemeClr val="accent2">
                    <a:lumMod val="75000"/>
                  </a:schemeClr>
                </a:solidFill>
              </a:rPr>
              <a:t/>
            </a:r>
            <a:br>
              <a:rPr lang="en-US" b="1" dirty="0">
                <a:solidFill>
                  <a:schemeClr val="accent2">
                    <a:lumMod val="75000"/>
                  </a:schemeClr>
                </a:solidFill>
              </a:rPr>
            </a:br>
            <a:endParaRPr lang="ar-SA" b="1" dirty="0">
              <a:solidFill>
                <a:schemeClr val="accent2">
                  <a:lumMod val="75000"/>
                </a:schemeClr>
              </a:solidFill>
            </a:endParaRPr>
          </a:p>
        </p:txBody>
      </p:sp>
      <p:sp>
        <p:nvSpPr>
          <p:cNvPr id="3" name="عنصر نائب للمحتوى 2"/>
          <p:cNvSpPr>
            <a:spLocks noGrp="1"/>
          </p:cNvSpPr>
          <p:nvPr>
            <p:ph idx="1"/>
          </p:nvPr>
        </p:nvSpPr>
        <p:spPr/>
        <p:txBody>
          <a:bodyPr/>
          <a:lstStyle/>
          <a:p>
            <a:r>
              <a:rPr lang="ar-SA" dirty="0"/>
              <a:t>المنهج التاريخي يعد المنهج الوحيد الذي يتعين على الباحث تطبيقه عندما يكون الهدف من البحث تحقيق واحدا أو أكثر من الأغراض </a:t>
            </a:r>
            <a:r>
              <a:rPr lang="ar-SA" dirty="0" smtClean="0"/>
              <a:t>التالية: </a:t>
            </a:r>
            <a:endParaRPr lang="en-US" dirty="0"/>
          </a:p>
          <a:p>
            <a:r>
              <a:rPr lang="ar-SA" dirty="0"/>
              <a:t>*متى بدأ ظهور ظاهرة تاريخية ما؟ </a:t>
            </a:r>
            <a:endParaRPr lang="en-US" dirty="0"/>
          </a:p>
          <a:p>
            <a:r>
              <a:rPr lang="ar-SA" dirty="0"/>
              <a:t>*كيف بدأ ظهور ظاهرة تاريخيه ما؟ </a:t>
            </a:r>
            <a:endParaRPr lang="en-US" dirty="0"/>
          </a:p>
          <a:p>
            <a:r>
              <a:rPr lang="ar-SA" dirty="0"/>
              <a:t>*</a:t>
            </a:r>
            <a:r>
              <a:rPr lang="ar-SA" dirty="0" smtClean="0"/>
              <a:t>ما هي مراحل </a:t>
            </a:r>
            <a:r>
              <a:rPr lang="ar-SA" dirty="0"/>
              <a:t>تطور ظهور ظاهرة تاريخية ما ؟ </a:t>
            </a:r>
            <a:endParaRPr lang="en-US" dirty="0"/>
          </a:p>
          <a:p>
            <a:r>
              <a:rPr lang="ar-SA" dirty="0"/>
              <a:t>*</a:t>
            </a:r>
            <a:r>
              <a:rPr lang="ar-SA" dirty="0" smtClean="0"/>
              <a:t>ما العوامل </a:t>
            </a:r>
            <a:r>
              <a:rPr lang="ar-SA" dirty="0"/>
              <a:t>ذات التأثير في ظهور ظاهرة تاريخية ما؟ </a:t>
            </a:r>
            <a:endParaRPr lang="en-US" dirty="0"/>
          </a:p>
          <a:p>
            <a:r>
              <a:rPr lang="ar-SA" dirty="0"/>
              <a:t>*</a:t>
            </a:r>
            <a:r>
              <a:rPr lang="ar-SA" dirty="0" smtClean="0"/>
              <a:t>ما مدى </a:t>
            </a:r>
            <a:r>
              <a:rPr lang="ar-SA" dirty="0"/>
              <a:t>العلاقة </a:t>
            </a:r>
            <a:r>
              <a:rPr lang="ar-SA" dirty="0" err="1" smtClean="0"/>
              <a:t>و</a:t>
            </a:r>
            <a:r>
              <a:rPr lang="ar-SA" dirty="0" smtClean="0"/>
              <a:t> الارتباط </a:t>
            </a:r>
            <a:r>
              <a:rPr lang="ar-SA" dirty="0"/>
              <a:t>بين </a:t>
            </a:r>
            <a:r>
              <a:rPr lang="ar-SA" dirty="0">
                <a:solidFill>
                  <a:schemeClr val="accent2">
                    <a:lumMod val="75000"/>
                  </a:schemeClr>
                </a:solidFill>
              </a:rPr>
              <a:t>حدثين تاريخيين</a:t>
            </a:r>
            <a:r>
              <a:rPr lang="ar-SA" dirty="0"/>
              <a:t>؟ </a:t>
            </a:r>
            <a:endParaRPr lang="en-US" dirty="0"/>
          </a:p>
          <a:p>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chemeClr val="accent2">
                    <a:lumMod val="75000"/>
                  </a:schemeClr>
                </a:solidFill>
              </a:rPr>
              <a:t>مصادر المشكلة للمنهج التاريخي</a:t>
            </a:r>
            <a:endParaRPr lang="ar-SA" dirty="0">
              <a:solidFill>
                <a:schemeClr val="accent2">
                  <a:lumMod val="75000"/>
                </a:schemeClr>
              </a:solidFill>
            </a:endParaRPr>
          </a:p>
        </p:txBody>
      </p:sp>
      <p:sp>
        <p:nvSpPr>
          <p:cNvPr id="3" name="عنصر نائب للمحتوى 2"/>
          <p:cNvSpPr>
            <a:spLocks noGrp="1"/>
          </p:cNvSpPr>
          <p:nvPr>
            <p:ph idx="1"/>
          </p:nvPr>
        </p:nvSpPr>
        <p:spPr/>
        <p:txBody>
          <a:bodyPr>
            <a:normAutofit fontScale="85000" lnSpcReduction="20000"/>
          </a:bodyPr>
          <a:lstStyle/>
          <a:p>
            <a:r>
              <a:rPr lang="ar-SA" b="1" dirty="0">
                <a:solidFill>
                  <a:srgbClr val="FF0000"/>
                </a:solidFill>
              </a:rPr>
              <a:t>أولا : المصادر الأولية : </a:t>
            </a:r>
            <a:r>
              <a:rPr lang="ar-SA" dirty="0"/>
              <a:t>تتمثل في كل ماله صلة مباشرة بالحدث المراد دراسته وقت وقوعه  وهي الأساس الحقيقي لأي بحث تاريخي لأنها تمثل قيمة الشواهد </a:t>
            </a:r>
            <a:r>
              <a:rPr lang="ar-SA" dirty="0" err="1"/>
              <a:t>و</a:t>
            </a:r>
            <a:r>
              <a:rPr lang="ar-SA" dirty="0"/>
              <a:t> الدلائل المباشرة عليه </a:t>
            </a:r>
            <a:r>
              <a:rPr lang="ar-SA" dirty="0" smtClean="0"/>
              <a:t>.</a:t>
            </a:r>
            <a:endParaRPr lang="en-US" dirty="0"/>
          </a:p>
          <a:p>
            <a:pPr lvl="0"/>
            <a:r>
              <a:rPr lang="ar-SA" dirty="0"/>
              <a:t>السجلات والوثائق.</a:t>
            </a:r>
            <a:endParaRPr lang="en-US" dirty="0"/>
          </a:p>
          <a:p>
            <a:pPr lvl="0"/>
            <a:r>
              <a:rPr lang="ar-SA" dirty="0"/>
              <a:t>الآثار </a:t>
            </a:r>
            <a:r>
              <a:rPr lang="ar-SA" dirty="0" err="1"/>
              <a:t>و</a:t>
            </a:r>
            <a:r>
              <a:rPr lang="ar-SA" dirty="0"/>
              <a:t> هي كل أثر مادي يدل على حقبه تاريخية معينة</a:t>
            </a:r>
            <a:r>
              <a:rPr lang="ar-SA" dirty="0" smtClean="0"/>
              <a:t>.</a:t>
            </a:r>
            <a:endParaRPr lang="en-US" dirty="0"/>
          </a:p>
          <a:p>
            <a:pPr lvl="0"/>
            <a:r>
              <a:rPr lang="ar-SA" dirty="0"/>
              <a:t>شهود العيان الذين عاصروا الحدث التاريخي.</a:t>
            </a:r>
            <a:endParaRPr lang="en-US" dirty="0"/>
          </a:p>
          <a:p>
            <a:pPr lvl="0"/>
            <a:r>
              <a:rPr lang="ar-SA" dirty="0"/>
              <a:t>المذكرات والسير الذاتية </a:t>
            </a:r>
            <a:r>
              <a:rPr lang="ar-SA" dirty="0" err="1"/>
              <a:t>و</a:t>
            </a:r>
            <a:r>
              <a:rPr lang="ar-SA" dirty="0"/>
              <a:t> هي </a:t>
            </a:r>
            <a:r>
              <a:rPr lang="ar-SA" dirty="0" err="1" smtClean="0"/>
              <a:t>ماي</a:t>
            </a:r>
            <a:r>
              <a:rPr lang="ar-SA" dirty="0" smtClean="0"/>
              <a:t> كتبه </a:t>
            </a:r>
            <a:r>
              <a:rPr lang="ar-SA" dirty="0"/>
              <a:t>بعض الشخصيات لما جرت في </a:t>
            </a:r>
            <a:r>
              <a:rPr lang="ar-SA" dirty="0" smtClean="0"/>
              <a:t>أيامها</a:t>
            </a:r>
          </a:p>
          <a:p>
            <a:pPr lvl="0"/>
            <a:r>
              <a:rPr lang="ar-SA" dirty="0"/>
              <a:t>الدراسات السابقة </a:t>
            </a:r>
            <a:r>
              <a:rPr lang="ar-SA" dirty="0" err="1"/>
              <a:t>و</a:t>
            </a:r>
            <a:r>
              <a:rPr lang="ar-SA" dirty="0"/>
              <a:t> هي التي تناولت المشكلة موضوع البحث.</a:t>
            </a:r>
            <a:endParaRPr lang="en-US" dirty="0"/>
          </a:p>
          <a:p>
            <a:pPr lvl="0"/>
            <a:r>
              <a:rPr lang="ar-SA" dirty="0"/>
              <a:t>الكتابات الأدبية </a:t>
            </a:r>
            <a:r>
              <a:rPr lang="ar-SA" dirty="0" err="1"/>
              <a:t>و</a:t>
            </a:r>
            <a:r>
              <a:rPr lang="ar-SA" dirty="0"/>
              <a:t> الأعمال الفنية وقد تبرز هذه المصادر بعض الحقائق ذات الصلة بالمشكلة .</a:t>
            </a:r>
            <a:endParaRPr lang="en-US" dirty="0"/>
          </a:p>
          <a:p>
            <a:pPr lvl="0"/>
            <a:endParaRPr lang="en-US" dirty="0"/>
          </a:p>
          <a:p>
            <a:endParaRPr lang="ar-S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a:solidFill>
                  <a:srgbClr val="FF0000"/>
                </a:solidFill>
              </a:rPr>
              <a:t>ثانيا : المصادر الثانوية:</a:t>
            </a:r>
            <a:endParaRPr lang="en-US" dirty="0">
              <a:solidFill>
                <a:srgbClr val="FF0000"/>
              </a:solidFill>
            </a:endParaRPr>
          </a:p>
          <a:p>
            <a:r>
              <a:rPr lang="ar-SA" dirty="0"/>
              <a:t>هي غير معاصرة للأحداث التي وقعت في الماضي ، أي انه ليس هناك لقاء مباشرة  بينها وبين الحدث، فمعلوماتها غير مباشرة تشمل كل ما نقل أو كتب عن المصادر الأولية </a:t>
            </a:r>
            <a:r>
              <a:rPr lang="ar-SA" dirty="0" smtClean="0"/>
              <a:t> .</a:t>
            </a:r>
          </a:p>
          <a:p>
            <a:r>
              <a:rPr lang="ar-SA" dirty="0" smtClean="0"/>
              <a:t>مثلا أخذ معلومات نقلا من الأب عن الجد الذي عاش تلك الفترة الزمنية (هنا المعلومات ليست مباشرة من الجد)</a:t>
            </a:r>
            <a:endParaRPr lang="en-US" dirty="0"/>
          </a:p>
          <a:p>
            <a:endParaRPr lang="ar-S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solidFill>
                  <a:srgbClr val="C00000"/>
                </a:solidFill>
              </a:rPr>
              <a:t>تقييم المصادر </a:t>
            </a:r>
            <a:r>
              <a:rPr lang="ar-SA" dirty="0" err="1" smtClean="0">
                <a:solidFill>
                  <a:srgbClr val="C00000"/>
                </a:solidFill>
              </a:rPr>
              <a:t>و</a:t>
            </a:r>
            <a:r>
              <a:rPr lang="ar-SA" dirty="0" smtClean="0">
                <a:solidFill>
                  <a:srgbClr val="C00000"/>
                </a:solidFill>
              </a:rPr>
              <a:t> تحليليها </a:t>
            </a:r>
            <a:r>
              <a:rPr lang="en-US" dirty="0" smtClean="0">
                <a:solidFill>
                  <a:srgbClr val="C00000"/>
                </a:solidFill>
              </a:rPr>
              <a:t/>
            </a:r>
            <a:br>
              <a:rPr lang="en-US" dirty="0" smtClean="0">
                <a:solidFill>
                  <a:srgbClr val="C00000"/>
                </a:solidFill>
              </a:rPr>
            </a:br>
            <a:endParaRPr lang="ar-SA" dirty="0">
              <a:solidFill>
                <a:srgbClr val="C00000"/>
              </a:solidFill>
            </a:endParaRPr>
          </a:p>
        </p:txBody>
      </p:sp>
      <p:sp>
        <p:nvSpPr>
          <p:cNvPr id="3" name="عنصر نائب للمحتوى 2"/>
          <p:cNvSpPr>
            <a:spLocks noGrp="1"/>
          </p:cNvSpPr>
          <p:nvPr>
            <p:ph idx="1"/>
          </p:nvPr>
        </p:nvSpPr>
        <p:spPr/>
        <p:txBody>
          <a:bodyPr>
            <a:normAutofit fontScale="85000" lnSpcReduction="20000"/>
          </a:bodyPr>
          <a:lstStyle/>
          <a:p>
            <a:r>
              <a:rPr lang="ar-SA" dirty="0" smtClean="0">
                <a:solidFill>
                  <a:schemeClr val="accent1"/>
                </a:solidFill>
              </a:rPr>
              <a:t>طالما </a:t>
            </a:r>
            <a:r>
              <a:rPr lang="ar-SA" dirty="0">
                <a:solidFill>
                  <a:schemeClr val="accent1"/>
                </a:solidFill>
              </a:rPr>
              <a:t>إن مادة التاريخ لا تقع تحت ملاحظاتنا بطريقة مباشرة </a:t>
            </a:r>
            <a:r>
              <a:rPr lang="ar-SA" dirty="0" err="1">
                <a:solidFill>
                  <a:schemeClr val="accent1"/>
                </a:solidFill>
              </a:rPr>
              <a:t>و</a:t>
            </a:r>
            <a:r>
              <a:rPr lang="ar-SA" dirty="0">
                <a:solidFill>
                  <a:schemeClr val="accent1"/>
                </a:solidFill>
              </a:rPr>
              <a:t> لما كانت المصادر هي السبيل الوحيد إلى معرفتها وجب الحذر في استخدامها </a:t>
            </a:r>
            <a:r>
              <a:rPr lang="ar-SA" dirty="0" err="1">
                <a:solidFill>
                  <a:schemeClr val="accent1"/>
                </a:solidFill>
              </a:rPr>
              <a:t>و</a:t>
            </a:r>
            <a:r>
              <a:rPr lang="ar-SA" dirty="0">
                <a:solidFill>
                  <a:schemeClr val="accent1"/>
                </a:solidFill>
              </a:rPr>
              <a:t> العناية بالتفرقة بين الصحيح </a:t>
            </a:r>
            <a:r>
              <a:rPr lang="ar-SA" dirty="0" err="1">
                <a:solidFill>
                  <a:schemeClr val="accent1"/>
                </a:solidFill>
              </a:rPr>
              <a:t>و</a:t>
            </a:r>
            <a:r>
              <a:rPr lang="ar-SA" dirty="0">
                <a:solidFill>
                  <a:schemeClr val="accent1"/>
                </a:solidFill>
              </a:rPr>
              <a:t> المزيف منها ، خاصة إن هناك أسبابا كثيرة للخطأ في الوثائق منها :</a:t>
            </a:r>
            <a:endParaRPr lang="en-US" dirty="0">
              <a:solidFill>
                <a:schemeClr val="accent1"/>
              </a:solidFill>
            </a:endParaRPr>
          </a:p>
          <a:p>
            <a:pPr lvl="0"/>
            <a:r>
              <a:rPr lang="ar-SA" dirty="0"/>
              <a:t>قد يعجز الناسخ عن فهم بعض الكلمات الوثيقة </a:t>
            </a:r>
            <a:r>
              <a:rPr lang="ar-SA" dirty="0" err="1"/>
              <a:t>و</a:t>
            </a:r>
            <a:r>
              <a:rPr lang="ar-SA" dirty="0"/>
              <a:t> قد يفهمها خطأ.</a:t>
            </a:r>
            <a:endParaRPr lang="en-US" dirty="0"/>
          </a:p>
          <a:p>
            <a:pPr lvl="0"/>
            <a:r>
              <a:rPr lang="ar-SA" dirty="0"/>
              <a:t>قد يتسرع الباحث فلا يقارن بين الأصل الذي يأخذ عنه </a:t>
            </a:r>
            <a:r>
              <a:rPr lang="ar-SA" dirty="0" err="1"/>
              <a:t>و</a:t>
            </a:r>
            <a:r>
              <a:rPr lang="ar-SA" dirty="0"/>
              <a:t> بين غيره من الأصول.</a:t>
            </a:r>
            <a:endParaRPr lang="en-US" dirty="0"/>
          </a:p>
          <a:p>
            <a:pPr lvl="0"/>
            <a:r>
              <a:rPr lang="ar-SA" dirty="0"/>
              <a:t>قد يغلب عليه السهو </a:t>
            </a:r>
            <a:r>
              <a:rPr lang="ar-SA" dirty="0" err="1"/>
              <a:t>و</a:t>
            </a:r>
            <a:r>
              <a:rPr lang="ar-SA" dirty="0"/>
              <a:t> غلبة الخيال اللاشعوري في أثناء النقل.</a:t>
            </a:r>
            <a:endParaRPr lang="en-US" dirty="0"/>
          </a:p>
          <a:p>
            <a:pPr lvl="0"/>
            <a:r>
              <a:rPr lang="ar-SA" dirty="0"/>
              <a:t>قد يكون هناك تحريف مقصود فربما يدرس الناسخ على صاحب الوثيقة </a:t>
            </a:r>
            <a:r>
              <a:rPr lang="ar-SA" dirty="0" err="1"/>
              <a:t>و</a:t>
            </a:r>
            <a:r>
              <a:rPr lang="ar-SA" dirty="0"/>
              <a:t> يكتب أشياء ينسبها إليه لتحقيق غرض أو منفعة شخصية.</a:t>
            </a:r>
            <a:endParaRPr lang="en-US" dirty="0"/>
          </a:p>
          <a:p>
            <a:r>
              <a:rPr lang="ar-SA" dirty="0"/>
              <a:t>قد يزيف الناسخ وثيقة بأكملها </a:t>
            </a:r>
            <a:r>
              <a:rPr lang="ar-SA" dirty="0" err="1"/>
              <a:t>و</a:t>
            </a:r>
            <a:r>
              <a:rPr lang="ar-SA" dirty="0"/>
              <a:t> ربما يغير بعض فقراتها بالزيادة </a:t>
            </a:r>
            <a:r>
              <a:rPr lang="ar-SA" dirty="0" smtClean="0"/>
              <a:t>والنقصان.</a:t>
            </a:r>
            <a:endParaRPr lang="ar-S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smtClean="0">
                <a:solidFill>
                  <a:srgbClr val="FF0000"/>
                </a:solidFill>
              </a:rPr>
              <a:t>أمثلة لبحوث تاريخية</a:t>
            </a:r>
            <a:endParaRPr lang="ar-SA" dirty="0"/>
          </a:p>
        </p:txBody>
      </p:sp>
      <p:sp>
        <p:nvSpPr>
          <p:cNvPr id="4" name="Rectangle 3"/>
          <p:cNvSpPr>
            <a:spLocks noGrp="1" noChangeArrowheads="1"/>
          </p:cNvSpPr>
          <p:nvPr>
            <p:ph idx="1"/>
          </p:nvPr>
        </p:nvSpPr>
        <p:spPr/>
        <p:txBody>
          <a:bodyPr/>
          <a:lstStyle/>
          <a:p>
            <a:pPr marL="0" indent="0" algn="justLow" rtl="1" eaLnBrk="1" hangingPunct="1">
              <a:lnSpc>
                <a:spcPct val="130000"/>
              </a:lnSpc>
              <a:spcBef>
                <a:spcPct val="0"/>
              </a:spcBef>
              <a:buFont typeface="Wingdings" pitchFamily="2" charset="2"/>
              <a:buChar char="Ø"/>
            </a:pPr>
            <a:r>
              <a:rPr lang="ar-SA" sz="2400" b="1" dirty="0" smtClean="0">
                <a:solidFill>
                  <a:srgbClr val="000000"/>
                </a:solidFill>
              </a:rPr>
              <a:t> دراسة تاريخية لنظام التعليم ومناهجه في فترة تاريخية معينة بغرض معرفة مدى التركيز على الأصالة , ورفض التبعية.</a:t>
            </a:r>
          </a:p>
          <a:p>
            <a:pPr marL="0" indent="0" algn="justLow" rtl="1" eaLnBrk="1" hangingPunct="1">
              <a:lnSpc>
                <a:spcPct val="130000"/>
              </a:lnSpc>
              <a:spcBef>
                <a:spcPct val="0"/>
              </a:spcBef>
              <a:buFont typeface="Wingdings" pitchFamily="2" charset="2"/>
              <a:buChar char="Ø"/>
            </a:pPr>
            <a:r>
              <a:rPr lang="ar-SA" sz="2400" b="1" dirty="0" smtClean="0">
                <a:solidFill>
                  <a:srgbClr val="000000"/>
                </a:solidFill>
              </a:rPr>
              <a:t> </a:t>
            </a:r>
            <a:r>
              <a:rPr lang="ar-SA" sz="2400" b="1" dirty="0" smtClean="0">
                <a:solidFill>
                  <a:srgbClr val="0000CC"/>
                </a:solidFill>
              </a:rPr>
              <a:t>دراسة تاريخية لتوضيح كيف كانت العلاقة بين الطالب والمعلم في فترة زمنية معينة.</a:t>
            </a:r>
          </a:p>
          <a:p>
            <a:pPr marL="0" indent="0" algn="justLow" rtl="1" eaLnBrk="1" hangingPunct="1">
              <a:lnSpc>
                <a:spcPct val="130000"/>
              </a:lnSpc>
              <a:spcBef>
                <a:spcPct val="0"/>
              </a:spcBef>
              <a:buFont typeface="Wingdings" pitchFamily="2" charset="2"/>
              <a:buChar char="Ø"/>
            </a:pPr>
            <a:r>
              <a:rPr lang="ar-SA" sz="2400" b="1" dirty="0" smtClean="0">
                <a:solidFill>
                  <a:srgbClr val="000000"/>
                </a:solidFill>
              </a:rPr>
              <a:t> دراسة تاريخية لتوثيق بعض المعلومات التاريخية عن بعض القضايا التربوية التي اعتبرت بمضي الزمن كأنها حقائق لا تقبل الشك.</a:t>
            </a:r>
            <a:endParaRPr lang="en-US" sz="2400" b="1" dirty="0" smtClean="0">
              <a:solidFill>
                <a:srgbClr val="000000"/>
              </a:solidFill>
            </a:endParaRPr>
          </a:p>
          <a:p>
            <a:pPr marL="0" indent="0" algn="justLow" rtl="1" eaLnBrk="1" hangingPunct="1">
              <a:lnSpc>
                <a:spcPct val="130000"/>
              </a:lnSpc>
              <a:spcBef>
                <a:spcPct val="0"/>
              </a:spcBef>
              <a:buFont typeface="Wingdings" pitchFamily="2" charset="2"/>
              <a:buChar char="Ø"/>
            </a:pPr>
            <a:r>
              <a:rPr lang="ar-SA" sz="2400" b="1" dirty="0" smtClean="0">
                <a:solidFill>
                  <a:srgbClr val="0000CC"/>
                </a:solidFill>
              </a:rPr>
              <a:t>الآراء التربوية لأعلام التربية الإسلامية القدامى بشأن الاهتمام بالمتعلم.</a:t>
            </a:r>
          </a:p>
          <a:p>
            <a:pPr marL="0" indent="0" algn="justLow" rtl="1" eaLnBrk="1" hangingPunct="1">
              <a:lnSpc>
                <a:spcPct val="130000"/>
              </a:lnSpc>
              <a:spcBef>
                <a:spcPct val="0"/>
              </a:spcBef>
              <a:buFont typeface="Wingdings" pitchFamily="2" charset="2"/>
              <a:buChar char="Ø"/>
            </a:pPr>
            <a:r>
              <a:rPr lang="ar-SA" sz="2400" b="1" dirty="0" smtClean="0">
                <a:solidFill>
                  <a:srgbClr val="000000"/>
                </a:solidFill>
              </a:rPr>
              <a:t> دراسة تاريخية للتعليم العالي للبنات في المملكة العربية السعودية.</a:t>
            </a:r>
          </a:p>
          <a:p>
            <a:pPr marL="0" indent="0" algn="justLow" rtl="1" eaLnBrk="1" hangingPunct="1">
              <a:lnSpc>
                <a:spcPct val="130000"/>
              </a:lnSpc>
              <a:spcBef>
                <a:spcPct val="0"/>
              </a:spcBef>
              <a:buFont typeface="Wingdings" pitchFamily="2" charset="2"/>
              <a:buChar char="Ø"/>
            </a:pPr>
            <a:r>
              <a:rPr lang="ar-SA" sz="2400" b="1" dirty="0" smtClean="0">
                <a:solidFill>
                  <a:srgbClr val="0000CC"/>
                </a:solidFill>
              </a:rPr>
              <a:t> دراسة تاريخية لإعداد معلم التعليم الابتدائي في المملكة العربية السعودية.</a:t>
            </a:r>
            <a:endParaRPr lang="en-US" sz="2400" b="1" dirty="0" smtClean="0">
              <a:solidFill>
                <a:srgbClr val="0000CC"/>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FF0000"/>
                </a:solidFill>
              </a:rPr>
              <a:t>ب- المنهج الوصفي</a:t>
            </a:r>
            <a:endParaRPr lang="ar-SA" dirty="0">
              <a:solidFill>
                <a:srgbClr val="FF0000"/>
              </a:solidFill>
            </a:endParaRPr>
          </a:p>
        </p:txBody>
      </p:sp>
      <p:sp>
        <p:nvSpPr>
          <p:cNvPr id="3" name="عنصر نائب للمحتوى 2"/>
          <p:cNvSpPr>
            <a:spLocks noGrp="1"/>
          </p:cNvSpPr>
          <p:nvPr>
            <p:ph idx="1"/>
          </p:nvPr>
        </p:nvSpPr>
        <p:spPr/>
        <p:txBody>
          <a:bodyPr/>
          <a:lstStyle/>
          <a:p>
            <a:r>
              <a:rPr lang="ar-SA" dirty="0" smtClean="0">
                <a:latin typeface="Times New Roman" pitchFamily="18" charset="0"/>
                <a:cs typeface="Simplified Arabic" pitchFamily="18" charset="-78"/>
              </a:rPr>
              <a:t>طريقة لوصف الموضوع المراد دراسته من خلال منهجية علمية صحيحة وتصوير النتائج التي يتم التوصل إليها على أشكال رقمية معبرة يمكن تفسيرها”.</a:t>
            </a:r>
            <a:endParaRPr lang="ar-S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smtClean="0">
                <a:solidFill>
                  <a:schemeClr val="accent2"/>
                </a:solidFill>
              </a:rPr>
              <a:t>خصائص المنهج الوصفي</a:t>
            </a:r>
            <a:endParaRPr lang="ar-SA" dirty="0"/>
          </a:p>
        </p:txBody>
      </p:sp>
      <p:sp>
        <p:nvSpPr>
          <p:cNvPr id="3" name="عنصر نائب للمحتوى 2"/>
          <p:cNvSpPr>
            <a:spLocks noGrp="1"/>
          </p:cNvSpPr>
          <p:nvPr>
            <p:ph idx="1"/>
          </p:nvPr>
        </p:nvSpPr>
        <p:spPr/>
        <p:txBody>
          <a:bodyPr>
            <a:normAutofit lnSpcReduction="10000"/>
          </a:bodyPr>
          <a:lstStyle/>
          <a:p>
            <a:pPr>
              <a:buFont typeface="Wingdings" pitchFamily="2" charset="2"/>
              <a:buNone/>
              <a:defRPr/>
            </a:pPr>
            <a:r>
              <a:rPr lang="ar-SA" b="1" u="sng" dirty="0" smtClean="0">
                <a:solidFill>
                  <a:srgbClr val="00B050"/>
                </a:solidFill>
              </a:rPr>
              <a:t>ويتسم المنهج الوصفي </a:t>
            </a:r>
            <a:r>
              <a:rPr lang="ar-SA" b="1" u="sng" dirty="0">
                <a:solidFill>
                  <a:srgbClr val="00B050"/>
                </a:solidFill>
              </a:rPr>
              <a:t>بالآتي :-</a:t>
            </a:r>
          </a:p>
          <a:p>
            <a:pPr marL="514350" indent="-514350">
              <a:lnSpc>
                <a:spcPct val="150000"/>
              </a:lnSpc>
              <a:buFont typeface="+mj-lt"/>
              <a:buAutoNum type="arabicParenR"/>
              <a:defRPr/>
            </a:pPr>
            <a:r>
              <a:rPr lang="ar-SA" b="1" dirty="0">
                <a:solidFill>
                  <a:srgbClr val="333399"/>
                </a:solidFill>
              </a:rPr>
              <a:t>اعتماد الوصف العلمي على التحليل والموضوعية .</a:t>
            </a:r>
          </a:p>
          <a:p>
            <a:pPr marL="514350" indent="-514350">
              <a:lnSpc>
                <a:spcPct val="150000"/>
              </a:lnSpc>
              <a:buFont typeface="+mj-lt"/>
              <a:buAutoNum type="arabicParenR"/>
              <a:defRPr/>
            </a:pPr>
            <a:r>
              <a:rPr lang="ar-SA" b="1" dirty="0">
                <a:solidFill>
                  <a:srgbClr val="333399"/>
                </a:solidFill>
              </a:rPr>
              <a:t>ارتباطه بالواقع قدر الإمكان .  </a:t>
            </a:r>
          </a:p>
          <a:p>
            <a:pPr marL="514350" indent="-514350">
              <a:lnSpc>
                <a:spcPct val="150000"/>
              </a:lnSpc>
              <a:buFont typeface="+mj-lt"/>
              <a:buAutoNum type="arabicParenR"/>
              <a:defRPr/>
            </a:pPr>
            <a:r>
              <a:rPr lang="ar-SA" b="1" dirty="0">
                <a:solidFill>
                  <a:srgbClr val="333399"/>
                </a:solidFill>
              </a:rPr>
              <a:t>يستخدم الأسلوب الكمي والكيفي أو الاثنين معا . </a:t>
            </a:r>
          </a:p>
          <a:p>
            <a:pPr marL="514350" indent="-514350">
              <a:lnSpc>
                <a:spcPct val="150000"/>
              </a:lnSpc>
              <a:buFont typeface="+mj-lt"/>
              <a:buAutoNum type="arabicParenR"/>
              <a:defRPr/>
            </a:pPr>
            <a:r>
              <a:rPr lang="ar-SA" b="1" dirty="0">
                <a:solidFill>
                  <a:srgbClr val="333399"/>
                </a:solidFill>
              </a:rPr>
              <a:t>أكثر انتشارا في العلوم الاجتماعية والإنسانية .</a:t>
            </a:r>
          </a:p>
          <a:p>
            <a:pPr marL="514350" indent="-514350">
              <a:lnSpc>
                <a:spcPct val="150000"/>
              </a:lnSpc>
              <a:buFont typeface="+mj-lt"/>
              <a:buAutoNum type="arabicParenR"/>
              <a:defRPr/>
            </a:pPr>
            <a:r>
              <a:rPr lang="ar-SA" b="1" dirty="0">
                <a:solidFill>
                  <a:srgbClr val="333399"/>
                </a:solidFill>
              </a:rPr>
              <a:t>يساعد على التنبؤ بمستقبل الظاهرة .</a:t>
            </a:r>
          </a:p>
          <a:p>
            <a:endParaRPr lang="ar-SA" dirty="0"/>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264</TotalTime>
  <Words>1245</Words>
  <Application>Microsoft Office PowerPoint</Application>
  <PresentationFormat>عرض على الشاشة (3:4)‏</PresentationFormat>
  <Paragraphs>87</Paragraphs>
  <Slides>19</Slides>
  <Notes>0</Notes>
  <HiddenSlides>0</HiddenSlides>
  <MMClips>0</MMClips>
  <ScaleCrop>false</ScaleCrop>
  <HeadingPairs>
    <vt:vector size="4" baseType="variant">
      <vt:variant>
        <vt:lpstr>سمة</vt:lpstr>
      </vt:variant>
      <vt:variant>
        <vt:i4>1</vt:i4>
      </vt:variant>
      <vt:variant>
        <vt:lpstr>عناوين الشرائح</vt:lpstr>
      </vt:variant>
      <vt:variant>
        <vt:i4>19</vt:i4>
      </vt:variant>
    </vt:vector>
  </HeadingPairs>
  <TitlesOfParts>
    <vt:vector size="20" baseType="lpstr">
      <vt:lpstr>سمة Office</vt:lpstr>
      <vt:lpstr>مناهج وتصاميم البحث</vt:lpstr>
      <vt:lpstr>المنهج التاريخي</vt:lpstr>
      <vt:lpstr> متى يطبق المنهج التاريخي؟  </vt:lpstr>
      <vt:lpstr>مصادر المشكلة للمنهج التاريخي</vt:lpstr>
      <vt:lpstr>الشريحة 5</vt:lpstr>
      <vt:lpstr>تقييم المصادر و تحليليها  </vt:lpstr>
      <vt:lpstr>أمثلة لبحوث تاريخية</vt:lpstr>
      <vt:lpstr>ب- المنهج الوصفي</vt:lpstr>
      <vt:lpstr>خصائص المنهج الوصفي</vt:lpstr>
      <vt:lpstr>الشريحة 10</vt:lpstr>
      <vt:lpstr>الشريحة 11</vt:lpstr>
      <vt:lpstr>الشريحة 12</vt:lpstr>
      <vt:lpstr>المنهج التجريبي </vt:lpstr>
      <vt:lpstr>المصطلحات المتعلقة بالعوامل المؤثرة </vt:lpstr>
      <vt:lpstr>مثال</vt:lpstr>
      <vt:lpstr>ضبط المتغيرات </vt:lpstr>
      <vt:lpstr>الشريحة 17</vt:lpstr>
      <vt:lpstr>تهدف عملية الضبط إلي  ما يلي: </vt:lpstr>
      <vt:lpstr>الشريحة 19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مناهج وتصاميم البحث</dc:title>
  <dc:creator>مرحبا</dc:creator>
  <cp:lastModifiedBy>مرحبا</cp:lastModifiedBy>
  <cp:revision>8</cp:revision>
  <dcterms:created xsi:type="dcterms:W3CDTF">2015-11-22T17:00:09Z</dcterms:created>
  <dcterms:modified xsi:type="dcterms:W3CDTF">2015-12-05T19:35:31Z</dcterms:modified>
</cp:coreProperties>
</file>