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harts/chart7.xml" ContentType="application/vnd.openxmlformats-officedocument.drawingml.chart+xml"/>
  <Default Extension="xlsx" ContentType="application/vnd.openxmlformats-officedocument.spreadsheetml.sheet"/>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charts/chart8.xml" ContentType="application/vnd.openxmlformats-officedocument.drawingml.chart+xml"/>
  <Override PartName="/ppt/slideLayouts/slideLayout10.xml" ContentType="application/vnd.openxmlformats-officedocument.presentationml.slideLayout+xml"/>
  <Override PartName="/ppt/charts/chart6.xml" ContentType="application/vnd.openxmlformats-officedocument.drawingml.char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77" r:id="rId12"/>
    <p:sldId id="278" r:id="rId13"/>
    <p:sldId id="279" r:id="rId14"/>
    <p:sldId id="280" r:id="rId15"/>
    <p:sldId id="266" r:id="rId16"/>
    <p:sldId id="267" r:id="rId17"/>
    <p:sldId id="268" r:id="rId18"/>
    <p:sldId id="269" r:id="rId19"/>
    <p:sldId id="270" r:id="rId20"/>
    <p:sldId id="271" r:id="rId21"/>
    <p:sldId id="272" r:id="rId22"/>
    <p:sldId id="273" r:id="rId23"/>
    <p:sldId id="274" r:id="rId24"/>
    <p:sldId id="275" r:id="rId25"/>
    <p:sldId id="281" r:id="rId26"/>
    <p:sldId id="282" r:id="rId27"/>
    <p:sldId id="283" r:id="rId28"/>
    <p:sldId id="284" r:id="rId29"/>
    <p:sldId id="285" r:id="rId30"/>
    <p:sldId id="286" r:id="rId31"/>
    <p:sldId id="287" r:id="rId32"/>
    <p:sldId id="288" r:id="rId33"/>
    <p:sldId id="289" r:id="rId34"/>
    <p:sldId id="291" r:id="rId35"/>
    <p:sldId id="292" r:id="rId36"/>
    <p:sldId id="293" r:id="rId37"/>
    <p:sldId id="294" r:id="rId38"/>
    <p:sldId id="295" r:id="rId39"/>
    <p:sldId id="296" r:id="rId40"/>
    <p:sldId id="297" r:id="rId41"/>
    <p:sldId id="298" r:id="rId42"/>
    <p:sldId id="276" r:id="rId4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1" d="100"/>
          <a:sy n="81" d="100"/>
        </p:scale>
        <p:origin x="-78" y="-714"/>
      </p:cViewPr>
      <p:guideLst>
        <p:guide orient="horz" pos="2160"/>
        <p:guide pos="384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Office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Office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Office_Excel_Workshee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Office_Excel_Worksheet6.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Office_Excel_Worksheet7.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Office_Excel_Worksheet8.xlsx"/></Relationships>
</file>

<file path=ppt/charts/chart1.xml><?xml version="1.0" encoding="utf-8"?>
<c:chartSpace xmlns:c="http://schemas.openxmlformats.org/drawingml/2006/chart" xmlns:a="http://schemas.openxmlformats.org/drawingml/2006/main" xmlns:r="http://schemas.openxmlformats.org/officeDocument/2006/relationships">
  <c:lang val="en-US"/>
  <c:chart>
    <c:title>
      <c:layout/>
    </c:title>
    <c:view3D>
      <c:rotX val="75"/>
      <c:perspective val="30"/>
    </c:view3D>
    <c:plotArea>
      <c:layout/>
      <c:pie3DChart>
        <c:varyColors val="1"/>
        <c:ser>
          <c:idx val="0"/>
          <c:order val="0"/>
          <c:tx>
            <c:strRef>
              <c:f>Sheet1!$B$1</c:f>
              <c:strCache>
                <c:ptCount val="1"/>
                <c:pt idx="0">
                  <c:v>هل تفضل إقامة منتجع متكامل الخدمات ؟</c:v>
                </c:pt>
              </c:strCache>
            </c:strRef>
          </c:tx>
          <c:dLbls>
            <c:spPr>
              <a:noFill/>
              <a:ln>
                <a:noFill/>
              </a:ln>
              <a:effectLst/>
            </c:spPr>
            <c:txPr>
              <a:bodyPr wrap="square" lIns="38100" tIns="19050" rIns="38100" bIns="19050" anchor="ctr">
                <a:spAutoFit/>
              </a:bodyPr>
              <a:lstStyle/>
              <a:p>
                <a:pPr>
                  <a:defRPr sz="1800"/>
                </a:pPr>
                <a:endParaRPr lang="en-US"/>
              </a:p>
            </c:txPr>
            <c:showCatName val="1"/>
            <c:showPercent val="1"/>
            <c:showLeaderLines val="1"/>
            <c:extLst xmlns:c16r2="http://schemas.microsoft.com/office/drawing/2015/06/chart">
              <c:ext xmlns:c15="http://schemas.microsoft.com/office/drawing/2012/chart" uri="{CE6537A1-D6FC-4f65-9D91-7224C49458BB}"/>
            </c:extLst>
          </c:dLbls>
          <c:cat>
            <c:strRef>
              <c:f>Sheet1!$A$2:$A$5</c:f>
              <c:strCache>
                <c:ptCount val="2"/>
                <c:pt idx="0">
                  <c:v>yes</c:v>
                </c:pt>
                <c:pt idx="1">
                  <c:v>no</c:v>
                </c:pt>
              </c:strCache>
            </c:strRef>
          </c:cat>
          <c:val>
            <c:numRef>
              <c:f>Sheet1!$B$2:$B$5</c:f>
              <c:numCache>
                <c:formatCode>0%</c:formatCode>
                <c:ptCount val="4"/>
                <c:pt idx="0" formatCode="0.00%">
                  <c:v>0.62000000000000011</c:v>
                </c:pt>
                <c:pt idx="1">
                  <c:v>0.38000000000000006</c:v>
                </c:pt>
              </c:numCache>
            </c:numRef>
          </c:val>
          <c:extLst xmlns:c16r2="http://schemas.microsoft.com/office/drawing/2015/06/chart">
            <c:ext xmlns:c16="http://schemas.microsoft.com/office/drawing/2014/chart" uri="{C3380CC4-5D6E-409C-BE32-E72D297353CC}">
              <c16:uniqueId val="{00000000-33DB-43F2-88CD-0D7E348215B7}"/>
            </c:ext>
          </c:extLst>
        </c:ser>
        <c:dLbls>
          <c:showCatName val="1"/>
          <c:showPercent val="1"/>
        </c:dLbls>
      </c:pie3DChart>
    </c:plotArea>
    <c:plotVisOnly val="1"/>
    <c:dispBlanksAs val="zero"/>
  </c:chart>
  <c:spPr>
    <a:noFill/>
    <a:ln>
      <a:noFill/>
    </a:ln>
  </c:sp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en-US"/>
  <c:style val="3"/>
  <c:chart>
    <c:title>
      <c:layout/>
    </c:title>
    <c:view3D>
      <c:perspective val="30"/>
    </c:view3D>
    <c:plotArea>
      <c:layout/>
      <c:bar3DChart>
        <c:barDir val="col"/>
        <c:grouping val="clustered"/>
        <c:ser>
          <c:idx val="0"/>
          <c:order val="0"/>
          <c:tx>
            <c:strRef>
              <c:f>Sheet1!$B$1</c:f>
              <c:strCache>
                <c:ptCount val="1"/>
                <c:pt idx="0">
                  <c:v>Series 1</c:v>
                </c:pt>
              </c:strCache>
            </c:strRef>
          </c:tx>
          <c:cat>
            <c:strRef>
              <c:f>Sheet1!$A$2:$A$7</c:f>
              <c:strCache>
                <c:ptCount val="6"/>
                <c:pt idx="0">
                  <c:v>نوادي رياضية</c:v>
                </c:pt>
                <c:pt idx="1">
                  <c:v>مطاعم وكافية</c:v>
                </c:pt>
                <c:pt idx="2">
                  <c:v>ألعاب ترفيهية وبرك سباحة</c:v>
                </c:pt>
                <c:pt idx="3">
                  <c:v>مكتبة ثقافية</c:v>
                </c:pt>
                <c:pt idx="4">
                  <c:v>خدمات فندقية</c:v>
                </c:pt>
                <c:pt idx="5">
                  <c:v>جميع الخدمات</c:v>
                </c:pt>
              </c:strCache>
            </c:strRef>
          </c:cat>
          <c:val>
            <c:numRef>
              <c:f>Sheet1!$B$2:$B$7</c:f>
              <c:numCache>
                <c:formatCode>0.00%</c:formatCode>
                <c:ptCount val="6"/>
                <c:pt idx="0">
                  <c:v>0.21800000000000003</c:v>
                </c:pt>
                <c:pt idx="1">
                  <c:v>0.22700000000000001</c:v>
                </c:pt>
                <c:pt idx="2">
                  <c:v>0.24500000000000002</c:v>
                </c:pt>
                <c:pt idx="3">
                  <c:v>0.17500000000000002</c:v>
                </c:pt>
                <c:pt idx="4">
                  <c:v>0.18800000000000003</c:v>
                </c:pt>
                <c:pt idx="5">
                  <c:v>0.85200000000000009</c:v>
                </c:pt>
              </c:numCache>
            </c:numRef>
          </c:val>
          <c:extLst xmlns:c16r2="http://schemas.microsoft.com/office/drawing/2015/06/chart">
            <c:ext xmlns:c16="http://schemas.microsoft.com/office/drawing/2014/chart" uri="{C3380CC4-5D6E-409C-BE32-E72D297353CC}">
              <c16:uniqueId val="{00000000-0DB0-4296-8328-FF19D19466C8}"/>
            </c:ext>
          </c:extLst>
        </c:ser>
        <c:dLbls/>
        <c:gapWidth val="75"/>
        <c:shape val="box"/>
        <c:axId val="215655552"/>
        <c:axId val="215657088"/>
        <c:axId val="0"/>
      </c:bar3DChart>
      <c:catAx>
        <c:axId val="215655552"/>
        <c:scaling>
          <c:orientation val="minMax"/>
        </c:scaling>
        <c:axPos val="b"/>
        <c:numFmt formatCode="General" sourceLinked="0"/>
        <c:majorTickMark val="none"/>
        <c:tickLblPos val="nextTo"/>
        <c:crossAx val="215657088"/>
        <c:crosses val="autoZero"/>
        <c:auto val="1"/>
        <c:lblAlgn val="ctr"/>
        <c:lblOffset val="100"/>
      </c:catAx>
      <c:valAx>
        <c:axId val="215657088"/>
        <c:scaling>
          <c:orientation val="minMax"/>
        </c:scaling>
        <c:axPos val="l"/>
        <c:majorGridlines/>
        <c:numFmt formatCode="0.00%" sourceLinked="1"/>
        <c:majorTickMark val="none"/>
        <c:tickLblPos val="nextTo"/>
        <c:spPr>
          <a:ln w="9525">
            <a:noFill/>
          </a:ln>
        </c:spPr>
        <c:crossAx val="215655552"/>
        <c:crosses val="autoZero"/>
        <c:crossBetween val="between"/>
      </c:valAx>
    </c:plotArea>
    <c:legend>
      <c:legendPos val="b"/>
      <c:layout/>
    </c:legend>
    <c:plotVisOnly val="1"/>
    <c:dispBlanksAs val="gap"/>
  </c:chart>
  <c:spPr>
    <a:ln>
      <a:noFill/>
    </a:ln>
  </c:sp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lang val="en-US"/>
  <c:chart>
    <c:title>
      <c:layout/>
    </c:title>
    <c:view3D>
      <c:perspective val="30"/>
    </c:view3D>
    <c:plotArea>
      <c:layout/>
      <c:bar3DChart>
        <c:barDir val="col"/>
        <c:grouping val="clustered"/>
        <c:ser>
          <c:idx val="0"/>
          <c:order val="0"/>
          <c:tx>
            <c:strRef>
              <c:f>Sheet1!$B$1</c:f>
              <c:strCache>
                <c:ptCount val="1"/>
                <c:pt idx="0">
                  <c:v>Column1</c:v>
                </c:pt>
              </c:strCache>
            </c:strRef>
          </c:tx>
          <c:cat>
            <c:strRef>
              <c:f>Sheet1!$A$2:$A$4</c:f>
              <c:strCache>
                <c:ptCount val="3"/>
                <c:pt idx="0">
                  <c:v>تقديم الخدمات على مدى 24 ساعة</c:v>
                </c:pt>
                <c:pt idx="1">
                  <c:v>عزل خدمة المطاعم عن الكافيات</c:v>
                </c:pt>
                <c:pt idx="2">
                  <c:v>جميع ماسبق</c:v>
                </c:pt>
              </c:strCache>
            </c:strRef>
          </c:cat>
          <c:val>
            <c:numRef>
              <c:f>Sheet1!$B$2:$B$4</c:f>
              <c:numCache>
                <c:formatCode>0.00%</c:formatCode>
                <c:ptCount val="3"/>
                <c:pt idx="0">
                  <c:v>0.39500000000000007</c:v>
                </c:pt>
                <c:pt idx="1">
                  <c:v>0.25900000000000001</c:v>
                </c:pt>
                <c:pt idx="2">
                  <c:v>0.4210000000000001</c:v>
                </c:pt>
              </c:numCache>
            </c:numRef>
          </c:val>
          <c:extLst xmlns:c16r2="http://schemas.microsoft.com/office/drawing/2015/06/chart">
            <c:ext xmlns:c16="http://schemas.microsoft.com/office/drawing/2014/chart" uri="{C3380CC4-5D6E-409C-BE32-E72D297353CC}">
              <c16:uniqueId val="{00000000-1D3F-4CEE-83CB-FC7CB2B8AA59}"/>
            </c:ext>
          </c:extLst>
        </c:ser>
        <c:dLbls/>
        <c:gapWidth val="75"/>
        <c:shape val="box"/>
        <c:axId val="215732992"/>
        <c:axId val="215734528"/>
        <c:axId val="0"/>
      </c:bar3DChart>
      <c:catAx>
        <c:axId val="215732992"/>
        <c:scaling>
          <c:orientation val="minMax"/>
        </c:scaling>
        <c:axPos val="b"/>
        <c:numFmt formatCode="General" sourceLinked="0"/>
        <c:majorTickMark val="none"/>
        <c:tickLblPos val="nextTo"/>
        <c:crossAx val="215734528"/>
        <c:crosses val="autoZero"/>
        <c:auto val="1"/>
        <c:lblAlgn val="ctr"/>
        <c:lblOffset val="100"/>
      </c:catAx>
      <c:valAx>
        <c:axId val="215734528"/>
        <c:scaling>
          <c:orientation val="minMax"/>
        </c:scaling>
        <c:axPos val="l"/>
        <c:majorGridlines/>
        <c:numFmt formatCode="0.00%" sourceLinked="1"/>
        <c:majorTickMark val="none"/>
        <c:tickLblPos val="nextTo"/>
        <c:spPr>
          <a:ln w="9525">
            <a:noFill/>
          </a:ln>
        </c:spPr>
        <c:crossAx val="215732992"/>
        <c:crosses val="autoZero"/>
        <c:crossBetween val="between"/>
      </c:valAx>
    </c:plotArea>
    <c:legend>
      <c:legendPos val="b"/>
      <c:layout/>
    </c:legend>
    <c:plotVisOnly val="1"/>
    <c:dispBlanksAs val="gap"/>
  </c:chart>
  <c:spPr>
    <a:ln>
      <a:noFill/>
    </a:ln>
  </c:sp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lang val="en-US"/>
  <c:chart>
    <c:title>
      <c:layout/>
    </c:title>
    <c:view3D>
      <c:perspective val="30"/>
    </c:view3D>
    <c:plotArea>
      <c:layout/>
      <c:bar3DChart>
        <c:barDir val="col"/>
        <c:grouping val="clustered"/>
        <c:ser>
          <c:idx val="0"/>
          <c:order val="0"/>
          <c:tx>
            <c:strRef>
              <c:f>Sheet1!$B$1</c:f>
              <c:strCache>
                <c:ptCount val="1"/>
                <c:pt idx="0">
                  <c:v>Series 1</c:v>
                </c:pt>
              </c:strCache>
            </c:strRef>
          </c:tx>
          <c:cat>
            <c:strRef>
              <c:f>Sheet1!$A$2:$A$5</c:f>
              <c:strCache>
                <c:ptCount val="4"/>
                <c:pt idx="0">
                  <c:v>وجود مدربين</c:v>
                </c:pt>
                <c:pt idx="1">
                  <c:v>توافر " خدمات إستجمامية "</c:v>
                </c:pt>
                <c:pt idx="2">
                  <c:v>توافر " خدمة الفحص الطبي "</c:v>
                </c:pt>
                <c:pt idx="3">
                  <c:v>جميع ماسبق</c:v>
                </c:pt>
              </c:strCache>
            </c:strRef>
          </c:cat>
          <c:val>
            <c:numRef>
              <c:f>Sheet1!$B$2:$B$5</c:f>
              <c:numCache>
                <c:formatCode>0.00%</c:formatCode>
                <c:ptCount val="4"/>
                <c:pt idx="0" formatCode="0%">
                  <c:v>0.15000000000000002</c:v>
                </c:pt>
                <c:pt idx="1">
                  <c:v>0.128</c:v>
                </c:pt>
                <c:pt idx="2">
                  <c:v>8.4000000000000019E-2</c:v>
                </c:pt>
                <c:pt idx="3">
                  <c:v>0.80600000000000005</c:v>
                </c:pt>
              </c:numCache>
            </c:numRef>
          </c:val>
          <c:extLst xmlns:c16r2="http://schemas.microsoft.com/office/drawing/2015/06/chart">
            <c:ext xmlns:c16="http://schemas.microsoft.com/office/drawing/2014/chart" uri="{C3380CC4-5D6E-409C-BE32-E72D297353CC}">
              <c16:uniqueId val="{00000000-D6E5-46E8-B586-3F017D6B658F}"/>
            </c:ext>
          </c:extLst>
        </c:ser>
        <c:dLbls/>
        <c:gapWidth val="75"/>
        <c:shape val="box"/>
        <c:axId val="215793664"/>
        <c:axId val="215795200"/>
        <c:axId val="0"/>
      </c:bar3DChart>
      <c:catAx>
        <c:axId val="215793664"/>
        <c:scaling>
          <c:orientation val="minMax"/>
        </c:scaling>
        <c:axPos val="b"/>
        <c:numFmt formatCode="General" sourceLinked="0"/>
        <c:majorTickMark val="none"/>
        <c:tickLblPos val="nextTo"/>
        <c:crossAx val="215795200"/>
        <c:crosses val="autoZero"/>
        <c:auto val="1"/>
        <c:lblAlgn val="ctr"/>
        <c:lblOffset val="100"/>
      </c:catAx>
      <c:valAx>
        <c:axId val="215795200"/>
        <c:scaling>
          <c:orientation val="minMax"/>
        </c:scaling>
        <c:axPos val="l"/>
        <c:majorGridlines/>
        <c:numFmt formatCode="0%" sourceLinked="1"/>
        <c:majorTickMark val="none"/>
        <c:tickLblPos val="nextTo"/>
        <c:spPr>
          <a:ln w="9525">
            <a:noFill/>
          </a:ln>
        </c:spPr>
        <c:crossAx val="215793664"/>
        <c:crosses val="autoZero"/>
        <c:crossBetween val="between"/>
      </c:valAx>
    </c:plotArea>
    <c:legend>
      <c:legendPos val="b"/>
      <c:layout/>
    </c:legend>
    <c:plotVisOnly val="1"/>
    <c:dispBlanksAs val="gap"/>
  </c:chart>
  <c:spPr>
    <a:ln>
      <a:noFill/>
    </a:ln>
  </c:spPr>
  <c:externalData r:id="rId1"/>
</c:chartSpace>
</file>

<file path=ppt/charts/chart5.xml><?xml version="1.0" encoding="utf-8"?>
<c:chartSpace xmlns:c="http://schemas.openxmlformats.org/drawingml/2006/chart" xmlns:a="http://schemas.openxmlformats.org/drawingml/2006/main" xmlns:r="http://schemas.openxmlformats.org/officeDocument/2006/relationships">
  <c:lang val="en-US"/>
  <c:chart>
    <c:title>
      <c:layout/>
    </c:title>
    <c:view3D>
      <c:perspective val="30"/>
    </c:view3D>
    <c:plotArea>
      <c:layout/>
      <c:bar3DChart>
        <c:barDir val="col"/>
        <c:grouping val="clustered"/>
        <c:ser>
          <c:idx val="0"/>
          <c:order val="0"/>
          <c:tx>
            <c:strRef>
              <c:f>Sheet1!$B$1</c:f>
              <c:strCache>
                <c:ptCount val="1"/>
                <c:pt idx="0">
                  <c:v>Series 1</c:v>
                </c:pt>
              </c:strCache>
            </c:strRef>
          </c:tx>
          <c:cat>
            <c:strRef>
              <c:f>Sheet1!$A$2:$A$4</c:f>
              <c:strCache>
                <c:ptCount val="3"/>
                <c:pt idx="0">
                  <c:v>توافر أماكن مخصصة للقراءة</c:v>
                </c:pt>
                <c:pt idx="1">
                  <c:v>توافر كتب أجنبية</c:v>
                </c:pt>
                <c:pt idx="2">
                  <c:v>تقديم خدمة إستعارة الكتب</c:v>
                </c:pt>
              </c:strCache>
            </c:strRef>
          </c:cat>
          <c:val>
            <c:numRef>
              <c:f>Sheet1!$B$2:$B$4</c:f>
              <c:numCache>
                <c:formatCode>0.00%</c:formatCode>
                <c:ptCount val="3"/>
                <c:pt idx="0">
                  <c:v>0.7370000000000001</c:v>
                </c:pt>
                <c:pt idx="1">
                  <c:v>0.24100000000000002</c:v>
                </c:pt>
                <c:pt idx="2">
                  <c:v>0.51300000000000001</c:v>
                </c:pt>
              </c:numCache>
            </c:numRef>
          </c:val>
          <c:extLst xmlns:c16r2="http://schemas.microsoft.com/office/drawing/2015/06/chart">
            <c:ext xmlns:c16="http://schemas.microsoft.com/office/drawing/2014/chart" uri="{C3380CC4-5D6E-409C-BE32-E72D297353CC}">
              <c16:uniqueId val="{00000000-B5CB-4857-94AF-01C6C3703771}"/>
            </c:ext>
          </c:extLst>
        </c:ser>
        <c:dLbls/>
        <c:gapWidth val="75"/>
        <c:shape val="box"/>
        <c:axId val="215879040"/>
        <c:axId val="215880832"/>
        <c:axId val="0"/>
      </c:bar3DChart>
      <c:catAx>
        <c:axId val="215879040"/>
        <c:scaling>
          <c:orientation val="minMax"/>
        </c:scaling>
        <c:axPos val="b"/>
        <c:numFmt formatCode="General" sourceLinked="0"/>
        <c:majorTickMark val="none"/>
        <c:tickLblPos val="nextTo"/>
        <c:crossAx val="215880832"/>
        <c:crosses val="autoZero"/>
        <c:auto val="1"/>
        <c:lblAlgn val="ctr"/>
        <c:lblOffset val="100"/>
      </c:catAx>
      <c:valAx>
        <c:axId val="215880832"/>
        <c:scaling>
          <c:orientation val="minMax"/>
        </c:scaling>
        <c:axPos val="l"/>
        <c:majorGridlines/>
        <c:numFmt formatCode="0.00%" sourceLinked="1"/>
        <c:majorTickMark val="none"/>
        <c:tickLblPos val="nextTo"/>
        <c:spPr>
          <a:ln w="9525">
            <a:noFill/>
          </a:ln>
        </c:spPr>
        <c:crossAx val="215879040"/>
        <c:crosses val="autoZero"/>
        <c:crossBetween val="between"/>
      </c:valAx>
    </c:plotArea>
    <c:legend>
      <c:legendPos val="b"/>
      <c:layout/>
    </c:legend>
    <c:plotVisOnly val="1"/>
    <c:dispBlanksAs val="gap"/>
  </c:chart>
  <c:spPr>
    <a:ln>
      <a:noFill/>
    </a:ln>
  </c:spPr>
  <c:externalData r:id="rId1"/>
</c:chartSpace>
</file>

<file path=ppt/charts/chart6.xml><?xml version="1.0" encoding="utf-8"?>
<c:chartSpace xmlns:c="http://schemas.openxmlformats.org/drawingml/2006/chart" xmlns:a="http://schemas.openxmlformats.org/drawingml/2006/main" xmlns:r="http://schemas.openxmlformats.org/officeDocument/2006/relationships">
  <c:lang val="en-US"/>
  <c:chart>
    <c:title>
      <c:layout/>
    </c:title>
    <c:view3D>
      <c:perspective val="30"/>
    </c:view3D>
    <c:plotArea>
      <c:layout/>
      <c:bar3DChart>
        <c:barDir val="col"/>
        <c:grouping val="clustered"/>
        <c:ser>
          <c:idx val="0"/>
          <c:order val="0"/>
          <c:tx>
            <c:strRef>
              <c:f>Sheet1!$B$1</c:f>
              <c:strCache>
                <c:ptCount val="1"/>
                <c:pt idx="0">
                  <c:v>Series 1</c:v>
                </c:pt>
              </c:strCache>
            </c:strRef>
          </c:tx>
          <c:cat>
            <c:strRef>
              <c:f>Sheet1!$A$2:$A$5</c:f>
              <c:strCache>
                <c:ptCount val="4"/>
                <c:pt idx="0">
                  <c:v>موسم الصيف</c:v>
                </c:pt>
                <c:pt idx="1">
                  <c:v>موسم الخريف</c:v>
                </c:pt>
                <c:pt idx="2">
                  <c:v>موسم الشتاء</c:v>
                </c:pt>
                <c:pt idx="3">
                  <c:v>موسم الربيع</c:v>
                </c:pt>
              </c:strCache>
            </c:strRef>
          </c:cat>
          <c:val>
            <c:numRef>
              <c:f>Sheet1!$B$2:$B$5</c:f>
              <c:numCache>
                <c:formatCode>0.00%</c:formatCode>
                <c:ptCount val="4"/>
                <c:pt idx="0">
                  <c:v>0.504</c:v>
                </c:pt>
                <c:pt idx="1">
                  <c:v>0.26100000000000001</c:v>
                </c:pt>
                <c:pt idx="2">
                  <c:v>0.35700000000000004</c:v>
                </c:pt>
                <c:pt idx="3">
                  <c:v>0.53500000000000003</c:v>
                </c:pt>
              </c:numCache>
            </c:numRef>
          </c:val>
          <c:extLst xmlns:c16r2="http://schemas.microsoft.com/office/drawing/2015/06/chart">
            <c:ext xmlns:c16="http://schemas.microsoft.com/office/drawing/2014/chart" uri="{C3380CC4-5D6E-409C-BE32-E72D297353CC}">
              <c16:uniqueId val="{00000000-9B7D-4D7C-876D-1AC2B0D47A9F}"/>
            </c:ext>
          </c:extLst>
        </c:ser>
        <c:dLbls/>
        <c:gapWidth val="75"/>
        <c:shape val="box"/>
        <c:axId val="217221760"/>
        <c:axId val="217248128"/>
        <c:axId val="0"/>
      </c:bar3DChart>
      <c:catAx>
        <c:axId val="217221760"/>
        <c:scaling>
          <c:orientation val="minMax"/>
        </c:scaling>
        <c:axPos val="b"/>
        <c:numFmt formatCode="General" sourceLinked="0"/>
        <c:majorTickMark val="none"/>
        <c:tickLblPos val="nextTo"/>
        <c:crossAx val="217248128"/>
        <c:crosses val="autoZero"/>
        <c:auto val="1"/>
        <c:lblAlgn val="ctr"/>
        <c:lblOffset val="100"/>
      </c:catAx>
      <c:valAx>
        <c:axId val="217248128"/>
        <c:scaling>
          <c:orientation val="minMax"/>
        </c:scaling>
        <c:axPos val="l"/>
        <c:majorGridlines/>
        <c:numFmt formatCode="0.00%" sourceLinked="1"/>
        <c:majorTickMark val="none"/>
        <c:tickLblPos val="nextTo"/>
        <c:spPr>
          <a:ln w="9525">
            <a:noFill/>
          </a:ln>
        </c:spPr>
        <c:crossAx val="217221760"/>
        <c:crosses val="autoZero"/>
        <c:crossBetween val="between"/>
      </c:valAx>
    </c:plotArea>
    <c:legend>
      <c:legendPos val="b"/>
      <c:layout/>
    </c:legend>
    <c:plotVisOnly val="1"/>
    <c:dispBlanksAs val="gap"/>
  </c:chart>
  <c:spPr>
    <a:ln>
      <a:noFill/>
    </a:ln>
  </c:spPr>
  <c:externalData r:id="rId1"/>
</c:chartSpace>
</file>

<file path=ppt/charts/chart7.xml><?xml version="1.0" encoding="utf-8"?>
<c:chartSpace xmlns:c="http://schemas.openxmlformats.org/drawingml/2006/chart" xmlns:a="http://schemas.openxmlformats.org/drawingml/2006/main" xmlns:r="http://schemas.openxmlformats.org/officeDocument/2006/relationships">
  <c:lang val="en-US"/>
  <c:chart>
    <c:title>
      <c:layout/>
    </c:title>
    <c:view3D>
      <c:perspective val="30"/>
    </c:view3D>
    <c:plotArea>
      <c:layout/>
      <c:bar3DChart>
        <c:barDir val="col"/>
        <c:grouping val="clustered"/>
        <c:ser>
          <c:idx val="0"/>
          <c:order val="0"/>
          <c:tx>
            <c:strRef>
              <c:f>Sheet1!$B$1</c:f>
              <c:strCache>
                <c:ptCount val="1"/>
                <c:pt idx="0">
                  <c:v>Series 1</c:v>
                </c:pt>
              </c:strCache>
            </c:strRef>
          </c:tx>
          <c:cat>
            <c:strRef>
              <c:f>Sheet1!$A$2:$A$5</c:f>
              <c:strCache>
                <c:ptCount val="4"/>
                <c:pt idx="0">
                  <c:v>8 -12 صباحاً</c:v>
                </c:pt>
                <c:pt idx="1">
                  <c:v>1 - 4 مساءً</c:v>
                </c:pt>
                <c:pt idx="2">
                  <c:v>4 - 8 مساءً</c:v>
                </c:pt>
                <c:pt idx="3">
                  <c:v>8 - 12 مساءً</c:v>
                </c:pt>
              </c:strCache>
            </c:strRef>
          </c:cat>
          <c:val>
            <c:numRef>
              <c:f>Sheet1!$B$2:$B$5</c:f>
              <c:numCache>
                <c:formatCode>0.00%</c:formatCode>
                <c:ptCount val="4"/>
                <c:pt idx="0">
                  <c:v>0.38400000000000006</c:v>
                </c:pt>
                <c:pt idx="1">
                  <c:v>0.17900000000000002</c:v>
                </c:pt>
                <c:pt idx="2">
                  <c:v>0.4930000000000001</c:v>
                </c:pt>
                <c:pt idx="3">
                  <c:v>0.46300000000000002</c:v>
                </c:pt>
              </c:numCache>
            </c:numRef>
          </c:val>
          <c:extLst xmlns:c16r2="http://schemas.microsoft.com/office/drawing/2015/06/chart">
            <c:ext xmlns:c16="http://schemas.microsoft.com/office/drawing/2014/chart" uri="{C3380CC4-5D6E-409C-BE32-E72D297353CC}">
              <c16:uniqueId val="{00000000-26A1-4A82-AED5-8765C56623BB}"/>
            </c:ext>
          </c:extLst>
        </c:ser>
        <c:dLbls/>
        <c:gapWidth val="75"/>
        <c:shape val="box"/>
        <c:axId val="217618688"/>
        <c:axId val="217620480"/>
        <c:axId val="0"/>
      </c:bar3DChart>
      <c:catAx>
        <c:axId val="217618688"/>
        <c:scaling>
          <c:orientation val="minMax"/>
        </c:scaling>
        <c:axPos val="b"/>
        <c:numFmt formatCode="General" sourceLinked="0"/>
        <c:majorTickMark val="none"/>
        <c:tickLblPos val="nextTo"/>
        <c:crossAx val="217620480"/>
        <c:crosses val="autoZero"/>
        <c:auto val="1"/>
        <c:lblAlgn val="ctr"/>
        <c:lblOffset val="100"/>
      </c:catAx>
      <c:valAx>
        <c:axId val="217620480"/>
        <c:scaling>
          <c:orientation val="minMax"/>
        </c:scaling>
        <c:axPos val="l"/>
        <c:majorGridlines/>
        <c:numFmt formatCode="0.00%" sourceLinked="1"/>
        <c:majorTickMark val="none"/>
        <c:tickLblPos val="nextTo"/>
        <c:spPr>
          <a:ln w="9525">
            <a:noFill/>
          </a:ln>
        </c:spPr>
        <c:crossAx val="217618688"/>
        <c:crosses val="autoZero"/>
        <c:crossBetween val="between"/>
      </c:valAx>
    </c:plotArea>
    <c:legend>
      <c:legendPos val="b"/>
      <c:layout/>
    </c:legend>
    <c:plotVisOnly val="1"/>
    <c:dispBlanksAs val="gap"/>
  </c:chart>
  <c:spPr>
    <a:ln>
      <a:noFill/>
    </a:ln>
  </c:spPr>
  <c:externalData r:id="rId1"/>
</c:chartSpace>
</file>

<file path=ppt/charts/chart8.xml><?xml version="1.0" encoding="utf-8"?>
<c:chartSpace xmlns:c="http://schemas.openxmlformats.org/drawingml/2006/chart" xmlns:a="http://schemas.openxmlformats.org/drawingml/2006/main" xmlns:r="http://schemas.openxmlformats.org/officeDocument/2006/relationships">
  <c:lang val="en-US"/>
  <c:chart>
    <c:title>
      <c:layout/>
    </c:title>
    <c:view3D>
      <c:rotX val="30"/>
      <c:perspective val="30"/>
    </c:view3D>
    <c:plotArea>
      <c:layout/>
      <c:pie3DChart>
        <c:varyColors val="1"/>
        <c:ser>
          <c:idx val="0"/>
          <c:order val="0"/>
          <c:tx>
            <c:strRef>
              <c:f>Sheet1!$B$1</c:f>
              <c:strCache>
                <c:ptCount val="1"/>
                <c:pt idx="0">
                  <c:v>اسعار التذاكر</c:v>
                </c:pt>
              </c:strCache>
            </c:strRef>
          </c:tx>
          <c:dLbls>
            <c:spPr>
              <a:noFill/>
              <a:ln>
                <a:noFill/>
              </a:ln>
              <a:effectLst/>
            </c:spPr>
            <c:txPr>
              <a:bodyPr wrap="square" lIns="38100" tIns="19050" rIns="38100" bIns="19050" anchor="ctr">
                <a:spAutoFit/>
              </a:bodyPr>
              <a:lstStyle/>
              <a:p>
                <a:pPr>
                  <a:defRPr sz="2800"/>
                </a:pPr>
                <a:endParaRPr lang="en-US"/>
              </a:p>
            </c:txPr>
            <c:showPercent val="1"/>
            <c:showLeaderLines val="1"/>
            <c:extLst xmlns:c16r2="http://schemas.microsoft.com/office/drawing/2015/06/chart">
              <c:ext xmlns:c15="http://schemas.microsoft.com/office/drawing/2012/chart" uri="{CE6537A1-D6FC-4f65-9D91-7224C49458BB}"/>
            </c:extLst>
          </c:dLbls>
          <c:cat>
            <c:strRef>
              <c:f>Sheet1!$A$2:$A$4</c:f>
              <c:strCache>
                <c:ptCount val="3"/>
                <c:pt idx="0">
                  <c:v>15 - 20 ريال</c:v>
                </c:pt>
                <c:pt idx="1">
                  <c:v>20 - 30 ريال</c:v>
                </c:pt>
                <c:pt idx="2">
                  <c:v>30 - 40 ريال</c:v>
                </c:pt>
              </c:strCache>
            </c:strRef>
          </c:cat>
          <c:val>
            <c:numRef>
              <c:f>Sheet1!$B$2:$B$4</c:f>
              <c:numCache>
                <c:formatCode>0.00%</c:formatCode>
                <c:ptCount val="3"/>
                <c:pt idx="0">
                  <c:v>0.53500000000000003</c:v>
                </c:pt>
                <c:pt idx="1">
                  <c:v>0.32500000000000007</c:v>
                </c:pt>
                <c:pt idx="2" formatCode="0%">
                  <c:v>0.14000000000000001</c:v>
                </c:pt>
              </c:numCache>
            </c:numRef>
          </c:val>
          <c:extLst xmlns:c16r2="http://schemas.microsoft.com/office/drawing/2015/06/chart">
            <c:ext xmlns:c16="http://schemas.microsoft.com/office/drawing/2014/chart" uri="{C3380CC4-5D6E-409C-BE32-E72D297353CC}">
              <c16:uniqueId val="{00000000-F3AF-4506-B87F-A101F17C07EE}"/>
            </c:ext>
          </c:extLst>
        </c:ser>
        <c:dLbls>
          <c:showPercent val="1"/>
        </c:dLbls>
      </c:pie3DChart>
    </c:plotArea>
    <c:legend>
      <c:legendPos val="t"/>
      <c:layout/>
      <c:txPr>
        <a:bodyPr/>
        <a:lstStyle/>
        <a:p>
          <a:pPr>
            <a:defRPr sz="2400"/>
          </a:pPr>
          <a:endParaRPr lang="en-US"/>
        </a:p>
      </c:txPr>
    </c:legend>
    <c:plotVisOnly val="1"/>
    <c:dispBlanksAs val="zero"/>
  </c:chart>
  <c:externalData r:id="rId1"/>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3/22/2016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3/22/2016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3/22/2016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3/22/2016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3/22/2016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3/22/2016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pPr/>
              <a:t>3/22/2016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pPr/>
              <a:t>‹#›</a:t>
            </a:fld>
            <a:endParaRPr lang="en-US" dirty="0"/>
          </a:p>
        </p:txBody>
      </p:sp>
    </p:spTree>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3/22/2016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3/22/2016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3/22/2016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pPr/>
              <a:t>3/22/2016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pPr/>
              <a:t>‹#›</a:t>
            </a:fld>
            <a:endParaRPr lang="en-US" dirty="0"/>
          </a:p>
        </p:txBody>
      </p:sp>
    </p:spTree>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3/22/2016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3/22/2016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3/22/2016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A54C80-263E-416B-A8E0-580EDEADCBDC}" type="datetimeFigureOut">
              <a:rPr lang="en-US" dirty="0"/>
              <a:pPr/>
              <a:t>3/22/2016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pPr/>
              <a:t>‹#›</a:t>
            </a:fld>
            <a:endParaRPr lang="en-US" dirty="0"/>
          </a:p>
        </p:txBody>
      </p:sp>
    </p:spTree>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3/22/2016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3/22/2016</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chart" Target="../charts/chart8.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2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330932" y="2404531"/>
            <a:ext cx="7766936" cy="1646302"/>
          </a:xfrm>
        </p:spPr>
        <p:txBody>
          <a:bodyPr/>
          <a:lstStyle/>
          <a:p>
            <a:r>
              <a:rPr lang="ar-SA" sz="9600" b="1" dirty="0">
                <a:ea typeface="Calibri" panose="020F0502020204030204" pitchFamily="34" charset="0"/>
                <a:cs typeface="Aldhabi" panose="01000000000000000000" pitchFamily="2" charset="-78"/>
              </a:rPr>
              <a:t>منتجع ريليف العائلي </a:t>
            </a:r>
            <a:endParaRPr lang="en-US" sz="9600" dirty="0"/>
          </a:p>
        </p:txBody>
      </p:sp>
      <p:pic>
        <p:nvPicPr>
          <p:cNvPr id="4" name="Pictur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006224" y="259209"/>
            <a:ext cx="2159000" cy="2159000"/>
          </a:xfrm>
          <a:prstGeom prst="rect">
            <a:avLst/>
          </a:prstGeom>
        </p:spPr>
      </p:pic>
    </p:spTree>
    <p:extLst>
      <p:ext uri="{BB962C8B-B14F-4D97-AF65-F5344CB8AC3E}">
        <p14:creationId xmlns:p14="http://schemas.microsoft.com/office/powerpoint/2010/main" xmlns="" val="245983615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2"/>
                                        </p:tgtEl>
                                      </p:cBhvr>
                                    </p:animEffect>
                                    <p:animScale>
                                      <p:cBhvr>
                                        <p:cTn id="7" dur="250" autoRev="1" fill="hold"/>
                                        <p:tgtEl>
                                          <p:spTgt spid="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الطلب </a:t>
            </a:r>
            <a:r>
              <a:rPr lang="ar-SA" dirty="0"/>
              <a:t>المتوقع على </a:t>
            </a:r>
            <a:r>
              <a:rPr lang="ar-SA" dirty="0" smtClean="0"/>
              <a:t>الخدمات:</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2042713220"/>
              </p:ext>
            </p:extLst>
          </p:nvPr>
        </p:nvGraphicFramePr>
        <p:xfrm>
          <a:off x="677863" y="1176338"/>
          <a:ext cx="8596312" cy="486568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xmlns="" val="4107977208"/>
      </p:ext>
    </p:extLst>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0"/>
            <a:ext cx="10306594" cy="6857999"/>
          </a:xfrm>
        </p:spPr>
        <p:txBody>
          <a:bodyPr/>
          <a:lstStyle/>
          <a:p>
            <a:endParaRPr lang="en-US" dirty="0"/>
          </a:p>
        </p:txBody>
      </p:sp>
      <p:sp>
        <p:nvSpPr>
          <p:cNvPr id="4" name="Rectangle 2"/>
          <p:cNvSpPr>
            <a:spLocks noChangeArrowheads="1"/>
          </p:cNvSpPr>
          <p:nvPr/>
        </p:nvSpPr>
        <p:spPr bwMode="auto">
          <a:xfrm>
            <a:off x="-313508" y="0"/>
            <a:ext cx="12192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5" name="Chart 4"/>
          <p:cNvGraphicFramePr/>
          <p:nvPr>
            <p:extLst>
              <p:ext uri="{D42A27DB-BD31-4B8C-83A1-F6EECF244321}">
                <p14:modId xmlns:p14="http://schemas.microsoft.com/office/powerpoint/2010/main" xmlns="" val="235120353"/>
              </p:ext>
            </p:extLst>
          </p:nvPr>
        </p:nvGraphicFramePr>
        <p:xfrm>
          <a:off x="-156753" y="2095501"/>
          <a:ext cx="5274310" cy="3076575"/>
        </p:xfrm>
        <a:graphic>
          <a:graphicData uri="http://schemas.openxmlformats.org/drawingml/2006/chart">
            <c:chart xmlns:c="http://schemas.openxmlformats.org/drawingml/2006/chart" xmlns:r="http://schemas.openxmlformats.org/officeDocument/2006/relationships" r:id="rId2"/>
          </a:graphicData>
        </a:graphic>
      </p:graphicFrame>
      <p:sp>
        <p:nvSpPr>
          <p:cNvPr id="6" name="Rectangle 3"/>
          <p:cNvSpPr>
            <a:spLocks noChangeArrowheads="1"/>
          </p:cNvSpPr>
          <p:nvPr/>
        </p:nvSpPr>
        <p:spPr bwMode="auto">
          <a:xfrm>
            <a:off x="1147991" y="5314331"/>
            <a:ext cx="2664822" cy="2923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ar-SA" altLang="en-US" sz="13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Arial" panose="020B0604020202020204" pitchFamily="34" charset="0"/>
              </a:rPr>
              <a:t>وفي النوادي الرياضية هل تفضل؟</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7" name="Rectangle 5"/>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8" name="Chart 7"/>
          <p:cNvGraphicFramePr/>
          <p:nvPr>
            <p:extLst>
              <p:ext uri="{D42A27DB-BD31-4B8C-83A1-F6EECF244321}">
                <p14:modId xmlns:p14="http://schemas.microsoft.com/office/powerpoint/2010/main" xmlns="" val="2408651242"/>
              </p:ext>
            </p:extLst>
          </p:nvPr>
        </p:nvGraphicFramePr>
        <p:xfrm>
          <a:off x="5431065" y="1995487"/>
          <a:ext cx="5274310" cy="3076575"/>
        </p:xfrm>
        <a:graphic>
          <a:graphicData uri="http://schemas.openxmlformats.org/drawingml/2006/chart">
            <c:chart xmlns:c="http://schemas.openxmlformats.org/drawingml/2006/chart" xmlns:r="http://schemas.openxmlformats.org/officeDocument/2006/relationships" r:id="rId3"/>
          </a:graphicData>
        </a:graphic>
      </p:graphicFrame>
      <p:sp>
        <p:nvSpPr>
          <p:cNvPr id="9" name="Rectangle 6"/>
          <p:cNvSpPr>
            <a:spLocks noChangeArrowheads="1"/>
          </p:cNvSpPr>
          <p:nvPr/>
        </p:nvSpPr>
        <p:spPr bwMode="auto">
          <a:xfrm>
            <a:off x="6779621" y="5314331"/>
            <a:ext cx="2812869" cy="2923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ar-SA" altLang="en-US" sz="13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Arial" panose="020B0604020202020204" pitchFamily="34" charset="0"/>
              </a:rPr>
              <a:t>وفي المكتبة الثقافية هل تفضل؟</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xmlns="" val="3576665358"/>
      </p:ext>
    </p:extLst>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104503"/>
            <a:ext cx="11351622" cy="6753497"/>
          </a:xfrm>
        </p:spPr>
        <p:txBody>
          <a:bodyPr/>
          <a:lstStyle/>
          <a:p>
            <a:endParaRPr lang="en-US" dirty="0"/>
          </a:p>
        </p:txBody>
      </p:sp>
      <p:sp>
        <p:nvSpPr>
          <p:cNvPr id="4" name="Rectangle 2"/>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5" name="Chart 4"/>
          <p:cNvGraphicFramePr/>
          <p:nvPr>
            <p:extLst>
              <p:ext uri="{D42A27DB-BD31-4B8C-83A1-F6EECF244321}">
                <p14:modId xmlns:p14="http://schemas.microsoft.com/office/powerpoint/2010/main" xmlns="" val="581405814"/>
              </p:ext>
            </p:extLst>
          </p:nvPr>
        </p:nvGraphicFramePr>
        <p:xfrm>
          <a:off x="-298642" y="2224087"/>
          <a:ext cx="5274310" cy="3076575"/>
        </p:xfrm>
        <a:graphic>
          <a:graphicData uri="http://schemas.openxmlformats.org/drawingml/2006/chart">
            <c:chart xmlns:c="http://schemas.openxmlformats.org/drawingml/2006/chart" xmlns:r="http://schemas.openxmlformats.org/officeDocument/2006/relationships" r:id="rId2"/>
          </a:graphicData>
        </a:graphic>
      </p:graphicFrame>
      <p:sp>
        <p:nvSpPr>
          <p:cNvPr id="6" name="Rectangle 3"/>
          <p:cNvSpPr>
            <a:spLocks noChangeArrowheads="1"/>
          </p:cNvSpPr>
          <p:nvPr/>
        </p:nvSpPr>
        <p:spPr bwMode="auto">
          <a:xfrm>
            <a:off x="-497669" y="5448155"/>
            <a:ext cx="5473337" cy="2923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ar-SA" altLang="en-US" sz="13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Arial" panose="020B0604020202020204" pitchFamily="34" charset="0"/>
              </a:rPr>
              <a:t>وفي المطاعم والكافية هل تفضل؟</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7" name="Rectangle 5"/>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8" name="Chart 7"/>
          <p:cNvGraphicFramePr/>
          <p:nvPr>
            <p:extLst>
              <p:ext uri="{D42A27DB-BD31-4B8C-83A1-F6EECF244321}">
                <p14:modId xmlns:p14="http://schemas.microsoft.com/office/powerpoint/2010/main" xmlns="" val="63584161"/>
              </p:ext>
            </p:extLst>
          </p:nvPr>
        </p:nvGraphicFramePr>
        <p:xfrm>
          <a:off x="5120640" y="2224087"/>
          <a:ext cx="5274310" cy="3076575"/>
        </p:xfrm>
        <a:graphic>
          <a:graphicData uri="http://schemas.openxmlformats.org/drawingml/2006/chart">
            <c:chart xmlns:c="http://schemas.openxmlformats.org/drawingml/2006/chart" xmlns:r="http://schemas.openxmlformats.org/officeDocument/2006/relationships" r:id="rId3"/>
          </a:graphicData>
        </a:graphic>
      </p:graphicFrame>
      <p:sp>
        <p:nvSpPr>
          <p:cNvPr id="9" name="Rectangle 6"/>
          <p:cNvSpPr>
            <a:spLocks noChangeArrowheads="1"/>
          </p:cNvSpPr>
          <p:nvPr/>
        </p:nvSpPr>
        <p:spPr bwMode="auto">
          <a:xfrm>
            <a:off x="5519431" y="5300662"/>
            <a:ext cx="5020491" cy="33855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ar-SA" altLang="en-US" sz="1600" b="1" i="0" u="none" strike="noStrike" cap="none" normalizeH="0" baseline="0" dirty="0" smtClean="0">
                <a:ln>
                  <a:noFill/>
                </a:ln>
                <a:solidFill>
                  <a:schemeClr val="tx1"/>
                </a:solidFill>
                <a:effectLst/>
                <a:latin typeface="Simplified Arabic" panose="02020603050405020304" pitchFamily="18" charset="-78"/>
                <a:ea typeface="Calibri" panose="020F0502020204030204" pitchFamily="34" charset="0"/>
                <a:cs typeface="Simplified Arabic" panose="02020603050405020304" pitchFamily="18" charset="-78"/>
              </a:rPr>
              <a:t>ماأفضل موسم لزيارة المنتجع ؟</a:t>
            </a:r>
            <a:endParaRPr kumimoji="0" lang="ar-SA" altLang="en-US" sz="18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xmlns="" val="533665405"/>
      </p:ext>
    </p:extLst>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1" y="-169817"/>
            <a:ext cx="11926389" cy="7027817"/>
          </a:xfrm>
        </p:spPr>
        <p:txBody>
          <a:bodyPr/>
          <a:lstStyle/>
          <a:p>
            <a:endParaRPr lang="en-US" dirty="0"/>
          </a:p>
        </p:txBody>
      </p:sp>
      <p:sp>
        <p:nvSpPr>
          <p:cNvPr id="4" name="Rectangle 2"/>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5" name="Chart 4"/>
          <p:cNvGraphicFramePr/>
          <p:nvPr>
            <p:extLst>
              <p:ext uri="{D42A27DB-BD31-4B8C-83A1-F6EECF244321}">
                <p14:modId xmlns:p14="http://schemas.microsoft.com/office/powerpoint/2010/main" xmlns="" val="829285745"/>
              </p:ext>
            </p:extLst>
          </p:nvPr>
        </p:nvGraphicFramePr>
        <p:xfrm>
          <a:off x="-130629" y="2082800"/>
          <a:ext cx="5274310" cy="3076575"/>
        </p:xfrm>
        <a:graphic>
          <a:graphicData uri="http://schemas.openxmlformats.org/drawingml/2006/chart">
            <c:chart xmlns:c="http://schemas.openxmlformats.org/drawingml/2006/chart" xmlns:r="http://schemas.openxmlformats.org/officeDocument/2006/relationships" r:id="rId2"/>
          </a:graphicData>
        </a:graphic>
      </p:graphicFrame>
      <p:sp>
        <p:nvSpPr>
          <p:cNvPr id="6" name="Rectangle 3"/>
          <p:cNvSpPr>
            <a:spLocks noChangeArrowheads="1"/>
          </p:cNvSpPr>
          <p:nvPr/>
        </p:nvSpPr>
        <p:spPr bwMode="auto">
          <a:xfrm>
            <a:off x="-3696789" y="5467077"/>
            <a:ext cx="12192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ar-SA" altLang="en-US" sz="1600" b="1" i="0" u="none" strike="noStrike" cap="none" normalizeH="0" baseline="0" dirty="0" smtClean="0">
                <a:ln>
                  <a:noFill/>
                </a:ln>
                <a:solidFill>
                  <a:schemeClr val="tx1"/>
                </a:solidFill>
                <a:effectLst/>
                <a:latin typeface="Simplified Arabic" panose="02020603050405020304" pitchFamily="18" charset="-78"/>
                <a:ea typeface="Calibri" panose="020F0502020204030204" pitchFamily="34" charset="0"/>
                <a:cs typeface="Simplified Arabic" panose="02020603050405020304" pitchFamily="18" charset="-78"/>
              </a:rPr>
              <a:t>الوقت المناسب لزيارة المنتجع في رأيك ؟</a:t>
            </a:r>
            <a:endParaRPr kumimoji="0" lang="ar-SA" altLang="en-US" sz="18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sp>
        <p:nvSpPr>
          <p:cNvPr id="7" name="Rectangle 5"/>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8" name="Chart 7"/>
          <p:cNvGraphicFramePr/>
          <p:nvPr>
            <p:extLst>
              <p:ext uri="{D42A27DB-BD31-4B8C-83A1-F6EECF244321}">
                <p14:modId xmlns:p14="http://schemas.microsoft.com/office/powerpoint/2010/main" xmlns="" val="3365951608"/>
              </p:ext>
            </p:extLst>
          </p:nvPr>
        </p:nvGraphicFramePr>
        <p:xfrm>
          <a:off x="5708468" y="2236651"/>
          <a:ext cx="5274310" cy="3076575"/>
        </p:xfrm>
        <a:graphic>
          <a:graphicData uri="http://schemas.openxmlformats.org/drawingml/2006/chart">
            <c:chart xmlns:c="http://schemas.openxmlformats.org/drawingml/2006/chart" xmlns:r="http://schemas.openxmlformats.org/officeDocument/2006/relationships" r:id="rId3"/>
          </a:graphicData>
        </a:graphic>
      </p:graphicFrame>
      <p:sp>
        <p:nvSpPr>
          <p:cNvPr id="9" name="Rectangle 6"/>
          <p:cNvSpPr>
            <a:spLocks noChangeArrowheads="1"/>
          </p:cNvSpPr>
          <p:nvPr/>
        </p:nvSpPr>
        <p:spPr bwMode="auto">
          <a:xfrm>
            <a:off x="2399211" y="5473881"/>
            <a:ext cx="12192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ar-SA" altLang="en-US" sz="1600" b="1" i="0" u="none" strike="noStrike" cap="none" normalizeH="0" baseline="0" dirty="0" smtClean="0">
                <a:ln>
                  <a:noFill/>
                </a:ln>
                <a:solidFill>
                  <a:schemeClr val="tx1"/>
                </a:solidFill>
                <a:effectLst/>
                <a:latin typeface="Simplified Arabic" panose="02020603050405020304" pitchFamily="18" charset="-78"/>
                <a:ea typeface="Calibri" panose="020F0502020204030204" pitchFamily="34" charset="0"/>
                <a:cs typeface="Simplified Arabic" panose="02020603050405020304" pitchFamily="18" charset="-78"/>
              </a:rPr>
              <a:t>اسعار تذاكر الدخول تتراوح مابين</a:t>
            </a:r>
            <a:r>
              <a:rPr kumimoji="0" lang="en-US" altLang="en-US" sz="1600" b="1" i="0" u="none" strike="noStrike" cap="none" normalizeH="0" baseline="0" dirty="0" smtClean="0">
                <a:ln>
                  <a:noFill/>
                </a:ln>
                <a:solidFill>
                  <a:schemeClr val="tx1"/>
                </a:solidFill>
                <a:effectLst/>
                <a:latin typeface="Simplified Arabic" panose="02020603050405020304" pitchFamily="18" charset="-78"/>
                <a:ea typeface="Calibri" panose="020F0502020204030204" pitchFamily="34" charset="0"/>
                <a:cs typeface="Simplified Arabic" panose="02020603050405020304" pitchFamily="18" charset="-78"/>
              </a:rPr>
              <a:t> :</a:t>
            </a:r>
            <a:endParaRPr kumimoji="0" lang="en-US" altLang="en-US" sz="18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xmlns="" val="596153570"/>
      </p:ext>
    </p:extLst>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520462391"/>
              </p:ext>
            </p:extLst>
          </p:nvPr>
        </p:nvGraphicFramePr>
        <p:xfrm>
          <a:off x="117566" y="1319350"/>
          <a:ext cx="10254343" cy="5408022"/>
        </p:xfrm>
        <a:graphic>
          <a:graphicData uri="http://schemas.openxmlformats.org/drawingml/2006/chart">
            <c:chart xmlns:c="http://schemas.openxmlformats.org/drawingml/2006/chart" xmlns:r="http://schemas.openxmlformats.org/officeDocument/2006/relationships" r:id="rId2"/>
          </a:graphicData>
        </a:graphic>
      </p:graphicFrame>
      <p:pic>
        <p:nvPicPr>
          <p:cNvPr id="5" name="Picture 4"/>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9274002" y="2640150"/>
            <a:ext cx="1527340" cy="2716629"/>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rot="20415076">
            <a:off x="8700963" y="4220127"/>
            <a:ext cx="1527340" cy="2716629"/>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rot="1000986">
            <a:off x="10228304" y="3688526"/>
            <a:ext cx="1527340" cy="2716629"/>
          </a:xfrm>
          <a:prstGeom prst="rect">
            <a:avLst/>
          </a:prstGeom>
        </p:spPr>
      </p:pic>
    </p:spTree>
    <p:extLst>
      <p:ext uri="{BB962C8B-B14F-4D97-AF65-F5344CB8AC3E}">
        <p14:creationId xmlns:p14="http://schemas.microsoft.com/office/powerpoint/2010/main" xmlns="" val="988640288"/>
      </p:ext>
    </p:extLst>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5"/>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3467" y="2547042"/>
            <a:ext cx="9219010" cy="1320800"/>
          </a:xfrm>
        </p:spPr>
        <p:txBody>
          <a:bodyPr>
            <a:normAutofit/>
          </a:bodyPr>
          <a:lstStyle/>
          <a:p>
            <a:pPr algn="r"/>
            <a:r>
              <a:rPr lang="ar-SA" sz="4000" dirty="0" smtClean="0">
                <a:ln w="0"/>
                <a:effectLst>
                  <a:outerShdw blurRad="38100" dist="25400" dir="5400000" algn="ctr" rotWithShape="0">
                    <a:srgbClr val="6E747A">
                      <a:alpha val="43000"/>
                    </a:srgbClr>
                  </a:outerShdw>
                </a:effectLst>
              </a:rPr>
              <a:t>العوامل الرئيسية المؤثرة </a:t>
            </a:r>
            <a:r>
              <a:rPr lang="ar-SA" sz="4000" dirty="0">
                <a:ln w="0"/>
                <a:effectLst>
                  <a:outerShdw blurRad="38100" dist="25400" dir="5400000" algn="ctr" rotWithShape="0">
                    <a:srgbClr val="6E747A">
                      <a:alpha val="43000"/>
                    </a:srgbClr>
                  </a:outerShdw>
                </a:effectLst>
              </a:rPr>
              <a:t>في نمو الطلب </a:t>
            </a:r>
            <a:endParaRPr lang="en-US" sz="4000" dirty="0">
              <a:ln w="0"/>
              <a:effectLst>
                <a:outerShdw blurRad="38100" dist="25400" dir="5400000" algn="ctr" rotWithShape="0">
                  <a:srgbClr val="6E747A">
                    <a:alpha val="43000"/>
                  </a:srgbClr>
                </a:outerShdw>
              </a:effectLst>
            </a:endParaRPr>
          </a:p>
        </p:txBody>
      </p:sp>
      <p:sp>
        <p:nvSpPr>
          <p:cNvPr id="3" name="Content Placeholder 2"/>
          <p:cNvSpPr>
            <a:spLocks noGrp="1"/>
          </p:cNvSpPr>
          <p:nvPr>
            <p:ph idx="1"/>
          </p:nvPr>
        </p:nvSpPr>
        <p:spPr>
          <a:xfrm>
            <a:off x="1265809" y="3373753"/>
            <a:ext cx="8596668" cy="3880773"/>
          </a:xfrm>
        </p:spPr>
        <p:txBody>
          <a:bodyPr/>
          <a:lstStyle/>
          <a:p>
            <a:pPr algn="r" rtl="1"/>
            <a:r>
              <a:rPr lang="ar-SA" dirty="0">
                <a:solidFill>
                  <a:schemeClr val="tx1"/>
                </a:solidFill>
              </a:rPr>
              <a:t>تطور المجتمع وإنفتاحه على المجتمعات الأخرى سيؤدي بدوره إلى زيادة الطلب والإقبال على خدمات المنتجع.</a:t>
            </a:r>
            <a:endParaRPr lang="en-US" dirty="0">
              <a:solidFill>
                <a:schemeClr val="tx1"/>
              </a:solidFill>
            </a:endParaRPr>
          </a:p>
          <a:p>
            <a:pPr marL="0" indent="0" algn="r" rtl="1">
              <a:buNone/>
            </a:pPr>
            <a:r>
              <a:rPr lang="ar-SA" dirty="0">
                <a:solidFill>
                  <a:schemeClr val="tx1"/>
                </a:solidFill>
              </a:rPr>
              <a:t>الوضع القانوني والاقتصادي سيؤدي إلى زيادة نمو الطلب كون المنتجع يدعم خطط التنمية القائمة في المملكة العربية السعودية من ناحية الإستثمار.</a:t>
            </a:r>
            <a:endParaRPr lang="en-US" dirty="0">
              <a:solidFill>
                <a:schemeClr val="tx1"/>
              </a:solidFill>
            </a:endParaRPr>
          </a:p>
          <a:p>
            <a:pPr algn="r" rtl="1"/>
            <a:endParaRPr lang="en-US" dirty="0">
              <a:solidFill>
                <a:schemeClr val="tx1"/>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369432" y="2203341"/>
            <a:ext cx="1170412" cy="1170412"/>
          </a:xfrm>
          <a:prstGeom prst="rect">
            <a:avLst/>
          </a:prstGeom>
        </p:spPr>
      </p:pic>
    </p:spTree>
    <p:extLst>
      <p:ext uri="{BB962C8B-B14F-4D97-AF65-F5344CB8AC3E}">
        <p14:creationId xmlns:p14="http://schemas.microsoft.com/office/powerpoint/2010/main" xmlns="" val="2345382122"/>
      </p:ext>
    </p:extLst>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860362" y="1312752"/>
            <a:ext cx="1170412" cy="1170412"/>
          </a:xfrm>
          <a:prstGeom prst="rect">
            <a:avLst/>
          </a:prstGeom>
        </p:spPr>
      </p:pic>
      <p:sp>
        <p:nvSpPr>
          <p:cNvPr id="2" name="Title 1"/>
          <p:cNvSpPr>
            <a:spLocks noGrp="1"/>
          </p:cNvSpPr>
          <p:nvPr>
            <p:ph type="title"/>
          </p:nvPr>
        </p:nvSpPr>
        <p:spPr>
          <a:xfrm>
            <a:off x="921778" y="1614534"/>
            <a:ext cx="8596668" cy="1320800"/>
          </a:xfrm>
        </p:spPr>
        <p:txBody>
          <a:bodyPr/>
          <a:lstStyle/>
          <a:p>
            <a:pPr algn="r"/>
            <a:r>
              <a:rPr lang="ar-SA" dirty="0"/>
              <a:t>أسعار تقديم الخدمات في المنتجع </a:t>
            </a:r>
            <a:endParaRPr lang="en-US" dirty="0"/>
          </a:p>
        </p:txBody>
      </p:sp>
      <p:graphicFrame>
        <p:nvGraphicFramePr>
          <p:cNvPr id="4" name="Content Placeholder 3"/>
          <p:cNvGraphicFramePr>
            <a:graphicFrameLocks noGrp="1"/>
          </p:cNvGraphicFramePr>
          <p:nvPr>
            <p:ph idx="1"/>
          </p:nvPr>
        </p:nvGraphicFramePr>
        <p:xfrm>
          <a:off x="2339182" y="2418810"/>
          <a:ext cx="5273675" cy="4206240"/>
        </p:xfrm>
        <a:graphic>
          <a:graphicData uri="http://schemas.openxmlformats.org/drawingml/2006/table">
            <a:tbl>
              <a:tblPr rtl="1" firstRow="1" firstCol="1" bandRow="1">
                <a:tableStyleId>{5C22544A-7EE6-4342-B048-85BDC9FD1C3A}</a:tableStyleId>
              </a:tblPr>
              <a:tblGrid>
                <a:gridCol w="3113405">
                  <a:extLst>
                    <a:ext uri="{9D8B030D-6E8A-4147-A177-3AD203B41FA5}">
                      <a16:colId xmlns="" xmlns:a16="http://schemas.microsoft.com/office/drawing/2014/main" val="20000"/>
                    </a:ext>
                  </a:extLst>
                </a:gridCol>
                <a:gridCol w="2160270">
                  <a:extLst>
                    <a:ext uri="{9D8B030D-6E8A-4147-A177-3AD203B41FA5}">
                      <a16:colId xmlns="" xmlns:a16="http://schemas.microsoft.com/office/drawing/2014/main" val="20001"/>
                    </a:ext>
                  </a:extLst>
                </a:gridCol>
              </a:tblGrid>
              <a:tr h="0">
                <a:tc>
                  <a:txBody>
                    <a:bodyPr/>
                    <a:lstStyle/>
                    <a:p>
                      <a:pPr marL="0" marR="0" algn="just" rtl="1">
                        <a:lnSpc>
                          <a:spcPct val="115000"/>
                        </a:lnSpc>
                        <a:spcBef>
                          <a:spcPts val="0"/>
                        </a:spcBef>
                        <a:spcAft>
                          <a:spcPts val="0"/>
                        </a:spcAft>
                      </a:pPr>
                      <a:r>
                        <a:rPr lang="ar-SA" sz="1600">
                          <a:effectLst/>
                        </a:rPr>
                        <a:t>نوع الخدمة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rtl="1">
                        <a:lnSpc>
                          <a:spcPct val="115000"/>
                        </a:lnSpc>
                        <a:spcBef>
                          <a:spcPts val="0"/>
                        </a:spcBef>
                        <a:spcAft>
                          <a:spcPts val="0"/>
                        </a:spcAft>
                      </a:pPr>
                      <a:r>
                        <a:rPr lang="ar-SA" sz="1600">
                          <a:effectLst/>
                        </a:rPr>
                        <a:t> السعر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10000"/>
                  </a:ext>
                </a:extLst>
              </a:tr>
              <a:tr h="0">
                <a:tc>
                  <a:txBody>
                    <a:bodyPr/>
                    <a:lstStyle/>
                    <a:p>
                      <a:pPr marL="0" marR="0" algn="just" rtl="1">
                        <a:lnSpc>
                          <a:spcPct val="115000"/>
                        </a:lnSpc>
                        <a:spcBef>
                          <a:spcPts val="0"/>
                        </a:spcBef>
                        <a:spcAft>
                          <a:spcPts val="0"/>
                        </a:spcAft>
                      </a:pPr>
                      <a:r>
                        <a:rPr lang="ar-SA" sz="1600">
                          <a:effectLst/>
                        </a:rPr>
                        <a:t>تذاكر دخول الأطفال</a:t>
                      </a:r>
                      <a:endParaRPr lang="en-US" sz="1100">
                        <a:effectLst/>
                      </a:endParaRPr>
                    </a:p>
                    <a:p>
                      <a:pPr marL="0" marR="0" algn="just" rtl="1">
                        <a:lnSpc>
                          <a:spcPct val="115000"/>
                        </a:lnSpc>
                        <a:spcBef>
                          <a:spcPts val="0"/>
                        </a:spcBef>
                        <a:spcAft>
                          <a:spcPts val="0"/>
                        </a:spcAft>
                      </a:pPr>
                      <a:r>
                        <a:rPr lang="ar-SA" sz="1600">
                          <a:effectLst/>
                        </a:rPr>
                        <a:t>تذاكر دخول الكبار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rtl="1">
                        <a:lnSpc>
                          <a:spcPct val="115000"/>
                        </a:lnSpc>
                        <a:spcBef>
                          <a:spcPts val="0"/>
                        </a:spcBef>
                        <a:spcAft>
                          <a:spcPts val="0"/>
                        </a:spcAft>
                      </a:pPr>
                      <a:r>
                        <a:rPr lang="ar-SA" sz="1600">
                          <a:effectLst/>
                        </a:rPr>
                        <a:t>25 ريال</a:t>
                      </a:r>
                      <a:endParaRPr lang="en-US" sz="1100">
                        <a:effectLst/>
                      </a:endParaRPr>
                    </a:p>
                    <a:p>
                      <a:pPr marL="0" marR="0" algn="just" rtl="1">
                        <a:lnSpc>
                          <a:spcPct val="115000"/>
                        </a:lnSpc>
                        <a:spcBef>
                          <a:spcPts val="0"/>
                        </a:spcBef>
                        <a:spcAft>
                          <a:spcPts val="0"/>
                        </a:spcAft>
                      </a:pPr>
                      <a:r>
                        <a:rPr lang="ar-SA" sz="1600">
                          <a:effectLst/>
                        </a:rPr>
                        <a:t>35 ريال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10001"/>
                  </a:ext>
                </a:extLst>
              </a:tr>
              <a:tr h="0">
                <a:tc>
                  <a:txBody>
                    <a:bodyPr/>
                    <a:lstStyle/>
                    <a:p>
                      <a:pPr marL="0" marR="0" algn="just" rtl="1">
                        <a:lnSpc>
                          <a:spcPct val="115000"/>
                        </a:lnSpc>
                        <a:spcBef>
                          <a:spcPts val="0"/>
                        </a:spcBef>
                        <a:spcAft>
                          <a:spcPts val="0"/>
                        </a:spcAft>
                      </a:pPr>
                      <a:r>
                        <a:rPr lang="ar-SA" sz="1600">
                          <a:effectLst/>
                        </a:rPr>
                        <a:t>التذكرة الذهبية ( تشمل جميع خدمات المنتجع)</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rtl="1">
                        <a:lnSpc>
                          <a:spcPct val="115000"/>
                        </a:lnSpc>
                        <a:spcBef>
                          <a:spcPts val="0"/>
                        </a:spcBef>
                        <a:spcAft>
                          <a:spcPts val="0"/>
                        </a:spcAft>
                      </a:pPr>
                      <a:r>
                        <a:rPr lang="ar-SA" sz="1600">
                          <a:effectLst/>
                        </a:rPr>
                        <a:t>8000 ريال سنوياً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10002"/>
                  </a:ext>
                </a:extLst>
              </a:tr>
              <a:tr h="0">
                <a:tc>
                  <a:txBody>
                    <a:bodyPr/>
                    <a:lstStyle/>
                    <a:p>
                      <a:pPr marL="0" marR="0" algn="just" rtl="1">
                        <a:lnSpc>
                          <a:spcPct val="115000"/>
                        </a:lnSpc>
                        <a:spcBef>
                          <a:spcPts val="0"/>
                        </a:spcBef>
                        <a:spcAft>
                          <a:spcPts val="0"/>
                        </a:spcAft>
                      </a:pPr>
                      <a:r>
                        <a:rPr lang="ar-SA" sz="1600">
                          <a:effectLst/>
                        </a:rPr>
                        <a:t>خدمات المكتبة :</a:t>
                      </a:r>
                      <a:endParaRPr lang="en-US" sz="1100">
                        <a:effectLst/>
                      </a:endParaRPr>
                    </a:p>
                    <a:p>
                      <a:pPr marL="0" marR="0" algn="just" rtl="1">
                        <a:lnSpc>
                          <a:spcPct val="115000"/>
                        </a:lnSpc>
                        <a:spcBef>
                          <a:spcPts val="0"/>
                        </a:spcBef>
                        <a:spcAft>
                          <a:spcPts val="0"/>
                        </a:spcAft>
                      </a:pPr>
                      <a:r>
                        <a:rPr lang="ar-SA" sz="1600">
                          <a:effectLst/>
                        </a:rPr>
                        <a:t>إستعارة الكتب </a:t>
                      </a:r>
                      <a:endParaRPr lang="en-US" sz="1100">
                        <a:effectLst/>
                      </a:endParaRPr>
                    </a:p>
                    <a:p>
                      <a:pPr marL="0" marR="0" algn="just" rtl="1">
                        <a:lnSpc>
                          <a:spcPct val="115000"/>
                        </a:lnSpc>
                        <a:spcBef>
                          <a:spcPts val="0"/>
                        </a:spcBef>
                        <a:spcAft>
                          <a:spcPts val="0"/>
                        </a:spcAft>
                      </a:pPr>
                      <a:r>
                        <a:rPr lang="ar-SA" sz="1600">
                          <a:effectLst/>
                        </a:rPr>
                        <a:t>طباعة </a:t>
                      </a:r>
                      <a:endParaRPr lang="en-US" sz="1100">
                        <a:effectLst/>
                      </a:endParaRPr>
                    </a:p>
                    <a:p>
                      <a:pPr marL="0" marR="0" algn="just" rtl="1">
                        <a:lnSpc>
                          <a:spcPct val="115000"/>
                        </a:lnSpc>
                        <a:spcBef>
                          <a:spcPts val="0"/>
                        </a:spcBef>
                        <a:spcAft>
                          <a:spcPts val="0"/>
                        </a:spcAft>
                      </a:pPr>
                      <a:r>
                        <a:rPr lang="ar-SA" sz="1600">
                          <a:effectLst/>
                        </a:rPr>
                        <a:t>تصوير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rtl="1">
                        <a:lnSpc>
                          <a:spcPct val="115000"/>
                        </a:lnSpc>
                        <a:spcBef>
                          <a:spcPts val="0"/>
                        </a:spcBef>
                        <a:spcAft>
                          <a:spcPts val="0"/>
                        </a:spcAft>
                      </a:pPr>
                      <a:r>
                        <a:rPr lang="ar-SA" sz="1600">
                          <a:effectLst/>
                        </a:rPr>
                        <a:t> </a:t>
                      </a:r>
                      <a:endParaRPr lang="en-US" sz="1100">
                        <a:effectLst/>
                      </a:endParaRPr>
                    </a:p>
                    <a:p>
                      <a:pPr marL="0" marR="0" algn="just" rtl="1">
                        <a:lnSpc>
                          <a:spcPct val="115000"/>
                        </a:lnSpc>
                        <a:spcBef>
                          <a:spcPts val="0"/>
                        </a:spcBef>
                        <a:spcAft>
                          <a:spcPts val="0"/>
                        </a:spcAft>
                      </a:pPr>
                      <a:r>
                        <a:rPr lang="ar-SA" sz="1600">
                          <a:effectLst/>
                        </a:rPr>
                        <a:t>5 ريال للأسبوع</a:t>
                      </a:r>
                      <a:endParaRPr lang="en-US" sz="1100">
                        <a:effectLst/>
                      </a:endParaRPr>
                    </a:p>
                    <a:p>
                      <a:pPr marL="0" marR="0" algn="just" rtl="1">
                        <a:lnSpc>
                          <a:spcPct val="115000"/>
                        </a:lnSpc>
                        <a:spcBef>
                          <a:spcPts val="0"/>
                        </a:spcBef>
                        <a:spcAft>
                          <a:spcPts val="0"/>
                        </a:spcAft>
                      </a:pPr>
                      <a:r>
                        <a:rPr lang="ar-SA" sz="1600">
                          <a:effectLst/>
                        </a:rPr>
                        <a:t>5 أوراق بريال </a:t>
                      </a:r>
                      <a:endParaRPr lang="en-US" sz="1100">
                        <a:effectLst/>
                      </a:endParaRPr>
                    </a:p>
                    <a:p>
                      <a:pPr marL="0" marR="0" algn="just" rtl="1">
                        <a:lnSpc>
                          <a:spcPct val="115000"/>
                        </a:lnSpc>
                        <a:spcBef>
                          <a:spcPts val="0"/>
                        </a:spcBef>
                        <a:spcAft>
                          <a:spcPts val="0"/>
                        </a:spcAft>
                      </a:pPr>
                      <a:r>
                        <a:rPr lang="ar-SA" sz="1600">
                          <a:effectLst/>
                        </a:rPr>
                        <a:t>10 اوراق بريال</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10003"/>
                  </a:ext>
                </a:extLst>
              </a:tr>
              <a:tr h="0">
                <a:tc>
                  <a:txBody>
                    <a:bodyPr/>
                    <a:lstStyle/>
                    <a:p>
                      <a:pPr marL="0" marR="0" algn="just" rtl="1">
                        <a:lnSpc>
                          <a:spcPct val="115000"/>
                        </a:lnSpc>
                        <a:spcBef>
                          <a:spcPts val="0"/>
                        </a:spcBef>
                        <a:spcAft>
                          <a:spcPts val="0"/>
                        </a:spcAft>
                      </a:pPr>
                      <a:r>
                        <a:rPr lang="ar-SA" sz="1600">
                          <a:effectLst/>
                        </a:rPr>
                        <a:t>عربة تموين متنقلة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rtl="1">
                        <a:lnSpc>
                          <a:spcPct val="115000"/>
                        </a:lnSpc>
                        <a:spcBef>
                          <a:spcPts val="0"/>
                        </a:spcBef>
                        <a:spcAft>
                          <a:spcPts val="0"/>
                        </a:spcAft>
                      </a:pPr>
                      <a:r>
                        <a:rPr lang="ar-SA" sz="1600">
                          <a:effectLst/>
                        </a:rPr>
                        <a:t>المشروبات ( 1 -3 ريال)</a:t>
                      </a:r>
                      <a:endParaRPr lang="en-US" sz="1100">
                        <a:effectLst/>
                      </a:endParaRPr>
                    </a:p>
                    <a:p>
                      <a:pPr marL="0" marR="0" algn="just" rtl="1">
                        <a:lnSpc>
                          <a:spcPct val="115000"/>
                        </a:lnSpc>
                        <a:spcBef>
                          <a:spcPts val="0"/>
                        </a:spcBef>
                        <a:spcAft>
                          <a:spcPts val="0"/>
                        </a:spcAft>
                      </a:pPr>
                      <a:r>
                        <a:rPr lang="ar-SA" sz="1600">
                          <a:effectLst/>
                        </a:rPr>
                        <a:t>الوجبات الخفيفة (1 -5 ريال)</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10004"/>
                  </a:ext>
                </a:extLst>
              </a:tr>
              <a:tr h="0">
                <a:tc>
                  <a:txBody>
                    <a:bodyPr/>
                    <a:lstStyle/>
                    <a:p>
                      <a:pPr marL="0" marR="0" algn="just" rtl="1">
                        <a:lnSpc>
                          <a:spcPct val="115000"/>
                        </a:lnSpc>
                        <a:spcBef>
                          <a:spcPts val="0"/>
                        </a:spcBef>
                        <a:spcAft>
                          <a:spcPts val="0"/>
                        </a:spcAft>
                      </a:pPr>
                      <a:r>
                        <a:rPr lang="ar-SA" sz="1600">
                          <a:effectLst/>
                        </a:rPr>
                        <a:t>كافتيريا</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rtl="1">
                        <a:lnSpc>
                          <a:spcPct val="115000"/>
                        </a:lnSpc>
                        <a:spcBef>
                          <a:spcPts val="0"/>
                        </a:spcBef>
                        <a:spcAft>
                          <a:spcPts val="0"/>
                        </a:spcAft>
                      </a:pPr>
                      <a:r>
                        <a:rPr lang="ar-SA" sz="1600">
                          <a:effectLst/>
                        </a:rPr>
                        <a:t>مأكولات خفيفة (5 – 15 ريال)</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10005"/>
                  </a:ext>
                </a:extLst>
              </a:tr>
              <a:tr h="0">
                <a:tc>
                  <a:txBody>
                    <a:bodyPr/>
                    <a:lstStyle/>
                    <a:p>
                      <a:pPr marL="0" marR="0" algn="just" rtl="1">
                        <a:lnSpc>
                          <a:spcPct val="115000"/>
                        </a:lnSpc>
                        <a:spcBef>
                          <a:spcPts val="0"/>
                        </a:spcBef>
                        <a:spcAft>
                          <a:spcPts val="0"/>
                        </a:spcAft>
                      </a:pPr>
                      <a:r>
                        <a:rPr lang="ar-SA" sz="1600">
                          <a:effectLst/>
                        </a:rPr>
                        <a:t>ألعاب إلكترونية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rtl="1">
                        <a:lnSpc>
                          <a:spcPct val="115000"/>
                        </a:lnSpc>
                        <a:spcBef>
                          <a:spcPts val="0"/>
                        </a:spcBef>
                        <a:spcAft>
                          <a:spcPts val="0"/>
                        </a:spcAft>
                      </a:pPr>
                      <a:r>
                        <a:rPr lang="ar-SA" sz="1600" dirty="0">
                          <a:effectLst/>
                        </a:rPr>
                        <a:t>الفيش الواحد ب2 ريال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10006"/>
                  </a:ext>
                </a:extLst>
              </a:tr>
            </a:tbl>
          </a:graphicData>
        </a:graphic>
      </p:graphicFrame>
    </p:spTree>
    <p:extLst>
      <p:ext uri="{BB962C8B-B14F-4D97-AF65-F5344CB8AC3E}">
        <p14:creationId xmlns:p14="http://schemas.microsoft.com/office/powerpoint/2010/main" xmlns="" val="1339427153"/>
      </p:ext>
    </p:extLst>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1488" y="2284491"/>
            <a:ext cx="8596668" cy="1320800"/>
          </a:xfrm>
        </p:spPr>
        <p:txBody>
          <a:bodyPr>
            <a:normAutofit/>
          </a:bodyPr>
          <a:lstStyle/>
          <a:p>
            <a:pPr algn="r"/>
            <a:r>
              <a:rPr lang="ar-SA" sz="4400" dirty="0">
                <a:ln w="0"/>
                <a:effectLst>
                  <a:outerShdw blurRad="38100" dist="25400" dir="5400000" algn="ctr" rotWithShape="0">
                    <a:srgbClr val="6E747A">
                      <a:alpha val="43000"/>
                    </a:srgbClr>
                  </a:outerShdw>
                </a:effectLst>
              </a:rPr>
              <a:t>إستراتيجية التسويق المتبعة </a:t>
            </a:r>
            <a:endParaRPr lang="en-US" sz="4400" dirty="0">
              <a:ln w="0"/>
              <a:effectLst>
                <a:outerShdw blurRad="38100" dist="25400" dir="5400000" algn="ctr" rotWithShape="0">
                  <a:srgbClr val="6E747A">
                    <a:alpha val="43000"/>
                  </a:srgbClr>
                </a:outerShdw>
              </a:effectLst>
            </a:endParaRPr>
          </a:p>
        </p:txBody>
      </p:sp>
      <p:sp>
        <p:nvSpPr>
          <p:cNvPr id="3" name="Content Placeholder 2"/>
          <p:cNvSpPr>
            <a:spLocks noGrp="1"/>
          </p:cNvSpPr>
          <p:nvPr>
            <p:ph idx="1"/>
          </p:nvPr>
        </p:nvSpPr>
        <p:spPr>
          <a:xfrm>
            <a:off x="1211488" y="3283218"/>
            <a:ext cx="8596668" cy="3880773"/>
          </a:xfrm>
        </p:spPr>
        <p:txBody>
          <a:bodyPr/>
          <a:lstStyle/>
          <a:p>
            <a:pPr algn="r" rtl="1"/>
            <a:r>
              <a:rPr lang="ar-SA" dirty="0">
                <a:solidFill>
                  <a:schemeClr val="tx1"/>
                </a:solidFill>
              </a:rPr>
              <a:t>كما سبق وذكرنا عن عدم توافر مثل هذه المنتجعات العائلية التي تلبي احتياجات جميع أفراد العائلة في مدينة الرياض، وهذا مايعطي م</a:t>
            </a:r>
            <a:r>
              <a:rPr lang="ar-SA" dirty="0" smtClean="0">
                <a:solidFill>
                  <a:schemeClr val="tx1"/>
                </a:solidFill>
              </a:rPr>
              <a:t>شروعنا </a:t>
            </a:r>
            <a:r>
              <a:rPr lang="ar-SA" dirty="0">
                <a:solidFill>
                  <a:schemeClr val="tx1"/>
                </a:solidFill>
              </a:rPr>
              <a:t>النصيب الأغلب في السوق.</a:t>
            </a:r>
            <a:endParaRPr lang="en-US" dirty="0">
              <a:solidFill>
                <a:schemeClr val="tx1"/>
              </a:solidFill>
            </a:endParaRPr>
          </a:p>
          <a:p>
            <a:pPr marL="0" indent="0" algn="r" rtl="1">
              <a:buNone/>
            </a:pPr>
            <a:r>
              <a:rPr lang="ar-SA" dirty="0">
                <a:solidFill>
                  <a:schemeClr val="tx1"/>
                </a:solidFill>
              </a:rPr>
              <a:t>كما أن تلك الندرة لمثل هذه المشاريع المتكاملة يعطينا قوة تنافسية عالية ضد أي مشروعات شبيهة مستقبلا، حيث سيكون إسمنا من أوائل الأسماء التي تميزت في هذا المجال واستحوذت على سوقه. </a:t>
            </a:r>
            <a:endParaRPr lang="en-US" dirty="0">
              <a:solidFill>
                <a:schemeClr val="tx1"/>
              </a:solidFill>
            </a:endParaRPr>
          </a:p>
          <a:p>
            <a:pPr marL="0" indent="0" algn="r" rtl="1">
              <a:buNone/>
            </a:pPr>
            <a:endParaRPr lang="en-US" dirty="0">
              <a:solidFill>
                <a:schemeClr val="tx1"/>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987111" y="2112806"/>
            <a:ext cx="1170412" cy="1170412"/>
          </a:xfrm>
          <a:prstGeom prst="rect">
            <a:avLst/>
          </a:prstGeom>
        </p:spPr>
      </p:pic>
    </p:spTree>
    <p:extLst>
      <p:ext uri="{BB962C8B-B14F-4D97-AF65-F5344CB8AC3E}">
        <p14:creationId xmlns:p14="http://schemas.microsoft.com/office/powerpoint/2010/main" xmlns="" val="4048562499"/>
      </p:ext>
    </p:extLst>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1900" y="1225235"/>
            <a:ext cx="8596668" cy="1320800"/>
          </a:xfrm>
        </p:spPr>
        <p:txBody>
          <a:bodyPr>
            <a:normAutofit/>
          </a:bodyPr>
          <a:lstStyle/>
          <a:p>
            <a:pPr algn="r"/>
            <a:r>
              <a:rPr lang="en-GB" sz="4800" dirty="0" smtClean="0"/>
              <a:t>SWOT Analysis </a:t>
            </a:r>
            <a:r>
              <a:rPr lang="en-US" sz="4800" dirty="0"/>
              <a:t> </a:t>
            </a:r>
            <a:r>
              <a:rPr lang="ar-SA" sz="4800" dirty="0" smtClean="0"/>
              <a:t>للمشروع</a:t>
            </a:r>
            <a:endParaRPr lang="en-US" sz="4800" dirty="0"/>
          </a:p>
        </p:txBody>
      </p:sp>
      <p:sp>
        <p:nvSpPr>
          <p:cNvPr id="3" name="Content Placeholder 2"/>
          <p:cNvSpPr>
            <a:spLocks noGrp="1"/>
          </p:cNvSpPr>
          <p:nvPr>
            <p:ph idx="1"/>
          </p:nvPr>
        </p:nvSpPr>
        <p:spPr>
          <a:xfrm>
            <a:off x="740708" y="2160589"/>
            <a:ext cx="8596668" cy="4403173"/>
          </a:xfrm>
        </p:spPr>
        <p:txBody>
          <a:bodyPr>
            <a:normAutofit fontScale="85000" lnSpcReduction="20000"/>
          </a:bodyPr>
          <a:lstStyle/>
          <a:p>
            <a:pPr marL="0" indent="0" algn="r" rtl="1">
              <a:buNone/>
            </a:pPr>
            <a:r>
              <a:rPr lang="ar-SA" dirty="0"/>
              <a:t>بالامكان إستخدام تحليل سوات لتوضيح نقاط القوه والضعف والفرص والتهديدات التي قد تواجه المنتجع </a:t>
            </a:r>
            <a:endParaRPr lang="en-US" dirty="0" smtClean="0"/>
          </a:p>
          <a:p>
            <a:pPr marL="0" indent="0" algn="r" rtl="1">
              <a:buNone/>
            </a:pPr>
            <a:endParaRPr lang="en-US" dirty="0"/>
          </a:p>
          <a:p>
            <a:pPr lvl="0" algn="r" rtl="1"/>
            <a:r>
              <a:rPr lang="ar-SA" b="1" u="sng" dirty="0">
                <a:solidFill>
                  <a:schemeClr val="accent2"/>
                </a:solidFill>
              </a:rPr>
              <a:t>نقاط القوه </a:t>
            </a:r>
            <a:r>
              <a:rPr lang="en-US" b="1" u="sng" dirty="0">
                <a:solidFill>
                  <a:schemeClr val="accent2"/>
                </a:solidFill>
              </a:rPr>
              <a:t>strength </a:t>
            </a:r>
          </a:p>
          <a:p>
            <a:pPr marL="0" lvl="0" indent="0" algn="r" rtl="1">
              <a:buNone/>
            </a:pPr>
            <a:r>
              <a:rPr lang="en-US" dirty="0" smtClean="0"/>
              <a:t> </a:t>
            </a:r>
            <a:r>
              <a:rPr lang="ar-SA" dirty="0" smtClean="0"/>
              <a:t>أن </a:t>
            </a:r>
            <a:r>
              <a:rPr lang="ar-SA" dirty="0"/>
              <a:t>المنتجع يستهدف جميع فئات المجتمع </a:t>
            </a:r>
            <a:endParaRPr lang="en-US" dirty="0"/>
          </a:p>
          <a:p>
            <a:pPr marL="0" lvl="0" indent="0" algn="r" rtl="1">
              <a:buNone/>
            </a:pPr>
            <a:r>
              <a:rPr lang="ar-SA" dirty="0"/>
              <a:t>تقديم </a:t>
            </a:r>
            <a:r>
              <a:rPr lang="ar-SA" dirty="0" smtClean="0"/>
              <a:t>الترفية </a:t>
            </a:r>
            <a:r>
              <a:rPr lang="ar-SA" dirty="0"/>
              <a:t>والتسلية وفي نفس </a:t>
            </a:r>
            <a:r>
              <a:rPr lang="ar-SA" dirty="0" smtClean="0"/>
              <a:t>المكان, تقديم المعرفة </a:t>
            </a:r>
            <a:r>
              <a:rPr lang="ar-SA" dirty="0"/>
              <a:t>ودعم </a:t>
            </a:r>
            <a:r>
              <a:rPr lang="ar-SA" dirty="0" smtClean="0"/>
              <a:t>الثقافة.</a:t>
            </a:r>
            <a:endParaRPr lang="en-US" dirty="0"/>
          </a:p>
          <a:p>
            <a:pPr lvl="0" algn="r" rtl="1"/>
            <a:r>
              <a:rPr lang="ar-SA" b="1" u="sng" dirty="0">
                <a:solidFill>
                  <a:schemeClr val="accent2"/>
                </a:solidFill>
              </a:rPr>
              <a:t> الضعف </a:t>
            </a:r>
            <a:r>
              <a:rPr lang="en-US" b="1" u="sng" dirty="0">
                <a:solidFill>
                  <a:schemeClr val="accent2"/>
                </a:solidFill>
              </a:rPr>
              <a:t>weakness </a:t>
            </a:r>
          </a:p>
          <a:p>
            <a:pPr marL="0" lvl="0" indent="0" algn="r" rtl="1">
              <a:buNone/>
            </a:pPr>
            <a:r>
              <a:rPr lang="ar-SA" dirty="0"/>
              <a:t>المنتجع وخدماته تتأثر بشكل مباشر بالمواسم والمناخ </a:t>
            </a:r>
            <a:endParaRPr lang="en-US" dirty="0"/>
          </a:p>
          <a:p>
            <a:pPr lvl="0" algn="r" rtl="1"/>
            <a:r>
              <a:rPr lang="ar-SA" b="1" u="sng" dirty="0">
                <a:solidFill>
                  <a:schemeClr val="accent2"/>
                </a:solidFill>
              </a:rPr>
              <a:t>الفرص </a:t>
            </a:r>
            <a:r>
              <a:rPr lang="en-US" b="1" u="sng" dirty="0">
                <a:solidFill>
                  <a:schemeClr val="accent2"/>
                </a:solidFill>
              </a:rPr>
              <a:t>Opportunities</a:t>
            </a:r>
          </a:p>
          <a:p>
            <a:pPr marL="0" lvl="0" indent="0" algn="r" rtl="1">
              <a:buNone/>
            </a:pPr>
            <a:r>
              <a:rPr lang="ar-SA" dirty="0"/>
              <a:t>الدعم الذي قد يتوفر من الجهات الحكومية أو الجهات </a:t>
            </a:r>
            <a:r>
              <a:rPr lang="ar-SA" dirty="0" smtClean="0"/>
              <a:t>الخاصة </a:t>
            </a:r>
            <a:r>
              <a:rPr lang="ar-SA" dirty="0"/>
              <a:t>المهتمه في الاستثمار </a:t>
            </a:r>
            <a:endParaRPr lang="en-US" dirty="0"/>
          </a:p>
          <a:p>
            <a:pPr marL="0" lvl="0" indent="0" algn="r" rtl="1">
              <a:buNone/>
            </a:pPr>
            <a:r>
              <a:rPr lang="ar-SA" dirty="0" smtClean="0"/>
              <a:t>فكرة </a:t>
            </a:r>
            <a:r>
              <a:rPr lang="ar-SA" dirty="0"/>
              <a:t>جديدة ومبتكره </a:t>
            </a:r>
            <a:endParaRPr lang="en-US" dirty="0"/>
          </a:p>
          <a:p>
            <a:pPr marL="0" lvl="0" indent="0" algn="r" rtl="1">
              <a:buNone/>
            </a:pPr>
            <a:r>
              <a:rPr lang="ar-SA" dirty="0"/>
              <a:t>قلة توافر وسائل الترفية في منطقة الرياض</a:t>
            </a:r>
            <a:endParaRPr lang="en-US" dirty="0"/>
          </a:p>
          <a:p>
            <a:pPr lvl="0" algn="r" rtl="1"/>
            <a:r>
              <a:rPr lang="ar-SA" b="1" u="sng" dirty="0">
                <a:solidFill>
                  <a:schemeClr val="accent2"/>
                </a:solidFill>
              </a:rPr>
              <a:t>التهديدات</a:t>
            </a:r>
            <a:r>
              <a:rPr lang="ar-SA" b="1" dirty="0"/>
              <a:t> </a:t>
            </a:r>
            <a:r>
              <a:rPr lang="en-US" b="1" u="sng" dirty="0">
                <a:solidFill>
                  <a:schemeClr val="accent2"/>
                </a:solidFill>
              </a:rPr>
              <a:t>Threats</a:t>
            </a:r>
          </a:p>
          <a:p>
            <a:pPr marL="0" lvl="0" indent="0" algn="r" rtl="1">
              <a:buNone/>
            </a:pPr>
            <a:r>
              <a:rPr lang="ar-SA" dirty="0"/>
              <a:t>ظهور منافسيين مبتكرين بفكرة مقاربة للمشروع.</a:t>
            </a:r>
            <a:endParaRPr lang="en-US" dirty="0"/>
          </a:p>
          <a:p>
            <a:pPr marL="0" indent="0" algn="r">
              <a:buNone/>
            </a:pPr>
            <a:r>
              <a:rPr lang="ar-SA" dirty="0"/>
              <a:t>تقلبات المناخ والأحوال الجويه في المنطقة( تهديد يتحدد بموسم معين). </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745686" y="990177"/>
            <a:ext cx="1170412" cy="1170412"/>
          </a:xfrm>
          <a:prstGeom prst="rect">
            <a:avLst/>
          </a:prstGeom>
        </p:spPr>
      </p:pic>
    </p:spTree>
    <p:extLst>
      <p:ext uri="{BB962C8B-B14F-4D97-AF65-F5344CB8AC3E}">
        <p14:creationId xmlns:p14="http://schemas.microsoft.com/office/powerpoint/2010/main" xmlns="" val="3487477444"/>
      </p:ext>
    </p:extLst>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8938" y="1487786"/>
            <a:ext cx="8596668" cy="1320800"/>
          </a:xfrm>
        </p:spPr>
        <p:txBody>
          <a:bodyPr/>
          <a:lstStyle/>
          <a:p>
            <a:pPr algn="r"/>
            <a:r>
              <a:rPr lang="ar-SA" dirty="0">
                <a:ln w="0"/>
                <a:effectLst>
                  <a:outerShdw blurRad="38100" dist="25400" dir="5400000" algn="ctr" rotWithShape="0">
                    <a:srgbClr val="6E747A">
                      <a:alpha val="43000"/>
                    </a:srgbClr>
                  </a:outerShdw>
                </a:effectLst>
              </a:rPr>
              <a:t>القطاعات المستخدمة في المشروع </a:t>
            </a:r>
            <a:endParaRPr lang="en-US" dirty="0">
              <a:ln w="0"/>
              <a:effectLst>
                <a:outerShdw blurRad="38100" dist="25400" dir="5400000" algn="ctr" rotWithShape="0">
                  <a:srgbClr val="6E747A">
                    <a:alpha val="43000"/>
                  </a:srgbClr>
                </a:outerShdw>
              </a:effectLst>
            </a:endParaRPr>
          </a:p>
        </p:txBody>
      </p:sp>
      <p:sp>
        <p:nvSpPr>
          <p:cNvPr id="3" name="Content Placeholder 2"/>
          <p:cNvSpPr>
            <a:spLocks noGrp="1"/>
          </p:cNvSpPr>
          <p:nvPr>
            <p:ph idx="1"/>
          </p:nvPr>
        </p:nvSpPr>
        <p:spPr>
          <a:xfrm>
            <a:off x="948938" y="2432193"/>
            <a:ext cx="8596668" cy="3880773"/>
          </a:xfrm>
        </p:spPr>
        <p:txBody>
          <a:bodyPr/>
          <a:lstStyle/>
          <a:p>
            <a:pPr algn="r" rtl="1"/>
            <a:r>
              <a:rPr lang="ar-SA" b="1" u="sng" dirty="0">
                <a:solidFill>
                  <a:schemeClr val="accent2"/>
                </a:solidFill>
              </a:rPr>
              <a:t>قطاع التأمين </a:t>
            </a:r>
            <a:r>
              <a:rPr lang="ar-SA" dirty="0"/>
              <a:t>سيتم الاستفاده من خدمات التأمين وذلك بتوفير تأمين طبي للموظفين و توفير تأمين ضد الحرائق للمباني والمنتجع بشكل عام.</a:t>
            </a:r>
            <a:endParaRPr lang="en-US" dirty="0"/>
          </a:p>
          <a:p>
            <a:pPr algn="r" rtl="1"/>
            <a:r>
              <a:rPr lang="ar-SA" b="1" u="sng" dirty="0">
                <a:solidFill>
                  <a:schemeClr val="accent2"/>
                </a:solidFill>
              </a:rPr>
              <a:t>قطاع المصارف </a:t>
            </a:r>
            <a:r>
              <a:rPr lang="ar-SA" dirty="0"/>
              <a:t>سيتم إستخدام خدمات المصارف بتحويل رواتب الموظفين، إيداع أرباح المنتجع في الحساب.</a:t>
            </a:r>
            <a:endParaRPr lang="en-US" dirty="0"/>
          </a:p>
          <a:p>
            <a:pPr algn="r" rtl="1"/>
            <a:r>
              <a:rPr lang="ar-SA" b="1" u="sng" dirty="0">
                <a:solidFill>
                  <a:schemeClr val="accent2"/>
                </a:solidFill>
              </a:rPr>
              <a:t>قطاع الزراعة </a:t>
            </a:r>
            <a:r>
              <a:rPr lang="ar-SA" dirty="0"/>
              <a:t>حيث يتم إستخدام الزراعة في المنتجع بشكل كبير من خلال تنسيق الحدائق الداخلية والخارجية.</a:t>
            </a:r>
            <a:endParaRPr lang="en-US" dirty="0"/>
          </a:p>
          <a:p>
            <a:pPr algn="r" rtl="1"/>
            <a:r>
              <a:rPr lang="ar-SA" b="1" u="sng" dirty="0">
                <a:solidFill>
                  <a:schemeClr val="accent2"/>
                </a:solidFill>
              </a:rPr>
              <a:t>قطاع المياة والكهرباء </a:t>
            </a:r>
            <a:r>
              <a:rPr lang="ar-SA" dirty="0"/>
              <a:t>يعد من أهم القطاعات المستخدمة في اي مشروع ومن الخدمات </a:t>
            </a:r>
            <a:r>
              <a:rPr lang="ar-SA" dirty="0" smtClean="0"/>
              <a:t>الأساسية, </a:t>
            </a:r>
            <a:r>
              <a:rPr lang="ar-SA" dirty="0"/>
              <a:t>وسيتم إستخدام القطاعين بشكل كبير.</a:t>
            </a:r>
            <a:endParaRPr lang="en-US" dirty="0"/>
          </a:p>
          <a:p>
            <a:pPr algn="r" rtl="1"/>
            <a:r>
              <a:rPr lang="ar-SA" b="1" u="sng" dirty="0">
                <a:solidFill>
                  <a:schemeClr val="accent2"/>
                </a:solidFill>
              </a:rPr>
              <a:t>خدمات أخرى</a:t>
            </a:r>
            <a:r>
              <a:rPr lang="ar-SA" u="sng" dirty="0">
                <a:solidFill>
                  <a:schemeClr val="accent2"/>
                </a:solidFill>
              </a:rPr>
              <a:t> </a:t>
            </a:r>
            <a:r>
              <a:rPr lang="ar-SA" dirty="0"/>
              <a:t>سيتم إستخدام خدمات </a:t>
            </a:r>
            <a:r>
              <a:rPr lang="ar-SA" dirty="0" smtClean="0"/>
              <a:t>الإنترنت </a:t>
            </a:r>
            <a:r>
              <a:rPr lang="ar-SA" dirty="0"/>
              <a:t>في المنتجع، وخدمات نقل صغيرة دآخل المنتجع لزيادة رفاهية الزوار. </a:t>
            </a:r>
            <a:endParaRPr lang="en-US" dirty="0"/>
          </a:p>
          <a:p>
            <a:pPr algn="r" rtl="1"/>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534438" y="1261781"/>
            <a:ext cx="1170412" cy="1170412"/>
          </a:xfrm>
          <a:prstGeom prst="rect">
            <a:avLst/>
          </a:prstGeom>
        </p:spPr>
      </p:pic>
    </p:spTree>
    <p:extLst>
      <p:ext uri="{BB962C8B-B14F-4D97-AF65-F5344CB8AC3E}">
        <p14:creationId xmlns:p14="http://schemas.microsoft.com/office/powerpoint/2010/main" xmlns="" val="1119846692"/>
      </p:ext>
    </p:extLst>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11069" y="2891073"/>
            <a:ext cx="8596668" cy="1320800"/>
          </a:xfrm>
        </p:spPr>
        <p:txBody>
          <a:bodyPr>
            <a:normAutofit/>
          </a:bodyPr>
          <a:lstStyle/>
          <a:p>
            <a:pPr lvl="1" algn="ctr" defTabSz="457200" rtl="0">
              <a:spcBef>
                <a:spcPct val="0"/>
              </a:spcBef>
            </a:pPr>
            <a:r>
              <a:rPr lang="ar-SA" sz="6000" kern="1200" dirty="0">
                <a:ln w="0"/>
                <a:solidFill>
                  <a:schemeClr val="accent1"/>
                </a:solidFill>
                <a:effectLst>
                  <a:outerShdw blurRad="38100" dist="25400" dir="5400000" algn="ctr" rotWithShape="0">
                    <a:srgbClr val="6E747A">
                      <a:alpha val="43000"/>
                    </a:srgbClr>
                  </a:outerShdw>
                </a:effectLst>
                <a:latin typeface="+mj-lt"/>
                <a:ea typeface="+mj-ea"/>
                <a:cs typeface="+mj-cs"/>
              </a:rPr>
              <a:t>بيانات المشروع</a:t>
            </a:r>
            <a:r>
              <a:rPr lang="en-US" sz="1200" dirty="0"/>
              <a:t/>
            </a:r>
            <a:br>
              <a:rPr lang="en-US" sz="1200" dirty="0"/>
            </a:b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4214264" y="3041461"/>
            <a:ext cx="1170412" cy="1170412"/>
          </a:xfrm>
          <a:prstGeom prst="rect">
            <a:avLst/>
          </a:prstGeom>
        </p:spPr>
      </p:pic>
    </p:spTree>
    <p:extLst>
      <p:ext uri="{BB962C8B-B14F-4D97-AF65-F5344CB8AC3E}">
        <p14:creationId xmlns:p14="http://schemas.microsoft.com/office/powerpoint/2010/main" xmlns="" val="2545541574"/>
      </p:ext>
    </p:extLst>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mph" presetSubtype="0" fill="hold" grpId="0" nodeType="clickEffect">
                                  <p:stCondLst>
                                    <p:cond delay="0"/>
                                  </p:stCondLst>
                                  <p:iterate type="lt">
                                    <p:tmPct val="4000"/>
                                  </p:iterate>
                                  <p:childTnLst>
                                    <p:set>
                                      <p:cBhvr override="childStyle">
                                        <p:cTn id="6" dur="500" fill="hold"/>
                                        <p:tgtEl>
                                          <p:spTgt spid="2"/>
                                        </p:tgtEl>
                                        <p:attrNameLst>
                                          <p:attrName>style.color</p:attrName>
                                        </p:attrNameLst>
                                      </p:cBhvr>
                                      <p:to>
                                        <p:clrVal>
                                          <a:schemeClr val="accent2"/>
                                        </p:clrVal>
                                      </p:to>
                                    </p:set>
                                    <p:set>
                                      <p:cBhvr>
                                        <p:cTn id="7" dur="500" fill="hold"/>
                                        <p:tgtEl>
                                          <p:spTgt spid="2"/>
                                        </p:tgtEl>
                                        <p:attrNameLst>
                                          <p:attrName>fillcolor</p:attrName>
                                        </p:attrNameLst>
                                      </p:cBhvr>
                                      <p:to>
                                        <p:clrVal>
                                          <a:schemeClr val="accent2"/>
                                        </p:clrVal>
                                      </p:to>
                                    </p:set>
                                    <p:set>
                                      <p:cBhvr>
                                        <p:cTn id="8" dur="500" fill="hold"/>
                                        <p:tgtEl>
                                          <p:spTgt spid="2"/>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5151" y="2695750"/>
            <a:ext cx="8596668" cy="1320800"/>
          </a:xfrm>
        </p:spPr>
        <p:txBody>
          <a:bodyPr/>
          <a:lstStyle/>
          <a:p>
            <a:pPr algn="r"/>
            <a:r>
              <a:rPr lang="ar-SA" dirty="0">
                <a:ln w="0"/>
                <a:effectLst>
                  <a:outerShdw blurRad="38100" dist="25400" dir="5400000" algn="ctr" rotWithShape="0">
                    <a:srgbClr val="6E747A">
                      <a:alpha val="43000"/>
                    </a:srgbClr>
                  </a:outerShdw>
                </a:effectLst>
              </a:rPr>
              <a:t>التقويم البيئي </a:t>
            </a:r>
            <a:r>
              <a:rPr lang="ar-SA" dirty="0" smtClean="0">
                <a:ln w="0"/>
                <a:effectLst>
                  <a:outerShdw blurRad="38100" dist="25400" dir="5400000" algn="ctr" rotWithShape="0">
                    <a:srgbClr val="6E747A">
                      <a:alpha val="43000"/>
                    </a:srgbClr>
                  </a:outerShdw>
                </a:effectLst>
              </a:rPr>
              <a:t>للمشروع</a:t>
            </a:r>
            <a:r>
              <a:rPr lang="en-US" dirty="0">
                <a:ln w="0"/>
                <a:effectLst>
                  <a:outerShdw blurRad="38100" dist="25400" dir="5400000" algn="ctr" rotWithShape="0">
                    <a:srgbClr val="6E747A">
                      <a:alpha val="43000"/>
                    </a:srgbClr>
                  </a:outerShdw>
                </a:effectLst>
              </a:rPr>
              <a:t/>
            </a:r>
            <a:br>
              <a:rPr lang="en-US" dirty="0">
                <a:ln w="0"/>
                <a:effectLst>
                  <a:outerShdw blurRad="38100" dist="25400" dir="5400000" algn="ctr" rotWithShape="0">
                    <a:srgbClr val="6E747A">
                      <a:alpha val="43000"/>
                    </a:srgbClr>
                  </a:outerShdw>
                </a:effectLst>
              </a:rPr>
            </a:br>
            <a:r>
              <a:rPr lang="en-US" dirty="0" smtClean="0">
                <a:ln w="0"/>
                <a:effectLst>
                  <a:outerShdw blurRad="38100" dist="25400" dir="5400000" algn="ctr" rotWithShape="0">
                    <a:srgbClr val="6E747A">
                      <a:alpha val="43000"/>
                    </a:srgbClr>
                  </a:outerShdw>
                </a:effectLst>
              </a:rPr>
              <a:t>Environmental </a:t>
            </a:r>
            <a:r>
              <a:rPr lang="en-US" dirty="0">
                <a:ln w="0"/>
                <a:effectLst>
                  <a:outerShdw blurRad="38100" dist="25400" dir="5400000" algn="ctr" rotWithShape="0">
                    <a:srgbClr val="6E747A">
                      <a:alpha val="43000"/>
                    </a:srgbClr>
                  </a:outerShdw>
                </a:effectLst>
              </a:rPr>
              <a:t>Analysis</a:t>
            </a:r>
            <a:r>
              <a:rPr lang="en-US" dirty="0" smtClean="0">
                <a:ln w="0"/>
                <a:effectLst>
                  <a:outerShdw blurRad="38100" dist="25400" dir="5400000" algn="ctr" rotWithShape="0">
                    <a:srgbClr val="6E747A">
                      <a:alpha val="43000"/>
                    </a:srgbClr>
                  </a:outerShdw>
                </a:effectLst>
              </a:rPr>
              <a:t> </a:t>
            </a:r>
            <a:endParaRPr lang="en-US" dirty="0">
              <a:ln w="0"/>
              <a:effectLst>
                <a:outerShdw blurRad="38100" dist="25400" dir="5400000" algn="ctr" rotWithShape="0">
                  <a:srgbClr val="6E747A">
                    <a:alpha val="43000"/>
                  </a:srgbClr>
                </a:outerShdw>
              </a:effectLst>
            </a:endParaRPr>
          </a:p>
        </p:txBody>
      </p:sp>
      <p:sp>
        <p:nvSpPr>
          <p:cNvPr id="3" name="Content Placeholder 2"/>
          <p:cNvSpPr>
            <a:spLocks noGrp="1"/>
          </p:cNvSpPr>
          <p:nvPr>
            <p:ph idx="1"/>
          </p:nvPr>
        </p:nvSpPr>
        <p:spPr>
          <a:xfrm>
            <a:off x="1202435" y="4016550"/>
            <a:ext cx="8596668" cy="3880773"/>
          </a:xfrm>
        </p:spPr>
        <p:txBody>
          <a:bodyPr/>
          <a:lstStyle/>
          <a:p>
            <a:pPr algn="r" rtl="1"/>
            <a:r>
              <a:rPr lang="ar-SA" dirty="0">
                <a:solidFill>
                  <a:schemeClr val="tx1"/>
                </a:solidFill>
              </a:rPr>
              <a:t>تعتبر البيئة المحيطة والظروف الطبيعية من </a:t>
            </a:r>
            <a:r>
              <a:rPr lang="ar-SA" dirty="0" smtClean="0">
                <a:solidFill>
                  <a:schemeClr val="tx1"/>
                </a:solidFill>
              </a:rPr>
              <a:t>الأمور المؤثرة </a:t>
            </a:r>
            <a:r>
              <a:rPr lang="ar-SA" dirty="0">
                <a:solidFill>
                  <a:schemeClr val="tx1"/>
                </a:solidFill>
              </a:rPr>
              <a:t>في إنتاجية وعوائد أي مشروع, في هذا الجزء سيتم التحدث بشيء من التفصيل عن البيئة الطبيعية والمناخية المحيطة </a:t>
            </a:r>
            <a:r>
              <a:rPr lang="ar-SA" dirty="0" smtClean="0">
                <a:solidFill>
                  <a:schemeClr val="tx1"/>
                </a:solidFill>
              </a:rPr>
              <a:t>بالمشروع, وبعد </a:t>
            </a:r>
            <a:r>
              <a:rPr lang="ar-SA" dirty="0">
                <a:solidFill>
                  <a:schemeClr val="tx1"/>
                </a:solidFill>
              </a:rPr>
              <a:t>ذلك سيتم التحدث عن الآثار البيئية للمشروع القائم.</a:t>
            </a:r>
            <a:endParaRPr lang="en-US" dirty="0">
              <a:solidFill>
                <a:schemeClr val="tx1"/>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3489986" y="2695750"/>
            <a:ext cx="1170412" cy="1170412"/>
          </a:xfrm>
          <a:prstGeom prst="rect">
            <a:avLst/>
          </a:prstGeom>
        </p:spPr>
      </p:pic>
    </p:spTree>
    <p:extLst>
      <p:ext uri="{BB962C8B-B14F-4D97-AF65-F5344CB8AC3E}">
        <p14:creationId xmlns:p14="http://schemas.microsoft.com/office/powerpoint/2010/main" xmlns="" val="1194474834"/>
      </p:ext>
    </p:extLst>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xmlns="" val="2824823634"/>
              </p:ext>
            </p:extLst>
          </p:nvPr>
        </p:nvGraphicFramePr>
        <p:xfrm>
          <a:off x="115911" y="875766"/>
          <a:ext cx="11745532" cy="4739425"/>
        </p:xfrm>
        <a:graphic>
          <a:graphicData uri="http://schemas.openxmlformats.org/drawingml/2006/table">
            <a:tbl>
              <a:tblPr rtl="1" firstRow="1" firstCol="1" bandRow="1">
                <a:tableStyleId>{5C22544A-7EE6-4342-B048-85BDC9FD1C3A}</a:tableStyleId>
              </a:tblPr>
              <a:tblGrid>
                <a:gridCol w="876774">
                  <a:extLst>
                    <a:ext uri="{9D8B030D-6E8A-4147-A177-3AD203B41FA5}">
                      <a16:colId xmlns="" xmlns:a16="http://schemas.microsoft.com/office/drawing/2014/main" val="20000"/>
                    </a:ext>
                  </a:extLst>
                </a:gridCol>
                <a:gridCol w="2980285">
                  <a:extLst>
                    <a:ext uri="{9D8B030D-6E8A-4147-A177-3AD203B41FA5}">
                      <a16:colId xmlns="" xmlns:a16="http://schemas.microsoft.com/office/drawing/2014/main" val="20001"/>
                    </a:ext>
                  </a:extLst>
                </a:gridCol>
                <a:gridCol w="7888473">
                  <a:extLst>
                    <a:ext uri="{9D8B030D-6E8A-4147-A177-3AD203B41FA5}">
                      <a16:colId xmlns="" xmlns:a16="http://schemas.microsoft.com/office/drawing/2014/main" val="20002"/>
                    </a:ext>
                  </a:extLst>
                </a:gridCol>
              </a:tblGrid>
              <a:tr h="315220">
                <a:tc>
                  <a:txBody>
                    <a:bodyPr/>
                    <a:lstStyle/>
                    <a:p>
                      <a:pPr marL="0" marR="0" algn="r" rtl="1">
                        <a:lnSpc>
                          <a:spcPct val="115000"/>
                        </a:lnSpc>
                        <a:spcBef>
                          <a:spcPts val="0"/>
                        </a:spcBef>
                        <a:spcAft>
                          <a:spcPts val="0"/>
                        </a:spcAft>
                      </a:pPr>
                      <a:r>
                        <a:rPr lang="ar-SA" sz="1400" dirty="0">
                          <a:effectLst/>
                        </a:rPr>
                        <a:t>م</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47802" marR="47802" marT="0" marB="0"/>
                </a:tc>
                <a:tc>
                  <a:txBody>
                    <a:bodyPr/>
                    <a:lstStyle/>
                    <a:p>
                      <a:pPr marL="0" marR="0" algn="r" rtl="1">
                        <a:lnSpc>
                          <a:spcPct val="115000"/>
                        </a:lnSpc>
                        <a:spcBef>
                          <a:spcPts val="0"/>
                        </a:spcBef>
                        <a:spcAft>
                          <a:spcPts val="0"/>
                        </a:spcAft>
                      </a:pPr>
                      <a:r>
                        <a:rPr lang="ar-SA" sz="1200">
                          <a:effectLst/>
                        </a:rPr>
                        <a:t> البند</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47802" marR="47802" marT="0" marB="0"/>
                </a:tc>
                <a:tc>
                  <a:txBody>
                    <a:bodyPr/>
                    <a:lstStyle/>
                    <a:p>
                      <a:pPr marL="0" marR="0" algn="r" rtl="1">
                        <a:lnSpc>
                          <a:spcPct val="115000"/>
                        </a:lnSpc>
                        <a:spcBef>
                          <a:spcPts val="0"/>
                        </a:spcBef>
                        <a:spcAft>
                          <a:spcPts val="0"/>
                        </a:spcAft>
                      </a:pPr>
                      <a:r>
                        <a:rPr lang="ar-SA" sz="1200">
                          <a:effectLst/>
                        </a:rPr>
                        <a:t>وصف البيئة الطبيعية </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47802" marR="47802" marT="0" marB="0"/>
                </a:tc>
                <a:extLst>
                  <a:ext uri="{0D108BD9-81ED-4DB2-BD59-A6C34878D82A}">
                    <a16:rowId xmlns="" xmlns:a16="http://schemas.microsoft.com/office/drawing/2014/main" val="10000"/>
                  </a:ext>
                </a:extLst>
              </a:tr>
              <a:tr h="677920">
                <a:tc>
                  <a:txBody>
                    <a:bodyPr/>
                    <a:lstStyle/>
                    <a:p>
                      <a:pPr marL="0" marR="0" algn="r" rtl="1">
                        <a:lnSpc>
                          <a:spcPct val="115000"/>
                        </a:lnSpc>
                        <a:spcBef>
                          <a:spcPts val="0"/>
                        </a:spcBef>
                        <a:spcAft>
                          <a:spcPts val="0"/>
                        </a:spcAft>
                      </a:pPr>
                      <a:r>
                        <a:rPr lang="ar-SA" sz="1400">
                          <a:effectLst/>
                        </a:rPr>
                        <a:t>1</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47802" marR="47802" marT="0" marB="0"/>
                </a:tc>
                <a:tc>
                  <a:txBody>
                    <a:bodyPr/>
                    <a:lstStyle/>
                    <a:p>
                      <a:pPr marL="0" marR="0" algn="r" rtl="1">
                        <a:lnSpc>
                          <a:spcPct val="115000"/>
                        </a:lnSpc>
                        <a:spcBef>
                          <a:spcPts val="0"/>
                        </a:spcBef>
                        <a:spcAft>
                          <a:spcPts val="0"/>
                        </a:spcAft>
                      </a:pPr>
                      <a:r>
                        <a:rPr lang="ar-SA" sz="1200">
                          <a:effectLst/>
                        </a:rPr>
                        <a:t>درجة حرارة الجو</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47802" marR="47802" marT="0" marB="0"/>
                </a:tc>
                <a:tc>
                  <a:txBody>
                    <a:bodyPr/>
                    <a:lstStyle/>
                    <a:p>
                      <a:pPr marL="0" marR="0" algn="r" rtl="1">
                        <a:lnSpc>
                          <a:spcPct val="115000"/>
                        </a:lnSpc>
                        <a:spcBef>
                          <a:spcPts val="0"/>
                        </a:spcBef>
                        <a:spcAft>
                          <a:spcPts val="0"/>
                        </a:spcAft>
                      </a:pPr>
                      <a:r>
                        <a:rPr lang="ar-SA" sz="1200">
                          <a:effectLst/>
                        </a:rPr>
                        <a:t>الحد الأقصى 50 درجة لمدة شهرين - الحد الأدنى 5 درجات في فصل الشتاء- متوسط  درجة الحرارة في السنة 20-50 درجة مئوية. </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47802" marR="47802" marT="0" marB="0"/>
                </a:tc>
                <a:extLst>
                  <a:ext uri="{0D108BD9-81ED-4DB2-BD59-A6C34878D82A}">
                    <a16:rowId xmlns="" xmlns:a16="http://schemas.microsoft.com/office/drawing/2014/main" val="10001"/>
                  </a:ext>
                </a:extLst>
              </a:tr>
              <a:tr h="665685">
                <a:tc>
                  <a:txBody>
                    <a:bodyPr/>
                    <a:lstStyle/>
                    <a:p>
                      <a:pPr marL="0" marR="0" algn="r" rtl="1">
                        <a:lnSpc>
                          <a:spcPct val="115000"/>
                        </a:lnSpc>
                        <a:spcBef>
                          <a:spcPts val="0"/>
                        </a:spcBef>
                        <a:spcAft>
                          <a:spcPts val="0"/>
                        </a:spcAft>
                      </a:pPr>
                      <a:r>
                        <a:rPr lang="ar-SA" sz="1400" dirty="0" smtClean="0">
                          <a:effectLst/>
                        </a:rPr>
                        <a:t>2</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47802" marR="47802" marT="0" marB="0"/>
                </a:tc>
                <a:tc>
                  <a:txBody>
                    <a:bodyPr/>
                    <a:lstStyle/>
                    <a:p>
                      <a:pPr marL="0" marR="0" algn="r" rtl="1">
                        <a:lnSpc>
                          <a:spcPct val="115000"/>
                        </a:lnSpc>
                        <a:spcBef>
                          <a:spcPts val="0"/>
                        </a:spcBef>
                        <a:spcAft>
                          <a:spcPts val="0"/>
                        </a:spcAft>
                      </a:pPr>
                      <a:r>
                        <a:rPr lang="ar-SA" sz="1200" dirty="0">
                          <a:effectLst/>
                        </a:rPr>
                        <a:t>أشعة الشمس </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47802" marR="47802" marT="0" marB="0"/>
                </a:tc>
                <a:tc>
                  <a:txBody>
                    <a:bodyPr/>
                    <a:lstStyle/>
                    <a:p>
                      <a:pPr marL="0" marR="0" algn="r" rtl="1">
                        <a:lnSpc>
                          <a:spcPct val="115000"/>
                        </a:lnSpc>
                        <a:spcBef>
                          <a:spcPts val="0"/>
                        </a:spcBef>
                        <a:spcAft>
                          <a:spcPts val="0"/>
                        </a:spcAft>
                      </a:pPr>
                      <a:r>
                        <a:rPr lang="ar-SA" sz="1200" dirty="0">
                          <a:effectLst/>
                        </a:rPr>
                        <a:t>إنبعاث أشعة الشمس على مدار السنة, فالمملكة تتعرض لأشعة الشمس لمدة 300 يوم في السنة. </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47802" marR="47802" marT="0" marB="0"/>
                </a:tc>
                <a:extLst>
                  <a:ext uri="{0D108BD9-81ED-4DB2-BD59-A6C34878D82A}">
                    <a16:rowId xmlns="" xmlns:a16="http://schemas.microsoft.com/office/drawing/2014/main" val="10003"/>
                  </a:ext>
                </a:extLst>
              </a:tr>
              <a:tr h="757826">
                <a:tc>
                  <a:txBody>
                    <a:bodyPr/>
                    <a:lstStyle/>
                    <a:p>
                      <a:pPr marL="0" marR="0" indent="0" algn="r" defTabSz="457200" rtl="1" eaLnBrk="1" fontAlgn="auto" latinLnBrk="0" hangingPunct="1">
                        <a:lnSpc>
                          <a:spcPct val="115000"/>
                        </a:lnSpc>
                        <a:spcBef>
                          <a:spcPts val="0"/>
                        </a:spcBef>
                        <a:spcAft>
                          <a:spcPts val="0"/>
                        </a:spcAft>
                        <a:buClrTx/>
                        <a:buSzTx/>
                        <a:buFontTx/>
                        <a:buNone/>
                        <a:tabLst/>
                        <a:defRPr/>
                      </a:pPr>
                      <a:endParaRPr lang="en-US" sz="1400" dirty="0" smtClean="0">
                        <a:effectLst/>
                        <a:latin typeface="Calibri" panose="020F0502020204030204" pitchFamily="34" charset="0"/>
                        <a:ea typeface="Calibri" panose="020F0502020204030204" pitchFamily="34" charset="0"/>
                        <a:cs typeface="Arial" panose="020B0604020202020204" pitchFamily="34" charset="0"/>
                      </a:endParaRPr>
                    </a:p>
                    <a:p>
                      <a:pPr marL="0" marR="0" algn="r" rtl="1">
                        <a:lnSpc>
                          <a:spcPct val="115000"/>
                        </a:lnSpc>
                        <a:spcBef>
                          <a:spcPts val="0"/>
                        </a:spcBef>
                        <a:spcAft>
                          <a:spcPts val="0"/>
                        </a:spcAft>
                      </a:pPr>
                      <a:r>
                        <a:rPr lang="ar-SA" sz="1400" dirty="0" smtClean="0">
                          <a:effectLst/>
                        </a:rPr>
                        <a:t>3</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47802" marR="47802" marT="0" marB="0"/>
                </a:tc>
                <a:tc>
                  <a:txBody>
                    <a:bodyPr/>
                    <a:lstStyle/>
                    <a:p>
                      <a:pPr marL="0" marR="0" algn="r" rtl="1">
                        <a:lnSpc>
                          <a:spcPct val="115000"/>
                        </a:lnSpc>
                        <a:spcBef>
                          <a:spcPts val="0"/>
                        </a:spcBef>
                        <a:spcAft>
                          <a:spcPts val="0"/>
                        </a:spcAft>
                      </a:pPr>
                      <a:r>
                        <a:rPr lang="ar-SA" sz="1200">
                          <a:effectLst/>
                        </a:rPr>
                        <a:t>الرياح</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47802" marR="47802" marT="0" marB="0"/>
                </a:tc>
                <a:tc>
                  <a:txBody>
                    <a:bodyPr/>
                    <a:lstStyle/>
                    <a:p>
                      <a:pPr marL="0" marR="0" algn="r" rtl="1">
                        <a:lnSpc>
                          <a:spcPct val="115000"/>
                        </a:lnSpc>
                        <a:spcBef>
                          <a:spcPts val="0"/>
                        </a:spcBef>
                        <a:spcAft>
                          <a:spcPts val="0"/>
                        </a:spcAft>
                      </a:pPr>
                      <a:r>
                        <a:rPr lang="ar-SA" sz="1200">
                          <a:effectLst/>
                        </a:rPr>
                        <a:t>غالباً إتجاه الرياح شمالية إما شمالية شرقية أو شمالية غربية, نسبة الأعاصير منخفضه جداً والسرعة القصوى لرياح تقدر بـ 25 عقدة في الساعة. </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47802" marR="47802" marT="0" marB="0"/>
                </a:tc>
                <a:extLst>
                  <a:ext uri="{0D108BD9-81ED-4DB2-BD59-A6C34878D82A}">
                    <a16:rowId xmlns="" xmlns:a16="http://schemas.microsoft.com/office/drawing/2014/main" val="10004"/>
                  </a:ext>
                </a:extLst>
              </a:tr>
              <a:tr h="789684">
                <a:tc>
                  <a:txBody>
                    <a:bodyPr/>
                    <a:lstStyle/>
                    <a:p>
                      <a:pPr marL="0" marR="0" algn="r" rtl="1">
                        <a:lnSpc>
                          <a:spcPct val="115000"/>
                        </a:lnSpc>
                        <a:spcBef>
                          <a:spcPts val="0"/>
                        </a:spcBef>
                        <a:spcAft>
                          <a:spcPts val="0"/>
                        </a:spcAft>
                      </a:pPr>
                      <a:r>
                        <a:rPr lang="ar-SA" sz="1400" dirty="0" smtClean="0">
                          <a:effectLst/>
                        </a:rPr>
                        <a:t>4</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47802" marR="47802" marT="0" marB="0"/>
                </a:tc>
                <a:tc>
                  <a:txBody>
                    <a:bodyPr/>
                    <a:lstStyle/>
                    <a:p>
                      <a:pPr marL="0" marR="0" algn="r" rtl="1">
                        <a:lnSpc>
                          <a:spcPct val="115000"/>
                        </a:lnSpc>
                        <a:spcBef>
                          <a:spcPts val="0"/>
                        </a:spcBef>
                        <a:spcAft>
                          <a:spcPts val="0"/>
                        </a:spcAft>
                      </a:pPr>
                      <a:r>
                        <a:rPr lang="ar-SA" sz="1200">
                          <a:effectLst/>
                        </a:rPr>
                        <a:t>سقوط الامطار </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47802" marR="47802" marT="0" marB="0"/>
                </a:tc>
                <a:tc>
                  <a:txBody>
                    <a:bodyPr/>
                    <a:lstStyle/>
                    <a:p>
                      <a:pPr marL="0" marR="0" algn="r" rtl="1">
                        <a:lnSpc>
                          <a:spcPct val="115000"/>
                        </a:lnSpc>
                        <a:spcBef>
                          <a:spcPts val="0"/>
                        </a:spcBef>
                        <a:spcAft>
                          <a:spcPts val="0"/>
                        </a:spcAft>
                      </a:pPr>
                      <a:r>
                        <a:rPr lang="ar-SA" sz="1200" dirty="0">
                          <a:effectLst/>
                        </a:rPr>
                        <a:t>نسبة </a:t>
                      </a:r>
                      <a:r>
                        <a:rPr lang="ar-SA" sz="1200" dirty="0" smtClean="0">
                          <a:effectLst/>
                        </a:rPr>
                        <a:t>الأمطار </a:t>
                      </a:r>
                      <a:r>
                        <a:rPr lang="ar-SA" sz="1200" dirty="0">
                          <a:effectLst/>
                        </a:rPr>
                        <a:t>السنوية غير منتظمة ويوجد إختلاف كبير في الكميات السنوية للإمطار, غالباً هطول معدل الامطار يتراوح بين 1,13 الى 10 سم. </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47802" marR="47802" marT="0" marB="0"/>
                </a:tc>
                <a:extLst>
                  <a:ext uri="{0D108BD9-81ED-4DB2-BD59-A6C34878D82A}">
                    <a16:rowId xmlns="" xmlns:a16="http://schemas.microsoft.com/office/drawing/2014/main" val="10005"/>
                  </a:ext>
                </a:extLst>
              </a:tr>
              <a:tr h="1533090">
                <a:tc>
                  <a:txBody>
                    <a:bodyPr/>
                    <a:lstStyle/>
                    <a:p>
                      <a:pPr marL="0" marR="0" algn="r" rtl="1">
                        <a:lnSpc>
                          <a:spcPct val="115000"/>
                        </a:lnSpc>
                        <a:spcBef>
                          <a:spcPts val="0"/>
                        </a:spcBef>
                        <a:spcAft>
                          <a:spcPts val="0"/>
                        </a:spcAft>
                      </a:pPr>
                      <a:r>
                        <a:rPr lang="ar-SA" sz="1400" dirty="0" smtClean="0">
                          <a:effectLst/>
                        </a:rPr>
                        <a:t>5</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47802" marR="47802" marT="0" marB="0"/>
                </a:tc>
                <a:tc>
                  <a:txBody>
                    <a:bodyPr/>
                    <a:lstStyle/>
                    <a:p>
                      <a:pPr marL="0" marR="0" algn="r" rtl="1">
                        <a:lnSpc>
                          <a:spcPct val="115000"/>
                        </a:lnSpc>
                        <a:spcBef>
                          <a:spcPts val="0"/>
                        </a:spcBef>
                        <a:spcAft>
                          <a:spcPts val="0"/>
                        </a:spcAft>
                      </a:pPr>
                      <a:r>
                        <a:rPr lang="ar-SA" sz="1200">
                          <a:effectLst/>
                        </a:rPr>
                        <a:t>الأتربة والأدخنة</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47802" marR="47802" marT="0" marB="0"/>
                </a:tc>
                <a:tc>
                  <a:txBody>
                    <a:bodyPr/>
                    <a:lstStyle/>
                    <a:p>
                      <a:pPr marL="0" marR="0" algn="r" rtl="1">
                        <a:lnSpc>
                          <a:spcPct val="115000"/>
                        </a:lnSpc>
                        <a:spcBef>
                          <a:spcPts val="0"/>
                        </a:spcBef>
                        <a:spcAft>
                          <a:spcPts val="0"/>
                        </a:spcAft>
                      </a:pPr>
                      <a:r>
                        <a:rPr lang="ar-SA" sz="1200" dirty="0">
                          <a:effectLst/>
                        </a:rPr>
                        <a:t>مدة الرياح الحاملة للأتربة تتراوح بين 20 – 30 يوم في شهر خلال السنه وغالباً تكون الأتربة بين تغير المواسم (صيف, شتاء). أما بالنسبة للأدخنة المتصاعدة من المصانع </a:t>
                      </a:r>
                      <a:r>
                        <a:rPr lang="ar-SA" sz="1200" dirty="0" smtClean="0">
                          <a:effectLst/>
                        </a:rPr>
                        <a:t>فنسبة </a:t>
                      </a:r>
                      <a:r>
                        <a:rPr lang="ar-SA" sz="1200" dirty="0">
                          <a:effectLst/>
                        </a:rPr>
                        <a:t>إنبعاثها في الرياض منخفضة جداً وذلك لبعد المصانع عن منتصف الرياض وأغلب المصانع ذات الانبعاثات المضرة </a:t>
                      </a:r>
                      <a:r>
                        <a:rPr lang="ar-SA" sz="1200" dirty="0" smtClean="0">
                          <a:effectLst/>
                        </a:rPr>
                        <a:t>بالصحة </a:t>
                      </a:r>
                      <a:r>
                        <a:rPr lang="ar-SA" sz="1200" dirty="0">
                          <a:effectLst/>
                        </a:rPr>
                        <a:t>تكون في المناطق الصناعية المخصصة لها في المملكة العربية السعودية. </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47802" marR="47802" marT="0" marB="0"/>
                </a:tc>
                <a:extLst>
                  <a:ext uri="{0D108BD9-81ED-4DB2-BD59-A6C34878D82A}">
                    <a16:rowId xmlns="" xmlns:a16="http://schemas.microsoft.com/office/drawing/2014/main" val="10006"/>
                  </a:ext>
                </a:extLst>
              </a:tr>
            </a:tbl>
          </a:graphicData>
        </a:graphic>
      </p:graphicFrame>
    </p:spTree>
    <p:extLst>
      <p:ext uri="{BB962C8B-B14F-4D97-AF65-F5344CB8AC3E}">
        <p14:creationId xmlns:p14="http://schemas.microsoft.com/office/powerpoint/2010/main" xmlns="" val="1439922880"/>
      </p:ext>
    </p:extLst>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75274" y="792006"/>
            <a:ext cx="8596668" cy="1320800"/>
          </a:xfrm>
        </p:spPr>
        <p:txBody>
          <a:bodyPr/>
          <a:lstStyle/>
          <a:p>
            <a:pPr algn="r"/>
            <a:r>
              <a:rPr lang="ar-SA" sz="4000" dirty="0">
                <a:ln w="0"/>
                <a:effectLst>
                  <a:outerShdw blurRad="38100" dist="25400" dir="5400000" algn="ctr" rotWithShape="0">
                    <a:srgbClr val="6E747A">
                      <a:alpha val="43000"/>
                    </a:srgbClr>
                  </a:outerShdw>
                </a:effectLst>
              </a:rPr>
              <a:t>الآثار البيئية للمشروع </a:t>
            </a:r>
            <a:r>
              <a:rPr lang="en-US" dirty="0"/>
              <a:t/>
            </a:r>
            <a:br>
              <a:rPr lang="en-US" dirty="0"/>
            </a:br>
            <a:endParaRPr lang="en-US" dirty="0"/>
          </a:p>
        </p:txBody>
      </p:sp>
      <p:sp>
        <p:nvSpPr>
          <p:cNvPr id="3" name="Content Placeholder 2"/>
          <p:cNvSpPr>
            <a:spLocks noGrp="1"/>
          </p:cNvSpPr>
          <p:nvPr>
            <p:ph idx="1"/>
          </p:nvPr>
        </p:nvSpPr>
        <p:spPr>
          <a:xfrm>
            <a:off x="1175274" y="2484728"/>
            <a:ext cx="8596668" cy="3880773"/>
          </a:xfrm>
        </p:spPr>
        <p:txBody>
          <a:bodyPr>
            <a:normAutofit/>
          </a:bodyPr>
          <a:lstStyle/>
          <a:p>
            <a:pPr algn="r" rtl="1"/>
            <a:r>
              <a:rPr lang="ar-SA" dirty="0">
                <a:solidFill>
                  <a:schemeClr val="tx1"/>
                </a:solidFill>
              </a:rPr>
              <a:t>تعد جميع المشاريع الأستثمارية والأجتماعية </a:t>
            </a:r>
            <a:r>
              <a:rPr lang="ar-SA" dirty="0" smtClean="0">
                <a:solidFill>
                  <a:schemeClr val="tx1"/>
                </a:solidFill>
              </a:rPr>
              <a:t>مهمة </a:t>
            </a:r>
            <a:r>
              <a:rPr lang="ar-SA" dirty="0">
                <a:solidFill>
                  <a:schemeClr val="tx1"/>
                </a:solidFill>
              </a:rPr>
              <a:t>لدعم التنمية في أي دولة, ولا يمكن النظر </a:t>
            </a:r>
            <a:r>
              <a:rPr lang="ar-SA" dirty="0" smtClean="0">
                <a:solidFill>
                  <a:schemeClr val="tx1"/>
                </a:solidFill>
              </a:rPr>
              <a:t>للتنمية </a:t>
            </a:r>
            <a:r>
              <a:rPr lang="ar-SA" dirty="0">
                <a:solidFill>
                  <a:schemeClr val="tx1"/>
                </a:solidFill>
              </a:rPr>
              <a:t>دون الاهتمام في البيئة وحمايتها, </a:t>
            </a:r>
            <a:r>
              <a:rPr lang="ar-SA" dirty="0" smtClean="0">
                <a:solidFill>
                  <a:schemeClr val="tx1"/>
                </a:solidFill>
              </a:rPr>
              <a:t>فهما أمران </a:t>
            </a:r>
            <a:r>
              <a:rPr lang="ar-SA" dirty="0">
                <a:solidFill>
                  <a:schemeClr val="tx1"/>
                </a:solidFill>
              </a:rPr>
              <a:t>مرتبطان ببعضهما. وإنطلاقاً من ذلك حاولنا البحث عن مشروع إستثماري وتنموي وله جانب دعم إجتماعي, دون الإضرار بالبيئة بإبنعاثات سلبية على </a:t>
            </a:r>
            <a:r>
              <a:rPr lang="ar-SA" dirty="0" smtClean="0">
                <a:solidFill>
                  <a:schemeClr val="tx1"/>
                </a:solidFill>
              </a:rPr>
              <a:t>الهواء.</a:t>
            </a:r>
          </a:p>
          <a:p>
            <a:pPr algn="r" rtl="1"/>
            <a:r>
              <a:rPr lang="ar-SA" dirty="0">
                <a:solidFill>
                  <a:schemeClr val="tx1"/>
                </a:solidFill>
              </a:rPr>
              <a:t>وللتغلب على درجة حرارة الجو وأشعة الشمس والتي تعتبر أبرز العوامل البيئية وأكثرها تأثيرا لدينا، قمنا بزيادة مساحات المسطحات الخضراء والمسابح التي تعمل على تلطيف </a:t>
            </a:r>
            <a:r>
              <a:rPr lang="ar-SA" dirty="0" smtClean="0">
                <a:solidFill>
                  <a:schemeClr val="tx1"/>
                </a:solidFill>
              </a:rPr>
              <a:t>الجو وإضفاء طابع جمالي، </a:t>
            </a:r>
            <a:r>
              <a:rPr lang="ar-SA" dirty="0">
                <a:solidFill>
                  <a:schemeClr val="tx1"/>
                </a:solidFill>
              </a:rPr>
              <a:t>بالإضافة إلى انتشار المظلات و مرشات المياة في مختلف أنحاء المنتجع. </a:t>
            </a:r>
          </a:p>
          <a:p>
            <a:pPr algn="r" rtl="1"/>
            <a:r>
              <a:rPr lang="ar-SA" dirty="0" smtClean="0">
                <a:solidFill>
                  <a:schemeClr val="tx1"/>
                </a:solidFill>
              </a:rPr>
              <a:t>كما قد </a:t>
            </a:r>
            <a:r>
              <a:rPr lang="ar-SA" dirty="0">
                <a:solidFill>
                  <a:schemeClr val="tx1"/>
                </a:solidFill>
              </a:rPr>
              <a:t>يكون </a:t>
            </a:r>
            <a:r>
              <a:rPr lang="ar-SA" dirty="0" smtClean="0">
                <a:solidFill>
                  <a:schemeClr val="tx1"/>
                </a:solidFill>
              </a:rPr>
              <a:t>للمنتجع </a:t>
            </a:r>
            <a:r>
              <a:rPr lang="ar-SA" dirty="0">
                <a:solidFill>
                  <a:schemeClr val="tx1"/>
                </a:solidFill>
              </a:rPr>
              <a:t>أثر سلبي </a:t>
            </a:r>
            <a:r>
              <a:rPr lang="ar-SA" dirty="0" smtClean="0">
                <a:solidFill>
                  <a:schemeClr val="tx1"/>
                </a:solidFill>
              </a:rPr>
              <a:t>كالنفايات والمخلفات نتيجة </a:t>
            </a:r>
            <a:r>
              <a:rPr lang="ar-SA" dirty="0">
                <a:solidFill>
                  <a:schemeClr val="tx1"/>
                </a:solidFill>
              </a:rPr>
              <a:t>الخدمات التي تقدم في المنتجع ولكن بالإمكان حل هذه </a:t>
            </a:r>
            <a:r>
              <a:rPr lang="ar-SA" dirty="0" smtClean="0">
                <a:solidFill>
                  <a:schemeClr val="tx1"/>
                </a:solidFill>
              </a:rPr>
              <a:t>المشكلة </a:t>
            </a:r>
            <a:r>
              <a:rPr lang="ar-SA" dirty="0">
                <a:solidFill>
                  <a:schemeClr val="tx1"/>
                </a:solidFill>
              </a:rPr>
              <a:t>عن طريق تقسيم المخلفات وإعادة تدويرها و</a:t>
            </a:r>
            <a:r>
              <a:rPr lang="ar-SA" dirty="0" smtClean="0">
                <a:solidFill>
                  <a:schemeClr val="tx1"/>
                </a:solidFill>
              </a:rPr>
              <a:t>إستخدام </a:t>
            </a:r>
            <a:r>
              <a:rPr lang="ar-SA" dirty="0">
                <a:solidFill>
                  <a:schemeClr val="tx1"/>
                </a:solidFill>
              </a:rPr>
              <a:t>بعضها في </a:t>
            </a:r>
            <a:r>
              <a:rPr lang="ar-SA" dirty="0" smtClean="0">
                <a:solidFill>
                  <a:schemeClr val="tx1"/>
                </a:solidFill>
              </a:rPr>
              <a:t>الأسمدة.</a:t>
            </a:r>
            <a:endParaRPr lang="en-US" dirty="0">
              <a:solidFill>
                <a:schemeClr val="tx1"/>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3795381" y="648259"/>
            <a:ext cx="1170412" cy="1170412"/>
          </a:xfrm>
          <a:prstGeom prst="rect">
            <a:avLst/>
          </a:prstGeom>
        </p:spPr>
      </p:pic>
    </p:spTree>
    <p:extLst>
      <p:ext uri="{BB962C8B-B14F-4D97-AF65-F5344CB8AC3E}">
        <p14:creationId xmlns:p14="http://schemas.microsoft.com/office/powerpoint/2010/main" xmlns="" val="2136964948"/>
      </p:ext>
    </p:extLst>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xmlns="" val="1737919922"/>
              </p:ext>
            </p:extLst>
          </p:nvPr>
        </p:nvGraphicFramePr>
        <p:xfrm>
          <a:off x="886353" y="4247310"/>
          <a:ext cx="8884676" cy="1949035"/>
        </p:xfrm>
        <a:graphic>
          <a:graphicData uri="http://schemas.openxmlformats.org/drawingml/2006/table">
            <a:tbl>
              <a:tblPr rtl="1" firstRow="1" firstCol="1" bandRow="1">
                <a:tableStyleId>{5C22544A-7EE6-4342-B048-85BDC9FD1C3A}</a:tableStyleId>
              </a:tblPr>
              <a:tblGrid>
                <a:gridCol w="2220647">
                  <a:extLst>
                    <a:ext uri="{9D8B030D-6E8A-4147-A177-3AD203B41FA5}">
                      <a16:colId xmlns="" xmlns:a16="http://schemas.microsoft.com/office/drawing/2014/main" val="1321459949"/>
                    </a:ext>
                  </a:extLst>
                </a:gridCol>
                <a:gridCol w="2220647">
                  <a:extLst>
                    <a:ext uri="{9D8B030D-6E8A-4147-A177-3AD203B41FA5}">
                      <a16:colId xmlns="" xmlns:a16="http://schemas.microsoft.com/office/drawing/2014/main" val="2863560323"/>
                    </a:ext>
                  </a:extLst>
                </a:gridCol>
                <a:gridCol w="2221691">
                  <a:extLst>
                    <a:ext uri="{9D8B030D-6E8A-4147-A177-3AD203B41FA5}">
                      <a16:colId xmlns="" xmlns:a16="http://schemas.microsoft.com/office/drawing/2014/main" val="4171463089"/>
                    </a:ext>
                  </a:extLst>
                </a:gridCol>
                <a:gridCol w="2221691">
                  <a:extLst>
                    <a:ext uri="{9D8B030D-6E8A-4147-A177-3AD203B41FA5}">
                      <a16:colId xmlns="" xmlns:a16="http://schemas.microsoft.com/office/drawing/2014/main" val="1939479190"/>
                    </a:ext>
                  </a:extLst>
                </a:gridCol>
              </a:tblGrid>
              <a:tr h="651647">
                <a:tc>
                  <a:txBody>
                    <a:bodyPr/>
                    <a:lstStyle/>
                    <a:p>
                      <a:pPr marL="0" marR="0" algn="just" rtl="1">
                        <a:lnSpc>
                          <a:spcPct val="115000"/>
                        </a:lnSpc>
                        <a:spcBef>
                          <a:spcPts val="0"/>
                        </a:spcBef>
                        <a:spcAft>
                          <a:spcPts val="0"/>
                        </a:spcAft>
                      </a:pPr>
                      <a:r>
                        <a:rPr lang="ar-SA" sz="1400">
                          <a:effectLst/>
                        </a:rPr>
                        <a:t>الفترة</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rtl="1">
                        <a:lnSpc>
                          <a:spcPct val="115000"/>
                        </a:lnSpc>
                        <a:spcBef>
                          <a:spcPts val="0"/>
                        </a:spcBef>
                        <a:spcAft>
                          <a:spcPts val="0"/>
                        </a:spcAft>
                      </a:pPr>
                      <a:r>
                        <a:rPr lang="ar-SA" sz="1400">
                          <a:effectLst/>
                        </a:rPr>
                        <a:t>بدية </a:t>
                      </a:r>
                      <a:r>
                        <a:rPr lang="en-US" sz="1400">
                          <a:effectLst/>
                        </a:rPr>
                        <a:t>Begin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rtl="1">
                        <a:lnSpc>
                          <a:spcPct val="115000"/>
                        </a:lnSpc>
                        <a:spcBef>
                          <a:spcPts val="0"/>
                        </a:spcBef>
                        <a:spcAft>
                          <a:spcPts val="0"/>
                        </a:spcAft>
                      </a:pPr>
                      <a:r>
                        <a:rPr lang="ar-SA" sz="1400">
                          <a:effectLst/>
                        </a:rPr>
                        <a:t>نهاية </a:t>
                      </a:r>
                      <a:r>
                        <a:rPr lang="en-US" sz="1400">
                          <a:effectLst/>
                        </a:rPr>
                        <a:t>end</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rtl="1">
                        <a:lnSpc>
                          <a:spcPct val="115000"/>
                        </a:lnSpc>
                        <a:spcBef>
                          <a:spcPts val="0"/>
                        </a:spcBef>
                        <a:spcAft>
                          <a:spcPts val="0"/>
                        </a:spcAft>
                      </a:pPr>
                      <a:r>
                        <a:rPr lang="ar-SA" sz="1400">
                          <a:effectLst/>
                        </a:rPr>
                        <a:t>طول الفترة </a:t>
                      </a:r>
                      <a:r>
                        <a:rPr lang="en-US" sz="1400">
                          <a:effectLst/>
                        </a:rPr>
                        <a:t>Length</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2413310198"/>
                  </a:ext>
                </a:extLst>
              </a:tr>
              <a:tr h="648694">
                <a:tc>
                  <a:txBody>
                    <a:bodyPr/>
                    <a:lstStyle/>
                    <a:p>
                      <a:pPr marL="0" marR="0" algn="just" rtl="1">
                        <a:lnSpc>
                          <a:spcPct val="115000"/>
                        </a:lnSpc>
                        <a:spcBef>
                          <a:spcPts val="0"/>
                        </a:spcBef>
                        <a:spcAft>
                          <a:spcPts val="0"/>
                        </a:spcAft>
                      </a:pPr>
                      <a:r>
                        <a:rPr lang="ar-SA" sz="1400" dirty="0">
                          <a:effectLst/>
                        </a:rPr>
                        <a:t>فترة الإنشاء</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rtl="1">
                        <a:lnSpc>
                          <a:spcPct val="115000"/>
                        </a:lnSpc>
                        <a:spcBef>
                          <a:spcPts val="0"/>
                        </a:spcBef>
                        <a:spcAft>
                          <a:spcPts val="0"/>
                        </a:spcAft>
                      </a:pPr>
                      <a:r>
                        <a:rPr lang="ar-SA" sz="1400">
                          <a:effectLst/>
                        </a:rPr>
                        <a:t>23 جانيوري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rtl="1">
                        <a:lnSpc>
                          <a:spcPct val="115000"/>
                        </a:lnSpc>
                        <a:spcBef>
                          <a:spcPts val="0"/>
                        </a:spcBef>
                        <a:spcAft>
                          <a:spcPts val="0"/>
                        </a:spcAft>
                      </a:pPr>
                      <a:r>
                        <a:rPr lang="ar-SA" sz="1400">
                          <a:effectLst/>
                        </a:rPr>
                        <a:t>3 ابريل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rtl="1">
                        <a:lnSpc>
                          <a:spcPct val="115000"/>
                        </a:lnSpc>
                        <a:spcBef>
                          <a:spcPts val="0"/>
                        </a:spcBef>
                        <a:spcAft>
                          <a:spcPts val="0"/>
                        </a:spcAft>
                      </a:pPr>
                      <a:r>
                        <a:rPr lang="ar-SA" sz="1400">
                          <a:effectLst/>
                        </a:rPr>
                        <a:t>3 سنوات و 4 اشهر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3440256139"/>
                  </a:ext>
                </a:extLst>
              </a:tr>
              <a:tr h="648694">
                <a:tc>
                  <a:txBody>
                    <a:bodyPr/>
                    <a:lstStyle/>
                    <a:p>
                      <a:pPr marL="0" marR="0" algn="just" rtl="1">
                        <a:lnSpc>
                          <a:spcPct val="115000"/>
                        </a:lnSpc>
                        <a:spcBef>
                          <a:spcPts val="0"/>
                        </a:spcBef>
                        <a:spcAft>
                          <a:spcPts val="0"/>
                        </a:spcAft>
                      </a:pPr>
                      <a:r>
                        <a:rPr lang="ar-SA" sz="1400">
                          <a:effectLst/>
                        </a:rPr>
                        <a:t>فترة الإنتاج</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rtl="1">
                        <a:lnSpc>
                          <a:spcPct val="115000"/>
                        </a:lnSpc>
                        <a:spcBef>
                          <a:spcPts val="0"/>
                        </a:spcBef>
                        <a:spcAft>
                          <a:spcPts val="0"/>
                        </a:spcAft>
                      </a:pPr>
                      <a:r>
                        <a:rPr lang="ar-SA" sz="1400">
                          <a:effectLst/>
                        </a:rPr>
                        <a:t>3  ابريل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rtl="1">
                        <a:lnSpc>
                          <a:spcPct val="115000"/>
                        </a:lnSpc>
                        <a:spcBef>
                          <a:spcPts val="0"/>
                        </a:spcBef>
                        <a:spcAft>
                          <a:spcPts val="0"/>
                        </a:spcAft>
                      </a:pPr>
                      <a:r>
                        <a:rPr lang="ar-SA" sz="1400">
                          <a:effectLst/>
                        </a:rPr>
                        <a:t>24 اغسطس</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rtl="1">
                        <a:lnSpc>
                          <a:spcPct val="115000"/>
                        </a:lnSpc>
                        <a:spcBef>
                          <a:spcPts val="0"/>
                        </a:spcBef>
                        <a:spcAft>
                          <a:spcPts val="0"/>
                        </a:spcAft>
                      </a:pPr>
                      <a:r>
                        <a:rPr lang="ar-SA" sz="1400" dirty="0">
                          <a:effectLst/>
                        </a:rPr>
                        <a:t>2017-2037      (20 سنة)</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3575691233"/>
                  </a:ext>
                </a:extLst>
              </a:tr>
            </a:tbl>
          </a:graphicData>
        </a:graphic>
      </p:graphicFrame>
      <p:sp>
        <p:nvSpPr>
          <p:cNvPr id="5" name="Rectangle 1"/>
          <p:cNvSpPr>
            <a:spLocks noChangeArrowheads="1"/>
          </p:cNvSpPr>
          <p:nvPr/>
        </p:nvSpPr>
        <p:spPr bwMode="auto">
          <a:xfrm>
            <a:off x="553792" y="465786"/>
            <a:ext cx="9400104" cy="360098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Low" defTabSz="914400" rtl="1" eaLnBrk="0" fontAlgn="base" latinLnBrk="0" hangingPunct="0">
              <a:lnSpc>
                <a:spcPct val="100000"/>
              </a:lnSpc>
              <a:spcBef>
                <a:spcPct val="0"/>
              </a:spcBef>
              <a:spcAft>
                <a:spcPct val="0"/>
              </a:spcAft>
              <a:buClrTx/>
              <a:buSzTx/>
              <a:buFontTx/>
              <a:buNone/>
              <a:tabLst/>
            </a:pPr>
            <a:r>
              <a:rPr kumimoji="0" lang="ar-SA" altLang="en-US" sz="6000" i="0" u="none" strike="noStrike" cap="none" normalizeH="0" baseline="0" dirty="0" smtClean="0">
                <a:ln>
                  <a:noFill/>
                </a:ln>
                <a:solidFill>
                  <a:schemeClr val="accent1"/>
                </a:solidFill>
                <a:effectLst/>
                <a:latin typeface="Calibri" panose="020F0502020204030204" pitchFamily="34" charset="0"/>
                <a:ea typeface="Calibri" panose="020F0502020204030204" pitchFamily="34" charset="0"/>
                <a:cs typeface="Arial" panose="020B0604020202020204" pitchFamily="34" charset="0"/>
              </a:rPr>
              <a:t>تصنيف المشروع :</a:t>
            </a:r>
            <a:endParaRPr kumimoji="0" lang="en-US" altLang="en-US" sz="4400" i="0" u="none" strike="noStrike" cap="none" normalizeH="0" baseline="0" dirty="0" smtClean="0">
              <a:ln>
                <a:noFill/>
              </a:ln>
              <a:solidFill>
                <a:schemeClr val="accent1"/>
              </a:solidFill>
              <a:effectLst/>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altLang="en-US" sz="2000" i="0" u="none" strike="noStrike" cap="none" normalizeH="0" baseline="0" dirty="0" smtClean="0">
                <a:ln>
                  <a:noFill/>
                </a:ln>
                <a:solidFill>
                  <a:schemeClr val="tx1"/>
                </a:solidFill>
                <a:effectLst/>
                <a:ea typeface="Calibri" panose="020F0502020204030204" pitchFamily="34" charset="0"/>
                <a:cs typeface="Arial" panose="020B0604020202020204" pitchFamily="34" charset="0"/>
              </a:rPr>
              <a:t>من الناحية الإنشائية المشروع يعتبر جديد ومتميز في تقديم الخدمات.</a:t>
            </a:r>
            <a:endParaRPr kumimoji="0" lang="en-US" altLang="en-US" sz="1600" i="0" u="none" strike="noStrike" cap="none" normalizeH="0" baseline="0" dirty="0" smtClean="0">
              <a:ln>
                <a:noFill/>
              </a:ln>
              <a:solidFill>
                <a:schemeClr val="tx1"/>
              </a:solidFill>
              <a:effectLst/>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altLang="en-US" sz="2800" i="0" u="sng" strike="noStrike" cap="none" normalizeH="0" baseline="0" dirty="0" smtClean="0">
                <a:ln>
                  <a:noFill/>
                </a:ln>
                <a:solidFill>
                  <a:schemeClr val="accent2"/>
                </a:solidFill>
                <a:effectLst/>
                <a:ea typeface="Calibri" panose="020F0502020204030204" pitchFamily="34" charset="0"/>
                <a:cs typeface="Arial" panose="020B0604020202020204" pitchFamily="34" charset="0"/>
              </a:rPr>
              <a:t>الأفق الزمني :</a:t>
            </a:r>
            <a:endParaRPr kumimoji="0" lang="en-US" altLang="en-US" sz="2000" i="0" u="sng" strike="noStrike" cap="none" normalizeH="0" baseline="0" dirty="0" smtClean="0">
              <a:ln>
                <a:noFill/>
              </a:ln>
              <a:solidFill>
                <a:schemeClr val="accent2"/>
              </a:solidFill>
              <a:effectLst/>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altLang="en-US" sz="2000" i="0" u="none" strike="noStrike" cap="none" normalizeH="0" baseline="0" dirty="0" smtClean="0">
                <a:ln>
                  <a:noFill/>
                </a:ln>
                <a:solidFill>
                  <a:srgbClr val="000000"/>
                </a:solidFill>
                <a:effectLst/>
                <a:ea typeface="Calibri" panose="020F0502020204030204" pitchFamily="34" charset="0"/>
                <a:cs typeface="Arial" panose="020B0604020202020204" pitchFamily="34" charset="0"/>
              </a:rPr>
              <a:t>من المتوقع ان تستغرق فترة التخطيط للمشروع والتي تشتمل الاجتماعات بالمهندسين والمخططين واستخراج الرخص والبحث عن أرض مناسبة 6 أشهر</a:t>
            </a:r>
            <a:endParaRPr kumimoji="0" lang="en-US" altLang="en-US" sz="1600" i="0" u="none" strike="noStrike" cap="none" normalizeH="0" baseline="0" dirty="0" smtClean="0">
              <a:ln>
                <a:noFill/>
              </a:ln>
              <a:solidFill>
                <a:schemeClr val="tx1"/>
              </a:solidFill>
              <a:effectLst/>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altLang="en-US" sz="2000" i="0" u="none" strike="noStrike" cap="none" normalizeH="0" baseline="0" dirty="0" smtClean="0">
                <a:ln>
                  <a:noFill/>
                </a:ln>
                <a:solidFill>
                  <a:srgbClr val="000000"/>
                </a:solidFill>
                <a:effectLst/>
                <a:ea typeface="Calibri" panose="020F0502020204030204" pitchFamily="34" charset="0"/>
                <a:cs typeface="Arial" panose="020B0604020202020204" pitchFamily="34" charset="0"/>
              </a:rPr>
              <a:t>ثم تليها مرحلة البدء في التصميم وإنشاء الأساسات وكذلك التعاقد مع جهات خارجية لاستئجار المساحات المخصصة للأيجار، والتي من المخطط أن تستغرق 10 أشهر</a:t>
            </a:r>
            <a:endParaRPr kumimoji="0" lang="en-US" altLang="en-US" sz="1600" i="0" u="none" strike="noStrike" cap="none" normalizeH="0" baseline="0" dirty="0" smtClean="0">
              <a:ln>
                <a:noFill/>
              </a:ln>
              <a:solidFill>
                <a:schemeClr val="tx1"/>
              </a:solidFill>
              <a:effectLst/>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altLang="en-US" sz="2000" i="0" u="none" strike="noStrike" cap="none" normalizeH="0" baseline="0" dirty="0" smtClean="0">
                <a:ln>
                  <a:noFill/>
                </a:ln>
                <a:solidFill>
                  <a:srgbClr val="000000"/>
                </a:solidFill>
                <a:effectLst/>
                <a:ea typeface="Calibri" panose="020F0502020204030204" pitchFamily="34" charset="0"/>
                <a:cs typeface="Arial" panose="020B0604020202020204" pitchFamily="34" charset="0"/>
              </a:rPr>
              <a:t>ثم بعد ذلك البدء الفعلي في البناء والذي من المتوقع أن يستغرق سنتان</a:t>
            </a:r>
            <a:endParaRPr kumimoji="0" lang="en-US" altLang="en-US" sz="1600" i="0" u="none" strike="noStrike" cap="none" normalizeH="0" baseline="0" dirty="0" smtClean="0">
              <a:ln>
                <a:noFill/>
              </a:ln>
              <a:solidFill>
                <a:schemeClr val="tx1"/>
              </a:solidFill>
              <a:effectLst/>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altLang="en-US" sz="2000" i="0" u="none" strike="noStrike" cap="none" normalizeH="0" baseline="0" dirty="0" smtClean="0">
                <a:ln>
                  <a:noFill/>
                </a:ln>
                <a:solidFill>
                  <a:srgbClr val="000000"/>
                </a:solidFill>
                <a:effectLst/>
                <a:ea typeface="Calibri" panose="020F0502020204030204" pitchFamily="34" charset="0"/>
                <a:cs typeface="Arial" panose="020B0604020202020204" pitchFamily="34" charset="0"/>
              </a:rPr>
              <a:t>إجمالي المدة المحددة للمشروع ثلاث سنوات و </a:t>
            </a:r>
            <a:r>
              <a:rPr lang="ar-SA" altLang="en-US" sz="2000" dirty="0" smtClean="0">
                <a:solidFill>
                  <a:srgbClr val="000000"/>
                </a:solidFill>
                <a:ea typeface="Calibri" panose="020F0502020204030204" pitchFamily="34" charset="0"/>
                <a:cs typeface="Arial" panose="020B0604020202020204" pitchFamily="34" charset="0"/>
              </a:rPr>
              <a:t>أربعة</a:t>
            </a:r>
            <a:r>
              <a:rPr kumimoji="0" lang="ar-SA" altLang="en-US" sz="2000" i="0" u="none" strike="noStrike" cap="none" normalizeH="0" baseline="0" dirty="0" smtClean="0">
                <a:ln>
                  <a:noFill/>
                </a:ln>
                <a:solidFill>
                  <a:srgbClr val="000000"/>
                </a:solidFill>
                <a:effectLst/>
                <a:ea typeface="Calibri" panose="020F0502020204030204" pitchFamily="34" charset="0"/>
                <a:cs typeface="Arial" panose="020B0604020202020204" pitchFamily="34" charset="0"/>
              </a:rPr>
              <a:t> أشهر</a:t>
            </a:r>
            <a:endParaRPr kumimoji="0" lang="ar-SA" altLang="en-US" sz="2800" i="0" u="none" strike="noStrike" cap="none" normalizeH="0" baseline="0" dirty="0" smtClean="0">
              <a:ln>
                <a:noFill/>
              </a:ln>
              <a:solidFill>
                <a:schemeClr val="tx1"/>
              </a:solidFill>
              <a:effectLst/>
              <a:cs typeface="Arial" panose="020B0604020202020204" pitchFamily="34" charset="0"/>
            </a:endParaRPr>
          </a:p>
        </p:txBody>
      </p:sp>
    </p:spTree>
    <p:extLst>
      <p:ext uri="{BB962C8B-B14F-4D97-AF65-F5344CB8AC3E}">
        <p14:creationId xmlns:p14="http://schemas.microsoft.com/office/powerpoint/2010/main" xmlns="" val="1772908904"/>
      </p:ext>
    </p:extLst>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xmlns="" val="1059541508"/>
              </p:ext>
            </p:extLst>
          </p:nvPr>
        </p:nvGraphicFramePr>
        <p:xfrm>
          <a:off x="211984" y="3870195"/>
          <a:ext cx="7183243" cy="3018462"/>
        </p:xfrm>
        <a:graphic>
          <a:graphicData uri="http://schemas.openxmlformats.org/drawingml/2006/table">
            <a:tbl>
              <a:tblPr rtl="1" firstRow="1" firstCol="1" bandRow="1">
                <a:tableStyleId>{5C22544A-7EE6-4342-B048-85BDC9FD1C3A}</a:tableStyleId>
              </a:tblPr>
              <a:tblGrid>
                <a:gridCol w="1436349">
                  <a:extLst>
                    <a:ext uri="{9D8B030D-6E8A-4147-A177-3AD203B41FA5}">
                      <a16:colId xmlns="" xmlns:a16="http://schemas.microsoft.com/office/drawing/2014/main" val="285836502"/>
                    </a:ext>
                  </a:extLst>
                </a:gridCol>
                <a:gridCol w="1436349">
                  <a:extLst>
                    <a:ext uri="{9D8B030D-6E8A-4147-A177-3AD203B41FA5}">
                      <a16:colId xmlns="" xmlns:a16="http://schemas.microsoft.com/office/drawing/2014/main" val="3816146726"/>
                    </a:ext>
                  </a:extLst>
                </a:gridCol>
                <a:gridCol w="1436349">
                  <a:extLst>
                    <a:ext uri="{9D8B030D-6E8A-4147-A177-3AD203B41FA5}">
                      <a16:colId xmlns="" xmlns:a16="http://schemas.microsoft.com/office/drawing/2014/main" val="259032572"/>
                    </a:ext>
                  </a:extLst>
                </a:gridCol>
                <a:gridCol w="1437098">
                  <a:extLst>
                    <a:ext uri="{9D8B030D-6E8A-4147-A177-3AD203B41FA5}">
                      <a16:colId xmlns="" xmlns:a16="http://schemas.microsoft.com/office/drawing/2014/main" val="1417441967"/>
                    </a:ext>
                  </a:extLst>
                </a:gridCol>
                <a:gridCol w="1437098">
                  <a:extLst>
                    <a:ext uri="{9D8B030D-6E8A-4147-A177-3AD203B41FA5}">
                      <a16:colId xmlns="" xmlns:a16="http://schemas.microsoft.com/office/drawing/2014/main" val="3708020881"/>
                    </a:ext>
                  </a:extLst>
                </a:gridCol>
              </a:tblGrid>
              <a:tr h="230901">
                <a:tc rowSpan="2">
                  <a:txBody>
                    <a:bodyPr/>
                    <a:lstStyle/>
                    <a:p>
                      <a:pPr marL="0" marR="0" algn="ctr" rtl="1">
                        <a:lnSpc>
                          <a:spcPct val="115000"/>
                        </a:lnSpc>
                        <a:spcBef>
                          <a:spcPts val="0"/>
                        </a:spcBef>
                        <a:spcAft>
                          <a:spcPts val="0"/>
                        </a:spcAft>
                      </a:pPr>
                      <a:r>
                        <a:rPr lang="ar-SA" sz="1200" dirty="0">
                          <a:effectLst/>
                        </a:rPr>
                        <a:t>الوظيفة</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rowSpan="2">
                  <a:txBody>
                    <a:bodyPr/>
                    <a:lstStyle/>
                    <a:p>
                      <a:pPr marL="0" marR="0" algn="ctr" rtl="1">
                        <a:lnSpc>
                          <a:spcPct val="115000"/>
                        </a:lnSpc>
                        <a:spcBef>
                          <a:spcPts val="0"/>
                        </a:spcBef>
                        <a:spcAft>
                          <a:spcPts val="0"/>
                        </a:spcAft>
                      </a:pPr>
                      <a:r>
                        <a:rPr lang="ar-SA" sz="1200" dirty="0">
                          <a:effectLst/>
                        </a:rPr>
                        <a:t>الوردية</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gridSpan="3">
                  <a:txBody>
                    <a:bodyPr/>
                    <a:lstStyle/>
                    <a:p>
                      <a:pPr marL="0" marR="0" algn="ctr" rtl="1">
                        <a:lnSpc>
                          <a:spcPct val="115000"/>
                        </a:lnSpc>
                        <a:spcBef>
                          <a:spcPts val="0"/>
                        </a:spcBef>
                        <a:spcAft>
                          <a:spcPts val="0"/>
                        </a:spcAft>
                      </a:pPr>
                      <a:r>
                        <a:rPr lang="ar-SA" sz="1200">
                          <a:effectLst/>
                        </a:rPr>
                        <a:t>عدد العمال</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endParaRPr lang="en-US"/>
                    </a:p>
                  </a:txBody>
                  <a:tcPr/>
                </a:tc>
                <a:tc hMerge="1">
                  <a:txBody>
                    <a:bodyPr/>
                    <a:lstStyle/>
                    <a:p>
                      <a:endParaRPr lang="en-US"/>
                    </a:p>
                  </a:txBody>
                  <a:tcPr/>
                </a:tc>
                <a:extLst>
                  <a:ext uri="{0D108BD9-81ED-4DB2-BD59-A6C34878D82A}">
                    <a16:rowId xmlns="" xmlns:a16="http://schemas.microsoft.com/office/drawing/2014/main" val="2491085052"/>
                  </a:ext>
                </a:extLst>
              </a:tr>
              <a:tr h="230901">
                <a:tc vMerge="1">
                  <a:txBody>
                    <a:bodyPr/>
                    <a:lstStyle/>
                    <a:p>
                      <a:endParaRPr lang="en-US"/>
                    </a:p>
                  </a:txBody>
                  <a:tcPr/>
                </a:tc>
                <a:tc vMerge="1">
                  <a:txBody>
                    <a:bodyPr/>
                    <a:lstStyle/>
                    <a:p>
                      <a:endParaRPr lang="en-US"/>
                    </a:p>
                  </a:txBody>
                  <a:tcPr/>
                </a:tc>
                <a:tc>
                  <a:txBody>
                    <a:bodyPr/>
                    <a:lstStyle/>
                    <a:p>
                      <a:pPr marL="0" marR="0" algn="ctr" rtl="1">
                        <a:lnSpc>
                          <a:spcPct val="115000"/>
                        </a:lnSpc>
                        <a:spcBef>
                          <a:spcPts val="0"/>
                        </a:spcBef>
                        <a:spcAft>
                          <a:spcPts val="0"/>
                        </a:spcAft>
                      </a:pPr>
                      <a:r>
                        <a:rPr lang="ar-SA" sz="1200">
                          <a:effectLst/>
                        </a:rPr>
                        <a:t>محلي</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ar-SA" sz="1200">
                          <a:effectLst/>
                        </a:rPr>
                        <a:t>أجنبي</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ar-SA" sz="1200">
                          <a:effectLst/>
                        </a:rPr>
                        <a:t>إجمالي</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3146824244"/>
                  </a:ext>
                </a:extLst>
              </a:tr>
              <a:tr h="230901">
                <a:tc rowSpan="2">
                  <a:txBody>
                    <a:bodyPr/>
                    <a:lstStyle/>
                    <a:p>
                      <a:pPr marL="0" marR="0" algn="ctr" rtl="1">
                        <a:lnSpc>
                          <a:spcPct val="115000"/>
                        </a:lnSpc>
                        <a:spcBef>
                          <a:spcPts val="0"/>
                        </a:spcBef>
                        <a:spcAft>
                          <a:spcPts val="0"/>
                        </a:spcAft>
                      </a:pPr>
                      <a:r>
                        <a:rPr lang="ar-SA" sz="1200">
                          <a:effectLst/>
                        </a:rPr>
                        <a:t>موظف استقبال</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ar-SA" sz="1200">
                          <a:effectLst/>
                        </a:rPr>
                        <a:t>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ar-SA" sz="1200">
                          <a:effectLst/>
                        </a:rPr>
                        <a:t>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ar-SA" sz="1200">
                          <a:effectLst/>
                        </a:rPr>
                        <a:t>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ar-SA" sz="1200">
                          <a:effectLst/>
                        </a:rPr>
                        <a:t>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2567684241"/>
                  </a:ext>
                </a:extLst>
              </a:tr>
              <a:tr h="247650">
                <a:tc vMerge="1">
                  <a:txBody>
                    <a:bodyPr/>
                    <a:lstStyle/>
                    <a:p>
                      <a:endParaRPr lang="en-US"/>
                    </a:p>
                  </a:txBody>
                  <a:tcPr/>
                </a:tc>
                <a:tc>
                  <a:txBody>
                    <a:bodyPr/>
                    <a:lstStyle/>
                    <a:p>
                      <a:pPr marL="0" marR="0" algn="ctr" rtl="1">
                        <a:lnSpc>
                          <a:spcPct val="115000"/>
                        </a:lnSpc>
                        <a:spcBef>
                          <a:spcPts val="0"/>
                        </a:spcBef>
                        <a:spcAft>
                          <a:spcPts val="0"/>
                        </a:spcAft>
                      </a:pPr>
                      <a:r>
                        <a:rPr lang="ar-SA" sz="1200">
                          <a:effectLst/>
                        </a:rPr>
                        <a:t>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ar-SA" sz="12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ar-SA" sz="1200">
                          <a:effectLst/>
                        </a:rPr>
                        <a:t>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ar-SA" sz="1200">
                          <a:effectLst/>
                        </a:rPr>
                        <a:t>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4130842223"/>
                  </a:ext>
                </a:extLst>
              </a:tr>
              <a:tr h="230901">
                <a:tc rowSpan="3">
                  <a:txBody>
                    <a:bodyPr/>
                    <a:lstStyle/>
                    <a:p>
                      <a:pPr marL="0" marR="0" algn="ctr" rtl="1">
                        <a:lnSpc>
                          <a:spcPct val="115000"/>
                        </a:lnSpc>
                        <a:spcBef>
                          <a:spcPts val="0"/>
                        </a:spcBef>
                        <a:spcAft>
                          <a:spcPts val="0"/>
                        </a:spcAft>
                      </a:pPr>
                      <a:r>
                        <a:rPr lang="ar-SA" sz="1200">
                          <a:effectLst/>
                        </a:rPr>
                        <a:t>عمال نظافة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ar-SA" sz="1200">
                          <a:effectLst/>
                        </a:rPr>
                        <a:t>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ar-SA" sz="12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ar-SA" sz="1200">
                          <a:effectLst/>
                        </a:rPr>
                        <a:t>15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ar-SA" sz="1200">
                          <a:effectLst/>
                        </a:rPr>
                        <a:t>15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4215618222"/>
                  </a:ext>
                </a:extLst>
              </a:tr>
              <a:tr h="230901">
                <a:tc vMerge="1">
                  <a:txBody>
                    <a:bodyPr/>
                    <a:lstStyle/>
                    <a:p>
                      <a:endParaRPr lang="en-US"/>
                    </a:p>
                  </a:txBody>
                  <a:tcPr/>
                </a:tc>
                <a:tc>
                  <a:txBody>
                    <a:bodyPr/>
                    <a:lstStyle/>
                    <a:p>
                      <a:pPr marL="0" marR="0" algn="ctr" rtl="1">
                        <a:lnSpc>
                          <a:spcPct val="115000"/>
                        </a:lnSpc>
                        <a:spcBef>
                          <a:spcPts val="0"/>
                        </a:spcBef>
                        <a:spcAft>
                          <a:spcPts val="0"/>
                        </a:spcAft>
                      </a:pPr>
                      <a:r>
                        <a:rPr lang="ar-SA" sz="1200">
                          <a:effectLst/>
                        </a:rPr>
                        <a:t>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ar-SA" sz="12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ar-SA" sz="1200">
                          <a:effectLst/>
                        </a:rPr>
                        <a:t>15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ar-SA" sz="1200">
                          <a:effectLst/>
                        </a:rPr>
                        <a:t>15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3261707194"/>
                  </a:ext>
                </a:extLst>
              </a:tr>
              <a:tr h="230901">
                <a:tc vMerge="1">
                  <a:txBody>
                    <a:bodyPr/>
                    <a:lstStyle/>
                    <a:p>
                      <a:endParaRPr lang="en-US"/>
                    </a:p>
                  </a:txBody>
                  <a:tcPr/>
                </a:tc>
                <a:tc>
                  <a:txBody>
                    <a:bodyPr/>
                    <a:lstStyle/>
                    <a:p>
                      <a:pPr marL="0" marR="0" algn="ctr" rtl="1">
                        <a:lnSpc>
                          <a:spcPct val="115000"/>
                        </a:lnSpc>
                        <a:spcBef>
                          <a:spcPts val="0"/>
                        </a:spcBef>
                        <a:spcAft>
                          <a:spcPts val="0"/>
                        </a:spcAft>
                      </a:pPr>
                      <a:r>
                        <a:rPr lang="ar-SA" sz="1200">
                          <a:effectLst/>
                        </a:rPr>
                        <a:t>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ar-SA" sz="12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ar-SA" sz="1200">
                          <a:effectLst/>
                        </a:rPr>
                        <a:t>15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ar-SA" sz="1200">
                          <a:effectLst/>
                        </a:rPr>
                        <a:t>15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3041203013"/>
                  </a:ext>
                </a:extLst>
              </a:tr>
              <a:tr h="230901">
                <a:tc rowSpan="3">
                  <a:txBody>
                    <a:bodyPr/>
                    <a:lstStyle/>
                    <a:p>
                      <a:pPr marL="0" marR="0" algn="ctr" rtl="1">
                        <a:lnSpc>
                          <a:spcPct val="115000"/>
                        </a:lnSpc>
                        <a:spcBef>
                          <a:spcPts val="0"/>
                        </a:spcBef>
                        <a:spcAft>
                          <a:spcPts val="0"/>
                        </a:spcAft>
                      </a:pPr>
                      <a:r>
                        <a:rPr lang="ar-SA" sz="1200">
                          <a:effectLst/>
                        </a:rPr>
                        <a:t>عمال الكافيتيريا</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ar-SA" sz="1200">
                          <a:effectLst/>
                        </a:rPr>
                        <a:t>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ar-SA" sz="12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ar-SA" sz="1200">
                          <a:effectLst/>
                        </a:rPr>
                        <a:t>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ar-SA" sz="1200">
                          <a:effectLst/>
                        </a:rPr>
                        <a:t>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4217907716"/>
                  </a:ext>
                </a:extLst>
              </a:tr>
              <a:tr h="230901">
                <a:tc vMerge="1">
                  <a:txBody>
                    <a:bodyPr/>
                    <a:lstStyle/>
                    <a:p>
                      <a:endParaRPr lang="en-US"/>
                    </a:p>
                  </a:txBody>
                  <a:tcPr/>
                </a:tc>
                <a:tc>
                  <a:txBody>
                    <a:bodyPr/>
                    <a:lstStyle/>
                    <a:p>
                      <a:pPr marL="0" marR="0" algn="ctr" rtl="1">
                        <a:lnSpc>
                          <a:spcPct val="115000"/>
                        </a:lnSpc>
                        <a:spcBef>
                          <a:spcPts val="0"/>
                        </a:spcBef>
                        <a:spcAft>
                          <a:spcPts val="0"/>
                        </a:spcAft>
                      </a:pPr>
                      <a:r>
                        <a:rPr lang="ar-SA" sz="1200">
                          <a:effectLst/>
                        </a:rPr>
                        <a:t>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ar-SA" sz="12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ar-SA" sz="1200">
                          <a:effectLst/>
                        </a:rPr>
                        <a:t>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ar-SA" sz="1200">
                          <a:effectLst/>
                        </a:rPr>
                        <a:t>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1241885386"/>
                  </a:ext>
                </a:extLst>
              </a:tr>
              <a:tr h="230901">
                <a:tc vMerge="1">
                  <a:txBody>
                    <a:bodyPr/>
                    <a:lstStyle/>
                    <a:p>
                      <a:endParaRPr lang="en-US"/>
                    </a:p>
                  </a:txBody>
                  <a:tcPr/>
                </a:tc>
                <a:tc>
                  <a:txBody>
                    <a:bodyPr/>
                    <a:lstStyle/>
                    <a:p>
                      <a:pPr marL="0" marR="0" algn="ctr" rtl="1">
                        <a:lnSpc>
                          <a:spcPct val="115000"/>
                        </a:lnSpc>
                        <a:spcBef>
                          <a:spcPts val="0"/>
                        </a:spcBef>
                        <a:spcAft>
                          <a:spcPts val="0"/>
                        </a:spcAft>
                      </a:pPr>
                      <a:r>
                        <a:rPr lang="ar-SA" sz="1200">
                          <a:effectLst/>
                        </a:rPr>
                        <a:t>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ar-SA" sz="12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ar-SA" sz="1200">
                          <a:effectLst/>
                        </a:rPr>
                        <a:t>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ar-SA" sz="1200">
                          <a:effectLst/>
                        </a:rPr>
                        <a:t>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2753692271"/>
                  </a:ext>
                </a:extLst>
              </a:tr>
              <a:tr h="230901">
                <a:tc rowSpan="3">
                  <a:txBody>
                    <a:bodyPr/>
                    <a:lstStyle/>
                    <a:p>
                      <a:pPr marL="0" marR="0" algn="ctr" rtl="1">
                        <a:lnSpc>
                          <a:spcPct val="115000"/>
                        </a:lnSpc>
                        <a:spcBef>
                          <a:spcPts val="0"/>
                        </a:spcBef>
                        <a:spcAft>
                          <a:spcPts val="0"/>
                        </a:spcAft>
                      </a:pPr>
                      <a:r>
                        <a:rPr lang="ar-SA" sz="1200">
                          <a:effectLst/>
                        </a:rPr>
                        <a:t>عمال صيانة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ar-SA" sz="1200">
                          <a:effectLst/>
                        </a:rPr>
                        <a:t>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ar-SA" sz="12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ar-SA" sz="1200">
                          <a:effectLst/>
                        </a:rPr>
                        <a:t>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ar-SA" sz="1200">
                          <a:effectLst/>
                        </a:rPr>
                        <a:t>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723719896"/>
                  </a:ext>
                </a:extLst>
              </a:tr>
              <a:tr h="230901">
                <a:tc vMerge="1">
                  <a:txBody>
                    <a:bodyPr/>
                    <a:lstStyle/>
                    <a:p>
                      <a:endParaRPr lang="en-US"/>
                    </a:p>
                  </a:txBody>
                  <a:tcPr/>
                </a:tc>
                <a:tc>
                  <a:txBody>
                    <a:bodyPr/>
                    <a:lstStyle/>
                    <a:p>
                      <a:pPr marL="0" marR="0" algn="ctr" rtl="1">
                        <a:lnSpc>
                          <a:spcPct val="115000"/>
                        </a:lnSpc>
                        <a:spcBef>
                          <a:spcPts val="0"/>
                        </a:spcBef>
                        <a:spcAft>
                          <a:spcPts val="0"/>
                        </a:spcAft>
                      </a:pPr>
                      <a:r>
                        <a:rPr lang="ar-SA" sz="1200">
                          <a:effectLst/>
                        </a:rPr>
                        <a:t>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ar-SA" sz="12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ar-SA" sz="1200">
                          <a:effectLst/>
                        </a:rPr>
                        <a:t>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ar-SA" sz="1200">
                          <a:effectLst/>
                        </a:rPr>
                        <a:t>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312519095"/>
                  </a:ext>
                </a:extLst>
              </a:tr>
              <a:tr h="230901">
                <a:tc vMerge="1">
                  <a:txBody>
                    <a:bodyPr/>
                    <a:lstStyle/>
                    <a:p>
                      <a:endParaRPr lang="en-US"/>
                    </a:p>
                  </a:txBody>
                  <a:tcPr/>
                </a:tc>
                <a:tc>
                  <a:txBody>
                    <a:bodyPr/>
                    <a:lstStyle/>
                    <a:p>
                      <a:pPr marL="0" marR="0" algn="ctr" rtl="1">
                        <a:lnSpc>
                          <a:spcPct val="115000"/>
                        </a:lnSpc>
                        <a:spcBef>
                          <a:spcPts val="0"/>
                        </a:spcBef>
                        <a:spcAft>
                          <a:spcPts val="0"/>
                        </a:spcAft>
                      </a:pPr>
                      <a:r>
                        <a:rPr lang="ar-SA" sz="1200">
                          <a:effectLst/>
                        </a:rPr>
                        <a:t>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ar-SA" sz="12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ar-SA" sz="1200">
                          <a:effectLst/>
                        </a:rPr>
                        <a:t>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ar-SA" sz="1200" dirty="0">
                          <a:effectLst/>
                        </a:rPr>
                        <a:t>2</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661007552"/>
                  </a:ext>
                </a:extLst>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xmlns="" val="2942021577"/>
              </p:ext>
            </p:extLst>
          </p:nvPr>
        </p:nvGraphicFramePr>
        <p:xfrm>
          <a:off x="211984" y="438150"/>
          <a:ext cx="7774767" cy="3279645"/>
        </p:xfrm>
        <a:graphic>
          <a:graphicData uri="http://schemas.openxmlformats.org/drawingml/2006/table">
            <a:tbl>
              <a:tblPr rtl="1" firstRow="1" firstCol="1" bandRow="1">
                <a:tableStyleId>{5C22544A-7EE6-4342-B048-85BDC9FD1C3A}</a:tableStyleId>
              </a:tblPr>
              <a:tblGrid>
                <a:gridCol w="1110681">
                  <a:extLst>
                    <a:ext uri="{9D8B030D-6E8A-4147-A177-3AD203B41FA5}">
                      <a16:colId xmlns="" xmlns:a16="http://schemas.microsoft.com/office/drawing/2014/main" val="1601791195"/>
                    </a:ext>
                  </a:extLst>
                </a:gridCol>
                <a:gridCol w="1110681">
                  <a:extLst>
                    <a:ext uri="{9D8B030D-6E8A-4147-A177-3AD203B41FA5}">
                      <a16:colId xmlns="" xmlns:a16="http://schemas.microsoft.com/office/drawing/2014/main" val="2418325805"/>
                    </a:ext>
                  </a:extLst>
                </a:gridCol>
                <a:gridCol w="1110681">
                  <a:extLst>
                    <a:ext uri="{9D8B030D-6E8A-4147-A177-3AD203B41FA5}">
                      <a16:colId xmlns="" xmlns:a16="http://schemas.microsoft.com/office/drawing/2014/main" val="1677546111"/>
                    </a:ext>
                  </a:extLst>
                </a:gridCol>
                <a:gridCol w="1110681">
                  <a:extLst>
                    <a:ext uri="{9D8B030D-6E8A-4147-A177-3AD203B41FA5}">
                      <a16:colId xmlns="" xmlns:a16="http://schemas.microsoft.com/office/drawing/2014/main" val="1298521137"/>
                    </a:ext>
                  </a:extLst>
                </a:gridCol>
                <a:gridCol w="1110681">
                  <a:extLst>
                    <a:ext uri="{9D8B030D-6E8A-4147-A177-3AD203B41FA5}">
                      <a16:colId xmlns="" xmlns:a16="http://schemas.microsoft.com/office/drawing/2014/main" val="871667718"/>
                    </a:ext>
                  </a:extLst>
                </a:gridCol>
                <a:gridCol w="1110681">
                  <a:extLst>
                    <a:ext uri="{9D8B030D-6E8A-4147-A177-3AD203B41FA5}">
                      <a16:colId xmlns="" xmlns:a16="http://schemas.microsoft.com/office/drawing/2014/main" val="1989204382"/>
                    </a:ext>
                  </a:extLst>
                </a:gridCol>
                <a:gridCol w="1110681">
                  <a:extLst>
                    <a:ext uri="{9D8B030D-6E8A-4147-A177-3AD203B41FA5}">
                      <a16:colId xmlns="" xmlns:a16="http://schemas.microsoft.com/office/drawing/2014/main" val="2285904511"/>
                    </a:ext>
                  </a:extLst>
                </a:gridCol>
              </a:tblGrid>
              <a:tr h="290487">
                <a:tc rowSpan="2">
                  <a:txBody>
                    <a:bodyPr/>
                    <a:lstStyle/>
                    <a:p>
                      <a:pPr marL="0" marR="0" algn="ctr" rtl="1">
                        <a:lnSpc>
                          <a:spcPct val="115000"/>
                        </a:lnSpc>
                        <a:spcBef>
                          <a:spcPts val="0"/>
                        </a:spcBef>
                        <a:spcAft>
                          <a:spcPts val="0"/>
                        </a:spcAft>
                      </a:pPr>
                      <a:r>
                        <a:rPr lang="ar-SA" sz="1200" dirty="0">
                          <a:effectLst/>
                        </a:rPr>
                        <a:t>الوظيفة</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rowSpan="2">
                  <a:txBody>
                    <a:bodyPr/>
                    <a:lstStyle/>
                    <a:p>
                      <a:pPr marL="0" marR="0" algn="ctr" rtl="1">
                        <a:lnSpc>
                          <a:spcPct val="115000"/>
                        </a:lnSpc>
                        <a:spcBef>
                          <a:spcPts val="0"/>
                        </a:spcBef>
                        <a:spcAft>
                          <a:spcPts val="0"/>
                        </a:spcAft>
                      </a:pPr>
                      <a:r>
                        <a:rPr lang="ar-SA" sz="1200">
                          <a:effectLst/>
                        </a:rPr>
                        <a:t>العدد</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gridSpan="2">
                  <a:txBody>
                    <a:bodyPr/>
                    <a:lstStyle/>
                    <a:p>
                      <a:pPr marL="0" marR="0" algn="ctr" rtl="1">
                        <a:lnSpc>
                          <a:spcPct val="115000"/>
                        </a:lnSpc>
                        <a:spcBef>
                          <a:spcPts val="0"/>
                        </a:spcBef>
                        <a:spcAft>
                          <a:spcPts val="0"/>
                        </a:spcAft>
                      </a:pPr>
                      <a:r>
                        <a:rPr lang="ar-SA" sz="1200">
                          <a:effectLst/>
                        </a:rPr>
                        <a:t>معدل أجر شهري</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endParaRPr lang="en-US"/>
                    </a:p>
                  </a:txBody>
                  <a:tcPr/>
                </a:tc>
                <a:tc gridSpan="3">
                  <a:txBody>
                    <a:bodyPr/>
                    <a:lstStyle/>
                    <a:p>
                      <a:pPr marL="0" marR="0" algn="ctr" rtl="1">
                        <a:lnSpc>
                          <a:spcPct val="115000"/>
                        </a:lnSpc>
                        <a:spcBef>
                          <a:spcPts val="0"/>
                        </a:spcBef>
                        <a:spcAft>
                          <a:spcPts val="0"/>
                        </a:spcAft>
                      </a:pPr>
                      <a:r>
                        <a:rPr lang="ar-SA" sz="1200">
                          <a:effectLst/>
                        </a:rPr>
                        <a:t>إجمالي السنة</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endParaRPr lang="en-US"/>
                    </a:p>
                  </a:txBody>
                  <a:tcPr/>
                </a:tc>
                <a:tc hMerge="1">
                  <a:txBody>
                    <a:bodyPr/>
                    <a:lstStyle/>
                    <a:p>
                      <a:endParaRPr lang="en-US"/>
                    </a:p>
                  </a:txBody>
                  <a:tcPr/>
                </a:tc>
                <a:extLst>
                  <a:ext uri="{0D108BD9-81ED-4DB2-BD59-A6C34878D82A}">
                    <a16:rowId xmlns="" xmlns:a16="http://schemas.microsoft.com/office/drawing/2014/main" val="2146328581"/>
                  </a:ext>
                </a:extLst>
              </a:tr>
              <a:tr h="290487">
                <a:tc vMerge="1">
                  <a:txBody>
                    <a:bodyPr/>
                    <a:lstStyle/>
                    <a:p>
                      <a:endParaRPr lang="en-US"/>
                    </a:p>
                  </a:txBody>
                  <a:tcPr/>
                </a:tc>
                <a:tc vMerge="1">
                  <a:txBody>
                    <a:bodyPr/>
                    <a:lstStyle/>
                    <a:p>
                      <a:endParaRPr lang="en-US"/>
                    </a:p>
                  </a:txBody>
                  <a:tcPr/>
                </a:tc>
                <a:tc>
                  <a:txBody>
                    <a:bodyPr/>
                    <a:lstStyle/>
                    <a:p>
                      <a:pPr marL="0" marR="0" algn="ctr" rtl="1">
                        <a:lnSpc>
                          <a:spcPct val="115000"/>
                        </a:lnSpc>
                        <a:spcBef>
                          <a:spcPts val="0"/>
                        </a:spcBef>
                        <a:spcAft>
                          <a:spcPts val="0"/>
                        </a:spcAft>
                      </a:pPr>
                      <a:r>
                        <a:rPr lang="ar-SA" sz="1200">
                          <a:effectLst/>
                        </a:rPr>
                        <a:t>محلي</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ar-SA" sz="1200">
                          <a:effectLst/>
                        </a:rPr>
                        <a:t>أجنبي</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ar-SA" sz="1200">
                          <a:effectLst/>
                        </a:rPr>
                        <a:t>محلي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ar-SA" sz="1200">
                          <a:effectLst/>
                        </a:rPr>
                        <a:t>أجنبي</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ar-SA" sz="1200">
                          <a:effectLst/>
                        </a:rPr>
                        <a:t>المجموع</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3999922012"/>
                  </a:ext>
                </a:extLst>
              </a:tr>
              <a:tr h="602046">
                <a:tc>
                  <a:txBody>
                    <a:bodyPr/>
                    <a:lstStyle/>
                    <a:p>
                      <a:pPr marL="0" marR="0" algn="ctr" rtl="1">
                        <a:lnSpc>
                          <a:spcPct val="115000"/>
                        </a:lnSpc>
                        <a:spcBef>
                          <a:spcPts val="0"/>
                        </a:spcBef>
                        <a:spcAft>
                          <a:spcPts val="0"/>
                        </a:spcAft>
                      </a:pPr>
                      <a:r>
                        <a:rPr lang="ar-SA" sz="1200">
                          <a:effectLst/>
                        </a:rPr>
                        <a:t>موظف استقبال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ar-SA" sz="1200">
                          <a:effectLst/>
                        </a:rPr>
                        <a:t>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ar-SA" sz="1200">
                          <a:effectLst/>
                        </a:rPr>
                        <a:t>4500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ar-SA" sz="1200">
                          <a:effectLst/>
                        </a:rPr>
                        <a:t>7000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ar-SA" sz="1200">
                          <a:effectLst/>
                        </a:rPr>
                        <a:t>54000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ar-SA" sz="1200">
                          <a:effectLst/>
                        </a:rPr>
                        <a:t>84000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ar-SA" sz="1200">
                          <a:effectLst/>
                        </a:rPr>
                        <a:t>138000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966834732"/>
                  </a:ext>
                </a:extLst>
              </a:tr>
              <a:tr h="602046">
                <a:tc>
                  <a:txBody>
                    <a:bodyPr/>
                    <a:lstStyle/>
                    <a:p>
                      <a:pPr marL="0" marR="0" algn="ctr" rtl="1">
                        <a:lnSpc>
                          <a:spcPct val="115000"/>
                        </a:lnSpc>
                        <a:spcBef>
                          <a:spcPts val="0"/>
                        </a:spcBef>
                        <a:spcAft>
                          <a:spcPts val="0"/>
                        </a:spcAft>
                      </a:pPr>
                      <a:r>
                        <a:rPr lang="ar-SA" sz="1200">
                          <a:effectLst/>
                        </a:rPr>
                        <a:t>عامل نظافة</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ar-SA" sz="1200">
                          <a:effectLst/>
                        </a:rPr>
                        <a:t>45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ar-SA" sz="12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ar-SA" sz="1200">
                          <a:effectLst/>
                        </a:rPr>
                        <a:t>67500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ar-SA" sz="12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ar-SA" sz="1200">
                          <a:effectLst/>
                        </a:rPr>
                        <a:t>810000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ar-SA" sz="1200">
                          <a:effectLst/>
                        </a:rPr>
                        <a:t>810000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1614419019"/>
                  </a:ext>
                </a:extLst>
              </a:tr>
              <a:tr h="602046">
                <a:tc>
                  <a:txBody>
                    <a:bodyPr/>
                    <a:lstStyle/>
                    <a:p>
                      <a:pPr marL="0" marR="0" algn="ctr" rtl="1">
                        <a:lnSpc>
                          <a:spcPct val="115000"/>
                        </a:lnSpc>
                        <a:spcBef>
                          <a:spcPts val="0"/>
                        </a:spcBef>
                        <a:spcAft>
                          <a:spcPts val="0"/>
                        </a:spcAft>
                      </a:pPr>
                      <a:r>
                        <a:rPr lang="ar-SA" sz="1200">
                          <a:effectLst/>
                        </a:rPr>
                        <a:t>عمال الكافيتيريا</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ar-SA" sz="1200">
                          <a:effectLst/>
                        </a:rPr>
                        <a:t>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ar-SA" sz="12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ar-SA" sz="1200">
                          <a:effectLst/>
                        </a:rPr>
                        <a:t>9000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ar-SA" sz="12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ar-SA" sz="1200">
                          <a:effectLst/>
                        </a:rPr>
                        <a:t>108000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ar-SA" sz="1200">
                          <a:effectLst/>
                        </a:rPr>
                        <a:t>108000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1028798000"/>
                  </a:ext>
                </a:extLst>
              </a:tr>
              <a:tr h="602046">
                <a:tc>
                  <a:txBody>
                    <a:bodyPr/>
                    <a:lstStyle/>
                    <a:p>
                      <a:pPr marL="0" marR="0" algn="ctr" rtl="1">
                        <a:lnSpc>
                          <a:spcPct val="115000"/>
                        </a:lnSpc>
                        <a:spcBef>
                          <a:spcPts val="0"/>
                        </a:spcBef>
                        <a:spcAft>
                          <a:spcPts val="0"/>
                        </a:spcAft>
                      </a:pPr>
                      <a:r>
                        <a:rPr lang="ar-SA" sz="1200">
                          <a:effectLst/>
                        </a:rPr>
                        <a:t>عمال الصيانة</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ar-SA" sz="1200">
                          <a:effectLst/>
                        </a:rPr>
                        <a:t>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ar-SA" sz="12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ar-SA" sz="1200">
                          <a:effectLst/>
                        </a:rPr>
                        <a:t>9000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ar-SA" sz="12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ar-SA" sz="1200">
                          <a:effectLst/>
                        </a:rPr>
                        <a:t>108000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ar-SA" sz="1200">
                          <a:effectLst/>
                        </a:rPr>
                        <a:t>108000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3269233581"/>
                  </a:ext>
                </a:extLst>
              </a:tr>
              <a:tr h="290487">
                <a:tc>
                  <a:txBody>
                    <a:bodyPr/>
                    <a:lstStyle/>
                    <a:p>
                      <a:pPr marL="0" marR="0" algn="ctr" rtl="1">
                        <a:lnSpc>
                          <a:spcPct val="115000"/>
                        </a:lnSpc>
                        <a:spcBef>
                          <a:spcPts val="0"/>
                        </a:spcBef>
                        <a:spcAft>
                          <a:spcPts val="0"/>
                        </a:spcAft>
                      </a:pPr>
                      <a:r>
                        <a:rPr lang="ar-SA" sz="1200">
                          <a:effectLst/>
                        </a:rPr>
                        <a:t>المجموع</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ar-SA" sz="1200">
                          <a:effectLst/>
                        </a:rPr>
                        <a:t>54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ar-SA" sz="12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ar-SA" sz="12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ar-SA" sz="12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ar-SA" sz="12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ar-SA" sz="1200" dirty="0">
                          <a:effectLst/>
                        </a:rPr>
                        <a:t>1164000</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356224353"/>
                  </a:ext>
                </a:extLst>
              </a:tr>
            </a:tbl>
          </a:graphicData>
        </a:graphic>
      </p:graphicFrame>
      <p:sp>
        <p:nvSpPr>
          <p:cNvPr id="6" name="Rectangle 1"/>
          <p:cNvSpPr>
            <a:spLocks noChangeArrowheads="1"/>
          </p:cNvSpPr>
          <p:nvPr/>
        </p:nvSpPr>
        <p:spPr bwMode="auto">
          <a:xfrm>
            <a:off x="7827279" y="1809580"/>
            <a:ext cx="4642101" cy="381642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ar-SA" altLang="en-US" sz="4800" b="1"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تحديد متطلبات المشروع من العناصر الأساسية</a:t>
            </a:r>
            <a:endParaRPr kumimoji="0" lang="en-US" altLang="en-US" sz="3600" b="0" i="0" u="none" strike="noStrike" cap="none" normalizeH="0" baseline="0" dirty="0" smtClean="0">
              <a:ln>
                <a:noFill/>
              </a:ln>
              <a:solidFill>
                <a:schemeClr val="tx1"/>
              </a:solidFill>
              <a:effectLst/>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altLang="en-US" sz="4400" b="1" i="0" u="none" strike="noStrike" cap="none" normalizeH="0" baseline="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(العمالة):</a:t>
            </a:r>
            <a:endParaRPr kumimoji="0" lang="en-US" altLang="en-US" sz="3600" b="0" i="0" u="none" strike="noStrike" cap="none" normalizeH="0" baseline="0" dirty="0" smtClean="0">
              <a:ln>
                <a:noFill/>
              </a:ln>
              <a:solidFill>
                <a:schemeClr val="tx1"/>
              </a:solidFill>
              <a:effectLst/>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altLang="en-US" sz="54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xmlns="" val="1367126724"/>
      </p:ext>
    </p:extLst>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5726221" y="2527958"/>
            <a:ext cx="3885612" cy="1320800"/>
          </a:xfrm>
        </p:spPr>
        <p:txBody>
          <a:bodyPr>
            <a:noAutofit/>
          </a:bodyPr>
          <a:lstStyle/>
          <a:p>
            <a:r>
              <a:rPr lang="ar-SA" sz="9600" b="1" dirty="0" smtClean="0">
                <a:latin typeface="Aldhabi" panose="01000000000000000000" pitchFamily="2" charset="-78"/>
                <a:cs typeface="Aldhabi" panose="01000000000000000000" pitchFamily="2" charset="-78"/>
              </a:rPr>
              <a:t>الدراسة المالية</a:t>
            </a:r>
            <a:endParaRPr lang="en-US" sz="9600" b="1" dirty="0">
              <a:latin typeface="Aldhabi" panose="01000000000000000000" pitchFamily="2" charset="-78"/>
              <a:cs typeface="Aldhabi" panose="01000000000000000000" pitchFamily="2" charset="-78"/>
            </a:endParaRPr>
          </a:p>
        </p:txBody>
      </p:sp>
      <p:pic>
        <p:nvPicPr>
          <p:cNvPr id="5" name="Picture 4"/>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3564941" y="2766009"/>
            <a:ext cx="1580165" cy="1580165"/>
          </a:xfrm>
          <a:prstGeom prst="rect">
            <a:avLst/>
          </a:prstGeom>
        </p:spPr>
      </p:pic>
    </p:spTree>
    <p:extLst>
      <p:ext uri="{BB962C8B-B14F-4D97-AF65-F5344CB8AC3E}">
        <p14:creationId xmlns:p14="http://schemas.microsoft.com/office/powerpoint/2010/main" xmlns="" val="3583760752"/>
      </p:ext>
    </p:extLst>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6688" y="1716729"/>
            <a:ext cx="8773884" cy="4790397"/>
          </a:xfrm>
        </p:spPr>
        <p:txBody>
          <a:bodyPr/>
          <a:lstStyle/>
          <a:p>
            <a:pPr algn="r" rtl="1"/>
            <a:r>
              <a:rPr lang="ar-SA" dirty="0"/>
              <a:t>وهي عبارة عن الأصول اللازمة لإتمام العملية الإنتاجية لمدة دوره إنتاجيه واحده على الأقل.</a:t>
            </a:r>
            <a:endParaRPr lang="ar-SA" sz="2000" dirty="0"/>
          </a:p>
          <a:p>
            <a:pPr algn="r" rtl="1"/>
            <a:endParaRPr lang="en-US" dirty="0"/>
          </a:p>
        </p:txBody>
      </p:sp>
      <p:sp>
        <p:nvSpPr>
          <p:cNvPr id="5" name="Title 1"/>
          <p:cNvSpPr>
            <a:spLocks noGrp="1"/>
          </p:cNvSpPr>
          <p:nvPr>
            <p:ph type="title"/>
          </p:nvPr>
        </p:nvSpPr>
        <p:spPr>
          <a:xfrm>
            <a:off x="793904" y="395929"/>
            <a:ext cx="8596668" cy="1320800"/>
          </a:xfrm>
        </p:spPr>
        <p:txBody>
          <a:bodyPr>
            <a:normAutofit/>
          </a:bodyPr>
          <a:lstStyle/>
          <a:p>
            <a:pPr algn="r"/>
            <a:r>
              <a:rPr lang="ar-SA" sz="6600" b="1" dirty="0" smtClean="0">
                <a:latin typeface="Arabic Typesetting" panose="03020402040406030203" pitchFamily="66" charset="-78"/>
                <a:cs typeface="Arabic Typesetting" panose="03020402040406030203" pitchFamily="66" charset="-78"/>
              </a:rPr>
              <a:t>التكاليف الراسمالية</a:t>
            </a:r>
            <a:endParaRPr lang="en-US" sz="6600" b="1" dirty="0">
              <a:latin typeface="Arabic Typesetting" panose="03020402040406030203" pitchFamily="66" charset="-78"/>
              <a:cs typeface="Arabic Typesetting" panose="03020402040406030203" pitchFamily="66" charset="-78"/>
            </a:endParaRPr>
          </a:p>
        </p:txBody>
      </p:sp>
      <p:pic>
        <p:nvPicPr>
          <p:cNvPr id="6" name="Picture 5"/>
          <p:cNvPicPr>
            <a:picLocks noChangeAspect="1"/>
          </p:cNvPicPr>
          <p:nvPr/>
        </p:nvPicPr>
        <p:blipFill>
          <a:blip r:embed="rId2"/>
          <a:stretch>
            <a:fillRect/>
          </a:stretch>
        </p:blipFill>
        <p:spPr>
          <a:xfrm>
            <a:off x="1511198" y="2429715"/>
            <a:ext cx="7510923" cy="3645724"/>
          </a:xfrm>
          <a:prstGeom prst="rect">
            <a:avLst/>
          </a:prstGeom>
        </p:spPr>
      </p:pic>
    </p:spTree>
    <p:extLst>
      <p:ext uri="{BB962C8B-B14F-4D97-AF65-F5344CB8AC3E}">
        <p14:creationId xmlns:p14="http://schemas.microsoft.com/office/powerpoint/2010/main" xmlns="" val="3980528229"/>
      </p:ext>
    </p:extLst>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76447" y="1470161"/>
            <a:ext cx="9204556" cy="5145299"/>
          </a:xfrm>
        </p:spPr>
        <p:txBody>
          <a:bodyPr/>
          <a:lstStyle/>
          <a:p>
            <a:pPr algn="r" rtl="1"/>
            <a:r>
              <a:rPr lang="ar-SA" dirty="0" smtClean="0"/>
              <a:t>وهي </a:t>
            </a:r>
            <a:r>
              <a:rPr lang="ar-SA" dirty="0"/>
              <a:t>قيمة المدخلات التي تستخدم في العملية الانتاجيه خلال فترة معينة بغض النظر عن كيفية تحويلها أو انه يقدم سداد قيمتها نقدا او </a:t>
            </a:r>
            <a:r>
              <a:rPr lang="ar-SA" dirty="0" smtClean="0"/>
              <a:t>بأجل.</a:t>
            </a:r>
            <a:endParaRPr lang="en-US" dirty="0"/>
          </a:p>
          <a:p>
            <a:pPr algn="r" rtl="1"/>
            <a:endParaRPr lang="en-US" dirty="0"/>
          </a:p>
        </p:txBody>
      </p:sp>
      <p:pic>
        <p:nvPicPr>
          <p:cNvPr id="4" name="Picture 3"/>
          <p:cNvPicPr>
            <a:picLocks noChangeAspect="1"/>
          </p:cNvPicPr>
          <p:nvPr/>
        </p:nvPicPr>
        <p:blipFill>
          <a:blip r:embed="rId2"/>
          <a:stretch>
            <a:fillRect/>
          </a:stretch>
        </p:blipFill>
        <p:spPr>
          <a:xfrm>
            <a:off x="677333" y="195114"/>
            <a:ext cx="9010669" cy="1774090"/>
          </a:xfrm>
          <a:prstGeom prst="rect">
            <a:avLst/>
          </a:prstGeom>
        </p:spPr>
      </p:pic>
      <p:pic>
        <p:nvPicPr>
          <p:cNvPr id="5" name="Picture 4"/>
          <p:cNvPicPr>
            <a:picLocks noChangeAspect="1"/>
          </p:cNvPicPr>
          <p:nvPr/>
        </p:nvPicPr>
        <p:blipFill>
          <a:blip r:embed="rId3"/>
          <a:stretch>
            <a:fillRect/>
          </a:stretch>
        </p:blipFill>
        <p:spPr>
          <a:xfrm>
            <a:off x="4615690" y="330111"/>
            <a:ext cx="1133954" cy="1140051"/>
          </a:xfrm>
          <a:prstGeom prst="rect">
            <a:avLst/>
          </a:prstGeom>
        </p:spPr>
      </p:pic>
      <p:pic>
        <p:nvPicPr>
          <p:cNvPr id="6" name="Picture 5"/>
          <p:cNvPicPr>
            <a:picLocks noChangeAspect="1"/>
          </p:cNvPicPr>
          <p:nvPr/>
        </p:nvPicPr>
        <p:blipFill>
          <a:blip r:embed="rId4"/>
          <a:stretch>
            <a:fillRect/>
          </a:stretch>
        </p:blipFill>
        <p:spPr>
          <a:xfrm>
            <a:off x="1165055" y="2335698"/>
            <a:ext cx="8035224" cy="4279763"/>
          </a:xfrm>
          <a:prstGeom prst="rect">
            <a:avLst/>
          </a:prstGeom>
        </p:spPr>
      </p:pic>
    </p:spTree>
    <p:extLst>
      <p:ext uri="{BB962C8B-B14F-4D97-AF65-F5344CB8AC3E}">
        <p14:creationId xmlns:p14="http://schemas.microsoft.com/office/powerpoint/2010/main" xmlns="" val="4142243945"/>
      </p:ext>
    </p:extLst>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122832" y="2159183"/>
            <a:ext cx="9010669" cy="1774090"/>
          </a:xfrm>
          <a:prstGeom prst="rect">
            <a:avLst/>
          </a:prstGeom>
        </p:spPr>
      </p:pic>
      <p:pic>
        <p:nvPicPr>
          <p:cNvPr id="5" name="Picture 4"/>
          <p:cNvPicPr>
            <a:picLocks noChangeAspect="1"/>
          </p:cNvPicPr>
          <p:nvPr/>
        </p:nvPicPr>
        <p:blipFill>
          <a:blip r:embed="rId3"/>
          <a:stretch>
            <a:fillRect/>
          </a:stretch>
        </p:blipFill>
        <p:spPr>
          <a:xfrm>
            <a:off x="4488115" y="2327346"/>
            <a:ext cx="1140051" cy="1140051"/>
          </a:xfrm>
          <a:prstGeom prst="rect">
            <a:avLst/>
          </a:prstGeom>
        </p:spPr>
      </p:pic>
    </p:spTree>
    <p:extLst>
      <p:ext uri="{BB962C8B-B14F-4D97-AF65-F5344CB8AC3E}">
        <p14:creationId xmlns:p14="http://schemas.microsoft.com/office/powerpoint/2010/main" xmlns="" val="250329554"/>
      </p:ext>
    </p:extLst>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2247133" y="899456"/>
            <a:ext cx="7059780" cy="2975106"/>
          </a:xfrm>
          <a:prstGeom prst="rect">
            <a:avLst/>
          </a:prstGeom>
        </p:spPr>
      </p:pic>
      <p:pic>
        <p:nvPicPr>
          <p:cNvPr id="5" name="Picture 4"/>
          <p:cNvPicPr>
            <a:picLocks noChangeAspect="1"/>
          </p:cNvPicPr>
          <p:nvPr/>
        </p:nvPicPr>
        <p:blipFill>
          <a:blip r:embed="rId3"/>
          <a:stretch>
            <a:fillRect/>
          </a:stretch>
        </p:blipFill>
        <p:spPr>
          <a:xfrm>
            <a:off x="2247133" y="3964938"/>
            <a:ext cx="7059780" cy="2237426"/>
          </a:xfrm>
          <a:prstGeom prst="rect">
            <a:avLst/>
          </a:prstGeom>
        </p:spPr>
      </p:pic>
    </p:spTree>
    <p:extLst>
      <p:ext uri="{BB962C8B-B14F-4D97-AF65-F5344CB8AC3E}">
        <p14:creationId xmlns:p14="http://schemas.microsoft.com/office/powerpoint/2010/main" xmlns="" val="3399854379"/>
      </p:ext>
    </p:extLst>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75259" y="2212063"/>
            <a:ext cx="4953921" cy="1320800"/>
          </a:xfrm>
        </p:spPr>
        <p:txBody>
          <a:bodyPr>
            <a:noAutofit/>
          </a:bodyPr>
          <a:lstStyle/>
          <a:p>
            <a:pPr lvl="2" algn="l" defTabSz="457200" rtl="0">
              <a:spcBef>
                <a:spcPct val="0"/>
              </a:spcBef>
            </a:pPr>
            <a:r>
              <a:rPr lang="ar-SA" sz="6000" kern="1200" dirty="0">
                <a:ln w="0"/>
                <a:solidFill>
                  <a:schemeClr val="accent1"/>
                </a:solidFill>
                <a:effectLst>
                  <a:outerShdw blurRad="38100" dist="25400" dir="5400000" algn="ctr" rotWithShape="0">
                    <a:srgbClr val="6E747A">
                      <a:alpha val="43000"/>
                    </a:srgbClr>
                  </a:outerShdw>
                </a:effectLst>
                <a:latin typeface="+mj-lt"/>
                <a:ea typeface="+mj-ea"/>
                <a:cs typeface="+mj-cs"/>
              </a:rPr>
              <a:t>بيانات عامة</a:t>
            </a:r>
            <a:r>
              <a:rPr lang="en-US" sz="6000" kern="1200" dirty="0">
                <a:ln w="0"/>
                <a:solidFill>
                  <a:schemeClr val="accent1"/>
                </a:solidFill>
                <a:effectLst>
                  <a:outerShdw blurRad="38100" dist="25400" dir="5400000" algn="ctr" rotWithShape="0">
                    <a:srgbClr val="6E747A">
                      <a:alpha val="43000"/>
                    </a:srgbClr>
                  </a:outerShdw>
                </a:effectLst>
                <a:latin typeface="+mj-lt"/>
                <a:ea typeface="+mj-ea"/>
                <a:cs typeface="+mj-cs"/>
              </a:rPr>
              <a:t/>
            </a:r>
            <a:br>
              <a:rPr lang="en-US" sz="6000" kern="1200" dirty="0">
                <a:ln w="0"/>
                <a:solidFill>
                  <a:schemeClr val="accent1"/>
                </a:solidFill>
                <a:effectLst>
                  <a:outerShdw blurRad="38100" dist="25400" dir="5400000" algn="ctr" rotWithShape="0">
                    <a:srgbClr val="6E747A">
                      <a:alpha val="43000"/>
                    </a:srgbClr>
                  </a:outerShdw>
                </a:effectLst>
                <a:latin typeface="+mj-lt"/>
                <a:ea typeface="+mj-ea"/>
                <a:cs typeface="+mj-cs"/>
              </a:rPr>
            </a:br>
            <a:endParaRPr lang="en-US" sz="6000" kern="1200" dirty="0">
              <a:ln w="0"/>
              <a:solidFill>
                <a:schemeClr val="accent1"/>
              </a:solidFill>
              <a:effectLst>
                <a:outerShdw blurRad="38100" dist="25400" dir="5400000" algn="ctr" rotWithShape="0">
                  <a:srgbClr val="6E747A">
                    <a:alpha val="43000"/>
                  </a:srgbClr>
                </a:outerShdw>
              </a:effectLst>
              <a:latin typeface="+mj-lt"/>
              <a:ea typeface="+mj-ea"/>
              <a:cs typeface="+mj-cs"/>
            </a:endParaRPr>
          </a:p>
        </p:txBody>
      </p:sp>
      <p:sp>
        <p:nvSpPr>
          <p:cNvPr id="3" name="Content Placeholder 2"/>
          <p:cNvSpPr>
            <a:spLocks noGrp="1"/>
          </p:cNvSpPr>
          <p:nvPr>
            <p:ph idx="1"/>
          </p:nvPr>
        </p:nvSpPr>
        <p:spPr>
          <a:xfrm>
            <a:off x="1166221" y="3623398"/>
            <a:ext cx="8596668" cy="3880773"/>
          </a:xfrm>
        </p:spPr>
        <p:txBody>
          <a:bodyPr/>
          <a:lstStyle/>
          <a:p>
            <a:pPr marL="0" algn="r" rtl="1">
              <a:lnSpc>
                <a:spcPct val="115000"/>
              </a:lnSpc>
              <a:spcBef>
                <a:spcPts val="0"/>
              </a:spcBef>
            </a:pPr>
            <a:r>
              <a:rPr lang="ar-SA" sz="2800" dirty="0">
                <a:latin typeface="Calibri" panose="020F0502020204030204" pitchFamily="34" charset="0"/>
                <a:ea typeface="Calibri" panose="020F0502020204030204" pitchFamily="34" charset="0"/>
                <a:cs typeface="Arial" panose="020B0604020202020204" pitchFamily="34" charset="0"/>
              </a:rPr>
              <a:t>يتسم مشروعنا بالتطور بصفة مستمرة بما يتفق مع أحدث ماوصل إليه التطور في </a:t>
            </a:r>
            <a:r>
              <a:rPr lang="ar-SA" sz="2800" dirty="0" smtClean="0">
                <a:latin typeface="Calibri" panose="020F0502020204030204" pitchFamily="34" charset="0"/>
                <a:ea typeface="Calibri" panose="020F0502020204030204" pitchFamily="34" charset="0"/>
                <a:cs typeface="Arial" panose="020B0604020202020204" pitchFamily="34" charset="0"/>
              </a:rPr>
              <a:t>المجتمع, وسيكون </a:t>
            </a:r>
            <a:r>
              <a:rPr lang="ar-SA" sz="2800" dirty="0">
                <a:latin typeface="Calibri" panose="020F0502020204030204" pitchFamily="34" charset="0"/>
                <a:ea typeface="Calibri" panose="020F0502020204030204" pitchFamily="34" charset="0"/>
                <a:cs typeface="Arial" panose="020B0604020202020204" pitchFamily="34" charset="0"/>
              </a:rPr>
              <a:t>المنتجع ذو طاقة إنتاجية كبيرة كونه يسمح للمشاريع الخارجية بالإستثمار داخله وتقديم خدماتهم للزوار. </a:t>
            </a:r>
            <a:endParaRPr lang="en-US" sz="2800" dirty="0">
              <a:latin typeface="Calibri" panose="020F0502020204030204" pitchFamily="34" charset="0"/>
              <a:ea typeface="Calibri" panose="020F0502020204030204" pitchFamily="34" charset="0"/>
              <a:cs typeface="Arial" panose="020B0604020202020204" pitchFamily="34" charset="0"/>
            </a:endParaRPr>
          </a:p>
          <a:p>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4294143" y="2452986"/>
            <a:ext cx="1170412" cy="1170412"/>
          </a:xfrm>
          <a:prstGeom prst="rect">
            <a:avLst/>
          </a:prstGeom>
        </p:spPr>
      </p:pic>
    </p:spTree>
    <p:extLst>
      <p:ext uri="{BB962C8B-B14F-4D97-AF65-F5344CB8AC3E}">
        <p14:creationId xmlns:p14="http://schemas.microsoft.com/office/powerpoint/2010/main" xmlns="" val="3243165330"/>
      </p:ext>
    </p:extLst>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144098" y="2475111"/>
            <a:ext cx="9010669" cy="1780186"/>
          </a:xfrm>
          <a:prstGeom prst="rect">
            <a:avLst/>
          </a:prstGeom>
        </p:spPr>
      </p:pic>
      <p:pic>
        <p:nvPicPr>
          <p:cNvPr id="5" name="Picture 4"/>
          <p:cNvPicPr>
            <a:picLocks noChangeAspect="1"/>
          </p:cNvPicPr>
          <p:nvPr/>
        </p:nvPicPr>
        <p:blipFill>
          <a:blip r:embed="rId3"/>
          <a:stretch>
            <a:fillRect/>
          </a:stretch>
        </p:blipFill>
        <p:spPr>
          <a:xfrm>
            <a:off x="4165007" y="2628106"/>
            <a:ext cx="1140051" cy="1133954"/>
          </a:xfrm>
          <a:prstGeom prst="rect">
            <a:avLst/>
          </a:prstGeom>
        </p:spPr>
      </p:pic>
    </p:spTree>
    <p:extLst>
      <p:ext uri="{BB962C8B-B14F-4D97-AF65-F5344CB8AC3E}">
        <p14:creationId xmlns:p14="http://schemas.microsoft.com/office/powerpoint/2010/main" xmlns="" val="1423759566"/>
      </p:ext>
    </p:extLst>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952863" y="1310020"/>
            <a:ext cx="8489555" cy="4686743"/>
          </a:xfrm>
          <a:prstGeom prst="rect">
            <a:avLst/>
          </a:prstGeom>
        </p:spPr>
      </p:pic>
    </p:spTree>
    <p:extLst>
      <p:ext uri="{BB962C8B-B14F-4D97-AF65-F5344CB8AC3E}">
        <p14:creationId xmlns:p14="http://schemas.microsoft.com/office/powerpoint/2010/main" xmlns="" val="3954310890"/>
      </p:ext>
    </p:extLst>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61507" y="786809"/>
            <a:ext cx="8976290" cy="5297083"/>
          </a:xfrm>
        </p:spPr>
        <p:txBody>
          <a:bodyPr/>
          <a:lstStyle/>
          <a:p>
            <a:pPr algn="r" rtl="1"/>
            <a:r>
              <a:rPr lang="ar-SA" b="1" dirty="0"/>
              <a:t>الأرباح الإجمالية للمشروع:</a:t>
            </a:r>
          </a:p>
          <a:p>
            <a:pPr marL="0" indent="0" algn="r" rtl="1">
              <a:buNone/>
            </a:pPr>
            <a:endParaRPr lang="ar-SA" dirty="0" smtClean="0"/>
          </a:p>
          <a:p>
            <a:pPr marL="0" indent="0" algn="r" rtl="1">
              <a:buNone/>
            </a:pPr>
            <a:endParaRPr lang="ar-SA" dirty="0"/>
          </a:p>
          <a:p>
            <a:pPr marL="0" indent="0" algn="r" rtl="1">
              <a:buNone/>
            </a:pPr>
            <a:endParaRPr lang="ar-SA" dirty="0" smtClean="0"/>
          </a:p>
          <a:p>
            <a:pPr marL="0" indent="0" algn="r" rtl="1">
              <a:buNone/>
            </a:pPr>
            <a:endParaRPr lang="ar-SA" dirty="0"/>
          </a:p>
          <a:p>
            <a:pPr marL="0" indent="0" algn="r" rtl="1">
              <a:buNone/>
            </a:pPr>
            <a:endParaRPr lang="ar-SA" dirty="0" smtClean="0"/>
          </a:p>
          <a:p>
            <a:pPr marL="0" indent="0" algn="r" rtl="1">
              <a:buNone/>
            </a:pPr>
            <a:endParaRPr lang="ar-SA" dirty="0"/>
          </a:p>
          <a:p>
            <a:pPr algn="r" rtl="1"/>
            <a:r>
              <a:rPr lang="ar-SA" b="1" dirty="0"/>
              <a:t>صافي الربح: </a:t>
            </a:r>
          </a:p>
          <a:p>
            <a:pPr marL="0" indent="0" algn="r" rtl="1">
              <a:buNone/>
            </a:pPr>
            <a:endParaRPr lang="en-US" dirty="0"/>
          </a:p>
        </p:txBody>
      </p:sp>
      <p:pic>
        <p:nvPicPr>
          <p:cNvPr id="4" name="Picture 3"/>
          <p:cNvPicPr>
            <a:picLocks noChangeAspect="1"/>
          </p:cNvPicPr>
          <p:nvPr/>
        </p:nvPicPr>
        <p:blipFill>
          <a:blip r:embed="rId2"/>
          <a:stretch>
            <a:fillRect/>
          </a:stretch>
        </p:blipFill>
        <p:spPr>
          <a:xfrm>
            <a:off x="4408637" y="1442265"/>
            <a:ext cx="4352921" cy="1761897"/>
          </a:xfrm>
          <a:prstGeom prst="rect">
            <a:avLst/>
          </a:prstGeom>
        </p:spPr>
      </p:pic>
      <p:pic>
        <p:nvPicPr>
          <p:cNvPr id="5" name="Picture 4"/>
          <p:cNvPicPr>
            <a:picLocks noChangeAspect="1"/>
          </p:cNvPicPr>
          <p:nvPr/>
        </p:nvPicPr>
        <p:blipFill>
          <a:blip r:embed="rId3"/>
          <a:stretch>
            <a:fillRect/>
          </a:stretch>
        </p:blipFill>
        <p:spPr>
          <a:xfrm>
            <a:off x="4408637" y="4321995"/>
            <a:ext cx="4352921" cy="1761897"/>
          </a:xfrm>
          <a:prstGeom prst="rect">
            <a:avLst/>
          </a:prstGeom>
        </p:spPr>
      </p:pic>
    </p:spTree>
    <p:extLst>
      <p:ext uri="{BB962C8B-B14F-4D97-AF65-F5344CB8AC3E}">
        <p14:creationId xmlns:p14="http://schemas.microsoft.com/office/powerpoint/2010/main" xmlns="" val="1360463504"/>
      </p:ext>
    </p:extLst>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596717" y="1980698"/>
            <a:ext cx="9010669" cy="1780186"/>
          </a:xfrm>
          <a:prstGeom prst="rect">
            <a:avLst/>
          </a:prstGeom>
        </p:spPr>
      </p:pic>
      <p:pic>
        <p:nvPicPr>
          <p:cNvPr id="6" name="Picture 5"/>
          <p:cNvPicPr>
            <a:picLocks noChangeAspect="1"/>
          </p:cNvPicPr>
          <p:nvPr/>
        </p:nvPicPr>
        <p:blipFill>
          <a:blip r:embed="rId3"/>
          <a:stretch>
            <a:fillRect/>
          </a:stretch>
        </p:blipFill>
        <p:spPr>
          <a:xfrm>
            <a:off x="4532025" y="2130645"/>
            <a:ext cx="1140051" cy="1140051"/>
          </a:xfrm>
          <a:prstGeom prst="rect">
            <a:avLst/>
          </a:prstGeom>
        </p:spPr>
      </p:pic>
    </p:spTree>
    <p:extLst>
      <p:ext uri="{BB962C8B-B14F-4D97-AF65-F5344CB8AC3E}">
        <p14:creationId xmlns:p14="http://schemas.microsoft.com/office/powerpoint/2010/main" xmlns="" val="3977132107"/>
      </p:ext>
    </p:extLst>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74158" y="765545"/>
            <a:ext cx="8699844" cy="5275818"/>
          </a:xfrm>
        </p:spPr>
        <p:txBody>
          <a:bodyPr/>
          <a:lstStyle/>
          <a:p>
            <a:pPr marL="0" indent="0" algn="ctr" rtl="1">
              <a:buNone/>
            </a:pPr>
            <a:r>
              <a:rPr lang="ar-SA" sz="2000" b="1" u="sng" dirty="0">
                <a:solidFill>
                  <a:schemeClr val="accent1"/>
                </a:solidFill>
              </a:rPr>
              <a:t>المؤشرات المالية </a:t>
            </a:r>
            <a:endParaRPr lang="en-US" sz="2000" dirty="0">
              <a:solidFill>
                <a:schemeClr val="accent1"/>
              </a:solidFill>
            </a:endParaRPr>
          </a:p>
          <a:p>
            <a:pPr lvl="0" algn="r" rtl="1"/>
            <a:r>
              <a:rPr lang="ar-SA" b="1" dirty="0"/>
              <a:t>العائد على الاستثمار</a:t>
            </a:r>
            <a:r>
              <a:rPr lang="ar-SA" dirty="0"/>
              <a:t>= (صافي الأرباح / التكاليف الاستثمارية) * 100 </a:t>
            </a:r>
            <a:endParaRPr lang="en-US" dirty="0"/>
          </a:p>
          <a:p>
            <a:pPr algn="r" rtl="1"/>
            <a:r>
              <a:rPr lang="ar-SA" dirty="0"/>
              <a:t> =</a:t>
            </a:r>
            <a:r>
              <a:rPr lang="en-US" dirty="0"/>
              <a:t>)</a:t>
            </a:r>
            <a:r>
              <a:rPr lang="ar-SA" dirty="0"/>
              <a:t>2,150,035 / 5,004,739 </a:t>
            </a:r>
            <a:r>
              <a:rPr lang="en-US" dirty="0"/>
              <a:t> (</a:t>
            </a:r>
            <a:r>
              <a:rPr lang="ar-SA" dirty="0"/>
              <a:t>*100 = 43.0%</a:t>
            </a:r>
            <a:endParaRPr lang="en-US" dirty="0"/>
          </a:p>
          <a:p>
            <a:pPr lvl="0" algn="r" rtl="1"/>
            <a:r>
              <a:rPr lang="ar-SA" b="1" dirty="0"/>
              <a:t>فترة استرداد </a:t>
            </a:r>
            <a:r>
              <a:rPr lang="ar-SA" dirty="0"/>
              <a:t>= التكاليف الاستثمارية / صافي الأرباح + الاستهلاكات </a:t>
            </a:r>
            <a:endParaRPr lang="en-US" dirty="0"/>
          </a:p>
          <a:p>
            <a:pPr algn="r" rtl="1"/>
            <a:r>
              <a:rPr lang="ar-SA" dirty="0"/>
              <a:t>= 5,004,739 / 2,175,745 = </a:t>
            </a:r>
            <a:r>
              <a:rPr lang="en-US" dirty="0"/>
              <a:t>2.3 </a:t>
            </a:r>
            <a:r>
              <a:rPr lang="ar-SA" dirty="0"/>
              <a:t> سنة.</a:t>
            </a:r>
            <a:endParaRPr lang="en-US" dirty="0"/>
          </a:p>
          <a:p>
            <a:pPr algn="r" rtl="1"/>
            <a:r>
              <a:rPr lang="ar-SA" dirty="0"/>
              <a:t>أي أنه بعد </a:t>
            </a:r>
            <a:r>
              <a:rPr lang="en-US" dirty="0"/>
              <a:t>2.3</a:t>
            </a:r>
            <a:r>
              <a:rPr lang="ar-SA" dirty="0"/>
              <a:t> سنوات من التشغيل يبدأ المشروع بتغطية تكاليف إنشائه. </a:t>
            </a:r>
            <a:endParaRPr lang="en-US" dirty="0"/>
          </a:p>
          <a:p>
            <a:pPr lvl="0" algn="r" rtl="1"/>
            <a:r>
              <a:rPr lang="ar-SA" b="1" dirty="0"/>
              <a:t>معدل دوران رأس المال</a:t>
            </a:r>
            <a:r>
              <a:rPr lang="ar-SA" dirty="0"/>
              <a:t>= الإيرادات / التكاليف الاستثمارية</a:t>
            </a:r>
            <a:endParaRPr lang="en-US" dirty="0"/>
          </a:p>
          <a:p>
            <a:pPr algn="r" rtl="1"/>
            <a:r>
              <a:rPr lang="ar-SA" dirty="0"/>
              <a:t>= 3,905,429 / 5,004,739 = </a:t>
            </a:r>
            <a:r>
              <a:rPr lang="en-US" dirty="0"/>
              <a:t>.78</a:t>
            </a:r>
            <a:r>
              <a:rPr lang="ar-SA" dirty="0"/>
              <a:t> مرة </a:t>
            </a:r>
            <a:endParaRPr lang="en-US" dirty="0"/>
          </a:p>
          <a:p>
            <a:pPr lvl="0" algn="r" rtl="1"/>
            <a:r>
              <a:rPr lang="ar-SA" b="1" dirty="0"/>
              <a:t>نسبة صافي الربح إلى الإيرادات</a:t>
            </a:r>
            <a:r>
              <a:rPr lang="ar-SA" dirty="0"/>
              <a:t>= صافي الربح / الايرادات</a:t>
            </a:r>
            <a:endParaRPr lang="en-US" dirty="0"/>
          </a:p>
          <a:p>
            <a:pPr algn="r" rtl="1"/>
            <a:r>
              <a:rPr lang="ar-SA" dirty="0"/>
              <a:t>= ( 2,150,035 / 3,905,429 ) * 100 = 55.1%</a:t>
            </a:r>
            <a:endParaRPr lang="en-US" dirty="0"/>
          </a:p>
          <a:p>
            <a:pPr lvl="0" algn="r" rtl="1"/>
            <a:r>
              <a:rPr lang="ar-SA" b="1" dirty="0"/>
              <a:t>نسبة صافي الربح إلى التكاليف التشغيلية</a:t>
            </a:r>
            <a:r>
              <a:rPr lang="ar-SA" dirty="0"/>
              <a:t>= صافي الربح / التكاليف التشغيلية </a:t>
            </a:r>
            <a:endParaRPr lang="en-US" dirty="0"/>
          </a:p>
          <a:p>
            <a:pPr algn="r" rtl="1"/>
            <a:r>
              <a:rPr lang="ar-SA" dirty="0"/>
              <a:t>= 2,150,035 / 1,700,265 = 126.5% ، وتعتبر هذه اللنسبة مرتفعة وجيدة حيث توضح قدرة المشروع على تحقيق أرباح مرتفعة. </a:t>
            </a:r>
            <a:endParaRPr lang="en-US" dirty="0"/>
          </a:p>
          <a:p>
            <a:pPr marL="0" indent="0" algn="r" rtl="1">
              <a:buNone/>
            </a:pPr>
            <a:endParaRPr lang="en-US" dirty="0"/>
          </a:p>
          <a:p>
            <a:pPr algn="r"/>
            <a:endParaRPr lang="en-US" dirty="0"/>
          </a:p>
          <a:p>
            <a:pPr algn="r" rtl="1"/>
            <a:endParaRPr lang="en-US" dirty="0"/>
          </a:p>
        </p:txBody>
      </p:sp>
    </p:spTree>
    <p:extLst>
      <p:ext uri="{BB962C8B-B14F-4D97-AF65-F5344CB8AC3E}">
        <p14:creationId xmlns:p14="http://schemas.microsoft.com/office/powerpoint/2010/main" xmlns="" val="1494536966"/>
      </p:ext>
    </p:extLst>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r">
              <a:buNone/>
            </a:pPr>
            <a:r>
              <a:rPr lang="ar-SA" dirty="0"/>
              <a:t>يهدف الى التعرف على حجم التعادل الذي يحقق بعده المشروع ربح </a:t>
            </a:r>
          </a:p>
          <a:p>
            <a:pPr marL="0" indent="0" algn="r">
              <a:buNone/>
            </a:pPr>
            <a:r>
              <a:rPr lang="ar-SA" dirty="0">
                <a:solidFill>
                  <a:schemeClr val="accent1">
                    <a:lumMod val="75000"/>
                  </a:schemeClr>
                </a:solidFill>
              </a:rPr>
              <a:t>وتحسب نقطة التعادل =</a:t>
            </a:r>
            <a:r>
              <a:rPr lang="ar-SA" dirty="0"/>
              <a:t>التكاليف الثابتة/الايرادات –التكاليف المتغيره</a:t>
            </a:r>
          </a:p>
          <a:p>
            <a:pPr marL="0" indent="0" algn="r">
              <a:buNone/>
            </a:pPr>
            <a:r>
              <a:rPr lang="ar-SA" dirty="0"/>
              <a:t>بينما يحسب حجم التعادل :</a:t>
            </a:r>
          </a:p>
          <a:p>
            <a:pPr marL="0" indent="0" algn="r">
              <a:buNone/>
            </a:pPr>
            <a:r>
              <a:rPr lang="ar-SA" dirty="0">
                <a:solidFill>
                  <a:schemeClr val="accent1">
                    <a:lumMod val="75000"/>
                  </a:schemeClr>
                </a:solidFill>
              </a:rPr>
              <a:t>الايرادات عن التعادل= </a:t>
            </a:r>
            <a:r>
              <a:rPr lang="ar-SA" dirty="0"/>
              <a:t>الايرادات *نقطة التعادل</a:t>
            </a:r>
          </a:p>
          <a:p>
            <a:pPr marL="0" indent="0" algn="r">
              <a:buNone/>
            </a:pPr>
            <a:r>
              <a:rPr lang="ar-SA" dirty="0">
                <a:solidFill>
                  <a:schemeClr val="accent1">
                    <a:lumMod val="75000"/>
                  </a:schemeClr>
                </a:solidFill>
              </a:rPr>
              <a:t>التكاليف عند التعادل= </a:t>
            </a:r>
            <a:r>
              <a:rPr lang="ar-SA" dirty="0"/>
              <a:t>التكاليف* نقطة التعادل </a:t>
            </a:r>
          </a:p>
          <a:p>
            <a:pPr marL="0" indent="0" algn="r">
              <a:buNone/>
            </a:pPr>
            <a:r>
              <a:rPr lang="ar-SA" dirty="0"/>
              <a:t>(التكاليف المتغيره*نقطة التعادل +التكاليف الثابته)</a:t>
            </a:r>
          </a:p>
          <a:p>
            <a:pPr marL="0" indent="0" algn="r">
              <a:buNone/>
            </a:pPr>
            <a:endParaRPr lang="en-US" dirty="0"/>
          </a:p>
          <a:p>
            <a:pPr algn="r" rtl="1"/>
            <a:endParaRPr lang="en-US" dirty="0"/>
          </a:p>
        </p:txBody>
      </p:sp>
      <p:pic>
        <p:nvPicPr>
          <p:cNvPr id="4" name="Picture 3"/>
          <p:cNvPicPr>
            <a:picLocks noChangeAspect="1"/>
          </p:cNvPicPr>
          <p:nvPr/>
        </p:nvPicPr>
        <p:blipFill>
          <a:blip r:embed="rId2"/>
          <a:stretch>
            <a:fillRect/>
          </a:stretch>
        </p:blipFill>
        <p:spPr>
          <a:xfrm>
            <a:off x="828170" y="795167"/>
            <a:ext cx="9004572" cy="1780186"/>
          </a:xfrm>
          <a:prstGeom prst="rect">
            <a:avLst/>
          </a:prstGeom>
        </p:spPr>
      </p:pic>
      <p:pic>
        <p:nvPicPr>
          <p:cNvPr id="5" name="Picture 4"/>
          <p:cNvPicPr>
            <a:picLocks noChangeAspect="1"/>
          </p:cNvPicPr>
          <p:nvPr/>
        </p:nvPicPr>
        <p:blipFill>
          <a:blip r:embed="rId3"/>
          <a:stretch>
            <a:fillRect/>
          </a:stretch>
        </p:blipFill>
        <p:spPr>
          <a:xfrm>
            <a:off x="5632299" y="907853"/>
            <a:ext cx="1140051" cy="1140051"/>
          </a:xfrm>
          <a:prstGeom prst="rect">
            <a:avLst/>
          </a:prstGeom>
        </p:spPr>
      </p:pic>
    </p:spTree>
    <p:extLst>
      <p:ext uri="{BB962C8B-B14F-4D97-AF65-F5344CB8AC3E}">
        <p14:creationId xmlns:p14="http://schemas.microsoft.com/office/powerpoint/2010/main" xmlns="" val="4118840020"/>
      </p:ext>
    </p:extLst>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675800" y="615950"/>
            <a:ext cx="8489465" cy="5618442"/>
          </a:xfrm>
          <a:prstGeom prst="rect">
            <a:avLst/>
          </a:prstGeom>
        </p:spPr>
      </p:pic>
    </p:spTree>
    <p:extLst>
      <p:ext uri="{BB962C8B-B14F-4D97-AF65-F5344CB8AC3E}">
        <p14:creationId xmlns:p14="http://schemas.microsoft.com/office/powerpoint/2010/main" xmlns="" val="1316784001"/>
      </p:ext>
    </p:extLst>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50604" y="3062177"/>
            <a:ext cx="8423397" cy="2979185"/>
          </a:xfrm>
        </p:spPr>
        <p:txBody>
          <a:bodyPr/>
          <a:lstStyle/>
          <a:p>
            <a:pPr algn="r" rtl="1"/>
            <a:r>
              <a:rPr lang="ar-SA" dirty="0"/>
              <a:t>هي إحدى القوائم المالية المهمه التي تحدد نتيجة نشاط المشروع سواء ربح أو خساره </a:t>
            </a:r>
            <a:endParaRPr lang="en-US" dirty="0"/>
          </a:p>
          <a:p>
            <a:pPr marL="0" indent="0" algn="r" rtl="1">
              <a:buNone/>
            </a:pPr>
            <a:endParaRPr lang="en-US" dirty="0"/>
          </a:p>
        </p:txBody>
      </p:sp>
      <p:pic>
        <p:nvPicPr>
          <p:cNvPr id="4" name="Picture 3"/>
          <p:cNvPicPr>
            <a:picLocks noChangeAspect="1"/>
          </p:cNvPicPr>
          <p:nvPr/>
        </p:nvPicPr>
        <p:blipFill>
          <a:blip r:embed="rId2"/>
          <a:stretch>
            <a:fillRect/>
          </a:stretch>
        </p:blipFill>
        <p:spPr>
          <a:xfrm>
            <a:off x="850604" y="1752097"/>
            <a:ext cx="9010669" cy="1780186"/>
          </a:xfrm>
          <a:prstGeom prst="rect">
            <a:avLst/>
          </a:prstGeom>
        </p:spPr>
      </p:pic>
      <p:pic>
        <p:nvPicPr>
          <p:cNvPr id="5" name="Picture 4"/>
          <p:cNvPicPr>
            <a:picLocks noChangeAspect="1"/>
          </p:cNvPicPr>
          <p:nvPr/>
        </p:nvPicPr>
        <p:blipFill>
          <a:blip r:embed="rId3"/>
          <a:stretch>
            <a:fillRect/>
          </a:stretch>
        </p:blipFill>
        <p:spPr>
          <a:xfrm>
            <a:off x="5823686" y="1840160"/>
            <a:ext cx="1140051" cy="1133954"/>
          </a:xfrm>
          <a:prstGeom prst="rect">
            <a:avLst/>
          </a:prstGeom>
        </p:spPr>
      </p:pic>
    </p:spTree>
    <p:extLst>
      <p:ext uri="{BB962C8B-B14F-4D97-AF65-F5344CB8AC3E}">
        <p14:creationId xmlns:p14="http://schemas.microsoft.com/office/powerpoint/2010/main" xmlns="" val="1231739379"/>
      </p:ext>
    </p:extLst>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89098" y="374990"/>
            <a:ext cx="9049708" cy="6161752"/>
          </a:xfrm>
          <a:prstGeom prst="rect">
            <a:avLst/>
          </a:prstGeom>
        </p:spPr>
      </p:pic>
    </p:spTree>
    <p:extLst>
      <p:ext uri="{BB962C8B-B14F-4D97-AF65-F5344CB8AC3E}">
        <p14:creationId xmlns:p14="http://schemas.microsoft.com/office/powerpoint/2010/main" xmlns="" val="558420304"/>
      </p:ext>
    </p:extLst>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3338623"/>
            <a:ext cx="8530461" cy="2702739"/>
          </a:xfrm>
        </p:spPr>
        <p:txBody>
          <a:bodyPr/>
          <a:lstStyle/>
          <a:p>
            <a:pPr marL="0" indent="0" algn="r">
              <a:buNone/>
            </a:pPr>
            <a:r>
              <a:rPr lang="ar-SA" dirty="0"/>
              <a:t>هو المعدل الذي يتم استخدامة في خصم قيمة المنافع والتكاليف المتوقعه خلال سنوات الانشاء والانتاج ويكون عنده المشروع قادر على تغطية  تكاليفه.</a:t>
            </a:r>
            <a:endParaRPr lang="en-US" dirty="0"/>
          </a:p>
          <a:p>
            <a:pPr marL="0" indent="0" algn="r">
              <a:buNone/>
            </a:pPr>
            <a:endParaRPr lang="en-US" dirty="0"/>
          </a:p>
          <a:p>
            <a:pPr algn="r" rtl="1"/>
            <a:endParaRPr lang="en-US" dirty="0"/>
          </a:p>
        </p:txBody>
      </p:sp>
      <p:pic>
        <p:nvPicPr>
          <p:cNvPr id="4" name="Picture 3"/>
          <p:cNvPicPr>
            <a:picLocks noChangeAspect="1"/>
          </p:cNvPicPr>
          <p:nvPr/>
        </p:nvPicPr>
        <p:blipFill>
          <a:blip r:embed="rId2"/>
          <a:stretch>
            <a:fillRect/>
          </a:stretch>
        </p:blipFill>
        <p:spPr>
          <a:xfrm>
            <a:off x="677334" y="1883510"/>
            <a:ext cx="9010669" cy="1774090"/>
          </a:xfrm>
          <a:prstGeom prst="rect">
            <a:avLst/>
          </a:prstGeom>
        </p:spPr>
      </p:pic>
      <p:pic>
        <p:nvPicPr>
          <p:cNvPr id="5" name="Picture 4"/>
          <p:cNvPicPr>
            <a:picLocks noChangeAspect="1"/>
          </p:cNvPicPr>
          <p:nvPr/>
        </p:nvPicPr>
        <p:blipFill>
          <a:blip r:embed="rId3"/>
          <a:stretch>
            <a:fillRect/>
          </a:stretch>
        </p:blipFill>
        <p:spPr>
          <a:xfrm>
            <a:off x="4042617" y="2033070"/>
            <a:ext cx="1140051" cy="1133954"/>
          </a:xfrm>
          <a:prstGeom prst="rect">
            <a:avLst/>
          </a:prstGeom>
        </p:spPr>
      </p:pic>
    </p:spTree>
    <p:extLst>
      <p:ext uri="{BB962C8B-B14F-4D97-AF65-F5344CB8AC3E}">
        <p14:creationId xmlns:p14="http://schemas.microsoft.com/office/powerpoint/2010/main" xmlns="" val="2869470215"/>
      </p:ext>
    </p:extLst>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01192" y="1491639"/>
            <a:ext cx="6176139" cy="1320800"/>
          </a:xfrm>
        </p:spPr>
        <p:txBody>
          <a:bodyPr>
            <a:noAutofit/>
          </a:bodyPr>
          <a:lstStyle/>
          <a:p>
            <a:r>
              <a:rPr lang="ar-SA" sz="6000" dirty="0">
                <a:ln w="0"/>
                <a:effectLst>
                  <a:outerShdw blurRad="38100" dist="25400" dir="5400000" algn="ctr" rotWithShape="0">
                    <a:srgbClr val="6E747A">
                      <a:alpha val="43000"/>
                    </a:srgbClr>
                  </a:outerShdw>
                </a:effectLst>
              </a:rPr>
              <a:t>نبذة عن المشروع </a:t>
            </a:r>
            <a:endParaRPr lang="en-US" sz="6000" dirty="0">
              <a:ln w="0"/>
              <a:effectLst>
                <a:outerShdw blurRad="38100" dist="25400" dir="5400000" algn="ctr" rotWithShape="0">
                  <a:srgbClr val="6E747A">
                    <a:alpha val="43000"/>
                  </a:srgbClr>
                </a:outerShdw>
              </a:effectLst>
            </a:endParaRPr>
          </a:p>
        </p:txBody>
      </p:sp>
      <p:sp>
        <p:nvSpPr>
          <p:cNvPr id="3" name="Content Placeholder 2"/>
          <p:cNvSpPr>
            <a:spLocks noGrp="1"/>
          </p:cNvSpPr>
          <p:nvPr>
            <p:ph idx="1"/>
          </p:nvPr>
        </p:nvSpPr>
        <p:spPr>
          <a:xfrm>
            <a:off x="506994" y="2567995"/>
            <a:ext cx="8893756" cy="3880773"/>
          </a:xfrm>
        </p:spPr>
        <p:txBody>
          <a:bodyPr>
            <a:normAutofit fontScale="92500" lnSpcReduction="10000"/>
          </a:bodyPr>
          <a:lstStyle/>
          <a:p>
            <a:pPr marL="0" marR="0" algn="just" rtl="1">
              <a:lnSpc>
                <a:spcPct val="115000"/>
              </a:lnSpc>
              <a:spcBef>
                <a:spcPts val="0"/>
              </a:spcBef>
              <a:spcAft>
                <a:spcPts val="1000"/>
              </a:spcAft>
            </a:pPr>
            <a:r>
              <a:rPr lang="ar-SA" dirty="0"/>
              <a:t>عند قيام أي مشروع يقوم ذلك على عدة مقومات وعوامل تساعد على قيام ذلك المشروع، كما تراعى متطلبات واحتياج السوق لذلك المشروع. فبالتحدث عن متطلبات واحتياجات جميع الفئات وبوجه خاص في منطقة الرياض نجد أننا بحاجة ماسة الى أماكن توفر راحة وترفية وتهتم بجميع الفئات والأعمار.</a:t>
            </a:r>
            <a:endParaRPr lang="en-US" dirty="0"/>
          </a:p>
          <a:p>
            <a:pPr marL="0" marR="0" indent="0" algn="just" rtl="1">
              <a:lnSpc>
                <a:spcPct val="115000"/>
              </a:lnSpc>
              <a:spcBef>
                <a:spcPts val="0"/>
              </a:spcBef>
              <a:spcAft>
                <a:spcPts val="1000"/>
              </a:spcAft>
              <a:buNone/>
            </a:pPr>
            <a:r>
              <a:rPr lang="ar-SA" dirty="0"/>
              <a:t>لذلك أتت فكرة المنتجع تتناسب مع متطلبات وحاجة السوق لها، بشكل مختصر فهو عبارة عن منتجع كبير يتضمن عدة جوانب، حيث يتضمن وجود شقق فندقية يتوفر بداخلها جميع الخدمات التي تساهم على رضا العميل في المرتبة الأولى، بالإضافة الى احتوائه على عدة مرافق تتناسب مع جميع </a:t>
            </a:r>
            <a:r>
              <a:rPr lang="ar-SA" dirty="0" smtClean="0"/>
              <a:t>الأعمار, بالتحدث </a:t>
            </a:r>
            <a:r>
              <a:rPr lang="ar-SA" dirty="0"/>
              <a:t>عن فئة الشباب يوجد هناك صالات رياضية بجميع أنواعها كرة قدم وكرة سلة وغيرها من الرياضات المتنوعة كما يتوفر نادي رياضي نسائي وصالون تجميل. أما فئة الأطفال يوجد برك سباحة وألعاب مناسبة لأعمارهم، وبالتطرق لفئة كبار ورجال الأعمال توجد صالة اجتماعات وندوات. بالإضافة إلى توفر مكتبة تقدم خدمات ثقافية وإجتماعية مختلفة، والهدف من ذلك هو توفير مكان مناسب لقضاء أوقات ممتعة مع العائلة ويستوفي جميع الخدمات الممكن تقديمها.</a:t>
            </a:r>
            <a:endParaRPr lang="en-US" dirty="0"/>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2729496" y="1491639"/>
            <a:ext cx="1170412" cy="1170412"/>
          </a:xfrm>
          <a:prstGeom prst="rect">
            <a:avLst/>
          </a:prstGeom>
        </p:spPr>
      </p:pic>
    </p:spTree>
    <p:extLst>
      <p:ext uri="{BB962C8B-B14F-4D97-AF65-F5344CB8AC3E}">
        <p14:creationId xmlns:p14="http://schemas.microsoft.com/office/powerpoint/2010/main" xmlns="" val="1991847946"/>
      </p:ext>
    </p:extLst>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032375" y="360768"/>
            <a:ext cx="7961059" cy="6497232"/>
          </a:xfrm>
          <a:prstGeom prst="rect">
            <a:avLst/>
          </a:prstGeom>
        </p:spPr>
      </p:pic>
    </p:spTree>
    <p:extLst>
      <p:ext uri="{BB962C8B-B14F-4D97-AF65-F5344CB8AC3E}">
        <p14:creationId xmlns:p14="http://schemas.microsoft.com/office/powerpoint/2010/main" xmlns="" val="3481853438"/>
      </p:ext>
    </p:extLst>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708837"/>
          </a:xfrm>
        </p:spPr>
        <p:txBody>
          <a:bodyPr>
            <a:noAutofit/>
          </a:bodyPr>
          <a:lstStyle/>
          <a:p>
            <a:pPr algn="r" rtl="1"/>
            <a:r>
              <a:rPr lang="ar-SA" sz="4800" dirty="0" smtClean="0">
                <a:latin typeface="Arabic Typesetting" panose="03020402040406030203" pitchFamily="66" charset="-78"/>
                <a:cs typeface="Arabic Typesetting" panose="03020402040406030203" pitchFamily="66" charset="-78"/>
              </a:rPr>
              <a:t>الآثار </a:t>
            </a:r>
            <a:r>
              <a:rPr lang="ar-SA" sz="4800" dirty="0">
                <a:latin typeface="Arabic Typesetting" panose="03020402040406030203" pitchFamily="66" charset="-78"/>
                <a:cs typeface="Arabic Typesetting" panose="03020402040406030203" pitchFamily="66" charset="-78"/>
              </a:rPr>
              <a:t>التنموية </a:t>
            </a:r>
            <a:r>
              <a:rPr lang="ar-SA" sz="4800" dirty="0" smtClean="0">
                <a:latin typeface="Arabic Typesetting" panose="03020402040406030203" pitchFamily="66" charset="-78"/>
                <a:cs typeface="Arabic Typesetting" panose="03020402040406030203" pitchFamily="66" charset="-78"/>
              </a:rPr>
              <a:t>للمشروع: </a:t>
            </a:r>
            <a:endParaRPr lang="en-US" sz="4800" dirty="0">
              <a:latin typeface="Arabic Typesetting" panose="03020402040406030203" pitchFamily="66" charset="-78"/>
              <a:cs typeface="Arabic Typesetting" panose="03020402040406030203" pitchFamily="66" charset="-78"/>
            </a:endParaRPr>
          </a:p>
        </p:txBody>
      </p:sp>
      <p:pic>
        <p:nvPicPr>
          <p:cNvPr id="4" name="Content Placeholder 3"/>
          <p:cNvPicPr>
            <a:picLocks noGrp="1" noChangeAspect="1"/>
          </p:cNvPicPr>
          <p:nvPr>
            <p:ph idx="1"/>
          </p:nvPr>
        </p:nvPicPr>
        <p:blipFill>
          <a:blip r:embed="rId2"/>
          <a:stretch>
            <a:fillRect/>
          </a:stretch>
        </p:blipFill>
        <p:spPr>
          <a:xfrm>
            <a:off x="1041991" y="1413213"/>
            <a:ext cx="6826102" cy="5351709"/>
          </a:xfrm>
          <a:prstGeom prst="rect">
            <a:avLst/>
          </a:prstGeom>
        </p:spPr>
      </p:pic>
    </p:spTree>
    <p:extLst>
      <p:ext uri="{BB962C8B-B14F-4D97-AF65-F5344CB8AC3E}">
        <p14:creationId xmlns:p14="http://schemas.microsoft.com/office/powerpoint/2010/main" xmlns="" val="1846986524"/>
      </p:ext>
    </p:extLst>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7698" y="2409055"/>
            <a:ext cx="8596668" cy="3675222"/>
          </a:xfrm>
        </p:spPr>
        <p:txBody>
          <a:bodyPr>
            <a:noAutofit/>
          </a:bodyPr>
          <a:lstStyle/>
          <a:p>
            <a:pPr marL="214313" indent="-214313" algn="r" rtl="1"/>
            <a:r>
              <a:rPr lang="ar-SA" sz="2800" dirty="0">
                <a:latin typeface="Adobe Arabic" panose="02040503050201020203" pitchFamily="18" charset="-78"/>
                <a:cs typeface="Adobe Arabic" panose="02040503050201020203" pitchFamily="18" charset="-78"/>
              </a:rPr>
              <a:t>إعداد الطالبات :</a:t>
            </a:r>
            <a:br>
              <a:rPr lang="ar-SA" sz="2800" dirty="0">
                <a:latin typeface="Adobe Arabic" panose="02040503050201020203" pitchFamily="18" charset="-78"/>
                <a:cs typeface="Adobe Arabic" panose="02040503050201020203" pitchFamily="18" charset="-78"/>
              </a:rPr>
            </a:br>
            <a:r>
              <a:rPr lang="ar-SA" sz="2800" dirty="0" smtClean="0">
                <a:latin typeface="Adobe Arabic" panose="02040503050201020203" pitchFamily="18" charset="-78"/>
                <a:cs typeface="Adobe Arabic" panose="02040503050201020203" pitchFamily="18" charset="-78"/>
              </a:rPr>
              <a:t>شهد </a:t>
            </a:r>
            <a:r>
              <a:rPr lang="ar-SA" sz="2800" dirty="0">
                <a:latin typeface="Adobe Arabic" panose="02040503050201020203" pitchFamily="18" charset="-78"/>
                <a:cs typeface="Adobe Arabic" panose="02040503050201020203" pitchFamily="18" charset="-78"/>
              </a:rPr>
              <a:t>ابو حمود</a:t>
            </a:r>
            <a:r>
              <a:rPr lang="en-US" sz="2800" dirty="0">
                <a:latin typeface="Adobe Arabic" panose="02040503050201020203" pitchFamily="18" charset="-78"/>
                <a:cs typeface="Adobe Arabic" panose="02040503050201020203" pitchFamily="18" charset="-78"/>
              </a:rPr>
              <a:t/>
            </a:r>
            <a:br>
              <a:rPr lang="en-US" sz="2800" dirty="0">
                <a:latin typeface="Adobe Arabic" panose="02040503050201020203" pitchFamily="18" charset="-78"/>
                <a:cs typeface="Adobe Arabic" panose="02040503050201020203" pitchFamily="18" charset="-78"/>
              </a:rPr>
            </a:br>
            <a:r>
              <a:rPr lang="ar-SA" sz="2800" dirty="0">
                <a:latin typeface="Adobe Arabic" panose="02040503050201020203" pitchFamily="18" charset="-78"/>
                <a:cs typeface="Adobe Arabic" panose="02040503050201020203" pitchFamily="18" charset="-78"/>
              </a:rPr>
              <a:t>نورا الحاتم</a:t>
            </a:r>
            <a:br>
              <a:rPr lang="ar-SA" sz="2800" dirty="0">
                <a:latin typeface="Adobe Arabic" panose="02040503050201020203" pitchFamily="18" charset="-78"/>
                <a:cs typeface="Adobe Arabic" panose="02040503050201020203" pitchFamily="18" charset="-78"/>
              </a:rPr>
            </a:br>
            <a:r>
              <a:rPr lang="ar-SA" sz="2800" dirty="0">
                <a:latin typeface="Adobe Arabic" panose="02040503050201020203" pitchFamily="18" charset="-78"/>
                <a:cs typeface="Adobe Arabic" panose="02040503050201020203" pitchFamily="18" charset="-78"/>
              </a:rPr>
              <a:t>رزان المقبل</a:t>
            </a:r>
            <a:r>
              <a:rPr lang="en-US" sz="2800" dirty="0">
                <a:latin typeface="Adobe Arabic" panose="02040503050201020203" pitchFamily="18" charset="-78"/>
                <a:cs typeface="Adobe Arabic" panose="02040503050201020203" pitchFamily="18" charset="-78"/>
              </a:rPr>
              <a:t/>
            </a:r>
            <a:br>
              <a:rPr lang="en-US" sz="2800" dirty="0">
                <a:latin typeface="Adobe Arabic" panose="02040503050201020203" pitchFamily="18" charset="-78"/>
                <a:cs typeface="Adobe Arabic" panose="02040503050201020203" pitchFamily="18" charset="-78"/>
              </a:rPr>
            </a:br>
            <a:r>
              <a:rPr lang="ar-SA" sz="2800" dirty="0">
                <a:latin typeface="Adobe Arabic" panose="02040503050201020203" pitchFamily="18" charset="-78"/>
                <a:cs typeface="Adobe Arabic" panose="02040503050201020203" pitchFamily="18" charset="-78"/>
              </a:rPr>
              <a:t>لمى </a:t>
            </a:r>
            <a:r>
              <a:rPr lang="ar-SA" sz="2800" dirty="0" smtClean="0">
                <a:latin typeface="Adobe Arabic" panose="02040503050201020203" pitchFamily="18" charset="-78"/>
                <a:cs typeface="Adobe Arabic" panose="02040503050201020203" pitchFamily="18" charset="-78"/>
              </a:rPr>
              <a:t>الشنيبر</a:t>
            </a:r>
            <a:r>
              <a:rPr lang="en-US" sz="2800" dirty="0">
                <a:latin typeface="Adobe Arabic" panose="02040503050201020203" pitchFamily="18" charset="-78"/>
                <a:cs typeface="Adobe Arabic" panose="02040503050201020203" pitchFamily="18" charset="-78"/>
              </a:rPr>
              <a:t/>
            </a:r>
            <a:br>
              <a:rPr lang="en-US" sz="2800" dirty="0">
                <a:latin typeface="Adobe Arabic" panose="02040503050201020203" pitchFamily="18" charset="-78"/>
                <a:cs typeface="Adobe Arabic" panose="02040503050201020203" pitchFamily="18" charset="-78"/>
              </a:rPr>
            </a:br>
            <a:r>
              <a:rPr lang="ar-SA" sz="2800" dirty="0" err="1">
                <a:latin typeface="Adobe Arabic" panose="02040503050201020203" pitchFamily="18" charset="-78"/>
                <a:cs typeface="Adobe Arabic" panose="02040503050201020203" pitchFamily="18" charset="-78"/>
              </a:rPr>
              <a:t>ساره</a:t>
            </a:r>
            <a:r>
              <a:rPr lang="ar-SA" sz="2800" dirty="0">
                <a:latin typeface="Adobe Arabic" panose="02040503050201020203" pitchFamily="18" charset="-78"/>
                <a:cs typeface="Adobe Arabic" panose="02040503050201020203" pitchFamily="18" charset="-78"/>
              </a:rPr>
              <a:t> </a:t>
            </a:r>
            <a:r>
              <a:rPr lang="ar-SA" sz="2800" dirty="0" err="1" smtClean="0">
                <a:latin typeface="Adobe Arabic" panose="02040503050201020203" pitchFamily="18" charset="-78"/>
                <a:cs typeface="Adobe Arabic" panose="02040503050201020203" pitchFamily="18" charset="-78"/>
              </a:rPr>
              <a:t>الشريوفي</a:t>
            </a:r>
            <a:r>
              <a:rPr lang="ar-SA" sz="2800" dirty="0" smtClean="0">
                <a:latin typeface="Adobe Arabic" panose="02040503050201020203" pitchFamily="18" charset="-78"/>
                <a:cs typeface="Adobe Arabic" panose="02040503050201020203" pitchFamily="18" charset="-78"/>
              </a:rPr>
              <a:t/>
            </a:r>
            <a:br>
              <a:rPr lang="ar-SA" sz="2800" dirty="0" smtClean="0">
                <a:latin typeface="Adobe Arabic" panose="02040503050201020203" pitchFamily="18" charset="-78"/>
                <a:cs typeface="Adobe Arabic" panose="02040503050201020203" pitchFamily="18" charset="-78"/>
              </a:rPr>
            </a:br>
            <a:r>
              <a:rPr lang="ar-SA" sz="2000" dirty="0" smtClean="0"/>
              <a:t>إشراف </a:t>
            </a:r>
            <a:r>
              <a:rPr lang="ar-SA" sz="2000" b="1" dirty="0" smtClean="0"/>
              <a:t>دكتورة/ نشوى مصطفى على محمد</a:t>
            </a:r>
            <a:br>
              <a:rPr lang="ar-SA" sz="2000" b="1" dirty="0" smtClean="0"/>
            </a:br>
            <a:r>
              <a:rPr lang="ar-SA" sz="2000" dirty="0" smtClean="0"/>
              <a:t>الاستاذ المشارك بقسم </a:t>
            </a:r>
            <a:r>
              <a:rPr lang="ar-SA" sz="2000" dirty="0" err="1" smtClean="0"/>
              <a:t>الاقتصاد </a:t>
            </a:r>
            <a:r>
              <a:rPr lang="ar-SA" sz="2000" dirty="0" smtClean="0"/>
              <a:t>– كلية إدارة </a:t>
            </a:r>
            <a:r>
              <a:rPr lang="ar-SA" sz="2000" dirty="0" err="1" smtClean="0"/>
              <a:t>الاعمال </a:t>
            </a:r>
            <a:r>
              <a:rPr lang="ar-SA" sz="2000" dirty="0" smtClean="0"/>
              <a:t>–جامعة الملك سعود</a:t>
            </a:r>
            <a:r>
              <a:rPr lang="ar-SA" sz="2800" dirty="0" smtClean="0"/>
              <a:t/>
            </a:r>
            <a:br>
              <a:rPr lang="ar-SA" sz="2800" dirty="0" smtClean="0"/>
            </a:br>
            <a:r>
              <a:rPr lang="en-US" sz="2800" dirty="0">
                <a:latin typeface="Adobe Arabic" panose="02040503050201020203" pitchFamily="18" charset="-78"/>
                <a:cs typeface="Adobe Arabic" panose="02040503050201020203" pitchFamily="18" charset="-78"/>
              </a:rPr>
              <a:t/>
            </a:r>
            <a:br>
              <a:rPr lang="en-US" sz="2800" dirty="0">
                <a:latin typeface="Adobe Arabic" panose="02040503050201020203" pitchFamily="18" charset="-78"/>
                <a:cs typeface="Adobe Arabic" panose="02040503050201020203" pitchFamily="18" charset="-78"/>
              </a:rPr>
            </a:br>
            <a:endParaRPr lang="en-US" sz="2800" dirty="0">
              <a:latin typeface="Adobe Arabic" panose="02040503050201020203" pitchFamily="18" charset="-78"/>
              <a:cs typeface="Adobe Arabic" panose="02040503050201020203" pitchFamily="18" charset="-78"/>
            </a:endParaRPr>
          </a:p>
        </p:txBody>
      </p:sp>
      <p:sp>
        <p:nvSpPr>
          <p:cNvPr id="4" name="Rectangle 3"/>
          <p:cNvSpPr/>
          <p:nvPr/>
        </p:nvSpPr>
        <p:spPr>
          <a:xfrm>
            <a:off x="1202785" y="970754"/>
            <a:ext cx="8225764" cy="923330"/>
          </a:xfrm>
          <a:prstGeom prst="rect">
            <a:avLst/>
          </a:prstGeom>
          <a:noFill/>
        </p:spPr>
        <p:txBody>
          <a:bodyPr wrap="square" lIns="91440" tIns="45720" rIns="91440" bIns="45720">
            <a:spAutoFit/>
          </a:bodyPr>
          <a:lstStyle/>
          <a:p>
            <a:pPr algn="ctr"/>
            <a:r>
              <a:rPr lang="ar-SA" sz="5400" b="1" dirty="0">
                <a:solidFill>
                  <a:srgbClr val="92D050"/>
                </a:solidFill>
                <a:latin typeface="Aldhabi" panose="01000000000000000000" pitchFamily="2" charset="-78"/>
                <a:cs typeface="Aldhabi" panose="01000000000000000000" pitchFamily="2" charset="-78"/>
              </a:rPr>
              <a:t>شكرا لحسن استماعكم </a:t>
            </a:r>
          </a:p>
        </p:txBody>
      </p:sp>
    </p:spTree>
    <p:extLst>
      <p:ext uri="{BB962C8B-B14F-4D97-AF65-F5344CB8AC3E}">
        <p14:creationId xmlns:p14="http://schemas.microsoft.com/office/powerpoint/2010/main" xmlns="" val="1868586731"/>
      </p:ext>
    </p:extLst>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path" presetSubtype="0" accel="50000" decel="50000" fill="hold" nodeType="clickEffect">
                                  <p:stCondLst>
                                    <p:cond delay="0"/>
                                  </p:stCondLst>
                                  <p:childTnLst>
                                    <p:animMotion origin="layout" path="M 0 0 C 0.069 0 0.125 0.056 0.125 0.125 C 0.125 0.194 0.069 0.25 0 0.25 C -0.069 0.25 -0.125 0.194 -0.125 0.125 C -0.125 0.056 -0.069 0 0 0 Z" pathEditMode="relative" ptsTypes="">
                                      <p:cBhvr>
                                        <p:cTn id="6" dur="2000" fill="hold"/>
                                        <p:tgtEl>
                                          <p:spTgt spid="4">
                                            <p:txEl>
                                              <p:pRg st="0" end="0"/>
                                            </p:txEl>
                                          </p:spTgt>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97904" y="3108357"/>
            <a:ext cx="8596668" cy="1320800"/>
          </a:xfrm>
        </p:spPr>
        <p:txBody>
          <a:bodyPr>
            <a:normAutofit/>
          </a:bodyPr>
          <a:lstStyle/>
          <a:p>
            <a:r>
              <a:rPr lang="ar-SA" sz="5400" dirty="0">
                <a:ln w="0"/>
                <a:effectLst>
                  <a:outerShdw blurRad="38100" dist="25400" dir="5400000" algn="ctr" rotWithShape="0">
                    <a:srgbClr val="6E747A">
                      <a:alpha val="43000"/>
                    </a:srgbClr>
                  </a:outerShdw>
                </a:effectLst>
              </a:rPr>
              <a:t>الدراسة الفنية والتسويقية </a:t>
            </a:r>
            <a:endParaRPr lang="en-US" sz="5400" dirty="0">
              <a:ln w="0"/>
              <a:effectLst>
                <a:outerShdw blurRad="38100" dist="25400" dir="5400000" algn="ctr" rotWithShape="0">
                  <a:srgbClr val="6E747A">
                    <a:alpha val="43000"/>
                  </a:srgbClr>
                </a:outerShdw>
              </a:effectLst>
            </a:endParaRPr>
          </a:p>
        </p:txBody>
      </p:sp>
      <p:pic>
        <p:nvPicPr>
          <p:cNvPr id="4" name="Pictur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326208" y="3108357"/>
            <a:ext cx="1170412" cy="1170412"/>
          </a:xfrm>
          <a:prstGeom prst="rect">
            <a:avLst/>
          </a:prstGeom>
        </p:spPr>
      </p:pic>
    </p:spTree>
    <p:extLst>
      <p:ext uri="{BB962C8B-B14F-4D97-AF65-F5344CB8AC3E}">
        <p14:creationId xmlns:p14="http://schemas.microsoft.com/office/powerpoint/2010/main" xmlns="" val="896746485"/>
      </p:ext>
    </p:extLst>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grpId="0" nodeType="clickEffect">
                                  <p:stCondLst>
                                    <p:cond delay="0"/>
                                  </p:stCondLst>
                                  <p:childTnLst>
                                    <p:animClr clrSpc="rgb" dir="cw">
                                      <p:cBhvr override="childStyle">
                                        <p:cTn id="6" dur="2000" fill="hold"/>
                                        <p:tgtEl>
                                          <p:spTgt spid="2"/>
                                        </p:tgtEl>
                                        <p:attrNameLst>
                                          <p:attrName>style.color</p:attrName>
                                        </p:attrNameLst>
                                      </p:cBhvr>
                                      <p:to>
                                        <a:schemeClr val="accent2"/>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686" y="1994781"/>
            <a:ext cx="8596668" cy="1320800"/>
          </a:xfrm>
        </p:spPr>
        <p:txBody>
          <a:bodyPr>
            <a:noAutofit/>
          </a:bodyPr>
          <a:lstStyle/>
          <a:p>
            <a:pPr algn="r"/>
            <a:r>
              <a:rPr lang="ar-SA" sz="4800" dirty="0">
                <a:ln w="0"/>
                <a:effectLst>
                  <a:outerShdw blurRad="38100" dist="25400" dir="5400000" algn="ctr" rotWithShape="0">
                    <a:srgbClr val="6E747A">
                      <a:alpha val="43000"/>
                    </a:srgbClr>
                  </a:outerShdw>
                </a:effectLst>
              </a:rPr>
              <a:t>السوق المستهدفة والمنطقة الجغرافية </a:t>
            </a:r>
            <a:endParaRPr lang="en-US" sz="4800" dirty="0">
              <a:ln w="0"/>
              <a:effectLst>
                <a:outerShdw blurRad="38100" dist="25400" dir="5400000" algn="ctr" rotWithShape="0">
                  <a:srgbClr val="6E747A">
                    <a:alpha val="43000"/>
                  </a:srgbClr>
                </a:outerShdw>
              </a:effectLst>
            </a:endParaRPr>
          </a:p>
        </p:txBody>
      </p:sp>
      <p:sp>
        <p:nvSpPr>
          <p:cNvPr id="3" name="Content Placeholder 2"/>
          <p:cNvSpPr>
            <a:spLocks noGrp="1"/>
          </p:cNvSpPr>
          <p:nvPr>
            <p:ph idx="1"/>
          </p:nvPr>
        </p:nvSpPr>
        <p:spPr>
          <a:xfrm>
            <a:off x="1075686" y="3581983"/>
            <a:ext cx="8596668" cy="3880773"/>
          </a:xfrm>
        </p:spPr>
        <p:txBody>
          <a:bodyPr/>
          <a:lstStyle/>
          <a:p>
            <a:pPr algn="r" rtl="1"/>
            <a:r>
              <a:rPr lang="ar-SA" dirty="0"/>
              <a:t>مايميز هذا المشروع أنه يعتبر المشروع </a:t>
            </a:r>
            <a:r>
              <a:rPr lang="ar-SA" dirty="0" smtClean="0"/>
              <a:t>الأول </a:t>
            </a:r>
            <a:r>
              <a:rPr lang="ar-SA" dirty="0"/>
              <a:t>الذي سوف يقام في مدينة الرياض وأنه متكامل من حيث جميع الأنشطة ويستهدف جميع </a:t>
            </a:r>
            <a:r>
              <a:rPr lang="ar-SA" dirty="0" smtClean="0"/>
              <a:t>الفئات, </a:t>
            </a:r>
            <a:r>
              <a:rPr lang="ar-SA" dirty="0"/>
              <a:t>الذكور </a:t>
            </a:r>
            <a:r>
              <a:rPr lang="ar-SA" dirty="0" smtClean="0"/>
              <a:t>والإناث, </a:t>
            </a:r>
            <a:r>
              <a:rPr lang="ar-SA" dirty="0"/>
              <a:t>وجميع الأعمار.</a:t>
            </a:r>
            <a:endParaRPr lang="en-US" dirty="0"/>
          </a:p>
          <a:p>
            <a:pPr marL="0" indent="0" algn="r" rtl="1">
              <a:buNone/>
            </a:pPr>
            <a:r>
              <a:rPr lang="ar-SA" dirty="0"/>
              <a:t>يتوقع أن يتم تحقيق نمو سنوي في عدد النزلاء في المنتجع لعدة أسباب </a:t>
            </a:r>
            <a:r>
              <a:rPr lang="ar-SA" dirty="0" smtClean="0"/>
              <a:t>من أهمها:</a:t>
            </a:r>
          </a:p>
          <a:p>
            <a:pPr marL="0" indent="0" algn="r" rtl="1">
              <a:buNone/>
            </a:pPr>
            <a:r>
              <a:rPr lang="ar-SA" dirty="0" smtClean="0"/>
              <a:t> </a:t>
            </a:r>
            <a:r>
              <a:rPr lang="ar-SA" dirty="0"/>
              <a:t>تزايد كثافة السكان في العاصمه ولتوفير متطلبات المجتمع. وبعد البدء بالمشروع ونجاحه يوجد خطط </a:t>
            </a:r>
            <a:r>
              <a:rPr lang="ar-SA" dirty="0" smtClean="0"/>
              <a:t>مستقبلية, </a:t>
            </a:r>
            <a:r>
              <a:rPr lang="ar-SA" dirty="0"/>
              <a:t>بإضافة خدمات </a:t>
            </a:r>
            <a:r>
              <a:rPr lang="ar-SA" dirty="0" smtClean="0"/>
              <a:t>جديدة, ومرافق, و </a:t>
            </a:r>
            <a:r>
              <a:rPr lang="ar-SA" dirty="0"/>
              <a:t>التوسع </a:t>
            </a:r>
            <a:r>
              <a:rPr lang="ar-SA" dirty="0" smtClean="0"/>
              <a:t>فيها, وفتح فروع عديدة </a:t>
            </a:r>
            <a:r>
              <a:rPr lang="ar-SA" dirty="0"/>
              <a:t>داخل المملكة العربية السعودية. </a:t>
            </a:r>
            <a:endParaRPr lang="en-US" dirty="0"/>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6224134" y="2742696"/>
            <a:ext cx="973372" cy="973372"/>
          </a:xfrm>
          <a:prstGeom prst="rect">
            <a:avLst/>
          </a:prstGeom>
        </p:spPr>
      </p:pic>
    </p:spTree>
    <p:extLst>
      <p:ext uri="{BB962C8B-B14F-4D97-AF65-F5344CB8AC3E}">
        <p14:creationId xmlns:p14="http://schemas.microsoft.com/office/powerpoint/2010/main" xmlns="" val="366821211"/>
      </p:ext>
    </p:extLst>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253780" y="149634"/>
            <a:ext cx="1170412" cy="1170412"/>
          </a:xfrm>
          <a:prstGeom prst="rect">
            <a:avLst/>
          </a:prstGeom>
        </p:spPr>
      </p:pic>
      <p:sp>
        <p:nvSpPr>
          <p:cNvPr id="2" name="Title 1"/>
          <p:cNvSpPr>
            <a:spLocks noGrp="1"/>
          </p:cNvSpPr>
          <p:nvPr>
            <p:ph type="title"/>
          </p:nvPr>
        </p:nvSpPr>
        <p:spPr>
          <a:xfrm>
            <a:off x="885563" y="347050"/>
            <a:ext cx="8596668" cy="1320800"/>
          </a:xfrm>
        </p:spPr>
        <p:txBody>
          <a:bodyPr>
            <a:normAutofit/>
          </a:bodyPr>
          <a:lstStyle/>
          <a:p>
            <a:pPr algn="r"/>
            <a:r>
              <a:rPr lang="ar-SA" sz="4400" dirty="0">
                <a:ln w="0"/>
                <a:effectLst>
                  <a:outerShdw blurRad="38100" dist="25400" dir="5400000" algn="ctr" rotWithShape="0">
                    <a:srgbClr val="6E747A">
                      <a:alpha val="43000"/>
                    </a:srgbClr>
                  </a:outerShdw>
                </a:effectLst>
              </a:rPr>
              <a:t>اختيار الموقع الملائم للمشروع </a:t>
            </a:r>
            <a:endParaRPr lang="en-US" sz="4400" dirty="0">
              <a:ln w="0"/>
              <a:effectLst>
                <a:outerShdw blurRad="38100" dist="25400" dir="5400000" algn="ctr" rotWithShape="0">
                  <a:srgbClr val="6E747A">
                    <a:alpha val="43000"/>
                  </a:srgbClr>
                </a:outerShdw>
              </a:effectLst>
            </a:endParaRPr>
          </a:p>
        </p:txBody>
      </p:sp>
      <p:sp>
        <p:nvSpPr>
          <p:cNvPr id="3" name="Content Placeholder 2"/>
          <p:cNvSpPr>
            <a:spLocks noGrp="1"/>
          </p:cNvSpPr>
          <p:nvPr>
            <p:ph idx="1"/>
          </p:nvPr>
        </p:nvSpPr>
        <p:spPr>
          <a:xfrm>
            <a:off x="99588" y="1122630"/>
            <a:ext cx="9497085" cy="5735371"/>
          </a:xfrm>
        </p:spPr>
        <p:txBody>
          <a:bodyPr>
            <a:normAutofit/>
          </a:bodyPr>
          <a:lstStyle/>
          <a:p>
            <a:pPr marL="0" indent="0" algn="r" rtl="1">
              <a:buNone/>
            </a:pPr>
            <a:r>
              <a:rPr lang="ar-SA" dirty="0"/>
              <a:t>من أهم أهداف </a:t>
            </a:r>
            <a:r>
              <a:rPr lang="ar-SA" dirty="0" smtClean="0"/>
              <a:t>الدراسة </a:t>
            </a:r>
            <a:r>
              <a:rPr lang="ar-SA" dirty="0"/>
              <a:t>الفنية هو اختيار الموقع الملائم لإنشاء المشروع فعدم توفر الموقع الملائم قد يسبب عائقا أمام إنشائه </a:t>
            </a:r>
            <a:r>
              <a:rPr lang="ar-SA" dirty="0" smtClean="0"/>
              <a:t>وتوجد </a:t>
            </a:r>
            <a:r>
              <a:rPr lang="ar-SA" dirty="0"/>
              <a:t>بعض العوامل التي تؤثر في اختيار الموقع أهمها </a:t>
            </a:r>
            <a:r>
              <a:rPr lang="ar-SA" dirty="0" smtClean="0"/>
              <a:t>:</a:t>
            </a:r>
            <a:endParaRPr lang="en-US" dirty="0" smtClean="0"/>
          </a:p>
          <a:p>
            <a:pPr marL="0" indent="0" algn="r" rtl="1">
              <a:buNone/>
            </a:pPr>
            <a:endParaRPr lang="en-US" dirty="0"/>
          </a:p>
          <a:p>
            <a:pPr algn="r" rtl="1"/>
            <a:r>
              <a:rPr lang="ar-SA" b="1" dirty="0"/>
              <a:t>طبيعة المشروع :</a:t>
            </a:r>
            <a:endParaRPr lang="en-US" dirty="0"/>
          </a:p>
          <a:p>
            <a:pPr marL="0" indent="0" algn="r" rtl="1">
              <a:buNone/>
            </a:pPr>
            <a:r>
              <a:rPr lang="ar-SA" dirty="0"/>
              <a:t>طبيعة المشروع عبارة عن مشروع سياحي وترفيهي وسكني يوفر جميع الخدمات التي سبق ذكرها</a:t>
            </a:r>
            <a:r>
              <a:rPr lang="ar-SA" dirty="0" smtClean="0"/>
              <a:t>.</a:t>
            </a:r>
            <a:endParaRPr lang="en-US" dirty="0" smtClean="0"/>
          </a:p>
          <a:p>
            <a:pPr algn="r" rtl="1"/>
            <a:r>
              <a:rPr lang="ar-SA" b="1" dirty="0"/>
              <a:t>طبيعة التربة :</a:t>
            </a:r>
            <a:endParaRPr lang="en-US" dirty="0"/>
          </a:p>
          <a:p>
            <a:pPr marL="0" indent="0" algn="r" rtl="1">
              <a:buNone/>
            </a:pPr>
            <a:r>
              <a:rPr lang="ar-SA" dirty="0"/>
              <a:t>توافقا مع المشروع نحتاج الى تربة غير خصبة (صلبة) لكي تتحمل المباني التي سوف تقام داخل المشروع </a:t>
            </a:r>
            <a:r>
              <a:rPr lang="ar-SA" dirty="0" smtClean="0"/>
              <a:t>.</a:t>
            </a:r>
            <a:endParaRPr lang="en-US" dirty="0" smtClean="0"/>
          </a:p>
          <a:p>
            <a:pPr algn="r" rtl="1"/>
            <a:r>
              <a:rPr lang="ar-SA" b="1" dirty="0"/>
              <a:t>طبيعة التربة :</a:t>
            </a:r>
            <a:endParaRPr lang="en-US" dirty="0"/>
          </a:p>
          <a:p>
            <a:pPr marL="0" indent="0" algn="r" rtl="1">
              <a:buNone/>
            </a:pPr>
            <a:r>
              <a:rPr lang="ar-SA" dirty="0"/>
              <a:t>المشروع الذي سوف نقيمه يحتاج الى مساحة كبيرة جدا لذلك تم اختيار أرض بسعر منخفض وبعيد عن وسط البلد </a:t>
            </a:r>
            <a:r>
              <a:rPr lang="ar-SA" dirty="0" smtClean="0"/>
              <a:t>.</a:t>
            </a:r>
            <a:endParaRPr lang="en-US" dirty="0" smtClean="0"/>
          </a:p>
          <a:p>
            <a:pPr algn="r" rtl="1"/>
            <a:r>
              <a:rPr lang="ar-SA" b="1" dirty="0"/>
              <a:t>مدى توافر الخدمات الأساسية </a:t>
            </a:r>
            <a:r>
              <a:rPr lang="ar-SA" b="1" dirty="0" smtClean="0"/>
              <a:t>:</a:t>
            </a:r>
            <a:endParaRPr lang="en-US" b="1" dirty="0" smtClean="0"/>
          </a:p>
          <a:p>
            <a:pPr marL="0" indent="0" algn="r" rtl="1">
              <a:buNone/>
            </a:pPr>
            <a:r>
              <a:rPr lang="ar-SA" dirty="0"/>
              <a:t>هناك خدمات أساسية يجب توافرها، كالمياة، الكهرباء، والنقل والمواصلات وغيرها من الخدمات الاساسية </a:t>
            </a:r>
            <a:r>
              <a:rPr lang="ar-SA" dirty="0" smtClean="0"/>
              <a:t>لكل </a:t>
            </a:r>
            <a:r>
              <a:rPr lang="ar-SA" dirty="0"/>
              <a:t>مشروع وعلى أساسها يتم اختيار الموقع الملائم لإقامته. فقد تم إختيار منطقة الأمانة على طريق القصيم </a:t>
            </a:r>
            <a:r>
              <a:rPr lang="ar-SA" dirty="0" smtClean="0"/>
              <a:t>لامكانية وصول الخدمات والسلع </a:t>
            </a:r>
            <a:r>
              <a:rPr lang="ar-SA" dirty="0"/>
              <a:t>الأساسية لتلك المنطقة. </a:t>
            </a:r>
            <a:endParaRPr lang="en-US" dirty="0"/>
          </a:p>
          <a:p>
            <a:pPr marL="0" indent="0" algn="r" rtl="1">
              <a:buNone/>
            </a:pPr>
            <a:endParaRPr lang="en-US" dirty="0"/>
          </a:p>
        </p:txBody>
      </p:sp>
    </p:spTree>
    <p:extLst>
      <p:ext uri="{BB962C8B-B14F-4D97-AF65-F5344CB8AC3E}">
        <p14:creationId xmlns:p14="http://schemas.microsoft.com/office/powerpoint/2010/main" xmlns="" val="2010789265"/>
      </p:ext>
    </p:extLst>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a:r>
              <a:rPr lang="ar-SA" sz="4800" dirty="0">
                <a:ln w="0"/>
                <a:effectLst>
                  <a:outerShdw blurRad="38100" dist="25400" dir="5400000" algn="ctr" rotWithShape="0">
                    <a:srgbClr val="6E747A">
                      <a:alpha val="43000"/>
                    </a:srgbClr>
                  </a:outerShdw>
                </a:effectLst>
              </a:rPr>
              <a:t>طبيعة </a:t>
            </a:r>
            <a:r>
              <a:rPr lang="ar-SA" sz="4800" dirty="0" smtClean="0">
                <a:ln w="0"/>
                <a:effectLst>
                  <a:outerShdw blurRad="38100" dist="25400" dir="5400000" algn="ctr" rotWithShape="0">
                    <a:srgbClr val="6E747A">
                      <a:alpha val="43000"/>
                    </a:srgbClr>
                  </a:outerShdw>
                </a:effectLst>
              </a:rPr>
              <a:t>السوق</a:t>
            </a:r>
            <a:r>
              <a:rPr lang="en-US" sz="4800" dirty="0" smtClean="0">
                <a:ln w="0"/>
                <a:effectLst>
                  <a:outerShdw blurRad="38100" dist="25400" dir="5400000" algn="ctr" rotWithShape="0">
                    <a:srgbClr val="6E747A">
                      <a:alpha val="43000"/>
                    </a:srgbClr>
                  </a:outerShdw>
                </a:effectLst>
              </a:rPr>
              <a:t/>
            </a:r>
            <a:br>
              <a:rPr lang="en-US" sz="4800" dirty="0" smtClean="0">
                <a:ln w="0"/>
                <a:effectLst>
                  <a:outerShdw blurRad="38100" dist="25400" dir="5400000" algn="ctr" rotWithShape="0">
                    <a:srgbClr val="6E747A">
                      <a:alpha val="43000"/>
                    </a:srgbClr>
                  </a:outerShdw>
                </a:effectLst>
              </a:rPr>
            </a:br>
            <a:r>
              <a:rPr lang="en-US" sz="4800" dirty="0" smtClean="0">
                <a:ln w="0"/>
                <a:gradFill>
                  <a:gsLst>
                    <a:gs pos="21000">
                      <a:srgbClr val="53575C"/>
                    </a:gs>
                    <a:gs pos="88000">
                      <a:srgbClr val="C5C7CA"/>
                    </a:gs>
                  </a:gsLst>
                  <a:lin ang="5400000"/>
                </a:gradFill>
              </a:rPr>
              <a:t>:</a:t>
            </a:r>
            <a:r>
              <a:rPr lang="ar-SA" sz="4400" dirty="0" smtClean="0">
                <a:ln w="0"/>
                <a:gradFill>
                  <a:gsLst>
                    <a:gs pos="21000">
                      <a:srgbClr val="53575C"/>
                    </a:gs>
                    <a:gs pos="88000">
                      <a:srgbClr val="C5C7CA"/>
                    </a:gs>
                  </a:gsLst>
                  <a:lin ang="5400000"/>
                </a:gradFill>
              </a:rPr>
              <a:t>منافسين </a:t>
            </a:r>
            <a:r>
              <a:rPr lang="ar-SA" sz="4400" dirty="0">
                <a:ln w="0"/>
                <a:gradFill>
                  <a:gsLst>
                    <a:gs pos="21000">
                      <a:srgbClr val="53575C"/>
                    </a:gs>
                    <a:gs pos="88000">
                      <a:srgbClr val="C5C7CA"/>
                    </a:gs>
                  </a:gsLst>
                  <a:lin ang="5400000"/>
                </a:gradFill>
              </a:rPr>
              <a:t>غير مباشرين </a:t>
            </a:r>
            <a:r>
              <a:rPr lang="ar-SA" sz="4400" dirty="0" smtClean="0">
                <a:ln w="0"/>
                <a:gradFill>
                  <a:gsLst>
                    <a:gs pos="21000">
                      <a:srgbClr val="53575C"/>
                    </a:gs>
                    <a:gs pos="88000">
                      <a:srgbClr val="C5C7CA"/>
                    </a:gs>
                  </a:gsLst>
                  <a:lin ang="5400000"/>
                </a:gradFill>
              </a:rPr>
              <a:t>للمنتجع </a:t>
            </a:r>
            <a:endParaRPr lang="en-US" sz="4800" dirty="0">
              <a:ln w="0"/>
              <a:gradFill>
                <a:gsLst>
                  <a:gs pos="21000">
                    <a:srgbClr val="53575C"/>
                  </a:gs>
                  <a:gs pos="88000">
                    <a:srgbClr val="C5C7CA"/>
                  </a:gs>
                </a:gsLst>
                <a:lin ang="5400000"/>
              </a:gra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1982252122"/>
              </p:ext>
            </p:extLst>
          </p:nvPr>
        </p:nvGraphicFramePr>
        <p:xfrm>
          <a:off x="1439503" y="2245259"/>
          <a:ext cx="7834499" cy="3132019"/>
        </p:xfrm>
        <a:graphic>
          <a:graphicData uri="http://schemas.openxmlformats.org/drawingml/2006/table">
            <a:tbl>
              <a:tblPr rtl="1" firstRow="1" firstCol="1" bandRow="1">
                <a:tableStyleId>{5C22544A-7EE6-4342-B048-85BDC9FD1C3A}</a:tableStyleId>
              </a:tblPr>
              <a:tblGrid>
                <a:gridCol w="1593154">
                  <a:extLst>
                    <a:ext uri="{9D8B030D-6E8A-4147-A177-3AD203B41FA5}">
                      <a16:colId xmlns="" xmlns:a16="http://schemas.microsoft.com/office/drawing/2014/main" val="20000"/>
                    </a:ext>
                  </a:extLst>
                </a:gridCol>
                <a:gridCol w="1604486">
                  <a:extLst>
                    <a:ext uri="{9D8B030D-6E8A-4147-A177-3AD203B41FA5}">
                      <a16:colId xmlns="" xmlns:a16="http://schemas.microsoft.com/office/drawing/2014/main" val="20001"/>
                    </a:ext>
                  </a:extLst>
                </a:gridCol>
                <a:gridCol w="1646038">
                  <a:extLst>
                    <a:ext uri="{9D8B030D-6E8A-4147-A177-3AD203B41FA5}">
                      <a16:colId xmlns="" xmlns:a16="http://schemas.microsoft.com/office/drawing/2014/main" val="20002"/>
                    </a:ext>
                  </a:extLst>
                </a:gridCol>
                <a:gridCol w="1567655">
                  <a:extLst>
                    <a:ext uri="{9D8B030D-6E8A-4147-A177-3AD203B41FA5}">
                      <a16:colId xmlns="" xmlns:a16="http://schemas.microsoft.com/office/drawing/2014/main" val="20003"/>
                    </a:ext>
                  </a:extLst>
                </a:gridCol>
                <a:gridCol w="1423166">
                  <a:extLst>
                    <a:ext uri="{9D8B030D-6E8A-4147-A177-3AD203B41FA5}">
                      <a16:colId xmlns="" xmlns:a16="http://schemas.microsoft.com/office/drawing/2014/main" val="20004"/>
                    </a:ext>
                  </a:extLst>
                </a:gridCol>
              </a:tblGrid>
              <a:tr h="665436">
                <a:tc>
                  <a:txBody>
                    <a:bodyPr/>
                    <a:lstStyle/>
                    <a:p>
                      <a:pPr marL="0" marR="0" algn="r" rtl="1">
                        <a:lnSpc>
                          <a:spcPct val="115000"/>
                        </a:lnSpc>
                        <a:spcBef>
                          <a:spcPts val="0"/>
                        </a:spcBef>
                        <a:spcAft>
                          <a:spcPts val="0"/>
                        </a:spcAft>
                      </a:pPr>
                      <a:r>
                        <a:rPr lang="ar-SA" sz="1200" dirty="0">
                          <a:effectLst/>
                        </a:rPr>
                        <a:t>اسم المنافس</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ar-SA" sz="1200">
                          <a:effectLst/>
                        </a:rPr>
                        <a:t>عد الزوار</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ar-SA" sz="1200">
                          <a:effectLst/>
                        </a:rPr>
                        <a:t>المساحة</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ar-SA" sz="1200">
                          <a:effectLst/>
                        </a:rPr>
                        <a:t>الايجار</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ar-SA" sz="1200">
                          <a:effectLst/>
                        </a:rPr>
                        <a:t>اسعار تذاكر الدخول</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10000"/>
                  </a:ext>
                </a:extLst>
              </a:tr>
              <a:tr h="814638">
                <a:tc>
                  <a:txBody>
                    <a:bodyPr/>
                    <a:lstStyle/>
                    <a:p>
                      <a:pPr marL="0" marR="0" algn="r" rtl="1">
                        <a:lnSpc>
                          <a:spcPct val="115000"/>
                        </a:lnSpc>
                        <a:spcBef>
                          <a:spcPts val="0"/>
                        </a:spcBef>
                        <a:spcAft>
                          <a:spcPts val="0"/>
                        </a:spcAft>
                      </a:pPr>
                      <a:r>
                        <a:rPr lang="ar-SA" sz="1200" dirty="0">
                          <a:effectLs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rtl="1">
                        <a:lnSpc>
                          <a:spcPct val="115000"/>
                        </a:lnSpc>
                        <a:spcBef>
                          <a:spcPts val="0"/>
                        </a:spcBef>
                        <a:spcAft>
                          <a:spcPts val="0"/>
                        </a:spcAft>
                      </a:pPr>
                      <a:endParaRPr lang="en-US" sz="1100" dirty="0">
                        <a:effectLst/>
                      </a:endParaRPr>
                    </a:p>
                    <a:p>
                      <a:pPr marL="0" marR="0" algn="r" rtl="1">
                        <a:lnSpc>
                          <a:spcPct val="115000"/>
                        </a:lnSpc>
                        <a:spcBef>
                          <a:spcPts val="0"/>
                        </a:spcBef>
                        <a:spcAft>
                          <a:spcPts val="1000"/>
                        </a:spcAft>
                      </a:pPr>
                      <a:r>
                        <a:rPr lang="ar-SA" sz="1100" dirty="0">
                          <a:effectLst/>
                        </a:rPr>
                        <a:t>ايام </a:t>
                      </a:r>
                      <a:r>
                        <a:rPr lang="ar-SA" sz="1100" dirty="0" smtClean="0">
                          <a:effectLst/>
                        </a:rPr>
                        <a:t>الاسبوع </a:t>
                      </a:r>
                      <a:endParaRPr lang="en-US" sz="1100" dirty="0">
                        <a:effectLst/>
                      </a:endParaRPr>
                    </a:p>
                    <a:p>
                      <a:pPr marL="0" marR="0" algn="r" rtl="1">
                        <a:lnSpc>
                          <a:spcPct val="115000"/>
                        </a:lnSpc>
                        <a:spcBef>
                          <a:spcPts val="0"/>
                        </a:spcBef>
                        <a:spcAft>
                          <a:spcPts val="0"/>
                        </a:spcAft>
                      </a:pPr>
                      <a:r>
                        <a:rPr lang="ar-SA" sz="1200" dirty="0">
                          <a:effectLs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BlToTr w="12700" cap="flat" cmpd="sng" algn="ctr">
                      <a:solidFill>
                        <a:schemeClr val="tx1"/>
                      </a:solidFill>
                      <a:prstDash val="solid"/>
                      <a:round/>
                      <a:headEnd type="none" w="med" len="med"/>
                      <a:tailEnd type="none" w="med" len="med"/>
                    </a:lnBlToTr>
                  </a:tcPr>
                </a:tc>
                <a:tc>
                  <a:txBody>
                    <a:bodyPr/>
                    <a:lstStyle/>
                    <a:p>
                      <a:pPr marL="0" marR="0" algn="r" rtl="1">
                        <a:lnSpc>
                          <a:spcPct val="115000"/>
                        </a:lnSpc>
                        <a:spcBef>
                          <a:spcPts val="0"/>
                        </a:spcBef>
                        <a:spcAft>
                          <a:spcPts val="0"/>
                        </a:spcAft>
                      </a:pPr>
                      <a:r>
                        <a:rPr lang="ar-SA" sz="1200" dirty="0">
                          <a:effectLs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endParaRPr lang="en-US" sz="1100">
                        <a:effectLst/>
                      </a:endParaRPr>
                    </a:p>
                    <a:p>
                      <a:pPr marL="0" marR="0" algn="r" rtl="1">
                        <a:lnSpc>
                          <a:spcPct val="115000"/>
                        </a:lnSpc>
                        <a:spcBef>
                          <a:spcPts val="0"/>
                        </a:spcBef>
                        <a:spcAft>
                          <a:spcPts val="1000"/>
                        </a:spcAft>
                      </a:pPr>
                      <a:r>
                        <a:rPr lang="en-US" sz="11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rtl="1">
                        <a:lnSpc>
                          <a:spcPct val="115000"/>
                        </a:lnSpc>
                        <a:spcBef>
                          <a:spcPts val="0"/>
                        </a:spcBef>
                        <a:spcAft>
                          <a:spcPts val="0"/>
                        </a:spcAft>
                      </a:pPr>
                      <a:r>
                        <a:rPr lang="ar-SA" sz="12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10001"/>
                  </a:ext>
                </a:extLst>
              </a:tr>
              <a:tr h="321073">
                <a:tc>
                  <a:txBody>
                    <a:bodyPr/>
                    <a:lstStyle/>
                    <a:p>
                      <a:pPr marL="0" marR="0" algn="r" rtl="1">
                        <a:lnSpc>
                          <a:spcPct val="115000"/>
                        </a:lnSpc>
                        <a:spcBef>
                          <a:spcPts val="0"/>
                        </a:spcBef>
                        <a:spcAft>
                          <a:spcPts val="0"/>
                        </a:spcAft>
                      </a:pPr>
                      <a:r>
                        <a:rPr lang="ar-SA" sz="1200" dirty="0">
                          <a:effectLst/>
                        </a:rPr>
                        <a:t>المرسى</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rtl="1">
                        <a:lnSpc>
                          <a:spcPct val="115000"/>
                        </a:lnSpc>
                        <a:spcBef>
                          <a:spcPts val="0"/>
                        </a:spcBef>
                        <a:spcAft>
                          <a:spcPts val="0"/>
                        </a:spcAft>
                      </a:pPr>
                      <a:r>
                        <a:rPr lang="ar-SA" sz="1200">
                          <a:effectLst/>
                        </a:rPr>
                        <a:t>1000 \ 3000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rtl="1">
                        <a:lnSpc>
                          <a:spcPct val="115000"/>
                        </a:lnSpc>
                        <a:spcBef>
                          <a:spcPts val="0"/>
                        </a:spcBef>
                        <a:spcAft>
                          <a:spcPts val="0"/>
                        </a:spcAft>
                      </a:pPr>
                      <a:r>
                        <a:rPr lang="ar-SA" sz="1200">
                          <a:effectLst/>
                        </a:rPr>
                        <a:t>2600متر مربع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rtl="1">
                        <a:lnSpc>
                          <a:spcPct val="115000"/>
                        </a:lnSpc>
                        <a:spcBef>
                          <a:spcPts val="0"/>
                        </a:spcBef>
                        <a:spcAft>
                          <a:spcPts val="0"/>
                        </a:spcAft>
                      </a:pPr>
                      <a:r>
                        <a:rPr lang="ar-SA" sz="1200">
                          <a:effectLst/>
                        </a:rPr>
                        <a:t>1000 ريال</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rtl="1">
                        <a:lnSpc>
                          <a:spcPct val="115000"/>
                        </a:lnSpc>
                        <a:spcBef>
                          <a:spcPts val="0"/>
                        </a:spcBef>
                        <a:spcAft>
                          <a:spcPts val="0"/>
                        </a:spcAft>
                      </a:pPr>
                      <a:r>
                        <a:rPr lang="ar-SA" sz="12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10002"/>
                  </a:ext>
                </a:extLst>
              </a:tr>
              <a:tr h="665436">
                <a:tc>
                  <a:txBody>
                    <a:bodyPr/>
                    <a:lstStyle/>
                    <a:p>
                      <a:pPr marL="0" marR="0" algn="r" rtl="1">
                        <a:lnSpc>
                          <a:spcPct val="115000"/>
                        </a:lnSpc>
                        <a:spcBef>
                          <a:spcPts val="0"/>
                        </a:spcBef>
                        <a:spcAft>
                          <a:spcPts val="0"/>
                        </a:spcAft>
                      </a:pPr>
                      <a:r>
                        <a:rPr lang="ar-SA" sz="1200" dirty="0">
                          <a:effectLst/>
                        </a:rPr>
                        <a:t>فانتزي لاند</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rtl="1">
                        <a:lnSpc>
                          <a:spcPct val="115000"/>
                        </a:lnSpc>
                        <a:spcBef>
                          <a:spcPts val="0"/>
                        </a:spcBef>
                        <a:spcAft>
                          <a:spcPts val="0"/>
                        </a:spcAft>
                      </a:pPr>
                      <a:r>
                        <a:rPr lang="ar-SA" sz="1200">
                          <a:effectLst/>
                        </a:rPr>
                        <a:t>13000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rtl="1">
                        <a:lnSpc>
                          <a:spcPct val="115000"/>
                        </a:lnSpc>
                        <a:spcBef>
                          <a:spcPts val="0"/>
                        </a:spcBef>
                        <a:spcAft>
                          <a:spcPts val="0"/>
                        </a:spcAft>
                      </a:pPr>
                      <a:r>
                        <a:rPr lang="ar-SA" sz="1200">
                          <a:effectLst/>
                        </a:rPr>
                        <a:t>300 متر مربع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rtl="1">
                        <a:lnSpc>
                          <a:spcPct val="115000"/>
                        </a:lnSpc>
                        <a:spcBef>
                          <a:spcPts val="0"/>
                        </a:spcBef>
                        <a:spcAft>
                          <a:spcPts val="0"/>
                        </a:spcAft>
                      </a:pPr>
                      <a:r>
                        <a:rPr lang="ar-SA" sz="1200">
                          <a:effectLst/>
                        </a:rPr>
                        <a:t>300 ريال</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rtl="1">
                        <a:lnSpc>
                          <a:spcPct val="115000"/>
                        </a:lnSpc>
                        <a:spcBef>
                          <a:spcPts val="0"/>
                        </a:spcBef>
                        <a:spcAft>
                          <a:spcPts val="0"/>
                        </a:spcAft>
                      </a:pPr>
                      <a:r>
                        <a:rPr lang="ar-SA" sz="1200">
                          <a:effectLst/>
                        </a:rPr>
                        <a:t>35 كبار</a:t>
                      </a:r>
                      <a:endParaRPr lang="en-US" sz="1100">
                        <a:effectLst/>
                      </a:endParaRPr>
                    </a:p>
                    <a:p>
                      <a:pPr marL="0" marR="0" algn="r" rtl="1">
                        <a:lnSpc>
                          <a:spcPct val="115000"/>
                        </a:lnSpc>
                        <a:spcBef>
                          <a:spcPts val="0"/>
                        </a:spcBef>
                        <a:spcAft>
                          <a:spcPts val="0"/>
                        </a:spcAft>
                      </a:pPr>
                      <a:r>
                        <a:rPr lang="ar-SA" sz="1200">
                          <a:effectLst/>
                        </a:rPr>
                        <a:t>25 صغار</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10003"/>
                  </a:ext>
                </a:extLst>
              </a:tr>
              <a:tr h="665436">
                <a:tc>
                  <a:txBody>
                    <a:bodyPr/>
                    <a:lstStyle/>
                    <a:p>
                      <a:pPr marL="0" marR="0" algn="r" rtl="1">
                        <a:lnSpc>
                          <a:spcPct val="115000"/>
                        </a:lnSpc>
                        <a:spcBef>
                          <a:spcPts val="0"/>
                        </a:spcBef>
                        <a:spcAft>
                          <a:spcPts val="0"/>
                        </a:spcAft>
                      </a:pPr>
                      <a:r>
                        <a:rPr lang="ar-SA" sz="1200" dirty="0">
                          <a:effectLst/>
                        </a:rPr>
                        <a:t>منتزة سلام</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rtl="1">
                        <a:lnSpc>
                          <a:spcPct val="115000"/>
                        </a:lnSpc>
                        <a:spcBef>
                          <a:spcPts val="0"/>
                        </a:spcBef>
                        <a:spcAft>
                          <a:spcPts val="0"/>
                        </a:spcAft>
                      </a:pPr>
                      <a:r>
                        <a:rPr lang="ar-SA" sz="1200">
                          <a:effectLst/>
                        </a:rPr>
                        <a:t>2000 \ 15000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rtl="1">
                        <a:lnSpc>
                          <a:spcPct val="115000"/>
                        </a:lnSpc>
                        <a:spcBef>
                          <a:spcPts val="0"/>
                        </a:spcBef>
                        <a:spcAft>
                          <a:spcPts val="0"/>
                        </a:spcAft>
                      </a:pPr>
                      <a:r>
                        <a:rPr lang="ar-SA" sz="1200">
                          <a:effectLst/>
                        </a:rPr>
                        <a:t>312 متر مربع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rtl="1">
                        <a:lnSpc>
                          <a:spcPct val="115000"/>
                        </a:lnSpc>
                        <a:spcBef>
                          <a:spcPts val="0"/>
                        </a:spcBef>
                        <a:spcAft>
                          <a:spcPts val="0"/>
                        </a:spcAft>
                      </a:pPr>
                      <a:r>
                        <a:rPr lang="ar-SA" sz="12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rtl="1">
                        <a:lnSpc>
                          <a:spcPct val="115000"/>
                        </a:lnSpc>
                        <a:spcBef>
                          <a:spcPts val="0"/>
                        </a:spcBef>
                        <a:spcAft>
                          <a:spcPts val="0"/>
                        </a:spcAft>
                      </a:pPr>
                      <a:r>
                        <a:rPr lang="ar-SA" sz="1200" dirty="0">
                          <a:effectLst/>
                        </a:rPr>
                        <a:t>5 كبار</a:t>
                      </a:r>
                      <a:endParaRPr lang="en-US" sz="1100" dirty="0">
                        <a:effectLst/>
                      </a:endParaRPr>
                    </a:p>
                    <a:p>
                      <a:pPr marL="0" marR="0" algn="r" rtl="1">
                        <a:lnSpc>
                          <a:spcPct val="115000"/>
                        </a:lnSpc>
                        <a:spcBef>
                          <a:spcPts val="0"/>
                        </a:spcBef>
                        <a:spcAft>
                          <a:spcPts val="0"/>
                        </a:spcAft>
                      </a:pPr>
                      <a:r>
                        <a:rPr lang="ar-SA" sz="1200" dirty="0">
                          <a:effectLst/>
                        </a:rPr>
                        <a:t>3 صغار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10004"/>
                  </a:ext>
                </a:extLst>
              </a:tr>
            </a:tbl>
          </a:graphicData>
        </a:graphic>
      </p:graphicFrame>
      <p:sp>
        <p:nvSpPr>
          <p:cNvPr id="5" name="Text Box 2"/>
          <p:cNvSpPr txBox="1">
            <a:spLocks noChangeArrowheads="1"/>
          </p:cNvSpPr>
          <p:nvPr/>
        </p:nvSpPr>
        <p:spPr bwMode="auto">
          <a:xfrm>
            <a:off x="4502150" y="10975975"/>
            <a:ext cx="581025" cy="276225"/>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marL="0" marR="0" algn="r" rtl="1">
              <a:lnSpc>
                <a:spcPct val="115000"/>
              </a:lnSpc>
              <a:spcBef>
                <a:spcPts val="0"/>
              </a:spcBef>
              <a:spcAft>
                <a:spcPts val="1000"/>
              </a:spcAft>
            </a:pPr>
            <a:r>
              <a:rPr lang="en-US" sz="1100">
                <a:effectLst/>
                <a:latin typeface="Calibri" panose="020F0502020204030204" pitchFamily="34" charset="0"/>
                <a:ea typeface="Calibri" panose="020F0502020204030204" pitchFamily="34" charset="0"/>
                <a:cs typeface="Arial" panose="020B0604020202020204" pitchFamily="34" charset="0"/>
              </a:rPr>
              <a:t> </a:t>
            </a:r>
          </a:p>
        </p:txBody>
      </p:sp>
      <p:sp>
        <p:nvSpPr>
          <p:cNvPr id="6" name="Text Box 2"/>
          <p:cNvSpPr txBox="1">
            <a:spLocks noChangeArrowheads="1"/>
          </p:cNvSpPr>
          <p:nvPr/>
        </p:nvSpPr>
        <p:spPr bwMode="auto">
          <a:xfrm>
            <a:off x="6521450" y="11066463"/>
            <a:ext cx="1066800" cy="295275"/>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marL="0" marR="0" algn="r" rtl="1">
              <a:lnSpc>
                <a:spcPct val="115000"/>
              </a:lnSpc>
              <a:spcBef>
                <a:spcPts val="0"/>
              </a:spcBef>
              <a:spcAft>
                <a:spcPts val="1000"/>
              </a:spcAft>
            </a:pPr>
            <a:r>
              <a:rPr lang="ar-SA" sz="1100">
                <a:effectLst/>
                <a:latin typeface="Calibri" panose="020F0502020204030204" pitchFamily="34" charset="0"/>
                <a:ea typeface="Calibri" panose="020F0502020204030204" pitchFamily="34" charset="0"/>
                <a:cs typeface="Arial" panose="020B0604020202020204" pitchFamily="34" charset="0"/>
              </a:rPr>
              <a:t>ايام نهاية الاسبوع </a:t>
            </a:r>
            <a:endParaRPr lang="en-US" sz="1100">
              <a:effectLst/>
              <a:latin typeface="Calibri" panose="020F0502020204030204" pitchFamily="34" charset="0"/>
              <a:ea typeface="Calibri" panose="020F0502020204030204" pitchFamily="34" charset="0"/>
              <a:cs typeface="Arial" panose="020B0604020202020204" pitchFamily="34" charset="0"/>
            </a:endParaRPr>
          </a:p>
        </p:txBody>
      </p:sp>
      <p:pic>
        <p:nvPicPr>
          <p:cNvPr id="7" name="Picture 6"/>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5083175" y="609600"/>
            <a:ext cx="923958" cy="923958"/>
          </a:xfrm>
          <a:prstGeom prst="rect">
            <a:avLst/>
          </a:prstGeom>
        </p:spPr>
      </p:pic>
      <p:sp>
        <p:nvSpPr>
          <p:cNvPr id="3" name="TextBox 2"/>
          <p:cNvSpPr txBox="1"/>
          <p:nvPr/>
        </p:nvSpPr>
        <p:spPr>
          <a:xfrm>
            <a:off x="6007133" y="3431259"/>
            <a:ext cx="1365956" cy="261610"/>
          </a:xfrm>
          <a:prstGeom prst="rect">
            <a:avLst/>
          </a:prstGeom>
          <a:noFill/>
        </p:spPr>
        <p:txBody>
          <a:bodyPr wrap="square" rtlCol="0">
            <a:spAutoFit/>
          </a:bodyPr>
          <a:lstStyle/>
          <a:p>
            <a:r>
              <a:rPr lang="ar-SA" sz="1100" dirty="0" smtClean="0"/>
              <a:t>ايام نهاية الاسبوع</a:t>
            </a:r>
            <a:endParaRPr lang="en-US" sz="1100" dirty="0"/>
          </a:p>
        </p:txBody>
      </p:sp>
    </p:spTree>
    <p:extLst>
      <p:ext uri="{BB962C8B-B14F-4D97-AF65-F5344CB8AC3E}">
        <p14:creationId xmlns:p14="http://schemas.microsoft.com/office/powerpoint/2010/main" xmlns="" val="3855493886"/>
      </p:ext>
    </p:extLst>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83916" y="2239224"/>
            <a:ext cx="8596668" cy="1320800"/>
          </a:xfrm>
        </p:spPr>
        <p:txBody>
          <a:bodyPr>
            <a:normAutofit/>
          </a:bodyPr>
          <a:lstStyle/>
          <a:p>
            <a:pPr algn="r"/>
            <a:r>
              <a:rPr lang="ar-SA" sz="4800" dirty="0">
                <a:ln w="0"/>
                <a:effectLst>
                  <a:outerShdw blurRad="38100" dist="25400" dir="5400000" algn="ctr" rotWithShape="0">
                    <a:srgbClr val="6E747A">
                      <a:alpha val="43000"/>
                    </a:srgbClr>
                  </a:outerShdw>
                </a:effectLst>
              </a:rPr>
              <a:t>كمية أرباح </a:t>
            </a:r>
            <a:r>
              <a:rPr lang="ar-SA" sz="4800" dirty="0" smtClean="0">
                <a:ln w="0"/>
                <a:effectLst>
                  <a:outerShdw blurRad="38100" dist="25400" dir="5400000" algn="ctr" rotWithShape="0">
                    <a:srgbClr val="6E747A">
                      <a:alpha val="43000"/>
                    </a:srgbClr>
                  </a:outerShdw>
                </a:effectLst>
              </a:rPr>
              <a:t>المنافسين </a:t>
            </a:r>
            <a:endParaRPr lang="en-US" sz="4800" dirty="0">
              <a:ln w="0"/>
              <a:effectLst>
                <a:outerShdw blurRad="38100" dist="25400" dir="5400000" algn="ctr" rotWithShape="0">
                  <a:srgbClr val="6E747A">
                    <a:alpha val="43000"/>
                  </a:srgbClr>
                </a:outerShdw>
              </a:effectLst>
            </a:endParaRPr>
          </a:p>
        </p:txBody>
      </p:sp>
      <p:sp>
        <p:nvSpPr>
          <p:cNvPr id="3" name="Content Placeholder 2"/>
          <p:cNvSpPr>
            <a:spLocks noGrp="1"/>
          </p:cNvSpPr>
          <p:nvPr>
            <p:ph idx="1"/>
          </p:nvPr>
        </p:nvSpPr>
        <p:spPr>
          <a:xfrm>
            <a:off x="1283916" y="3409967"/>
            <a:ext cx="8596668" cy="3880773"/>
          </a:xfrm>
        </p:spPr>
        <p:txBody>
          <a:bodyPr/>
          <a:lstStyle/>
          <a:p>
            <a:pPr algn="r" rtl="1"/>
            <a:r>
              <a:rPr lang="ar-SA" sz="2000" dirty="0">
                <a:solidFill>
                  <a:schemeClr val="tx1"/>
                </a:solidFill>
              </a:rPr>
              <a:t>تقدر كمية أرباح </a:t>
            </a:r>
            <a:r>
              <a:rPr lang="ar-SA" sz="2000" dirty="0" smtClean="0">
                <a:solidFill>
                  <a:schemeClr val="tx1"/>
                </a:solidFill>
              </a:rPr>
              <a:t>"منتجع </a:t>
            </a:r>
            <a:r>
              <a:rPr lang="ar-SA" sz="2000" dirty="0">
                <a:solidFill>
                  <a:schemeClr val="tx1"/>
                </a:solidFill>
              </a:rPr>
              <a:t>المرسى"  بـ </a:t>
            </a:r>
            <a:r>
              <a:rPr lang="ar-SA" sz="2000" dirty="0" smtClean="0">
                <a:solidFill>
                  <a:schemeClr val="tx1"/>
                </a:solidFill>
              </a:rPr>
              <a:t>18.980.000 </a:t>
            </a:r>
            <a:r>
              <a:rPr lang="ar-SA" sz="2000" dirty="0">
                <a:solidFill>
                  <a:schemeClr val="tx1"/>
                </a:solidFill>
              </a:rPr>
              <a:t>مليون ريال خلال السنة وذلك إعتماداً على عدد الشاليهات الموجودة داخل المنتجع وأسعار الإيجار. وبالنسبة </a:t>
            </a:r>
            <a:r>
              <a:rPr lang="ar-SA" sz="2000" dirty="0" smtClean="0">
                <a:solidFill>
                  <a:schemeClr val="tx1"/>
                </a:solidFill>
              </a:rPr>
              <a:t>لمنتجع "فانتزي </a:t>
            </a:r>
            <a:r>
              <a:rPr lang="ar-SA" sz="2000" dirty="0">
                <a:solidFill>
                  <a:schemeClr val="tx1"/>
                </a:solidFill>
              </a:rPr>
              <a:t>لاند" قدرت الإرباح خلال الإجازة الصيفية بما يعادل </a:t>
            </a:r>
            <a:r>
              <a:rPr lang="ar-SA" sz="2000" dirty="0" smtClean="0">
                <a:solidFill>
                  <a:schemeClr val="tx1"/>
                </a:solidFill>
              </a:rPr>
              <a:t>780.000 </a:t>
            </a:r>
            <a:r>
              <a:rPr lang="ar-SA" sz="2000" dirty="0">
                <a:solidFill>
                  <a:schemeClr val="tx1"/>
                </a:solidFill>
              </a:rPr>
              <a:t>ألف ريال بناءً على تذاكر الدخول دون حساب إيجار الشاليهات. بينما </a:t>
            </a:r>
            <a:r>
              <a:rPr lang="ar-SA" sz="2000" dirty="0" smtClean="0">
                <a:solidFill>
                  <a:schemeClr val="tx1"/>
                </a:solidFill>
              </a:rPr>
              <a:t>في          </a:t>
            </a:r>
            <a:r>
              <a:rPr lang="ar-SA" sz="2000" dirty="0">
                <a:solidFill>
                  <a:schemeClr val="tx1"/>
                </a:solidFill>
              </a:rPr>
              <a:t>"منتزة سلام" قدرت كمية الأرباح </a:t>
            </a:r>
            <a:r>
              <a:rPr lang="ar-SA" sz="2000" dirty="0" smtClean="0">
                <a:solidFill>
                  <a:schemeClr val="tx1"/>
                </a:solidFill>
              </a:rPr>
              <a:t>16.000.000مليون </a:t>
            </a:r>
            <a:r>
              <a:rPr lang="ar-SA" sz="2000" dirty="0">
                <a:solidFill>
                  <a:schemeClr val="tx1"/>
                </a:solidFill>
              </a:rPr>
              <a:t>ريال خلال أربع سنوات منذ إفتتاح </a:t>
            </a:r>
            <a:r>
              <a:rPr lang="ar-SA" sz="2000" dirty="0" smtClean="0">
                <a:solidFill>
                  <a:schemeClr val="tx1"/>
                </a:solidFill>
              </a:rPr>
              <a:t>المنتزة.</a:t>
            </a:r>
            <a:endParaRPr lang="en-US" sz="2000" dirty="0">
              <a:solidFill>
                <a:schemeClr val="tx1"/>
              </a:solidFill>
            </a:endParaRPr>
          </a:p>
          <a:p>
            <a:pPr algn="r" rtl="1"/>
            <a:endParaRPr lang="en-US" dirty="0">
              <a:solidFill>
                <a:schemeClr val="tx1"/>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3073527" y="2145167"/>
            <a:ext cx="1170412" cy="1170412"/>
          </a:xfrm>
          <a:prstGeom prst="rect">
            <a:avLst/>
          </a:prstGeom>
        </p:spPr>
      </p:pic>
    </p:spTree>
    <p:extLst>
      <p:ext uri="{BB962C8B-B14F-4D97-AF65-F5344CB8AC3E}">
        <p14:creationId xmlns:p14="http://schemas.microsoft.com/office/powerpoint/2010/main" xmlns="" val="2988804947"/>
      </p:ext>
    </p:extLst>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Corbel">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281</TotalTime>
  <Words>1832</Words>
  <Application>Microsoft Office PowerPoint</Application>
  <PresentationFormat>مخصص</PresentationFormat>
  <Paragraphs>305</Paragraphs>
  <Slides>42</Slides>
  <Notes>0</Notes>
  <HiddenSlides>0</HiddenSlides>
  <MMClips>0</MMClips>
  <ScaleCrop>false</ScaleCrop>
  <HeadingPairs>
    <vt:vector size="4" baseType="variant">
      <vt:variant>
        <vt:lpstr>سمة</vt:lpstr>
      </vt:variant>
      <vt:variant>
        <vt:i4>1</vt:i4>
      </vt:variant>
      <vt:variant>
        <vt:lpstr>عناوين الشرائح</vt:lpstr>
      </vt:variant>
      <vt:variant>
        <vt:i4>42</vt:i4>
      </vt:variant>
    </vt:vector>
  </HeadingPairs>
  <TitlesOfParts>
    <vt:vector size="43" baseType="lpstr">
      <vt:lpstr>Facet</vt:lpstr>
      <vt:lpstr>منتجع ريليف العائلي </vt:lpstr>
      <vt:lpstr>بيانات المشروع </vt:lpstr>
      <vt:lpstr>بيانات عامة </vt:lpstr>
      <vt:lpstr>نبذة عن المشروع </vt:lpstr>
      <vt:lpstr>الدراسة الفنية والتسويقية </vt:lpstr>
      <vt:lpstr>السوق المستهدفة والمنطقة الجغرافية </vt:lpstr>
      <vt:lpstr>اختيار الموقع الملائم للمشروع </vt:lpstr>
      <vt:lpstr>طبيعة السوق :منافسين غير مباشرين للمنتجع </vt:lpstr>
      <vt:lpstr>كمية أرباح المنافسين </vt:lpstr>
      <vt:lpstr>الطلب المتوقع على الخدمات:</vt:lpstr>
      <vt:lpstr>الشريحة 11</vt:lpstr>
      <vt:lpstr>الشريحة 12</vt:lpstr>
      <vt:lpstr>الشريحة 13</vt:lpstr>
      <vt:lpstr>الشريحة 14</vt:lpstr>
      <vt:lpstr>العوامل الرئيسية المؤثرة في نمو الطلب </vt:lpstr>
      <vt:lpstr>أسعار تقديم الخدمات في المنتجع </vt:lpstr>
      <vt:lpstr>إستراتيجية التسويق المتبعة </vt:lpstr>
      <vt:lpstr>SWOT Analysis  للمشروع</vt:lpstr>
      <vt:lpstr>القطاعات المستخدمة في المشروع </vt:lpstr>
      <vt:lpstr>التقويم البيئي للمشروع Environmental Analysis </vt:lpstr>
      <vt:lpstr>الشريحة 21</vt:lpstr>
      <vt:lpstr>الآثار البيئية للمشروع  </vt:lpstr>
      <vt:lpstr>الشريحة 23</vt:lpstr>
      <vt:lpstr>الشريحة 24</vt:lpstr>
      <vt:lpstr>الدراسة المالية</vt:lpstr>
      <vt:lpstr>التكاليف الراسمالية</vt:lpstr>
      <vt:lpstr>الشريحة 27</vt:lpstr>
      <vt:lpstr>الشريحة 28</vt:lpstr>
      <vt:lpstr>الشريحة 29</vt:lpstr>
      <vt:lpstr>الشريحة 30</vt:lpstr>
      <vt:lpstr>الشريحة 31</vt:lpstr>
      <vt:lpstr>الشريحة 32</vt:lpstr>
      <vt:lpstr>الشريحة 33</vt:lpstr>
      <vt:lpstr>الشريحة 34</vt:lpstr>
      <vt:lpstr>الشريحة 35</vt:lpstr>
      <vt:lpstr>الشريحة 36</vt:lpstr>
      <vt:lpstr>الشريحة 37</vt:lpstr>
      <vt:lpstr>الشريحة 38</vt:lpstr>
      <vt:lpstr>الشريحة 39</vt:lpstr>
      <vt:lpstr>الشريحة 40</vt:lpstr>
      <vt:lpstr>الآثار التنموية للمشروع: </vt:lpstr>
      <vt:lpstr>إعداد الطالبات : شهد ابو حمود نورا الحاتم رزان المقبل لمى الشنيبر ساره الشريوفي إشراف دكتورة/ نشوى مصطفى على محمد الاستاذ المشارك بقسم الاقتصاد – كلية إدارة الاعمال –جامعة الملك سعود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منتجع ريليف العائلي</dc:title>
  <dc:creator>Eisa Alsharyofi</dc:creator>
  <cp:lastModifiedBy>ksu</cp:lastModifiedBy>
  <cp:revision>44</cp:revision>
  <dcterms:created xsi:type="dcterms:W3CDTF">2015-11-07T20:26:21Z</dcterms:created>
  <dcterms:modified xsi:type="dcterms:W3CDTF">2016-03-22T10:05:10Z</dcterms:modified>
</cp:coreProperties>
</file>