
<file path=[Content_Types].xml><?xml version="1.0" encoding="utf-8"?>
<Types xmlns="http://schemas.openxmlformats.org/package/2006/content-types">
  <Default Extension="xml" ContentType="application/xml"/>
  <Default Extension="xlsx" ContentType="application/vnd.openxmlformats-officedocument.spreadsheetml.sheet"/>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1"/>
  </p:sldMasterIdLst>
  <p:sldIdLst>
    <p:sldId id="256" r:id="rId2"/>
    <p:sldId id="257" r:id="rId3"/>
    <p:sldId id="258" r:id="rId4"/>
    <p:sldId id="259" r:id="rId5"/>
    <p:sldId id="263" r:id="rId6"/>
    <p:sldId id="261" r:id="rId7"/>
    <p:sldId id="265" r:id="rId8"/>
    <p:sldId id="277" r:id="rId9"/>
    <p:sldId id="278" r:id="rId10"/>
    <p:sldId id="279" r:id="rId11"/>
    <p:sldId id="280" r:id="rId12"/>
    <p:sldId id="267" r:id="rId13"/>
    <p:sldId id="281" r:id="rId14"/>
    <p:sldId id="269" r:id="rId15"/>
    <p:sldId id="275" r:id="rId16"/>
    <p:sldId id="282" r:id="rId17"/>
    <p:sldId id="283" r:id="rId18"/>
    <p:sldId id="276"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1" d="100"/>
          <a:sy n="71" d="100"/>
        </p:scale>
        <p:origin x="69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75"/>
      <c:rotY val="0"/>
      <c:rAngAx val="0"/>
    </c:view3D>
    <c:floor>
      <c:thickness val="0"/>
    </c:floor>
    <c:sideWall>
      <c:thickness val="0"/>
    </c:sideWall>
    <c:backWall>
      <c:thickness val="0"/>
    </c:backWall>
    <c:plotArea>
      <c:layout/>
      <c:pie3DChart>
        <c:varyColors val="1"/>
        <c:ser>
          <c:idx val="0"/>
          <c:order val="0"/>
          <c:tx>
            <c:strRef>
              <c:f>Sheet1!$B$1</c:f>
              <c:strCache>
                <c:ptCount val="1"/>
                <c:pt idx="0">
                  <c:v>هل تفضل إقامة منتجع متكامل الخدمات ؟</c:v>
                </c:pt>
              </c:strCache>
            </c:strRef>
          </c:tx>
          <c:dLbls>
            <c:spPr>
              <a:noFill/>
              <a:ln>
                <a:noFill/>
              </a:ln>
              <a:effectLst/>
            </c:spPr>
            <c:txPr>
              <a:bodyPr wrap="square" lIns="38100" tIns="19050" rIns="38100" bIns="19050" anchor="ctr">
                <a:spAutoFit/>
              </a:bodyPr>
              <a:lstStyle/>
              <a:p>
                <a:pPr>
                  <a:defRPr sz="1800"/>
                </a:pPr>
                <a:endParaRPr lang="en-US"/>
              </a:p>
            </c:txPr>
            <c:showLegendKey val="0"/>
            <c:showVal val="0"/>
            <c:showCatName val="1"/>
            <c:showSerName val="0"/>
            <c:showPercent val="1"/>
            <c:showBubbleSize val="0"/>
            <c:showLeaderLines val="1"/>
            <c:extLst xmlns:c16r2="http://schemas.microsoft.com/office/drawing/2015/06/chart">
              <c:ext xmlns:c15="http://schemas.microsoft.com/office/drawing/2012/chart" uri="{CE6537A1-D6FC-4f65-9D91-7224C49458BB}"/>
            </c:extLst>
          </c:dLbls>
          <c:cat>
            <c:strRef>
              <c:f>Sheet1!$A$2:$A$5</c:f>
              <c:strCache>
                <c:ptCount val="2"/>
                <c:pt idx="0">
                  <c:v>yes</c:v>
                </c:pt>
                <c:pt idx="1">
                  <c:v>no</c:v>
                </c:pt>
              </c:strCache>
            </c:strRef>
          </c:cat>
          <c:val>
            <c:numRef>
              <c:f>Sheet1!$B$2:$B$5</c:f>
              <c:numCache>
                <c:formatCode>0%</c:formatCode>
                <c:ptCount val="4"/>
                <c:pt idx="0" formatCode="0.00%">
                  <c:v>0.382</c:v>
                </c:pt>
                <c:pt idx="1">
                  <c:v>0.62</c:v>
                </c:pt>
              </c:numCache>
            </c:numRef>
          </c:val>
          <c:extLst xmlns:c16r2="http://schemas.microsoft.com/office/drawing/2015/06/chart">
            <c:ext xmlns:c16="http://schemas.microsoft.com/office/drawing/2014/chart" uri="{C3380CC4-5D6E-409C-BE32-E72D297353CC}">
              <c16:uniqueId val="{00000000-33DB-43F2-88CD-0D7E348215B7}"/>
            </c:ext>
          </c:extLst>
        </c:ser>
        <c:dLbls>
          <c:showLegendKey val="0"/>
          <c:showVal val="0"/>
          <c:showCatName val="1"/>
          <c:showSerName val="0"/>
          <c:showPercent val="1"/>
          <c:showBubbleSize val="0"/>
          <c:showLeaderLines val="1"/>
        </c:dLbls>
      </c:pie3DChart>
    </c:plotArea>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overlay val="0"/>
    </c:title>
    <c:autoTitleDeleted val="0"/>
    <c:view3D>
      <c:rotX val="15"/>
      <c:rotY val="20"/>
      <c:rAngAx val="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Series 1</c:v>
                </c:pt>
              </c:strCache>
            </c:strRef>
          </c:tx>
          <c:invertIfNegative val="0"/>
          <c:cat>
            <c:strRef>
              <c:f>Sheet1!$A$2:$A$7</c:f>
              <c:strCache>
                <c:ptCount val="6"/>
                <c:pt idx="0">
                  <c:v>نوادي رياضية</c:v>
                </c:pt>
                <c:pt idx="1">
                  <c:v>مطاعم وكافية</c:v>
                </c:pt>
                <c:pt idx="2">
                  <c:v>ألعاب ترفيهية وبرك سباحة</c:v>
                </c:pt>
                <c:pt idx="3">
                  <c:v>مكتبة ثقافية</c:v>
                </c:pt>
                <c:pt idx="4">
                  <c:v>خدمات فندقية</c:v>
                </c:pt>
                <c:pt idx="5">
                  <c:v>جميع الخدمات</c:v>
                </c:pt>
              </c:strCache>
            </c:strRef>
          </c:cat>
          <c:val>
            <c:numRef>
              <c:f>Sheet1!$B$2:$B$7</c:f>
              <c:numCache>
                <c:formatCode>0.00%</c:formatCode>
                <c:ptCount val="6"/>
                <c:pt idx="0">
                  <c:v>0.218</c:v>
                </c:pt>
                <c:pt idx="1">
                  <c:v>0.227</c:v>
                </c:pt>
                <c:pt idx="2">
                  <c:v>0.245</c:v>
                </c:pt>
                <c:pt idx="3">
                  <c:v>0.175</c:v>
                </c:pt>
                <c:pt idx="4">
                  <c:v>0.188</c:v>
                </c:pt>
                <c:pt idx="5">
                  <c:v>0.852</c:v>
                </c:pt>
              </c:numCache>
            </c:numRef>
          </c:val>
          <c:extLst xmlns:c16r2="http://schemas.microsoft.com/office/drawing/2015/06/chart">
            <c:ext xmlns:c16="http://schemas.microsoft.com/office/drawing/2014/chart" uri="{C3380CC4-5D6E-409C-BE32-E72D297353CC}">
              <c16:uniqueId val="{00000000-0DB0-4296-8328-FF19D19466C8}"/>
            </c:ext>
          </c:extLst>
        </c:ser>
        <c:dLbls>
          <c:showLegendKey val="0"/>
          <c:showVal val="0"/>
          <c:showCatName val="0"/>
          <c:showSerName val="0"/>
          <c:showPercent val="0"/>
          <c:showBubbleSize val="0"/>
        </c:dLbls>
        <c:gapWidth val="75"/>
        <c:shape val="box"/>
        <c:axId val="1205422368"/>
        <c:axId val="1157399328"/>
        <c:axId val="0"/>
      </c:bar3DChart>
      <c:catAx>
        <c:axId val="1205422368"/>
        <c:scaling>
          <c:orientation val="minMax"/>
        </c:scaling>
        <c:delete val="0"/>
        <c:axPos val="b"/>
        <c:numFmt formatCode="General" sourceLinked="0"/>
        <c:majorTickMark val="none"/>
        <c:minorTickMark val="none"/>
        <c:tickLblPos val="nextTo"/>
        <c:crossAx val="1157399328"/>
        <c:crosses val="autoZero"/>
        <c:auto val="1"/>
        <c:lblAlgn val="ctr"/>
        <c:lblOffset val="100"/>
        <c:noMultiLvlLbl val="0"/>
      </c:catAx>
      <c:valAx>
        <c:axId val="1157399328"/>
        <c:scaling>
          <c:orientation val="minMax"/>
        </c:scaling>
        <c:delete val="0"/>
        <c:axPos val="l"/>
        <c:majorGridlines/>
        <c:numFmt formatCode="0.00%" sourceLinked="1"/>
        <c:majorTickMark val="none"/>
        <c:minorTickMark val="none"/>
        <c:tickLblPos val="nextTo"/>
        <c:spPr>
          <a:ln w="9525">
            <a:noFill/>
          </a:ln>
        </c:spPr>
        <c:crossAx val="1205422368"/>
        <c:crosses val="autoZero"/>
        <c:crossBetween val="between"/>
      </c:valAx>
    </c:plotArea>
    <c:legend>
      <c:legendPos val="b"/>
      <c:overlay val="0"/>
    </c:legend>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15"/>
      <c:rotY val="20"/>
      <c:rAngAx val="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Column1</c:v>
                </c:pt>
              </c:strCache>
            </c:strRef>
          </c:tx>
          <c:invertIfNegative val="0"/>
          <c:cat>
            <c:strRef>
              <c:f>Sheet1!$A$2:$A$4</c:f>
              <c:strCache>
                <c:ptCount val="3"/>
                <c:pt idx="0">
                  <c:v>تقديم الخدمات على مدى 24 ساعة</c:v>
                </c:pt>
                <c:pt idx="1">
                  <c:v>عزل خدمة المطاعم عن الكافيات</c:v>
                </c:pt>
                <c:pt idx="2">
                  <c:v>جميع ماسبق</c:v>
                </c:pt>
              </c:strCache>
            </c:strRef>
          </c:cat>
          <c:val>
            <c:numRef>
              <c:f>Sheet1!$B$2:$B$4</c:f>
              <c:numCache>
                <c:formatCode>0.00%</c:formatCode>
                <c:ptCount val="3"/>
                <c:pt idx="0">
                  <c:v>0.395</c:v>
                </c:pt>
                <c:pt idx="1">
                  <c:v>0.259</c:v>
                </c:pt>
                <c:pt idx="2">
                  <c:v>0.421</c:v>
                </c:pt>
              </c:numCache>
            </c:numRef>
          </c:val>
          <c:extLst xmlns:c16r2="http://schemas.microsoft.com/office/drawing/2015/06/chart">
            <c:ext xmlns:c16="http://schemas.microsoft.com/office/drawing/2014/chart" uri="{C3380CC4-5D6E-409C-BE32-E72D297353CC}">
              <c16:uniqueId val="{00000000-1D3F-4CEE-83CB-FC7CB2B8AA59}"/>
            </c:ext>
          </c:extLst>
        </c:ser>
        <c:dLbls>
          <c:showLegendKey val="0"/>
          <c:showVal val="0"/>
          <c:showCatName val="0"/>
          <c:showSerName val="0"/>
          <c:showPercent val="0"/>
          <c:showBubbleSize val="0"/>
        </c:dLbls>
        <c:gapWidth val="75"/>
        <c:shape val="box"/>
        <c:axId val="1202405104"/>
        <c:axId val="1203152224"/>
        <c:axId val="0"/>
      </c:bar3DChart>
      <c:catAx>
        <c:axId val="1202405104"/>
        <c:scaling>
          <c:orientation val="minMax"/>
        </c:scaling>
        <c:delete val="0"/>
        <c:axPos val="b"/>
        <c:numFmt formatCode="General" sourceLinked="0"/>
        <c:majorTickMark val="none"/>
        <c:minorTickMark val="none"/>
        <c:tickLblPos val="nextTo"/>
        <c:crossAx val="1203152224"/>
        <c:crosses val="autoZero"/>
        <c:auto val="1"/>
        <c:lblAlgn val="ctr"/>
        <c:lblOffset val="100"/>
        <c:noMultiLvlLbl val="0"/>
      </c:catAx>
      <c:valAx>
        <c:axId val="1203152224"/>
        <c:scaling>
          <c:orientation val="minMax"/>
        </c:scaling>
        <c:delete val="0"/>
        <c:axPos val="l"/>
        <c:majorGridlines/>
        <c:numFmt formatCode="0.00%" sourceLinked="1"/>
        <c:majorTickMark val="none"/>
        <c:minorTickMark val="none"/>
        <c:tickLblPos val="nextTo"/>
        <c:spPr>
          <a:ln w="9525">
            <a:noFill/>
          </a:ln>
        </c:spPr>
        <c:crossAx val="1202405104"/>
        <c:crosses val="autoZero"/>
        <c:crossBetween val="between"/>
      </c:valAx>
    </c:plotArea>
    <c:legend>
      <c:legendPos val="b"/>
      <c:overlay val="0"/>
    </c:legend>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15"/>
      <c:rotY val="20"/>
      <c:rAngAx val="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Series 1</c:v>
                </c:pt>
              </c:strCache>
            </c:strRef>
          </c:tx>
          <c:invertIfNegative val="0"/>
          <c:cat>
            <c:strRef>
              <c:f>Sheet1!$A$2:$A$5</c:f>
              <c:strCache>
                <c:ptCount val="4"/>
                <c:pt idx="0">
                  <c:v>وجود مدربين</c:v>
                </c:pt>
                <c:pt idx="1">
                  <c:v>توافر " خدمات إستجمامية "</c:v>
                </c:pt>
                <c:pt idx="2">
                  <c:v>توافر " خدمة الفحص الطبي "</c:v>
                </c:pt>
                <c:pt idx="3">
                  <c:v>جميع ماسبق</c:v>
                </c:pt>
              </c:strCache>
            </c:strRef>
          </c:cat>
          <c:val>
            <c:numRef>
              <c:f>Sheet1!$B$2:$B$5</c:f>
              <c:numCache>
                <c:formatCode>0.00%</c:formatCode>
                <c:ptCount val="4"/>
                <c:pt idx="0" formatCode="0%">
                  <c:v>0.15</c:v>
                </c:pt>
                <c:pt idx="1">
                  <c:v>0.128</c:v>
                </c:pt>
                <c:pt idx="2">
                  <c:v>0.084</c:v>
                </c:pt>
                <c:pt idx="3">
                  <c:v>0.806</c:v>
                </c:pt>
              </c:numCache>
            </c:numRef>
          </c:val>
          <c:extLst xmlns:c16r2="http://schemas.microsoft.com/office/drawing/2015/06/chart">
            <c:ext xmlns:c16="http://schemas.microsoft.com/office/drawing/2014/chart" uri="{C3380CC4-5D6E-409C-BE32-E72D297353CC}">
              <c16:uniqueId val="{00000000-D6E5-46E8-B586-3F017D6B658F}"/>
            </c:ext>
          </c:extLst>
        </c:ser>
        <c:dLbls>
          <c:showLegendKey val="0"/>
          <c:showVal val="0"/>
          <c:showCatName val="0"/>
          <c:showSerName val="0"/>
          <c:showPercent val="0"/>
          <c:showBubbleSize val="0"/>
        </c:dLbls>
        <c:gapWidth val="75"/>
        <c:shape val="box"/>
        <c:axId val="1204094064"/>
        <c:axId val="1204098064"/>
        <c:axId val="0"/>
      </c:bar3DChart>
      <c:catAx>
        <c:axId val="1204094064"/>
        <c:scaling>
          <c:orientation val="minMax"/>
        </c:scaling>
        <c:delete val="0"/>
        <c:axPos val="b"/>
        <c:numFmt formatCode="General" sourceLinked="0"/>
        <c:majorTickMark val="none"/>
        <c:minorTickMark val="none"/>
        <c:tickLblPos val="nextTo"/>
        <c:crossAx val="1204098064"/>
        <c:crosses val="autoZero"/>
        <c:auto val="1"/>
        <c:lblAlgn val="ctr"/>
        <c:lblOffset val="100"/>
        <c:noMultiLvlLbl val="0"/>
      </c:catAx>
      <c:valAx>
        <c:axId val="1204098064"/>
        <c:scaling>
          <c:orientation val="minMax"/>
        </c:scaling>
        <c:delete val="0"/>
        <c:axPos val="l"/>
        <c:majorGridlines/>
        <c:numFmt formatCode="0%" sourceLinked="1"/>
        <c:majorTickMark val="none"/>
        <c:minorTickMark val="none"/>
        <c:tickLblPos val="nextTo"/>
        <c:spPr>
          <a:ln w="9525">
            <a:noFill/>
          </a:ln>
        </c:spPr>
        <c:crossAx val="1204094064"/>
        <c:crosses val="autoZero"/>
        <c:crossBetween val="between"/>
      </c:valAx>
    </c:plotArea>
    <c:legend>
      <c:legendPos val="b"/>
      <c:overlay val="0"/>
    </c:legend>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15"/>
      <c:rotY val="20"/>
      <c:rAngAx val="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Series 1</c:v>
                </c:pt>
              </c:strCache>
            </c:strRef>
          </c:tx>
          <c:invertIfNegative val="0"/>
          <c:cat>
            <c:strRef>
              <c:f>Sheet1!$A$2:$A$4</c:f>
              <c:strCache>
                <c:ptCount val="3"/>
                <c:pt idx="0">
                  <c:v>توافر أماكن مخصصة للقراءة</c:v>
                </c:pt>
                <c:pt idx="1">
                  <c:v>توافر كتب أجنبية</c:v>
                </c:pt>
                <c:pt idx="2">
                  <c:v>تقديم خدمة إستعارة الكتب</c:v>
                </c:pt>
              </c:strCache>
            </c:strRef>
          </c:cat>
          <c:val>
            <c:numRef>
              <c:f>Sheet1!$B$2:$B$4</c:f>
              <c:numCache>
                <c:formatCode>0.00%</c:formatCode>
                <c:ptCount val="3"/>
                <c:pt idx="0">
                  <c:v>0.737</c:v>
                </c:pt>
                <c:pt idx="1">
                  <c:v>0.241</c:v>
                </c:pt>
                <c:pt idx="2">
                  <c:v>0.513</c:v>
                </c:pt>
              </c:numCache>
            </c:numRef>
          </c:val>
          <c:extLst xmlns:c16r2="http://schemas.microsoft.com/office/drawing/2015/06/chart">
            <c:ext xmlns:c16="http://schemas.microsoft.com/office/drawing/2014/chart" uri="{C3380CC4-5D6E-409C-BE32-E72D297353CC}">
              <c16:uniqueId val="{00000000-B5CB-4857-94AF-01C6C3703771}"/>
            </c:ext>
          </c:extLst>
        </c:ser>
        <c:dLbls>
          <c:showLegendKey val="0"/>
          <c:showVal val="0"/>
          <c:showCatName val="0"/>
          <c:showSerName val="0"/>
          <c:showPercent val="0"/>
          <c:showBubbleSize val="0"/>
        </c:dLbls>
        <c:gapWidth val="75"/>
        <c:shape val="box"/>
        <c:axId val="1203368224"/>
        <c:axId val="1204063616"/>
        <c:axId val="0"/>
      </c:bar3DChart>
      <c:catAx>
        <c:axId val="1203368224"/>
        <c:scaling>
          <c:orientation val="minMax"/>
        </c:scaling>
        <c:delete val="0"/>
        <c:axPos val="b"/>
        <c:numFmt formatCode="General" sourceLinked="0"/>
        <c:majorTickMark val="none"/>
        <c:minorTickMark val="none"/>
        <c:tickLblPos val="nextTo"/>
        <c:crossAx val="1204063616"/>
        <c:crosses val="autoZero"/>
        <c:auto val="1"/>
        <c:lblAlgn val="ctr"/>
        <c:lblOffset val="100"/>
        <c:noMultiLvlLbl val="0"/>
      </c:catAx>
      <c:valAx>
        <c:axId val="1204063616"/>
        <c:scaling>
          <c:orientation val="minMax"/>
        </c:scaling>
        <c:delete val="0"/>
        <c:axPos val="l"/>
        <c:majorGridlines/>
        <c:numFmt formatCode="0.00%" sourceLinked="1"/>
        <c:majorTickMark val="none"/>
        <c:minorTickMark val="none"/>
        <c:tickLblPos val="nextTo"/>
        <c:spPr>
          <a:ln w="9525">
            <a:noFill/>
          </a:ln>
        </c:spPr>
        <c:crossAx val="1203368224"/>
        <c:crosses val="autoZero"/>
        <c:crossBetween val="between"/>
      </c:valAx>
    </c:plotArea>
    <c:legend>
      <c:legendPos val="b"/>
      <c:overlay val="0"/>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15"/>
      <c:rotY val="20"/>
      <c:rAngAx val="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Series 1</c:v>
                </c:pt>
              </c:strCache>
            </c:strRef>
          </c:tx>
          <c:invertIfNegative val="0"/>
          <c:cat>
            <c:strRef>
              <c:f>Sheet1!$A$2:$A$5</c:f>
              <c:strCache>
                <c:ptCount val="4"/>
                <c:pt idx="0">
                  <c:v>موسم الصيف</c:v>
                </c:pt>
                <c:pt idx="1">
                  <c:v>موسم الخريف</c:v>
                </c:pt>
                <c:pt idx="2">
                  <c:v>موسم الشتاء</c:v>
                </c:pt>
                <c:pt idx="3">
                  <c:v>موسم الربيع</c:v>
                </c:pt>
              </c:strCache>
            </c:strRef>
          </c:cat>
          <c:val>
            <c:numRef>
              <c:f>Sheet1!$B$2:$B$5</c:f>
              <c:numCache>
                <c:formatCode>0.00%</c:formatCode>
                <c:ptCount val="4"/>
                <c:pt idx="0">
                  <c:v>0.504</c:v>
                </c:pt>
                <c:pt idx="1">
                  <c:v>0.261</c:v>
                </c:pt>
                <c:pt idx="2">
                  <c:v>0.357</c:v>
                </c:pt>
                <c:pt idx="3">
                  <c:v>0.535</c:v>
                </c:pt>
              </c:numCache>
            </c:numRef>
          </c:val>
          <c:extLst xmlns:c16r2="http://schemas.microsoft.com/office/drawing/2015/06/chart">
            <c:ext xmlns:c16="http://schemas.microsoft.com/office/drawing/2014/chart" uri="{C3380CC4-5D6E-409C-BE32-E72D297353CC}">
              <c16:uniqueId val="{00000000-9B7D-4D7C-876D-1AC2B0D47A9F}"/>
            </c:ext>
          </c:extLst>
        </c:ser>
        <c:dLbls>
          <c:showLegendKey val="0"/>
          <c:showVal val="0"/>
          <c:showCatName val="0"/>
          <c:showSerName val="0"/>
          <c:showPercent val="0"/>
          <c:showBubbleSize val="0"/>
        </c:dLbls>
        <c:gapWidth val="75"/>
        <c:shape val="box"/>
        <c:axId val="1199468528"/>
        <c:axId val="1199472528"/>
        <c:axId val="0"/>
      </c:bar3DChart>
      <c:catAx>
        <c:axId val="1199468528"/>
        <c:scaling>
          <c:orientation val="minMax"/>
        </c:scaling>
        <c:delete val="0"/>
        <c:axPos val="b"/>
        <c:numFmt formatCode="General" sourceLinked="0"/>
        <c:majorTickMark val="none"/>
        <c:minorTickMark val="none"/>
        <c:tickLblPos val="nextTo"/>
        <c:crossAx val="1199472528"/>
        <c:crosses val="autoZero"/>
        <c:auto val="1"/>
        <c:lblAlgn val="ctr"/>
        <c:lblOffset val="100"/>
        <c:noMultiLvlLbl val="0"/>
      </c:catAx>
      <c:valAx>
        <c:axId val="1199472528"/>
        <c:scaling>
          <c:orientation val="minMax"/>
        </c:scaling>
        <c:delete val="0"/>
        <c:axPos val="l"/>
        <c:majorGridlines/>
        <c:numFmt formatCode="0.00%" sourceLinked="1"/>
        <c:majorTickMark val="none"/>
        <c:minorTickMark val="none"/>
        <c:tickLblPos val="nextTo"/>
        <c:spPr>
          <a:ln w="9525">
            <a:noFill/>
          </a:ln>
        </c:spPr>
        <c:crossAx val="1199468528"/>
        <c:crosses val="autoZero"/>
        <c:crossBetween val="between"/>
      </c:valAx>
    </c:plotArea>
    <c:legend>
      <c:legendPos val="b"/>
      <c:overlay val="0"/>
    </c:legend>
    <c:plotVisOnly val="1"/>
    <c:dispBlanksAs val="gap"/>
    <c:showDLblsOverMax val="0"/>
  </c:chart>
  <c:spPr>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15"/>
      <c:rotY val="20"/>
      <c:rAngAx val="0"/>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Series 1</c:v>
                </c:pt>
              </c:strCache>
            </c:strRef>
          </c:tx>
          <c:invertIfNegative val="0"/>
          <c:cat>
            <c:strRef>
              <c:f>Sheet1!$A$2:$A$5</c:f>
              <c:strCache>
                <c:ptCount val="4"/>
                <c:pt idx="0">
                  <c:v>8 -12 صباحاً</c:v>
                </c:pt>
                <c:pt idx="1">
                  <c:v>1 - 4 مساءً</c:v>
                </c:pt>
                <c:pt idx="2">
                  <c:v>4 - 8 مساءً</c:v>
                </c:pt>
                <c:pt idx="3">
                  <c:v>8 - 12 مساءً</c:v>
                </c:pt>
              </c:strCache>
            </c:strRef>
          </c:cat>
          <c:val>
            <c:numRef>
              <c:f>Sheet1!$B$2:$B$5</c:f>
              <c:numCache>
                <c:formatCode>0.00%</c:formatCode>
                <c:ptCount val="4"/>
                <c:pt idx="0">
                  <c:v>0.384</c:v>
                </c:pt>
                <c:pt idx="1">
                  <c:v>0.179</c:v>
                </c:pt>
                <c:pt idx="2">
                  <c:v>0.493</c:v>
                </c:pt>
                <c:pt idx="3">
                  <c:v>0.463</c:v>
                </c:pt>
              </c:numCache>
            </c:numRef>
          </c:val>
          <c:extLst xmlns:c16r2="http://schemas.microsoft.com/office/drawing/2015/06/chart">
            <c:ext xmlns:c16="http://schemas.microsoft.com/office/drawing/2014/chart" uri="{C3380CC4-5D6E-409C-BE32-E72D297353CC}">
              <c16:uniqueId val="{00000000-26A1-4A82-AED5-8765C56623BB}"/>
            </c:ext>
          </c:extLst>
        </c:ser>
        <c:dLbls>
          <c:showLegendKey val="0"/>
          <c:showVal val="0"/>
          <c:showCatName val="0"/>
          <c:showSerName val="0"/>
          <c:showPercent val="0"/>
          <c:showBubbleSize val="0"/>
        </c:dLbls>
        <c:gapWidth val="75"/>
        <c:shape val="box"/>
        <c:axId val="1203976752"/>
        <c:axId val="1203980752"/>
        <c:axId val="0"/>
      </c:bar3DChart>
      <c:catAx>
        <c:axId val="1203976752"/>
        <c:scaling>
          <c:orientation val="minMax"/>
        </c:scaling>
        <c:delete val="0"/>
        <c:axPos val="b"/>
        <c:numFmt formatCode="General" sourceLinked="0"/>
        <c:majorTickMark val="none"/>
        <c:minorTickMark val="none"/>
        <c:tickLblPos val="nextTo"/>
        <c:crossAx val="1203980752"/>
        <c:crosses val="autoZero"/>
        <c:auto val="1"/>
        <c:lblAlgn val="ctr"/>
        <c:lblOffset val="100"/>
        <c:noMultiLvlLbl val="0"/>
      </c:catAx>
      <c:valAx>
        <c:axId val="1203980752"/>
        <c:scaling>
          <c:orientation val="minMax"/>
        </c:scaling>
        <c:delete val="0"/>
        <c:axPos val="l"/>
        <c:majorGridlines/>
        <c:numFmt formatCode="0.00%" sourceLinked="1"/>
        <c:majorTickMark val="none"/>
        <c:minorTickMark val="none"/>
        <c:tickLblPos val="nextTo"/>
        <c:spPr>
          <a:ln w="9525">
            <a:noFill/>
          </a:ln>
        </c:spPr>
        <c:crossAx val="1203976752"/>
        <c:crosses val="autoZero"/>
        <c:crossBetween val="between"/>
      </c:valAx>
    </c:plotArea>
    <c:legend>
      <c:legendPos val="b"/>
      <c:overlay val="0"/>
    </c:legend>
    <c:plotVisOnly val="1"/>
    <c:dispBlanksAs val="gap"/>
    <c:showDLblsOverMax val="0"/>
  </c:chart>
  <c:spPr>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اسعار التذاكر</c:v>
                </c:pt>
              </c:strCache>
            </c:strRef>
          </c:tx>
          <c:dLbls>
            <c:spPr>
              <a:noFill/>
              <a:ln>
                <a:noFill/>
              </a:ln>
              <a:effectLst/>
            </c:spPr>
            <c:txPr>
              <a:bodyPr wrap="square" lIns="38100" tIns="19050" rIns="38100" bIns="19050" anchor="ctr">
                <a:spAutoFit/>
              </a:bodyPr>
              <a:lstStyle/>
              <a:p>
                <a:pPr>
                  <a:defRPr sz="2800"/>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15 - 20 ريال</c:v>
                </c:pt>
                <c:pt idx="1">
                  <c:v>20 - 30 ريال</c:v>
                </c:pt>
                <c:pt idx="2">
                  <c:v>30 - 40 ريال</c:v>
                </c:pt>
              </c:strCache>
            </c:strRef>
          </c:cat>
          <c:val>
            <c:numRef>
              <c:f>Sheet1!$B$2:$B$4</c:f>
              <c:numCache>
                <c:formatCode>0.00%</c:formatCode>
                <c:ptCount val="3"/>
                <c:pt idx="0">
                  <c:v>0.535</c:v>
                </c:pt>
                <c:pt idx="1">
                  <c:v>0.325</c:v>
                </c:pt>
                <c:pt idx="2" formatCode="0%">
                  <c:v>0.14</c:v>
                </c:pt>
              </c:numCache>
            </c:numRef>
          </c:val>
          <c:extLst xmlns:c16r2="http://schemas.microsoft.com/office/drawing/2015/06/chart">
            <c:ext xmlns:c16="http://schemas.microsoft.com/office/drawing/2014/chart" uri="{C3380CC4-5D6E-409C-BE32-E72D297353CC}">
              <c16:uniqueId val="{00000000-F3AF-4506-B87F-A101F17C07EE}"/>
            </c:ext>
          </c:extLst>
        </c:ser>
        <c:dLbls>
          <c:showLegendKey val="0"/>
          <c:showVal val="0"/>
          <c:showCatName val="0"/>
          <c:showSerName val="0"/>
          <c:showPercent val="1"/>
          <c:showBubbleSize val="0"/>
          <c:showLeaderLines val="1"/>
        </c:dLbls>
      </c:pie3DChart>
    </c:plotArea>
    <c:legend>
      <c:legendPos val="t"/>
      <c:overlay val="0"/>
      <c:txPr>
        <a:bodyPr/>
        <a:lstStyle/>
        <a:p>
          <a:pPr>
            <a:defRPr sz="2400"/>
          </a:pPr>
          <a:endParaRPr lang="en-US"/>
        </a:p>
      </c:txPr>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93731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886576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131019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456393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152390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34152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202290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9584245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362659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4306359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124407063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42912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703360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606953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12/8/15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2274773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833033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12/8/15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6269595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xml"/><Relationship Id="rId3"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chart" Target="../charts/char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 Id="rId3" Type="http://schemas.openxmlformats.org/officeDocument/2006/relationships/chart" Target="../charts/char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 Id="rId3"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0932" y="2404531"/>
            <a:ext cx="7766936" cy="1646302"/>
          </a:xfrm>
        </p:spPr>
        <p:txBody>
          <a:bodyPr/>
          <a:lstStyle/>
          <a:p>
            <a:pPr algn="ctr"/>
            <a:r>
              <a:rPr lang="ar-SA" sz="9600" b="1" dirty="0">
                <a:ea typeface="Calibri" panose="020F0502020204030204" pitchFamily="34" charset="0"/>
                <a:cs typeface="Aldhabi" panose="01000000000000000000" pitchFamily="2" charset="-78"/>
              </a:rPr>
              <a:t>منتجع </a:t>
            </a:r>
            <a:r>
              <a:rPr lang="ar-SA" sz="9600" b="1" dirty="0" smtClean="0">
                <a:ea typeface="Calibri" panose="020F0502020204030204" pitchFamily="34" charset="0"/>
                <a:cs typeface="Aldhabi" panose="01000000000000000000" pitchFamily="2" charset="-78"/>
              </a:rPr>
              <a:t>عائلي </a:t>
            </a:r>
            <a:endParaRPr lang="en-US" sz="9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0932" y="2404531"/>
            <a:ext cx="2159000" cy="2159000"/>
          </a:xfrm>
          <a:prstGeom prst="rect">
            <a:avLst/>
          </a:prstGeom>
        </p:spPr>
      </p:pic>
    </p:spTree>
    <p:extLst>
      <p:ext uri="{BB962C8B-B14F-4D97-AF65-F5344CB8AC3E}">
        <p14:creationId xmlns:p14="http://schemas.microsoft.com/office/powerpoint/2010/main" val="24598361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10" name="Rectangle 6"/>
          <p:cNvSpPr>
            <a:spLocks noGrp="1" noChangeArrowheads="1"/>
          </p:cNvSpPr>
          <p:nvPr>
            <p:ph idx="1"/>
          </p:nvPr>
        </p:nvSpPr>
        <p:spPr bwMode="auto">
          <a:xfrm>
            <a:off x="-3048000" y="2189424"/>
            <a:ext cx="11926888" cy="7027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600" b="1" i="0" u="none" strike="noStrike" cap="none" normalizeH="0" baseline="0" dirty="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ماأفضل موسم لزيارة المنتجع ؟</a:t>
            </a:r>
            <a:endParaRPr kumimoji="0" lang="ar-SA" alt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Chart 4"/>
          <p:cNvGraphicFramePr/>
          <p:nvPr>
            <p:extLst>
              <p:ext uri="{D42A27DB-BD31-4B8C-83A1-F6EECF244321}">
                <p14:modId xmlns:p14="http://schemas.microsoft.com/office/powerpoint/2010/main" val="829285745"/>
              </p:ext>
            </p:extLst>
          </p:nvPr>
        </p:nvGraphicFramePr>
        <p:xfrm>
          <a:off x="-130629" y="2082800"/>
          <a:ext cx="5274310" cy="3076575"/>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3"/>
          <p:cNvSpPr>
            <a:spLocks noChangeArrowheads="1"/>
          </p:cNvSpPr>
          <p:nvPr/>
        </p:nvSpPr>
        <p:spPr bwMode="auto">
          <a:xfrm>
            <a:off x="1513213" y="570335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600" b="1" i="0" u="none" strike="noStrike" cap="none" normalizeH="0" baseline="0" dirty="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الوقت المناسب لزيارة المنتجع في رأيك ؟</a:t>
            </a:r>
            <a:endParaRPr kumimoji="0" lang="ar-SA" alt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7"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Chart 7"/>
          <p:cNvGraphicFramePr/>
          <p:nvPr>
            <p:extLst>
              <p:ext uri="{D42A27DB-BD31-4B8C-83A1-F6EECF244321}">
                <p14:modId xmlns:p14="http://schemas.microsoft.com/office/powerpoint/2010/main" val="566431847"/>
              </p:ext>
            </p:extLst>
          </p:nvPr>
        </p:nvGraphicFramePr>
        <p:xfrm>
          <a:off x="5637584" y="2248766"/>
          <a:ext cx="5274310" cy="30765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961535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اسعار تذاكر الدخول تتراوح </a:t>
            </a:r>
            <a:r>
              <a:rPr lang="ar-SA" b="1" dirty="0" smtClean="0"/>
              <a:t>مابين: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20462391"/>
              </p:ext>
            </p:extLst>
          </p:nvPr>
        </p:nvGraphicFramePr>
        <p:xfrm>
          <a:off x="117566" y="1319350"/>
          <a:ext cx="10254343" cy="5408022"/>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4002" y="2640150"/>
            <a:ext cx="1527340" cy="271662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415076">
            <a:off x="8700963" y="4220127"/>
            <a:ext cx="1527340" cy="271662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000986">
            <a:off x="10228304" y="3688526"/>
            <a:ext cx="1527340" cy="2716629"/>
          </a:xfrm>
          <a:prstGeom prst="rect">
            <a:avLst/>
          </a:prstGeom>
        </p:spPr>
      </p:pic>
    </p:spTree>
    <p:extLst>
      <p:ext uri="{BB962C8B-B14F-4D97-AF65-F5344CB8AC3E}">
        <p14:creationId xmlns:p14="http://schemas.microsoft.com/office/powerpoint/2010/main" val="98864028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0362" y="1312752"/>
            <a:ext cx="1170412" cy="1170412"/>
          </a:xfrm>
          <a:prstGeom prst="rect">
            <a:avLst/>
          </a:prstGeom>
        </p:spPr>
      </p:pic>
      <p:sp>
        <p:nvSpPr>
          <p:cNvPr id="2" name="Title 1"/>
          <p:cNvSpPr>
            <a:spLocks noGrp="1"/>
          </p:cNvSpPr>
          <p:nvPr>
            <p:ph type="title"/>
          </p:nvPr>
        </p:nvSpPr>
        <p:spPr>
          <a:xfrm>
            <a:off x="921778" y="1614534"/>
            <a:ext cx="8596668" cy="1320800"/>
          </a:xfrm>
        </p:spPr>
        <p:txBody>
          <a:bodyPr/>
          <a:lstStyle/>
          <a:p>
            <a:pPr algn="r"/>
            <a:r>
              <a:rPr lang="ar-SA" dirty="0"/>
              <a:t>أسعار تقديم الخدمات في المنتجع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61127126"/>
              </p:ext>
            </p:extLst>
          </p:nvPr>
        </p:nvGraphicFramePr>
        <p:xfrm>
          <a:off x="1669510" y="2418810"/>
          <a:ext cx="5943348" cy="4203471"/>
        </p:xfrm>
        <a:graphic>
          <a:graphicData uri="http://schemas.openxmlformats.org/drawingml/2006/table">
            <a:tbl>
              <a:tblPr rtl="1" firstRow="1" firstCol="1" bandRow="1">
                <a:tableStyleId>{5C22544A-7EE6-4342-B048-85BDC9FD1C3A}</a:tableStyleId>
              </a:tblPr>
              <a:tblGrid>
                <a:gridCol w="3508758">
                  <a:extLst>
                    <a:ext uri="{9D8B030D-6E8A-4147-A177-3AD203B41FA5}">
                      <a16:colId xmlns:a16="http://schemas.microsoft.com/office/drawing/2014/main" xmlns="" val="20000"/>
                    </a:ext>
                  </a:extLst>
                </a:gridCol>
                <a:gridCol w="2434590">
                  <a:extLst>
                    <a:ext uri="{9D8B030D-6E8A-4147-A177-3AD203B41FA5}">
                      <a16:colId xmlns:a16="http://schemas.microsoft.com/office/drawing/2014/main" xmlns="" val="20001"/>
                    </a:ext>
                  </a:extLst>
                </a:gridCol>
              </a:tblGrid>
              <a:tr h="280020">
                <a:tc>
                  <a:txBody>
                    <a:bodyPr/>
                    <a:lstStyle/>
                    <a:p>
                      <a:pPr marL="0" marR="0" algn="just" rtl="1">
                        <a:lnSpc>
                          <a:spcPct val="115000"/>
                        </a:lnSpc>
                        <a:spcBef>
                          <a:spcPts val="0"/>
                        </a:spcBef>
                        <a:spcAft>
                          <a:spcPts val="0"/>
                        </a:spcAft>
                      </a:pPr>
                      <a:r>
                        <a:rPr lang="ar-SA" sz="1600">
                          <a:effectLst/>
                        </a:rPr>
                        <a:t>نوع الخدمة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 السعر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0"/>
                  </a:ext>
                </a:extLst>
              </a:tr>
              <a:tr h="560041">
                <a:tc>
                  <a:txBody>
                    <a:bodyPr/>
                    <a:lstStyle/>
                    <a:p>
                      <a:pPr marL="0" marR="0" algn="just" rtl="1">
                        <a:lnSpc>
                          <a:spcPct val="115000"/>
                        </a:lnSpc>
                        <a:spcBef>
                          <a:spcPts val="0"/>
                        </a:spcBef>
                        <a:spcAft>
                          <a:spcPts val="0"/>
                        </a:spcAft>
                      </a:pPr>
                      <a:r>
                        <a:rPr lang="ar-SA" sz="1600">
                          <a:effectLst/>
                        </a:rPr>
                        <a:t>تذاكر دخول الأطفال</a:t>
                      </a:r>
                      <a:endParaRPr lang="en-US" sz="1100">
                        <a:effectLst/>
                      </a:endParaRPr>
                    </a:p>
                    <a:p>
                      <a:pPr marL="0" marR="0" algn="just" rtl="1">
                        <a:lnSpc>
                          <a:spcPct val="115000"/>
                        </a:lnSpc>
                        <a:spcBef>
                          <a:spcPts val="0"/>
                        </a:spcBef>
                        <a:spcAft>
                          <a:spcPts val="0"/>
                        </a:spcAft>
                      </a:pPr>
                      <a:r>
                        <a:rPr lang="ar-SA" sz="1600">
                          <a:effectLst/>
                        </a:rPr>
                        <a:t>تذاكر دخول الكبار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25 ريال</a:t>
                      </a:r>
                      <a:endParaRPr lang="en-US" sz="1100">
                        <a:effectLst/>
                      </a:endParaRPr>
                    </a:p>
                    <a:p>
                      <a:pPr marL="0" marR="0" algn="just" rtl="1">
                        <a:lnSpc>
                          <a:spcPct val="115000"/>
                        </a:lnSpc>
                        <a:spcBef>
                          <a:spcPts val="0"/>
                        </a:spcBef>
                        <a:spcAft>
                          <a:spcPts val="0"/>
                        </a:spcAft>
                      </a:pPr>
                      <a:r>
                        <a:rPr lang="ar-SA" sz="1600">
                          <a:effectLst/>
                        </a:rPr>
                        <a:t>35 ريال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1"/>
                  </a:ext>
                </a:extLst>
              </a:tr>
              <a:tr h="560041">
                <a:tc>
                  <a:txBody>
                    <a:bodyPr/>
                    <a:lstStyle/>
                    <a:p>
                      <a:pPr marL="0" marR="0" algn="just" rtl="1">
                        <a:lnSpc>
                          <a:spcPct val="115000"/>
                        </a:lnSpc>
                        <a:spcBef>
                          <a:spcPts val="0"/>
                        </a:spcBef>
                        <a:spcAft>
                          <a:spcPts val="0"/>
                        </a:spcAft>
                      </a:pPr>
                      <a:r>
                        <a:rPr lang="ar-SA" sz="1600">
                          <a:effectLst/>
                        </a:rPr>
                        <a:t>التذكرة الذهبية ( تشمل جميع خدمات المنتجع)</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8000 ريال سنوياً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r h="1120081">
                <a:tc>
                  <a:txBody>
                    <a:bodyPr/>
                    <a:lstStyle/>
                    <a:p>
                      <a:pPr marL="0" marR="0" algn="just" rtl="1">
                        <a:lnSpc>
                          <a:spcPct val="115000"/>
                        </a:lnSpc>
                        <a:spcBef>
                          <a:spcPts val="0"/>
                        </a:spcBef>
                        <a:spcAft>
                          <a:spcPts val="0"/>
                        </a:spcAft>
                      </a:pPr>
                      <a:r>
                        <a:rPr lang="ar-SA" sz="1600">
                          <a:effectLst/>
                        </a:rPr>
                        <a:t>خدمات المكتبة :</a:t>
                      </a:r>
                      <a:endParaRPr lang="en-US" sz="1100">
                        <a:effectLst/>
                      </a:endParaRPr>
                    </a:p>
                    <a:p>
                      <a:pPr marL="0" marR="0" algn="just" rtl="1">
                        <a:lnSpc>
                          <a:spcPct val="115000"/>
                        </a:lnSpc>
                        <a:spcBef>
                          <a:spcPts val="0"/>
                        </a:spcBef>
                        <a:spcAft>
                          <a:spcPts val="0"/>
                        </a:spcAft>
                      </a:pPr>
                      <a:r>
                        <a:rPr lang="ar-SA" sz="1600">
                          <a:effectLst/>
                        </a:rPr>
                        <a:t>إستعارة الكتب </a:t>
                      </a:r>
                      <a:endParaRPr lang="en-US" sz="1100">
                        <a:effectLst/>
                      </a:endParaRPr>
                    </a:p>
                    <a:p>
                      <a:pPr marL="0" marR="0" algn="just" rtl="1">
                        <a:lnSpc>
                          <a:spcPct val="115000"/>
                        </a:lnSpc>
                        <a:spcBef>
                          <a:spcPts val="0"/>
                        </a:spcBef>
                        <a:spcAft>
                          <a:spcPts val="0"/>
                        </a:spcAft>
                      </a:pPr>
                      <a:r>
                        <a:rPr lang="ar-SA" sz="1600">
                          <a:effectLst/>
                        </a:rPr>
                        <a:t>طباعة </a:t>
                      </a:r>
                      <a:endParaRPr lang="en-US" sz="1100">
                        <a:effectLst/>
                      </a:endParaRPr>
                    </a:p>
                    <a:p>
                      <a:pPr marL="0" marR="0" algn="just" rtl="1">
                        <a:lnSpc>
                          <a:spcPct val="115000"/>
                        </a:lnSpc>
                        <a:spcBef>
                          <a:spcPts val="0"/>
                        </a:spcBef>
                        <a:spcAft>
                          <a:spcPts val="0"/>
                        </a:spcAft>
                      </a:pPr>
                      <a:r>
                        <a:rPr lang="ar-SA" sz="1600">
                          <a:effectLst/>
                        </a:rPr>
                        <a:t>تصوير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 </a:t>
                      </a:r>
                      <a:endParaRPr lang="en-US" sz="1100">
                        <a:effectLst/>
                      </a:endParaRPr>
                    </a:p>
                    <a:p>
                      <a:pPr marL="0" marR="0" algn="just" rtl="1">
                        <a:lnSpc>
                          <a:spcPct val="115000"/>
                        </a:lnSpc>
                        <a:spcBef>
                          <a:spcPts val="0"/>
                        </a:spcBef>
                        <a:spcAft>
                          <a:spcPts val="0"/>
                        </a:spcAft>
                      </a:pPr>
                      <a:r>
                        <a:rPr lang="ar-SA" sz="1600">
                          <a:effectLst/>
                        </a:rPr>
                        <a:t>5 ريال للأسبوع</a:t>
                      </a:r>
                      <a:endParaRPr lang="en-US" sz="1100">
                        <a:effectLst/>
                      </a:endParaRPr>
                    </a:p>
                    <a:p>
                      <a:pPr marL="0" marR="0" algn="just" rtl="1">
                        <a:lnSpc>
                          <a:spcPct val="115000"/>
                        </a:lnSpc>
                        <a:spcBef>
                          <a:spcPts val="0"/>
                        </a:spcBef>
                        <a:spcAft>
                          <a:spcPts val="0"/>
                        </a:spcAft>
                      </a:pPr>
                      <a:r>
                        <a:rPr lang="ar-SA" sz="1600">
                          <a:effectLst/>
                        </a:rPr>
                        <a:t>5 أوراق بريال </a:t>
                      </a:r>
                      <a:endParaRPr lang="en-US" sz="1100">
                        <a:effectLst/>
                      </a:endParaRPr>
                    </a:p>
                    <a:p>
                      <a:pPr marL="0" marR="0" algn="just" rtl="1">
                        <a:lnSpc>
                          <a:spcPct val="115000"/>
                        </a:lnSpc>
                        <a:spcBef>
                          <a:spcPts val="0"/>
                        </a:spcBef>
                        <a:spcAft>
                          <a:spcPts val="0"/>
                        </a:spcAft>
                      </a:pPr>
                      <a:r>
                        <a:rPr lang="ar-SA" sz="1600">
                          <a:effectLst/>
                        </a:rPr>
                        <a:t>10 اوراق بريال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3"/>
                  </a:ext>
                </a:extLst>
              </a:tr>
              <a:tr h="840061">
                <a:tc>
                  <a:txBody>
                    <a:bodyPr/>
                    <a:lstStyle/>
                    <a:p>
                      <a:pPr marL="0" marR="0" algn="just" rtl="1">
                        <a:lnSpc>
                          <a:spcPct val="115000"/>
                        </a:lnSpc>
                        <a:spcBef>
                          <a:spcPts val="0"/>
                        </a:spcBef>
                        <a:spcAft>
                          <a:spcPts val="0"/>
                        </a:spcAft>
                      </a:pPr>
                      <a:r>
                        <a:rPr lang="ar-SA" sz="1600">
                          <a:effectLst/>
                        </a:rPr>
                        <a:t>عربة تموين متنقلة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المشروبات ( 1 -3 ريال)</a:t>
                      </a:r>
                      <a:endParaRPr lang="en-US" sz="1100">
                        <a:effectLst/>
                      </a:endParaRPr>
                    </a:p>
                    <a:p>
                      <a:pPr marL="0" marR="0" algn="just" rtl="1">
                        <a:lnSpc>
                          <a:spcPct val="115000"/>
                        </a:lnSpc>
                        <a:spcBef>
                          <a:spcPts val="0"/>
                        </a:spcBef>
                        <a:spcAft>
                          <a:spcPts val="0"/>
                        </a:spcAft>
                      </a:pPr>
                      <a:r>
                        <a:rPr lang="ar-SA" sz="1600">
                          <a:effectLst/>
                        </a:rPr>
                        <a:t>الوجبات الخفيفة (1 -5 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4"/>
                  </a:ext>
                </a:extLst>
              </a:tr>
              <a:tr h="560041">
                <a:tc>
                  <a:txBody>
                    <a:bodyPr/>
                    <a:lstStyle/>
                    <a:p>
                      <a:pPr marL="0" marR="0" algn="just" rtl="1">
                        <a:lnSpc>
                          <a:spcPct val="115000"/>
                        </a:lnSpc>
                        <a:spcBef>
                          <a:spcPts val="0"/>
                        </a:spcBef>
                        <a:spcAft>
                          <a:spcPts val="0"/>
                        </a:spcAft>
                      </a:pPr>
                      <a:r>
                        <a:rPr lang="ar-SA" sz="1600">
                          <a:effectLst/>
                        </a:rPr>
                        <a:t>كافتيريا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مأكولات خفيفة (5 – 15 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5"/>
                  </a:ext>
                </a:extLst>
              </a:tr>
              <a:tr h="280020">
                <a:tc>
                  <a:txBody>
                    <a:bodyPr/>
                    <a:lstStyle/>
                    <a:p>
                      <a:pPr marL="0" marR="0" algn="just" rtl="1">
                        <a:lnSpc>
                          <a:spcPct val="115000"/>
                        </a:lnSpc>
                        <a:spcBef>
                          <a:spcPts val="0"/>
                        </a:spcBef>
                        <a:spcAft>
                          <a:spcPts val="0"/>
                        </a:spcAft>
                      </a:pPr>
                      <a:r>
                        <a:rPr lang="ar-SA" sz="1600">
                          <a:effectLst/>
                        </a:rPr>
                        <a:t>ألعاب إلكترونية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dirty="0">
                          <a:effectLst/>
                        </a:rPr>
                        <a:t>الفيش الواحد ب2 ريال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13394271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تقدير رأس مال المشروع:</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604870174"/>
              </p:ext>
            </p:extLst>
          </p:nvPr>
        </p:nvGraphicFramePr>
        <p:xfrm>
          <a:off x="677333" y="2160588"/>
          <a:ext cx="8596842" cy="2208212"/>
        </p:xfrm>
        <a:graphic>
          <a:graphicData uri="http://schemas.openxmlformats.org/drawingml/2006/table">
            <a:tbl>
              <a:tblPr rtl="1" firstRow="1" bandRow="1">
                <a:tableStyleId>{5C22544A-7EE6-4342-B048-85BDC9FD1C3A}</a:tableStyleId>
              </a:tblPr>
              <a:tblGrid>
                <a:gridCol w="4298421"/>
                <a:gridCol w="4298421"/>
              </a:tblGrid>
              <a:tr h="552053">
                <a:tc>
                  <a:txBody>
                    <a:bodyPr/>
                    <a:lstStyle/>
                    <a:p>
                      <a:pPr algn="ctr" rtl="1"/>
                      <a:r>
                        <a:rPr lang="ar-SA" dirty="0" smtClean="0"/>
                        <a:t>التكاليف الثابتة</a:t>
                      </a:r>
                      <a:endParaRPr lang="ar-SA" dirty="0"/>
                    </a:p>
                  </a:txBody>
                  <a:tcPr/>
                </a:tc>
                <a:tc>
                  <a:txBody>
                    <a:bodyPr/>
                    <a:lstStyle/>
                    <a:p>
                      <a:pPr algn="ctr" rtl="1"/>
                      <a:r>
                        <a:rPr lang="en-US" sz="2000" dirty="0" smtClean="0"/>
                        <a:t>422,500</a:t>
                      </a:r>
                      <a:endParaRPr lang="ar-SA" sz="2000" dirty="0"/>
                    </a:p>
                  </a:txBody>
                  <a:tcPr/>
                </a:tc>
              </a:tr>
              <a:tr h="552053">
                <a:tc>
                  <a:txBody>
                    <a:bodyPr/>
                    <a:lstStyle/>
                    <a:p>
                      <a:pPr algn="ctr" rtl="1"/>
                      <a:r>
                        <a:rPr lang="ar-SA" dirty="0" smtClean="0"/>
                        <a:t>التكاليف المتغيرة</a:t>
                      </a:r>
                      <a:endParaRPr lang="ar-SA" dirty="0"/>
                    </a:p>
                  </a:txBody>
                  <a:tcPr/>
                </a:tc>
                <a:tc>
                  <a:txBody>
                    <a:bodyPr/>
                    <a:lstStyle/>
                    <a:p>
                      <a:pPr algn="ctr" rtl="1"/>
                      <a:r>
                        <a:rPr lang="en-US" sz="2000" dirty="0" smtClean="0"/>
                        <a:t>385,000</a:t>
                      </a:r>
                      <a:endParaRPr lang="ar-SA" sz="2000" dirty="0"/>
                    </a:p>
                  </a:txBody>
                  <a:tcPr/>
                </a:tc>
              </a:tr>
              <a:tr h="552053">
                <a:tc>
                  <a:txBody>
                    <a:bodyPr/>
                    <a:lstStyle/>
                    <a:p>
                      <a:pPr algn="ctr" rtl="1"/>
                      <a:r>
                        <a:rPr lang="ar-SA" dirty="0" smtClean="0"/>
                        <a:t>تكاليف الإعلان</a:t>
                      </a:r>
                    </a:p>
                  </a:txBody>
                  <a:tcPr/>
                </a:tc>
                <a:tc>
                  <a:txBody>
                    <a:bodyPr/>
                    <a:lstStyle/>
                    <a:p>
                      <a:pPr algn="ctr" rtl="1"/>
                      <a:r>
                        <a:rPr lang="en-US" sz="2000" dirty="0" smtClean="0"/>
                        <a:t>50,000</a:t>
                      </a:r>
                      <a:endParaRPr lang="ar-SA" sz="2000" dirty="0"/>
                    </a:p>
                  </a:txBody>
                  <a:tcPr/>
                </a:tc>
              </a:tr>
              <a:tr h="552053">
                <a:tc>
                  <a:txBody>
                    <a:bodyPr/>
                    <a:lstStyle/>
                    <a:p>
                      <a:pPr algn="ctr" rtl="1"/>
                      <a:r>
                        <a:rPr lang="ar-SA" dirty="0" smtClean="0"/>
                        <a:t>تكاليف الموقع </a:t>
                      </a:r>
                      <a:endParaRPr lang="ar-SA" dirty="0"/>
                    </a:p>
                  </a:txBody>
                  <a:tcPr/>
                </a:tc>
                <a:tc>
                  <a:txBody>
                    <a:bodyPr/>
                    <a:lstStyle/>
                    <a:p>
                      <a:pPr algn="ctr" rtl="1"/>
                      <a:r>
                        <a:rPr lang="en-US" sz="2000" dirty="0" smtClean="0"/>
                        <a:t>3,586,100</a:t>
                      </a:r>
                      <a:endParaRPr lang="ar-SA" sz="2000" dirty="0"/>
                    </a:p>
                  </a:txBody>
                  <a:tcPr/>
                </a:tc>
              </a:tr>
            </a:tbl>
          </a:graphicData>
        </a:graphic>
      </p:graphicFrame>
      <p:sp>
        <p:nvSpPr>
          <p:cNvPr id="5" name="مربع نص 4"/>
          <p:cNvSpPr txBox="1"/>
          <p:nvPr/>
        </p:nvSpPr>
        <p:spPr>
          <a:xfrm>
            <a:off x="2561913" y="4966862"/>
            <a:ext cx="6375400" cy="400110"/>
          </a:xfrm>
          <a:prstGeom prst="rect">
            <a:avLst/>
          </a:prstGeom>
          <a:noFill/>
        </p:spPr>
        <p:txBody>
          <a:bodyPr wrap="square" rtlCol="1">
            <a:spAutoFit/>
          </a:bodyPr>
          <a:lstStyle/>
          <a:p>
            <a:r>
              <a:rPr lang="en-US" sz="2000" dirty="0" smtClean="0"/>
              <a:t>4,443,600 </a:t>
            </a:r>
            <a:r>
              <a:rPr lang="ar-SA" sz="2000" dirty="0" smtClean="0"/>
              <a:t>رأس مال المشروع المقدر = </a:t>
            </a:r>
            <a:endParaRPr lang="ar-SA" sz="2000" dirty="0"/>
          </a:p>
        </p:txBody>
      </p:sp>
    </p:spTree>
    <p:extLst>
      <p:ext uri="{BB962C8B-B14F-4D97-AF65-F5344CB8AC3E}">
        <p14:creationId xmlns:p14="http://schemas.microsoft.com/office/powerpoint/2010/main" val="32462403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1900" y="1225235"/>
            <a:ext cx="8596668" cy="1320800"/>
          </a:xfrm>
        </p:spPr>
        <p:txBody>
          <a:bodyPr>
            <a:normAutofit/>
          </a:bodyPr>
          <a:lstStyle/>
          <a:p>
            <a:pPr algn="r"/>
            <a:r>
              <a:rPr lang="en-GB" sz="4800" dirty="0" smtClean="0"/>
              <a:t>SWOT Analysis </a:t>
            </a:r>
            <a:r>
              <a:rPr lang="en-US" sz="4800" dirty="0"/>
              <a:t> </a:t>
            </a:r>
            <a:r>
              <a:rPr lang="ar-SA" sz="4800" dirty="0" smtClean="0"/>
              <a:t>للمشروع</a:t>
            </a:r>
            <a:endParaRPr lang="en-US" sz="4800" dirty="0"/>
          </a:p>
        </p:txBody>
      </p:sp>
      <p:sp>
        <p:nvSpPr>
          <p:cNvPr id="3" name="Content Placeholder 2"/>
          <p:cNvSpPr>
            <a:spLocks noGrp="1"/>
          </p:cNvSpPr>
          <p:nvPr>
            <p:ph idx="1"/>
          </p:nvPr>
        </p:nvSpPr>
        <p:spPr>
          <a:xfrm>
            <a:off x="740708" y="2160589"/>
            <a:ext cx="8596668" cy="4403173"/>
          </a:xfrm>
        </p:spPr>
        <p:txBody>
          <a:bodyPr>
            <a:normAutofit fontScale="85000" lnSpcReduction="20000"/>
          </a:bodyPr>
          <a:lstStyle/>
          <a:p>
            <a:pPr marL="0" indent="0" algn="r" rtl="1">
              <a:buNone/>
            </a:pPr>
            <a:r>
              <a:rPr lang="ar-SA" dirty="0"/>
              <a:t>بالامكان إستخدام تحليل سوات لتوضيح نقاط القوه والضعف والفرص والتهديدات التي قد تواجه المنتجع </a:t>
            </a:r>
            <a:endParaRPr lang="en-US" dirty="0" smtClean="0"/>
          </a:p>
          <a:p>
            <a:pPr marL="0" indent="0" algn="r" rtl="1">
              <a:buNone/>
            </a:pPr>
            <a:endParaRPr lang="en-US" dirty="0"/>
          </a:p>
          <a:p>
            <a:pPr lvl="0" algn="r" rtl="1"/>
            <a:r>
              <a:rPr lang="ar-SA" b="1" u="sng" dirty="0">
                <a:solidFill>
                  <a:schemeClr val="accent2"/>
                </a:solidFill>
              </a:rPr>
              <a:t>نقاط القوه </a:t>
            </a:r>
            <a:r>
              <a:rPr lang="en-US" b="1" u="sng" dirty="0">
                <a:solidFill>
                  <a:schemeClr val="accent2"/>
                </a:solidFill>
              </a:rPr>
              <a:t>strength </a:t>
            </a:r>
          </a:p>
          <a:p>
            <a:pPr marL="0" lvl="0" indent="0" algn="r" rtl="1">
              <a:buNone/>
            </a:pPr>
            <a:r>
              <a:rPr lang="en-US" dirty="0" smtClean="0"/>
              <a:t> </a:t>
            </a:r>
            <a:r>
              <a:rPr lang="ar-SA" dirty="0" smtClean="0"/>
              <a:t>أن </a:t>
            </a:r>
            <a:r>
              <a:rPr lang="ar-SA" dirty="0"/>
              <a:t>المنتجع يستهدف جميع فئات المجتمع </a:t>
            </a:r>
            <a:endParaRPr lang="en-US" dirty="0"/>
          </a:p>
          <a:p>
            <a:pPr marL="0" lvl="0" indent="0" algn="r" rtl="1">
              <a:buNone/>
            </a:pPr>
            <a:r>
              <a:rPr lang="ar-SA" dirty="0"/>
              <a:t>تقديم </a:t>
            </a:r>
            <a:r>
              <a:rPr lang="ar-SA" dirty="0" smtClean="0"/>
              <a:t>الترفية </a:t>
            </a:r>
            <a:r>
              <a:rPr lang="ar-SA" dirty="0"/>
              <a:t>والتسلية وفي نفس </a:t>
            </a:r>
            <a:r>
              <a:rPr lang="ar-SA" dirty="0" smtClean="0"/>
              <a:t>المكان, تقديم المعرفة </a:t>
            </a:r>
            <a:r>
              <a:rPr lang="ar-SA" dirty="0"/>
              <a:t>ودعم </a:t>
            </a:r>
            <a:r>
              <a:rPr lang="ar-SA" dirty="0" smtClean="0"/>
              <a:t>الثقافة.</a:t>
            </a:r>
            <a:endParaRPr lang="en-US" dirty="0"/>
          </a:p>
          <a:p>
            <a:pPr lvl="0" algn="r" rtl="1"/>
            <a:r>
              <a:rPr lang="ar-SA" b="1" u="sng" dirty="0">
                <a:solidFill>
                  <a:schemeClr val="accent2"/>
                </a:solidFill>
              </a:rPr>
              <a:t> الضعف </a:t>
            </a:r>
            <a:r>
              <a:rPr lang="en-US" b="1" u="sng" dirty="0">
                <a:solidFill>
                  <a:schemeClr val="accent2"/>
                </a:solidFill>
              </a:rPr>
              <a:t>weakness </a:t>
            </a:r>
          </a:p>
          <a:p>
            <a:pPr marL="0" lvl="0" indent="0" algn="r" rtl="1">
              <a:buNone/>
            </a:pPr>
            <a:r>
              <a:rPr lang="ar-SA" dirty="0"/>
              <a:t>المنتجع وخدماته تتأثر بشكل مباشر بالمواسم والمناخ </a:t>
            </a:r>
            <a:endParaRPr lang="en-US" dirty="0"/>
          </a:p>
          <a:p>
            <a:pPr lvl="0" algn="r" rtl="1"/>
            <a:r>
              <a:rPr lang="ar-SA" b="1" u="sng" dirty="0">
                <a:solidFill>
                  <a:schemeClr val="accent2"/>
                </a:solidFill>
              </a:rPr>
              <a:t>الفرص </a:t>
            </a:r>
            <a:r>
              <a:rPr lang="en-US" b="1" u="sng" dirty="0">
                <a:solidFill>
                  <a:schemeClr val="accent2"/>
                </a:solidFill>
              </a:rPr>
              <a:t>Opportunities</a:t>
            </a:r>
          </a:p>
          <a:p>
            <a:pPr marL="0" lvl="0" indent="0" algn="r" rtl="1">
              <a:buNone/>
            </a:pPr>
            <a:r>
              <a:rPr lang="ar-SA" dirty="0"/>
              <a:t>الدعم الذي قد يتوفر من الجهات الحكومية أو الجهات </a:t>
            </a:r>
            <a:r>
              <a:rPr lang="ar-SA" dirty="0" smtClean="0"/>
              <a:t>الخاصة </a:t>
            </a:r>
            <a:r>
              <a:rPr lang="ar-SA" dirty="0"/>
              <a:t>المهتمه في الاستثمار </a:t>
            </a:r>
            <a:endParaRPr lang="en-US" dirty="0"/>
          </a:p>
          <a:p>
            <a:pPr marL="0" lvl="0" indent="0" algn="r" rtl="1">
              <a:buNone/>
            </a:pPr>
            <a:r>
              <a:rPr lang="ar-SA" dirty="0" smtClean="0"/>
              <a:t>فكرة </a:t>
            </a:r>
            <a:r>
              <a:rPr lang="ar-SA" dirty="0"/>
              <a:t>جديدة ومبتكره </a:t>
            </a:r>
            <a:endParaRPr lang="en-US" dirty="0"/>
          </a:p>
          <a:p>
            <a:pPr marL="0" lvl="0" indent="0" algn="r" rtl="1">
              <a:buNone/>
            </a:pPr>
            <a:r>
              <a:rPr lang="ar-SA" dirty="0"/>
              <a:t>قلة توافر وسائل الترفية في منطقة الرياض</a:t>
            </a:r>
            <a:endParaRPr lang="en-US" dirty="0"/>
          </a:p>
          <a:p>
            <a:pPr lvl="0" algn="r" rtl="1"/>
            <a:r>
              <a:rPr lang="ar-SA" b="1" u="sng" dirty="0">
                <a:solidFill>
                  <a:schemeClr val="accent2"/>
                </a:solidFill>
              </a:rPr>
              <a:t>التهديدات</a:t>
            </a:r>
            <a:r>
              <a:rPr lang="ar-SA" b="1" dirty="0"/>
              <a:t> </a:t>
            </a:r>
            <a:r>
              <a:rPr lang="en-US" b="1" u="sng" dirty="0">
                <a:solidFill>
                  <a:schemeClr val="accent2"/>
                </a:solidFill>
              </a:rPr>
              <a:t>Threats</a:t>
            </a:r>
          </a:p>
          <a:p>
            <a:pPr marL="0" lvl="0" indent="0" algn="r" rtl="1">
              <a:buNone/>
            </a:pPr>
            <a:r>
              <a:rPr lang="ar-SA" dirty="0"/>
              <a:t>ظهور منافسيين مبتكرين بفكرة مقاربة للمشروع.</a:t>
            </a:r>
            <a:endParaRPr lang="en-US" dirty="0"/>
          </a:p>
          <a:p>
            <a:pPr marL="0" indent="0" algn="r">
              <a:buNone/>
            </a:pPr>
            <a:r>
              <a:rPr lang="ar-SA" dirty="0"/>
              <a:t>تقلبات المناخ والأحوال الجويه في المنطقة( تهديد يتحدد بموسم معين).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5686" y="990177"/>
            <a:ext cx="1170412" cy="1170412"/>
          </a:xfrm>
          <a:prstGeom prst="rect">
            <a:avLst/>
          </a:prstGeom>
        </p:spPr>
      </p:pic>
    </p:spTree>
    <p:extLst>
      <p:ext uri="{BB962C8B-B14F-4D97-AF65-F5344CB8AC3E}">
        <p14:creationId xmlns:p14="http://schemas.microsoft.com/office/powerpoint/2010/main" val="34874774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8490634"/>
              </p:ext>
            </p:extLst>
          </p:nvPr>
        </p:nvGraphicFramePr>
        <p:xfrm>
          <a:off x="1493531" y="1352290"/>
          <a:ext cx="2872698" cy="3046614"/>
        </p:xfrm>
        <a:graphic>
          <a:graphicData uri="http://schemas.openxmlformats.org/drawingml/2006/table">
            <a:tbl>
              <a:tblPr rtl="1" firstRow="1" firstCol="1" bandRow="1">
                <a:tableStyleId>{5C22544A-7EE6-4342-B048-85BDC9FD1C3A}</a:tableStyleId>
              </a:tblPr>
              <a:tblGrid>
                <a:gridCol w="1436349">
                  <a:extLst>
                    <a:ext uri="{9D8B030D-6E8A-4147-A177-3AD203B41FA5}">
                      <a16:colId xmlns:a16="http://schemas.microsoft.com/office/drawing/2014/main" xmlns="" val="285836502"/>
                    </a:ext>
                  </a:extLst>
                </a:gridCol>
                <a:gridCol w="1436349">
                  <a:extLst>
                    <a:ext uri="{9D8B030D-6E8A-4147-A177-3AD203B41FA5}">
                      <a16:colId xmlns:a16="http://schemas.microsoft.com/office/drawing/2014/main" xmlns="" val="3816146726"/>
                    </a:ext>
                  </a:extLst>
                </a:gridCol>
              </a:tblGrid>
              <a:tr h="461802">
                <a:tc>
                  <a:txBody>
                    <a:bodyPr/>
                    <a:lstStyle/>
                    <a:p>
                      <a:pPr marL="0" marR="0" algn="ctr" rtl="1">
                        <a:lnSpc>
                          <a:spcPct val="115000"/>
                        </a:lnSpc>
                        <a:spcBef>
                          <a:spcPts val="0"/>
                        </a:spcBef>
                        <a:spcAft>
                          <a:spcPts val="0"/>
                        </a:spcAft>
                      </a:pPr>
                      <a:r>
                        <a:rPr lang="ar-SA" sz="1200" dirty="0">
                          <a:effectLst/>
                        </a:rPr>
                        <a:t>الوظيفة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dirty="0">
                          <a:effectLst/>
                        </a:rPr>
                        <a:t>الوردية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491085052"/>
                  </a:ext>
                </a:extLst>
              </a:tr>
              <a:tr h="230901">
                <a:tc rowSpan="2">
                  <a:txBody>
                    <a:bodyPr/>
                    <a:lstStyle/>
                    <a:p>
                      <a:pPr marL="0" marR="0" algn="ctr" rtl="1">
                        <a:lnSpc>
                          <a:spcPct val="115000"/>
                        </a:lnSpc>
                        <a:spcBef>
                          <a:spcPts val="0"/>
                        </a:spcBef>
                        <a:spcAft>
                          <a:spcPts val="0"/>
                        </a:spcAft>
                      </a:pPr>
                      <a:r>
                        <a:rPr lang="ar-SA" sz="1200" dirty="0">
                          <a:effectLst/>
                        </a:rPr>
                        <a:t>موظف استقبال</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567684241"/>
                  </a:ext>
                </a:extLst>
              </a:tr>
              <a:tr h="275802">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130842223"/>
                  </a:ext>
                </a:extLst>
              </a:tr>
              <a:tr h="230901">
                <a:tc rowSpan="3">
                  <a:txBody>
                    <a:bodyPr/>
                    <a:lstStyle/>
                    <a:p>
                      <a:pPr marL="0" marR="0" algn="ctr" rtl="1">
                        <a:lnSpc>
                          <a:spcPct val="115000"/>
                        </a:lnSpc>
                        <a:spcBef>
                          <a:spcPts val="0"/>
                        </a:spcBef>
                        <a:spcAft>
                          <a:spcPts val="0"/>
                        </a:spcAft>
                      </a:pPr>
                      <a:r>
                        <a:rPr lang="ar-SA" sz="1200" dirty="0">
                          <a:effectLst/>
                        </a:rPr>
                        <a:t>عمال نظافة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215618222"/>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dirty="0">
                          <a:effectLst/>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261707194"/>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041203013"/>
                  </a:ext>
                </a:extLst>
              </a:tr>
              <a:tr h="230901">
                <a:tc rowSpan="3">
                  <a:txBody>
                    <a:bodyPr/>
                    <a:lstStyle/>
                    <a:p>
                      <a:pPr marL="0" marR="0" algn="ctr" rtl="1">
                        <a:lnSpc>
                          <a:spcPct val="115000"/>
                        </a:lnSpc>
                        <a:spcBef>
                          <a:spcPts val="0"/>
                        </a:spcBef>
                        <a:spcAft>
                          <a:spcPts val="0"/>
                        </a:spcAft>
                      </a:pPr>
                      <a:r>
                        <a:rPr lang="ar-SA" sz="1200">
                          <a:effectLst/>
                        </a:rPr>
                        <a:t>عمال الكافيتيريا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217907716"/>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241885386"/>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753692271"/>
                  </a:ext>
                </a:extLst>
              </a:tr>
              <a:tr h="230901">
                <a:tc rowSpan="3">
                  <a:txBody>
                    <a:bodyPr/>
                    <a:lstStyle/>
                    <a:p>
                      <a:pPr marL="0" marR="0" algn="ctr" rtl="1">
                        <a:lnSpc>
                          <a:spcPct val="115000"/>
                        </a:lnSpc>
                        <a:spcBef>
                          <a:spcPts val="0"/>
                        </a:spcBef>
                        <a:spcAft>
                          <a:spcPts val="0"/>
                        </a:spcAft>
                      </a:pPr>
                      <a:r>
                        <a:rPr lang="ar-SA" sz="1200">
                          <a:effectLst/>
                        </a:rPr>
                        <a:t>عمال صيانة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723719896"/>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12519095"/>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dirty="0">
                          <a:effectLst/>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66100755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39453242"/>
              </p:ext>
            </p:extLst>
          </p:nvPr>
        </p:nvGraphicFramePr>
        <p:xfrm>
          <a:off x="5516891" y="1317495"/>
          <a:ext cx="2221362" cy="3279645"/>
        </p:xfrm>
        <a:graphic>
          <a:graphicData uri="http://schemas.openxmlformats.org/drawingml/2006/table">
            <a:tbl>
              <a:tblPr rtl="1" firstRow="1" firstCol="1" bandRow="1">
                <a:tableStyleId>{5C22544A-7EE6-4342-B048-85BDC9FD1C3A}</a:tableStyleId>
              </a:tblPr>
              <a:tblGrid>
                <a:gridCol w="1110681">
                  <a:extLst>
                    <a:ext uri="{9D8B030D-6E8A-4147-A177-3AD203B41FA5}">
                      <a16:colId xmlns:a16="http://schemas.microsoft.com/office/drawing/2014/main" xmlns="" val="1601791195"/>
                    </a:ext>
                  </a:extLst>
                </a:gridCol>
                <a:gridCol w="1110681">
                  <a:extLst>
                    <a:ext uri="{9D8B030D-6E8A-4147-A177-3AD203B41FA5}">
                      <a16:colId xmlns:a16="http://schemas.microsoft.com/office/drawing/2014/main" xmlns="" val="2418325805"/>
                    </a:ext>
                  </a:extLst>
                </a:gridCol>
              </a:tblGrid>
              <a:tr h="580974">
                <a:tc>
                  <a:txBody>
                    <a:bodyPr/>
                    <a:lstStyle/>
                    <a:p>
                      <a:pPr marL="0" marR="0" algn="ctr" rtl="1">
                        <a:lnSpc>
                          <a:spcPct val="115000"/>
                        </a:lnSpc>
                        <a:spcBef>
                          <a:spcPts val="0"/>
                        </a:spcBef>
                        <a:spcAft>
                          <a:spcPts val="0"/>
                        </a:spcAft>
                      </a:pPr>
                      <a:r>
                        <a:rPr lang="ar-SA" sz="1200" dirty="0">
                          <a:effectLst/>
                        </a:rPr>
                        <a:t>الوظيفة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العدد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146328581"/>
                  </a:ext>
                </a:extLst>
              </a:tr>
              <a:tr h="602046">
                <a:tc>
                  <a:txBody>
                    <a:bodyPr/>
                    <a:lstStyle/>
                    <a:p>
                      <a:pPr marL="0" marR="0" algn="ctr" rtl="1">
                        <a:lnSpc>
                          <a:spcPct val="115000"/>
                        </a:lnSpc>
                        <a:spcBef>
                          <a:spcPts val="0"/>
                        </a:spcBef>
                        <a:spcAft>
                          <a:spcPts val="0"/>
                        </a:spcAft>
                      </a:pPr>
                      <a:r>
                        <a:rPr lang="ar-SA" sz="1200">
                          <a:effectLst/>
                        </a:rPr>
                        <a:t>موظف استقبال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966834732"/>
                  </a:ext>
                </a:extLst>
              </a:tr>
              <a:tr h="602046">
                <a:tc>
                  <a:txBody>
                    <a:bodyPr/>
                    <a:lstStyle/>
                    <a:p>
                      <a:pPr marL="0" marR="0" algn="ctr" rtl="1">
                        <a:lnSpc>
                          <a:spcPct val="115000"/>
                        </a:lnSpc>
                        <a:spcBef>
                          <a:spcPts val="0"/>
                        </a:spcBef>
                        <a:spcAft>
                          <a:spcPts val="0"/>
                        </a:spcAft>
                      </a:pPr>
                      <a:r>
                        <a:rPr lang="ar-SA" sz="1200">
                          <a:effectLst/>
                        </a:rPr>
                        <a:t>عامل نظافة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dirty="0">
                          <a:effectLst/>
                        </a:rPr>
                        <a:t>45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614419019"/>
                  </a:ext>
                </a:extLst>
              </a:tr>
              <a:tr h="602046">
                <a:tc>
                  <a:txBody>
                    <a:bodyPr/>
                    <a:lstStyle/>
                    <a:p>
                      <a:pPr marL="0" marR="0" algn="ctr" rtl="1">
                        <a:lnSpc>
                          <a:spcPct val="115000"/>
                        </a:lnSpc>
                        <a:spcBef>
                          <a:spcPts val="0"/>
                        </a:spcBef>
                        <a:spcAft>
                          <a:spcPts val="0"/>
                        </a:spcAft>
                      </a:pPr>
                      <a:r>
                        <a:rPr lang="ar-SA" sz="1200">
                          <a:effectLst/>
                        </a:rPr>
                        <a:t>عمال الكافيتيريا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28798000"/>
                  </a:ext>
                </a:extLst>
              </a:tr>
              <a:tr h="602046">
                <a:tc>
                  <a:txBody>
                    <a:bodyPr/>
                    <a:lstStyle/>
                    <a:p>
                      <a:pPr marL="0" marR="0" algn="ctr" rtl="1">
                        <a:lnSpc>
                          <a:spcPct val="115000"/>
                        </a:lnSpc>
                        <a:spcBef>
                          <a:spcPts val="0"/>
                        </a:spcBef>
                        <a:spcAft>
                          <a:spcPts val="0"/>
                        </a:spcAft>
                      </a:pPr>
                      <a:r>
                        <a:rPr lang="ar-SA" sz="1200">
                          <a:effectLst/>
                        </a:rPr>
                        <a:t>عمال الصيانة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dirty="0">
                          <a:effectLst/>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269233581"/>
                  </a:ext>
                </a:extLst>
              </a:tr>
              <a:tr h="290487">
                <a:tc>
                  <a:txBody>
                    <a:bodyPr/>
                    <a:lstStyle/>
                    <a:p>
                      <a:pPr marL="0" marR="0" algn="ctr" rtl="1">
                        <a:lnSpc>
                          <a:spcPct val="115000"/>
                        </a:lnSpc>
                        <a:spcBef>
                          <a:spcPts val="0"/>
                        </a:spcBef>
                        <a:spcAft>
                          <a:spcPts val="0"/>
                        </a:spcAft>
                      </a:pPr>
                      <a:r>
                        <a:rPr lang="ar-SA" sz="1200">
                          <a:effectLst/>
                        </a:rPr>
                        <a:t>المجموع</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dirty="0">
                          <a:effectLst/>
                        </a:rPr>
                        <a:t>54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56224353"/>
                  </a:ext>
                </a:extLst>
              </a:tr>
            </a:tbl>
          </a:graphicData>
        </a:graphic>
      </p:graphicFrame>
      <p:sp>
        <p:nvSpPr>
          <p:cNvPr id="6" name="Rectangle 1"/>
          <p:cNvSpPr>
            <a:spLocks noChangeArrowheads="1"/>
          </p:cNvSpPr>
          <p:nvPr/>
        </p:nvSpPr>
        <p:spPr bwMode="auto">
          <a:xfrm>
            <a:off x="7827279" y="1809580"/>
            <a:ext cx="4642101" cy="38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48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تحديد متطلبات المشروع من العناصر الأساسية</a:t>
            </a:r>
            <a:endParaRPr kumimoji="0" lang="en-US" altLang="en-US" sz="3600" b="0" i="0" u="none" strike="noStrike" cap="none" normalizeH="0" baseline="0" dirty="0" smtClean="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4400" b="1"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(العمالة):</a:t>
            </a:r>
            <a:endParaRPr kumimoji="0" lang="en-US" altLang="en-US" sz="36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5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71267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a:t>الإعلان والتسويق :</a:t>
            </a:r>
          </a:p>
        </p:txBody>
      </p:sp>
      <p:sp>
        <p:nvSpPr>
          <p:cNvPr id="3" name="عنصر نائب للمحتوى 2"/>
          <p:cNvSpPr>
            <a:spLocks noGrp="1"/>
          </p:cNvSpPr>
          <p:nvPr>
            <p:ph idx="1"/>
          </p:nvPr>
        </p:nvSpPr>
        <p:spPr/>
        <p:txBody>
          <a:bodyPr/>
          <a:lstStyle/>
          <a:p>
            <a:pPr algn="r" rtl="1"/>
            <a:r>
              <a:rPr lang="ar-SA" dirty="0" smtClean="0"/>
              <a:t>تسويق إلكتروني عن طريق برامج التواصل الاجتماعي </a:t>
            </a:r>
          </a:p>
          <a:p>
            <a:pPr algn="r" rtl="1"/>
            <a:r>
              <a:rPr lang="ar-SA" dirty="0" smtClean="0"/>
              <a:t>طباعة إعلانات ورقيه وتوزيعها</a:t>
            </a:r>
            <a:endParaRPr lang="ar-SA" dirty="0"/>
          </a:p>
        </p:txBody>
      </p:sp>
    </p:spTree>
    <p:extLst>
      <p:ext uri="{BB962C8B-B14F-4D97-AF65-F5344CB8AC3E}">
        <p14:creationId xmlns:p14="http://schemas.microsoft.com/office/powerpoint/2010/main" val="3752854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الأرباح والخسائر :</a:t>
            </a:r>
            <a:endParaRPr lang="ar-SA" dirty="0"/>
          </a:p>
        </p:txBody>
      </p:sp>
      <p:sp>
        <p:nvSpPr>
          <p:cNvPr id="3" name="عنصر نائب للمحتوى 2"/>
          <p:cNvSpPr>
            <a:spLocks noGrp="1"/>
          </p:cNvSpPr>
          <p:nvPr>
            <p:ph idx="1"/>
          </p:nvPr>
        </p:nvSpPr>
        <p:spPr>
          <a:xfrm>
            <a:off x="677334" y="1716089"/>
            <a:ext cx="8596668" cy="3880773"/>
          </a:xfrm>
        </p:spPr>
        <p:txBody>
          <a:bodyPr/>
          <a:lstStyle/>
          <a:p>
            <a:pPr marL="0" indent="0" algn="r">
              <a:buNone/>
            </a:pPr>
            <a:r>
              <a:rPr lang="ar-SA" dirty="0" smtClean="0"/>
              <a:t>الأرباح </a:t>
            </a:r>
            <a:r>
              <a:rPr lang="ar-SA" dirty="0" err="1" smtClean="0"/>
              <a:t>المتوقعه</a:t>
            </a:r>
            <a:r>
              <a:rPr lang="ar-SA" dirty="0" smtClean="0"/>
              <a:t> من هذا المنتج والتي سيتم تحصيلها من إيرادات الخدمات التي نقدمها هي:</a:t>
            </a:r>
          </a:p>
          <a:p>
            <a:pPr marL="0" indent="0" algn="ctr">
              <a:buNone/>
            </a:pPr>
            <a:r>
              <a:rPr lang="en-US" sz="3200" dirty="0" smtClean="0">
                <a:solidFill>
                  <a:schemeClr val="accent2">
                    <a:lumMod val="75000"/>
                  </a:schemeClr>
                </a:solidFill>
              </a:rPr>
              <a:t>2,667,164</a:t>
            </a:r>
          </a:p>
          <a:p>
            <a:pPr marL="0" indent="0">
              <a:buNone/>
            </a:pPr>
            <a:endParaRPr lang="en-US" dirty="0"/>
          </a:p>
          <a:p>
            <a:pPr marL="0" indent="0">
              <a:buNone/>
            </a:pPr>
            <a:endParaRPr lang="en-US" dirty="0" smtClean="0"/>
          </a:p>
          <a:p>
            <a:pPr marL="0" indent="0" algn="r">
              <a:buNone/>
            </a:pPr>
            <a:r>
              <a:rPr lang="ar-SA" dirty="0" smtClean="0"/>
              <a:t>الخسائر المتوقعة </a:t>
            </a:r>
            <a:r>
              <a:rPr lang="ar-SA" dirty="0" err="1" smtClean="0"/>
              <a:t>نتيجه</a:t>
            </a:r>
            <a:r>
              <a:rPr lang="ar-SA" dirty="0" smtClean="0"/>
              <a:t> لوجود المنافسين هي:</a:t>
            </a:r>
          </a:p>
          <a:p>
            <a:pPr marL="0" indent="0" algn="ctr">
              <a:buNone/>
            </a:pPr>
            <a:r>
              <a:rPr lang="en-US" sz="3200" dirty="0" smtClean="0">
                <a:solidFill>
                  <a:srgbClr val="C00000"/>
                </a:solidFill>
              </a:rPr>
              <a:t>1,040,485</a:t>
            </a:r>
            <a:endParaRPr lang="en-US" sz="3200" dirty="0">
              <a:solidFill>
                <a:srgbClr val="C00000"/>
              </a:solidFill>
            </a:endParaRPr>
          </a:p>
        </p:txBody>
      </p:sp>
    </p:spTree>
    <p:extLst>
      <p:ext uri="{BB962C8B-B14F-4D97-AF65-F5344CB8AC3E}">
        <p14:creationId xmlns:p14="http://schemas.microsoft.com/office/powerpoint/2010/main" val="367133520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5664" y="554335"/>
            <a:ext cx="7520007" cy="4339650"/>
          </a:xfrm>
          <a:prstGeom prst="rect">
            <a:avLst/>
          </a:prstGeom>
          <a:noFill/>
        </p:spPr>
        <p:txBody>
          <a:bodyPr wrap="none" lIns="91440" tIns="45720" rIns="91440" bIns="45720">
            <a:spAutoFit/>
          </a:bodyPr>
          <a:lstStyle/>
          <a:p>
            <a:pPr algn="ctr"/>
            <a:r>
              <a:rPr lang="ar-SA" sz="13800" b="1" dirty="0">
                <a:solidFill>
                  <a:srgbClr val="92D050"/>
                </a:solidFill>
                <a:latin typeface="Aldhabi" panose="01000000000000000000" pitchFamily="2" charset="-78"/>
                <a:cs typeface="Aldhabi" panose="01000000000000000000" pitchFamily="2" charset="-78"/>
              </a:rPr>
              <a:t>شكرا لحسن استماعكم </a:t>
            </a:r>
          </a:p>
          <a:p>
            <a:pPr algn="ctr"/>
            <a:endParaRPr lang="en-US" sz="13800" b="1" dirty="0">
              <a:solidFill>
                <a:srgbClr val="92D050"/>
              </a:solidFill>
              <a:latin typeface="Aldhabi" panose="01000000000000000000" pitchFamily="2" charset="-78"/>
              <a:cs typeface="Aldhabi" panose="01000000000000000000" pitchFamily="2" charset="-78"/>
            </a:endParaRPr>
          </a:p>
        </p:txBody>
      </p:sp>
      <p:sp>
        <p:nvSpPr>
          <p:cNvPr id="5" name="عنوان 4"/>
          <p:cNvSpPr>
            <a:spLocks noGrp="1"/>
          </p:cNvSpPr>
          <p:nvPr>
            <p:ph type="title"/>
          </p:nvPr>
        </p:nvSpPr>
        <p:spPr/>
        <p:txBody>
          <a:bodyPr/>
          <a:lstStyle/>
          <a:p>
            <a:endParaRPr lang="ar-SA"/>
          </a:p>
        </p:txBody>
      </p:sp>
      <p:sp>
        <p:nvSpPr>
          <p:cNvPr id="6" name="مربع نص 5"/>
          <p:cNvSpPr txBox="1"/>
          <p:nvPr/>
        </p:nvSpPr>
        <p:spPr>
          <a:xfrm>
            <a:off x="4178300" y="3848100"/>
            <a:ext cx="3759200" cy="1754326"/>
          </a:xfrm>
          <a:prstGeom prst="rect">
            <a:avLst/>
          </a:prstGeom>
          <a:noFill/>
        </p:spPr>
        <p:txBody>
          <a:bodyPr wrap="square" rtlCol="1">
            <a:spAutoFit/>
          </a:bodyPr>
          <a:lstStyle/>
          <a:p>
            <a:r>
              <a:rPr lang="ar-SA" dirty="0" smtClean="0"/>
              <a:t>اعداد الطالبات: </a:t>
            </a:r>
          </a:p>
          <a:p>
            <a:r>
              <a:rPr lang="ar-SA" dirty="0" smtClean="0"/>
              <a:t>هناء القرني </a:t>
            </a:r>
          </a:p>
          <a:p>
            <a:r>
              <a:rPr lang="ar-SA" dirty="0" smtClean="0"/>
              <a:t>نوره ال صقر </a:t>
            </a:r>
          </a:p>
          <a:p>
            <a:r>
              <a:rPr lang="ar-SA" dirty="0" smtClean="0"/>
              <a:t>وعد الفايزي </a:t>
            </a:r>
          </a:p>
          <a:p>
            <a:r>
              <a:rPr lang="ar-SA" dirty="0" smtClean="0"/>
              <a:t>منيره الشامي </a:t>
            </a:r>
          </a:p>
          <a:p>
            <a:r>
              <a:rPr lang="ar-SA" dirty="0" smtClean="0"/>
              <a:t>اثير الخثلان</a:t>
            </a:r>
            <a:endParaRPr lang="ar-SA" dirty="0"/>
          </a:p>
        </p:txBody>
      </p:sp>
    </p:spTree>
    <p:extLst>
      <p:ext uri="{BB962C8B-B14F-4D97-AF65-F5344CB8AC3E}">
        <p14:creationId xmlns:p14="http://schemas.microsoft.com/office/powerpoint/2010/main" val="18685867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accel="50000" decel="50000" fill="hold" nodeType="clickEffect">
                                  <p:stCondLst>
                                    <p:cond delay="0"/>
                                  </p:stCondLst>
                                  <p:childTnLst>
                                    <p:animMotion origin="layout" path="M 0 0 C 0.069 0 0.125 0.056 0.125 0.125 C 0.125 0.194 0.069 0.25 0 0.25 C -0.069 0.25 -0.125 0.194 -0.125 0.125 C -0.125 0.056 -0.069 0 0 0 Z" pathEditMode="relative" ptsTypes="">
                                      <p:cBhvr>
                                        <p:cTn id="6" dur="2000" fill="hold"/>
                                        <p:tgtEl>
                                          <p:spTgt spid="4">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1069" y="2891073"/>
            <a:ext cx="8596668" cy="1320800"/>
          </a:xfrm>
        </p:spPr>
        <p:txBody>
          <a:bodyPr>
            <a:normAutofit/>
          </a:bodyPr>
          <a:lstStyle/>
          <a:p>
            <a:pPr lvl="1" algn="ctr" defTabSz="457200" rtl="0">
              <a:spcBef>
                <a:spcPct val="0"/>
              </a:spcBef>
            </a:pPr>
            <a:r>
              <a:rPr lang="ar-SA" sz="6000" kern="1200" dirty="0">
                <a:ln w="0"/>
                <a:solidFill>
                  <a:schemeClr val="accent1"/>
                </a:solidFill>
                <a:effectLst>
                  <a:outerShdw blurRad="38100" dist="25400" dir="5400000" algn="ctr" rotWithShape="0">
                    <a:srgbClr val="6E747A">
                      <a:alpha val="43000"/>
                    </a:srgbClr>
                  </a:outerShdw>
                </a:effectLst>
                <a:latin typeface="+mj-lt"/>
                <a:ea typeface="+mj-ea"/>
                <a:cs typeface="+mj-cs"/>
              </a:rPr>
              <a:t>بيانات المشروع</a:t>
            </a:r>
            <a:r>
              <a:rPr lang="en-US" sz="1200" dirty="0"/>
              <a:t/>
            </a:r>
            <a:br>
              <a:rPr lang="en-US" sz="1200"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9336" y="2870671"/>
            <a:ext cx="1170412" cy="1170412"/>
          </a:xfrm>
          <a:prstGeom prst="rect">
            <a:avLst/>
          </a:prstGeom>
        </p:spPr>
      </p:pic>
    </p:spTree>
    <p:extLst>
      <p:ext uri="{BB962C8B-B14F-4D97-AF65-F5344CB8AC3E}">
        <p14:creationId xmlns:p14="http://schemas.microsoft.com/office/powerpoint/2010/main" val="25455415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2"/>
                                        </p:tgtEl>
                                        <p:attrNameLst>
                                          <p:attrName>style.color</p:attrName>
                                        </p:attrNameLst>
                                      </p:cBhvr>
                                      <p:to>
                                        <p:clrVal>
                                          <a:schemeClr val="accent2"/>
                                        </p:clrVal>
                                      </p:to>
                                    </p:set>
                                    <p:set>
                                      <p:cBhvr>
                                        <p:cTn id="7" dur="500" fill="hold"/>
                                        <p:tgtEl>
                                          <p:spTgt spid="2"/>
                                        </p:tgtEl>
                                        <p:attrNameLst>
                                          <p:attrName>fillcolor</p:attrName>
                                        </p:attrNameLst>
                                      </p:cBhvr>
                                      <p:to>
                                        <p:clrVal>
                                          <a:schemeClr val="accent2"/>
                                        </p:clrVal>
                                      </p:to>
                                    </p:set>
                                    <p:set>
                                      <p:cBhvr>
                                        <p:cTn id="8"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5259" y="2212063"/>
            <a:ext cx="4953921" cy="1320800"/>
          </a:xfrm>
        </p:spPr>
        <p:txBody>
          <a:bodyPr>
            <a:noAutofit/>
          </a:bodyPr>
          <a:lstStyle/>
          <a:p>
            <a:pPr lvl="2" algn="l" defTabSz="457200" rtl="0">
              <a:spcBef>
                <a:spcPct val="0"/>
              </a:spcBef>
            </a:pPr>
            <a:r>
              <a:rPr lang="ar-SA" sz="6000" kern="1200" dirty="0">
                <a:ln w="0"/>
                <a:solidFill>
                  <a:schemeClr val="accent1"/>
                </a:solidFill>
                <a:effectLst>
                  <a:outerShdw blurRad="38100" dist="25400" dir="5400000" algn="ctr" rotWithShape="0">
                    <a:srgbClr val="6E747A">
                      <a:alpha val="43000"/>
                    </a:srgbClr>
                  </a:outerShdw>
                </a:effectLst>
                <a:latin typeface="+mj-lt"/>
                <a:ea typeface="+mj-ea"/>
                <a:cs typeface="+mj-cs"/>
              </a:rPr>
              <a:t>بيانات عامة</a:t>
            </a:r>
            <a:r>
              <a:rPr lang="en-US" sz="6000" kern="1200" dirty="0">
                <a:ln w="0"/>
                <a:solidFill>
                  <a:schemeClr val="accent1"/>
                </a:solidFill>
                <a:effectLst>
                  <a:outerShdw blurRad="38100" dist="25400" dir="5400000" algn="ctr" rotWithShape="0">
                    <a:srgbClr val="6E747A">
                      <a:alpha val="43000"/>
                    </a:srgbClr>
                  </a:outerShdw>
                </a:effectLst>
                <a:latin typeface="+mj-lt"/>
                <a:ea typeface="+mj-ea"/>
                <a:cs typeface="+mj-cs"/>
              </a:rPr>
              <a:t/>
            </a:r>
            <a:br>
              <a:rPr lang="en-US" sz="6000" kern="1200" dirty="0">
                <a:ln w="0"/>
                <a:solidFill>
                  <a:schemeClr val="accent1"/>
                </a:solidFill>
                <a:effectLst>
                  <a:outerShdw blurRad="38100" dist="25400" dir="5400000" algn="ctr" rotWithShape="0">
                    <a:srgbClr val="6E747A">
                      <a:alpha val="43000"/>
                    </a:srgbClr>
                  </a:outerShdw>
                </a:effectLst>
                <a:latin typeface="+mj-lt"/>
                <a:ea typeface="+mj-ea"/>
                <a:cs typeface="+mj-cs"/>
              </a:rPr>
            </a:br>
            <a:endParaRPr lang="en-US" sz="6000" kern="1200" dirty="0">
              <a:ln w="0"/>
              <a:solidFill>
                <a:schemeClr val="accent1"/>
              </a:solidFill>
              <a:effectLst>
                <a:outerShdw blurRad="38100" dist="25400" dir="5400000" algn="ctr" rotWithShape="0">
                  <a:srgbClr val="6E747A">
                    <a:alpha val="43000"/>
                  </a:srgbClr>
                </a:outerShdw>
              </a:effectLst>
              <a:latin typeface="+mj-lt"/>
              <a:ea typeface="+mj-ea"/>
              <a:cs typeface="+mj-cs"/>
            </a:endParaRPr>
          </a:p>
        </p:txBody>
      </p:sp>
      <p:sp>
        <p:nvSpPr>
          <p:cNvPr id="3" name="Content Placeholder 2"/>
          <p:cNvSpPr>
            <a:spLocks noGrp="1"/>
          </p:cNvSpPr>
          <p:nvPr>
            <p:ph idx="1"/>
          </p:nvPr>
        </p:nvSpPr>
        <p:spPr>
          <a:xfrm>
            <a:off x="1166221" y="3623398"/>
            <a:ext cx="8596668" cy="3880773"/>
          </a:xfrm>
        </p:spPr>
        <p:txBody>
          <a:bodyPr/>
          <a:lstStyle/>
          <a:p>
            <a:pPr marL="0" algn="r" rtl="1">
              <a:lnSpc>
                <a:spcPct val="115000"/>
              </a:lnSpc>
              <a:spcBef>
                <a:spcPts val="0"/>
              </a:spcBef>
            </a:pPr>
            <a:r>
              <a:rPr lang="ar-SA" sz="2800" dirty="0">
                <a:latin typeface="Calibri" panose="020F0502020204030204" pitchFamily="34" charset="0"/>
                <a:ea typeface="Calibri" panose="020F0502020204030204" pitchFamily="34" charset="0"/>
                <a:cs typeface="Arial" panose="020B0604020202020204" pitchFamily="34" charset="0"/>
              </a:rPr>
              <a:t>يتسم مشروعنا بالتطور بصفة مستمرة بما يتفق مع أحدث ماوصل إليه التطور في </a:t>
            </a:r>
            <a:r>
              <a:rPr lang="ar-SA" sz="2800" dirty="0" smtClean="0">
                <a:latin typeface="Calibri" panose="020F0502020204030204" pitchFamily="34" charset="0"/>
                <a:ea typeface="Calibri" panose="020F0502020204030204" pitchFamily="34" charset="0"/>
                <a:cs typeface="Arial" panose="020B0604020202020204" pitchFamily="34" charset="0"/>
              </a:rPr>
              <a:t>المجتمع, وسيكون </a:t>
            </a:r>
            <a:r>
              <a:rPr lang="ar-SA" sz="2800" dirty="0">
                <a:latin typeface="Calibri" panose="020F0502020204030204" pitchFamily="34" charset="0"/>
                <a:ea typeface="Calibri" panose="020F0502020204030204" pitchFamily="34" charset="0"/>
                <a:cs typeface="Arial" panose="020B0604020202020204" pitchFamily="34" charset="0"/>
              </a:rPr>
              <a:t>المنتجع ذو طاقة إنتاجية كبيرة كونه يسمح للمشاريع الخارجية بالإستثمار داخله وتقديم خدماتهم للزوار. </a:t>
            </a:r>
            <a:endParaRPr lang="en-US" sz="28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4143" y="2452986"/>
            <a:ext cx="1170412" cy="1170412"/>
          </a:xfrm>
          <a:prstGeom prst="rect">
            <a:avLst/>
          </a:prstGeom>
        </p:spPr>
      </p:pic>
    </p:spTree>
    <p:extLst>
      <p:ext uri="{BB962C8B-B14F-4D97-AF65-F5344CB8AC3E}">
        <p14:creationId xmlns:p14="http://schemas.microsoft.com/office/powerpoint/2010/main" val="324316533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3092" y="412139"/>
            <a:ext cx="6176139" cy="1320800"/>
          </a:xfrm>
        </p:spPr>
        <p:txBody>
          <a:bodyPr>
            <a:noAutofit/>
          </a:bodyPr>
          <a:lstStyle/>
          <a:p>
            <a:r>
              <a:rPr lang="ar-SA" sz="6000" dirty="0">
                <a:ln w="0"/>
                <a:effectLst>
                  <a:outerShdw blurRad="38100" dist="25400" dir="5400000" algn="ctr" rotWithShape="0">
                    <a:srgbClr val="6E747A">
                      <a:alpha val="43000"/>
                    </a:srgbClr>
                  </a:outerShdw>
                </a:effectLst>
              </a:rPr>
              <a:t>نبذة عن المشروع </a:t>
            </a:r>
            <a:endParaRPr lang="en-US" sz="6000"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945475" y="2011587"/>
            <a:ext cx="8893756" cy="3880773"/>
          </a:xfrm>
        </p:spPr>
        <p:txBody>
          <a:bodyPr>
            <a:normAutofit fontScale="85000" lnSpcReduction="10000"/>
          </a:bodyPr>
          <a:lstStyle/>
          <a:p>
            <a:pPr marL="0" marR="0" algn="just" rtl="1">
              <a:lnSpc>
                <a:spcPct val="115000"/>
              </a:lnSpc>
              <a:spcBef>
                <a:spcPts val="0"/>
              </a:spcBef>
              <a:spcAft>
                <a:spcPts val="1000"/>
              </a:spcAft>
            </a:pPr>
            <a:r>
              <a:rPr lang="ar-SA" dirty="0" smtClean="0"/>
              <a:t>المشروع </a:t>
            </a:r>
            <a:r>
              <a:rPr lang="ar-SA" dirty="0"/>
              <a:t>يقوم </a:t>
            </a:r>
            <a:r>
              <a:rPr lang="ar-SA" dirty="0" smtClean="0"/>
              <a:t> </a:t>
            </a:r>
            <a:r>
              <a:rPr lang="ar-SA" dirty="0"/>
              <a:t>على عدة مقومات وعوامل تساعد على قيام </a:t>
            </a:r>
            <a:r>
              <a:rPr lang="ar-SA" dirty="0" smtClean="0"/>
              <a:t>هذا المشروع</a:t>
            </a:r>
            <a:r>
              <a:rPr lang="ar-SA" dirty="0"/>
              <a:t>، كما تراعى متطلبات واحتياج السوق </a:t>
            </a:r>
            <a:r>
              <a:rPr lang="ar-SA" dirty="0" smtClean="0"/>
              <a:t>لهذا </a:t>
            </a:r>
            <a:r>
              <a:rPr lang="ar-SA" dirty="0"/>
              <a:t>المشروع. فبالتحدث عن متطلبات واحتياجات جميع الفئات وبوجه خاص في منطقة الرياض نجد أننا بحاجة ماسة الى أماكن توفر راحة وترفية وتهتم بجميع الفئات والأعمار.</a:t>
            </a:r>
            <a:endParaRPr lang="en-US" dirty="0"/>
          </a:p>
          <a:p>
            <a:pPr marL="0" marR="0" indent="0" algn="just" rtl="1">
              <a:lnSpc>
                <a:spcPct val="115000"/>
              </a:lnSpc>
              <a:spcBef>
                <a:spcPts val="0"/>
              </a:spcBef>
              <a:spcAft>
                <a:spcPts val="1000"/>
              </a:spcAft>
              <a:buNone/>
            </a:pPr>
            <a:r>
              <a:rPr lang="ar-SA" dirty="0"/>
              <a:t>لذلك أتت فكرة المنتجع تتناسب مع متطلبات وحاجة السوق لها، بشكل مختصر فهو عبارة عن منتجع كبير يتضمن عدة جوانب، حيث يتضمن وجود شقق فندقية يتوفر بداخلها جميع الخدمات التي تساهم على رضا العميل في المرتبة الأولى، بالإضافة الى احتوائه على عدة مرافق تتناسب مع جميع </a:t>
            </a:r>
            <a:r>
              <a:rPr lang="ar-SA" dirty="0" smtClean="0"/>
              <a:t>الأعمار, بالتحدث </a:t>
            </a:r>
            <a:r>
              <a:rPr lang="ar-SA" dirty="0"/>
              <a:t>عن فئة الشباب يوجد هناك صالات رياضية بجميع أنواعها كرة قدم وكرة سلة وغيرها من الرياضات المتنوعة كما يتوفر نادي رياضي نسائي وصالون تجميل. أما فئة الأطفال يوجد برك سباحة وألعاب مناسبة لأعمارهم، وبالتطرق لفئة كبار ورجال الأعمال توجد صالة اجتماعات وندوات. بالإضافة إلى توفر مكتبة تقدم خدمات ثقافية وإجتماعية مختلفة، والهدف من ذلك هو توفير مكان مناسب لقضاء أوقات ممتعة مع العائلة ويستوفي جميع الخدمات الممكن تقديمها</a:t>
            </a:r>
            <a:r>
              <a:rPr lang="ar-SA" dirty="0" smtClean="0"/>
              <a:t>.</a:t>
            </a:r>
          </a:p>
          <a:p>
            <a:pPr algn="r" rtl="1"/>
            <a:r>
              <a:rPr lang="ar-SA" b="1" dirty="0"/>
              <a:t>طبيعة المشروع :</a:t>
            </a:r>
            <a:endParaRPr lang="en-US" dirty="0"/>
          </a:p>
          <a:p>
            <a:pPr marL="0" indent="0" algn="r" rtl="1">
              <a:buNone/>
            </a:pPr>
            <a:r>
              <a:rPr lang="ar-SA" dirty="0"/>
              <a:t>طبيعة </a:t>
            </a:r>
            <a:r>
              <a:rPr lang="ar-SA" dirty="0" smtClean="0"/>
              <a:t>مشروعنا </a:t>
            </a:r>
            <a:r>
              <a:rPr lang="ar-SA" dirty="0"/>
              <a:t>عبارة عن مشروع سياحي وترفيهي وسكني يوفر جميع الخدمات التي سبق ذكرها.</a:t>
            </a:r>
            <a:endParaRPr lang="en-US" dirty="0"/>
          </a:p>
          <a:p>
            <a:pPr marL="0" marR="0" indent="0" algn="just" rtl="1">
              <a:lnSpc>
                <a:spcPct val="115000"/>
              </a:lnSpc>
              <a:spcBef>
                <a:spcPts val="0"/>
              </a:spcBef>
              <a:spcAft>
                <a:spcPts val="1000"/>
              </a:spcAft>
              <a:buNone/>
            </a:pP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2680" y="456984"/>
            <a:ext cx="1170412" cy="1170412"/>
          </a:xfrm>
          <a:prstGeom prst="rect">
            <a:avLst/>
          </a:prstGeom>
        </p:spPr>
      </p:pic>
    </p:spTree>
    <p:extLst>
      <p:ext uri="{BB962C8B-B14F-4D97-AF65-F5344CB8AC3E}">
        <p14:creationId xmlns:p14="http://schemas.microsoft.com/office/powerpoint/2010/main" val="199184794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sz="4800" dirty="0">
                <a:ln w="0"/>
                <a:effectLst>
                  <a:outerShdw blurRad="38100" dist="25400" dir="5400000" algn="ctr" rotWithShape="0">
                    <a:srgbClr val="6E747A">
                      <a:alpha val="43000"/>
                    </a:srgbClr>
                  </a:outerShdw>
                </a:effectLst>
              </a:rPr>
              <a:t>طبيعة </a:t>
            </a:r>
            <a:r>
              <a:rPr lang="ar-SA" sz="4800" dirty="0" smtClean="0">
                <a:ln w="0"/>
                <a:effectLst>
                  <a:outerShdw blurRad="38100" dist="25400" dir="5400000" algn="ctr" rotWithShape="0">
                    <a:srgbClr val="6E747A">
                      <a:alpha val="43000"/>
                    </a:srgbClr>
                  </a:outerShdw>
                </a:effectLst>
              </a:rPr>
              <a:t>السوق</a:t>
            </a:r>
            <a:r>
              <a:rPr lang="en-US" sz="4800" dirty="0" smtClean="0">
                <a:ln w="0"/>
                <a:effectLst>
                  <a:outerShdw blurRad="38100" dist="25400" dir="5400000" algn="ctr" rotWithShape="0">
                    <a:srgbClr val="6E747A">
                      <a:alpha val="43000"/>
                    </a:srgbClr>
                  </a:outerShdw>
                </a:effectLst>
              </a:rPr>
              <a:t/>
            </a:r>
            <a:br>
              <a:rPr lang="en-US" sz="4800" dirty="0" smtClean="0">
                <a:ln w="0"/>
                <a:effectLst>
                  <a:outerShdw blurRad="38100" dist="25400" dir="5400000" algn="ctr" rotWithShape="0">
                    <a:srgbClr val="6E747A">
                      <a:alpha val="43000"/>
                    </a:srgbClr>
                  </a:outerShdw>
                </a:effectLst>
              </a:rPr>
            </a:br>
            <a:r>
              <a:rPr lang="en-US" sz="4800" dirty="0" smtClean="0">
                <a:ln w="0"/>
                <a:gradFill>
                  <a:gsLst>
                    <a:gs pos="21000">
                      <a:srgbClr val="53575C"/>
                    </a:gs>
                    <a:gs pos="88000">
                      <a:srgbClr val="C5C7CA"/>
                    </a:gs>
                  </a:gsLst>
                  <a:lin ang="5400000"/>
                </a:gradFill>
              </a:rPr>
              <a:t>:</a:t>
            </a:r>
            <a:r>
              <a:rPr lang="ar-SA" sz="4400" dirty="0" smtClean="0">
                <a:ln w="0"/>
                <a:gradFill>
                  <a:gsLst>
                    <a:gs pos="21000">
                      <a:srgbClr val="53575C"/>
                    </a:gs>
                    <a:gs pos="88000">
                      <a:srgbClr val="C5C7CA"/>
                    </a:gs>
                  </a:gsLst>
                  <a:lin ang="5400000"/>
                </a:gradFill>
              </a:rPr>
              <a:t>منافسين </a:t>
            </a:r>
            <a:r>
              <a:rPr lang="ar-SA" sz="4400" dirty="0">
                <a:ln w="0"/>
                <a:gradFill>
                  <a:gsLst>
                    <a:gs pos="21000">
                      <a:srgbClr val="53575C"/>
                    </a:gs>
                    <a:gs pos="88000">
                      <a:srgbClr val="C5C7CA"/>
                    </a:gs>
                  </a:gsLst>
                  <a:lin ang="5400000"/>
                </a:gradFill>
              </a:rPr>
              <a:t>غير مباشرين </a:t>
            </a:r>
            <a:r>
              <a:rPr lang="ar-SA" sz="4400" dirty="0" smtClean="0">
                <a:ln w="0"/>
                <a:gradFill>
                  <a:gsLst>
                    <a:gs pos="21000">
                      <a:srgbClr val="53575C"/>
                    </a:gs>
                    <a:gs pos="88000">
                      <a:srgbClr val="C5C7CA"/>
                    </a:gs>
                  </a:gsLst>
                  <a:lin ang="5400000"/>
                </a:gradFill>
              </a:rPr>
              <a:t>للمنتجع </a:t>
            </a:r>
            <a:endParaRPr lang="en-US" sz="4800" dirty="0">
              <a:ln w="0"/>
              <a:gradFill>
                <a:gsLst>
                  <a:gs pos="21000">
                    <a:srgbClr val="53575C"/>
                  </a:gs>
                  <a:gs pos="88000">
                    <a:srgbClr val="C5C7CA"/>
                  </a:gs>
                </a:gsLst>
                <a:lin ang="5400000"/>
              </a:gra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72886665"/>
              </p:ext>
            </p:extLst>
          </p:nvPr>
        </p:nvGraphicFramePr>
        <p:xfrm>
          <a:off x="1165925" y="2788297"/>
          <a:ext cx="7834499" cy="2317381"/>
        </p:xfrm>
        <a:graphic>
          <a:graphicData uri="http://schemas.openxmlformats.org/drawingml/2006/table">
            <a:tbl>
              <a:tblPr rtl="1" firstRow="1" firstCol="1" bandRow="1">
                <a:tableStyleId>{5C22544A-7EE6-4342-B048-85BDC9FD1C3A}</a:tableStyleId>
              </a:tblPr>
              <a:tblGrid>
                <a:gridCol w="1593154">
                  <a:extLst>
                    <a:ext uri="{9D8B030D-6E8A-4147-A177-3AD203B41FA5}">
                      <a16:colId xmlns:a16="http://schemas.microsoft.com/office/drawing/2014/main" xmlns="" val="20000"/>
                    </a:ext>
                  </a:extLst>
                </a:gridCol>
                <a:gridCol w="1604486">
                  <a:extLst>
                    <a:ext uri="{9D8B030D-6E8A-4147-A177-3AD203B41FA5}">
                      <a16:colId xmlns:a16="http://schemas.microsoft.com/office/drawing/2014/main" xmlns="" val="20001"/>
                    </a:ext>
                  </a:extLst>
                </a:gridCol>
                <a:gridCol w="1646038">
                  <a:extLst>
                    <a:ext uri="{9D8B030D-6E8A-4147-A177-3AD203B41FA5}">
                      <a16:colId xmlns:a16="http://schemas.microsoft.com/office/drawing/2014/main" xmlns="" val="20002"/>
                    </a:ext>
                  </a:extLst>
                </a:gridCol>
                <a:gridCol w="1567655">
                  <a:extLst>
                    <a:ext uri="{9D8B030D-6E8A-4147-A177-3AD203B41FA5}">
                      <a16:colId xmlns:a16="http://schemas.microsoft.com/office/drawing/2014/main" xmlns="" val="20003"/>
                    </a:ext>
                  </a:extLst>
                </a:gridCol>
                <a:gridCol w="1423166">
                  <a:extLst>
                    <a:ext uri="{9D8B030D-6E8A-4147-A177-3AD203B41FA5}">
                      <a16:colId xmlns:a16="http://schemas.microsoft.com/office/drawing/2014/main" xmlns="" val="20004"/>
                    </a:ext>
                  </a:extLst>
                </a:gridCol>
              </a:tblGrid>
              <a:tr h="665436">
                <a:tc>
                  <a:txBody>
                    <a:bodyPr/>
                    <a:lstStyle/>
                    <a:p>
                      <a:pPr marL="0" marR="0" algn="r" rtl="1">
                        <a:lnSpc>
                          <a:spcPct val="115000"/>
                        </a:lnSpc>
                        <a:spcBef>
                          <a:spcPts val="0"/>
                        </a:spcBef>
                        <a:spcAft>
                          <a:spcPts val="0"/>
                        </a:spcAft>
                      </a:pPr>
                      <a:r>
                        <a:rPr lang="ar-SA" sz="1200" dirty="0">
                          <a:effectLst/>
                        </a:rPr>
                        <a:t>اسم المنافس</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dirty="0">
                          <a:effectLst/>
                        </a:rPr>
                        <a:t>عد </a:t>
                      </a:r>
                      <a:r>
                        <a:rPr lang="ar-SA" sz="1200" dirty="0" smtClean="0">
                          <a:effectLst/>
                        </a:rPr>
                        <a:t>الزوار</a:t>
                      </a:r>
                    </a:p>
                    <a:p>
                      <a:pPr marL="0" marR="0" algn="r" rtl="1">
                        <a:lnSpc>
                          <a:spcPct val="115000"/>
                        </a:lnSpc>
                        <a:spcBef>
                          <a:spcPts val="0"/>
                        </a:spcBef>
                        <a:spcAft>
                          <a:spcPts val="0"/>
                        </a:spcAft>
                      </a:pPr>
                      <a:r>
                        <a:rPr lang="ar-SA" sz="1100" baseline="0" dirty="0" smtClean="0">
                          <a:effectLst/>
                        </a:rPr>
                        <a:t>خلال الاسبوع</a:t>
                      </a:r>
                    </a:p>
                    <a:p>
                      <a:pPr marL="0" marR="0" algn="l" rtl="0">
                        <a:lnSpc>
                          <a:spcPct val="115000"/>
                        </a:lnSpc>
                        <a:spcBef>
                          <a:spcPts val="0"/>
                        </a:spcBef>
                        <a:spcAft>
                          <a:spcPts val="0"/>
                        </a:spcAft>
                      </a:pPr>
                      <a:r>
                        <a:rPr lang="ar-SA" baseline="-25000" dirty="0" smtClean="0"/>
                        <a:t>نهاية الأسبوع </a:t>
                      </a:r>
                      <a:endParaRPr lang="en-US" baseline="-25000" dirty="0"/>
                    </a:p>
                  </a:txBody>
                  <a:tcPr marL="68580" marR="68580" marT="0" marB="0"/>
                </a:tc>
                <a:tc>
                  <a:txBody>
                    <a:bodyPr/>
                    <a:lstStyle/>
                    <a:p>
                      <a:pPr marL="0" marR="0" algn="ctr" rtl="1">
                        <a:lnSpc>
                          <a:spcPct val="115000"/>
                        </a:lnSpc>
                        <a:spcBef>
                          <a:spcPts val="0"/>
                        </a:spcBef>
                        <a:spcAft>
                          <a:spcPts val="0"/>
                        </a:spcAft>
                      </a:pPr>
                      <a:r>
                        <a:rPr lang="ar-SA" sz="1200" dirty="0">
                          <a:effectLst/>
                        </a:rPr>
                        <a:t>المساحة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الايجار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اسعار تذاكر الدخول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0"/>
                  </a:ext>
                </a:extLst>
              </a:tr>
              <a:tr h="321073">
                <a:tc>
                  <a:txBody>
                    <a:bodyPr/>
                    <a:lstStyle/>
                    <a:p>
                      <a:pPr marL="0" marR="0" algn="r" rtl="1">
                        <a:lnSpc>
                          <a:spcPct val="115000"/>
                        </a:lnSpc>
                        <a:spcBef>
                          <a:spcPts val="0"/>
                        </a:spcBef>
                        <a:spcAft>
                          <a:spcPts val="0"/>
                        </a:spcAft>
                      </a:pPr>
                      <a:r>
                        <a:rPr lang="ar-SA" sz="1200" dirty="0">
                          <a:effectLst/>
                        </a:rPr>
                        <a:t>المرسى</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1000 \ 3000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2600متر مربع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1000 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r h="665436">
                <a:tc>
                  <a:txBody>
                    <a:bodyPr/>
                    <a:lstStyle/>
                    <a:p>
                      <a:pPr marL="0" marR="0" algn="r" rtl="1">
                        <a:lnSpc>
                          <a:spcPct val="115000"/>
                        </a:lnSpc>
                        <a:spcBef>
                          <a:spcPts val="0"/>
                        </a:spcBef>
                        <a:spcAft>
                          <a:spcPts val="0"/>
                        </a:spcAft>
                      </a:pPr>
                      <a:r>
                        <a:rPr lang="ar-SA" sz="1200" dirty="0">
                          <a:effectLst/>
                        </a:rPr>
                        <a:t>فانتزي لاند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dirty="0">
                          <a:effectLst/>
                        </a:rPr>
                        <a:t>13000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dirty="0">
                          <a:effectLst/>
                        </a:rPr>
                        <a:t>300 متر مربع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dirty="0">
                          <a:effectLst/>
                        </a:rPr>
                        <a:t>300 ريال</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dirty="0">
                          <a:effectLst/>
                        </a:rPr>
                        <a:t>35 كبار</a:t>
                      </a:r>
                      <a:endParaRPr lang="en-US" sz="1100" dirty="0">
                        <a:effectLst/>
                      </a:endParaRPr>
                    </a:p>
                    <a:p>
                      <a:pPr marL="0" marR="0" algn="r" rtl="1">
                        <a:lnSpc>
                          <a:spcPct val="115000"/>
                        </a:lnSpc>
                        <a:spcBef>
                          <a:spcPts val="0"/>
                        </a:spcBef>
                        <a:spcAft>
                          <a:spcPts val="0"/>
                        </a:spcAft>
                      </a:pPr>
                      <a:r>
                        <a:rPr lang="ar-SA" sz="1200" dirty="0">
                          <a:effectLst/>
                        </a:rPr>
                        <a:t>25 صغار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3"/>
                  </a:ext>
                </a:extLst>
              </a:tr>
              <a:tr h="665436">
                <a:tc>
                  <a:txBody>
                    <a:bodyPr/>
                    <a:lstStyle/>
                    <a:p>
                      <a:pPr marL="0" marR="0" algn="r" rtl="1">
                        <a:lnSpc>
                          <a:spcPct val="115000"/>
                        </a:lnSpc>
                        <a:spcBef>
                          <a:spcPts val="0"/>
                        </a:spcBef>
                        <a:spcAft>
                          <a:spcPts val="0"/>
                        </a:spcAft>
                      </a:pPr>
                      <a:r>
                        <a:rPr lang="ar-SA" sz="1200" dirty="0">
                          <a:effectLst/>
                        </a:rPr>
                        <a:t>منتزة سلام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2000 \ 15000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312 متر مربع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dirty="0">
                          <a:effectLst/>
                        </a:rPr>
                        <a:t>5 كبار</a:t>
                      </a:r>
                      <a:endParaRPr lang="en-US" sz="1100" dirty="0">
                        <a:effectLst/>
                      </a:endParaRPr>
                    </a:p>
                    <a:p>
                      <a:pPr marL="0" marR="0" algn="r" rtl="1">
                        <a:lnSpc>
                          <a:spcPct val="115000"/>
                        </a:lnSpc>
                        <a:spcBef>
                          <a:spcPts val="0"/>
                        </a:spcBef>
                        <a:spcAft>
                          <a:spcPts val="0"/>
                        </a:spcAft>
                      </a:pPr>
                      <a:r>
                        <a:rPr lang="ar-SA" sz="1200" dirty="0">
                          <a:effectLst/>
                        </a:rPr>
                        <a:t>3 صغار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4"/>
                  </a:ext>
                </a:extLst>
              </a:tr>
            </a:tbl>
          </a:graphicData>
        </a:graphic>
      </p:graphicFrame>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3175" y="609600"/>
            <a:ext cx="923958" cy="923958"/>
          </a:xfrm>
          <a:prstGeom prst="rect">
            <a:avLst/>
          </a:prstGeom>
        </p:spPr>
      </p:pic>
      <p:cxnSp>
        <p:nvCxnSpPr>
          <p:cNvPr id="8" name="Straight Arrow Connector 7"/>
          <p:cNvCxnSpPr/>
          <p:nvPr/>
        </p:nvCxnSpPr>
        <p:spPr>
          <a:xfrm>
            <a:off x="5768148" y="3001896"/>
            <a:ext cx="1659751" cy="409815"/>
          </a:xfrm>
          <a:prstGeom prst="straightConnector1">
            <a:avLst/>
          </a:prstGeom>
          <a:ln>
            <a:solidFill>
              <a:schemeClr val="bg1"/>
            </a:solidFill>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5768148" y="3001896"/>
            <a:ext cx="1659751" cy="0"/>
          </a:xfrm>
          <a:prstGeom prst="straightConnector1">
            <a:avLst/>
          </a:prstGeom>
          <a:ln>
            <a:solidFill>
              <a:schemeClr val="bg1"/>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8554938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686" y="1994781"/>
            <a:ext cx="8596668" cy="1320800"/>
          </a:xfrm>
        </p:spPr>
        <p:txBody>
          <a:bodyPr>
            <a:noAutofit/>
          </a:bodyPr>
          <a:lstStyle/>
          <a:p>
            <a:pPr algn="r"/>
            <a:r>
              <a:rPr lang="ar-SA" sz="4800" dirty="0">
                <a:ln w="0"/>
                <a:effectLst>
                  <a:outerShdw blurRad="38100" dist="25400" dir="5400000" algn="ctr" rotWithShape="0">
                    <a:srgbClr val="6E747A">
                      <a:alpha val="43000"/>
                    </a:srgbClr>
                  </a:outerShdw>
                </a:effectLst>
              </a:rPr>
              <a:t>السوق المستهدفة </a:t>
            </a:r>
            <a:r>
              <a:rPr lang="ar-SA" sz="4800" dirty="0" smtClean="0">
                <a:ln w="0"/>
                <a:effectLst>
                  <a:outerShdw blurRad="38100" dist="25400" dir="5400000" algn="ctr" rotWithShape="0">
                    <a:srgbClr val="6E747A">
                      <a:alpha val="43000"/>
                    </a:srgbClr>
                  </a:outerShdw>
                </a:effectLst>
              </a:rPr>
              <a:t>:</a:t>
            </a:r>
            <a:endParaRPr lang="en-US" sz="4800"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1075686" y="3581983"/>
            <a:ext cx="8596668" cy="3880773"/>
          </a:xfrm>
        </p:spPr>
        <p:txBody>
          <a:bodyPr/>
          <a:lstStyle/>
          <a:p>
            <a:pPr algn="r" rtl="1"/>
            <a:r>
              <a:rPr lang="ar-SA" dirty="0" smtClean="0"/>
              <a:t>مايميز المشروع </a:t>
            </a:r>
            <a:r>
              <a:rPr lang="ar-SA" dirty="0"/>
              <a:t>أنه يعتبر المشروع </a:t>
            </a:r>
            <a:r>
              <a:rPr lang="ar-SA" dirty="0" smtClean="0"/>
              <a:t>الأول </a:t>
            </a:r>
            <a:r>
              <a:rPr lang="ar-SA" dirty="0"/>
              <a:t>الذي سوف يقام في مدينة الرياض وأنه متكامل من حيث جميع الأنشطة ويستهدف جميع </a:t>
            </a:r>
            <a:r>
              <a:rPr lang="ar-SA" dirty="0" smtClean="0"/>
              <a:t>الفئات, </a:t>
            </a:r>
            <a:r>
              <a:rPr lang="ar-SA" dirty="0"/>
              <a:t>الذكور </a:t>
            </a:r>
            <a:r>
              <a:rPr lang="ar-SA" dirty="0" smtClean="0"/>
              <a:t>والإناث, </a:t>
            </a:r>
            <a:r>
              <a:rPr lang="ar-SA" dirty="0"/>
              <a:t>وجميع الأعمار.</a:t>
            </a:r>
            <a:endParaRPr lang="en-US" dirty="0"/>
          </a:p>
          <a:p>
            <a:pPr marL="0" indent="0" algn="r" rtl="1">
              <a:buNone/>
            </a:pPr>
            <a:r>
              <a:rPr lang="ar-SA" dirty="0"/>
              <a:t>يتوقع أن يتم تحقيق نمو سنوي في عدد النزلاء في المنتجع لعدة أسباب </a:t>
            </a:r>
            <a:r>
              <a:rPr lang="ar-SA" dirty="0" smtClean="0"/>
              <a:t>من أهمها:</a:t>
            </a:r>
          </a:p>
          <a:p>
            <a:pPr marL="0" indent="0" algn="r" rtl="1">
              <a:buNone/>
            </a:pPr>
            <a:r>
              <a:rPr lang="ar-SA" dirty="0" smtClean="0"/>
              <a:t> </a:t>
            </a:r>
            <a:r>
              <a:rPr lang="ar-SA" dirty="0"/>
              <a:t>تزايد كثافة السكان في العاصمه ولتوفير متطلبات المجتمع. وبعد البدء بالمشروع ونجاحه يوجد خطط </a:t>
            </a:r>
            <a:r>
              <a:rPr lang="ar-SA" dirty="0" smtClean="0"/>
              <a:t>مستقبلية, </a:t>
            </a:r>
            <a:r>
              <a:rPr lang="ar-SA" dirty="0"/>
              <a:t>بإضافة خدمات </a:t>
            </a:r>
            <a:r>
              <a:rPr lang="ar-SA" dirty="0" smtClean="0"/>
              <a:t>جديدة, ومرافق, و </a:t>
            </a:r>
            <a:r>
              <a:rPr lang="ar-SA" dirty="0"/>
              <a:t>التوسع </a:t>
            </a:r>
            <a:r>
              <a:rPr lang="ar-SA" dirty="0" smtClean="0"/>
              <a:t>فيها, وفتح فروع عديدة </a:t>
            </a:r>
            <a:r>
              <a:rPr lang="ar-SA" dirty="0"/>
              <a:t>داخل المملكة العربية السعودية. </a:t>
            </a: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4134" y="2742696"/>
            <a:ext cx="973372" cy="973372"/>
          </a:xfrm>
          <a:prstGeom prst="rect">
            <a:avLst/>
          </a:prstGeom>
        </p:spPr>
      </p:pic>
    </p:spTree>
    <p:extLst>
      <p:ext uri="{BB962C8B-B14F-4D97-AF65-F5344CB8AC3E}">
        <p14:creationId xmlns:p14="http://schemas.microsoft.com/office/powerpoint/2010/main" val="3668212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الطلب </a:t>
            </a:r>
            <a:r>
              <a:rPr lang="ar-SA" dirty="0"/>
              <a:t>المتوقع على </a:t>
            </a:r>
            <a:r>
              <a:rPr lang="ar-SA" dirty="0" smtClean="0"/>
              <a:t>الخدمات:</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07086068"/>
              </p:ext>
            </p:extLst>
          </p:nvPr>
        </p:nvGraphicFramePr>
        <p:xfrm>
          <a:off x="677334" y="1930400"/>
          <a:ext cx="8596312" cy="48656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079772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11" name="Rectangle 3"/>
          <p:cNvSpPr>
            <a:spLocks noGrp="1" noChangeArrowheads="1"/>
          </p:cNvSpPr>
          <p:nvPr>
            <p:ph idx="1"/>
          </p:nvPr>
        </p:nvSpPr>
        <p:spPr bwMode="auto">
          <a:xfrm>
            <a:off x="4150424" y="5460525"/>
            <a:ext cx="5415926"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SA" altLang="en-US" sz="13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وفي المطاعم والكافية هل تفضل؟</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 name="Rectangle 2"/>
          <p:cNvSpPr>
            <a:spLocks noChangeArrowheads="1"/>
          </p:cNvSpPr>
          <p:nvPr/>
        </p:nvSpPr>
        <p:spPr bwMode="auto">
          <a:xfrm>
            <a:off x="-313508"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Chart 4"/>
          <p:cNvGraphicFramePr/>
          <p:nvPr>
            <p:extLst>
              <p:ext uri="{D42A27DB-BD31-4B8C-83A1-F6EECF244321}">
                <p14:modId xmlns:p14="http://schemas.microsoft.com/office/powerpoint/2010/main" val="235120353"/>
              </p:ext>
            </p:extLst>
          </p:nvPr>
        </p:nvGraphicFramePr>
        <p:xfrm>
          <a:off x="-156753" y="2095501"/>
          <a:ext cx="5274310" cy="3076575"/>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3"/>
          <p:cNvSpPr>
            <a:spLocks noChangeArrowheads="1"/>
          </p:cNvSpPr>
          <p:nvPr/>
        </p:nvSpPr>
        <p:spPr bwMode="auto">
          <a:xfrm>
            <a:off x="1485602" y="5345109"/>
            <a:ext cx="266482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ar-SA" sz="1400" b="1" dirty="0" smtClean="0"/>
              <a:t>الخدمات </a:t>
            </a:r>
            <a:r>
              <a:rPr lang="ar-SA" sz="1400" b="1" dirty="0"/>
              <a:t>التي تفضل توافرها في المنتجع ؟</a:t>
            </a:r>
            <a:r>
              <a:rPr lang="en-US" sz="1400" dirty="0"/>
              <a:t> </a:t>
            </a:r>
            <a:endParaRPr lang="ar-SA" altLang="en-US" sz="1300" b="1" dirty="0">
              <a:latin typeface="Calibri" panose="020F0502020204030204" pitchFamily="34" charset="0"/>
              <a:ea typeface="Times New Roman" panose="02020603050405020304" pitchFamily="18" charset="0"/>
              <a:cs typeface="Arial" panose="020B0604020202020204" pitchFamily="34" charset="0"/>
            </a:endParaRPr>
          </a:p>
        </p:txBody>
      </p:sp>
      <p:sp>
        <p:nvSpPr>
          <p:cNvPr id="7"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Chart 7"/>
          <p:cNvGraphicFramePr/>
          <p:nvPr>
            <p:extLst>
              <p:ext uri="{D42A27DB-BD31-4B8C-83A1-F6EECF244321}">
                <p14:modId xmlns:p14="http://schemas.microsoft.com/office/powerpoint/2010/main" val="2408651242"/>
              </p:ext>
            </p:extLst>
          </p:nvPr>
        </p:nvGraphicFramePr>
        <p:xfrm>
          <a:off x="5431065" y="1995487"/>
          <a:ext cx="5274310" cy="30765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766653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04503"/>
            <a:ext cx="11351622" cy="6753497"/>
          </a:xfrm>
        </p:spPr>
        <p:txBody>
          <a:bodyPr/>
          <a:lstStyle/>
          <a:p>
            <a:endParaRPr lang="en-US" dirty="0"/>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Chart 4"/>
          <p:cNvGraphicFramePr/>
          <p:nvPr>
            <p:extLst>
              <p:ext uri="{D42A27DB-BD31-4B8C-83A1-F6EECF244321}">
                <p14:modId xmlns:p14="http://schemas.microsoft.com/office/powerpoint/2010/main" val="581405814"/>
              </p:ext>
            </p:extLst>
          </p:nvPr>
        </p:nvGraphicFramePr>
        <p:xfrm>
          <a:off x="-298642" y="2224087"/>
          <a:ext cx="5274310" cy="3076575"/>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Chart 7"/>
          <p:cNvGraphicFramePr/>
          <p:nvPr>
            <p:extLst>
              <p:ext uri="{D42A27DB-BD31-4B8C-83A1-F6EECF244321}">
                <p14:modId xmlns:p14="http://schemas.microsoft.com/office/powerpoint/2010/main" val="63584161"/>
              </p:ext>
            </p:extLst>
          </p:nvPr>
        </p:nvGraphicFramePr>
        <p:xfrm>
          <a:off x="5120640" y="2224087"/>
          <a:ext cx="5274310" cy="3076575"/>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5185226" y="5409683"/>
            <a:ext cx="4391057" cy="369332"/>
          </a:xfrm>
          <a:prstGeom prst="rect">
            <a:avLst/>
          </a:prstGeom>
          <a:noFill/>
        </p:spPr>
        <p:txBody>
          <a:bodyPr wrap="square" rtlCol="0">
            <a:spAutoFit/>
          </a:bodyPr>
          <a:lstStyle/>
          <a:p>
            <a:pPr algn="r" rtl="1"/>
            <a:r>
              <a:rPr lang="ar-SA" b="1" dirty="0"/>
              <a:t>وفي المكتبة الثقافية هل تفضل؟</a:t>
            </a:r>
            <a:r>
              <a:rPr lang="en-US" dirty="0"/>
              <a:t> </a:t>
            </a:r>
          </a:p>
        </p:txBody>
      </p:sp>
      <p:sp>
        <p:nvSpPr>
          <p:cNvPr id="11" name="TextBox 10"/>
          <p:cNvSpPr txBox="1"/>
          <p:nvPr/>
        </p:nvSpPr>
        <p:spPr>
          <a:xfrm>
            <a:off x="406611" y="5405165"/>
            <a:ext cx="4372005" cy="369332"/>
          </a:xfrm>
          <a:prstGeom prst="rect">
            <a:avLst/>
          </a:prstGeom>
          <a:noFill/>
        </p:spPr>
        <p:txBody>
          <a:bodyPr wrap="square" rtlCol="0">
            <a:spAutoFit/>
          </a:bodyPr>
          <a:lstStyle/>
          <a:p>
            <a:pPr algn="r" rtl="1"/>
            <a:r>
              <a:rPr lang="ar-SA" b="1" dirty="0"/>
              <a:t>وفي النوادي الرياضية هل تفضل؟</a:t>
            </a:r>
            <a:r>
              <a:rPr lang="en-US" dirty="0"/>
              <a:t> </a:t>
            </a:r>
          </a:p>
        </p:txBody>
      </p:sp>
    </p:spTree>
    <p:extLst>
      <p:ext uri="{BB962C8B-B14F-4D97-AF65-F5344CB8AC3E}">
        <p14:creationId xmlns:p14="http://schemas.microsoft.com/office/powerpoint/2010/main" val="5336654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Feathered_16x9</Template>
  <TotalTime>445</TotalTime>
  <Words>712</Words>
  <Application>Microsoft Macintosh PowerPoint</Application>
  <PresentationFormat>Widescreen</PresentationFormat>
  <Paragraphs>155</Paragraphs>
  <Slides>18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Trebuchet MS</vt:lpstr>
      <vt:lpstr>Arial</vt:lpstr>
      <vt:lpstr>Calibri</vt:lpstr>
      <vt:lpstr>Wingdings 3</vt:lpstr>
      <vt:lpstr>Tahoma</vt:lpstr>
      <vt:lpstr>Times New Roman</vt:lpstr>
      <vt:lpstr>Simplified Arabic</vt:lpstr>
      <vt:lpstr>Aldhabi</vt:lpstr>
      <vt:lpstr>Facet</vt:lpstr>
      <vt:lpstr>منتجع عائلي </vt:lpstr>
      <vt:lpstr>بيانات المشروع </vt:lpstr>
      <vt:lpstr>بيانات عامة </vt:lpstr>
      <vt:lpstr>نبذة عن المشروع </vt:lpstr>
      <vt:lpstr>طبيعة السوق :منافسين غير مباشرين للمنتجع </vt:lpstr>
      <vt:lpstr>السوق المستهدفة :</vt:lpstr>
      <vt:lpstr>الطلب المتوقع على الخدمات:</vt:lpstr>
      <vt:lpstr>PowerPoint Presentation</vt:lpstr>
      <vt:lpstr>PowerPoint Presentation</vt:lpstr>
      <vt:lpstr>PowerPoint Presentation</vt:lpstr>
      <vt:lpstr>اسعار تذاكر الدخول تتراوح مابين: </vt:lpstr>
      <vt:lpstr>أسعار تقديم الخدمات في المنتجع </vt:lpstr>
      <vt:lpstr>تقدير رأس مال المشروع:</vt:lpstr>
      <vt:lpstr>SWOT Analysis  للمشروع</vt:lpstr>
      <vt:lpstr>PowerPoint Presentation</vt:lpstr>
      <vt:lpstr>الإعلان والتسويق :</vt:lpstr>
      <vt:lpstr>الأرباح والخسائر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منتجع ريليف العائلي</dc:title>
  <dc:creator>Eisa Alsharyofi</dc:creator>
  <cp:lastModifiedBy>نونو ..</cp:lastModifiedBy>
  <cp:revision>65</cp:revision>
  <dcterms:created xsi:type="dcterms:W3CDTF">2015-11-07T20:26:21Z</dcterms:created>
  <dcterms:modified xsi:type="dcterms:W3CDTF">2015-12-08T11:39:43Z</dcterms:modified>
</cp:coreProperties>
</file>