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1"/>
  </p:notesMasterIdLst>
  <p:sldIdLst>
    <p:sldId id="284" r:id="rId2"/>
    <p:sldId id="266" r:id="rId3"/>
    <p:sldId id="257" r:id="rId4"/>
    <p:sldId id="283" r:id="rId5"/>
    <p:sldId id="267" r:id="rId6"/>
    <p:sldId id="268" r:id="rId7"/>
    <p:sldId id="275" r:id="rId8"/>
    <p:sldId id="276" r:id="rId9"/>
    <p:sldId id="280" r:id="rId10"/>
    <p:sldId id="270" r:id="rId11"/>
    <p:sldId id="271" r:id="rId12"/>
    <p:sldId id="272" r:id="rId13"/>
    <p:sldId id="273" r:id="rId14"/>
    <p:sldId id="274" r:id="rId15"/>
    <p:sldId id="277" r:id="rId16"/>
    <p:sldId id="278" r:id="rId17"/>
    <p:sldId id="279" r:id="rId18"/>
    <p:sldId id="281" r:id="rId19"/>
    <p:sldId id="28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5EEBD-D579-4203-9336-C22FCF9C1EE5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B35502-F201-4610-88D1-D60E06F78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503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FB76-422F-41F7-8CE8-E148805F54B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BEB3F-4E48-4D83-B2D4-CC0E2122B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822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FB76-422F-41F7-8CE8-E148805F54B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BEB3F-4E48-4D83-B2D4-CC0E2122B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901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FB76-422F-41F7-8CE8-E148805F54B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BEB3F-4E48-4D83-B2D4-CC0E2122B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198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FB76-422F-41F7-8CE8-E148805F54B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BEB3F-4E48-4D83-B2D4-CC0E2122B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68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FB76-422F-41F7-8CE8-E148805F54B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BEB3F-4E48-4D83-B2D4-CC0E2122B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150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FB76-422F-41F7-8CE8-E148805F54B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BEB3F-4E48-4D83-B2D4-CC0E2122B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439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FB76-422F-41F7-8CE8-E148805F54B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BEB3F-4E48-4D83-B2D4-CC0E2122B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138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FB76-422F-41F7-8CE8-E148805F54B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BEB3F-4E48-4D83-B2D4-CC0E2122B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408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FB76-422F-41F7-8CE8-E148805F54B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BEB3F-4E48-4D83-B2D4-CC0E2122B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138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FB76-422F-41F7-8CE8-E148805F54B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BEB3F-4E48-4D83-B2D4-CC0E2122B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610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FB76-422F-41F7-8CE8-E148805F54B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BEB3F-4E48-4D83-B2D4-CC0E2122B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684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DFB76-422F-41F7-8CE8-E148805F54B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BEB3F-4E48-4D83-B2D4-CC0E2122B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441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6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الكليات الخمس</a:t>
            </a:r>
            <a:endParaRPr lang="en-US" sz="66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21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C000"/>
                </a:solidFill>
              </a:rPr>
              <a:t>اقسام الجنس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algn="r" rtl="1">
              <a:lnSpc>
                <a:spcPct val="170000"/>
              </a:lnSpc>
            </a:pPr>
            <a:r>
              <a:rPr lang="ar-SA" sz="9000" dirty="0">
                <a:solidFill>
                  <a:srgbClr val="FF0000"/>
                </a:solidFill>
                <a:cs typeface="+mj-cs"/>
              </a:rPr>
              <a:t>عالى</a:t>
            </a:r>
            <a:r>
              <a:rPr lang="ar-SA" sz="9000" dirty="0">
                <a:cs typeface="+mj-cs"/>
              </a:rPr>
              <a:t> : وهو الجنس الذي ليس فوقه جنس، وتحته جنس(الجوهر</a:t>
            </a:r>
            <a:r>
              <a:rPr lang="ar-SA" sz="9000" dirty="0" smtClean="0">
                <a:cs typeface="+mj-cs"/>
              </a:rPr>
              <a:t>)</a:t>
            </a:r>
          </a:p>
          <a:p>
            <a:pPr algn="r" rtl="1">
              <a:lnSpc>
                <a:spcPct val="170000"/>
              </a:lnSpc>
            </a:pPr>
            <a:r>
              <a:rPr lang="ar-SA" sz="9000" dirty="0">
                <a:solidFill>
                  <a:srgbClr val="FF0000"/>
                </a:solidFill>
                <a:cs typeface="+mj-cs"/>
              </a:rPr>
              <a:t>متوسط</a:t>
            </a:r>
            <a:r>
              <a:rPr lang="ar-SA" sz="9000" dirty="0">
                <a:cs typeface="+mj-cs"/>
              </a:rPr>
              <a:t>: فوقه جنس وتحته جنس(نامي</a:t>
            </a:r>
            <a:r>
              <a:rPr lang="ar-SA" sz="9000" dirty="0" smtClean="0">
                <a:cs typeface="+mj-cs"/>
              </a:rPr>
              <a:t>).</a:t>
            </a:r>
          </a:p>
          <a:p>
            <a:pPr algn="r" rtl="1">
              <a:lnSpc>
                <a:spcPct val="170000"/>
              </a:lnSpc>
            </a:pPr>
            <a:r>
              <a:rPr lang="ar-SA" sz="9000" dirty="0">
                <a:solidFill>
                  <a:srgbClr val="FF0000"/>
                </a:solidFill>
                <a:cs typeface="+mj-cs"/>
              </a:rPr>
              <a:t>سافل</a:t>
            </a:r>
            <a:r>
              <a:rPr lang="ar-SA" sz="9000" dirty="0">
                <a:cs typeface="+mj-cs"/>
              </a:rPr>
              <a:t>:فوقه جنس، وتحته أنواع(حيوان</a:t>
            </a:r>
            <a:r>
              <a:rPr lang="ar-SA" sz="9000" dirty="0" smtClean="0">
                <a:cs typeface="+mj-cs"/>
              </a:rPr>
              <a:t>).</a:t>
            </a:r>
            <a:endParaRPr lang="en-US" sz="9000" dirty="0">
              <a:cs typeface="+mj-cs"/>
            </a:endParaRPr>
          </a:p>
          <a:p>
            <a:pPr marL="0" indent="0" algn="r" rtl="1">
              <a:buNone/>
            </a:pPr>
            <a:r>
              <a:rPr lang="ar-SA" dirty="0"/>
              <a:t/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>	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14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rtl="1"/>
            <a:r>
              <a:rPr lang="ar-SA" b="1" dirty="0" smtClean="0">
                <a:solidFill>
                  <a:srgbClr val="FFC000"/>
                </a:solidFill>
              </a:rPr>
              <a:t>امثلة (الجنس)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ar-SA" b="1" dirty="0" smtClean="0">
                <a:solidFill>
                  <a:srgbClr val="FF0000"/>
                </a:solidFill>
              </a:rPr>
              <a:t>جنس عالي: </a:t>
            </a:r>
            <a:r>
              <a:rPr lang="ar-SA" b="1" dirty="0" smtClean="0"/>
              <a:t>				جوهر</a:t>
            </a:r>
          </a:p>
          <a:p>
            <a:pPr marL="0" indent="0" algn="r" rtl="1">
              <a:buNone/>
            </a:pPr>
            <a:endParaRPr lang="ar-SA" b="1" dirty="0" smtClean="0"/>
          </a:p>
          <a:p>
            <a:pPr marL="0" indent="0" algn="r" rtl="1">
              <a:buNone/>
            </a:pPr>
            <a:r>
              <a:rPr lang="ar-SA" b="1" dirty="0" smtClean="0">
                <a:solidFill>
                  <a:srgbClr val="FF0000"/>
                </a:solidFill>
              </a:rPr>
              <a:t>جنس متوسط:</a:t>
            </a:r>
            <a:r>
              <a:rPr lang="ar-SA" b="1" dirty="0" smtClean="0"/>
              <a:t>		</a:t>
            </a:r>
            <a:r>
              <a:rPr lang="ar-SA" b="1" dirty="0" smtClean="0"/>
              <a:t> </a:t>
            </a:r>
            <a:r>
              <a:rPr lang="ar-SA" b="1" dirty="0" smtClean="0"/>
              <a:t>نامي  </a:t>
            </a:r>
            <a:r>
              <a:rPr lang="ar-SA" b="1" dirty="0"/>
              <a:t>	</a:t>
            </a:r>
            <a:r>
              <a:rPr lang="ar-SA" b="1" dirty="0" smtClean="0"/>
              <a:t> غير </a:t>
            </a:r>
            <a:r>
              <a:rPr lang="ar-SA" b="1" dirty="0" smtClean="0"/>
              <a:t>نامي</a:t>
            </a:r>
          </a:p>
          <a:p>
            <a:pPr marL="0" indent="0" algn="r" rtl="1">
              <a:buNone/>
            </a:pPr>
            <a:r>
              <a:rPr lang="ar-SA" b="1" dirty="0" smtClean="0"/>
              <a:t>		</a:t>
            </a:r>
          </a:p>
          <a:p>
            <a:pPr marL="0" indent="0" algn="r" rtl="1">
              <a:buNone/>
            </a:pPr>
            <a:r>
              <a:rPr lang="ar-SA" b="1" dirty="0"/>
              <a:t>	</a:t>
            </a:r>
            <a:r>
              <a:rPr lang="ar-SA" b="1" dirty="0" smtClean="0"/>
              <a:t>	</a:t>
            </a:r>
            <a:r>
              <a:rPr lang="ar-SA" b="1" dirty="0" smtClean="0"/>
              <a:t>	حساس      </a:t>
            </a:r>
            <a:r>
              <a:rPr lang="ar-SA" b="1" dirty="0" smtClean="0"/>
              <a:t>	   غير حساس </a:t>
            </a:r>
          </a:p>
          <a:p>
            <a:pPr marL="0" indent="0" algn="r" rtl="1">
              <a:buNone/>
            </a:pPr>
            <a:endParaRPr lang="ar-SA" b="1" dirty="0" smtClean="0"/>
          </a:p>
          <a:p>
            <a:pPr marL="0" indent="0" algn="r" rtl="1">
              <a:buNone/>
            </a:pPr>
            <a:r>
              <a:rPr lang="ar-SA" b="1" dirty="0" smtClean="0">
                <a:solidFill>
                  <a:srgbClr val="FF0000"/>
                </a:solidFill>
              </a:rPr>
              <a:t>جنس سافل:</a:t>
            </a:r>
            <a:r>
              <a:rPr lang="ar-SA" b="1" dirty="0" smtClean="0"/>
              <a:t>	</a:t>
            </a:r>
            <a:r>
              <a:rPr lang="ar-SA" b="1" dirty="0" smtClean="0"/>
              <a:t>	 </a:t>
            </a:r>
            <a:r>
              <a:rPr lang="ar-SA" b="1" dirty="0" smtClean="0"/>
              <a:t>حيوان	</a:t>
            </a:r>
            <a:r>
              <a:rPr lang="ar-SA" b="1" dirty="0"/>
              <a:t> </a:t>
            </a:r>
            <a:r>
              <a:rPr lang="ar-SA" b="1" dirty="0" smtClean="0"/>
              <a:t>       نبات</a:t>
            </a:r>
          </a:p>
          <a:p>
            <a:pPr marL="0" indent="0" algn="r" rtl="1">
              <a:buNone/>
            </a:pPr>
            <a:endParaRPr lang="ar-SA" b="1" dirty="0" smtClean="0"/>
          </a:p>
          <a:p>
            <a:pPr marL="0" indent="0" algn="r" rtl="1">
              <a:buNone/>
            </a:pPr>
            <a:r>
              <a:rPr lang="ar-SA" b="1" dirty="0" smtClean="0"/>
              <a:t>	نوع</a:t>
            </a:r>
            <a:r>
              <a:rPr lang="ar-SA" b="1" dirty="0" smtClean="0"/>
              <a:t>	   (اسد-جمل-انسان)</a:t>
            </a:r>
          </a:p>
          <a:p>
            <a:pPr marL="0" indent="0" algn="r" rtl="1">
              <a:buNone/>
            </a:pP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>
            <a:off x="4427984" y="2798395"/>
            <a:ext cx="314324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5364088" y="3824133"/>
            <a:ext cx="314324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2915816" y="3799994"/>
            <a:ext cx="314324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5364088" y="5013176"/>
            <a:ext cx="314324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3510124" y="1609639"/>
            <a:ext cx="314324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64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النوع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كلي.</a:t>
            </a:r>
          </a:p>
          <a:p>
            <a:pPr algn="r" rtl="1"/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يصدق </a:t>
            </a: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على 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كثيرين.</a:t>
            </a:r>
          </a:p>
          <a:p>
            <a:pPr algn="r" rtl="1"/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متفقين في 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الحقيقة.</a:t>
            </a:r>
          </a:p>
          <a:p>
            <a:pPr algn="r" rtl="1"/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يقع </a:t>
            </a: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في جواب 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ماهو.</a:t>
            </a:r>
          </a:p>
          <a:p>
            <a:pPr algn="r" rtl="1"/>
            <a:r>
              <a:rPr lang="ar-S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س: ماهوزيد،عمر،لبنى،مريم؟</a:t>
            </a:r>
          </a:p>
          <a:p>
            <a:pPr algn="r" rtl="1"/>
            <a:r>
              <a:rPr lang="ar-SA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ج:انسان.</a:t>
            </a:r>
            <a:endParaRPr lang="en-US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27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ar-SA" b="1" dirty="0" smtClean="0">
                <a:solidFill>
                  <a:srgbClr val="FFC000"/>
                </a:solidFill>
              </a:rPr>
              <a:t>اقسام النوع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25000" lnSpcReduction="20000"/>
          </a:bodyPr>
          <a:lstStyle/>
          <a:p>
            <a:pPr marL="0" indent="0" algn="r" rtl="1">
              <a:buNone/>
            </a:pPr>
            <a:endParaRPr lang="ar-SA" sz="9800" dirty="0" smtClean="0">
              <a:solidFill>
                <a:srgbClr val="FF0000"/>
              </a:solidFill>
              <a:cs typeface="+mj-cs"/>
            </a:endParaRPr>
          </a:p>
          <a:p>
            <a:pPr marL="0" indent="0" algn="r" rtl="1">
              <a:buNone/>
            </a:pPr>
            <a:r>
              <a:rPr lang="ar-SA" sz="9800" b="1" dirty="0" smtClean="0">
                <a:solidFill>
                  <a:srgbClr val="FF0000"/>
                </a:solidFill>
                <a:cs typeface="+mj-cs"/>
              </a:rPr>
              <a:t>نوع حقيقي:  </a:t>
            </a:r>
            <a:r>
              <a:rPr lang="ar-SA" sz="9800" b="1" dirty="0" smtClean="0">
                <a:cs typeface="+mj-cs"/>
              </a:rPr>
              <a:t>أحمد – عبد الله – عائشة –</a:t>
            </a:r>
            <a:r>
              <a:rPr lang="ar-SA" sz="9800" b="1" dirty="0" smtClean="0">
                <a:solidFill>
                  <a:srgbClr val="FF0000"/>
                </a:solidFill>
                <a:cs typeface="+mj-cs"/>
              </a:rPr>
              <a:t> </a:t>
            </a:r>
            <a:r>
              <a:rPr lang="ar-SA" sz="9800" b="1" dirty="0" smtClean="0">
                <a:cs typeface="+mj-cs"/>
              </a:rPr>
              <a:t>ليلى – فهد- ... كلهم نوع واحد </a:t>
            </a:r>
          </a:p>
          <a:p>
            <a:pPr marL="0" indent="0" algn="r" rtl="1">
              <a:buNone/>
            </a:pPr>
            <a:r>
              <a:rPr lang="ar-SA" sz="9800" b="1" dirty="0">
                <a:cs typeface="+mj-cs"/>
              </a:rPr>
              <a:t> </a:t>
            </a:r>
            <a:r>
              <a:rPr lang="ar-SA" sz="9800" b="1" dirty="0" smtClean="0">
                <a:cs typeface="+mj-cs"/>
              </a:rPr>
              <a:t>                                                       (انسان)</a:t>
            </a:r>
            <a:r>
              <a:rPr lang="ar-SA" sz="9800" b="1" dirty="0">
                <a:cs typeface="+mj-cs"/>
              </a:rPr>
              <a:t>				</a:t>
            </a:r>
          </a:p>
          <a:p>
            <a:pPr marL="0" indent="0" algn="r" rtl="1">
              <a:buNone/>
            </a:pPr>
            <a:r>
              <a:rPr lang="ar-SA" sz="9800" b="1" dirty="0" smtClean="0">
                <a:solidFill>
                  <a:srgbClr val="FF0000"/>
                </a:solidFill>
                <a:cs typeface="+mj-cs"/>
              </a:rPr>
              <a:t>نوع اضافي:</a:t>
            </a:r>
            <a:r>
              <a:rPr lang="ar-SA" sz="9800" b="1" dirty="0" smtClean="0">
                <a:cs typeface="+mj-cs"/>
              </a:rPr>
              <a:t> كلي يصدق على كثيرين مندرج تحت جنس اعلى منه.</a:t>
            </a:r>
          </a:p>
          <a:p>
            <a:pPr marL="0" indent="0" algn="r" rtl="1">
              <a:buNone/>
            </a:pPr>
            <a:endParaRPr lang="ar-SA" sz="9800" b="1" dirty="0" smtClean="0">
              <a:cs typeface="+mj-cs"/>
            </a:endParaRPr>
          </a:p>
          <a:p>
            <a:pPr marL="0" indent="0" algn="r" rtl="1">
              <a:buNone/>
            </a:pPr>
            <a:r>
              <a:rPr lang="ar-SA" sz="9800" b="1" dirty="0" smtClean="0">
                <a:cs typeface="+mj-cs"/>
              </a:rPr>
              <a:t>مثال: حيوان ،هو احد انواع جنس اعلى منه هو النامي.</a:t>
            </a:r>
            <a:endParaRPr lang="ar-SA" sz="9800" dirty="0" smtClean="0">
              <a:cs typeface="+mj-cs"/>
            </a:endParaRPr>
          </a:p>
          <a:p>
            <a:pPr marL="0" indent="0" algn="r" rtl="1">
              <a:buNone/>
            </a:pPr>
            <a:r>
              <a:rPr lang="ar-SA" sz="9800" dirty="0" smtClean="0">
                <a:cs typeface="+mj-cs"/>
              </a:rPr>
              <a:t>			         </a:t>
            </a:r>
            <a:r>
              <a:rPr lang="ar-SA" sz="14400" b="1" dirty="0" smtClean="0">
                <a:cs typeface="+mj-cs"/>
              </a:rPr>
              <a:t>نامي</a:t>
            </a:r>
          </a:p>
          <a:p>
            <a:pPr marL="0" indent="0" algn="r" rtl="1">
              <a:buNone/>
            </a:pPr>
            <a:endParaRPr lang="ar-SA" sz="9800" dirty="0" smtClean="0">
              <a:cs typeface="+mj-cs"/>
            </a:endParaRPr>
          </a:p>
          <a:p>
            <a:pPr marL="0" indent="0" algn="r" rtl="1">
              <a:buNone/>
            </a:pPr>
            <a:endParaRPr lang="ar-SA" sz="9800" dirty="0" smtClean="0">
              <a:cs typeface="+mj-cs"/>
            </a:endParaRPr>
          </a:p>
          <a:p>
            <a:pPr marL="0" indent="0" algn="r" rtl="1">
              <a:buNone/>
            </a:pPr>
            <a:r>
              <a:rPr lang="ar-SA" sz="9800" dirty="0" smtClean="0">
                <a:cs typeface="+mj-cs"/>
              </a:rPr>
              <a:t>		</a:t>
            </a:r>
            <a:r>
              <a:rPr lang="ar-SA" sz="9800" dirty="0" smtClean="0">
                <a:cs typeface="+mj-cs"/>
              </a:rPr>
              <a:t>         </a:t>
            </a:r>
            <a:r>
              <a:rPr lang="ar-SA" sz="14400" b="1" dirty="0" smtClean="0">
                <a:cs typeface="+mj-cs"/>
              </a:rPr>
              <a:t>حيوان  </a:t>
            </a:r>
            <a:r>
              <a:rPr lang="ar-SA" sz="14400" dirty="0" smtClean="0">
                <a:cs typeface="+mj-cs"/>
              </a:rPr>
              <a:t>     </a:t>
            </a:r>
            <a:r>
              <a:rPr lang="ar-SA" sz="14400" b="1" dirty="0" smtClean="0">
                <a:cs typeface="+mj-cs"/>
              </a:rPr>
              <a:t>نبات</a:t>
            </a:r>
            <a:endParaRPr lang="ar-SA" sz="14400" b="1" dirty="0" smtClean="0">
              <a:cs typeface="+mj-cs"/>
            </a:endParaRP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/>
              <a:t>	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4662186" y="4227962"/>
            <a:ext cx="24231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2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C000"/>
                </a:solidFill>
              </a:rPr>
              <a:t>الفصل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كلي.</a:t>
            </a:r>
          </a:p>
          <a:p>
            <a:pPr algn="r" rtl="1"/>
            <a:r>
              <a:rPr lang="ar-SA" b="1" dirty="0" smtClean="0"/>
              <a:t>يصدق على كثيرين.</a:t>
            </a:r>
          </a:p>
          <a:p>
            <a:pPr algn="r" rtl="1"/>
            <a:r>
              <a:rPr lang="ar-SA" b="1" dirty="0" smtClean="0"/>
              <a:t>يقع في جواب أي شيء يميز في ذاته.</a:t>
            </a:r>
          </a:p>
          <a:p>
            <a:pPr algn="r" rtl="1"/>
            <a:r>
              <a:rPr lang="ar-SA" b="1" dirty="0" smtClean="0"/>
              <a:t>س:اي شيء يميز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الحصان</a:t>
            </a:r>
            <a:r>
              <a:rPr lang="ar-SA" b="1" dirty="0" smtClean="0"/>
              <a:t>(</a:t>
            </a:r>
            <a:r>
              <a:rPr lang="ar-SA" b="1" dirty="0" smtClean="0">
                <a:solidFill>
                  <a:srgbClr val="FF0000"/>
                </a:solidFill>
              </a:rPr>
              <a:t>نوع</a:t>
            </a:r>
            <a:r>
              <a:rPr lang="ar-SA" b="1" dirty="0" smtClean="0"/>
              <a:t>) في ما هيته(ذاته)عن سائر انواع جنسه (</a:t>
            </a:r>
            <a:r>
              <a:rPr lang="ar-SA" b="1" dirty="0" smtClean="0">
                <a:solidFill>
                  <a:srgbClr val="FF0000"/>
                </a:solidFill>
              </a:rPr>
              <a:t>حيوان</a:t>
            </a:r>
            <a:r>
              <a:rPr lang="ar-SA" b="1" dirty="0" smtClean="0"/>
              <a:t>)؟</a:t>
            </a:r>
          </a:p>
          <a:p>
            <a:pPr algn="r" rtl="1"/>
            <a:r>
              <a:rPr lang="ar-SA" b="1" dirty="0" smtClean="0"/>
              <a:t>ج/ الصاهل.</a:t>
            </a:r>
          </a:p>
          <a:p>
            <a:pPr algn="r" rtl="1"/>
            <a:r>
              <a:rPr lang="ar-SA" b="1" dirty="0" smtClean="0"/>
              <a:t>فهو يميز الفرس عن سائر الحيوانات بأنه(صاهل)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0760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أقسام الفصل</a:t>
            </a:r>
            <a:endParaRPr lang="en-US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b="1" dirty="0" smtClean="0">
                <a:solidFill>
                  <a:srgbClr val="00B0F0"/>
                </a:solidFill>
              </a:rPr>
              <a:t>فصل قريب</a:t>
            </a:r>
            <a:r>
              <a:rPr lang="ar-SA" dirty="0" smtClean="0"/>
              <a:t>:</a:t>
            </a:r>
          </a:p>
          <a:p>
            <a:pPr algn="r" rtl="1"/>
            <a:r>
              <a:rPr lang="ar-SA" dirty="0" smtClean="0"/>
              <a:t> </a:t>
            </a:r>
            <a:r>
              <a:rPr lang="ar-SA" dirty="0" smtClean="0"/>
              <a:t>يميز الماهية عما يشاركها في جنسها القريب.</a:t>
            </a:r>
          </a:p>
          <a:p>
            <a:pPr marL="0" indent="0" algn="r" rtl="1">
              <a:buNone/>
            </a:pPr>
            <a:r>
              <a:rPr lang="ar-SA" dirty="0" smtClean="0"/>
              <a:t>مثاله:</a:t>
            </a:r>
          </a:p>
          <a:p>
            <a:pPr marL="0" indent="0" algn="r" rtl="1">
              <a:buNone/>
            </a:pPr>
            <a:r>
              <a:rPr lang="ar-SA" b="1" dirty="0" smtClean="0">
                <a:solidFill>
                  <a:srgbClr val="FF0000"/>
                </a:solidFill>
              </a:rPr>
              <a:t>جنس قريب 			</a:t>
            </a:r>
            <a:r>
              <a:rPr lang="ar-SA" dirty="0" smtClean="0"/>
              <a:t>حيوان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b="1" dirty="0" smtClean="0">
                <a:solidFill>
                  <a:srgbClr val="FF0000"/>
                </a:solidFill>
              </a:rPr>
              <a:t>فصل قريب</a:t>
            </a:r>
            <a:r>
              <a:rPr lang="ar-SA" dirty="0" smtClean="0"/>
              <a:t>	 صاهل  	ناهق  		 ناطق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822829" y="3725416"/>
            <a:ext cx="1173107" cy="121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412343" y="3725416"/>
            <a:ext cx="0" cy="14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932040" y="3725416"/>
            <a:ext cx="1152128" cy="121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90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rtl="1"/>
            <a:r>
              <a:rPr lang="ar-SA" b="1" dirty="0" smtClean="0">
                <a:solidFill>
                  <a:srgbClr val="FFC000"/>
                </a:solidFill>
              </a:rPr>
              <a:t>انواع الفصل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85000" lnSpcReduction="20000"/>
          </a:bodyPr>
          <a:lstStyle/>
          <a:p>
            <a:pPr algn="r" rtl="1"/>
            <a:r>
              <a:rPr lang="ar-SA" b="1" dirty="0" smtClean="0">
                <a:solidFill>
                  <a:srgbClr val="FF0000"/>
                </a:solidFill>
              </a:rPr>
              <a:t>فصل بعيد</a:t>
            </a:r>
          </a:p>
          <a:p>
            <a:pPr marL="0" indent="0" algn="r" rtl="1">
              <a:buNone/>
            </a:pPr>
            <a:r>
              <a:rPr lang="ar-SA" dirty="0" smtClean="0"/>
              <a:t>ما يميز الماهية عما يشاركها في جنسها البعيد.</a:t>
            </a:r>
          </a:p>
          <a:p>
            <a:pPr marL="0" indent="0" algn="r" rtl="1">
              <a:buNone/>
            </a:pPr>
            <a:r>
              <a:rPr lang="ar-SA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                     </a:t>
            </a:r>
            <a:r>
              <a:rPr lang="ar-SA" b="1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الفكرة </a:t>
            </a:r>
            <a:r>
              <a:rPr lang="ar-SA" b="1" i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هنا في جواب السؤال</a:t>
            </a:r>
          </a:p>
          <a:p>
            <a:pPr marL="0" indent="0" algn="ctr" rtl="1">
              <a:buNone/>
            </a:pPr>
            <a:endParaRPr lang="ar-SA" b="1" i="1" u="sng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r" rtl="1">
              <a:buNone/>
            </a:pPr>
            <a:r>
              <a:rPr lang="ar-SA" dirty="0" smtClean="0"/>
              <a:t>مثال: س/ اي شيء يميز الفرس عن الشجر؟ ج/ حساس.</a:t>
            </a:r>
          </a:p>
          <a:p>
            <a:pPr marL="0" indent="0" algn="r" rtl="1">
              <a:buNone/>
            </a:pPr>
            <a:r>
              <a:rPr lang="ar-SA" b="1" dirty="0">
                <a:solidFill>
                  <a:srgbClr val="FF0000"/>
                </a:solidFill>
              </a:rPr>
              <a:t>جنس بعيد </a:t>
            </a:r>
            <a:r>
              <a:rPr lang="ar-SA" b="1" dirty="0" smtClean="0">
                <a:solidFill>
                  <a:srgbClr val="FF0000"/>
                </a:solidFill>
              </a:rPr>
              <a:t>                       </a:t>
            </a:r>
            <a:r>
              <a:rPr lang="ar-SA" b="1" dirty="0" smtClean="0"/>
              <a:t>نامي</a:t>
            </a:r>
          </a:p>
          <a:p>
            <a:pPr marL="0" indent="0" algn="ct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b="1" dirty="0">
                <a:solidFill>
                  <a:srgbClr val="FF0000"/>
                </a:solidFill>
              </a:rPr>
              <a:t>جنس </a:t>
            </a:r>
            <a:r>
              <a:rPr lang="ar-SA" b="1" dirty="0" smtClean="0">
                <a:solidFill>
                  <a:srgbClr val="FF0000"/>
                </a:solidFill>
              </a:rPr>
              <a:t>بعيد	     </a:t>
            </a:r>
            <a:r>
              <a:rPr lang="ar-SA" b="1" dirty="0" smtClean="0"/>
              <a:t>حساس          غير حساس</a:t>
            </a:r>
          </a:p>
          <a:p>
            <a:pPr marL="0" indent="0" algn="ctr" rtl="1">
              <a:buNone/>
            </a:pPr>
            <a:endParaRPr lang="ar-SA" b="1" dirty="0" smtClean="0"/>
          </a:p>
          <a:p>
            <a:pPr marL="0" indent="0" algn="r" rtl="1">
              <a:buNone/>
            </a:pPr>
            <a:r>
              <a:rPr lang="ar-SA" b="1" dirty="0"/>
              <a:t>	</a:t>
            </a:r>
            <a:r>
              <a:rPr lang="ar-SA" b="1" dirty="0" smtClean="0"/>
              <a:t>	      حيوان                  شجر</a:t>
            </a:r>
          </a:p>
          <a:p>
            <a:pPr marL="0" indent="0" algn="r" rtl="1">
              <a:buNone/>
            </a:pPr>
            <a:endParaRPr lang="ar-SA" b="1" dirty="0" smtClean="0"/>
          </a:p>
          <a:p>
            <a:pPr marL="0" indent="0" algn="r" rtl="1">
              <a:buNone/>
            </a:pPr>
            <a:r>
              <a:rPr lang="ar-SA" b="1" dirty="0" smtClean="0"/>
              <a:t>		       فرس</a:t>
            </a:r>
          </a:p>
        </p:txBody>
      </p:sp>
      <p:sp>
        <p:nvSpPr>
          <p:cNvPr id="4" name="Down Arrow 3"/>
          <p:cNvSpPr/>
          <p:nvPr/>
        </p:nvSpPr>
        <p:spPr>
          <a:xfrm>
            <a:off x="4909531" y="3340326"/>
            <a:ext cx="242316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3491880" y="4221088"/>
            <a:ext cx="242316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5796136" y="4221088"/>
            <a:ext cx="242316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5796136" y="5157192"/>
            <a:ext cx="242316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76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ar-SA" b="1" dirty="0" smtClean="0">
                <a:solidFill>
                  <a:srgbClr val="FFC000"/>
                </a:solidFill>
              </a:rPr>
              <a:t>العرض الخاص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كلي.</a:t>
            </a:r>
          </a:p>
          <a:p>
            <a:pPr algn="r" rtl="1"/>
            <a:r>
              <a:rPr lang="ar-SA" dirty="0" smtClean="0"/>
              <a:t>يصدق على كثيرين.</a:t>
            </a:r>
          </a:p>
          <a:p>
            <a:pPr algn="r" rtl="1"/>
            <a:r>
              <a:rPr lang="ar-SA" dirty="0" smtClean="0"/>
              <a:t>يقع في جواب أي شيء يميز؟</a:t>
            </a:r>
          </a:p>
          <a:p>
            <a:pPr algn="r" rtl="1"/>
            <a:r>
              <a:rPr lang="ar-SA" dirty="0" smtClean="0">
                <a:solidFill>
                  <a:srgbClr val="FF0000"/>
                </a:solidFill>
              </a:rPr>
              <a:t>مثاله</a:t>
            </a:r>
            <a:r>
              <a:rPr lang="ar-SA" dirty="0" smtClean="0"/>
              <a:t> :</a:t>
            </a:r>
            <a:r>
              <a:rPr lang="ar-SA" b="1" dirty="0" smtClean="0">
                <a:solidFill>
                  <a:srgbClr val="92D050"/>
                </a:solidFill>
              </a:rPr>
              <a:t>ضاحك بالنسبة للانسان.</a:t>
            </a:r>
          </a:p>
          <a:p>
            <a:pPr algn="r" rtl="1"/>
            <a:r>
              <a:rPr lang="ar-SA" dirty="0" smtClean="0"/>
              <a:t>س : اي شيء يميز الانسان عن غيره من الحيوانات </a:t>
            </a:r>
            <a:r>
              <a:rPr lang="ar-SA" b="1" u="sng" dirty="0" smtClean="0">
                <a:solidFill>
                  <a:srgbClr val="FF0000"/>
                </a:solidFill>
              </a:rPr>
              <a:t>ويكون من عرضياته،</a:t>
            </a:r>
            <a:r>
              <a:rPr lang="ar-SA" b="1" dirty="0" smtClean="0">
                <a:solidFill>
                  <a:srgbClr val="FF0000"/>
                </a:solidFill>
              </a:rPr>
              <a:t> </a:t>
            </a:r>
            <a:r>
              <a:rPr lang="ar-SA" dirty="0" smtClean="0"/>
              <a:t>وليس من ذاتياته؟</a:t>
            </a:r>
          </a:p>
          <a:p>
            <a:pPr algn="r" rtl="1"/>
            <a:r>
              <a:rPr lang="ar-SA" dirty="0" smtClean="0"/>
              <a:t> ج/ ضاحك.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29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اقسام العرض الخاص</a:t>
            </a:r>
            <a:endParaRPr lang="en-US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دائم</a:t>
            </a:r>
            <a:r>
              <a:rPr lang="ar-SA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 لازم)  : 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ضاحك بالقوة.  </a:t>
            </a:r>
            <a:r>
              <a:rPr lang="ar-SA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بالنسبة للانسان.</a:t>
            </a:r>
            <a:endParaRPr lang="ar-SA" b="1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r" rtl="1"/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 algn="r" rtl="1">
              <a:buNone/>
            </a:pPr>
            <a:endParaRPr lang="ar-SA" b="1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r" rtl="1"/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مفارقة :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ضاحك بالفعل. 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بالنسبة للانسان.</a:t>
            </a:r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 algn="r" rtl="1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37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C000"/>
                </a:solidFill>
              </a:rPr>
              <a:t>العرض العام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كلي.</a:t>
            </a:r>
          </a:p>
          <a:p>
            <a:pPr algn="r" rtl="1"/>
            <a:r>
              <a:rPr lang="ar-S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يصدق على كثيرين.</a:t>
            </a:r>
          </a:p>
          <a:p>
            <a:pPr algn="r" rtl="1"/>
            <a:r>
              <a:rPr lang="ar-S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يعرض للماهية ولغيرها.</a:t>
            </a:r>
          </a:p>
          <a:p>
            <a:pPr algn="r" rtl="1"/>
            <a:r>
              <a:rPr lang="ar-S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لا يقع في جواب.</a:t>
            </a:r>
          </a:p>
          <a:p>
            <a:pPr algn="r" rtl="1"/>
            <a:r>
              <a:rPr lang="ar-SA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مثاله</a:t>
            </a:r>
            <a:r>
              <a:rPr lang="ar-S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الماشي – المتنفس- الحادث  - الفاني.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4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الالفاظ</a:t>
            </a:r>
            <a:endParaRPr lang="en-US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rtl="1">
              <a:buNone/>
            </a:pPr>
            <a:endParaRPr lang="ar-SA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rtl="1">
              <a:buNone/>
            </a:pPr>
            <a:r>
              <a:rPr lang="ar-S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مفرد</a:t>
            </a:r>
            <a:r>
              <a:rPr lang="ar-S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قلم = ق .ل.م 	</a:t>
            </a:r>
            <a:b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rtl="1">
              <a:buNone/>
            </a:pP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مركب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ابو بكر الخليفة </a:t>
            </a:r>
            <a:r>
              <a:rPr lang="ar-S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الاول</a:t>
            </a:r>
          </a:p>
          <a:p>
            <a:pPr marL="0" indent="0" algn="ctr" rtl="1">
              <a:buNone/>
            </a:pP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خليفة- خلافة- الصديق- رسول </a:t>
            </a:r>
            <a:r>
              <a:rPr lang="ar-S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الله</a:t>
            </a:r>
          </a:p>
          <a:p>
            <a:pPr marL="0" indent="0" algn="ctr" rtl="1">
              <a:buNone/>
            </a:pPr>
            <a:r>
              <a:rPr lang="ar-SA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المركب غير مطلوب في المنطق</a:t>
            </a:r>
            <a:endParaRPr lang="en-US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25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  <a:ln>
            <a:noFill/>
          </a:ln>
        </p:spPr>
        <p:txBody>
          <a:bodyPr>
            <a:normAutofit fontScale="90000"/>
          </a:bodyPr>
          <a:lstStyle/>
          <a:p>
            <a:pPr rtl="1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b="1" dirty="0" smtClean="0">
                <a:solidFill>
                  <a:srgbClr val="FFC000"/>
                </a:solidFill>
              </a:rPr>
              <a:t>اللفظ المفرد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ينقسم الى:</a:t>
            </a:r>
            <a:br>
              <a:rPr lang="ar-SA" dirty="0" smtClean="0"/>
            </a:br>
            <a:r>
              <a:rPr lang="ar-SA" b="1" dirty="0" smtClean="0">
                <a:solidFill>
                  <a:srgbClr val="FF0000"/>
                </a:solidFill>
              </a:rPr>
              <a:t>جزئي</a:t>
            </a:r>
            <a:r>
              <a:rPr lang="ar-SA" dirty="0" smtClean="0"/>
              <a:t>: ما يمتنع تصور الشركة فيه.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مثاله</a:t>
            </a:r>
            <a:r>
              <a:rPr lang="ar-SA" dirty="0" smtClean="0"/>
              <a:t>:الكعبة - </a:t>
            </a:r>
            <a:r>
              <a:rPr lang="ar-SA" u="sng" dirty="0" smtClean="0"/>
              <a:t>المسجد</a:t>
            </a:r>
            <a:r>
              <a:rPr lang="ar-SA" dirty="0" smtClean="0"/>
              <a:t> النبوي – </a:t>
            </a:r>
            <a:br>
              <a:rPr lang="ar-SA" dirty="0" smtClean="0"/>
            </a:br>
            <a:r>
              <a:rPr lang="ar-SA" dirty="0" smtClean="0"/>
              <a:t>البيت الابيض – ميدان الطرف الاغر.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70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b="1" dirty="0" smtClean="0">
                <a:solidFill>
                  <a:srgbClr val="FFC000"/>
                </a:solidFill>
              </a:rPr>
              <a:t>اللفظ المفرد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>
                <a:solidFill>
                  <a:srgbClr val="FF0000"/>
                </a:solidFill>
              </a:rPr>
              <a:t>كلي</a:t>
            </a:r>
            <a:r>
              <a:rPr lang="ar-SA" dirty="0"/>
              <a:t>:ما يصدق معناه على </a:t>
            </a:r>
            <a:r>
              <a:rPr lang="ar-SA" dirty="0" smtClean="0"/>
              <a:t>كثيرين.</a:t>
            </a:r>
          </a:p>
          <a:p>
            <a:pPr algn="r" rtl="1"/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مثاله: </a:t>
            </a:r>
          </a:p>
          <a:p>
            <a:pPr marL="0" indent="0" algn="r" rtl="1">
              <a:buNone/>
            </a:pPr>
            <a:r>
              <a:rPr lang="ar-SA" b="1" dirty="0" smtClean="0">
                <a:solidFill>
                  <a:srgbClr val="92D050"/>
                </a:solidFill>
              </a:rPr>
              <a:t> </a:t>
            </a:r>
            <a:r>
              <a:rPr lang="ar-SA" b="1" dirty="0" smtClean="0"/>
              <a:t>النكرات </a:t>
            </a:r>
            <a:r>
              <a:rPr lang="ar-SA" dirty="0" smtClean="0"/>
              <a:t>:  بيت- قلم - مسجد </a:t>
            </a:r>
            <a:r>
              <a:rPr lang="ar-SA" dirty="0"/>
              <a:t>– كلية – طالبة </a:t>
            </a:r>
            <a:r>
              <a:rPr lang="ar-SA" dirty="0" smtClean="0"/>
              <a:t>.</a:t>
            </a:r>
          </a:p>
          <a:p>
            <a:pPr marL="0" indent="0" algn="r" rtl="1">
              <a:buNone/>
            </a:pPr>
            <a:r>
              <a:rPr lang="ar-SA" dirty="0"/>
              <a:t/>
            </a:r>
            <a:br>
              <a:rPr lang="ar-SA" dirty="0"/>
            </a:br>
            <a:r>
              <a:rPr lang="ar-SA" b="1" dirty="0"/>
              <a:t>المعارف بقوة النكرات </a:t>
            </a:r>
            <a:endParaRPr lang="ar-SA" b="1" dirty="0" smtClean="0"/>
          </a:p>
          <a:p>
            <a:pPr marL="0" indent="0" algn="r" rtl="1">
              <a:buNone/>
            </a:pPr>
            <a:r>
              <a:rPr lang="ar-SA" b="1" dirty="0"/>
              <a:t>	</a:t>
            </a:r>
            <a:r>
              <a:rPr lang="ar-SA" b="1" dirty="0" smtClean="0"/>
              <a:t>	</a:t>
            </a:r>
            <a:r>
              <a:rPr lang="ar-SA" dirty="0" smtClean="0"/>
              <a:t>مثل :  </a:t>
            </a:r>
            <a:r>
              <a:rPr lang="ar-SA" dirty="0"/>
              <a:t>سعودي – </a:t>
            </a:r>
            <a:r>
              <a:rPr lang="ar-SA" dirty="0" smtClean="0"/>
              <a:t>عربي </a:t>
            </a:r>
            <a:r>
              <a:rPr lang="ar-SA" dirty="0"/>
              <a:t>– </a:t>
            </a:r>
            <a:r>
              <a:rPr lang="ar-SA" dirty="0" smtClean="0"/>
              <a:t>حجازي.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73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rgbClr val="FFC000"/>
                </a:solidFill>
              </a:rPr>
              <a:t>الكليات الخمس</a:t>
            </a:r>
            <a:endParaRPr lang="en-US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ar-SA" dirty="0" smtClean="0"/>
              <a:t>1- الجنس</a:t>
            </a: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>	2- </a:t>
            </a:r>
            <a:r>
              <a:rPr lang="ar-SA" dirty="0"/>
              <a:t>النوع </a:t>
            </a:r>
            <a:br>
              <a:rPr lang="ar-SA" dirty="0"/>
            </a:br>
            <a:r>
              <a:rPr lang="ar-SA" dirty="0" smtClean="0"/>
              <a:t>		3- </a:t>
            </a:r>
            <a:r>
              <a:rPr lang="ar-SA" dirty="0"/>
              <a:t>الفصل</a:t>
            </a:r>
            <a:br>
              <a:rPr lang="ar-SA" dirty="0"/>
            </a:br>
            <a:r>
              <a:rPr lang="ar-SA" dirty="0"/>
              <a:t> 	 </a:t>
            </a:r>
            <a:r>
              <a:rPr lang="ar-SA" dirty="0" smtClean="0"/>
              <a:t>		4- </a:t>
            </a:r>
            <a:r>
              <a:rPr lang="ar-SA" dirty="0"/>
              <a:t>العرض الخاص</a:t>
            </a:r>
            <a:br>
              <a:rPr lang="ar-SA" dirty="0"/>
            </a:br>
            <a:r>
              <a:rPr lang="ar-SA" dirty="0"/>
              <a:t>	</a:t>
            </a:r>
            <a:r>
              <a:rPr lang="ar-SA" dirty="0" smtClean="0"/>
              <a:t>				5- </a:t>
            </a:r>
            <a:r>
              <a:rPr lang="ar-SA" dirty="0"/>
              <a:t>العرض العام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44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اقسام الكلي باندراجه في الماهية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rgbClr val="92D050"/>
                </a:solidFill>
              </a:rPr>
              <a:t>اولا :</a:t>
            </a:r>
            <a:r>
              <a:rPr lang="ar-SA" b="1" dirty="0" smtClean="0">
                <a:solidFill>
                  <a:srgbClr val="92D050"/>
                </a:solidFill>
              </a:rPr>
              <a:t>كلي ذاتي وهو:</a:t>
            </a:r>
            <a:endParaRPr lang="ar-SA" b="1" dirty="0" smtClean="0">
              <a:solidFill>
                <a:srgbClr val="92D050"/>
              </a:solidFill>
            </a:endParaRPr>
          </a:p>
          <a:p>
            <a:pPr marL="0" indent="0" algn="r" rtl="1">
              <a:buNone/>
            </a:pPr>
            <a:r>
              <a:rPr lang="ar-SA" dirty="0" smtClean="0"/>
              <a:t>الجنس – الفصل – النوع.</a:t>
            </a:r>
          </a:p>
          <a:p>
            <a:pPr marL="0" indent="0" algn="r" rtl="1">
              <a:buNone/>
            </a:pPr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مثاله:</a:t>
            </a:r>
          </a:p>
          <a:p>
            <a:pPr marL="0" indent="0" algn="r" rtl="1">
              <a:buNone/>
            </a:pPr>
            <a:r>
              <a:rPr lang="ar-SA" dirty="0" smtClean="0"/>
              <a:t>	</a:t>
            </a:r>
            <a:r>
              <a:rPr lang="ar-SA" i="1" u="sng" dirty="0" smtClean="0"/>
              <a:t>حيوان</a:t>
            </a:r>
            <a:r>
              <a:rPr lang="ar-SA" dirty="0" smtClean="0"/>
              <a:t>(</a:t>
            </a:r>
            <a:r>
              <a:rPr lang="ar-SA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جنس</a:t>
            </a:r>
            <a:r>
              <a:rPr lang="ar-SA" dirty="0"/>
              <a:t>) </a:t>
            </a:r>
            <a:r>
              <a:rPr lang="ar-SA" dirty="0" smtClean="0"/>
              <a:t>،</a:t>
            </a:r>
            <a:r>
              <a:rPr lang="ar-SA" dirty="0"/>
              <a:t> </a:t>
            </a:r>
            <a:r>
              <a:rPr lang="ar-SA" i="1" u="sng" dirty="0"/>
              <a:t>ناطق</a:t>
            </a:r>
            <a:r>
              <a:rPr lang="ar-SA" dirty="0"/>
              <a:t>(</a:t>
            </a:r>
            <a:r>
              <a:rPr lang="ar-SA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فصل</a:t>
            </a:r>
            <a:r>
              <a:rPr lang="ar-SA" dirty="0" smtClean="0"/>
              <a:t>)، </a:t>
            </a:r>
            <a:r>
              <a:rPr lang="ar-SA" i="1" u="sng" dirty="0" smtClean="0"/>
              <a:t>الانسان</a:t>
            </a:r>
            <a:r>
              <a:rPr lang="ar-SA" dirty="0" smtClean="0"/>
              <a:t>(</a:t>
            </a:r>
            <a:r>
              <a:rPr lang="ar-SA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نوع</a:t>
            </a:r>
            <a:r>
              <a:rPr lang="ar-SA" dirty="0" smtClean="0"/>
              <a:t>)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ctr" rtl="1">
              <a:buNone/>
            </a:pPr>
            <a:r>
              <a:rPr lang="ar-SA" b="1" u="sng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زوال احد هذه الثلاث يعني زوال الماهية</a:t>
            </a:r>
            <a:endParaRPr lang="en-US" b="1" u="sng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25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rgbClr val="FFC000"/>
                </a:solidFill>
              </a:rPr>
              <a:t>اقسام الكلي باندراجه في الماهية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 algn="r" rtl="1"/>
            <a:r>
              <a:rPr lang="ar-SA" b="1" dirty="0" smtClean="0">
                <a:solidFill>
                  <a:srgbClr val="92D050"/>
                </a:solidFill>
              </a:rPr>
              <a:t>ثانيا:كلي عرضي:</a:t>
            </a:r>
          </a:p>
          <a:p>
            <a:pPr algn="r" rtl="1"/>
            <a:r>
              <a:rPr lang="ar-SA" b="1" dirty="0" smtClean="0"/>
              <a:t>يعرض للماهية لكنه ليس من لوازمها.</a:t>
            </a:r>
            <a:endParaRPr lang="ar-SA" b="1" dirty="0" smtClean="0"/>
          </a:p>
          <a:p>
            <a:pPr marL="0" indent="0" algn="r" rtl="1">
              <a:buNone/>
            </a:pPr>
            <a:r>
              <a:rPr lang="ar-SA" b="1" dirty="0" smtClean="0">
                <a:solidFill>
                  <a:srgbClr val="FF0000"/>
                </a:solidFill>
              </a:rPr>
              <a:t>		1- </a:t>
            </a:r>
            <a:r>
              <a:rPr lang="ar-SA" b="1" dirty="0" smtClean="0">
                <a:solidFill>
                  <a:srgbClr val="FF0000"/>
                </a:solidFill>
              </a:rPr>
              <a:t>العرض </a:t>
            </a:r>
            <a:r>
              <a:rPr lang="ar-SA" b="1" dirty="0" smtClean="0">
                <a:solidFill>
                  <a:srgbClr val="FF0000"/>
                </a:solidFill>
              </a:rPr>
              <a:t>الخاص.</a:t>
            </a:r>
          </a:p>
          <a:p>
            <a:pPr algn="r" rtl="1"/>
            <a:r>
              <a:rPr lang="ar-SA" b="1" dirty="0" smtClean="0">
                <a:solidFill>
                  <a:srgbClr val="92D050"/>
                </a:solidFill>
              </a:rPr>
              <a:t>مثاله: </a:t>
            </a:r>
            <a:r>
              <a:rPr lang="ar-SA" dirty="0" smtClean="0"/>
              <a:t> للانسان(الضاحك)</a:t>
            </a:r>
          </a:p>
          <a:p>
            <a:pPr marL="0" indent="0" algn="r" rtl="1">
              <a:buNone/>
            </a:pPr>
            <a:r>
              <a:rPr lang="ar-SA" b="1" dirty="0" smtClean="0">
                <a:solidFill>
                  <a:srgbClr val="FF0000"/>
                </a:solidFill>
              </a:rPr>
              <a:t>		2- العرض </a:t>
            </a:r>
            <a:r>
              <a:rPr lang="ar-SA" b="1" dirty="0" smtClean="0">
                <a:solidFill>
                  <a:srgbClr val="FF0000"/>
                </a:solidFill>
              </a:rPr>
              <a:t>العام</a:t>
            </a:r>
            <a:r>
              <a:rPr lang="ar-SA" b="1" dirty="0" smtClean="0">
                <a:solidFill>
                  <a:schemeClr val="accent6"/>
                </a:solidFill>
              </a:rPr>
              <a:t>.</a:t>
            </a:r>
          </a:p>
          <a:p>
            <a:pPr algn="r" rtl="1"/>
            <a:r>
              <a:rPr lang="ar-SA" b="1" dirty="0" smtClean="0">
                <a:solidFill>
                  <a:srgbClr val="92D050"/>
                </a:solidFill>
              </a:rPr>
              <a:t>مثاله: </a:t>
            </a:r>
            <a:r>
              <a:rPr lang="ar-SA" dirty="0" smtClean="0"/>
              <a:t>(الماشي) </a:t>
            </a:r>
            <a:r>
              <a:rPr lang="ar-SA" i="1" u="sng" dirty="0" smtClean="0"/>
              <a:t>يشمل كثيرين.</a:t>
            </a:r>
            <a:endParaRPr lang="en-US" i="1" u="sng" dirty="0"/>
          </a:p>
        </p:txBody>
      </p:sp>
    </p:spTree>
    <p:extLst>
      <p:ext uri="{BB962C8B-B14F-4D97-AF65-F5344CB8AC3E}">
        <p14:creationId xmlns:p14="http://schemas.microsoft.com/office/powerpoint/2010/main" val="403546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FFC000"/>
                </a:solidFill>
              </a:rPr>
              <a:t>ضابط آخر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يقع في جواب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rgbClr val="92D050"/>
                </a:solidFill>
              </a:rPr>
              <a:t>الكلي </a:t>
            </a:r>
            <a:r>
              <a:rPr lang="ar-SA" b="1" dirty="0" smtClean="0">
                <a:solidFill>
                  <a:srgbClr val="92D050"/>
                </a:solidFill>
              </a:rPr>
              <a:t>:</a:t>
            </a:r>
          </a:p>
          <a:p>
            <a:pPr algn="r" rtl="1"/>
            <a:r>
              <a:rPr lang="ar-SA" b="1" dirty="0" smtClean="0">
                <a:solidFill>
                  <a:srgbClr val="FF0000"/>
                </a:solidFill>
              </a:rPr>
              <a:t>اما </a:t>
            </a:r>
            <a:r>
              <a:rPr lang="ar-SA" b="1" dirty="0" smtClean="0">
                <a:solidFill>
                  <a:srgbClr val="FF0000"/>
                </a:solidFill>
              </a:rPr>
              <a:t>يقع في جواب </a:t>
            </a:r>
            <a:r>
              <a:rPr lang="ar-SA" dirty="0" smtClean="0"/>
              <a:t>(الجنس-النوع-الفصل-العرض الخاص)</a:t>
            </a:r>
          </a:p>
          <a:p>
            <a:pPr algn="r" rtl="1"/>
            <a:r>
              <a:rPr lang="ar-SA" b="1" dirty="0" smtClean="0">
                <a:solidFill>
                  <a:srgbClr val="FF0000"/>
                </a:solidFill>
              </a:rPr>
              <a:t>اما لايقع في جواب </a:t>
            </a:r>
            <a:r>
              <a:rPr lang="ar-SA" dirty="0" smtClean="0"/>
              <a:t>(العرض العام)</a:t>
            </a:r>
          </a:p>
          <a:p>
            <a:pPr algn="r" rtl="1"/>
            <a:r>
              <a:rPr lang="ar-SA" b="1" dirty="0" smtClean="0"/>
              <a:t>صيغ السؤال:</a:t>
            </a:r>
          </a:p>
          <a:p>
            <a:pPr algn="r" rtl="1"/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ماهو؟</a:t>
            </a:r>
          </a:p>
          <a:p>
            <a:pPr algn="r" rtl="1"/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أي شيئ؟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16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C000"/>
                </a:solidFill>
              </a:rPr>
              <a:t>تعريف الجنس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 smtClean="0"/>
              <a:t>كلي.</a:t>
            </a:r>
          </a:p>
          <a:p>
            <a:pPr algn="r" rtl="1"/>
            <a:r>
              <a:rPr lang="ar-SA" dirty="0"/>
              <a:t>يصدق على كثيرين </a:t>
            </a:r>
            <a:r>
              <a:rPr lang="ar-SA" dirty="0" smtClean="0"/>
              <a:t>مختلفين </a:t>
            </a:r>
            <a:r>
              <a:rPr lang="ar-SA" dirty="0"/>
              <a:t>في </a:t>
            </a:r>
            <a:r>
              <a:rPr lang="ar-SA" dirty="0" smtClean="0"/>
              <a:t>الحقيقة.</a:t>
            </a:r>
          </a:p>
          <a:p>
            <a:pPr algn="r" rtl="1"/>
            <a:r>
              <a:rPr lang="ar-SA" dirty="0" smtClean="0"/>
              <a:t>يقع </a:t>
            </a:r>
            <a:r>
              <a:rPr lang="ar-SA" dirty="0"/>
              <a:t>في جواب </a:t>
            </a:r>
            <a:r>
              <a:rPr lang="ar-SA" dirty="0" smtClean="0"/>
              <a:t>ماهو.</a:t>
            </a:r>
          </a:p>
          <a:p>
            <a:pPr algn="r" rtl="1"/>
            <a:r>
              <a:rPr lang="ar-SA" b="1" dirty="0" smtClean="0">
                <a:solidFill>
                  <a:srgbClr val="92D050"/>
                </a:solidFill>
              </a:rPr>
              <a:t>مثال</a:t>
            </a:r>
            <a:r>
              <a:rPr lang="ar-SA" dirty="0" smtClean="0"/>
              <a:t>: </a:t>
            </a:r>
          </a:p>
          <a:p>
            <a:pPr algn="r" rtl="1"/>
            <a:r>
              <a:rPr lang="ar-SA" dirty="0" smtClean="0"/>
              <a:t>س/ ماهو انسان، جمل، أسد، دب؟</a:t>
            </a:r>
          </a:p>
          <a:p>
            <a:pPr algn="r" rtl="1"/>
            <a:r>
              <a:rPr lang="ar-SA" dirty="0" smtClean="0"/>
              <a:t>ج/ حيوان</a:t>
            </a:r>
            <a:r>
              <a:rPr lang="ar-SA" dirty="0"/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 rtl="1">
              <a:buNone/>
            </a:pPr>
            <a:r>
              <a:rPr lang="ar-SA" dirty="0"/>
              <a:t/>
            </a:r>
            <a:br>
              <a:rPr lang="ar-SA" dirty="0"/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14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</TotalTime>
  <Words>402</Words>
  <Application>Microsoft Office PowerPoint</Application>
  <PresentationFormat>On-screen Show (4:3)</PresentationFormat>
  <Paragraphs>128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الكليات الخمس</vt:lpstr>
      <vt:lpstr>الالفاظ</vt:lpstr>
      <vt:lpstr>  اللفظ المفرد ينقسم الى: جزئي: ما يمتنع تصور الشركة فيه.  مثاله:الكعبة - المسجد النبوي –  البيت الابيض – ميدان الطرف الاغر.   </vt:lpstr>
      <vt:lpstr>اللفظ المفرد</vt:lpstr>
      <vt:lpstr>الكليات الخمس</vt:lpstr>
      <vt:lpstr>اقسام الكلي باندراجه في الماهية</vt:lpstr>
      <vt:lpstr>اقسام الكلي باندراجه في الماهية</vt:lpstr>
      <vt:lpstr>ضابط آخر يقع في جواب</vt:lpstr>
      <vt:lpstr>تعريف الجنس</vt:lpstr>
      <vt:lpstr>اقسام الجنس</vt:lpstr>
      <vt:lpstr>امثلة (الجنس)</vt:lpstr>
      <vt:lpstr>النوع</vt:lpstr>
      <vt:lpstr>اقسام النوع</vt:lpstr>
      <vt:lpstr>الفصل</vt:lpstr>
      <vt:lpstr>أقسام الفصل</vt:lpstr>
      <vt:lpstr>انواع الفصل</vt:lpstr>
      <vt:lpstr>العرض الخاص</vt:lpstr>
      <vt:lpstr>اقسام العرض الخاص</vt:lpstr>
      <vt:lpstr>العرض العام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تنقسم الالفاظ الى:   مفرد : قلم = ق .ل.م       مركب: ابو بكر الخليفة الاول= خليفة- خلافة- الصديق</dc:title>
  <dc:creator>User</dc:creator>
  <cp:lastModifiedBy>User</cp:lastModifiedBy>
  <cp:revision>24</cp:revision>
  <dcterms:created xsi:type="dcterms:W3CDTF">2015-04-05T16:32:08Z</dcterms:created>
  <dcterms:modified xsi:type="dcterms:W3CDTF">2015-04-07T13:45:20Z</dcterms:modified>
</cp:coreProperties>
</file>