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3" r:id="rId3"/>
    <p:sldId id="257" r:id="rId4"/>
    <p:sldId id="259" r:id="rId5"/>
    <p:sldId id="264" r:id="rId6"/>
    <p:sldId id="258" r:id="rId7"/>
    <p:sldId id="260" r:id="rId8"/>
    <p:sldId id="261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DCD6-3C41-423A-99B8-C579D355BC59}" type="datetimeFigureOut">
              <a:rPr lang="ar-SA" smtClean="0"/>
              <a:pPr/>
              <a:t>25/01/1438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44D3-7BBC-49FB-9FBF-25731B373B0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DCD6-3C41-423A-99B8-C579D355BC59}" type="datetimeFigureOut">
              <a:rPr lang="ar-SA" smtClean="0"/>
              <a:pPr/>
              <a:t>25/01/1438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44D3-7BBC-49FB-9FBF-25731B373B0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DCD6-3C41-423A-99B8-C579D355BC59}" type="datetimeFigureOut">
              <a:rPr lang="ar-SA" smtClean="0"/>
              <a:pPr/>
              <a:t>25/01/1438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44D3-7BBC-49FB-9FBF-25731B373B0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DCD6-3C41-423A-99B8-C579D355BC59}" type="datetimeFigureOut">
              <a:rPr lang="ar-SA" smtClean="0"/>
              <a:pPr/>
              <a:t>25/01/1438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44D3-7BBC-49FB-9FBF-25731B373B0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DCD6-3C41-423A-99B8-C579D355BC59}" type="datetimeFigureOut">
              <a:rPr lang="ar-SA" smtClean="0"/>
              <a:pPr/>
              <a:t>25/01/1438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44D3-7BBC-49FB-9FBF-25731B373B0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DCD6-3C41-423A-99B8-C579D355BC59}" type="datetimeFigureOut">
              <a:rPr lang="ar-SA" smtClean="0"/>
              <a:pPr/>
              <a:t>25/01/1438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44D3-7BBC-49FB-9FBF-25731B373B0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DCD6-3C41-423A-99B8-C579D355BC59}" type="datetimeFigureOut">
              <a:rPr lang="ar-SA" smtClean="0"/>
              <a:pPr/>
              <a:t>25/01/1438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44D3-7BBC-49FB-9FBF-25731B373B0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DCD6-3C41-423A-99B8-C579D355BC59}" type="datetimeFigureOut">
              <a:rPr lang="ar-SA" smtClean="0"/>
              <a:pPr/>
              <a:t>25/01/1438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44D3-7BBC-49FB-9FBF-25731B373B0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DCD6-3C41-423A-99B8-C579D355BC59}" type="datetimeFigureOut">
              <a:rPr lang="ar-SA" smtClean="0"/>
              <a:pPr/>
              <a:t>25/01/1438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44D3-7BBC-49FB-9FBF-25731B373B0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DCD6-3C41-423A-99B8-C579D355BC59}" type="datetimeFigureOut">
              <a:rPr lang="ar-SA" smtClean="0"/>
              <a:pPr/>
              <a:t>25/01/1438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44D3-7BBC-49FB-9FBF-25731B373B0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DCD6-3C41-423A-99B8-C579D355BC59}" type="datetimeFigureOut">
              <a:rPr lang="ar-SA" smtClean="0"/>
              <a:pPr/>
              <a:t>25/01/1438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12244D3-7BBC-49FB-9FBF-25731B373B0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7DCD6-3C41-423A-99B8-C579D355BC59}" type="datetimeFigureOut">
              <a:rPr lang="ar-SA" smtClean="0"/>
              <a:pPr/>
              <a:t>25/01/1438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2244D3-7BBC-49FB-9FBF-25731B373B09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914400" y="2209800"/>
            <a:ext cx="8229600" cy="4176464"/>
          </a:xfrm>
        </p:spPr>
        <p:txBody>
          <a:bodyPr>
            <a:normAutofit fontScale="90000"/>
          </a:bodyPr>
          <a:lstStyle/>
          <a:p>
            <a:pPr algn="r">
              <a:lnSpc>
                <a:spcPct val="150000"/>
              </a:lnSpc>
            </a:pPr>
            <a:r>
              <a:rPr lang="ar-SA" sz="4000" dirty="0" smtClean="0"/>
              <a:t/>
            </a:r>
            <a:br>
              <a:rPr lang="ar-SA" sz="4000" dirty="0" smtClean="0"/>
            </a:br>
            <a:r>
              <a:rPr lang="ar-SA" sz="4000" dirty="0" smtClean="0"/>
              <a:t/>
            </a:r>
            <a:br>
              <a:rPr lang="ar-SA" sz="4000" dirty="0" smtClean="0"/>
            </a:br>
            <a:r>
              <a:rPr lang="ar-SA" sz="4000" b="1" u="sng" dirty="0" smtClean="0"/>
              <a:t>المادة: </a:t>
            </a:r>
            <a:r>
              <a:rPr lang="ar-SA" sz="4000" dirty="0" smtClean="0"/>
              <a:t>الأنظمة والمنظمات السياحية والفندقية </a:t>
            </a:r>
            <a:br>
              <a:rPr lang="ar-SA" sz="4000" dirty="0" smtClean="0"/>
            </a:br>
            <a:r>
              <a:rPr lang="ar-SA" sz="4000" b="1" u="sng" dirty="0" smtClean="0"/>
              <a:t>اسم الطالب:  </a:t>
            </a:r>
            <a:r>
              <a:rPr lang="ar-SA" sz="4000" dirty="0" smtClean="0"/>
              <a:t>محمد صالح السلمان</a:t>
            </a:r>
            <a:br>
              <a:rPr lang="ar-SA" sz="4000" dirty="0" smtClean="0"/>
            </a:br>
            <a:r>
              <a:rPr lang="ar-SA" sz="4000" b="1" u="sng" dirty="0" smtClean="0"/>
              <a:t>الرقم الجامعي:</a:t>
            </a:r>
            <a:r>
              <a:rPr lang="ar-SA" sz="4000" dirty="0" smtClean="0"/>
              <a:t> 434101430</a:t>
            </a:r>
            <a:br>
              <a:rPr lang="ar-SA" sz="4000" dirty="0" smtClean="0"/>
            </a:br>
            <a:r>
              <a:rPr lang="ar-SA" sz="4000" b="1" u="sng" dirty="0" smtClean="0"/>
              <a:t>اشراف الدكتور: </a:t>
            </a:r>
            <a:r>
              <a:rPr lang="ar-SA" sz="4000" dirty="0" smtClean="0"/>
              <a:t>عبدالله الحميداني </a:t>
            </a:r>
            <a:r>
              <a:rPr lang="ar-SA" sz="2000" dirty="0" smtClean="0"/>
              <a:t/>
            </a:r>
            <a:br>
              <a:rPr lang="ar-SA" sz="2000" dirty="0" smtClean="0"/>
            </a:br>
            <a:endParaRPr lang="ar-SA" sz="2000" dirty="0"/>
          </a:p>
        </p:txBody>
      </p:sp>
      <p:pic>
        <p:nvPicPr>
          <p:cNvPr id="6" name="Content Placeholder 5" descr="ksu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914400"/>
            <a:ext cx="4038600" cy="1776499"/>
          </a:xfrm>
        </p:spPr>
      </p:pic>
      <p:pic>
        <p:nvPicPr>
          <p:cNvPr id="7" name="Picture 6" descr="سعود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9650" y="914400"/>
            <a:ext cx="4324350" cy="176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752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400" u="sng" dirty="0" smtClean="0"/>
              <a:t>المنظمات الأقليمية: </a:t>
            </a:r>
            <a:r>
              <a:rPr lang="en-US" sz="4400" u="sng" dirty="0" smtClean="0"/>
              <a:t>regional organizations</a:t>
            </a:r>
            <a:endParaRPr lang="en-US" sz="44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تقتصر عضوية هذه المنظمات على دول معنية تربط بينها عوامل محددة كالعوامل الجغرافية او التاريخية او الاقتصادية وغيرها .. ومنها ..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المجلس الأوربي </a:t>
            </a:r>
            <a:r>
              <a:rPr lang="en-US" dirty="0" smtClean="0"/>
              <a:t>council of </a:t>
            </a:r>
            <a:r>
              <a:rPr lang="en-US" dirty="0" err="1" smtClean="0"/>
              <a:t>europe</a:t>
            </a:r>
            <a:endParaRPr lang="ar-SA" dirty="0" smtClean="0"/>
          </a:p>
          <a:p>
            <a:r>
              <a:rPr lang="ar-SA" dirty="0" smtClean="0"/>
              <a:t>مجلس المعونة الإقتصادي </a:t>
            </a:r>
            <a:r>
              <a:rPr lang="en-US" dirty="0" smtClean="0"/>
              <a:t>(C.M.E.A)</a:t>
            </a:r>
            <a:endParaRPr lang="ar-SA" dirty="0" smtClean="0"/>
          </a:p>
          <a:p>
            <a:r>
              <a:rPr lang="ar-SA" dirty="0" smtClean="0"/>
              <a:t>الهيئة الإقتصادية الأوربية </a:t>
            </a:r>
            <a:r>
              <a:rPr lang="en-US" dirty="0" smtClean="0"/>
              <a:t>(E.E.C)</a:t>
            </a:r>
          </a:p>
          <a:p>
            <a:r>
              <a:rPr lang="ar-SA" dirty="0" smtClean="0"/>
              <a:t>منظمة التعاون الإقتصادي والتنموي </a:t>
            </a:r>
            <a:r>
              <a:rPr lang="en-US" dirty="0" smtClean="0"/>
              <a:t>(O.E.C.D)</a:t>
            </a:r>
            <a:endParaRPr lang="ar-SA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u="sng" dirty="0" smtClean="0"/>
              <a:t>مجلس المعونة الأقتصادية المتبادلة </a:t>
            </a:r>
            <a:r>
              <a:rPr lang="en-US" b="1" u="sng" dirty="0" smtClean="0"/>
              <a:t>(C.M.E.A)</a:t>
            </a:r>
            <a:r>
              <a:rPr lang="ar-SA" b="1" u="sng" dirty="0" smtClean="0"/>
              <a:t>:</a:t>
            </a:r>
            <a:endParaRPr lang="ar-SA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5800" y="609600"/>
            <a:ext cx="8208912" cy="5301208"/>
          </a:xfrm>
        </p:spPr>
        <p:txBody>
          <a:bodyPr>
            <a:normAutofit/>
          </a:bodyPr>
          <a:lstStyle/>
          <a:p>
            <a:endParaRPr lang="ar-SA" sz="2400" dirty="0" smtClean="0"/>
          </a:p>
          <a:p>
            <a:endParaRPr lang="ar-SA" sz="2400" dirty="0"/>
          </a:p>
          <a:p>
            <a:endParaRPr lang="ar-SA" sz="2400" dirty="0" smtClean="0"/>
          </a:p>
          <a:p>
            <a:r>
              <a:rPr lang="ar-SA" sz="2400" dirty="0" smtClean="0"/>
              <a:t>انشئ في يناير عام 1949م من الدول الآتية ( بولندا , رومانيا , بلغاريا , المجر , الاتحاد السوفييتي (سابقا) , تشيكوسلوفاكيا , ألمانيا الشرقية (سابقا) , منغوليا التي إنضمت للمجلس عام 1978م , كوبا إنضمت عام 1972م , فيتنام وكان إنضمامها عام 1978م ) .</a:t>
            </a:r>
          </a:p>
          <a:p>
            <a:pPr>
              <a:buNone/>
            </a:pPr>
            <a:endParaRPr lang="ar-SA" sz="2400" dirty="0" smtClean="0"/>
          </a:p>
          <a:p>
            <a:r>
              <a:rPr lang="ar-SA" sz="2400" b="1" dirty="0" smtClean="0"/>
              <a:t>يهدف المجلس إلى :</a:t>
            </a:r>
          </a:p>
          <a:p>
            <a:r>
              <a:rPr lang="ar-SA" sz="2400" dirty="0" smtClean="0"/>
              <a:t>الإهتمام بتنمية السياحة وتشجيعها وإتخاذ الإجراءات اللازمة في تطويرها .</a:t>
            </a:r>
            <a:endParaRPr lang="ar-SA" sz="2400" b="1" dirty="0" smtClean="0"/>
          </a:p>
          <a:p>
            <a:r>
              <a:rPr lang="ar-SA" sz="2400" dirty="0" smtClean="0"/>
              <a:t>دعم وتنسيق التعاون الاقتصادي بين دول الأعضاء .</a:t>
            </a:r>
          </a:p>
          <a:p>
            <a:r>
              <a:rPr lang="ar-SA" sz="2400" dirty="0" smtClean="0"/>
              <a:t>تبادل الخبرات الفنية في هذا المجال .</a:t>
            </a:r>
          </a:p>
        </p:txBody>
      </p:sp>
    </p:spTree>
    <p:extLst>
      <p:ext uri="{BB962C8B-B14F-4D97-AF65-F5344CB8AC3E}">
        <p14:creationId xmlns:p14="http://schemas.microsoft.com/office/powerpoint/2010/main" val="889352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u="sng" dirty="0" smtClean="0"/>
              <a:t>الهيئة الإقتصادية الأوربية : </a:t>
            </a:r>
            <a:r>
              <a:rPr lang="en-US" b="1" u="sng" dirty="0" smtClean="0"/>
              <a:t>(E.E.C)</a:t>
            </a:r>
            <a:r>
              <a:rPr lang="ar-SA" b="1" u="sng" dirty="0" smtClean="0"/>
              <a:t> :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تم عقد اتفاقيتها في مارس 1957م , ولقد وقعت على الإتفاقية كل من :</a:t>
            </a:r>
          </a:p>
          <a:p>
            <a:pPr>
              <a:buNone/>
            </a:pPr>
            <a:r>
              <a:rPr lang="ar-SA" dirty="0" smtClean="0"/>
              <a:t>( المانيا , فرنسا, ايطاليا, بلجيكا, هولندا, لوكمسبورج, انجلترا, الدنمارك,</a:t>
            </a:r>
          </a:p>
          <a:p>
            <a:pPr>
              <a:buNone/>
            </a:pPr>
            <a:r>
              <a:rPr lang="ar-SA" dirty="0" smtClean="0"/>
              <a:t>ايرلندا ) .</a:t>
            </a:r>
          </a:p>
          <a:p>
            <a:r>
              <a:rPr lang="ar-SA" b="1" dirty="0" smtClean="0"/>
              <a:t>تهدف الهيئة إلى :</a:t>
            </a:r>
          </a:p>
          <a:p>
            <a:r>
              <a:rPr lang="ar-SA" dirty="0" smtClean="0"/>
              <a:t>تشجيع التبادل التجاري وإلغاء القيود التي تحد من حريته وانطلاقه .</a:t>
            </a:r>
          </a:p>
          <a:p>
            <a:r>
              <a:rPr lang="ar-SA" dirty="0" smtClean="0"/>
              <a:t>العمل على تحقيق وحدة الإقتصاد الأوربي بين دول الأعضاء .</a:t>
            </a:r>
          </a:p>
          <a:p>
            <a:r>
              <a:rPr lang="ar-SA" dirty="0" smtClean="0"/>
              <a:t>إلغاء القيود الجمركية بين الأعضاء مع اتباع سياسة جمركية موحدة تجاه باقي دول العالم .</a:t>
            </a:r>
          </a:p>
          <a:p>
            <a:r>
              <a:rPr lang="ar-SA" dirty="0" smtClean="0"/>
              <a:t>توحيد السياسات العامة للنقل والزراعة وغيرها وفق احتياج السوق المشترك 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4389120"/>
          </a:xfrm>
        </p:spPr>
        <p:txBody>
          <a:bodyPr/>
          <a:lstStyle/>
          <a:p>
            <a:r>
              <a:rPr lang="ar-SA" dirty="0" smtClean="0"/>
              <a:t>إنشاء صندوق أوربي للمساعدات الإجتماعية يسهم في القضا على البطالة عن طريق زيادة فرص العمل .</a:t>
            </a:r>
          </a:p>
          <a:p>
            <a:r>
              <a:rPr lang="ar-SA" dirty="0" smtClean="0"/>
              <a:t>إنشاء بنك للإستثمار بغرض زيادة الموارد المتاحة وخلق موارد جديدة .</a:t>
            </a:r>
          </a:p>
          <a:p>
            <a:r>
              <a:rPr lang="ar-SA" dirty="0" smtClean="0"/>
              <a:t>إلغاء القيود المفروضة على حرية الأفراد في السفر والتنقل من بلد لآخر 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ولقد اصبح إسم الهيئة لاحقا إلى ( الهيئة الأوربية </a:t>
            </a:r>
            <a:r>
              <a:rPr lang="en-US" u="sng" dirty="0" smtClean="0"/>
              <a:t>E.C</a:t>
            </a:r>
            <a:r>
              <a:rPr lang="ar-SA" dirty="0" smtClean="0"/>
              <a:t> )</a:t>
            </a:r>
            <a:endParaRPr lang="en-US" dirty="0" smtClean="0"/>
          </a:p>
          <a:p>
            <a:pPr>
              <a:buNone/>
            </a:pPr>
            <a:r>
              <a:rPr lang="ar-SA" dirty="0" smtClean="0"/>
              <a:t>بدلا من الاسم السابق ( الهيئة الاقتصاية الاوربية </a:t>
            </a:r>
            <a:r>
              <a:rPr lang="en-US" u="sng" dirty="0" smtClean="0"/>
              <a:t>E.E.C</a:t>
            </a:r>
            <a:r>
              <a:rPr lang="ar-SA" dirty="0" smtClean="0"/>
              <a:t> )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ar-SA" dirty="0" smtClean="0"/>
              <a:t>إلا ان اهدافها ظلت دون تغيير 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u="sng" dirty="0" smtClean="0"/>
              <a:t>منظمة الولايات الأمريكية : </a:t>
            </a:r>
            <a:r>
              <a:rPr lang="en-US" b="1" u="sng" dirty="0" smtClean="0"/>
              <a:t>(O.A.S)</a:t>
            </a:r>
            <a:r>
              <a:rPr lang="ar-SA" b="1" u="sng" dirty="0" smtClean="0"/>
              <a:t> :</a:t>
            </a:r>
            <a:endParaRPr lang="ar-SA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4389120"/>
          </a:xfrm>
        </p:spPr>
        <p:txBody>
          <a:bodyPr>
            <a:normAutofit/>
          </a:bodyPr>
          <a:lstStyle/>
          <a:p>
            <a:pPr marL="0" indent="0"/>
            <a:r>
              <a:rPr lang="ar-SA" dirty="0" smtClean="0"/>
              <a:t>أنشئت في عام 1948م وقد حلت محل الإتحاد الدولي للجمهوريات الأمريكية , ومقرها واشنطن .</a:t>
            </a:r>
          </a:p>
          <a:p>
            <a:pPr marL="0" indent="0"/>
            <a:endParaRPr lang="ar-SA" dirty="0" smtClean="0"/>
          </a:p>
          <a:p>
            <a:pPr marL="0" indent="0">
              <a:buNone/>
            </a:pPr>
            <a:endParaRPr lang="ar-SA" dirty="0" smtClean="0"/>
          </a:p>
          <a:p>
            <a:pPr marL="0" indent="0"/>
            <a:r>
              <a:rPr lang="ar-SA" b="1" dirty="0" smtClean="0"/>
              <a:t> تهدف المنظمة إلى :</a:t>
            </a:r>
          </a:p>
          <a:p>
            <a:pPr marL="0" indent="0">
              <a:buNone/>
            </a:pPr>
            <a:r>
              <a:rPr lang="ar-SA" dirty="0" smtClean="0"/>
              <a:t>توفير الظروف المناسبة للتفاهم المتبادل والتعاون المثمر المستمر بين دول الأعضاء بها , مما يؤدي إلى السلام والإستقرار والأمن والرفاهية لشعوبها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68650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u="sng" dirty="0" smtClean="0"/>
              <a:t>منظمة التعاون الإقتصادي والتنمية : </a:t>
            </a:r>
            <a:r>
              <a:rPr lang="en-US" b="1" u="sng" dirty="0" smtClean="0"/>
              <a:t>(O.E.C.D)</a:t>
            </a:r>
            <a:r>
              <a:rPr lang="ar-SA" b="1" u="sng" dirty="0" smtClean="0"/>
              <a:t> :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ar-SA" dirty="0" smtClean="0"/>
              <a:t>أنشئت عام 1961م ومقرها باريس ( فرنسا ) , ولقد حلت محل ( منظمة التعاون الإقتصادي الأوربي </a:t>
            </a:r>
            <a:r>
              <a:rPr lang="en-US" dirty="0" smtClean="0"/>
              <a:t>O.E.E.C </a:t>
            </a:r>
            <a:r>
              <a:rPr lang="ar-SA" dirty="0" smtClean="0"/>
              <a:t>) التي يعود انشاؤها عام 1948م وكانت عضويتها فقط على دول اوروبا الغربية , وبعد انضمام امريكا وكندا لعضويتها تغير إسمها إلى الأسم الحالي .</a:t>
            </a:r>
          </a:p>
          <a:p>
            <a:pPr>
              <a:lnSpc>
                <a:spcPct val="120000"/>
              </a:lnSpc>
            </a:pPr>
            <a:r>
              <a:rPr lang="ar-SA" b="1" dirty="0" smtClean="0"/>
              <a:t>تهدف هذه المنظمة إلى :</a:t>
            </a:r>
          </a:p>
          <a:p>
            <a:pPr>
              <a:lnSpc>
                <a:spcPct val="120000"/>
              </a:lnSpc>
            </a:pPr>
            <a:r>
              <a:rPr lang="ar-SA" dirty="0" smtClean="0"/>
              <a:t>تنمية التبادل السياحي داخل دول الاعضاء والعمل على تطوير السياحة وتقدمها وازدهارها . </a:t>
            </a:r>
          </a:p>
          <a:p>
            <a:pPr>
              <a:lnSpc>
                <a:spcPct val="120000"/>
              </a:lnSpc>
            </a:pPr>
            <a:r>
              <a:rPr lang="ar-SA" dirty="0" smtClean="0"/>
              <a:t>توفير فرص العمل والقضاء على البطالة وتثبيت الاسعار ورفع مستوى المعيشة .</a:t>
            </a:r>
          </a:p>
          <a:p>
            <a:pPr>
              <a:lnSpc>
                <a:spcPct val="120000"/>
              </a:lnSpc>
            </a:pPr>
            <a:r>
              <a:rPr lang="ar-SA" dirty="0" smtClean="0"/>
              <a:t>تشجيع الإستثمار والتصدير وتحقيق الإنتعاش الإقتصادي 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38912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ar-SA" dirty="0" smtClean="0"/>
              <a:t>القضاء على الصعوبات والمشكلات التي بين الاعضاء من الناحية الاقتصادية 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210</TotalTime>
  <Words>448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تدفق</vt:lpstr>
      <vt:lpstr>  المادة: الأنظمة والمنظمات السياحية والفندقية  اسم الطالب:  محمد صالح السلمان الرقم الجامعي: 434101430 اشراف الدكتور: عبدالله الحميداني  </vt:lpstr>
      <vt:lpstr>المنظمات الأقليمية: regional organizations</vt:lpstr>
      <vt:lpstr>مجلس المعونة الأقتصادية المتبادلة (C.M.E.A):</vt:lpstr>
      <vt:lpstr>الهيئة الإقتصادية الأوربية : (E.E.C) :</vt:lpstr>
      <vt:lpstr>PowerPoint Presentation</vt:lpstr>
      <vt:lpstr>منظمة الولايات الأمريكية : (O.A.S) :</vt:lpstr>
      <vt:lpstr>منظمة التعاون الإقتصادي والتنمية : (O.E.C.D) 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ADmin9-10</dc:creator>
  <cp:lastModifiedBy>User</cp:lastModifiedBy>
  <cp:revision>19</cp:revision>
  <dcterms:created xsi:type="dcterms:W3CDTF">2016-03-29T18:01:19Z</dcterms:created>
  <dcterms:modified xsi:type="dcterms:W3CDTF">2016-10-26T12:32:24Z</dcterms:modified>
</cp:coreProperties>
</file>