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sldIdLst>
    <p:sldId id="256" r:id="rId2"/>
    <p:sldId id="293" r:id="rId3"/>
    <p:sldId id="294" r:id="rId4"/>
    <p:sldId id="263" r:id="rId5"/>
    <p:sldId id="264" r:id="rId6"/>
    <p:sldId id="265" r:id="rId7"/>
    <p:sldId id="266" r:id="rId8"/>
    <p:sldId id="267" r:id="rId9"/>
    <p:sldId id="257" r:id="rId10"/>
    <p:sldId id="268" r:id="rId11"/>
    <p:sldId id="269" r:id="rId12"/>
    <p:sldId id="270" r:id="rId13"/>
    <p:sldId id="271" r:id="rId14"/>
    <p:sldId id="272" r:id="rId15"/>
    <p:sldId id="273" r:id="rId16"/>
    <p:sldId id="274" r:id="rId17"/>
    <p:sldId id="275" r:id="rId18"/>
    <p:sldId id="276" r:id="rId19"/>
    <p:sldId id="277" r:id="rId20"/>
    <p:sldId id="280" r:id="rId21"/>
    <p:sldId id="278" r:id="rId22"/>
    <p:sldId id="279"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5" r:id="rId36"/>
    <p:sldId id="296" r:id="rId37"/>
    <p:sldId id="297" r:id="rId38"/>
    <p:sldId id="298" r:id="rId39"/>
    <p:sldId id="299" r:id="rId40"/>
    <p:sldId id="300" r:id="rId41"/>
    <p:sldId id="301" r:id="rId42"/>
    <p:sldId id="302" r:id="rId43"/>
    <p:sldId id="303" r:id="rId44"/>
    <p:sldId id="304" r:id="rId45"/>
    <p:sldId id="305" r:id="rId46"/>
    <p:sldId id="306" r:id="rId4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84" d="100"/>
          <a:sy n="84" d="100"/>
        </p:scale>
        <p:origin x="1068" y="4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C755F4C-B51E-4657-A103-F0FF8E5F9483}" type="datetimeFigureOut">
              <a:rPr lang="ar-SA" smtClean="0"/>
              <a:t>23/06/1438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21151598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n-US" smtClean="0"/>
              <a:t>Click to edit Master title style</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fld id="{DC755F4C-B51E-4657-A103-F0FF8E5F9483}" type="datetimeFigureOut">
              <a:rPr lang="ar-SA" smtClean="0"/>
              <a:t>23/06/1438</a:t>
            </a:fld>
            <a:endParaRPr lang="ar-SA" dirty="0"/>
          </a:p>
        </p:txBody>
      </p:sp>
      <p:sp>
        <p:nvSpPr>
          <p:cNvPr id="4" name="Footer Placeholder 3"/>
          <p:cNvSpPr>
            <a:spLocks noGrp="1"/>
          </p:cNvSpPr>
          <p:nvPr>
            <p:ph type="ftr" sz="quarter" idx="11"/>
          </p:nvPr>
        </p:nvSpPr>
        <p:spPr/>
        <p:txBody>
          <a:bodyPr/>
          <a:lstStyle/>
          <a:p>
            <a:endParaRPr lang="ar-SA" dirty="0"/>
          </a:p>
        </p:txBody>
      </p:sp>
      <p:sp>
        <p:nvSpPr>
          <p:cNvPr id="5" name="Slide Number Placeholder 4"/>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24469887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755F4C-B51E-4657-A103-F0FF8E5F9483}" type="datetimeFigureOut">
              <a:rPr lang="ar-SA" smtClean="0"/>
              <a:t>23/06/1438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663156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755F4C-B51E-4657-A103-F0FF8E5F9483}" type="datetimeFigureOut">
              <a:rPr lang="ar-SA" smtClean="0"/>
              <a:t>23/06/1438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7727F954-E8AA-458A-A880-501277A19EA5}" type="slidenum">
              <a:rPr lang="ar-SA" smtClean="0"/>
              <a:t>‹#›</a:t>
            </a:fld>
            <a:endParaRPr lang="ar-SA" dirty="0"/>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40798204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755F4C-B51E-4657-A103-F0FF8E5F9483}" type="datetimeFigureOut">
              <a:rPr lang="ar-SA" smtClean="0"/>
              <a:t>23/06/1438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23043616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755F4C-B51E-4657-A103-F0FF8E5F9483}" type="datetimeFigureOut">
              <a:rPr lang="ar-SA" smtClean="0"/>
              <a:t>23/06/1438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7727F954-E8AA-458A-A880-501277A19EA5}" type="slidenum">
              <a:rPr lang="ar-SA" smtClean="0"/>
              <a:t>‹#›</a:t>
            </a:fld>
            <a:endParaRPr lang="ar-SA" dirty="0"/>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5802948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755F4C-B51E-4657-A103-F0FF8E5F9483}" type="datetimeFigureOut">
              <a:rPr lang="ar-SA" smtClean="0"/>
              <a:t>23/06/1438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11331390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C755F4C-B51E-4657-A103-F0FF8E5F9483}" type="datetimeFigureOut">
              <a:rPr lang="ar-SA" smtClean="0"/>
              <a:t>23/06/1438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17815372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C755F4C-B51E-4657-A103-F0FF8E5F9483}" type="datetimeFigureOut">
              <a:rPr lang="ar-SA" smtClean="0"/>
              <a:t>23/06/1438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1608936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533400" y="533400"/>
            <a:ext cx="6554867" cy="3767670"/>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C755F4C-B51E-4657-A103-F0FF8E5F9483}" type="datetimeFigureOut">
              <a:rPr lang="ar-SA" smtClean="0"/>
              <a:t>23/06/1438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19110823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755F4C-B51E-4657-A103-F0FF8E5F9483}" type="datetimeFigureOut">
              <a:rPr lang="ar-SA" smtClean="0"/>
              <a:t>23/06/1438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37519352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smtClean="0"/>
              <a:t>Click to edit Master title style</a:t>
            </a:r>
            <a:endParaRPr lang="en-US" dirty="0"/>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C755F4C-B51E-4657-A103-F0FF8E5F9483}" type="datetimeFigureOut">
              <a:rPr lang="ar-SA" smtClean="0"/>
              <a:t>23/06/1438</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17111226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smtClean="0"/>
              <a:t>Click to edit Master title style</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C755F4C-B51E-4657-A103-F0FF8E5F9483}" type="datetimeFigureOut">
              <a:rPr lang="ar-SA" smtClean="0"/>
              <a:t>23/06/1438</a:t>
            </a:fld>
            <a:endParaRPr lang="ar-SA" dirty="0"/>
          </a:p>
        </p:txBody>
      </p:sp>
      <p:sp>
        <p:nvSpPr>
          <p:cNvPr id="8" name="Footer Placeholder 7"/>
          <p:cNvSpPr>
            <a:spLocks noGrp="1"/>
          </p:cNvSpPr>
          <p:nvPr>
            <p:ph type="ftr" sz="quarter" idx="11"/>
          </p:nvPr>
        </p:nvSpPr>
        <p:spPr/>
        <p:txBody>
          <a:bodyPr/>
          <a:lstStyle/>
          <a:p>
            <a:endParaRPr lang="ar-SA" dirty="0"/>
          </a:p>
        </p:txBody>
      </p:sp>
      <p:sp>
        <p:nvSpPr>
          <p:cNvPr id="9" name="Slide Number Placeholder 8"/>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1344972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C755F4C-B51E-4657-A103-F0FF8E5F9483}" type="datetimeFigureOut">
              <a:rPr lang="ar-SA" smtClean="0"/>
              <a:t>23/06/1438</a:t>
            </a:fld>
            <a:endParaRPr lang="ar-SA" dirty="0"/>
          </a:p>
        </p:txBody>
      </p:sp>
      <p:sp>
        <p:nvSpPr>
          <p:cNvPr id="4" name="Footer Placeholder 3"/>
          <p:cNvSpPr>
            <a:spLocks noGrp="1"/>
          </p:cNvSpPr>
          <p:nvPr>
            <p:ph type="ftr" sz="quarter" idx="11"/>
          </p:nvPr>
        </p:nvSpPr>
        <p:spPr/>
        <p:txBody>
          <a:bodyPr/>
          <a:lstStyle/>
          <a:p>
            <a:endParaRPr lang="ar-SA" dirty="0"/>
          </a:p>
        </p:txBody>
      </p:sp>
      <p:sp>
        <p:nvSpPr>
          <p:cNvPr id="5" name="Slide Number Placeholder 4"/>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23370209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755F4C-B51E-4657-A103-F0FF8E5F9483}" type="datetimeFigureOut">
              <a:rPr lang="ar-SA" smtClean="0"/>
              <a:t>23/06/1438</a:t>
            </a:fld>
            <a:endParaRPr lang="ar-SA" dirty="0"/>
          </a:p>
        </p:txBody>
      </p:sp>
      <p:sp>
        <p:nvSpPr>
          <p:cNvPr id="3" name="Footer Placeholder 2"/>
          <p:cNvSpPr>
            <a:spLocks noGrp="1"/>
          </p:cNvSpPr>
          <p:nvPr>
            <p:ph type="ftr" sz="quarter" idx="11"/>
          </p:nvPr>
        </p:nvSpPr>
        <p:spPr/>
        <p:txBody>
          <a:bodyPr/>
          <a:lstStyle/>
          <a:p>
            <a:endParaRPr lang="ar-SA" dirty="0"/>
          </a:p>
        </p:txBody>
      </p:sp>
      <p:sp>
        <p:nvSpPr>
          <p:cNvPr id="4" name="Slide Number Placeholder 3"/>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42259844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755F4C-B51E-4657-A103-F0FF8E5F9483}" type="datetimeFigureOut">
              <a:rPr lang="ar-SA" smtClean="0"/>
              <a:t>23/06/1438</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21688153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lvl1p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755F4C-B51E-4657-A103-F0FF8E5F9483}" type="datetimeFigureOut">
              <a:rPr lang="ar-SA" smtClean="0"/>
              <a:t>23/06/1438</a:t>
            </a:fld>
            <a:endParaRPr lang="ar-SA" dirty="0"/>
          </a:p>
        </p:txBody>
      </p:sp>
      <p:sp>
        <p:nvSpPr>
          <p:cNvPr id="6" name="Footer Placeholder 5"/>
          <p:cNvSpPr>
            <a:spLocks noGrp="1"/>
          </p:cNvSpPr>
          <p:nvPr>
            <p:ph type="ftr" sz="quarter" idx="11"/>
          </p:nvPr>
        </p:nvSpPr>
        <p:spPr>
          <a:xfrm>
            <a:off x="533400" y="6172200"/>
            <a:ext cx="5811724" cy="365125"/>
          </a:xfrm>
        </p:spPr>
        <p:txBody>
          <a:bodyPr/>
          <a:lstStyle/>
          <a:p>
            <a:endParaRPr lang="ar-SA" dirty="0"/>
          </a:p>
        </p:txBody>
      </p:sp>
      <p:sp>
        <p:nvSpPr>
          <p:cNvPr id="7" name="Slide Number Placeholder 6"/>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27840405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DC755F4C-B51E-4657-A103-F0FF8E5F9483}" type="datetimeFigureOut">
              <a:rPr lang="ar-SA" smtClean="0"/>
              <a:t>23/06/1438</a:t>
            </a:fld>
            <a:endParaRPr lang="ar-SA" dirty="0"/>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ar-SA" dirty="0"/>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fld id="{7727F954-E8AA-458A-A880-501277A19EA5}" type="slidenum">
              <a:rPr lang="ar-SA" smtClean="0"/>
              <a:t>‹#›</a:t>
            </a:fld>
            <a:endParaRPr lang="ar-SA" dirty="0"/>
          </a:p>
        </p:txBody>
      </p:sp>
    </p:spTree>
    <p:extLst>
      <p:ext uri="{BB962C8B-B14F-4D97-AF65-F5344CB8AC3E}">
        <p14:creationId xmlns:p14="http://schemas.microsoft.com/office/powerpoint/2010/main" val="2130467496"/>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l" defTabSz="457200" rtl="0" eaLnBrk="1" latinLnBrk="0" hangingPunct="1">
        <a:spcBef>
          <a:spcPct val="0"/>
        </a:spcBef>
        <a:buNone/>
        <a:defRPr sz="32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un.org/ar/decolonization/selfdet.shtml" TargetMode="External"/><Relationship Id="rId2" Type="http://schemas.openxmlformats.org/officeDocument/2006/relationships/hyperlink" Target="http://www.un.org/ar/documents/charter/chapter12.shtml"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40544" y="776288"/>
            <a:ext cx="8062912" cy="3948856"/>
          </a:xfrm>
        </p:spPr>
        <p:txBody>
          <a:bodyPr>
            <a:normAutofit/>
          </a:bodyPr>
          <a:lstStyle/>
          <a:p>
            <a:pPr algn="ctr"/>
            <a:r>
              <a:rPr lang="ar-SA" dirty="0" smtClean="0"/>
              <a:t>*المنظمات والأنظمة السياحية والفندقية</a:t>
            </a:r>
            <a:br>
              <a:rPr lang="ar-SA" dirty="0" smtClean="0"/>
            </a:br>
            <a:endParaRPr lang="ar-SA" dirty="0"/>
          </a:p>
        </p:txBody>
      </p:sp>
      <p:sp>
        <p:nvSpPr>
          <p:cNvPr id="3" name="عنوان فرعي 2"/>
          <p:cNvSpPr>
            <a:spLocks noGrp="1"/>
          </p:cNvSpPr>
          <p:nvPr>
            <p:ph type="subTitle" idx="1"/>
          </p:nvPr>
        </p:nvSpPr>
        <p:spPr>
          <a:xfrm>
            <a:off x="540544" y="4725144"/>
            <a:ext cx="8062912" cy="1584176"/>
          </a:xfrm>
        </p:spPr>
        <p:txBody>
          <a:bodyPr>
            <a:normAutofit/>
          </a:bodyPr>
          <a:lstStyle/>
          <a:p>
            <a:pPr algn="ctr"/>
            <a:endParaRPr lang="ar-SA" dirty="0">
              <a:solidFill>
                <a:srgbClr val="FFFF00"/>
              </a:solidFill>
            </a:endParaRPr>
          </a:p>
        </p:txBody>
      </p:sp>
    </p:spTree>
    <p:extLst>
      <p:ext uri="{BB962C8B-B14F-4D97-AF65-F5344CB8AC3E}">
        <p14:creationId xmlns:p14="http://schemas.microsoft.com/office/powerpoint/2010/main" val="35071251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04864"/>
            <a:ext cx="8287072" cy="3814936"/>
          </a:xfrm>
        </p:spPr>
        <p:txBody>
          <a:bodyPr/>
          <a:lstStyle/>
          <a:p>
            <a:pPr algn="r"/>
            <a:r>
              <a:rPr lang="ar-SA" sz="2800" dirty="0">
                <a:solidFill>
                  <a:srgbClr val="FFFF00"/>
                </a:solidFill>
              </a:rPr>
              <a:t>يمكن تقسيم المنظمات الدولية من حيث </a:t>
            </a:r>
            <a:r>
              <a:rPr lang="ar-SA" sz="2800" dirty="0" smtClean="0">
                <a:solidFill>
                  <a:srgbClr val="FFFF00"/>
                </a:solidFill>
              </a:rPr>
              <a:t>الاختصاص الى</a:t>
            </a:r>
            <a:r>
              <a:rPr lang="ar-SA" sz="2800" dirty="0">
                <a:solidFill>
                  <a:srgbClr val="FFFF00"/>
                </a:solidFill>
              </a:rPr>
              <a:t>:</a:t>
            </a:r>
            <a:r>
              <a:rPr lang="ar-SA" dirty="0"/>
              <a:t/>
            </a:r>
            <a:br>
              <a:rPr lang="ar-SA" dirty="0"/>
            </a:br>
            <a:r>
              <a:rPr lang="ar-SA" dirty="0"/>
              <a:t>* منظمات </a:t>
            </a:r>
            <a:r>
              <a:rPr lang="ar-SA" dirty="0" smtClean="0"/>
              <a:t>دولية عامة</a:t>
            </a:r>
            <a:r>
              <a:rPr lang="ar-SA" dirty="0"/>
              <a:t/>
            </a:r>
            <a:br>
              <a:rPr lang="ar-SA" dirty="0"/>
            </a:br>
            <a:r>
              <a:rPr lang="ar-SA" dirty="0"/>
              <a:t>* منظمات </a:t>
            </a:r>
            <a:r>
              <a:rPr lang="ar-SA" dirty="0" smtClean="0"/>
              <a:t>دولية متخصصة</a:t>
            </a:r>
            <a:r>
              <a:rPr lang="ar-SA" dirty="0"/>
              <a:t/>
            </a:r>
            <a:br>
              <a:rPr lang="ar-SA" dirty="0"/>
            </a:br>
            <a:endParaRPr lang="en-US" dirty="0"/>
          </a:p>
        </p:txBody>
      </p:sp>
      <p:sp>
        <p:nvSpPr>
          <p:cNvPr id="3" name="Content Placeholder 2"/>
          <p:cNvSpPr>
            <a:spLocks noGrp="1"/>
          </p:cNvSpPr>
          <p:nvPr>
            <p:ph idx="1"/>
          </p:nvPr>
        </p:nvSpPr>
        <p:spPr>
          <a:xfrm>
            <a:off x="533400" y="533400"/>
            <a:ext cx="8287072" cy="1311424"/>
          </a:xfrm>
        </p:spPr>
        <p:txBody>
          <a:bodyPr/>
          <a:lstStyle/>
          <a:p>
            <a:pPr algn="ctr"/>
            <a:r>
              <a:rPr lang="ar-SA" sz="3600" dirty="0">
                <a:solidFill>
                  <a:srgbClr val="FF0000"/>
                </a:solidFill>
              </a:rPr>
              <a:t>اقسام المنظمات الدولية</a:t>
            </a:r>
          </a:p>
          <a:p>
            <a:pPr algn="ctr"/>
            <a:endParaRPr lang="en-US" dirty="0"/>
          </a:p>
        </p:txBody>
      </p:sp>
    </p:spTree>
    <p:extLst>
      <p:ext uri="{BB962C8B-B14F-4D97-AF65-F5344CB8AC3E}">
        <p14:creationId xmlns:p14="http://schemas.microsoft.com/office/powerpoint/2010/main" val="30298835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348880"/>
            <a:ext cx="8143056" cy="3670920"/>
          </a:xfrm>
        </p:spPr>
        <p:txBody>
          <a:bodyPr/>
          <a:lstStyle/>
          <a:p>
            <a:pPr algn="just" rtl="1"/>
            <a:r>
              <a:rPr lang="ar-SA" dirty="0" smtClean="0"/>
              <a:t>المنظمات الدولية هي احد العوامل الرئيسية التي تسهم في التقارب والتفاهم والسلام بين الدول المختلفة</a:t>
            </a:r>
            <a:endParaRPr lang="en-US" dirty="0"/>
          </a:p>
        </p:txBody>
      </p:sp>
      <p:sp>
        <p:nvSpPr>
          <p:cNvPr id="3" name="Content Placeholder 2"/>
          <p:cNvSpPr>
            <a:spLocks noGrp="1"/>
          </p:cNvSpPr>
          <p:nvPr>
            <p:ph idx="1"/>
          </p:nvPr>
        </p:nvSpPr>
        <p:spPr>
          <a:xfrm>
            <a:off x="533400" y="533400"/>
            <a:ext cx="8143056" cy="1455440"/>
          </a:xfrm>
        </p:spPr>
        <p:txBody>
          <a:bodyPr>
            <a:normAutofit/>
          </a:bodyPr>
          <a:lstStyle/>
          <a:p>
            <a:r>
              <a:rPr lang="ar-SA" sz="3200" dirty="0" smtClean="0">
                <a:solidFill>
                  <a:srgbClr val="FF0000"/>
                </a:solidFill>
              </a:rPr>
              <a:t>الأمم المتحدة والمنظمات الدولية الحكومية</a:t>
            </a:r>
            <a:endParaRPr lang="en-US" sz="3200" dirty="0">
              <a:solidFill>
                <a:srgbClr val="FF0000"/>
              </a:solidFill>
            </a:endParaRPr>
          </a:p>
        </p:txBody>
      </p:sp>
    </p:spTree>
    <p:extLst>
      <p:ext uri="{BB962C8B-B14F-4D97-AF65-F5344CB8AC3E}">
        <p14:creationId xmlns:p14="http://schemas.microsoft.com/office/powerpoint/2010/main" val="24723375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132856"/>
            <a:ext cx="8143056" cy="3886944"/>
          </a:xfrm>
        </p:spPr>
        <p:txBody>
          <a:bodyPr/>
          <a:lstStyle/>
          <a:p>
            <a:pPr algn="r"/>
            <a:r>
              <a:rPr lang="ar-SA" sz="2800" dirty="0" smtClean="0">
                <a:solidFill>
                  <a:srgbClr val="FFFF00"/>
                </a:solidFill>
              </a:rPr>
              <a:t>الشروط التي لا بد توافرها في المنظمات الدولية</a:t>
            </a:r>
            <a:r>
              <a:rPr lang="ar-SA" dirty="0" smtClean="0"/>
              <a:t/>
            </a:r>
            <a:br>
              <a:rPr lang="ar-SA" dirty="0" smtClean="0"/>
            </a:br>
            <a:r>
              <a:rPr lang="ar-SA" dirty="0" smtClean="0"/>
              <a:t>* المشروعية</a:t>
            </a:r>
            <a:br>
              <a:rPr lang="ar-SA" dirty="0" smtClean="0"/>
            </a:br>
            <a:r>
              <a:rPr lang="ar-SA" dirty="0" smtClean="0"/>
              <a:t>* التنظيم</a:t>
            </a:r>
            <a:br>
              <a:rPr lang="ar-SA" dirty="0" smtClean="0"/>
            </a:br>
            <a:r>
              <a:rPr lang="ar-SA" dirty="0" smtClean="0"/>
              <a:t>* الدولية</a:t>
            </a:r>
            <a:endParaRPr lang="en-US" dirty="0"/>
          </a:p>
        </p:txBody>
      </p:sp>
      <p:sp>
        <p:nvSpPr>
          <p:cNvPr id="3" name="Content Placeholder 2"/>
          <p:cNvSpPr>
            <a:spLocks noGrp="1"/>
          </p:cNvSpPr>
          <p:nvPr>
            <p:ph idx="1"/>
          </p:nvPr>
        </p:nvSpPr>
        <p:spPr>
          <a:xfrm>
            <a:off x="533400" y="533400"/>
            <a:ext cx="8143056" cy="1455440"/>
          </a:xfrm>
        </p:spPr>
        <p:txBody>
          <a:bodyPr/>
          <a:lstStyle/>
          <a:p>
            <a:r>
              <a:rPr lang="ar-SA" sz="3200" dirty="0">
                <a:solidFill>
                  <a:srgbClr val="FF0000"/>
                </a:solidFill>
              </a:rPr>
              <a:t>الأمم المتحدة والمنظمات الدولية الحكومية</a:t>
            </a:r>
            <a:endParaRPr lang="en-US" sz="3200" dirty="0">
              <a:solidFill>
                <a:srgbClr val="FF0000"/>
              </a:solidFill>
            </a:endParaRPr>
          </a:p>
          <a:p>
            <a:endParaRPr lang="en-US" dirty="0"/>
          </a:p>
        </p:txBody>
      </p:sp>
    </p:spTree>
    <p:extLst>
      <p:ext uri="{BB962C8B-B14F-4D97-AF65-F5344CB8AC3E}">
        <p14:creationId xmlns:p14="http://schemas.microsoft.com/office/powerpoint/2010/main" val="26172828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844824"/>
            <a:ext cx="8071048" cy="4174976"/>
          </a:xfrm>
        </p:spPr>
        <p:txBody>
          <a:bodyPr/>
          <a:lstStyle/>
          <a:p>
            <a:pPr algn="r"/>
            <a:r>
              <a:rPr lang="ar-SA" sz="2800" dirty="0" smtClean="0">
                <a:solidFill>
                  <a:srgbClr val="FFFF00"/>
                </a:solidFill>
              </a:rPr>
              <a:t>تنقسم المنظمات الدولية الى قسمين هما</a:t>
            </a:r>
            <a:r>
              <a:rPr lang="ar-SA" dirty="0" smtClean="0"/>
              <a:t/>
            </a:r>
            <a:br>
              <a:rPr lang="ar-SA" dirty="0" smtClean="0"/>
            </a:br>
            <a:r>
              <a:rPr lang="ar-SA" dirty="0" smtClean="0"/>
              <a:t>* المنظمات الدولية الحكومية</a:t>
            </a:r>
            <a:br>
              <a:rPr lang="ar-SA" dirty="0" smtClean="0"/>
            </a:br>
            <a:r>
              <a:rPr lang="ar-SA" dirty="0" smtClean="0"/>
              <a:t>* المنظمات الدولية غير الحكومية</a:t>
            </a:r>
            <a:endParaRPr lang="en-US" dirty="0"/>
          </a:p>
        </p:txBody>
      </p:sp>
      <p:sp>
        <p:nvSpPr>
          <p:cNvPr id="3" name="Content Placeholder 2"/>
          <p:cNvSpPr>
            <a:spLocks noGrp="1"/>
          </p:cNvSpPr>
          <p:nvPr>
            <p:ph idx="1"/>
          </p:nvPr>
        </p:nvSpPr>
        <p:spPr>
          <a:xfrm>
            <a:off x="533400" y="533400"/>
            <a:ext cx="8071048" cy="1311424"/>
          </a:xfrm>
        </p:spPr>
        <p:txBody>
          <a:bodyPr/>
          <a:lstStyle/>
          <a:p>
            <a:pPr algn="ctr"/>
            <a:r>
              <a:rPr lang="ar-SA" sz="3200" dirty="0">
                <a:solidFill>
                  <a:srgbClr val="FF0000"/>
                </a:solidFill>
              </a:rPr>
              <a:t>الأمم المتحدة والمنظمات </a:t>
            </a:r>
            <a:r>
              <a:rPr lang="ar-SA" sz="3200" dirty="0" smtClean="0">
                <a:solidFill>
                  <a:srgbClr val="FF0000"/>
                </a:solidFill>
              </a:rPr>
              <a:t>الدولية</a:t>
            </a:r>
            <a:endParaRPr lang="en-US" dirty="0"/>
          </a:p>
        </p:txBody>
      </p:sp>
    </p:spTree>
    <p:extLst>
      <p:ext uri="{BB962C8B-B14F-4D97-AF65-F5344CB8AC3E}">
        <p14:creationId xmlns:p14="http://schemas.microsoft.com/office/powerpoint/2010/main" val="5506740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132856"/>
            <a:ext cx="8143056" cy="3886944"/>
          </a:xfrm>
        </p:spPr>
        <p:txBody>
          <a:bodyPr>
            <a:normAutofit fontScale="90000"/>
          </a:bodyPr>
          <a:lstStyle/>
          <a:p>
            <a:pPr algn="r" rtl="1"/>
            <a:r>
              <a:rPr lang="ar-SA" sz="2800" dirty="0" smtClean="0">
                <a:solidFill>
                  <a:srgbClr val="FFFF00"/>
                </a:solidFill>
              </a:rPr>
              <a:t>الفرق بين المنظمات الدولية الحكومية والمنظمات الدولية غير الحكومية:</a:t>
            </a:r>
            <a:br>
              <a:rPr lang="ar-SA" sz="2800" dirty="0" smtClean="0">
                <a:solidFill>
                  <a:srgbClr val="FFFF00"/>
                </a:solidFill>
              </a:rPr>
            </a:br>
            <a:r>
              <a:rPr lang="ar-SA" sz="2800" dirty="0" smtClean="0"/>
              <a:t>* الشكل القانوني</a:t>
            </a:r>
            <a:br>
              <a:rPr lang="ar-SA" sz="2800" dirty="0" smtClean="0"/>
            </a:br>
            <a:r>
              <a:rPr lang="ar-SA" sz="2800" dirty="0" smtClean="0"/>
              <a:t>* طرق وأساليب العمل</a:t>
            </a:r>
            <a:br>
              <a:rPr lang="ar-SA" sz="2800" dirty="0" smtClean="0"/>
            </a:br>
            <a:r>
              <a:rPr lang="ar-SA" sz="2800" dirty="0" smtClean="0"/>
              <a:t>* الوظائف والأنشطة</a:t>
            </a:r>
            <a:br>
              <a:rPr lang="ar-SA" sz="2800" dirty="0" smtClean="0"/>
            </a:br>
            <a:r>
              <a:rPr lang="ar-SA" sz="2800" dirty="0" smtClean="0"/>
              <a:t>* الاختصاصات</a:t>
            </a:r>
            <a:br>
              <a:rPr lang="ar-SA" sz="2800" dirty="0" smtClean="0"/>
            </a:br>
            <a:r>
              <a:rPr lang="ar-SA" sz="2800" dirty="0" smtClean="0"/>
              <a:t>* الامتيازات</a:t>
            </a:r>
            <a:br>
              <a:rPr lang="ar-SA" sz="2800" dirty="0" smtClean="0"/>
            </a:br>
            <a:r>
              <a:rPr lang="ar-SA" sz="2800" dirty="0" smtClean="0"/>
              <a:t>* الحصانة</a:t>
            </a:r>
            <a:br>
              <a:rPr lang="ar-SA" sz="2800" dirty="0" smtClean="0"/>
            </a:br>
            <a:r>
              <a:rPr lang="ar-SA" sz="2800" dirty="0" smtClean="0"/>
              <a:t>* الإعفاءات والتسهيلات</a:t>
            </a:r>
            <a:r>
              <a:rPr lang="ar-SA" sz="2800" dirty="0" smtClean="0">
                <a:solidFill>
                  <a:srgbClr val="FFFF00"/>
                </a:solidFill>
              </a:rPr>
              <a:t/>
            </a:r>
            <a:br>
              <a:rPr lang="ar-SA" sz="2800" dirty="0" smtClean="0">
                <a:solidFill>
                  <a:srgbClr val="FFFF00"/>
                </a:solidFill>
              </a:rPr>
            </a:br>
            <a:endParaRPr lang="en-US" sz="2800" dirty="0">
              <a:solidFill>
                <a:srgbClr val="FFFF00"/>
              </a:solidFill>
            </a:endParaRPr>
          </a:p>
        </p:txBody>
      </p:sp>
      <p:sp>
        <p:nvSpPr>
          <p:cNvPr id="3" name="Content Placeholder 2"/>
          <p:cNvSpPr>
            <a:spLocks noGrp="1"/>
          </p:cNvSpPr>
          <p:nvPr>
            <p:ph idx="1"/>
          </p:nvPr>
        </p:nvSpPr>
        <p:spPr>
          <a:xfrm>
            <a:off x="533400" y="533400"/>
            <a:ext cx="8143056" cy="1599456"/>
          </a:xfrm>
        </p:spPr>
        <p:txBody>
          <a:bodyPr>
            <a:normAutofit/>
          </a:bodyPr>
          <a:lstStyle/>
          <a:p>
            <a:pPr algn="ctr"/>
            <a:r>
              <a:rPr lang="ar-SA" sz="3200" dirty="0" smtClean="0">
                <a:solidFill>
                  <a:srgbClr val="FF0000"/>
                </a:solidFill>
              </a:rPr>
              <a:t>المنظمات الدولية</a:t>
            </a:r>
            <a:endParaRPr lang="en-US" sz="3200" dirty="0">
              <a:solidFill>
                <a:srgbClr val="FF0000"/>
              </a:solidFill>
            </a:endParaRPr>
          </a:p>
        </p:txBody>
      </p:sp>
    </p:spTree>
    <p:extLst>
      <p:ext uri="{BB962C8B-B14F-4D97-AF65-F5344CB8AC3E}">
        <p14:creationId xmlns:p14="http://schemas.microsoft.com/office/powerpoint/2010/main" val="12698850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132856"/>
            <a:ext cx="7927032" cy="3886944"/>
          </a:xfrm>
        </p:spPr>
        <p:txBody>
          <a:bodyPr>
            <a:normAutofit/>
          </a:bodyPr>
          <a:lstStyle/>
          <a:p>
            <a:pPr algn="r"/>
            <a:r>
              <a:rPr lang="ar-SA" sz="2800" dirty="0" smtClean="0">
                <a:solidFill>
                  <a:srgbClr val="FFFF00"/>
                </a:solidFill>
              </a:rPr>
              <a:t>تتكون كل منظمة من ثلاثة أجهزة هي:</a:t>
            </a:r>
            <a:r>
              <a:rPr lang="ar-SA" sz="2800" dirty="0" smtClean="0"/>
              <a:t/>
            </a:r>
            <a:br>
              <a:rPr lang="ar-SA" sz="2800" dirty="0" smtClean="0"/>
            </a:br>
            <a:r>
              <a:rPr lang="ar-SA" sz="2800" dirty="0" smtClean="0"/>
              <a:t>* الجهاز العام للمنظمة ، </a:t>
            </a:r>
            <a:r>
              <a:rPr lang="ar-SA" sz="2800" dirty="0" smtClean="0">
                <a:solidFill>
                  <a:schemeClr val="bg1"/>
                </a:solidFill>
              </a:rPr>
              <a:t>والذي تمثل فيه الدول الأعضاء على قدم المساواة</a:t>
            </a:r>
            <a:r>
              <a:rPr lang="ar-SA" sz="2800" dirty="0" smtClean="0"/>
              <a:t/>
            </a:r>
            <a:br>
              <a:rPr lang="ar-SA" sz="2800" dirty="0" smtClean="0"/>
            </a:br>
            <a:r>
              <a:rPr lang="ar-SA" sz="2800" dirty="0" smtClean="0"/>
              <a:t>* الجهاز التنفيذي ، </a:t>
            </a:r>
            <a:r>
              <a:rPr lang="ar-SA" sz="2800" dirty="0" smtClean="0">
                <a:solidFill>
                  <a:schemeClr val="bg1"/>
                </a:solidFill>
              </a:rPr>
              <a:t>وتمثل فيه الدول بشكل محدود ويتولى اتخاذ القرارات</a:t>
            </a:r>
            <a:r>
              <a:rPr lang="ar-SA" sz="2800" dirty="0" smtClean="0"/>
              <a:t/>
            </a:r>
            <a:br>
              <a:rPr lang="ar-SA" sz="2800" dirty="0" smtClean="0"/>
            </a:br>
            <a:r>
              <a:rPr lang="ar-SA" sz="2800" dirty="0" smtClean="0"/>
              <a:t>* الجهاز الإداري ، </a:t>
            </a:r>
            <a:r>
              <a:rPr lang="ar-SA" sz="2800" dirty="0" smtClean="0">
                <a:solidFill>
                  <a:schemeClr val="bg1"/>
                </a:solidFill>
              </a:rPr>
              <a:t>الذي يتولى اعداد الاجتماعات والجلسات ومتابعة تنفيذ القرارات</a:t>
            </a:r>
            <a:endParaRPr lang="en-US" sz="2800" dirty="0">
              <a:solidFill>
                <a:schemeClr val="bg1"/>
              </a:solidFill>
            </a:endParaRPr>
          </a:p>
        </p:txBody>
      </p:sp>
      <p:sp>
        <p:nvSpPr>
          <p:cNvPr id="3" name="Content Placeholder 2"/>
          <p:cNvSpPr>
            <a:spLocks noGrp="1"/>
          </p:cNvSpPr>
          <p:nvPr>
            <p:ph idx="1"/>
          </p:nvPr>
        </p:nvSpPr>
        <p:spPr>
          <a:xfrm>
            <a:off x="1763688" y="548680"/>
            <a:ext cx="6554867" cy="1167408"/>
          </a:xfrm>
        </p:spPr>
        <p:txBody>
          <a:bodyPr>
            <a:normAutofit/>
          </a:bodyPr>
          <a:lstStyle/>
          <a:p>
            <a:pPr algn="ctr"/>
            <a:r>
              <a:rPr lang="ar-SA" sz="3200" dirty="0" smtClean="0">
                <a:solidFill>
                  <a:srgbClr val="FF0000"/>
                </a:solidFill>
              </a:rPr>
              <a:t>المنظمات الدولية</a:t>
            </a:r>
            <a:endParaRPr lang="en-US" sz="3200" dirty="0">
              <a:solidFill>
                <a:srgbClr val="FF0000"/>
              </a:solidFill>
            </a:endParaRPr>
          </a:p>
        </p:txBody>
      </p:sp>
    </p:spTree>
    <p:extLst>
      <p:ext uri="{BB962C8B-B14F-4D97-AF65-F5344CB8AC3E}">
        <p14:creationId xmlns:p14="http://schemas.microsoft.com/office/powerpoint/2010/main" val="40909506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04864"/>
            <a:ext cx="8143056" cy="3814936"/>
          </a:xfrm>
        </p:spPr>
        <p:txBody>
          <a:bodyPr>
            <a:normAutofit/>
          </a:bodyPr>
          <a:lstStyle/>
          <a:p>
            <a:pPr algn="r"/>
            <a:r>
              <a:rPr lang="ar-SA" sz="2800" dirty="0" smtClean="0">
                <a:solidFill>
                  <a:srgbClr val="FFFF00"/>
                </a:solidFill>
              </a:rPr>
              <a:t>الأنواع الرئيسية للمنظمات الدولية الحكومية:</a:t>
            </a:r>
            <a:r>
              <a:rPr lang="ar-SA" sz="2800" dirty="0" smtClean="0"/>
              <a:t/>
            </a:r>
            <a:br>
              <a:rPr lang="ar-SA" sz="2800" dirty="0" smtClean="0"/>
            </a:br>
            <a:r>
              <a:rPr lang="ar-SA" sz="2800" dirty="0" smtClean="0"/>
              <a:t>* الوكالات المتخصصة المتصلة بالأمم المتحدة والمنظمات الحكومية</a:t>
            </a:r>
            <a:br>
              <a:rPr lang="ar-SA" sz="2800" dirty="0" smtClean="0"/>
            </a:br>
            <a:r>
              <a:rPr lang="ar-SA" sz="2800" dirty="0" smtClean="0"/>
              <a:t>* المنظمات ذات الطابع الإقليمي</a:t>
            </a:r>
            <a:br>
              <a:rPr lang="ar-SA" sz="2800" dirty="0" smtClean="0"/>
            </a:br>
            <a:r>
              <a:rPr lang="ar-SA" sz="2800" dirty="0" smtClean="0"/>
              <a:t>* المنظمات ذات الطابع الخاص</a:t>
            </a:r>
            <a:endParaRPr lang="en-US" sz="2800" dirty="0"/>
          </a:p>
        </p:txBody>
      </p:sp>
      <p:sp>
        <p:nvSpPr>
          <p:cNvPr id="3" name="Content Placeholder 2"/>
          <p:cNvSpPr>
            <a:spLocks noGrp="1"/>
          </p:cNvSpPr>
          <p:nvPr>
            <p:ph idx="1"/>
          </p:nvPr>
        </p:nvSpPr>
        <p:spPr>
          <a:xfrm>
            <a:off x="533400" y="533400"/>
            <a:ext cx="8143056" cy="1671464"/>
          </a:xfrm>
        </p:spPr>
        <p:txBody>
          <a:bodyPr>
            <a:normAutofit/>
          </a:bodyPr>
          <a:lstStyle/>
          <a:p>
            <a:pPr algn="ctr"/>
            <a:r>
              <a:rPr lang="ar-SA" sz="3200" dirty="0" smtClean="0">
                <a:solidFill>
                  <a:srgbClr val="FF0000"/>
                </a:solidFill>
              </a:rPr>
              <a:t>المنظمات الدولية الحكومية</a:t>
            </a:r>
            <a:endParaRPr lang="en-US" sz="3200" dirty="0">
              <a:solidFill>
                <a:srgbClr val="FF0000"/>
              </a:solidFill>
            </a:endParaRPr>
          </a:p>
        </p:txBody>
      </p:sp>
    </p:spTree>
    <p:extLst>
      <p:ext uri="{BB962C8B-B14F-4D97-AF65-F5344CB8AC3E}">
        <p14:creationId xmlns:p14="http://schemas.microsoft.com/office/powerpoint/2010/main" val="14730980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132856"/>
            <a:ext cx="8215064" cy="3886944"/>
          </a:xfrm>
        </p:spPr>
        <p:txBody>
          <a:bodyPr>
            <a:normAutofit/>
          </a:bodyPr>
          <a:lstStyle/>
          <a:p>
            <a:pPr algn="r"/>
            <a:r>
              <a:rPr lang="ar-SA" sz="2400" dirty="0" smtClean="0"/>
              <a:t>الأمم المتحدة هي منظمة دولية حكومية ذات طابع شامل للعلاقات والاتصالات الدولية ومفتوحة لكل دول العالم بشرط توافر المواصفات التي حددها ميثاقها</a:t>
            </a:r>
            <a:br>
              <a:rPr lang="ar-SA" sz="2400" dirty="0" smtClean="0"/>
            </a:br>
            <a:r>
              <a:rPr lang="ar-SA" sz="2400" dirty="0" smtClean="0"/>
              <a:t>أنشئت في 24 أكتوبر عام 1945</a:t>
            </a:r>
            <a:endParaRPr lang="en-US" sz="2400" dirty="0"/>
          </a:p>
        </p:txBody>
      </p:sp>
      <p:sp>
        <p:nvSpPr>
          <p:cNvPr id="3" name="Content Placeholder 2"/>
          <p:cNvSpPr>
            <a:spLocks noGrp="1"/>
          </p:cNvSpPr>
          <p:nvPr>
            <p:ph idx="1"/>
          </p:nvPr>
        </p:nvSpPr>
        <p:spPr>
          <a:xfrm>
            <a:off x="533400" y="533400"/>
            <a:ext cx="8215064" cy="1311424"/>
          </a:xfrm>
        </p:spPr>
        <p:txBody>
          <a:bodyPr>
            <a:normAutofit/>
          </a:bodyPr>
          <a:lstStyle/>
          <a:p>
            <a:pPr algn="ctr"/>
            <a:r>
              <a:rPr lang="ar-SA" sz="3200" dirty="0" smtClean="0">
                <a:solidFill>
                  <a:srgbClr val="FF0000"/>
                </a:solidFill>
              </a:rPr>
              <a:t>منظمة الأمم المتحدة    </a:t>
            </a:r>
            <a:r>
              <a:rPr lang="en-US" sz="3200" dirty="0">
                <a:solidFill>
                  <a:srgbClr val="FF0000"/>
                </a:solidFill>
              </a:rPr>
              <a:t> </a:t>
            </a:r>
            <a:r>
              <a:rPr lang="en-US" sz="3200" dirty="0" smtClean="0">
                <a:solidFill>
                  <a:srgbClr val="FF0000"/>
                </a:solidFill>
              </a:rPr>
              <a:t> </a:t>
            </a:r>
          </a:p>
          <a:p>
            <a:pPr algn="ctr"/>
            <a:r>
              <a:rPr lang="en-US" sz="3200" dirty="0" smtClean="0">
                <a:solidFill>
                  <a:srgbClr val="FF0000"/>
                </a:solidFill>
              </a:rPr>
              <a:t> united nations organization (UNO)</a:t>
            </a:r>
          </a:p>
        </p:txBody>
      </p:sp>
    </p:spTree>
    <p:extLst>
      <p:ext uri="{BB962C8B-B14F-4D97-AF65-F5344CB8AC3E}">
        <p14:creationId xmlns:p14="http://schemas.microsoft.com/office/powerpoint/2010/main" val="38905682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988840"/>
            <a:ext cx="7999040" cy="4030960"/>
          </a:xfrm>
        </p:spPr>
        <p:txBody>
          <a:bodyPr>
            <a:normAutofit/>
          </a:bodyPr>
          <a:lstStyle/>
          <a:p>
            <a:pPr algn="r"/>
            <a:r>
              <a:rPr lang="ar-SA" sz="2800" dirty="0" smtClean="0">
                <a:solidFill>
                  <a:srgbClr val="FFFF00"/>
                </a:solidFill>
              </a:rPr>
              <a:t>اهداف انشاء المنظمة:</a:t>
            </a:r>
            <a:br>
              <a:rPr lang="ar-SA" sz="2800" dirty="0" smtClean="0">
                <a:solidFill>
                  <a:srgbClr val="FFFF00"/>
                </a:solidFill>
              </a:rPr>
            </a:br>
            <a:r>
              <a:rPr lang="ar-SA" sz="2800" dirty="0" smtClean="0"/>
              <a:t>* حفظ الامن الدولي</a:t>
            </a:r>
            <a:br>
              <a:rPr lang="ar-SA" sz="2800" dirty="0" smtClean="0"/>
            </a:br>
            <a:r>
              <a:rPr lang="ar-SA" sz="2800" dirty="0" smtClean="0"/>
              <a:t>* دعم العلاقات السلمية بين الدول</a:t>
            </a:r>
            <a:br>
              <a:rPr lang="ar-SA" sz="2800" dirty="0" smtClean="0"/>
            </a:br>
            <a:r>
              <a:rPr lang="ar-SA" sz="2800" dirty="0" smtClean="0"/>
              <a:t>* التوصل الى حل الخلافات والصراعات والأزمات</a:t>
            </a:r>
            <a:br>
              <a:rPr lang="ar-SA" sz="2800" dirty="0" smtClean="0"/>
            </a:br>
            <a:r>
              <a:rPr lang="ar-SA" sz="2800" dirty="0" smtClean="0"/>
              <a:t>* تنمية التعاون والتبادل الاقتصادي والتجاري والاجتماعي والثقافي والعلمي بين شعوب العالم</a:t>
            </a:r>
            <a:endParaRPr lang="en-US" sz="2800" dirty="0">
              <a:solidFill>
                <a:srgbClr val="FFFF00"/>
              </a:solidFill>
            </a:endParaRPr>
          </a:p>
        </p:txBody>
      </p:sp>
      <p:sp>
        <p:nvSpPr>
          <p:cNvPr id="3" name="Content Placeholder 2"/>
          <p:cNvSpPr>
            <a:spLocks noGrp="1"/>
          </p:cNvSpPr>
          <p:nvPr>
            <p:ph idx="1"/>
          </p:nvPr>
        </p:nvSpPr>
        <p:spPr>
          <a:xfrm>
            <a:off x="533400" y="533400"/>
            <a:ext cx="7999040" cy="1167408"/>
          </a:xfrm>
        </p:spPr>
        <p:txBody>
          <a:bodyPr/>
          <a:lstStyle/>
          <a:p>
            <a:pPr algn="ctr"/>
            <a:r>
              <a:rPr lang="ar-SA" sz="3200" dirty="0">
                <a:solidFill>
                  <a:srgbClr val="FF0000"/>
                </a:solidFill>
              </a:rPr>
              <a:t>منظمة الأمم المتحدة    </a:t>
            </a:r>
            <a:r>
              <a:rPr lang="en-US" sz="3200" dirty="0">
                <a:solidFill>
                  <a:srgbClr val="FF0000"/>
                </a:solidFill>
              </a:rPr>
              <a:t>  </a:t>
            </a:r>
          </a:p>
          <a:p>
            <a:endParaRPr lang="en-US" dirty="0"/>
          </a:p>
        </p:txBody>
      </p:sp>
    </p:spTree>
    <p:extLst>
      <p:ext uri="{BB962C8B-B14F-4D97-AF65-F5344CB8AC3E}">
        <p14:creationId xmlns:p14="http://schemas.microsoft.com/office/powerpoint/2010/main" val="2878789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533400" y="2204864"/>
            <a:ext cx="8071048" cy="3814936"/>
          </a:xfrm>
        </p:spPr>
        <p:txBody>
          <a:bodyPr>
            <a:normAutofit/>
          </a:bodyPr>
          <a:lstStyle/>
          <a:p>
            <a:pPr algn="r"/>
            <a:r>
              <a:rPr lang="ar-SA" sz="2800" dirty="0" smtClean="0">
                <a:solidFill>
                  <a:srgbClr val="FFFF00"/>
                </a:solidFill>
              </a:rPr>
              <a:t>الأجهزة الرئيسية للمنظمة:</a:t>
            </a:r>
            <a:br>
              <a:rPr lang="ar-SA" sz="2800" dirty="0" smtClean="0">
                <a:solidFill>
                  <a:srgbClr val="FFFF00"/>
                </a:solidFill>
              </a:rPr>
            </a:br>
            <a:r>
              <a:rPr lang="ar-SA" sz="2800" dirty="0" smtClean="0"/>
              <a:t>* </a:t>
            </a:r>
            <a:r>
              <a:rPr lang="ar-SA" sz="2800" dirty="0" smtClean="0">
                <a:solidFill>
                  <a:schemeClr val="bg2">
                    <a:lumMod val="75000"/>
                  </a:schemeClr>
                </a:solidFill>
              </a:rPr>
              <a:t>الجمعية العامة</a:t>
            </a:r>
            <a:r>
              <a:rPr lang="ar-SA" sz="2800" dirty="0" smtClean="0"/>
              <a:t/>
            </a:r>
            <a:br>
              <a:rPr lang="ar-SA" sz="2800" dirty="0" smtClean="0"/>
            </a:br>
            <a:r>
              <a:rPr lang="ar-SA" sz="2800" dirty="0" smtClean="0"/>
              <a:t>هي اقوى منبر عالمي تعرض وتناقش فيه المشكلات والقضايا الدولية وهي التي تقرر قبول او رفض أي دولة كعضو للأمم المتحدة</a:t>
            </a:r>
            <a:br>
              <a:rPr lang="ar-SA" sz="2800" dirty="0" smtClean="0"/>
            </a:br>
            <a:r>
              <a:rPr lang="ar-SA" sz="2800" dirty="0" smtClean="0"/>
              <a:t>* مجلس الامن</a:t>
            </a:r>
            <a:br>
              <a:rPr lang="ar-SA" sz="2800" dirty="0" smtClean="0"/>
            </a:br>
            <a:r>
              <a:rPr lang="ar-SA" sz="2800" dirty="0" smtClean="0"/>
              <a:t>* المجلس الاقتصادي والاجتماعي</a:t>
            </a:r>
            <a:br>
              <a:rPr lang="ar-SA" sz="2800" dirty="0" smtClean="0"/>
            </a:br>
            <a:endParaRPr lang="en-US" sz="2800" dirty="0">
              <a:solidFill>
                <a:srgbClr val="FFFF00"/>
              </a:solidFill>
            </a:endParaRPr>
          </a:p>
        </p:txBody>
      </p:sp>
      <p:sp>
        <p:nvSpPr>
          <p:cNvPr id="5" name="Content Placeholder 2"/>
          <p:cNvSpPr>
            <a:spLocks noGrp="1"/>
          </p:cNvSpPr>
          <p:nvPr>
            <p:ph idx="1"/>
          </p:nvPr>
        </p:nvSpPr>
        <p:spPr>
          <a:xfrm>
            <a:off x="533400" y="533400"/>
            <a:ext cx="7927032" cy="1527448"/>
          </a:xfrm>
        </p:spPr>
        <p:txBody>
          <a:bodyPr/>
          <a:lstStyle/>
          <a:p>
            <a:pPr algn="ctr"/>
            <a:r>
              <a:rPr lang="ar-SA" sz="3200" dirty="0">
                <a:solidFill>
                  <a:srgbClr val="FF0000"/>
                </a:solidFill>
              </a:rPr>
              <a:t>منظمة الأمم المتحدة    </a:t>
            </a:r>
            <a:r>
              <a:rPr lang="en-US" sz="3200" dirty="0">
                <a:solidFill>
                  <a:srgbClr val="FF0000"/>
                </a:solidFill>
              </a:rPr>
              <a:t>  </a:t>
            </a:r>
          </a:p>
          <a:p>
            <a:endParaRPr lang="en-US" dirty="0"/>
          </a:p>
        </p:txBody>
      </p:sp>
    </p:spTree>
    <p:extLst>
      <p:ext uri="{BB962C8B-B14F-4D97-AF65-F5344CB8AC3E}">
        <p14:creationId xmlns:p14="http://schemas.microsoft.com/office/powerpoint/2010/main" val="15476184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132856"/>
            <a:ext cx="7855024" cy="3886944"/>
          </a:xfrm>
        </p:spPr>
        <p:txBody>
          <a:bodyPr>
            <a:normAutofit/>
          </a:bodyPr>
          <a:lstStyle/>
          <a:p>
            <a:pPr algn="ctr"/>
            <a:r>
              <a:rPr lang="ar-SA" sz="3600" dirty="0">
                <a:solidFill>
                  <a:srgbClr val="FF0000"/>
                </a:solidFill>
              </a:rPr>
              <a:t>نشأت المنظمات الدولية</a:t>
            </a:r>
            <a:endParaRPr lang="en-US" sz="3600" dirty="0"/>
          </a:p>
        </p:txBody>
      </p:sp>
      <p:sp>
        <p:nvSpPr>
          <p:cNvPr id="3" name="Content Placeholder 2"/>
          <p:cNvSpPr>
            <a:spLocks noGrp="1"/>
          </p:cNvSpPr>
          <p:nvPr>
            <p:ph idx="1"/>
          </p:nvPr>
        </p:nvSpPr>
        <p:spPr>
          <a:xfrm>
            <a:off x="533400" y="1340768"/>
            <a:ext cx="7927032" cy="1440160"/>
          </a:xfrm>
        </p:spPr>
        <p:txBody>
          <a:bodyPr>
            <a:normAutofit/>
          </a:bodyPr>
          <a:lstStyle/>
          <a:p>
            <a:pPr algn="ctr"/>
            <a:r>
              <a:rPr lang="ar-SA" sz="3600" dirty="0">
                <a:solidFill>
                  <a:srgbClr val="FFFF00"/>
                </a:solidFill>
              </a:rPr>
              <a:t>الفصل الأول</a:t>
            </a:r>
            <a:endParaRPr lang="en-US" sz="3600" dirty="0"/>
          </a:p>
        </p:txBody>
      </p:sp>
    </p:spTree>
    <p:extLst>
      <p:ext uri="{BB962C8B-B14F-4D97-AF65-F5344CB8AC3E}">
        <p14:creationId xmlns:p14="http://schemas.microsoft.com/office/powerpoint/2010/main" val="23545787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04864"/>
            <a:ext cx="8143056" cy="3814936"/>
          </a:xfrm>
        </p:spPr>
        <p:txBody>
          <a:bodyPr>
            <a:normAutofit/>
          </a:bodyPr>
          <a:lstStyle/>
          <a:p>
            <a:pPr algn="r"/>
            <a:r>
              <a:rPr lang="ar-SA" sz="2400" dirty="0" smtClean="0"/>
              <a:t>تحال اليه جميع النزاعات والخلافات المتعلقة بالأمن وبسلامة الدول خاصة التي تتعرض لاعتداء خارجي على أراضيها</a:t>
            </a:r>
            <a:br>
              <a:rPr lang="ar-SA" sz="2400" dirty="0" smtClean="0"/>
            </a:br>
            <a:r>
              <a:rPr lang="ar-SA" sz="2400" dirty="0" smtClean="0"/>
              <a:t>ويتكون مجلس الامن من 15 عضو منهم الخمسة الدائمين وهم مندوبي كل من الولايات المتحدة الامريكية وبريطانيا وفرنسا والصين وروسيا</a:t>
            </a:r>
            <a:endParaRPr lang="en-US" sz="2400" dirty="0"/>
          </a:p>
        </p:txBody>
      </p:sp>
      <p:sp>
        <p:nvSpPr>
          <p:cNvPr id="3" name="Content Placeholder 2"/>
          <p:cNvSpPr>
            <a:spLocks noGrp="1"/>
          </p:cNvSpPr>
          <p:nvPr>
            <p:ph idx="1"/>
          </p:nvPr>
        </p:nvSpPr>
        <p:spPr>
          <a:xfrm>
            <a:off x="533400" y="533400"/>
            <a:ext cx="8143056" cy="1239416"/>
          </a:xfrm>
        </p:spPr>
        <p:txBody>
          <a:bodyPr>
            <a:normAutofit/>
          </a:bodyPr>
          <a:lstStyle/>
          <a:p>
            <a:pPr algn="ctr"/>
            <a:r>
              <a:rPr lang="ar-SA" sz="3200" dirty="0"/>
              <a:t>مجلس الامن</a:t>
            </a:r>
            <a:endParaRPr lang="en-US" sz="3200" dirty="0"/>
          </a:p>
        </p:txBody>
      </p:sp>
    </p:spTree>
    <p:extLst>
      <p:ext uri="{BB962C8B-B14F-4D97-AF65-F5344CB8AC3E}">
        <p14:creationId xmlns:p14="http://schemas.microsoft.com/office/powerpoint/2010/main" val="32377847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533400" y="533400"/>
            <a:ext cx="8287072" cy="1239416"/>
          </a:xfrm>
        </p:spPr>
        <p:txBody>
          <a:bodyPr/>
          <a:lstStyle/>
          <a:p>
            <a:pPr algn="ctr"/>
            <a:r>
              <a:rPr lang="ar-SA" sz="3200" dirty="0"/>
              <a:t>المجلس الاقتصادي والاجتماعي</a:t>
            </a:r>
            <a:endParaRPr lang="en-US" dirty="0"/>
          </a:p>
        </p:txBody>
      </p:sp>
      <p:sp>
        <p:nvSpPr>
          <p:cNvPr id="5" name="Title 1"/>
          <p:cNvSpPr>
            <a:spLocks noGrp="1"/>
          </p:cNvSpPr>
          <p:nvPr>
            <p:ph type="title"/>
          </p:nvPr>
        </p:nvSpPr>
        <p:spPr>
          <a:xfrm>
            <a:off x="533400" y="1773238"/>
            <a:ext cx="8070850" cy="4246562"/>
          </a:xfrm>
        </p:spPr>
        <p:txBody>
          <a:bodyPr>
            <a:normAutofit fontScale="90000"/>
          </a:bodyPr>
          <a:lstStyle/>
          <a:p>
            <a:pPr algn="r"/>
            <a:r>
              <a:rPr lang="ar-SA" sz="2800" dirty="0" smtClean="0">
                <a:solidFill>
                  <a:srgbClr val="FFFF00"/>
                </a:solidFill>
              </a:rPr>
              <a:t>اختصاصات المجلس الاقتصادي والاجتماعي:</a:t>
            </a:r>
            <a:br>
              <a:rPr lang="ar-SA" sz="2800" dirty="0" smtClean="0">
                <a:solidFill>
                  <a:srgbClr val="FFFF00"/>
                </a:solidFill>
              </a:rPr>
            </a:br>
            <a:r>
              <a:rPr lang="ar-SA" sz="2800" dirty="0" smtClean="0"/>
              <a:t>* تقديم الخدمات للدول الأعضاء بعد موافقة الجمعية العامة</a:t>
            </a:r>
            <a:br>
              <a:rPr lang="ar-SA" sz="2800" dirty="0" smtClean="0"/>
            </a:br>
            <a:r>
              <a:rPr lang="ar-SA" sz="2800" dirty="0" smtClean="0"/>
              <a:t>* الدعوة لعقد المؤتمرات الدولية لبحث الموضوعات المتعلقة باختصاصاته والتوصل الى قرارات وتوصيات واتفاقات</a:t>
            </a:r>
            <a:br>
              <a:rPr lang="ar-SA" sz="2800" dirty="0" smtClean="0"/>
            </a:br>
            <a:r>
              <a:rPr lang="ar-SA" sz="2800" dirty="0" smtClean="0"/>
              <a:t>* دراسة كل ما يتعلق بالنواحي الاقتصادية والاجتماعية والثقافية والصحية الدولية واتخاذ القرارات المناسبة</a:t>
            </a:r>
            <a:br>
              <a:rPr lang="ar-SA" sz="2800" dirty="0" smtClean="0"/>
            </a:br>
            <a:r>
              <a:rPr lang="ar-SA" sz="2800" dirty="0" smtClean="0"/>
              <a:t>* التفاوض مع الوكالات المتخصصة وتحديد أسس التعاون بينها وبين هيئة الأمم المتحدة</a:t>
            </a:r>
            <a:br>
              <a:rPr lang="ar-SA" sz="2800" dirty="0" smtClean="0"/>
            </a:br>
            <a:r>
              <a:rPr lang="ar-SA" sz="2800" dirty="0" smtClean="0"/>
              <a:t>* التنسيق بين اعمال الوكالات المتخصصة والمنظمات غير الحكومية وبين الأمم المتحدة</a:t>
            </a:r>
            <a:br>
              <a:rPr lang="ar-SA" sz="2800" dirty="0" smtClean="0"/>
            </a:br>
            <a:endParaRPr lang="en-US" sz="2800" dirty="0">
              <a:solidFill>
                <a:srgbClr val="FFFF00"/>
              </a:solidFill>
            </a:endParaRPr>
          </a:p>
        </p:txBody>
      </p:sp>
    </p:spTree>
    <p:extLst>
      <p:ext uri="{BB962C8B-B14F-4D97-AF65-F5344CB8AC3E}">
        <p14:creationId xmlns:p14="http://schemas.microsoft.com/office/powerpoint/2010/main" val="20006846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916832"/>
            <a:ext cx="7927032" cy="4102968"/>
          </a:xfrm>
        </p:spPr>
        <p:txBody>
          <a:bodyPr>
            <a:normAutofit fontScale="90000"/>
          </a:bodyPr>
          <a:lstStyle/>
          <a:p>
            <a:pPr algn="r"/>
            <a:r>
              <a:rPr lang="ar-SA" dirty="0" smtClean="0"/>
              <a:t/>
            </a:r>
            <a:br>
              <a:rPr lang="ar-SA" dirty="0" smtClean="0"/>
            </a:br>
            <a:r>
              <a:rPr lang="ar-SA" dirty="0" smtClean="0"/>
              <a:t>أنشئت في العام 1945 في هولندا . يبلغ عدد أعضائها 15 عضوا.</a:t>
            </a:r>
            <a:br>
              <a:rPr lang="ar-SA" dirty="0" smtClean="0"/>
            </a:br>
            <a:r>
              <a:rPr lang="ar-SA" dirty="0" smtClean="0"/>
              <a:t>تختص المحكمة بالفصل في المنازعات والقضايا الدولية التي تعرض عليها وفقا لأحكام القانون الدولي والعادات الدولية المعمول بها وتعد احكامها نهائية غير قابلة للاستئناف . كما تختص بالجانب الافتائي حيث تقوم بأبداء الراي في المسائل القانونية</a:t>
            </a:r>
            <a:r>
              <a:rPr lang="ar-SA" dirty="0"/>
              <a:t/>
            </a:r>
            <a:br>
              <a:rPr lang="ar-SA" dirty="0"/>
            </a:br>
            <a:endParaRPr lang="en-US" dirty="0"/>
          </a:p>
        </p:txBody>
      </p:sp>
      <p:sp>
        <p:nvSpPr>
          <p:cNvPr id="4" name="Content Placeholder 2"/>
          <p:cNvSpPr>
            <a:spLocks noGrp="1"/>
          </p:cNvSpPr>
          <p:nvPr>
            <p:ph idx="1"/>
          </p:nvPr>
        </p:nvSpPr>
        <p:spPr>
          <a:xfrm>
            <a:off x="533400" y="533400"/>
            <a:ext cx="8215064" cy="1239416"/>
          </a:xfrm>
        </p:spPr>
        <p:txBody>
          <a:bodyPr/>
          <a:lstStyle/>
          <a:p>
            <a:pPr algn="ctr"/>
            <a:r>
              <a:rPr lang="ar-SA" sz="3200" dirty="0"/>
              <a:t>محكمة العدل الدولية</a:t>
            </a:r>
            <a:endParaRPr lang="en-US" dirty="0"/>
          </a:p>
        </p:txBody>
      </p:sp>
    </p:spTree>
    <p:extLst>
      <p:ext uri="{BB962C8B-B14F-4D97-AF65-F5344CB8AC3E}">
        <p14:creationId xmlns:p14="http://schemas.microsoft.com/office/powerpoint/2010/main" val="27705082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132856"/>
            <a:ext cx="8431088" cy="3886944"/>
          </a:xfrm>
        </p:spPr>
        <p:txBody>
          <a:bodyPr>
            <a:normAutofit fontScale="90000"/>
          </a:bodyPr>
          <a:lstStyle/>
          <a:p>
            <a:pPr algn="r" rtl="1"/>
            <a:r>
              <a:rPr lang="ar-SA" sz="1600" dirty="0" smtClean="0"/>
              <a:t>في </a:t>
            </a:r>
            <a:r>
              <a:rPr lang="ar-SA" sz="1600" dirty="0"/>
              <a:t>سنة 1945، وبموجب </a:t>
            </a:r>
            <a:r>
              <a:rPr lang="ar-SA" sz="1600" u="sng" dirty="0">
                <a:hlinkClick r:id="rId2"/>
              </a:rPr>
              <a:t>الفصل الثاني عشر</a:t>
            </a:r>
            <a:r>
              <a:rPr lang="ar-SA" sz="1600" dirty="0"/>
              <a:t> من الميثاق، أنشأت الأمم المتحدة نظام الوصاية الدولي للإشراف على الأقاليم  المشمولة بالوصاية الموضوعة تحته بموجب اتفاقات فردية مع الدول القائمة بإدارتها.</a:t>
            </a:r>
            <a:br>
              <a:rPr lang="ar-SA" sz="1600" dirty="0"/>
            </a:br>
            <a:r>
              <a:rPr lang="ar-SA" sz="1600" dirty="0"/>
              <a:t>وبموجب المادة 77 من الميثاق، يطبّق نظام الوصاية على الأقاليم الداخلة في الفئات التالية:</a:t>
            </a:r>
            <a:br>
              <a:rPr lang="ar-SA" sz="1600" dirty="0"/>
            </a:br>
            <a:r>
              <a:rPr lang="ar-SA" sz="1600" dirty="0"/>
              <a:t>الأقاليم الموضوعة تحت انتداب نصت عليه عصبة الأمم بعد الحرب العالمية الأولى؛</a:t>
            </a:r>
            <a:br>
              <a:rPr lang="ar-SA" sz="1600" dirty="0"/>
            </a:br>
            <a:r>
              <a:rPr lang="ar-SA" sz="1600" dirty="0"/>
              <a:t>الأقاليم المقتطعة من "دول الأعداء" نتيجة للحرب العالمية الثانية؛</a:t>
            </a:r>
            <a:br>
              <a:rPr lang="ar-SA" sz="1600" dirty="0"/>
            </a:br>
            <a:r>
              <a:rPr lang="ar-SA" sz="1600" dirty="0"/>
              <a:t>الأقاليم التي تضعها تحت الوصاية بمحض اختيارها دول مسؤولة عن إدارتها.</a:t>
            </a:r>
            <a:br>
              <a:rPr lang="ar-SA" sz="1600" dirty="0"/>
            </a:br>
            <a:r>
              <a:rPr lang="ar-SA" sz="1600" dirty="0"/>
              <a:t>والغرض الأساسي من النظام هو النهوض بالتقدم السياسي والاقتصادي والاجتماعي للأقاليم وتطورها نحو الحكم الذاتي وتقرير المصير. وقد شجع النظام أيضاً احترام حقوق الإنسان والحريات الأساسية والاعتراف باستقلال شعوب العالم.</a:t>
            </a:r>
            <a:br>
              <a:rPr lang="ar-SA" sz="1600" dirty="0"/>
            </a:br>
            <a:r>
              <a:rPr lang="ar-SA" sz="1600" dirty="0"/>
              <a:t>وقد أنهى مجلس الأمن في سنة 1994 اتفاق الأمم المتحدة للوصاية الخاص بآخر إقليم ـ وهو إقليم جزر المحيط الهادئ (بالاو) المشمول بالوصاية، كانت تديره الولايات المتحدة ـ بعد أن اختار الحكم الذاتي في اقتراع عام أجري في سنة 1993. وقد أصبحت بالاو مستقلة في سنة 1994، وانضمت إلى الأمم المتحدة باعتبارها الدولة العضو الخامسة والثمانين بعد المائة.</a:t>
            </a:r>
            <a:br>
              <a:rPr lang="ar-SA" sz="1600" dirty="0"/>
            </a:br>
            <a:r>
              <a:rPr lang="ar-SA" sz="1600" dirty="0"/>
              <a:t>وفي سنوات الأمم المتحدة الأولى، كان </a:t>
            </a:r>
            <a:r>
              <a:rPr lang="ar-SA" sz="1600" u="sng" dirty="0">
                <a:hlinkClick r:id="rId3"/>
              </a:rPr>
              <a:t>11 إقليماً</a:t>
            </a:r>
            <a:r>
              <a:rPr lang="ar-SA" sz="1600" dirty="0"/>
              <a:t> مشمولاً بنظام الوصاية. أما الآن، فقد أصبحت الأقاليم الأحد عشر جميعها دولاً مستقلة أو ارتبطت طواعية بدولة. وانتهى نظام الوصاية من أداء مهمته التاريخية، بعدم  بقاء أية أقاليم مدرجة على جدول أعماله.</a:t>
            </a:r>
            <a:br>
              <a:rPr lang="ar-SA" sz="1600" dirty="0"/>
            </a:br>
            <a:endParaRPr lang="en-US" sz="1600" dirty="0"/>
          </a:p>
        </p:txBody>
      </p:sp>
      <p:sp>
        <p:nvSpPr>
          <p:cNvPr id="3" name="Content Placeholder 2"/>
          <p:cNvSpPr>
            <a:spLocks noGrp="1"/>
          </p:cNvSpPr>
          <p:nvPr>
            <p:ph idx="1"/>
          </p:nvPr>
        </p:nvSpPr>
        <p:spPr>
          <a:xfrm>
            <a:off x="533400" y="533400"/>
            <a:ext cx="8071048" cy="951384"/>
          </a:xfrm>
        </p:spPr>
        <p:txBody>
          <a:bodyPr>
            <a:normAutofit/>
          </a:bodyPr>
          <a:lstStyle/>
          <a:p>
            <a:pPr algn="ctr"/>
            <a:r>
              <a:rPr lang="ar-SA" sz="2800" dirty="0" smtClean="0"/>
              <a:t>نظام الوصاية الدولي</a:t>
            </a:r>
            <a:endParaRPr lang="en-US" sz="2800" dirty="0"/>
          </a:p>
        </p:txBody>
      </p:sp>
    </p:spTree>
    <p:extLst>
      <p:ext uri="{BB962C8B-B14F-4D97-AF65-F5344CB8AC3E}">
        <p14:creationId xmlns:p14="http://schemas.microsoft.com/office/powerpoint/2010/main" val="23857442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916832"/>
            <a:ext cx="8215064" cy="4102968"/>
          </a:xfrm>
        </p:spPr>
        <p:txBody>
          <a:bodyPr/>
          <a:lstStyle/>
          <a:p>
            <a:pPr algn="r"/>
            <a:r>
              <a:rPr lang="ar-SA" dirty="0" smtClean="0"/>
              <a:t>تقوم بعقد اجتماعات دورية سنوية , كما تجتمع كلما دعت الضرورة ذلك لمناقشة ما يستجد من احداث</a:t>
            </a:r>
            <a:endParaRPr lang="en-US" dirty="0"/>
          </a:p>
        </p:txBody>
      </p:sp>
      <p:sp>
        <p:nvSpPr>
          <p:cNvPr id="3" name="Content Placeholder 2"/>
          <p:cNvSpPr>
            <a:spLocks noGrp="1"/>
          </p:cNvSpPr>
          <p:nvPr>
            <p:ph idx="1"/>
          </p:nvPr>
        </p:nvSpPr>
        <p:spPr>
          <a:xfrm>
            <a:off x="533400" y="533400"/>
            <a:ext cx="8215064" cy="1167408"/>
          </a:xfrm>
        </p:spPr>
        <p:txBody>
          <a:bodyPr>
            <a:normAutofit/>
          </a:bodyPr>
          <a:lstStyle/>
          <a:p>
            <a:pPr algn="ctr"/>
            <a:r>
              <a:rPr lang="ar-SA" sz="3200" dirty="0" smtClean="0"/>
              <a:t>الأمانة العامة</a:t>
            </a:r>
            <a:endParaRPr lang="en-US" sz="3200" dirty="0"/>
          </a:p>
        </p:txBody>
      </p:sp>
    </p:spTree>
    <p:extLst>
      <p:ext uri="{BB962C8B-B14F-4D97-AF65-F5344CB8AC3E}">
        <p14:creationId xmlns:p14="http://schemas.microsoft.com/office/powerpoint/2010/main" val="8505082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700808"/>
            <a:ext cx="8143056" cy="4318992"/>
          </a:xfrm>
        </p:spPr>
        <p:txBody>
          <a:bodyPr>
            <a:normAutofit fontScale="90000"/>
          </a:bodyPr>
          <a:lstStyle/>
          <a:p>
            <a:pPr algn="r"/>
            <a:r>
              <a:rPr lang="ar-SA" dirty="0" smtClean="0"/>
              <a:t>اهتمت الأمم المتحدة منذ إنشائها بتنمية السياحة الدولية وتشجيع السياحة الداخلية , كما اهتمت بإيجاد تعريف موحد للسائح مما يساعد في الأغراض الإحصائية وتهدف من وراء ذلك بالإضافة الى توفر المعلومات الإحصائية والعامل الاقتصادي الى تشجيع التقارب والتفاهم بين شعوب العالم المختلفة والى إزالة أسباب الصراع والصدام والتوتر املا في الوصول الى الاحترام المتبادل بين الدول</a:t>
            </a:r>
            <a:endParaRPr lang="en-US" dirty="0"/>
          </a:p>
        </p:txBody>
      </p:sp>
      <p:sp>
        <p:nvSpPr>
          <p:cNvPr id="3" name="Content Placeholder 2"/>
          <p:cNvSpPr>
            <a:spLocks noGrp="1"/>
          </p:cNvSpPr>
          <p:nvPr>
            <p:ph idx="1"/>
          </p:nvPr>
        </p:nvSpPr>
        <p:spPr>
          <a:xfrm>
            <a:off x="533400" y="533400"/>
            <a:ext cx="8215064" cy="1167408"/>
          </a:xfrm>
        </p:spPr>
        <p:txBody>
          <a:bodyPr>
            <a:normAutofit/>
          </a:bodyPr>
          <a:lstStyle/>
          <a:p>
            <a:pPr algn="ctr"/>
            <a:r>
              <a:rPr lang="ar-SA" sz="3200" dirty="0" smtClean="0"/>
              <a:t>منظمة الأمم المتحدة وعلاقاتها بالسياحة</a:t>
            </a:r>
            <a:endParaRPr lang="en-US" sz="3200" dirty="0"/>
          </a:p>
        </p:txBody>
      </p:sp>
    </p:spTree>
    <p:extLst>
      <p:ext uri="{BB962C8B-B14F-4D97-AF65-F5344CB8AC3E}">
        <p14:creationId xmlns:p14="http://schemas.microsoft.com/office/powerpoint/2010/main" val="19062521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772816"/>
            <a:ext cx="8071048" cy="4246984"/>
          </a:xfrm>
        </p:spPr>
        <p:txBody>
          <a:bodyPr/>
          <a:lstStyle/>
          <a:p>
            <a:pPr algn="r"/>
            <a:r>
              <a:rPr lang="ar-SA" dirty="0" smtClean="0"/>
              <a:t>تعرف الوكالات المتخصصة بانها منظمات تنشأ بمقتضى اتفاق بين الحكومات المختلفة من اجل أهداف واغراض متنوعة ومتعددة ,اقتصادية واجتماعية وثقافية وتعليمية وصحية وغيرها </a:t>
            </a:r>
            <a:br>
              <a:rPr lang="ar-SA" dirty="0" smtClean="0"/>
            </a:br>
            <a:r>
              <a:rPr lang="ar-SA" dirty="0" smtClean="0"/>
              <a:t>ولهذه المنظمات ميزانيتها المستقلة التي تشترك فيها الدول الأعضاء كما تعتمد على تمويل الأمم المتحدة في تنفيذ بعض برامج التنمية  </a:t>
            </a:r>
            <a:endParaRPr lang="en-US" dirty="0"/>
          </a:p>
        </p:txBody>
      </p:sp>
      <p:sp>
        <p:nvSpPr>
          <p:cNvPr id="3" name="Content Placeholder 2"/>
          <p:cNvSpPr>
            <a:spLocks noGrp="1"/>
          </p:cNvSpPr>
          <p:nvPr>
            <p:ph idx="1"/>
          </p:nvPr>
        </p:nvSpPr>
        <p:spPr>
          <a:xfrm>
            <a:off x="533400" y="533400"/>
            <a:ext cx="8287072" cy="951384"/>
          </a:xfrm>
        </p:spPr>
        <p:txBody>
          <a:bodyPr>
            <a:noAutofit/>
          </a:bodyPr>
          <a:lstStyle/>
          <a:p>
            <a:pPr algn="ctr"/>
            <a:r>
              <a:rPr lang="ar-SA" sz="3200" dirty="0" smtClean="0"/>
              <a:t>الوكالات المتخصصة المتصلة بالأمم المتحدة والمنظمات الحكومية</a:t>
            </a:r>
            <a:endParaRPr lang="en-US" sz="3200" dirty="0"/>
          </a:p>
        </p:txBody>
      </p:sp>
    </p:spTree>
    <p:extLst>
      <p:ext uri="{BB962C8B-B14F-4D97-AF65-F5344CB8AC3E}">
        <p14:creationId xmlns:p14="http://schemas.microsoft.com/office/powerpoint/2010/main" val="40936128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772816"/>
            <a:ext cx="8143056" cy="4246984"/>
          </a:xfrm>
        </p:spPr>
        <p:txBody>
          <a:bodyPr/>
          <a:lstStyle/>
          <a:p>
            <a:pPr algn="r"/>
            <a:r>
              <a:rPr lang="ar-SA" dirty="0" smtClean="0"/>
              <a:t>وتتصل هذه الوكالات بالأمم المتحدة بموجب اتفاقيات تعقد بين المجلس الاقتصادي والاجتماعي وبينها وبموافقة الجمعية العامة</a:t>
            </a:r>
            <a:br>
              <a:rPr lang="ar-SA" dirty="0" smtClean="0"/>
            </a:br>
            <a:r>
              <a:rPr lang="ar-SA" dirty="0" smtClean="0"/>
              <a:t>يبلغ عدد الوكالات المتخصصة المتصلة بالأمم المتحدة 16 وكالة وهي التالية:</a:t>
            </a:r>
            <a:endParaRPr lang="en-US" dirty="0"/>
          </a:p>
        </p:txBody>
      </p:sp>
      <p:sp>
        <p:nvSpPr>
          <p:cNvPr id="3" name="Content Placeholder 2"/>
          <p:cNvSpPr>
            <a:spLocks noGrp="1"/>
          </p:cNvSpPr>
          <p:nvPr>
            <p:ph idx="1"/>
          </p:nvPr>
        </p:nvSpPr>
        <p:spPr>
          <a:xfrm>
            <a:off x="533400" y="533400"/>
            <a:ext cx="8143056" cy="1023392"/>
          </a:xfrm>
        </p:spPr>
        <p:txBody>
          <a:bodyPr>
            <a:normAutofit fontScale="92500" lnSpcReduction="10000"/>
          </a:bodyPr>
          <a:lstStyle/>
          <a:p>
            <a:pPr algn="ctr"/>
            <a:r>
              <a:rPr lang="ar-SA" sz="3200" dirty="0"/>
              <a:t>الوكالات المتخصصة المتصلة بالأمم المتحدة والمنظمات الحكومية</a:t>
            </a:r>
            <a:endParaRPr lang="en-US" sz="3200" dirty="0"/>
          </a:p>
          <a:p>
            <a:endParaRPr lang="en-US" dirty="0"/>
          </a:p>
        </p:txBody>
      </p:sp>
    </p:spTree>
    <p:extLst>
      <p:ext uri="{BB962C8B-B14F-4D97-AF65-F5344CB8AC3E}">
        <p14:creationId xmlns:p14="http://schemas.microsoft.com/office/powerpoint/2010/main" val="17130843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916832"/>
            <a:ext cx="8143056" cy="4102968"/>
          </a:xfrm>
        </p:spPr>
        <p:txBody>
          <a:bodyPr>
            <a:normAutofit fontScale="90000"/>
          </a:bodyPr>
          <a:lstStyle/>
          <a:p>
            <a:pPr algn="r"/>
            <a:r>
              <a:rPr lang="ar-SA" dirty="0" smtClean="0"/>
              <a:t>هي وكالة متخصصة تم توقيع اتفاقيتها في العام 1946 في فرنسا</a:t>
            </a:r>
            <a:br>
              <a:rPr lang="ar-SA" dirty="0" smtClean="0"/>
            </a:br>
            <a:r>
              <a:rPr lang="ar-SA" dirty="0" smtClean="0">
                <a:solidFill>
                  <a:srgbClr val="FF0000"/>
                </a:solidFill>
              </a:rPr>
              <a:t>الأهداف</a:t>
            </a:r>
            <a:br>
              <a:rPr lang="ar-SA" dirty="0" smtClean="0">
                <a:solidFill>
                  <a:srgbClr val="FF0000"/>
                </a:solidFill>
              </a:rPr>
            </a:br>
            <a:r>
              <a:rPr lang="ar-SA" dirty="0" smtClean="0">
                <a:solidFill>
                  <a:srgbClr val="FF0000"/>
                </a:solidFill>
              </a:rPr>
              <a:t>* </a:t>
            </a:r>
            <a:r>
              <a:rPr lang="ar-SA" dirty="0" smtClean="0"/>
              <a:t>تشجيع التعاون بين الشعوب في مختلف الأنشطة الفكرية والذهنية </a:t>
            </a:r>
            <a:br>
              <a:rPr lang="ar-SA" dirty="0" smtClean="0"/>
            </a:br>
            <a:r>
              <a:rPr lang="ar-SA" dirty="0" smtClean="0"/>
              <a:t>* العمل على محو الامية وتدريب المعلمين</a:t>
            </a:r>
            <a:br>
              <a:rPr lang="ar-SA" dirty="0" smtClean="0"/>
            </a:br>
            <a:r>
              <a:rPr lang="ar-SA" dirty="0" smtClean="0"/>
              <a:t>* اعداد البرامج المتعلقة بالعلوم والبيئة والانسان والكائنات الحية</a:t>
            </a:r>
            <a:br>
              <a:rPr lang="ar-SA" dirty="0" smtClean="0"/>
            </a:br>
            <a:r>
              <a:rPr lang="ar-SA" dirty="0" smtClean="0"/>
              <a:t>* الاهتمام ببرامج التعاون الدولي الجيولوجي</a:t>
            </a:r>
            <a:endParaRPr lang="en-US" dirty="0">
              <a:solidFill>
                <a:srgbClr val="FF0000"/>
              </a:solidFill>
            </a:endParaRPr>
          </a:p>
        </p:txBody>
      </p:sp>
      <p:sp>
        <p:nvSpPr>
          <p:cNvPr id="3" name="Content Placeholder 2"/>
          <p:cNvSpPr>
            <a:spLocks noGrp="1"/>
          </p:cNvSpPr>
          <p:nvPr>
            <p:ph idx="1"/>
          </p:nvPr>
        </p:nvSpPr>
        <p:spPr>
          <a:xfrm>
            <a:off x="533400" y="533400"/>
            <a:ext cx="8143056" cy="1095400"/>
          </a:xfrm>
        </p:spPr>
        <p:txBody>
          <a:bodyPr>
            <a:normAutofit fontScale="70000" lnSpcReduction="20000"/>
          </a:bodyPr>
          <a:lstStyle/>
          <a:p>
            <a:pPr algn="ctr"/>
            <a:r>
              <a:rPr lang="ar-SA" sz="3200" dirty="0" smtClean="0"/>
              <a:t>هيئة الأمم المتحدة للتربية والتعليم والثقافة</a:t>
            </a:r>
          </a:p>
          <a:p>
            <a:pPr algn="ctr"/>
            <a:r>
              <a:rPr lang="en-US" sz="3200" dirty="0" smtClean="0"/>
              <a:t>United Nations Educational Scientific Culture Organization (</a:t>
            </a:r>
            <a:r>
              <a:rPr lang="en-US" sz="3200" dirty="0" smtClean="0">
                <a:solidFill>
                  <a:srgbClr val="FF0000"/>
                </a:solidFill>
              </a:rPr>
              <a:t>U.N.E.S.C.O</a:t>
            </a:r>
            <a:r>
              <a:rPr lang="en-US" sz="3200" dirty="0" smtClean="0"/>
              <a:t>)</a:t>
            </a:r>
            <a:endParaRPr lang="en-US" sz="3200" dirty="0"/>
          </a:p>
        </p:txBody>
      </p:sp>
    </p:spTree>
    <p:extLst>
      <p:ext uri="{BB962C8B-B14F-4D97-AF65-F5344CB8AC3E}">
        <p14:creationId xmlns:p14="http://schemas.microsoft.com/office/powerpoint/2010/main" val="39522580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916832"/>
            <a:ext cx="7999040" cy="4102968"/>
          </a:xfrm>
        </p:spPr>
        <p:txBody>
          <a:bodyPr>
            <a:normAutofit/>
          </a:bodyPr>
          <a:lstStyle/>
          <a:p>
            <a:pPr algn="r"/>
            <a:r>
              <a:rPr lang="ar-SA" dirty="0" smtClean="0">
                <a:solidFill>
                  <a:srgbClr val="FF0000"/>
                </a:solidFill>
              </a:rPr>
              <a:t>علاقة اليونسكو بالسياحة</a:t>
            </a:r>
            <a:r>
              <a:rPr lang="ar-SA" dirty="0" smtClean="0"/>
              <a:t/>
            </a:r>
            <a:br>
              <a:rPr lang="ar-SA" dirty="0" smtClean="0"/>
            </a:br>
            <a:r>
              <a:rPr lang="ar-SA" sz="2800" dirty="0" smtClean="0"/>
              <a:t>* تهتم هذه الوكالة بالسياحة من خلال اتصالها المباشر بمنظمة السياحة العالمية</a:t>
            </a:r>
            <a:br>
              <a:rPr lang="ar-SA" sz="2800" dirty="0" smtClean="0"/>
            </a:br>
            <a:r>
              <a:rPr lang="ar-SA" sz="2800" dirty="0" smtClean="0"/>
              <a:t>*تقوم بإصدار عدة كتب ومطبوعات سنوية ذات صلة مباشرة بالسياحة</a:t>
            </a:r>
            <a:br>
              <a:rPr lang="ar-SA" sz="2800" dirty="0" smtClean="0"/>
            </a:br>
            <a:r>
              <a:rPr lang="ar-SA" sz="2800" dirty="0" smtClean="0"/>
              <a:t>* المساهمة في الحفاظ على الاثار وترميمها وصيانتها</a:t>
            </a:r>
            <a:br>
              <a:rPr lang="ar-SA" sz="2800" dirty="0" smtClean="0"/>
            </a:br>
            <a:r>
              <a:rPr lang="ar-SA" sz="2800" dirty="0" smtClean="0"/>
              <a:t>* تحرص عل حماية التراث الثقافي للدول النامية</a:t>
            </a:r>
            <a:endParaRPr lang="en-US" sz="2800" dirty="0"/>
          </a:p>
        </p:txBody>
      </p:sp>
      <p:sp>
        <p:nvSpPr>
          <p:cNvPr id="3" name="Content Placeholder 2"/>
          <p:cNvSpPr>
            <a:spLocks noGrp="1"/>
          </p:cNvSpPr>
          <p:nvPr>
            <p:ph idx="1"/>
          </p:nvPr>
        </p:nvSpPr>
        <p:spPr>
          <a:xfrm>
            <a:off x="533400" y="533400"/>
            <a:ext cx="7999040" cy="1455440"/>
          </a:xfrm>
        </p:spPr>
        <p:txBody>
          <a:bodyPr/>
          <a:lstStyle/>
          <a:p>
            <a:pPr algn="ctr"/>
            <a:r>
              <a:rPr lang="ar-SA" dirty="0"/>
              <a:t>هيئة الأمم المتحدة للتربية والتعليم والثقافة</a:t>
            </a:r>
          </a:p>
          <a:p>
            <a:pPr algn="ctr"/>
            <a:r>
              <a:rPr lang="en-US" dirty="0"/>
              <a:t>United Nations Educational Scientific Culture Organization (</a:t>
            </a:r>
            <a:r>
              <a:rPr lang="en-US" dirty="0">
                <a:solidFill>
                  <a:srgbClr val="FF0000"/>
                </a:solidFill>
              </a:rPr>
              <a:t>U.N.E.S.C.O</a:t>
            </a:r>
            <a:r>
              <a:rPr lang="en-US" dirty="0"/>
              <a:t>)</a:t>
            </a:r>
          </a:p>
          <a:p>
            <a:endParaRPr lang="en-US" dirty="0"/>
          </a:p>
        </p:txBody>
      </p:sp>
    </p:spTree>
    <p:extLst>
      <p:ext uri="{BB962C8B-B14F-4D97-AF65-F5344CB8AC3E}">
        <p14:creationId xmlns:p14="http://schemas.microsoft.com/office/powerpoint/2010/main" val="27218931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988840"/>
            <a:ext cx="8071048" cy="4030960"/>
          </a:xfrm>
        </p:spPr>
        <p:txBody>
          <a:bodyPr>
            <a:normAutofit fontScale="90000"/>
          </a:bodyPr>
          <a:lstStyle/>
          <a:p>
            <a:pPr algn="r" rtl="1"/>
            <a:r>
              <a:rPr lang="ar-SA" sz="4000" dirty="0">
                <a:solidFill>
                  <a:schemeClr val="tx2">
                    <a:lumMod val="10000"/>
                  </a:schemeClr>
                </a:solidFill>
              </a:rPr>
              <a:t>بدأت فكرة انشاء المنظمات الدولية عام 1814</a:t>
            </a:r>
            <a:r>
              <a:rPr lang="ar-SA" dirty="0">
                <a:solidFill>
                  <a:srgbClr val="FFFF00"/>
                </a:solidFill>
              </a:rPr>
              <a:t> </a:t>
            </a:r>
            <a:br>
              <a:rPr lang="ar-SA" dirty="0">
                <a:solidFill>
                  <a:srgbClr val="FFFF00"/>
                </a:solidFill>
              </a:rPr>
            </a:br>
            <a:r>
              <a:rPr lang="ar-SA" dirty="0">
                <a:solidFill>
                  <a:srgbClr val="FFFF00"/>
                </a:solidFill>
              </a:rPr>
              <a:t>تطورت الفكرة واتخذت شكلها الحالي ما بين الحربين العالميتين</a:t>
            </a:r>
            <a:br>
              <a:rPr lang="ar-SA" dirty="0">
                <a:solidFill>
                  <a:srgbClr val="FFFF00"/>
                </a:solidFill>
              </a:rPr>
            </a:br>
            <a:r>
              <a:rPr lang="ar-SA" dirty="0">
                <a:solidFill>
                  <a:srgbClr val="FFFF00"/>
                </a:solidFill>
              </a:rPr>
              <a:t>حيث تشكلت عصبة الأمم ومنظمة العمل الدولية</a:t>
            </a:r>
            <a:br>
              <a:rPr lang="ar-SA" dirty="0">
                <a:solidFill>
                  <a:srgbClr val="FFFF00"/>
                </a:solidFill>
              </a:rPr>
            </a:br>
            <a:r>
              <a:rPr lang="ar-SA" dirty="0">
                <a:solidFill>
                  <a:srgbClr val="FFFF00"/>
                </a:solidFill>
              </a:rPr>
              <a:t>وتبلورت الأفكار المنظمة </a:t>
            </a:r>
            <a:r>
              <a:rPr lang="ar-SA" dirty="0" err="1">
                <a:solidFill>
                  <a:srgbClr val="FFFF00"/>
                </a:solidFill>
              </a:rPr>
              <a:t>لانشاء</a:t>
            </a:r>
            <a:r>
              <a:rPr lang="ar-SA" dirty="0">
                <a:solidFill>
                  <a:srgbClr val="FFFF00"/>
                </a:solidFill>
              </a:rPr>
              <a:t> المنظمات الدولية بعد الحرب العالمية الثانية</a:t>
            </a:r>
            <a:br>
              <a:rPr lang="ar-SA" dirty="0">
                <a:solidFill>
                  <a:srgbClr val="FFFF00"/>
                </a:solidFill>
              </a:rPr>
            </a:br>
            <a:r>
              <a:rPr lang="ar-SA" dirty="0">
                <a:solidFill>
                  <a:srgbClr val="FFFF00"/>
                </a:solidFill>
              </a:rPr>
              <a:t>حيث تحولت عصبة الأمم الى منظمة الأمم المتحدة</a:t>
            </a:r>
            <a:br>
              <a:rPr lang="ar-SA" dirty="0">
                <a:solidFill>
                  <a:srgbClr val="FFFF00"/>
                </a:solidFill>
              </a:rPr>
            </a:br>
            <a:endParaRPr lang="en-US" dirty="0"/>
          </a:p>
        </p:txBody>
      </p:sp>
      <p:sp>
        <p:nvSpPr>
          <p:cNvPr id="3" name="Content Placeholder 2"/>
          <p:cNvSpPr>
            <a:spLocks noGrp="1"/>
          </p:cNvSpPr>
          <p:nvPr>
            <p:ph idx="1"/>
          </p:nvPr>
        </p:nvSpPr>
        <p:spPr>
          <a:xfrm>
            <a:off x="533400" y="533400"/>
            <a:ext cx="8071048" cy="1239416"/>
          </a:xfrm>
        </p:spPr>
        <p:txBody>
          <a:bodyPr>
            <a:normAutofit/>
          </a:bodyPr>
          <a:lstStyle/>
          <a:p>
            <a:pPr algn="ctr"/>
            <a:r>
              <a:rPr lang="ar-SA" sz="3200" dirty="0">
                <a:solidFill>
                  <a:srgbClr val="FF0000"/>
                </a:solidFill>
              </a:rPr>
              <a:t>نشأت المنظمات الدولية</a:t>
            </a:r>
            <a:endParaRPr lang="en-US" sz="3200" dirty="0"/>
          </a:p>
        </p:txBody>
      </p:sp>
    </p:spTree>
    <p:extLst>
      <p:ext uri="{BB962C8B-B14F-4D97-AF65-F5344CB8AC3E}">
        <p14:creationId xmlns:p14="http://schemas.microsoft.com/office/powerpoint/2010/main" val="2144985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988840"/>
            <a:ext cx="7999040" cy="4030960"/>
          </a:xfrm>
        </p:spPr>
        <p:txBody>
          <a:bodyPr>
            <a:normAutofit/>
          </a:bodyPr>
          <a:lstStyle/>
          <a:p>
            <a:pPr algn="r"/>
            <a:r>
              <a:rPr lang="ar-SA" sz="2400" dirty="0" smtClean="0"/>
              <a:t>أنشئت في ابريل عام 1948 في جنيف بسويسرا</a:t>
            </a:r>
            <a:br>
              <a:rPr lang="ar-SA" sz="2400" dirty="0" smtClean="0"/>
            </a:br>
            <a:r>
              <a:rPr lang="ar-SA" sz="2800" dirty="0" smtClean="0">
                <a:solidFill>
                  <a:srgbClr val="FF0000"/>
                </a:solidFill>
              </a:rPr>
              <a:t>الأهداف</a:t>
            </a:r>
            <a:r>
              <a:rPr lang="ar-SA" sz="2400" dirty="0" smtClean="0"/>
              <a:t/>
            </a:r>
            <a:br>
              <a:rPr lang="ar-SA" sz="2400" dirty="0" smtClean="0"/>
            </a:br>
            <a:r>
              <a:rPr lang="ar-SA" sz="2400" dirty="0" smtClean="0"/>
              <a:t>* الارتفاع بمستوى الصحة العامة لجميع الشعوب</a:t>
            </a:r>
            <a:br>
              <a:rPr lang="ar-SA" sz="2400" dirty="0" smtClean="0"/>
            </a:br>
            <a:r>
              <a:rPr lang="ar-SA" sz="2400" dirty="0" smtClean="0"/>
              <a:t>* منع انتشار الامراض والاوبئة</a:t>
            </a:r>
            <a:br>
              <a:rPr lang="ar-SA" sz="2400" dirty="0" smtClean="0"/>
            </a:br>
            <a:r>
              <a:rPr lang="ar-SA" sz="2400" dirty="0" smtClean="0"/>
              <a:t>* اصدار نشرات دورية ومعلومات متعلقة بالأمراض والاوبئة وكيفية الوقاية منها</a:t>
            </a:r>
            <a:br>
              <a:rPr lang="ar-SA" sz="2400" dirty="0" smtClean="0"/>
            </a:br>
            <a:r>
              <a:rPr lang="ar-SA" sz="2400" dirty="0" smtClean="0"/>
              <a:t>* تقديم المساعدات المتعلقة بتحسين الخدمات الصحية والارتقاء بمستوياتها</a:t>
            </a:r>
            <a:br>
              <a:rPr lang="ar-SA" sz="2400" dirty="0" smtClean="0"/>
            </a:br>
            <a:r>
              <a:rPr lang="ar-SA" sz="2400" dirty="0" smtClean="0"/>
              <a:t>* تشجيع البحوث العلمية والمنح الدراسية لدراسة الامراض المستعصية والمزمنة </a:t>
            </a:r>
            <a:endParaRPr lang="en-US" sz="2400" dirty="0"/>
          </a:p>
        </p:txBody>
      </p:sp>
      <p:sp>
        <p:nvSpPr>
          <p:cNvPr id="3" name="Content Placeholder 2"/>
          <p:cNvSpPr>
            <a:spLocks noGrp="1"/>
          </p:cNvSpPr>
          <p:nvPr>
            <p:ph idx="1"/>
          </p:nvPr>
        </p:nvSpPr>
        <p:spPr>
          <a:xfrm>
            <a:off x="533400" y="533400"/>
            <a:ext cx="7999040" cy="1383432"/>
          </a:xfrm>
        </p:spPr>
        <p:txBody>
          <a:bodyPr/>
          <a:lstStyle/>
          <a:p>
            <a:pPr algn="ctr"/>
            <a:r>
              <a:rPr lang="ar-SA" dirty="0" smtClean="0"/>
              <a:t>منظمة الصحة العالمية</a:t>
            </a:r>
          </a:p>
          <a:p>
            <a:pPr algn="ctr"/>
            <a:r>
              <a:rPr lang="en-US" dirty="0" smtClean="0"/>
              <a:t>World Health Organization</a:t>
            </a:r>
          </a:p>
          <a:p>
            <a:pPr algn="ctr"/>
            <a:r>
              <a:rPr lang="en-US" dirty="0" smtClean="0">
                <a:solidFill>
                  <a:srgbClr val="FF0000"/>
                </a:solidFill>
              </a:rPr>
              <a:t>( W.H.O)</a:t>
            </a:r>
            <a:endParaRPr lang="en-US" dirty="0">
              <a:solidFill>
                <a:srgbClr val="FF0000"/>
              </a:solidFill>
            </a:endParaRPr>
          </a:p>
        </p:txBody>
      </p:sp>
    </p:spTree>
    <p:extLst>
      <p:ext uri="{BB962C8B-B14F-4D97-AF65-F5344CB8AC3E}">
        <p14:creationId xmlns:p14="http://schemas.microsoft.com/office/powerpoint/2010/main" val="26319329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04864"/>
            <a:ext cx="7855024" cy="3814936"/>
          </a:xfrm>
        </p:spPr>
        <p:txBody>
          <a:bodyPr/>
          <a:lstStyle/>
          <a:p>
            <a:pPr algn="r"/>
            <a:r>
              <a:rPr lang="ar-SA" dirty="0" smtClean="0">
                <a:solidFill>
                  <a:srgbClr val="FF0000"/>
                </a:solidFill>
              </a:rPr>
              <a:t>علاقة المنظمة بالسياحة</a:t>
            </a:r>
            <a:r>
              <a:rPr lang="ar-SA" dirty="0" smtClean="0"/>
              <a:t/>
            </a:r>
            <a:br>
              <a:rPr lang="ar-SA" dirty="0" smtClean="0"/>
            </a:br>
            <a:r>
              <a:rPr lang="ar-SA" sz="2800" dirty="0" smtClean="0"/>
              <a:t>تهتم المنظمة بالسياحة وبتنميتها وتشجيعها من خلال مجال اختصاصها حيث تعمل على منع انتشار الامراض بين المسافرين وتفشي الأوبئة عبر حدود الدول والقارات المختلفة</a:t>
            </a:r>
            <a:endParaRPr lang="en-US" sz="2800" dirty="0"/>
          </a:p>
        </p:txBody>
      </p:sp>
      <p:sp>
        <p:nvSpPr>
          <p:cNvPr id="3" name="Content Placeholder 2"/>
          <p:cNvSpPr>
            <a:spLocks noGrp="1"/>
          </p:cNvSpPr>
          <p:nvPr>
            <p:ph idx="1"/>
          </p:nvPr>
        </p:nvSpPr>
        <p:spPr>
          <a:xfrm>
            <a:off x="533400" y="533400"/>
            <a:ext cx="7999040" cy="1671464"/>
          </a:xfrm>
        </p:spPr>
        <p:txBody>
          <a:bodyPr/>
          <a:lstStyle/>
          <a:p>
            <a:pPr algn="ctr"/>
            <a:r>
              <a:rPr lang="ar-SA" dirty="0"/>
              <a:t>منظمة الصحة العالمية</a:t>
            </a:r>
          </a:p>
          <a:p>
            <a:pPr algn="ctr"/>
            <a:r>
              <a:rPr lang="en-US" dirty="0"/>
              <a:t>World Health Organization</a:t>
            </a:r>
          </a:p>
          <a:p>
            <a:pPr algn="ctr"/>
            <a:r>
              <a:rPr lang="en-US" dirty="0">
                <a:solidFill>
                  <a:srgbClr val="FF0000"/>
                </a:solidFill>
              </a:rPr>
              <a:t>( W.H.O)</a:t>
            </a:r>
          </a:p>
          <a:p>
            <a:endParaRPr lang="en-US" dirty="0"/>
          </a:p>
        </p:txBody>
      </p:sp>
    </p:spTree>
    <p:extLst>
      <p:ext uri="{BB962C8B-B14F-4D97-AF65-F5344CB8AC3E}">
        <p14:creationId xmlns:p14="http://schemas.microsoft.com/office/powerpoint/2010/main" val="29972251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76872"/>
            <a:ext cx="8143056" cy="3742928"/>
          </a:xfrm>
        </p:spPr>
        <p:txBody>
          <a:bodyPr>
            <a:normAutofit fontScale="90000"/>
          </a:bodyPr>
          <a:lstStyle/>
          <a:p>
            <a:pPr algn="r"/>
            <a:r>
              <a:rPr lang="ar-SA" sz="2700" dirty="0" smtClean="0"/>
              <a:t>تم انشاؤها في العام 1919 الا انها لم تصبح وكالة متخصصة تابعة للأمم المتحدة حتى العام 1946 ومقرها جنيف بسويسرا</a:t>
            </a:r>
            <a:br>
              <a:rPr lang="ar-SA" sz="2700" dirty="0" smtClean="0"/>
            </a:br>
            <a:r>
              <a:rPr lang="ar-SA" sz="3100" dirty="0" smtClean="0">
                <a:solidFill>
                  <a:srgbClr val="FF0000"/>
                </a:solidFill>
              </a:rPr>
              <a:t>أهدافها</a:t>
            </a:r>
            <a:r>
              <a:rPr lang="ar-SA" sz="2700" dirty="0" smtClean="0"/>
              <a:t/>
            </a:r>
            <a:br>
              <a:rPr lang="ar-SA" sz="2700" dirty="0" smtClean="0"/>
            </a:br>
            <a:r>
              <a:rPr lang="ar-SA" sz="2700" dirty="0" smtClean="0"/>
              <a:t>* تحسين أوضاع و ظروف العمل</a:t>
            </a:r>
            <a:br>
              <a:rPr lang="ar-SA" sz="2700" dirty="0" smtClean="0"/>
            </a:br>
            <a:r>
              <a:rPr lang="ar-SA" sz="2700" dirty="0" smtClean="0"/>
              <a:t>* تنظيم التعويضات المناسبة والعادلة للعامل في حال الإصابة والمرض والعجز</a:t>
            </a:r>
            <a:br>
              <a:rPr lang="ar-SA" sz="2700" dirty="0" smtClean="0"/>
            </a:br>
            <a:r>
              <a:rPr lang="ar-SA" sz="2700" dirty="0" smtClean="0"/>
              <a:t>* تحقيق الاستقرار والعدالة الاجتماعية ورفع مستوى معيشة الافراد وتحسين أوضاعهم الاقتصادية</a:t>
            </a:r>
            <a:br>
              <a:rPr lang="ar-SA" sz="2700" dirty="0" smtClean="0"/>
            </a:br>
            <a:r>
              <a:rPr lang="ar-SA" sz="2700" dirty="0" smtClean="0"/>
              <a:t>* الاهتمام بالتدريب المهني ورفع كفاءة العاملين</a:t>
            </a:r>
            <a:r>
              <a:rPr lang="ar-SA" dirty="0" smtClean="0"/>
              <a:t/>
            </a:r>
            <a:br>
              <a:rPr lang="ar-SA" dirty="0" smtClean="0"/>
            </a:br>
            <a:endParaRPr lang="en-US" dirty="0"/>
          </a:p>
        </p:txBody>
      </p:sp>
      <p:sp>
        <p:nvSpPr>
          <p:cNvPr id="3" name="Content Placeholder 2"/>
          <p:cNvSpPr>
            <a:spLocks noGrp="1"/>
          </p:cNvSpPr>
          <p:nvPr>
            <p:ph idx="1"/>
          </p:nvPr>
        </p:nvSpPr>
        <p:spPr>
          <a:xfrm>
            <a:off x="533400" y="533400"/>
            <a:ext cx="8143056" cy="1599456"/>
          </a:xfrm>
        </p:spPr>
        <p:txBody>
          <a:bodyPr/>
          <a:lstStyle/>
          <a:p>
            <a:pPr algn="ctr"/>
            <a:r>
              <a:rPr lang="ar-SA" dirty="0" smtClean="0"/>
              <a:t>منظمة العمل الدولية</a:t>
            </a:r>
          </a:p>
          <a:p>
            <a:pPr algn="ctr"/>
            <a:r>
              <a:rPr lang="en-US" dirty="0" smtClean="0"/>
              <a:t>International Labour Organization</a:t>
            </a:r>
          </a:p>
          <a:p>
            <a:pPr algn="ctr"/>
            <a:r>
              <a:rPr lang="en-US" dirty="0" smtClean="0">
                <a:solidFill>
                  <a:srgbClr val="FF0000"/>
                </a:solidFill>
              </a:rPr>
              <a:t>(I.L.O)</a:t>
            </a:r>
            <a:endParaRPr lang="en-US" dirty="0">
              <a:solidFill>
                <a:srgbClr val="FF0000"/>
              </a:solidFill>
            </a:endParaRPr>
          </a:p>
        </p:txBody>
      </p:sp>
    </p:spTree>
    <p:extLst>
      <p:ext uri="{BB962C8B-B14F-4D97-AF65-F5344CB8AC3E}">
        <p14:creationId xmlns:p14="http://schemas.microsoft.com/office/powerpoint/2010/main" val="13628477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132856"/>
            <a:ext cx="7999040" cy="3886944"/>
          </a:xfrm>
        </p:spPr>
        <p:txBody>
          <a:bodyPr/>
          <a:lstStyle/>
          <a:p>
            <a:pPr algn="r"/>
            <a:r>
              <a:rPr lang="ar-SA" dirty="0" smtClean="0">
                <a:solidFill>
                  <a:srgbClr val="FF0000"/>
                </a:solidFill>
              </a:rPr>
              <a:t>علاقة المنظمة بالسياحة</a:t>
            </a:r>
            <a:r>
              <a:rPr lang="ar-SA" dirty="0" smtClean="0"/>
              <a:t/>
            </a:r>
            <a:br>
              <a:rPr lang="ar-SA" dirty="0" smtClean="0"/>
            </a:br>
            <a:r>
              <a:rPr lang="ar-SA" dirty="0" smtClean="0"/>
              <a:t>تهتم بالأنشطة السياحية مثل تدريب العاملين بالسياحة والفنادق وحل مشكلاتهم وتحسين ظروف العمل وشروطه </a:t>
            </a:r>
            <a:endParaRPr lang="en-US" dirty="0"/>
          </a:p>
        </p:txBody>
      </p:sp>
      <p:sp>
        <p:nvSpPr>
          <p:cNvPr id="3" name="Content Placeholder 2"/>
          <p:cNvSpPr>
            <a:spLocks noGrp="1"/>
          </p:cNvSpPr>
          <p:nvPr>
            <p:ph idx="1"/>
          </p:nvPr>
        </p:nvSpPr>
        <p:spPr>
          <a:xfrm>
            <a:off x="533400" y="533400"/>
            <a:ext cx="7999040" cy="1599456"/>
          </a:xfrm>
        </p:spPr>
        <p:txBody>
          <a:bodyPr/>
          <a:lstStyle/>
          <a:p>
            <a:pPr algn="ctr"/>
            <a:r>
              <a:rPr lang="ar-SA" dirty="0"/>
              <a:t>منظمة العمل الدولية</a:t>
            </a:r>
          </a:p>
          <a:p>
            <a:pPr algn="ctr"/>
            <a:r>
              <a:rPr lang="en-US" dirty="0"/>
              <a:t>International Labour Organization</a:t>
            </a:r>
          </a:p>
          <a:p>
            <a:pPr algn="ctr"/>
            <a:r>
              <a:rPr lang="en-US" dirty="0">
                <a:solidFill>
                  <a:srgbClr val="FF0000"/>
                </a:solidFill>
              </a:rPr>
              <a:t>(I.L.O)</a:t>
            </a:r>
          </a:p>
          <a:p>
            <a:endParaRPr lang="en-US" dirty="0"/>
          </a:p>
        </p:txBody>
      </p:sp>
    </p:spTree>
    <p:extLst>
      <p:ext uri="{BB962C8B-B14F-4D97-AF65-F5344CB8AC3E}">
        <p14:creationId xmlns:p14="http://schemas.microsoft.com/office/powerpoint/2010/main" val="7343571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76872"/>
            <a:ext cx="8143056" cy="3742928"/>
          </a:xfrm>
        </p:spPr>
        <p:txBody>
          <a:bodyPr>
            <a:noAutofit/>
          </a:bodyPr>
          <a:lstStyle/>
          <a:p>
            <a:pPr algn="r"/>
            <a:r>
              <a:rPr lang="ar-SA" sz="2400" dirty="0" smtClean="0"/>
              <a:t>أنشئ في ديسمبر 1945 في واشنطن بالولايات المتحدة الامريكية</a:t>
            </a:r>
            <a:br>
              <a:rPr lang="ar-SA" sz="2400" dirty="0" smtClean="0"/>
            </a:br>
            <a:r>
              <a:rPr lang="ar-SA" sz="2800" dirty="0" smtClean="0">
                <a:solidFill>
                  <a:srgbClr val="FF0000"/>
                </a:solidFill>
              </a:rPr>
              <a:t>الأهداف</a:t>
            </a:r>
            <a:r>
              <a:rPr lang="ar-SA" sz="2400" dirty="0" smtClean="0"/>
              <a:t/>
            </a:r>
            <a:br>
              <a:rPr lang="ar-SA" sz="2400" dirty="0" smtClean="0"/>
            </a:br>
            <a:r>
              <a:rPr lang="ar-SA" sz="2400" dirty="0" smtClean="0"/>
              <a:t>* العمل على استقرار صرف العملات المختلفة</a:t>
            </a:r>
            <a:br>
              <a:rPr lang="ar-SA" sz="2400" dirty="0" smtClean="0"/>
            </a:br>
            <a:r>
              <a:rPr lang="ar-SA" sz="2400" dirty="0" smtClean="0"/>
              <a:t>* القضاء على المضاربات والحد من التنافس</a:t>
            </a:r>
            <a:br>
              <a:rPr lang="ar-SA" sz="2400" dirty="0" smtClean="0"/>
            </a:br>
            <a:r>
              <a:rPr lang="ar-SA" sz="2400" dirty="0" smtClean="0"/>
              <a:t>* ضمان حرية الدول في تحويل العملات وسداد المدفوعات الدولية</a:t>
            </a:r>
            <a:br>
              <a:rPr lang="ar-SA" sz="2400" dirty="0" smtClean="0"/>
            </a:br>
            <a:r>
              <a:rPr lang="ar-SA" sz="2400" dirty="0" smtClean="0"/>
              <a:t>* تجنب اختلال ميزان المدفوعات وتحقيق استقراره</a:t>
            </a:r>
            <a:br>
              <a:rPr lang="ar-SA" sz="2400" dirty="0" smtClean="0"/>
            </a:br>
            <a:r>
              <a:rPr lang="ar-SA" sz="2400" dirty="0" smtClean="0"/>
              <a:t>* حل المشكلات المتعلقة بالتجارة الدولية</a:t>
            </a:r>
            <a:br>
              <a:rPr lang="ar-SA" sz="2400" dirty="0" smtClean="0"/>
            </a:br>
            <a:r>
              <a:rPr lang="ar-SA" sz="2400" dirty="0" smtClean="0"/>
              <a:t>* الاسهام في الرخاء والتقدم والسلام العالمي</a:t>
            </a:r>
            <a:endParaRPr lang="en-US" sz="2400" dirty="0"/>
          </a:p>
        </p:txBody>
      </p:sp>
      <p:sp>
        <p:nvSpPr>
          <p:cNvPr id="3" name="Content Placeholder 2"/>
          <p:cNvSpPr>
            <a:spLocks noGrp="1"/>
          </p:cNvSpPr>
          <p:nvPr>
            <p:ph idx="1"/>
          </p:nvPr>
        </p:nvSpPr>
        <p:spPr>
          <a:xfrm>
            <a:off x="755576" y="533400"/>
            <a:ext cx="7776864" cy="1599456"/>
          </a:xfrm>
        </p:spPr>
        <p:txBody>
          <a:bodyPr/>
          <a:lstStyle/>
          <a:p>
            <a:pPr algn="ctr"/>
            <a:r>
              <a:rPr lang="ar-SA" dirty="0" smtClean="0"/>
              <a:t>صندوق النقد الدولي</a:t>
            </a:r>
          </a:p>
          <a:p>
            <a:pPr algn="ctr"/>
            <a:r>
              <a:rPr lang="en-US" dirty="0" smtClean="0"/>
              <a:t>International Monetary Fund</a:t>
            </a:r>
          </a:p>
          <a:p>
            <a:pPr algn="ctr"/>
            <a:r>
              <a:rPr lang="en-US" dirty="0" smtClean="0">
                <a:solidFill>
                  <a:srgbClr val="FF0000"/>
                </a:solidFill>
              </a:rPr>
              <a:t>(I.M.F)</a:t>
            </a:r>
            <a:endParaRPr lang="en-US" dirty="0">
              <a:solidFill>
                <a:srgbClr val="FF0000"/>
              </a:solidFill>
            </a:endParaRPr>
          </a:p>
        </p:txBody>
      </p:sp>
    </p:spTree>
    <p:extLst>
      <p:ext uri="{BB962C8B-B14F-4D97-AF65-F5344CB8AC3E}">
        <p14:creationId xmlns:p14="http://schemas.microsoft.com/office/powerpoint/2010/main" val="36977092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132856"/>
            <a:ext cx="8287072" cy="4248472"/>
          </a:xfrm>
        </p:spPr>
        <p:txBody>
          <a:bodyPr>
            <a:normAutofit/>
          </a:bodyPr>
          <a:lstStyle/>
          <a:p>
            <a:pPr algn="r"/>
            <a:r>
              <a:rPr lang="ar-SA" sz="2800" dirty="0" smtClean="0"/>
              <a:t>أنشئ في ديسمبر عام 1945 ومقره الدائم في واشنطن( الولايات المتحدة الامريكية)</a:t>
            </a:r>
            <a:br>
              <a:rPr lang="ar-SA" sz="2800" dirty="0" smtClean="0"/>
            </a:br>
            <a:r>
              <a:rPr lang="ar-SA" sz="2800" dirty="0" smtClean="0">
                <a:solidFill>
                  <a:srgbClr val="FF0000"/>
                </a:solidFill>
              </a:rPr>
              <a:t>الاهداف</a:t>
            </a:r>
            <a:r>
              <a:rPr lang="ar-SA" sz="2800" dirty="0" smtClean="0"/>
              <a:t/>
            </a:r>
            <a:br>
              <a:rPr lang="ar-SA" sz="2800" dirty="0" smtClean="0"/>
            </a:br>
            <a:r>
              <a:rPr lang="ar-SA" sz="2800" dirty="0" smtClean="0"/>
              <a:t>*منح القروض المختلفة للحكومات بما يتعلق بمشروعات التعمير والتنمية التي تحتاج اليها</a:t>
            </a:r>
            <a:br>
              <a:rPr lang="ar-SA" sz="2800" dirty="0" smtClean="0"/>
            </a:br>
            <a:r>
              <a:rPr lang="ar-SA" sz="2800" dirty="0" smtClean="0"/>
              <a:t>* تقديم المعونة الفنية للدول من خلال خبرائه الذين يشرفون على تنفيذ المشروعات</a:t>
            </a:r>
            <a:endParaRPr lang="en-US" sz="2800" dirty="0"/>
          </a:p>
        </p:txBody>
      </p:sp>
      <p:sp>
        <p:nvSpPr>
          <p:cNvPr id="3" name="Content Placeholder 2"/>
          <p:cNvSpPr>
            <a:spLocks noGrp="1"/>
          </p:cNvSpPr>
          <p:nvPr>
            <p:ph idx="1"/>
          </p:nvPr>
        </p:nvSpPr>
        <p:spPr>
          <a:xfrm>
            <a:off x="533400" y="533400"/>
            <a:ext cx="8287072" cy="1455440"/>
          </a:xfrm>
        </p:spPr>
        <p:txBody>
          <a:bodyPr/>
          <a:lstStyle/>
          <a:p>
            <a:pPr algn="ctr"/>
            <a:r>
              <a:rPr lang="ar-SA" dirty="0" smtClean="0"/>
              <a:t>البنك الدولي للتعمير والتنمية</a:t>
            </a:r>
          </a:p>
          <a:p>
            <a:pPr algn="ctr"/>
            <a:r>
              <a:rPr lang="en-US" dirty="0" smtClean="0"/>
              <a:t>International Bank For Reconstruction And Development</a:t>
            </a:r>
          </a:p>
          <a:p>
            <a:pPr algn="ctr"/>
            <a:r>
              <a:rPr lang="en-US" dirty="0" smtClean="0">
                <a:solidFill>
                  <a:srgbClr val="FF0000"/>
                </a:solidFill>
              </a:rPr>
              <a:t>(</a:t>
            </a:r>
            <a:r>
              <a:rPr lang="en-US" dirty="0">
                <a:solidFill>
                  <a:srgbClr val="FF0000"/>
                </a:solidFill>
              </a:rPr>
              <a:t>I</a:t>
            </a:r>
            <a:r>
              <a:rPr lang="en-US" dirty="0" smtClean="0">
                <a:solidFill>
                  <a:srgbClr val="FF0000"/>
                </a:solidFill>
              </a:rPr>
              <a:t>.B.R.D)</a:t>
            </a:r>
            <a:endParaRPr lang="en-US" dirty="0">
              <a:solidFill>
                <a:srgbClr val="FF0000"/>
              </a:solidFill>
            </a:endParaRPr>
          </a:p>
        </p:txBody>
      </p:sp>
    </p:spTree>
    <p:extLst>
      <p:ext uri="{BB962C8B-B14F-4D97-AF65-F5344CB8AC3E}">
        <p14:creationId xmlns:p14="http://schemas.microsoft.com/office/powerpoint/2010/main" val="16310693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132856"/>
            <a:ext cx="8071048" cy="3886944"/>
          </a:xfrm>
        </p:spPr>
        <p:txBody>
          <a:bodyPr>
            <a:normAutofit/>
          </a:bodyPr>
          <a:lstStyle/>
          <a:p>
            <a:pPr algn="r"/>
            <a:r>
              <a:rPr lang="ar-SA" sz="2800" dirty="0" smtClean="0">
                <a:solidFill>
                  <a:srgbClr val="FF0000"/>
                </a:solidFill>
              </a:rPr>
              <a:t>علاقة البنك بالقطاع السياحي</a:t>
            </a:r>
            <a:r>
              <a:rPr lang="ar-SA" sz="2800" dirty="0" smtClean="0"/>
              <a:t/>
            </a:r>
            <a:br>
              <a:rPr lang="ar-SA" sz="2800" dirty="0" smtClean="0"/>
            </a:br>
            <a:r>
              <a:rPr lang="ar-SA" sz="2800" dirty="0" smtClean="0"/>
              <a:t>* إعادة الاعمار والتنمية تساعد في تنشيط القطاع السياحي</a:t>
            </a:r>
            <a:br>
              <a:rPr lang="ar-SA" sz="2800" dirty="0" smtClean="0"/>
            </a:br>
            <a:r>
              <a:rPr lang="ar-SA" sz="2800" dirty="0" smtClean="0"/>
              <a:t>* زيادة معدلات الدخل تعمل على زيادة الطلب السياحي</a:t>
            </a:r>
            <a:br>
              <a:rPr lang="ar-SA" sz="2800" dirty="0" smtClean="0"/>
            </a:br>
            <a:r>
              <a:rPr lang="ar-SA" sz="2800" dirty="0" smtClean="0"/>
              <a:t>* تطوير البنية التحتية من خلال القروض المقدمة يعمل على خلق بيئة مناسبة للأنشطة السياحية</a:t>
            </a:r>
            <a:br>
              <a:rPr lang="ar-SA" sz="2800" dirty="0" smtClean="0"/>
            </a:br>
            <a:endParaRPr lang="en-US" sz="2800" dirty="0"/>
          </a:p>
        </p:txBody>
      </p:sp>
      <p:sp>
        <p:nvSpPr>
          <p:cNvPr id="3" name="Content Placeholder 2"/>
          <p:cNvSpPr>
            <a:spLocks noGrp="1"/>
          </p:cNvSpPr>
          <p:nvPr>
            <p:ph idx="1"/>
          </p:nvPr>
        </p:nvSpPr>
        <p:spPr>
          <a:xfrm>
            <a:off x="533400" y="533400"/>
            <a:ext cx="8215064" cy="1599456"/>
          </a:xfrm>
        </p:spPr>
        <p:txBody>
          <a:bodyPr>
            <a:normAutofit/>
          </a:bodyPr>
          <a:lstStyle/>
          <a:p>
            <a:pPr algn="ctr"/>
            <a:r>
              <a:rPr lang="ar-SA" dirty="0"/>
              <a:t>البنك الدولي للتعمير والتنمية</a:t>
            </a:r>
          </a:p>
          <a:p>
            <a:pPr algn="ctr"/>
            <a:r>
              <a:rPr lang="en-US" dirty="0"/>
              <a:t>International Bank For Reconstruction And Development</a:t>
            </a:r>
          </a:p>
          <a:p>
            <a:pPr algn="ctr"/>
            <a:r>
              <a:rPr lang="en-US" dirty="0">
                <a:solidFill>
                  <a:srgbClr val="FF0000"/>
                </a:solidFill>
              </a:rPr>
              <a:t>(I.B.R.D)</a:t>
            </a:r>
          </a:p>
          <a:p>
            <a:endParaRPr lang="en-US" dirty="0"/>
          </a:p>
        </p:txBody>
      </p:sp>
    </p:spTree>
    <p:extLst>
      <p:ext uri="{BB962C8B-B14F-4D97-AF65-F5344CB8AC3E}">
        <p14:creationId xmlns:p14="http://schemas.microsoft.com/office/powerpoint/2010/main" val="238153616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132856"/>
            <a:ext cx="8143056" cy="3886944"/>
          </a:xfrm>
        </p:spPr>
        <p:txBody>
          <a:bodyPr>
            <a:normAutofit fontScale="90000"/>
          </a:bodyPr>
          <a:lstStyle/>
          <a:p>
            <a:pPr algn="r"/>
            <a:r>
              <a:rPr lang="ar-SA" sz="2800" dirty="0" smtClean="0"/>
              <a:t>أنشئت في ابريل عام 1947 ومقرها مونتريال في كندا وتقتصر عضويتها على الدول التي لها أنشطة في مجال النقل الجوي</a:t>
            </a:r>
            <a:br>
              <a:rPr lang="ar-SA" sz="2800" dirty="0" smtClean="0"/>
            </a:br>
            <a:r>
              <a:rPr lang="ar-SA" sz="2800" dirty="0" smtClean="0">
                <a:solidFill>
                  <a:srgbClr val="FF0000"/>
                </a:solidFill>
              </a:rPr>
              <a:t>الأهداف</a:t>
            </a:r>
            <a:r>
              <a:rPr lang="ar-SA" sz="2800" dirty="0" smtClean="0"/>
              <a:t/>
            </a:r>
            <a:br>
              <a:rPr lang="ar-SA" sz="2800" dirty="0" smtClean="0"/>
            </a:br>
            <a:r>
              <a:rPr lang="ar-SA" sz="2400" dirty="0" smtClean="0"/>
              <a:t>* تحديد الأسس والمبادئ التي تقوم عليها الملاحة الجوية</a:t>
            </a:r>
            <a:br>
              <a:rPr lang="ar-SA" sz="2400" dirty="0" smtClean="0"/>
            </a:br>
            <a:r>
              <a:rPr lang="ar-SA" sz="2400" dirty="0" smtClean="0"/>
              <a:t>* العمل على تنمية السياحة الدولية من خلال تسهيل عمليات السفر وجعلة اكثر راحة</a:t>
            </a:r>
            <a:br>
              <a:rPr lang="ar-SA" sz="2400" dirty="0" smtClean="0"/>
            </a:br>
            <a:r>
              <a:rPr lang="ar-SA" sz="2400" dirty="0" smtClean="0"/>
              <a:t>* العمل على تحسين المطارات وتطويرها وتجهيزها بأحدث الأجهزة</a:t>
            </a:r>
            <a:br>
              <a:rPr lang="ar-SA" sz="2400" dirty="0" smtClean="0"/>
            </a:br>
            <a:r>
              <a:rPr lang="ar-SA" sz="2400" dirty="0" smtClean="0"/>
              <a:t>*حماية حقوق الدول الأعضاء في القيام بأعمال النقل الجوي والحد من الممارسات الخاطئة</a:t>
            </a:r>
            <a:endParaRPr lang="en-US" sz="2400" dirty="0"/>
          </a:p>
        </p:txBody>
      </p:sp>
      <p:sp>
        <p:nvSpPr>
          <p:cNvPr id="3" name="Content Placeholder 2"/>
          <p:cNvSpPr>
            <a:spLocks noGrp="1"/>
          </p:cNvSpPr>
          <p:nvPr>
            <p:ph idx="1"/>
          </p:nvPr>
        </p:nvSpPr>
        <p:spPr>
          <a:xfrm>
            <a:off x="533400" y="533400"/>
            <a:ext cx="8143056" cy="1527448"/>
          </a:xfrm>
        </p:spPr>
        <p:txBody>
          <a:bodyPr/>
          <a:lstStyle/>
          <a:p>
            <a:pPr algn="ctr"/>
            <a:r>
              <a:rPr lang="ar-SA" dirty="0" smtClean="0"/>
              <a:t>منظمة الطيران المدني</a:t>
            </a:r>
          </a:p>
          <a:p>
            <a:pPr marL="0" indent="0" algn="ctr">
              <a:buNone/>
            </a:pPr>
            <a:r>
              <a:rPr lang="en-US" dirty="0" smtClean="0"/>
              <a:t>International Civil Aviation Organization</a:t>
            </a:r>
          </a:p>
          <a:p>
            <a:pPr marL="0" indent="0" algn="ctr">
              <a:buNone/>
            </a:pPr>
            <a:r>
              <a:rPr lang="en-US" dirty="0" smtClean="0">
                <a:solidFill>
                  <a:srgbClr val="FF0000"/>
                </a:solidFill>
              </a:rPr>
              <a:t>(I.C.A.O)</a:t>
            </a:r>
            <a:endParaRPr lang="en-US" dirty="0">
              <a:solidFill>
                <a:srgbClr val="FF0000"/>
              </a:solidFill>
            </a:endParaRPr>
          </a:p>
        </p:txBody>
      </p:sp>
    </p:spTree>
    <p:extLst>
      <p:ext uri="{BB962C8B-B14F-4D97-AF65-F5344CB8AC3E}">
        <p14:creationId xmlns:p14="http://schemas.microsoft.com/office/powerpoint/2010/main" val="369329892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132856"/>
            <a:ext cx="8071048" cy="3886944"/>
          </a:xfrm>
        </p:spPr>
        <p:txBody>
          <a:bodyPr>
            <a:normAutofit/>
          </a:bodyPr>
          <a:lstStyle/>
          <a:p>
            <a:pPr algn="r"/>
            <a:r>
              <a:rPr lang="ar-SA" sz="2400" dirty="0" smtClean="0"/>
              <a:t>* توحيد تشريعات الحدود الدولية والصحة العامة والهجرة </a:t>
            </a:r>
            <a:br>
              <a:rPr lang="ar-SA" sz="2400" dirty="0" smtClean="0"/>
            </a:br>
            <a:r>
              <a:rPr lang="ar-SA" sz="2400" dirty="0" smtClean="0"/>
              <a:t>* تقديم المساعدات والخبرة الفنية والمعونة والمنح للدول الأعضاء</a:t>
            </a:r>
            <a:br>
              <a:rPr lang="ar-SA" sz="2400" dirty="0" smtClean="0"/>
            </a:br>
            <a:r>
              <a:rPr lang="ar-SA" sz="2400" dirty="0" smtClean="0"/>
              <a:t>* اعداد الدراسات اللازمة لتطوير الملاحة الجوية ووضع برامج التدريب للطيارين والمراقبة الجوية</a:t>
            </a:r>
            <a:br>
              <a:rPr lang="ar-SA" sz="2400" dirty="0" smtClean="0"/>
            </a:br>
            <a:r>
              <a:rPr lang="ar-SA" sz="2400" dirty="0" smtClean="0"/>
              <a:t>* وضع القوانين المنظمة لحريات النقل الجوي وحركة الطيران </a:t>
            </a:r>
            <a:br>
              <a:rPr lang="ar-SA" sz="2400" dirty="0" smtClean="0"/>
            </a:br>
            <a:r>
              <a:rPr lang="ar-SA" sz="2400" dirty="0" smtClean="0"/>
              <a:t>* الاشراف على نشاط الطيران المدني</a:t>
            </a:r>
            <a:br>
              <a:rPr lang="ar-SA" sz="2400" dirty="0" smtClean="0"/>
            </a:br>
            <a:r>
              <a:rPr lang="ar-SA" sz="2400" dirty="0" smtClean="0"/>
              <a:t>* عقد المؤتمرات والاتفاقات الدولية التي تعنى بتنمية حركة السفر </a:t>
            </a:r>
            <a:endParaRPr lang="en-US" sz="2400" dirty="0"/>
          </a:p>
        </p:txBody>
      </p:sp>
      <p:sp>
        <p:nvSpPr>
          <p:cNvPr id="3" name="Content Placeholder 2"/>
          <p:cNvSpPr>
            <a:spLocks noGrp="1"/>
          </p:cNvSpPr>
          <p:nvPr>
            <p:ph idx="1"/>
          </p:nvPr>
        </p:nvSpPr>
        <p:spPr>
          <a:xfrm>
            <a:off x="533400" y="533400"/>
            <a:ext cx="8071048" cy="1599456"/>
          </a:xfrm>
        </p:spPr>
        <p:txBody>
          <a:bodyPr/>
          <a:lstStyle/>
          <a:p>
            <a:pPr algn="ctr"/>
            <a:r>
              <a:rPr lang="ar-SA" dirty="0"/>
              <a:t>منظمة الطيران المدني</a:t>
            </a:r>
          </a:p>
          <a:p>
            <a:pPr marL="0" indent="0" algn="ctr">
              <a:buNone/>
            </a:pPr>
            <a:r>
              <a:rPr lang="en-US" dirty="0"/>
              <a:t>International Civil Aviation Organization</a:t>
            </a:r>
          </a:p>
          <a:p>
            <a:pPr marL="0" indent="0" algn="ctr">
              <a:buNone/>
            </a:pPr>
            <a:r>
              <a:rPr lang="en-US" dirty="0">
                <a:solidFill>
                  <a:srgbClr val="FF0000"/>
                </a:solidFill>
              </a:rPr>
              <a:t>(I.C.A.O)</a:t>
            </a:r>
          </a:p>
          <a:p>
            <a:endParaRPr lang="en-US" dirty="0"/>
          </a:p>
        </p:txBody>
      </p:sp>
    </p:spTree>
    <p:extLst>
      <p:ext uri="{BB962C8B-B14F-4D97-AF65-F5344CB8AC3E}">
        <p14:creationId xmlns:p14="http://schemas.microsoft.com/office/powerpoint/2010/main" val="258132462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76872"/>
            <a:ext cx="8071048" cy="3742928"/>
          </a:xfrm>
        </p:spPr>
        <p:txBody>
          <a:bodyPr>
            <a:normAutofit fontScale="90000"/>
          </a:bodyPr>
          <a:lstStyle/>
          <a:p>
            <a:pPr algn="r"/>
            <a:r>
              <a:rPr lang="ar-SA" sz="2400" dirty="0" smtClean="0"/>
              <a:t>أنشئت في أكتوبر من عام 1945 ومقرها روما في إيطاليا</a:t>
            </a:r>
            <a:br>
              <a:rPr lang="ar-SA" sz="2400" dirty="0" smtClean="0"/>
            </a:br>
            <a:r>
              <a:rPr lang="ar-SA" sz="2400" dirty="0" smtClean="0">
                <a:solidFill>
                  <a:srgbClr val="FF0000"/>
                </a:solidFill>
              </a:rPr>
              <a:t>الأهداف</a:t>
            </a:r>
            <a:r>
              <a:rPr lang="ar-SA" sz="2400" dirty="0" smtClean="0"/>
              <a:t/>
            </a:r>
            <a:br>
              <a:rPr lang="ar-SA" sz="2400" dirty="0" smtClean="0"/>
            </a:br>
            <a:r>
              <a:rPr lang="ar-SA" sz="2400" dirty="0" smtClean="0"/>
              <a:t>* الوصول لكفاية الغذاء من الإنتاج العالمي</a:t>
            </a:r>
            <a:br>
              <a:rPr lang="ar-SA" sz="2400" dirty="0" smtClean="0"/>
            </a:br>
            <a:r>
              <a:rPr lang="ar-SA" sz="2400" dirty="0" smtClean="0"/>
              <a:t>* العمل على عدالة توزيع المنتجات الزراعية والأغذية</a:t>
            </a:r>
            <a:br>
              <a:rPr lang="ar-SA" sz="2400" dirty="0" smtClean="0"/>
            </a:br>
            <a:r>
              <a:rPr lang="ar-SA" sz="2400" dirty="0" smtClean="0"/>
              <a:t>*تحسين الأحوال الاقتصادية والاجتماعية والغذائية للشعوب</a:t>
            </a:r>
            <a:br>
              <a:rPr lang="ar-SA" sz="2400" dirty="0" smtClean="0"/>
            </a:br>
            <a:r>
              <a:rPr lang="ar-SA" sz="2400" dirty="0" smtClean="0"/>
              <a:t>* تشجيع استخدام الطرق العلمية والتكنولوجية المتقدمة في الزراعة</a:t>
            </a:r>
            <a:br>
              <a:rPr lang="ar-SA" sz="2400" dirty="0" smtClean="0"/>
            </a:br>
            <a:r>
              <a:rPr lang="ar-SA" sz="2400" dirty="0" smtClean="0"/>
              <a:t>* تشجيع هندسة الري للمحافظة على مصادر المياه</a:t>
            </a:r>
            <a:br>
              <a:rPr lang="ar-SA" sz="2400" dirty="0" smtClean="0"/>
            </a:br>
            <a:r>
              <a:rPr lang="ar-SA" sz="2400" dirty="0" smtClean="0"/>
              <a:t>* تنظيم حملات توعية لمكافحة الامراض الوبائية التي تصيب الحيوانات</a:t>
            </a:r>
            <a:br>
              <a:rPr lang="ar-SA" sz="2400" dirty="0" smtClean="0"/>
            </a:br>
            <a:r>
              <a:rPr lang="ar-SA" sz="2400" dirty="0" smtClean="0"/>
              <a:t>* المحافظة على التربة وإنتاج الاسمدة </a:t>
            </a:r>
            <a:endParaRPr lang="en-US" sz="2400" dirty="0"/>
          </a:p>
        </p:txBody>
      </p:sp>
      <p:sp>
        <p:nvSpPr>
          <p:cNvPr id="3" name="Content Placeholder 2"/>
          <p:cNvSpPr>
            <a:spLocks noGrp="1"/>
          </p:cNvSpPr>
          <p:nvPr>
            <p:ph idx="1"/>
          </p:nvPr>
        </p:nvSpPr>
        <p:spPr>
          <a:xfrm>
            <a:off x="533400" y="533400"/>
            <a:ext cx="8071048" cy="1743472"/>
          </a:xfrm>
        </p:spPr>
        <p:txBody>
          <a:bodyPr>
            <a:normAutofit/>
          </a:bodyPr>
          <a:lstStyle/>
          <a:p>
            <a:pPr algn="ctr"/>
            <a:r>
              <a:rPr lang="ar-SA" sz="2400" dirty="0" smtClean="0"/>
              <a:t>منظمة الغذاء والزراعة</a:t>
            </a:r>
          </a:p>
          <a:p>
            <a:pPr algn="ctr"/>
            <a:r>
              <a:rPr lang="en-US" sz="2400" dirty="0" smtClean="0"/>
              <a:t>Food And Agriculture Organization</a:t>
            </a:r>
          </a:p>
          <a:p>
            <a:pPr algn="ctr"/>
            <a:r>
              <a:rPr lang="en-US" sz="2400" dirty="0" smtClean="0">
                <a:solidFill>
                  <a:srgbClr val="FF0000"/>
                </a:solidFill>
              </a:rPr>
              <a:t>(F.A.O)</a:t>
            </a:r>
            <a:endParaRPr lang="en-US" sz="2400" dirty="0">
              <a:solidFill>
                <a:srgbClr val="FF0000"/>
              </a:solidFill>
            </a:endParaRPr>
          </a:p>
        </p:txBody>
      </p:sp>
    </p:spTree>
    <p:extLst>
      <p:ext uri="{BB962C8B-B14F-4D97-AF65-F5344CB8AC3E}">
        <p14:creationId xmlns:p14="http://schemas.microsoft.com/office/powerpoint/2010/main" val="12210645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420888"/>
            <a:ext cx="8143056" cy="3598912"/>
          </a:xfrm>
        </p:spPr>
        <p:txBody>
          <a:bodyPr>
            <a:normAutofit fontScale="90000"/>
          </a:bodyPr>
          <a:lstStyle/>
          <a:p>
            <a:pPr algn="ctr"/>
            <a:r>
              <a:rPr lang="ar-SA" dirty="0" smtClean="0"/>
              <a:t>تعد المنظمات تطور لفكرة المؤتمرات الا انها اخذت صبغة الاستمرارية لعضويتها واعمالها .</a:t>
            </a:r>
            <a:br>
              <a:rPr lang="ar-SA" dirty="0" smtClean="0"/>
            </a:br>
            <a:r>
              <a:rPr lang="ar-SA" dirty="0" smtClean="0"/>
              <a:t>وتعالج المنظمات المسائل المشتركة للدول وهي تستجيب للمطالب العملية وتتخذ قراراتها </a:t>
            </a:r>
            <a:r>
              <a:rPr lang="ar-SA" dirty="0" err="1" smtClean="0"/>
              <a:t>بالاجماع</a:t>
            </a:r>
            <a:r>
              <a:rPr lang="ar-SA" dirty="0" smtClean="0"/>
              <a:t/>
            </a:r>
            <a:br>
              <a:rPr lang="ar-SA" dirty="0" smtClean="0"/>
            </a:br>
            <a:r>
              <a:rPr lang="ar-SA" dirty="0" smtClean="0"/>
              <a:t>وقد حصلت المنظمات على إرادة ذاتية مستقلة عن الدول المؤسسة لها  وامتلكت سلطات </a:t>
            </a:r>
            <a:r>
              <a:rPr lang="ar-SA" dirty="0" err="1" smtClean="0"/>
              <a:t>ذاتيةناتجة</a:t>
            </a:r>
            <a:r>
              <a:rPr lang="ar-SA" dirty="0" smtClean="0"/>
              <a:t> عن تفويض حقيقي من الدول</a:t>
            </a:r>
            <a:endParaRPr lang="en-US" dirty="0"/>
          </a:p>
        </p:txBody>
      </p:sp>
      <p:sp>
        <p:nvSpPr>
          <p:cNvPr id="3" name="Content Placeholder 2"/>
          <p:cNvSpPr>
            <a:spLocks noGrp="1"/>
          </p:cNvSpPr>
          <p:nvPr>
            <p:ph idx="1"/>
          </p:nvPr>
        </p:nvSpPr>
        <p:spPr>
          <a:xfrm>
            <a:off x="533400" y="533400"/>
            <a:ext cx="8143056" cy="2031504"/>
          </a:xfrm>
        </p:spPr>
        <p:txBody>
          <a:bodyPr>
            <a:normAutofit/>
          </a:bodyPr>
          <a:lstStyle/>
          <a:p>
            <a:pPr algn="ctr"/>
            <a:r>
              <a:rPr lang="ar-SA" sz="3600" dirty="0" smtClean="0">
                <a:solidFill>
                  <a:srgbClr val="FF0000"/>
                </a:solidFill>
              </a:rPr>
              <a:t>نشأت المنظمات الدولية</a:t>
            </a:r>
            <a:endParaRPr lang="en-US" sz="3600" dirty="0">
              <a:solidFill>
                <a:srgbClr val="FF0000"/>
              </a:solidFill>
            </a:endParaRPr>
          </a:p>
        </p:txBody>
      </p:sp>
    </p:spTree>
    <p:extLst>
      <p:ext uri="{BB962C8B-B14F-4D97-AF65-F5344CB8AC3E}">
        <p14:creationId xmlns:p14="http://schemas.microsoft.com/office/powerpoint/2010/main" val="340605871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060848"/>
            <a:ext cx="8143056" cy="3958952"/>
          </a:xfrm>
        </p:spPr>
        <p:txBody>
          <a:bodyPr>
            <a:normAutofit/>
          </a:bodyPr>
          <a:lstStyle/>
          <a:p>
            <a:pPr algn="r"/>
            <a:r>
              <a:rPr lang="ar-SA" sz="2400" dirty="0" smtClean="0"/>
              <a:t>أنشئت في يناير من عام 1958 ومقرها جنيف في سويسرا</a:t>
            </a:r>
            <a:br>
              <a:rPr lang="ar-SA" sz="2400" dirty="0" smtClean="0"/>
            </a:br>
            <a:r>
              <a:rPr lang="ar-SA" sz="2400" dirty="0" smtClean="0">
                <a:solidFill>
                  <a:srgbClr val="FF0000"/>
                </a:solidFill>
              </a:rPr>
              <a:t>الأهداف</a:t>
            </a:r>
            <a:r>
              <a:rPr lang="ar-SA" sz="2400" dirty="0" smtClean="0"/>
              <a:t/>
            </a:r>
            <a:br>
              <a:rPr lang="ar-SA" sz="2400" dirty="0" smtClean="0"/>
            </a:br>
            <a:r>
              <a:rPr lang="ar-SA" sz="2400" dirty="0" smtClean="0"/>
              <a:t>* تحرير التجارة العالمية وذلك بإلغاء القيود والحواجز التي تعترض سبيلها</a:t>
            </a:r>
            <a:br>
              <a:rPr lang="ar-SA" sz="2400" dirty="0" smtClean="0"/>
            </a:br>
            <a:r>
              <a:rPr lang="ar-SA" sz="2400" dirty="0" smtClean="0"/>
              <a:t>* تخفيض التعرفة الجمركية مما يؤدي الى فتح الأسواق امام المنتجات المختلفة والمواد الاولية</a:t>
            </a:r>
            <a:br>
              <a:rPr lang="ar-SA" sz="2400" dirty="0" smtClean="0"/>
            </a:br>
            <a:r>
              <a:rPr lang="ar-SA" sz="2400" dirty="0" smtClean="0"/>
              <a:t>* تنشيط حركة التجارة بين الدول</a:t>
            </a:r>
            <a:br>
              <a:rPr lang="ar-SA" sz="2400" dirty="0" smtClean="0"/>
            </a:br>
            <a:r>
              <a:rPr lang="ar-SA" sz="2400" dirty="0" smtClean="0"/>
              <a:t>* الاهتمام بتجارة الخدمات ومنها السياحة وتشجيع أنشطتها المختلفة  </a:t>
            </a:r>
            <a:endParaRPr lang="en-US" sz="2400" dirty="0"/>
          </a:p>
        </p:txBody>
      </p:sp>
      <p:sp>
        <p:nvSpPr>
          <p:cNvPr id="3" name="Content Placeholder 2"/>
          <p:cNvSpPr>
            <a:spLocks noGrp="1"/>
          </p:cNvSpPr>
          <p:nvPr>
            <p:ph idx="1"/>
          </p:nvPr>
        </p:nvSpPr>
        <p:spPr>
          <a:xfrm>
            <a:off x="533400" y="533400"/>
            <a:ext cx="8143056" cy="1527448"/>
          </a:xfrm>
        </p:spPr>
        <p:txBody>
          <a:bodyPr/>
          <a:lstStyle/>
          <a:p>
            <a:pPr marL="0" indent="0" algn="ctr">
              <a:buNone/>
            </a:pPr>
            <a:r>
              <a:rPr lang="ar-SA" dirty="0" smtClean="0"/>
              <a:t>الهيئة العامة للتعريفات والتجارة</a:t>
            </a:r>
          </a:p>
          <a:p>
            <a:pPr marL="0" indent="0" algn="ctr">
              <a:buNone/>
            </a:pPr>
            <a:r>
              <a:rPr lang="en-US" dirty="0" smtClean="0"/>
              <a:t>General Association Of Tariffs And Trade</a:t>
            </a:r>
          </a:p>
          <a:p>
            <a:pPr marL="0" indent="0" algn="ctr">
              <a:buNone/>
            </a:pPr>
            <a:r>
              <a:rPr lang="en-US" dirty="0" smtClean="0">
                <a:solidFill>
                  <a:srgbClr val="FF0000"/>
                </a:solidFill>
              </a:rPr>
              <a:t>( G.A.T.T)</a:t>
            </a:r>
            <a:endParaRPr lang="en-US" dirty="0">
              <a:solidFill>
                <a:srgbClr val="FF0000"/>
              </a:solidFill>
            </a:endParaRPr>
          </a:p>
        </p:txBody>
      </p:sp>
    </p:spTree>
    <p:extLst>
      <p:ext uri="{BB962C8B-B14F-4D97-AF65-F5344CB8AC3E}">
        <p14:creationId xmlns:p14="http://schemas.microsoft.com/office/powerpoint/2010/main" val="142994676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04864"/>
            <a:ext cx="7999040" cy="3814936"/>
          </a:xfrm>
        </p:spPr>
        <p:txBody>
          <a:bodyPr>
            <a:normAutofit/>
          </a:bodyPr>
          <a:lstStyle/>
          <a:p>
            <a:pPr algn="r"/>
            <a:r>
              <a:rPr lang="ar-SA" sz="2400" dirty="0" smtClean="0"/>
              <a:t>أنشئ في العام 1865 وكان يطلق علية اتحاد البرق العالمي ثم تم تغير اسمه الى ما هو عليه عام 1934 وقد وقع اتفاقية مع الأمم المتحدة عام 1947 ومقره جنيف في سويسرا</a:t>
            </a:r>
            <a:br>
              <a:rPr lang="ar-SA" sz="2400" dirty="0" smtClean="0"/>
            </a:br>
            <a:r>
              <a:rPr lang="ar-SA" sz="2400" dirty="0" smtClean="0">
                <a:solidFill>
                  <a:srgbClr val="FF0000"/>
                </a:solidFill>
              </a:rPr>
              <a:t>الأهداف</a:t>
            </a:r>
            <a:r>
              <a:rPr lang="ar-SA" sz="2400" dirty="0" smtClean="0"/>
              <a:t/>
            </a:r>
            <a:br>
              <a:rPr lang="ar-SA" sz="2400" dirty="0" smtClean="0"/>
            </a:br>
            <a:r>
              <a:rPr lang="ar-SA" sz="2400" dirty="0" smtClean="0"/>
              <a:t>* تنظيم وتنسيق وتحسين جميع خدمات الاتصالات السلكية واللاسلكية حول العالم</a:t>
            </a:r>
            <a:br>
              <a:rPr lang="ar-SA" sz="2400" dirty="0" smtClean="0"/>
            </a:br>
            <a:r>
              <a:rPr lang="ar-SA" sz="2400" dirty="0" smtClean="0"/>
              <a:t>* الاهتمام بنشر خدمات الاتصالات في كل دول العالم</a:t>
            </a:r>
            <a:br>
              <a:rPr lang="ar-SA" sz="2400" dirty="0" smtClean="0"/>
            </a:br>
            <a:r>
              <a:rPr lang="ar-SA" sz="2400" dirty="0" smtClean="0"/>
              <a:t>* تقديم المساعدات الفنية للبلدان النامية في مجال الاتصالات</a:t>
            </a:r>
            <a:endParaRPr lang="en-US" sz="2400" dirty="0"/>
          </a:p>
        </p:txBody>
      </p:sp>
      <p:sp>
        <p:nvSpPr>
          <p:cNvPr id="3" name="Content Placeholder 2"/>
          <p:cNvSpPr>
            <a:spLocks noGrp="1"/>
          </p:cNvSpPr>
          <p:nvPr>
            <p:ph idx="1"/>
          </p:nvPr>
        </p:nvSpPr>
        <p:spPr>
          <a:xfrm>
            <a:off x="533400" y="533400"/>
            <a:ext cx="7999040" cy="1671464"/>
          </a:xfrm>
        </p:spPr>
        <p:txBody>
          <a:bodyPr/>
          <a:lstStyle/>
          <a:p>
            <a:pPr algn="ctr"/>
            <a:r>
              <a:rPr lang="ar-SA" dirty="0" smtClean="0"/>
              <a:t>الاتحاد الدولي للاتصالات السلكية واللاسلكية</a:t>
            </a:r>
          </a:p>
          <a:p>
            <a:pPr algn="ctr"/>
            <a:r>
              <a:rPr lang="en-US" dirty="0" smtClean="0"/>
              <a:t>International Telecommunication Union</a:t>
            </a:r>
          </a:p>
          <a:p>
            <a:pPr algn="ctr"/>
            <a:r>
              <a:rPr lang="en-US" dirty="0" smtClean="0">
                <a:solidFill>
                  <a:srgbClr val="FF0000"/>
                </a:solidFill>
              </a:rPr>
              <a:t>(I.T.U)</a:t>
            </a:r>
            <a:endParaRPr lang="en-US" dirty="0">
              <a:solidFill>
                <a:srgbClr val="FF0000"/>
              </a:solidFill>
            </a:endParaRPr>
          </a:p>
        </p:txBody>
      </p:sp>
    </p:spTree>
    <p:extLst>
      <p:ext uri="{BB962C8B-B14F-4D97-AF65-F5344CB8AC3E}">
        <p14:creationId xmlns:p14="http://schemas.microsoft.com/office/powerpoint/2010/main" val="359361373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420888"/>
            <a:ext cx="8143056" cy="3598912"/>
          </a:xfrm>
        </p:spPr>
        <p:txBody>
          <a:bodyPr>
            <a:normAutofit/>
          </a:bodyPr>
          <a:lstStyle/>
          <a:p>
            <a:pPr algn="r"/>
            <a:r>
              <a:rPr lang="ar-SA" sz="2400" dirty="0" smtClean="0"/>
              <a:t>أنشئت في العام 1948 وبدأت ممارسة أنشطتها في العام 1958 ومقرها الدائم لندن في بريطانيا</a:t>
            </a:r>
            <a:br>
              <a:rPr lang="ar-SA" sz="2400" dirty="0" smtClean="0"/>
            </a:br>
            <a:r>
              <a:rPr lang="ar-SA" sz="2400" dirty="0" smtClean="0">
                <a:solidFill>
                  <a:srgbClr val="FF0000"/>
                </a:solidFill>
              </a:rPr>
              <a:t>الأهداف</a:t>
            </a:r>
            <a:r>
              <a:rPr lang="ar-SA" sz="2400" dirty="0" smtClean="0"/>
              <a:t/>
            </a:r>
            <a:br>
              <a:rPr lang="ar-SA" sz="2400" dirty="0" smtClean="0"/>
            </a:br>
            <a:r>
              <a:rPr lang="ar-SA" sz="2400" dirty="0" smtClean="0"/>
              <a:t>* الوصول للتعاون المنظم بين الدول الأعضاء فيما يختص بالتجارة البحرية</a:t>
            </a:r>
            <a:br>
              <a:rPr lang="ar-SA" sz="2400" dirty="0" smtClean="0"/>
            </a:br>
            <a:r>
              <a:rPr lang="ar-SA" sz="2400" dirty="0" smtClean="0"/>
              <a:t>* الاهتمام بالنشاط السياحي خاصة فيما يتعلق بنقل الركاب والمسافرين عن طريق البحر</a:t>
            </a:r>
            <a:br>
              <a:rPr lang="ar-SA" sz="2400" dirty="0" smtClean="0"/>
            </a:br>
            <a:r>
              <a:rPr lang="ar-SA" sz="2400" dirty="0" smtClean="0"/>
              <a:t>*تحديد المعايير اللازمة لأمن وسلامة وسهولة النقل البحري</a:t>
            </a:r>
            <a:br>
              <a:rPr lang="ar-SA" sz="2400" dirty="0" smtClean="0"/>
            </a:br>
            <a:r>
              <a:rPr lang="ar-SA" sz="2400" dirty="0" smtClean="0"/>
              <a:t>* دراسة المشكلات المتعلقة بالنقل البحري والتلوث البحري </a:t>
            </a:r>
            <a:endParaRPr lang="en-US" sz="2400" dirty="0"/>
          </a:p>
        </p:txBody>
      </p:sp>
      <p:sp>
        <p:nvSpPr>
          <p:cNvPr id="3" name="Content Placeholder 2"/>
          <p:cNvSpPr>
            <a:spLocks noGrp="1"/>
          </p:cNvSpPr>
          <p:nvPr>
            <p:ph idx="1"/>
          </p:nvPr>
        </p:nvSpPr>
        <p:spPr>
          <a:xfrm>
            <a:off x="533400" y="533400"/>
            <a:ext cx="8143056" cy="1887488"/>
          </a:xfrm>
        </p:spPr>
        <p:txBody>
          <a:bodyPr/>
          <a:lstStyle/>
          <a:p>
            <a:pPr algn="ctr"/>
            <a:r>
              <a:rPr lang="ar-SA" dirty="0" smtClean="0"/>
              <a:t>المنظمة الدولية البحرية الاستشارية</a:t>
            </a:r>
          </a:p>
          <a:p>
            <a:pPr algn="ctr"/>
            <a:r>
              <a:rPr lang="en-US" dirty="0" smtClean="0"/>
              <a:t>International Marine Consultative Organization</a:t>
            </a:r>
          </a:p>
          <a:p>
            <a:pPr algn="ctr"/>
            <a:r>
              <a:rPr lang="en-US" dirty="0" smtClean="0">
                <a:solidFill>
                  <a:srgbClr val="FF0000"/>
                </a:solidFill>
              </a:rPr>
              <a:t>( I.M.C.O)</a:t>
            </a:r>
            <a:endParaRPr lang="en-US" dirty="0">
              <a:solidFill>
                <a:srgbClr val="FF0000"/>
              </a:solidFill>
            </a:endParaRPr>
          </a:p>
        </p:txBody>
      </p:sp>
    </p:spTree>
    <p:extLst>
      <p:ext uri="{BB962C8B-B14F-4D97-AF65-F5344CB8AC3E}">
        <p14:creationId xmlns:p14="http://schemas.microsoft.com/office/powerpoint/2010/main" val="18767269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76872"/>
            <a:ext cx="8143056" cy="3742928"/>
          </a:xfrm>
        </p:spPr>
        <p:txBody>
          <a:bodyPr>
            <a:normAutofit fontScale="90000"/>
          </a:bodyPr>
          <a:lstStyle/>
          <a:p>
            <a:pPr algn="r"/>
            <a:r>
              <a:rPr lang="ar-SA" sz="2400" dirty="0" smtClean="0"/>
              <a:t>أنشئت عام 1878 وكان اسمها منظمة الأرصاد الجوية ثم أصبحت بمقتضى اتفاقية واشنطن عام 1947 تحمل الاسم الحالي مقرها جنيف بسويسرا</a:t>
            </a:r>
            <a:br>
              <a:rPr lang="ar-SA" sz="2400" dirty="0" smtClean="0"/>
            </a:br>
            <a:r>
              <a:rPr lang="ar-SA" sz="2400" dirty="0" smtClean="0">
                <a:solidFill>
                  <a:srgbClr val="FF0000"/>
                </a:solidFill>
              </a:rPr>
              <a:t>الأهداف</a:t>
            </a:r>
            <a:r>
              <a:rPr lang="ar-SA" sz="2400" dirty="0" smtClean="0"/>
              <a:t/>
            </a:r>
            <a:br>
              <a:rPr lang="ar-SA" sz="2400" dirty="0" smtClean="0"/>
            </a:br>
            <a:r>
              <a:rPr lang="ar-SA" sz="2400" dirty="0" smtClean="0"/>
              <a:t>* توفير البيانات والمعلومات اللازمة للملاحة الجوية والبحرية</a:t>
            </a:r>
            <a:br>
              <a:rPr lang="ar-SA" sz="2400" dirty="0" smtClean="0"/>
            </a:br>
            <a:r>
              <a:rPr lang="ar-SA" sz="2400" dirty="0" smtClean="0"/>
              <a:t>* تشجيع النشر الدوري المنظم لإحصاءات الأرصاد الجوية</a:t>
            </a:r>
            <a:br>
              <a:rPr lang="ar-SA" sz="2400" dirty="0" smtClean="0"/>
            </a:br>
            <a:r>
              <a:rPr lang="ar-SA" sz="2400" dirty="0" smtClean="0"/>
              <a:t>* بذل الجهود والمساعدات التي من شانها تحسين مستوى خدمات شبكات ومحطات المراقبة الارصادية</a:t>
            </a:r>
            <a:br>
              <a:rPr lang="ar-SA" sz="2400" dirty="0" smtClean="0"/>
            </a:br>
            <a:r>
              <a:rPr lang="ar-SA" sz="2400" dirty="0" smtClean="0"/>
              <a:t>* تشجيع التعاون والتبادل في مجال تقارير الطقس وبرامج بحوث الأرصاد الجوية</a:t>
            </a:r>
            <a:endParaRPr lang="en-US" sz="2400" dirty="0"/>
          </a:p>
        </p:txBody>
      </p:sp>
      <p:sp>
        <p:nvSpPr>
          <p:cNvPr id="3" name="Content Placeholder 2"/>
          <p:cNvSpPr>
            <a:spLocks noGrp="1"/>
          </p:cNvSpPr>
          <p:nvPr>
            <p:ph idx="1"/>
          </p:nvPr>
        </p:nvSpPr>
        <p:spPr>
          <a:xfrm>
            <a:off x="533400" y="533400"/>
            <a:ext cx="8143056" cy="1815480"/>
          </a:xfrm>
        </p:spPr>
        <p:txBody>
          <a:bodyPr/>
          <a:lstStyle/>
          <a:p>
            <a:pPr algn="ctr"/>
            <a:r>
              <a:rPr lang="ar-SA" dirty="0" smtClean="0"/>
              <a:t>منظمة الأرصاد الجوية</a:t>
            </a:r>
          </a:p>
          <a:p>
            <a:pPr algn="ctr"/>
            <a:r>
              <a:rPr lang="en-US" dirty="0" smtClean="0"/>
              <a:t>World Metrological Organization</a:t>
            </a:r>
          </a:p>
          <a:p>
            <a:pPr algn="ctr"/>
            <a:r>
              <a:rPr lang="en-US" dirty="0" smtClean="0">
                <a:solidFill>
                  <a:srgbClr val="FF0000"/>
                </a:solidFill>
              </a:rPr>
              <a:t>(W.M.O)</a:t>
            </a:r>
            <a:endParaRPr lang="en-US" dirty="0">
              <a:solidFill>
                <a:srgbClr val="FF0000"/>
              </a:solidFill>
            </a:endParaRPr>
          </a:p>
        </p:txBody>
      </p:sp>
    </p:spTree>
    <p:extLst>
      <p:ext uri="{BB962C8B-B14F-4D97-AF65-F5344CB8AC3E}">
        <p14:creationId xmlns:p14="http://schemas.microsoft.com/office/powerpoint/2010/main" val="161216077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916832"/>
            <a:ext cx="7999040" cy="4102968"/>
          </a:xfrm>
        </p:spPr>
        <p:txBody>
          <a:bodyPr>
            <a:normAutofit/>
          </a:bodyPr>
          <a:lstStyle/>
          <a:p>
            <a:pPr algn="r"/>
            <a:r>
              <a:rPr lang="ar-SA" sz="2400" dirty="0" smtClean="0"/>
              <a:t>أنشئت في يناير عام 1975 ومقرها مدريد في اسبانيا</a:t>
            </a:r>
            <a:br>
              <a:rPr lang="ar-SA" sz="2400" dirty="0" smtClean="0"/>
            </a:br>
            <a:r>
              <a:rPr lang="ar-SA" sz="2400" dirty="0" smtClean="0"/>
              <a:t>  تتكون عضويتها من</a:t>
            </a:r>
            <a:br>
              <a:rPr lang="ar-SA" sz="2400" dirty="0" smtClean="0"/>
            </a:br>
            <a:r>
              <a:rPr lang="ar-SA" sz="2400" dirty="0" smtClean="0"/>
              <a:t>* أعضاء عاملين : ويمثلون الدول ذات السيادة ويبلغ عددهم 109 عضوا</a:t>
            </a:r>
            <a:br>
              <a:rPr lang="ar-SA" sz="2400" dirty="0" smtClean="0"/>
            </a:br>
            <a:r>
              <a:rPr lang="ar-SA" sz="2400" dirty="0" smtClean="0"/>
              <a:t>* أعضاء منتسبين : وهم الهيئات الحكومية وغير الحكومية التي تتصل أنشطتها بالسياحة ويمثلون القطاع التنفيذي والتجاري والنقل والطيران والفنادق ويبلغ عددهم 165 عضوا </a:t>
            </a:r>
            <a:br>
              <a:rPr lang="ar-SA" sz="2400" dirty="0" smtClean="0"/>
            </a:br>
            <a:r>
              <a:rPr lang="ar-SA" sz="2400" dirty="0" smtClean="0"/>
              <a:t>* أعضاء منظمين : ويمثلون الأقاليم او المقاطعات غير المسئولة عن علاقاتها الخارجية وعددهم 4</a:t>
            </a:r>
            <a:br>
              <a:rPr lang="ar-SA" sz="2400" dirty="0" smtClean="0"/>
            </a:br>
            <a:r>
              <a:rPr lang="ar-SA" sz="2400" dirty="0" smtClean="0"/>
              <a:t>* مراقب دائم : وهو الفاتيكان</a:t>
            </a:r>
            <a:endParaRPr lang="en-US" sz="2400" dirty="0"/>
          </a:p>
        </p:txBody>
      </p:sp>
      <p:sp>
        <p:nvSpPr>
          <p:cNvPr id="3" name="Content Placeholder 2"/>
          <p:cNvSpPr>
            <a:spLocks noGrp="1"/>
          </p:cNvSpPr>
          <p:nvPr>
            <p:ph idx="1"/>
          </p:nvPr>
        </p:nvSpPr>
        <p:spPr>
          <a:xfrm>
            <a:off x="533400" y="533400"/>
            <a:ext cx="8143056" cy="1311424"/>
          </a:xfrm>
        </p:spPr>
        <p:txBody>
          <a:bodyPr/>
          <a:lstStyle/>
          <a:p>
            <a:pPr algn="ctr"/>
            <a:r>
              <a:rPr lang="ar-SA" dirty="0" smtClean="0"/>
              <a:t>منظمة السياحة العالمية</a:t>
            </a:r>
          </a:p>
          <a:p>
            <a:pPr algn="ctr"/>
            <a:r>
              <a:rPr lang="en-US" dirty="0" smtClean="0"/>
              <a:t>World Tourism Organization</a:t>
            </a:r>
          </a:p>
          <a:p>
            <a:pPr algn="ctr"/>
            <a:r>
              <a:rPr lang="en-US" dirty="0" smtClean="0"/>
              <a:t>(W.T.O)</a:t>
            </a:r>
            <a:endParaRPr lang="en-US" dirty="0"/>
          </a:p>
        </p:txBody>
      </p:sp>
    </p:spTree>
    <p:extLst>
      <p:ext uri="{BB962C8B-B14F-4D97-AF65-F5344CB8AC3E}">
        <p14:creationId xmlns:p14="http://schemas.microsoft.com/office/powerpoint/2010/main" val="91669700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988840"/>
            <a:ext cx="8143056" cy="4030960"/>
          </a:xfrm>
        </p:spPr>
        <p:txBody>
          <a:bodyPr>
            <a:normAutofit fontScale="90000"/>
          </a:bodyPr>
          <a:lstStyle/>
          <a:p>
            <a:pPr algn="r"/>
            <a:r>
              <a:rPr lang="ar-SA" sz="2400" dirty="0" smtClean="0"/>
              <a:t>الأهداف</a:t>
            </a:r>
            <a:br>
              <a:rPr lang="ar-SA" sz="2400" dirty="0" smtClean="0"/>
            </a:br>
            <a:r>
              <a:rPr lang="ar-SA" sz="2400" dirty="0" smtClean="0"/>
              <a:t>* تنشيط ودعم وتنمية السياحة بما يسهم في النمو الاقتصادي العالمي</a:t>
            </a:r>
            <a:br>
              <a:rPr lang="ar-SA" sz="2400" dirty="0" smtClean="0"/>
            </a:br>
            <a:r>
              <a:rPr lang="ar-SA" sz="2400" dirty="0" smtClean="0"/>
              <a:t>* دعم التعاون الفعال بين الدول الأعضاء بها والعمل على رعاية مصالحهم</a:t>
            </a:r>
            <a:br>
              <a:rPr lang="ar-SA" sz="2400" dirty="0" smtClean="0"/>
            </a:br>
            <a:r>
              <a:rPr lang="ar-SA" sz="2400" dirty="0" smtClean="0"/>
              <a:t>* تقديم المساعدات الفنية لدول الأعضاء خاصة في مجال برامج التدريب وانشاء المعاهد السياحية والفندقية</a:t>
            </a:r>
            <a:br>
              <a:rPr lang="ar-SA" sz="2400" dirty="0" smtClean="0"/>
            </a:br>
            <a:r>
              <a:rPr lang="ar-SA" sz="2400" dirty="0" smtClean="0"/>
              <a:t>* تطوير مناطق الجذب السياحي </a:t>
            </a:r>
            <a:br>
              <a:rPr lang="ar-SA" sz="2400" dirty="0" smtClean="0"/>
            </a:br>
            <a:r>
              <a:rPr lang="ar-SA" sz="2400" dirty="0" smtClean="0"/>
              <a:t>* تنظيم الندوات والدراسات المتعلق بالترويج وتسويق الخدمات السياحية</a:t>
            </a:r>
            <a:br>
              <a:rPr lang="ar-SA" sz="2400" dirty="0" smtClean="0"/>
            </a:br>
            <a:r>
              <a:rPr lang="ar-SA" sz="2400" dirty="0" smtClean="0"/>
              <a:t>* توثيق الصلة بالأجهزة المعنية للأمم المتحدة ووكالاتها المتخصصة في مجال السياحة</a:t>
            </a:r>
            <a:endParaRPr lang="en-US" sz="2400" dirty="0"/>
          </a:p>
        </p:txBody>
      </p:sp>
      <p:sp>
        <p:nvSpPr>
          <p:cNvPr id="3" name="Content Placeholder 2"/>
          <p:cNvSpPr>
            <a:spLocks noGrp="1"/>
          </p:cNvSpPr>
          <p:nvPr>
            <p:ph idx="1"/>
          </p:nvPr>
        </p:nvSpPr>
        <p:spPr>
          <a:xfrm>
            <a:off x="533400" y="533400"/>
            <a:ext cx="8143056" cy="1743472"/>
          </a:xfrm>
        </p:spPr>
        <p:txBody>
          <a:bodyPr/>
          <a:lstStyle/>
          <a:p>
            <a:pPr algn="ctr"/>
            <a:r>
              <a:rPr lang="ar-SA" dirty="0"/>
              <a:t>منظمة السياحة العالمية</a:t>
            </a:r>
          </a:p>
          <a:p>
            <a:pPr algn="ctr"/>
            <a:r>
              <a:rPr lang="en-US" dirty="0"/>
              <a:t>World Tourism Organization</a:t>
            </a:r>
          </a:p>
          <a:p>
            <a:pPr algn="ctr"/>
            <a:r>
              <a:rPr lang="en-US" dirty="0">
                <a:solidFill>
                  <a:srgbClr val="FF0000"/>
                </a:solidFill>
              </a:rPr>
              <a:t>(W.T.O)</a:t>
            </a:r>
          </a:p>
          <a:p>
            <a:endParaRPr lang="en-US" dirty="0"/>
          </a:p>
        </p:txBody>
      </p:sp>
    </p:spTree>
    <p:extLst>
      <p:ext uri="{BB962C8B-B14F-4D97-AF65-F5344CB8AC3E}">
        <p14:creationId xmlns:p14="http://schemas.microsoft.com/office/powerpoint/2010/main" val="425933966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916832"/>
            <a:ext cx="7999040" cy="4102968"/>
          </a:xfrm>
        </p:spPr>
        <p:txBody>
          <a:bodyPr>
            <a:normAutofit/>
          </a:bodyPr>
          <a:lstStyle/>
          <a:p>
            <a:pPr algn="r"/>
            <a:r>
              <a:rPr lang="ar-SA" sz="2400" dirty="0" smtClean="0"/>
              <a:t>أجهزة منظمة السياحة العالمية</a:t>
            </a:r>
            <a:br>
              <a:rPr lang="ar-SA" sz="2400" dirty="0" smtClean="0"/>
            </a:br>
            <a:r>
              <a:rPr lang="ar-SA" sz="2400" dirty="0" smtClean="0"/>
              <a:t>* الجمعية العامة</a:t>
            </a:r>
            <a:br>
              <a:rPr lang="ar-SA" sz="2400" dirty="0" smtClean="0"/>
            </a:br>
            <a:r>
              <a:rPr lang="ar-SA" sz="2400" dirty="0" smtClean="0"/>
              <a:t>* اللجنة الإقليمية للمنظمة بأفريقيا</a:t>
            </a:r>
            <a:br>
              <a:rPr lang="ar-SA" sz="2400" dirty="0" smtClean="0"/>
            </a:br>
            <a:r>
              <a:rPr lang="ar-SA" sz="2400" dirty="0" smtClean="0"/>
              <a:t>* </a:t>
            </a:r>
            <a:r>
              <a:rPr lang="ar-SA" sz="2400" dirty="0"/>
              <a:t>اللجنة الإقليمية للمنظمة </a:t>
            </a:r>
            <a:r>
              <a:rPr lang="ar-SA" sz="2400" dirty="0" smtClean="0"/>
              <a:t>بالأمريكيتين</a:t>
            </a:r>
            <a:br>
              <a:rPr lang="ar-SA" sz="2400" dirty="0" smtClean="0"/>
            </a:br>
            <a:r>
              <a:rPr lang="ar-SA" sz="2400" dirty="0" smtClean="0"/>
              <a:t>* </a:t>
            </a:r>
            <a:r>
              <a:rPr lang="ar-SA" sz="2400" dirty="0"/>
              <a:t>اللجنة الإقليمية للمنظمة </a:t>
            </a:r>
            <a:r>
              <a:rPr lang="ar-SA" sz="2400" dirty="0" smtClean="0"/>
              <a:t>بشرق اسيا والباسفيك</a:t>
            </a:r>
            <a:br>
              <a:rPr lang="ar-SA" sz="2400" dirty="0" smtClean="0"/>
            </a:br>
            <a:r>
              <a:rPr lang="ar-SA" sz="2400" dirty="0" smtClean="0"/>
              <a:t>* </a:t>
            </a:r>
            <a:r>
              <a:rPr lang="ar-SA" sz="2400" dirty="0"/>
              <a:t>اللجنة الإقليمية </a:t>
            </a:r>
            <a:r>
              <a:rPr lang="ar-SA" sz="2400"/>
              <a:t>للمنظمة </a:t>
            </a:r>
            <a:r>
              <a:rPr lang="ar-SA" sz="2400" smtClean="0"/>
              <a:t>بأوروبا</a:t>
            </a:r>
            <a:r>
              <a:rPr lang="ar-SA" sz="2400" dirty="0" smtClean="0"/>
              <a:t/>
            </a:r>
            <a:br>
              <a:rPr lang="ar-SA" sz="2400" dirty="0" smtClean="0"/>
            </a:br>
            <a:r>
              <a:rPr lang="ar-SA" sz="2400" dirty="0" smtClean="0"/>
              <a:t>* </a:t>
            </a:r>
            <a:r>
              <a:rPr lang="ar-SA" sz="2400" dirty="0"/>
              <a:t>اللجنة الإقليمية للمنظمة </a:t>
            </a:r>
            <a:r>
              <a:rPr lang="ar-SA" sz="2400" dirty="0" smtClean="0"/>
              <a:t>بالشرق الأوسط</a:t>
            </a:r>
            <a:br>
              <a:rPr lang="ar-SA" sz="2400" dirty="0" smtClean="0"/>
            </a:br>
            <a:r>
              <a:rPr lang="ar-SA" sz="2400" dirty="0" smtClean="0"/>
              <a:t>* </a:t>
            </a:r>
            <a:r>
              <a:rPr lang="ar-SA" sz="2400" dirty="0"/>
              <a:t>اللجنة الإقليمية للمنظمة </a:t>
            </a:r>
            <a:r>
              <a:rPr lang="ar-SA" sz="2400" dirty="0" smtClean="0"/>
              <a:t>بجنوب اسيا</a:t>
            </a:r>
            <a:br>
              <a:rPr lang="ar-SA" sz="2400" dirty="0" smtClean="0"/>
            </a:br>
            <a:r>
              <a:rPr lang="ar-SA" sz="2400" dirty="0" smtClean="0"/>
              <a:t>* المجلس التنفيذي</a:t>
            </a:r>
            <a:br>
              <a:rPr lang="ar-SA" sz="2400" dirty="0" smtClean="0"/>
            </a:br>
            <a:r>
              <a:rPr lang="ar-SA" sz="2400" dirty="0" smtClean="0"/>
              <a:t>* الأمانة العامة</a:t>
            </a:r>
            <a:endParaRPr lang="en-US" sz="2400" dirty="0"/>
          </a:p>
        </p:txBody>
      </p:sp>
      <p:sp>
        <p:nvSpPr>
          <p:cNvPr id="3" name="Content Placeholder 2"/>
          <p:cNvSpPr>
            <a:spLocks noGrp="1"/>
          </p:cNvSpPr>
          <p:nvPr>
            <p:ph idx="1"/>
          </p:nvPr>
        </p:nvSpPr>
        <p:spPr>
          <a:xfrm>
            <a:off x="533400" y="533400"/>
            <a:ext cx="8215064" cy="1599456"/>
          </a:xfrm>
        </p:spPr>
        <p:txBody>
          <a:bodyPr/>
          <a:lstStyle/>
          <a:p>
            <a:pPr algn="ctr"/>
            <a:r>
              <a:rPr lang="ar-SA" dirty="0"/>
              <a:t>منظمة السياحة العالمية</a:t>
            </a:r>
          </a:p>
          <a:p>
            <a:pPr algn="ctr"/>
            <a:r>
              <a:rPr lang="en-US" dirty="0"/>
              <a:t>World Tourism Organization</a:t>
            </a:r>
          </a:p>
          <a:p>
            <a:pPr algn="ctr"/>
            <a:r>
              <a:rPr lang="en-US" dirty="0">
                <a:solidFill>
                  <a:srgbClr val="FF0000"/>
                </a:solidFill>
              </a:rPr>
              <a:t>(W.T.O)</a:t>
            </a:r>
          </a:p>
          <a:p>
            <a:endParaRPr lang="en-US" dirty="0"/>
          </a:p>
        </p:txBody>
      </p:sp>
    </p:spTree>
    <p:extLst>
      <p:ext uri="{BB962C8B-B14F-4D97-AF65-F5344CB8AC3E}">
        <p14:creationId xmlns:p14="http://schemas.microsoft.com/office/powerpoint/2010/main" val="24426347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348880"/>
            <a:ext cx="8359080" cy="3670920"/>
          </a:xfrm>
        </p:spPr>
        <p:txBody>
          <a:bodyPr/>
          <a:lstStyle/>
          <a:p>
            <a:pPr algn="ctr"/>
            <a:r>
              <a:rPr lang="ar-SA" dirty="0" smtClean="0"/>
              <a:t>هي الهيئات والمنظمات التي يتكون منها المجتمع الدولي وتشارك في تفعيل إرادة الجماعة الدولية</a:t>
            </a:r>
            <a:endParaRPr lang="en-US" dirty="0"/>
          </a:p>
        </p:txBody>
      </p:sp>
      <p:sp>
        <p:nvSpPr>
          <p:cNvPr id="3" name="Content Placeholder 2"/>
          <p:cNvSpPr>
            <a:spLocks noGrp="1"/>
          </p:cNvSpPr>
          <p:nvPr>
            <p:ph idx="1"/>
          </p:nvPr>
        </p:nvSpPr>
        <p:spPr>
          <a:xfrm>
            <a:off x="533400" y="533400"/>
            <a:ext cx="8359080" cy="1671464"/>
          </a:xfrm>
        </p:spPr>
        <p:txBody>
          <a:bodyPr>
            <a:normAutofit/>
          </a:bodyPr>
          <a:lstStyle/>
          <a:p>
            <a:pPr algn="ctr"/>
            <a:r>
              <a:rPr lang="ar-SA" sz="4000" dirty="0" smtClean="0">
                <a:solidFill>
                  <a:srgbClr val="FF0000"/>
                </a:solidFill>
              </a:rPr>
              <a:t>المنظمات الدولية</a:t>
            </a:r>
            <a:endParaRPr lang="en-US" sz="4000" dirty="0">
              <a:solidFill>
                <a:srgbClr val="FF0000"/>
              </a:solidFill>
            </a:endParaRPr>
          </a:p>
        </p:txBody>
      </p:sp>
    </p:spTree>
    <p:extLst>
      <p:ext uri="{BB962C8B-B14F-4D97-AF65-F5344CB8AC3E}">
        <p14:creationId xmlns:p14="http://schemas.microsoft.com/office/powerpoint/2010/main" val="10232706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492896"/>
            <a:ext cx="8287072" cy="3526904"/>
          </a:xfrm>
        </p:spPr>
        <p:txBody>
          <a:bodyPr/>
          <a:lstStyle/>
          <a:p>
            <a:pPr algn="just" rtl="1"/>
            <a:r>
              <a:rPr lang="ar-SA" dirty="0" smtClean="0"/>
              <a:t>هي مؤسسات وهيئات دائمة ذات إرادة ذاتية وشخصية قانونية ودولية مستقلة تنشئها مجموعة من الدول لتعزيز التعاون فيما بينها وتحقيق اهداف مشتركة</a:t>
            </a:r>
            <a:endParaRPr lang="en-US" dirty="0"/>
          </a:p>
        </p:txBody>
      </p:sp>
      <p:sp>
        <p:nvSpPr>
          <p:cNvPr id="3" name="Content Placeholder 2"/>
          <p:cNvSpPr>
            <a:spLocks noGrp="1"/>
          </p:cNvSpPr>
          <p:nvPr>
            <p:ph idx="1"/>
          </p:nvPr>
        </p:nvSpPr>
        <p:spPr>
          <a:xfrm>
            <a:off x="533400" y="533400"/>
            <a:ext cx="8287072" cy="1527448"/>
          </a:xfrm>
        </p:spPr>
        <p:txBody>
          <a:bodyPr/>
          <a:lstStyle/>
          <a:p>
            <a:pPr algn="ctr"/>
            <a:r>
              <a:rPr lang="ar-SA" sz="3600" dirty="0">
                <a:solidFill>
                  <a:srgbClr val="FF0000"/>
                </a:solidFill>
              </a:rPr>
              <a:t>المنظمات الدولية</a:t>
            </a:r>
            <a:endParaRPr lang="en-US" sz="3600" dirty="0">
              <a:solidFill>
                <a:srgbClr val="FF0000"/>
              </a:solidFill>
            </a:endParaRPr>
          </a:p>
          <a:p>
            <a:pPr algn="ctr"/>
            <a:endParaRPr lang="en-US" dirty="0"/>
          </a:p>
        </p:txBody>
      </p:sp>
    </p:spTree>
    <p:extLst>
      <p:ext uri="{BB962C8B-B14F-4D97-AF65-F5344CB8AC3E}">
        <p14:creationId xmlns:p14="http://schemas.microsoft.com/office/powerpoint/2010/main" val="1392333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76872"/>
            <a:ext cx="8217203" cy="3742928"/>
          </a:xfrm>
        </p:spPr>
        <p:txBody>
          <a:bodyPr/>
          <a:lstStyle/>
          <a:p>
            <a:pPr algn="r"/>
            <a:r>
              <a:rPr lang="ar-SA" dirty="0" smtClean="0">
                <a:solidFill>
                  <a:srgbClr val="FFFF00"/>
                </a:solidFill>
              </a:rPr>
              <a:t>تتألف المنظمات غالبا من ما يلي:</a:t>
            </a:r>
            <a:br>
              <a:rPr lang="ar-SA" dirty="0" smtClean="0">
                <a:solidFill>
                  <a:srgbClr val="FFFF00"/>
                </a:solidFill>
              </a:rPr>
            </a:br>
            <a:r>
              <a:rPr lang="ar-SA" dirty="0" smtClean="0"/>
              <a:t>*الأمانة العامة</a:t>
            </a:r>
            <a:br>
              <a:rPr lang="ar-SA" dirty="0" smtClean="0"/>
            </a:br>
            <a:r>
              <a:rPr lang="ar-SA" dirty="0" smtClean="0"/>
              <a:t>*الجمعية العامة للأعضاء</a:t>
            </a:r>
            <a:br>
              <a:rPr lang="ar-SA" dirty="0" smtClean="0"/>
            </a:br>
            <a:r>
              <a:rPr lang="ar-SA" dirty="0" smtClean="0"/>
              <a:t>*اللجنة التنفيذية للمنظمة</a:t>
            </a:r>
            <a:endParaRPr lang="en-US" dirty="0"/>
          </a:p>
        </p:txBody>
      </p:sp>
      <p:sp>
        <p:nvSpPr>
          <p:cNvPr id="3" name="Content Placeholder 2"/>
          <p:cNvSpPr>
            <a:spLocks noGrp="1"/>
          </p:cNvSpPr>
          <p:nvPr>
            <p:ph idx="1"/>
          </p:nvPr>
        </p:nvSpPr>
        <p:spPr>
          <a:xfrm>
            <a:off x="755576" y="476672"/>
            <a:ext cx="7995027" cy="1671464"/>
          </a:xfrm>
        </p:spPr>
        <p:txBody>
          <a:bodyPr>
            <a:normAutofit/>
          </a:bodyPr>
          <a:lstStyle/>
          <a:p>
            <a:pPr algn="ctr"/>
            <a:r>
              <a:rPr lang="ar-SA" sz="3600" dirty="0" smtClean="0">
                <a:solidFill>
                  <a:srgbClr val="FF0000"/>
                </a:solidFill>
              </a:rPr>
              <a:t>هيكلية المنظمات</a:t>
            </a:r>
            <a:endParaRPr lang="en-US" sz="3600" dirty="0">
              <a:solidFill>
                <a:srgbClr val="FF0000"/>
              </a:solidFill>
            </a:endParaRPr>
          </a:p>
        </p:txBody>
      </p:sp>
    </p:spTree>
    <p:extLst>
      <p:ext uri="{BB962C8B-B14F-4D97-AF65-F5344CB8AC3E}">
        <p14:creationId xmlns:p14="http://schemas.microsoft.com/office/powerpoint/2010/main" val="8135338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132856"/>
            <a:ext cx="8287072" cy="3886944"/>
          </a:xfrm>
        </p:spPr>
        <p:txBody>
          <a:bodyPr>
            <a:normAutofit/>
          </a:bodyPr>
          <a:lstStyle/>
          <a:p>
            <a:pPr algn="r"/>
            <a:r>
              <a:rPr lang="ar-SA" sz="2800" dirty="0" smtClean="0">
                <a:solidFill>
                  <a:srgbClr val="FFFF00"/>
                </a:solidFill>
              </a:rPr>
              <a:t>هناك اربع عناصر لابد من توفرها في المنظمات الدولية</a:t>
            </a:r>
            <a:br>
              <a:rPr lang="ar-SA" sz="2800" dirty="0" smtClean="0">
                <a:solidFill>
                  <a:srgbClr val="FFFF00"/>
                </a:solidFill>
              </a:rPr>
            </a:br>
            <a:r>
              <a:rPr lang="ar-SA" sz="2800" dirty="0" smtClean="0"/>
              <a:t>العنصر الأول   : الدوام والاستمرارية</a:t>
            </a:r>
            <a:br>
              <a:rPr lang="ar-SA" sz="2800" dirty="0" smtClean="0"/>
            </a:br>
            <a:r>
              <a:rPr lang="ar-SA" sz="2800" dirty="0" smtClean="0"/>
              <a:t>العنصر الثاني : الصفة الاتفاقية</a:t>
            </a:r>
            <a:br>
              <a:rPr lang="ar-SA" sz="2800" dirty="0" smtClean="0"/>
            </a:br>
            <a:r>
              <a:rPr lang="ar-SA" sz="2800" dirty="0" smtClean="0"/>
              <a:t>العنصر الثالث : الصفة الدولية</a:t>
            </a:r>
            <a:br>
              <a:rPr lang="ar-SA" sz="2800" dirty="0" smtClean="0"/>
            </a:br>
            <a:r>
              <a:rPr lang="ar-SA" sz="2800" dirty="0" smtClean="0"/>
              <a:t>العنصر الرابع  : الإرادة الذاتية</a:t>
            </a:r>
            <a:endParaRPr lang="en-US" sz="2800" dirty="0">
              <a:solidFill>
                <a:srgbClr val="FFFF00"/>
              </a:solidFill>
            </a:endParaRPr>
          </a:p>
        </p:txBody>
      </p:sp>
      <p:sp>
        <p:nvSpPr>
          <p:cNvPr id="3" name="Content Placeholder 2"/>
          <p:cNvSpPr>
            <a:spLocks noGrp="1"/>
          </p:cNvSpPr>
          <p:nvPr>
            <p:ph idx="1"/>
          </p:nvPr>
        </p:nvSpPr>
        <p:spPr>
          <a:xfrm>
            <a:off x="533400" y="533400"/>
            <a:ext cx="8431088" cy="1599456"/>
          </a:xfrm>
        </p:spPr>
        <p:txBody>
          <a:bodyPr>
            <a:normAutofit/>
          </a:bodyPr>
          <a:lstStyle/>
          <a:p>
            <a:pPr algn="ctr"/>
            <a:r>
              <a:rPr lang="ar-SA" sz="3600" dirty="0" smtClean="0">
                <a:solidFill>
                  <a:srgbClr val="FF0000"/>
                </a:solidFill>
              </a:rPr>
              <a:t>خصائص وشروط المنظمة الدولية</a:t>
            </a:r>
            <a:endParaRPr lang="en-US" sz="3600" dirty="0">
              <a:solidFill>
                <a:srgbClr val="FF0000"/>
              </a:solidFill>
            </a:endParaRPr>
          </a:p>
        </p:txBody>
      </p:sp>
    </p:spTree>
    <p:extLst>
      <p:ext uri="{BB962C8B-B14F-4D97-AF65-F5344CB8AC3E}">
        <p14:creationId xmlns:p14="http://schemas.microsoft.com/office/powerpoint/2010/main" val="31841200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33400" y="533400"/>
            <a:ext cx="8215064" cy="1599456"/>
          </a:xfrm>
        </p:spPr>
        <p:txBody>
          <a:bodyPr>
            <a:normAutofit/>
          </a:bodyPr>
          <a:lstStyle/>
          <a:p>
            <a:pPr algn="ctr"/>
            <a:r>
              <a:rPr lang="ar-SA" sz="3600" dirty="0" smtClean="0">
                <a:solidFill>
                  <a:srgbClr val="FF0000"/>
                </a:solidFill>
              </a:rPr>
              <a:t>اقسام المنظمات الدولية</a:t>
            </a:r>
            <a:endParaRPr lang="ar-SA" sz="3600" dirty="0">
              <a:solidFill>
                <a:srgbClr val="FF0000"/>
              </a:solidFill>
            </a:endParaRPr>
          </a:p>
          <a:p>
            <a:endParaRPr lang="ar-SA" dirty="0"/>
          </a:p>
        </p:txBody>
      </p:sp>
      <p:sp>
        <p:nvSpPr>
          <p:cNvPr id="4" name="Title 3"/>
          <p:cNvSpPr>
            <a:spLocks noGrp="1"/>
          </p:cNvSpPr>
          <p:nvPr>
            <p:ph type="title"/>
          </p:nvPr>
        </p:nvSpPr>
        <p:spPr>
          <a:xfrm>
            <a:off x="533400" y="1916832"/>
            <a:ext cx="8215064" cy="4102968"/>
          </a:xfrm>
        </p:spPr>
        <p:txBody>
          <a:bodyPr/>
          <a:lstStyle/>
          <a:p>
            <a:pPr algn="r"/>
            <a:r>
              <a:rPr lang="ar-SA" sz="2800" dirty="0" smtClean="0">
                <a:solidFill>
                  <a:srgbClr val="FFFF00"/>
                </a:solidFill>
              </a:rPr>
              <a:t>يمكن تقسيم المنظمات الدولية من حيث نطاق العضوية الى:</a:t>
            </a:r>
            <a:r>
              <a:rPr lang="ar-SA" dirty="0" smtClean="0"/>
              <a:t/>
            </a:r>
            <a:br>
              <a:rPr lang="ar-SA" dirty="0" smtClean="0"/>
            </a:br>
            <a:r>
              <a:rPr lang="ar-SA" dirty="0" smtClean="0"/>
              <a:t>* منظمات عالمية</a:t>
            </a:r>
            <a:br>
              <a:rPr lang="ar-SA" dirty="0" smtClean="0"/>
            </a:br>
            <a:r>
              <a:rPr lang="ar-SA" dirty="0" smtClean="0"/>
              <a:t>* منظمات إقليمية</a:t>
            </a:r>
            <a:br>
              <a:rPr lang="ar-SA" dirty="0" smtClean="0"/>
            </a:br>
            <a:r>
              <a:rPr lang="ar-SA" dirty="0" smtClean="0"/>
              <a:t>* منظمات عقائدية</a:t>
            </a:r>
            <a:endParaRPr lang="en-US" dirty="0"/>
          </a:p>
        </p:txBody>
      </p:sp>
    </p:spTree>
    <p:extLst>
      <p:ext uri="{BB962C8B-B14F-4D97-AF65-F5344CB8AC3E}">
        <p14:creationId xmlns:p14="http://schemas.microsoft.com/office/powerpoint/2010/main" val="1424450554"/>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473</TotalTime>
  <Words>821</Words>
  <Application>Microsoft Office PowerPoint</Application>
  <PresentationFormat>On-screen Show (4:3)</PresentationFormat>
  <Paragraphs>128</Paragraphs>
  <Slides>46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46</vt:i4>
      </vt:variant>
    </vt:vector>
  </HeadingPairs>
  <TitlesOfParts>
    <vt:vector size="50" baseType="lpstr">
      <vt:lpstr>Century Gothic</vt:lpstr>
      <vt:lpstr>Tahoma</vt:lpstr>
      <vt:lpstr>Wingdings 3</vt:lpstr>
      <vt:lpstr>Slice</vt:lpstr>
      <vt:lpstr>*المنظمات والأنظمة السياحية والفندقية </vt:lpstr>
      <vt:lpstr>نشأت المنظمات الدولية</vt:lpstr>
      <vt:lpstr>بدأت فكرة انشاء المنظمات الدولية عام 1814  تطورت الفكرة واتخذت شكلها الحالي ما بين الحربين العالميتين حيث تشكلت عصبة الأمم ومنظمة العمل الدولية وتبلورت الأفكار المنظمة لانشاء المنظمات الدولية بعد الحرب العالمية الثانية حيث تحولت عصبة الأمم الى منظمة الأمم المتحدة </vt:lpstr>
      <vt:lpstr>تعد المنظمات تطور لفكرة المؤتمرات الا انها اخذت صبغة الاستمرارية لعضويتها واعمالها . وتعالج المنظمات المسائل المشتركة للدول وهي تستجيب للمطالب العملية وتتخذ قراراتها بالاجماع وقد حصلت المنظمات على إرادة ذاتية مستقلة عن الدول المؤسسة لها  وامتلكت سلطات ذاتيةناتجة عن تفويض حقيقي من الدول</vt:lpstr>
      <vt:lpstr>هي الهيئات والمنظمات التي يتكون منها المجتمع الدولي وتشارك في تفعيل إرادة الجماعة الدولية</vt:lpstr>
      <vt:lpstr>هي مؤسسات وهيئات دائمة ذات إرادة ذاتية وشخصية قانونية ودولية مستقلة تنشئها مجموعة من الدول لتعزيز التعاون فيما بينها وتحقيق اهداف مشتركة</vt:lpstr>
      <vt:lpstr>تتألف المنظمات غالبا من ما يلي: *الأمانة العامة *الجمعية العامة للأعضاء *اللجنة التنفيذية للمنظمة</vt:lpstr>
      <vt:lpstr>هناك اربع عناصر لابد من توفرها في المنظمات الدولية العنصر الأول   : الدوام والاستمرارية العنصر الثاني : الصفة الاتفاقية العنصر الثالث : الصفة الدولية العنصر الرابع  : الإرادة الذاتية</vt:lpstr>
      <vt:lpstr>يمكن تقسيم المنظمات الدولية من حيث نطاق العضوية الى: * منظمات عالمية * منظمات إقليمية * منظمات عقائدية</vt:lpstr>
      <vt:lpstr>يمكن تقسيم المنظمات الدولية من حيث الاختصاص الى: * منظمات دولية عامة * منظمات دولية متخصصة </vt:lpstr>
      <vt:lpstr>المنظمات الدولية هي احد العوامل الرئيسية التي تسهم في التقارب والتفاهم والسلام بين الدول المختلفة</vt:lpstr>
      <vt:lpstr>الشروط التي لا بد توافرها في المنظمات الدولية * المشروعية * التنظيم * الدولية</vt:lpstr>
      <vt:lpstr>تنقسم المنظمات الدولية الى قسمين هما * المنظمات الدولية الحكومية * المنظمات الدولية غير الحكومية</vt:lpstr>
      <vt:lpstr>الفرق بين المنظمات الدولية الحكومية والمنظمات الدولية غير الحكومية: * الشكل القانوني * طرق وأساليب العمل * الوظائف والأنشطة * الاختصاصات * الامتيازات * الحصانة * الإعفاءات والتسهيلات </vt:lpstr>
      <vt:lpstr>تتكون كل منظمة من ثلاثة أجهزة هي: * الجهاز العام للمنظمة ، والذي تمثل فيه الدول الأعضاء على قدم المساواة * الجهاز التنفيذي ، وتمثل فيه الدول بشكل محدود ويتولى اتخاذ القرارات * الجهاز الإداري ، الذي يتولى اعداد الاجتماعات والجلسات ومتابعة تنفيذ القرارات</vt:lpstr>
      <vt:lpstr>الأنواع الرئيسية للمنظمات الدولية الحكومية: * الوكالات المتخصصة المتصلة بالأمم المتحدة والمنظمات الحكومية * المنظمات ذات الطابع الإقليمي * المنظمات ذات الطابع الخاص</vt:lpstr>
      <vt:lpstr>الأمم المتحدة هي منظمة دولية حكومية ذات طابع شامل للعلاقات والاتصالات الدولية ومفتوحة لكل دول العالم بشرط توافر المواصفات التي حددها ميثاقها أنشئت في 24 أكتوبر عام 1945</vt:lpstr>
      <vt:lpstr>اهداف انشاء المنظمة: * حفظ الامن الدولي * دعم العلاقات السلمية بين الدول * التوصل الى حل الخلافات والصراعات والأزمات * تنمية التعاون والتبادل الاقتصادي والتجاري والاجتماعي والثقافي والعلمي بين شعوب العالم</vt:lpstr>
      <vt:lpstr>الأجهزة الرئيسية للمنظمة: * الجمعية العامة هي اقوى منبر عالمي تعرض وتناقش فيه المشكلات والقضايا الدولية وهي التي تقرر قبول او رفض أي دولة كعضو للأمم المتحدة * مجلس الامن * المجلس الاقتصادي والاجتماعي </vt:lpstr>
      <vt:lpstr>تحال اليه جميع النزاعات والخلافات المتعلقة بالأمن وبسلامة الدول خاصة التي تتعرض لاعتداء خارجي على أراضيها ويتكون مجلس الامن من 15 عضو منهم الخمسة الدائمين وهم مندوبي كل من الولايات المتحدة الامريكية وبريطانيا وفرنسا والصين وروسيا</vt:lpstr>
      <vt:lpstr>اختصاصات المجلس الاقتصادي والاجتماعي: * تقديم الخدمات للدول الأعضاء بعد موافقة الجمعية العامة * الدعوة لعقد المؤتمرات الدولية لبحث الموضوعات المتعلقة باختصاصاته والتوصل الى قرارات وتوصيات واتفاقات * دراسة كل ما يتعلق بالنواحي الاقتصادية والاجتماعية والثقافية والصحية الدولية واتخاذ القرارات المناسبة * التفاوض مع الوكالات المتخصصة وتحديد أسس التعاون بينها وبين هيئة الأمم المتحدة * التنسيق بين اعمال الوكالات المتخصصة والمنظمات غير الحكومية وبين الأمم المتحدة </vt:lpstr>
      <vt:lpstr> أنشئت في العام 1945 في هولندا . يبلغ عدد أعضائها 15 عضوا. تختص المحكمة بالفصل في المنازعات والقضايا الدولية التي تعرض عليها وفقا لأحكام القانون الدولي والعادات الدولية المعمول بها وتعد احكامها نهائية غير قابلة للاستئناف . كما تختص بالجانب الافتائي حيث تقوم بأبداء الراي في المسائل القانونية </vt:lpstr>
      <vt:lpstr>في سنة 1945، وبموجب الفصل الثاني عشر من الميثاق، أنشأت الأمم المتحدة نظام الوصاية الدولي للإشراف على الأقاليم  المشمولة بالوصاية الموضوعة تحته بموجب اتفاقات فردية مع الدول القائمة بإدارتها. وبموجب المادة 77 من الميثاق، يطبّق نظام الوصاية على الأقاليم الداخلة في الفئات التالية: الأقاليم الموضوعة تحت انتداب نصت عليه عصبة الأمم بعد الحرب العالمية الأولى؛ الأقاليم المقتطعة من "دول الأعداء" نتيجة للحرب العالمية الثانية؛ الأقاليم التي تضعها تحت الوصاية بمحض اختيارها دول مسؤولة عن إدارتها. والغرض الأساسي من النظام هو النهوض بالتقدم السياسي والاقتصادي والاجتماعي للأقاليم وتطورها نحو الحكم الذاتي وتقرير المصير. وقد شجع النظام أيضاً احترام حقوق الإنسان والحريات الأساسية والاعتراف باستقلال شعوب العالم. وقد أنهى مجلس الأمن في سنة 1994 اتفاق الأمم المتحدة للوصاية الخاص بآخر إقليم ـ وهو إقليم جزر المحيط الهادئ (بالاو) المشمول بالوصاية، كانت تديره الولايات المتحدة ـ بعد أن اختار الحكم الذاتي في اقتراع عام أجري في سنة 1993. وقد أصبحت بالاو مستقلة في سنة 1994، وانضمت إلى الأمم المتحدة باعتبارها الدولة العضو الخامسة والثمانين بعد المائة. وفي سنوات الأمم المتحدة الأولى، كان 11 إقليماً مشمولاً بنظام الوصاية. أما الآن، فقد أصبحت الأقاليم الأحد عشر جميعها دولاً مستقلة أو ارتبطت طواعية بدولة. وانتهى نظام الوصاية من أداء مهمته التاريخية، بعدم  بقاء أية أقاليم مدرجة على جدول أعماله. </vt:lpstr>
      <vt:lpstr>تقوم بعقد اجتماعات دورية سنوية , كما تجتمع كلما دعت الضرورة ذلك لمناقشة ما يستجد من احداث</vt:lpstr>
      <vt:lpstr>اهتمت الأمم المتحدة منذ إنشائها بتنمية السياحة الدولية وتشجيع السياحة الداخلية , كما اهتمت بإيجاد تعريف موحد للسائح مما يساعد في الأغراض الإحصائية وتهدف من وراء ذلك بالإضافة الى توفر المعلومات الإحصائية والعامل الاقتصادي الى تشجيع التقارب والتفاهم بين شعوب العالم المختلفة والى إزالة أسباب الصراع والصدام والتوتر املا في الوصول الى الاحترام المتبادل بين الدول</vt:lpstr>
      <vt:lpstr>تعرف الوكالات المتخصصة بانها منظمات تنشأ بمقتضى اتفاق بين الحكومات المختلفة من اجل أهداف واغراض متنوعة ومتعددة ,اقتصادية واجتماعية وثقافية وتعليمية وصحية وغيرها  ولهذه المنظمات ميزانيتها المستقلة التي تشترك فيها الدول الأعضاء كما تعتمد على تمويل الأمم المتحدة في تنفيذ بعض برامج التنمية  </vt:lpstr>
      <vt:lpstr>وتتصل هذه الوكالات بالأمم المتحدة بموجب اتفاقيات تعقد بين المجلس الاقتصادي والاجتماعي وبينها وبموافقة الجمعية العامة يبلغ عدد الوكالات المتخصصة المتصلة بالأمم المتحدة 16 وكالة وهي التالية:</vt:lpstr>
      <vt:lpstr>هي وكالة متخصصة تم توقيع اتفاقيتها في العام 1946 في فرنسا الأهداف * تشجيع التعاون بين الشعوب في مختلف الأنشطة الفكرية والذهنية  * العمل على محو الامية وتدريب المعلمين * اعداد البرامج المتعلقة بالعلوم والبيئة والانسان والكائنات الحية * الاهتمام ببرامج التعاون الدولي الجيولوجي</vt:lpstr>
      <vt:lpstr>علاقة اليونسكو بالسياحة * تهتم هذه الوكالة بالسياحة من خلال اتصالها المباشر بمنظمة السياحة العالمية *تقوم بإصدار عدة كتب ومطبوعات سنوية ذات صلة مباشرة بالسياحة * المساهمة في الحفاظ على الاثار وترميمها وصيانتها * تحرص عل حماية التراث الثقافي للدول النامية</vt:lpstr>
      <vt:lpstr>أنشئت في ابريل عام 1948 في جنيف بسويسرا الأهداف * الارتفاع بمستوى الصحة العامة لجميع الشعوب * منع انتشار الامراض والاوبئة * اصدار نشرات دورية ومعلومات متعلقة بالأمراض والاوبئة وكيفية الوقاية منها * تقديم المساعدات المتعلقة بتحسين الخدمات الصحية والارتقاء بمستوياتها * تشجيع البحوث العلمية والمنح الدراسية لدراسة الامراض المستعصية والمزمنة </vt:lpstr>
      <vt:lpstr>علاقة المنظمة بالسياحة تهتم المنظمة بالسياحة وبتنميتها وتشجيعها من خلال مجال اختصاصها حيث تعمل على منع انتشار الامراض بين المسافرين وتفشي الأوبئة عبر حدود الدول والقارات المختلفة</vt:lpstr>
      <vt:lpstr>تم انشاؤها في العام 1919 الا انها لم تصبح وكالة متخصصة تابعة للأمم المتحدة حتى العام 1946 ومقرها جنيف بسويسرا أهدافها * تحسين أوضاع و ظروف العمل * تنظيم التعويضات المناسبة والعادلة للعامل في حال الإصابة والمرض والعجز * تحقيق الاستقرار والعدالة الاجتماعية ورفع مستوى معيشة الافراد وتحسين أوضاعهم الاقتصادية * الاهتمام بالتدريب المهني ورفع كفاءة العاملين </vt:lpstr>
      <vt:lpstr>علاقة المنظمة بالسياحة تهتم بالأنشطة السياحية مثل تدريب العاملين بالسياحة والفنادق وحل مشكلاتهم وتحسين ظروف العمل وشروطه </vt:lpstr>
      <vt:lpstr>أنشئ في ديسمبر 1945 في واشنطن بالولايات المتحدة الامريكية الأهداف * العمل على استقرار صرف العملات المختلفة * القضاء على المضاربات والحد من التنافس * ضمان حرية الدول في تحويل العملات وسداد المدفوعات الدولية * تجنب اختلال ميزان المدفوعات وتحقيق استقراره * حل المشكلات المتعلقة بالتجارة الدولية * الاسهام في الرخاء والتقدم والسلام العالمي</vt:lpstr>
      <vt:lpstr>أنشئ في ديسمبر عام 1945 ومقره الدائم في واشنطن( الولايات المتحدة الامريكية) الاهداف *منح القروض المختلفة للحكومات بما يتعلق بمشروعات التعمير والتنمية التي تحتاج اليها * تقديم المعونة الفنية للدول من خلال خبرائه الذين يشرفون على تنفيذ المشروعات</vt:lpstr>
      <vt:lpstr>علاقة البنك بالقطاع السياحي * إعادة الاعمار والتنمية تساعد في تنشيط القطاع السياحي * زيادة معدلات الدخل تعمل على زيادة الطلب السياحي * تطوير البنية التحتية من خلال القروض المقدمة يعمل على خلق بيئة مناسبة للأنشطة السياحية </vt:lpstr>
      <vt:lpstr>أنشئت في ابريل عام 1947 ومقرها مونتريال في كندا وتقتصر عضويتها على الدول التي لها أنشطة في مجال النقل الجوي الأهداف * تحديد الأسس والمبادئ التي تقوم عليها الملاحة الجوية * العمل على تنمية السياحة الدولية من خلال تسهيل عمليات السفر وجعلة اكثر راحة * العمل على تحسين المطارات وتطويرها وتجهيزها بأحدث الأجهزة *حماية حقوق الدول الأعضاء في القيام بأعمال النقل الجوي والحد من الممارسات الخاطئة</vt:lpstr>
      <vt:lpstr>* توحيد تشريعات الحدود الدولية والصحة العامة والهجرة  * تقديم المساعدات والخبرة الفنية والمعونة والمنح للدول الأعضاء * اعداد الدراسات اللازمة لتطوير الملاحة الجوية ووضع برامج التدريب للطيارين والمراقبة الجوية * وضع القوانين المنظمة لحريات النقل الجوي وحركة الطيران  * الاشراف على نشاط الطيران المدني * عقد المؤتمرات والاتفاقات الدولية التي تعنى بتنمية حركة السفر </vt:lpstr>
      <vt:lpstr>أنشئت في أكتوبر من عام 1945 ومقرها روما في إيطاليا الأهداف * الوصول لكفاية الغذاء من الإنتاج العالمي * العمل على عدالة توزيع المنتجات الزراعية والأغذية *تحسين الأحوال الاقتصادية والاجتماعية والغذائية للشعوب * تشجيع استخدام الطرق العلمية والتكنولوجية المتقدمة في الزراعة * تشجيع هندسة الري للمحافظة على مصادر المياه * تنظيم حملات توعية لمكافحة الامراض الوبائية التي تصيب الحيوانات * المحافظة على التربة وإنتاج الاسمدة </vt:lpstr>
      <vt:lpstr>أنشئت في يناير من عام 1958 ومقرها جنيف في سويسرا الأهداف * تحرير التجارة العالمية وذلك بإلغاء القيود والحواجز التي تعترض سبيلها * تخفيض التعرفة الجمركية مما يؤدي الى فتح الأسواق امام المنتجات المختلفة والمواد الاولية * تنشيط حركة التجارة بين الدول * الاهتمام بتجارة الخدمات ومنها السياحة وتشجيع أنشطتها المختلفة  </vt:lpstr>
      <vt:lpstr>أنشئ في العام 1865 وكان يطلق علية اتحاد البرق العالمي ثم تم تغير اسمه الى ما هو عليه عام 1934 وقد وقع اتفاقية مع الأمم المتحدة عام 1947 ومقره جنيف في سويسرا الأهداف * تنظيم وتنسيق وتحسين جميع خدمات الاتصالات السلكية واللاسلكية حول العالم * الاهتمام بنشر خدمات الاتصالات في كل دول العالم * تقديم المساعدات الفنية للبلدان النامية في مجال الاتصالات</vt:lpstr>
      <vt:lpstr>أنشئت في العام 1948 وبدأت ممارسة أنشطتها في العام 1958 ومقرها الدائم لندن في بريطانيا الأهداف * الوصول للتعاون المنظم بين الدول الأعضاء فيما يختص بالتجارة البحرية * الاهتمام بالنشاط السياحي خاصة فيما يتعلق بنقل الركاب والمسافرين عن طريق البحر *تحديد المعايير اللازمة لأمن وسلامة وسهولة النقل البحري * دراسة المشكلات المتعلقة بالنقل البحري والتلوث البحري </vt:lpstr>
      <vt:lpstr>أنشئت عام 1878 وكان اسمها منظمة الأرصاد الجوية ثم أصبحت بمقتضى اتفاقية واشنطن عام 1947 تحمل الاسم الحالي مقرها جنيف بسويسرا الأهداف * توفير البيانات والمعلومات اللازمة للملاحة الجوية والبحرية * تشجيع النشر الدوري المنظم لإحصاءات الأرصاد الجوية * بذل الجهود والمساعدات التي من شانها تحسين مستوى خدمات شبكات ومحطات المراقبة الارصادية * تشجيع التعاون والتبادل في مجال تقارير الطقس وبرامج بحوث الأرصاد الجوية</vt:lpstr>
      <vt:lpstr>أنشئت في يناير عام 1975 ومقرها مدريد في اسبانيا   تتكون عضويتها من * أعضاء عاملين : ويمثلون الدول ذات السيادة ويبلغ عددهم 109 عضوا * أعضاء منتسبين : وهم الهيئات الحكومية وغير الحكومية التي تتصل أنشطتها بالسياحة ويمثلون القطاع التنفيذي والتجاري والنقل والطيران والفنادق ويبلغ عددهم 165 عضوا  * أعضاء منظمين : ويمثلون الأقاليم او المقاطعات غير المسئولة عن علاقاتها الخارجية وعددهم 4 * مراقب دائم : وهو الفاتيكان</vt:lpstr>
      <vt:lpstr>الأهداف * تنشيط ودعم وتنمية السياحة بما يسهم في النمو الاقتصادي العالمي * دعم التعاون الفعال بين الدول الأعضاء بها والعمل على رعاية مصالحهم * تقديم المساعدات الفنية لدول الأعضاء خاصة في مجال برامج التدريب وانشاء المعاهد السياحية والفندقية * تطوير مناطق الجذب السياحي  * تنظيم الندوات والدراسات المتعلق بالترويج وتسويق الخدمات السياحية * توثيق الصلة بالأجهزة المعنية للأمم المتحدة ووكالاتها المتخصصة في مجال السياحة</vt:lpstr>
      <vt:lpstr>أجهزة منظمة السياحة العالمية * الجمعية العامة * اللجنة الإقليمية للمنظمة بأفريقيا * اللجنة الإقليمية للمنظمة بالأمريكيتين * اللجنة الإقليمية للمنظمة بشرق اسيا والباسفيك * اللجنة الإقليمية للمنظمة بأوروبا * اللجنة الإقليمية للمنظمة بالشرق الأوسط * اللجنة الإقليمية للمنظمة بجنوب اسيا * المجلس التنفيذي * الأمانة العامة</vt:lpstr>
    </vt:vector>
  </TitlesOfParts>
  <Company>جامعة الملك سعود</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*الفنادق والمطاعم</dc:title>
  <dc:creator>المستخدم</dc:creator>
  <cp:lastModifiedBy>Windows User</cp:lastModifiedBy>
  <cp:revision>64</cp:revision>
  <dcterms:created xsi:type="dcterms:W3CDTF">2015-11-16T05:14:58Z</dcterms:created>
  <dcterms:modified xsi:type="dcterms:W3CDTF">2017-03-21T12:53:53Z</dcterms:modified>
</cp:coreProperties>
</file>