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68" r:id="rId4"/>
    <p:sldId id="257" r:id="rId5"/>
    <p:sldId id="275" r:id="rId6"/>
    <p:sldId id="276" r:id="rId7"/>
    <p:sldId id="273" r:id="rId8"/>
    <p:sldId id="269" r:id="rId9"/>
    <p:sldId id="277" r:id="rId10"/>
    <p:sldId id="278" r:id="rId11"/>
    <p:sldId id="279" r:id="rId12"/>
    <p:sldId id="270" r:id="rId13"/>
    <p:sldId id="261" r:id="rId14"/>
    <p:sldId id="263" r:id="rId15"/>
    <p:sldId id="272" r:id="rId16"/>
    <p:sldId id="280" r:id="rId1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58" d="100"/>
          <a:sy n="58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75A25-C472-4150-98DA-CF9AE72E06AC}" type="doc">
      <dgm:prSet loTypeId="urn:microsoft.com/office/officeart/2005/8/layout/equation2" loCatId="process" qsTypeId="urn:microsoft.com/office/officeart/2005/8/quickstyle/simple1" qsCatId="simple" csTypeId="urn:microsoft.com/office/officeart/2005/8/colors/accent0_1" csCatId="mainScheme" phldr="1"/>
      <dgm:spPr/>
    </dgm:pt>
    <dgm:pt modelId="{6BF52C4D-57AA-4ED8-9C21-C56B7A4BCB9B}">
      <dgm:prSet phldrT="[نص]"/>
      <dgm:spPr/>
      <dgm:t>
        <a:bodyPr/>
        <a:lstStyle/>
        <a:p>
          <a:pPr rtl="1"/>
          <a:r>
            <a:rPr lang="ar-SA" b="1" smtClean="0"/>
            <a:t>الدوافع</a:t>
          </a:r>
          <a:endParaRPr lang="ar-SA" b="1" dirty="0"/>
        </a:p>
      </dgm:t>
    </dgm:pt>
    <dgm:pt modelId="{27DD75AC-0F20-4990-BCEB-AB1DDF495116}" type="parTrans" cxnId="{F371A892-4AD5-4156-861B-48E858738F4B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2F2EFBB6-9092-4AAB-86D1-E96108EB6A9D}" type="sibTrans" cxnId="{F371A892-4AD5-4156-861B-48E858738F4B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6140AD19-F5C5-4554-A54E-72DF13649700}">
      <dgm:prSet phldrT="[نص]"/>
      <dgm:spPr/>
      <dgm:t>
        <a:bodyPr/>
        <a:lstStyle/>
        <a:p>
          <a:pPr rtl="1"/>
          <a:r>
            <a:rPr lang="ar-SA" b="1" smtClean="0"/>
            <a:t>الحوافز</a:t>
          </a:r>
          <a:endParaRPr lang="ar-SA" b="1" dirty="0"/>
        </a:p>
      </dgm:t>
    </dgm:pt>
    <dgm:pt modelId="{37917FE9-BF79-4582-91F4-9428BB04FF89}" type="parTrans" cxnId="{6AE5A626-198C-467C-AA4B-A045BA0478F3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D3FC4918-6684-41CE-A32F-05DA57391E2F}" type="sibTrans" cxnId="{6AE5A626-198C-467C-AA4B-A045BA0478F3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91E44492-3314-4453-9266-B0367A9C0CDB}">
      <dgm:prSet phldrT="[نص]"/>
      <dgm:spPr/>
      <dgm:t>
        <a:bodyPr/>
        <a:lstStyle/>
        <a:p>
          <a:pPr rtl="1"/>
          <a:r>
            <a:rPr lang="ar-SA" b="1" dirty="0" smtClean="0"/>
            <a:t>السلوك الإنساني</a:t>
          </a:r>
          <a:endParaRPr lang="ar-SA" b="1" dirty="0"/>
        </a:p>
      </dgm:t>
    </dgm:pt>
    <dgm:pt modelId="{A5381ECA-7DCE-4E1B-BD47-F2A3D153142E}" type="parTrans" cxnId="{70D68FA5-814D-4A2A-922E-6C7B066C68C2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B788EDCB-6A4C-4DD9-B810-156B1B8A1A8E}" type="sibTrans" cxnId="{70D68FA5-814D-4A2A-922E-6C7B066C68C2}">
      <dgm:prSet/>
      <dgm:spPr/>
      <dgm:t>
        <a:bodyPr/>
        <a:lstStyle/>
        <a:p>
          <a:pPr rtl="1"/>
          <a:endParaRPr lang="ar-SA" b="1">
            <a:solidFill>
              <a:srgbClr val="7030A0"/>
            </a:solidFill>
          </a:endParaRPr>
        </a:p>
      </dgm:t>
    </dgm:pt>
    <dgm:pt modelId="{2B4A8DEF-19A6-4260-80B9-8D65AB5B89CA}" type="pres">
      <dgm:prSet presAssocID="{A0175A25-C472-4150-98DA-CF9AE72E06AC}" presName="Name0" presStyleCnt="0">
        <dgm:presLayoutVars>
          <dgm:dir/>
          <dgm:resizeHandles val="exact"/>
        </dgm:presLayoutVars>
      </dgm:prSet>
      <dgm:spPr/>
    </dgm:pt>
    <dgm:pt modelId="{067675A4-DBCC-4FBE-9991-6A9BBE668001}" type="pres">
      <dgm:prSet presAssocID="{A0175A25-C472-4150-98DA-CF9AE72E06AC}" presName="vNodes" presStyleCnt="0"/>
      <dgm:spPr/>
    </dgm:pt>
    <dgm:pt modelId="{7DEFB0F5-BD33-4798-9E6E-68E69ABF749D}" type="pres">
      <dgm:prSet presAssocID="{6BF52C4D-57AA-4ED8-9C21-C56B7A4BCB9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EB0582-D415-46F9-8ECC-022C66104363}" type="pres">
      <dgm:prSet presAssocID="{2F2EFBB6-9092-4AAB-86D1-E96108EB6A9D}" presName="spacerT" presStyleCnt="0"/>
      <dgm:spPr/>
    </dgm:pt>
    <dgm:pt modelId="{B1079F64-29C4-4E10-8A0A-2111ABDBE7B1}" type="pres">
      <dgm:prSet presAssocID="{2F2EFBB6-9092-4AAB-86D1-E96108EB6A9D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BF993DE1-48BC-45CC-A352-BC2182782668}" type="pres">
      <dgm:prSet presAssocID="{2F2EFBB6-9092-4AAB-86D1-E96108EB6A9D}" presName="spacerB" presStyleCnt="0"/>
      <dgm:spPr/>
    </dgm:pt>
    <dgm:pt modelId="{F7ACEDCE-D242-4C9A-8473-C94487A21747}" type="pres">
      <dgm:prSet presAssocID="{6140AD19-F5C5-4554-A54E-72DF1364970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9C6899-C80D-47CD-A213-C1C3580EFAF8}" type="pres">
      <dgm:prSet presAssocID="{A0175A25-C472-4150-98DA-CF9AE72E06AC}" presName="sibTransLas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2EA5BC79-3C2D-48E8-899D-550A48A0F6C6}" type="pres">
      <dgm:prSet presAssocID="{A0175A25-C472-4150-98DA-CF9AE72E06AC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C15D2547-D106-4FEC-8D82-244F9BEA2B1E}" type="pres">
      <dgm:prSet presAssocID="{A0175A25-C472-4150-98DA-CF9AE72E06AC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D190F8-3FD9-4583-B650-9FACF7E3DCC7}" type="presOf" srcId="{D3FC4918-6684-41CE-A32F-05DA57391E2F}" destId="{2EA5BC79-3C2D-48E8-899D-550A48A0F6C6}" srcOrd="1" destOrd="0" presId="urn:microsoft.com/office/officeart/2005/8/layout/equation2"/>
    <dgm:cxn modelId="{76C75E58-3F0F-4CDA-A636-7C2A27D985DE}" type="presOf" srcId="{6BF52C4D-57AA-4ED8-9C21-C56B7A4BCB9B}" destId="{7DEFB0F5-BD33-4798-9E6E-68E69ABF749D}" srcOrd="0" destOrd="0" presId="urn:microsoft.com/office/officeart/2005/8/layout/equation2"/>
    <dgm:cxn modelId="{70D68FA5-814D-4A2A-922E-6C7B066C68C2}" srcId="{A0175A25-C472-4150-98DA-CF9AE72E06AC}" destId="{91E44492-3314-4453-9266-B0367A9C0CDB}" srcOrd="2" destOrd="0" parTransId="{A5381ECA-7DCE-4E1B-BD47-F2A3D153142E}" sibTransId="{B788EDCB-6A4C-4DD9-B810-156B1B8A1A8E}"/>
    <dgm:cxn modelId="{858C45E4-5080-4E57-ACDC-E93606C4604C}" type="presOf" srcId="{2F2EFBB6-9092-4AAB-86D1-E96108EB6A9D}" destId="{B1079F64-29C4-4E10-8A0A-2111ABDBE7B1}" srcOrd="0" destOrd="0" presId="urn:microsoft.com/office/officeart/2005/8/layout/equation2"/>
    <dgm:cxn modelId="{AA200A98-91BE-4D0B-BE98-D189E7836568}" type="presOf" srcId="{91E44492-3314-4453-9266-B0367A9C0CDB}" destId="{C15D2547-D106-4FEC-8D82-244F9BEA2B1E}" srcOrd="0" destOrd="0" presId="urn:microsoft.com/office/officeart/2005/8/layout/equation2"/>
    <dgm:cxn modelId="{D078DA04-690C-4755-9E9A-EA4190254A96}" type="presOf" srcId="{A0175A25-C472-4150-98DA-CF9AE72E06AC}" destId="{2B4A8DEF-19A6-4260-80B9-8D65AB5B89CA}" srcOrd="0" destOrd="0" presId="urn:microsoft.com/office/officeart/2005/8/layout/equation2"/>
    <dgm:cxn modelId="{6AE5A626-198C-467C-AA4B-A045BA0478F3}" srcId="{A0175A25-C472-4150-98DA-CF9AE72E06AC}" destId="{6140AD19-F5C5-4554-A54E-72DF13649700}" srcOrd="1" destOrd="0" parTransId="{37917FE9-BF79-4582-91F4-9428BB04FF89}" sibTransId="{D3FC4918-6684-41CE-A32F-05DA57391E2F}"/>
    <dgm:cxn modelId="{F371A892-4AD5-4156-861B-48E858738F4B}" srcId="{A0175A25-C472-4150-98DA-CF9AE72E06AC}" destId="{6BF52C4D-57AA-4ED8-9C21-C56B7A4BCB9B}" srcOrd="0" destOrd="0" parTransId="{27DD75AC-0F20-4990-BCEB-AB1DDF495116}" sibTransId="{2F2EFBB6-9092-4AAB-86D1-E96108EB6A9D}"/>
    <dgm:cxn modelId="{D8C808A7-511A-41F8-AC5E-2242FD533BDB}" type="presOf" srcId="{D3FC4918-6684-41CE-A32F-05DA57391E2F}" destId="{239C6899-C80D-47CD-A213-C1C3580EFAF8}" srcOrd="0" destOrd="0" presId="urn:microsoft.com/office/officeart/2005/8/layout/equation2"/>
    <dgm:cxn modelId="{0044615C-CD60-4792-8BDC-3926684A7C56}" type="presOf" srcId="{6140AD19-F5C5-4554-A54E-72DF13649700}" destId="{F7ACEDCE-D242-4C9A-8473-C94487A21747}" srcOrd="0" destOrd="0" presId="urn:microsoft.com/office/officeart/2005/8/layout/equation2"/>
    <dgm:cxn modelId="{3C6AB131-6431-49DC-9412-321EFA5BCCCA}" type="presParOf" srcId="{2B4A8DEF-19A6-4260-80B9-8D65AB5B89CA}" destId="{067675A4-DBCC-4FBE-9991-6A9BBE668001}" srcOrd="0" destOrd="0" presId="urn:microsoft.com/office/officeart/2005/8/layout/equation2"/>
    <dgm:cxn modelId="{5B9306E2-52E6-4850-A85F-12D6D80C04B2}" type="presParOf" srcId="{067675A4-DBCC-4FBE-9991-6A9BBE668001}" destId="{7DEFB0F5-BD33-4798-9E6E-68E69ABF749D}" srcOrd="0" destOrd="0" presId="urn:microsoft.com/office/officeart/2005/8/layout/equation2"/>
    <dgm:cxn modelId="{66DC367E-527A-45E8-A3B2-708E2825BF60}" type="presParOf" srcId="{067675A4-DBCC-4FBE-9991-6A9BBE668001}" destId="{35EB0582-D415-46F9-8ECC-022C66104363}" srcOrd="1" destOrd="0" presId="urn:microsoft.com/office/officeart/2005/8/layout/equation2"/>
    <dgm:cxn modelId="{4522F310-67B5-495F-82B8-8142C51E08B2}" type="presParOf" srcId="{067675A4-DBCC-4FBE-9991-6A9BBE668001}" destId="{B1079F64-29C4-4E10-8A0A-2111ABDBE7B1}" srcOrd="2" destOrd="0" presId="urn:microsoft.com/office/officeart/2005/8/layout/equation2"/>
    <dgm:cxn modelId="{875C2C69-13E4-41AE-813B-75D321BC72FE}" type="presParOf" srcId="{067675A4-DBCC-4FBE-9991-6A9BBE668001}" destId="{BF993DE1-48BC-45CC-A352-BC2182782668}" srcOrd="3" destOrd="0" presId="urn:microsoft.com/office/officeart/2005/8/layout/equation2"/>
    <dgm:cxn modelId="{72C061C3-CC64-4ABE-8F91-CEC416ABD8A6}" type="presParOf" srcId="{067675A4-DBCC-4FBE-9991-6A9BBE668001}" destId="{F7ACEDCE-D242-4C9A-8473-C94487A21747}" srcOrd="4" destOrd="0" presId="urn:microsoft.com/office/officeart/2005/8/layout/equation2"/>
    <dgm:cxn modelId="{7D81635C-B096-4BBE-A8CE-5DD815087BAD}" type="presParOf" srcId="{2B4A8DEF-19A6-4260-80B9-8D65AB5B89CA}" destId="{239C6899-C80D-47CD-A213-C1C3580EFAF8}" srcOrd="1" destOrd="0" presId="urn:microsoft.com/office/officeart/2005/8/layout/equation2"/>
    <dgm:cxn modelId="{F40B6D58-5C52-40C1-B247-DB5A968E547F}" type="presParOf" srcId="{239C6899-C80D-47CD-A213-C1C3580EFAF8}" destId="{2EA5BC79-3C2D-48E8-899D-550A48A0F6C6}" srcOrd="0" destOrd="0" presId="urn:microsoft.com/office/officeart/2005/8/layout/equation2"/>
    <dgm:cxn modelId="{5E4EA99E-6BB8-4443-BA64-C2F9C869FA57}" type="presParOf" srcId="{2B4A8DEF-19A6-4260-80B9-8D65AB5B89CA}" destId="{C15D2547-D106-4FEC-8D82-244F9BEA2B1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FB0F5-BD33-4798-9E6E-68E69ABF749D}">
      <dsp:nvSpPr>
        <dsp:cNvPr id="0" name=""/>
        <dsp:cNvSpPr/>
      </dsp:nvSpPr>
      <dsp:spPr>
        <a:xfrm>
          <a:off x="2401951" y="147"/>
          <a:ext cx="1586582" cy="15865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smtClean="0"/>
            <a:t>الدوافع</a:t>
          </a:r>
          <a:endParaRPr lang="ar-SA" sz="3400" b="1" kern="1200" dirty="0"/>
        </a:p>
      </dsp:txBody>
      <dsp:txXfrm>
        <a:off x="2634301" y="232497"/>
        <a:ext cx="1121882" cy="1121882"/>
      </dsp:txXfrm>
    </dsp:sp>
    <dsp:sp modelId="{B1079F64-29C4-4E10-8A0A-2111ABDBE7B1}">
      <dsp:nvSpPr>
        <dsp:cNvPr id="0" name=""/>
        <dsp:cNvSpPr/>
      </dsp:nvSpPr>
      <dsp:spPr>
        <a:xfrm>
          <a:off x="2735134" y="1715560"/>
          <a:ext cx="920217" cy="920217"/>
        </a:xfrm>
        <a:prstGeom prst="mathPlus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>
            <a:solidFill>
              <a:srgbClr val="7030A0"/>
            </a:solidFill>
          </a:endParaRPr>
        </a:p>
      </dsp:txBody>
      <dsp:txXfrm>
        <a:off x="2857109" y="2067451"/>
        <a:ext cx="676267" cy="216435"/>
      </dsp:txXfrm>
    </dsp:sp>
    <dsp:sp modelId="{F7ACEDCE-D242-4C9A-8473-C94487A21747}">
      <dsp:nvSpPr>
        <dsp:cNvPr id="0" name=""/>
        <dsp:cNvSpPr/>
      </dsp:nvSpPr>
      <dsp:spPr>
        <a:xfrm>
          <a:off x="2401951" y="2764608"/>
          <a:ext cx="1586582" cy="15865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smtClean="0"/>
            <a:t>الحوافز</a:t>
          </a:r>
          <a:endParaRPr lang="ar-SA" sz="3400" b="1" kern="1200" dirty="0"/>
        </a:p>
      </dsp:txBody>
      <dsp:txXfrm>
        <a:off x="2634301" y="2996958"/>
        <a:ext cx="1121882" cy="1121882"/>
      </dsp:txXfrm>
    </dsp:sp>
    <dsp:sp modelId="{239C6899-C80D-47CD-A213-C1C3580EFAF8}">
      <dsp:nvSpPr>
        <dsp:cNvPr id="0" name=""/>
        <dsp:cNvSpPr/>
      </dsp:nvSpPr>
      <dsp:spPr>
        <a:xfrm>
          <a:off x="4226521" y="1880564"/>
          <a:ext cx="504533" cy="5902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b="1" kern="1200">
            <a:solidFill>
              <a:srgbClr val="7030A0"/>
            </a:solidFill>
          </a:endParaRPr>
        </a:p>
      </dsp:txBody>
      <dsp:txXfrm>
        <a:off x="4226521" y="1998606"/>
        <a:ext cx="353173" cy="354124"/>
      </dsp:txXfrm>
    </dsp:sp>
    <dsp:sp modelId="{C15D2547-D106-4FEC-8D82-244F9BEA2B1E}">
      <dsp:nvSpPr>
        <dsp:cNvPr id="0" name=""/>
        <dsp:cNvSpPr/>
      </dsp:nvSpPr>
      <dsp:spPr>
        <a:xfrm>
          <a:off x="4940483" y="589086"/>
          <a:ext cx="3173164" cy="31731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100" b="1" kern="1200" dirty="0" smtClean="0"/>
            <a:t>السلوك الإنساني</a:t>
          </a:r>
          <a:endParaRPr lang="ar-SA" sz="6100" b="1" kern="1200" dirty="0"/>
        </a:p>
      </dsp:txBody>
      <dsp:txXfrm>
        <a:off x="5405182" y="1053785"/>
        <a:ext cx="2243766" cy="2243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5E4BF13-3FD5-48CF-8EC8-5EDEE28D4802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DBA487E-0D9A-49A1-9015-47EE1C3759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947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A487E-0D9A-49A1-9015-47EE1C3759FF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755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2B40-E1D9-4E4C-9AA0-186C88D1ACCF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766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FA04-2251-43D5-B450-AD1C43A62FC0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2963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E5145-A43C-41CC-AE1A-BA9A4D0AD440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88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C53-36C7-4010-99FD-67196B37D287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03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A1756-AE21-4326-AD69-B4E4C25D89AE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56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4211-9E4E-4C18-9DA5-D3145244CA56}" type="uaqdatetime1">
              <a:rPr lang="ar-SA" smtClean="0"/>
              <a:t>19/01/37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509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B94A-F021-48CA-91E4-4A96E4226C72}" type="uaqdatetime1">
              <a:rPr lang="ar-SA" smtClean="0"/>
              <a:t>19/01/37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380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1DC6-D1CD-47EE-A9B8-0527A7CD7B42}" type="uaqdatetime1">
              <a:rPr lang="ar-SA" smtClean="0"/>
              <a:t>19/01/37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854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21BD-4F3F-47FC-8755-2A8B690E3CDF}" type="uaqdatetime1">
              <a:rPr lang="ar-SA" smtClean="0"/>
              <a:t>19/01/37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58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8D8E-4BBE-4FE6-B27E-5F3A1FD2CC12}" type="uaqdatetime1">
              <a:rPr lang="ar-SA" smtClean="0"/>
              <a:t>19/01/37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221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56CF-B7E8-439F-81ED-E278E983342D}" type="uaqdatetime1">
              <a:rPr lang="ar-SA" smtClean="0"/>
              <a:t>19/01/37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170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6E23F-A117-4B75-86F9-56DE5F9BB825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72991-E973-4BCF-B549-2C0D34CC1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835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.com/academy/lesson/maslows-safety-needs-examples-definition-quiz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نظرية الحاجات الإنسانية </a:t>
            </a:r>
            <a:endParaRPr lang="ar-SA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  <p:pic>
        <p:nvPicPr>
          <p:cNvPr id="6" name="Picture 4" descr="IMAGE00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6" y="1455967"/>
            <a:ext cx="3254848" cy="47209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عنصر نائب للمحتوى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291" y="1690689"/>
            <a:ext cx="5070763" cy="4486274"/>
          </a:xfrm>
        </p:spPr>
      </p:pic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5026-4B31-4076-8A61-416A2FC1CBD1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1183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مناقشة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b="1" dirty="0" smtClean="0"/>
              <a:t>هل تشعرين بالإيجابية نحو ذاتك (الثقة) ؟ أو </a:t>
            </a:r>
          </a:p>
          <a:p>
            <a:r>
              <a:rPr lang="ar-SA" b="1" dirty="0" smtClean="0"/>
              <a:t>تحتاجين من الآخرين أن يشعرونك بأنك جيده (التحفيز)؟ </a:t>
            </a:r>
          </a:p>
          <a:p>
            <a:r>
              <a:rPr lang="ar-SA" b="1" dirty="0" smtClean="0"/>
              <a:t>هل تبحثين عن الشهرة والمجد؟</a:t>
            </a:r>
          </a:p>
          <a:p>
            <a:r>
              <a:rPr lang="ar-SA" b="1" dirty="0"/>
              <a:t>هل لديك الثقة في حياتك </a:t>
            </a:r>
            <a:r>
              <a:rPr lang="ar-SA" b="1" dirty="0" smtClean="0"/>
              <a:t>بالرغم </a:t>
            </a:r>
            <a:r>
              <a:rPr lang="ar-SA" b="1" dirty="0"/>
              <a:t>من </a:t>
            </a:r>
            <a:r>
              <a:rPr lang="ar-SA" b="1" dirty="0" smtClean="0"/>
              <a:t>أن الآخرين </a:t>
            </a:r>
            <a:r>
              <a:rPr lang="ar-SA" b="1" dirty="0"/>
              <a:t>الذين لا يعرفون عن </a:t>
            </a:r>
            <a:r>
              <a:rPr lang="ar-SA" b="1" dirty="0" smtClean="0"/>
              <a:t>نجاحاتك؟</a:t>
            </a:r>
          </a:p>
          <a:p>
            <a:pPr marL="0" indent="0">
              <a:buNone/>
            </a:pPr>
            <a:endParaRPr lang="ar-SA" b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185" y="1825626"/>
            <a:ext cx="4405746" cy="3371056"/>
          </a:xfr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EB7F-3C15-43AD-B852-A1FBC027BA6D}" type="uaqdatetime1">
              <a:rPr lang="ar-SA" smtClean="0"/>
              <a:t>19/01/37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534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احترام الذات </a:t>
            </a:r>
            <a:r>
              <a:rPr lang="en-US" b="1" dirty="0" smtClean="0"/>
              <a:t>Self Esteem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يستند </a:t>
            </a:r>
            <a:r>
              <a:rPr lang="ar-SA" b="1" dirty="0">
                <a:solidFill>
                  <a:srgbClr val="C00000"/>
                </a:solidFill>
              </a:rPr>
              <a:t>احترام الذات </a:t>
            </a:r>
            <a:r>
              <a:rPr lang="ar-SA" b="1" dirty="0" smtClean="0">
                <a:solidFill>
                  <a:srgbClr val="C00000"/>
                </a:solidFill>
              </a:rPr>
              <a:t>على ما يقوله الشخص لذاته أو ما </a:t>
            </a:r>
            <a:r>
              <a:rPr lang="ar-SA" b="1" dirty="0">
                <a:solidFill>
                  <a:srgbClr val="C00000"/>
                </a:solidFill>
              </a:rPr>
              <a:t>يقوله الآخرون </a:t>
            </a:r>
            <a:r>
              <a:rPr lang="ar-SA" b="1" dirty="0" smtClean="0">
                <a:solidFill>
                  <a:srgbClr val="C00000"/>
                </a:solidFill>
              </a:rPr>
              <a:t>عنه؟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عندما لا يتم إشباع احترام الذات يشعر الفرد بمشاعر سلبية نحو الذات (النقص والدونية) </a:t>
            </a:r>
          </a:p>
          <a:p>
            <a:pPr marL="0" indent="0">
              <a:buNone/>
            </a:pPr>
            <a:r>
              <a:rPr lang="ar-SA" b="1" dirty="0">
                <a:solidFill>
                  <a:srgbClr val="C00000"/>
                </a:solidFill>
              </a:rPr>
              <a:t>ويستند </a:t>
            </a:r>
            <a:r>
              <a:rPr lang="ar-SA" b="1" dirty="0" smtClean="0">
                <a:solidFill>
                  <a:srgbClr val="C00000"/>
                </a:solidFill>
              </a:rPr>
              <a:t>المستوى الرابع للاحتياجات </a:t>
            </a:r>
            <a:r>
              <a:rPr lang="ar-SA" b="1" dirty="0">
                <a:solidFill>
                  <a:srgbClr val="C00000"/>
                </a:solidFill>
              </a:rPr>
              <a:t>على العواطف والحاجة إلى </a:t>
            </a:r>
            <a:r>
              <a:rPr lang="ar-SA" b="1" dirty="0" smtClean="0">
                <a:solidFill>
                  <a:srgbClr val="C00000"/>
                </a:solidFill>
              </a:rPr>
              <a:t>الثقة بالذات واحترام الذات.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C00000"/>
                </a:solidFill>
              </a:rPr>
              <a:t>احتياجات التقدير إلى الحاجة تشير إلى الحاجة لاحترام الذات وتقديرها والثقة بالنفس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4" y="2111433"/>
            <a:ext cx="4289367" cy="3773978"/>
          </a:xfr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5D28-03C4-4462-B043-5617F533AD09}" type="uaqdatetime1">
              <a:rPr lang="ar-SA" smtClean="0"/>
              <a:t>19/01/37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5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أراء ما سلو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1- يستغرق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تحقيق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الذات وقتا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طويلا ومعظم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الأشخاص لا يصلون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اليه قبل الستين من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العمر.</a:t>
            </a:r>
            <a:endParaRPr lang="ar-SA" altLang="ar-SA" b="1" dirty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pPr marL="609600" indent="-609600">
              <a:buNone/>
            </a:pP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2- ميز بين نوعين من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المحققين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لذواتهم :</a:t>
            </a:r>
          </a:p>
          <a:p>
            <a:pPr marL="609600" indent="-609600">
              <a:buFontTx/>
              <a:buAutoNum type="arabic1Minus"/>
            </a:pP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من يصل للقمة عدة مرات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هم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أقل سعادة .</a:t>
            </a:r>
          </a:p>
          <a:p>
            <a:pPr marL="609600" indent="-609600">
              <a:buFontTx/>
              <a:buAutoNum type="arabic1Minus"/>
            </a:pP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من يصل لها لمرة واحدة أو يقترب منها </a:t>
            </a:r>
            <a:r>
              <a:rPr lang="ar-SA" altLang="ar-SA" b="1" dirty="0" smtClean="0">
                <a:latin typeface="Simplified Arabic" panose="02020603050405020304" pitchFamily="18" charset="-78"/>
                <a:cs typeface="Simplified Arabic" panose="02020603050405020304" pitchFamily="18" charset="-78"/>
              </a:rPr>
              <a:t>هم </a:t>
            </a: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أكثر سعادة من النوع الاول.</a:t>
            </a:r>
          </a:p>
          <a:p>
            <a:pPr marL="609600" indent="-609600">
              <a:buNone/>
            </a:pP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3- الصاعدون للقمة أقل سعادة لحزنهم للفشل الذي يقع فيه الناس في الوصول للقمة .</a:t>
            </a:r>
          </a:p>
          <a:p>
            <a:pPr marL="609600" indent="-609600">
              <a:buNone/>
            </a:pPr>
            <a:r>
              <a:rPr lang="ar-SA" altLang="ar-SA" b="1" dirty="0">
                <a:latin typeface="Simplified Arabic" panose="02020603050405020304" pitchFamily="18" charset="-78"/>
                <a:cs typeface="Simplified Arabic" panose="02020603050405020304" pitchFamily="18" charset="-78"/>
              </a:rPr>
              <a:t>4- الاشخاص الذين يحققون ذواتهم مبكرا او يعتقدون أنهم حققوا ذواتهم يكونوا مملين .  </a:t>
            </a:r>
            <a:endParaRPr lang="en-US" altLang="ar-SA" b="1" dirty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endParaRPr lang="ar-SA" b="1" dirty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19E5-EBB3-4F56-818C-AE7AADC5E3E8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9068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سمات تحقيق الذات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الإدراك </a:t>
            </a:r>
            <a:r>
              <a:rPr lang="ar-SA" dirty="0"/>
              <a:t>السليم للواقع والعلاقة المناسبة </a:t>
            </a:r>
            <a:r>
              <a:rPr lang="ar-SA" dirty="0" smtClean="0"/>
              <a:t>معها وأطلق </a:t>
            </a:r>
            <a:r>
              <a:rPr lang="ar-SA" dirty="0"/>
              <a:t>عليها اسم معرفة مرحلة </a:t>
            </a:r>
            <a:r>
              <a:rPr lang="ar-SA" dirty="0" smtClean="0"/>
              <a:t>الكينونة</a:t>
            </a:r>
            <a:r>
              <a:rPr lang="en-US" dirty="0" smtClean="0"/>
              <a:t>-</a:t>
            </a:r>
          </a:p>
          <a:p>
            <a:r>
              <a:rPr lang="ar-SA" dirty="0" smtClean="0"/>
              <a:t>القدرة </a:t>
            </a:r>
            <a:r>
              <a:rPr lang="ar-SA" dirty="0"/>
              <a:t>على تقبل النفس والآخرين والعالم الطبيعي كما هم.</a:t>
            </a:r>
          </a:p>
          <a:p>
            <a:r>
              <a:rPr lang="ar-SA" dirty="0" smtClean="0"/>
              <a:t>التلقائية </a:t>
            </a:r>
            <a:r>
              <a:rPr lang="ar-SA" dirty="0"/>
              <a:t>والبساطة والطبيعية. </a:t>
            </a:r>
          </a:p>
          <a:p>
            <a:r>
              <a:rPr lang="ar-SA" dirty="0" smtClean="0"/>
              <a:t>القدرة </a:t>
            </a:r>
            <a:r>
              <a:rPr lang="ar-SA" dirty="0"/>
              <a:t>على التمركز حول المشاكل بدلا من التمركز حول أنفسهم </a:t>
            </a:r>
            <a:r>
              <a:rPr lang="ar-SA" dirty="0" smtClean="0"/>
              <a:t>.</a:t>
            </a:r>
            <a:endParaRPr lang="ar-SA" dirty="0"/>
          </a:p>
          <a:p>
            <a:r>
              <a:rPr lang="ar-SA" dirty="0"/>
              <a:t>ا</a:t>
            </a:r>
            <a:r>
              <a:rPr lang="ar-SA" dirty="0" smtClean="0"/>
              <a:t>لحاجة </a:t>
            </a:r>
            <a:r>
              <a:rPr lang="ar-SA" dirty="0"/>
              <a:t>إلى الخصوصية.. ونوع من الانفصال عن </a:t>
            </a:r>
            <a:r>
              <a:rPr lang="ar-SA" dirty="0" smtClean="0"/>
              <a:t>الآخرين.</a:t>
            </a:r>
          </a:p>
          <a:p>
            <a:r>
              <a:rPr lang="ar-SA" dirty="0"/>
              <a:t>الاستقلال عن الآخرين </a:t>
            </a:r>
            <a:r>
              <a:rPr lang="en-US" dirty="0"/>
              <a:t>Independence، </a:t>
            </a:r>
            <a:r>
              <a:rPr lang="ar-SA" dirty="0"/>
              <a:t>والتوجيه الذاتي </a:t>
            </a:r>
            <a:r>
              <a:rPr lang="en-US" dirty="0"/>
              <a:t>Autonomy، </a:t>
            </a:r>
            <a:r>
              <a:rPr lang="ar-SA" dirty="0"/>
              <a:t>ونوع من الاكتفاء بالذات </a:t>
            </a:r>
            <a:r>
              <a:rPr lang="en-US" dirty="0"/>
              <a:t>Self-sufficiency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ar-SA" dirty="0"/>
              <a:t>الاحتفاظ بالقدرة على الدهشة ورؤية الأشياء بعين جديدة.</a:t>
            </a:r>
          </a:p>
          <a:p>
            <a:r>
              <a:rPr lang="ar-SA" dirty="0"/>
              <a:t> القدرة على التعاطف والتوحد بالآخرين.</a:t>
            </a:r>
          </a:p>
          <a:p>
            <a:r>
              <a:rPr lang="ar-SA" dirty="0"/>
              <a:t> القدرة على تكوين علاقات بين شخصية عميقة وقوية</a:t>
            </a:r>
            <a:r>
              <a:rPr lang="ar-SA" dirty="0" smtClean="0"/>
              <a:t>.</a:t>
            </a:r>
            <a:endParaRPr lang="en-US" dirty="0"/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46FF-41BD-4453-A5B2-3715199DA493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9624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سمات تحقيق الذات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 </a:t>
            </a:r>
            <a:r>
              <a:rPr lang="ar-SA" dirty="0"/>
              <a:t>الاتجاهات والقيم الديمقراطية: </a:t>
            </a:r>
            <a:endParaRPr lang="ar-SA" dirty="0" smtClean="0"/>
          </a:p>
          <a:p>
            <a:r>
              <a:rPr lang="ar-SA" dirty="0" smtClean="0"/>
              <a:t>هم </a:t>
            </a:r>
            <a:r>
              <a:rPr lang="ar-SA" dirty="0"/>
              <a:t>رجال مبادئ.. ذوو عقيدة إنسانية شاملة تتجاوز فروق الأديان التقليدية.</a:t>
            </a:r>
          </a:p>
          <a:p>
            <a:r>
              <a:rPr lang="ar-SA" dirty="0" smtClean="0"/>
              <a:t>روح </a:t>
            </a:r>
            <a:r>
              <a:rPr lang="ar-SA" dirty="0"/>
              <a:t>المرح لديهم ذات طابع فلسفي وليست ذات طابع عدواني.</a:t>
            </a:r>
          </a:p>
          <a:p>
            <a:r>
              <a:rPr lang="ar-SA" dirty="0" smtClean="0"/>
              <a:t> </a:t>
            </a:r>
            <a:r>
              <a:rPr lang="ar-SA" dirty="0"/>
              <a:t>القدرة الإبداعية والولع الشديد بالخلق والابتكار.</a:t>
            </a:r>
          </a:p>
          <a:p>
            <a:r>
              <a:rPr lang="ar-SA" dirty="0" smtClean="0"/>
              <a:t> </a:t>
            </a:r>
            <a:r>
              <a:rPr lang="ar-SA" dirty="0"/>
              <a:t>تجاوز فروق الثقافات </a:t>
            </a:r>
            <a:r>
              <a:rPr lang="ar-SA" dirty="0" smtClean="0"/>
              <a:t>في </a:t>
            </a:r>
            <a:r>
              <a:rPr lang="ar-SA" dirty="0"/>
              <a:t>حدود الثقافة السائدة</a:t>
            </a:r>
            <a:r>
              <a:rPr lang="ar-SA" dirty="0" smtClean="0"/>
              <a:t>.</a:t>
            </a:r>
          </a:p>
          <a:p>
            <a:r>
              <a:rPr lang="ar-SA" dirty="0"/>
              <a:t>تماسك وتكامل الشخصية دون انشقاق </a:t>
            </a:r>
            <a:r>
              <a:rPr lang="en-US" dirty="0"/>
              <a:t>Dissociation </a:t>
            </a:r>
            <a:r>
              <a:rPr lang="ar-SA" dirty="0"/>
              <a:t>أو تفكك </a:t>
            </a:r>
            <a:r>
              <a:rPr lang="en-US" dirty="0"/>
              <a:t>Fragmentation</a:t>
            </a:r>
          </a:p>
          <a:p>
            <a:r>
              <a:rPr lang="ar-SA" dirty="0"/>
              <a:t>القدرة على تجاوز الاستقطاب الثنائي </a:t>
            </a:r>
            <a:r>
              <a:rPr lang="en-US" dirty="0"/>
              <a:t>Dichotomy </a:t>
            </a:r>
            <a:r>
              <a:rPr lang="ar-SA" dirty="0"/>
              <a:t>للقضايا</a:t>
            </a:r>
            <a:r>
              <a:rPr lang="ar-SA" dirty="0" smtClean="0"/>
              <a:t>.</a:t>
            </a:r>
          </a:p>
          <a:p>
            <a:r>
              <a:rPr lang="ar-SA" dirty="0"/>
              <a:t>خبرات القمة </a:t>
            </a:r>
            <a:r>
              <a:rPr lang="en-US" dirty="0"/>
              <a:t>Peak experiences</a:t>
            </a:r>
            <a:endParaRPr lang="ar-SA" dirty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4586B-5D7A-45CE-951C-E166AB9BD4B1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85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تطبيق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وضحي أولوية الحاجات في المواقف التالية:</a:t>
            </a:r>
          </a:p>
          <a:p>
            <a:r>
              <a:rPr lang="ar-SA" dirty="0" smtClean="0"/>
              <a:t>شخص بلا مأوى ولم يأكل منذ يوم فهل يتم (تحويله لمؤسسة </a:t>
            </a:r>
            <a:r>
              <a:rPr lang="ar-SA" dirty="0" err="1" smtClean="0"/>
              <a:t>ايوائيه</a:t>
            </a:r>
            <a:r>
              <a:rPr lang="ar-SA" dirty="0" smtClean="0"/>
              <a:t>، تقديم الأكل).  </a:t>
            </a:r>
          </a:p>
          <a:p>
            <a:r>
              <a:rPr lang="ar-SA" dirty="0" smtClean="0"/>
              <a:t>شخص يبلغ من العمر 26 عاماً، حاصل على درجة البكالوريوس في الهندسة فهل يتم (وظيفة، زواج).</a:t>
            </a:r>
          </a:p>
          <a:p>
            <a:r>
              <a:rPr lang="ar-SA" dirty="0" smtClean="0"/>
              <a:t>طفل يبلغ من العمر 5 سنوات فهل يحتاج إلى ( اللعب، الأكل</a:t>
            </a:r>
            <a:r>
              <a:rPr lang="ar-SA" dirty="0" smtClean="0"/>
              <a:t>).</a:t>
            </a:r>
            <a:endParaRPr lang="ar-SA" dirty="0" smtClean="0"/>
          </a:p>
          <a:p>
            <a:r>
              <a:rPr lang="ar-SA" dirty="0" smtClean="0"/>
              <a:t>مسن مصاب بالزهايمر ويقيم مع زوجته المريضة بالفشل الكلوي وتقوم بخدمتهم عاملة منزلية هل يحتاج إلى (الحماية الآمنة، الرعاية الصحية).</a:t>
            </a:r>
          </a:p>
          <a:p>
            <a:r>
              <a:rPr lang="ar-SA" dirty="0" smtClean="0"/>
              <a:t>شابة في السابعة عشر من عمرها أصيبت بشلل جزئي إثر حادث، وتتسم شخصيتها بالخجل والانطواء فماذا تحتاج (تقدير الذات، تكوين علاقات).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58A-3CE8-4E44-BC49-151BD2A035C0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350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تطبيق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وضحي أولوية الحاجات في المواقف التالية:</a:t>
            </a:r>
          </a:p>
          <a:p>
            <a:r>
              <a:rPr lang="ar-SA" dirty="0" smtClean="0"/>
              <a:t>شخص بلا مأوى ولم يأكل منذ يوم فهل يتم (تحويله لمؤسسة </a:t>
            </a:r>
            <a:r>
              <a:rPr lang="ar-SA" dirty="0" err="1" smtClean="0"/>
              <a:t>ايوائيه</a:t>
            </a:r>
            <a:r>
              <a:rPr lang="ar-SA" dirty="0" smtClean="0"/>
              <a:t>، تقديم الأكل).  </a:t>
            </a:r>
          </a:p>
          <a:p>
            <a:r>
              <a:rPr lang="ar-SA" dirty="0" smtClean="0"/>
              <a:t>شخص يبلغ من العمر 26 عاماً، حاصل على درجة البكالوريوس في الهندسة فهل يتم (وظيفة، زواج).</a:t>
            </a:r>
          </a:p>
          <a:p>
            <a:r>
              <a:rPr lang="ar-SA" dirty="0" smtClean="0"/>
              <a:t>طفل يبلغ من العمر 5 سنوات فهل يحتاج إلى ( اللعب، الأكل)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شاركي مجموعتك بتحديد الاحتياجات الغير مشبعة في هذه الحالة وتحديد أهداف لعملية التدخل المهني، مع توضيح المدخل أو النموذج المناسب لعملية التدخل المهني.</a:t>
            </a:r>
          </a:p>
          <a:p>
            <a:r>
              <a:rPr lang="ar-SA" dirty="0" smtClean="0"/>
              <a:t>شخص في الخمسين من عمره فشل في تحقيق أهدافه، ويعاني من مشاعر سلبية / الشعور بالعجز، الفشل، الإحباط وعند تطبيق مقياس قوة الذات اتضح أن مؤشر انخفاض مفهوم الذات لديه </a:t>
            </a:r>
            <a:r>
              <a:rPr lang="ar-SA" smtClean="0"/>
              <a:t>مرتفع؟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604D-85BE-46E7-9F2C-E4D1561F1C12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36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الأهداف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يتوقع من الطالبة أن تكون قادرة على أن:</a:t>
            </a:r>
          </a:p>
          <a:p>
            <a:r>
              <a:rPr lang="ar-SA" dirty="0" smtClean="0"/>
              <a:t>توضح فرضية نظرية الحاجات الإنسانية.</a:t>
            </a:r>
          </a:p>
          <a:p>
            <a:r>
              <a:rPr lang="ar-SA" dirty="0" smtClean="0"/>
              <a:t>تميز بين مفهوم الحاجة والدافع والمثير.</a:t>
            </a:r>
          </a:p>
          <a:p>
            <a:r>
              <a:rPr lang="ar-SA" dirty="0" smtClean="0"/>
              <a:t>تصنف الدوافع.</a:t>
            </a:r>
          </a:p>
          <a:p>
            <a:r>
              <a:rPr lang="ar-SA" dirty="0" smtClean="0"/>
              <a:t>تعطي أمثلة على الدوافع.</a:t>
            </a:r>
          </a:p>
          <a:p>
            <a:r>
              <a:rPr lang="ar-SA" dirty="0"/>
              <a:t>تذكر الحاجات الإنسانية</a:t>
            </a:r>
            <a:r>
              <a:rPr lang="ar-SA" dirty="0" smtClean="0"/>
              <a:t>.</a:t>
            </a:r>
          </a:p>
          <a:p>
            <a:r>
              <a:rPr lang="ar-SA" dirty="0" smtClean="0"/>
              <a:t>تفسر حاجة تحقيق الذات والفشل في بلوغ الأهداف.</a:t>
            </a:r>
          </a:p>
          <a:p>
            <a:r>
              <a:rPr lang="ar-SA" dirty="0" smtClean="0"/>
              <a:t>حالة للتحليل والتفسير.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8A65-3CB1-4370-86BA-6545CCA37B99}" type="uaqdatetime1">
              <a:rPr lang="ar-SA" smtClean="0"/>
              <a:t>19/01/37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483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نظرية ابراهام </a:t>
            </a:r>
            <a:r>
              <a:rPr lang="ar-SA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ماسلو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ابراهام ما سلو عالم نفس، </a:t>
            </a:r>
            <a:r>
              <a:rPr lang="ar-SA" b="1" dirty="0" smtClean="0"/>
              <a:t>وأشتهر </a:t>
            </a:r>
            <a:r>
              <a:rPr lang="ar-SA" b="1" dirty="0"/>
              <a:t>بنظرية الحاجات الإنسانية، </a:t>
            </a:r>
            <a:r>
              <a:rPr lang="ar-SA" b="1" dirty="0" smtClean="0"/>
              <a:t>ركز على </a:t>
            </a:r>
            <a:r>
              <a:rPr lang="ar-SA" b="1" dirty="0"/>
              <a:t>الجوانب الدافعية للشخصية الإنسانية. </a:t>
            </a:r>
            <a:endParaRPr lang="ar-SA" b="1" dirty="0" smtClean="0"/>
          </a:p>
          <a:p>
            <a:r>
              <a:rPr lang="ar-SA" b="1" dirty="0" smtClean="0"/>
              <a:t>قدم </a:t>
            </a:r>
            <a:r>
              <a:rPr lang="ar-SA" b="1" dirty="0" err="1"/>
              <a:t>ماسلو</a:t>
            </a:r>
            <a:r>
              <a:rPr lang="ar-SA" b="1" dirty="0"/>
              <a:t> نظريته في الدافعية الإنسانية </a:t>
            </a:r>
            <a:r>
              <a:rPr lang="en-US" b="1" dirty="0"/>
              <a:t>Human motivation </a:t>
            </a:r>
            <a:r>
              <a:rPr lang="ar-SA" b="1" dirty="0"/>
              <a:t> حاول فيها </a:t>
            </a:r>
            <a:r>
              <a:rPr lang="ar-SA" b="1" dirty="0" smtClean="0"/>
              <a:t>تفسير طبيعة </a:t>
            </a:r>
            <a:r>
              <a:rPr lang="ar-SA" b="1" dirty="0"/>
              <a:t>الدوافع أو الحاجات التي تحرك السلوك الإنساني وتشكّله. </a:t>
            </a:r>
          </a:p>
          <a:p>
            <a:r>
              <a:rPr lang="ar-SA" b="1" dirty="0" smtClean="0"/>
              <a:t>يفترض </a:t>
            </a:r>
            <a:r>
              <a:rPr lang="ar-SA" b="1" dirty="0" err="1"/>
              <a:t>ماسلو</a:t>
            </a:r>
            <a:r>
              <a:rPr lang="ar-SA" b="1" dirty="0"/>
              <a:t> أن الحاجات أو الدوافع الإنسانية تنتظم في تدرج أو نظام متصاعد </a:t>
            </a:r>
            <a:r>
              <a:rPr lang="ar-SA" b="1" dirty="0" smtClean="0"/>
              <a:t>من </a:t>
            </a:r>
            <a:r>
              <a:rPr lang="ar-SA" b="1" dirty="0"/>
              <a:t>حيث الأولوية أو شدة </a:t>
            </a:r>
            <a:r>
              <a:rPr lang="ar-SA" b="1" dirty="0" smtClean="0"/>
              <a:t>التأثير</a:t>
            </a:r>
            <a:r>
              <a:rPr lang="en-US" b="1" dirty="0" smtClean="0"/>
              <a:t>، </a:t>
            </a:r>
            <a:r>
              <a:rPr lang="ar-SA" b="1" dirty="0"/>
              <a:t>فعندما تشبع الحاجات الأكثر </a:t>
            </a:r>
            <a:r>
              <a:rPr lang="ar-SA" b="1" dirty="0" smtClean="0"/>
              <a:t>إلحاحاً </a:t>
            </a:r>
            <a:r>
              <a:rPr lang="ar-SA" b="1" dirty="0"/>
              <a:t>فإن الحاجات التالية في التدرج الهرمي تبرز وتطلب الإشباع هي </a:t>
            </a:r>
            <a:r>
              <a:rPr lang="ar-SA" b="1" dirty="0" smtClean="0"/>
              <a:t>الأخرى.</a:t>
            </a:r>
            <a:endParaRPr lang="ar-SA" b="1" dirty="0"/>
          </a:p>
          <a:p>
            <a:r>
              <a:rPr lang="ar-SA" altLang="ar-SA" b="1" dirty="0" smtClean="0"/>
              <a:t>يصنف </a:t>
            </a:r>
            <a:r>
              <a:rPr lang="ar-SA" altLang="ar-SA" b="1" dirty="0" err="1"/>
              <a:t>ماسلو</a:t>
            </a:r>
            <a:r>
              <a:rPr lang="ar-SA" altLang="ar-SA" b="1" dirty="0"/>
              <a:t> ضمن الاتجاه </a:t>
            </a:r>
            <a:r>
              <a:rPr lang="ar-SA" altLang="ar-SA" b="1" dirty="0" smtClean="0"/>
              <a:t>الإنساني، وطور نظريته التي تؤكد </a:t>
            </a:r>
            <a:r>
              <a:rPr lang="ar-SA" altLang="ar-SA" b="1" dirty="0"/>
              <a:t>سعي </a:t>
            </a:r>
            <a:r>
              <a:rPr lang="ar-SA" altLang="ar-SA" b="1" dirty="0" smtClean="0"/>
              <a:t>الإنسان </a:t>
            </a:r>
            <a:r>
              <a:rPr lang="ar-SA" altLang="ar-SA" b="1" dirty="0"/>
              <a:t>للوصول </a:t>
            </a:r>
            <a:r>
              <a:rPr lang="ar-SA" altLang="ar-SA" b="1" dirty="0" smtClean="0"/>
              <a:t>إلى </a:t>
            </a:r>
            <a:r>
              <a:rPr lang="ar-SA" altLang="ar-SA" b="1" dirty="0"/>
              <a:t>أقصى </a:t>
            </a:r>
            <a:r>
              <a:rPr lang="ar-SA" altLang="ar-SA" b="1" dirty="0" smtClean="0"/>
              <a:t>ما تمكنه قدراته.</a:t>
            </a:r>
            <a:endParaRPr lang="ar-SA" b="1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3D25-812C-4C12-94F9-53481BFDDC41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9922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مفاهيم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ar-SA" altLang="ar-SA" b="1" dirty="0">
                <a:solidFill>
                  <a:srgbClr val="C00000"/>
                </a:solidFill>
              </a:rPr>
              <a:t>الحاجة</a:t>
            </a:r>
            <a:r>
              <a:rPr lang="ar-SA" altLang="ar-SA" b="1" dirty="0" smtClean="0">
                <a:solidFill>
                  <a:srgbClr val="C00000"/>
                </a:solidFill>
              </a:rPr>
              <a:t>: </a:t>
            </a:r>
            <a:r>
              <a:rPr lang="ar-SA" altLang="ar-SA" b="1" dirty="0" smtClean="0"/>
              <a:t>افتقاد الفرد لشيء ما ينتج عنه نوع من التوتر يدفع الفرد إلى محاولة إشباعه.</a:t>
            </a:r>
          </a:p>
          <a:p>
            <a:pPr>
              <a:lnSpc>
                <a:spcPct val="120000"/>
              </a:lnSpc>
            </a:pPr>
            <a:r>
              <a:rPr lang="ar-SA" altLang="ar-SA" b="1" dirty="0">
                <a:solidFill>
                  <a:srgbClr val="C00000"/>
                </a:solidFill>
              </a:rPr>
              <a:t>الدافع</a:t>
            </a:r>
            <a:r>
              <a:rPr lang="ar-SA" altLang="ar-SA" b="1" dirty="0" smtClean="0"/>
              <a:t>: نوع من التوتر الداخلي يدفع الفرد إلى القيام بسلوك معين يؤدي إلى تحقيق هدف معين في ظل ظروف معينة.</a:t>
            </a:r>
          </a:p>
          <a:p>
            <a:pPr>
              <a:lnSpc>
                <a:spcPct val="120000"/>
              </a:lnSpc>
            </a:pPr>
            <a:r>
              <a:rPr lang="ar-SA" altLang="ar-SA" b="1" dirty="0" smtClean="0">
                <a:solidFill>
                  <a:srgbClr val="C00000"/>
                </a:solidFill>
              </a:rPr>
              <a:t>الحافز: </a:t>
            </a:r>
            <a:r>
              <a:rPr lang="ar-SA" altLang="ar-SA" b="1" dirty="0" smtClean="0"/>
              <a:t>مثير خارجي يدفع الفرد باتجاه سلوك معين يقود إلى نتائج معينة، والحوافز ما تقدمه البيئة من مثيرات مادية أو معنوية أو مادية ومعنوية فردية أو جماعية. </a:t>
            </a:r>
          </a:p>
          <a:p>
            <a:pPr>
              <a:lnSpc>
                <a:spcPct val="120000"/>
              </a:lnSpc>
            </a:pPr>
            <a:r>
              <a:rPr lang="ar-SA" altLang="ar-SA" b="1" dirty="0" smtClean="0">
                <a:solidFill>
                  <a:srgbClr val="C00000"/>
                </a:solidFill>
              </a:rPr>
              <a:t>السلوك </a:t>
            </a:r>
            <a:r>
              <a:rPr lang="ar-SA" altLang="ar-SA" b="1" dirty="0">
                <a:solidFill>
                  <a:srgbClr val="C00000"/>
                </a:solidFill>
              </a:rPr>
              <a:t>الإنساني </a:t>
            </a:r>
            <a:r>
              <a:rPr lang="ar-SA" altLang="ar-SA" b="1" dirty="0" smtClean="0"/>
              <a:t>عبارة عن النشاطات </a:t>
            </a:r>
            <a:r>
              <a:rPr lang="ar-SA" altLang="ar-SA" b="1" dirty="0"/>
              <a:t>المتعددة التي يقوم بها الإنسان أثناء حياته ليشبع حاجاته </a:t>
            </a:r>
            <a:r>
              <a:rPr lang="ar-SA" altLang="ar-SA" b="1" dirty="0" smtClean="0"/>
              <a:t>ويحقق </a:t>
            </a:r>
            <a:r>
              <a:rPr lang="ar-SA" altLang="ar-SA" b="1" dirty="0"/>
              <a:t>أهدافه وتوقعاته ويتكيف مع متطلبات </a:t>
            </a:r>
            <a:r>
              <a:rPr lang="ar-SA" altLang="ar-SA" b="1" dirty="0" smtClean="0"/>
              <a:t>الحياة.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C503-6E06-4044-9479-75A0E24CD72A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783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محددات السلوك الإنساني</a:t>
            </a:r>
            <a:endParaRPr lang="ar-SA" b="1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61377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28FC2-3546-4EB4-B6AA-358A7FBE815E}" type="uaqdatetime1">
              <a:rPr lang="ar-SA" smtClean="0"/>
              <a:t>19/01/37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289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study.com/academy/lesson/maslows-safety-needs-examples-definition-quiz.html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3035-8245-441D-B642-3A4C2AA957B6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0555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تصنيف الدوافع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ar-SA" altLang="ar-SA" b="1" dirty="0" smtClean="0"/>
              <a:t>1- دوافع فسيولوجية: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ar-SA" altLang="ar-SA" b="1" dirty="0" smtClean="0"/>
              <a:t>2- دوافع نفسية اجتماعية: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ar-SA" altLang="ar-SA" b="1" dirty="0" smtClean="0"/>
              <a:t>أهم </a:t>
            </a:r>
            <a:r>
              <a:rPr lang="ar-SA" altLang="ar-SA" b="1" dirty="0"/>
              <a:t>الدوافع </a:t>
            </a:r>
            <a:r>
              <a:rPr lang="ar-SA" altLang="ar-SA" b="1" dirty="0" smtClean="0"/>
              <a:t>الفسيولوجية المحركة </a:t>
            </a:r>
            <a:r>
              <a:rPr lang="ar-SA" altLang="ar-SA" b="1" dirty="0"/>
              <a:t>للسلوك : الجوع ، التناسل ، النوم ، </a:t>
            </a:r>
            <a:r>
              <a:rPr lang="ar-SA" altLang="ar-SA" b="1" dirty="0" smtClean="0"/>
              <a:t>العدوان.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ar-SA" altLang="ar-SA" b="1" dirty="0"/>
              <a:t>أهم الدوافع </a:t>
            </a:r>
            <a:r>
              <a:rPr lang="ar-SA" altLang="ar-SA" b="1" dirty="0" smtClean="0"/>
              <a:t>النفسية الاجتماعية المحركة للسلوك: الفضول، الإنجاز، الانتماء، </a:t>
            </a:r>
            <a:r>
              <a:rPr lang="ar-SA" altLang="ar-SA" b="1" dirty="0"/>
              <a:t>تحقيق الذات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D50F-CF1C-4FEA-BF0B-AC26AE0A6676}" type="uaqdatetime1">
              <a:rPr lang="ar-SA" smtClean="0"/>
              <a:t>19/01/37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3337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97775" y="299257"/>
            <a:ext cx="9875520" cy="6716799"/>
            <a:chOff x="1136" y="2016"/>
            <a:chExt cx="9514" cy="1207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1420" y="2439"/>
              <a:ext cx="9230" cy="9940"/>
            </a:xfrm>
            <a:prstGeom prst="flowChartExtra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151" y="3498"/>
              <a:ext cx="1704" cy="1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ar-SA" altLang="zh-CN" sz="1600" b="1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Simplified Arabic" panose="02020603050405020304" pitchFamily="18" charset="-78"/>
              </a:endParaRPr>
            </a:p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Simplified Arabic" panose="02020603050405020304" pitchFamily="18" charset="-78"/>
                </a:rPr>
                <a:t>الحاجة</a:t>
              </a:r>
            </a:p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Simplified Arabic" panose="02020603050405020304" pitchFamily="18" charset="-78"/>
                </a:rPr>
                <a:t>لتحقيق الذات</a:t>
              </a:r>
              <a:endParaRPr lang="en-US" altLang="ar-SA" sz="1600" b="1">
                <a:solidFill>
                  <a:srgbClr val="002060"/>
                </a:solidFill>
                <a:ea typeface="SimSun" panose="02010600030101010101" pitchFamily="2" charset="-122"/>
                <a:cs typeface="Simplified Arabic" panose="02020603050405020304" pitchFamily="18" charset="-78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4465" y="4853"/>
              <a:ext cx="3124" cy="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b="1" dirty="0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Simplified Arabic" panose="02020603050405020304" pitchFamily="18" charset="-78"/>
                </a:rPr>
                <a:t>الحاجة للوصول الى أقصى</a:t>
              </a:r>
              <a:r>
                <a:rPr lang="ar-SA" altLang="zh-CN" sz="1600" b="1" dirty="0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Simplified Arabic" panose="02020603050405020304" pitchFamily="18" charset="-78"/>
                </a:rPr>
                <a:t> طاقة ممكنة وان يكون للفرد أهداف ذات معنى</a:t>
              </a:r>
              <a:endParaRPr lang="en-US" altLang="ar-SA" sz="1600" dirty="0">
                <a:solidFill>
                  <a:srgbClr val="002060"/>
                </a:solidFill>
                <a:ea typeface="SimSun" panose="02010600030101010101" pitchFamily="2" charset="-122"/>
                <a:cs typeface="Simplified Arabic" panose="02020603050405020304" pitchFamily="18" charset="-78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3976" y="6336"/>
              <a:ext cx="3692" cy="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الحاجات الجمالية</a:t>
              </a:r>
            </a:p>
            <a:p>
              <a:pPr algn="ctr"/>
              <a:r>
                <a:rPr lang="ar-SA" altLang="zh-CN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الحاجة الى النظام ، الجمال ، الخير</a:t>
              </a:r>
              <a:endParaRPr lang="en-US" altLang="ar-SA" b="1">
                <a:solidFill>
                  <a:srgbClr val="002060"/>
                </a:solidFill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976" y="7367"/>
              <a:ext cx="3692" cy="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600" b="1" dirty="0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الحاجات المعرفية </a:t>
              </a:r>
            </a:p>
            <a:p>
              <a:pPr algn="ctr"/>
              <a:r>
                <a:rPr lang="ar-SA" altLang="zh-CN" sz="1600" b="1" dirty="0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حاجات المعرفة ، التحصيل</a:t>
              </a:r>
              <a:endParaRPr lang="en-US" altLang="ar-SA" sz="1600" b="1" dirty="0">
                <a:solidFill>
                  <a:srgbClr val="002060"/>
                </a:solidFill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840" y="8317"/>
              <a:ext cx="6532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الحاجة للتقدير والاحترام</a:t>
              </a:r>
              <a:r>
                <a:rPr lang="ar-SA" altLang="zh-CN" sz="18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ar-SA" altLang="zh-CN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حاجات الاستحسان ، الاعتراف ، احترام الآخرين ، تقدير الذات</a:t>
              </a:r>
              <a:endParaRPr lang="en-US" altLang="ar-SA" b="1">
                <a:solidFill>
                  <a:srgbClr val="002060"/>
                </a:solidFill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408" y="10433"/>
              <a:ext cx="5254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الحاجة للآمن والسلامة</a:t>
              </a:r>
            </a:p>
            <a:p>
              <a:pPr algn="ctr"/>
              <a:r>
                <a:rPr lang="ar-SA" altLang="zh-CN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حاجات الأمن ، الارتياح ، التحرر من الخوف</a:t>
              </a:r>
              <a:endParaRPr lang="en-US" altLang="ar-SA" b="1">
                <a:solidFill>
                  <a:srgbClr val="002060"/>
                </a:solidFill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840" y="11343"/>
              <a:ext cx="5680" cy="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8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Arial" panose="020B0604020202020204" pitchFamily="34" charset="0"/>
                </a:rPr>
                <a:t>الحاجات الفسيولوجية</a:t>
              </a:r>
            </a:p>
            <a:p>
              <a:pPr algn="ctr"/>
              <a:r>
                <a:rPr lang="ar-SA" altLang="zh-CN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حاجات الماء ، الطعام ، الهواء ، الراحة الجسدية</a:t>
              </a:r>
              <a:endParaRPr lang="en-US" altLang="ar-SA" b="1">
                <a:solidFill>
                  <a:srgbClr val="002060"/>
                </a:solidFill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02" y="6415"/>
              <a:ext cx="36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703" y="7409"/>
              <a:ext cx="46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233" y="8424"/>
              <a:ext cx="55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840" y="9397"/>
              <a:ext cx="6532" cy="1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ar-SA" altLang="zh-CN" sz="18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الحاجة للحب والانتماء </a:t>
              </a:r>
            </a:p>
            <a:p>
              <a:pPr algn="ctr"/>
              <a:r>
                <a:rPr lang="ar-SA" altLang="zh-CN" sz="1600" b="1">
                  <a:solidFill>
                    <a:srgbClr val="00206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حاجات الانتماء ، تبادل الحب مع الآخرين</a:t>
              </a:r>
              <a:endParaRPr lang="en-US" altLang="ar-SA" sz="1600" b="1">
                <a:solidFill>
                  <a:srgbClr val="002060"/>
                </a:solidFill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777" y="9442"/>
              <a:ext cx="6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2272" y="10533"/>
              <a:ext cx="75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1846" y="11406"/>
              <a:ext cx="83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420" y="12524"/>
              <a:ext cx="9088" cy="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en-US" altLang="ar-SA" sz="1800">
                <a:solidFill>
                  <a:srgbClr val="00206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WordArt 19"/>
            <p:cNvSpPr>
              <a:spLocks noChangeArrowheads="1" noChangeShapeType="1" noTextEdit="1"/>
            </p:cNvSpPr>
            <p:nvPr/>
          </p:nvSpPr>
          <p:spPr bwMode="auto">
            <a:xfrm rot="-3836946">
              <a:off x="-691" y="9526"/>
              <a:ext cx="5393" cy="32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3600" kern="1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Arial" panose="020B0604020202020204" pitchFamily="34" charset="0"/>
                </a:rPr>
                <a:t>Basic needs </a:t>
              </a:r>
              <a:r>
                <a:rPr lang="ar-SA" sz="3600" kern="1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Arial" panose="020B0604020202020204" pitchFamily="34" charset="0"/>
                </a:rPr>
                <a:t>حاجات اساسية         </a:t>
              </a: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H="1" flipV="1">
              <a:off x="1136" y="12240"/>
              <a:ext cx="284" cy="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 flipV="1">
              <a:off x="2961" y="8348"/>
              <a:ext cx="284" cy="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 flipV="1">
              <a:off x="3040" y="8206"/>
              <a:ext cx="284" cy="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 flipV="1">
              <a:off x="5764" y="2321"/>
              <a:ext cx="284" cy="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045" y="2337"/>
              <a:ext cx="2698" cy="58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1152" y="8348"/>
              <a:ext cx="1746" cy="38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>
                <a:solidFill>
                  <a:srgbClr val="002060"/>
                </a:solidFill>
              </a:endParaRPr>
            </a:p>
          </p:txBody>
        </p:sp>
        <p:sp>
          <p:nvSpPr>
            <p:cNvPr id="28" name="WordArt 26"/>
            <p:cNvSpPr>
              <a:spLocks noChangeArrowheads="1" noChangeShapeType="1" noTextEdit="1"/>
            </p:cNvSpPr>
            <p:nvPr/>
          </p:nvSpPr>
          <p:spPr bwMode="auto">
            <a:xfrm rot="-3921060">
              <a:off x="1623" y="4553"/>
              <a:ext cx="5393" cy="32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3600" b="1" kern="1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cs typeface="Arial" panose="020B0604020202020204" pitchFamily="34" charset="0"/>
                </a:rPr>
                <a:t>Growth needs </a:t>
              </a:r>
              <a:r>
                <a:rPr lang="ar-SA" sz="3600" b="1" kern="1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cs typeface="Arial" panose="020B0604020202020204" pitchFamily="34" charset="0"/>
                </a:rPr>
                <a:t>حاجات نمائية         </a:t>
              </a:r>
            </a:p>
          </p:txBody>
        </p:sp>
      </p:grp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23B4-0DCC-45EF-8348-D6614E6A1BC9}" type="uaqdatetime1">
              <a:rPr lang="ar-SA" smtClean="0"/>
              <a:t>19/01/37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172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" r="832"/>
          <a:stretch>
            <a:fillRect/>
          </a:stretch>
        </p:blipFill>
        <p:spPr/>
      </p:pic>
      <p:sp>
        <p:nvSpPr>
          <p:cNvPr id="7" name="عنصر نائب للنص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ar-SA" sz="4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الحاجة لتقدير الذات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4C19-B6EB-4761-87F6-72CB04D0734D}" type="uaqdatetime1">
              <a:rPr lang="ar-SA" smtClean="0"/>
              <a:t>19/01/37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هند الميزر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2991-E973-4BCF-B549-2C0D34CC1E31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408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1011</Words>
  <Application>Microsoft Office PowerPoint</Application>
  <PresentationFormat>ملء الشاشة</PresentationFormat>
  <Paragraphs>148</Paragraphs>
  <Slides>16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4" baseType="lpstr">
      <vt:lpstr>SimSun</vt:lpstr>
      <vt:lpstr>Arial</vt:lpstr>
      <vt:lpstr>Calibri</vt:lpstr>
      <vt:lpstr>Calibri Light</vt:lpstr>
      <vt:lpstr>Simplified Arabic</vt:lpstr>
      <vt:lpstr>Times New Roman</vt:lpstr>
      <vt:lpstr>Wingdings</vt:lpstr>
      <vt:lpstr>نسق Office</vt:lpstr>
      <vt:lpstr>نظرية الحاجات الإنسانية </vt:lpstr>
      <vt:lpstr>الأهداف </vt:lpstr>
      <vt:lpstr>نظرية ابراهام ماسلو</vt:lpstr>
      <vt:lpstr>مفاهيم</vt:lpstr>
      <vt:lpstr>محددات السلوك الإنساني</vt:lpstr>
      <vt:lpstr>عرض تقديمي في PowerPoint</vt:lpstr>
      <vt:lpstr>تصنيف الدوافع</vt:lpstr>
      <vt:lpstr>عرض تقديمي في PowerPoint</vt:lpstr>
      <vt:lpstr>عرض تقديمي في PowerPoint</vt:lpstr>
      <vt:lpstr>مناقشة</vt:lpstr>
      <vt:lpstr>احترام الذات Self Esteem </vt:lpstr>
      <vt:lpstr>أراء ما سلو</vt:lpstr>
      <vt:lpstr>سمات تحقيق الذات</vt:lpstr>
      <vt:lpstr>سمات تحقيق الذات</vt:lpstr>
      <vt:lpstr>تطبيق</vt:lpstr>
      <vt:lpstr>تطبيق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الحاجات الإنسانية</dc:title>
  <dc:creator>hind al maizar</dc:creator>
  <cp:lastModifiedBy>hind al maizar</cp:lastModifiedBy>
  <cp:revision>36</cp:revision>
  <dcterms:created xsi:type="dcterms:W3CDTF">2015-10-19T22:42:47Z</dcterms:created>
  <dcterms:modified xsi:type="dcterms:W3CDTF">2015-11-01T12:59:27Z</dcterms:modified>
</cp:coreProperties>
</file>