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48"/>
  </p:notesMasterIdLst>
  <p:handoutMasterIdLst>
    <p:handoutMasterId r:id="rId49"/>
  </p:handoutMasterIdLst>
  <p:sldIdLst>
    <p:sldId id="314" r:id="rId2"/>
    <p:sldId id="315" r:id="rId3"/>
    <p:sldId id="316" r:id="rId4"/>
    <p:sldId id="317" r:id="rId5"/>
    <p:sldId id="332" r:id="rId6"/>
    <p:sldId id="318" r:id="rId7"/>
    <p:sldId id="320" r:id="rId8"/>
    <p:sldId id="321" r:id="rId9"/>
    <p:sldId id="322" r:id="rId10"/>
    <p:sldId id="323" r:id="rId11"/>
    <p:sldId id="325" r:id="rId12"/>
    <p:sldId id="326" r:id="rId13"/>
    <p:sldId id="327" r:id="rId14"/>
    <p:sldId id="386" r:id="rId15"/>
    <p:sldId id="328" r:id="rId16"/>
    <p:sldId id="329" r:id="rId17"/>
    <p:sldId id="330" r:id="rId18"/>
    <p:sldId id="331" r:id="rId19"/>
    <p:sldId id="333" r:id="rId20"/>
    <p:sldId id="334" r:id="rId21"/>
    <p:sldId id="335" r:id="rId22"/>
    <p:sldId id="339" r:id="rId23"/>
    <p:sldId id="342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87" r:id="rId32"/>
    <p:sldId id="355" r:id="rId33"/>
    <p:sldId id="388" r:id="rId34"/>
    <p:sldId id="390" r:id="rId35"/>
    <p:sldId id="391" r:id="rId36"/>
    <p:sldId id="392" r:id="rId37"/>
    <p:sldId id="393" r:id="rId38"/>
    <p:sldId id="356" r:id="rId39"/>
    <p:sldId id="357" r:id="rId40"/>
    <p:sldId id="358" r:id="rId41"/>
    <p:sldId id="360" r:id="rId42"/>
    <p:sldId id="361" r:id="rId43"/>
    <p:sldId id="363" r:id="rId44"/>
    <p:sldId id="364" r:id="rId45"/>
    <p:sldId id="394" r:id="rId46"/>
    <p:sldId id="366" r:id="rId47"/>
  </p:sldIdLst>
  <p:sldSz cx="9144000" cy="6858000" type="screen4x3"/>
  <p:notesSz cx="6877050" cy="1000125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CC"/>
    <a:srgbClr val="FFFF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9C1038CE-D183-4FF8-B58B-78391164273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3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500063"/>
          </a:xfrm>
          <a:prstGeom prst="rect">
            <a:avLst/>
          </a:prstGeom>
        </p:spPr>
        <p:txBody>
          <a:bodyPr vert="horz" lIns="92994" tIns="46497" rIns="92994" bIns="46497" rtlCol="0"/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5725" y="0"/>
            <a:ext cx="2979738" cy="500063"/>
          </a:xfrm>
          <a:prstGeom prst="rect">
            <a:avLst/>
          </a:prstGeom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CEFBDECB-0C6D-41D1-AF41-A29DF1A67544}" type="datetimeFigureOut">
              <a:rPr lang="en-US"/>
              <a:pPr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49300"/>
            <a:ext cx="5000625" cy="3751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94" tIns="46497" rIns="92994" bIns="4649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751388"/>
            <a:ext cx="5502275" cy="4500562"/>
          </a:xfrm>
          <a:prstGeom prst="rect">
            <a:avLst/>
          </a:prstGeom>
        </p:spPr>
        <p:txBody>
          <a:bodyPr vert="horz" lIns="92994" tIns="46497" rIns="92994" bIns="4649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9600"/>
            <a:ext cx="2979738" cy="500063"/>
          </a:xfrm>
          <a:prstGeom prst="rect">
            <a:avLst/>
          </a:prstGeom>
        </p:spPr>
        <p:txBody>
          <a:bodyPr vert="horz" lIns="92994" tIns="46497" rIns="92994" bIns="46497" rtlCol="0" anchor="b"/>
          <a:lstStyle>
            <a:lvl1pPr algn="l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5725" y="9499600"/>
            <a:ext cx="2979738" cy="500063"/>
          </a:xfrm>
          <a:prstGeom prst="rect">
            <a:avLst/>
          </a:prstGeom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FC43B13A-0630-413C-B750-8E54057D2B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4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8B33A5EB-1B47-4C71-9D37-EA0887A4D165}" type="slidenum">
              <a:rPr lang="en-US" sz="1300"/>
              <a:pPr algn="r" defTabSz="965200"/>
              <a:t>6</a:t>
            </a:fld>
            <a:endParaRPr lang="en-US" sz="130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BCA3B2DD-02C1-489E-BFAB-049B2BA40AEC}" type="slidenum">
              <a:rPr lang="en-US" sz="1300"/>
              <a:pPr algn="r" defTabSz="965200"/>
              <a:t>22</a:t>
            </a:fld>
            <a:endParaRPr lang="en-US" sz="130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solidFill>
            <a:srgbClr val="FFFFFF"/>
          </a:solidFill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A90D3855-C0CE-4C64-8AA7-B6836E30FC65}" type="slidenum">
              <a:rPr lang="en-US" sz="1300"/>
              <a:pPr algn="r" defTabSz="965200"/>
              <a:t>25</a:t>
            </a:fld>
            <a:endParaRPr lang="en-US" sz="130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solidFill>
            <a:srgbClr val="FFFFFF"/>
          </a:solidFill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5FD089DD-CEBD-4980-80A2-B4F3532ABCD0}" type="slidenum">
              <a:rPr lang="en-US" sz="1300"/>
              <a:pPr algn="r" defTabSz="965200"/>
              <a:t>28</a:t>
            </a:fld>
            <a:endParaRPr lang="en-US" sz="13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FE426226-197C-4BA9-8616-69D2A4352BE3}" type="slidenum">
              <a:rPr lang="en-US" sz="1300"/>
              <a:pPr algn="r" defTabSz="965200"/>
              <a:t>29</a:t>
            </a:fld>
            <a:endParaRPr lang="en-US" sz="130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F7744195-FC4A-46AB-9633-3EF6D799FC63}" type="slidenum">
              <a:rPr lang="en-US" sz="1300"/>
              <a:pPr algn="r" defTabSz="965200"/>
              <a:t>30</a:t>
            </a:fld>
            <a:endParaRPr lang="en-US" sz="130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4F6E83A3-FF45-4705-A48A-1DAB56886567}" type="slidenum">
              <a:rPr lang="en-US" sz="1300"/>
              <a:pPr algn="r" defTabSz="965200"/>
              <a:t>31</a:t>
            </a:fld>
            <a:endParaRPr lang="en-US" sz="130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D27886CB-FDDF-48A6-84C4-2C2E4D5E35DF}" type="slidenum">
              <a:rPr lang="en-US" sz="1300"/>
              <a:pPr algn="r" defTabSz="965200"/>
              <a:t>32</a:t>
            </a:fld>
            <a:endParaRPr lang="en-US" sz="130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2464BCB8-9E4B-48AC-BC10-9F935B843247}" type="slidenum">
              <a:rPr lang="en-US" sz="1300"/>
              <a:pPr algn="r" defTabSz="965200"/>
              <a:t>33</a:t>
            </a:fld>
            <a:endParaRPr lang="en-US" sz="130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545E6BE1-AFC2-42E0-8D63-AC2936C80D83}" type="slidenum">
              <a:rPr lang="en-US" sz="1300"/>
              <a:pPr algn="r" defTabSz="965200"/>
              <a:t>7</a:t>
            </a:fld>
            <a:endParaRPr lang="en-US" sz="13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BC1ABE01-2BEC-4321-91F9-66E5CBDA14EB}" type="slidenum">
              <a:rPr lang="en-US" sz="1300"/>
              <a:pPr algn="r" defTabSz="965200"/>
              <a:t>10</a:t>
            </a:fld>
            <a:endParaRPr lang="en-US" sz="13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955501B6-940D-43C5-83F8-D1E0A7B2C527}" type="slidenum">
              <a:rPr lang="en-US" sz="1300"/>
              <a:pPr algn="r" defTabSz="965200"/>
              <a:t>12</a:t>
            </a:fld>
            <a:endParaRPr lang="en-US" sz="13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FAE20EB6-4E85-4B0E-988C-7626EEC9E1E0}" type="slidenum">
              <a:rPr lang="en-US" sz="1300"/>
              <a:pPr algn="r" defTabSz="965200"/>
              <a:t>14</a:t>
            </a:fld>
            <a:endParaRPr lang="en-US" sz="130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2C8A18B0-C024-4704-9042-ADDCB33A3F50}" type="slidenum">
              <a:rPr lang="en-US" sz="1300"/>
              <a:pPr algn="r" defTabSz="965200"/>
              <a:t>16</a:t>
            </a:fld>
            <a:endParaRPr lang="en-US" sz="13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D5DAAC2C-A814-491C-97F6-0522B6BC7F5A}" type="slidenum">
              <a:rPr lang="en-US" sz="1300"/>
              <a:pPr algn="r" defTabSz="965200"/>
              <a:t>18</a:t>
            </a:fld>
            <a:endParaRPr lang="en-US" sz="130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0516AA54-0819-41D3-82A9-58F005873050}" type="slidenum">
              <a:rPr lang="en-US" sz="1300"/>
              <a:pPr algn="r" defTabSz="965200"/>
              <a:t>20</a:t>
            </a:fld>
            <a:endParaRPr lang="en-US" sz="13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solidFill>
            <a:srgbClr val="FFFFFF"/>
          </a:solidFill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 txBox="1">
            <a:spLocks noGrp="1"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42" tIns="48221" rIns="96442" bIns="48221" anchor="b"/>
          <a:lstStyle/>
          <a:p>
            <a:pPr algn="r" defTabSz="965200"/>
            <a:fld id="{B926EA94-9C75-4F0D-804C-2EAB192A0611}" type="slidenum">
              <a:rPr lang="en-US" sz="1300"/>
              <a:pPr algn="r" defTabSz="965200"/>
              <a:t>21</a:t>
            </a:fld>
            <a:endParaRPr lang="en-US" sz="130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1725" y="871538"/>
            <a:ext cx="4673600" cy="3505200"/>
          </a:xfrm>
          <a:solidFill>
            <a:srgbClr val="FFFFFF"/>
          </a:solidFill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0913" y="4741863"/>
            <a:ext cx="4987925" cy="4214812"/>
          </a:xfrm>
          <a:noFill/>
        </p:spPr>
        <p:txBody>
          <a:bodyPr wrap="square" lIns="95438" tIns="46881" rIns="95438" bIns="46881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CA707C56-14CF-48C4-AFB2-58636F58E0A2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E3757114-F3CE-455C-BABA-E0BE9EF5DA7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69778-C52D-46A1-B6CE-F0D58D13705A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113B9-DB71-4637-A5EE-DECD3EA9643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D7173D-794C-4BAD-82CA-4612C6633D6D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9FE31-2F97-44CA-9BAB-9F90A2F3033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24ED24A-0ED6-4197-B837-25789E461013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D2DB57-B44F-4539-BD94-B3A921DD67F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0A8C4D-99D6-4A91-A3BC-6C8E7E3D6008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31CD9-75E0-44B0-BBB6-98CD2BECB04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A89AD0-13E1-4A5B-8F2E-623D8A3D40BF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1676C-F9C5-451A-8DE0-2326F46A734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9659D3-B4F8-40A7-8CBD-3701D27462D7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4270C-5DC0-4F6A-B43B-CADAC9C4C8B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1E4F94-39E7-4497-9A1B-D1F64AE8B746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AD3D0-43D0-488F-9C61-F849DF4B935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3F14D9-D1E7-462A-B93D-58EF7A454AE6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FAC71-7402-466B-A79F-36DFECB706A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C43773-9B9C-4521-BAFA-6459282F798C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223DE-D4DB-4662-A29F-C6452D8BA3E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8704E9-E34E-44C7-99DD-68B522EA5DEA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687BD-68C3-4E26-8EA5-847D200EFE0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572287-AEF5-4A2A-9023-B3B859CC4482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96F15-04F0-4672-B0E9-9E73C5610B0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84015C-5F57-47B9-90DE-F8AC00C28E8F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75DA3-8DB3-4256-859B-94EA7BB6123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7D201063-DB50-4859-BB6A-A531394F2602}" type="datetime1">
              <a:rPr lang="en-US"/>
              <a:pPr/>
              <a:t>12/2/2013</a:t>
            </a:fld>
            <a:r>
              <a:rPr lang="en-US"/>
              <a:t>PL/SQL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Modeling Methodologies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8B5A2E2-0312-47DD-A5BA-5A0CFC4E09BE}" type="slidenum">
              <a:rPr lang="ar-SA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799" r:id="rId2"/>
    <p:sldLayoutId id="2147483806" r:id="rId3"/>
    <p:sldLayoutId id="2147483800" r:id="rId4"/>
    <p:sldLayoutId id="2147483801" r:id="rId5"/>
    <p:sldLayoutId id="2147483802" r:id="rId6"/>
    <p:sldLayoutId id="2147483807" r:id="rId7"/>
    <p:sldLayoutId id="2147483808" r:id="rId8"/>
    <p:sldLayoutId id="2147483809" r:id="rId9"/>
    <p:sldLayoutId id="2147483803" r:id="rId10"/>
    <p:sldLayoutId id="2147483810" r:id="rId11"/>
    <p:sldLayoutId id="2147483811" r:id="rId12"/>
    <p:sldLayoutId id="2147483804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47688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1279525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ar-SA" sz="4400">
              <a:solidFill>
                <a:schemeClr val="bg1"/>
              </a:solidFill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304800" y="23622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4400" b="1">
                <a:solidFill>
                  <a:schemeClr val="bg1"/>
                </a:solidFill>
              </a:rPr>
              <a:t>Modelling Methodologies</a:t>
            </a:r>
            <a:endParaRPr lang="en-US" sz="4400">
              <a:solidFill>
                <a:schemeClr val="bg1"/>
              </a:solidFill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838200" y="47339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/>
              <a:t>Chapter 16, 17,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8D223D-A92A-4F6F-BDF4-CE1C66361DD7}" type="slidenum">
              <a:rPr lang="ar-SA"/>
              <a:pPr/>
              <a:t>10</a:t>
            </a:fld>
            <a:endParaRPr lang="en-US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534400" cy="4114800"/>
          </a:xfrm>
        </p:spPr>
        <p:txBody>
          <a:bodyPr lIns="90488" tIns="44450" rIns="90488" bIns="44450"/>
          <a:lstStyle/>
          <a:p>
            <a:pPr marL="342900" indent="-342900" algn="just">
              <a:lnSpc>
                <a:spcPct val="140000"/>
              </a:lnSpc>
              <a:buFont typeface="Wingdings 2" pitchFamily="18" charset="2"/>
              <a:buNone/>
            </a:pPr>
            <a:r>
              <a:rPr lang="en-GB" sz="1600" b="1" smtClean="0"/>
              <a:t>Step 1.3  Identify and associate attributes with entity or relationship types</a:t>
            </a:r>
          </a:p>
          <a:p>
            <a:pPr marL="463550" lvl="1" indent="-6350" algn="just">
              <a:lnSpc>
                <a:spcPct val="14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GB" sz="1600" smtClean="0"/>
              <a:t>To identify and associate attributes with the appropriate entity or relationship types and document the details of each attribute.</a:t>
            </a:r>
          </a:p>
          <a:p>
            <a:pPr marL="463550" lvl="1" indent="-6350" algn="just">
              <a:lnSpc>
                <a:spcPct val="140000"/>
              </a:lnSpc>
              <a:buFont typeface="Wingdings 2" pitchFamily="18" charset="2"/>
              <a:buNone/>
            </a:pPr>
            <a:endParaRPr lang="en-GB" sz="800" smtClean="0"/>
          </a:p>
          <a:p>
            <a:pPr marL="342900" indent="-342900" algn="just">
              <a:buFont typeface="Wingdings 2" pitchFamily="18" charset="2"/>
              <a:buNone/>
            </a:pPr>
            <a:r>
              <a:rPr lang="en-GB" sz="1600" b="1" smtClean="0"/>
              <a:t>Step 1.4  Determine attribute domains</a:t>
            </a:r>
          </a:p>
          <a:p>
            <a:pPr marL="463550" lvl="1" indent="-6350" algn="just">
              <a:spcBef>
                <a:spcPts val="1200"/>
              </a:spcBef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GB" sz="1600" smtClean="0"/>
              <a:t>To determine domains for the attributes in the data model and document the details of each domain.</a:t>
            </a:r>
          </a:p>
          <a:p>
            <a:pPr marL="463550" lvl="1" indent="-6350" algn="just">
              <a:lnSpc>
                <a:spcPct val="140000"/>
              </a:lnSpc>
              <a:buFont typeface="Wingdings 2" pitchFamily="18" charset="2"/>
              <a:buNone/>
            </a:pPr>
            <a:endParaRPr lang="en-GB" sz="800" smtClean="0"/>
          </a:p>
          <a:p>
            <a:pPr marL="342900" indent="-342900" algn="just">
              <a:lnSpc>
                <a:spcPct val="140000"/>
              </a:lnSpc>
              <a:buFont typeface="Wingdings 2" pitchFamily="18" charset="2"/>
              <a:buNone/>
            </a:pPr>
            <a:endParaRPr lang="en-GB" sz="18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30447E-068A-4C68-AEEE-CA0BF85ED18E}" type="slidenum">
              <a:rPr lang="ar-SA"/>
              <a:pPr/>
              <a:t>11</a:t>
            </a:fld>
            <a:endParaRPr lang="en-US"/>
          </a:p>
        </p:txBody>
      </p:sp>
      <p:sp>
        <p:nvSpPr>
          <p:cNvPr id="30723" name="Rectangle 17"/>
          <p:cNvSpPr>
            <a:spLocks noChangeArrowheads="1"/>
          </p:cNvSpPr>
          <p:nvPr/>
        </p:nvSpPr>
        <p:spPr bwMode="auto">
          <a:xfrm>
            <a:off x="152400" y="2819400"/>
            <a:ext cx="8610600" cy="457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GB" sz="32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</a:t>
            </a:r>
            <a:r>
              <a:rPr lang="en-GB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Build Conceptual Data Model for Each View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152400" y="2819400"/>
            <a:ext cx="8596313" cy="261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>
            <a:off x="152400" y="3276600"/>
            <a:ext cx="861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>
            <a:off x="755650" y="2819400"/>
            <a:ext cx="0" cy="261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8" name="Text Box 12"/>
          <p:cNvSpPr txBox="1">
            <a:spLocks noChangeArrowheads="1"/>
          </p:cNvSpPr>
          <p:nvPr/>
        </p:nvSpPr>
        <p:spPr bwMode="auto">
          <a:xfrm>
            <a:off x="176213" y="2828925"/>
            <a:ext cx="8643937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500" i="1"/>
              <a:t>Entity  Attribute       Description                                Data     Length  Nulls   </a:t>
            </a:r>
            <a:r>
              <a:rPr lang="en-US" sz="1300" i="1"/>
              <a:t>Multi-</a:t>
            </a:r>
            <a:r>
              <a:rPr lang="en-US" sz="1500" i="1"/>
              <a:t>    Default  Range    PK    CK</a:t>
            </a:r>
          </a:p>
          <a:p>
            <a:pPr algn="l">
              <a:lnSpc>
                <a:spcPct val="80000"/>
              </a:lnSpc>
            </a:pPr>
            <a:r>
              <a:rPr lang="en-US" sz="1500" i="1"/>
              <a:t>Name                                                                          Type                              </a:t>
            </a:r>
            <a:r>
              <a:rPr lang="en-US" sz="1300" i="1"/>
              <a:t>Valued</a:t>
            </a:r>
            <a:r>
              <a:rPr lang="en-US" sz="1500" i="1"/>
              <a:t>    Value</a:t>
            </a:r>
          </a:p>
        </p:txBody>
      </p:sp>
      <p:sp>
        <p:nvSpPr>
          <p:cNvPr id="30729" name="Text Box 18"/>
          <p:cNvSpPr txBox="1">
            <a:spLocks noChangeArrowheads="1"/>
          </p:cNvSpPr>
          <p:nvPr/>
        </p:nvSpPr>
        <p:spPr bwMode="auto">
          <a:xfrm>
            <a:off x="152400" y="3338513"/>
            <a:ext cx="8596313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1400"/>
              <a:t> </a:t>
            </a:r>
            <a:r>
              <a:rPr lang="en-US" sz="1400" b="1"/>
              <a:t>Staff    StaffNo</a:t>
            </a:r>
            <a:r>
              <a:rPr lang="en-US" sz="1400"/>
              <a:t>    Uniquely identifies a staff member  varchar     5         No        No                                        Y </a:t>
            </a:r>
            <a:r>
              <a:rPr lang="en-US" sz="1800">
                <a:latin typeface="Arial" pitchFamily="34" charset="0"/>
              </a:rPr>
              <a:t>    </a:t>
            </a:r>
            <a:r>
              <a:rPr lang="en-US" sz="1400">
                <a:cs typeface="Times New Roman" pitchFamily="18" charset="0"/>
              </a:rPr>
              <a:t>Y</a:t>
            </a:r>
          </a:p>
          <a:p>
            <a:pPr algn="l">
              <a:lnSpc>
                <a:spcPct val="130000"/>
              </a:lnSpc>
            </a:pPr>
            <a:r>
              <a:rPr lang="en-US" sz="1400">
                <a:cs typeface="Times New Roman" pitchFamily="18" charset="0"/>
              </a:rPr>
              <a:t>             </a:t>
            </a:r>
            <a:r>
              <a:rPr lang="en-US" sz="1400" b="1">
                <a:cs typeface="Times New Roman" pitchFamily="18" charset="0"/>
              </a:rPr>
              <a:t>name           </a:t>
            </a:r>
          </a:p>
          <a:p>
            <a:pPr algn="l">
              <a:lnSpc>
                <a:spcPct val="130000"/>
              </a:lnSpc>
            </a:pPr>
            <a:r>
              <a:rPr lang="en-US" sz="1400" b="1">
                <a:cs typeface="Times New Roman" pitchFamily="18" charset="0"/>
              </a:rPr>
              <a:t>                </a:t>
            </a:r>
            <a:r>
              <a:rPr lang="en-US" sz="1400">
                <a:cs typeface="Times New Roman" pitchFamily="18" charset="0"/>
              </a:rPr>
              <a:t>FName</a:t>
            </a:r>
            <a:r>
              <a:rPr lang="en-US" sz="1400" b="1">
                <a:cs typeface="Times New Roman" pitchFamily="18" charset="0"/>
              </a:rPr>
              <a:t>   </a:t>
            </a:r>
            <a:r>
              <a:rPr lang="en-US" sz="1400">
                <a:cs typeface="Times New Roman" pitchFamily="18" charset="0"/>
              </a:rPr>
              <a:t>First name of Staff                           varchar     15        No        No</a:t>
            </a:r>
            <a:endParaRPr lang="en-US" sz="1400" b="1">
              <a:cs typeface="Times New Roman" pitchFamily="18" charset="0"/>
            </a:endParaRPr>
          </a:p>
          <a:p>
            <a:pPr algn="l">
              <a:lnSpc>
                <a:spcPct val="130000"/>
              </a:lnSpc>
            </a:pPr>
            <a:r>
              <a:rPr lang="en-US" sz="1400" b="1">
                <a:cs typeface="Times New Roman" pitchFamily="18" charset="0"/>
              </a:rPr>
              <a:t>                </a:t>
            </a:r>
            <a:r>
              <a:rPr lang="en-US" sz="1400">
                <a:cs typeface="Times New Roman" pitchFamily="18" charset="0"/>
              </a:rPr>
              <a:t>Lname</a:t>
            </a:r>
            <a:r>
              <a:rPr lang="en-US" sz="1400" b="1">
                <a:cs typeface="Times New Roman" pitchFamily="18" charset="0"/>
              </a:rPr>
              <a:t>    </a:t>
            </a:r>
            <a:r>
              <a:rPr lang="en-US" sz="1400">
                <a:cs typeface="Times New Roman" pitchFamily="18" charset="0"/>
              </a:rPr>
              <a:t>Last name of Staff	        	     varchar     15        No        No</a:t>
            </a:r>
            <a:endParaRPr lang="en-US" sz="1400" b="1">
              <a:cs typeface="Times New Roman" pitchFamily="18" charset="0"/>
            </a:endParaRPr>
          </a:p>
          <a:p>
            <a:pPr algn="l">
              <a:lnSpc>
                <a:spcPct val="130000"/>
              </a:lnSpc>
            </a:pPr>
            <a:r>
              <a:rPr lang="en-US" sz="1400" b="1">
                <a:cs typeface="Times New Roman" pitchFamily="18" charset="0"/>
              </a:rPr>
              <a:t>             position    </a:t>
            </a:r>
            <a:r>
              <a:rPr lang="en-US" sz="1400">
                <a:cs typeface="Times New Roman" pitchFamily="18" charset="0"/>
              </a:rPr>
              <a:t>Job title of member of staff	     varchar     10        No        No</a:t>
            </a:r>
            <a:endParaRPr lang="en-US" sz="1400" b="1">
              <a:cs typeface="Times New Roman" pitchFamily="18" charset="0"/>
            </a:endParaRPr>
          </a:p>
          <a:p>
            <a:pPr algn="l">
              <a:lnSpc>
                <a:spcPct val="130000"/>
              </a:lnSpc>
            </a:pPr>
            <a:r>
              <a:rPr lang="en-US" sz="1400" b="1">
                <a:cs typeface="Times New Roman" pitchFamily="18" charset="0"/>
              </a:rPr>
              <a:t>             sex            </a:t>
            </a:r>
            <a:r>
              <a:rPr lang="en-US" sz="1400">
                <a:cs typeface="Times New Roman" pitchFamily="18" charset="0"/>
              </a:rPr>
              <a:t>Gender of member of staff              character   1         Yes       No             M         F,  M</a:t>
            </a:r>
            <a:endParaRPr lang="en-US" sz="1400" b="1">
              <a:cs typeface="Times New Roman" pitchFamily="18" charset="0"/>
            </a:endParaRPr>
          </a:p>
          <a:p>
            <a:pPr algn="l">
              <a:lnSpc>
                <a:spcPct val="130000"/>
              </a:lnSpc>
            </a:pPr>
            <a:r>
              <a:rPr lang="en-US" sz="1400" b="1">
                <a:cs typeface="Times New Roman" pitchFamily="18" charset="0"/>
              </a:rPr>
              <a:t>             DOB         </a:t>
            </a:r>
            <a:r>
              <a:rPr lang="en-US" sz="1400">
                <a:cs typeface="Times New Roman" pitchFamily="18" charset="0"/>
              </a:rPr>
              <a:t>Date of Birth of member of staff     Date                     Yes       No                      </a:t>
            </a:r>
            <a:r>
              <a:rPr lang="en-US" sz="1200">
                <a:cs typeface="Times New Roman" pitchFamily="18" charset="0"/>
              </a:rPr>
              <a:t>1960-1990</a:t>
            </a:r>
            <a:r>
              <a:rPr lang="en-US" sz="1400">
                <a:cs typeface="Times New Roman" pitchFamily="18" charset="0"/>
              </a:rPr>
              <a:t> </a:t>
            </a:r>
          </a:p>
        </p:txBody>
      </p:sp>
      <p:sp>
        <p:nvSpPr>
          <p:cNvPr id="30730" name="Line 16"/>
          <p:cNvSpPr>
            <a:spLocks noChangeShapeType="1"/>
          </p:cNvSpPr>
          <p:nvPr/>
        </p:nvSpPr>
        <p:spPr bwMode="auto">
          <a:xfrm>
            <a:off x="1547813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1" name="Line 16"/>
          <p:cNvSpPr>
            <a:spLocks noChangeShapeType="1"/>
          </p:cNvSpPr>
          <p:nvPr/>
        </p:nvSpPr>
        <p:spPr bwMode="auto">
          <a:xfrm>
            <a:off x="4067175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2" name="Line 16"/>
          <p:cNvSpPr>
            <a:spLocks noChangeShapeType="1"/>
          </p:cNvSpPr>
          <p:nvPr/>
        </p:nvSpPr>
        <p:spPr bwMode="auto">
          <a:xfrm>
            <a:off x="4787900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3" name="Line 16"/>
          <p:cNvSpPr>
            <a:spLocks noChangeShapeType="1"/>
          </p:cNvSpPr>
          <p:nvPr/>
        </p:nvSpPr>
        <p:spPr bwMode="auto">
          <a:xfrm>
            <a:off x="5364163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4" name="Line 16"/>
          <p:cNvSpPr>
            <a:spLocks noChangeShapeType="1"/>
          </p:cNvSpPr>
          <p:nvPr/>
        </p:nvSpPr>
        <p:spPr bwMode="auto">
          <a:xfrm>
            <a:off x="5940425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5" name="Line 16"/>
          <p:cNvSpPr>
            <a:spLocks noChangeShapeType="1"/>
          </p:cNvSpPr>
          <p:nvPr/>
        </p:nvSpPr>
        <p:spPr bwMode="auto">
          <a:xfrm>
            <a:off x="6516688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7164388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7" name="Line 16"/>
          <p:cNvSpPr>
            <a:spLocks noChangeShapeType="1"/>
          </p:cNvSpPr>
          <p:nvPr/>
        </p:nvSpPr>
        <p:spPr bwMode="auto">
          <a:xfrm>
            <a:off x="7885113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8" name="Line 16"/>
          <p:cNvSpPr>
            <a:spLocks noChangeShapeType="1"/>
          </p:cNvSpPr>
          <p:nvPr/>
        </p:nvSpPr>
        <p:spPr bwMode="auto">
          <a:xfrm>
            <a:off x="8316913" y="2840038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8834" name="Rectangle 2"/>
          <p:cNvSpPr>
            <a:spLocks noChangeArrowheads="1"/>
          </p:cNvSpPr>
          <p:nvPr/>
        </p:nvSpPr>
        <p:spPr bwMode="auto">
          <a:xfrm>
            <a:off x="1116013" y="2132013"/>
            <a:ext cx="6264275" cy="5762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Data Dictionary for Staff View 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Showing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  <a:ea typeface="+mn-ea"/>
                <a:cs typeface="Times New Roman" pitchFamily="18" charset="0"/>
              </a:rPr>
              <a:t> </a:t>
            </a:r>
            <a:b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  <a:ea typeface="+mn-ea"/>
                <a:cs typeface="Times New Roman" pitchFamily="18" charset="0"/>
              </a:rPr>
            </a:b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Description of Attributes</a:t>
            </a:r>
            <a:endParaRPr lang="en-GB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33F137-0A3A-4EF9-B2CC-B30EEC419C11}" type="slidenum">
              <a:rPr lang="ar-SA"/>
              <a:pPr/>
              <a:t>12</a:t>
            </a:fld>
            <a:endParaRPr lang="en-US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47800"/>
            <a:ext cx="8458200" cy="4114800"/>
          </a:xfrm>
        </p:spPr>
        <p:txBody>
          <a:bodyPr lIns="90488" tIns="44450" rIns="90488" bIns="44450"/>
          <a:lstStyle/>
          <a:p>
            <a:pPr marL="342900" indent="-342900" algn="just">
              <a:lnSpc>
                <a:spcPct val="120000"/>
              </a:lnSpc>
              <a:buFont typeface="Wingdings 2" pitchFamily="18" charset="2"/>
              <a:buNone/>
            </a:pPr>
            <a:r>
              <a:rPr lang="en-GB" sz="1600" b="1" smtClean="0"/>
              <a:t>Step 1.5  Determine candidate and primary key attributes</a:t>
            </a:r>
          </a:p>
          <a:p>
            <a:pPr marL="457200" lvl="1" indent="0" algn="just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GB" sz="1600" smtClean="0"/>
              <a:t>To identify the candidate key(s) for each entity and if there is more than one candidate key, to choose one to be the primary key.</a:t>
            </a:r>
          </a:p>
          <a:p>
            <a:pPr marL="457200" lvl="1" indent="0" algn="just">
              <a:lnSpc>
                <a:spcPct val="120000"/>
              </a:lnSpc>
              <a:buFont typeface="Wingdings 2" pitchFamily="18" charset="2"/>
              <a:buNone/>
            </a:pPr>
            <a:endParaRPr lang="en-GB" sz="16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5AF1A0-83CD-493F-BE74-FD16182F8808}" type="slidenum">
              <a:rPr lang="ar-SA"/>
              <a:pPr/>
              <a:t>13</a:t>
            </a:fld>
            <a:endParaRPr lang="en-US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69875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ERD for Staff View of </a:t>
            </a:r>
            <a:r>
              <a:rPr lang="en-US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DreamHome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with PK</a:t>
            </a:r>
            <a:endParaRPr lang="en-GB" dirty="0" smtClean="0">
              <a:solidFill>
                <a:schemeClr val="bg1"/>
              </a:solidFill>
              <a:ea typeface="+mj-ea"/>
            </a:endParaRPr>
          </a:p>
        </p:txBody>
      </p:sp>
      <p:pic>
        <p:nvPicPr>
          <p:cNvPr id="33796" name="Picture 8" descr="C15NF05"/>
          <p:cNvPicPr>
            <a:picLocks noChangeAspect="1" noChangeArrowheads="1"/>
          </p:cNvPicPr>
          <p:nvPr/>
        </p:nvPicPr>
        <p:blipFill>
          <a:blip r:embed="rId2" cstate="print"/>
          <a:srcRect l="282" b="4900"/>
          <a:stretch>
            <a:fillRect/>
          </a:stretch>
        </p:blipFill>
        <p:spPr bwMode="auto">
          <a:xfrm>
            <a:off x="684213" y="1557338"/>
            <a:ext cx="75596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90A42EC-D87D-4926-AD6F-2F824F404CC9}" type="slidenum">
              <a:rPr lang="ar-SA"/>
              <a:pPr/>
              <a:t>14</a:t>
            </a:fld>
            <a:endParaRPr lang="en-US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47800"/>
            <a:ext cx="8458200" cy="4114800"/>
          </a:xfrm>
        </p:spPr>
        <p:txBody>
          <a:bodyPr lIns="90488" tIns="44450" rIns="90488" bIns="44450"/>
          <a:lstStyle/>
          <a:p>
            <a:pPr marL="457200" lvl="1" indent="0" algn="just">
              <a:lnSpc>
                <a:spcPct val="120000"/>
              </a:lnSpc>
              <a:buFont typeface="Wingdings 2" pitchFamily="18" charset="2"/>
              <a:buNone/>
            </a:pPr>
            <a:endParaRPr lang="en-GB" sz="1600" smtClean="0"/>
          </a:p>
          <a:p>
            <a:pPr marL="342900" indent="-342900" algn="just">
              <a:lnSpc>
                <a:spcPct val="120000"/>
              </a:lnSpc>
              <a:buFont typeface="Wingdings 2" pitchFamily="18" charset="2"/>
              <a:buNone/>
            </a:pPr>
            <a:r>
              <a:rPr lang="en-GB" sz="1600" b="1" smtClean="0"/>
              <a:t>Step 1.6  </a:t>
            </a:r>
            <a:r>
              <a:rPr lang="en-US" sz="1600" b="1" smtClean="0">
                <a:cs typeface="Times New Roman" pitchFamily="18" charset="0"/>
              </a:rPr>
              <a:t>Consider use of enhanced modeling concepts </a:t>
            </a:r>
            <a:endParaRPr lang="en-GB" sz="1600" b="1" smtClean="0"/>
          </a:p>
          <a:p>
            <a:pPr marL="457200" lvl="1" indent="0" algn="just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Times New Roman" pitchFamily="18" charset="0"/>
              </a:rPr>
              <a:t>To consider the use of enhanced modeling concepts, such as specialization / generalization, aggregation, and composition.</a:t>
            </a:r>
            <a:r>
              <a:rPr lang="en-GB" sz="160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401941-B5F3-475C-B1CF-31D656D4A34F}" type="slidenum">
              <a:rPr lang="ar-SA"/>
              <a:pPr/>
              <a:t>15</a:t>
            </a:fld>
            <a:endParaRPr lang="en-US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188913"/>
            <a:ext cx="8915400" cy="11430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ERD for Staff View of </a:t>
            </a:r>
            <a:r>
              <a:rPr lang="en-US" sz="32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DreamHome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with specialization / generalization</a:t>
            </a:r>
            <a:endParaRPr lang="en-GB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pic>
        <p:nvPicPr>
          <p:cNvPr id="36868" name="Picture 8" descr="C15NF06"/>
          <p:cNvPicPr>
            <a:picLocks noChangeAspect="1" noChangeArrowheads="1"/>
          </p:cNvPicPr>
          <p:nvPr/>
        </p:nvPicPr>
        <p:blipFill>
          <a:blip r:embed="rId2" cstate="print"/>
          <a:srcRect l="-61" b="4900"/>
          <a:stretch>
            <a:fillRect/>
          </a:stretch>
        </p:blipFill>
        <p:spPr bwMode="auto">
          <a:xfrm>
            <a:off x="1042988" y="1484313"/>
            <a:ext cx="6553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14F396-F552-4C38-ABC5-E7DD024A0D8F}" type="slidenum">
              <a:rPr lang="ar-SA"/>
              <a:pPr/>
              <a:t>16</a:t>
            </a:fld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752600"/>
            <a:ext cx="8534400" cy="4114800"/>
          </a:xfrm>
        </p:spPr>
        <p:txBody>
          <a:bodyPr lIns="90488" tIns="44450" rIns="90488" bIns="44450"/>
          <a:lstStyle/>
          <a:p>
            <a:pPr marL="342900" indent="-342900" algn="just">
              <a:lnSpc>
                <a:spcPct val="110000"/>
              </a:lnSpc>
              <a:buFont typeface="Wingdings 2" pitchFamily="18" charset="2"/>
              <a:buNone/>
            </a:pPr>
            <a:r>
              <a:rPr lang="en-GB" sz="1600" b="1" smtClean="0"/>
              <a:t>Step 1.7  </a:t>
            </a:r>
            <a:r>
              <a:rPr lang="en-US" sz="1600" b="1" smtClean="0">
                <a:cs typeface="Times New Roman" pitchFamily="18" charset="0"/>
              </a:rPr>
              <a:t>Check model for redundancy</a:t>
            </a:r>
            <a:r>
              <a:rPr lang="en-GB" sz="1600" b="1" smtClean="0"/>
              <a:t> </a:t>
            </a:r>
          </a:p>
          <a:p>
            <a:pPr marL="463550" lvl="1" indent="-6350" algn="just">
              <a:lnSpc>
                <a:spcPct val="11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Times New Roman" pitchFamily="18" charset="0"/>
              </a:rPr>
              <a:t>To check for the presence of any redundancy in the model.</a:t>
            </a:r>
            <a:r>
              <a:rPr lang="en-GB" sz="1600" smtClean="0"/>
              <a:t> </a:t>
            </a:r>
          </a:p>
          <a:p>
            <a:pPr marL="463550" lvl="1" indent="-6350" algn="just">
              <a:lnSpc>
                <a:spcPct val="110000"/>
              </a:lnSpc>
              <a:buFont typeface="Wingdings 2" pitchFamily="18" charset="2"/>
              <a:buNone/>
            </a:pPr>
            <a:r>
              <a:rPr lang="en-GB" sz="1600" smtClean="0"/>
              <a:t>1. Re-examine 1:1 relationships.</a:t>
            </a:r>
          </a:p>
          <a:p>
            <a:pPr marL="463550" lvl="1" indent="-6350" algn="just">
              <a:lnSpc>
                <a:spcPct val="110000"/>
              </a:lnSpc>
              <a:buFont typeface="Wingdings 2" pitchFamily="18" charset="2"/>
              <a:buNone/>
            </a:pPr>
            <a:r>
              <a:rPr lang="en-GB" sz="1600" smtClean="0"/>
              <a:t>2. Remove redundant relationships.</a:t>
            </a:r>
          </a:p>
          <a:p>
            <a:pPr marL="463550" lvl="1" indent="-6350" algn="just">
              <a:lnSpc>
                <a:spcPct val="110000"/>
              </a:lnSpc>
              <a:buFont typeface="Wingdings 2" pitchFamily="18" charset="2"/>
              <a:buNone/>
            </a:pPr>
            <a:endParaRPr lang="en-GB" sz="1600" smtClean="0"/>
          </a:p>
          <a:p>
            <a:pPr marL="463550" lvl="1" indent="-6350" algn="just">
              <a:lnSpc>
                <a:spcPct val="110000"/>
              </a:lnSpc>
              <a:buFont typeface="Wingdings 2" pitchFamily="18" charset="2"/>
              <a:buNone/>
            </a:pPr>
            <a:endParaRPr lang="en-GB" sz="1600" smtClean="0"/>
          </a:p>
          <a:p>
            <a:pPr marL="342900" indent="-342900" algn="just">
              <a:lnSpc>
                <a:spcPct val="110000"/>
              </a:lnSpc>
              <a:buFont typeface="Wingdings 2" pitchFamily="18" charset="2"/>
              <a:buNone/>
            </a:pPr>
            <a:r>
              <a:rPr lang="en-US" sz="1600" b="1" smtClean="0">
                <a:cs typeface="Times New Roman" pitchFamily="18" charset="0"/>
              </a:rPr>
              <a:t>Step 1.8  Validate conceptual model against user transactions</a:t>
            </a:r>
            <a:r>
              <a:rPr lang="en-GB" sz="1600" b="1" smtClean="0"/>
              <a:t> </a:t>
            </a:r>
          </a:p>
          <a:p>
            <a:pPr marL="463550" lvl="1" indent="-6350" algn="just">
              <a:lnSpc>
                <a:spcPct val="11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Times New Roman" pitchFamily="18" charset="0"/>
              </a:rPr>
              <a:t>To ensure that the conceptual model supports the transactions required by the view.</a:t>
            </a:r>
            <a:r>
              <a:rPr lang="en-GB" sz="1600" smtClean="0"/>
              <a:t> </a:t>
            </a:r>
          </a:p>
          <a:p>
            <a:pPr marL="463550" lvl="1" indent="-6350" algn="just">
              <a:lnSpc>
                <a:spcPct val="110000"/>
              </a:lnSpc>
            </a:pPr>
            <a:r>
              <a:rPr lang="en-GB" sz="1600" smtClean="0"/>
              <a:t>Describe the transaction.</a:t>
            </a:r>
          </a:p>
          <a:p>
            <a:pPr marL="463550" lvl="1" indent="-6350" algn="just">
              <a:lnSpc>
                <a:spcPct val="110000"/>
              </a:lnSpc>
            </a:pPr>
            <a:r>
              <a:rPr lang="en-GB" sz="1600" smtClean="0"/>
              <a:t>Use transaction pathways: diagrammatically represent the pathway taken by each transaction on the ERD.</a:t>
            </a:r>
          </a:p>
          <a:p>
            <a:pPr marL="463550" lvl="1" indent="-6350" algn="just">
              <a:lnSpc>
                <a:spcPct val="110000"/>
              </a:lnSpc>
            </a:pPr>
            <a:endParaRPr lang="en-GB" sz="1600" smtClean="0"/>
          </a:p>
          <a:p>
            <a:pPr marL="342900" indent="-342900" algn="just">
              <a:lnSpc>
                <a:spcPct val="110000"/>
              </a:lnSpc>
              <a:buFont typeface="Wingdings 2" pitchFamily="18" charset="2"/>
              <a:buNone/>
            </a:pPr>
            <a:endParaRPr lang="en-GB" sz="18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2B2768-52A0-4F7C-AAA7-ED445A0507DE}" type="slidenum">
              <a:rPr lang="ar-SA"/>
              <a:pPr/>
              <a:t>17</a:t>
            </a:fld>
            <a:endParaRPr lang="en-US"/>
          </a:p>
        </p:txBody>
      </p:sp>
      <p:sp>
        <p:nvSpPr>
          <p:cNvPr id="24781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534400" cy="1104900"/>
          </a:xfrm>
        </p:spPr>
        <p:txBody>
          <a:bodyPr/>
          <a:lstStyle/>
          <a:p>
            <a:r>
              <a:rPr lang="en-US" sz="3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Using transaction</a:t>
            </a:r>
            <a:r>
              <a:rPr lang="ja-JP" altLang="en-US" sz="3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’</a:t>
            </a:r>
            <a:r>
              <a:rPr lang="en-US" altLang="ja-JP" sz="3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 Pathways</a:t>
            </a:r>
            <a:endParaRPr lang="en-GB" sz="3400" smtClean="0">
              <a:solidFill>
                <a:schemeClr val="bg1"/>
              </a:solidFill>
            </a:endParaRPr>
          </a:p>
        </p:txBody>
      </p:sp>
      <p:pic>
        <p:nvPicPr>
          <p:cNvPr id="39940" name="Picture 8" descr="C15NF09"/>
          <p:cNvPicPr>
            <a:picLocks noChangeAspect="1" noChangeArrowheads="1"/>
          </p:cNvPicPr>
          <p:nvPr/>
        </p:nvPicPr>
        <p:blipFill>
          <a:blip r:embed="rId2" cstate="print"/>
          <a:srcRect r="-868" b="4900"/>
          <a:stretch>
            <a:fillRect/>
          </a:stretch>
        </p:blipFill>
        <p:spPr bwMode="auto">
          <a:xfrm>
            <a:off x="684213" y="1500188"/>
            <a:ext cx="6551612" cy="47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9FED5C-1D1C-452B-A9C8-5C3343F6D912}" type="slidenum">
              <a:rPr lang="ar-SA"/>
              <a:pPr/>
              <a:t>18</a:t>
            </a:fld>
            <a:endParaRPr lang="en-US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676400"/>
            <a:ext cx="8534400" cy="4114800"/>
          </a:xfrm>
        </p:spPr>
        <p:txBody>
          <a:bodyPr lIns="90488" tIns="44450" rIns="90488" bIns="44450"/>
          <a:lstStyle/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</a:pPr>
            <a:endParaRPr lang="en-GB" sz="1600" smtClean="0"/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</a:pPr>
            <a:r>
              <a:rPr lang="en-GB" sz="1600" b="1" smtClean="0"/>
              <a:t>Step1.9   Review conceptual data model with user</a:t>
            </a:r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</a:pPr>
            <a:r>
              <a:rPr lang="en-GB" sz="1600" smtClean="0"/>
              <a:t>   </a:t>
            </a: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GB" sz="1600" smtClean="0"/>
              <a:t>To review the conceptual data model with the user to ensure that the model is a </a:t>
            </a:r>
            <a:r>
              <a:rPr lang="en-GB" altLang="en-US" sz="1600" smtClean="0"/>
              <a:t>‘</a:t>
            </a:r>
            <a:r>
              <a:rPr lang="en-GB" sz="1600" smtClean="0"/>
              <a:t>true</a:t>
            </a:r>
            <a:r>
              <a:rPr lang="en-GB" altLang="en-US" sz="1600" smtClean="0"/>
              <a:t>’</a:t>
            </a:r>
            <a:r>
              <a:rPr lang="en-GB" sz="1600" smtClean="0"/>
              <a:t> representation of the user</a:t>
            </a:r>
            <a:r>
              <a:rPr lang="en-GB" altLang="en-US" sz="1600" smtClean="0"/>
              <a:t>’</a:t>
            </a:r>
            <a:r>
              <a:rPr lang="en-GB" sz="1600" smtClean="0"/>
              <a:t>s view of the enterprise.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94036E-6C0F-41DD-B1EE-B1CFBD913E8F}" type="slidenum">
              <a:rPr lang="ar-SA"/>
              <a:pPr/>
              <a:t>19</a:t>
            </a:fld>
            <a:endParaRPr lang="en-US"/>
          </a:p>
        </p:txBody>
      </p:sp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1889125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Database Design</a:t>
            </a:r>
            <a:endParaRPr lang="en-US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4267200" y="49117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Physical 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4267200" y="34639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Logical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4953000" y="4149725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4267200" y="17875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Conceptual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5029200" y="247332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914400" y="4881563"/>
            <a:ext cx="2555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892175" y="33877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892175" y="17875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independent</a:t>
            </a:r>
          </a:p>
        </p:txBody>
      </p:sp>
      <p:sp>
        <p:nvSpPr>
          <p:cNvPr id="43021" name="Rectangle 12"/>
          <p:cNvSpPr>
            <a:spLocks noChangeArrowheads="1"/>
          </p:cNvSpPr>
          <p:nvPr/>
        </p:nvSpPr>
        <p:spPr bwMode="auto">
          <a:xfrm>
            <a:off x="611188" y="4221163"/>
            <a:ext cx="6121400" cy="1655762"/>
          </a:xfrm>
          <a:prstGeom prst="rect">
            <a:avLst/>
          </a:prstGeom>
          <a:solidFill>
            <a:schemeClr val="bg1">
              <a:alpha val="7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2" name="Rectangle 13"/>
          <p:cNvSpPr>
            <a:spLocks noChangeArrowheads="1"/>
          </p:cNvSpPr>
          <p:nvPr/>
        </p:nvSpPr>
        <p:spPr bwMode="auto">
          <a:xfrm>
            <a:off x="684213" y="1773238"/>
            <a:ext cx="6121400" cy="1655762"/>
          </a:xfrm>
          <a:prstGeom prst="rect">
            <a:avLst/>
          </a:prstGeom>
          <a:solidFill>
            <a:schemeClr val="bg1">
              <a:alpha val="7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F15CD5-E675-4ACD-9F8B-FC29A720AB20}" type="slidenum">
              <a:rPr lang="ar-SA"/>
              <a:pPr/>
              <a:t>2</a:t>
            </a:fld>
            <a:endParaRPr lang="en-US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1889125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Database Design</a:t>
            </a:r>
            <a:endParaRPr lang="en-US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267200" y="49117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Physical 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267200" y="34639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Logical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953000" y="4149725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4267200" y="17875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Conceptual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5029200" y="247332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914400" y="4881563"/>
            <a:ext cx="2555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892175" y="33877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892175" y="17875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independent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96F732E-9C85-4627-ACCC-8824FCAC6885}" type="slidenum">
              <a:rPr lang="ar-SA"/>
              <a:pPr/>
              <a:t>20</a:t>
            </a:fld>
            <a:endParaRPr lang="en-US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-762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Logical DB Design Objectives</a:t>
            </a:r>
            <a:endParaRPr lang="en-GB" b="1" smtClean="0">
              <a:solidFill>
                <a:schemeClr val="bg1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24000"/>
            <a:ext cx="8458200" cy="4114800"/>
          </a:xfrm>
          <a:noFill/>
        </p:spPr>
        <p:txBody>
          <a:bodyPr lIns="90488" tIns="44450" rIns="90488" bIns="44450"/>
          <a:lstStyle/>
          <a:p>
            <a:pPr algn="just">
              <a:lnSpc>
                <a:spcPct val="110000"/>
              </a:lnSpc>
            </a:pP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r>
              <a:rPr lang="en-GB" sz="1600" smtClean="0">
                <a:cs typeface="Arial" pitchFamily="34" charset="0"/>
              </a:rPr>
              <a:t>Map the conceptual model into relations.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r>
              <a:rPr lang="en-US" sz="1600" smtClean="0">
                <a:cs typeface="Arial" pitchFamily="34" charset="0"/>
              </a:rPr>
              <a:t>Validate these relations using the technique of normalization.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r>
              <a:rPr lang="en-US" sz="1600" smtClean="0">
                <a:cs typeface="Arial" pitchFamily="34" charset="0"/>
              </a:rPr>
              <a:t>Validate a logical data model to ensure it supports required user transactions.</a:t>
            </a: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r>
              <a:rPr lang="en-US" sz="1600" smtClean="0">
                <a:cs typeface="Arial" pitchFamily="34" charset="0"/>
              </a:rPr>
              <a:t>Merge local logical data models based on specific views into a global logical data model of the enterprise.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en-US" sz="1600" smtClean="0">
                <a:cs typeface="Arial" pitchFamily="34" charset="0"/>
              </a:rPr>
              <a:t>Ensure that resultant global model is a true and accurate representation of enterprise.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</a:pPr>
            <a:endParaRPr lang="en-GB" sz="1600" smtClean="0"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4608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7145DA-0551-493F-8E90-FA4501352597}" type="slidenum">
              <a:rPr lang="ar-SA"/>
              <a:pPr/>
              <a:t>21</a:t>
            </a:fld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2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and Validate Logical Data Model</a:t>
            </a:r>
            <a:endParaRPr lang="en-GB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1290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752600"/>
            <a:ext cx="8458200" cy="4114800"/>
          </a:xfrm>
        </p:spPr>
        <p:txBody>
          <a:bodyPr lIns="90488" tIns="44450" rIns="90488" bIns="44450"/>
          <a:lstStyle/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2.1  Derive relations for logical data model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2.2  Validate relations using normalization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2.3  Validate relations against user transactions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2.4  Define integrity constraints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2.5  Review logical data model with user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2.6 Merge logical data models into global model (optional step)</a:t>
            </a:r>
          </a:p>
          <a:p>
            <a:pPr marL="511175" lvl="1" indent="4763">
              <a:lnSpc>
                <a:spcPct val="230000"/>
              </a:lnSpc>
              <a:defRPr/>
            </a:pPr>
            <a:r>
              <a:rPr lang="en-GB" sz="1400" b="1" dirty="0" smtClean="0">
                <a:ea typeface="+mn-ea"/>
              </a:rPr>
              <a:t>Step 2.6.1  Merge local logical data models into global model</a:t>
            </a:r>
          </a:p>
          <a:p>
            <a:pPr marL="511175" lvl="1" indent="4763">
              <a:lnSpc>
                <a:spcPct val="230000"/>
              </a:lnSpc>
              <a:defRPr/>
            </a:pPr>
            <a:r>
              <a:rPr lang="en-GB" sz="1400" b="1" dirty="0" smtClean="0">
                <a:ea typeface="+mn-ea"/>
              </a:rPr>
              <a:t>Step 2.6.2  Validate global logical data model</a:t>
            </a:r>
          </a:p>
          <a:p>
            <a:pPr marL="511175" lvl="1" indent="4763">
              <a:lnSpc>
                <a:spcPct val="230000"/>
              </a:lnSpc>
              <a:defRPr/>
            </a:pPr>
            <a:r>
              <a:rPr lang="en-GB" sz="1400" b="1" dirty="0" smtClean="0">
                <a:ea typeface="+mn-ea"/>
              </a:rPr>
              <a:t>Step 2.6.3  Review global logical data model with users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2.7  Check for future growth</a:t>
            </a: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endParaRPr lang="en-GB" sz="1600" b="1" dirty="0" smtClean="0">
              <a:ea typeface="+mn-ea"/>
            </a:endParaRPr>
          </a:p>
          <a:p>
            <a:pPr lvl="1">
              <a:spcBef>
                <a:spcPts val="1800"/>
              </a:spcBef>
              <a:buFont typeface="Wingdings 2" pitchFamily="18" charset="2"/>
              <a:buNone/>
              <a:defRPr/>
            </a:pPr>
            <a:endParaRPr lang="en-GB" sz="1600" b="1" dirty="0" smtClean="0">
              <a:ea typeface="+mn-ea"/>
            </a:endParaRPr>
          </a:p>
          <a:p>
            <a:pPr algn="just">
              <a:spcBef>
                <a:spcPts val="1800"/>
              </a:spcBef>
              <a:buFont typeface="Wingdings 2" pitchFamily="18" charset="2"/>
              <a:buNone/>
              <a:defRPr/>
            </a:pPr>
            <a:endParaRPr lang="en-GB" sz="1600" b="1" dirty="0" smtClean="0"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2FA838D-FEAE-435F-AC3D-3BD15946D05A}" type="slidenum">
              <a:rPr lang="ar-SA"/>
              <a:pPr/>
              <a:t>22</a:t>
            </a:fld>
            <a:endParaRPr lang="en-US"/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2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and Validate Logical Data Model</a:t>
            </a:r>
            <a:endParaRPr lang="en-GB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828800"/>
            <a:ext cx="8610600" cy="4114800"/>
          </a:xfrm>
        </p:spPr>
        <p:txBody>
          <a:bodyPr lIns="90488" tIns="44450" rIns="90488" bIns="44450"/>
          <a:lstStyle/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2.1  </a:t>
            </a:r>
            <a:r>
              <a:rPr lang="en-US" sz="1600" b="1" dirty="0" smtClean="0">
                <a:ea typeface="+mn-ea"/>
              </a:rPr>
              <a:t>Derive relations for logical data model</a:t>
            </a:r>
            <a:r>
              <a:rPr lang="en-GB" sz="1600" b="1" dirty="0" smtClean="0">
                <a:ea typeface="+mn-ea"/>
              </a:rPr>
              <a:t> </a:t>
            </a:r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en-US" sz="1600" b="1" dirty="0" smtClean="0">
                <a:ea typeface="+mn-ea"/>
                <a:cs typeface="Arial" charset="0"/>
              </a:rPr>
              <a:t>		Objective: </a:t>
            </a:r>
            <a:r>
              <a:rPr lang="en-US" sz="1600" dirty="0" smtClean="0">
                <a:ea typeface="+mn-ea"/>
              </a:rPr>
              <a:t>To create relations for the logical data model to represent the entities, relationships, and attributes that have been identified.</a:t>
            </a:r>
            <a:r>
              <a:rPr lang="en-GB" sz="1600" dirty="0" smtClean="0">
                <a:ea typeface="+mn-ea"/>
              </a:rPr>
              <a:t> (Covered before in this course)</a:t>
            </a:r>
          </a:p>
          <a:p>
            <a:pPr>
              <a:buFont typeface="Wingdings 2" pitchFamily="18" charset="2"/>
              <a:buNone/>
              <a:defRPr/>
            </a:pPr>
            <a:endParaRPr lang="en-GB" sz="2000" b="1" dirty="0" smtClean="0">
              <a:ea typeface="+mn-ea"/>
            </a:endParaRPr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2.2  Validate relations using normalization</a:t>
            </a:r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  <a:cs typeface="Arial" charset="0"/>
              </a:rPr>
              <a:t>		</a:t>
            </a:r>
            <a:r>
              <a:rPr lang="en-US" sz="1600" b="1" dirty="0" smtClean="0">
                <a:ea typeface="+mn-ea"/>
                <a:cs typeface="Arial" charset="0"/>
              </a:rPr>
              <a:t>Objective:</a:t>
            </a:r>
            <a:r>
              <a:rPr lang="en-US" sz="2000" b="1" dirty="0" smtClean="0">
                <a:ea typeface="+mn-ea"/>
                <a:cs typeface="Arial" charset="0"/>
              </a:rPr>
              <a:t> </a:t>
            </a:r>
            <a:r>
              <a:rPr lang="en-US" sz="1600" dirty="0" smtClean="0">
                <a:ea typeface="+mn-ea"/>
              </a:rPr>
              <a:t>To validate the relations in the logical data model using normalization.</a:t>
            </a:r>
          </a:p>
          <a:p>
            <a:pPr lvl="1">
              <a:defRPr/>
            </a:pPr>
            <a:endParaRPr lang="en-US" sz="2000" b="1" dirty="0" smtClean="0">
              <a:ea typeface="+mn-ea"/>
              <a:cs typeface="Times New Roman" pitchFamily="18" charset="0"/>
            </a:endParaRPr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</a:rPr>
              <a:t>Step 2.3 Validate relations against user transactions</a:t>
            </a:r>
          </a:p>
          <a:p>
            <a:pPr marL="171450" lvl="1" indent="-4763" algn="just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en-GB" sz="1600" b="1" dirty="0" smtClean="0">
                <a:ea typeface="+mn-ea"/>
                <a:cs typeface="Arial" charset="0"/>
              </a:rPr>
              <a:t>		</a:t>
            </a:r>
            <a:r>
              <a:rPr lang="en-US" sz="1600" b="1" dirty="0" smtClean="0">
                <a:ea typeface="+mn-ea"/>
                <a:cs typeface="Arial" charset="0"/>
              </a:rPr>
              <a:t>Objective:</a:t>
            </a:r>
            <a:r>
              <a:rPr lang="en-US" sz="2000" b="1" dirty="0" smtClean="0">
                <a:ea typeface="+mn-ea"/>
                <a:cs typeface="Arial" charset="0"/>
              </a:rPr>
              <a:t> </a:t>
            </a:r>
            <a:r>
              <a:rPr lang="en-US" sz="1600" dirty="0" smtClean="0">
                <a:ea typeface="+mn-ea"/>
              </a:rPr>
              <a:t>To ensure that the relations in the logical data model support the required transactions.</a:t>
            </a:r>
            <a:r>
              <a:rPr lang="en-US" sz="2000" dirty="0" smtClean="0">
                <a:ea typeface="+mn-ea"/>
                <a:cs typeface="Times New Roman" pitchFamily="18" charset="0"/>
              </a:rPr>
              <a:t> </a:t>
            </a:r>
          </a:p>
          <a:p>
            <a:pPr marL="63500" lvl="1" indent="0">
              <a:lnSpc>
                <a:spcPct val="130000"/>
              </a:lnSpc>
              <a:buFont typeface="Wingdings 2" pitchFamily="18" charset="2"/>
              <a:buNone/>
              <a:defRPr/>
            </a:pPr>
            <a:endParaRPr lang="en-GB" sz="1600" dirty="0" smtClean="0"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FF991E-0D51-4F81-A01F-EAB4B0B1A761}" type="slidenum">
              <a:rPr lang="ar-SA"/>
              <a:pPr/>
              <a:t>23</a:t>
            </a:fld>
            <a:endParaRPr lang="en-US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4375" y="214313"/>
            <a:ext cx="7772400" cy="1143000"/>
          </a:xfrm>
        </p:spPr>
        <p:txBody>
          <a:bodyPr/>
          <a:lstStyle/>
          <a:p>
            <a:pPr lvl="1">
              <a:defRPr/>
            </a:pPr>
            <a:r>
              <a:rPr lang="en-GB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Step 2.4</a:t>
            </a:r>
            <a:r>
              <a:rPr lang="en-GB" sz="1600" b="1" dirty="0" smtClean="0">
                <a:ea typeface="ＭＳ Ｐゴシック" charset="0"/>
              </a:rPr>
              <a:t> 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Define integrity constraints</a:t>
            </a:r>
            <a:endParaRPr lang="en-GB" b="1" dirty="0" smtClean="0">
              <a:solidFill>
                <a:schemeClr val="bg1"/>
              </a:solidFill>
              <a:ea typeface="ＭＳ Ｐゴシック" charset="0"/>
            </a:endParaRP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828800"/>
            <a:ext cx="8108950" cy="4114800"/>
          </a:xfrm>
        </p:spPr>
        <p:txBody>
          <a:bodyPr/>
          <a:lstStyle/>
          <a:p>
            <a:pPr marL="342900" indent="-342900">
              <a:lnSpc>
                <a:spcPct val="140000"/>
              </a:lnSpc>
              <a:buFont typeface="Wingdings 2" pitchFamily="18" charset="2"/>
              <a:buNone/>
            </a:pPr>
            <a:r>
              <a:rPr lang="en-GB" sz="1800" b="1" smtClean="0">
                <a:cs typeface="Arial" pitchFamily="34" charset="0"/>
              </a:rPr>
              <a:t>Step 2.4  Define integrity constraints</a:t>
            </a:r>
          </a:p>
          <a:p>
            <a:pPr marL="457200" lvl="1" indent="0">
              <a:lnSpc>
                <a:spcPct val="140000"/>
              </a:lnSpc>
              <a:buFont typeface="Wingdings 2" pitchFamily="18" charset="2"/>
              <a:buNone/>
            </a:pPr>
            <a:r>
              <a:rPr lang="en-US" sz="1800" smtClean="0">
                <a:cs typeface="Arial" pitchFamily="34" charset="0"/>
              </a:rPr>
              <a:t>Integrity constraints protects DB from being inconsistent.</a:t>
            </a:r>
          </a:p>
          <a:p>
            <a:pPr marL="457200" lvl="1" indent="0">
              <a:lnSpc>
                <a:spcPct val="140000"/>
              </a:lnSpc>
              <a:buFont typeface="Wingdings 2" pitchFamily="18" charset="2"/>
              <a:buNone/>
            </a:pPr>
            <a:r>
              <a:rPr lang="en-US" sz="1800" smtClean="0">
                <a:cs typeface="Arial" pitchFamily="34" charset="0"/>
              </a:rPr>
              <a:t>Types of integrity constraints:</a:t>
            </a:r>
          </a:p>
          <a:p>
            <a:pPr marL="457200" lvl="1" indent="0">
              <a:lnSpc>
                <a:spcPct val="140000"/>
              </a:lnSpc>
            </a:pPr>
            <a:r>
              <a:rPr lang="en-US" sz="1800" smtClean="0">
                <a:cs typeface="Arial" pitchFamily="34" charset="0"/>
              </a:rPr>
              <a:t>Required data.</a:t>
            </a:r>
          </a:p>
          <a:p>
            <a:pPr marL="457200" lvl="1" indent="0">
              <a:lnSpc>
                <a:spcPct val="140000"/>
              </a:lnSpc>
            </a:pPr>
            <a:r>
              <a:rPr lang="en-US" sz="1800" smtClean="0">
                <a:cs typeface="Arial" pitchFamily="34" charset="0"/>
              </a:rPr>
              <a:t>Attribute domain constraints.</a:t>
            </a:r>
          </a:p>
          <a:p>
            <a:pPr marL="457200" lvl="1" indent="0">
              <a:lnSpc>
                <a:spcPct val="140000"/>
              </a:lnSpc>
            </a:pPr>
            <a:r>
              <a:rPr lang="en-US" sz="1800" smtClean="0">
                <a:cs typeface="Arial" pitchFamily="34" charset="0"/>
              </a:rPr>
              <a:t>Multiplicity.</a:t>
            </a:r>
          </a:p>
          <a:p>
            <a:pPr marL="457200" lvl="1" indent="0">
              <a:lnSpc>
                <a:spcPct val="140000"/>
              </a:lnSpc>
            </a:pPr>
            <a:r>
              <a:rPr lang="en-US" sz="1800" smtClean="0">
                <a:cs typeface="Arial" pitchFamily="34" charset="0"/>
              </a:rPr>
              <a:t>Entity integrity.</a:t>
            </a:r>
          </a:p>
          <a:p>
            <a:pPr marL="457200" lvl="1" indent="0">
              <a:lnSpc>
                <a:spcPct val="140000"/>
              </a:lnSpc>
            </a:pPr>
            <a:r>
              <a:rPr lang="en-US" sz="1800" smtClean="0">
                <a:cs typeface="Arial" pitchFamily="34" charset="0"/>
              </a:rPr>
              <a:t>Referential integrity.</a:t>
            </a:r>
          </a:p>
          <a:p>
            <a:pPr marL="457200" lvl="1" indent="0">
              <a:lnSpc>
                <a:spcPct val="140000"/>
              </a:lnSpc>
            </a:pPr>
            <a:r>
              <a:rPr lang="en-US" sz="1800" smtClean="0">
                <a:cs typeface="Arial" pitchFamily="34" charset="0"/>
              </a:rPr>
              <a:t>General constraints</a:t>
            </a:r>
            <a:r>
              <a:rPr lang="en-GB" sz="1800" smtClean="0"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120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7776F7-369F-41DD-9DAE-1B9418901F5F}" type="slidenum">
              <a:rPr lang="ar-SA"/>
              <a:pPr/>
              <a:t>24</a:t>
            </a:fld>
            <a:endParaRPr lang="en-US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j-ea"/>
                <a:cs typeface="Times New Roman" pitchFamily="18" charset="0"/>
              </a:rPr>
              <a:t>Referential Integrity Constraints for Relations</a:t>
            </a:r>
            <a:endParaRPr lang="en-GB" sz="3200" smtClean="0">
              <a:solidFill>
                <a:schemeClr val="bg1"/>
              </a:solidFill>
              <a:latin typeface="Times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04" name="Picture 1032" descr="C16NF04"/>
          <p:cNvPicPr>
            <a:picLocks noChangeAspect="1" noChangeArrowheads="1"/>
          </p:cNvPicPr>
          <p:nvPr/>
        </p:nvPicPr>
        <p:blipFill>
          <a:blip r:embed="rId2" cstate="print"/>
          <a:srcRect t="578" r="17448"/>
          <a:stretch>
            <a:fillRect/>
          </a:stretch>
        </p:blipFill>
        <p:spPr bwMode="auto">
          <a:xfrm>
            <a:off x="1450975" y="1500188"/>
            <a:ext cx="6264275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222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486C5D5-F5D0-4FF3-AB4A-59A455ADCFEB}" type="slidenum">
              <a:rPr lang="ar-SA"/>
              <a:pPr/>
              <a:t>25</a:t>
            </a:fld>
            <a:endParaRPr lang="en-US"/>
          </a:p>
        </p:txBody>
      </p:sp>
      <p:sp>
        <p:nvSpPr>
          <p:cNvPr id="52227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0D29112-60C2-4AB3-878A-A7B39B67FCA0}" type="slidenum">
              <a:rPr lang="en-US" sz="1100">
                <a:solidFill>
                  <a:srgbClr val="898989"/>
                </a:solidFill>
              </a:rPr>
              <a:pPr algn="r"/>
              <a:t>25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lIns="90488" tIns="44450" rIns="90488" bIns="44450" anchor="b"/>
          <a:lstStyle/>
          <a:p>
            <a:pPr marL="342900" indent="-342900">
              <a:spcBef>
                <a:spcPts val="1800"/>
              </a:spcBef>
            </a:pPr>
            <a:r>
              <a:rPr lang="en-GB" b="1" u="sng" smtClean="0">
                <a:cs typeface="Arial" pitchFamily="34" charset="0"/>
              </a:rPr>
              <a:t>Step 2.5</a:t>
            </a:r>
            <a:r>
              <a:rPr lang="en-GB" b="1" smtClean="0">
                <a:cs typeface="Arial" pitchFamily="34" charset="0"/>
              </a:rPr>
              <a:t>  Review logical data model with user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557338"/>
            <a:ext cx="8153400" cy="4114800"/>
          </a:xfrm>
        </p:spPr>
        <p:txBody>
          <a:bodyPr lIns="90488" tIns="44450" rIns="90488" bIns="44450"/>
          <a:lstStyle/>
          <a:p>
            <a:pPr marL="273050" lvl="1" indent="-273050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en-US" sz="1800" b="1" dirty="0" smtClean="0">
                <a:ea typeface="+mn-ea"/>
                <a:cs typeface="Arial" charset="0"/>
              </a:rPr>
              <a:t>Objective: </a:t>
            </a:r>
            <a:r>
              <a:rPr lang="en-US" sz="1800" dirty="0" smtClean="0">
                <a:ea typeface="+mn-ea"/>
              </a:rPr>
              <a:t>To review the logical data model with the users to ensure that they consider the model to be a true representation of the data requirements of the enterprise.</a:t>
            </a:r>
            <a:r>
              <a:rPr lang="en-GB" sz="1800" dirty="0" smtClean="0">
                <a:ea typeface="+mn-ea"/>
              </a:rPr>
              <a:t> </a:t>
            </a:r>
          </a:p>
          <a:p>
            <a:pPr marL="457200" lvl="1" indent="0" algn="just">
              <a:spcBef>
                <a:spcPts val="1800"/>
              </a:spcBef>
              <a:buFont typeface="Wingdings 2" pitchFamily="18" charset="2"/>
              <a:buNone/>
              <a:defRPr/>
            </a:pPr>
            <a:endParaRPr lang="en-GB" sz="1800" dirty="0" smtClean="0"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19FA1B-A6FA-402A-B496-A0CF2796226F}" type="slidenum">
              <a:rPr lang="ar-SA"/>
              <a:pPr/>
              <a:t>26</a:t>
            </a:fld>
            <a:endParaRPr lang="en-US"/>
          </a:p>
        </p:txBody>
      </p:sp>
      <p:sp>
        <p:nvSpPr>
          <p:cNvPr id="54275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39C716-0CB3-4F02-89B5-46396DC92C29}" type="slidenum">
              <a:rPr lang="en-US" sz="1100">
                <a:solidFill>
                  <a:srgbClr val="898989"/>
                </a:solidFill>
              </a:rPr>
              <a:pPr algn="r"/>
              <a:t>26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04800"/>
            <a:ext cx="7772400" cy="1143000"/>
          </a:xfrm>
        </p:spPr>
        <p:txBody>
          <a:bodyPr/>
          <a:lstStyle/>
          <a:p>
            <a:pPr lvl="1">
              <a:defRPr/>
            </a:pPr>
            <a:r>
              <a:rPr lang="en-GB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Step 2.6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 Merge logical data models into global model (optional step)</a:t>
            </a:r>
            <a:endParaRPr lang="en-US" dirty="0" smtClean="0">
              <a:solidFill>
                <a:schemeClr val="bg1"/>
              </a:solidFill>
              <a:ea typeface="ＭＳ Ｐゴシック" charset="0"/>
            </a:endParaRPr>
          </a:p>
        </p:txBody>
      </p:sp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76200" y="2063750"/>
            <a:ext cx="89154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algn="just"/>
            <a:r>
              <a:rPr lang="en-GB" sz="1800">
                <a:latin typeface="Arial" pitchFamily="34" charset="0"/>
              </a:rPr>
              <a:t>To merge logical data models into a single global logical data model that represents the enterprise.</a:t>
            </a:r>
          </a:p>
          <a:p>
            <a:pPr marL="511175" lvl="1" indent="4763" algn="l">
              <a:lnSpc>
                <a:spcPct val="230000"/>
              </a:lnSpc>
            </a:pPr>
            <a:endParaRPr lang="en-GB" sz="500" b="1">
              <a:latin typeface="Arial" pitchFamily="34" charset="0"/>
            </a:endParaRPr>
          </a:p>
          <a:p>
            <a:pPr marL="511175" lvl="1" indent="4763" algn="l">
              <a:lnSpc>
                <a:spcPct val="230000"/>
              </a:lnSpc>
            </a:pPr>
            <a:r>
              <a:rPr lang="en-GB" sz="1800" b="1">
                <a:latin typeface="Arial" pitchFamily="34" charset="0"/>
              </a:rPr>
              <a:t>Step 2.6.1  Merge local logical data models into global model</a:t>
            </a:r>
          </a:p>
          <a:p>
            <a:pPr marL="511175" lvl="1" indent="4763" algn="l">
              <a:lnSpc>
                <a:spcPct val="230000"/>
              </a:lnSpc>
            </a:pPr>
            <a:r>
              <a:rPr lang="en-GB" sz="1800" b="1">
                <a:latin typeface="Arial" pitchFamily="34" charset="0"/>
              </a:rPr>
              <a:t>Step 2.6.2  Validate global logical data model</a:t>
            </a:r>
          </a:p>
          <a:p>
            <a:pPr marL="511175" lvl="1" indent="4763" algn="l">
              <a:lnSpc>
                <a:spcPct val="230000"/>
              </a:lnSpc>
            </a:pPr>
            <a:r>
              <a:rPr lang="en-GB" sz="1800" b="1">
                <a:latin typeface="Arial" pitchFamily="34" charset="0"/>
              </a:rPr>
              <a:t>Step 2.6.3  Review global logical data model with users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529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29ECDC0-736F-45E4-9CED-EB0CE86FBA4E}" type="slidenum">
              <a:rPr lang="ar-SA"/>
              <a:pPr/>
              <a:t>27</a:t>
            </a:fld>
            <a:endParaRPr lang="en-US"/>
          </a:p>
        </p:txBody>
      </p:sp>
      <p:sp>
        <p:nvSpPr>
          <p:cNvPr id="55299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1020F8C-C4CB-40A9-BA68-BF74150212F2}" type="slidenum">
              <a:rPr lang="en-US" sz="1100">
                <a:solidFill>
                  <a:srgbClr val="898989"/>
                </a:solidFill>
              </a:rPr>
              <a:pPr algn="r"/>
              <a:t>27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2.6.1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Merge logical data models into global model (optional step)</a:t>
            </a:r>
            <a:endParaRPr lang="en-US" sz="28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9154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1. Review the names &amp; contents of entities/relations and their CK.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2. Review the names &amp; contents of relationships/FK.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3. Merge entities/relations from the local data models.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4. Include (without merging) entities/relations unique to each local data model.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5. Merge relationships/FK from the local data models.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6. Include (without merging) relationships/FKs unique to each local data model.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7. Check the missing entities/relations and relationships/FKs.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8. Check FKs.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9. Check integrity constraints.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10. Draw the global ER/relation diagram.</a:t>
            </a:r>
          </a:p>
          <a:p>
            <a:pPr marL="396875" algn="l">
              <a:spcBef>
                <a:spcPts val="1200"/>
              </a:spcBef>
            </a:pPr>
            <a:r>
              <a:rPr lang="en-GB" sz="1800">
                <a:latin typeface="Arial" pitchFamily="34" charset="0"/>
              </a:rPr>
              <a:t>11. Update the documentation.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632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12AEB4-BF0B-4FDD-B035-4820F51BBD1E}" type="slidenum">
              <a:rPr lang="ar-SA"/>
              <a:pPr/>
              <a:t>28</a:t>
            </a:fld>
            <a:endParaRPr lang="en-US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1143000"/>
          </a:xfrm>
          <a:noFill/>
        </p:spPr>
        <p:txBody>
          <a:bodyPr lIns="90488" tIns="44450" rIns="90488" bIns="44450" anchor="b"/>
          <a:lstStyle/>
          <a:p>
            <a:r>
              <a:rPr lang="en-GB" sz="2800" smtClean="0">
                <a:solidFill>
                  <a:schemeClr val="bg1"/>
                </a:solidFill>
              </a:rPr>
              <a:t>1. Review the names &amp; contents of entities/relations and their CK</a:t>
            </a:r>
          </a:p>
        </p:txBody>
      </p:sp>
      <p:sp>
        <p:nvSpPr>
          <p:cNvPr id="56324" name="Rectangle 5"/>
          <p:cNvSpPr>
            <a:spLocks noChangeArrowheads="1"/>
          </p:cNvSpPr>
          <p:nvPr/>
        </p:nvSpPr>
        <p:spPr bwMode="auto">
          <a:xfrm>
            <a:off x="611188" y="1700213"/>
            <a:ext cx="8001000" cy="8651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603250" y="2565400"/>
            <a:ext cx="8001000" cy="367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56326" name="Text Box 7"/>
          <p:cNvSpPr txBox="1">
            <a:spLocks noChangeArrowheads="1"/>
          </p:cNvSpPr>
          <p:nvPr/>
        </p:nvSpPr>
        <p:spPr bwMode="auto">
          <a:xfrm>
            <a:off x="923925" y="1762125"/>
            <a:ext cx="31877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800"/>
              <a:t>               </a:t>
            </a:r>
            <a:r>
              <a:rPr lang="en-US" sz="1800" u="sng"/>
              <a:t>Branch View</a:t>
            </a:r>
            <a:r>
              <a:rPr lang="en-US" sz="1800"/>
              <a:t>   </a:t>
            </a:r>
          </a:p>
          <a:p>
            <a:pPr algn="l">
              <a:lnSpc>
                <a:spcPct val="90000"/>
              </a:lnSpc>
            </a:pPr>
            <a:r>
              <a:rPr lang="en-US" sz="1800"/>
              <a:t>                         </a:t>
            </a:r>
          </a:p>
          <a:p>
            <a:pPr algn="l">
              <a:lnSpc>
                <a:spcPct val="90000"/>
              </a:lnSpc>
            </a:pPr>
            <a:r>
              <a:rPr lang="en-US" sz="1800"/>
              <a:t>Entity Type              CK              </a:t>
            </a:r>
          </a:p>
        </p:txBody>
      </p:sp>
      <p:sp>
        <p:nvSpPr>
          <p:cNvPr id="56327" name="Text Box 8"/>
          <p:cNvSpPr txBox="1">
            <a:spLocks noChangeArrowheads="1"/>
          </p:cNvSpPr>
          <p:nvPr/>
        </p:nvSpPr>
        <p:spPr bwMode="auto">
          <a:xfrm>
            <a:off x="762000" y="2427288"/>
            <a:ext cx="3762375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>
              <a:latin typeface="Arial" pitchFamily="34" charset="0"/>
            </a:endParaRPr>
          </a:p>
          <a:p>
            <a:pPr algn="l"/>
            <a:r>
              <a:rPr lang="en-US">
                <a:latin typeface="Arial" pitchFamily="34" charset="0"/>
              </a:rPr>
              <a:t>Branch                     BranchNo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 PostCode</a:t>
            </a:r>
          </a:p>
          <a:p>
            <a:pPr algn="l"/>
            <a:r>
              <a:rPr lang="en-US">
                <a:latin typeface="Arial" pitchFamily="34" charset="0"/>
              </a:rPr>
              <a:t>Telephone               TelNo</a:t>
            </a:r>
          </a:p>
          <a:p>
            <a:pPr algn="l"/>
            <a:r>
              <a:rPr lang="en-US">
                <a:latin typeface="Arial" pitchFamily="34" charset="0"/>
              </a:rPr>
              <a:t>Staff                        StaffNo</a:t>
            </a:r>
          </a:p>
          <a:p>
            <a:pPr algn="l"/>
            <a:r>
              <a:rPr lang="en-US">
                <a:latin typeface="Arial" pitchFamily="34" charset="0"/>
              </a:rPr>
              <a:t>Manager                  StaffNo</a:t>
            </a:r>
          </a:p>
          <a:p>
            <a:pPr algn="l"/>
            <a:r>
              <a:rPr lang="en-US">
                <a:latin typeface="Arial" pitchFamily="34" charset="0"/>
              </a:rPr>
              <a:t>PrivateOwner          OwnerNo</a:t>
            </a:r>
          </a:p>
          <a:p>
            <a:pPr algn="l"/>
            <a:r>
              <a:rPr lang="en-US">
                <a:latin typeface="Arial" pitchFamily="34" charset="0"/>
              </a:rPr>
              <a:t>BusinessOwner       Bname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 telNo</a:t>
            </a:r>
          </a:p>
          <a:p>
            <a:pPr algn="l"/>
            <a:r>
              <a:rPr lang="en-US">
                <a:latin typeface="Arial" pitchFamily="34" charset="0"/>
              </a:rPr>
              <a:t>Client                      ClientNo</a:t>
            </a:r>
          </a:p>
          <a:p>
            <a:pPr algn="l"/>
            <a:r>
              <a:rPr lang="en-US">
                <a:latin typeface="Arial" pitchFamily="34" charset="0"/>
              </a:rPr>
              <a:t>PropertyForRent     Propertyno</a:t>
            </a:r>
          </a:p>
          <a:p>
            <a:pPr algn="l"/>
            <a:r>
              <a:rPr lang="en-US">
                <a:latin typeface="Arial" pitchFamily="34" charset="0"/>
              </a:rPr>
              <a:t>Lease                      LeaseNo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 PropertyNo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 RentStart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 ClientNo, RentStart</a:t>
            </a:r>
          </a:p>
        </p:txBody>
      </p:sp>
      <p:sp>
        <p:nvSpPr>
          <p:cNvPr id="56328" name="Text Box 9"/>
          <p:cNvSpPr txBox="1">
            <a:spLocks noChangeArrowheads="1"/>
          </p:cNvSpPr>
          <p:nvPr/>
        </p:nvSpPr>
        <p:spPr bwMode="auto">
          <a:xfrm>
            <a:off x="4832350" y="1739900"/>
            <a:ext cx="31877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800"/>
              <a:t>               </a:t>
            </a:r>
            <a:r>
              <a:rPr lang="en-US" sz="1800" u="sng"/>
              <a:t>Staff View</a:t>
            </a:r>
            <a:r>
              <a:rPr lang="en-US" sz="1800"/>
              <a:t>   </a:t>
            </a:r>
          </a:p>
          <a:p>
            <a:pPr algn="l">
              <a:lnSpc>
                <a:spcPct val="90000"/>
              </a:lnSpc>
            </a:pPr>
            <a:r>
              <a:rPr lang="en-US" sz="1800"/>
              <a:t>                         </a:t>
            </a:r>
          </a:p>
          <a:p>
            <a:pPr algn="l">
              <a:lnSpc>
                <a:spcPct val="90000"/>
              </a:lnSpc>
            </a:pPr>
            <a:r>
              <a:rPr lang="en-US" sz="1800"/>
              <a:t>Entity Type              CK              </a:t>
            </a:r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4670425" y="2405063"/>
            <a:ext cx="3895725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" pitchFamily="34" charset="0"/>
              </a:rPr>
              <a:t> </a:t>
            </a:r>
          </a:p>
          <a:p>
            <a:pPr algn="l"/>
            <a:endParaRPr lang="en-US">
              <a:latin typeface="Arial" pitchFamily="34" charset="0"/>
            </a:endParaRPr>
          </a:p>
          <a:p>
            <a:pPr algn="l"/>
            <a:endParaRPr lang="en-US">
              <a:latin typeface="Arial" pitchFamily="34" charset="0"/>
            </a:endParaRPr>
          </a:p>
          <a:p>
            <a:pPr algn="l"/>
            <a:endParaRPr lang="en-US">
              <a:latin typeface="Arial" pitchFamily="34" charset="0"/>
            </a:endParaRPr>
          </a:p>
          <a:p>
            <a:pPr algn="l"/>
            <a:r>
              <a:rPr lang="en-US">
                <a:latin typeface="Arial" pitchFamily="34" charset="0"/>
              </a:rPr>
              <a:t>Staff                        StaffNo</a:t>
            </a:r>
          </a:p>
          <a:p>
            <a:pPr algn="l"/>
            <a:endParaRPr lang="en-US">
              <a:latin typeface="Arial" pitchFamily="34" charset="0"/>
            </a:endParaRPr>
          </a:p>
          <a:p>
            <a:pPr algn="l"/>
            <a:r>
              <a:rPr lang="en-US">
                <a:latin typeface="Arial" pitchFamily="34" charset="0"/>
              </a:rPr>
              <a:t>PrivateOwner         OwnerNo</a:t>
            </a:r>
          </a:p>
          <a:p>
            <a:pPr algn="l"/>
            <a:r>
              <a:rPr lang="en-US">
                <a:latin typeface="Arial" pitchFamily="34" charset="0"/>
              </a:rPr>
              <a:t>BusinessOwner      Bname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telNo</a:t>
            </a:r>
          </a:p>
          <a:p>
            <a:pPr algn="l"/>
            <a:r>
              <a:rPr lang="en-US">
                <a:latin typeface="Arial" pitchFamily="34" charset="0"/>
              </a:rPr>
              <a:t>                               OwnerNo</a:t>
            </a:r>
          </a:p>
          <a:p>
            <a:pPr algn="l"/>
            <a:r>
              <a:rPr lang="en-US">
                <a:latin typeface="Arial" pitchFamily="34" charset="0"/>
              </a:rPr>
              <a:t>Client                      ClientNo</a:t>
            </a:r>
          </a:p>
          <a:p>
            <a:pPr algn="l"/>
            <a:r>
              <a:rPr lang="en-US">
                <a:latin typeface="Arial" pitchFamily="34" charset="0"/>
              </a:rPr>
              <a:t>PropertyForRent     Propertyno</a:t>
            </a:r>
          </a:p>
          <a:p>
            <a:pPr algn="l"/>
            <a:r>
              <a:rPr lang="en-US">
                <a:latin typeface="Arial" pitchFamily="34" charset="0"/>
              </a:rPr>
              <a:t>Viewing                   ClientNo, PropertyNo</a:t>
            </a:r>
          </a:p>
        </p:txBody>
      </p:sp>
      <p:sp>
        <p:nvSpPr>
          <p:cNvPr id="56330" name="Line 11"/>
          <p:cNvSpPr>
            <a:spLocks noChangeShapeType="1"/>
          </p:cNvSpPr>
          <p:nvPr/>
        </p:nvSpPr>
        <p:spPr bwMode="auto">
          <a:xfrm>
            <a:off x="4572000" y="1700213"/>
            <a:ext cx="0" cy="4608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5837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3F89778-BAE4-4AAF-82E4-893CCE3817E9}" type="slidenum">
              <a:rPr lang="ar-SA"/>
              <a:pPr/>
              <a:t>29</a:t>
            </a:fld>
            <a:endParaRPr lang="en-US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1143000"/>
          </a:xfrm>
          <a:noFill/>
        </p:spPr>
        <p:txBody>
          <a:bodyPr lIns="90488" tIns="44450" rIns="90488" bIns="44450" anchor="b"/>
          <a:lstStyle/>
          <a:p>
            <a:r>
              <a:rPr lang="en-GB" sz="2800" smtClean="0">
                <a:solidFill>
                  <a:schemeClr val="bg1"/>
                </a:solidFill>
              </a:rPr>
              <a:t>2. Review the names &amp; contents of relationships/FK</a:t>
            </a:r>
          </a:p>
        </p:txBody>
      </p:sp>
      <p:sp>
        <p:nvSpPr>
          <p:cNvPr id="58372" name="Rectangle 5"/>
          <p:cNvSpPr>
            <a:spLocks noChangeArrowheads="1"/>
          </p:cNvSpPr>
          <p:nvPr/>
        </p:nvSpPr>
        <p:spPr bwMode="auto">
          <a:xfrm>
            <a:off x="152400" y="1600200"/>
            <a:ext cx="888365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152400" y="2133600"/>
            <a:ext cx="8883650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58374" name="Text Box 7"/>
          <p:cNvSpPr txBox="1">
            <a:spLocks noChangeArrowheads="1"/>
          </p:cNvSpPr>
          <p:nvPr/>
        </p:nvSpPr>
        <p:spPr bwMode="auto">
          <a:xfrm>
            <a:off x="1631950" y="1568450"/>
            <a:ext cx="38528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                       </a:t>
            </a:r>
            <a:r>
              <a:rPr lang="en-US" u="sng"/>
              <a:t>Branch View</a:t>
            </a:r>
            <a:r>
              <a:rPr lang="en-US"/>
              <a:t>                            </a:t>
            </a:r>
          </a:p>
          <a:p>
            <a:pPr algn="l">
              <a:lnSpc>
                <a:spcPct val="90000"/>
              </a:lnSpc>
            </a:pPr>
            <a:r>
              <a:rPr lang="en-US"/>
              <a:t>            FK                           Relationship</a:t>
            </a:r>
          </a:p>
        </p:txBody>
      </p:sp>
      <p:sp>
        <p:nvSpPr>
          <p:cNvPr id="58375" name="Text Box 8"/>
          <p:cNvSpPr txBox="1">
            <a:spLocks noChangeArrowheads="1"/>
          </p:cNvSpPr>
          <p:nvPr/>
        </p:nvSpPr>
        <p:spPr bwMode="auto">
          <a:xfrm>
            <a:off x="1555750" y="2201863"/>
            <a:ext cx="369728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mgrStaffNo -&gt; Manager(StaffNo)             Manages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branchN -&gt; Branch(branchNo)     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supervisorStaffNo -&gt; Staff(staffNo)          Supervisor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branchNo -&gt; Branch(branchNo)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StaffNo -&gt; Staff(StaffNo)</a:t>
            </a: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OwnerNo -&gt; PrivateOwner(ownerNo)        Owns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OwnerNo -&gt;                                               Owns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    BusinessOwner(ownerNo)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StaffNo -&gt; Staff(StaffNo)                            Oversees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BranchNo  -&gt; Branch(BranchNo)               Offers</a:t>
            </a:r>
          </a:p>
        </p:txBody>
      </p:sp>
      <p:sp>
        <p:nvSpPr>
          <p:cNvPr id="58376" name="Text Box 9"/>
          <p:cNvSpPr txBox="1">
            <a:spLocks noChangeArrowheads="1"/>
          </p:cNvSpPr>
          <p:nvPr/>
        </p:nvSpPr>
        <p:spPr bwMode="auto">
          <a:xfrm>
            <a:off x="5811838" y="1546225"/>
            <a:ext cx="32559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               </a:t>
            </a:r>
            <a:r>
              <a:rPr lang="en-US" u="sng"/>
              <a:t>Staff View</a:t>
            </a:r>
            <a:r>
              <a:rPr lang="en-US"/>
              <a:t>                            </a:t>
            </a:r>
          </a:p>
          <a:p>
            <a:pPr algn="l">
              <a:lnSpc>
                <a:spcPct val="90000"/>
              </a:lnSpc>
            </a:pPr>
            <a:r>
              <a:rPr lang="en-US"/>
              <a:t>FK                             Relationship</a:t>
            </a:r>
          </a:p>
        </p:txBody>
      </p:sp>
      <p:sp>
        <p:nvSpPr>
          <p:cNvPr id="58377" name="Text Box 11"/>
          <p:cNvSpPr txBox="1">
            <a:spLocks noChangeArrowheads="1"/>
          </p:cNvSpPr>
          <p:nvPr/>
        </p:nvSpPr>
        <p:spPr bwMode="auto">
          <a:xfrm>
            <a:off x="152400" y="1568450"/>
            <a:ext cx="8747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         </a:t>
            </a:r>
          </a:p>
          <a:p>
            <a:pPr algn="l">
              <a:lnSpc>
                <a:spcPct val="90000"/>
              </a:lnSpc>
            </a:pPr>
            <a:r>
              <a:rPr lang="en-US"/>
              <a:t>Relation</a:t>
            </a:r>
          </a:p>
        </p:txBody>
      </p:sp>
      <p:sp>
        <p:nvSpPr>
          <p:cNvPr id="58378" name="Text Box 12"/>
          <p:cNvSpPr txBox="1">
            <a:spLocks noChangeArrowheads="1"/>
          </p:cNvSpPr>
          <p:nvPr/>
        </p:nvSpPr>
        <p:spPr bwMode="auto">
          <a:xfrm>
            <a:off x="161925" y="2166938"/>
            <a:ext cx="151447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Branch                 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Telephone               </a:t>
            </a:r>
            <a:endParaRPr lang="en-US" sz="1200" b="1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Staff  </a:t>
            </a:r>
            <a:r>
              <a:rPr lang="en-US" sz="1200" b="1">
                <a:latin typeface="Arial" pitchFamily="34" charset="0"/>
              </a:rPr>
              <a:t>                      </a:t>
            </a: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Manager              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PrivateOwner     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BusinessOwner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Client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PropertyForRent</a:t>
            </a: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                            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Viewing </a:t>
            </a:r>
          </a:p>
          <a:p>
            <a:pPr algn="l">
              <a:lnSpc>
                <a:spcPct val="140000"/>
              </a:lnSpc>
            </a:pPr>
            <a:endParaRPr lang="en-US" sz="1200" b="1">
              <a:latin typeface="Arial" pitchFamily="34" charset="0"/>
            </a:endParaRPr>
          </a:p>
        </p:txBody>
      </p:sp>
      <p:sp>
        <p:nvSpPr>
          <p:cNvPr id="58379" name="Text Box 13"/>
          <p:cNvSpPr txBox="1">
            <a:spLocks noChangeArrowheads="1"/>
          </p:cNvSpPr>
          <p:nvPr/>
        </p:nvSpPr>
        <p:spPr bwMode="auto">
          <a:xfrm>
            <a:off x="5365750" y="2209800"/>
            <a:ext cx="3622675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         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supervisorStaffNo -&gt; Staff(staffNo)         Supervisor</a:t>
            </a: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endParaRPr lang="en-US" sz="1200"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StaffNo -&gt; Staff(StaffNo)                          Registers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OwnerNo -&gt; PrivateOwner(ownerNo)      POwns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OwnerNo -&gt;                                             BOwns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    BusinessOwner(ownerNo)</a:t>
            </a:r>
          </a:p>
          <a:p>
            <a:pPr algn="l">
              <a:lnSpc>
                <a:spcPct val="140000"/>
              </a:lnSpc>
            </a:pPr>
            <a:r>
              <a:rPr lang="en-US" sz="1200">
                <a:latin typeface="Arial" pitchFamily="34" charset="0"/>
              </a:rPr>
              <a:t>StaffNo -&gt; Staff(StaffNo)                          Manages</a:t>
            </a:r>
          </a:p>
        </p:txBody>
      </p:sp>
      <p:sp>
        <p:nvSpPr>
          <p:cNvPr id="58380" name="Line 13"/>
          <p:cNvSpPr>
            <a:spLocks noChangeShapeType="1"/>
          </p:cNvSpPr>
          <p:nvPr/>
        </p:nvSpPr>
        <p:spPr bwMode="auto">
          <a:xfrm>
            <a:off x="1476375" y="1628775"/>
            <a:ext cx="0" cy="4392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8381" name="Line 14"/>
          <p:cNvSpPr>
            <a:spLocks noChangeShapeType="1"/>
          </p:cNvSpPr>
          <p:nvPr/>
        </p:nvSpPr>
        <p:spPr bwMode="auto">
          <a:xfrm>
            <a:off x="5292725" y="1628775"/>
            <a:ext cx="0" cy="4392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BE7393E-BE9E-477E-81B7-9C44B89CB038}" type="slidenum">
              <a:rPr lang="ar-SA"/>
              <a:pPr/>
              <a:t>3</a:t>
            </a:fld>
            <a:endParaRPr lang="en-US"/>
          </a:p>
        </p:txBody>
      </p:sp>
      <p:sp>
        <p:nvSpPr>
          <p:cNvPr id="19459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FB3826F-0208-46A8-996A-7D5CF892E2E2}" type="slidenum">
              <a:rPr lang="en-US" sz="1100">
                <a:solidFill>
                  <a:srgbClr val="898989"/>
                </a:solidFill>
              </a:rPr>
              <a:pPr algn="r"/>
              <a:t>3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19460" name="Text Box 3074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225283" name="Rectangle 3075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Success Factors in Database Design</a:t>
            </a:r>
            <a:endParaRPr lang="en-US" b="1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19462" name="Text Box 3076"/>
          <p:cNvSpPr txBox="1">
            <a:spLocks noChangeArrowheads="1"/>
          </p:cNvSpPr>
          <p:nvPr/>
        </p:nvSpPr>
        <p:spPr bwMode="auto">
          <a:xfrm>
            <a:off x="228600" y="1897063"/>
            <a:ext cx="87630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Work interactively with users as much as possible.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Follow a structured methodology throughout the data modelling process.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Employ a data-driven approach.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Incorporate structural and integrity considerations into the data models.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Combine conceptualization, normalization, and transaction validation techniques  </a:t>
            </a:r>
            <a:br>
              <a:rPr lang="en-GB" sz="1800">
                <a:latin typeface="Arial" pitchFamily="34" charset="0"/>
              </a:rPr>
            </a:br>
            <a:r>
              <a:rPr lang="en-GB" sz="1800">
                <a:latin typeface="Arial" pitchFamily="34" charset="0"/>
              </a:rPr>
              <a:t> into the data modelling methodology.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Use diagrams to represent as much of the data models as possible.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Build a data dictionary to supplement the data model diagrams.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r>
              <a:rPr lang="en-GB" sz="1800">
                <a:latin typeface="Arial" pitchFamily="34" charset="0"/>
              </a:rPr>
              <a:t> Be willing to repeat steps.</a:t>
            </a:r>
          </a:p>
          <a:p>
            <a:pPr marL="228600" indent="-228600" algn="l">
              <a:spcBef>
                <a:spcPts val="1600"/>
              </a:spcBef>
              <a:buFontTx/>
              <a:buChar char="•"/>
            </a:pPr>
            <a:endParaRPr lang="en-GB" sz="180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6041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17CECF-C462-4287-86FB-B6054E5B76E7}" type="slidenum">
              <a:rPr lang="ar-SA"/>
              <a:pPr/>
              <a:t>30</a:t>
            </a:fld>
            <a:endParaRPr 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  <a:noFill/>
        </p:spPr>
        <p:txBody>
          <a:bodyPr lIns="90488" tIns="44450" rIns="90488" bIns="44450" anchor="b"/>
          <a:lstStyle/>
          <a:p>
            <a:r>
              <a:rPr lang="en-GB" sz="2800" smtClean="0">
                <a:solidFill>
                  <a:schemeClr val="bg1"/>
                </a:solidFill>
              </a:rPr>
              <a:t>3. Merge entities/relations from the local data models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-152400" y="1905000"/>
            <a:ext cx="9144000" cy="4114800"/>
          </a:xfrm>
          <a:prstGeom prst="rect">
            <a:avLst/>
          </a:prstGeom>
          <a:noFill/>
        </p:spPr>
        <p:txBody>
          <a:bodyPr lIns="90488" tIns="44450" rIns="90488" bIns="44450"/>
          <a:lstStyle/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 u="sng">
                <a:latin typeface="Arial" charset="0"/>
                <a:ea typeface="+mn-ea"/>
              </a:rPr>
              <a:t>Merge entities/relations with the same name &amp; the same PK.</a:t>
            </a: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180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>
                <a:latin typeface="Arial" charset="0"/>
                <a:ea typeface="+mn-ea"/>
              </a:rPr>
              <a:t>                       </a:t>
            </a:r>
            <a:r>
              <a:rPr lang="en-US" sz="1800">
                <a:solidFill>
                  <a:srgbClr val="000099"/>
                </a:solidFill>
                <a:latin typeface="Arial" charset="0"/>
                <a:ea typeface="+mn-ea"/>
              </a:rPr>
              <a:t>Branch View				Staff View</a:t>
            </a:r>
            <a:endParaRPr lang="en-US" sz="180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>
                <a:latin typeface="Arial" charset="0"/>
                <a:ea typeface="+mn-ea"/>
              </a:rPr>
              <a:t>PRIVATE OWNER(</a:t>
            </a:r>
            <a:r>
              <a:rPr lang="en-US" u="sng">
                <a:latin typeface="Arial" charset="0"/>
                <a:ea typeface="+mn-ea"/>
              </a:rPr>
              <a:t>Ono</a:t>
            </a:r>
            <a:r>
              <a:rPr lang="en-US">
                <a:latin typeface="Arial" charset="0"/>
                <a:ea typeface="+mn-ea"/>
              </a:rPr>
              <a:t>, name, address)      PRIVATE OWNER(</a:t>
            </a:r>
            <a:r>
              <a:rPr lang="en-US" u="sng">
                <a:latin typeface="Arial" charset="0"/>
                <a:ea typeface="+mn-ea"/>
              </a:rPr>
              <a:t>Ono</a:t>
            </a:r>
            <a:r>
              <a:rPr lang="en-US">
                <a:latin typeface="Arial" charset="0"/>
                <a:ea typeface="+mn-ea"/>
              </a:rPr>
              <a:t>, fname, lname, address)</a:t>
            </a: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180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180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>
                <a:solidFill>
                  <a:srgbClr val="000099"/>
                </a:solidFill>
                <a:latin typeface="Arial" charset="0"/>
                <a:ea typeface="+mn-ea"/>
              </a:rPr>
              <a:t>					Global View</a:t>
            </a:r>
            <a:endParaRPr lang="en-US" sz="180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>
                <a:latin typeface="Arial" charset="0"/>
                <a:ea typeface="+mn-ea"/>
              </a:rPr>
              <a:t> 			         PRIVATE OWNER(</a:t>
            </a:r>
            <a:r>
              <a:rPr lang="en-US" u="sng">
                <a:latin typeface="Arial" charset="0"/>
                <a:ea typeface="+mn-ea"/>
              </a:rPr>
              <a:t>Ono</a:t>
            </a:r>
            <a:r>
              <a:rPr lang="en-US">
                <a:latin typeface="Arial" charset="0"/>
                <a:ea typeface="+mn-ea"/>
              </a:rPr>
              <a:t>, fname, lname, address)</a:t>
            </a:r>
            <a:endParaRPr lang="en-US" dirty="0">
              <a:latin typeface="Arial" charset="0"/>
              <a:ea typeface="+mn-ea"/>
            </a:endParaRPr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 flipH="1">
            <a:off x="4495800" y="3429000"/>
            <a:ext cx="2286000" cy="762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2057400" y="3429000"/>
            <a:ext cx="1981200" cy="762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6246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196094-DC72-4EEA-ABCC-D176EFC40591}" type="slidenum">
              <a:rPr lang="ar-SA"/>
              <a:pPr/>
              <a:t>31</a:t>
            </a:fld>
            <a:endParaRPr 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  <a:noFill/>
        </p:spPr>
        <p:txBody>
          <a:bodyPr lIns="90488" tIns="44450" rIns="90488" bIns="44450" anchor="b"/>
          <a:lstStyle/>
          <a:p>
            <a:r>
              <a:rPr lang="en-GB" sz="2800" smtClean="0">
                <a:solidFill>
                  <a:schemeClr val="bg1"/>
                </a:solidFill>
              </a:rPr>
              <a:t>3. Merge entities/relations from the local data models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-71438" y="1447800"/>
            <a:ext cx="9144001" cy="4114800"/>
          </a:xfrm>
          <a:prstGeom prst="rect">
            <a:avLst/>
          </a:prstGeom>
          <a:noFill/>
        </p:spPr>
        <p:txBody>
          <a:bodyPr lIns="90488" tIns="44450" rIns="90488" bIns="44450"/>
          <a:lstStyle/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 dirty="0">
                <a:latin typeface="Arial" charset="0"/>
                <a:ea typeface="+mn-ea"/>
              </a:rPr>
              <a:t> </a:t>
            </a:r>
            <a:r>
              <a:rPr lang="en-US" sz="1800" u="sng" dirty="0">
                <a:latin typeface="Arial" charset="0"/>
                <a:ea typeface="+mn-ea"/>
              </a:rPr>
              <a:t>Merge entities/relations with the same name but different PK.</a:t>
            </a: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 dirty="0">
                <a:latin typeface="Arial" charset="0"/>
                <a:ea typeface="+mn-ea"/>
              </a:rPr>
              <a:t>                       </a:t>
            </a:r>
            <a:r>
              <a:rPr lang="en-US" sz="1800" dirty="0">
                <a:solidFill>
                  <a:srgbClr val="000099"/>
                </a:solidFill>
                <a:latin typeface="Arial" charset="0"/>
                <a:ea typeface="+mn-ea"/>
              </a:rPr>
              <a:t>Branch View				Staff View</a:t>
            </a: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dirty="0">
                <a:latin typeface="Arial" charset="0"/>
                <a:ea typeface="+mn-ea"/>
              </a:rPr>
              <a:t> BOWNER(</a:t>
            </a:r>
            <a:r>
              <a:rPr lang="en-US" u="sng" dirty="0" err="1">
                <a:latin typeface="Arial" charset="0"/>
                <a:ea typeface="+mn-ea"/>
              </a:rPr>
              <a:t>bName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>
                <a:latin typeface="Arial" charset="0"/>
                <a:ea typeface="+mn-ea"/>
              </a:rPr>
              <a:t>bType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 smtClean="0">
                <a:latin typeface="Arial" charset="0"/>
                <a:ea typeface="+mn-ea"/>
              </a:rPr>
              <a:t>address,telNO</a:t>
            </a:r>
            <a:r>
              <a:rPr lang="en-US" dirty="0" smtClean="0">
                <a:latin typeface="Arial" charset="0"/>
                <a:ea typeface="+mn-ea"/>
              </a:rPr>
              <a:t>)         BOWNER(</a:t>
            </a:r>
            <a:r>
              <a:rPr lang="en-US" u="sng" dirty="0" smtClean="0">
                <a:latin typeface="Arial" charset="0"/>
                <a:ea typeface="+mn-ea"/>
              </a:rPr>
              <a:t>Ono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>
                <a:latin typeface="Arial" charset="0"/>
                <a:ea typeface="+mn-ea"/>
              </a:rPr>
              <a:t>bName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>
                <a:latin typeface="Arial" charset="0"/>
                <a:ea typeface="+mn-ea"/>
              </a:rPr>
              <a:t>bType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 smtClean="0">
                <a:latin typeface="Arial" charset="0"/>
                <a:ea typeface="+mn-ea"/>
              </a:rPr>
              <a:t>address,telNo</a:t>
            </a:r>
            <a:r>
              <a:rPr lang="en-US" dirty="0" smtClean="0">
                <a:latin typeface="Arial" charset="0"/>
                <a:ea typeface="+mn-ea"/>
              </a:rPr>
              <a:t>)</a:t>
            </a:r>
            <a:endParaRPr lang="en-US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 dirty="0">
                <a:latin typeface="Arial" charset="0"/>
                <a:ea typeface="+mn-ea"/>
              </a:rPr>
              <a:t>  AK </a:t>
            </a:r>
            <a:r>
              <a:rPr lang="en-US" sz="1800" dirty="0" err="1">
                <a:latin typeface="Arial" charset="0"/>
                <a:ea typeface="+mn-ea"/>
              </a:rPr>
              <a:t>telNo</a:t>
            </a:r>
            <a:r>
              <a:rPr lang="en-US" sz="1800" dirty="0">
                <a:latin typeface="Arial" charset="0"/>
                <a:ea typeface="+mn-ea"/>
              </a:rPr>
              <a:t>				           AK </a:t>
            </a:r>
            <a:r>
              <a:rPr lang="en-US" sz="1800" dirty="0" err="1">
                <a:latin typeface="Arial" charset="0"/>
                <a:ea typeface="+mn-ea"/>
              </a:rPr>
              <a:t>bName</a:t>
            </a:r>
            <a:r>
              <a:rPr lang="en-US" sz="1800" dirty="0">
                <a:latin typeface="Arial" charset="0"/>
                <a:ea typeface="+mn-ea"/>
              </a:rPr>
              <a:t>, </a:t>
            </a:r>
            <a:r>
              <a:rPr lang="en-US" sz="1800" dirty="0" err="1">
                <a:latin typeface="Arial" charset="0"/>
                <a:ea typeface="+mn-ea"/>
              </a:rPr>
              <a:t>telNo</a:t>
            </a: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sz="1800" dirty="0">
                <a:solidFill>
                  <a:srgbClr val="000099"/>
                </a:solidFill>
                <a:latin typeface="Arial" charset="0"/>
                <a:ea typeface="+mn-ea"/>
              </a:rPr>
              <a:t>					     Global View</a:t>
            </a: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dirty="0">
                <a:latin typeface="Arial" charset="0"/>
                <a:ea typeface="+mn-ea"/>
              </a:rPr>
              <a:t>   	 		             BOWNER(</a:t>
            </a:r>
            <a:r>
              <a:rPr lang="en-US" u="sng" dirty="0">
                <a:latin typeface="Arial" charset="0"/>
                <a:ea typeface="+mn-ea"/>
              </a:rPr>
              <a:t>Ono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>
                <a:latin typeface="Arial" charset="0"/>
                <a:ea typeface="+mn-ea"/>
              </a:rPr>
              <a:t>bName</a:t>
            </a:r>
            <a:r>
              <a:rPr lang="en-US" dirty="0">
                <a:latin typeface="Arial" charset="0"/>
                <a:ea typeface="+mn-ea"/>
              </a:rPr>
              <a:t>, </a:t>
            </a:r>
            <a:r>
              <a:rPr lang="en-US" dirty="0" err="1">
                <a:latin typeface="Arial" charset="0"/>
                <a:ea typeface="+mn-ea"/>
              </a:rPr>
              <a:t>bType</a:t>
            </a:r>
            <a:r>
              <a:rPr lang="en-US" dirty="0">
                <a:latin typeface="Arial" charset="0"/>
                <a:ea typeface="+mn-ea"/>
              </a:rPr>
              <a:t>, address)</a:t>
            </a: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n-US" b="1" dirty="0">
                <a:latin typeface="Arial" charset="0"/>
                <a:ea typeface="+mn-ea"/>
              </a:rPr>
              <a:t>			             </a:t>
            </a:r>
            <a:r>
              <a:rPr lang="en-US" sz="1800" dirty="0">
                <a:latin typeface="Arial" charset="0"/>
                <a:ea typeface="+mn-ea"/>
              </a:rPr>
              <a:t>AK </a:t>
            </a:r>
            <a:r>
              <a:rPr lang="en-US" sz="1800" dirty="0" err="1">
                <a:latin typeface="Arial" charset="0"/>
                <a:ea typeface="+mn-ea"/>
              </a:rPr>
              <a:t>bName</a:t>
            </a:r>
            <a:r>
              <a:rPr lang="en-US" sz="1800" dirty="0">
                <a:latin typeface="Arial" charset="0"/>
                <a:ea typeface="+mn-ea"/>
              </a:rPr>
              <a:t>, </a:t>
            </a:r>
            <a:r>
              <a:rPr lang="en-US" sz="1800" dirty="0" err="1">
                <a:latin typeface="Arial" charset="0"/>
                <a:ea typeface="+mn-ea"/>
              </a:rPr>
              <a:t>telNo</a:t>
            </a:r>
            <a:endParaRPr lang="en-US" sz="1800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dirty="0">
              <a:latin typeface="Arial" charset="0"/>
              <a:ea typeface="+mn-ea"/>
            </a:endParaRPr>
          </a:p>
          <a:p>
            <a:pPr marL="547688" lvl="1" indent="-228600" algn="l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dirty="0">
              <a:latin typeface="Arial" charset="0"/>
              <a:ea typeface="+mn-ea"/>
            </a:endParaRPr>
          </a:p>
        </p:txBody>
      </p:sp>
      <p:sp>
        <p:nvSpPr>
          <p:cNvPr id="62469" name="Line 4"/>
          <p:cNvSpPr>
            <a:spLocks noChangeShapeType="1"/>
          </p:cNvSpPr>
          <p:nvPr/>
        </p:nvSpPr>
        <p:spPr bwMode="auto">
          <a:xfrm flipH="1">
            <a:off x="5033963" y="3048000"/>
            <a:ext cx="2514600" cy="990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2470" name="Line 5"/>
          <p:cNvSpPr>
            <a:spLocks noChangeShapeType="1"/>
          </p:cNvSpPr>
          <p:nvPr/>
        </p:nvSpPr>
        <p:spPr bwMode="auto">
          <a:xfrm>
            <a:off x="2290763" y="2971800"/>
            <a:ext cx="1828800" cy="1066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6451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FB7338-ED13-4C20-B36A-CB83C0D07900}" type="slidenum">
              <a:rPr lang="ar-SA"/>
              <a:pPr/>
              <a:t>32</a:t>
            </a:fld>
            <a:endParaRPr lang="en-US"/>
          </a:p>
        </p:txBody>
      </p:sp>
      <p:sp>
        <p:nvSpPr>
          <p:cNvPr id="64515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7990480-E973-4F93-A447-1580B62270B3}" type="slidenum">
              <a:rPr lang="en-US" sz="1100">
                <a:solidFill>
                  <a:srgbClr val="898989"/>
                </a:solidFill>
              </a:rPr>
              <a:pPr algn="r"/>
              <a:t>32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2.6.2</a:t>
            </a:r>
            <a:r>
              <a:rPr lang="en-GB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</a:t>
            </a:r>
            <a:r>
              <a:rPr lang="en-US" sz="3200" b="1" dirty="0" smtClean="0">
                <a:ea typeface="+mj-ea"/>
                <a:cs typeface="Times New Roman" pitchFamily="18" charset="0"/>
              </a:rPr>
              <a:t>Validate global logical data model</a:t>
            </a:r>
            <a:endParaRPr lang="en-GB" sz="34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645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458200" cy="4953000"/>
          </a:xfrm>
          <a:noFill/>
        </p:spPr>
        <p:txBody>
          <a:bodyPr lIns="90488" tIns="44450" rIns="90488" bIns="44450"/>
          <a:lstStyle/>
          <a:p>
            <a:pPr marL="273050" lvl="1" indent="-273050">
              <a:lnSpc>
                <a:spcPct val="120000"/>
              </a:lnSpc>
              <a:buFont typeface="Wingdings 2" pitchFamily="18" charset="2"/>
              <a:buNone/>
            </a:pPr>
            <a:r>
              <a:rPr lang="en-US" sz="1800" b="1" smtClean="0">
                <a:cs typeface="Arial" pitchFamily="34" charset="0"/>
              </a:rPr>
              <a:t>Objective: </a:t>
            </a:r>
            <a:r>
              <a:rPr lang="en-US" sz="1800" smtClean="0"/>
              <a:t>To validate the relations created from the global logical data model using the technique of normalization and to ensure they support the required transactions, if necessary.</a:t>
            </a:r>
            <a:r>
              <a:rPr lang="en-GB" sz="180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9F3D8B-9637-43A9-8553-27102B729E40}" type="slidenum">
              <a:rPr lang="ar-SA"/>
              <a:pPr/>
              <a:t>33</a:t>
            </a:fld>
            <a:endParaRPr lang="en-US"/>
          </a:p>
        </p:txBody>
      </p:sp>
      <p:sp>
        <p:nvSpPr>
          <p:cNvPr id="66563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7A02EC3-2DC7-4CB0-88D6-921826C93B0B}" type="slidenum">
              <a:rPr lang="en-US" sz="1100">
                <a:solidFill>
                  <a:srgbClr val="898989"/>
                </a:solidFill>
              </a:rPr>
              <a:pPr algn="r"/>
              <a:t>33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2.6.3</a:t>
            </a:r>
            <a:r>
              <a:rPr lang="en-GB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</a:t>
            </a:r>
            <a:r>
              <a:rPr lang="en-US" sz="3200" b="1" dirty="0" smtClean="0">
                <a:ea typeface="+mj-ea"/>
                <a:cs typeface="Times New Roman" pitchFamily="18" charset="0"/>
              </a:rPr>
              <a:t>Review global logical data model with users</a:t>
            </a:r>
            <a:r>
              <a:rPr lang="en-GB" sz="3200" b="1" dirty="0" smtClean="0">
                <a:ea typeface="+mj-ea"/>
              </a:rPr>
              <a:t> </a:t>
            </a:r>
            <a:endParaRPr lang="en-GB" sz="34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458200" cy="4953000"/>
          </a:xfrm>
          <a:noFill/>
        </p:spPr>
        <p:txBody>
          <a:bodyPr lIns="90488" tIns="44450" rIns="90488" bIns="44450"/>
          <a:lstStyle/>
          <a:p>
            <a:pPr marL="273050" lvl="1" indent="-273050">
              <a:buFont typeface="Wingdings 2" pitchFamily="18" charset="2"/>
              <a:buNone/>
            </a:pPr>
            <a:r>
              <a:rPr lang="en-US" sz="1800" b="1" smtClean="0">
                <a:cs typeface="Arial" pitchFamily="34" charset="0"/>
              </a:rPr>
              <a:t>Objective: </a:t>
            </a:r>
            <a:r>
              <a:rPr lang="en-GB" sz="1800" smtClean="0"/>
              <a:t>To review the global logical data model with the users to ensure that they consider the model to be a true representation of the data requirements of an enterprise.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228600" y="6521450"/>
            <a:ext cx="2133600" cy="3190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9F4BCF60-ADEB-4539-971D-5DC61AE5E8D3}" type="slidenum">
              <a:rPr lang="en-GB"/>
              <a:pPr algn="l"/>
              <a:t>34</a:t>
            </a:fld>
            <a:endParaRPr lang="en-GB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cs typeface="Times New Roman" pitchFamily="18" charset="0"/>
              </a:rPr>
              <a:t>Relations for the Branch user views of </a:t>
            </a:r>
            <a:r>
              <a:rPr lang="en-US" b="1" i="1" smtClean="0">
                <a:cs typeface="Times New Roman" pitchFamily="18" charset="0"/>
              </a:rPr>
              <a:t>DreamHome</a:t>
            </a:r>
            <a:r>
              <a:rPr lang="en-GB" smtClean="0"/>
              <a:t> </a:t>
            </a:r>
          </a:p>
        </p:txBody>
      </p:sp>
      <p:pic>
        <p:nvPicPr>
          <p:cNvPr id="68611" name="Picture 8" descr="C16NF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240" b="3163"/>
          <a:stretch>
            <a:fillRect/>
          </a:stretch>
        </p:blipFill>
        <p:spPr>
          <a:xfrm>
            <a:off x="684213" y="1412875"/>
            <a:ext cx="6335712" cy="5413375"/>
          </a:xfrm>
          <a:noFill/>
        </p:spPr>
      </p:pic>
      <p:sp>
        <p:nvSpPr>
          <p:cNvPr id="68612" name="Text Box 9"/>
          <p:cNvSpPr txBox="1">
            <a:spLocks noChangeArrowheads="1"/>
          </p:cNvSpPr>
          <p:nvPr/>
        </p:nvSpPr>
        <p:spPr bwMode="auto">
          <a:xfrm>
            <a:off x="7086600" y="6400800"/>
            <a:ext cx="22860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228600" y="6521450"/>
            <a:ext cx="2133600" cy="3190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341466BE-43C6-4D90-BC6F-172C3CC6A022}" type="slidenum">
              <a:rPr lang="en-GB"/>
              <a:pPr algn="l"/>
              <a:t>35</a:t>
            </a:fld>
            <a:endParaRPr lang="en-GB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cs typeface="Times New Roman" pitchFamily="18" charset="0"/>
              </a:rPr>
              <a:t>Relations that represent the global logical data model for </a:t>
            </a:r>
            <a:r>
              <a:rPr lang="en-US" b="1" i="1" smtClean="0">
                <a:cs typeface="Times New Roman" pitchFamily="18" charset="0"/>
              </a:rPr>
              <a:t>DreamHome</a:t>
            </a:r>
            <a:r>
              <a:rPr lang="en-GB" smtClean="0"/>
              <a:t> </a:t>
            </a:r>
          </a:p>
        </p:txBody>
      </p:sp>
      <p:pic>
        <p:nvPicPr>
          <p:cNvPr id="69635" name="Picture 8" descr="C16NF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815" b="3163"/>
          <a:stretch>
            <a:fillRect/>
          </a:stretch>
        </p:blipFill>
        <p:spPr>
          <a:xfrm>
            <a:off x="1187450" y="1412875"/>
            <a:ext cx="5364163" cy="5445125"/>
          </a:xfrm>
          <a:noFill/>
        </p:spPr>
      </p:pic>
      <p:sp>
        <p:nvSpPr>
          <p:cNvPr id="69636" name="Text Box 9"/>
          <p:cNvSpPr txBox="1">
            <a:spLocks noChangeArrowheads="1"/>
          </p:cNvSpPr>
          <p:nvPr/>
        </p:nvSpPr>
        <p:spPr bwMode="auto">
          <a:xfrm>
            <a:off x="6553200" y="6400800"/>
            <a:ext cx="19812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228600" y="6521450"/>
            <a:ext cx="2133600" cy="3190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BC619B31-C694-4D26-86CE-103B2848CAFC}" type="slidenum">
              <a:rPr lang="en-GB"/>
              <a:pPr algn="l"/>
              <a:t>36</a:t>
            </a:fld>
            <a:endParaRPr lang="en-GB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cs typeface="Times New Roman" pitchFamily="18" charset="0"/>
              </a:rPr>
              <a:t>Global relation diagram for </a:t>
            </a:r>
            <a:r>
              <a:rPr lang="en-US" b="1" i="1" smtClean="0">
                <a:cs typeface="Times New Roman" pitchFamily="18" charset="0"/>
              </a:rPr>
              <a:t>DreamHome</a:t>
            </a:r>
            <a:r>
              <a:rPr lang="en-GB" smtClean="0"/>
              <a:t> </a:t>
            </a:r>
          </a:p>
        </p:txBody>
      </p:sp>
      <p:pic>
        <p:nvPicPr>
          <p:cNvPr id="70659" name="Picture 8" descr="C16NF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02" b="3163"/>
          <a:stretch>
            <a:fillRect/>
          </a:stretch>
        </p:blipFill>
        <p:spPr>
          <a:xfrm>
            <a:off x="1187450" y="1341438"/>
            <a:ext cx="4343400" cy="5516562"/>
          </a:xfrm>
          <a:noFill/>
        </p:spPr>
      </p:pic>
      <p:sp>
        <p:nvSpPr>
          <p:cNvPr id="70660" name="Text Box 9"/>
          <p:cNvSpPr txBox="1">
            <a:spLocks noChangeArrowheads="1"/>
          </p:cNvSpPr>
          <p:nvPr/>
        </p:nvSpPr>
        <p:spPr bwMode="auto">
          <a:xfrm>
            <a:off x="5562600" y="6400800"/>
            <a:ext cx="23622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228600" y="6521450"/>
            <a:ext cx="2133600" cy="3190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A5DB02F5-3436-456A-B59D-ECED7022F9BA}" type="slidenum">
              <a:rPr lang="en-GB"/>
              <a:pPr algn="l"/>
              <a:t>37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Step 2.7 Check for future growth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marL="273050" lvl="1" indent="-273050">
              <a:buFont typeface="Wingdings 2" pitchFamily="18" charset="2"/>
              <a:buNone/>
              <a:defRPr/>
            </a:pPr>
            <a:r>
              <a:rPr lang="en-US" sz="1800" b="1" dirty="0" smtClean="0">
                <a:ea typeface="+mn-ea"/>
                <a:cs typeface="Arial" charset="0"/>
              </a:rPr>
              <a:t>Objective: </a:t>
            </a:r>
            <a:r>
              <a:rPr lang="en-US" sz="1800" dirty="0" smtClean="0">
                <a:ea typeface="+mn-ea"/>
              </a:rPr>
              <a:t>To determine whether there are any significant changes likely in the foreseeable future and to assess whether the global logical data model can accommodate these changes.</a:t>
            </a:r>
            <a:endParaRPr lang="en-GB" sz="1800" dirty="0" smtClean="0">
              <a:ea typeface="+mn-ea"/>
            </a:endParaRPr>
          </a:p>
          <a:p>
            <a:pPr>
              <a:buFont typeface="Monotype Sorts" pitchFamily="2" charset="2"/>
              <a:buNone/>
              <a:defRPr/>
            </a:pPr>
            <a:endParaRPr lang="en-GB" b="1" dirty="0" smtClean="0">
              <a:ea typeface="+mn-ea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37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273288B-AE68-47A2-B229-115DFE0821BC}" type="slidenum">
              <a:rPr lang="ar-SA"/>
              <a:pPr/>
              <a:t>38</a:t>
            </a:fld>
            <a:endParaRPr lang="en-US"/>
          </a:p>
        </p:txBody>
      </p:sp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1889125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Database Design</a:t>
            </a:r>
            <a:endParaRPr lang="en-US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73733" name="AutoShape 5"/>
          <p:cNvSpPr>
            <a:spLocks noChangeArrowheads="1"/>
          </p:cNvSpPr>
          <p:nvPr/>
        </p:nvSpPr>
        <p:spPr bwMode="auto">
          <a:xfrm>
            <a:off x="4267200" y="49117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Physical 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73734" name="AutoShape 6"/>
          <p:cNvSpPr>
            <a:spLocks noChangeArrowheads="1"/>
          </p:cNvSpPr>
          <p:nvPr/>
        </p:nvSpPr>
        <p:spPr bwMode="auto">
          <a:xfrm>
            <a:off x="4267200" y="34639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Logical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>
            <a:off x="4953000" y="4149725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3736" name="AutoShape 8"/>
          <p:cNvSpPr>
            <a:spLocks noChangeArrowheads="1"/>
          </p:cNvSpPr>
          <p:nvPr/>
        </p:nvSpPr>
        <p:spPr bwMode="auto">
          <a:xfrm>
            <a:off x="4267200" y="17875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Conceptual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>
            <a:off x="5029200" y="247332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914400" y="4881563"/>
            <a:ext cx="2555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73739" name="Text Box 11"/>
          <p:cNvSpPr txBox="1">
            <a:spLocks noChangeArrowheads="1"/>
          </p:cNvSpPr>
          <p:nvPr/>
        </p:nvSpPr>
        <p:spPr bwMode="auto">
          <a:xfrm>
            <a:off x="892175" y="33877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892175" y="17875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independent</a:t>
            </a:r>
          </a:p>
        </p:txBody>
      </p:sp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684213" y="1773238"/>
            <a:ext cx="6121400" cy="3095625"/>
          </a:xfrm>
          <a:prstGeom prst="rect">
            <a:avLst/>
          </a:prstGeom>
          <a:solidFill>
            <a:schemeClr val="bg1">
              <a:alpha val="7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475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2F098B-35E6-494B-87B1-9D417C8FA196}" type="slidenum">
              <a:rPr lang="ar-SA"/>
              <a:pPr/>
              <a:t>39</a:t>
            </a:fld>
            <a:endParaRPr lang="en-US"/>
          </a:p>
        </p:txBody>
      </p:sp>
      <p:sp>
        <p:nvSpPr>
          <p:cNvPr id="74755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5A46976-112B-4851-A88E-2DEB637145A1}" type="slidenum">
              <a:rPr lang="en-US" sz="1100">
                <a:solidFill>
                  <a:srgbClr val="898989"/>
                </a:solidFill>
              </a:rPr>
              <a:pPr algn="r"/>
              <a:t>39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US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Comparison of Logical and Physical Database Design</a:t>
            </a:r>
            <a:r>
              <a:rPr lang="en-GB" b="1" smtClean="0">
                <a:solidFill>
                  <a:schemeClr val="bg1"/>
                </a:solidFill>
                <a:ea typeface="+mj-ea"/>
              </a:rPr>
              <a:t> 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1778000"/>
            <a:ext cx="7112000" cy="2044700"/>
          </a:xfrm>
          <a:noFill/>
        </p:spPr>
        <p:txBody>
          <a:bodyPr lIns="90488" tIns="44450" rIns="90488" bIns="44450"/>
          <a:lstStyle/>
          <a:p>
            <a:pPr marL="0" indent="0">
              <a:lnSpc>
                <a:spcPct val="130000"/>
              </a:lnSpc>
              <a:buFont typeface="Wingdings 2" pitchFamily="18" charset="2"/>
              <a:buNone/>
            </a:pPr>
            <a:r>
              <a:rPr lang="en-GB" sz="1600" smtClean="0">
                <a:cs typeface="Arial" pitchFamily="34" charset="0"/>
              </a:rPr>
              <a:t>Logical database design is concerned with the </a:t>
            </a:r>
            <a:r>
              <a:rPr lang="en-GB" sz="1600" i="1" smtClean="0">
                <a:cs typeface="Arial" pitchFamily="34" charset="0"/>
              </a:rPr>
              <a:t>what</a:t>
            </a:r>
            <a:r>
              <a:rPr lang="en-GB" sz="1600" smtClean="0">
                <a:cs typeface="Arial" pitchFamily="34" charset="0"/>
              </a:rPr>
              <a:t>, </a:t>
            </a:r>
          </a:p>
          <a:p>
            <a:pPr marL="0" indent="0">
              <a:lnSpc>
                <a:spcPct val="130000"/>
              </a:lnSpc>
              <a:buFont typeface="Wingdings 2" pitchFamily="18" charset="2"/>
              <a:buNone/>
            </a:pPr>
            <a:r>
              <a:rPr lang="en-GB" sz="1600" smtClean="0">
                <a:cs typeface="Arial" pitchFamily="34" charset="0"/>
              </a:rPr>
              <a:t>Physical database design is concerned with the </a:t>
            </a:r>
            <a:r>
              <a:rPr lang="en-GB" sz="1600" i="1" smtClean="0">
                <a:cs typeface="Arial" pitchFamily="34" charset="0"/>
              </a:rPr>
              <a:t>how</a:t>
            </a:r>
            <a:r>
              <a:rPr lang="en-GB" sz="1600" smtClean="0">
                <a:cs typeface="Arial" pitchFamily="34" charset="0"/>
              </a:rPr>
              <a:t>. </a:t>
            </a:r>
          </a:p>
        </p:txBody>
      </p:sp>
      <p:sp>
        <p:nvSpPr>
          <p:cNvPr id="74758" name="Rectangle 4"/>
          <p:cNvSpPr>
            <a:spLocks noChangeArrowheads="1"/>
          </p:cNvSpPr>
          <p:nvPr/>
        </p:nvSpPr>
        <p:spPr bwMode="auto">
          <a:xfrm>
            <a:off x="381000" y="3581400"/>
            <a:ext cx="83820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just">
              <a:lnSpc>
                <a:spcPct val="140000"/>
              </a:lnSpc>
              <a:spcBef>
                <a:spcPct val="20000"/>
              </a:spcBef>
            </a:pPr>
            <a:r>
              <a:rPr lang="en-US" sz="1800">
                <a:latin typeface="Arial" pitchFamily="34" charset="0"/>
              </a:rPr>
              <a:t>Process of producing a description of the implementation of the database on secondary storage; it describes the base relations, file organizations, and indexes used to achieve efficient access to the data, and any associated integrity constraints and security measures.</a:t>
            </a:r>
            <a:r>
              <a:rPr lang="en-GB" sz="1800">
                <a:latin typeface="Arial" pitchFamily="34" charset="0"/>
              </a:rPr>
              <a:t> </a:t>
            </a:r>
          </a:p>
        </p:txBody>
      </p:sp>
      <p:sp>
        <p:nvSpPr>
          <p:cNvPr id="74759" name="Date Placeholder 7"/>
          <p:cNvSpPr txBox="1">
            <a:spLocks noGrp="1"/>
          </p:cNvSpPr>
          <p:nvPr/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100">
                <a:solidFill>
                  <a:srgbClr val="898989"/>
                </a:solidFill>
              </a:rPr>
              <a:t>Physical DB Design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5DC233-4852-45DE-B4D1-6B048FA130EA}" type="slidenum">
              <a:rPr lang="ar-SA"/>
              <a:pPr/>
              <a:t>4</a:t>
            </a:fld>
            <a:endParaRPr lang="en-US"/>
          </a:p>
        </p:txBody>
      </p:sp>
      <p:sp>
        <p:nvSpPr>
          <p:cNvPr id="20483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66A0093-EBE7-4BB0-9E8A-D0D2FB37F5B7}" type="slidenum">
              <a:rPr lang="en-US" sz="1100">
                <a:solidFill>
                  <a:srgbClr val="898989"/>
                </a:solidFill>
              </a:rPr>
              <a:pPr algn="r"/>
              <a:t>4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0"/>
            <a:ext cx="8915400" cy="1143000"/>
          </a:xfrm>
        </p:spPr>
        <p:txBody>
          <a:bodyPr/>
          <a:lstStyle/>
          <a:p>
            <a:pPr>
              <a:defRPr/>
            </a:pPr>
            <a:r>
              <a:rPr lang="en-GB" sz="3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Design Methodology Overview</a:t>
            </a:r>
            <a:endParaRPr lang="en-US" b="1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04800" y="1717675"/>
            <a:ext cx="89154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</a:pPr>
            <a:r>
              <a:rPr lang="en-GB" sz="1800" b="1">
                <a:latin typeface="Arial" pitchFamily="34" charset="0"/>
              </a:rPr>
              <a:t> Step 1  </a:t>
            </a:r>
            <a:r>
              <a:rPr lang="en-GB" sz="1800">
                <a:latin typeface="Arial" pitchFamily="34" charset="0"/>
              </a:rPr>
              <a:t>Build conceptual data  model.</a:t>
            </a:r>
          </a:p>
          <a:p>
            <a:pPr algn="l">
              <a:lnSpc>
                <a:spcPct val="170000"/>
              </a:lnSpc>
            </a:pPr>
            <a:r>
              <a:rPr lang="en-US" sz="1000" b="1">
                <a:latin typeface="Arial" pitchFamily="34" charset="0"/>
              </a:rPr>
              <a:t> </a:t>
            </a:r>
            <a:endParaRPr lang="en-US" sz="1800" b="1">
              <a:latin typeface="Arial" pitchFamily="34" charset="0"/>
            </a:endParaRPr>
          </a:p>
          <a:p>
            <a:pPr algn="l">
              <a:lnSpc>
                <a:spcPct val="170000"/>
              </a:lnSpc>
            </a:pPr>
            <a:r>
              <a:rPr lang="en-GB" sz="1800" b="1">
                <a:latin typeface="Arial" pitchFamily="34" charset="0"/>
                <a:cs typeface="Times New Roman" pitchFamily="18" charset="0"/>
              </a:rPr>
              <a:t> Step 2  </a:t>
            </a:r>
            <a:r>
              <a:rPr lang="en-GB" sz="1800">
                <a:latin typeface="Arial" pitchFamily="34" charset="0"/>
                <a:cs typeface="Times New Roman" pitchFamily="18" charset="0"/>
              </a:rPr>
              <a:t>Build and validate logical data model. </a:t>
            </a:r>
            <a:endParaRPr lang="en-GB" sz="1000">
              <a:latin typeface="Arial" pitchFamily="34" charset="0"/>
              <a:cs typeface="Times New Roman" pitchFamily="18" charset="0"/>
            </a:endParaRPr>
          </a:p>
          <a:p>
            <a:pPr algn="l">
              <a:lnSpc>
                <a:spcPct val="170000"/>
              </a:lnSpc>
            </a:pPr>
            <a:r>
              <a:rPr lang="en-GB" sz="1000">
                <a:latin typeface="Arial" pitchFamily="34" charset="0"/>
                <a:cs typeface="Times New Roman" pitchFamily="18" charset="0"/>
              </a:rPr>
              <a:t> </a:t>
            </a:r>
            <a:endParaRPr lang="en-GB" sz="1800">
              <a:latin typeface="Arial" pitchFamily="34" charset="0"/>
              <a:cs typeface="Times New Roman" pitchFamily="18" charset="0"/>
            </a:endParaRPr>
          </a:p>
          <a:p>
            <a:pPr algn="l">
              <a:lnSpc>
                <a:spcPct val="170000"/>
              </a:lnSpc>
            </a:pPr>
            <a:r>
              <a:rPr lang="en-GB" sz="1800" b="1">
                <a:latin typeface="Arial" pitchFamily="34" charset="0"/>
                <a:cs typeface="Times New Roman" pitchFamily="18" charset="0"/>
              </a:rPr>
              <a:t> Step 3  </a:t>
            </a:r>
            <a:r>
              <a:rPr lang="en-GB" sz="1800">
                <a:latin typeface="Arial" pitchFamily="34" charset="0"/>
                <a:cs typeface="Times New Roman" pitchFamily="18" charset="0"/>
              </a:rPr>
              <a:t>Translate logical data model for target DBMS.</a:t>
            </a:r>
          </a:p>
          <a:p>
            <a:pPr algn="l">
              <a:lnSpc>
                <a:spcPct val="170000"/>
              </a:lnSpc>
            </a:pPr>
            <a:r>
              <a:rPr lang="en-GB" sz="1800" b="1">
                <a:latin typeface="Arial" pitchFamily="34" charset="0"/>
                <a:cs typeface="Times New Roman" pitchFamily="18" charset="0"/>
              </a:rPr>
              <a:t> Step 4  </a:t>
            </a:r>
            <a:r>
              <a:rPr lang="en-GB" sz="1800">
                <a:latin typeface="Arial" pitchFamily="34" charset="0"/>
                <a:cs typeface="Times New Roman" pitchFamily="18" charset="0"/>
              </a:rPr>
              <a:t>Design file organizations and indexes.</a:t>
            </a:r>
          </a:p>
          <a:p>
            <a:pPr algn="l">
              <a:lnSpc>
                <a:spcPct val="190000"/>
              </a:lnSpc>
            </a:pPr>
            <a:r>
              <a:rPr lang="en-GB" sz="1800" b="1">
                <a:latin typeface="Arial" pitchFamily="34" charset="0"/>
                <a:cs typeface="Times New Roman" pitchFamily="18" charset="0"/>
              </a:rPr>
              <a:t> Step 5  </a:t>
            </a:r>
            <a:r>
              <a:rPr lang="en-GB" sz="1800">
                <a:latin typeface="Arial" pitchFamily="34" charset="0"/>
                <a:cs typeface="Times New Roman" pitchFamily="18" charset="0"/>
              </a:rPr>
              <a:t>Design user views.</a:t>
            </a:r>
          </a:p>
          <a:p>
            <a:pPr algn="l">
              <a:lnSpc>
                <a:spcPct val="190000"/>
              </a:lnSpc>
            </a:pPr>
            <a:r>
              <a:rPr lang="en-US" sz="1800" b="1">
                <a:latin typeface="Arial" pitchFamily="34" charset="0"/>
                <a:cs typeface="Times New Roman" pitchFamily="18" charset="0"/>
              </a:rPr>
              <a:t> Step 6  </a:t>
            </a:r>
            <a:r>
              <a:rPr lang="en-US" sz="1800">
                <a:latin typeface="Arial" pitchFamily="34" charset="0"/>
                <a:cs typeface="Times New Roman" pitchFamily="18" charset="0"/>
              </a:rPr>
              <a:t>Design security mechanisms.</a:t>
            </a:r>
            <a:r>
              <a:rPr lang="en-GB" sz="1800">
                <a:latin typeface="Arial" pitchFamily="34" charset="0"/>
                <a:cs typeface="Times New Roman" pitchFamily="18" charset="0"/>
              </a:rPr>
              <a:t> </a:t>
            </a:r>
          </a:p>
          <a:p>
            <a:pPr algn="l">
              <a:lnSpc>
                <a:spcPct val="190000"/>
              </a:lnSpc>
            </a:pPr>
            <a:r>
              <a:rPr lang="en-US" sz="1800" b="1">
                <a:latin typeface="Arial" pitchFamily="34" charset="0"/>
                <a:cs typeface="Times New Roman" pitchFamily="18" charset="0"/>
              </a:rPr>
              <a:t> Step 7  </a:t>
            </a:r>
            <a:r>
              <a:rPr lang="en-US" sz="1800">
                <a:latin typeface="Arial" pitchFamily="34" charset="0"/>
                <a:cs typeface="Times New Roman" pitchFamily="18" charset="0"/>
              </a:rPr>
              <a:t>Consider the introduction of controlled redundancy. </a:t>
            </a:r>
          </a:p>
          <a:p>
            <a:pPr algn="l">
              <a:lnSpc>
                <a:spcPct val="190000"/>
              </a:lnSpc>
            </a:pPr>
            <a:r>
              <a:rPr lang="en-GB" sz="1800" b="1">
                <a:latin typeface="Arial" pitchFamily="34" charset="0"/>
                <a:cs typeface="Times New Roman" pitchFamily="18" charset="0"/>
              </a:rPr>
              <a:t> Step 8  </a:t>
            </a:r>
            <a:r>
              <a:rPr lang="en-GB" sz="1800">
                <a:latin typeface="Arial" pitchFamily="34" charset="0"/>
                <a:cs typeface="Times New Roman" pitchFamily="18" charset="0"/>
              </a:rPr>
              <a:t>Monitor and tune the operational system.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323850" y="1844675"/>
            <a:ext cx="6553200" cy="4318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09" name="AutoShape 8"/>
          <p:cNvSpPr>
            <a:spLocks noChangeArrowheads="1"/>
          </p:cNvSpPr>
          <p:nvPr/>
        </p:nvSpPr>
        <p:spPr bwMode="auto">
          <a:xfrm>
            <a:off x="7164388" y="1700213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Conceptual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323850" y="2349500"/>
            <a:ext cx="6696075" cy="8636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11" name="Rectangle 11"/>
          <p:cNvSpPr>
            <a:spLocks noChangeArrowheads="1"/>
          </p:cNvSpPr>
          <p:nvPr/>
        </p:nvSpPr>
        <p:spPr bwMode="auto">
          <a:xfrm>
            <a:off x="7092950" y="1628775"/>
            <a:ext cx="1582738" cy="792163"/>
          </a:xfrm>
          <a:prstGeom prst="rect">
            <a:avLst/>
          </a:prstGeom>
          <a:solidFill>
            <a:schemeClr val="bg1">
              <a:alpha val="47842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12" name="AutoShape 6"/>
          <p:cNvSpPr>
            <a:spLocks noChangeArrowheads="1"/>
          </p:cNvSpPr>
          <p:nvPr/>
        </p:nvSpPr>
        <p:spPr bwMode="auto">
          <a:xfrm>
            <a:off x="7164388" y="249237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Logical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323850" y="3284538"/>
            <a:ext cx="6696075" cy="288131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2414" name="AutoShape 5"/>
          <p:cNvSpPr>
            <a:spLocks noChangeArrowheads="1"/>
          </p:cNvSpPr>
          <p:nvPr/>
        </p:nvSpPr>
        <p:spPr bwMode="auto">
          <a:xfrm>
            <a:off x="7164388" y="4437063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Physical 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7092950" y="2420938"/>
            <a:ext cx="1582738" cy="792162"/>
          </a:xfrm>
          <a:prstGeom prst="rect">
            <a:avLst/>
          </a:prstGeom>
          <a:solidFill>
            <a:schemeClr val="bg1">
              <a:alpha val="47842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7" grpId="0" animBg="1"/>
      <p:bldP spid="102409" grpId="0" animBg="1"/>
      <p:bldP spid="102410" grpId="0" animBg="1"/>
      <p:bldP spid="102411" grpId="0" animBg="1"/>
      <p:bldP spid="102412" grpId="0" animBg="1"/>
      <p:bldP spid="102413" grpId="0" animBg="1"/>
      <p:bldP spid="102414" grpId="0" animBg="1"/>
      <p:bldP spid="1024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577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0F2DDA-901E-40B1-AE02-B318CFD64FD3}" type="slidenum">
              <a:rPr lang="ar-SA"/>
              <a:pPr/>
              <a:t>40</a:t>
            </a:fld>
            <a:endParaRPr 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Overview of Physical Database Design Methodology</a:t>
            </a:r>
            <a:endParaRPr lang="en-GB" b="1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757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57338"/>
            <a:ext cx="8566150" cy="5040312"/>
          </a:xfrm>
          <a:noFill/>
        </p:spPr>
        <p:txBody>
          <a:bodyPr lIns="90488" tIns="44450" rIns="90488" bIns="44450"/>
          <a:lstStyle/>
          <a:p>
            <a:pPr marL="463550" indent="-4635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b="1" smtClean="0">
                <a:cs typeface="Arial" pitchFamily="34" charset="0"/>
              </a:rPr>
              <a:t>Step 3  Translate logical data model for target DBMS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smtClean="0">
                <a:cs typeface="Arial" pitchFamily="34" charset="0"/>
              </a:rPr>
              <a:t>Step 3.1  Design base relations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smtClean="0">
                <a:cs typeface="Arial" pitchFamily="34" charset="0"/>
              </a:rPr>
              <a:t>Step 3.2  </a:t>
            </a:r>
            <a:r>
              <a:rPr lang="en-US" sz="1400" smtClean="0">
                <a:cs typeface="Arial" pitchFamily="34" charset="0"/>
              </a:rPr>
              <a:t>Design representation of derived data 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US" sz="1400" smtClean="0">
                <a:cs typeface="Arial" pitchFamily="34" charset="0"/>
              </a:rPr>
              <a:t>Step 3.3  Design general constraints</a:t>
            </a:r>
            <a:endParaRPr lang="en-GB" sz="1200" smtClean="0">
              <a:cs typeface="Arial" pitchFamily="34" charset="0"/>
            </a:endParaRPr>
          </a:p>
          <a:p>
            <a:pPr marL="463550" indent="-4635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b="1" smtClean="0">
                <a:cs typeface="Arial" pitchFamily="34" charset="0"/>
              </a:rPr>
              <a:t>Step 4  Design  physical representation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smtClean="0">
                <a:cs typeface="Arial" pitchFamily="34" charset="0"/>
              </a:rPr>
              <a:t>Step 4.1  Analyze transactions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smtClean="0">
                <a:cs typeface="Arial" pitchFamily="34" charset="0"/>
              </a:rPr>
              <a:t>Step 4.2  Choose file organizations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smtClean="0">
                <a:cs typeface="Arial" pitchFamily="34" charset="0"/>
              </a:rPr>
              <a:t>Step 4.3  Choose indexes</a:t>
            </a:r>
          </a:p>
          <a:p>
            <a:pPr marL="927100" lvl="1" indent="-349250">
              <a:lnSpc>
                <a:spcPct val="130000"/>
              </a:lnSpc>
              <a:buFont typeface="Wingdings 2" pitchFamily="18" charset="2"/>
              <a:buNone/>
            </a:pPr>
            <a:r>
              <a:rPr lang="en-GB" sz="1400" smtClean="0">
                <a:cs typeface="Arial" pitchFamily="34" charset="0"/>
              </a:rPr>
              <a:t>Step 4.4  Estimate disk space requirements </a:t>
            </a:r>
          </a:p>
          <a:p>
            <a:pPr marL="463550" indent="-463550">
              <a:lnSpc>
                <a:spcPct val="190000"/>
              </a:lnSpc>
              <a:buFont typeface="Wingdings 2" pitchFamily="18" charset="2"/>
              <a:buNone/>
            </a:pPr>
            <a:r>
              <a:rPr lang="en-GB" sz="1600" b="1" smtClean="0">
                <a:cs typeface="Arial" pitchFamily="34" charset="0"/>
              </a:rPr>
              <a:t>Step 5  Design user views </a:t>
            </a:r>
          </a:p>
          <a:p>
            <a:pPr marL="463550" indent="-463550">
              <a:lnSpc>
                <a:spcPct val="190000"/>
              </a:lnSpc>
              <a:buFont typeface="Wingdings 2" pitchFamily="18" charset="2"/>
              <a:buNone/>
            </a:pPr>
            <a:r>
              <a:rPr lang="en-GB" sz="1600" b="1" smtClean="0">
                <a:cs typeface="Arial" pitchFamily="34" charset="0"/>
              </a:rPr>
              <a:t>Step 6  Design security mechanisms</a:t>
            </a:r>
          </a:p>
          <a:p>
            <a:pPr marL="463550" indent="-463550">
              <a:lnSpc>
                <a:spcPct val="19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Step 7  Consider the introduction of controlled redundancy </a:t>
            </a:r>
            <a:endParaRPr lang="en-GB" sz="1600" b="1" smtClean="0">
              <a:cs typeface="Arial" pitchFamily="34" charset="0"/>
            </a:endParaRPr>
          </a:p>
          <a:p>
            <a:pPr marL="463550" indent="-463550">
              <a:lnSpc>
                <a:spcPct val="19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Step 8  Monitor and tune the operational system</a:t>
            </a:r>
            <a:r>
              <a:rPr lang="en-GB" sz="1600" b="1" smtClean="0">
                <a:cs typeface="Arial" pitchFamily="34" charset="0"/>
              </a:rPr>
              <a:t> </a:t>
            </a:r>
            <a:endParaRPr lang="en-GB" sz="1600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680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D9D334-1B94-4D6D-938F-292973318B10}" type="slidenum">
              <a:rPr lang="ar-SA"/>
              <a:pPr/>
              <a:t>41</a:t>
            </a:fld>
            <a:endParaRPr lang="en-US"/>
          </a:p>
        </p:txBody>
      </p:sp>
      <p:sp>
        <p:nvSpPr>
          <p:cNvPr id="76803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1EDA282-0049-44C1-B397-3CE64F6F63A1}" type="slidenum">
              <a:rPr lang="en-US" sz="1100">
                <a:solidFill>
                  <a:srgbClr val="898989"/>
                </a:solidFill>
              </a:rPr>
              <a:pPr algn="r"/>
              <a:t>41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8153400" cy="1143000"/>
          </a:xfrm>
        </p:spPr>
        <p:txBody>
          <a:bodyPr/>
          <a:lstStyle/>
          <a:p>
            <a:pPr>
              <a:defRPr/>
            </a:pPr>
            <a:r>
              <a:rPr lang="en-US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Step 3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 Translate Logical Data Model for Target DBMS</a:t>
            </a:r>
            <a:endParaRPr lang="en-GB" sz="3200" b="1" dirty="0" smtClean="0">
              <a:solidFill>
                <a:schemeClr val="bg1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828800"/>
            <a:ext cx="8610600" cy="4343400"/>
          </a:xfrm>
        </p:spPr>
        <p:txBody>
          <a:bodyPr/>
          <a:lstStyle/>
          <a:p>
            <a:pPr marL="0" indent="0" algn="just">
              <a:lnSpc>
                <a:spcPct val="13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Arial" pitchFamily="34" charset="0"/>
              </a:rPr>
              <a:t>To produce a relational database schema that can be implemented in the target DBMS from the global logical data model.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 marL="0" indent="0">
              <a:lnSpc>
                <a:spcPct val="130000"/>
              </a:lnSpc>
              <a:buFont typeface="Wingdings 2" pitchFamily="18" charset="2"/>
              <a:buNone/>
            </a:pPr>
            <a:endParaRPr lang="en-GB" sz="1600" smtClean="0">
              <a:cs typeface="Arial" pitchFamily="34" charset="0"/>
            </a:endParaRPr>
          </a:p>
          <a:p>
            <a:pPr marL="0" indent="0" algn="just">
              <a:lnSpc>
                <a:spcPct val="13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Need to know functionality of target DBMS such as how to create base relations and whether the system supports the definition of:</a:t>
            </a:r>
          </a:p>
          <a:p>
            <a:pPr marL="0" indent="0" algn="just">
              <a:lnSpc>
                <a:spcPct val="130000"/>
              </a:lnSpc>
              <a:buFont typeface="Wingdings 2" pitchFamily="18" charset="2"/>
              <a:buNone/>
            </a:pPr>
            <a:endParaRPr lang="en-US" sz="400" smtClean="0">
              <a:cs typeface="Arial" pitchFamily="34" charset="0"/>
            </a:endParaRPr>
          </a:p>
          <a:p>
            <a:pPr marL="742950" lvl="1" indent="-285750">
              <a:lnSpc>
                <a:spcPct val="130000"/>
              </a:lnSpc>
            </a:pPr>
            <a:r>
              <a:rPr lang="en-US" sz="1600" smtClean="0">
                <a:cs typeface="Arial" pitchFamily="34" charset="0"/>
              </a:rPr>
              <a:t>PKs, FKs, and AKs;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600" smtClean="0">
                <a:cs typeface="Arial" pitchFamily="34" charset="0"/>
              </a:rPr>
              <a:t>required data (NOT NULL);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600" smtClean="0">
                <a:cs typeface="Arial" pitchFamily="34" charset="0"/>
              </a:rPr>
              <a:t>domains;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600" smtClean="0">
                <a:cs typeface="Arial" pitchFamily="34" charset="0"/>
              </a:rPr>
              <a:t>relational integrity constraints;</a:t>
            </a:r>
          </a:p>
          <a:p>
            <a:pPr marL="742950" lvl="1" indent="-285750">
              <a:lnSpc>
                <a:spcPct val="130000"/>
              </a:lnSpc>
            </a:pPr>
            <a:r>
              <a:rPr lang="en-US" sz="1600" smtClean="0">
                <a:cs typeface="Arial" pitchFamily="34" charset="0"/>
              </a:rPr>
              <a:t>enterprise constraints.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 marL="1600200" lvl="3" indent="-228600">
              <a:lnSpc>
                <a:spcPct val="130000"/>
              </a:lnSpc>
            </a:pPr>
            <a:endParaRPr lang="en-GB" sz="1600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782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60825F-87EA-42FB-82D1-FA85733FA24B}" type="slidenum">
              <a:rPr lang="ar-SA"/>
              <a:pPr/>
              <a:t>42</a:t>
            </a:fld>
            <a:endParaRPr lang="en-US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Step 3.1  Design Base Relations</a:t>
            </a:r>
            <a:endParaRPr lang="en-GB" sz="3200" b="1" dirty="0" smtClean="0">
              <a:solidFill>
                <a:schemeClr val="bg1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447800"/>
            <a:ext cx="8610600" cy="4933950"/>
          </a:xfrm>
        </p:spPr>
        <p:txBody>
          <a:bodyPr/>
          <a:lstStyle/>
          <a:p>
            <a:pPr marL="0" indent="0" algn="just">
              <a:lnSpc>
                <a:spcPct val="14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Arial" pitchFamily="34" charset="0"/>
              </a:rPr>
              <a:t>To decide how to represent base relations identified in logical model.</a:t>
            </a:r>
            <a:r>
              <a:rPr lang="en-GB" sz="1600" smtClean="0">
                <a:cs typeface="Arial" pitchFamily="34" charset="0"/>
              </a:rPr>
              <a:t> </a:t>
            </a:r>
            <a:endParaRPr lang="en-GB" sz="1200" smtClean="0">
              <a:cs typeface="Arial" pitchFamily="34" charset="0"/>
            </a:endParaRPr>
          </a:p>
          <a:p>
            <a:pPr marL="0" indent="0" algn="just">
              <a:lnSpc>
                <a:spcPct val="14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- For each relation, need to define:</a:t>
            </a:r>
          </a:p>
          <a:p>
            <a:pPr marL="0" indent="0" algn="just">
              <a:lnSpc>
                <a:spcPct val="140000"/>
              </a:lnSpc>
              <a:buFont typeface="Wingdings 2" pitchFamily="18" charset="2"/>
              <a:buNone/>
            </a:pPr>
            <a:endParaRPr lang="en-US" sz="300" smtClean="0">
              <a:cs typeface="Arial" pitchFamily="34" charset="0"/>
            </a:endParaRPr>
          </a:p>
          <a:p>
            <a:pPr marL="742950" lvl="1" indent="-209550" algn="just">
              <a:lnSpc>
                <a:spcPct val="140000"/>
              </a:lnSpc>
            </a:pPr>
            <a:r>
              <a:rPr lang="en-US" sz="1600" smtClean="0">
                <a:cs typeface="Arial" pitchFamily="34" charset="0"/>
              </a:rPr>
              <a:t>the name of the relation;</a:t>
            </a:r>
          </a:p>
          <a:p>
            <a:pPr marL="742950" lvl="1" indent="-209550" algn="just">
              <a:lnSpc>
                <a:spcPct val="140000"/>
              </a:lnSpc>
            </a:pPr>
            <a:r>
              <a:rPr lang="en-US" sz="1600" smtClean="0">
                <a:cs typeface="Arial" pitchFamily="34" charset="0"/>
              </a:rPr>
              <a:t>a list of simple attributes in brackets;</a:t>
            </a:r>
          </a:p>
          <a:p>
            <a:pPr marL="742950" lvl="1" indent="-209550" algn="just">
              <a:lnSpc>
                <a:spcPct val="140000"/>
              </a:lnSpc>
            </a:pPr>
            <a:r>
              <a:rPr lang="en-US" sz="1600" smtClean="0">
                <a:cs typeface="Arial" pitchFamily="34" charset="0"/>
              </a:rPr>
              <a:t>the PK and, where appropriate, AKs and FKs.</a:t>
            </a:r>
          </a:p>
          <a:p>
            <a:pPr marL="742950" lvl="1" indent="-209550" algn="just">
              <a:lnSpc>
                <a:spcPct val="140000"/>
              </a:lnSpc>
            </a:pPr>
            <a:r>
              <a:rPr lang="en-US" sz="1600" smtClean="0">
                <a:cs typeface="Arial" pitchFamily="34" charset="0"/>
              </a:rPr>
              <a:t>referential integrity constraints for any FKs identified.</a:t>
            </a:r>
          </a:p>
          <a:p>
            <a:pPr marL="0" indent="0">
              <a:lnSpc>
                <a:spcPct val="15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- For each attribute, need to define:</a:t>
            </a:r>
          </a:p>
          <a:p>
            <a:pPr marL="742950" lvl="1" indent="-209550" algn="just">
              <a:lnSpc>
                <a:spcPct val="80000"/>
              </a:lnSpc>
              <a:spcBef>
                <a:spcPts val="1800"/>
              </a:spcBef>
            </a:pPr>
            <a:r>
              <a:rPr lang="en-US" sz="1600" smtClean="0">
                <a:cs typeface="Arial" pitchFamily="34" charset="0"/>
              </a:rPr>
              <a:t>its domain, consisting of a data type, length, and any constraints on the domain;</a:t>
            </a:r>
          </a:p>
          <a:p>
            <a:pPr marL="742950" lvl="1" indent="-209550" algn="just">
              <a:lnSpc>
                <a:spcPct val="80000"/>
              </a:lnSpc>
              <a:spcBef>
                <a:spcPts val="1800"/>
              </a:spcBef>
            </a:pPr>
            <a:r>
              <a:rPr lang="en-US" sz="1600" smtClean="0">
                <a:cs typeface="Arial" pitchFamily="34" charset="0"/>
              </a:rPr>
              <a:t>an optional default value for the attribute;</a:t>
            </a:r>
          </a:p>
          <a:p>
            <a:pPr marL="742950" lvl="1" indent="-209550" algn="just">
              <a:lnSpc>
                <a:spcPct val="80000"/>
              </a:lnSpc>
              <a:spcBef>
                <a:spcPts val="1800"/>
              </a:spcBef>
            </a:pPr>
            <a:r>
              <a:rPr lang="en-US" sz="1600" smtClean="0">
                <a:cs typeface="Arial" pitchFamily="34" charset="0"/>
              </a:rPr>
              <a:t>whether the attribute can hold nulls.</a:t>
            </a:r>
          </a:p>
          <a:p>
            <a:pPr marL="742950" lvl="1" indent="-209550" algn="just">
              <a:lnSpc>
                <a:spcPct val="80000"/>
              </a:lnSpc>
              <a:spcBef>
                <a:spcPts val="1800"/>
              </a:spcBef>
            </a:pPr>
            <a:r>
              <a:rPr lang="en-US" sz="1600" smtClean="0">
                <a:cs typeface="Arial" pitchFamily="34" charset="0"/>
              </a:rPr>
              <a:t>whether it is derived, and if so, how it should be computed.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885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1E159D-BF7C-4CA1-9A98-63AC438A68F1}" type="slidenum">
              <a:rPr lang="ar-SA"/>
              <a:pPr/>
              <a:t>43</a:t>
            </a:fld>
            <a:endParaRPr lang="en-US"/>
          </a:p>
        </p:txBody>
      </p:sp>
      <p:sp>
        <p:nvSpPr>
          <p:cNvPr id="78851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E29634F-632D-48E9-A295-A7710DCA0556}" type="slidenum">
              <a:rPr lang="en-US" sz="1100">
                <a:solidFill>
                  <a:srgbClr val="898989"/>
                </a:solidFill>
              </a:rPr>
              <a:pPr algn="r"/>
              <a:t>43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j-ea"/>
                <a:cs typeface="Times New Roman" pitchFamily="18" charset="0"/>
              </a:rPr>
              <a:t>PropertyForRent Relation</a:t>
            </a:r>
            <a:r>
              <a:rPr lang="en-GB" sz="3400" smtClean="0">
                <a:solidFill>
                  <a:schemeClr val="bg1"/>
                </a:solidFill>
                <a:ea typeface="+mj-ea"/>
              </a:rPr>
              <a:t> </a:t>
            </a:r>
          </a:p>
        </p:txBody>
      </p:sp>
      <p:pic>
        <p:nvPicPr>
          <p:cNvPr id="78853" name="Picture 4" descr="DS3-Figure 16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468438"/>
            <a:ext cx="5805488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7987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577B70-547B-496B-9D54-0CD225D77750}" type="slidenum">
              <a:rPr lang="ar-SA"/>
              <a:pPr/>
              <a:t>44</a:t>
            </a:fld>
            <a:endParaRPr lang="en-US"/>
          </a:p>
        </p:txBody>
      </p:sp>
      <p:sp>
        <p:nvSpPr>
          <p:cNvPr id="33689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Step 3.2  Design Representation of Derived Data</a:t>
            </a:r>
            <a:endParaRPr lang="en-GB" sz="3200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79876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84313"/>
            <a:ext cx="8534400" cy="2449512"/>
          </a:xfrm>
        </p:spPr>
        <p:txBody>
          <a:bodyPr/>
          <a:lstStyle/>
          <a:p>
            <a:pPr marL="0" indent="0" algn="just">
              <a:lnSpc>
                <a:spcPct val="11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Arial" pitchFamily="34" charset="0"/>
              </a:rPr>
              <a:t>To decide how to represent any derived data present in the global logical data model in the target DBMS.</a:t>
            </a:r>
          </a:p>
          <a:p>
            <a:pPr marL="0" indent="0" algn="just">
              <a:lnSpc>
                <a:spcPct val="150000"/>
              </a:lnSpc>
              <a:buFont typeface="Wingdings 2" pitchFamily="18" charset="2"/>
              <a:buNone/>
            </a:pPr>
            <a:endParaRPr lang="en-US" sz="300" smtClean="0">
              <a:cs typeface="Arial" pitchFamily="34" charset="0"/>
            </a:endParaRPr>
          </a:p>
          <a:p>
            <a:pPr marL="0" indent="0" algn="just">
              <a:lnSpc>
                <a:spcPct val="11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Derived attribute can be stored in database or calculated every time it is needed. Option selected is based on:</a:t>
            </a:r>
          </a:p>
          <a:p>
            <a:pPr marL="571500" lvl="1" indent="-279400">
              <a:lnSpc>
                <a:spcPct val="90000"/>
              </a:lnSpc>
              <a:spcBef>
                <a:spcPts val="1800"/>
              </a:spcBef>
            </a:pPr>
            <a:r>
              <a:rPr lang="en-US" sz="1600" smtClean="0">
                <a:cs typeface="Arial" pitchFamily="34" charset="0"/>
              </a:rPr>
              <a:t>additional cost to store the derived data and keep it consistent with operational data from which it is derived;</a:t>
            </a:r>
          </a:p>
          <a:p>
            <a:pPr marL="571500" lvl="1" indent="-279400" algn="just">
              <a:lnSpc>
                <a:spcPct val="90000"/>
              </a:lnSpc>
              <a:spcBef>
                <a:spcPts val="1800"/>
              </a:spcBef>
            </a:pPr>
            <a:r>
              <a:rPr lang="en-US" sz="1600" smtClean="0">
                <a:cs typeface="Arial" pitchFamily="34" charset="0"/>
              </a:rPr>
              <a:t>cost to calculate it each time it is required.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228600" y="6521450"/>
            <a:ext cx="2133600" cy="31908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2573EF77-7D4F-43A2-90EE-5E54E0941F33}" type="slidenum">
              <a:rPr lang="en-GB"/>
              <a:pPr algn="l"/>
              <a:t>45</a:t>
            </a:fld>
            <a:endParaRPr lang="en-GB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>
                <a:latin typeface="Times" charset="0"/>
                <a:cs typeface="Arial" pitchFamily="34" charset="0"/>
              </a:rPr>
              <a:t>PropertyforRent</a:t>
            </a:r>
            <a:r>
              <a:rPr lang="en-US" sz="2800" b="1" smtClean="0">
                <a:latin typeface="Times" charset="0"/>
                <a:cs typeface="Times New Roman" pitchFamily="18" charset="0"/>
              </a:rPr>
              <a:t> Relation and </a:t>
            </a:r>
            <a:r>
              <a:rPr lang="en-US" sz="2800" b="1" smtClean="0">
                <a:latin typeface="Times" charset="0"/>
                <a:cs typeface="Arial" pitchFamily="34" charset="0"/>
              </a:rPr>
              <a:t>Staff</a:t>
            </a:r>
            <a:r>
              <a:rPr lang="en-US" sz="2800" b="1" smtClean="0">
                <a:latin typeface="Times" charset="0"/>
                <a:cs typeface="Times New Roman" pitchFamily="18" charset="0"/>
              </a:rPr>
              <a:t> Relation with Derived Attribute </a:t>
            </a:r>
            <a:r>
              <a:rPr lang="en-US" sz="2800" b="1" smtClean="0">
                <a:latin typeface="Times" charset="0"/>
                <a:cs typeface="Arial" pitchFamily="34" charset="0"/>
              </a:rPr>
              <a:t>noOfProperties</a:t>
            </a:r>
            <a:r>
              <a:rPr lang="en-GB" smtClean="0"/>
              <a:t> </a:t>
            </a:r>
          </a:p>
        </p:txBody>
      </p:sp>
      <p:pic>
        <p:nvPicPr>
          <p:cNvPr id="80899" name="Picture 4" descr="DS3-Figure 16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84313"/>
            <a:ext cx="7920038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8192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E292B5-63F3-4F9C-AF6B-BB45F9B9F745}" type="slidenum">
              <a:rPr lang="ar-SA"/>
              <a:pPr/>
              <a:t>46</a:t>
            </a:fld>
            <a:endParaRPr lang="en-US"/>
          </a:p>
        </p:txBody>
      </p:sp>
      <p:sp>
        <p:nvSpPr>
          <p:cNvPr id="81923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E342FF2-3E88-49DF-BAB7-C2DCE862886C}" type="slidenum">
              <a:rPr lang="en-US" sz="1100">
                <a:solidFill>
                  <a:srgbClr val="898989"/>
                </a:solidFill>
              </a:rPr>
              <a:pPr algn="r"/>
              <a:t>46</a:t>
            </a:fld>
            <a:endParaRPr lang="en-US" sz="1100">
              <a:solidFill>
                <a:srgbClr val="898989"/>
              </a:solidFill>
            </a:endParaRPr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Step 3.3  Design Enterprise Constraints</a:t>
            </a:r>
            <a:endParaRPr lang="en-GB" sz="3200" b="1" dirty="0" smtClean="0">
              <a:solidFill>
                <a:schemeClr val="bg1"/>
              </a:solidFill>
              <a:ea typeface="+mj-ea"/>
              <a:cs typeface="Times New Roman" pitchFamily="18" charset="0"/>
            </a:endParaRP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752600"/>
            <a:ext cx="8458200" cy="4114800"/>
          </a:xfrm>
        </p:spPr>
        <p:txBody>
          <a:bodyPr/>
          <a:lstStyle/>
          <a:p>
            <a:pPr>
              <a:lnSpc>
                <a:spcPct val="12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Arial" pitchFamily="34" charset="0"/>
              </a:rPr>
              <a:t>To design the general constraints for the target DBMS.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endParaRPr lang="en-GB" sz="1600" smtClean="0"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Some DBMS provide more facilities than others for defining enterprise constraints.</a:t>
            </a:r>
            <a:r>
              <a:rPr lang="en-GB" sz="1600" smtClean="0">
                <a:cs typeface="Arial" pitchFamily="34" charset="0"/>
              </a:rPr>
              <a:t> </a:t>
            </a: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endParaRPr lang="en-GB" sz="1600" b="1" u="sng" smtClean="0">
              <a:cs typeface="Arial" pitchFamily="34" charset="0"/>
            </a:endParaRP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r>
              <a:rPr lang="en-GB" sz="1600" b="1" u="sng" smtClean="0">
                <a:cs typeface="Arial" pitchFamily="34" charset="0"/>
              </a:rPr>
              <a:t>Example</a:t>
            </a:r>
            <a:r>
              <a:rPr lang="en-GB" sz="1600" b="1" smtClean="0">
                <a:cs typeface="Arial" pitchFamily="34" charset="0"/>
              </a:rPr>
              <a:t>:</a:t>
            </a:r>
          </a:p>
          <a:p>
            <a:pPr>
              <a:lnSpc>
                <a:spcPct val="120000"/>
              </a:lnSpc>
            </a:pPr>
            <a:endParaRPr lang="en-GB" sz="400" smtClean="0">
              <a:cs typeface="Arial" pitchFamily="34" charset="0"/>
            </a:endParaRPr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	CONSTRAINT StaffNotHandlingTooMuch</a:t>
            </a:r>
          </a:p>
          <a:p>
            <a:pPr lvl="1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		CHECK (NOT EXISTS (SELECT staffNo</a:t>
            </a:r>
          </a:p>
          <a:p>
            <a:pPr lvl="1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					FROM PropertyForRent</a:t>
            </a:r>
          </a:p>
          <a:p>
            <a:pPr lvl="1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					GROUP BY staffNo</a:t>
            </a:r>
          </a:p>
          <a:p>
            <a:pPr lvl="1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smtClean="0">
                <a:cs typeface="Arial" pitchFamily="34" charset="0"/>
              </a:rPr>
              <a:t>					HAVING COUNT(*) &gt; 100))</a:t>
            </a:r>
            <a:r>
              <a:rPr lang="en-GB" sz="1600" smtClean="0"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D394CF-49FF-49C4-A29E-3A3AF80E825B}" type="slidenum">
              <a:rPr lang="ar-SA"/>
              <a:pPr/>
              <a:t>5</a:t>
            </a:fld>
            <a:endParaRPr lang="en-US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1889125" y="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ar-SA" sz="240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Database Design</a:t>
            </a:r>
            <a:endParaRPr lang="en-US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267200" y="49117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Physical 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4267200" y="34639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Logical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4953000" y="4149725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4267200" y="1787525"/>
            <a:ext cx="1447800" cy="6858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>
                <a:latin typeface="Arial" pitchFamily="34" charset="0"/>
              </a:rPr>
              <a:t>Conceptual</a:t>
            </a:r>
          </a:p>
          <a:p>
            <a:r>
              <a:rPr lang="en-US" sz="2000">
                <a:latin typeface="Arial" pitchFamily="34" charset="0"/>
              </a:rPr>
              <a:t>DB design</a:t>
            </a: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5029200" y="247332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914400" y="4881563"/>
            <a:ext cx="2555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892175" y="33877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dependent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892175" y="1787525"/>
            <a:ext cx="2754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Hardware independent</a:t>
            </a:r>
          </a:p>
          <a:p>
            <a:r>
              <a:rPr lang="en-US" sz="2000">
                <a:latin typeface="Arial" pitchFamily="34" charset="0"/>
              </a:rPr>
              <a:t>Software independent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11188" y="2492375"/>
            <a:ext cx="6121400" cy="3384550"/>
          </a:xfrm>
          <a:prstGeom prst="rect">
            <a:avLst/>
          </a:prstGeom>
          <a:solidFill>
            <a:schemeClr val="bg1">
              <a:alpha val="7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6A7401D-2FEF-4E14-AA86-D62C9A50B7D1}" type="slidenum">
              <a:rPr lang="ar-SA"/>
              <a:pPr/>
              <a:t>6</a:t>
            </a:fld>
            <a:endParaRPr lang="en-US"/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57338"/>
            <a:ext cx="8534400" cy="1727200"/>
          </a:xfrm>
        </p:spPr>
        <p:txBody>
          <a:bodyPr lIns="90488" tIns="44450" rIns="90488" bIns="44450"/>
          <a:lstStyle/>
          <a:p>
            <a:pPr marL="0" indent="0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GB" sz="1600" smtClean="0"/>
              <a:t>To build a conceptual data model of an enterprise for each specific view.</a:t>
            </a:r>
          </a:p>
          <a:p>
            <a:pPr marL="0" indent="0">
              <a:lnSpc>
                <a:spcPct val="120000"/>
              </a:lnSpc>
              <a:buFont typeface="Wingdings 2" pitchFamily="18" charset="2"/>
              <a:buNone/>
            </a:pPr>
            <a:endParaRPr lang="en-GB" sz="1600" smtClean="0"/>
          </a:p>
          <a:p>
            <a:pPr marL="0" indent="0">
              <a:lnSpc>
                <a:spcPct val="120000"/>
              </a:lnSpc>
              <a:buFont typeface="Wingdings 2" pitchFamily="18" charset="2"/>
              <a:buNone/>
            </a:pPr>
            <a:r>
              <a:rPr lang="en-GB" sz="1600" b="1" smtClean="0"/>
              <a:t>Step 1.1  Identify entity types</a:t>
            </a:r>
          </a:p>
          <a:p>
            <a:pPr marL="463550" lvl="1" indent="-6350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Times New Roman" pitchFamily="18" charset="0"/>
              </a:rPr>
              <a:t>To identify the main entity types that are required by the view;</a:t>
            </a:r>
            <a:r>
              <a:rPr lang="en-GB" sz="1600" smtClean="0"/>
              <a:t> </a:t>
            </a:r>
          </a:p>
          <a:p>
            <a:pPr marL="463550" lvl="1" indent="-6350">
              <a:lnSpc>
                <a:spcPct val="120000"/>
              </a:lnSpc>
              <a:buFont typeface="Wingdings 2" pitchFamily="18" charset="2"/>
              <a:buNone/>
            </a:pPr>
            <a:r>
              <a:rPr lang="en-GB" sz="1600" smtClean="0"/>
              <a:t>Document entity types in data dictionary.</a:t>
            </a:r>
          </a:p>
          <a:p>
            <a:pPr marL="0" indent="0">
              <a:lnSpc>
                <a:spcPct val="120000"/>
              </a:lnSpc>
              <a:buFont typeface="Wingdings 2" pitchFamily="18" charset="2"/>
              <a:buNone/>
            </a:pPr>
            <a:endParaRPr lang="en-GB" sz="1800" smtClean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50825" y="4200525"/>
            <a:ext cx="8569325" cy="210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866775" y="4657725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5" name="Text Box 12"/>
          <p:cNvSpPr txBox="1">
            <a:spLocks noChangeArrowheads="1"/>
          </p:cNvSpPr>
          <p:nvPr/>
        </p:nvSpPr>
        <p:spPr bwMode="auto">
          <a:xfrm>
            <a:off x="250825" y="4210050"/>
            <a:ext cx="8497888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500" i="1"/>
              <a:t>Entity Name           Description                               Aliases        Occurrence</a:t>
            </a:r>
          </a:p>
          <a:p>
            <a:pPr algn="l">
              <a:lnSpc>
                <a:spcPct val="80000"/>
              </a:lnSpc>
            </a:pPr>
            <a:r>
              <a:rPr lang="en-US" sz="1500" i="1"/>
              <a:t>                                            </a:t>
            </a:r>
          </a:p>
        </p:txBody>
      </p:sp>
      <p:sp>
        <p:nvSpPr>
          <p:cNvPr id="22536" name="Text Box 17"/>
          <p:cNvSpPr txBox="1">
            <a:spLocks noChangeArrowheads="1"/>
          </p:cNvSpPr>
          <p:nvPr/>
        </p:nvSpPr>
        <p:spPr bwMode="auto">
          <a:xfrm>
            <a:off x="179388" y="4652963"/>
            <a:ext cx="871378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1400"/>
              <a:t> </a:t>
            </a:r>
            <a:r>
              <a:rPr lang="en-US" sz="1400" b="1"/>
              <a:t>Staff                     </a:t>
            </a:r>
            <a:r>
              <a:rPr lang="en-US" sz="1400"/>
              <a:t>General term describing all staff     Employee    Each member of staff works at one particular branch</a:t>
            </a:r>
          </a:p>
          <a:p>
            <a:pPr algn="l">
              <a:lnSpc>
                <a:spcPct val="120000"/>
              </a:lnSpc>
            </a:pPr>
            <a:endParaRPr lang="en-US" sz="1400"/>
          </a:p>
          <a:p>
            <a:pPr algn="l">
              <a:lnSpc>
                <a:spcPct val="120000"/>
              </a:lnSpc>
            </a:pPr>
            <a:r>
              <a:rPr lang="en-US" sz="1400">
                <a:cs typeface="Times New Roman" pitchFamily="18" charset="0"/>
              </a:rPr>
              <a:t>                              employed by </a:t>
            </a:r>
            <a:r>
              <a:rPr lang="en-US" sz="1400" i="1">
                <a:cs typeface="Times New Roman" pitchFamily="18" charset="0"/>
              </a:rPr>
              <a:t>DearmHome		    </a:t>
            </a:r>
            <a:r>
              <a:rPr lang="en-US" sz="1400">
                <a:cs typeface="Times New Roman" pitchFamily="18" charset="0"/>
              </a:rPr>
              <a:t>Each property has a single owner &amp; is available  at </a:t>
            </a:r>
          </a:p>
          <a:p>
            <a:pPr algn="l">
              <a:lnSpc>
                <a:spcPct val="120000"/>
              </a:lnSpc>
            </a:pPr>
            <a:r>
              <a:rPr lang="en-US" sz="1300" b="1">
                <a:cs typeface="Times New Roman" pitchFamily="18" charset="0"/>
              </a:rPr>
              <a:t>PropertyForRent</a:t>
            </a:r>
            <a:r>
              <a:rPr lang="en-US" sz="1400" b="1">
                <a:cs typeface="Times New Roman" pitchFamily="18" charset="0"/>
              </a:rPr>
              <a:t>   </a:t>
            </a:r>
            <a:r>
              <a:rPr lang="en-US" sz="1400">
                <a:cs typeface="Times New Roman" pitchFamily="18" charset="0"/>
              </a:rPr>
              <a:t>General term describing all            Property      one specific branch, where the property is managed </a:t>
            </a:r>
          </a:p>
          <a:p>
            <a:pPr algn="l">
              <a:lnSpc>
                <a:spcPct val="120000"/>
              </a:lnSpc>
            </a:pPr>
            <a:r>
              <a:rPr lang="en-US" sz="1400">
                <a:cs typeface="Times New Roman" pitchFamily="18" charset="0"/>
              </a:rPr>
              <a:t>                              property for rent 			    by 1 member of staff. A property is viewed  by</a:t>
            </a:r>
          </a:p>
          <a:p>
            <a:pPr algn="l">
              <a:lnSpc>
                <a:spcPct val="120000"/>
              </a:lnSpc>
            </a:pPr>
            <a:r>
              <a:rPr lang="en-US" sz="1400">
                <a:cs typeface="Times New Roman" pitchFamily="18" charset="0"/>
              </a:rPr>
              <a:t>					    many clients and rented by a single client at a time</a:t>
            </a:r>
          </a:p>
        </p:txBody>
      </p:sp>
      <p:sp>
        <p:nvSpPr>
          <p:cNvPr id="22537" name="Line 18"/>
          <p:cNvSpPr>
            <a:spLocks noChangeShapeType="1"/>
          </p:cNvSpPr>
          <p:nvPr/>
        </p:nvSpPr>
        <p:spPr bwMode="auto">
          <a:xfrm>
            <a:off x="250825" y="5084763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8" name="Line 13"/>
          <p:cNvSpPr>
            <a:spLocks noChangeShapeType="1"/>
          </p:cNvSpPr>
          <p:nvPr/>
        </p:nvSpPr>
        <p:spPr bwMode="auto">
          <a:xfrm flipH="1">
            <a:off x="3995738" y="4221163"/>
            <a:ext cx="1587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9" name="Line 13"/>
          <p:cNvSpPr>
            <a:spLocks noChangeShapeType="1"/>
          </p:cNvSpPr>
          <p:nvPr/>
        </p:nvSpPr>
        <p:spPr bwMode="auto">
          <a:xfrm flipH="1">
            <a:off x="4916488" y="4221163"/>
            <a:ext cx="1587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0" name="Line 13"/>
          <p:cNvSpPr>
            <a:spLocks noChangeShapeType="1"/>
          </p:cNvSpPr>
          <p:nvPr/>
        </p:nvSpPr>
        <p:spPr bwMode="auto">
          <a:xfrm flipH="1">
            <a:off x="1531938" y="4221163"/>
            <a:ext cx="1587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8834" name="Rectangle 2"/>
          <p:cNvSpPr>
            <a:spLocks noChangeArrowheads="1"/>
          </p:cNvSpPr>
          <p:nvPr/>
        </p:nvSpPr>
        <p:spPr bwMode="auto">
          <a:xfrm>
            <a:off x="395288" y="3644900"/>
            <a:ext cx="8208962" cy="431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Data Dictionary for Staff View 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Showing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Description of Entities</a:t>
            </a:r>
            <a:endParaRPr lang="en-GB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22542" name="Line 18"/>
          <p:cNvSpPr>
            <a:spLocks noChangeShapeType="1"/>
          </p:cNvSpPr>
          <p:nvPr/>
        </p:nvSpPr>
        <p:spPr bwMode="auto">
          <a:xfrm>
            <a:off x="250825" y="4652963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86A2AF-FC91-453C-BF53-735B517D57C7}" type="slidenum">
              <a:rPr lang="ar-SA"/>
              <a:pPr/>
              <a:t>7</a:t>
            </a:fld>
            <a:endParaRPr 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 lIns="90488" tIns="44450" rIns="90488" bIns="44450" anchor="b"/>
          <a:lstStyle/>
          <a:p>
            <a:pPr>
              <a:defRPr/>
            </a:pPr>
            <a:r>
              <a:rPr lang="en-GB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Step 1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</a:rPr>
              <a:t> Build Conceptual Data Model for Each View</a:t>
            </a:r>
            <a:endParaRPr lang="en-GB" sz="3200" b="1" dirty="0" smtClean="0">
              <a:solidFill>
                <a:schemeClr val="bg1"/>
              </a:solidFill>
              <a:ea typeface="+mj-ea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382000" cy="4343400"/>
          </a:xfrm>
        </p:spPr>
        <p:txBody>
          <a:bodyPr lIns="90488" tIns="44450" rIns="90488" bIns="44450"/>
          <a:lstStyle/>
          <a:p>
            <a:pPr marL="342900" indent="-342900" algn="just">
              <a:lnSpc>
                <a:spcPct val="120000"/>
              </a:lnSpc>
              <a:buFont typeface="Wingdings 2" pitchFamily="18" charset="2"/>
              <a:buNone/>
            </a:pPr>
            <a:r>
              <a:rPr lang="en-GB" sz="1600" b="1" smtClean="0"/>
              <a:t>Step 1.2  Identify relationship types</a:t>
            </a:r>
          </a:p>
          <a:p>
            <a:pPr marL="463550" lvl="1" indent="-6350" algn="just">
              <a:lnSpc>
                <a:spcPct val="120000"/>
              </a:lnSpc>
              <a:buFont typeface="Wingdings 2" pitchFamily="18" charset="2"/>
              <a:buNone/>
            </a:pPr>
            <a:r>
              <a:rPr lang="en-US" sz="1600" b="1" smtClean="0">
                <a:cs typeface="Arial" pitchFamily="34" charset="0"/>
              </a:rPr>
              <a:t>Objective: </a:t>
            </a:r>
            <a:r>
              <a:rPr lang="en-US" sz="1600" smtClean="0">
                <a:cs typeface="Times New Roman" pitchFamily="18" charset="0"/>
              </a:rPr>
              <a:t>To identify the important relationships that exist between the entity types that have been identified.</a:t>
            </a:r>
            <a:r>
              <a:rPr lang="en-GB" sz="160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08F6CC-127F-483E-A9BA-7835A0A74576}" type="slidenum">
              <a:rPr lang="ar-SA"/>
              <a:pPr/>
              <a:t>8</a:t>
            </a:fld>
            <a:endParaRPr 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ERD for Staff View of </a:t>
            </a:r>
            <a:r>
              <a:rPr lang="en-US" sz="32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DreamHome</a:t>
            </a:r>
            <a:endParaRPr lang="en-GB" sz="3200" smtClean="0">
              <a:solidFill>
                <a:schemeClr val="bg1"/>
              </a:solidFill>
              <a:ea typeface="+mj-ea"/>
            </a:endParaRPr>
          </a:p>
        </p:txBody>
      </p:sp>
      <p:pic>
        <p:nvPicPr>
          <p:cNvPr id="26628" name="Picture 8" descr="C15NF02"/>
          <p:cNvPicPr>
            <a:picLocks noChangeAspect="1" noChangeArrowheads="1"/>
          </p:cNvPicPr>
          <p:nvPr/>
        </p:nvPicPr>
        <p:blipFill>
          <a:blip r:embed="rId2" cstate="print"/>
          <a:srcRect l="456" b="6674"/>
          <a:stretch>
            <a:fillRect/>
          </a:stretch>
        </p:blipFill>
        <p:spPr bwMode="auto">
          <a:xfrm>
            <a:off x="1331913" y="1844675"/>
            <a:ext cx="6624637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  <a:ea typeface="MS PGothic" pitchFamily="34" charset="-128"/>
              </a:rPr>
              <a:t>Modeling Methodologies</a:t>
            </a: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305E8E-3708-4127-B004-CE75E51AD8AB}" type="slidenum">
              <a:rPr lang="ar-SA"/>
              <a:pPr/>
              <a:t>9</a:t>
            </a:fld>
            <a:endParaRPr lang="en-US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1104900"/>
          </a:xfrm>
        </p:spPr>
        <p:txBody>
          <a:bodyPr/>
          <a:lstStyle/>
          <a:p>
            <a:r>
              <a:rPr lang="en-GB" sz="3200" b="1" u="sng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 1</a:t>
            </a:r>
            <a:r>
              <a:rPr lang="en-GB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Build Conceptual Data Model for Each View</a:t>
            </a: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866775" y="2511425"/>
            <a:ext cx="6829425" cy="1709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ar-SA" sz="2400"/>
          </a:p>
        </p:txBody>
      </p:sp>
      <p:sp>
        <p:nvSpPr>
          <p:cNvPr id="27653" name="Line 6"/>
          <p:cNvSpPr>
            <a:spLocks noChangeShapeType="1"/>
          </p:cNvSpPr>
          <p:nvPr/>
        </p:nvSpPr>
        <p:spPr bwMode="auto">
          <a:xfrm>
            <a:off x="866775" y="2968625"/>
            <a:ext cx="6829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4" name="Text Box 9"/>
          <p:cNvSpPr txBox="1">
            <a:spLocks noChangeArrowheads="1"/>
          </p:cNvSpPr>
          <p:nvPr/>
        </p:nvSpPr>
        <p:spPr bwMode="auto">
          <a:xfrm>
            <a:off x="855663" y="2492375"/>
            <a:ext cx="6884987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500" i="1"/>
              <a:t>Entity Name           Multiplicity           Relationship            Entity Name        Multiplicity</a:t>
            </a:r>
          </a:p>
          <a:p>
            <a:pPr algn="l">
              <a:lnSpc>
                <a:spcPct val="80000"/>
              </a:lnSpc>
            </a:pPr>
            <a:r>
              <a:rPr lang="en-US" sz="1500" i="1"/>
              <a:t>                                            </a:t>
            </a:r>
          </a:p>
        </p:txBody>
      </p:sp>
      <p:sp>
        <p:nvSpPr>
          <p:cNvPr id="27655" name="Text Box 11"/>
          <p:cNvSpPr txBox="1">
            <a:spLocks noChangeArrowheads="1"/>
          </p:cNvSpPr>
          <p:nvPr/>
        </p:nvSpPr>
        <p:spPr bwMode="auto">
          <a:xfrm>
            <a:off x="866775" y="3046413"/>
            <a:ext cx="6389688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1400"/>
              <a:t> </a:t>
            </a:r>
            <a:r>
              <a:rPr lang="en-US" sz="1400" b="1"/>
              <a:t>Staff                             </a:t>
            </a:r>
            <a:r>
              <a:rPr lang="en-US" sz="1400"/>
              <a:t>0..1                     </a:t>
            </a:r>
            <a:r>
              <a:rPr lang="en-US" sz="1400" i="1"/>
              <a:t>Manages </a:t>
            </a:r>
            <a:r>
              <a:rPr lang="en-US" sz="1400"/>
              <a:t>             </a:t>
            </a:r>
            <a:r>
              <a:rPr lang="en-US" sz="1400" b="1"/>
              <a:t>PropertyForRent </a:t>
            </a:r>
            <a:r>
              <a:rPr lang="en-US" sz="1400"/>
              <a:t>     0..100</a:t>
            </a:r>
          </a:p>
          <a:p>
            <a:pPr algn="l">
              <a:lnSpc>
                <a:spcPct val="120000"/>
              </a:lnSpc>
            </a:pPr>
            <a:r>
              <a:rPr lang="en-US" sz="1400" b="1"/>
              <a:t>                                      </a:t>
            </a:r>
            <a:r>
              <a:rPr lang="en-US" sz="1400"/>
              <a:t>0..1                    </a:t>
            </a:r>
            <a:r>
              <a:rPr lang="en-US" sz="1400" i="1"/>
              <a:t>Supervises</a:t>
            </a:r>
            <a:r>
              <a:rPr lang="en-US" sz="1400"/>
              <a:t>            </a:t>
            </a:r>
            <a:r>
              <a:rPr lang="en-US" sz="1400" b="1"/>
              <a:t>Staff</a:t>
            </a:r>
            <a:r>
              <a:rPr lang="en-US" sz="1400"/>
              <a:t>                            0..10</a:t>
            </a:r>
          </a:p>
          <a:p>
            <a:pPr algn="l">
              <a:lnSpc>
                <a:spcPct val="120000"/>
              </a:lnSpc>
            </a:pPr>
            <a:endParaRPr lang="en-US" sz="1400"/>
          </a:p>
          <a:p>
            <a:pPr algn="l">
              <a:lnSpc>
                <a:spcPct val="120000"/>
              </a:lnSpc>
            </a:pPr>
            <a:r>
              <a:rPr lang="en-US" sz="1300" b="1"/>
              <a:t>PropertyForRent          </a:t>
            </a:r>
            <a:r>
              <a:rPr lang="en-US" sz="1400" b="1"/>
              <a:t> </a:t>
            </a:r>
            <a:r>
              <a:rPr lang="en-US" sz="1400"/>
              <a:t>1..1                    </a:t>
            </a:r>
            <a:r>
              <a:rPr lang="en-US" sz="1400" i="1"/>
              <a:t>AssociatedWith </a:t>
            </a:r>
            <a:r>
              <a:rPr lang="en-US" sz="1400"/>
              <a:t>    </a:t>
            </a:r>
            <a:r>
              <a:rPr lang="en-US" sz="1400" b="1"/>
              <a:t>Lease </a:t>
            </a:r>
            <a:r>
              <a:rPr lang="en-US" sz="1400"/>
              <a:t>                         0..*</a:t>
            </a:r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>
            <a:off x="866775" y="3730625"/>
            <a:ext cx="68294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7" name="Line 15"/>
          <p:cNvSpPr>
            <a:spLocks noChangeShapeType="1"/>
          </p:cNvSpPr>
          <p:nvPr/>
        </p:nvSpPr>
        <p:spPr bwMode="auto">
          <a:xfrm flipH="1">
            <a:off x="3492500" y="2511425"/>
            <a:ext cx="12700" cy="1709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8" name="Line 16"/>
          <p:cNvSpPr>
            <a:spLocks noChangeShapeType="1"/>
          </p:cNvSpPr>
          <p:nvPr/>
        </p:nvSpPr>
        <p:spPr bwMode="auto">
          <a:xfrm flipH="1">
            <a:off x="2268538" y="2511425"/>
            <a:ext cx="17462" cy="1709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8834" name="Rectangle 2"/>
          <p:cNvSpPr>
            <a:spLocks noChangeArrowheads="1"/>
          </p:cNvSpPr>
          <p:nvPr/>
        </p:nvSpPr>
        <p:spPr bwMode="auto">
          <a:xfrm>
            <a:off x="1116013" y="1844675"/>
            <a:ext cx="6264275" cy="576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Data Dictionary for Staff View 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Showing</a:t>
            </a: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  <a:ea typeface="+mn-ea"/>
                <a:cs typeface="Times New Roman" pitchFamily="18" charset="0"/>
              </a:rPr>
              <a:t> </a:t>
            </a:r>
            <a:b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  <a:ea typeface="+mn-ea"/>
                <a:cs typeface="Times New Roman" pitchFamily="18" charset="0"/>
              </a:rPr>
            </a:br>
            <a:r>
              <a:rPr 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Description of Relationships</a:t>
            </a:r>
            <a:endParaRPr lang="en-GB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27660" name="Line 15"/>
          <p:cNvSpPr>
            <a:spLocks noChangeShapeType="1"/>
          </p:cNvSpPr>
          <p:nvPr/>
        </p:nvSpPr>
        <p:spPr bwMode="auto">
          <a:xfrm flipH="1">
            <a:off x="5064125" y="2492375"/>
            <a:ext cx="12700" cy="1709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1" name="Line 15"/>
          <p:cNvSpPr>
            <a:spLocks noChangeShapeType="1"/>
          </p:cNvSpPr>
          <p:nvPr/>
        </p:nvSpPr>
        <p:spPr bwMode="auto">
          <a:xfrm flipH="1">
            <a:off x="6575425" y="2492375"/>
            <a:ext cx="12700" cy="1709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fab">
  <a:themeElements>
    <a:clrScheme name="Prefab">
      <a:dk1>
        <a:sysClr val="windowText" lastClr="000000"/>
      </a:dk1>
      <a:lt1>
        <a:sysClr val="window" lastClr="FFFFFF"/>
      </a:lt1>
      <a:dk2>
        <a:srgbClr val="5D5C64"/>
      </a:dk2>
      <a:lt2>
        <a:srgbClr val="E4D9BE"/>
      </a:lt2>
      <a:accent1>
        <a:srgbClr val="E0B62E"/>
      </a:accent1>
      <a:accent2>
        <a:srgbClr val="E6632E"/>
      </a:accent2>
      <a:accent3>
        <a:srgbClr val="73C1C7"/>
      </a:accent3>
      <a:accent4>
        <a:srgbClr val="75964C"/>
      </a:accent4>
      <a:accent5>
        <a:srgbClr val="C78C45"/>
      </a:accent5>
      <a:accent6>
        <a:srgbClr val="BCA076"/>
      </a:accent6>
      <a:hlink>
        <a:srgbClr val="CF3B0D"/>
      </a:hlink>
      <a:folHlink>
        <a:srgbClr val="7E756C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Prefab</Template>
  <TotalTime>1694</TotalTime>
  <Words>2218</Words>
  <Application>Microsoft Office PowerPoint</Application>
  <PresentationFormat>On-screen Show (4:3)</PresentationFormat>
  <Paragraphs>498</Paragraphs>
  <Slides>46</Slides>
  <Notes>18</Notes>
  <HiddenSlides>10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Prefab</vt:lpstr>
      <vt:lpstr>PowerPoint Presentation</vt:lpstr>
      <vt:lpstr>Database Design</vt:lpstr>
      <vt:lpstr>Success Factors in Database Design</vt:lpstr>
      <vt:lpstr>Design Methodology Overview</vt:lpstr>
      <vt:lpstr>Database Design</vt:lpstr>
      <vt:lpstr>Step 1 Build Conceptual Data Model for Each View</vt:lpstr>
      <vt:lpstr>Step 1 Build Conceptual Data Model for Each View</vt:lpstr>
      <vt:lpstr>ERD for Staff View of DreamHome</vt:lpstr>
      <vt:lpstr>Step 1 Build Conceptual Data Model for Each View</vt:lpstr>
      <vt:lpstr>Step 1 Build Conceptual Data Model for Each View</vt:lpstr>
      <vt:lpstr>Step 1 Build Conceptual Data Model for Each View</vt:lpstr>
      <vt:lpstr>Step 1 Build Conceptual Data Model for Each View</vt:lpstr>
      <vt:lpstr>ERD for Staff View of DreamHome with PK</vt:lpstr>
      <vt:lpstr>Step 1 Build Conceptual Data Model for Each View</vt:lpstr>
      <vt:lpstr>ERD for Staff View of DreamHome with specialization / generalization</vt:lpstr>
      <vt:lpstr>Step 1 Build Conceptual Data Model for Each View</vt:lpstr>
      <vt:lpstr>Using transaction’s Pathways</vt:lpstr>
      <vt:lpstr>Step 1 Build Conceptual Data Model for Each View</vt:lpstr>
      <vt:lpstr>Database Design</vt:lpstr>
      <vt:lpstr>Logical DB Design Objectives</vt:lpstr>
      <vt:lpstr>Step 2 Build and Validate Logical Data Model</vt:lpstr>
      <vt:lpstr>Step 2 Build and Validate Logical Data Model</vt:lpstr>
      <vt:lpstr>Step 2.4  Define integrity constraints</vt:lpstr>
      <vt:lpstr>Referential Integrity Constraints for Relations</vt:lpstr>
      <vt:lpstr>Step 2.5  Review logical data model with user</vt:lpstr>
      <vt:lpstr>Step 2.6 Merge logical data models into global model (optional step)</vt:lpstr>
      <vt:lpstr>Step 2.6.1 Merge logical data models into global model (optional step)</vt:lpstr>
      <vt:lpstr>1. Review the names &amp; contents of entities/relations and their CK</vt:lpstr>
      <vt:lpstr>2. Review the names &amp; contents of relationships/FK</vt:lpstr>
      <vt:lpstr>3. Merge entities/relations from the local data models</vt:lpstr>
      <vt:lpstr>3. Merge entities/relations from the local data models</vt:lpstr>
      <vt:lpstr>Step 2.6.2 Validate global logical data model</vt:lpstr>
      <vt:lpstr>Step 2.6.3 Review global logical data model with users </vt:lpstr>
      <vt:lpstr>Relations for the Branch user views of DreamHome </vt:lpstr>
      <vt:lpstr>Relations that represent the global logical data model for DreamHome </vt:lpstr>
      <vt:lpstr>Global relation diagram for DreamHome </vt:lpstr>
      <vt:lpstr>Step 2.7 Check for future growth</vt:lpstr>
      <vt:lpstr>Database Design</vt:lpstr>
      <vt:lpstr>Comparison of Logical and Physical Database Design </vt:lpstr>
      <vt:lpstr>Overview of Physical Database Design Methodology</vt:lpstr>
      <vt:lpstr>Step 3  Translate Logical Data Model for Target DBMS</vt:lpstr>
      <vt:lpstr>Step 3.1  Design Base Relations</vt:lpstr>
      <vt:lpstr>PropertyForRent Relation </vt:lpstr>
      <vt:lpstr>Step 3.2  Design Representation of Derived Data</vt:lpstr>
      <vt:lpstr>PropertyforRent Relation and Staff Relation with Derived Attribute noOfProperties </vt:lpstr>
      <vt:lpstr>Step 3.3  Design Enterprise Constraints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PL/SQL</dc:title>
  <dc:creator>Nora</dc:creator>
  <cp:lastModifiedBy>USER</cp:lastModifiedBy>
  <cp:revision>459</cp:revision>
  <dcterms:created xsi:type="dcterms:W3CDTF">2002-10-31T17:10:43Z</dcterms:created>
  <dcterms:modified xsi:type="dcterms:W3CDTF">2013-12-02T05:08:28Z</dcterms:modified>
</cp:coreProperties>
</file>