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6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5" r:id="rId29"/>
    <p:sldId id="284"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2" r:id="rId46"/>
    <p:sldId id="301" r:id="rId47"/>
    <p:sldId id="303" r:id="rId48"/>
    <p:sldId id="304" r:id="rId49"/>
    <p:sldId id="305" r:id="rId50"/>
    <p:sldId id="306" r:id="rId51"/>
    <p:sldId id="317" r:id="rId52"/>
    <p:sldId id="307" r:id="rId53"/>
    <p:sldId id="308" r:id="rId54"/>
    <p:sldId id="309" r:id="rId55"/>
    <p:sldId id="310" r:id="rId56"/>
    <p:sldId id="311" r:id="rId57"/>
    <p:sldId id="312" r:id="rId58"/>
    <p:sldId id="313" r:id="rId59"/>
    <p:sldId id="314" r:id="rId60"/>
    <p:sldId id="315" r:id="rId61"/>
    <p:sldId id="316" r:id="rId62"/>
    <p:sldId id="318" r:id="rId63"/>
    <p:sldId id="319" r:id="rId64"/>
    <p:sldId id="320" r:id="rId65"/>
    <p:sldId id="321" r:id="rId6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lnaif\Documents\PA%20507\1436.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lnaif\Documents\PA%20507\1436.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lnaif\Documents\PA%20507\1436.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ar-SA" sz="1050" b="1">
                <a:solidFill>
                  <a:sysClr val="windowText" lastClr="000000"/>
                </a:solidFill>
                <a:latin typeface="Times New Roman" pitchFamily="18" charset="0"/>
                <a:cs typeface="Times New Roman" pitchFamily="18" charset="0"/>
              </a:defRPr>
            </a:pPr>
            <a:r>
              <a:rPr lang="ar-SA" sz="1050" b="1">
                <a:solidFill>
                  <a:sysClr val="windowText" lastClr="000000"/>
                </a:solidFill>
                <a:latin typeface="Times New Roman" pitchFamily="18" charset="0"/>
                <a:cs typeface="Times New Roman" pitchFamily="18" charset="0"/>
              </a:rPr>
              <a:t>عدد الوفيات الذين تم دفنهم</a:t>
            </a:r>
            <a:r>
              <a:rPr lang="ar-SA" sz="1050" b="1" baseline="0">
                <a:solidFill>
                  <a:sysClr val="windowText" lastClr="000000"/>
                </a:solidFill>
                <a:latin typeface="Times New Roman" pitchFamily="18" charset="0"/>
                <a:cs typeface="Times New Roman" pitchFamily="18" charset="0"/>
              </a:rPr>
              <a:t> تحت إشراف البلديات خلال عام 1436هـ</a:t>
            </a:r>
            <a:endParaRPr lang="ar-SA" sz="1050" b="1">
              <a:solidFill>
                <a:sysClr val="windowText" lastClr="000000"/>
              </a:solidFill>
              <a:latin typeface="Times New Roman" pitchFamily="18" charset="0"/>
              <a:cs typeface="Times New Roman" pitchFamily="18" charset="0"/>
            </a:endParaRPr>
          </a:p>
        </c:rich>
      </c:tx>
      <c:layout>
        <c:manualLayout>
          <c:xMode val="edge"/>
          <c:yMode val="edge"/>
          <c:x val="0.25093296296296297"/>
          <c:y val="3.8805555555555558E-2"/>
        </c:manualLayout>
      </c:layout>
      <c:overlay val="0"/>
    </c:title>
    <c:autoTitleDeleted val="0"/>
    <c:plotArea>
      <c:layout>
        <c:manualLayout>
          <c:layoutTarget val="inner"/>
          <c:xMode val="edge"/>
          <c:yMode val="edge"/>
          <c:x val="9.5324444444444448E-2"/>
          <c:y val="0.14993055555555557"/>
          <c:w val="0.87880518518518513"/>
          <c:h val="0.63187000000000004"/>
        </c:manualLayout>
      </c:layout>
      <c:barChart>
        <c:barDir val="col"/>
        <c:grouping val="clustered"/>
        <c:varyColors val="0"/>
        <c:ser>
          <c:idx val="0"/>
          <c:order val="0"/>
          <c:tx>
            <c:strRef>
              <c:f>'[1436.xls]وفيات مناطق'!$G$53</c:f>
              <c:strCache>
                <c:ptCount val="1"/>
                <c:pt idx="0">
                  <c:v>ذكر</c:v>
                </c:pt>
              </c:strCache>
            </c:strRef>
          </c:tx>
          <c:spPr>
            <a:solidFill>
              <a:srgbClr val="994C00"/>
            </a:solidFill>
            <a:scene3d>
              <a:camera prst="orthographicFront"/>
              <a:lightRig rig="balanced" dir="t"/>
            </a:scene3d>
            <a:sp3d prstMaterial="softEdge">
              <a:bevelT/>
            </a:sp3d>
          </c:spPr>
          <c:invertIfNegative val="0"/>
          <c:cat>
            <c:strRef>
              <c:f>'[1436.xls]وفيات مناطق'!$B$90:$B$94</c:f>
              <c:strCache>
                <c:ptCount val="5"/>
                <c:pt idx="0">
                  <c:v>أقل من سنة</c:v>
                </c:pt>
                <c:pt idx="1">
                  <c:v>من سنة إلى أقل من 15</c:v>
                </c:pt>
                <c:pt idx="2">
                  <c:v>من 15 إلى أقل من 45</c:v>
                </c:pt>
                <c:pt idx="3">
                  <c:v>من 45 إلى أقل من 60</c:v>
                </c:pt>
                <c:pt idx="4">
                  <c:v>60فأكثر</c:v>
                </c:pt>
              </c:strCache>
            </c:strRef>
          </c:cat>
          <c:val>
            <c:numRef>
              <c:f>'[1436.xls]وفيات مناطق'!$G$90:$G$94</c:f>
              <c:numCache>
                <c:formatCode>0</c:formatCode>
                <c:ptCount val="5"/>
                <c:pt idx="0">
                  <c:v>10760</c:v>
                </c:pt>
                <c:pt idx="1">
                  <c:v>2150</c:v>
                </c:pt>
                <c:pt idx="2">
                  <c:v>8915</c:v>
                </c:pt>
                <c:pt idx="3">
                  <c:v>6614</c:v>
                </c:pt>
                <c:pt idx="4">
                  <c:v>14121</c:v>
                </c:pt>
              </c:numCache>
            </c:numRef>
          </c:val>
        </c:ser>
        <c:ser>
          <c:idx val="1"/>
          <c:order val="1"/>
          <c:tx>
            <c:strRef>
              <c:f>'[1436.xls]وفيات مناطق'!$H$53</c:f>
              <c:strCache>
                <c:ptCount val="1"/>
                <c:pt idx="0">
                  <c:v>أنثى</c:v>
                </c:pt>
              </c:strCache>
            </c:strRef>
          </c:tx>
          <c:spPr>
            <a:solidFill>
              <a:schemeClr val="bg1">
                <a:lumMod val="85000"/>
              </a:schemeClr>
            </a:solidFill>
            <a:scene3d>
              <a:camera prst="orthographicFront"/>
              <a:lightRig rig="balanced" dir="t"/>
            </a:scene3d>
            <a:sp3d prstMaterial="softEdge">
              <a:bevelT/>
            </a:sp3d>
          </c:spPr>
          <c:invertIfNegative val="0"/>
          <c:cat>
            <c:strRef>
              <c:f>'[1436.xls]وفيات مناطق'!$B$90:$B$94</c:f>
              <c:strCache>
                <c:ptCount val="5"/>
                <c:pt idx="0">
                  <c:v>أقل من سنة</c:v>
                </c:pt>
                <c:pt idx="1">
                  <c:v>من سنة إلى أقل من 15</c:v>
                </c:pt>
                <c:pt idx="2">
                  <c:v>من 15 إلى أقل من 45</c:v>
                </c:pt>
                <c:pt idx="3">
                  <c:v>من 45 إلى أقل من 60</c:v>
                </c:pt>
                <c:pt idx="4">
                  <c:v>60فأكثر</c:v>
                </c:pt>
              </c:strCache>
            </c:strRef>
          </c:cat>
          <c:val>
            <c:numRef>
              <c:f>'[1436.xls]وفيات مناطق'!$H$90:$H$94</c:f>
              <c:numCache>
                <c:formatCode>0</c:formatCode>
                <c:ptCount val="5"/>
                <c:pt idx="0">
                  <c:v>5740</c:v>
                </c:pt>
                <c:pt idx="1">
                  <c:v>1455</c:v>
                </c:pt>
                <c:pt idx="2">
                  <c:v>2737</c:v>
                </c:pt>
                <c:pt idx="3">
                  <c:v>3371</c:v>
                </c:pt>
                <c:pt idx="4">
                  <c:v>10695</c:v>
                </c:pt>
              </c:numCache>
            </c:numRef>
          </c:val>
        </c:ser>
        <c:dLbls>
          <c:showLegendKey val="0"/>
          <c:showVal val="0"/>
          <c:showCatName val="0"/>
          <c:showSerName val="0"/>
          <c:showPercent val="0"/>
          <c:showBubbleSize val="0"/>
        </c:dLbls>
        <c:gapWidth val="150"/>
        <c:axId val="38336000"/>
        <c:axId val="38337536"/>
      </c:barChart>
      <c:catAx>
        <c:axId val="38336000"/>
        <c:scaling>
          <c:orientation val="minMax"/>
        </c:scaling>
        <c:delete val="0"/>
        <c:axPos val="b"/>
        <c:majorTickMark val="none"/>
        <c:minorTickMark val="none"/>
        <c:tickLblPos val="nextTo"/>
        <c:spPr>
          <a:ln>
            <a:solidFill>
              <a:schemeClr val="bg1">
                <a:lumMod val="75000"/>
              </a:schemeClr>
            </a:solidFill>
          </a:ln>
        </c:spPr>
        <c:txPr>
          <a:bodyPr/>
          <a:lstStyle/>
          <a:p>
            <a:pPr>
              <a:defRPr lang="ar-SA" sz="900" b="1">
                <a:solidFill>
                  <a:sysClr val="windowText" lastClr="000000"/>
                </a:solidFill>
                <a:latin typeface="Times New Roman" pitchFamily="18" charset="0"/>
                <a:cs typeface="Times New Roman" pitchFamily="18" charset="0"/>
              </a:defRPr>
            </a:pPr>
            <a:endParaRPr lang="en-US"/>
          </a:p>
        </c:txPr>
        <c:crossAx val="38337536"/>
        <c:crosses val="autoZero"/>
        <c:auto val="1"/>
        <c:lblAlgn val="ctr"/>
        <c:lblOffset val="100"/>
        <c:noMultiLvlLbl val="0"/>
      </c:catAx>
      <c:valAx>
        <c:axId val="38337536"/>
        <c:scaling>
          <c:orientation val="minMax"/>
        </c:scaling>
        <c:delete val="0"/>
        <c:axPos val="l"/>
        <c:majorGridlines>
          <c:spPr>
            <a:ln>
              <a:noFill/>
            </a:ln>
          </c:spPr>
        </c:majorGridlines>
        <c:numFmt formatCode="0" sourceLinked="0"/>
        <c:majorTickMark val="out"/>
        <c:minorTickMark val="none"/>
        <c:tickLblPos val="nextTo"/>
        <c:spPr>
          <a:ln>
            <a:solidFill>
              <a:schemeClr val="bg1">
                <a:lumMod val="75000"/>
              </a:schemeClr>
            </a:solidFill>
          </a:ln>
        </c:spPr>
        <c:txPr>
          <a:bodyPr/>
          <a:lstStyle/>
          <a:p>
            <a:pPr>
              <a:defRPr lang="ar-SA" sz="900" b="1">
                <a:solidFill>
                  <a:sysClr val="windowText" lastClr="000000"/>
                </a:solidFill>
                <a:latin typeface="Times New Roman" pitchFamily="18" charset="0"/>
                <a:cs typeface="Times New Roman" pitchFamily="18" charset="0"/>
              </a:defRPr>
            </a:pPr>
            <a:endParaRPr lang="en-US"/>
          </a:p>
        </c:txPr>
        <c:crossAx val="38336000"/>
        <c:crosses val="autoZero"/>
        <c:crossBetween val="between"/>
      </c:valAx>
      <c:spPr>
        <a:noFill/>
      </c:spPr>
    </c:plotArea>
    <c:legend>
      <c:legendPos val="b"/>
      <c:layout>
        <c:manualLayout>
          <c:xMode val="edge"/>
          <c:yMode val="edge"/>
          <c:x val="0.48839964157706095"/>
          <c:y val="0.9122461111111112"/>
          <c:w val="0.1142399641577061"/>
          <c:h val="5.9531666666666663E-2"/>
        </c:manualLayout>
      </c:layout>
      <c:overlay val="0"/>
      <c:txPr>
        <a:bodyPr/>
        <a:lstStyle/>
        <a:p>
          <a:pPr>
            <a:defRPr lang="ar-SA" sz="900">
              <a:solidFill>
                <a:sysClr val="windowText" lastClr="000000"/>
              </a:solidFill>
              <a:latin typeface="Times New Roman" pitchFamily="18" charset="0"/>
              <a:cs typeface="Times New Roman" pitchFamily="18" charset="0"/>
            </a:defRPr>
          </a:pPr>
          <a:endParaRPr lang="en-US"/>
        </a:p>
      </c:txPr>
    </c:legend>
    <c:plotVisOnly val="1"/>
    <c:dispBlanksAs val="gap"/>
    <c:showDLblsOverMax val="0"/>
  </c:chart>
  <c:spPr>
    <a:noFill/>
    <a:ln w="6350">
      <a:solidFill>
        <a:schemeClr val="bg1">
          <a:lumMod val="95000"/>
        </a:schemeClr>
      </a:solidFill>
    </a:ln>
  </c:spPr>
  <c:txPr>
    <a:bodyPr/>
    <a:lstStyle/>
    <a:p>
      <a:pPr>
        <a:defRPr b="1"/>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title>
      <c:layout/>
      <c:overlay val="0"/>
      <c:txPr>
        <a:bodyPr/>
        <a:lstStyle/>
        <a:p>
          <a:pPr>
            <a:defRPr sz="1200"/>
          </a:pPr>
          <a:endParaRPr lang="en-US"/>
        </a:p>
      </c:txPr>
    </c:title>
    <c:autoTitleDeleted val="0"/>
    <c:view3D>
      <c:rotX val="75"/>
      <c:rotY val="0"/>
      <c:rAngAx val="0"/>
      <c:perspective val="30"/>
    </c:view3D>
    <c:floor>
      <c:thickness val="0"/>
    </c:floor>
    <c:sideWall>
      <c:thickness val="0"/>
    </c:sideWall>
    <c:backWall>
      <c:thickness val="0"/>
    </c:backWall>
    <c:plotArea>
      <c:layout/>
      <c:pie3DChart>
        <c:varyColors val="1"/>
        <c:ser>
          <c:idx val="0"/>
          <c:order val="0"/>
          <c:tx>
            <c:v>غير السعوديين</c:v>
          </c:tx>
          <c:explosion val="10"/>
          <c:dLbls>
            <c:txPr>
              <a:bodyPr/>
              <a:lstStyle/>
              <a:p>
                <a:pPr>
                  <a:defRPr sz="1050" b="1">
                    <a:solidFill>
                      <a:schemeClr val="bg1"/>
                    </a:solidFill>
                  </a:defRPr>
                </a:pPr>
                <a:endParaRPr lang="en-US"/>
              </a:p>
            </c:txPr>
            <c:showLegendKey val="0"/>
            <c:showVal val="0"/>
            <c:showCatName val="0"/>
            <c:showSerName val="0"/>
            <c:showPercent val="1"/>
            <c:showBubbleSize val="0"/>
            <c:showLeaderLines val="1"/>
          </c:dLbls>
          <c:cat>
            <c:strRef>
              <c:f>'[1436.xls]وفيات مناطق'!$C$53:$D$53</c:f>
              <c:strCache>
                <c:ptCount val="2"/>
                <c:pt idx="0">
                  <c:v>ذكر</c:v>
                </c:pt>
                <c:pt idx="1">
                  <c:v>أنثى</c:v>
                </c:pt>
              </c:strCache>
            </c:strRef>
          </c:cat>
          <c:val>
            <c:numRef>
              <c:f>'[1436.xls]وفيات مناطق'!$E$95:$F$95</c:f>
              <c:numCache>
                <c:formatCode>0</c:formatCode>
                <c:ptCount val="2"/>
                <c:pt idx="0">
                  <c:v>13758</c:v>
                </c:pt>
                <c:pt idx="1">
                  <c:v>7117</c:v>
                </c:pt>
              </c:numCache>
            </c:numRef>
          </c:val>
        </c:ser>
        <c:dLbls>
          <c:showLegendKey val="0"/>
          <c:showVal val="0"/>
          <c:showCatName val="0"/>
          <c:showSerName val="0"/>
          <c:showPercent val="1"/>
          <c:showBubbleSize val="0"/>
          <c:showLeaderLines val="1"/>
        </c:dLbls>
      </c:pie3DChart>
    </c:plotArea>
    <c:legend>
      <c:legendPos val="b"/>
      <c:layout/>
      <c:overlay val="0"/>
      <c:txPr>
        <a:bodyPr/>
        <a:lstStyle/>
        <a:p>
          <a:pPr>
            <a:defRPr b="1"/>
          </a:pPr>
          <a:endParaRPr lang="en-US"/>
        </a:p>
      </c:txPr>
    </c:legend>
    <c:plotVisOnly val="1"/>
    <c:dispBlanksAs val="gap"/>
    <c:showDLblsOverMax val="0"/>
  </c:chart>
  <c:spPr>
    <a:ln>
      <a:solidFill>
        <a:schemeClr val="bg1">
          <a:lumMod val="95000"/>
        </a:schemeClr>
      </a:solid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title>
      <c:layout/>
      <c:overlay val="0"/>
      <c:txPr>
        <a:bodyPr/>
        <a:lstStyle/>
        <a:p>
          <a:pPr>
            <a:defRPr sz="1200"/>
          </a:pPr>
          <a:endParaRPr lang="en-US"/>
        </a:p>
      </c:txPr>
    </c:title>
    <c:autoTitleDeleted val="0"/>
    <c:view3D>
      <c:rotX val="75"/>
      <c:rotY val="0"/>
      <c:rAngAx val="0"/>
      <c:perspective val="30"/>
    </c:view3D>
    <c:floor>
      <c:thickness val="0"/>
    </c:floor>
    <c:sideWall>
      <c:thickness val="0"/>
    </c:sideWall>
    <c:backWall>
      <c:thickness val="0"/>
    </c:backWall>
    <c:plotArea>
      <c:layout/>
      <c:pie3DChart>
        <c:varyColors val="1"/>
        <c:ser>
          <c:idx val="0"/>
          <c:order val="0"/>
          <c:tx>
            <c:v>السعوديين</c:v>
          </c:tx>
          <c:explosion val="10"/>
          <c:dLbls>
            <c:txPr>
              <a:bodyPr/>
              <a:lstStyle/>
              <a:p>
                <a:pPr>
                  <a:defRPr sz="1050" b="1">
                    <a:solidFill>
                      <a:schemeClr val="bg1"/>
                    </a:solidFill>
                  </a:defRPr>
                </a:pPr>
                <a:endParaRPr lang="en-US"/>
              </a:p>
            </c:txPr>
            <c:showLegendKey val="0"/>
            <c:showVal val="0"/>
            <c:showCatName val="0"/>
            <c:showSerName val="0"/>
            <c:showPercent val="1"/>
            <c:showBubbleSize val="0"/>
            <c:showLeaderLines val="1"/>
          </c:dLbls>
          <c:cat>
            <c:strRef>
              <c:f>'[1436.xls]وفيات مناطق'!$C$53:$D$53</c:f>
              <c:strCache>
                <c:ptCount val="2"/>
                <c:pt idx="0">
                  <c:v>ذكر</c:v>
                </c:pt>
                <c:pt idx="1">
                  <c:v>أنثى</c:v>
                </c:pt>
              </c:strCache>
            </c:strRef>
          </c:cat>
          <c:val>
            <c:numRef>
              <c:f>'[1436.xls]وفيات مناطق'!$C$95:$D$95</c:f>
              <c:numCache>
                <c:formatCode>0</c:formatCode>
                <c:ptCount val="2"/>
                <c:pt idx="0">
                  <c:v>28802</c:v>
                </c:pt>
                <c:pt idx="1">
                  <c:v>16881</c:v>
                </c:pt>
              </c:numCache>
            </c:numRef>
          </c:val>
        </c:ser>
        <c:dLbls>
          <c:showLegendKey val="0"/>
          <c:showVal val="0"/>
          <c:showCatName val="0"/>
          <c:showSerName val="0"/>
          <c:showPercent val="1"/>
          <c:showBubbleSize val="0"/>
          <c:showLeaderLines val="1"/>
        </c:dLbls>
      </c:pie3DChart>
    </c:plotArea>
    <c:legend>
      <c:legendPos val="b"/>
      <c:layout/>
      <c:overlay val="0"/>
      <c:txPr>
        <a:bodyPr/>
        <a:lstStyle/>
        <a:p>
          <a:pPr>
            <a:defRPr b="1"/>
          </a:pPr>
          <a:endParaRPr lang="en-US"/>
        </a:p>
      </c:txPr>
    </c:legend>
    <c:plotVisOnly val="1"/>
    <c:dispBlanksAs val="gap"/>
    <c:showDLblsOverMax val="0"/>
  </c:chart>
  <c:spPr>
    <a:ln>
      <a:solidFill>
        <a:schemeClr val="bg1">
          <a:lumMod val="95000"/>
        </a:schemeClr>
      </a:solid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DAEDDF-C296-47CC-B5F2-831BB2F09AB1}" type="datetimeFigureOut">
              <a:rPr lang="en-US" smtClean="0"/>
              <a:t>10/18/2016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4CB847-66D5-49E6-883F-1A8A32F7FF09}" type="slidenum">
              <a:rPr lang="en-US" smtClean="0"/>
              <a:t>‹#›</a:t>
            </a:fld>
            <a:endParaRPr lang="en-US"/>
          </a:p>
        </p:txBody>
      </p:sp>
    </p:spTree>
    <p:extLst>
      <p:ext uri="{BB962C8B-B14F-4D97-AF65-F5344CB8AC3E}">
        <p14:creationId xmlns:p14="http://schemas.microsoft.com/office/powerpoint/2010/main" val="13422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3B1D5AA-EE9B-47A5-ABB1-80E0A14377B0}" type="datetime1">
              <a:rPr lang="ar-SA" smtClean="0"/>
              <a:t>17/01/1438</a:t>
            </a:fld>
            <a:endParaRPr lang="en-US"/>
          </a:p>
        </p:txBody>
      </p:sp>
      <p:sp>
        <p:nvSpPr>
          <p:cNvPr id="20" name="Footer Placeholder 19"/>
          <p:cNvSpPr>
            <a:spLocks noGrp="1"/>
          </p:cNvSpPr>
          <p:nvPr>
            <p:ph type="ftr" sz="quarter" idx="11"/>
          </p:nvPr>
        </p:nvSpPr>
        <p:spPr/>
        <p:txBody>
          <a:bodyPr/>
          <a:lstStyle>
            <a:extLst/>
          </a:lstStyle>
          <a:p>
            <a:r>
              <a:rPr lang="en-US" smtClean="0"/>
              <a:t>Dr. Mohammed Alnaif</a:t>
            </a:r>
            <a:endParaRPr lang="en-US"/>
          </a:p>
        </p:txBody>
      </p:sp>
      <p:sp>
        <p:nvSpPr>
          <p:cNvPr id="10" name="Slide Number Placeholder 9"/>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0DB136E-7401-404F-9FE4-67F8C1AB3CBC}" type="datetime1">
              <a:rPr lang="ar-SA" smtClean="0"/>
              <a:t>17/01/1438</a:t>
            </a:fld>
            <a:endParaRPr lang="en-US"/>
          </a:p>
        </p:txBody>
      </p:sp>
      <p:sp>
        <p:nvSpPr>
          <p:cNvPr id="5" name="Footer Placeholder 4"/>
          <p:cNvSpPr>
            <a:spLocks noGrp="1"/>
          </p:cNvSpPr>
          <p:nvPr>
            <p:ph type="ftr" sz="quarter" idx="11"/>
          </p:nvPr>
        </p:nvSpPr>
        <p:spPr/>
        <p:txBody>
          <a:bodyPr/>
          <a:lstStyle>
            <a:extLst/>
          </a:lstStyle>
          <a:p>
            <a:r>
              <a:rPr lang="en-US" smtClean="0"/>
              <a:t>Dr. Mohammed Alnaif</a:t>
            </a:r>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1E70F8A-5AD5-48E8-BD9E-0B8D6B1D86CC}" type="datetime1">
              <a:rPr lang="ar-SA" smtClean="0"/>
              <a:t>17/01/1438</a:t>
            </a:fld>
            <a:endParaRPr lang="en-US"/>
          </a:p>
        </p:txBody>
      </p:sp>
      <p:sp>
        <p:nvSpPr>
          <p:cNvPr id="5" name="Footer Placeholder 4"/>
          <p:cNvSpPr>
            <a:spLocks noGrp="1"/>
          </p:cNvSpPr>
          <p:nvPr>
            <p:ph type="ftr" sz="quarter" idx="11"/>
          </p:nvPr>
        </p:nvSpPr>
        <p:spPr/>
        <p:txBody>
          <a:bodyPr/>
          <a:lstStyle>
            <a:extLst/>
          </a:lstStyle>
          <a:p>
            <a:r>
              <a:rPr lang="en-US" smtClean="0"/>
              <a:t>Dr. Mohammed Alnaif</a:t>
            </a:r>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1EC4DE6-30F1-41D0-9952-CB2B15D800DA}" type="datetime1">
              <a:rPr lang="ar-SA" smtClean="0"/>
              <a:t>17/01/1438</a:t>
            </a:fld>
            <a:endParaRPr lang="en-US"/>
          </a:p>
        </p:txBody>
      </p:sp>
      <p:sp>
        <p:nvSpPr>
          <p:cNvPr id="5" name="Footer Placeholder 4"/>
          <p:cNvSpPr>
            <a:spLocks noGrp="1"/>
          </p:cNvSpPr>
          <p:nvPr>
            <p:ph type="ftr" sz="quarter" idx="11"/>
          </p:nvPr>
        </p:nvSpPr>
        <p:spPr/>
        <p:txBody>
          <a:bodyPr/>
          <a:lstStyle>
            <a:extLst/>
          </a:lstStyle>
          <a:p>
            <a:r>
              <a:rPr lang="en-US" smtClean="0"/>
              <a:t>Dr. Mohammed Alnaif</a:t>
            </a:r>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A6CA4CB-2215-464D-BE9B-8767F614DF0C}" type="datetime1">
              <a:rPr lang="ar-SA" smtClean="0"/>
              <a:t>17/01/1438</a:t>
            </a:fld>
            <a:endParaRPr lang="en-US"/>
          </a:p>
        </p:txBody>
      </p:sp>
      <p:sp>
        <p:nvSpPr>
          <p:cNvPr id="5" name="Footer Placeholder 4"/>
          <p:cNvSpPr>
            <a:spLocks noGrp="1"/>
          </p:cNvSpPr>
          <p:nvPr>
            <p:ph type="ftr" sz="quarter" idx="11"/>
          </p:nvPr>
        </p:nvSpPr>
        <p:spPr/>
        <p:txBody>
          <a:bodyPr/>
          <a:lstStyle>
            <a:extLst/>
          </a:lstStyle>
          <a:p>
            <a:r>
              <a:rPr lang="en-US" smtClean="0"/>
              <a:t>Dr. Mohammed Alnaif</a:t>
            </a:r>
            <a:endParaRPr lang="en-US"/>
          </a:p>
        </p:txBody>
      </p:sp>
      <p:sp>
        <p:nvSpPr>
          <p:cNvPr id="6" name="Slide Number Placeholder 5"/>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E1C113-2F38-4063-86A5-A1ABBD4CB3C1}" type="datetime1">
              <a:rPr lang="ar-SA" smtClean="0"/>
              <a:t>17/01/1438</a:t>
            </a:fld>
            <a:endParaRPr lang="en-US"/>
          </a:p>
        </p:txBody>
      </p:sp>
      <p:sp>
        <p:nvSpPr>
          <p:cNvPr id="6" name="Footer Placeholder 5"/>
          <p:cNvSpPr>
            <a:spLocks noGrp="1"/>
          </p:cNvSpPr>
          <p:nvPr>
            <p:ph type="ftr" sz="quarter" idx="11"/>
          </p:nvPr>
        </p:nvSpPr>
        <p:spPr/>
        <p:txBody>
          <a:bodyPr/>
          <a:lstStyle>
            <a:extLst/>
          </a:lstStyle>
          <a:p>
            <a:r>
              <a:rPr lang="en-US" smtClean="0"/>
              <a:t>Dr. Mohammed Alnaif</a:t>
            </a:r>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B548255-9185-48E4-9727-366E946FF01E}" type="datetime1">
              <a:rPr lang="ar-SA" smtClean="0"/>
              <a:t>17/01/1438</a:t>
            </a:fld>
            <a:endParaRPr lang="en-US"/>
          </a:p>
        </p:txBody>
      </p:sp>
      <p:sp>
        <p:nvSpPr>
          <p:cNvPr id="8" name="Footer Placeholder 7"/>
          <p:cNvSpPr>
            <a:spLocks noGrp="1"/>
          </p:cNvSpPr>
          <p:nvPr>
            <p:ph type="ftr" sz="quarter" idx="11"/>
          </p:nvPr>
        </p:nvSpPr>
        <p:spPr/>
        <p:txBody>
          <a:bodyPr/>
          <a:lstStyle>
            <a:extLst/>
          </a:lstStyle>
          <a:p>
            <a:r>
              <a:rPr lang="en-US" smtClean="0"/>
              <a:t>Dr. Mohammed Alnaif</a:t>
            </a:r>
            <a:endParaRPr lang="en-US"/>
          </a:p>
        </p:txBody>
      </p:sp>
      <p:sp>
        <p:nvSpPr>
          <p:cNvPr id="9" name="Slide Number Placeholder 8"/>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1544794-D3EF-4A54-AA2E-380E4D0F4DCD}" type="datetime1">
              <a:rPr lang="ar-SA" smtClean="0"/>
              <a:t>17/01/1438</a:t>
            </a:fld>
            <a:endParaRPr lang="en-US"/>
          </a:p>
        </p:txBody>
      </p:sp>
      <p:sp>
        <p:nvSpPr>
          <p:cNvPr id="4" name="Footer Placeholder 3"/>
          <p:cNvSpPr>
            <a:spLocks noGrp="1"/>
          </p:cNvSpPr>
          <p:nvPr>
            <p:ph type="ftr" sz="quarter" idx="11"/>
          </p:nvPr>
        </p:nvSpPr>
        <p:spPr/>
        <p:txBody>
          <a:bodyPr/>
          <a:lstStyle>
            <a:extLst/>
          </a:lstStyle>
          <a:p>
            <a:r>
              <a:rPr lang="en-US" smtClean="0"/>
              <a:t>Dr. Mohammed Alnaif</a:t>
            </a:r>
            <a:endParaRPr lang="en-US"/>
          </a:p>
        </p:txBody>
      </p:sp>
      <p:sp>
        <p:nvSpPr>
          <p:cNvPr id="5" name="Slide Number Placeholder 4"/>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643D60F-51F6-48A0-B7DB-DC9FC130AECC}" type="datetime1">
              <a:rPr lang="ar-SA" smtClean="0"/>
              <a:t>17/01/1438</a:t>
            </a:fld>
            <a:endParaRPr lang="en-US"/>
          </a:p>
        </p:txBody>
      </p:sp>
      <p:sp>
        <p:nvSpPr>
          <p:cNvPr id="3" name="Footer Placeholder 2"/>
          <p:cNvSpPr>
            <a:spLocks noGrp="1"/>
          </p:cNvSpPr>
          <p:nvPr>
            <p:ph type="ftr" sz="quarter" idx="11"/>
          </p:nvPr>
        </p:nvSpPr>
        <p:spPr/>
        <p:txBody>
          <a:bodyPr/>
          <a:lstStyle>
            <a:extLst/>
          </a:lstStyle>
          <a:p>
            <a:r>
              <a:rPr lang="en-US" smtClean="0"/>
              <a:t>Dr. Mohammed Alnaif</a:t>
            </a:r>
            <a:endParaRPr lang="en-US"/>
          </a:p>
        </p:txBody>
      </p:sp>
      <p:sp>
        <p:nvSpPr>
          <p:cNvPr id="4" name="Slide Number Placeholder 3"/>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E546C2E-B0EF-4EA6-8C50-E435B9E87A1B}" type="datetime1">
              <a:rPr lang="ar-SA" smtClean="0"/>
              <a:t>17/01/1438</a:t>
            </a:fld>
            <a:endParaRPr lang="en-US"/>
          </a:p>
        </p:txBody>
      </p:sp>
      <p:sp>
        <p:nvSpPr>
          <p:cNvPr id="6" name="Footer Placeholder 5"/>
          <p:cNvSpPr>
            <a:spLocks noGrp="1"/>
          </p:cNvSpPr>
          <p:nvPr>
            <p:ph type="ftr" sz="quarter" idx="11"/>
          </p:nvPr>
        </p:nvSpPr>
        <p:spPr/>
        <p:txBody>
          <a:bodyPr/>
          <a:lstStyle>
            <a:extLst/>
          </a:lstStyle>
          <a:p>
            <a:r>
              <a:rPr lang="en-US" smtClean="0"/>
              <a:t>Dr. Mohammed Alnaif</a:t>
            </a:r>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B96FDEA-2157-4844-8EA8-D5466164DA05}" type="datetime1">
              <a:rPr lang="ar-SA" smtClean="0"/>
              <a:t>17/01/1438</a:t>
            </a:fld>
            <a:endParaRPr lang="en-US"/>
          </a:p>
        </p:txBody>
      </p:sp>
      <p:sp>
        <p:nvSpPr>
          <p:cNvPr id="6" name="Footer Placeholder 5"/>
          <p:cNvSpPr>
            <a:spLocks noGrp="1"/>
          </p:cNvSpPr>
          <p:nvPr>
            <p:ph type="ftr" sz="quarter" idx="11"/>
          </p:nvPr>
        </p:nvSpPr>
        <p:spPr/>
        <p:txBody>
          <a:bodyPr/>
          <a:lstStyle>
            <a:extLst/>
          </a:lstStyle>
          <a:p>
            <a:r>
              <a:rPr lang="en-US" smtClean="0"/>
              <a:t>Dr. Mohammed Alnaif</a:t>
            </a:r>
            <a:endParaRPr lang="en-US"/>
          </a:p>
        </p:txBody>
      </p:sp>
      <p:sp>
        <p:nvSpPr>
          <p:cNvPr id="7" name="Slide Number Placeholder 6"/>
          <p:cNvSpPr>
            <a:spLocks noGrp="1"/>
          </p:cNvSpPr>
          <p:nvPr>
            <p:ph type="sldNum" sz="quarter" idx="12"/>
          </p:nvPr>
        </p:nvSpPr>
        <p:spPr/>
        <p:txBody>
          <a:bodyPr/>
          <a:lstStyle>
            <a:extLst/>
          </a:lstStyle>
          <a:p>
            <a:fld id="{EEEECDCC-63C2-4492-ADC6-A6890B1EB79E}"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37D0AFF-6DA5-4797-B693-20FF3ACB9D34}" type="datetime1">
              <a:rPr lang="ar-SA" smtClean="0"/>
              <a:t>17/01/1438</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Dr. Mohammed Alnaif</a:t>
            </a:r>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EEECDCC-63C2-4492-ADC6-A6890B1EB79E}"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naif@ksu.edu.s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hyperlink" Target="http://www.moh.gov.sa/en/Ministry/Structure/Agents/PublicHealth/Pages/vision.aspx" TargetMode="Externa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1652736"/>
          </a:xfrm>
        </p:spPr>
        <p:txBody>
          <a:bodyPr>
            <a:noAutofit/>
          </a:bodyPr>
          <a:lstStyle/>
          <a:p>
            <a:pPr marL="182880" indent="0" algn="ctr" rtl="0">
              <a:buNone/>
            </a:pPr>
            <a:r>
              <a:rPr lang="en-US" sz="2400" dirty="0" smtClean="0">
                <a:solidFill>
                  <a:schemeClr val="tx1"/>
                </a:solidFill>
                <a:latin typeface="Times New Roman" panose="02020603050405020304" pitchFamily="18" charset="0"/>
                <a:cs typeface="Times New Roman" panose="02020603050405020304" pitchFamily="18" charset="0"/>
              </a:rPr>
              <a:t>King Saud University</a:t>
            </a:r>
            <a:br>
              <a:rPr lang="en-US" sz="2400" dirty="0" smtClean="0">
                <a:solidFill>
                  <a:schemeClr val="tx1"/>
                </a:solidFill>
                <a:latin typeface="Times New Roman" panose="02020603050405020304" pitchFamily="18" charset="0"/>
                <a:cs typeface="Times New Roman" panose="02020603050405020304" pitchFamily="18" charset="0"/>
              </a:rPr>
            </a:br>
            <a:r>
              <a:rPr lang="en-US" sz="2400" dirty="0" smtClean="0">
                <a:solidFill>
                  <a:schemeClr val="tx1"/>
                </a:solidFill>
                <a:latin typeface="Times New Roman" panose="02020603050405020304" pitchFamily="18" charset="0"/>
                <a:cs typeface="Times New Roman" panose="02020603050405020304" pitchFamily="18" charset="0"/>
              </a:rPr>
              <a:t>College of Business Administration</a:t>
            </a:r>
            <a:br>
              <a:rPr lang="en-US" sz="2400" dirty="0" smtClean="0">
                <a:solidFill>
                  <a:schemeClr val="tx1"/>
                </a:solidFill>
                <a:latin typeface="Times New Roman" panose="02020603050405020304" pitchFamily="18" charset="0"/>
                <a:cs typeface="Times New Roman" panose="02020603050405020304" pitchFamily="18" charset="0"/>
              </a:rPr>
            </a:br>
            <a:r>
              <a:rPr lang="en-US" sz="2400" dirty="0" smtClean="0">
                <a:solidFill>
                  <a:schemeClr val="tx1"/>
                </a:solidFill>
                <a:latin typeface="Times New Roman" panose="02020603050405020304" pitchFamily="18" charset="0"/>
                <a:cs typeface="Times New Roman" panose="02020603050405020304" pitchFamily="18" charset="0"/>
              </a:rPr>
              <a:t>Department of Health Administration </a:t>
            </a:r>
            <a:br>
              <a:rPr lang="en-US" sz="2400" dirty="0" smtClean="0">
                <a:solidFill>
                  <a:schemeClr val="tx1"/>
                </a:solidFill>
                <a:latin typeface="Times New Roman" panose="02020603050405020304" pitchFamily="18" charset="0"/>
                <a:cs typeface="Times New Roman" panose="02020603050405020304" pitchFamily="18" charset="0"/>
              </a:rPr>
            </a:br>
            <a:r>
              <a:rPr lang="en-US" sz="2400" dirty="0" smtClean="0">
                <a:solidFill>
                  <a:schemeClr val="tx1"/>
                </a:solidFill>
                <a:latin typeface="Times New Roman" panose="02020603050405020304" pitchFamily="18" charset="0"/>
                <a:cs typeface="Times New Roman" panose="02020603050405020304" pitchFamily="18" charset="0"/>
              </a:rPr>
              <a:t>Masters` Program</a:t>
            </a:r>
            <a:endParaRPr lang="ar-SA" sz="2400" dirty="0">
              <a:solidFill>
                <a:schemeClr val="tx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899592" y="2514600"/>
            <a:ext cx="7330008" cy="3124200"/>
          </a:xfrm>
        </p:spPr>
        <p:txBody>
          <a:bodyPr>
            <a:normAutofit/>
          </a:bodyPr>
          <a:lstStyle/>
          <a:p>
            <a:pPr algn="ctr"/>
            <a:r>
              <a:rPr lang="en-US" sz="2400" b="1" i="1" u="sng" dirty="0">
                <a:solidFill>
                  <a:schemeClr val="tx1"/>
                </a:solidFill>
                <a:latin typeface="Times New Roman" panose="02020603050405020304" pitchFamily="18" charset="0"/>
                <a:cs typeface="Times New Roman" panose="02020603050405020304" pitchFamily="18" charset="0"/>
              </a:rPr>
              <a:t>PA 507 –</a:t>
            </a:r>
            <a:r>
              <a:rPr lang="en-US" sz="2400" b="1" u="sng" dirty="0">
                <a:solidFill>
                  <a:schemeClr val="tx1"/>
                </a:solidFill>
                <a:latin typeface="Times New Roman" panose="02020603050405020304" pitchFamily="18" charset="0"/>
                <a:cs typeface="Times New Roman" panose="02020603050405020304" pitchFamily="18" charset="0"/>
              </a:rPr>
              <a:t> </a:t>
            </a:r>
            <a:r>
              <a:rPr lang="en-US" sz="2400" b="1" i="1" u="sng" dirty="0">
                <a:solidFill>
                  <a:schemeClr val="tx1"/>
                </a:solidFill>
                <a:latin typeface="Times New Roman" panose="02020603050405020304" pitchFamily="18" charset="0"/>
                <a:cs typeface="Times New Roman" panose="02020603050405020304" pitchFamily="18" charset="0"/>
              </a:rPr>
              <a:t>Introduction to Public Health</a:t>
            </a:r>
            <a:endParaRPr lang="en-US" sz="2400" b="1" dirty="0">
              <a:solidFill>
                <a:schemeClr val="tx1"/>
              </a:solidFill>
              <a:latin typeface="Times New Roman" panose="02020603050405020304" pitchFamily="18" charset="0"/>
              <a:cs typeface="Times New Roman" panose="02020603050405020304" pitchFamily="18" charset="0"/>
            </a:endParaRPr>
          </a:p>
          <a:p>
            <a:pPr algn="ctr"/>
            <a:r>
              <a:rPr lang="en-US" sz="2400" b="1" i="1" u="sng" dirty="0">
                <a:solidFill>
                  <a:schemeClr val="tx1"/>
                </a:solidFill>
                <a:latin typeface="Times New Roman" panose="02020603050405020304" pitchFamily="18" charset="0"/>
                <a:cs typeface="Times New Roman" panose="02020603050405020304" pitchFamily="18" charset="0"/>
              </a:rPr>
              <a:t>First Semester 1437/ </a:t>
            </a:r>
            <a:r>
              <a:rPr lang="en-US" sz="2400" b="1" i="1" u="sng" dirty="0" smtClean="0">
                <a:solidFill>
                  <a:schemeClr val="tx1"/>
                </a:solidFill>
                <a:latin typeface="Times New Roman" panose="02020603050405020304" pitchFamily="18" charset="0"/>
                <a:cs typeface="Times New Roman" panose="02020603050405020304" pitchFamily="18" charset="0"/>
              </a:rPr>
              <a:t>1438</a:t>
            </a:r>
          </a:p>
          <a:p>
            <a:pPr algn="ctr"/>
            <a:endParaRPr lang="en-US" sz="2400" b="1" dirty="0" smtClean="0">
              <a:solidFill>
                <a:schemeClr val="tx1"/>
              </a:solidFill>
              <a:effectLst/>
              <a:latin typeface="Times New Roman" panose="02020603050405020304" pitchFamily="18" charset="0"/>
              <a:cs typeface="Times New Roman" panose="02020603050405020304" pitchFamily="18" charset="0"/>
            </a:endParaRPr>
          </a:p>
          <a:p>
            <a:pPr algn="ctr"/>
            <a:r>
              <a:rPr lang="en-US" sz="2400" b="1" dirty="0" smtClean="0">
                <a:solidFill>
                  <a:schemeClr val="tx1"/>
                </a:solidFill>
                <a:effectLst/>
                <a:latin typeface="Times New Roman" panose="02020603050405020304" pitchFamily="18" charset="0"/>
                <a:cs typeface="Times New Roman" panose="02020603050405020304" pitchFamily="18" charset="0"/>
              </a:rPr>
              <a:t>Mohammed S. Alnaif, Ph D.</a:t>
            </a:r>
            <a:r>
              <a:rPr lang="en-US" sz="2400" b="1" dirty="0" smtClean="0">
                <a:solidFill>
                  <a:schemeClr val="tx1"/>
                </a:solidFill>
                <a:latin typeface="Times New Roman" panose="02020603050405020304" pitchFamily="18" charset="0"/>
                <a:cs typeface="Times New Roman" panose="02020603050405020304" pitchFamily="18" charset="0"/>
              </a:rPr>
              <a:t/>
            </a:r>
            <a:br>
              <a:rPr lang="en-US" sz="2400" b="1" dirty="0" smtClean="0">
                <a:solidFill>
                  <a:schemeClr val="tx1"/>
                </a:solidFill>
                <a:latin typeface="Times New Roman" panose="02020603050405020304" pitchFamily="18" charset="0"/>
                <a:cs typeface="Times New Roman" panose="02020603050405020304" pitchFamily="18" charset="0"/>
              </a:rPr>
            </a:br>
            <a:r>
              <a:rPr lang="en-US" sz="2400" b="1" dirty="0" smtClean="0">
                <a:solidFill>
                  <a:schemeClr val="tx1"/>
                </a:solidFill>
                <a:latin typeface="Times New Roman" panose="02020603050405020304" pitchFamily="18" charset="0"/>
                <a:cs typeface="Times New Roman" panose="02020603050405020304" pitchFamily="18" charset="0"/>
                <a:hlinkClick r:id="rId2"/>
              </a:rPr>
              <a:t>alnaif@ksu.edu.sa</a:t>
            </a:r>
            <a:endParaRPr lang="en-US" sz="2400" b="1" dirty="0" smtClean="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39F4B507-1553-4B51-8CBE-666B1CB7C2E0}" type="datetime1">
              <a:rPr lang="ar-SA" smtClean="0"/>
              <a:t>17/01/1438</a:t>
            </a:fld>
            <a:endParaRPr lang="ar-SA"/>
          </a:p>
        </p:txBody>
      </p:sp>
      <p:sp>
        <p:nvSpPr>
          <p:cNvPr id="6" name="Footer Placeholder 5"/>
          <p:cNvSpPr>
            <a:spLocks noGrp="1"/>
          </p:cNvSpPr>
          <p:nvPr>
            <p:ph type="ftr" sz="quarter" idx="11"/>
          </p:nvPr>
        </p:nvSpPr>
        <p:spPr/>
        <p:txBody>
          <a:bodyPr/>
          <a:lstStyle/>
          <a:p>
            <a:r>
              <a:rPr lang="en-US" dirty="0"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a:t>
            </a:fld>
            <a:endParaRPr lang="ar-SA"/>
          </a:p>
        </p:txBody>
      </p:sp>
    </p:spTree>
    <p:extLst>
      <p:ext uri="{BB962C8B-B14F-4D97-AF65-F5344CB8AC3E}">
        <p14:creationId xmlns:p14="http://schemas.microsoft.com/office/powerpoint/2010/main" val="73118500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295400"/>
            <a:ext cx="7848600" cy="4876800"/>
          </a:xfrm>
        </p:spPr>
        <p:txBody>
          <a:bodyPr>
            <a:normAutofit fontScale="92500"/>
          </a:bodyPr>
          <a:lstStyle/>
          <a:p>
            <a:r>
              <a:rPr lang="en-US" sz="2800" b="1" dirty="0">
                <a:solidFill>
                  <a:srgbClr val="0000FF"/>
                </a:solidFill>
                <a:latin typeface="Times New Roman" panose="02020603050405020304" pitchFamily="18" charset="0"/>
                <a:cs typeface="Times New Roman" panose="02020603050405020304" pitchFamily="18" charset="0"/>
              </a:rPr>
              <a:t>Public Health’s Three Core Functions</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three </a:t>
            </a:r>
            <a:r>
              <a:rPr lang="en-US" sz="2800" b="1" i="1" dirty="0">
                <a:solidFill>
                  <a:schemeClr val="tx1"/>
                </a:solidFill>
                <a:latin typeface="Times New Roman" panose="02020603050405020304" pitchFamily="18" charset="0"/>
                <a:cs typeface="Times New Roman" panose="02020603050405020304" pitchFamily="18" charset="0"/>
              </a:rPr>
              <a:t>core functions </a:t>
            </a:r>
            <a:r>
              <a:rPr lang="en-US" sz="2800" b="1" dirty="0">
                <a:solidFill>
                  <a:schemeClr val="tx1"/>
                </a:solidFill>
                <a:latin typeface="Times New Roman" panose="02020603050405020304" pitchFamily="18" charset="0"/>
                <a:cs typeface="Times New Roman" panose="02020603050405020304" pitchFamily="18" charset="0"/>
              </a:rPr>
              <a:t>of public health are </a:t>
            </a:r>
            <a:r>
              <a:rPr lang="en-US" sz="2800" b="1" dirty="0">
                <a:solidFill>
                  <a:srgbClr val="0000FF"/>
                </a:solidFill>
                <a:latin typeface="Times New Roman" panose="02020603050405020304" pitchFamily="18" charset="0"/>
                <a:cs typeface="Times New Roman" panose="02020603050405020304" pitchFamily="18" charset="0"/>
              </a:rPr>
              <a:t>assessment</a:t>
            </a:r>
            <a:r>
              <a:rPr lang="en-US" sz="2800" b="1" dirty="0">
                <a:solidFill>
                  <a:schemeClr val="tx1"/>
                </a:solidFill>
                <a:latin typeface="Times New Roman" panose="02020603050405020304" pitchFamily="18" charset="0"/>
                <a:cs typeface="Times New Roman" panose="02020603050405020304" pitchFamily="18" charset="0"/>
              </a:rPr>
              <a:t>, </a:t>
            </a:r>
            <a:r>
              <a:rPr lang="en-US" sz="2800" b="1" dirty="0">
                <a:solidFill>
                  <a:srgbClr val="0000FF"/>
                </a:solidFill>
                <a:latin typeface="Times New Roman" panose="02020603050405020304" pitchFamily="18" charset="0"/>
                <a:cs typeface="Times New Roman" panose="02020603050405020304" pitchFamily="18" charset="0"/>
              </a:rPr>
              <a:t>policy development</a:t>
            </a:r>
            <a:r>
              <a:rPr lang="en-US" sz="2800" b="1" dirty="0">
                <a:solidFill>
                  <a:schemeClr val="tx1"/>
                </a:solidFill>
                <a:latin typeface="Times New Roman" panose="02020603050405020304" pitchFamily="18" charset="0"/>
                <a:cs typeface="Times New Roman" panose="02020603050405020304" pitchFamily="18" charset="0"/>
              </a:rPr>
              <a:t>, and </a:t>
            </a:r>
            <a:r>
              <a:rPr lang="en-US" sz="2800" b="1" dirty="0">
                <a:solidFill>
                  <a:srgbClr val="0000FF"/>
                </a:solidFill>
                <a:latin typeface="Times New Roman" panose="02020603050405020304" pitchFamily="18" charset="0"/>
                <a:cs typeface="Times New Roman" panose="02020603050405020304" pitchFamily="18" charset="0"/>
              </a:rPr>
              <a:t>assurance</a:t>
            </a:r>
            <a:r>
              <a:rPr lang="en-US" sz="2800" b="1" dirty="0">
                <a:solidFill>
                  <a:schemeClr val="tx1"/>
                </a:solidFill>
                <a:latin typeface="Times New Roman" panose="02020603050405020304" pitchFamily="18" charset="0"/>
                <a:cs typeface="Times New Roman" panose="02020603050405020304" pitchFamily="18" charset="0"/>
              </a:rPr>
              <a:t>. These functions were laid out and defined by the Institute of Medicine over twenty years ago in order to clarify public health’s role in </a:t>
            </a:r>
            <a:r>
              <a:rPr lang="en-US" sz="2800" b="1" dirty="0" smtClean="0">
                <a:solidFill>
                  <a:schemeClr val="tx1"/>
                </a:solidFill>
                <a:latin typeface="Times New Roman" panose="02020603050405020304" pitchFamily="18" charset="0"/>
                <a:cs typeface="Times New Roman" panose="02020603050405020304" pitchFamily="18" charset="0"/>
              </a:rPr>
              <a:t>society.</a:t>
            </a:r>
          </a:p>
          <a:p>
            <a:r>
              <a:rPr lang="en-US" sz="2800" b="1" dirty="0">
                <a:solidFill>
                  <a:srgbClr val="0000FF"/>
                </a:solidFill>
                <a:latin typeface="Times New Roman" panose="02020603050405020304" pitchFamily="18" charset="0"/>
                <a:cs typeface="Times New Roman" panose="02020603050405020304" pitchFamily="18" charset="0"/>
              </a:rPr>
              <a:t>Assessment</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Through the process of </a:t>
            </a:r>
            <a:r>
              <a:rPr lang="en-US" sz="2800" b="1" dirty="0">
                <a:solidFill>
                  <a:srgbClr val="0000FF"/>
                </a:solidFill>
                <a:latin typeface="Times New Roman" panose="02020603050405020304" pitchFamily="18" charset="0"/>
                <a:cs typeface="Times New Roman" panose="02020603050405020304" pitchFamily="18" charset="0"/>
              </a:rPr>
              <a:t>assessment</a:t>
            </a:r>
            <a:r>
              <a:rPr lang="en-US" sz="2800" b="1" dirty="0">
                <a:solidFill>
                  <a:schemeClr val="tx1"/>
                </a:solidFill>
                <a:latin typeface="Times New Roman" panose="02020603050405020304" pitchFamily="18" charset="0"/>
                <a:cs typeface="Times New Roman" panose="02020603050405020304" pitchFamily="18" charset="0"/>
              </a:rPr>
              <a:t>, the public health community works to identify and understand social and other issues, such as the environment, that affect our health.</a:t>
            </a:r>
          </a:p>
        </p:txBody>
      </p:sp>
      <p:sp>
        <p:nvSpPr>
          <p:cNvPr id="4" name="Date Placeholder 3"/>
          <p:cNvSpPr>
            <a:spLocks noGrp="1"/>
          </p:cNvSpPr>
          <p:nvPr>
            <p:ph type="dt" sz="half" idx="10"/>
          </p:nvPr>
        </p:nvSpPr>
        <p:spPr/>
        <p:txBody>
          <a:bodyPr/>
          <a:lstStyle/>
          <a:p>
            <a:fld id="{1BAFF2BE-99C6-49E9-B00E-E1EDE091E822}"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10</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552922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295400"/>
            <a:ext cx="7848600" cy="4876800"/>
          </a:xfrm>
        </p:spPr>
        <p:txBody>
          <a:bodyPr>
            <a:normAutofit fontScale="925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Public Health’s Three Core Functions</a:t>
            </a:r>
          </a:p>
          <a:p>
            <a:pPr marL="484632" indent="-457200">
              <a:buFont typeface="Wingdings" panose="05000000000000000000" pitchFamily="2" charset="2"/>
              <a:buChar char="v"/>
            </a:pPr>
            <a:r>
              <a:rPr lang="en-US" sz="2800" b="1" dirty="0" smtClean="0">
                <a:solidFill>
                  <a:srgbClr val="0000FF"/>
                </a:solidFill>
                <a:latin typeface="Times New Roman" panose="02020603050405020304" pitchFamily="18" charset="0"/>
                <a:cs typeface="Times New Roman" panose="02020603050405020304" pitchFamily="18" charset="0"/>
              </a:rPr>
              <a:t>Assessment</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entails gathering information about a health problem in order to create a clear picture of the situation that needs to be addressed, its potential causes, and which groups of people are most affected.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Once </a:t>
            </a:r>
            <a:r>
              <a:rPr lang="en-US" sz="2800" b="1" dirty="0">
                <a:solidFill>
                  <a:schemeClr val="tx1"/>
                </a:solidFill>
                <a:latin typeface="Times New Roman" panose="02020603050405020304" pitchFamily="18" charset="0"/>
                <a:cs typeface="Times New Roman" panose="02020603050405020304" pitchFamily="18" charset="0"/>
              </a:rPr>
              <a:t>a public health issue has been fully assessed, the public health community can use the information to decide whether it is a top priority that should be addressed.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If </a:t>
            </a:r>
            <a:r>
              <a:rPr lang="en-US" sz="2800" b="1" dirty="0">
                <a:solidFill>
                  <a:schemeClr val="tx1"/>
                </a:solidFill>
                <a:latin typeface="Times New Roman" panose="02020603050405020304" pitchFamily="18" charset="0"/>
                <a:cs typeface="Times New Roman" panose="02020603050405020304" pitchFamily="18" charset="0"/>
              </a:rPr>
              <a:t>so, officials need to generate a plan to solve the problem, and the process continues into the second core function: policy </a:t>
            </a:r>
            <a:r>
              <a:rPr lang="en-US" sz="2800" b="1" dirty="0" smtClean="0">
                <a:solidFill>
                  <a:schemeClr val="tx1"/>
                </a:solidFill>
                <a:latin typeface="Times New Roman" panose="02020603050405020304" pitchFamily="18" charset="0"/>
                <a:cs typeface="Times New Roman" panose="02020603050405020304" pitchFamily="18" charset="0"/>
              </a:rPr>
              <a:t>development.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FF044C1F-9A88-409F-9D04-205D3B005E9C}"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11</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888534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295400"/>
            <a:ext cx="7848600" cy="4876800"/>
          </a:xfrm>
        </p:spPr>
        <p:txBody>
          <a:bodyPr>
            <a:normAutofit fontScale="85000"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Public Health’s Three Core Functions</a:t>
            </a:r>
          </a:p>
          <a:p>
            <a:r>
              <a:rPr lang="en-US" sz="2800" b="1" dirty="0">
                <a:solidFill>
                  <a:srgbClr val="0000FF"/>
                </a:solidFill>
                <a:latin typeface="Times New Roman" panose="02020603050405020304" pitchFamily="18" charset="0"/>
                <a:cs typeface="Times New Roman" panose="02020603050405020304" pitchFamily="18" charset="0"/>
              </a:rPr>
              <a:t>Policy Development</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After a public health issue has been assessed, officials can make decisions about the best way to address the issue and begin the process of problem solving.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Policy </a:t>
            </a:r>
            <a:r>
              <a:rPr lang="en-US" sz="2800" b="1" dirty="0">
                <a:solidFill>
                  <a:schemeClr val="tx1"/>
                </a:solidFill>
                <a:latin typeface="Times New Roman" panose="02020603050405020304" pitchFamily="18" charset="0"/>
                <a:cs typeface="Times New Roman" panose="02020603050405020304" pitchFamily="18" charset="0"/>
              </a:rPr>
              <a:t>development is the process of formulating the best strategy to approach a public health problem and implementing the new program or law.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During </a:t>
            </a:r>
            <a:r>
              <a:rPr lang="en-US" sz="2800" b="1" dirty="0">
                <a:solidFill>
                  <a:schemeClr val="tx1"/>
                </a:solidFill>
                <a:latin typeface="Times New Roman" panose="02020603050405020304" pitchFamily="18" charset="0"/>
                <a:cs typeface="Times New Roman" panose="02020603050405020304" pitchFamily="18" charset="0"/>
              </a:rPr>
              <a:t>policy development, the importance of the issue being addressed in comparison to other urgent public health issues, the availability of resources, and the feasibility of solving the problem all must be considered. </a:t>
            </a:r>
          </a:p>
        </p:txBody>
      </p:sp>
      <p:sp>
        <p:nvSpPr>
          <p:cNvPr id="4" name="Date Placeholder 3"/>
          <p:cNvSpPr>
            <a:spLocks noGrp="1"/>
          </p:cNvSpPr>
          <p:nvPr>
            <p:ph type="dt" sz="half" idx="10"/>
          </p:nvPr>
        </p:nvSpPr>
        <p:spPr/>
        <p:txBody>
          <a:bodyPr/>
          <a:lstStyle/>
          <a:p>
            <a:fld id="{E9DF3E4D-0510-4A3E-BED7-C8B86023D684}"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12</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98660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295400"/>
            <a:ext cx="7848600" cy="48768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Public Health’s Three Core Functions</a:t>
            </a:r>
          </a:p>
          <a:p>
            <a:r>
              <a:rPr lang="en-US" sz="2800" b="1" dirty="0">
                <a:solidFill>
                  <a:srgbClr val="0000FF"/>
                </a:solidFill>
                <a:latin typeface="Times New Roman" panose="02020603050405020304" pitchFamily="18" charset="0"/>
                <a:cs typeface="Times New Roman" panose="02020603050405020304" pitchFamily="18" charset="0"/>
              </a:rPr>
              <a:t>Policy Development</a:t>
            </a:r>
          </a:p>
          <a:p>
            <a:pPr marL="484632" indent="-4572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If the problem is deemed a priority with a realistic solution, then a specific plan can be created and resources can be mobilized to carry it out.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Policy </a:t>
            </a:r>
            <a:r>
              <a:rPr lang="en-US" sz="2400" b="1" dirty="0">
                <a:solidFill>
                  <a:schemeClr val="tx1"/>
                </a:solidFill>
                <a:latin typeface="Times New Roman" panose="02020603050405020304" pitchFamily="18" charset="0"/>
                <a:cs typeface="Times New Roman" panose="02020603050405020304" pitchFamily="18" charset="0"/>
              </a:rPr>
              <a:t>development is an inherently government - driven process because new laws and public money are often required to carry out the plan or policy.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After </a:t>
            </a:r>
            <a:r>
              <a:rPr lang="en-US" sz="2400" b="1" dirty="0">
                <a:solidFill>
                  <a:schemeClr val="tx1"/>
                </a:solidFill>
                <a:latin typeface="Times New Roman" panose="02020603050405020304" pitchFamily="18" charset="0"/>
                <a:cs typeface="Times New Roman" panose="02020603050405020304" pitchFamily="18" charset="0"/>
              </a:rPr>
              <a:t>new programs and policies are created and implemented, it is essential to make sure that they are executed effectively.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This </a:t>
            </a:r>
            <a:r>
              <a:rPr lang="en-US" sz="2400" b="1" dirty="0">
                <a:solidFill>
                  <a:schemeClr val="tx1"/>
                </a:solidFill>
                <a:latin typeface="Times New Roman" panose="02020603050405020304" pitchFamily="18" charset="0"/>
                <a:cs typeface="Times New Roman" panose="02020603050405020304" pitchFamily="18" charset="0"/>
              </a:rPr>
              <a:t>leads us to the third core function of public health: assurance</a:t>
            </a:r>
            <a:r>
              <a:rPr lang="en-US" sz="2800" b="1" dirty="0" smtClean="0">
                <a:solidFill>
                  <a:schemeClr val="tx1"/>
                </a:solidFill>
                <a:latin typeface="Times New Roman" panose="02020603050405020304" pitchFamily="18" charset="0"/>
                <a:cs typeface="Times New Roman" panose="02020603050405020304" pitchFamily="18" charset="0"/>
              </a:rPr>
              <a:t>. </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8C5F9C36-2B3E-43D8-A0FD-212BD89F3E5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13</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139533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295400"/>
            <a:ext cx="7848600" cy="4876800"/>
          </a:xfrm>
        </p:spPr>
        <p:txBody>
          <a:bodyPr>
            <a:normAutofit fontScale="925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Public Health’s Three Core Functions</a:t>
            </a:r>
          </a:p>
          <a:p>
            <a:r>
              <a:rPr lang="en-US" sz="3500" b="1" dirty="0">
                <a:solidFill>
                  <a:srgbClr val="0000FF"/>
                </a:solidFill>
                <a:latin typeface="Times New Roman" panose="02020603050405020304" pitchFamily="18" charset="0"/>
                <a:cs typeface="Times New Roman" panose="02020603050405020304" pitchFamily="18" charset="0"/>
              </a:rPr>
              <a:t>Assurance</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Through the first two core functions, </a:t>
            </a:r>
            <a:r>
              <a:rPr lang="en-US" sz="2800" b="1" dirty="0">
                <a:solidFill>
                  <a:srgbClr val="0000FF"/>
                </a:solidFill>
                <a:latin typeface="Times New Roman" panose="02020603050405020304" pitchFamily="18" charset="0"/>
                <a:cs typeface="Times New Roman" panose="02020603050405020304" pitchFamily="18" charset="0"/>
              </a:rPr>
              <a:t>assessment</a:t>
            </a:r>
            <a:r>
              <a:rPr lang="en-US" sz="2800" b="1" dirty="0">
                <a:solidFill>
                  <a:schemeClr val="tx1"/>
                </a:solidFill>
                <a:latin typeface="Times New Roman" panose="02020603050405020304" pitchFamily="18" charset="0"/>
                <a:cs typeface="Times New Roman" panose="02020603050405020304" pitchFamily="18" charset="0"/>
              </a:rPr>
              <a:t> and </a:t>
            </a:r>
            <a:r>
              <a:rPr lang="en-US" sz="2800" b="1" dirty="0">
                <a:solidFill>
                  <a:srgbClr val="0000FF"/>
                </a:solidFill>
                <a:latin typeface="Times New Roman" panose="02020603050405020304" pitchFamily="18" charset="0"/>
                <a:cs typeface="Times New Roman" panose="02020603050405020304" pitchFamily="18" charset="0"/>
              </a:rPr>
              <a:t>policy development</a:t>
            </a:r>
            <a:r>
              <a:rPr lang="en-US" sz="2800" b="1" dirty="0">
                <a:solidFill>
                  <a:schemeClr val="tx1"/>
                </a:solidFill>
                <a:latin typeface="Times New Roman" panose="02020603050405020304" pitchFamily="18" charset="0"/>
                <a:cs typeface="Times New Roman" panose="02020603050405020304" pitchFamily="18" charset="0"/>
              </a:rPr>
              <a:t>, a public health issue is first clearly described and a program is designed and implemented to address it.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final step is to assure that public money and resources are being used responsibly to carry out the plan and that the success of public health programs are monitored so they can be changed or discontinued as deemed appropriate.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This </a:t>
            </a:r>
            <a:r>
              <a:rPr lang="en-US" sz="2800" b="1" dirty="0">
                <a:solidFill>
                  <a:schemeClr val="tx1"/>
                </a:solidFill>
                <a:latin typeface="Times New Roman" panose="02020603050405020304" pitchFamily="18" charset="0"/>
                <a:cs typeface="Times New Roman" panose="02020603050405020304" pitchFamily="18" charset="0"/>
              </a:rPr>
              <a:t>step is called </a:t>
            </a:r>
            <a:r>
              <a:rPr lang="en-US" sz="2800" b="1" dirty="0">
                <a:solidFill>
                  <a:srgbClr val="0000FF"/>
                </a:solidFill>
                <a:latin typeface="Times New Roman" panose="02020603050405020304" pitchFamily="18" charset="0"/>
                <a:cs typeface="Times New Roman" panose="02020603050405020304" pitchFamily="18" charset="0"/>
              </a:rPr>
              <a:t>assurance</a:t>
            </a:r>
            <a:r>
              <a:rPr lang="en-US" sz="2800" b="1" dirty="0">
                <a:solidFill>
                  <a:schemeClr val="tx1"/>
                </a:solidFill>
                <a:latin typeface="Times New Roman" panose="02020603050405020304" pitchFamily="18" charset="0"/>
                <a:cs typeface="Times New Roman" panose="02020603050405020304" pitchFamily="18" charset="0"/>
              </a:rPr>
              <a:t>, and it is an ongoing function that loops back into the process of assessment and policy development</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5F085F2-9C7C-44DE-9283-C53EA01C801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14</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491030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295400"/>
            <a:ext cx="7848600" cy="4876800"/>
          </a:xfrm>
        </p:spPr>
        <p:txBody>
          <a:bodyPr>
            <a:normAutofit fontScale="92500"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Public Health’s Three Core Functions</a:t>
            </a:r>
          </a:p>
          <a:p>
            <a:r>
              <a:rPr lang="en-US" sz="3500" b="1" dirty="0">
                <a:solidFill>
                  <a:srgbClr val="0000FF"/>
                </a:solidFill>
                <a:latin typeface="Times New Roman" panose="02020603050405020304" pitchFamily="18" charset="0"/>
                <a:cs typeface="Times New Roman" panose="02020603050405020304" pitchFamily="18" charset="0"/>
              </a:rPr>
              <a:t>Assurance</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For example, during the </a:t>
            </a:r>
            <a:r>
              <a:rPr lang="en-US" sz="2800" b="1" dirty="0">
                <a:solidFill>
                  <a:srgbClr val="0000FF"/>
                </a:solidFill>
                <a:latin typeface="Times New Roman" panose="02020603050405020304" pitchFamily="18" charset="0"/>
                <a:cs typeface="Times New Roman" panose="02020603050405020304" pitchFamily="18" charset="0"/>
              </a:rPr>
              <a:t>assessment</a:t>
            </a:r>
            <a:r>
              <a:rPr lang="en-US" sz="2800" b="1" dirty="0">
                <a:solidFill>
                  <a:schemeClr val="tx1"/>
                </a:solidFill>
                <a:latin typeface="Times New Roman" panose="02020603050405020304" pitchFamily="18" charset="0"/>
                <a:cs typeface="Times New Roman" panose="02020603050405020304" pitchFamily="18" charset="0"/>
              </a:rPr>
              <a:t> of a public health issue, public health officials may discover that an existing program is doing little to solve the issue or, even worse, may be exacerbating the problem.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this case, </a:t>
            </a:r>
            <a:r>
              <a:rPr lang="en-US" sz="2800" b="1" dirty="0">
                <a:solidFill>
                  <a:srgbClr val="0000FF"/>
                </a:solidFill>
                <a:latin typeface="Times New Roman" panose="02020603050405020304" pitchFamily="18" charset="0"/>
                <a:cs typeface="Times New Roman" panose="02020603050405020304" pitchFamily="18" charset="0"/>
              </a:rPr>
              <a:t>assessment</a:t>
            </a:r>
            <a:r>
              <a:rPr lang="en-US" sz="2800" b="1" dirty="0">
                <a:solidFill>
                  <a:schemeClr val="tx1"/>
                </a:solidFill>
                <a:latin typeface="Times New Roman" panose="02020603050405020304" pitchFamily="18" charset="0"/>
                <a:cs typeface="Times New Roman" panose="02020603050405020304" pitchFamily="18" charset="0"/>
              </a:rPr>
              <a:t> and </a:t>
            </a:r>
            <a:r>
              <a:rPr lang="en-US" sz="2800" b="1" dirty="0">
                <a:solidFill>
                  <a:srgbClr val="0000FF"/>
                </a:solidFill>
                <a:latin typeface="Times New Roman" panose="02020603050405020304" pitchFamily="18" charset="0"/>
                <a:cs typeface="Times New Roman" panose="02020603050405020304" pitchFamily="18" charset="0"/>
              </a:rPr>
              <a:t>assurance</a:t>
            </a:r>
            <a:r>
              <a:rPr lang="en-US" sz="2800" b="1" dirty="0">
                <a:solidFill>
                  <a:schemeClr val="tx1"/>
                </a:solidFill>
                <a:latin typeface="Times New Roman" panose="02020603050405020304" pitchFamily="18" charset="0"/>
                <a:cs typeface="Times New Roman" panose="02020603050405020304" pitchFamily="18" charset="0"/>
              </a:rPr>
              <a:t> overlap and in turn inform the development of new policies to replace current programs.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rgbClr val="FF0000"/>
                </a:solidFill>
                <a:latin typeface="Times New Roman" panose="02020603050405020304" pitchFamily="18" charset="0"/>
                <a:cs typeface="Times New Roman" panose="02020603050405020304" pitchFamily="18" charset="0"/>
              </a:rPr>
              <a:t>Figure </a:t>
            </a:r>
            <a:r>
              <a:rPr lang="en-US" sz="2800" b="1" dirty="0">
                <a:solidFill>
                  <a:srgbClr val="FF0000"/>
                </a:solidFill>
                <a:latin typeface="Times New Roman" panose="02020603050405020304" pitchFamily="18" charset="0"/>
                <a:cs typeface="Times New Roman" panose="02020603050405020304" pitchFamily="18" charset="0"/>
              </a:rPr>
              <a:t>2.1 </a:t>
            </a:r>
            <a:r>
              <a:rPr lang="en-US" sz="2800" b="1" dirty="0">
                <a:solidFill>
                  <a:schemeClr val="tx1"/>
                </a:solidFill>
                <a:latin typeface="Times New Roman" panose="02020603050405020304" pitchFamily="18" charset="0"/>
                <a:cs typeface="Times New Roman" panose="02020603050405020304" pitchFamily="18" charset="0"/>
              </a:rPr>
              <a:t>illustrates the cycle of </a:t>
            </a:r>
            <a:r>
              <a:rPr lang="en-US" sz="2800" b="1" dirty="0">
                <a:solidFill>
                  <a:srgbClr val="0000FF"/>
                </a:solidFill>
                <a:latin typeface="Times New Roman" panose="02020603050405020304" pitchFamily="18" charset="0"/>
                <a:cs typeface="Times New Roman" panose="02020603050405020304" pitchFamily="18" charset="0"/>
              </a:rPr>
              <a:t>assessment</a:t>
            </a:r>
            <a:r>
              <a:rPr lang="en-US" sz="2800" b="1" dirty="0">
                <a:solidFill>
                  <a:schemeClr val="tx1"/>
                </a:solidFill>
                <a:latin typeface="Times New Roman" panose="02020603050405020304" pitchFamily="18" charset="0"/>
                <a:cs typeface="Times New Roman" panose="02020603050405020304" pitchFamily="18" charset="0"/>
              </a:rPr>
              <a:t>, policy development, and assurance</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15</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372093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733800" y="1750244"/>
            <a:ext cx="5181600" cy="990600"/>
          </a:xfrm>
          <a:prstGeom prst="roundRect">
            <a:avLst/>
          </a:prstGeom>
          <a:solidFill>
            <a:srgbClr val="92D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p:cNvSpPr/>
          <p:nvPr/>
        </p:nvSpPr>
        <p:spPr>
          <a:xfrm>
            <a:off x="3767270" y="2908063"/>
            <a:ext cx="5148130" cy="990600"/>
          </a:xfrm>
          <a:prstGeom prst="roundRect">
            <a:avLst/>
          </a:prstGeom>
          <a:solidFill>
            <a:srgbClr val="92D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3811460" y="4089164"/>
            <a:ext cx="5103939" cy="990600"/>
          </a:xfrm>
          <a:prstGeom prst="roundRect">
            <a:avLst/>
          </a:prstGeom>
          <a:solidFill>
            <a:srgbClr val="92D05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rot="5400000">
            <a:off x="2494322" y="1772878"/>
            <a:ext cx="1371600" cy="1331044"/>
          </a:xfrm>
          <a:prstGeom prst="chevron">
            <a:avLst>
              <a:gd name="adj" fmla="val 31874"/>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Chevron 5"/>
          <p:cNvSpPr/>
          <p:nvPr/>
        </p:nvSpPr>
        <p:spPr>
          <a:xfrm rot="5400000">
            <a:off x="2494322" y="2947569"/>
            <a:ext cx="1371600" cy="1331044"/>
          </a:xfrm>
          <a:prstGeom prst="chevron">
            <a:avLst>
              <a:gd name="adj" fmla="val 31874"/>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hevron 7"/>
          <p:cNvSpPr/>
          <p:nvPr/>
        </p:nvSpPr>
        <p:spPr>
          <a:xfrm rot="5400000">
            <a:off x="2497174" y="4129027"/>
            <a:ext cx="1371600" cy="1331044"/>
          </a:xfrm>
          <a:prstGeom prst="chevron">
            <a:avLst>
              <a:gd name="adj" fmla="val 31874"/>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2515686" y="2253734"/>
            <a:ext cx="1328871" cy="369332"/>
          </a:xfrm>
          <a:prstGeom prst="rect">
            <a:avLst/>
          </a:prstGeom>
          <a:noFill/>
        </p:spPr>
        <p:txBody>
          <a:bodyPr wrap="square" rtlCol="0">
            <a:spAutoFit/>
          </a:bodyPr>
          <a:lstStyle/>
          <a:p>
            <a:pPr algn="ctr"/>
            <a:r>
              <a:rPr lang="en-US" b="1" dirty="0">
                <a:solidFill>
                  <a:srgbClr val="0000FF"/>
                </a:solidFill>
                <a:latin typeface="Times New Roman" panose="02020603050405020304" pitchFamily="18" charset="0"/>
                <a:cs typeface="Times New Roman" panose="02020603050405020304" pitchFamily="18" charset="0"/>
              </a:rPr>
              <a:t>Assessment</a:t>
            </a:r>
            <a:endParaRPr lang="en-US" dirty="0"/>
          </a:p>
        </p:txBody>
      </p:sp>
      <p:sp>
        <p:nvSpPr>
          <p:cNvPr id="11" name="TextBox 10"/>
          <p:cNvSpPr txBox="1"/>
          <p:nvPr/>
        </p:nvSpPr>
        <p:spPr>
          <a:xfrm>
            <a:off x="2436972" y="3276600"/>
            <a:ext cx="1486297" cy="923330"/>
          </a:xfrm>
          <a:prstGeom prst="rect">
            <a:avLst/>
          </a:prstGeom>
          <a:noFill/>
        </p:spPr>
        <p:txBody>
          <a:bodyPr wrap="square" rtlCol="0">
            <a:spAutoFit/>
          </a:bodyPr>
          <a:lstStyle/>
          <a:p>
            <a:pPr algn="ctr"/>
            <a:r>
              <a:rPr lang="en-US" b="1" dirty="0">
                <a:solidFill>
                  <a:srgbClr val="0000FF"/>
                </a:solidFill>
                <a:latin typeface="Times New Roman" panose="02020603050405020304" pitchFamily="18" charset="0"/>
                <a:cs typeface="Times New Roman" panose="02020603050405020304" pitchFamily="18" charset="0"/>
              </a:rPr>
              <a:t>Policy Development</a:t>
            </a:r>
          </a:p>
          <a:p>
            <a:pPr algn="ctr"/>
            <a:endParaRPr lang="en-US" dirty="0"/>
          </a:p>
        </p:txBody>
      </p:sp>
      <p:sp>
        <p:nvSpPr>
          <p:cNvPr id="12" name="TextBox 11"/>
          <p:cNvSpPr txBox="1"/>
          <p:nvPr/>
        </p:nvSpPr>
        <p:spPr>
          <a:xfrm>
            <a:off x="2517452" y="4584464"/>
            <a:ext cx="1253757" cy="369332"/>
          </a:xfrm>
          <a:prstGeom prst="rect">
            <a:avLst/>
          </a:prstGeom>
          <a:noFill/>
        </p:spPr>
        <p:txBody>
          <a:bodyPr wrap="square" rtlCol="0">
            <a:spAutoFit/>
          </a:bodyPr>
          <a:lstStyle/>
          <a:p>
            <a:pPr algn="ctr"/>
            <a:r>
              <a:rPr lang="en-US" b="1" dirty="0" smtClean="0">
                <a:solidFill>
                  <a:srgbClr val="0000FF"/>
                </a:solidFill>
                <a:latin typeface="Times New Roman" panose="02020603050405020304" pitchFamily="18" charset="0"/>
                <a:cs typeface="Times New Roman" panose="02020603050405020304" pitchFamily="18" charset="0"/>
              </a:rPr>
              <a:t>Assurance</a:t>
            </a:r>
            <a:endParaRPr lang="en-US" dirty="0"/>
          </a:p>
        </p:txBody>
      </p:sp>
      <p:sp>
        <p:nvSpPr>
          <p:cNvPr id="13" name="TextBox 12"/>
          <p:cNvSpPr txBox="1"/>
          <p:nvPr/>
        </p:nvSpPr>
        <p:spPr>
          <a:xfrm>
            <a:off x="3857043" y="1905000"/>
            <a:ext cx="4267200" cy="707886"/>
          </a:xfrm>
          <a:prstGeom prst="rect">
            <a:avLst/>
          </a:prstGeom>
          <a:noFill/>
        </p:spPr>
        <p:txBody>
          <a:bodyPr wrap="square" rtlCol="0">
            <a:spAutoFit/>
          </a:bodyPr>
          <a:lstStyle/>
          <a:p>
            <a:pPr marL="342900" indent="-342900">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Monitor health</a:t>
            </a:r>
          </a:p>
          <a:p>
            <a:pPr marL="342900" indent="-342900">
              <a:buFont typeface="Arial" panose="020B0604020202020204" pitchFamily="34" charset="0"/>
              <a:buChar char="•"/>
            </a:pPr>
            <a:r>
              <a:rPr lang="en-US" sz="2000" b="1" dirty="0">
                <a:latin typeface="Times New Roman" panose="02020603050405020304" pitchFamily="18" charset="0"/>
                <a:cs typeface="Times New Roman" panose="02020603050405020304" pitchFamily="18" charset="0"/>
              </a:rPr>
              <a:t>Diagnose and </a:t>
            </a:r>
            <a:r>
              <a:rPr lang="en-US" sz="2000" b="1" dirty="0" smtClean="0">
                <a:latin typeface="Times New Roman" panose="02020603050405020304" pitchFamily="18" charset="0"/>
                <a:cs typeface="Times New Roman" panose="02020603050405020304" pitchFamily="18" charset="0"/>
              </a:rPr>
              <a:t>investigate</a:t>
            </a:r>
            <a:endParaRPr lang="en-US" sz="2000" b="1"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3857043" y="2927291"/>
            <a:ext cx="4191000" cy="923330"/>
          </a:xfrm>
          <a:prstGeom prst="rect">
            <a:avLst/>
          </a:prstGeom>
          <a:noFill/>
        </p:spPr>
        <p:txBody>
          <a:bodyPr wrap="square" rtlCol="0">
            <a:spAutoFit/>
          </a:bodyPr>
          <a:lstStyle/>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Inform, educate, empower</a:t>
            </a:r>
          </a:p>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Mobilize community partnerships</a:t>
            </a:r>
          </a:p>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Develop policies</a:t>
            </a:r>
          </a:p>
        </p:txBody>
      </p:sp>
      <p:sp>
        <p:nvSpPr>
          <p:cNvPr id="15" name="TextBox 14"/>
          <p:cNvSpPr txBox="1"/>
          <p:nvPr/>
        </p:nvSpPr>
        <p:spPr>
          <a:xfrm>
            <a:off x="3857043" y="4208832"/>
            <a:ext cx="3457130" cy="646331"/>
          </a:xfrm>
          <a:prstGeom prst="rect">
            <a:avLst/>
          </a:prstGeom>
          <a:noFill/>
        </p:spPr>
        <p:txBody>
          <a:bodyPr wrap="square" rtlCol="0">
            <a:spAutoFit/>
          </a:bodyPr>
          <a:lstStyle/>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Link to or provide care</a:t>
            </a:r>
          </a:p>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Assure a competent </a:t>
            </a:r>
            <a:r>
              <a:rPr lang="en-US" b="1" dirty="0" smtClean="0">
                <a:latin typeface="Times New Roman" panose="02020603050405020304" pitchFamily="18" charset="0"/>
                <a:cs typeface="Times New Roman" panose="02020603050405020304" pitchFamily="18" charset="0"/>
              </a:rPr>
              <a:t>workforce</a:t>
            </a:r>
            <a:endParaRPr lang="en-US" b="1"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7180604" y="4199930"/>
            <a:ext cx="1752600" cy="646331"/>
          </a:xfrm>
          <a:prstGeom prst="rect">
            <a:avLst/>
          </a:prstGeom>
          <a:noFill/>
        </p:spPr>
        <p:txBody>
          <a:bodyPr wrap="square" rtlCol="0">
            <a:spAutoFit/>
          </a:bodyPr>
          <a:lstStyle/>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Enforce laws</a:t>
            </a:r>
          </a:p>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Evaluate</a:t>
            </a:r>
          </a:p>
        </p:txBody>
      </p:sp>
      <p:sp>
        <p:nvSpPr>
          <p:cNvPr id="17" name="Curved Down Arrow 16"/>
          <p:cNvSpPr/>
          <p:nvPr/>
        </p:nvSpPr>
        <p:spPr>
          <a:xfrm rot="16200000">
            <a:off x="99879" y="2871923"/>
            <a:ext cx="3141895" cy="1208050"/>
          </a:xfrm>
          <a:prstGeom prst="curvedDownArrow">
            <a:avLst>
              <a:gd name="adj1" fmla="val 25000"/>
              <a:gd name="adj2" fmla="val 50000"/>
              <a:gd name="adj3" fmla="val 25931"/>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p:cNvSpPr txBox="1"/>
          <p:nvPr/>
        </p:nvSpPr>
        <p:spPr>
          <a:xfrm>
            <a:off x="990600" y="3357265"/>
            <a:ext cx="12192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Research</a:t>
            </a:r>
            <a:endParaRPr lang="en-US" b="1"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990600" y="304800"/>
            <a:ext cx="7942604" cy="830997"/>
          </a:xfrm>
          <a:prstGeom prst="rect">
            <a:avLst/>
          </a:prstGeom>
          <a:noFill/>
        </p:spPr>
        <p:txBody>
          <a:bodyPr wrap="square" rtlCol="0">
            <a:spAutoFit/>
          </a:bodyPr>
          <a:lstStyle/>
          <a:p>
            <a:r>
              <a:rPr lang="en-US" sz="2400" b="1" dirty="0">
                <a:solidFill>
                  <a:srgbClr val="FF0000"/>
                </a:solidFill>
                <a:latin typeface="Times New Roman" panose="02020603050405020304" pitchFamily="18" charset="0"/>
                <a:cs typeface="Times New Roman" panose="02020603050405020304" pitchFamily="18" charset="0"/>
              </a:rPr>
              <a:t>FIGURE 2.1 </a:t>
            </a:r>
            <a:r>
              <a:rPr lang="en-US" sz="2400" b="1" dirty="0">
                <a:solidFill>
                  <a:srgbClr val="0000FF"/>
                </a:solidFill>
                <a:latin typeface="Times New Roman" panose="02020603050405020304" pitchFamily="18" charset="0"/>
                <a:cs typeface="Times New Roman" panose="02020603050405020304" pitchFamily="18" charset="0"/>
              </a:rPr>
              <a:t>Public Health Core Functions </a:t>
            </a:r>
            <a:r>
              <a:rPr lang="en-US" sz="2400" b="1" dirty="0" smtClean="0">
                <a:solidFill>
                  <a:srgbClr val="0000FF"/>
                </a:solidFill>
                <a:latin typeface="Times New Roman" panose="02020603050405020304" pitchFamily="18" charset="0"/>
                <a:cs typeface="Times New Roman" panose="02020603050405020304" pitchFamily="18" charset="0"/>
              </a:rPr>
              <a:t>and Ten </a:t>
            </a:r>
            <a:r>
              <a:rPr lang="en-US" sz="2400" b="1" dirty="0">
                <a:solidFill>
                  <a:srgbClr val="0000FF"/>
                </a:solidFill>
                <a:latin typeface="Times New Roman" panose="02020603050405020304" pitchFamily="18" charset="0"/>
                <a:cs typeface="Times New Roman" panose="02020603050405020304" pitchFamily="18" charset="0"/>
              </a:rPr>
              <a:t>Essential </a:t>
            </a:r>
            <a:r>
              <a:rPr lang="en-US" sz="2400" b="1" dirty="0" smtClean="0">
                <a:solidFill>
                  <a:srgbClr val="0000FF"/>
                </a:solidFill>
                <a:latin typeface="Times New Roman" panose="02020603050405020304" pitchFamily="18" charset="0"/>
                <a:cs typeface="Times New Roman" panose="02020603050405020304" pitchFamily="18" charset="0"/>
              </a:rPr>
              <a:t>Services</a:t>
            </a:r>
            <a:endParaRPr lang="en-US" sz="2400" dirty="0">
              <a:solidFill>
                <a:srgbClr val="0000FF"/>
              </a:solidFill>
              <a:latin typeface="Times New Roman" panose="02020603050405020304" pitchFamily="18" charset="0"/>
              <a:cs typeface="Times New Roman" panose="02020603050405020304" pitchFamily="18" charset="0"/>
            </a:endParaRPr>
          </a:p>
        </p:txBody>
      </p:sp>
      <p:sp>
        <p:nvSpPr>
          <p:cNvPr id="20" name="Date Placeholder 19"/>
          <p:cNvSpPr>
            <a:spLocks noGrp="1"/>
          </p:cNvSpPr>
          <p:nvPr>
            <p:ph type="dt" sz="half" idx="10"/>
          </p:nvPr>
        </p:nvSpPr>
        <p:spPr/>
        <p:txBody>
          <a:bodyPr/>
          <a:lstStyle/>
          <a:p>
            <a:fld id="{50B2D87B-3B60-4FAB-B913-486AF7462C0B}" type="datetime1">
              <a:rPr lang="ar-SA" smtClean="0"/>
              <a:t>17/01/1438</a:t>
            </a:fld>
            <a:endParaRPr lang="en-US"/>
          </a:p>
        </p:txBody>
      </p:sp>
      <p:sp>
        <p:nvSpPr>
          <p:cNvPr id="21" name="Footer Placeholder 20"/>
          <p:cNvSpPr>
            <a:spLocks noGrp="1"/>
          </p:cNvSpPr>
          <p:nvPr>
            <p:ph type="ftr" sz="quarter" idx="11"/>
          </p:nvPr>
        </p:nvSpPr>
        <p:spPr/>
        <p:txBody>
          <a:bodyPr/>
          <a:lstStyle/>
          <a:p>
            <a:r>
              <a:rPr lang="en-US" smtClean="0"/>
              <a:t>Dr. Mohammed Alnaif</a:t>
            </a:r>
            <a:endParaRPr lang="en-US"/>
          </a:p>
        </p:txBody>
      </p:sp>
      <p:sp>
        <p:nvSpPr>
          <p:cNvPr id="22" name="Slide Number Placeholder 21"/>
          <p:cNvSpPr>
            <a:spLocks noGrp="1"/>
          </p:cNvSpPr>
          <p:nvPr>
            <p:ph type="sldNum" sz="quarter" idx="12"/>
          </p:nvPr>
        </p:nvSpPr>
        <p:spPr/>
        <p:txBody>
          <a:bodyPr/>
          <a:lstStyle/>
          <a:p>
            <a:fld id="{EEEECDCC-63C2-4492-ADC6-A6890B1EB79E}" type="slidenum">
              <a:rPr lang="en-US" smtClean="0"/>
              <a:t>16</a:t>
            </a:fld>
            <a:endParaRPr lang="en-US"/>
          </a:p>
        </p:txBody>
      </p:sp>
    </p:spTree>
    <p:extLst>
      <p:ext uri="{BB962C8B-B14F-4D97-AF65-F5344CB8AC3E}">
        <p14:creationId xmlns:p14="http://schemas.microsoft.com/office/powerpoint/2010/main" val="36500975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295400"/>
            <a:ext cx="7848600" cy="4876800"/>
          </a:xfrm>
        </p:spPr>
        <p:txBody>
          <a:bodyPr>
            <a:normAutofit fontScale="925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The Three Core Functions in Action</a:t>
            </a:r>
          </a:p>
          <a:p>
            <a:r>
              <a:rPr lang="en-US" sz="2800" b="1" i="1" dirty="0">
                <a:solidFill>
                  <a:srgbClr val="0000FF"/>
                </a:solidFill>
                <a:latin typeface="Times New Roman" panose="02020603050405020304" pitchFamily="18" charset="0"/>
                <a:cs typeface="Times New Roman" panose="02020603050405020304" pitchFamily="18" charset="0"/>
              </a:rPr>
              <a:t>A Real - Life Example: Obesity in the United States</a:t>
            </a:r>
            <a:endParaRPr lang="en-US" sz="2800" b="1" dirty="0">
              <a:solidFill>
                <a:srgbClr val="0000FF"/>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a:solidFill>
                  <a:srgbClr val="0000FF"/>
                </a:solidFill>
                <a:latin typeface="Times New Roman" panose="02020603050405020304" pitchFamily="18" charset="0"/>
                <a:cs typeface="Times New Roman" panose="02020603050405020304" pitchFamily="18" charset="0"/>
              </a:rPr>
              <a:t>First Core Function: </a:t>
            </a:r>
            <a:r>
              <a:rPr lang="en-US" sz="2800" b="1" dirty="0">
                <a:solidFill>
                  <a:srgbClr val="FF0000"/>
                </a:solidFill>
                <a:latin typeface="Times New Roman" panose="02020603050405020304" pitchFamily="18" charset="0"/>
                <a:cs typeface="Times New Roman" panose="02020603050405020304" pitchFamily="18" charset="0"/>
              </a:rPr>
              <a:t>Assessment</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Through data gathered in national surveys in the late 1990s, public health researchers learned that the prevalence of obesity and overweight had increased dramatically over the past few decades among both children and adults</a:t>
            </a:r>
            <a:r>
              <a:rPr lang="en-US" sz="2800" b="1" dirty="0" smtClean="0">
                <a:solidFill>
                  <a:schemeClr val="tx1"/>
                </a:solidFill>
                <a:latin typeface="Times New Roman" panose="02020603050405020304" pitchFamily="18" charset="0"/>
                <a:cs typeface="Times New Roman" panose="02020603050405020304" pitchFamily="18" charset="0"/>
              </a:rPr>
              <a:t>.</a:t>
            </a:r>
          </a:p>
          <a:p>
            <a:pPr marL="484632" indent="-457200">
              <a:buFont typeface="Wingdings" panose="05000000000000000000" pitchFamily="2" charset="2"/>
              <a:buChar char="v"/>
            </a:pPr>
            <a:r>
              <a:rPr lang="en-US" sz="2800" b="1" dirty="0">
                <a:solidFill>
                  <a:srgbClr val="0000FF"/>
                </a:solidFill>
                <a:latin typeface="Times New Roman" panose="02020603050405020304" pitchFamily="18" charset="0"/>
                <a:cs typeface="Times New Roman" panose="02020603050405020304" pitchFamily="18" charset="0"/>
              </a:rPr>
              <a:t>Second Core Function: </a:t>
            </a:r>
            <a:r>
              <a:rPr lang="en-US" sz="2800" b="1" dirty="0">
                <a:solidFill>
                  <a:srgbClr val="FF0000"/>
                </a:solidFill>
                <a:latin typeface="Times New Roman" panose="02020603050405020304" pitchFamily="18" charset="0"/>
                <a:cs typeface="Times New Roman" panose="02020603050405020304" pitchFamily="18" charset="0"/>
              </a:rPr>
              <a:t>Policy Development</a:t>
            </a:r>
            <a:r>
              <a:rPr lang="en-US" sz="2800" b="1" dirty="0">
                <a:solidFill>
                  <a:srgbClr val="0000FF"/>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to address the public health and economic challenges posed by the increased prevalence of overweight and obesity in the United States, Congress established the Nutrition, Physical Activity and Obesity Program (NPAO) in 1999. </a:t>
            </a: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17</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27806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295400"/>
            <a:ext cx="7848600" cy="4876800"/>
          </a:xfrm>
        </p:spPr>
        <p:txBody>
          <a:bodyPr>
            <a:normAutofit fontScale="92500"/>
          </a:bodyPr>
          <a:lstStyle/>
          <a:p>
            <a:r>
              <a:rPr lang="en-US" sz="2800" b="1" dirty="0">
                <a:solidFill>
                  <a:srgbClr val="0000FF"/>
                </a:solidFill>
                <a:latin typeface="Times New Roman" panose="02020603050405020304" pitchFamily="18" charset="0"/>
                <a:cs typeface="Times New Roman" panose="02020603050405020304" pitchFamily="18" charset="0"/>
              </a:rPr>
              <a:t>The Three Core Functions in Action</a:t>
            </a:r>
          </a:p>
          <a:p>
            <a:r>
              <a:rPr lang="en-US" sz="2800" b="1" dirty="0" smtClean="0">
                <a:solidFill>
                  <a:srgbClr val="0000FF"/>
                </a:solidFill>
                <a:latin typeface="Times New Roman" panose="02020603050405020304" pitchFamily="18" charset="0"/>
                <a:cs typeface="Times New Roman" panose="02020603050405020304" pitchFamily="18" charset="0"/>
              </a:rPr>
              <a:t>Second </a:t>
            </a:r>
            <a:r>
              <a:rPr lang="en-US" sz="2800" b="1" dirty="0">
                <a:solidFill>
                  <a:srgbClr val="0000FF"/>
                </a:solidFill>
                <a:latin typeface="Times New Roman" panose="02020603050405020304" pitchFamily="18" charset="0"/>
                <a:cs typeface="Times New Roman" panose="02020603050405020304" pitchFamily="18" charset="0"/>
              </a:rPr>
              <a:t>Core Function: </a:t>
            </a:r>
            <a:r>
              <a:rPr lang="en-US" sz="2800" b="1" dirty="0">
                <a:solidFill>
                  <a:srgbClr val="FF0000"/>
                </a:solidFill>
                <a:latin typeface="Times New Roman" panose="02020603050405020304" pitchFamily="18" charset="0"/>
                <a:cs typeface="Times New Roman" panose="02020603050405020304" pitchFamily="18" charset="0"/>
              </a:rPr>
              <a:t>Policy Development</a:t>
            </a:r>
            <a:r>
              <a:rPr lang="en-US" sz="2800" b="1" dirty="0">
                <a:solidFill>
                  <a:srgbClr val="0000FF"/>
                </a:solidFill>
                <a:latin typeface="Times New Roman" panose="02020603050405020304" pitchFamily="18" charset="0"/>
                <a:cs typeface="Times New Roman" panose="02020603050405020304" pitchFamily="18" charset="0"/>
              </a:rPr>
              <a:t>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b="1" dirty="0" smtClean="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program is administered through the Centers for Disease Control and Prevention (CDC), and funding is distributed to participating states. </a:t>
            </a:r>
            <a:endParaRPr lang="en-US" b="1" dirty="0" smtClean="0">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b="1" dirty="0" smtClean="0">
                <a:latin typeface="Times New Roman" panose="02020603050405020304" pitchFamily="18" charset="0"/>
                <a:cs typeface="Times New Roman" panose="02020603050405020304" pitchFamily="18" charset="0"/>
              </a:rPr>
              <a:t>The </a:t>
            </a:r>
            <a:r>
              <a:rPr lang="en-US" b="1" dirty="0">
                <a:solidFill>
                  <a:srgbClr val="0000FF"/>
                </a:solidFill>
                <a:latin typeface="Times New Roman" panose="02020603050405020304" pitchFamily="18" charset="0"/>
                <a:cs typeface="Times New Roman" panose="02020603050405020304" pitchFamily="18" charset="0"/>
              </a:rPr>
              <a:t>goal of NPAO </a:t>
            </a:r>
            <a:r>
              <a:rPr lang="en-US" b="1" dirty="0">
                <a:latin typeface="Times New Roman" panose="02020603050405020304" pitchFamily="18" charset="0"/>
                <a:cs typeface="Times New Roman" panose="02020603050405020304" pitchFamily="18" charset="0"/>
              </a:rPr>
              <a:t>is to help states address the problems of poor nutrition and physical inactivity and reduce the burden of obesity and associated chronic diseases by employing evidence - based programs for increasing physical activity, increasing consumption of fruits and vegetables, decreasing TV viewing, and increasing breastfeeding</a:t>
            </a:r>
            <a:r>
              <a:rPr lang="en-US" b="1" dirty="0" smtClean="0">
                <a:latin typeface="Times New Roman" panose="02020603050405020304" pitchFamily="18" charset="0"/>
                <a:cs typeface="Times New Roman" panose="02020603050405020304" pitchFamily="18" charset="0"/>
              </a:rPr>
              <a:t>. </a:t>
            </a:r>
            <a:endParaRPr lang="en-US"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18</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468455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295400"/>
            <a:ext cx="7848600" cy="4876800"/>
          </a:xfrm>
        </p:spPr>
        <p:txBody>
          <a:bodyPr>
            <a:normAutofit fontScale="92500"/>
          </a:bodyPr>
          <a:lstStyle/>
          <a:p>
            <a:r>
              <a:rPr lang="en-US" sz="2800" b="1" dirty="0">
                <a:solidFill>
                  <a:srgbClr val="0000FF"/>
                </a:solidFill>
                <a:latin typeface="Times New Roman" panose="02020603050405020304" pitchFamily="18" charset="0"/>
                <a:cs typeface="Times New Roman" panose="02020603050405020304" pitchFamily="18" charset="0"/>
              </a:rPr>
              <a:t>The Three Core Functions in Action</a:t>
            </a:r>
          </a:p>
          <a:p>
            <a:r>
              <a:rPr lang="en-US" sz="2800" b="1" dirty="0">
                <a:solidFill>
                  <a:srgbClr val="0000FF"/>
                </a:solidFill>
                <a:latin typeface="Times New Roman" panose="02020603050405020304" pitchFamily="18" charset="0"/>
                <a:cs typeface="Times New Roman" panose="02020603050405020304" pitchFamily="18" charset="0"/>
              </a:rPr>
              <a:t>Third Core Function: </a:t>
            </a:r>
            <a:r>
              <a:rPr lang="en-US" sz="2800" b="1" dirty="0">
                <a:solidFill>
                  <a:srgbClr val="FF0000"/>
                </a:solidFill>
                <a:latin typeface="Times New Roman" panose="02020603050405020304" pitchFamily="18" charset="0"/>
                <a:cs typeface="Times New Roman" panose="02020603050405020304" pitchFamily="18" charset="0"/>
              </a:rPr>
              <a:t>Assurance</a:t>
            </a:r>
            <a:r>
              <a:rPr lang="en-US" sz="2800" b="1" dirty="0">
                <a:solidFill>
                  <a:srgbClr val="0000FF"/>
                </a:solidFill>
                <a:latin typeface="Times New Roman" panose="02020603050405020304" pitchFamily="18" charset="0"/>
                <a:cs typeface="Times New Roman" panose="02020603050405020304" pitchFamily="18" charset="0"/>
              </a:rPr>
              <a:t>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As </a:t>
            </a:r>
            <a:r>
              <a:rPr lang="en-US" sz="2800" b="1" dirty="0">
                <a:solidFill>
                  <a:schemeClr val="tx1"/>
                </a:solidFill>
                <a:latin typeface="Times New Roman" panose="02020603050405020304" pitchFamily="18" charset="0"/>
                <a:cs typeface="Times New Roman" panose="02020603050405020304" pitchFamily="18" charset="0"/>
              </a:rPr>
              <a:t>part of the program, participating states are required to submit semiannual progress reports summarizing their progress with respect to infrastructure, collaborations, implementation, and evaluation. The CDC uses these reports to manage and improve the </a:t>
            </a:r>
            <a:r>
              <a:rPr lang="en-US" sz="2800" b="1" dirty="0" smtClean="0">
                <a:solidFill>
                  <a:schemeClr val="tx1"/>
                </a:solidFill>
                <a:latin typeface="Times New Roman" panose="02020603050405020304" pitchFamily="18" charset="0"/>
                <a:cs typeface="Times New Roman" panose="02020603050405020304" pitchFamily="18" charset="0"/>
              </a:rPr>
              <a:t>program.</a:t>
            </a: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Through </a:t>
            </a:r>
            <a:r>
              <a:rPr lang="en-US" sz="2800" b="1" dirty="0">
                <a:solidFill>
                  <a:schemeClr val="tx1"/>
                </a:solidFill>
                <a:latin typeface="Times New Roman" panose="02020603050405020304" pitchFamily="18" charset="0"/>
                <a:cs typeface="Times New Roman" panose="02020603050405020304" pitchFamily="18" charset="0"/>
              </a:rPr>
              <a:t>a process of ongoing </a:t>
            </a:r>
            <a:r>
              <a:rPr lang="en-US" sz="2800" b="1" dirty="0">
                <a:solidFill>
                  <a:srgbClr val="FF0000"/>
                </a:solidFill>
                <a:latin typeface="Times New Roman" panose="02020603050405020304" pitchFamily="18" charset="0"/>
                <a:cs typeface="Times New Roman" panose="02020603050405020304" pitchFamily="18" charset="0"/>
              </a:rPr>
              <a:t>assessment, policy development, and assurance</a:t>
            </a:r>
            <a:r>
              <a:rPr lang="en-US" sz="2800" b="1" dirty="0">
                <a:solidFill>
                  <a:schemeClr val="tx1"/>
                </a:solidFill>
                <a:latin typeface="Times New Roman" panose="02020603050405020304" pitchFamily="18" charset="0"/>
                <a:cs typeface="Times New Roman" panose="02020603050405020304" pitchFamily="18" charset="0"/>
              </a:rPr>
              <a:t>, NPAO continues to improve and expand its activities</a:t>
            </a:r>
            <a:r>
              <a:rPr lang="en-US" b="1" dirty="0" smtClean="0">
                <a:latin typeface="Times New Roman" panose="02020603050405020304" pitchFamily="18" charset="0"/>
                <a:cs typeface="Times New Roman" panose="02020603050405020304" pitchFamily="18" charset="0"/>
              </a:rPr>
              <a:t>. </a:t>
            </a:r>
            <a:endParaRPr lang="en-US"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19</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945240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371600"/>
            <a:ext cx="7696200" cy="4800600"/>
          </a:xfrm>
        </p:spPr>
        <p:txBody>
          <a:bodyPr>
            <a:normAutofit fontScale="92500" lnSpcReduction="20000"/>
          </a:bodyPr>
          <a:lstStyle/>
          <a:p>
            <a:pPr algn="l"/>
            <a:r>
              <a:rPr lang="en-US" sz="3500" b="1" i="1" dirty="0">
                <a:solidFill>
                  <a:srgbClr val="0000FF"/>
                </a:solidFill>
                <a:latin typeface="Times New Roman" panose="02020603050405020304" pitchFamily="18" charset="0"/>
                <a:cs typeface="Times New Roman" panose="02020603050405020304" pitchFamily="18" charset="0"/>
              </a:rPr>
              <a:t>Learning </a:t>
            </a:r>
            <a:r>
              <a:rPr lang="en-US" sz="3500" b="1" i="1" dirty="0" smtClean="0">
                <a:solidFill>
                  <a:srgbClr val="0000FF"/>
                </a:solidFill>
                <a:latin typeface="Times New Roman" panose="02020603050405020304" pitchFamily="18" charset="0"/>
                <a:cs typeface="Times New Roman" panose="02020603050405020304" pitchFamily="18" charset="0"/>
              </a:rPr>
              <a:t>Objectives</a:t>
            </a:r>
            <a:endParaRPr lang="en-US" sz="3500" dirty="0" smtClean="0">
              <a:solidFill>
                <a:srgbClr val="0000FF"/>
              </a:solidFill>
              <a:latin typeface="Times New Roman" panose="02020603050405020304" pitchFamily="18" charset="0"/>
              <a:cs typeface="Times New Roman" panose="02020603050405020304" pitchFamily="18" charset="0"/>
            </a:endParaRPr>
          </a:p>
          <a:p>
            <a:r>
              <a:rPr lang="en-US" b="1" dirty="0">
                <a:solidFill>
                  <a:schemeClr val="tx1"/>
                </a:solidFill>
                <a:latin typeface="Times New Roman" panose="02020603050405020304" pitchFamily="18" charset="0"/>
                <a:cs typeface="Times New Roman" panose="02020603050405020304" pitchFamily="18" charset="0"/>
              </a:rPr>
              <a:t>List and define the three core functions of public health and provide a real – life example of each.</a:t>
            </a:r>
          </a:p>
          <a:p>
            <a:r>
              <a:rPr lang="en-US" b="1" dirty="0">
                <a:solidFill>
                  <a:schemeClr val="tx1"/>
                </a:solidFill>
                <a:latin typeface="Times New Roman" panose="02020603050405020304" pitchFamily="18" charset="0"/>
                <a:cs typeface="Times New Roman" panose="02020603050405020304" pitchFamily="18" charset="0"/>
              </a:rPr>
              <a:t>Define the meaning of </a:t>
            </a:r>
            <a:r>
              <a:rPr lang="en-US" b="1" i="1" dirty="0">
                <a:solidFill>
                  <a:schemeClr val="tx1"/>
                </a:solidFill>
                <a:latin typeface="Times New Roman" panose="02020603050405020304" pitchFamily="18" charset="0"/>
                <a:cs typeface="Times New Roman" panose="02020603050405020304" pitchFamily="18" charset="0"/>
              </a:rPr>
              <a:t>population </a:t>
            </a:r>
            <a:r>
              <a:rPr lang="en-US" b="1" dirty="0">
                <a:solidFill>
                  <a:schemeClr val="tx1"/>
                </a:solidFill>
                <a:latin typeface="Times New Roman" panose="02020603050405020304" pitchFamily="18" charset="0"/>
                <a:cs typeface="Times New Roman" panose="02020603050405020304" pitchFamily="18" charset="0"/>
              </a:rPr>
              <a:t>in the context of public health.</a:t>
            </a:r>
          </a:p>
          <a:p>
            <a:r>
              <a:rPr lang="en-US" b="1" dirty="0">
                <a:solidFill>
                  <a:schemeClr val="tx1"/>
                </a:solidFill>
                <a:latin typeface="Times New Roman" panose="02020603050405020304" pitchFamily="18" charset="0"/>
                <a:cs typeface="Times New Roman" panose="02020603050405020304" pitchFamily="18" charset="0"/>
              </a:rPr>
              <a:t>Describe how the social - ecological model is important when considering public health efforts of prevention.</a:t>
            </a:r>
          </a:p>
          <a:p>
            <a:r>
              <a:rPr lang="en-US" b="1" dirty="0">
                <a:solidFill>
                  <a:schemeClr val="tx1"/>
                </a:solidFill>
                <a:latin typeface="Times New Roman" panose="02020603050405020304" pitchFamily="18" charset="0"/>
                <a:cs typeface="Times New Roman" panose="02020603050405020304" pitchFamily="18" charset="0"/>
              </a:rPr>
              <a:t>Name the three levels of prevention in public health and explain how they differ.</a:t>
            </a:r>
          </a:p>
          <a:p>
            <a:r>
              <a:rPr lang="en-US" b="1" dirty="0">
                <a:solidFill>
                  <a:schemeClr val="tx1"/>
                </a:solidFill>
                <a:latin typeface="Times New Roman" panose="02020603050405020304" pitchFamily="18" charset="0"/>
                <a:cs typeface="Times New Roman" panose="02020603050405020304" pitchFamily="18" charset="0"/>
              </a:rPr>
              <a:t>Identify examples of federal, state, and local public health organizations.</a:t>
            </a:r>
          </a:p>
          <a:p>
            <a:r>
              <a:rPr lang="en-US" b="1" dirty="0">
                <a:solidFill>
                  <a:schemeClr val="tx1"/>
                </a:solidFill>
                <a:latin typeface="Times New Roman" panose="02020603050405020304" pitchFamily="18" charset="0"/>
                <a:cs typeface="Times New Roman" panose="02020603050405020304" pitchFamily="18" charset="0"/>
              </a:rPr>
              <a:t>Briefly describe how the U.S. public health system is organized</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5E32E717-9963-4034-9A78-66D6FE292DC7}" type="datetime1">
              <a:rPr lang="ar-SA" smtClean="0"/>
              <a:t>17/01/1438</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2667804"/>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524000"/>
            <a:ext cx="7848600" cy="46482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The Three Core Functions in Action</a:t>
            </a:r>
          </a:p>
          <a:p>
            <a:r>
              <a:rPr lang="en-US" sz="2800" b="1" dirty="0">
                <a:solidFill>
                  <a:srgbClr val="0000FF"/>
                </a:solidFill>
                <a:latin typeface="Times New Roman" panose="02020603050405020304" pitchFamily="18" charset="0"/>
                <a:cs typeface="Times New Roman" panose="02020603050405020304" pitchFamily="18" charset="0"/>
              </a:rPr>
              <a:t>Third Core Function: </a:t>
            </a:r>
            <a:r>
              <a:rPr lang="en-US" sz="2800" b="1" dirty="0">
                <a:solidFill>
                  <a:srgbClr val="FF0000"/>
                </a:solidFill>
                <a:latin typeface="Times New Roman" panose="02020603050405020304" pitchFamily="18" charset="0"/>
                <a:cs typeface="Times New Roman" panose="02020603050405020304" pitchFamily="18" charset="0"/>
              </a:rPr>
              <a:t>Assurance</a:t>
            </a:r>
            <a:r>
              <a:rPr lang="en-US" sz="2800" b="1" dirty="0">
                <a:solidFill>
                  <a:srgbClr val="0000FF"/>
                </a:solidFill>
                <a:latin typeface="Times New Roman" panose="02020603050405020304" pitchFamily="18" charset="0"/>
                <a:cs typeface="Times New Roman" panose="02020603050405020304" pitchFamily="18" charset="0"/>
              </a:rPr>
              <a:t> </a:t>
            </a:r>
            <a:endParaRPr lang="en-US" sz="2800" b="1" dirty="0" smtClean="0">
              <a:solidFill>
                <a:srgbClr val="0000FF"/>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Today, the program works with twenty - three states to address obesity and other chronic diseases. NPAO seeks to influence the full spectrum of factors that determine these health outcomes, from individual behavior to public policy.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This </a:t>
            </a:r>
            <a:r>
              <a:rPr lang="en-US" sz="2800" b="1" dirty="0">
                <a:solidFill>
                  <a:schemeClr val="tx1"/>
                </a:solidFill>
                <a:latin typeface="Times New Roman" panose="02020603050405020304" pitchFamily="18" charset="0"/>
                <a:cs typeface="Times New Roman" panose="02020603050405020304" pitchFamily="18" charset="0"/>
              </a:rPr>
              <a:t>broad approach is called the social - ecological model, a concept we will explore in further detail later in this chapter</a:t>
            </a:r>
            <a:r>
              <a:rPr lang="en-US" b="1" dirty="0" smtClean="0">
                <a:latin typeface="Times New Roman" panose="02020603050405020304" pitchFamily="18" charset="0"/>
                <a:cs typeface="Times New Roman" panose="02020603050405020304" pitchFamily="18" charset="0"/>
              </a:rPr>
              <a:t>. </a:t>
            </a:r>
            <a:endParaRPr lang="en-US" b="1" dirty="0">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20</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7613242"/>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838200" y="1371600"/>
            <a:ext cx="8001000" cy="4800600"/>
          </a:xfrm>
        </p:spPr>
        <p:txBody>
          <a:bodyPr>
            <a:normAutofit fontScale="92500" lnSpcReduction="20000"/>
          </a:bodyPr>
          <a:lstStyle/>
          <a:p>
            <a:r>
              <a:rPr lang="en-US" sz="3500" b="1" dirty="0">
                <a:solidFill>
                  <a:srgbClr val="0000FF"/>
                </a:solidFill>
                <a:latin typeface="Times New Roman" panose="02020603050405020304" pitchFamily="18" charset="0"/>
                <a:cs typeface="Times New Roman" panose="02020603050405020304" pitchFamily="18" charset="0"/>
              </a:rPr>
              <a:t>Understanding Population</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term </a:t>
            </a:r>
            <a:r>
              <a:rPr lang="en-US" sz="2800" b="1" i="1" dirty="0">
                <a:solidFill>
                  <a:schemeClr val="tx1"/>
                </a:solidFill>
                <a:latin typeface="Times New Roman" panose="02020603050405020304" pitchFamily="18" charset="0"/>
                <a:cs typeface="Times New Roman" panose="02020603050405020304" pitchFamily="18" charset="0"/>
              </a:rPr>
              <a:t>population </a:t>
            </a:r>
            <a:r>
              <a:rPr lang="en-US" sz="2800" b="1" dirty="0">
                <a:solidFill>
                  <a:schemeClr val="tx1"/>
                </a:solidFill>
                <a:latin typeface="Times New Roman" panose="02020603050405020304" pitchFamily="18" charset="0"/>
                <a:cs typeface="Times New Roman" panose="02020603050405020304" pitchFamily="18" charset="0"/>
              </a:rPr>
              <a:t>has various meanings depending on the context. For example, one might refer to the number of individuals in the country of Saudi Arabia by saying that its population is about 28,000,000 people or collectively refer to the Saudi population by saying that the population of the Saudi Arabia is very diverse.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However</a:t>
            </a:r>
            <a:r>
              <a:rPr lang="en-US" sz="2800" b="1" dirty="0">
                <a:solidFill>
                  <a:schemeClr val="tx1"/>
                </a:solidFill>
                <a:latin typeface="Times New Roman" panose="02020603050405020304" pitchFamily="18" charset="0"/>
                <a:cs typeface="Times New Roman" panose="02020603050405020304" pitchFamily="18" charset="0"/>
              </a:rPr>
              <a:t>, in the context of public health, a population is defined as a group of people who share characteristics such as age, race, gender, geography, income level, and country of origin and who are commonly affected by a public health issue</a:t>
            </a:r>
            <a:r>
              <a:rPr lang="en-US" b="1" dirty="0" smtClean="0">
                <a:solidFill>
                  <a:schemeClr val="tx1"/>
                </a:solidFill>
                <a:latin typeface="Times New Roman" panose="02020603050405020304" pitchFamily="18" charset="0"/>
                <a:cs typeface="Times New Roman" panose="02020603050405020304" pitchFamily="18" charset="0"/>
              </a:rPr>
              <a:t>. </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21</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098534"/>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838200" y="1371600"/>
            <a:ext cx="8001000" cy="4800600"/>
          </a:xfrm>
        </p:spPr>
        <p:txBody>
          <a:bodyPr>
            <a:normAutofit/>
          </a:bodyPr>
          <a:lstStyle/>
          <a:p>
            <a:r>
              <a:rPr lang="en-US" sz="3500" b="1" dirty="0">
                <a:solidFill>
                  <a:srgbClr val="0000FF"/>
                </a:solidFill>
                <a:latin typeface="Times New Roman" panose="02020603050405020304" pitchFamily="18" charset="0"/>
                <a:cs typeface="Times New Roman" panose="02020603050405020304" pitchFamily="18" charset="0"/>
              </a:rPr>
              <a:t>Understanding Population</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For an issue to become a </a:t>
            </a:r>
            <a:r>
              <a:rPr lang="en-US" sz="2800" b="1" dirty="0">
                <a:solidFill>
                  <a:srgbClr val="0000FF"/>
                </a:solidFill>
                <a:latin typeface="Times New Roman" panose="02020603050405020304" pitchFamily="18" charset="0"/>
                <a:cs typeface="Times New Roman" panose="02020603050405020304" pitchFamily="18" charset="0"/>
              </a:rPr>
              <a:t>public health priority</a:t>
            </a:r>
            <a:r>
              <a:rPr lang="en-US" sz="2800" b="1" dirty="0">
                <a:solidFill>
                  <a:schemeClr val="tx1"/>
                </a:solidFill>
                <a:latin typeface="Times New Roman" panose="02020603050405020304" pitchFamily="18" charset="0"/>
                <a:cs typeface="Times New Roman" panose="02020603050405020304" pitchFamily="18" charset="0"/>
              </a:rPr>
              <a:t>, it must affect a defined group of people, or a population. As an example, a program might identify a specific age group with high rates of obesity living in Riyadh as its target </a:t>
            </a:r>
            <a:r>
              <a:rPr lang="en-US" sz="2800" b="1" dirty="0" smtClean="0">
                <a:solidFill>
                  <a:schemeClr val="tx1"/>
                </a:solidFill>
                <a:latin typeface="Times New Roman" panose="02020603050405020304" pitchFamily="18" charset="0"/>
                <a:cs typeface="Times New Roman" panose="02020603050405020304" pitchFamily="18" charset="0"/>
              </a:rPr>
              <a:t>population.</a:t>
            </a:r>
          </a:p>
          <a:p>
            <a:pPr marL="484632" indent="-457200">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In public health, the population is often discussed in the context of a population focus or </a:t>
            </a:r>
            <a:r>
              <a:rPr lang="en-US" b="1" dirty="0">
                <a:solidFill>
                  <a:srgbClr val="0000FF"/>
                </a:solidFill>
                <a:latin typeface="Times New Roman" panose="02020603050405020304" pitchFamily="18" charset="0"/>
                <a:cs typeface="Times New Roman" panose="02020603050405020304" pitchFamily="18" charset="0"/>
              </a:rPr>
              <a:t>population health</a:t>
            </a:r>
            <a:r>
              <a:rPr lang="en-US" b="1" dirty="0">
                <a:solidFill>
                  <a:schemeClr val="tx1"/>
                </a:solidFill>
                <a:latin typeface="Times New Roman" panose="02020603050405020304" pitchFamily="18" charset="0"/>
                <a:cs typeface="Times New Roman" panose="02020603050405020304" pitchFamily="18" charset="0"/>
              </a:rPr>
              <a:t>. This usage implies an underlying focus on the group rather than the </a:t>
            </a:r>
            <a:r>
              <a:rPr lang="en-US" b="1" dirty="0" smtClean="0">
                <a:solidFill>
                  <a:schemeClr val="tx1"/>
                </a:solidFill>
                <a:latin typeface="Times New Roman" panose="02020603050405020304" pitchFamily="18" charset="0"/>
                <a:cs typeface="Times New Roman" panose="02020603050405020304" pitchFamily="18" charset="0"/>
              </a:rPr>
              <a:t>individual.</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22</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993379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838200" y="1371600"/>
            <a:ext cx="8001000" cy="4800600"/>
          </a:xfrm>
        </p:spPr>
        <p:txBody>
          <a:bodyPr>
            <a:normAutofit fontScale="92500" lnSpcReduction="10000"/>
          </a:bodyPr>
          <a:lstStyle/>
          <a:p>
            <a:r>
              <a:rPr lang="en-US" sz="3500" b="1" dirty="0">
                <a:solidFill>
                  <a:srgbClr val="0000FF"/>
                </a:solidFill>
                <a:latin typeface="Times New Roman" panose="02020603050405020304" pitchFamily="18" charset="0"/>
                <a:cs typeface="Times New Roman" panose="02020603050405020304" pitchFamily="18" charset="0"/>
              </a:rPr>
              <a:t>Understanding Population</a:t>
            </a:r>
          </a:p>
          <a:p>
            <a:pPr marL="484632" indent="-457200">
              <a:buFont typeface="Wingdings" panose="05000000000000000000" pitchFamily="2" charset="2"/>
              <a:buChar char="v"/>
            </a:pPr>
            <a:r>
              <a:rPr lang="en-US" sz="2800" b="1" dirty="0">
                <a:solidFill>
                  <a:srgbClr val="0000FF"/>
                </a:solidFill>
                <a:latin typeface="Times New Roman" panose="02020603050405020304" pitchFamily="18" charset="0"/>
                <a:cs typeface="Times New Roman" panose="02020603050405020304" pitchFamily="18" charset="0"/>
              </a:rPr>
              <a:t>Public health </a:t>
            </a:r>
            <a:r>
              <a:rPr lang="en-US" sz="2800" b="1" dirty="0">
                <a:solidFill>
                  <a:schemeClr val="tx1"/>
                </a:solidFill>
                <a:latin typeface="Times New Roman" panose="02020603050405020304" pitchFamily="18" charset="0"/>
                <a:cs typeface="Times New Roman" panose="02020603050405020304" pitchFamily="18" charset="0"/>
              </a:rPr>
              <a:t>is uniquely concerned with the group dynamic, and this concern encompasses both small communities and entire countries. The population focus of public health is considered the hallmark of the field.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According </a:t>
            </a:r>
            <a:r>
              <a:rPr lang="en-US" sz="2800" b="1" dirty="0">
                <a:solidFill>
                  <a:schemeClr val="tx1"/>
                </a:solidFill>
                <a:latin typeface="Times New Roman" panose="02020603050405020304" pitchFamily="18" charset="0"/>
                <a:cs typeface="Times New Roman" panose="02020603050405020304" pitchFamily="18" charset="0"/>
              </a:rPr>
              <a:t>to the Institute of Medicine, “</a:t>
            </a:r>
            <a:r>
              <a:rPr lang="en-US" sz="2800" b="1" dirty="0">
                <a:solidFill>
                  <a:srgbClr val="0000FF"/>
                </a:solidFill>
                <a:latin typeface="Times New Roman" panose="02020603050405020304" pitchFamily="18" charset="0"/>
                <a:cs typeface="Times New Roman" panose="02020603050405020304" pitchFamily="18" charset="0"/>
              </a:rPr>
              <a:t>A public health professional</a:t>
            </a:r>
            <a:r>
              <a:rPr lang="en-US" sz="2800" b="1" dirty="0">
                <a:solidFill>
                  <a:schemeClr val="tx1"/>
                </a:solidFill>
                <a:latin typeface="Times New Roman" panose="02020603050405020304" pitchFamily="18" charset="0"/>
                <a:cs typeface="Times New Roman" panose="02020603050405020304" pitchFamily="18" charset="0"/>
              </a:rPr>
              <a:t> is a person educated in public health or a related discipline who is employed to improve health through a population focus.”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fact, the key, unifying factor in all </a:t>
            </a:r>
            <a:r>
              <a:rPr lang="en-US" sz="2800" b="1" dirty="0">
                <a:solidFill>
                  <a:srgbClr val="0000FF"/>
                </a:solidFill>
                <a:latin typeface="Times New Roman" panose="02020603050405020304" pitchFamily="18" charset="0"/>
                <a:cs typeface="Times New Roman" panose="02020603050405020304" pitchFamily="18" charset="0"/>
              </a:rPr>
              <a:t>public health </a:t>
            </a:r>
            <a:r>
              <a:rPr lang="en-US" sz="2800" b="1" dirty="0">
                <a:solidFill>
                  <a:schemeClr val="tx1"/>
                </a:solidFill>
                <a:latin typeface="Times New Roman" panose="02020603050405020304" pitchFamily="18" charset="0"/>
                <a:cs typeface="Times New Roman" panose="02020603050405020304" pitchFamily="18" charset="0"/>
              </a:rPr>
              <a:t>work is a focus on population - level </a:t>
            </a:r>
            <a:r>
              <a:rPr lang="en-US" sz="2800" b="1" dirty="0" smtClean="0">
                <a:solidFill>
                  <a:schemeClr val="tx1"/>
                </a:solidFill>
                <a:latin typeface="Times New Roman" panose="02020603050405020304" pitchFamily="18" charset="0"/>
                <a:cs typeface="Times New Roman" panose="02020603050405020304" pitchFamily="18" charset="0"/>
              </a:rPr>
              <a:t>health.</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23</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4961572"/>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838200" y="1371600"/>
            <a:ext cx="8001000" cy="4800600"/>
          </a:xfrm>
        </p:spPr>
        <p:txBody>
          <a:bodyPr>
            <a:normAutofit fontScale="85000" lnSpcReduction="20000"/>
          </a:bodyPr>
          <a:lstStyle/>
          <a:p>
            <a:r>
              <a:rPr lang="en-US" sz="3500" b="1" dirty="0">
                <a:solidFill>
                  <a:srgbClr val="0000FF"/>
                </a:solidFill>
                <a:latin typeface="Times New Roman" panose="02020603050405020304" pitchFamily="18" charset="0"/>
                <a:cs typeface="Times New Roman" panose="02020603050405020304" pitchFamily="18" charset="0"/>
              </a:rPr>
              <a:t>Understanding Population</a:t>
            </a:r>
          </a:p>
          <a:p>
            <a:pPr marL="484632" indent="-457200">
              <a:buFont typeface="Wingdings" panose="05000000000000000000" pitchFamily="2" charset="2"/>
              <a:buChar char="v"/>
            </a:pPr>
            <a:r>
              <a:rPr lang="en-US" sz="2800" b="1" dirty="0">
                <a:solidFill>
                  <a:srgbClr val="0000FF"/>
                </a:solidFill>
                <a:latin typeface="Times New Roman" panose="02020603050405020304" pitchFamily="18" charset="0"/>
                <a:cs typeface="Times New Roman" panose="02020603050405020304" pitchFamily="18" charset="0"/>
              </a:rPr>
              <a:t>Promoting population </a:t>
            </a:r>
            <a:r>
              <a:rPr lang="en-US" sz="2800" b="1" dirty="0">
                <a:solidFill>
                  <a:schemeClr val="tx1"/>
                </a:solidFill>
                <a:latin typeface="Times New Roman" panose="02020603050405020304" pitchFamily="18" charset="0"/>
                <a:cs typeface="Times New Roman" panose="02020603050405020304" pitchFamily="18" charset="0"/>
              </a:rPr>
              <a:t>- level health is complicated by the huge number of factors that influence health, well - being, and disease.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These </a:t>
            </a:r>
            <a:r>
              <a:rPr lang="en-US" sz="2800" b="1" dirty="0">
                <a:solidFill>
                  <a:schemeClr val="tx1"/>
                </a:solidFill>
                <a:latin typeface="Times New Roman" panose="02020603050405020304" pitchFamily="18" charset="0"/>
                <a:cs typeface="Times New Roman" panose="02020603050405020304" pitchFamily="18" charset="0"/>
              </a:rPr>
              <a:t>factors include complex biological causes and often encompass subtle social dynamics.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A </a:t>
            </a:r>
            <a:r>
              <a:rPr lang="en-US" sz="2800" b="1" dirty="0">
                <a:solidFill>
                  <a:schemeClr val="tx1"/>
                </a:solidFill>
                <a:latin typeface="Times New Roman" panose="02020603050405020304" pitchFamily="18" charset="0"/>
                <a:cs typeface="Times New Roman" panose="02020603050405020304" pitchFamily="18" charset="0"/>
              </a:rPr>
              <a:t>broad perspective that can account for this interrelated web of health risks and determinants is required to understand </a:t>
            </a:r>
            <a:r>
              <a:rPr lang="en-US" sz="2800" b="1" dirty="0">
                <a:solidFill>
                  <a:srgbClr val="0000FF"/>
                </a:solidFill>
                <a:latin typeface="Times New Roman" panose="02020603050405020304" pitchFamily="18" charset="0"/>
                <a:cs typeface="Times New Roman" panose="02020603050405020304" pitchFamily="18" charset="0"/>
              </a:rPr>
              <a:t>population health</a:t>
            </a:r>
            <a:r>
              <a:rPr lang="en-US" sz="2800" b="1" dirty="0">
                <a:solidFill>
                  <a:schemeClr val="tx1"/>
                </a:solidFill>
                <a:latin typeface="Times New Roman" panose="02020603050405020304" pitchFamily="18" charset="0"/>
                <a:cs typeface="Times New Roman" panose="02020603050405020304" pitchFamily="18" charset="0"/>
              </a:rPr>
              <a:t>, and the need for such an approach gave rise to the social - ecological model of health.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This </a:t>
            </a:r>
            <a:r>
              <a:rPr lang="en-US" sz="2800" b="1" dirty="0">
                <a:solidFill>
                  <a:schemeClr val="tx1"/>
                </a:solidFill>
                <a:latin typeface="Times New Roman" panose="02020603050405020304" pitchFamily="18" charset="0"/>
                <a:cs typeface="Times New Roman" panose="02020603050405020304" pitchFamily="18" charset="0"/>
              </a:rPr>
              <a:t>model provides a framework for understanding </a:t>
            </a:r>
            <a:r>
              <a:rPr lang="en-US" sz="2800" b="1" dirty="0">
                <a:solidFill>
                  <a:srgbClr val="0000FF"/>
                </a:solidFill>
                <a:latin typeface="Times New Roman" panose="02020603050405020304" pitchFamily="18" charset="0"/>
                <a:cs typeface="Times New Roman" panose="02020603050405020304" pitchFamily="18" charset="0"/>
              </a:rPr>
              <a:t>population health </a:t>
            </a:r>
            <a:r>
              <a:rPr lang="en-US" sz="2800" b="1" dirty="0">
                <a:solidFill>
                  <a:schemeClr val="tx1"/>
                </a:solidFill>
                <a:latin typeface="Times New Roman" panose="02020603050405020304" pitchFamily="18" charset="0"/>
                <a:cs typeface="Times New Roman" panose="02020603050405020304" pitchFamily="18" charset="0"/>
              </a:rPr>
              <a:t>and for carrying out public health’s three core functions </a:t>
            </a:r>
            <a:r>
              <a:rPr lang="en-US" sz="2800" b="1" dirty="0" smtClean="0">
                <a:solidFill>
                  <a:schemeClr val="tx1"/>
                </a:solidFill>
                <a:latin typeface="Times New Roman" panose="02020603050405020304" pitchFamily="18" charset="0"/>
                <a:cs typeface="Times New Roman" panose="02020603050405020304" pitchFamily="18" charset="0"/>
              </a:rPr>
              <a:t>effectively.</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24</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68562"/>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838200" y="1371600"/>
            <a:ext cx="8001000" cy="4800600"/>
          </a:xfrm>
        </p:spPr>
        <p:txBody>
          <a:bodyPr>
            <a:normAutofit fontScale="77500" lnSpcReduction="20000"/>
          </a:bodyPr>
          <a:lstStyle/>
          <a:p>
            <a:r>
              <a:rPr lang="en-US" sz="3600" b="1" dirty="0">
                <a:solidFill>
                  <a:srgbClr val="0000FF"/>
                </a:solidFill>
                <a:latin typeface="Times New Roman" panose="02020603050405020304" pitchFamily="18" charset="0"/>
                <a:cs typeface="Times New Roman" panose="02020603050405020304" pitchFamily="18" charset="0"/>
              </a:rPr>
              <a:t>The </a:t>
            </a:r>
            <a:r>
              <a:rPr lang="en-US" sz="3600" b="1" dirty="0">
                <a:solidFill>
                  <a:srgbClr val="FF0000"/>
                </a:solidFill>
                <a:latin typeface="Times New Roman" panose="02020603050405020304" pitchFamily="18" charset="0"/>
                <a:cs typeface="Times New Roman" panose="02020603050405020304" pitchFamily="18" charset="0"/>
              </a:rPr>
              <a:t>Social - Ecological Model </a:t>
            </a:r>
            <a:r>
              <a:rPr lang="en-US" sz="3600" b="1" dirty="0">
                <a:solidFill>
                  <a:srgbClr val="0000FF"/>
                </a:solidFill>
                <a:latin typeface="Times New Roman" panose="02020603050405020304" pitchFamily="18" charset="0"/>
                <a:cs typeface="Times New Roman" panose="02020603050405020304" pitchFamily="18" charset="0"/>
              </a:rPr>
              <a:t>as a Framework for Prevention</a:t>
            </a:r>
          </a:p>
          <a:p>
            <a:pPr marL="484632" indent="-457200">
              <a:buFont typeface="Wingdings" panose="05000000000000000000" pitchFamily="2" charset="2"/>
              <a:buChar char="v"/>
            </a:pPr>
            <a:r>
              <a:rPr lang="en-US" sz="3400" b="1" dirty="0">
                <a:solidFill>
                  <a:schemeClr val="tx1"/>
                </a:solidFill>
                <a:latin typeface="Times New Roman" panose="02020603050405020304" pitchFamily="18" charset="0"/>
                <a:cs typeface="Times New Roman" panose="02020603050405020304" pitchFamily="18" charset="0"/>
              </a:rPr>
              <a:t>Understanding, influencing, and changing population - level health is a complex and difficult task.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3400" b="1" dirty="0" smtClean="0">
                <a:solidFill>
                  <a:schemeClr val="tx1"/>
                </a:solidFill>
                <a:latin typeface="Times New Roman" panose="02020603050405020304" pitchFamily="18" charset="0"/>
                <a:cs typeface="Times New Roman" panose="02020603050405020304" pitchFamily="18" charset="0"/>
              </a:rPr>
              <a:t>For </a:t>
            </a:r>
            <a:r>
              <a:rPr lang="en-US" sz="3400" b="1" dirty="0">
                <a:solidFill>
                  <a:schemeClr val="tx1"/>
                </a:solidFill>
                <a:latin typeface="Times New Roman" panose="02020603050405020304" pitchFamily="18" charset="0"/>
                <a:cs typeface="Times New Roman" panose="02020603050405020304" pitchFamily="18" charset="0"/>
              </a:rPr>
              <a:t>public health professionals, the goal is to identify the important health issues facing populations, understand their underlying causes, design interventions to solve existing problems, and prevent the health issues from arising in the future. </a:t>
            </a:r>
            <a:endParaRPr lang="en-US" sz="34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3400" b="1" dirty="0" smtClean="0">
                <a:solidFill>
                  <a:schemeClr val="tx1"/>
                </a:solidFill>
                <a:latin typeface="Times New Roman" panose="02020603050405020304" pitchFamily="18" charset="0"/>
                <a:cs typeface="Times New Roman" panose="02020603050405020304" pitchFamily="18" charset="0"/>
              </a:rPr>
              <a:t>To </a:t>
            </a:r>
            <a:r>
              <a:rPr lang="en-US" sz="3400" b="1" dirty="0">
                <a:solidFill>
                  <a:schemeClr val="tx1"/>
                </a:solidFill>
                <a:latin typeface="Times New Roman" panose="02020603050405020304" pitchFamily="18" charset="0"/>
                <a:cs typeface="Times New Roman" panose="02020603050405020304" pitchFamily="18" charset="0"/>
              </a:rPr>
              <a:t>succeed, we need a framework that accounts for multiple, interrelated health determinants and aids our efforts to promote health at the population level</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25</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630816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838200" y="1371600"/>
            <a:ext cx="8001000" cy="4800600"/>
          </a:xfrm>
        </p:spPr>
        <p:txBody>
          <a:bodyPr>
            <a:normAutofit fontScale="92500" lnSpcReduction="20000"/>
          </a:bodyPr>
          <a:lstStyle/>
          <a:p>
            <a:r>
              <a:rPr lang="en-US" sz="3600" b="1" dirty="0">
                <a:solidFill>
                  <a:srgbClr val="0000FF"/>
                </a:solidFill>
                <a:latin typeface="Times New Roman" panose="02020603050405020304" pitchFamily="18" charset="0"/>
                <a:cs typeface="Times New Roman" panose="02020603050405020304" pitchFamily="18" charset="0"/>
              </a:rPr>
              <a:t>The </a:t>
            </a:r>
            <a:r>
              <a:rPr lang="en-US" sz="3600" b="1" dirty="0">
                <a:solidFill>
                  <a:srgbClr val="FF0000"/>
                </a:solidFill>
                <a:latin typeface="Times New Roman" panose="02020603050405020304" pitchFamily="18" charset="0"/>
                <a:cs typeface="Times New Roman" panose="02020603050405020304" pitchFamily="18" charset="0"/>
              </a:rPr>
              <a:t>Social - Ecological Model </a:t>
            </a:r>
            <a:r>
              <a:rPr lang="en-US" sz="3600" b="1" dirty="0">
                <a:solidFill>
                  <a:srgbClr val="0000FF"/>
                </a:solidFill>
                <a:latin typeface="Times New Roman" panose="02020603050405020304" pitchFamily="18" charset="0"/>
                <a:cs typeface="Times New Roman" panose="02020603050405020304" pitchFamily="18" charset="0"/>
              </a:rPr>
              <a:t>as a Framework for Prevention</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According to the Institute of Medicine, the social - ecological model “assumes that health and wellbeing are affected by interaction among multiple determinants of health … and … emphasizes the linkages and relationships among … factors.”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As </a:t>
            </a:r>
            <a:r>
              <a:rPr lang="en-US" sz="2800" b="1" dirty="0">
                <a:solidFill>
                  <a:schemeClr val="tx1"/>
                </a:solidFill>
                <a:latin typeface="Times New Roman" panose="02020603050405020304" pitchFamily="18" charset="0"/>
                <a:cs typeface="Times New Roman" panose="02020603050405020304" pitchFamily="18" charset="0"/>
              </a:rPr>
              <a:t>mentioned in the previous section, it is important to look beyond biological risk factors to fully understand health. In fact, at least 50 percent of mortality can be attributed to factors other than biology or medical care</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26</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517426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838200" y="1371600"/>
            <a:ext cx="8001000" cy="4800600"/>
          </a:xfrm>
        </p:spPr>
        <p:txBody>
          <a:bodyPr>
            <a:normAutofit lnSpcReduction="10000"/>
          </a:bodyPr>
          <a:lstStyle/>
          <a:p>
            <a:r>
              <a:rPr lang="en-US" sz="3600" b="1" dirty="0">
                <a:solidFill>
                  <a:srgbClr val="0000FF"/>
                </a:solidFill>
                <a:latin typeface="Times New Roman" panose="02020603050405020304" pitchFamily="18" charset="0"/>
                <a:cs typeface="Times New Roman" panose="02020603050405020304" pitchFamily="18" charset="0"/>
              </a:rPr>
              <a:t>The </a:t>
            </a:r>
            <a:r>
              <a:rPr lang="en-US" sz="3600" b="1" dirty="0">
                <a:solidFill>
                  <a:srgbClr val="FF0000"/>
                </a:solidFill>
                <a:latin typeface="Times New Roman" panose="02020603050405020304" pitchFamily="18" charset="0"/>
                <a:cs typeface="Times New Roman" panose="02020603050405020304" pitchFamily="18" charset="0"/>
              </a:rPr>
              <a:t>Social - Ecological Model </a:t>
            </a:r>
            <a:r>
              <a:rPr lang="en-US" sz="3600" b="1" dirty="0">
                <a:solidFill>
                  <a:srgbClr val="0000FF"/>
                </a:solidFill>
                <a:latin typeface="Times New Roman" panose="02020603050405020304" pitchFamily="18" charset="0"/>
                <a:cs typeface="Times New Roman" panose="02020603050405020304" pitchFamily="18" charset="0"/>
              </a:rPr>
              <a:t>as a Framework for Prevention</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What are these other factors? The social - ecological model considers four levels of influence when describing health, identifying public health issues, and designing interventions.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These </a:t>
            </a:r>
            <a:r>
              <a:rPr lang="en-US" sz="2800" b="1" dirty="0">
                <a:solidFill>
                  <a:schemeClr val="tx1"/>
                </a:solidFill>
                <a:latin typeface="Times New Roman" panose="02020603050405020304" pitchFamily="18" charset="0"/>
                <a:cs typeface="Times New Roman" panose="02020603050405020304" pitchFamily="18" charset="0"/>
              </a:rPr>
              <a:t>four levels are the individual level, the relationship level, the community level, and the societal level. These four spheres of influence overlap and interact, as depicted in Figure 2.2</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27</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380558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096000" cy="792480"/>
          </a:xfrm>
        </p:spPr>
        <p:txBody>
          <a:bodyPr>
            <a:normAutofit/>
          </a:bodyPr>
          <a:lstStyle/>
          <a:p>
            <a:r>
              <a:rPr lang="en-US" sz="3200" b="1" dirty="0">
                <a:solidFill>
                  <a:srgbClr val="0000FF"/>
                </a:solidFill>
                <a:effectLst/>
                <a:latin typeface="Times New Roman" panose="02020603050405020304" pitchFamily="18" charset="0"/>
                <a:cs typeface="Times New Roman" panose="02020603050405020304" pitchFamily="18" charset="0"/>
              </a:rPr>
              <a:t>FIGURE 2.2 Levels of Influence</a:t>
            </a:r>
            <a:endParaRPr lang="en-US" sz="3200" dirty="0">
              <a:solidFill>
                <a:srgbClr val="0000FF"/>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fld id="{B1544794-D3EF-4A54-AA2E-380E4D0F4DCD}" type="datetime1">
              <a:rPr lang="ar-SA" smtClean="0"/>
              <a:t>17/01/1438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28</a:t>
            </a:fld>
            <a:endParaRPr lang="en-US"/>
          </a:p>
        </p:txBody>
      </p:sp>
      <p:sp>
        <p:nvSpPr>
          <p:cNvPr id="6" name="Oval 5"/>
          <p:cNvSpPr/>
          <p:nvPr/>
        </p:nvSpPr>
        <p:spPr>
          <a:xfrm>
            <a:off x="1524000" y="1355932"/>
            <a:ext cx="7010400" cy="4724400"/>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981200" y="2327303"/>
            <a:ext cx="5943600" cy="381000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933700" y="3200400"/>
            <a:ext cx="4038600" cy="2895599"/>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314700" y="4111951"/>
            <a:ext cx="3276600" cy="1971941"/>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962400" y="1752600"/>
            <a:ext cx="2133600" cy="461665"/>
          </a:xfrm>
          <a:prstGeom prst="rect">
            <a:avLst/>
          </a:prstGeom>
          <a:noFill/>
        </p:spPr>
        <p:txBody>
          <a:bodyPr wrap="square" rtlCol="0">
            <a:spAutoFit/>
          </a:bodyPr>
          <a:lstStyle/>
          <a:p>
            <a:pPr algn="ctr"/>
            <a:r>
              <a:rPr lang="en-US" sz="2400" b="1" dirty="0">
                <a:solidFill>
                  <a:srgbClr val="0000FF"/>
                </a:solidFill>
                <a:latin typeface="Times New Roman" panose="02020603050405020304" pitchFamily="18" charset="0"/>
                <a:cs typeface="Times New Roman" panose="02020603050405020304" pitchFamily="18" charset="0"/>
              </a:rPr>
              <a:t>Society</a:t>
            </a:r>
          </a:p>
        </p:txBody>
      </p:sp>
      <p:sp>
        <p:nvSpPr>
          <p:cNvPr id="11" name="TextBox 10"/>
          <p:cNvSpPr txBox="1"/>
          <p:nvPr/>
        </p:nvSpPr>
        <p:spPr>
          <a:xfrm>
            <a:off x="3962400" y="2514599"/>
            <a:ext cx="2133600" cy="461665"/>
          </a:xfrm>
          <a:prstGeom prst="rect">
            <a:avLst/>
          </a:prstGeom>
          <a:noFill/>
        </p:spPr>
        <p:txBody>
          <a:bodyPr wrap="square" rtlCol="0">
            <a:spAutoFit/>
          </a:bodyPr>
          <a:lstStyle/>
          <a:p>
            <a:pPr algn="ctr"/>
            <a:r>
              <a:rPr lang="en-US" sz="2400" b="1" dirty="0">
                <a:solidFill>
                  <a:srgbClr val="0000FF"/>
                </a:solidFill>
                <a:latin typeface="Times New Roman" panose="02020603050405020304" pitchFamily="18" charset="0"/>
                <a:cs typeface="Times New Roman" panose="02020603050405020304" pitchFamily="18" charset="0"/>
              </a:rPr>
              <a:t>Community</a:t>
            </a:r>
          </a:p>
        </p:txBody>
      </p:sp>
      <p:sp>
        <p:nvSpPr>
          <p:cNvPr id="12" name="TextBox 11"/>
          <p:cNvSpPr txBox="1"/>
          <p:nvPr/>
        </p:nvSpPr>
        <p:spPr>
          <a:xfrm>
            <a:off x="3962400" y="3502967"/>
            <a:ext cx="2133600" cy="461665"/>
          </a:xfrm>
          <a:prstGeom prst="rect">
            <a:avLst/>
          </a:prstGeom>
          <a:noFill/>
        </p:spPr>
        <p:txBody>
          <a:bodyPr wrap="square" rtlCol="0">
            <a:spAutoFit/>
          </a:bodyPr>
          <a:lstStyle/>
          <a:p>
            <a:pPr algn="ctr"/>
            <a:r>
              <a:rPr lang="en-US" sz="2400" b="1" dirty="0">
                <a:solidFill>
                  <a:srgbClr val="0000FF"/>
                </a:solidFill>
                <a:latin typeface="Times New Roman" panose="02020603050405020304" pitchFamily="18" charset="0"/>
                <a:cs typeface="Times New Roman" panose="02020603050405020304" pitchFamily="18" charset="0"/>
              </a:rPr>
              <a:t>Interpersonal</a:t>
            </a:r>
          </a:p>
        </p:txBody>
      </p:sp>
      <p:sp>
        <p:nvSpPr>
          <p:cNvPr id="13" name="TextBox 12"/>
          <p:cNvSpPr txBox="1"/>
          <p:nvPr/>
        </p:nvSpPr>
        <p:spPr>
          <a:xfrm>
            <a:off x="3886200" y="4867088"/>
            <a:ext cx="2133600" cy="461665"/>
          </a:xfrm>
          <a:prstGeom prst="rect">
            <a:avLst/>
          </a:prstGeom>
          <a:noFill/>
        </p:spPr>
        <p:txBody>
          <a:bodyPr wrap="square" rtlCol="0">
            <a:spAutoFit/>
          </a:bodyPr>
          <a:lstStyle/>
          <a:p>
            <a:pPr algn="ctr"/>
            <a:r>
              <a:rPr lang="en-US" sz="2400" b="1" dirty="0">
                <a:solidFill>
                  <a:srgbClr val="0000FF"/>
                </a:solidFill>
                <a:latin typeface="Times New Roman" panose="02020603050405020304" pitchFamily="18" charset="0"/>
                <a:cs typeface="Times New Roman" panose="02020603050405020304" pitchFamily="18" charset="0"/>
              </a:rPr>
              <a:t>Individual</a:t>
            </a:r>
          </a:p>
        </p:txBody>
      </p:sp>
    </p:spTree>
    <p:extLst>
      <p:ext uri="{BB962C8B-B14F-4D97-AF65-F5344CB8AC3E}">
        <p14:creationId xmlns:p14="http://schemas.microsoft.com/office/powerpoint/2010/main" val="30542423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838200" y="1371600"/>
            <a:ext cx="8001000" cy="4800600"/>
          </a:xfrm>
        </p:spPr>
        <p:txBody>
          <a:bodyPr>
            <a:norm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Four </a:t>
            </a:r>
            <a:r>
              <a:rPr lang="en-US" sz="2800" b="1" dirty="0">
                <a:solidFill>
                  <a:srgbClr val="0000FF"/>
                </a:solidFill>
                <a:latin typeface="Times New Roman" panose="02020603050405020304" pitchFamily="18" charset="0"/>
                <a:cs typeface="Times New Roman" panose="02020603050405020304" pitchFamily="18" charset="0"/>
              </a:rPr>
              <a:t>Levels of Influence</a:t>
            </a:r>
          </a:p>
          <a:p>
            <a:r>
              <a:rPr lang="en-US" sz="2800" b="1" i="1" dirty="0">
                <a:solidFill>
                  <a:srgbClr val="FF0000"/>
                </a:solidFill>
                <a:latin typeface="Times New Roman" panose="02020603050405020304" pitchFamily="18" charset="0"/>
                <a:cs typeface="Times New Roman" panose="02020603050405020304" pitchFamily="18" charset="0"/>
              </a:rPr>
              <a:t>Individual Level</a:t>
            </a:r>
            <a:endParaRPr lang="en-US" sz="2800" b="1" dirty="0">
              <a:solidFill>
                <a:srgbClr val="FF0000"/>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Our health is largely determined by personal factors such as our genetic predisposition, behavior, attitude toward health, motivation, beliefs, and family history.</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Prevention strategies at the individual level might include mentoring and education to positively change personal influences on health and illness</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29</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258198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371600"/>
            <a:ext cx="7696200" cy="4800600"/>
          </a:xfrm>
        </p:spPr>
        <p:txBody>
          <a:bodyPr>
            <a:normAutofit fontScale="92500" lnSpcReduction="10000"/>
          </a:bodyPr>
          <a:lstStyle/>
          <a:p>
            <a:pPr marL="484632" indent="-457200">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Outbreaks of cholera, dysentery, and typhoid fever were not uncommon in the world at the beginning of the nineteenth century.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3200" b="1" dirty="0" smtClean="0">
                <a:solidFill>
                  <a:schemeClr val="tx1"/>
                </a:solidFill>
                <a:latin typeface="Times New Roman" panose="02020603050405020304" pitchFamily="18" charset="0"/>
                <a:cs typeface="Times New Roman" panose="02020603050405020304" pitchFamily="18" charset="0"/>
              </a:rPr>
              <a:t>The </a:t>
            </a:r>
            <a:r>
              <a:rPr lang="en-US" sz="3200" b="1" dirty="0">
                <a:solidFill>
                  <a:schemeClr val="tx1"/>
                </a:solidFill>
                <a:latin typeface="Times New Roman" panose="02020603050405020304" pitchFamily="18" charset="0"/>
                <a:cs typeface="Times New Roman" panose="02020603050405020304" pitchFamily="18" charset="0"/>
              </a:rPr>
              <a:t>challenging social and economic conditions of the time, including overcrowding, lack of a clean public water supply, lack of waste disposal systems, and a general lack of public hygiene played a large part in the high incidence of these diseases</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F26BBE15-5C77-42D9-B4D7-44180E763F51}" type="datetime1">
              <a:rPr lang="ar-SA" smtClean="0"/>
              <a:t>17/01/1438</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3128757"/>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524000"/>
            <a:ext cx="8001000" cy="4495800"/>
          </a:xfrm>
        </p:spPr>
        <p:txBody>
          <a:bodyPr>
            <a:normAutofit fontScale="77500" lnSpcReduction="20000"/>
          </a:bodyPr>
          <a:lstStyle/>
          <a:p>
            <a:r>
              <a:rPr lang="en-US" sz="3600" b="1" dirty="0" smtClean="0">
                <a:solidFill>
                  <a:srgbClr val="0000FF"/>
                </a:solidFill>
                <a:latin typeface="Times New Roman" panose="02020603050405020304" pitchFamily="18" charset="0"/>
                <a:cs typeface="Times New Roman" panose="02020603050405020304" pitchFamily="18" charset="0"/>
              </a:rPr>
              <a:t>Four </a:t>
            </a:r>
            <a:r>
              <a:rPr lang="en-US" sz="3600" b="1" dirty="0">
                <a:solidFill>
                  <a:srgbClr val="0000FF"/>
                </a:solidFill>
                <a:latin typeface="Times New Roman" panose="02020603050405020304" pitchFamily="18" charset="0"/>
                <a:cs typeface="Times New Roman" panose="02020603050405020304" pitchFamily="18" charset="0"/>
              </a:rPr>
              <a:t>Levels of Influence</a:t>
            </a:r>
          </a:p>
          <a:p>
            <a:r>
              <a:rPr lang="en-US" sz="3600" b="1" i="1" dirty="0">
                <a:solidFill>
                  <a:srgbClr val="FF0000"/>
                </a:solidFill>
                <a:latin typeface="Times New Roman" panose="02020603050405020304" pitchFamily="18" charset="0"/>
                <a:cs typeface="Times New Roman" panose="02020603050405020304" pitchFamily="18" charset="0"/>
              </a:rPr>
              <a:t>Relationship </a:t>
            </a:r>
            <a:r>
              <a:rPr lang="en-US" sz="3600" b="1" i="1" dirty="0" smtClean="0">
                <a:solidFill>
                  <a:srgbClr val="FF0000"/>
                </a:solidFill>
                <a:latin typeface="Times New Roman" panose="02020603050405020304" pitchFamily="18" charset="0"/>
                <a:cs typeface="Times New Roman" panose="02020603050405020304" pitchFamily="18" charset="0"/>
              </a:rPr>
              <a:t>Level (Interpersonal)</a:t>
            </a:r>
            <a:endParaRPr lang="en-US" sz="3600" b="1" i="1" dirty="0">
              <a:solidFill>
                <a:srgbClr val="FF0000"/>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Our health is also greatly influenced by relationships with peers, partners, and family members.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Prevention </a:t>
            </a:r>
            <a:r>
              <a:rPr lang="en-US" sz="2800" b="1" dirty="0">
                <a:solidFill>
                  <a:schemeClr val="tx1"/>
                </a:solidFill>
                <a:latin typeface="Times New Roman" panose="02020603050405020304" pitchFamily="18" charset="0"/>
                <a:cs typeface="Times New Roman" panose="02020603050405020304" pitchFamily="18" charset="0"/>
              </a:rPr>
              <a:t>strategies at the </a:t>
            </a:r>
            <a:r>
              <a:rPr lang="en-US" sz="2800" b="1" dirty="0">
                <a:solidFill>
                  <a:srgbClr val="0000FF"/>
                </a:solidFill>
                <a:latin typeface="Times New Roman" panose="02020603050405020304" pitchFamily="18" charset="0"/>
                <a:cs typeface="Times New Roman" panose="02020603050405020304" pitchFamily="18" charset="0"/>
              </a:rPr>
              <a:t>relationship level </a:t>
            </a:r>
            <a:r>
              <a:rPr lang="en-US" sz="2800" b="1" dirty="0">
                <a:solidFill>
                  <a:schemeClr val="tx1"/>
                </a:solidFill>
                <a:latin typeface="Times New Roman" panose="02020603050405020304" pitchFamily="18" charset="0"/>
                <a:cs typeface="Times New Roman" panose="02020603050405020304" pitchFamily="18" charset="0"/>
              </a:rPr>
              <a:t>often include education and peer or family programs to promote relationships that support a positive health outcome.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For </a:t>
            </a:r>
            <a:r>
              <a:rPr lang="en-US" sz="2800" b="1" dirty="0">
                <a:solidFill>
                  <a:schemeClr val="tx1"/>
                </a:solidFill>
                <a:latin typeface="Times New Roman" panose="02020603050405020304" pitchFamily="18" charset="0"/>
                <a:cs typeface="Times New Roman" panose="02020603050405020304" pitchFamily="18" charset="0"/>
              </a:rPr>
              <a:t>example, a program designed at the relationship level might focus on diet and lifestyle education for both those with diabetes and their families, recognizing that close family members can provide moral and practical support in making the important diet and exercise changes that are critical for the appropriate management of diabetes and the prevention of serious complications</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30</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2344378"/>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524000"/>
            <a:ext cx="8001000" cy="4495800"/>
          </a:xfrm>
        </p:spPr>
        <p:txBody>
          <a:bodyPr>
            <a:normAutofit fontScale="85000" lnSpcReduction="20000"/>
          </a:bodyPr>
          <a:lstStyle/>
          <a:p>
            <a:r>
              <a:rPr lang="en-US" sz="3600" b="1" dirty="0" smtClean="0">
                <a:solidFill>
                  <a:srgbClr val="0000FF"/>
                </a:solidFill>
                <a:latin typeface="Times New Roman" panose="02020603050405020304" pitchFamily="18" charset="0"/>
                <a:cs typeface="Times New Roman" panose="02020603050405020304" pitchFamily="18" charset="0"/>
              </a:rPr>
              <a:t>Four </a:t>
            </a:r>
            <a:r>
              <a:rPr lang="en-US" sz="3600" b="1" dirty="0">
                <a:solidFill>
                  <a:srgbClr val="0000FF"/>
                </a:solidFill>
                <a:latin typeface="Times New Roman" panose="02020603050405020304" pitchFamily="18" charset="0"/>
                <a:cs typeface="Times New Roman" panose="02020603050405020304" pitchFamily="18" charset="0"/>
              </a:rPr>
              <a:t>Levels of Influence</a:t>
            </a:r>
          </a:p>
          <a:p>
            <a:r>
              <a:rPr lang="en-US" sz="3300" b="1" i="1" dirty="0">
                <a:solidFill>
                  <a:srgbClr val="FF0000"/>
                </a:solidFill>
                <a:latin typeface="Times New Roman" panose="02020603050405020304" pitchFamily="18" charset="0"/>
                <a:cs typeface="Times New Roman" panose="02020603050405020304" pitchFamily="18" charset="0"/>
              </a:rPr>
              <a:t>Community Level</a:t>
            </a:r>
            <a:endParaRPr lang="en-US" sz="3300" b="1" dirty="0">
              <a:solidFill>
                <a:srgbClr val="FF0000"/>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Our health is influenced by our experience in our social environment, such as our neighborhood, school, and place of work.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Prevention </a:t>
            </a:r>
            <a:r>
              <a:rPr lang="en-US" sz="2800" b="1" dirty="0">
                <a:solidFill>
                  <a:schemeClr val="tx1"/>
                </a:solidFill>
                <a:latin typeface="Times New Roman" panose="02020603050405020304" pitchFamily="18" charset="0"/>
                <a:cs typeface="Times New Roman" panose="02020603050405020304" pitchFamily="18" charset="0"/>
              </a:rPr>
              <a:t>strategies at the community level often seek to change policy and the system as a whole through means such as awareness campaigns or local programs.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For </a:t>
            </a:r>
            <a:r>
              <a:rPr lang="en-US" sz="2800" b="1" dirty="0">
                <a:solidFill>
                  <a:schemeClr val="tx1"/>
                </a:solidFill>
                <a:latin typeface="Times New Roman" panose="02020603050405020304" pitchFamily="18" charset="0"/>
                <a:cs typeface="Times New Roman" panose="02020603050405020304" pitchFamily="18" charset="0"/>
              </a:rPr>
              <a:t>example, a program to promote physical activity might aim to make neighborhoods more pedestrian friendly by establishing well - lighted and convenient walking paths and by educating the public about the importance of building exercise into the daily routine</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31</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6490061"/>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524000"/>
            <a:ext cx="8001000" cy="4495800"/>
          </a:xfrm>
        </p:spPr>
        <p:txBody>
          <a:bodyPr>
            <a:normAutofit fontScale="85000" lnSpcReduction="20000"/>
          </a:bodyPr>
          <a:lstStyle/>
          <a:p>
            <a:r>
              <a:rPr lang="en-US" sz="3600" b="1" dirty="0" smtClean="0">
                <a:solidFill>
                  <a:srgbClr val="0000FF"/>
                </a:solidFill>
                <a:latin typeface="Times New Roman" panose="02020603050405020304" pitchFamily="18" charset="0"/>
                <a:cs typeface="Times New Roman" panose="02020603050405020304" pitchFamily="18" charset="0"/>
              </a:rPr>
              <a:t>Four </a:t>
            </a:r>
            <a:r>
              <a:rPr lang="en-US" sz="3600" b="1" dirty="0">
                <a:solidFill>
                  <a:srgbClr val="0000FF"/>
                </a:solidFill>
                <a:latin typeface="Times New Roman" panose="02020603050405020304" pitchFamily="18" charset="0"/>
                <a:cs typeface="Times New Roman" panose="02020603050405020304" pitchFamily="18" charset="0"/>
              </a:rPr>
              <a:t>Levels of Influence</a:t>
            </a:r>
          </a:p>
          <a:p>
            <a:r>
              <a:rPr lang="en-US" sz="3300" b="1" i="1" dirty="0">
                <a:solidFill>
                  <a:srgbClr val="FF0000"/>
                </a:solidFill>
                <a:latin typeface="Times New Roman" panose="02020603050405020304" pitchFamily="18" charset="0"/>
                <a:cs typeface="Times New Roman" panose="02020603050405020304" pitchFamily="18" charset="0"/>
              </a:rPr>
              <a:t>Societal Level</a:t>
            </a:r>
            <a:endParaRPr lang="en-US" sz="3300" b="1" dirty="0">
              <a:solidFill>
                <a:srgbClr val="FF0000"/>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Finally, our health is shaped by macro - level factors in society as a whole, such as religious and cultural beliefs, economic policies, gender or racial inequalities, and social norms.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3200" b="1" dirty="0" smtClean="0">
                <a:solidFill>
                  <a:schemeClr val="tx1"/>
                </a:solidFill>
                <a:latin typeface="Times New Roman" panose="02020603050405020304" pitchFamily="18" charset="0"/>
                <a:cs typeface="Times New Roman" panose="02020603050405020304" pitchFamily="18" charset="0"/>
              </a:rPr>
              <a:t>Prevention </a:t>
            </a:r>
            <a:r>
              <a:rPr lang="en-US" sz="3200" b="1" dirty="0">
                <a:solidFill>
                  <a:schemeClr val="tx1"/>
                </a:solidFill>
                <a:latin typeface="Times New Roman" panose="02020603050405020304" pitchFamily="18" charset="0"/>
                <a:cs typeface="Times New Roman" panose="02020603050405020304" pitchFamily="18" charset="0"/>
              </a:rPr>
              <a:t>strategies at the societal level may employ many approaches in combination, such as creating new policies, awareness campaigns, and programs, and they are often carried out by multiple tiers of government and private or nonprofit entities</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32</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718225"/>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524000"/>
            <a:ext cx="8001000" cy="4495800"/>
          </a:xfrm>
        </p:spPr>
        <p:txBody>
          <a:bodyPr>
            <a:normAutofit fontScale="77500" lnSpcReduction="20000"/>
          </a:bodyPr>
          <a:lstStyle/>
          <a:p>
            <a:r>
              <a:rPr lang="en-US" sz="3600" b="1" dirty="0" smtClean="0">
                <a:solidFill>
                  <a:srgbClr val="0000FF"/>
                </a:solidFill>
                <a:latin typeface="Times New Roman" panose="02020603050405020304" pitchFamily="18" charset="0"/>
                <a:cs typeface="Times New Roman" panose="02020603050405020304" pitchFamily="18" charset="0"/>
              </a:rPr>
              <a:t>Four </a:t>
            </a:r>
            <a:r>
              <a:rPr lang="en-US" sz="3600" b="1" dirty="0">
                <a:solidFill>
                  <a:srgbClr val="0000FF"/>
                </a:solidFill>
                <a:latin typeface="Times New Roman" panose="02020603050405020304" pitchFamily="18" charset="0"/>
                <a:cs typeface="Times New Roman" panose="02020603050405020304" pitchFamily="18" charset="0"/>
              </a:rPr>
              <a:t>Levels of Influence</a:t>
            </a:r>
          </a:p>
          <a:p>
            <a:pPr marL="484632" indent="-457200">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The social - ecological model can be used to inform theory, design research studies, create community programs, develop policy, and evaluate existing interventions.</a:t>
            </a:r>
          </a:p>
          <a:p>
            <a:pPr marL="484632" indent="-457200">
              <a:buFont typeface="Wingdings" panose="05000000000000000000" pitchFamily="2" charset="2"/>
              <a:buChar char="v"/>
            </a:pPr>
            <a:r>
              <a:rPr lang="en-US" sz="3200" b="1" dirty="0">
                <a:solidFill>
                  <a:schemeClr val="tx1"/>
                </a:solidFill>
                <a:latin typeface="Times New Roman" panose="02020603050405020304" pitchFamily="18" charset="0"/>
                <a:cs typeface="Times New Roman" panose="02020603050405020304" pitchFamily="18" charset="0"/>
              </a:rPr>
              <a:t>Several versions of the model exist, some of which include an additional level of influence called the </a:t>
            </a:r>
            <a:r>
              <a:rPr lang="en-US" sz="3200" b="1" i="1" dirty="0">
                <a:solidFill>
                  <a:schemeClr val="tx1"/>
                </a:solidFill>
                <a:latin typeface="Times New Roman" panose="02020603050405020304" pitchFamily="18" charset="0"/>
                <a:cs typeface="Times New Roman" panose="02020603050405020304" pitchFamily="18" charset="0"/>
              </a:rPr>
              <a:t>institutional </a:t>
            </a:r>
            <a:r>
              <a:rPr lang="en-US" sz="3200" b="1" dirty="0">
                <a:solidFill>
                  <a:schemeClr val="tx1"/>
                </a:solidFill>
                <a:latin typeface="Times New Roman" panose="02020603050405020304" pitchFamily="18" charset="0"/>
                <a:cs typeface="Times New Roman" panose="02020603050405020304" pitchFamily="18" charset="0"/>
              </a:rPr>
              <a:t>or </a:t>
            </a:r>
            <a:r>
              <a:rPr lang="en-US" sz="3200" b="1" i="1" dirty="0">
                <a:solidFill>
                  <a:schemeClr val="tx1"/>
                </a:solidFill>
                <a:latin typeface="Times New Roman" panose="02020603050405020304" pitchFamily="18" charset="0"/>
                <a:cs typeface="Times New Roman" panose="02020603050405020304" pitchFamily="18" charset="0"/>
              </a:rPr>
              <a:t>organizational </a:t>
            </a:r>
            <a:r>
              <a:rPr lang="en-US" sz="3200" b="1" dirty="0">
                <a:solidFill>
                  <a:schemeClr val="tx1"/>
                </a:solidFill>
                <a:latin typeface="Times New Roman" panose="02020603050405020304" pitchFamily="18" charset="0"/>
                <a:cs typeface="Times New Roman" panose="02020603050405020304" pitchFamily="18" charset="0"/>
              </a:rPr>
              <a:t>level. </a:t>
            </a:r>
            <a:endParaRPr lang="en-US" sz="32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3200" b="1" dirty="0" smtClean="0">
                <a:solidFill>
                  <a:schemeClr val="tx1"/>
                </a:solidFill>
                <a:latin typeface="Times New Roman" panose="02020603050405020304" pitchFamily="18" charset="0"/>
                <a:cs typeface="Times New Roman" panose="02020603050405020304" pitchFamily="18" charset="0"/>
              </a:rPr>
              <a:t>This </a:t>
            </a:r>
            <a:r>
              <a:rPr lang="en-US" sz="3200" b="1" dirty="0">
                <a:solidFill>
                  <a:schemeClr val="tx1"/>
                </a:solidFill>
                <a:latin typeface="Times New Roman" panose="02020603050405020304" pitchFamily="18" charset="0"/>
                <a:cs typeface="Times New Roman" panose="02020603050405020304" pitchFamily="18" charset="0"/>
              </a:rPr>
              <a:t>level of influence fits between the relationship and community levels and allows research and interventions to focus more directly on the dynamic within organizations such as schools, mosques, or the workplace</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33</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4948051"/>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295400"/>
            <a:ext cx="8001000" cy="4724400"/>
          </a:xfrm>
        </p:spPr>
        <p:txBody>
          <a:bodyPr>
            <a:normAutofit fontScale="85000" lnSpcReduction="20000"/>
          </a:bodyPr>
          <a:lstStyle/>
          <a:p>
            <a:r>
              <a:rPr lang="en-US" sz="2800" b="1" dirty="0">
                <a:solidFill>
                  <a:srgbClr val="0000FF"/>
                </a:solidFill>
                <a:latin typeface="Times New Roman" panose="02020603050405020304" pitchFamily="18" charset="0"/>
                <a:cs typeface="Times New Roman" panose="02020603050405020304" pitchFamily="18" charset="0"/>
              </a:rPr>
              <a:t>Applying the Social - Ecological Model</a:t>
            </a:r>
          </a:p>
          <a:p>
            <a:r>
              <a:rPr lang="en-US" sz="2800" b="1" i="1" dirty="0">
                <a:solidFill>
                  <a:srgbClr val="FF0000"/>
                </a:solidFill>
                <a:latin typeface="Times New Roman" panose="02020603050405020304" pitchFamily="18" charset="0"/>
                <a:cs typeface="Times New Roman" panose="02020603050405020304" pitchFamily="18" charset="0"/>
              </a:rPr>
              <a:t>Research</a:t>
            </a:r>
            <a:endParaRPr lang="en-US" sz="2800" b="1" dirty="0">
              <a:solidFill>
                <a:srgbClr val="FF0000"/>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A major challenge facing public health researchers is obtaining the data required to define the nature and magnitude of a public health problem.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Historically</a:t>
            </a:r>
            <a:r>
              <a:rPr lang="en-US" sz="2800" b="1" dirty="0">
                <a:solidFill>
                  <a:schemeClr val="tx1"/>
                </a:solidFill>
                <a:latin typeface="Times New Roman" panose="02020603050405020304" pitchFamily="18" charset="0"/>
                <a:cs typeface="Times New Roman" panose="02020603050405020304" pitchFamily="18" charset="0"/>
              </a:rPr>
              <a:t>, only simple data such as mortality and morbidity (rates of death and disease) have been collected and used in epidemiological studies.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These </a:t>
            </a:r>
            <a:r>
              <a:rPr lang="en-US" sz="2800" b="1" dirty="0">
                <a:solidFill>
                  <a:schemeClr val="tx1"/>
                </a:solidFill>
                <a:latin typeface="Times New Roman" panose="02020603050405020304" pitchFamily="18" charset="0"/>
                <a:cs typeface="Times New Roman" panose="02020603050405020304" pitchFamily="18" charset="0"/>
              </a:rPr>
              <a:t>data are limited in their ability to completely describe health among populations.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More </a:t>
            </a:r>
            <a:r>
              <a:rPr lang="en-US" sz="2800" b="1" dirty="0">
                <a:solidFill>
                  <a:schemeClr val="tx1"/>
                </a:solidFill>
                <a:latin typeface="Times New Roman" panose="02020603050405020304" pitchFamily="18" charset="0"/>
                <a:cs typeface="Times New Roman" panose="02020603050405020304" pitchFamily="18" charset="0"/>
              </a:rPr>
              <a:t>recently however, broader recognition of the social - ecological model and the myriad of factors that can contribute to a health problem have supported a shift to more detailed data collection</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34</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2721386"/>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295400"/>
            <a:ext cx="8001000" cy="47244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Applying the Social - Ecological Model</a:t>
            </a:r>
          </a:p>
          <a:p>
            <a:r>
              <a:rPr lang="en-US" sz="2800" b="1" i="1" dirty="0">
                <a:solidFill>
                  <a:srgbClr val="FF0000"/>
                </a:solidFill>
                <a:latin typeface="Times New Roman" panose="02020603050405020304" pitchFamily="18" charset="0"/>
                <a:cs typeface="Times New Roman" panose="02020603050405020304" pitchFamily="18" charset="0"/>
              </a:rPr>
              <a:t>Research</a:t>
            </a:r>
            <a:endParaRPr lang="en-US" sz="2800" b="1" dirty="0">
              <a:solidFill>
                <a:srgbClr val="FF0000"/>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When smoking was added to the list of reportable diseases and conditions in 1996, it was the first time that a health behavior became part of surveillance.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This </a:t>
            </a:r>
            <a:r>
              <a:rPr lang="en-US" sz="2400" b="1" dirty="0">
                <a:solidFill>
                  <a:schemeClr val="tx1"/>
                </a:solidFill>
                <a:latin typeface="Times New Roman" panose="02020603050405020304" pitchFamily="18" charset="0"/>
                <a:cs typeface="Times New Roman" panose="02020603050405020304" pitchFamily="18" charset="0"/>
              </a:rPr>
              <a:t>represented a landmark for public health research.</a:t>
            </a:r>
          </a:p>
          <a:p>
            <a:pPr marL="370332" indent="-3429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Over time, even more data have become available through the increased reporting and surveillance of demographic and lifestyle risk factors, such as physical activity.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This </a:t>
            </a:r>
            <a:r>
              <a:rPr lang="en-US" sz="2400" b="1" dirty="0">
                <a:solidFill>
                  <a:schemeClr val="tx1"/>
                </a:solidFill>
                <a:latin typeface="Times New Roman" panose="02020603050405020304" pitchFamily="18" charset="0"/>
                <a:cs typeface="Times New Roman" panose="02020603050405020304" pitchFamily="18" charset="0"/>
              </a:rPr>
              <a:t>has in turn served to better inform health policy and intervention design</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35</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4462852"/>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295400"/>
            <a:ext cx="8001000" cy="4724400"/>
          </a:xfrm>
        </p:spPr>
        <p:txBody>
          <a:bodyPr>
            <a:normAutofit fontScale="92500"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Applying the Social - Ecological Model</a:t>
            </a:r>
          </a:p>
          <a:p>
            <a:r>
              <a:rPr lang="en-US" sz="2800" b="1" i="1" dirty="0">
                <a:solidFill>
                  <a:srgbClr val="FF0000"/>
                </a:solidFill>
                <a:latin typeface="Times New Roman" panose="02020603050405020304" pitchFamily="18" charset="0"/>
                <a:cs typeface="Times New Roman" panose="02020603050405020304" pitchFamily="18" charset="0"/>
              </a:rPr>
              <a:t>Research</a:t>
            </a:r>
            <a:endParaRPr lang="en-US" sz="2800" b="1" dirty="0">
              <a:solidFill>
                <a:srgbClr val="FF0000"/>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 merits of the social - ecological model, including its comprehensiveness and ability to account for the complexity of health, create a challenge for research.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Public </a:t>
            </a:r>
            <a:r>
              <a:rPr lang="en-US" sz="2400" b="1" dirty="0">
                <a:solidFill>
                  <a:schemeClr val="tx1"/>
                </a:solidFill>
                <a:latin typeface="Times New Roman" panose="02020603050405020304" pitchFamily="18" charset="0"/>
                <a:cs typeface="Times New Roman" panose="02020603050405020304" pitchFamily="18" charset="0"/>
              </a:rPr>
              <a:t>health researchers must make every effort to think in broader terms and address a greater number of research questions in their work.</a:t>
            </a:r>
          </a:p>
          <a:p>
            <a:pPr marL="370332" indent="-3429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Furthermore, research must often employ interdisciplinary teams of investigators, including social scientists, epidemiologists, biostatisticians, clinicians, and economists in order to bring an appropriate level of expertise to all components of the model</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36</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632115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295400"/>
            <a:ext cx="8001000" cy="4953000"/>
          </a:xfrm>
        </p:spPr>
        <p:txBody>
          <a:bodyPr>
            <a:normAutofit fontScale="85000" lnSpcReduction="20000"/>
          </a:bodyPr>
          <a:lstStyle/>
          <a:p>
            <a:r>
              <a:rPr lang="en-US" sz="3300" b="1" dirty="0">
                <a:solidFill>
                  <a:srgbClr val="0000FF"/>
                </a:solidFill>
                <a:latin typeface="Times New Roman" panose="02020603050405020304" pitchFamily="18" charset="0"/>
                <a:cs typeface="Times New Roman" panose="02020603050405020304" pitchFamily="18" charset="0"/>
              </a:rPr>
              <a:t>Applying the Social - Ecological Model</a:t>
            </a:r>
          </a:p>
          <a:p>
            <a:r>
              <a:rPr lang="en-US" sz="3300" b="1" i="1" dirty="0">
                <a:solidFill>
                  <a:srgbClr val="FF0000"/>
                </a:solidFill>
                <a:latin typeface="Times New Roman" panose="02020603050405020304" pitchFamily="18" charset="0"/>
                <a:cs typeface="Times New Roman" panose="02020603050405020304" pitchFamily="18" charset="0"/>
              </a:rPr>
              <a:t>Programs and Interventions</a:t>
            </a:r>
            <a:endParaRPr lang="en-US" sz="3300" b="1" dirty="0">
              <a:solidFill>
                <a:srgbClr val="FF0000"/>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complexity of the social - ecological model can make it difficult to apply its principles when designing programs and interventions to address public health issues.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Over </a:t>
            </a:r>
            <a:r>
              <a:rPr lang="en-US" sz="2800" b="1" dirty="0">
                <a:solidFill>
                  <a:schemeClr val="tx1"/>
                </a:solidFill>
                <a:latin typeface="Times New Roman" panose="02020603050405020304" pitchFamily="18" charset="0"/>
                <a:cs typeface="Times New Roman" panose="02020603050405020304" pitchFamily="18" charset="0"/>
              </a:rPr>
              <a:t>time, however, the model is being used to design public health programs with increasing success.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Two </a:t>
            </a:r>
            <a:r>
              <a:rPr lang="en-US" sz="2800" b="1" dirty="0">
                <a:solidFill>
                  <a:schemeClr val="tx1"/>
                </a:solidFill>
                <a:latin typeface="Times New Roman" panose="02020603050405020304" pitchFamily="18" charset="0"/>
                <a:cs typeface="Times New Roman" panose="02020603050405020304" pitchFamily="18" charset="0"/>
              </a:rPr>
              <a:t>examples of the social – ecological model in practice are discussed below.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first is a large - scale program that addresses violence throughout the United States, and the second is a nonprofit organization that assesses the health needs of an immigrant community</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37</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0731456"/>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295400"/>
            <a:ext cx="8001000" cy="4953000"/>
          </a:xfrm>
        </p:spPr>
        <p:txBody>
          <a:bodyPr>
            <a:noAutofit/>
          </a:bodyPr>
          <a:lstStyle/>
          <a:p>
            <a:r>
              <a:rPr lang="en-US" sz="2400" b="1" i="1" dirty="0">
                <a:solidFill>
                  <a:srgbClr val="0000FF"/>
                </a:solidFill>
                <a:latin typeface="Times New Roman" panose="02020603050405020304" pitchFamily="18" charset="0"/>
                <a:cs typeface="Times New Roman" panose="02020603050405020304" pitchFamily="18" charset="0"/>
              </a:rPr>
              <a:t>A Real - Life Example at the National Level: The CDC and Violence Prevention</a:t>
            </a:r>
            <a:endParaRPr lang="en-US" sz="2400" b="1" dirty="0">
              <a:solidFill>
                <a:srgbClr val="0000FF"/>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200" b="1" dirty="0">
                <a:solidFill>
                  <a:srgbClr val="FF0000"/>
                </a:solidFill>
                <a:latin typeface="Times New Roman" panose="02020603050405020304" pitchFamily="18" charset="0"/>
                <a:cs typeface="Times New Roman" panose="02020603050405020304" pitchFamily="18" charset="0"/>
              </a:rPr>
              <a:t>The Centers for Disease Control and Prevention (CDC) </a:t>
            </a:r>
            <a:r>
              <a:rPr lang="en-US" sz="2200" b="1" dirty="0">
                <a:solidFill>
                  <a:schemeClr val="tx1"/>
                </a:solidFill>
                <a:latin typeface="Times New Roman" panose="02020603050405020304" pitchFamily="18" charset="0"/>
                <a:cs typeface="Times New Roman" panose="02020603050405020304" pitchFamily="18" charset="0"/>
              </a:rPr>
              <a:t>is a government agency dedicated to protecting health and promoting quality of life through the prevention and control of disease, injury, and disability.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In </a:t>
            </a:r>
            <a:r>
              <a:rPr lang="en-US" sz="2200" b="1" dirty="0">
                <a:solidFill>
                  <a:schemeClr val="tx1"/>
                </a:solidFill>
                <a:latin typeface="Times New Roman" panose="02020603050405020304" pitchFamily="18" charset="0"/>
                <a:cs typeface="Times New Roman" panose="02020603050405020304" pitchFamily="18" charset="0"/>
              </a:rPr>
              <a:t>the late 1970s, the </a:t>
            </a:r>
            <a:r>
              <a:rPr lang="en-US" sz="2200" b="1" dirty="0">
                <a:solidFill>
                  <a:srgbClr val="FF0000"/>
                </a:solidFill>
                <a:latin typeface="Times New Roman" panose="02020603050405020304" pitchFamily="18" charset="0"/>
                <a:cs typeface="Times New Roman" panose="02020603050405020304" pitchFamily="18" charset="0"/>
              </a:rPr>
              <a:t>CDC</a:t>
            </a:r>
            <a:r>
              <a:rPr lang="en-US" sz="2200" b="1" dirty="0">
                <a:solidFill>
                  <a:schemeClr val="tx1"/>
                </a:solidFill>
                <a:latin typeface="Times New Roman" panose="02020603050405020304" pitchFamily="18" charset="0"/>
                <a:cs typeface="Times New Roman" panose="02020603050405020304" pitchFamily="18" charset="0"/>
              </a:rPr>
              <a:t> identified violence as a priority area for public health, and throughout the 1980s it established goals and programs for the prevention of violence.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By </a:t>
            </a:r>
            <a:r>
              <a:rPr lang="en-US" sz="2200" b="1" dirty="0">
                <a:solidFill>
                  <a:schemeClr val="tx1"/>
                </a:solidFill>
                <a:latin typeface="Times New Roman" panose="02020603050405020304" pitchFamily="18" charset="0"/>
                <a:cs typeface="Times New Roman" panose="02020603050405020304" pitchFamily="18" charset="0"/>
              </a:rPr>
              <a:t>the early 1990s, the </a:t>
            </a:r>
            <a:r>
              <a:rPr lang="en-US" sz="2200" b="1" dirty="0">
                <a:solidFill>
                  <a:srgbClr val="FF0000"/>
                </a:solidFill>
                <a:latin typeface="Times New Roman" panose="02020603050405020304" pitchFamily="18" charset="0"/>
                <a:cs typeface="Times New Roman" panose="02020603050405020304" pitchFamily="18" charset="0"/>
              </a:rPr>
              <a:t>CDC</a:t>
            </a:r>
            <a:r>
              <a:rPr lang="en-US" sz="2200" b="1" dirty="0">
                <a:solidFill>
                  <a:schemeClr val="tx1"/>
                </a:solidFill>
                <a:latin typeface="Times New Roman" panose="02020603050405020304" pitchFamily="18" charset="0"/>
                <a:cs typeface="Times New Roman" panose="02020603050405020304" pitchFamily="18" charset="0"/>
              </a:rPr>
              <a:t> established a Division of Violence Prevention (DVP), which monitors violence and related injuries, conducts research on factors affecting violence, creates and evaluates violence prevention programs, and helps state and local governments implement programs</a:t>
            </a:r>
            <a:r>
              <a:rPr lang="en-US" sz="2200" b="1" dirty="0" smtClean="0">
                <a:solidFill>
                  <a:schemeClr val="tx1"/>
                </a:solidFill>
                <a:latin typeface="Times New Roman" panose="02020603050405020304" pitchFamily="18" charset="0"/>
                <a:cs typeface="Times New Roman" panose="02020603050405020304" pitchFamily="18" charset="0"/>
              </a:rPr>
              <a:t>.</a:t>
            </a:r>
            <a:endParaRPr lang="en-US" sz="2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38</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893141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609600" y="1066800"/>
            <a:ext cx="8305800" cy="5181600"/>
          </a:xfrm>
        </p:spPr>
        <p:txBody>
          <a:bodyPr>
            <a:noAutofit/>
          </a:bodyPr>
          <a:lstStyle/>
          <a:p>
            <a:r>
              <a:rPr lang="en-US" sz="2400" b="1" i="1" dirty="0">
                <a:solidFill>
                  <a:srgbClr val="0000FF"/>
                </a:solidFill>
                <a:latin typeface="Times New Roman" panose="02020603050405020304" pitchFamily="18" charset="0"/>
                <a:cs typeface="Times New Roman" panose="02020603050405020304" pitchFamily="18" charset="0"/>
              </a:rPr>
              <a:t>A Real - Life Example at the National Level: The CDC and Violence Prevention</a:t>
            </a:r>
            <a:endParaRPr lang="en-US" sz="2400" b="1" dirty="0">
              <a:solidFill>
                <a:srgbClr val="0000FF"/>
              </a:solidFill>
              <a:latin typeface="Times New Roman" panose="02020603050405020304" pitchFamily="18" charset="0"/>
              <a:cs typeface="Times New Roman" panose="02020603050405020304" pitchFamily="18" charset="0"/>
            </a:endParaRPr>
          </a:p>
          <a:p>
            <a:pPr marL="370332" indent="-342900">
              <a:buClr>
                <a:srgbClr val="FF0000"/>
              </a:buClr>
              <a:buSzPct val="100000"/>
              <a:buFont typeface="Wingdings" panose="05000000000000000000" pitchFamily="2" charset="2"/>
              <a:buChar char="v"/>
            </a:pPr>
            <a:r>
              <a:rPr lang="en-US" sz="2000" b="1" dirty="0">
                <a:solidFill>
                  <a:schemeClr val="tx1"/>
                </a:solidFill>
                <a:latin typeface="Times New Roman" panose="02020603050405020304" pitchFamily="18" charset="0"/>
                <a:cs typeface="Times New Roman" panose="02020603050405020304" pitchFamily="18" charset="0"/>
              </a:rPr>
              <a:t>To fully understand violence as a public health issue and to inform these prevention efforts, the </a:t>
            </a:r>
            <a:r>
              <a:rPr lang="en-US" sz="2000" b="1" dirty="0">
                <a:solidFill>
                  <a:srgbClr val="FF0000"/>
                </a:solidFill>
                <a:latin typeface="Times New Roman" panose="02020603050405020304" pitchFamily="18" charset="0"/>
                <a:cs typeface="Times New Roman" panose="02020603050405020304" pitchFamily="18" charset="0"/>
              </a:rPr>
              <a:t>CDC</a:t>
            </a:r>
            <a:r>
              <a:rPr lang="en-US" sz="2000" b="1" dirty="0">
                <a:solidFill>
                  <a:schemeClr val="tx1"/>
                </a:solidFill>
                <a:latin typeface="Times New Roman" panose="02020603050405020304" pitchFamily="18" charset="0"/>
                <a:cs typeface="Times New Roman" panose="02020603050405020304" pitchFamily="18" charset="0"/>
              </a:rPr>
              <a:t> relies on the social - ecological model of health.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370332" indent="-342900">
              <a:buClr>
                <a:srgbClr val="FF0000"/>
              </a:buClr>
              <a:buSzPct val="100000"/>
              <a:buFont typeface="Wingdings" panose="05000000000000000000" pitchFamily="2" charset="2"/>
              <a:buChar char="v"/>
            </a:pPr>
            <a:r>
              <a:rPr lang="en-US" sz="2000" b="1" dirty="0" smtClean="0">
                <a:solidFill>
                  <a:schemeClr val="tx1"/>
                </a:solidFill>
                <a:latin typeface="Times New Roman" panose="02020603050405020304" pitchFamily="18" charset="0"/>
                <a:cs typeface="Times New Roman" panose="02020603050405020304" pitchFamily="18" charset="0"/>
              </a:rPr>
              <a:t>Because </a:t>
            </a:r>
            <a:r>
              <a:rPr lang="en-US" sz="2000" b="1" dirty="0">
                <a:solidFill>
                  <a:schemeClr val="tx1"/>
                </a:solidFill>
                <a:latin typeface="Times New Roman" panose="02020603050405020304" pitchFamily="18" charset="0"/>
                <a:cs typeface="Times New Roman" panose="02020603050405020304" pitchFamily="18" charset="0"/>
              </a:rPr>
              <a:t>violent behavior is extremely complex in its root causes, the </a:t>
            </a:r>
            <a:r>
              <a:rPr lang="en-US" sz="2000" b="1" dirty="0">
                <a:solidFill>
                  <a:srgbClr val="FF0000"/>
                </a:solidFill>
                <a:latin typeface="Times New Roman" panose="02020603050405020304" pitchFamily="18" charset="0"/>
                <a:cs typeface="Times New Roman" panose="02020603050405020304" pitchFamily="18" charset="0"/>
              </a:rPr>
              <a:t>CDC</a:t>
            </a:r>
            <a:r>
              <a:rPr lang="en-US" sz="2000" b="1" dirty="0">
                <a:solidFill>
                  <a:schemeClr val="tx1"/>
                </a:solidFill>
                <a:latin typeface="Times New Roman" panose="02020603050405020304" pitchFamily="18" charset="0"/>
                <a:cs typeface="Times New Roman" panose="02020603050405020304" pitchFamily="18" charset="0"/>
              </a:rPr>
              <a:t> has examined the interplay between individual - , relationship - , community - , and societal - level influences on susceptibility to and protection from violent behavior.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370332" indent="-342900">
              <a:buClr>
                <a:srgbClr val="FF0000"/>
              </a:buClr>
              <a:buSzPct val="100000"/>
              <a:buFont typeface="Wingdings" panose="05000000000000000000" pitchFamily="2" charset="2"/>
              <a:buChar char="v"/>
            </a:pPr>
            <a:r>
              <a:rPr lang="en-US" sz="2000" b="1" dirty="0" smtClean="0">
                <a:solidFill>
                  <a:schemeClr val="tx1"/>
                </a:solidFill>
                <a:latin typeface="Times New Roman" panose="02020603050405020304" pitchFamily="18" charset="0"/>
                <a:cs typeface="Times New Roman" panose="02020603050405020304" pitchFamily="18" charset="0"/>
              </a:rPr>
              <a:t>As </a:t>
            </a:r>
            <a:r>
              <a:rPr lang="en-US" sz="2000" b="1" dirty="0">
                <a:solidFill>
                  <a:schemeClr val="tx1"/>
                </a:solidFill>
                <a:latin typeface="Times New Roman" panose="02020603050405020304" pitchFamily="18" charset="0"/>
                <a:cs typeface="Times New Roman" panose="02020603050405020304" pitchFamily="18" charset="0"/>
              </a:rPr>
              <a:t>a result of this effort, the prevention strategies employed include a continuum of activities, such as community education and awareness efforts, identification of risk and protective factors, and surveillance of violent behavior, to further inform educational prevention programs. </a:t>
            </a:r>
            <a:endParaRPr lang="en-US" sz="2000" b="1" dirty="0" smtClean="0">
              <a:solidFill>
                <a:schemeClr val="tx1"/>
              </a:solidFill>
              <a:latin typeface="Times New Roman" panose="02020603050405020304" pitchFamily="18" charset="0"/>
              <a:cs typeface="Times New Roman" panose="02020603050405020304" pitchFamily="18" charset="0"/>
            </a:endParaRPr>
          </a:p>
          <a:p>
            <a:pPr marL="370332" indent="-342900">
              <a:buClr>
                <a:srgbClr val="FF0000"/>
              </a:buClr>
              <a:buSzPct val="100000"/>
              <a:buFont typeface="Wingdings" panose="05000000000000000000" pitchFamily="2" charset="2"/>
              <a:buChar char="v"/>
            </a:pPr>
            <a:r>
              <a:rPr lang="en-US" sz="2000" b="1" dirty="0" smtClean="0">
                <a:solidFill>
                  <a:schemeClr val="tx1"/>
                </a:solidFill>
                <a:latin typeface="Times New Roman" panose="02020603050405020304" pitchFamily="18" charset="0"/>
                <a:cs typeface="Times New Roman" panose="02020603050405020304" pitchFamily="18" charset="0"/>
              </a:rPr>
              <a:t>These </a:t>
            </a:r>
            <a:r>
              <a:rPr lang="en-US" sz="2000" b="1" dirty="0">
                <a:solidFill>
                  <a:schemeClr val="tx1"/>
                </a:solidFill>
                <a:latin typeface="Times New Roman" panose="02020603050405020304" pitchFamily="18" charset="0"/>
                <a:cs typeface="Times New Roman" panose="02020603050405020304" pitchFamily="18" charset="0"/>
              </a:rPr>
              <a:t>activities address all levels of the social – ecological model in order to create a sustainable approach to violence prevention</a:t>
            </a:r>
            <a:r>
              <a:rPr lang="en-US" sz="2000" b="1" dirty="0" smtClean="0">
                <a:solidFill>
                  <a:schemeClr val="tx1"/>
                </a:solidFill>
                <a:latin typeface="Times New Roman" panose="02020603050405020304" pitchFamily="18" charset="0"/>
                <a:cs typeface="Times New Roman" panose="02020603050405020304" pitchFamily="18" charset="0"/>
              </a:rPr>
              <a:t>.</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39</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613260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676400"/>
            <a:ext cx="7696200" cy="4495800"/>
          </a:xfrm>
        </p:spPr>
        <p:txBody>
          <a:bodyPr>
            <a:normAutofit fontScale="92500" lnSpcReduction="20000"/>
          </a:bodyPr>
          <a:lstStyle/>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Over time, however, the development of </a:t>
            </a:r>
            <a:r>
              <a:rPr lang="en-US" sz="2800" b="1" dirty="0" smtClean="0">
                <a:solidFill>
                  <a:srgbClr val="0000FF"/>
                </a:solidFill>
                <a:latin typeface="Times New Roman" panose="02020603050405020304" pitchFamily="18" charset="0"/>
                <a:cs typeface="Times New Roman" panose="02020603050405020304" pitchFamily="18" charset="0"/>
              </a:rPr>
              <a:t>public </a:t>
            </a:r>
            <a:r>
              <a:rPr lang="en-US" sz="2800" b="1" dirty="0">
                <a:solidFill>
                  <a:srgbClr val="0000FF"/>
                </a:solidFill>
                <a:latin typeface="Times New Roman" panose="02020603050405020304" pitchFamily="18" charset="0"/>
                <a:cs typeface="Times New Roman" panose="02020603050405020304" pitchFamily="18" charset="0"/>
              </a:rPr>
              <a:t>health </a:t>
            </a:r>
            <a:r>
              <a:rPr lang="en-US" sz="2800" b="1" dirty="0" smtClean="0">
                <a:solidFill>
                  <a:srgbClr val="0000FF"/>
                </a:solidFill>
                <a:latin typeface="Times New Roman" panose="02020603050405020304" pitchFamily="18" charset="0"/>
                <a:cs typeface="Times New Roman" panose="02020603050405020304" pitchFamily="18" charset="0"/>
              </a:rPr>
              <a:t>systems</a:t>
            </a:r>
            <a:r>
              <a:rPr lang="en-US"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including a public water and sanitation system; the establishment of government public health departments; and the development and distribution of vaccines, led to a dramatic decrease in the incidence of these preventable diseases.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Today</a:t>
            </a:r>
            <a:r>
              <a:rPr lang="en-US" sz="2800" b="1" dirty="0">
                <a:solidFill>
                  <a:schemeClr val="tx1"/>
                </a:solidFill>
                <a:latin typeface="Times New Roman" panose="02020603050405020304" pitchFamily="18" charset="0"/>
                <a:cs typeface="Times New Roman" panose="02020603050405020304" pitchFamily="18" charset="0"/>
              </a:rPr>
              <a:t>, these infectious diseases no longer pose significant public health problems in most countries. As this historical account illustrates, public health systems are vital to the prevention of many health issues that directly affect our health and well - being</a:t>
            </a:r>
            <a:r>
              <a:rPr lang="en-US" sz="3200"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220846AE-7B97-46F8-B0CC-B41454F15967}" type="datetime1">
              <a:rPr lang="ar-SA" smtClean="0"/>
              <a:t>17/01/1438</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13161270"/>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609600" y="1066800"/>
            <a:ext cx="8305800" cy="5181600"/>
          </a:xfrm>
        </p:spPr>
        <p:txBody>
          <a:bodyPr>
            <a:noAutofit/>
          </a:bodyPr>
          <a:lstStyle/>
          <a:p>
            <a:r>
              <a:rPr lang="en-US" sz="2400" b="1" i="1" dirty="0">
                <a:solidFill>
                  <a:srgbClr val="0000FF"/>
                </a:solidFill>
                <a:latin typeface="Times New Roman" panose="02020603050405020304" pitchFamily="18" charset="0"/>
                <a:cs typeface="Times New Roman" panose="02020603050405020304" pitchFamily="18" charset="0"/>
              </a:rPr>
              <a:t>A Real - Life Example at the Local Level: </a:t>
            </a:r>
            <a:r>
              <a:rPr lang="en-US" sz="2400" b="1" i="1" dirty="0" err="1">
                <a:solidFill>
                  <a:srgbClr val="0000FF"/>
                </a:solidFill>
                <a:latin typeface="Times New Roman" panose="02020603050405020304" pitchFamily="18" charset="0"/>
                <a:cs typeface="Times New Roman" panose="02020603050405020304" pitchFamily="18" charset="0"/>
              </a:rPr>
              <a:t>Puentes</a:t>
            </a:r>
            <a:r>
              <a:rPr lang="en-US" sz="2400" b="1" i="1" dirty="0">
                <a:solidFill>
                  <a:srgbClr val="0000FF"/>
                </a:solidFill>
                <a:latin typeface="Times New Roman" panose="02020603050405020304" pitchFamily="18" charset="0"/>
                <a:cs typeface="Times New Roman" panose="02020603050405020304" pitchFamily="18" charset="0"/>
              </a:rPr>
              <a:t> de </a:t>
            </a:r>
            <a:r>
              <a:rPr lang="en-US" sz="2400" b="1" i="1" dirty="0" err="1">
                <a:solidFill>
                  <a:srgbClr val="0000FF"/>
                </a:solidFill>
                <a:latin typeface="Times New Roman" panose="02020603050405020304" pitchFamily="18" charset="0"/>
                <a:cs typeface="Times New Roman" panose="02020603050405020304" pitchFamily="18" charset="0"/>
              </a:rPr>
              <a:t>Salud</a:t>
            </a:r>
            <a:r>
              <a:rPr lang="en-US" sz="2400" b="1" i="1" dirty="0">
                <a:solidFill>
                  <a:srgbClr val="0000FF"/>
                </a:solidFill>
                <a:latin typeface="Times New Roman" panose="02020603050405020304" pitchFamily="18" charset="0"/>
                <a:cs typeface="Times New Roman" panose="02020603050405020304" pitchFamily="18" charset="0"/>
              </a:rPr>
              <a:t> and Immigrant Health</a:t>
            </a:r>
            <a:endParaRPr lang="en-US" sz="2400" b="1" dirty="0">
              <a:solidFill>
                <a:srgbClr val="0000FF"/>
              </a:solidFill>
              <a:latin typeface="Times New Roman" panose="02020603050405020304" pitchFamily="18" charset="0"/>
              <a:cs typeface="Times New Roman" panose="02020603050405020304" pitchFamily="18" charset="0"/>
            </a:endParaRPr>
          </a:p>
          <a:p>
            <a:pPr marL="370332" indent="-342900">
              <a:buClr>
                <a:srgbClr val="FF0000"/>
              </a:buClr>
              <a:buSzPct val="100000"/>
              <a:buFont typeface="Wingdings" panose="05000000000000000000" pitchFamily="2" charset="2"/>
              <a:buChar char="v"/>
            </a:pPr>
            <a:r>
              <a:rPr lang="en-US" sz="2200" b="1" dirty="0" err="1">
                <a:solidFill>
                  <a:schemeClr val="tx1"/>
                </a:solidFill>
                <a:latin typeface="Times New Roman" panose="02020603050405020304" pitchFamily="18" charset="0"/>
                <a:cs typeface="Times New Roman" panose="02020603050405020304" pitchFamily="18" charset="0"/>
              </a:rPr>
              <a:t>Puentes</a:t>
            </a:r>
            <a:r>
              <a:rPr lang="en-US" sz="2200" b="1" dirty="0">
                <a:solidFill>
                  <a:schemeClr val="tx1"/>
                </a:solidFill>
                <a:latin typeface="Times New Roman" panose="02020603050405020304" pitchFamily="18" charset="0"/>
                <a:cs typeface="Times New Roman" panose="02020603050405020304" pitchFamily="18" charset="0"/>
              </a:rPr>
              <a:t> de </a:t>
            </a:r>
            <a:r>
              <a:rPr lang="en-US" sz="2200" b="1" dirty="0" err="1">
                <a:solidFill>
                  <a:schemeClr val="tx1"/>
                </a:solidFill>
                <a:latin typeface="Times New Roman" panose="02020603050405020304" pitchFamily="18" charset="0"/>
                <a:cs typeface="Times New Roman" panose="02020603050405020304" pitchFamily="18" charset="0"/>
              </a:rPr>
              <a:t>Salud</a:t>
            </a:r>
            <a:r>
              <a:rPr lang="en-US" sz="2200" b="1" dirty="0">
                <a:solidFill>
                  <a:schemeClr val="tx1"/>
                </a:solidFill>
                <a:latin typeface="Times New Roman" panose="02020603050405020304" pitchFamily="18" charset="0"/>
                <a:cs typeface="Times New Roman" panose="02020603050405020304" pitchFamily="18" charset="0"/>
              </a:rPr>
              <a:t> (Bridges to Health) is a nonprofit organization that works as an innovative model for health promotion in the South Philadelphia Latino community.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70332" indent="-342900">
              <a:buClr>
                <a:srgbClr val="FF0000"/>
              </a:buClr>
              <a:buSzPct val="100000"/>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This </a:t>
            </a:r>
            <a:r>
              <a:rPr lang="en-US" sz="2200" b="1" dirty="0">
                <a:solidFill>
                  <a:schemeClr val="tx1"/>
                </a:solidFill>
                <a:latin typeface="Times New Roman" panose="02020603050405020304" pitchFamily="18" charset="0"/>
                <a:cs typeface="Times New Roman" panose="02020603050405020304" pitchFamily="18" charset="0"/>
              </a:rPr>
              <a:t>population has grown dramatically in the past decade, and social support systems targeting this community, including health care, education, and public assistance, has lagged behind.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70332" indent="-342900">
              <a:buClr>
                <a:srgbClr val="FF0000"/>
              </a:buClr>
              <a:buSzPct val="100000"/>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The </a:t>
            </a:r>
            <a:r>
              <a:rPr lang="en-US" sz="2200" b="1" dirty="0">
                <a:solidFill>
                  <a:schemeClr val="tx1"/>
                </a:solidFill>
                <a:latin typeface="Times New Roman" panose="02020603050405020304" pitchFamily="18" charset="0"/>
                <a:cs typeface="Times New Roman" panose="02020603050405020304" pitchFamily="18" charset="0"/>
              </a:rPr>
              <a:t>community has a high prevalence of preventable chronic disease, largely attributable to lifestyle factors.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70332" indent="-342900">
              <a:buClr>
                <a:srgbClr val="FF0000"/>
              </a:buClr>
              <a:buSzPct val="100000"/>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Recognizing </a:t>
            </a:r>
            <a:r>
              <a:rPr lang="en-US" sz="2200" b="1" dirty="0">
                <a:solidFill>
                  <a:schemeClr val="tx1"/>
                </a:solidFill>
                <a:latin typeface="Times New Roman" panose="02020603050405020304" pitchFamily="18" charset="0"/>
                <a:cs typeface="Times New Roman" panose="02020603050405020304" pitchFamily="18" charset="0"/>
              </a:rPr>
              <a:t>multiple and interacting determinants of health, the </a:t>
            </a:r>
            <a:r>
              <a:rPr lang="en-US" sz="2200" b="1" dirty="0" err="1">
                <a:solidFill>
                  <a:schemeClr val="tx1"/>
                </a:solidFill>
                <a:latin typeface="Times New Roman" panose="02020603050405020304" pitchFamily="18" charset="0"/>
                <a:cs typeface="Times New Roman" panose="02020603050405020304" pitchFamily="18" charset="0"/>
              </a:rPr>
              <a:t>Puentes</a:t>
            </a:r>
            <a:r>
              <a:rPr lang="en-US" sz="2200" b="1" dirty="0">
                <a:solidFill>
                  <a:schemeClr val="tx1"/>
                </a:solidFill>
                <a:latin typeface="Times New Roman" panose="02020603050405020304" pitchFamily="18" charset="0"/>
                <a:cs typeface="Times New Roman" panose="02020603050405020304" pitchFamily="18" charset="0"/>
              </a:rPr>
              <a:t> de </a:t>
            </a:r>
            <a:r>
              <a:rPr lang="en-US" sz="2200" b="1" dirty="0" err="1">
                <a:solidFill>
                  <a:schemeClr val="tx1"/>
                </a:solidFill>
                <a:latin typeface="Times New Roman" panose="02020603050405020304" pitchFamily="18" charset="0"/>
                <a:cs typeface="Times New Roman" panose="02020603050405020304" pitchFamily="18" charset="0"/>
              </a:rPr>
              <a:t>Salud</a:t>
            </a:r>
            <a:r>
              <a:rPr lang="en-US" sz="2200" b="1" dirty="0">
                <a:solidFill>
                  <a:schemeClr val="tx1"/>
                </a:solidFill>
                <a:latin typeface="Times New Roman" panose="02020603050405020304" pitchFamily="18" charset="0"/>
                <a:cs typeface="Times New Roman" panose="02020603050405020304" pitchFamily="18" charset="0"/>
              </a:rPr>
              <a:t> model uses a social - ecological approach to address public health issues facing this community</a:t>
            </a:r>
            <a:r>
              <a:rPr lang="en-US" sz="2200" b="1" dirty="0" smtClean="0">
                <a:solidFill>
                  <a:schemeClr val="tx1"/>
                </a:solidFill>
                <a:latin typeface="Times New Roman" panose="02020603050405020304" pitchFamily="18" charset="0"/>
                <a:cs typeface="Times New Roman" panose="02020603050405020304" pitchFamily="18" charset="0"/>
              </a:rPr>
              <a:t>.</a:t>
            </a:r>
            <a:endParaRPr lang="en-US" sz="2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40</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8506812"/>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609600" y="1066800"/>
            <a:ext cx="8305800" cy="5181600"/>
          </a:xfrm>
        </p:spPr>
        <p:txBody>
          <a:bodyPr>
            <a:noAutofit/>
          </a:bodyPr>
          <a:lstStyle/>
          <a:p>
            <a:r>
              <a:rPr lang="en-US" sz="2400" b="1" i="1" dirty="0">
                <a:solidFill>
                  <a:srgbClr val="0000FF"/>
                </a:solidFill>
                <a:latin typeface="Times New Roman" panose="02020603050405020304" pitchFamily="18" charset="0"/>
                <a:cs typeface="Times New Roman" panose="02020603050405020304" pitchFamily="18" charset="0"/>
              </a:rPr>
              <a:t>A Real - Life Example at the Local Level: </a:t>
            </a:r>
            <a:r>
              <a:rPr lang="en-US" sz="2400" b="1" i="1" dirty="0" err="1">
                <a:solidFill>
                  <a:srgbClr val="0000FF"/>
                </a:solidFill>
                <a:latin typeface="Times New Roman" panose="02020603050405020304" pitchFamily="18" charset="0"/>
                <a:cs typeface="Times New Roman" panose="02020603050405020304" pitchFamily="18" charset="0"/>
              </a:rPr>
              <a:t>Puentes</a:t>
            </a:r>
            <a:r>
              <a:rPr lang="en-US" sz="2400" b="1" i="1" dirty="0">
                <a:solidFill>
                  <a:srgbClr val="0000FF"/>
                </a:solidFill>
                <a:latin typeface="Times New Roman" panose="02020603050405020304" pitchFamily="18" charset="0"/>
                <a:cs typeface="Times New Roman" panose="02020603050405020304" pitchFamily="18" charset="0"/>
              </a:rPr>
              <a:t> de </a:t>
            </a:r>
            <a:r>
              <a:rPr lang="en-US" sz="2400" b="1" i="1" dirty="0" err="1">
                <a:solidFill>
                  <a:srgbClr val="0000FF"/>
                </a:solidFill>
                <a:latin typeface="Times New Roman" panose="02020603050405020304" pitchFamily="18" charset="0"/>
                <a:cs typeface="Times New Roman" panose="02020603050405020304" pitchFamily="18" charset="0"/>
              </a:rPr>
              <a:t>Salud</a:t>
            </a:r>
            <a:r>
              <a:rPr lang="en-US" sz="2400" b="1" i="1" dirty="0">
                <a:solidFill>
                  <a:srgbClr val="0000FF"/>
                </a:solidFill>
                <a:latin typeface="Times New Roman" panose="02020603050405020304" pitchFamily="18" charset="0"/>
                <a:cs typeface="Times New Roman" panose="02020603050405020304" pitchFamily="18" charset="0"/>
              </a:rPr>
              <a:t> and Immigrant Health</a:t>
            </a:r>
            <a:endParaRPr lang="en-US" sz="2400" b="1" dirty="0">
              <a:solidFill>
                <a:srgbClr val="0000FF"/>
              </a:solidFill>
              <a:latin typeface="Times New Roman" panose="02020603050405020304" pitchFamily="18" charset="0"/>
              <a:cs typeface="Times New Roman" panose="02020603050405020304" pitchFamily="18" charset="0"/>
            </a:endParaRPr>
          </a:p>
          <a:p>
            <a:pPr marL="370332" indent="-342900">
              <a:buClr>
                <a:srgbClr val="FF0000"/>
              </a:buClr>
              <a:buSzPct val="100000"/>
              <a:buFont typeface="Wingdings" panose="05000000000000000000" pitchFamily="2" charset="2"/>
              <a:buChar char="v"/>
            </a:pPr>
            <a:r>
              <a:rPr lang="en-US" sz="2200" b="1" dirty="0">
                <a:solidFill>
                  <a:schemeClr val="tx1"/>
                </a:solidFill>
                <a:latin typeface="Times New Roman" panose="02020603050405020304" pitchFamily="18" charset="0"/>
                <a:cs typeface="Times New Roman" panose="02020603050405020304" pitchFamily="18" charset="0"/>
              </a:rPr>
              <a:t>The model includes providing primary health care, basic dental care and screenings, and referrals to low - cost or free specialist care in the community, as well as health education programs, community outreach, and training of future health care professionals.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70332" indent="-342900">
              <a:buClr>
                <a:srgbClr val="FF0000"/>
              </a:buClr>
              <a:buSzPct val="100000"/>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Through </a:t>
            </a:r>
            <a:r>
              <a:rPr lang="en-US" sz="2200" b="1" dirty="0">
                <a:solidFill>
                  <a:schemeClr val="tx1"/>
                </a:solidFill>
                <a:latin typeface="Times New Roman" panose="02020603050405020304" pitchFamily="18" charset="0"/>
                <a:cs typeface="Times New Roman" panose="02020603050405020304" pitchFamily="18" charset="0"/>
              </a:rPr>
              <a:t>collaborations with private and public organizations, including academic institutions, </a:t>
            </a:r>
            <a:r>
              <a:rPr lang="en-US" sz="2200" b="1" dirty="0" err="1">
                <a:solidFill>
                  <a:schemeClr val="tx1"/>
                </a:solidFill>
                <a:latin typeface="Times New Roman" panose="02020603050405020304" pitchFamily="18" charset="0"/>
                <a:cs typeface="Times New Roman" panose="02020603050405020304" pitchFamily="18" charset="0"/>
              </a:rPr>
              <a:t>Puentes</a:t>
            </a:r>
            <a:r>
              <a:rPr lang="en-US" sz="2200" b="1" dirty="0">
                <a:solidFill>
                  <a:schemeClr val="tx1"/>
                </a:solidFill>
                <a:latin typeface="Times New Roman" panose="02020603050405020304" pitchFamily="18" charset="0"/>
                <a:cs typeface="Times New Roman" panose="02020603050405020304" pitchFamily="18" charset="0"/>
              </a:rPr>
              <a:t> offers classes and workshops in immigration legal issues, nutrition, and English as a second language.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70332" indent="-342900">
              <a:buClr>
                <a:srgbClr val="FF0000"/>
              </a:buClr>
              <a:buSzPct val="100000"/>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The </a:t>
            </a:r>
            <a:r>
              <a:rPr lang="en-US" sz="2200" b="1" dirty="0" err="1">
                <a:solidFill>
                  <a:schemeClr val="tx1"/>
                </a:solidFill>
                <a:latin typeface="Times New Roman" panose="02020603050405020304" pitchFamily="18" charset="0"/>
                <a:cs typeface="Times New Roman" panose="02020603050405020304" pitchFamily="18" charset="0"/>
              </a:rPr>
              <a:t>Puentes</a:t>
            </a:r>
            <a:r>
              <a:rPr lang="en-US" sz="2200" b="1" dirty="0">
                <a:solidFill>
                  <a:schemeClr val="tx1"/>
                </a:solidFill>
                <a:latin typeface="Times New Roman" panose="02020603050405020304" pitchFamily="18" charset="0"/>
                <a:cs typeface="Times New Roman" panose="02020603050405020304" pitchFamily="18" charset="0"/>
              </a:rPr>
              <a:t> model targets many different angles of the social and health problems of this Latino community and exemplifies the social – ecological model at work at the grassroots level</a:t>
            </a:r>
            <a:r>
              <a:rPr lang="en-US" sz="2200" b="1" dirty="0" smtClean="0">
                <a:solidFill>
                  <a:schemeClr val="tx1"/>
                </a:solidFill>
                <a:latin typeface="Times New Roman" panose="02020603050405020304" pitchFamily="18" charset="0"/>
                <a:cs typeface="Times New Roman" panose="02020603050405020304" pitchFamily="18" charset="0"/>
              </a:rPr>
              <a:t>.</a:t>
            </a:r>
            <a:endParaRPr lang="en-US" sz="22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41</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8394939"/>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524000"/>
            <a:ext cx="8001000" cy="4724400"/>
          </a:xfrm>
        </p:spPr>
        <p:txBody>
          <a:bodyPr>
            <a:noAutofit/>
          </a:bodyPr>
          <a:lstStyle/>
          <a:p>
            <a:r>
              <a:rPr lang="en-US" sz="3200" b="1" dirty="0">
                <a:solidFill>
                  <a:srgbClr val="0000FF"/>
                </a:solidFill>
                <a:latin typeface="Times New Roman" panose="02020603050405020304" pitchFamily="18" charset="0"/>
                <a:ea typeface="STIXSizeFiveSym" pitchFamily="50" charset="2"/>
                <a:cs typeface="Times New Roman" panose="02020603050405020304" pitchFamily="18" charset="0"/>
              </a:rPr>
              <a:t>Three Levels of Prevention</a:t>
            </a:r>
          </a:p>
          <a:p>
            <a:pPr marL="370332" indent="-342900">
              <a:buFont typeface="Wingdings" panose="05000000000000000000" pitchFamily="2" charset="2"/>
              <a:buChar char="v"/>
            </a:pPr>
            <a:r>
              <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rPr>
              <a:t>The underlying goal of all public health efforts is </a:t>
            </a:r>
            <a:r>
              <a:rPr lang="en-US" sz="2400" b="1" dirty="0">
                <a:solidFill>
                  <a:srgbClr val="0000FF"/>
                </a:solidFill>
                <a:latin typeface="Times New Roman" panose="02020603050405020304" pitchFamily="18" charset="0"/>
                <a:ea typeface="STIXSizeFiveSym" pitchFamily="50" charset="2"/>
                <a:cs typeface="Times New Roman" panose="02020603050405020304" pitchFamily="18" charset="0"/>
              </a:rPr>
              <a:t>prevention</a:t>
            </a:r>
            <a:r>
              <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rPr>
              <a:t>. Preventing disease before it begins reduces unnecessary suffering and makes the best use of health care resources. </a:t>
            </a:r>
            <a:endParaRPr lang="en-US" sz="2400" b="1" dirty="0" smtClean="0">
              <a:solidFill>
                <a:schemeClr val="tx1"/>
              </a:solidFill>
              <a:latin typeface="Times New Roman" panose="02020603050405020304" pitchFamily="18" charset="0"/>
              <a:ea typeface="STIXSizeFiveSym" pitchFamily="50" charset="2"/>
              <a:cs typeface="Times New Roman" panose="02020603050405020304" pitchFamily="18" charset="0"/>
            </a:endParaRPr>
          </a:p>
          <a:p>
            <a:pPr marL="370332" indent="-342900">
              <a:buFont typeface="Wingdings" panose="05000000000000000000" pitchFamily="2" charset="2"/>
              <a:buChar char="v"/>
            </a:pPr>
            <a:r>
              <a:rPr lang="en-US" sz="2400" b="1" dirty="0" smtClean="0">
                <a:solidFill>
                  <a:schemeClr val="tx1"/>
                </a:solidFill>
                <a:latin typeface="Times New Roman" panose="02020603050405020304" pitchFamily="18" charset="0"/>
                <a:ea typeface="STIXSizeFiveSym" pitchFamily="50" charset="2"/>
                <a:cs typeface="Times New Roman" panose="02020603050405020304" pitchFamily="18" charset="0"/>
              </a:rPr>
              <a:t>Prevention </a:t>
            </a:r>
            <a:r>
              <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rPr>
              <a:t>works on multiple levels and in some cases may even apply to certain subsets of the population who already have disease. </a:t>
            </a:r>
            <a:endParaRPr lang="en-US" sz="2400" b="1" dirty="0" smtClean="0">
              <a:solidFill>
                <a:schemeClr val="tx1"/>
              </a:solidFill>
              <a:latin typeface="Times New Roman" panose="02020603050405020304" pitchFamily="18" charset="0"/>
              <a:ea typeface="STIXSizeFiveSym" pitchFamily="50" charset="2"/>
              <a:cs typeface="Times New Roman" panose="02020603050405020304" pitchFamily="18" charset="0"/>
            </a:endParaRPr>
          </a:p>
          <a:p>
            <a:pPr marL="370332" indent="-342900">
              <a:buFont typeface="Wingdings" panose="05000000000000000000" pitchFamily="2" charset="2"/>
              <a:buChar char="v"/>
            </a:pPr>
            <a:r>
              <a:rPr lang="en-US" sz="2400" b="1" dirty="0" smtClean="0">
                <a:solidFill>
                  <a:schemeClr val="tx1"/>
                </a:solidFill>
                <a:latin typeface="Times New Roman" panose="02020603050405020304" pitchFamily="18" charset="0"/>
                <a:ea typeface="STIXSizeFiveSym" pitchFamily="50" charset="2"/>
                <a:cs typeface="Times New Roman" panose="02020603050405020304" pitchFamily="18" charset="0"/>
              </a:rPr>
              <a:t>There </a:t>
            </a:r>
            <a:r>
              <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rPr>
              <a:t>are three levels at which </a:t>
            </a:r>
            <a:r>
              <a:rPr lang="en-US" sz="2400" b="1" dirty="0">
                <a:solidFill>
                  <a:srgbClr val="0000FF"/>
                </a:solidFill>
                <a:latin typeface="Times New Roman" panose="02020603050405020304" pitchFamily="18" charset="0"/>
                <a:ea typeface="STIXSizeFiveSym" pitchFamily="50" charset="2"/>
                <a:cs typeface="Times New Roman" panose="02020603050405020304" pitchFamily="18" charset="0"/>
              </a:rPr>
              <a:t>prevention</a:t>
            </a:r>
            <a:r>
              <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rPr>
              <a:t> efforts can be focused, known as the </a:t>
            </a:r>
            <a:r>
              <a:rPr lang="en-US" sz="2400" b="1" dirty="0">
                <a:solidFill>
                  <a:srgbClr val="0000FF"/>
                </a:solidFill>
                <a:latin typeface="Times New Roman" panose="02020603050405020304" pitchFamily="18" charset="0"/>
                <a:ea typeface="STIXSizeFiveSym" pitchFamily="50" charset="2"/>
                <a:cs typeface="Times New Roman" panose="02020603050405020304" pitchFamily="18" charset="0"/>
              </a:rPr>
              <a:t>primary</a:t>
            </a:r>
            <a:r>
              <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rPr>
              <a:t>, </a:t>
            </a:r>
            <a:r>
              <a:rPr lang="en-US" sz="2400" b="1" dirty="0">
                <a:solidFill>
                  <a:srgbClr val="0000FF"/>
                </a:solidFill>
                <a:latin typeface="Times New Roman" panose="02020603050405020304" pitchFamily="18" charset="0"/>
                <a:ea typeface="STIXSizeFiveSym" pitchFamily="50" charset="2"/>
                <a:cs typeface="Times New Roman" panose="02020603050405020304" pitchFamily="18" charset="0"/>
              </a:rPr>
              <a:t>secondary</a:t>
            </a:r>
            <a:r>
              <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rPr>
              <a:t>, and </a:t>
            </a:r>
            <a:r>
              <a:rPr lang="en-US" sz="2400" b="1" dirty="0">
                <a:solidFill>
                  <a:srgbClr val="0000FF"/>
                </a:solidFill>
                <a:latin typeface="Times New Roman" panose="02020603050405020304" pitchFamily="18" charset="0"/>
                <a:ea typeface="STIXSizeFiveSym" pitchFamily="50" charset="2"/>
                <a:cs typeface="Times New Roman" panose="02020603050405020304" pitchFamily="18" charset="0"/>
              </a:rPr>
              <a:t>tertiary</a:t>
            </a:r>
            <a:r>
              <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rPr>
              <a:t> levels. </a:t>
            </a: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42</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523505"/>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295400"/>
            <a:ext cx="8001000" cy="4953000"/>
          </a:xfrm>
        </p:spPr>
        <p:txBody>
          <a:bodyPr>
            <a:noAutofit/>
          </a:bodyPr>
          <a:lstStyle/>
          <a:p>
            <a:r>
              <a:rPr lang="en-US" sz="3200" b="1" dirty="0">
                <a:solidFill>
                  <a:srgbClr val="0000FF"/>
                </a:solidFill>
                <a:latin typeface="Times New Roman" panose="02020603050405020304" pitchFamily="18" charset="0"/>
                <a:ea typeface="STIXSizeFiveSym" pitchFamily="50" charset="2"/>
                <a:cs typeface="Times New Roman" panose="02020603050405020304" pitchFamily="18" charset="0"/>
              </a:rPr>
              <a:t>Three Levels of Prevention</a:t>
            </a:r>
          </a:p>
          <a:p>
            <a:pPr marL="370332" indent="-342900">
              <a:buFont typeface="Wingdings" panose="05000000000000000000" pitchFamily="2" charset="2"/>
              <a:buChar char="v"/>
            </a:pPr>
            <a:r>
              <a:rPr lang="en-US" sz="2200" b="1" dirty="0">
                <a:solidFill>
                  <a:schemeClr val="tx1"/>
                </a:solidFill>
                <a:latin typeface="Times New Roman" panose="02020603050405020304" pitchFamily="18" charset="0"/>
                <a:cs typeface="Times New Roman" panose="02020603050405020304" pitchFamily="18" charset="0"/>
              </a:rPr>
              <a:t>At the </a:t>
            </a:r>
            <a:r>
              <a:rPr lang="en-US" sz="2200" b="1" dirty="0">
                <a:solidFill>
                  <a:srgbClr val="0000FF"/>
                </a:solidFill>
                <a:latin typeface="Times New Roman" panose="02020603050405020304" pitchFamily="18" charset="0"/>
                <a:cs typeface="Times New Roman" panose="02020603050405020304" pitchFamily="18" charset="0"/>
              </a:rPr>
              <a:t>primary prevention level</a:t>
            </a:r>
            <a:r>
              <a:rPr lang="en-US" sz="2200" b="1" dirty="0">
                <a:solidFill>
                  <a:schemeClr val="tx1"/>
                </a:solidFill>
                <a:latin typeface="Times New Roman" panose="02020603050405020304" pitchFamily="18" charset="0"/>
                <a:cs typeface="Times New Roman" panose="02020603050405020304" pitchFamily="18" charset="0"/>
              </a:rPr>
              <a:t>, we seek to prevent disease before it begins. Activities at this level include health promotion and education, as well as provision of primary health care services.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At </a:t>
            </a:r>
            <a:r>
              <a:rPr lang="en-US" sz="2200" b="1" dirty="0">
                <a:solidFill>
                  <a:schemeClr val="tx1"/>
                </a:solidFill>
                <a:latin typeface="Times New Roman" panose="02020603050405020304" pitchFamily="18" charset="0"/>
                <a:cs typeface="Times New Roman" panose="02020603050405020304" pitchFamily="18" charset="0"/>
              </a:rPr>
              <a:t>the </a:t>
            </a:r>
            <a:r>
              <a:rPr lang="en-US" sz="2200" b="1" dirty="0">
                <a:solidFill>
                  <a:srgbClr val="0000FF"/>
                </a:solidFill>
                <a:latin typeface="Times New Roman" panose="02020603050405020304" pitchFamily="18" charset="0"/>
                <a:cs typeface="Times New Roman" panose="02020603050405020304" pitchFamily="18" charset="0"/>
              </a:rPr>
              <a:t>secondary prevention level</a:t>
            </a:r>
            <a:r>
              <a:rPr lang="en-US" sz="2200" b="1" dirty="0">
                <a:solidFill>
                  <a:schemeClr val="tx1"/>
                </a:solidFill>
                <a:latin typeface="Times New Roman" panose="02020603050405020304" pitchFamily="18" charset="0"/>
                <a:cs typeface="Times New Roman" panose="02020603050405020304" pitchFamily="18" charset="0"/>
              </a:rPr>
              <a:t>, our goal is to detect disease while it is still in its early stages and reduce its progression and effects. This level includes screenings and case finding, followed up by early intervention and control of risk factors. </a:t>
            </a:r>
            <a:endParaRPr lang="en-US" sz="22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200" b="1" dirty="0" smtClean="0">
                <a:solidFill>
                  <a:schemeClr val="tx1"/>
                </a:solidFill>
                <a:latin typeface="Times New Roman" panose="02020603050405020304" pitchFamily="18" charset="0"/>
                <a:cs typeface="Times New Roman" panose="02020603050405020304" pitchFamily="18" charset="0"/>
              </a:rPr>
              <a:t>At </a:t>
            </a:r>
            <a:r>
              <a:rPr lang="en-US" sz="2200" b="1" dirty="0">
                <a:solidFill>
                  <a:schemeClr val="tx1"/>
                </a:solidFill>
                <a:latin typeface="Times New Roman" panose="02020603050405020304" pitchFamily="18" charset="0"/>
                <a:cs typeface="Times New Roman" panose="02020603050405020304" pitchFamily="18" charset="0"/>
              </a:rPr>
              <a:t>the </a:t>
            </a:r>
            <a:r>
              <a:rPr lang="en-US" sz="2200" b="1" dirty="0">
                <a:solidFill>
                  <a:srgbClr val="0000FF"/>
                </a:solidFill>
                <a:latin typeface="Times New Roman" panose="02020603050405020304" pitchFamily="18" charset="0"/>
                <a:cs typeface="Times New Roman" panose="02020603050405020304" pitchFamily="18" charset="0"/>
              </a:rPr>
              <a:t>tertiary prevention level</a:t>
            </a:r>
            <a:r>
              <a:rPr lang="en-US" sz="2200" b="1" dirty="0">
                <a:solidFill>
                  <a:schemeClr val="tx1"/>
                </a:solidFill>
                <a:latin typeface="Times New Roman" panose="02020603050405020304" pitchFamily="18" charset="0"/>
                <a:cs typeface="Times New Roman" panose="02020603050405020304" pitchFamily="18" charset="0"/>
              </a:rPr>
              <a:t>, advanced disease is already present, so we seek to reduce complications and mortality. At this level, efforts are focused on disease management and continuing care</a:t>
            </a:r>
            <a:r>
              <a:rPr lang="en-US" sz="2200" b="1" dirty="0" smtClean="0">
                <a:solidFill>
                  <a:schemeClr val="tx1"/>
                </a:solidFill>
                <a:latin typeface="Times New Roman" panose="02020603050405020304" pitchFamily="18" charset="0"/>
                <a:ea typeface="STIXSizeFiveSym" pitchFamily="50" charset="2"/>
                <a:cs typeface="Times New Roman" panose="02020603050405020304" pitchFamily="18" charset="0"/>
              </a:rPr>
              <a:t>. </a:t>
            </a:r>
            <a:endParaRPr lang="en-US" sz="2200" b="1" dirty="0">
              <a:solidFill>
                <a:schemeClr val="tx1"/>
              </a:solidFill>
              <a:latin typeface="Times New Roman" panose="02020603050405020304" pitchFamily="18" charset="0"/>
              <a:ea typeface="STIXSizeFiveSym" pitchFamily="50" charset="2"/>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43</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951817"/>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295400"/>
            <a:ext cx="8001000" cy="4953000"/>
          </a:xfrm>
        </p:spPr>
        <p:txBody>
          <a:bodyPr>
            <a:noAutofit/>
          </a:bodyPr>
          <a:lstStyle/>
          <a:p>
            <a:r>
              <a:rPr lang="en-US" sz="3200" b="1" dirty="0">
                <a:solidFill>
                  <a:srgbClr val="0000FF"/>
                </a:solidFill>
                <a:latin typeface="Times New Roman" panose="02020603050405020304" pitchFamily="18" charset="0"/>
                <a:ea typeface="STIXSizeFiveSym" pitchFamily="50" charset="2"/>
                <a:cs typeface="Times New Roman" panose="02020603050405020304" pitchFamily="18" charset="0"/>
              </a:rPr>
              <a:t>Three Levels of Prevention</a:t>
            </a:r>
          </a:p>
          <a:p>
            <a:pPr marL="370332" indent="-3429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primary level of prevention </a:t>
            </a:r>
            <a:r>
              <a:rPr lang="en-US" sz="2800" b="1" dirty="0">
                <a:solidFill>
                  <a:schemeClr val="tx1"/>
                </a:solidFill>
                <a:latin typeface="Times New Roman" panose="02020603050405020304" pitchFamily="18" charset="0"/>
                <a:cs typeface="Times New Roman" panose="02020603050405020304" pitchFamily="18" charset="0"/>
              </a:rPr>
              <a:t>is the most effective for many public health issues, and ideally, the majority of resources should be focused at this level.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However</a:t>
            </a:r>
            <a:r>
              <a:rPr lang="en-US" sz="2800" b="1" dirty="0">
                <a:solidFill>
                  <a:schemeClr val="tx1"/>
                </a:solidFill>
                <a:latin typeface="Times New Roman" panose="02020603050405020304" pitchFamily="18" charset="0"/>
                <a:cs typeface="Times New Roman" panose="02020603050405020304" pitchFamily="18" charset="0"/>
              </a:rPr>
              <a:t>, people who are already ill can still benefit from prevention efforts at the secondary and tertiary level, as outlined in Table 2.1 Below are two examples of how activities or interventions can target each level of prevention for a public health problem</a:t>
            </a:r>
            <a:r>
              <a:rPr lang="en-US" sz="2800" b="1" dirty="0" smtClean="0">
                <a:solidFill>
                  <a:schemeClr val="tx1"/>
                </a:solidFill>
                <a:latin typeface="Times New Roman" panose="02020603050405020304" pitchFamily="18" charset="0"/>
                <a:ea typeface="STIXSizeFiveSym" pitchFamily="50" charset="2"/>
                <a:cs typeface="Times New Roman" panose="02020603050405020304" pitchFamily="18" charset="0"/>
              </a:rPr>
              <a:t>. </a:t>
            </a:r>
            <a:endParaRPr lang="en-US" sz="2800" b="1" dirty="0">
              <a:solidFill>
                <a:schemeClr val="tx1"/>
              </a:solidFill>
              <a:latin typeface="Times New Roman" panose="02020603050405020304" pitchFamily="18" charset="0"/>
              <a:ea typeface="STIXSizeFiveSym" pitchFamily="50" charset="2"/>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44</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219551"/>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563880"/>
          </a:xfrm>
        </p:spPr>
        <p:txBody>
          <a:bodyPr>
            <a:normAutofit/>
          </a:bodyPr>
          <a:lstStyle/>
          <a:p>
            <a:r>
              <a:rPr lang="en-US" sz="2400" b="1" dirty="0">
                <a:solidFill>
                  <a:srgbClr val="0000FF"/>
                </a:solidFill>
                <a:effectLst/>
                <a:latin typeface="Times New Roman" panose="02020603050405020304" pitchFamily="18" charset="0"/>
                <a:cs typeface="Times New Roman" panose="02020603050405020304" pitchFamily="18" charset="0"/>
              </a:rPr>
              <a:t>Table 2.1 the Three Levels of </a:t>
            </a:r>
            <a:r>
              <a:rPr lang="en-US" sz="2400" b="1" dirty="0" smtClean="0">
                <a:solidFill>
                  <a:srgbClr val="0000FF"/>
                </a:solidFill>
                <a:effectLst/>
                <a:latin typeface="Times New Roman" panose="02020603050405020304" pitchFamily="18" charset="0"/>
                <a:cs typeface="Times New Roman" panose="02020603050405020304" pitchFamily="18" charset="0"/>
              </a:rPr>
              <a:t>Prevention</a:t>
            </a:r>
            <a:endParaRPr lang="en-US" sz="2400" dirty="0">
              <a:solidFill>
                <a:srgbClr val="0000FF"/>
              </a:solidFill>
              <a:latin typeface="Times New Roman" panose="02020603050405020304" pitchFamily="18" charset="0"/>
              <a:cs typeface="Times New Roman" panose="02020603050405020304" pitchFamily="18" charset="0"/>
            </a:endParaRPr>
          </a:p>
        </p:txBody>
      </p:sp>
      <p:sp>
        <p:nvSpPr>
          <p:cNvPr id="3" name="Date Placeholder 2"/>
          <p:cNvSpPr>
            <a:spLocks noGrp="1"/>
          </p:cNvSpPr>
          <p:nvPr>
            <p:ph type="dt" sz="half" idx="10"/>
          </p:nvPr>
        </p:nvSpPr>
        <p:spPr/>
        <p:txBody>
          <a:bodyPr/>
          <a:lstStyle/>
          <a:p>
            <a:fld id="{B1544794-D3EF-4A54-AA2E-380E4D0F4DCD}" type="datetime1">
              <a:rPr lang="ar-SA" smtClean="0"/>
              <a:t>17/01/1438</a:t>
            </a:fld>
            <a:endParaRPr lang="en-US"/>
          </a:p>
        </p:txBody>
      </p:sp>
      <p:sp>
        <p:nvSpPr>
          <p:cNvPr id="4" name="Footer Placeholder 3"/>
          <p:cNvSpPr>
            <a:spLocks noGrp="1"/>
          </p:cNvSpPr>
          <p:nvPr>
            <p:ph type="ftr" sz="quarter" idx="11"/>
          </p:nvPr>
        </p:nvSpPr>
        <p:spPr/>
        <p:txBody>
          <a:bodyPr/>
          <a:lstStyle/>
          <a:p>
            <a:r>
              <a:rPr lang="en-US" smtClean="0"/>
              <a:t>Dr. Mohammed Alnaif</a:t>
            </a:r>
            <a:endParaRPr lang="en-US"/>
          </a:p>
        </p:txBody>
      </p:sp>
      <p:sp>
        <p:nvSpPr>
          <p:cNvPr id="5" name="Slide Number Placeholder 4"/>
          <p:cNvSpPr>
            <a:spLocks noGrp="1"/>
          </p:cNvSpPr>
          <p:nvPr>
            <p:ph type="sldNum" sz="quarter" idx="12"/>
          </p:nvPr>
        </p:nvSpPr>
        <p:spPr/>
        <p:txBody>
          <a:bodyPr/>
          <a:lstStyle/>
          <a:p>
            <a:fld id="{EEEECDCC-63C2-4492-ADC6-A6890B1EB79E}" type="slidenum">
              <a:rPr lang="en-US" smtClean="0"/>
              <a:t>45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960237181"/>
              </p:ext>
            </p:extLst>
          </p:nvPr>
        </p:nvGraphicFramePr>
        <p:xfrm>
          <a:off x="533400" y="990600"/>
          <a:ext cx="8381999" cy="5410199"/>
        </p:xfrm>
        <a:graphic>
          <a:graphicData uri="http://schemas.openxmlformats.org/drawingml/2006/table">
            <a:tbl>
              <a:tblPr firstRow="1" firstCol="1" bandRow="1">
                <a:tableStyleId>{5C22544A-7EE6-4342-B048-85BDC9FD1C3A}</a:tableStyleId>
              </a:tblPr>
              <a:tblGrid>
                <a:gridCol w="1447800"/>
                <a:gridCol w="2286000"/>
                <a:gridCol w="2286000"/>
                <a:gridCol w="2362199"/>
              </a:tblGrid>
              <a:tr h="625698">
                <a:tc>
                  <a:txBody>
                    <a:bodyPr/>
                    <a:lstStyle/>
                    <a:p>
                      <a:pPr marL="0" marR="0" algn="ctr">
                        <a:lnSpc>
                          <a:spcPct val="100000"/>
                        </a:lnSpc>
                        <a:spcBef>
                          <a:spcPts val="0"/>
                        </a:spcBef>
                        <a:spcAft>
                          <a:spcPts val="0"/>
                        </a:spcAft>
                      </a:pPr>
                      <a:r>
                        <a:rPr lang="en-US" sz="2000" dirty="0">
                          <a:solidFill>
                            <a:srgbClr val="0000FF"/>
                          </a:solidFill>
                          <a:effectLst/>
                          <a:latin typeface="Times New Roman" panose="02020603050405020304" pitchFamily="18" charset="0"/>
                          <a:cs typeface="Times New Roman" panose="02020603050405020304" pitchFamily="18" charset="0"/>
                        </a:rPr>
                        <a:t>Levels of Prevention</a:t>
                      </a:r>
                      <a:endParaRPr lang="en-US" sz="2000" dirty="0">
                        <a:solidFill>
                          <a:srgbClr val="0000FF"/>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00000"/>
                        </a:lnSpc>
                        <a:spcBef>
                          <a:spcPts val="0"/>
                        </a:spcBef>
                        <a:spcAft>
                          <a:spcPts val="0"/>
                        </a:spcAft>
                      </a:pPr>
                      <a:r>
                        <a:rPr lang="en-US" sz="2000" dirty="0">
                          <a:solidFill>
                            <a:srgbClr val="0000FF"/>
                          </a:solidFill>
                          <a:effectLst/>
                          <a:latin typeface="Times New Roman" panose="02020603050405020304" pitchFamily="18" charset="0"/>
                          <a:cs typeface="Times New Roman" panose="02020603050405020304" pitchFamily="18" charset="0"/>
                        </a:rPr>
                        <a:t>primary</a:t>
                      </a:r>
                      <a:endParaRPr lang="en-US" sz="2000" dirty="0">
                        <a:solidFill>
                          <a:srgbClr val="0000FF"/>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00000"/>
                        </a:lnSpc>
                        <a:spcBef>
                          <a:spcPts val="0"/>
                        </a:spcBef>
                        <a:spcAft>
                          <a:spcPts val="0"/>
                        </a:spcAft>
                      </a:pPr>
                      <a:r>
                        <a:rPr lang="en-US" sz="2000" dirty="0">
                          <a:solidFill>
                            <a:srgbClr val="0000FF"/>
                          </a:solidFill>
                          <a:effectLst/>
                          <a:latin typeface="Times New Roman" panose="02020603050405020304" pitchFamily="18" charset="0"/>
                          <a:cs typeface="Times New Roman" panose="02020603050405020304" pitchFamily="18" charset="0"/>
                        </a:rPr>
                        <a:t>secondary</a:t>
                      </a:r>
                      <a:endParaRPr lang="en-US" sz="2000" dirty="0">
                        <a:solidFill>
                          <a:srgbClr val="0000FF"/>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2"/>
                    </a:solidFill>
                  </a:tcPr>
                </a:tc>
                <a:tc>
                  <a:txBody>
                    <a:bodyPr/>
                    <a:lstStyle/>
                    <a:p>
                      <a:pPr marL="0" marR="0" algn="ctr">
                        <a:lnSpc>
                          <a:spcPct val="100000"/>
                        </a:lnSpc>
                        <a:spcBef>
                          <a:spcPts val="0"/>
                        </a:spcBef>
                        <a:spcAft>
                          <a:spcPts val="0"/>
                        </a:spcAft>
                      </a:pPr>
                      <a:r>
                        <a:rPr lang="en-US" sz="2000" dirty="0">
                          <a:solidFill>
                            <a:srgbClr val="0000FF"/>
                          </a:solidFill>
                          <a:effectLst/>
                          <a:latin typeface="Times New Roman" panose="02020603050405020304" pitchFamily="18" charset="0"/>
                          <a:cs typeface="Times New Roman" panose="02020603050405020304" pitchFamily="18" charset="0"/>
                        </a:rPr>
                        <a:t>tertiary</a:t>
                      </a:r>
                      <a:endParaRPr lang="en-US" sz="2000" dirty="0">
                        <a:solidFill>
                          <a:srgbClr val="0000FF"/>
                        </a:solidFill>
                        <a:effectLst/>
                        <a:latin typeface="Times New Roman" panose="02020603050405020304" pitchFamily="18" charset="0"/>
                        <a:ea typeface="Calibri"/>
                        <a:cs typeface="Times New Roman" panose="02020603050405020304" pitchFamily="18" charset="0"/>
                      </a:endParaRPr>
                    </a:p>
                  </a:txBody>
                  <a:tcPr marL="68580" marR="68580"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2"/>
                    </a:solidFill>
                  </a:tcPr>
                </a:tc>
              </a:tr>
              <a:tr h="535623">
                <a:tc>
                  <a:txBody>
                    <a:bodyPr/>
                    <a:lstStyle/>
                    <a:p>
                      <a:pPr marL="0" marR="0" algn="l">
                        <a:lnSpc>
                          <a:spcPct val="107000"/>
                        </a:lnSpc>
                        <a:spcBef>
                          <a:spcPts val="0"/>
                        </a:spcBef>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Who is targeted?</a:t>
                      </a:r>
                      <a:endParaRPr lang="en-US" sz="16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c>
                  <a:txBody>
                    <a:bodyPr/>
                    <a:lstStyle/>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Healthy population</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c>
                  <a:txBody>
                    <a:bodyPr/>
                    <a:lstStyle/>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At - risk population</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c>
                  <a:txBody>
                    <a:bodyPr/>
                    <a:lstStyle/>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Diseased/affected population</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r>
              <a:tr h="1321004">
                <a:tc>
                  <a:txBody>
                    <a:bodyPr/>
                    <a:lstStyle/>
                    <a:p>
                      <a:pPr marL="0" marR="0" algn="l">
                        <a:lnSpc>
                          <a:spcPct val="107000"/>
                        </a:lnSpc>
                        <a:spcBef>
                          <a:spcPts val="0"/>
                        </a:spcBef>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What is the goal?</a:t>
                      </a:r>
                      <a:endParaRPr lang="en-US" sz="16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Prevent the well population from becoming at - risk</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Prevent the at – risk population from developing disease and needing hospitalization</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Prevent the diseased population from suffering complications, disability, or readmission to hospital</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2">
                        <a:lumMod val="60000"/>
                        <a:lumOff val="40000"/>
                      </a:schemeClr>
                    </a:solidFill>
                  </a:tcPr>
                </a:tc>
              </a:tr>
              <a:tr h="1606870">
                <a:tc>
                  <a:txBody>
                    <a:bodyPr/>
                    <a:lstStyle/>
                    <a:p>
                      <a:pPr marL="0" marR="0" algn="l">
                        <a:lnSpc>
                          <a:spcPct val="107000"/>
                        </a:lnSpc>
                        <a:spcBef>
                          <a:spcPts val="0"/>
                        </a:spcBef>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Types of interventions</a:t>
                      </a:r>
                      <a:endParaRPr lang="en-US" sz="16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c>
                  <a:txBody>
                    <a:bodyPr/>
                    <a:lstStyle/>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Promotion of healthy behaviors and environments across the life course Education and public awareness campaigns Vaccinations</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c>
                  <a:txBody>
                    <a:bodyPr/>
                    <a:lstStyle/>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Screening Case finding Periodic health examinations Early intervention Risk factor control: lifestyle and medication</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c>
                  <a:txBody>
                    <a:bodyPr/>
                    <a:lstStyle/>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Treatment and acute care Disease management (continuing care, maintenance, self - management) Rehabilitation</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2D050"/>
                    </a:solidFill>
                  </a:tcPr>
                </a:tc>
              </a:tr>
              <a:tr h="1321004">
                <a:tc>
                  <a:txBody>
                    <a:bodyPr/>
                    <a:lstStyle/>
                    <a:p>
                      <a:pPr marL="0" marR="0" algn="l">
                        <a:lnSpc>
                          <a:spcPct val="107000"/>
                        </a:lnSpc>
                        <a:spcBef>
                          <a:spcPts val="0"/>
                        </a:spcBef>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Who is responsible?</a:t>
                      </a:r>
                      <a:endParaRPr lang="en-US" sz="16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Public health Primary health care Other sectors, i.e., media, community organizations</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Primary health care Public health</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Hospital care</a:t>
                      </a:r>
                    </a:p>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Specialist services</a:t>
                      </a:r>
                    </a:p>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Primary health care</a:t>
                      </a:r>
                    </a:p>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Community care</a:t>
                      </a:r>
                    </a:p>
                    <a:p>
                      <a:pPr marL="0" marR="0" algn="l">
                        <a:lnSpc>
                          <a:spcPct val="107000"/>
                        </a:lnSpc>
                        <a:spcBef>
                          <a:spcPts val="0"/>
                        </a:spcBef>
                        <a:spcAft>
                          <a:spcPts val="0"/>
                        </a:spcAft>
                      </a:pPr>
                      <a:r>
                        <a:rPr lang="en-US" sz="1600" b="1" dirty="0">
                          <a:solidFill>
                            <a:schemeClr val="tx1"/>
                          </a:solidFill>
                          <a:effectLst/>
                          <a:latin typeface="Times New Roman" panose="02020603050405020304" pitchFamily="18" charset="0"/>
                          <a:cs typeface="Times New Roman" panose="02020603050405020304" pitchFamily="18" charset="0"/>
                        </a:rPr>
                        <a:t>Public health</a:t>
                      </a:r>
                      <a:endParaRPr lang="en-US" sz="1600" b="1"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2">
                        <a:lumMod val="60000"/>
                        <a:lumOff val="40000"/>
                      </a:schemeClr>
                    </a:solidFill>
                  </a:tcPr>
                </a:tc>
              </a:tr>
            </a:tbl>
          </a:graphicData>
        </a:graphic>
      </p:graphicFrame>
    </p:spTree>
    <p:extLst>
      <p:ext uri="{BB962C8B-B14F-4D97-AF65-F5344CB8AC3E}">
        <p14:creationId xmlns:p14="http://schemas.microsoft.com/office/powerpoint/2010/main" val="128903343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524000"/>
            <a:ext cx="7924800" cy="4724400"/>
          </a:xfrm>
        </p:spPr>
        <p:txBody>
          <a:bodyPr>
            <a:noAutofit/>
          </a:bodyPr>
          <a:lstStyle/>
          <a:p>
            <a:r>
              <a:rPr lang="en-US" sz="3200" b="1" dirty="0">
                <a:solidFill>
                  <a:srgbClr val="0000FF"/>
                </a:solidFill>
                <a:latin typeface="Times New Roman" panose="02020603050405020304" pitchFamily="18" charset="0"/>
                <a:ea typeface="STIXSizeFiveSym" pitchFamily="50" charset="2"/>
                <a:cs typeface="Times New Roman" panose="02020603050405020304" pitchFamily="18" charset="0"/>
              </a:rPr>
              <a:t>Three Levels of Prevention</a:t>
            </a:r>
          </a:p>
          <a:p>
            <a:pPr marL="370332" indent="-342900">
              <a:buFont typeface="Wingdings" panose="05000000000000000000" pitchFamily="2" charset="2"/>
              <a:buChar char="v"/>
            </a:pPr>
            <a:r>
              <a:rPr lang="en-US" sz="2400" b="1" dirty="0">
                <a:solidFill>
                  <a:srgbClr val="0000FF"/>
                </a:solidFill>
                <a:latin typeface="Times New Roman" panose="02020603050405020304" pitchFamily="18" charset="0"/>
                <a:cs typeface="Times New Roman" panose="02020603050405020304" pitchFamily="18" charset="0"/>
              </a:rPr>
              <a:t>Motor vehicle safety </a:t>
            </a:r>
            <a:r>
              <a:rPr lang="en-US" sz="2400" b="1" dirty="0">
                <a:solidFill>
                  <a:schemeClr val="tx1"/>
                </a:solidFill>
                <a:latin typeface="Times New Roman" panose="02020603050405020304" pitchFamily="18" charset="0"/>
                <a:cs typeface="Times New Roman" panose="02020603050405020304" pitchFamily="18" charset="0"/>
              </a:rPr>
              <a:t>is another example of a public health issue for which we can intervene at multiple prevention levels.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400" b="1" dirty="0" smtClean="0">
                <a:solidFill>
                  <a:srgbClr val="0000FF"/>
                </a:solidFill>
                <a:latin typeface="Times New Roman" panose="02020603050405020304" pitchFamily="18" charset="0"/>
                <a:cs typeface="Times New Roman" panose="02020603050405020304" pitchFamily="18" charset="0"/>
              </a:rPr>
              <a:t>Primary </a:t>
            </a:r>
            <a:r>
              <a:rPr lang="en-US" sz="2400" b="1" dirty="0">
                <a:solidFill>
                  <a:srgbClr val="0000FF"/>
                </a:solidFill>
                <a:latin typeface="Times New Roman" panose="02020603050405020304" pitchFamily="18" charset="0"/>
                <a:cs typeface="Times New Roman" panose="02020603050405020304" pitchFamily="18" charset="0"/>
              </a:rPr>
              <a:t>prevention </a:t>
            </a:r>
            <a:r>
              <a:rPr lang="en-US" sz="2400" b="1" dirty="0">
                <a:solidFill>
                  <a:schemeClr val="tx1"/>
                </a:solidFill>
                <a:latin typeface="Times New Roman" panose="02020603050405020304" pitchFamily="18" charset="0"/>
                <a:cs typeface="Times New Roman" panose="02020603050405020304" pitchFamily="18" charset="0"/>
              </a:rPr>
              <a:t>of motor vehicle crashes includes improving road safety, for example by adding medians or barriers to prevent motorists from crossing into oncoming traffic or running off the road. In addition, installing traffic signs and lights are examples of primary prevention interventions because their purpose is to prevent crashes from occurring</a:t>
            </a:r>
            <a:r>
              <a:rPr lang="en-US" sz="2400" b="1" dirty="0" smtClean="0">
                <a:solidFill>
                  <a:schemeClr val="tx1"/>
                </a:solidFill>
                <a:latin typeface="Times New Roman" panose="02020603050405020304" pitchFamily="18" charset="0"/>
                <a:ea typeface="STIXSizeFiveSym" pitchFamily="50" charset="2"/>
                <a:cs typeface="Times New Roman" panose="02020603050405020304" pitchFamily="18" charset="0"/>
              </a:rPr>
              <a:t>.</a:t>
            </a:r>
            <a:endPar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46</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9993550"/>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219200"/>
            <a:ext cx="7924800" cy="5029200"/>
          </a:xfrm>
        </p:spPr>
        <p:txBody>
          <a:bodyPr>
            <a:noAutofit/>
          </a:bodyPr>
          <a:lstStyle/>
          <a:p>
            <a:r>
              <a:rPr lang="en-US" sz="3200" b="1" dirty="0">
                <a:solidFill>
                  <a:srgbClr val="0000FF"/>
                </a:solidFill>
                <a:latin typeface="Times New Roman" panose="02020603050405020304" pitchFamily="18" charset="0"/>
                <a:ea typeface="STIXSizeFiveSym" pitchFamily="50" charset="2"/>
                <a:cs typeface="Times New Roman" panose="02020603050405020304" pitchFamily="18" charset="0"/>
              </a:rPr>
              <a:t>Three Levels of Prevention</a:t>
            </a:r>
          </a:p>
          <a:p>
            <a:pPr marL="370332" indent="-342900">
              <a:buFont typeface="Wingdings" panose="05000000000000000000" pitchFamily="2" charset="2"/>
              <a:buChar char="v"/>
            </a:pPr>
            <a:r>
              <a:rPr lang="en-US" sz="2400" b="1" dirty="0">
                <a:solidFill>
                  <a:srgbClr val="0000FF"/>
                </a:solidFill>
                <a:latin typeface="Times New Roman" panose="02020603050405020304" pitchFamily="18" charset="0"/>
                <a:cs typeface="Times New Roman" panose="02020603050405020304" pitchFamily="18" charset="0"/>
              </a:rPr>
              <a:t>Secondary prevention </a:t>
            </a:r>
            <a:r>
              <a:rPr lang="en-US" sz="2400" b="1" dirty="0">
                <a:solidFill>
                  <a:schemeClr val="tx1"/>
                </a:solidFill>
                <a:latin typeface="Times New Roman" panose="02020603050405020304" pitchFamily="18" charset="0"/>
                <a:cs typeface="Times New Roman" panose="02020603050405020304" pitchFamily="18" charset="0"/>
              </a:rPr>
              <a:t>includes efforts to reduce injury or severity when a crash occurs. To accomplish this, we can install and require the use of seat belts in cars as well as car seats or booster seats for children. We also can establish and enforce speed limits to minimize damage done in a crash.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Finally</a:t>
            </a:r>
            <a:r>
              <a:rPr lang="en-US" sz="2400" b="1" dirty="0">
                <a:solidFill>
                  <a:schemeClr val="tx1"/>
                </a:solidFill>
                <a:latin typeface="Times New Roman" panose="02020603050405020304" pitchFamily="18" charset="0"/>
                <a:cs typeface="Times New Roman" panose="02020603050405020304" pitchFamily="18" charset="0"/>
              </a:rPr>
              <a:t>, </a:t>
            </a:r>
            <a:r>
              <a:rPr lang="en-US" sz="2400" b="1" dirty="0">
                <a:solidFill>
                  <a:srgbClr val="0000FF"/>
                </a:solidFill>
                <a:latin typeface="Times New Roman" panose="02020603050405020304" pitchFamily="18" charset="0"/>
                <a:cs typeface="Times New Roman" panose="02020603050405020304" pitchFamily="18" charset="0"/>
              </a:rPr>
              <a:t>tertiary prevention </a:t>
            </a:r>
            <a:r>
              <a:rPr lang="en-US" sz="2400" b="1" dirty="0">
                <a:solidFill>
                  <a:schemeClr val="tx1"/>
                </a:solidFill>
                <a:latin typeface="Times New Roman" panose="02020603050405020304" pitchFamily="18" charset="0"/>
                <a:cs typeface="Times New Roman" panose="02020603050405020304" pitchFamily="18" charset="0"/>
              </a:rPr>
              <a:t>in motor vehicle safety involves minimizing disability or injury caused by a crash. This may be accomplished by ensuring that an adequate and responsive Emergency Medical Services (EMS) system exists and that there is access to trauma centers for rapid medical care of crash survivors</a:t>
            </a:r>
            <a:r>
              <a:rPr lang="en-US" sz="2400" b="1" dirty="0" smtClean="0">
                <a:solidFill>
                  <a:schemeClr val="tx1"/>
                </a:solidFill>
                <a:latin typeface="Times New Roman" panose="02020603050405020304" pitchFamily="18" charset="0"/>
                <a:ea typeface="STIXSizeFiveSym" pitchFamily="50" charset="2"/>
                <a:cs typeface="Times New Roman" panose="02020603050405020304" pitchFamily="18" charset="0"/>
              </a:rPr>
              <a:t>.</a:t>
            </a:r>
            <a:endPar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47</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477124"/>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828800"/>
            <a:ext cx="7924800" cy="4419600"/>
          </a:xfrm>
        </p:spPr>
        <p:txBody>
          <a:bodyPr>
            <a:noAutofit/>
          </a:bodyPr>
          <a:lstStyle/>
          <a:p>
            <a:r>
              <a:rPr lang="en-US" sz="3200" b="1" dirty="0">
                <a:solidFill>
                  <a:srgbClr val="0000FF"/>
                </a:solidFill>
                <a:latin typeface="Times New Roman" panose="02020603050405020304" pitchFamily="18" charset="0"/>
                <a:ea typeface="STIXSizeFiveSym" pitchFamily="50" charset="2"/>
                <a:cs typeface="Times New Roman" panose="02020603050405020304" pitchFamily="18" charset="0"/>
              </a:rPr>
              <a:t>Three Levels of Prevention</a:t>
            </a:r>
          </a:p>
          <a:p>
            <a:pPr marL="370332" indent="-3429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For virtually any public health problem, there are strategies to prevent an outcome from occurring (</a:t>
            </a:r>
            <a:r>
              <a:rPr lang="en-US" sz="2400" b="1" dirty="0">
                <a:solidFill>
                  <a:srgbClr val="0000FF"/>
                </a:solidFill>
                <a:latin typeface="Times New Roman" panose="02020603050405020304" pitchFamily="18" charset="0"/>
                <a:cs typeface="Times New Roman" panose="02020603050405020304" pitchFamily="18" charset="0"/>
              </a:rPr>
              <a:t>primary prevention</a:t>
            </a:r>
            <a:r>
              <a:rPr lang="en-US" sz="2400" b="1" dirty="0" smtClean="0">
                <a:solidFill>
                  <a:schemeClr val="tx1"/>
                </a:solidFill>
                <a:latin typeface="Times New Roman" panose="02020603050405020304" pitchFamily="18" charset="0"/>
                <a:cs typeface="Times New Roman" panose="02020603050405020304" pitchFamily="18" charset="0"/>
              </a:rPr>
              <a:t>),</a:t>
            </a:r>
          </a:p>
          <a:p>
            <a:pPr marL="370332"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to </a:t>
            </a:r>
            <a:r>
              <a:rPr lang="en-US" sz="2400" b="1" dirty="0">
                <a:solidFill>
                  <a:schemeClr val="tx1"/>
                </a:solidFill>
                <a:latin typeface="Times New Roman" panose="02020603050405020304" pitchFamily="18" charset="0"/>
                <a:cs typeface="Times New Roman" panose="02020603050405020304" pitchFamily="18" charset="0"/>
              </a:rPr>
              <a:t>limit the negative impact of an event (</a:t>
            </a:r>
            <a:r>
              <a:rPr lang="en-US" sz="2400" b="1" dirty="0">
                <a:solidFill>
                  <a:srgbClr val="0000FF"/>
                </a:solidFill>
                <a:latin typeface="Times New Roman" panose="02020603050405020304" pitchFamily="18" charset="0"/>
                <a:cs typeface="Times New Roman" panose="02020603050405020304" pitchFamily="18" charset="0"/>
              </a:rPr>
              <a:t>secondary prevention</a:t>
            </a:r>
            <a:r>
              <a:rPr lang="en-US" sz="2400" b="1" dirty="0">
                <a:solidFill>
                  <a:schemeClr val="tx1"/>
                </a:solidFill>
                <a:latin typeface="Times New Roman" panose="02020603050405020304" pitchFamily="18" charset="0"/>
                <a:cs typeface="Times New Roman" panose="02020603050405020304" pitchFamily="18" charset="0"/>
              </a:rPr>
              <a:t>), and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to </a:t>
            </a:r>
            <a:r>
              <a:rPr lang="en-US" sz="2400" b="1" dirty="0">
                <a:solidFill>
                  <a:schemeClr val="tx1"/>
                </a:solidFill>
                <a:latin typeface="Times New Roman" panose="02020603050405020304" pitchFamily="18" charset="0"/>
                <a:cs typeface="Times New Roman" panose="02020603050405020304" pitchFamily="18" charset="0"/>
              </a:rPr>
              <a:t>reduce long - term disability or morbidity associated with the event (</a:t>
            </a:r>
            <a:r>
              <a:rPr lang="en-US" sz="2400" b="1" dirty="0">
                <a:solidFill>
                  <a:srgbClr val="0000FF"/>
                </a:solidFill>
                <a:latin typeface="Times New Roman" panose="02020603050405020304" pitchFamily="18" charset="0"/>
                <a:cs typeface="Times New Roman" panose="02020603050405020304" pitchFamily="18" charset="0"/>
              </a:rPr>
              <a:t>tertiary prevention</a:t>
            </a:r>
            <a:r>
              <a:rPr lang="en-US" sz="2400" b="1" dirty="0">
                <a:solidFill>
                  <a:schemeClr val="tx1"/>
                </a:solidFill>
                <a:latin typeface="Times New Roman" panose="02020603050405020304" pitchFamily="18" charset="0"/>
                <a:cs typeface="Times New Roman" panose="02020603050405020304" pitchFamily="18" charset="0"/>
              </a:rPr>
              <a: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It </a:t>
            </a:r>
            <a:r>
              <a:rPr lang="en-US" sz="2400" b="1" dirty="0">
                <a:solidFill>
                  <a:schemeClr val="tx1"/>
                </a:solidFill>
                <a:latin typeface="Times New Roman" panose="02020603050405020304" pitchFamily="18" charset="0"/>
                <a:cs typeface="Times New Roman" panose="02020603050405020304" pitchFamily="18" charset="0"/>
              </a:rPr>
              <a:t>is important to recognize and identify action steps at all levels of prevention</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48</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9136941"/>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524000"/>
            <a:ext cx="7924800" cy="4724400"/>
          </a:xfrm>
        </p:spPr>
        <p:txBody>
          <a:bodyPr>
            <a:noAutofit/>
          </a:bodyPr>
          <a:lstStyle/>
          <a:p>
            <a:r>
              <a:rPr lang="en-US" sz="3200" b="1" dirty="0">
                <a:solidFill>
                  <a:srgbClr val="0000FF"/>
                </a:solidFill>
                <a:latin typeface="Times New Roman" panose="02020603050405020304" pitchFamily="18" charset="0"/>
                <a:ea typeface="STIXSizeFiveSym" pitchFamily="50" charset="2"/>
                <a:cs typeface="Times New Roman" panose="02020603050405020304" pitchFamily="18" charset="0"/>
              </a:rPr>
              <a:t>Three Levels of Prevention</a:t>
            </a:r>
          </a:p>
          <a:p>
            <a:pPr marL="370332" indent="-3429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Historically, the prevention message and focus of public health has alienated some individuals who felt they were viewed as public health </a:t>
            </a:r>
            <a:r>
              <a:rPr lang="en-US" sz="2400" b="1" i="1" dirty="0">
                <a:solidFill>
                  <a:schemeClr val="tx1"/>
                </a:solidFill>
                <a:latin typeface="Times New Roman" panose="02020603050405020304" pitchFamily="18" charset="0"/>
                <a:cs typeface="Times New Roman" panose="02020603050405020304" pitchFamily="18" charset="0"/>
              </a:rPr>
              <a:t>failures </a:t>
            </a:r>
            <a:r>
              <a:rPr lang="en-US" sz="2400" b="1" dirty="0">
                <a:solidFill>
                  <a:schemeClr val="tx1"/>
                </a:solidFill>
                <a:latin typeface="Times New Roman" panose="02020603050405020304" pitchFamily="18" charset="0"/>
                <a:cs typeface="Times New Roman" panose="02020603050405020304" pitchFamily="18" charset="0"/>
              </a:rPr>
              <a:t>because some aspect of their life or experience had not been prevented.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For </a:t>
            </a:r>
            <a:r>
              <a:rPr lang="en-US" sz="2400" b="1" dirty="0">
                <a:solidFill>
                  <a:schemeClr val="tx1"/>
                </a:solidFill>
                <a:latin typeface="Times New Roman" panose="02020603050405020304" pitchFamily="18" charset="0"/>
                <a:cs typeface="Times New Roman" panose="02020603050405020304" pitchFamily="18" charset="0"/>
              </a:rPr>
              <a:t>example, many primary prevention efforts exist to prevent birth defects and developmental disabilities.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When </a:t>
            </a:r>
            <a:r>
              <a:rPr lang="en-US" sz="2400" b="1" dirty="0">
                <a:solidFill>
                  <a:schemeClr val="tx1"/>
                </a:solidFill>
                <a:latin typeface="Times New Roman" panose="02020603050405020304" pitchFamily="18" charset="0"/>
                <a:cs typeface="Times New Roman" panose="02020603050405020304" pitchFamily="18" charset="0"/>
              </a:rPr>
              <a:t>designing public health messages about prevention, it is critical to be sensitive to the fact that members of the audience may have the health attribute or condition the message seeks to eliminate</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49</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038009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676400"/>
            <a:ext cx="7696200" cy="4495800"/>
          </a:xfrm>
        </p:spPr>
        <p:txBody>
          <a:bodyPr>
            <a:normAutofit/>
          </a:bodyPr>
          <a:lstStyle/>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underlying goal of public health is the prevention of disease, and throughout this chapter we will emphasize how the structure and function of public health systems are designed with this goal in mind.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three </a:t>
            </a:r>
            <a:r>
              <a:rPr lang="en-US" sz="2800" b="1" dirty="0">
                <a:solidFill>
                  <a:srgbClr val="0000FF"/>
                </a:solidFill>
                <a:latin typeface="Times New Roman" panose="02020603050405020304" pitchFamily="18" charset="0"/>
                <a:cs typeface="Times New Roman" panose="02020603050405020304" pitchFamily="18" charset="0"/>
              </a:rPr>
              <a:t>core functions </a:t>
            </a:r>
            <a:r>
              <a:rPr lang="en-US" sz="2800" b="1" dirty="0">
                <a:solidFill>
                  <a:schemeClr val="tx1"/>
                </a:solidFill>
                <a:latin typeface="Times New Roman" panose="02020603050405020304" pitchFamily="18" charset="0"/>
                <a:cs typeface="Times New Roman" panose="02020603050405020304" pitchFamily="18" charset="0"/>
              </a:rPr>
              <a:t>of public health, assessment, policy development, and assurance, form the foundation of all public health activity in </a:t>
            </a:r>
            <a:r>
              <a:rPr lang="en-US" sz="2800" b="1" dirty="0" smtClean="0">
                <a:solidFill>
                  <a:schemeClr val="tx1"/>
                </a:solidFill>
                <a:latin typeface="Times New Roman" panose="02020603050405020304" pitchFamily="18" charset="0"/>
                <a:cs typeface="Times New Roman" panose="02020603050405020304" pitchFamily="18" charset="0"/>
              </a:rPr>
              <a:t>all countries.</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7EB7A558-7A00-4D2A-A766-08C7568829B7}" type="datetime1">
              <a:rPr lang="ar-SA" smtClean="0"/>
              <a:t>17/01/1438</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5</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6582355"/>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838200" y="1219200"/>
            <a:ext cx="8001000" cy="5029200"/>
          </a:xfrm>
        </p:spPr>
        <p:txBody>
          <a:bodyPr>
            <a:noAutofit/>
          </a:bodyPr>
          <a:lstStyle/>
          <a:p>
            <a:r>
              <a:rPr lang="en-US" sz="3200" b="1" dirty="0">
                <a:solidFill>
                  <a:srgbClr val="0000FF"/>
                </a:solidFill>
                <a:latin typeface="Times New Roman" panose="02020603050405020304" pitchFamily="18" charset="0"/>
                <a:cs typeface="Times New Roman" panose="02020603050405020304" pitchFamily="18" charset="0"/>
              </a:rPr>
              <a:t>The Public Health System</a:t>
            </a:r>
          </a:p>
          <a:p>
            <a:pPr marL="370332" indent="-3429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Public health is tied to government by the very nature of its core functions. As described in previous sections, public health is responsible for assessing public health issues, developing policy, and assuring that policies and programs are carried out.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Only </a:t>
            </a:r>
            <a:r>
              <a:rPr lang="en-US" sz="2400" b="1" dirty="0">
                <a:solidFill>
                  <a:schemeClr val="tx1"/>
                </a:solidFill>
                <a:latin typeface="Times New Roman" panose="02020603050405020304" pitchFamily="18" charset="0"/>
                <a:cs typeface="Times New Roman" panose="02020603050405020304" pitchFamily="18" charset="0"/>
              </a:rPr>
              <a:t>our government (at all levels) has the authority to create new laws, regulate programs and industries, and use taxpayer money to fund public health initiatives. Because of this important tie to government, an understanding of the governmental public health infrastructure is essential to your understanding of public health</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50</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8756490"/>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219200"/>
            <a:ext cx="7924800" cy="5029200"/>
          </a:xfrm>
        </p:spPr>
        <p:txBody>
          <a:bodyPr>
            <a:noAutofit/>
          </a:bodyPr>
          <a:lstStyle/>
          <a:p>
            <a:r>
              <a:rPr lang="en-US" sz="3200" b="1" dirty="0">
                <a:solidFill>
                  <a:srgbClr val="0000FF"/>
                </a:solidFill>
                <a:latin typeface="Times New Roman" panose="02020603050405020304" pitchFamily="18" charset="0"/>
                <a:cs typeface="Times New Roman" panose="02020603050405020304" pitchFamily="18" charset="0"/>
              </a:rPr>
              <a:t>The Public Health </a:t>
            </a:r>
            <a:r>
              <a:rPr lang="en-US" sz="3200" b="1" dirty="0" smtClean="0">
                <a:solidFill>
                  <a:srgbClr val="0000FF"/>
                </a:solidFill>
                <a:latin typeface="Times New Roman" panose="02020603050405020304" pitchFamily="18" charset="0"/>
                <a:cs typeface="Times New Roman" panose="02020603050405020304" pitchFamily="18" charset="0"/>
              </a:rPr>
              <a:t>System </a:t>
            </a:r>
            <a:r>
              <a:rPr lang="en-US" sz="3200" b="1" dirty="0">
                <a:solidFill>
                  <a:srgbClr val="0000FF"/>
                </a:solidFill>
                <a:latin typeface="Times New Roman" panose="02020603050405020304" pitchFamily="18" charset="0"/>
                <a:cs typeface="Times New Roman" panose="02020603050405020304" pitchFamily="18" charset="0"/>
              </a:rPr>
              <a:t>Globally</a:t>
            </a:r>
            <a:endParaRPr lang="en-US" sz="3200" b="1" dirty="0">
              <a:solidFill>
                <a:srgbClr val="0000FF"/>
              </a:solidFill>
              <a:latin typeface="Times New Roman" panose="02020603050405020304" pitchFamily="18" charset="0"/>
              <a:cs typeface="Times New Roman" panose="02020603050405020304" pitchFamily="18" charset="0"/>
            </a:endParaRPr>
          </a:p>
          <a:p>
            <a:pPr marL="370332"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Every country establishes its health care delivery and public health systems in accordance with its history, culture, economics, politics, and resources. Often, health systems are built up over time in response to stimuli such as economic changes, outbreaks of infectious disease, or a threat of bioterrorism.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Not </a:t>
            </a:r>
            <a:r>
              <a:rPr lang="en-US" sz="2400" b="1" dirty="0">
                <a:solidFill>
                  <a:schemeClr val="tx1"/>
                </a:solidFill>
                <a:latin typeface="Times New Roman" panose="02020603050405020304" pitchFamily="18" charset="0"/>
                <a:cs typeface="Times New Roman" panose="02020603050405020304" pitchFamily="18" charset="0"/>
              </a:rPr>
              <a:t>all systems will or should look alike. In this section, we consider public health systems around the world</a:t>
            </a:r>
            <a:r>
              <a:rPr lang="en-US" sz="2400" b="1" dirty="0" smtClean="0">
                <a:solidFill>
                  <a:schemeClr val="tx1"/>
                </a:solidFill>
                <a:latin typeface="Times New Roman" panose="02020603050405020304" pitchFamily="18" charset="0"/>
                <a:cs typeface="Times New Roman" panose="02020603050405020304" pitchFamily="18" charset="0"/>
              </a:rPr>
              <a:t>. </a:t>
            </a:r>
          </a:p>
          <a:p>
            <a:pPr marL="370332" indent="-342900">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We </a:t>
            </a:r>
            <a:r>
              <a:rPr lang="en-US" sz="2400" b="1" dirty="0">
                <a:solidFill>
                  <a:schemeClr val="tx1"/>
                </a:solidFill>
                <a:latin typeface="Times New Roman" panose="02020603050405020304" pitchFamily="18" charset="0"/>
                <a:cs typeface="Times New Roman" panose="02020603050405020304" pitchFamily="18" charset="0"/>
              </a:rPr>
              <a:t>will then turn our attention to the unique challenges facing developing countries as they work to establish new public health systems</a:t>
            </a:r>
            <a:r>
              <a:rPr lang="en-US" sz="2400" b="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51</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5417259"/>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524000"/>
            <a:ext cx="7848600" cy="4724400"/>
          </a:xfrm>
        </p:spPr>
        <p:txBody>
          <a:bodyPr>
            <a:noAutofit/>
          </a:bodyPr>
          <a:lstStyle/>
          <a:p>
            <a:r>
              <a:rPr lang="en-US" sz="3200" b="1" dirty="0">
                <a:solidFill>
                  <a:srgbClr val="0000FF"/>
                </a:solidFill>
                <a:latin typeface="Times New Roman" panose="02020603050405020304" pitchFamily="18" charset="0"/>
                <a:cs typeface="Times New Roman" panose="02020603050405020304" pitchFamily="18" charset="0"/>
              </a:rPr>
              <a:t>The Public Health System</a:t>
            </a:r>
          </a:p>
          <a:p>
            <a:pPr marL="370332" indent="-3429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largest public health agency in the </a:t>
            </a:r>
            <a:r>
              <a:rPr lang="en-US" sz="2400" b="1" dirty="0">
                <a:solidFill>
                  <a:srgbClr val="0000FF"/>
                </a:solidFill>
                <a:latin typeface="Times New Roman" panose="02020603050405020304" pitchFamily="18" charset="0"/>
                <a:cs typeface="Times New Roman" panose="02020603050405020304" pitchFamily="18" charset="0"/>
              </a:rPr>
              <a:t>Saudi Arabia </a:t>
            </a:r>
            <a:r>
              <a:rPr lang="en-US" sz="2400" b="1" dirty="0">
                <a:solidFill>
                  <a:schemeClr val="tx1"/>
                </a:solidFill>
                <a:latin typeface="Times New Roman" panose="02020603050405020304" pitchFamily="18" charset="0"/>
                <a:cs typeface="Times New Roman" panose="02020603050405020304" pitchFamily="18" charset="0"/>
              </a:rPr>
              <a:t>is the Ministry of Health. This umbrella agency includes a wide range of sub agencies, whose activities include research, health service provision and financing, industry regulation, health promotion, policy analysis and development, </a:t>
            </a:r>
            <a:r>
              <a:rPr lang="en-US" sz="2400" b="1" dirty="0" smtClean="0">
                <a:solidFill>
                  <a:schemeClr val="tx1"/>
                </a:solidFill>
                <a:latin typeface="Times New Roman" panose="02020603050405020304" pitchFamily="18" charset="0"/>
                <a:cs typeface="Times New Roman" panose="02020603050405020304" pitchFamily="18" charset="0"/>
              </a:rPr>
              <a:t>surveillance</a:t>
            </a:r>
            <a:r>
              <a:rPr lang="en-US" sz="2400" b="1" dirty="0">
                <a:solidFill>
                  <a:schemeClr val="tx1"/>
                </a:solidFill>
                <a:latin typeface="Times New Roman" panose="02020603050405020304" pitchFamily="18" charset="0"/>
                <a:cs typeface="Times New Roman" panose="02020603050405020304" pitchFamily="18" charset="0"/>
              </a:rPr>
              <a:t>, and intervention design</a:t>
            </a:r>
            <a:r>
              <a:rPr lang="en-US" sz="2400" b="1" dirty="0" smtClean="0">
                <a:solidFill>
                  <a:schemeClr val="tx1"/>
                </a:solidFill>
                <a:latin typeface="Times New Roman" panose="02020603050405020304" pitchFamily="18" charset="0"/>
                <a:cs typeface="Times New Roman" panose="02020603050405020304" pitchFamily="18" charset="0"/>
              </a:rPr>
              <a:t>.</a:t>
            </a:r>
          </a:p>
          <a:p>
            <a:r>
              <a:rPr lang="en-US" sz="2400" b="1" dirty="0">
                <a:solidFill>
                  <a:srgbClr val="0000FF"/>
                </a:solidFill>
                <a:latin typeface="Times New Roman" panose="02020603050405020304" pitchFamily="18" charset="0"/>
                <a:cs typeface="Times New Roman" panose="02020603050405020304" pitchFamily="18" charset="0"/>
              </a:rPr>
              <a:t>Deputy Minister for Public Health</a:t>
            </a:r>
          </a:p>
          <a:p>
            <a:pPr marL="370332" indent="-3429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 MOH’s Agency for Public Health takes as its target achieving a future vision focused on “Better Public Health”, making use of all possible means</a:t>
            </a:r>
            <a:endParaRPr lang="en-US" sz="2400" b="1" dirty="0">
              <a:solidFill>
                <a:schemeClr val="tx1"/>
              </a:solidFill>
              <a:latin typeface="Times New Roman" panose="02020603050405020304" pitchFamily="18" charset="0"/>
              <a:ea typeface="STIXSizeFiveSym" pitchFamily="50" charset="2"/>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52</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2170888"/>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143000"/>
            <a:ext cx="8001000" cy="5105400"/>
          </a:xfrm>
        </p:spPr>
        <p:txBody>
          <a:bodyPr>
            <a:no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Deputy </a:t>
            </a:r>
            <a:r>
              <a:rPr lang="en-US" sz="2800" b="1" dirty="0">
                <a:solidFill>
                  <a:srgbClr val="0000FF"/>
                </a:solidFill>
                <a:latin typeface="Times New Roman" panose="02020603050405020304" pitchFamily="18" charset="0"/>
                <a:cs typeface="Times New Roman" panose="02020603050405020304" pitchFamily="18" charset="0"/>
              </a:rPr>
              <a:t>Minister for Public Health</a:t>
            </a:r>
          </a:p>
          <a:p>
            <a:r>
              <a:rPr lang="en-US" sz="2800" b="1" dirty="0">
                <a:solidFill>
                  <a:srgbClr val="0000FF"/>
                </a:solidFill>
                <a:latin typeface="Times New Roman" panose="02020603050405020304" pitchFamily="18" charset="0"/>
                <a:cs typeface="Times New Roman" panose="02020603050405020304" pitchFamily="18" charset="0"/>
              </a:rPr>
              <a:t>Vision:</a:t>
            </a:r>
            <a:endParaRPr lang="en-US" sz="2800" dirty="0">
              <a:solidFill>
                <a:srgbClr val="0000FF"/>
              </a:solidFill>
              <a:latin typeface="Times New Roman" panose="02020603050405020304" pitchFamily="18" charset="0"/>
              <a:cs typeface="Times New Roman" panose="02020603050405020304" pitchFamily="18" charset="0"/>
            </a:endParaRPr>
          </a:p>
          <a:p>
            <a:r>
              <a:rPr lang="en-US" sz="2200" b="1" dirty="0" smtClean="0">
                <a:solidFill>
                  <a:schemeClr val="tx1"/>
                </a:solidFill>
                <a:latin typeface="Times New Roman" panose="02020603050405020304" pitchFamily="18" charset="0"/>
                <a:cs typeface="Times New Roman" panose="02020603050405020304" pitchFamily="18" charset="0"/>
              </a:rPr>
              <a:t>“We </a:t>
            </a:r>
            <a:r>
              <a:rPr lang="en-US" sz="2200" b="1" dirty="0">
                <a:solidFill>
                  <a:schemeClr val="tx1"/>
                </a:solidFill>
                <a:latin typeface="Times New Roman" panose="02020603050405020304" pitchFamily="18" charset="0"/>
                <a:cs typeface="Times New Roman" panose="02020603050405020304" pitchFamily="18" charset="0"/>
              </a:rPr>
              <a:t>aim to make the Saudi public health the best in the </a:t>
            </a:r>
            <a:r>
              <a:rPr lang="en-US" sz="2200" b="1" dirty="0" smtClean="0">
                <a:solidFill>
                  <a:schemeClr val="tx1"/>
                </a:solidFill>
                <a:latin typeface="Times New Roman" panose="02020603050405020304" pitchFamily="18" charset="0"/>
                <a:cs typeface="Times New Roman" panose="02020603050405020304" pitchFamily="18" charset="0"/>
              </a:rPr>
              <a:t>world”.</a:t>
            </a:r>
            <a:endParaRPr lang="en-US" sz="2200" dirty="0">
              <a:solidFill>
                <a:schemeClr val="tx1"/>
              </a:solidFill>
              <a:latin typeface="Times New Roman" panose="02020603050405020304" pitchFamily="18" charset="0"/>
              <a:cs typeface="Times New Roman" panose="02020603050405020304" pitchFamily="18" charset="0"/>
            </a:endParaRPr>
          </a:p>
          <a:p>
            <a:r>
              <a:rPr lang="en-US" sz="2200" b="1" dirty="0" smtClean="0">
                <a:solidFill>
                  <a:srgbClr val="0000FF"/>
                </a:solidFill>
                <a:latin typeface="Times New Roman" panose="02020603050405020304" pitchFamily="18" charset="0"/>
                <a:cs typeface="Times New Roman" panose="02020603050405020304" pitchFamily="18" charset="0"/>
              </a:rPr>
              <a:t>Message</a:t>
            </a:r>
            <a:r>
              <a:rPr lang="en-US" sz="2200" b="1" dirty="0">
                <a:solidFill>
                  <a:schemeClr val="tx1"/>
                </a:solidFill>
                <a:latin typeface="Times New Roman" panose="02020603050405020304" pitchFamily="18" charset="0"/>
                <a:cs typeface="Times New Roman" panose="02020603050405020304" pitchFamily="18" charset="0"/>
              </a:rPr>
              <a:t>: </a:t>
            </a:r>
            <a:r>
              <a:rPr lang="en-US" sz="2200" b="1" dirty="0" smtClean="0">
                <a:solidFill>
                  <a:schemeClr val="tx1"/>
                </a:solidFill>
                <a:latin typeface="Times New Roman" panose="02020603050405020304" pitchFamily="18" charset="0"/>
                <a:cs typeface="Times New Roman" panose="02020603050405020304" pitchFamily="18" charset="0"/>
              </a:rPr>
              <a:t>”We </a:t>
            </a:r>
            <a:r>
              <a:rPr lang="en-US" sz="2200" b="1" dirty="0">
                <a:solidFill>
                  <a:schemeClr val="tx1"/>
                </a:solidFill>
                <a:latin typeface="Times New Roman" panose="02020603050405020304" pitchFamily="18" charset="0"/>
                <a:cs typeface="Times New Roman" panose="02020603050405020304" pitchFamily="18" charset="0"/>
              </a:rPr>
              <a:t>seek to promote and protect the health of citizens and residents, and establish basis for a healthy society through working scientifically and professionally, making use of qualified specialists in various fields of public health, and through committing to the highest standards of scientific research, continuing medical education, and training; that is to be added to encouraging community participation in improving public health through awareness and </a:t>
            </a:r>
            <a:r>
              <a:rPr lang="en-US" sz="2200" b="1" dirty="0" smtClean="0">
                <a:solidFill>
                  <a:schemeClr val="tx1"/>
                </a:solidFill>
                <a:latin typeface="Times New Roman" panose="02020603050405020304" pitchFamily="18" charset="0"/>
                <a:cs typeface="Times New Roman" panose="02020603050405020304" pitchFamily="18" charset="0"/>
              </a:rPr>
              <a:t>support”.</a:t>
            </a:r>
          </a:p>
          <a:p>
            <a:endParaRPr lang="en-US" sz="2200" b="1" dirty="0">
              <a:solidFill>
                <a:schemeClr val="tx1"/>
              </a:solidFill>
              <a:latin typeface="Times New Roman" panose="02020603050405020304" pitchFamily="18" charset="0"/>
              <a:ea typeface="STIXSizeFiveSym" pitchFamily="50" charset="2"/>
              <a:cs typeface="Times New Roman" panose="02020603050405020304" pitchFamily="18" charset="0"/>
            </a:endParaRPr>
          </a:p>
          <a:p>
            <a:r>
              <a:rPr lang="en-US" sz="1800" u="sng" dirty="0">
                <a:solidFill>
                  <a:srgbClr val="0000FF"/>
                </a:solidFill>
                <a:hlinkClick r:id="rId2"/>
              </a:rPr>
              <a:t>http://www.moh.gov.sa/en/Ministry/Structure/Agents/PublicHealth/Pages/vision.aspx</a:t>
            </a:r>
            <a:endParaRPr lang="en-US" sz="1800" b="1" dirty="0">
              <a:solidFill>
                <a:srgbClr val="0000FF"/>
              </a:solidFill>
              <a:latin typeface="Times New Roman" panose="02020603050405020304" pitchFamily="18" charset="0"/>
              <a:ea typeface="STIXSizeFiveSym" pitchFamily="50" charset="2"/>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53</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6878480"/>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600200"/>
            <a:ext cx="7924800" cy="4495800"/>
          </a:xfrm>
        </p:spPr>
        <p:txBody>
          <a:bodyPr>
            <a:noAutofit/>
          </a:bodyPr>
          <a:lstStyle/>
          <a:p>
            <a:r>
              <a:rPr lang="en-US" sz="2800" b="1" dirty="0" smtClean="0">
                <a:solidFill>
                  <a:srgbClr val="0000FF"/>
                </a:solidFill>
                <a:latin typeface="Times New Roman" panose="02020603050405020304" pitchFamily="18" charset="0"/>
                <a:cs typeface="Times New Roman" panose="02020603050405020304" pitchFamily="18" charset="0"/>
              </a:rPr>
              <a:t>Deputy </a:t>
            </a:r>
            <a:r>
              <a:rPr lang="en-US" sz="2800" b="1" dirty="0">
                <a:solidFill>
                  <a:srgbClr val="0000FF"/>
                </a:solidFill>
                <a:latin typeface="Times New Roman" panose="02020603050405020304" pitchFamily="18" charset="0"/>
                <a:cs typeface="Times New Roman" panose="02020603050405020304" pitchFamily="18" charset="0"/>
              </a:rPr>
              <a:t>Minister for Public Health</a:t>
            </a:r>
          </a:p>
          <a:p>
            <a:pPr marL="370332" lvl="0" indent="-342900">
              <a:buClr>
                <a:srgbClr val="0000FF"/>
              </a:buClr>
              <a:buSzPct val="100000"/>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Assistant Agency for Preventive </a:t>
            </a:r>
            <a:r>
              <a:rPr lang="en-US" sz="2000" b="1" dirty="0" smtClean="0">
                <a:solidFill>
                  <a:schemeClr val="tx1"/>
                </a:solidFill>
                <a:latin typeface="Times New Roman" panose="02020603050405020304" pitchFamily="18" charset="0"/>
                <a:cs typeface="Times New Roman" panose="02020603050405020304" pitchFamily="18" charset="0"/>
              </a:rPr>
              <a:t>Health</a:t>
            </a:r>
          </a:p>
          <a:p>
            <a:pPr marL="800100" lvl="1" indent="-342900" algn="l">
              <a:buClr>
                <a:srgbClr val="0000FF"/>
              </a:buClr>
              <a:buFont typeface="Courier New" panose="02070309020205020404" pitchFamily="49" charset="0"/>
              <a:buChar char="o"/>
            </a:pPr>
            <a:r>
              <a:rPr lang="en-US" sz="2000" b="1" dirty="0" smtClean="0">
                <a:latin typeface="Times New Roman" panose="02020603050405020304" pitchFamily="18" charset="0"/>
                <a:cs typeface="Times New Roman" panose="02020603050405020304" pitchFamily="18" charset="0"/>
              </a:rPr>
              <a:t>Health facilities infection control General Department</a:t>
            </a:r>
          </a:p>
          <a:p>
            <a:pPr marL="800100" lvl="1" indent="-342900" algn="l">
              <a:buClr>
                <a:srgbClr val="0000FF"/>
              </a:buClr>
              <a:buFont typeface="Courier New" panose="02070309020205020404" pitchFamily="49" charset="0"/>
              <a:buChar char="o"/>
            </a:pPr>
            <a:r>
              <a:rPr lang="en-US" sz="2000" b="1" dirty="0" smtClean="0">
                <a:latin typeface="Times New Roman" panose="02020603050405020304" pitchFamily="18" charset="0"/>
                <a:cs typeface="Times New Roman" panose="02020603050405020304" pitchFamily="18" charset="0"/>
              </a:rPr>
              <a:t>Field </a:t>
            </a:r>
            <a:r>
              <a:rPr lang="en-US" sz="2000" b="1" dirty="0">
                <a:latin typeface="Times New Roman" panose="02020603050405020304" pitchFamily="18" charset="0"/>
                <a:cs typeface="Times New Roman" panose="02020603050405020304" pitchFamily="18" charset="0"/>
              </a:rPr>
              <a:t>Epidemiology Program</a:t>
            </a:r>
          </a:p>
          <a:p>
            <a:pPr marL="800100" lvl="1" indent="-342900" algn="l">
              <a:buClr>
                <a:srgbClr val="0000FF"/>
              </a:buClr>
              <a:buFont typeface="Courier New" panose="02070309020205020404" pitchFamily="49" charset="0"/>
              <a:buChar char="o"/>
            </a:pPr>
            <a:r>
              <a:rPr lang="en-US" sz="2000" b="1" dirty="0">
                <a:latin typeface="Times New Roman" panose="02020603050405020304" pitchFamily="18" charset="0"/>
                <a:cs typeface="Times New Roman" panose="02020603050405020304" pitchFamily="18" charset="0"/>
              </a:rPr>
              <a:t>Infectious Diseases Control General Department</a:t>
            </a:r>
          </a:p>
          <a:p>
            <a:pPr marL="800100" lvl="1" indent="-342900" algn="l">
              <a:buClr>
                <a:srgbClr val="0000FF"/>
              </a:buClr>
              <a:buFont typeface="Courier New" panose="02070309020205020404" pitchFamily="49" charset="0"/>
              <a:buChar char="o"/>
            </a:pPr>
            <a:r>
              <a:rPr lang="en-US" sz="2000" b="1" dirty="0">
                <a:latin typeface="Times New Roman" panose="02020603050405020304" pitchFamily="18" charset="0"/>
                <a:cs typeface="Times New Roman" panose="02020603050405020304" pitchFamily="18" charset="0"/>
              </a:rPr>
              <a:t>Environmental and Occupational Health General Department</a:t>
            </a:r>
          </a:p>
          <a:p>
            <a:pPr marL="370332" lvl="0" indent="-342900">
              <a:buClr>
                <a:srgbClr val="0000FF"/>
              </a:buClr>
              <a:buSzPct val="100000"/>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Assistant Agency for Primary Health Care</a:t>
            </a:r>
          </a:p>
          <a:p>
            <a:pPr marL="800100" lvl="1" indent="-342900" algn="l">
              <a:buClr>
                <a:srgbClr val="0000FF"/>
              </a:buClr>
              <a:buFont typeface="Courier New" panose="02070309020205020404" pitchFamily="49" charset="0"/>
              <a:buChar char="o"/>
            </a:pPr>
            <a:r>
              <a:rPr lang="en-US" sz="2000" b="1" dirty="0">
                <a:latin typeface="Times New Roman" panose="02020603050405020304" pitchFamily="18" charset="0"/>
                <a:cs typeface="Times New Roman" panose="02020603050405020304" pitchFamily="18" charset="0"/>
              </a:rPr>
              <a:t>Health Programs and Centers Affairs' General Department</a:t>
            </a:r>
          </a:p>
          <a:p>
            <a:pPr marL="800100" lvl="1" indent="-342900" algn="l">
              <a:buClr>
                <a:srgbClr val="0000FF"/>
              </a:buClr>
              <a:buFont typeface="Courier New" panose="02070309020205020404" pitchFamily="49" charset="0"/>
              <a:buChar char="o"/>
            </a:pPr>
            <a:r>
              <a:rPr lang="en-US" sz="2000" b="1" dirty="0">
                <a:latin typeface="Times New Roman" panose="02020603050405020304" pitchFamily="18" charset="0"/>
                <a:cs typeface="Times New Roman" panose="02020603050405020304" pitchFamily="18" charset="0"/>
              </a:rPr>
              <a:t>Genetic and Chronic Diseases Control General Department</a:t>
            </a:r>
          </a:p>
          <a:p>
            <a:pPr marL="800100" lvl="1" indent="-342900" algn="l">
              <a:buClr>
                <a:srgbClr val="0000FF"/>
              </a:buClr>
              <a:buFont typeface="Courier New" panose="02070309020205020404" pitchFamily="49" charset="0"/>
              <a:buChar char="o"/>
            </a:pPr>
            <a:r>
              <a:rPr lang="en-US" sz="2000" b="1" dirty="0">
                <a:latin typeface="Times New Roman" panose="02020603050405020304" pitchFamily="18" charset="0"/>
                <a:cs typeface="Times New Roman" panose="02020603050405020304" pitchFamily="18" charset="0"/>
              </a:rPr>
              <a:t>Anti-Smoking Program</a:t>
            </a:r>
          </a:p>
          <a:p>
            <a:pPr marL="370332" lvl="0" indent="-342900">
              <a:buClr>
                <a:srgbClr val="0000FF"/>
              </a:buClr>
              <a:buSzPct val="100000"/>
              <a:buFont typeface="Arial" panose="020B0604020202020204" pitchFamily="34" charset="0"/>
              <a:buChar char="•"/>
            </a:pPr>
            <a:r>
              <a:rPr lang="en-US" sz="2000" b="1" dirty="0">
                <a:solidFill>
                  <a:schemeClr val="tx1"/>
                </a:solidFill>
                <a:latin typeface="Times New Roman" panose="02020603050405020304" pitchFamily="18" charset="0"/>
                <a:cs typeface="Times New Roman" panose="02020603050405020304" pitchFamily="18" charset="0"/>
              </a:rPr>
              <a:t>National Health Laboratory</a:t>
            </a: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54</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0092764"/>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533400" y="1295400"/>
            <a:ext cx="8382000" cy="4800600"/>
          </a:xfrm>
        </p:spPr>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Saudi Food and Drug Authority</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a:t>
            </a:r>
            <a:r>
              <a:rPr lang="en-US" sz="2800" b="1" dirty="0">
                <a:solidFill>
                  <a:srgbClr val="0000FF"/>
                </a:solidFill>
                <a:latin typeface="Times New Roman" panose="02020603050405020304" pitchFamily="18" charset="0"/>
                <a:cs typeface="Times New Roman" panose="02020603050405020304" pitchFamily="18" charset="0"/>
              </a:rPr>
              <a:t>Saudi Food and Drug Authority (SFDA) </a:t>
            </a:r>
            <a:r>
              <a:rPr lang="en-US" sz="2800" b="1" dirty="0">
                <a:solidFill>
                  <a:schemeClr val="tx1"/>
                </a:solidFill>
                <a:latin typeface="Times New Roman" panose="02020603050405020304" pitchFamily="18" charset="0"/>
                <a:cs typeface="Times New Roman" panose="02020603050405020304" pitchFamily="18" charset="0"/>
              </a:rPr>
              <a:t>objective is to ensure safety of food and drug for man and animal, and safety of biological and chemical substance as well as electronic products.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main purpose of the </a:t>
            </a:r>
            <a:r>
              <a:rPr lang="en-US" sz="2800" b="1" dirty="0">
                <a:solidFill>
                  <a:srgbClr val="0000FF"/>
                </a:solidFill>
                <a:latin typeface="Times New Roman" panose="02020603050405020304" pitchFamily="18" charset="0"/>
                <a:cs typeface="Times New Roman" panose="02020603050405020304" pitchFamily="18" charset="0"/>
              </a:rPr>
              <a:t>SFDA</a:t>
            </a:r>
            <a:r>
              <a:rPr lang="en-US" sz="2800" b="1" dirty="0">
                <a:solidFill>
                  <a:schemeClr val="tx1"/>
                </a:solidFill>
                <a:latin typeface="Times New Roman" panose="02020603050405020304" pitchFamily="18" charset="0"/>
                <a:cs typeface="Times New Roman" panose="02020603050405020304" pitchFamily="18" charset="0"/>
              </a:rPr>
              <a:t> establishment is to regulate, oversee, and control food, drug, medical devices, as well as to set mandatory standard specifications thereof, whether they are imported or locally </a:t>
            </a:r>
            <a:r>
              <a:rPr lang="en-US" sz="2800" b="1" dirty="0" smtClean="0">
                <a:solidFill>
                  <a:schemeClr val="tx1"/>
                </a:solidFill>
                <a:latin typeface="Times New Roman" panose="02020603050405020304" pitchFamily="18" charset="0"/>
                <a:cs typeface="Times New Roman" panose="02020603050405020304" pitchFamily="18" charset="0"/>
              </a:rPr>
              <a:t>manufactured</a:t>
            </a:r>
          </a:p>
          <a:p>
            <a:pPr algn="r"/>
            <a:r>
              <a:rPr lang="en-US" sz="1400" b="1" dirty="0" smtClean="0">
                <a:solidFill>
                  <a:srgbClr val="0000FF"/>
                </a:solidFill>
                <a:latin typeface="Times New Roman" panose="02020603050405020304" pitchFamily="18" charset="0"/>
                <a:cs typeface="Times New Roman" panose="02020603050405020304" pitchFamily="18" charset="0"/>
              </a:rPr>
              <a:t>Source SFDA web-site</a:t>
            </a:r>
            <a:endParaRPr lang="en-US" sz="1400" b="1" dirty="0">
              <a:solidFill>
                <a:srgbClr val="0000FF"/>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55</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4264682"/>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295400"/>
            <a:ext cx="7924800" cy="4800600"/>
          </a:xfrm>
        </p:spPr>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Ministry of Municipal and Rural Affairs</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Environmental health programs</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Department of Public Health</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Department of Public Health Management of Slaughter Houses</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Environmental health Laboratory Management</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Management </a:t>
            </a:r>
            <a:r>
              <a:rPr lang="en-US" sz="2800" b="1" dirty="0" smtClean="0">
                <a:solidFill>
                  <a:schemeClr val="tx1"/>
                </a:solidFill>
                <a:latin typeface="Times New Roman" panose="02020603050405020304" pitchFamily="18" charset="0"/>
                <a:cs typeface="Times New Roman" panose="02020603050405020304" pitchFamily="18" charset="0"/>
              </a:rPr>
              <a:t>Hygiene </a:t>
            </a:r>
            <a:endParaRPr lang="en-US" sz="1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56</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5259124"/>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295400"/>
            <a:ext cx="7924800" cy="4800600"/>
          </a:xfrm>
        </p:spPr>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Ministry of Municipal and Rural </a:t>
            </a:r>
            <a:r>
              <a:rPr lang="en-US" sz="2800" b="1" dirty="0" smtClean="0">
                <a:solidFill>
                  <a:srgbClr val="0000FF"/>
                </a:solidFill>
                <a:latin typeface="Times New Roman" panose="02020603050405020304" pitchFamily="18" charset="0"/>
                <a:cs typeface="Times New Roman" panose="02020603050405020304" pitchFamily="18" charset="0"/>
              </a:rPr>
              <a:t>Affairs</a:t>
            </a:r>
            <a:endParaRPr lang="en-US" sz="2800" b="1" dirty="0">
              <a:solidFill>
                <a:srgbClr val="0000FF"/>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57</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graphicFrame>
        <p:nvGraphicFramePr>
          <p:cNvPr id="8" name="Chart 7"/>
          <p:cNvGraphicFramePr/>
          <p:nvPr>
            <p:extLst>
              <p:ext uri="{D42A27DB-BD31-4B8C-83A1-F6EECF244321}">
                <p14:modId xmlns:p14="http://schemas.microsoft.com/office/powerpoint/2010/main" val="2269666441"/>
              </p:ext>
            </p:extLst>
          </p:nvPr>
        </p:nvGraphicFramePr>
        <p:xfrm>
          <a:off x="1219200" y="1905000"/>
          <a:ext cx="7391400" cy="4419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62276153"/>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295400"/>
            <a:ext cx="7924800" cy="4800600"/>
          </a:xfrm>
        </p:spPr>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Ministry of Municipal and Rural </a:t>
            </a:r>
            <a:r>
              <a:rPr lang="en-US" sz="2800" b="1" dirty="0" smtClean="0">
                <a:solidFill>
                  <a:srgbClr val="0000FF"/>
                </a:solidFill>
                <a:latin typeface="Times New Roman" panose="02020603050405020304" pitchFamily="18" charset="0"/>
                <a:cs typeface="Times New Roman" panose="02020603050405020304" pitchFamily="18" charset="0"/>
              </a:rPr>
              <a:t>Affairs</a:t>
            </a:r>
            <a:endParaRPr lang="en-US" sz="2800" b="1" dirty="0">
              <a:solidFill>
                <a:srgbClr val="0000FF"/>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58</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graphicFrame>
        <p:nvGraphicFramePr>
          <p:cNvPr id="9" name="Chart 8"/>
          <p:cNvGraphicFramePr>
            <a:graphicFrameLocks/>
          </p:cNvGraphicFramePr>
          <p:nvPr>
            <p:extLst>
              <p:ext uri="{D42A27DB-BD31-4B8C-83A1-F6EECF244321}">
                <p14:modId xmlns:p14="http://schemas.microsoft.com/office/powerpoint/2010/main" val="3442000266"/>
              </p:ext>
            </p:extLst>
          </p:nvPr>
        </p:nvGraphicFramePr>
        <p:xfrm>
          <a:off x="1066800" y="1981200"/>
          <a:ext cx="3733800" cy="4191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a:graphicFrameLocks/>
          </p:cNvGraphicFramePr>
          <p:nvPr>
            <p:extLst>
              <p:ext uri="{D42A27DB-BD31-4B8C-83A1-F6EECF244321}">
                <p14:modId xmlns:p14="http://schemas.microsoft.com/office/powerpoint/2010/main" val="842889337"/>
              </p:ext>
            </p:extLst>
          </p:nvPr>
        </p:nvGraphicFramePr>
        <p:xfrm>
          <a:off x="5029200" y="1981200"/>
          <a:ext cx="3649275" cy="4038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85976877"/>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447800"/>
            <a:ext cx="8001000" cy="4648200"/>
          </a:xfrm>
        </p:spPr>
        <p:txBody>
          <a:bodyPr>
            <a:noAutofit/>
          </a:bodyPr>
          <a:lstStyle/>
          <a:p>
            <a:r>
              <a:rPr lang="en-US" sz="2200" b="1" dirty="0">
                <a:solidFill>
                  <a:srgbClr val="0000FF"/>
                </a:solidFill>
                <a:latin typeface="Times New Roman" panose="02020603050405020304" pitchFamily="18" charset="0"/>
                <a:cs typeface="Times New Roman" panose="02020603050405020304" pitchFamily="18" charset="0"/>
              </a:rPr>
              <a:t>U.S. DEPARTMENT OF HEALTH AND </a:t>
            </a:r>
            <a:r>
              <a:rPr lang="en-US" sz="2200" b="1" dirty="0" smtClean="0">
                <a:solidFill>
                  <a:srgbClr val="0000FF"/>
                </a:solidFill>
                <a:latin typeface="Times New Roman" panose="02020603050405020304" pitchFamily="18" charset="0"/>
                <a:cs typeface="Times New Roman" panose="02020603050405020304" pitchFamily="18" charset="0"/>
              </a:rPr>
              <a:t>HUMAN SERVICES </a:t>
            </a:r>
            <a:r>
              <a:rPr lang="en-US" sz="2200" b="1" dirty="0">
                <a:solidFill>
                  <a:srgbClr val="0000FF"/>
                </a:solidFill>
                <a:latin typeface="Times New Roman" panose="02020603050405020304" pitchFamily="18" charset="0"/>
                <a:cs typeface="Times New Roman" panose="02020603050405020304" pitchFamily="18" charset="0"/>
              </a:rPr>
              <a:t>PRIMARY OPERATING </a:t>
            </a:r>
            <a:r>
              <a:rPr lang="en-US" sz="2200" b="1" dirty="0" smtClean="0">
                <a:solidFill>
                  <a:srgbClr val="0000FF"/>
                </a:solidFill>
                <a:latin typeface="Times New Roman" panose="02020603050405020304" pitchFamily="18" charset="0"/>
                <a:cs typeface="Times New Roman" panose="02020603050405020304" pitchFamily="18" charset="0"/>
              </a:rPr>
              <a:t>DIVISIONS AND </a:t>
            </a:r>
            <a:r>
              <a:rPr lang="en-US" sz="2200" b="1" dirty="0">
                <a:solidFill>
                  <a:srgbClr val="0000FF"/>
                </a:solidFill>
                <a:latin typeface="Times New Roman" panose="02020603050405020304" pitchFamily="18" charset="0"/>
                <a:cs typeface="Times New Roman" panose="02020603050405020304" pitchFamily="18" charset="0"/>
              </a:rPr>
              <a:t>MISSIONS</a:t>
            </a:r>
          </a:p>
          <a:p>
            <a:pPr marL="370332" indent="-342900">
              <a:buClr>
                <a:srgbClr val="0000FF"/>
              </a:buClr>
              <a:buFont typeface="Wingdings" panose="05000000000000000000" pitchFamily="2" charset="2"/>
              <a:buChar char="v"/>
            </a:pPr>
            <a:r>
              <a:rPr lang="en-US" sz="2000" b="1" dirty="0">
                <a:solidFill>
                  <a:srgbClr val="0000FF"/>
                </a:solidFill>
                <a:latin typeface="Times New Roman" panose="02020603050405020304" pitchFamily="18" charset="0"/>
                <a:cs typeface="Times New Roman" panose="02020603050405020304" pitchFamily="18" charset="0"/>
              </a:rPr>
              <a:t>Administration for Children and Families (ACF), www.acf.dhhs.gov/</a:t>
            </a:r>
          </a:p>
          <a:p>
            <a:pPr lvl="1" algn="l">
              <a:buClr>
                <a:srgbClr val="0000FF"/>
              </a:buClr>
            </a:pPr>
            <a:r>
              <a:rPr lang="en-US" sz="2000" b="1" i="1" dirty="0">
                <a:solidFill>
                  <a:schemeClr val="tx1"/>
                </a:solidFill>
                <a:latin typeface="Times New Roman" panose="02020603050405020304" pitchFamily="18" charset="0"/>
                <a:cs typeface="Times New Roman" panose="02020603050405020304" pitchFamily="18" charset="0"/>
              </a:rPr>
              <a:t>Objective is to promote the economic and social well - being of families, children, individuals, and communities.</a:t>
            </a:r>
            <a:endParaRPr lang="en-US" sz="2000" b="1" dirty="0">
              <a:solidFill>
                <a:schemeClr val="tx1"/>
              </a:solidFill>
              <a:latin typeface="Times New Roman" panose="02020603050405020304" pitchFamily="18" charset="0"/>
              <a:cs typeface="Times New Roman" panose="02020603050405020304" pitchFamily="18" charset="0"/>
            </a:endParaRPr>
          </a:p>
          <a:p>
            <a:pPr marL="370332" indent="-342900">
              <a:buClr>
                <a:srgbClr val="0000FF"/>
              </a:buClr>
              <a:buFont typeface="Wingdings" panose="05000000000000000000" pitchFamily="2" charset="2"/>
              <a:buChar char="v"/>
            </a:pPr>
            <a:r>
              <a:rPr lang="en-US" sz="2000" b="1" dirty="0">
                <a:solidFill>
                  <a:srgbClr val="0000FF"/>
                </a:solidFill>
                <a:latin typeface="Times New Roman" panose="02020603050405020304" pitchFamily="18" charset="0"/>
                <a:cs typeface="Times New Roman" panose="02020603050405020304" pitchFamily="18" charset="0"/>
              </a:rPr>
              <a:t>Agency for Healthcare Research and Quality (AHRQ), www.ahrq.gov</a:t>
            </a:r>
          </a:p>
          <a:p>
            <a:pPr lvl="1" algn="l">
              <a:buClr>
                <a:srgbClr val="0000FF"/>
              </a:buClr>
            </a:pPr>
            <a:r>
              <a:rPr lang="en-US" sz="2000" b="1" i="1" dirty="0">
                <a:solidFill>
                  <a:schemeClr val="tx1"/>
                </a:solidFill>
                <a:latin typeface="Times New Roman" panose="02020603050405020304" pitchFamily="18" charset="0"/>
                <a:cs typeface="Times New Roman" panose="02020603050405020304" pitchFamily="18" charset="0"/>
              </a:rPr>
              <a:t>Objective is to support, conduct, and disseminate research that improves access to care and the outcomes, quality, cost, and use of health care </a:t>
            </a:r>
            <a:r>
              <a:rPr lang="en-US" sz="2000" b="1" i="1" dirty="0" smtClean="0">
                <a:solidFill>
                  <a:schemeClr val="tx1"/>
                </a:solidFill>
                <a:latin typeface="Times New Roman" panose="02020603050405020304" pitchFamily="18" charset="0"/>
                <a:cs typeface="Times New Roman" panose="02020603050405020304" pitchFamily="18" charset="0"/>
              </a:rPr>
              <a:t>services.</a:t>
            </a:r>
          </a:p>
          <a:p>
            <a:pPr marL="370332" indent="-342900">
              <a:buClr>
                <a:srgbClr val="0000FF"/>
              </a:buClr>
              <a:buFont typeface="Wingdings" panose="05000000000000000000" pitchFamily="2" charset="2"/>
              <a:buChar char="v"/>
            </a:pPr>
            <a:r>
              <a:rPr lang="en-US" sz="1800" b="1" dirty="0" smtClean="0">
                <a:solidFill>
                  <a:srgbClr val="0000FF"/>
                </a:solidFill>
                <a:latin typeface="Times New Roman" panose="02020603050405020304" pitchFamily="18" charset="0"/>
                <a:cs typeface="Times New Roman" panose="02020603050405020304" pitchFamily="18" charset="0"/>
              </a:rPr>
              <a:t>Administration </a:t>
            </a:r>
            <a:r>
              <a:rPr lang="en-US" sz="1800" b="1" dirty="0">
                <a:solidFill>
                  <a:srgbClr val="0000FF"/>
                </a:solidFill>
                <a:latin typeface="Times New Roman" panose="02020603050405020304" pitchFamily="18" charset="0"/>
                <a:cs typeface="Times New Roman" panose="02020603050405020304" pitchFamily="18" charset="0"/>
              </a:rPr>
              <a:t>on Aging (</a:t>
            </a:r>
            <a:r>
              <a:rPr lang="en-US" sz="1800" b="1" dirty="0" err="1">
                <a:solidFill>
                  <a:srgbClr val="0000FF"/>
                </a:solidFill>
                <a:latin typeface="Times New Roman" panose="02020603050405020304" pitchFamily="18" charset="0"/>
                <a:cs typeface="Times New Roman" panose="02020603050405020304" pitchFamily="18" charset="0"/>
              </a:rPr>
              <a:t>AoA</a:t>
            </a:r>
            <a:r>
              <a:rPr lang="en-US" sz="1800" b="1" dirty="0">
                <a:solidFill>
                  <a:srgbClr val="0000FF"/>
                </a:solidFill>
                <a:latin typeface="Times New Roman" panose="02020603050405020304" pitchFamily="18" charset="0"/>
                <a:cs typeface="Times New Roman" panose="02020603050405020304" pitchFamily="18" charset="0"/>
              </a:rPr>
              <a:t>), www.aoa.gov</a:t>
            </a:r>
          </a:p>
          <a:p>
            <a:pPr lvl="1" algn="l"/>
            <a:r>
              <a:rPr lang="en-US" sz="2000" b="1" i="1" dirty="0">
                <a:solidFill>
                  <a:schemeClr val="tx1"/>
                </a:solidFill>
                <a:latin typeface="Times New Roman" panose="02020603050405020304" pitchFamily="18" charset="0"/>
                <a:cs typeface="Times New Roman" panose="02020603050405020304" pitchFamily="18" charset="0"/>
              </a:rPr>
              <a:t>Objective is to promote the dignity and independence of older people and to help society prepare for an aging population.</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59</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120409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676400"/>
            <a:ext cx="7848600" cy="4495800"/>
          </a:xfrm>
        </p:spPr>
        <p:txBody>
          <a:bodyPr>
            <a:normAutofit fontScale="92500" lnSpcReduction="20000"/>
          </a:bodyPr>
          <a:lstStyle/>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 underlying goal of public health is the prevention of disease, and throughout this chapter we will emphasize how the structure and function of public health systems are designed with this goal in mind.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 </a:t>
            </a:r>
            <a:r>
              <a:rPr lang="en-US" sz="2800" b="1" dirty="0">
                <a:solidFill>
                  <a:schemeClr val="tx1"/>
                </a:solidFill>
                <a:latin typeface="Times New Roman" panose="02020603050405020304" pitchFamily="18" charset="0"/>
                <a:cs typeface="Times New Roman" panose="02020603050405020304" pitchFamily="18" charset="0"/>
              </a:rPr>
              <a:t>three </a:t>
            </a:r>
            <a:r>
              <a:rPr lang="en-US" sz="2800" b="1" dirty="0">
                <a:solidFill>
                  <a:srgbClr val="0000FF"/>
                </a:solidFill>
                <a:latin typeface="Times New Roman" panose="02020603050405020304" pitchFamily="18" charset="0"/>
                <a:cs typeface="Times New Roman" panose="02020603050405020304" pitchFamily="18" charset="0"/>
              </a:rPr>
              <a:t>core functions </a:t>
            </a:r>
            <a:r>
              <a:rPr lang="en-US" sz="2800" b="1" dirty="0">
                <a:solidFill>
                  <a:schemeClr val="tx1"/>
                </a:solidFill>
                <a:latin typeface="Times New Roman" panose="02020603050405020304" pitchFamily="18" charset="0"/>
                <a:cs typeface="Times New Roman" panose="02020603050405020304" pitchFamily="18" charset="0"/>
              </a:rPr>
              <a:t>of public health, assessment, policy development, and assurance, form the foundation of all public health activity in </a:t>
            </a:r>
            <a:r>
              <a:rPr lang="en-US" sz="2800" b="1" dirty="0" smtClean="0">
                <a:solidFill>
                  <a:schemeClr val="tx1"/>
                </a:solidFill>
                <a:latin typeface="Times New Roman" panose="02020603050405020304" pitchFamily="18" charset="0"/>
                <a:cs typeface="Times New Roman" panose="02020603050405020304" pitchFamily="18" charset="0"/>
              </a:rPr>
              <a:t>all countries.</a:t>
            </a:r>
          </a:p>
          <a:p>
            <a:pPr marL="484632" indent="-457200">
              <a:buFont typeface="Wingdings" panose="05000000000000000000" pitchFamily="2" charset="2"/>
              <a:buChar char="v"/>
            </a:pPr>
            <a:r>
              <a:rPr lang="en-US" b="1" dirty="0">
                <a:solidFill>
                  <a:schemeClr val="tx1"/>
                </a:solidFill>
                <a:latin typeface="Times New Roman" panose="02020603050405020304" pitchFamily="18" charset="0"/>
                <a:cs typeface="Times New Roman" panose="02020603050405020304" pitchFamily="18" charset="0"/>
              </a:rPr>
              <a:t>It is through these functions that we identify and describe problems within the system, design programs and create new laws to address the issues, and ensure that the programs are implemented as </a:t>
            </a:r>
            <a:r>
              <a:rPr lang="en-US" b="1" dirty="0" smtClean="0">
                <a:solidFill>
                  <a:schemeClr val="tx1"/>
                </a:solidFill>
                <a:latin typeface="Times New Roman" panose="02020603050405020304" pitchFamily="18" charset="0"/>
                <a:cs typeface="Times New Roman" panose="02020603050405020304" pitchFamily="18" charset="0"/>
              </a:rPr>
              <a:t>intended.</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72297864-C8EB-454A-A4A3-F7FEA0412E6D}" type="datetime1">
              <a:rPr lang="ar-SA" smtClean="0"/>
              <a:t>17/01/1438</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6</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385483"/>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219200"/>
            <a:ext cx="8001000" cy="4876800"/>
          </a:xfrm>
        </p:spPr>
        <p:txBody>
          <a:bodyPr>
            <a:noAutofit/>
          </a:bodyPr>
          <a:lstStyle/>
          <a:p>
            <a:r>
              <a:rPr lang="en-US" sz="2200" b="1" dirty="0">
                <a:solidFill>
                  <a:srgbClr val="0000FF"/>
                </a:solidFill>
                <a:latin typeface="Times New Roman" panose="02020603050405020304" pitchFamily="18" charset="0"/>
                <a:cs typeface="Times New Roman" panose="02020603050405020304" pitchFamily="18" charset="0"/>
              </a:rPr>
              <a:t>U.S. DEPARTMENT OF HEALTH AND </a:t>
            </a:r>
            <a:r>
              <a:rPr lang="en-US" sz="2200" b="1" dirty="0" smtClean="0">
                <a:solidFill>
                  <a:srgbClr val="0000FF"/>
                </a:solidFill>
                <a:latin typeface="Times New Roman" panose="02020603050405020304" pitchFamily="18" charset="0"/>
                <a:cs typeface="Times New Roman" panose="02020603050405020304" pitchFamily="18" charset="0"/>
              </a:rPr>
              <a:t>HUMAN SERVICES </a:t>
            </a:r>
            <a:r>
              <a:rPr lang="en-US" sz="2200" b="1" dirty="0">
                <a:solidFill>
                  <a:srgbClr val="0000FF"/>
                </a:solidFill>
                <a:latin typeface="Times New Roman" panose="02020603050405020304" pitchFamily="18" charset="0"/>
                <a:cs typeface="Times New Roman" panose="02020603050405020304" pitchFamily="18" charset="0"/>
              </a:rPr>
              <a:t>PRIMARY OPERATING </a:t>
            </a:r>
            <a:r>
              <a:rPr lang="en-US" sz="2200" b="1" dirty="0" smtClean="0">
                <a:solidFill>
                  <a:srgbClr val="0000FF"/>
                </a:solidFill>
                <a:latin typeface="Times New Roman" panose="02020603050405020304" pitchFamily="18" charset="0"/>
                <a:cs typeface="Times New Roman" panose="02020603050405020304" pitchFamily="18" charset="0"/>
              </a:rPr>
              <a:t>DIVISIONS AND </a:t>
            </a:r>
            <a:r>
              <a:rPr lang="en-US" sz="2200" b="1" dirty="0">
                <a:solidFill>
                  <a:srgbClr val="0000FF"/>
                </a:solidFill>
                <a:latin typeface="Times New Roman" panose="02020603050405020304" pitchFamily="18" charset="0"/>
                <a:cs typeface="Times New Roman" panose="02020603050405020304" pitchFamily="18" charset="0"/>
              </a:rPr>
              <a:t>MISSIONS</a:t>
            </a:r>
          </a:p>
          <a:p>
            <a:pPr marL="370332" indent="-342900">
              <a:buClr>
                <a:srgbClr val="0000FF"/>
              </a:buClr>
              <a:buFont typeface="Wingdings" panose="05000000000000000000" pitchFamily="2" charset="2"/>
              <a:buChar char="v"/>
            </a:pPr>
            <a:r>
              <a:rPr lang="en-US" sz="2400" b="1" dirty="0">
                <a:solidFill>
                  <a:srgbClr val="0000FF"/>
                </a:solidFill>
                <a:latin typeface="Times New Roman" panose="02020603050405020304" pitchFamily="18" charset="0"/>
                <a:cs typeface="Times New Roman" panose="02020603050405020304" pitchFamily="18" charset="0"/>
              </a:rPr>
              <a:t>Agency for Toxic Substances and Disease Registry (ATSDR), www.atsdr.cdc.gov</a:t>
            </a:r>
          </a:p>
          <a:p>
            <a:pPr lvl="1" algn="l"/>
            <a:r>
              <a:rPr lang="en-US" sz="2400" b="1" i="1" dirty="0">
                <a:solidFill>
                  <a:schemeClr val="tx1"/>
                </a:solidFill>
                <a:latin typeface="Times New Roman" panose="02020603050405020304" pitchFamily="18" charset="0"/>
                <a:cs typeface="Times New Roman" panose="02020603050405020304" pitchFamily="18" charset="0"/>
              </a:rPr>
              <a:t>Objective is to serve the public by using the best science, taking responsive public health actions, and providing trusted health information to prevent harmful exposures and diseases related to toxic substances.</a:t>
            </a:r>
            <a:endParaRPr lang="en-US" sz="2400" b="1" dirty="0">
              <a:solidFill>
                <a:schemeClr val="tx1"/>
              </a:solidFill>
              <a:latin typeface="Times New Roman" panose="02020603050405020304" pitchFamily="18" charset="0"/>
              <a:cs typeface="Times New Roman" panose="02020603050405020304" pitchFamily="18" charset="0"/>
            </a:endParaRPr>
          </a:p>
          <a:p>
            <a:pPr marL="370332" indent="-342900">
              <a:buClr>
                <a:srgbClr val="0000FF"/>
              </a:buClr>
              <a:buFont typeface="Wingdings" panose="05000000000000000000" pitchFamily="2" charset="2"/>
              <a:buChar char="v"/>
            </a:pPr>
            <a:r>
              <a:rPr lang="en-US" sz="2400" b="1" dirty="0">
                <a:solidFill>
                  <a:srgbClr val="0000FF"/>
                </a:solidFill>
                <a:latin typeface="Times New Roman" panose="02020603050405020304" pitchFamily="18" charset="0"/>
                <a:cs typeface="Times New Roman" panose="02020603050405020304" pitchFamily="18" charset="0"/>
              </a:rPr>
              <a:t>Centers for Disease Control and Prevention (CDC), www.cdc.gov</a:t>
            </a:r>
          </a:p>
          <a:p>
            <a:pPr lvl="1" algn="l"/>
            <a:r>
              <a:rPr lang="en-US" sz="2400" b="1" i="1" dirty="0">
                <a:solidFill>
                  <a:schemeClr val="tx1"/>
                </a:solidFill>
                <a:latin typeface="Times New Roman" panose="02020603050405020304" pitchFamily="18" charset="0"/>
                <a:cs typeface="Times New Roman" panose="02020603050405020304" pitchFamily="18" charset="0"/>
              </a:rPr>
              <a:t>Objective is to promote health and quality of life by preventing and controlling disease, injury, and disability</a:t>
            </a:r>
            <a:r>
              <a:rPr lang="en-US" sz="2400" b="1" i="1" dirty="0" smtClean="0">
                <a:solidFill>
                  <a:schemeClr val="tx1"/>
                </a:solidFill>
                <a:latin typeface="Times New Roman" panose="02020603050405020304" pitchFamily="18" charset="0"/>
                <a:cs typeface="Times New Roman" panose="02020603050405020304" pitchFamily="18" charset="0"/>
              </a:rPr>
              <a:t>.</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60</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0093873"/>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219200"/>
            <a:ext cx="8001000" cy="4876800"/>
          </a:xfrm>
        </p:spPr>
        <p:txBody>
          <a:bodyPr>
            <a:noAutofit/>
          </a:bodyPr>
          <a:lstStyle/>
          <a:p>
            <a:r>
              <a:rPr lang="en-US" sz="2200" b="1" dirty="0">
                <a:solidFill>
                  <a:srgbClr val="0000FF"/>
                </a:solidFill>
                <a:latin typeface="Times New Roman" panose="02020603050405020304" pitchFamily="18" charset="0"/>
                <a:cs typeface="Times New Roman" panose="02020603050405020304" pitchFamily="18" charset="0"/>
              </a:rPr>
              <a:t>U.S. DEPARTMENT OF HEALTH AND </a:t>
            </a:r>
            <a:r>
              <a:rPr lang="en-US" sz="2200" b="1" dirty="0" smtClean="0">
                <a:solidFill>
                  <a:srgbClr val="0000FF"/>
                </a:solidFill>
                <a:latin typeface="Times New Roman" panose="02020603050405020304" pitchFamily="18" charset="0"/>
                <a:cs typeface="Times New Roman" panose="02020603050405020304" pitchFamily="18" charset="0"/>
              </a:rPr>
              <a:t>HUMAN SERVICES </a:t>
            </a:r>
            <a:r>
              <a:rPr lang="en-US" sz="2200" b="1" dirty="0">
                <a:solidFill>
                  <a:srgbClr val="0000FF"/>
                </a:solidFill>
                <a:latin typeface="Times New Roman" panose="02020603050405020304" pitchFamily="18" charset="0"/>
                <a:cs typeface="Times New Roman" panose="02020603050405020304" pitchFamily="18" charset="0"/>
              </a:rPr>
              <a:t>PRIMARY OPERATING </a:t>
            </a:r>
            <a:r>
              <a:rPr lang="en-US" sz="2200" b="1" dirty="0" smtClean="0">
                <a:solidFill>
                  <a:srgbClr val="0000FF"/>
                </a:solidFill>
                <a:latin typeface="Times New Roman" panose="02020603050405020304" pitchFamily="18" charset="0"/>
                <a:cs typeface="Times New Roman" panose="02020603050405020304" pitchFamily="18" charset="0"/>
              </a:rPr>
              <a:t>DIVISIONS AND </a:t>
            </a:r>
            <a:r>
              <a:rPr lang="en-US" sz="2200" b="1" dirty="0">
                <a:solidFill>
                  <a:srgbClr val="0000FF"/>
                </a:solidFill>
                <a:latin typeface="Times New Roman" panose="02020603050405020304" pitchFamily="18" charset="0"/>
                <a:cs typeface="Times New Roman" panose="02020603050405020304" pitchFamily="18" charset="0"/>
              </a:rPr>
              <a:t>MISSIONS</a:t>
            </a:r>
          </a:p>
          <a:p>
            <a:pPr marL="370332" indent="-342900">
              <a:spcBef>
                <a:spcPts val="0"/>
              </a:spcBef>
              <a:buClr>
                <a:srgbClr val="0000FF"/>
              </a:buClr>
              <a:buFont typeface="Wingdings" panose="05000000000000000000" pitchFamily="2" charset="2"/>
              <a:buChar char="v"/>
            </a:pPr>
            <a:r>
              <a:rPr lang="en-US" sz="2000" b="1" dirty="0">
                <a:solidFill>
                  <a:srgbClr val="0000FF"/>
                </a:solidFill>
                <a:latin typeface="Times New Roman" panose="02020603050405020304" pitchFamily="18" charset="0"/>
                <a:cs typeface="Times New Roman" panose="02020603050405020304" pitchFamily="18" charset="0"/>
              </a:rPr>
              <a:t>Food and Drug Administration (FDA), www.fda.gov</a:t>
            </a:r>
          </a:p>
          <a:p>
            <a:pPr lvl="1" algn="l">
              <a:spcBef>
                <a:spcPts val="0"/>
              </a:spcBef>
            </a:pPr>
            <a:r>
              <a:rPr lang="en-US" sz="2000" b="1" i="1" dirty="0">
                <a:solidFill>
                  <a:schemeClr val="tx1"/>
                </a:solidFill>
                <a:latin typeface="Times New Roman" panose="02020603050405020304" pitchFamily="18" charset="0"/>
                <a:cs typeface="Times New Roman" panose="02020603050405020304" pitchFamily="18" charset="0"/>
              </a:rPr>
              <a:t>Objective is to rigorously assure the safety, efficacy, and security of human and veterinary drugs, biological products, and medical devices and assure the safety and security of the nation ’ s food supply, cosmetics, and products that emit radiation.</a:t>
            </a:r>
            <a:endParaRPr lang="en-US" sz="2000" b="1" dirty="0">
              <a:solidFill>
                <a:schemeClr val="tx1"/>
              </a:solidFill>
              <a:latin typeface="Times New Roman" panose="02020603050405020304" pitchFamily="18" charset="0"/>
              <a:cs typeface="Times New Roman" panose="02020603050405020304" pitchFamily="18" charset="0"/>
            </a:endParaRPr>
          </a:p>
          <a:p>
            <a:pPr marL="370332" indent="-342900">
              <a:spcBef>
                <a:spcPts val="0"/>
              </a:spcBef>
              <a:buClr>
                <a:srgbClr val="0000FF"/>
              </a:buClr>
              <a:buFont typeface="Wingdings" panose="05000000000000000000" pitchFamily="2" charset="2"/>
              <a:buChar char="v"/>
            </a:pPr>
            <a:r>
              <a:rPr lang="en-US" sz="2000" b="1" dirty="0">
                <a:solidFill>
                  <a:srgbClr val="0000FF"/>
                </a:solidFill>
                <a:latin typeface="Times New Roman" panose="02020603050405020304" pitchFamily="18" charset="0"/>
                <a:cs typeface="Times New Roman" panose="02020603050405020304" pitchFamily="18" charset="0"/>
              </a:rPr>
              <a:t>National Institutes of Health (NIH), www.nih.gov</a:t>
            </a:r>
          </a:p>
          <a:p>
            <a:pPr lvl="1" algn="l">
              <a:spcBef>
                <a:spcPts val="0"/>
              </a:spcBef>
            </a:pPr>
            <a:r>
              <a:rPr lang="en-US" sz="2000" b="1" i="1" dirty="0">
                <a:solidFill>
                  <a:schemeClr val="tx1"/>
                </a:solidFill>
                <a:latin typeface="Times New Roman" panose="02020603050405020304" pitchFamily="18" charset="0"/>
                <a:cs typeface="Times New Roman" panose="02020603050405020304" pitchFamily="18" charset="0"/>
              </a:rPr>
              <a:t>Objective is to employ science in pursuit of fundamental knowledge about the nature and behavior of living systems and the application of that knowledge to extend healthy life and reduce the burdens of illness and disability.</a:t>
            </a:r>
            <a:endParaRPr lang="en-US" sz="2000" b="1" dirty="0">
              <a:solidFill>
                <a:schemeClr val="tx1"/>
              </a:solidFill>
              <a:latin typeface="Times New Roman" panose="02020603050405020304" pitchFamily="18" charset="0"/>
              <a:cs typeface="Times New Roman" panose="02020603050405020304" pitchFamily="18" charset="0"/>
            </a:endParaRPr>
          </a:p>
          <a:p>
            <a:pPr marL="370332" indent="-342900">
              <a:spcBef>
                <a:spcPts val="0"/>
              </a:spcBef>
              <a:buClr>
                <a:srgbClr val="0000FF"/>
              </a:buClr>
              <a:buFont typeface="Wingdings" panose="05000000000000000000" pitchFamily="2" charset="2"/>
              <a:buChar char="v"/>
            </a:pPr>
            <a:r>
              <a:rPr lang="en-US" sz="2000" b="1" dirty="0">
                <a:solidFill>
                  <a:srgbClr val="0000FF"/>
                </a:solidFill>
                <a:latin typeface="Times New Roman" panose="02020603050405020304" pitchFamily="18" charset="0"/>
                <a:cs typeface="Times New Roman" panose="02020603050405020304" pitchFamily="18" charset="0"/>
              </a:rPr>
              <a:t>Substance Abuse and Mental Health Services Administration (SAMHSA), www.samhsa.gov</a:t>
            </a:r>
          </a:p>
          <a:p>
            <a:pPr lvl="1" algn="l">
              <a:spcBef>
                <a:spcPts val="0"/>
              </a:spcBef>
            </a:pPr>
            <a:r>
              <a:rPr lang="en-US" sz="2000" b="1" i="1" dirty="0">
                <a:solidFill>
                  <a:schemeClr val="tx1"/>
                </a:solidFill>
                <a:latin typeface="Times New Roman" panose="02020603050405020304" pitchFamily="18" charset="0"/>
                <a:cs typeface="Times New Roman" panose="02020603050405020304" pitchFamily="18" charset="0"/>
              </a:rPr>
              <a:t>Objective is to build resilience and facilitate recovery for people with or at risk for substance abuse and mental illness</a:t>
            </a:r>
            <a:r>
              <a:rPr lang="en-US" sz="2000" b="1" i="1" dirty="0" smtClean="0">
                <a:solidFill>
                  <a:schemeClr val="tx1"/>
                </a:solidFill>
                <a:latin typeface="Times New Roman" panose="02020603050405020304" pitchFamily="18" charset="0"/>
                <a:cs typeface="Times New Roman" panose="02020603050405020304" pitchFamily="18" charset="0"/>
              </a:rPr>
              <a:t>.</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61</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5242224"/>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14400" y="1219200"/>
            <a:ext cx="8001000" cy="4876800"/>
          </a:xfrm>
        </p:spPr>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Public Health in Canada</a:t>
            </a:r>
            <a:endParaRPr lang="en-US" sz="2800" dirty="0">
              <a:solidFill>
                <a:srgbClr val="0000FF"/>
              </a:solidFill>
              <a:latin typeface="Times New Roman" panose="02020603050405020304" pitchFamily="18" charset="0"/>
              <a:cs typeface="Times New Roman" panose="02020603050405020304" pitchFamily="18" charset="0"/>
            </a:endParaRPr>
          </a:p>
          <a:p>
            <a:pPr marL="370332"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The Canada Health Act, passed in 1980, established a comprehensive single - payer health care system and guaranteed access to universal medical care for all Canadians regardless of ability to pay, age, or health status.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Even </a:t>
            </a:r>
            <a:r>
              <a:rPr lang="en-US" sz="2400" b="1" dirty="0">
                <a:solidFill>
                  <a:schemeClr val="tx1"/>
                </a:solidFill>
                <a:latin typeface="Times New Roman" panose="02020603050405020304" pitchFamily="18" charset="0"/>
                <a:cs typeface="Times New Roman" panose="02020603050405020304" pitchFamily="18" charset="0"/>
              </a:rPr>
              <a:t>before the new health care system was established, a 1974 report entitled New Perspectives on the Health of Canadians recognized that health requires more than a strong health care system and called attention to social influences on health, emphasizing that social inequalities lead to health disparities. </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62</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1725717"/>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447800"/>
            <a:ext cx="7924800" cy="4648200"/>
          </a:xfrm>
        </p:spPr>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Public Health in Canada</a:t>
            </a:r>
            <a:endParaRPr lang="en-US" sz="2800" dirty="0">
              <a:solidFill>
                <a:srgbClr val="0000FF"/>
              </a:solidFill>
              <a:latin typeface="Times New Roman" panose="02020603050405020304" pitchFamily="18" charset="0"/>
              <a:cs typeface="Times New Roman" panose="02020603050405020304" pitchFamily="18" charset="0"/>
            </a:endParaRPr>
          </a:p>
          <a:p>
            <a:pPr marL="370332" indent="-342900">
              <a:buClr>
                <a:srgbClr val="0000FF"/>
              </a:buClr>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In 2004, the Public Health Agency of Canada was established to centralize the nation’s public health activities.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This </a:t>
            </a:r>
            <a:r>
              <a:rPr lang="en-US" sz="2400" b="1" dirty="0">
                <a:solidFill>
                  <a:schemeClr val="tx1"/>
                </a:solidFill>
                <a:latin typeface="Times New Roman" panose="02020603050405020304" pitchFamily="18" charset="0"/>
                <a:cs typeface="Times New Roman" panose="02020603050405020304" pitchFamily="18" charset="0"/>
              </a:rPr>
              <a:t>agency is devoted to carrying out disease prevention, health promotion, emergency preparedness, and the strengthening of Canada’s public health infrastructure.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370332" indent="-342900">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agency continues to set the nation’s public health agenda and work through collaboration with federal, provincial, and territorial governments</a:t>
            </a:r>
            <a:r>
              <a:rPr lang="en-US" sz="2400" b="1" dirty="0" smtClean="0">
                <a:solidFill>
                  <a:schemeClr val="tx1"/>
                </a:solidFill>
                <a:latin typeface="Times New Roman" panose="02020603050405020304" pitchFamily="18" charset="0"/>
                <a:cs typeface="Times New Roman" panose="02020603050405020304" pitchFamily="18" charset="0"/>
              </a:rPr>
              <a:t>. </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63</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282113"/>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447800"/>
            <a:ext cx="7924800" cy="4648200"/>
          </a:xfrm>
        </p:spPr>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Public Health in Developing Nations</a:t>
            </a:r>
            <a:endParaRPr lang="en-US" sz="2800" dirty="0">
              <a:solidFill>
                <a:srgbClr val="0000FF"/>
              </a:solidFill>
              <a:latin typeface="Times New Roman" panose="02020603050405020304" pitchFamily="18" charset="0"/>
              <a:cs typeface="Times New Roman" panose="02020603050405020304" pitchFamily="18" charset="0"/>
            </a:endParaRPr>
          </a:p>
          <a:p>
            <a:pPr marL="484632"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Despite remarkable advances in modern medicine, much of the world’s population continues to suffer the consequences of poor nutrition, lack of proper sanitation, and severely limited access to health services.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Clr>
                <a:srgbClr val="0000FF"/>
              </a:buClr>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Globally</a:t>
            </a:r>
            <a:r>
              <a:rPr lang="en-US" sz="2800" b="1" dirty="0">
                <a:solidFill>
                  <a:schemeClr val="tx1"/>
                </a:solidFill>
                <a:latin typeface="Times New Roman" panose="02020603050405020304" pitchFamily="18" charset="0"/>
                <a:cs typeface="Times New Roman" panose="02020603050405020304" pitchFamily="18" charset="0"/>
              </a:rPr>
              <a:t>, the leading causes of death in developing nations include preventable diseases such as lower respiratory infections, diarrhea, malaria, and HIV/AIDS. </a:t>
            </a:r>
            <a:r>
              <a:rPr lang="en-US" sz="2400" b="1" dirty="0" smtClean="0">
                <a:solidFill>
                  <a:schemeClr val="tx1"/>
                </a:solidFill>
                <a:latin typeface="Times New Roman" panose="02020603050405020304" pitchFamily="18" charset="0"/>
                <a:cs typeface="Times New Roman" panose="02020603050405020304" pitchFamily="18" charset="0"/>
              </a:rPr>
              <a:t> </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64</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1054748"/>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447800"/>
            <a:ext cx="7924800" cy="4648200"/>
          </a:xfrm>
        </p:spPr>
        <p:txBody>
          <a:bodyPr>
            <a:noAutofit/>
          </a:bodyPr>
          <a:lstStyle/>
          <a:p>
            <a:r>
              <a:rPr lang="en-US" sz="2800" b="1" dirty="0">
                <a:solidFill>
                  <a:srgbClr val="0000FF"/>
                </a:solidFill>
                <a:latin typeface="Times New Roman" panose="02020603050405020304" pitchFamily="18" charset="0"/>
                <a:cs typeface="Times New Roman" panose="02020603050405020304" pitchFamily="18" charset="0"/>
              </a:rPr>
              <a:t>Public Health in Developing Nations</a:t>
            </a:r>
            <a:endParaRPr lang="en-US" sz="2800" dirty="0">
              <a:solidFill>
                <a:srgbClr val="0000FF"/>
              </a:solidFill>
              <a:latin typeface="Times New Roman" panose="02020603050405020304" pitchFamily="18" charset="0"/>
              <a:cs typeface="Times New Roman" panose="02020603050405020304" pitchFamily="18" charset="0"/>
            </a:endParaRPr>
          </a:p>
          <a:p>
            <a:pPr marL="484632" indent="-457200">
              <a:buClr>
                <a:srgbClr val="0000FF"/>
              </a:buClr>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Nations that are beginning to develop health systems face many challenges: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914400" lvl="1" indent="-457200" algn="l">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lack </a:t>
            </a:r>
            <a:r>
              <a:rPr lang="en-US" sz="2400" b="1" dirty="0">
                <a:solidFill>
                  <a:schemeClr val="tx1"/>
                </a:solidFill>
                <a:latin typeface="Times New Roman" panose="02020603050405020304" pitchFamily="18" charset="0"/>
                <a:cs typeface="Times New Roman" panose="02020603050405020304" pitchFamily="18" charset="0"/>
              </a:rPr>
              <a:t>of money,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914400" lvl="1" indent="-457200" algn="l">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lack </a:t>
            </a:r>
            <a:r>
              <a:rPr lang="en-US" sz="2400" b="1" dirty="0">
                <a:solidFill>
                  <a:schemeClr val="tx1"/>
                </a:solidFill>
                <a:latin typeface="Times New Roman" panose="02020603050405020304" pitchFamily="18" charset="0"/>
                <a:cs typeface="Times New Roman" panose="02020603050405020304" pitchFamily="18" charset="0"/>
              </a:rPr>
              <a:t>of properly trained health personnel,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914400" lvl="1" indent="-457200" algn="l">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lack </a:t>
            </a:r>
            <a:r>
              <a:rPr lang="en-US" sz="2400" b="1" dirty="0">
                <a:solidFill>
                  <a:schemeClr val="tx1"/>
                </a:solidFill>
                <a:latin typeface="Times New Roman" panose="02020603050405020304" pitchFamily="18" charset="0"/>
                <a:cs typeface="Times New Roman" panose="02020603050405020304" pitchFamily="18" charset="0"/>
              </a:rPr>
              <a:t>of public health expertise,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914400" lvl="1" indent="-457200" algn="l">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pressure </a:t>
            </a:r>
            <a:r>
              <a:rPr lang="en-US" sz="2400" b="1" dirty="0">
                <a:solidFill>
                  <a:schemeClr val="tx1"/>
                </a:solidFill>
                <a:latin typeface="Times New Roman" panose="02020603050405020304" pitchFamily="18" charset="0"/>
                <a:cs typeface="Times New Roman" panose="02020603050405020304" pitchFamily="18" charset="0"/>
              </a:rPr>
              <a:t>from international organizations to design systems according to predefined parameters, and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914400" lvl="1" indent="-457200" algn="l">
              <a:buClr>
                <a:srgbClr val="0000FF"/>
              </a:buClr>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inefficient </a:t>
            </a:r>
            <a:r>
              <a:rPr lang="en-US" sz="2400" b="1" dirty="0">
                <a:solidFill>
                  <a:schemeClr val="tx1"/>
                </a:solidFill>
                <a:latin typeface="Times New Roman" panose="02020603050405020304" pitchFamily="18" charset="0"/>
                <a:cs typeface="Times New Roman" panose="02020603050405020304" pitchFamily="18" charset="0"/>
              </a:rPr>
              <a:t>use of resources, to name only a few</a:t>
            </a:r>
            <a:r>
              <a:rPr lang="en-US" sz="2400" b="1" dirty="0" smtClean="0">
                <a:solidFill>
                  <a:schemeClr val="tx1"/>
                </a:solidFill>
                <a:latin typeface="Times New Roman" panose="02020603050405020304" pitchFamily="18" charset="0"/>
                <a:cs typeface="Times New Roman" panose="02020603050405020304" pitchFamily="18" charset="0"/>
              </a:rPr>
              <a:t>.  </a:t>
            </a:r>
            <a:endParaRPr lang="en-US" sz="24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E9600C0B-CEFD-47C0-ABB8-F06C7E7D5A6E}" type="datetime1">
              <a:rPr lang="ar-SA" smtClean="0"/>
              <a:t>17/01/1438</a:t>
            </a:fld>
            <a:endParaRPr lang="ar-SA" dirty="0"/>
          </a:p>
        </p:txBody>
      </p:sp>
      <p:sp>
        <p:nvSpPr>
          <p:cNvPr id="6" name="Footer Placeholder 5"/>
          <p:cNvSpPr>
            <a:spLocks noGrp="1"/>
          </p:cNvSpPr>
          <p:nvPr>
            <p:ph type="ftr" sz="quarter" idx="11"/>
          </p:nvPr>
        </p:nvSpPr>
        <p:spPr/>
        <p:txBody>
          <a:bodyPr/>
          <a:lstStyle/>
          <a:p>
            <a:r>
              <a:rPr lang="en-US" dirty="0" smtClean="0"/>
              <a:t>Dr. Mohammed Alnaif</a:t>
            </a:r>
            <a:endParaRPr lang="ar-SA" dirty="0"/>
          </a:p>
        </p:txBody>
      </p:sp>
      <p:sp>
        <p:nvSpPr>
          <p:cNvPr id="5" name="Slide Number Placeholder 4"/>
          <p:cNvSpPr>
            <a:spLocks noGrp="1"/>
          </p:cNvSpPr>
          <p:nvPr>
            <p:ph type="sldNum" sz="quarter" idx="12"/>
          </p:nvPr>
        </p:nvSpPr>
        <p:spPr/>
        <p:txBody>
          <a:bodyPr/>
          <a:lstStyle/>
          <a:p>
            <a:fld id="{B3988F7D-D297-40C4-B76C-B7BD2903FBFC}" type="slidenum">
              <a:rPr lang="ar-SA" smtClean="0"/>
              <a:pPr/>
              <a:t>65</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390802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676400"/>
            <a:ext cx="7848600" cy="4495800"/>
          </a:xfrm>
        </p:spPr>
        <p:txBody>
          <a:bodyPr>
            <a:normAutofit fontScale="85000" lnSpcReduction="20000"/>
          </a:bodyPr>
          <a:lstStyle/>
          <a:p>
            <a:pPr marL="484632" indent="-457200">
              <a:buFont typeface="Wingdings" panose="05000000000000000000" pitchFamily="2" charset="2"/>
              <a:buChar char="v"/>
            </a:pPr>
            <a:r>
              <a:rPr lang="en-US" sz="2800" b="1" dirty="0">
                <a:solidFill>
                  <a:srgbClr val="0000FF"/>
                </a:solidFill>
                <a:latin typeface="Times New Roman" panose="02020603050405020304" pitchFamily="18" charset="0"/>
                <a:cs typeface="Times New Roman" panose="02020603050405020304" pitchFamily="18" charset="0"/>
              </a:rPr>
              <a:t>In this chapter</a:t>
            </a:r>
            <a:r>
              <a:rPr lang="en-US" sz="2800" b="1" dirty="0">
                <a:solidFill>
                  <a:schemeClr val="tx1"/>
                </a:solidFill>
                <a:latin typeface="Times New Roman" panose="02020603050405020304" pitchFamily="18" charset="0"/>
                <a:cs typeface="Times New Roman" panose="02020603050405020304" pitchFamily="18" charset="0"/>
              </a:rPr>
              <a:t>, we will consider an example of how these core functions can be applied to the problem of obesity in the United States.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We </a:t>
            </a:r>
            <a:r>
              <a:rPr lang="en-US" sz="2800" b="1" dirty="0">
                <a:solidFill>
                  <a:schemeClr val="tx1"/>
                </a:solidFill>
                <a:latin typeface="Times New Roman" panose="02020603050405020304" pitchFamily="18" charset="0"/>
                <a:cs typeface="Times New Roman" panose="02020603050405020304" pitchFamily="18" charset="0"/>
              </a:rPr>
              <a:t>will also discuss the concept of </a:t>
            </a:r>
            <a:r>
              <a:rPr lang="en-US" sz="2800" b="1" i="1" dirty="0">
                <a:solidFill>
                  <a:srgbClr val="0000FF"/>
                </a:solidFill>
                <a:latin typeface="Times New Roman" panose="02020603050405020304" pitchFamily="18" charset="0"/>
                <a:cs typeface="Times New Roman" panose="02020603050405020304" pitchFamily="18" charset="0"/>
              </a:rPr>
              <a:t>population</a:t>
            </a:r>
            <a:r>
              <a:rPr lang="en-US" sz="2800" b="1" i="1" dirty="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in the context of public health and contrast it with the field of medicine’s focus on the individual.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its values, theories, research, and practice, public health is concerned with the health of the group or the </a:t>
            </a:r>
            <a:r>
              <a:rPr lang="en-US" sz="2800" b="1" dirty="0">
                <a:solidFill>
                  <a:srgbClr val="0000FF"/>
                </a:solidFill>
                <a:latin typeface="Times New Roman" panose="02020603050405020304" pitchFamily="18" charset="0"/>
                <a:cs typeface="Times New Roman" panose="02020603050405020304" pitchFamily="18" charset="0"/>
              </a:rPr>
              <a:t>population</a:t>
            </a:r>
            <a:r>
              <a:rPr lang="en-US" sz="2800" b="1" dirty="0">
                <a:solidFill>
                  <a:schemeClr val="tx1"/>
                </a:solidFill>
                <a:latin typeface="Times New Roman" panose="02020603050405020304" pitchFamily="18" charset="0"/>
                <a:cs typeface="Times New Roman" panose="02020603050405020304" pitchFamily="18" charset="0"/>
              </a:rPr>
              <a:t>, the factors that shape its health, and the most effective means to positively influence that health.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Theories </a:t>
            </a:r>
            <a:r>
              <a:rPr lang="en-US" sz="2800" b="1" dirty="0">
                <a:solidFill>
                  <a:schemeClr val="tx1"/>
                </a:solidFill>
                <a:latin typeface="Times New Roman" panose="02020603050405020304" pitchFamily="18" charset="0"/>
                <a:cs typeface="Times New Roman" panose="02020603050405020304" pitchFamily="18" charset="0"/>
              </a:rPr>
              <a:t>used to conceptualize and understand public health, such as the </a:t>
            </a:r>
            <a:r>
              <a:rPr lang="en-US" sz="2800" b="1" dirty="0">
                <a:solidFill>
                  <a:srgbClr val="0000FF"/>
                </a:solidFill>
                <a:latin typeface="Times New Roman" panose="02020603050405020304" pitchFamily="18" charset="0"/>
                <a:cs typeface="Times New Roman" panose="02020603050405020304" pitchFamily="18" charset="0"/>
              </a:rPr>
              <a:t>social - ecological model</a:t>
            </a:r>
            <a:r>
              <a:rPr lang="en-US" sz="2800" b="1" dirty="0">
                <a:solidFill>
                  <a:schemeClr val="tx1"/>
                </a:solidFill>
                <a:latin typeface="Times New Roman" panose="02020603050405020304" pitchFamily="18" charset="0"/>
                <a:cs typeface="Times New Roman" panose="02020603050405020304" pitchFamily="18" charset="0"/>
              </a:rPr>
              <a:t>, will also be addressed</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053535AC-1092-4379-A3A7-8B0AE7D1EA07}" type="datetime1">
              <a:rPr lang="ar-SA" smtClean="0"/>
              <a:t>17/01/1438</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7</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720429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447800"/>
            <a:ext cx="7848600" cy="4724400"/>
          </a:xfrm>
        </p:spPr>
        <p:txBody>
          <a:bodyPr>
            <a:normAutofit fontScale="92500"/>
          </a:bodyPr>
          <a:lstStyle/>
          <a:p>
            <a:pPr marL="484632" indent="-457200">
              <a:buFont typeface="Wingdings" panose="05000000000000000000" pitchFamily="2" charset="2"/>
              <a:buChar char="v"/>
            </a:pPr>
            <a:r>
              <a:rPr lang="en-US" sz="2400" b="1" dirty="0">
                <a:solidFill>
                  <a:schemeClr val="tx1"/>
                </a:solidFill>
                <a:latin typeface="Times New Roman" panose="02020603050405020304" pitchFamily="18" charset="0"/>
                <a:cs typeface="Times New Roman" panose="02020603050405020304" pitchFamily="18" charset="0"/>
              </a:rPr>
              <a:t>Briefly, the </a:t>
            </a:r>
            <a:r>
              <a:rPr lang="en-US" sz="2400" b="1" dirty="0">
                <a:solidFill>
                  <a:srgbClr val="0000FF"/>
                </a:solidFill>
                <a:latin typeface="Times New Roman" panose="02020603050405020304" pitchFamily="18" charset="0"/>
                <a:cs typeface="Times New Roman" panose="02020603050405020304" pitchFamily="18" charset="0"/>
              </a:rPr>
              <a:t>social – ecological model </a:t>
            </a:r>
            <a:r>
              <a:rPr lang="en-US" sz="2400" b="1" dirty="0">
                <a:solidFill>
                  <a:schemeClr val="tx1"/>
                </a:solidFill>
                <a:latin typeface="Times New Roman" panose="02020603050405020304" pitchFamily="18" charset="0"/>
                <a:cs typeface="Times New Roman" panose="02020603050405020304" pitchFamily="18" charset="0"/>
              </a:rPr>
              <a:t>of health attempts to account for multiple and interacting determinants of health by considering individual - , relationship - , community - , and societal - level influences on health, along with their interactions.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This </a:t>
            </a:r>
            <a:r>
              <a:rPr lang="en-US" sz="2400" b="1" dirty="0">
                <a:solidFill>
                  <a:schemeClr val="tx1"/>
                </a:solidFill>
                <a:latin typeface="Times New Roman" panose="02020603050405020304" pitchFamily="18" charset="0"/>
                <a:cs typeface="Times New Roman" panose="02020603050405020304" pitchFamily="18" charset="0"/>
              </a:rPr>
              <a:t>model is used to shape public health research and practice, and we will discuss examples of programs based on the social - ecological perspective at the national and grassroots level. </a:t>
            </a:r>
            <a:endParaRPr lang="en-US" sz="24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400" b="1" dirty="0" smtClean="0">
                <a:solidFill>
                  <a:schemeClr val="tx1"/>
                </a:solidFill>
                <a:latin typeface="Times New Roman" panose="02020603050405020304" pitchFamily="18" charset="0"/>
                <a:cs typeface="Times New Roman" panose="02020603050405020304" pitchFamily="18" charset="0"/>
              </a:rPr>
              <a:t>The </a:t>
            </a:r>
            <a:r>
              <a:rPr lang="en-US" sz="2400" b="1" dirty="0">
                <a:solidFill>
                  <a:schemeClr val="tx1"/>
                </a:solidFill>
                <a:latin typeface="Times New Roman" panose="02020603050405020304" pitchFamily="18" charset="0"/>
                <a:cs typeface="Times New Roman" panose="02020603050405020304" pitchFamily="18" charset="0"/>
              </a:rPr>
              <a:t>primary goal of public health is </a:t>
            </a:r>
            <a:r>
              <a:rPr lang="en-US" sz="2400" b="1" dirty="0">
                <a:solidFill>
                  <a:srgbClr val="0000FF"/>
                </a:solidFill>
                <a:latin typeface="Times New Roman" panose="02020603050405020304" pitchFamily="18" charset="0"/>
                <a:cs typeface="Times New Roman" panose="02020603050405020304" pitchFamily="18" charset="0"/>
              </a:rPr>
              <a:t>prevention</a:t>
            </a:r>
            <a:r>
              <a:rPr lang="en-US" sz="2400" b="1" dirty="0">
                <a:solidFill>
                  <a:schemeClr val="tx1"/>
                </a:solidFill>
                <a:latin typeface="Times New Roman" panose="02020603050405020304" pitchFamily="18" charset="0"/>
                <a:cs typeface="Times New Roman" panose="02020603050405020304" pitchFamily="18" charset="0"/>
              </a:rPr>
              <a:t>. We will discuss how </a:t>
            </a:r>
            <a:r>
              <a:rPr lang="en-US" sz="2400" b="1" dirty="0">
                <a:solidFill>
                  <a:srgbClr val="0000FF"/>
                </a:solidFill>
                <a:latin typeface="Times New Roman" panose="02020603050405020304" pitchFamily="18" charset="0"/>
                <a:cs typeface="Times New Roman" panose="02020603050405020304" pitchFamily="18" charset="0"/>
              </a:rPr>
              <a:t>prevention</a:t>
            </a:r>
            <a:r>
              <a:rPr lang="en-US" sz="2400" b="1" dirty="0">
                <a:solidFill>
                  <a:schemeClr val="tx1"/>
                </a:solidFill>
                <a:latin typeface="Times New Roman" panose="02020603050405020304" pitchFamily="18" charset="0"/>
                <a:cs typeface="Times New Roman" panose="02020603050405020304" pitchFamily="18" charset="0"/>
              </a:rPr>
              <a:t> efforts are carried out at three levels, primary, secondary, and tertiary, and we will provide examples of public health activities at each</a:t>
            </a:r>
            <a:r>
              <a:rPr lang="en-US" b="1" dirty="0" smtClean="0">
                <a:solidFill>
                  <a:schemeClr val="tx1"/>
                </a:solidFill>
                <a:latin typeface="Times New Roman" panose="02020603050405020304" pitchFamily="18" charset="0"/>
                <a:cs typeface="Times New Roman" panose="02020603050405020304" pitchFamily="18" charset="0"/>
              </a:rPr>
              <a:t>.</a:t>
            </a:r>
            <a:endParaRPr lang="en-US"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FD483342-EF58-4206-AD6D-1554F8770A1E}" type="datetime1">
              <a:rPr lang="ar-SA" smtClean="0"/>
              <a:t>17/01/1438</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8</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271427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990600" y="1295400"/>
            <a:ext cx="7848600" cy="4876800"/>
          </a:xfrm>
        </p:spPr>
        <p:txBody>
          <a:bodyPr>
            <a:normAutofit lnSpcReduction="10000"/>
          </a:bodyPr>
          <a:lstStyle/>
          <a:p>
            <a:r>
              <a:rPr lang="en-US" sz="2800" b="1" dirty="0">
                <a:solidFill>
                  <a:srgbClr val="0000FF"/>
                </a:solidFill>
                <a:latin typeface="Times New Roman" panose="02020603050405020304" pitchFamily="18" charset="0"/>
                <a:cs typeface="Times New Roman" panose="02020603050405020304" pitchFamily="18" charset="0"/>
              </a:rPr>
              <a:t>Public Health’s Three Core Functions</a:t>
            </a:r>
          </a:p>
          <a:p>
            <a:pPr marL="484632" indent="-457200">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There are similarities between the field of public health and the field of medicine. </a:t>
            </a:r>
            <a:endParaRPr lang="en-US" sz="2800" b="1" dirty="0" smtClean="0">
              <a:solidFill>
                <a:schemeClr val="tx1"/>
              </a:solidFill>
              <a:latin typeface="Times New Roman" panose="02020603050405020304" pitchFamily="18" charset="0"/>
              <a:cs typeface="Times New Roman" panose="02020603050405020304" pitchFamily="18" charset="0"/>
            </a:endParaRPr>
          </a:p>
          <a:p>
            <a:pPr marL="484632" indent="-457200">
              <a:buFont typeface="Wingdings" panose="05000000000000000000" pitchFamily="2" charset="2"/>
              <a:buChar char="v"/>
            </a:pPr>
            <a:r>
              <a:rPr lang="en-US" sz="2800" b="1" dirty="0" smtClean="0">
                <a:solidFill>
                  <a:schemeClr val="tx1"/>
                </a:solidFill>
                <a:latin typeface="Times New Roman" panose="02020603050405020304" pitchFamily="18" charset="0"/>
                <a:cs typeface="Times New Roman" panose="02020603050405020304" pitchFamily="18" charset="0"/>
              </a:rPr>
              <a:t>In </a:t>
            </a:r>
            <a:r>
              <a:rPr lang="en-US" sz="2800" b="1" dirty="0">
                <a:solidFill>
                  <a:schemeClr val="tx1"/>
                </a:solidFill>
                <a:latin typeface="Times New Roman" panose="02020603050405020304" pitchFamily="18" charset="0"/>
                <a:cs typeface="Times New Roman" panose="02020603050405020304" pitchFamily="18" charset="0"/>
              </a:rPr>
              <a:t>the same way that physicians in the medical field attempt to diagnose and treat diseases in individuals, public health officials make efforts to identify and diagnose health problems in the population, define policies that will treat the problem, and then follow up on the health of the population to make sure the treatment is working effectively</a:t>
            </a:r>
            <a:r>
              <a:rPr lang="en-US" sz="2800" b="1" dirty="0" smtClean="0">
                <a:solidFill>
                  <a:schemeClr val="tx1"/>
                </a:solidFill>
                <a:latin typeface="Times New Roman" panose="02020603050405020304" pitchFamily="18" charset="0"/>
                <a:cs typeface="Times New Roman" panose="02020603050405020304" pitchFamily="18" charset="0"/>
              </a:rPr>
              <a:t>.</a:t>
            </a:r>
            <a:endParaRPr lang="en-US" sz="2800" b="1"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47925573-A95C-4B4C-895D-D1CF4C1014CA}" type="datetime1">
              <a:rPr lang="ar-SA" smtClean="0"/>
              <a:t>17/01/1438</a:t>
            </a:fld>
            <a:endParaRPr lang="ar-SA"/>
          </a:p>
        </p:txBody>
      </p:sp>
      <p:sp>
        <p:nvSpPr>
          <p:cNvPr id="6" name="Footer Placeholder 5"/>
          <p:cNvSpPr>
            <a:spLocks noGrp="1"/>
          </p:cNvSpPr>
          <p:nvPr>
            <p:ph type="ftr" sz="quarter" idx="11"/>
          </p:nvPr>
        </p:nvSpPr>
        <p:spPr/>
        <p:txBody>
          <a:bodyPr/>
          <a:lstStyle/>
          <a:p>
            <a:r>
              <a:rPr lang="en-US" smtClean="0"/>
              <a:t>Dr. Mohammed Alnaif</a:t>
            </a:r>
            <a:endParaRPr lang="ar-SA"/>
          </a:p>
        </p:txBody>
      </p:sp>
      <p:sp>
        <p:nvSpPr>
          <p:cNvPr id="5" name="Slide Number Placeholder 4"/>
          <p:cNvSpPr>
            <a:spLocks noGrp="1"/>
          </p:cNvSpPr>
          <p:nvPr>
            <p:ph type="sldNum" sz="quarter" idx="12"/>
          </p:nvPr>
        </p:nvSpPr>
        <p:spPr/>
        <p:txBody>
          <a:bodyPr/>
          <a:lstStyle/>
          <a:p>
            <a:fld id="{B3988F7D-D297-40C4-B76C-B7BD2903FBFC}" type="slidenum">
              <a:rPr lang="ar-SA" smtClean="0"/>
              <a:pPr/>
              <a:t>9</a:t>
            </a:fld>
            <a:endParaRPr lang="ar-SA"/>
          </a:p>
        </p:txBody>
      </p:sp>
      <p:sp>
        <p:nvSpPr>
          <p:cNvPr id="2" name="Title 1"/>
          <p:cNvSpPr>
            <a:spLocks noGrp="1"/>
          </p:cNvSpPr>
          <p:nvPr>
            <p:ph type="ctrTitle"/>
          </p:nvPr>
        </p:nvSpPr>
        <p:spPr>
          <a:xfrm>
            <a:off x="838200" y="381000"/>
            <a:ext cx="7772400" cy="585936"/>
          </a:xfrm>
        </p:spPr>
        <p:txBody>
          <a:bodyPr>
            <a:noAutofit/>
          </a:bodyPr>
          <a:lstStyle/>
          <a:p>
            <a:pPr marL="182880"/>
            <a:r>
              <a:rPr lang="en-US" sz="3200" b="1" dirty="0">
                <a:solidFill>
                  <a:schemeClr val="tx1"/>
                </a:solidFill>
                <a:effectLst/>
                <a:latin typeface="Times New Roman" panose="02020603050405020304" pitchFamily="18" charset="0"/>
                <a:cs typeface="Times New Roman" panose="02020603050405020304" pitchFamily="18" charset="0"/>
              </a:rPr>
              <a:t>MODERN PUBLIC HEALT H SYSTEMS</a:t>
            </a:r>
            <a:endParaRPr lang="ar-SA" sz="3200" dirty="0">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1491824"/>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644</TotalTime>
  <Words>6327</Words>
  <Application>Microsoft Office PowerPoint</Application>
  <PresentationFormat>On-screen Show (4:3)</PresentationFormat>
  <Paragraphs>569</Paragraphs>
  <Slides>65</Slides>
  <Notes>0</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Solstice</vt:lpstr>
      <vt:lpstr>King Saud University College of Business Administration Department of Health Administration  Masters` Program</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PowerPoint Presentation</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FIGURE 2.2 Levels of Influence</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Table 2.1 the Three Levels of Prevention</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lpstr>MODERN PUBLIC HEALT H SYSTEMS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 Saud University College of Business Administration Department of Health Administration  Masters` Program</dc:title>
  <dc:creator>alnaif</dc:creator>
  <cp:lastModifiedBy>alnaif</cp:lastModifiedBy>
  <cp:revision>39</cp:revision>
  <dcterms:created xsi:type="dcterms:W3CDTF">2016-10-09T20:09:41Z</dcterms:created>
  <dcterms:modified xsi:type="dcterms:W3CDTF">2016-10-18T22:02:10Z</dcterms:modified>
</cp:coreProperties>
</file>