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8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5257514-4919-4C24-820D-2BC2AD06CB77}" type="datetimeFigureOut">
              <a:rPr lang="en-US" smtClean="0"/>
              <a:t>2/27/2024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5FD65CC-2DB1-4CB0-AC50-E36D7F71F3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257514-4919-4C24-820D-2BC2AD06CB7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257514-4919-4C24-820D-2BC2AD06CB7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257514-4919-4C24-820D-2BC2AD06CB7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257514-4919-4C24-820D-2BC2AD06CB77}"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D65CC-2DB1-4CB0-AC50-E36D7F71F3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257514-4919-4C24-820D-2BC2AD06CB7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257514-4919-4C24-820D-2BC2AD06CB77}"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257514-4919-4C24-820D-2BC2AD06CB77}"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7514-4919-4C24-820D-2BC2AD06CB77}"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257514-4919-4C24-820D-2BC2AD06CB7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D65CC-2DB1-4CB0-AC50-E36D7F71F3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5257514-4919-4C24-820D-2BC2AD06CB77}"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5FD65CC-2DB1-4CB0-AC50-E36D7F71F39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5257514-4919-4C24-820D-2BC2AD06CB77}" type="datetimeFigureOut">
              <a:rPr lang="en-US" smtClean="0"/>
              <a:t>2/27/2024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FD65CC-2DB1-4CB0-AC50-E36D7F71F39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09600"/>
          </a:xfrm>
        </p:spPr>
        <p:txBody>
          <a:bodyPr>
            <a:normAutofit fontScale="90000"/>
          </a:bodyPr>
          <a:lstStyle/>
          <a:p>
            <a:pPr algn="ctr"/>
            <a:r>
              <a:rPr lang="en-US" b="1" dirty="0">
                <a:solidFill>
                  <a:srgbClr val="FF0000"/>
                </a:solidFill>
              </a:rPr>
              <a:t>Ex: </a:t>
            </a:r>
            <a:r>
              <a:rPr lang="en-US" b="1" i="1" dirty="0" err="1">
                <a:solidFill>
                  <a:srgbClr val="FF0000"/>
                </a:solidFill>
              </a:rPr>
              <a:t>Astacus</a:t>
            </a:r>
            <a:r>
              <a:rPr lang="en-US" b="1" i="1" dirty="0">
                <a:solidFill>
                  <a:srgbClr val="FF0000"/>
                </a:solidFill>
              </a:rPr>
              <a:t> </a:t>
            </a:r>
            <a:r>
              <a:rPr lang="en-US" b="1" dirty="0">
                <a:solidFill>
                  <a:srgbClr val="FF0000"/>
                </a:solidFill>
              </a:rPr>
              <a:t>(Crayfish) </a:t>
            </a:r>
            <a:r>
              <a:rPr lang="en-US" b="1" dirty="0">
                <a:solidFill>
                  <a:schemeClr val="accent5"/>
                </a:solidFill>
              </a:rPr>
              <a:t>Modified</a:t>
            </a:r>
            <a:endParaRPr lang="en-US" dirty="0">
              <a:solidFill>
                <a:schemeClr val="accent5"/>
              </a:solidFill>
            </a:endParaRPr>
          </a:p>
        </p:txBody>
      </p:sp>
      <p:sp>
        <p:nvSpPr>
          <p:cNvPr id="3" name="Content Placeholder 2"/>
          <p:cNvSpPr>
            <a:spLocks noGrp="1"/>
          </p:cNvSpPr>
          <p:nvPr>
            <p:ph sz="half" idx="1"/>
          </p:nvPr>
        </p:nvSpPr>
        <p:spPr>
          <a:xfrm>
            <a:off x="152400" y="762000"/>
            <a:ext cx="4800600" cy="6096000"/>
          </a:xfrm>
        </p:spPr>
        <p:txBody>
          <a:bodyPr>
            <a:noAutofit/>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Body composition:</a:t>
            </a:r>
          </a:p>
          <a:p>
            <a:pPr marL="0" indent="0">
              <a:buNone/>
            </a:pPr>
            <a:r>
              <a:rPr lang="ar-SA" sz="1600" b="1" dirty="0">
                <a:solidFill>
                  <a:schemeClr val="accent5">
                    <a:lumMod val="50000"/>
                  </a:schemeClr>
                </a:solidFill>
                <a:latin typeface="Times New Roman" panose="02020603050405020304" pitchFamily="18" charset="0"/>
                <a:cs typeface="Times New Roman" panose="02020603050405020304" pitchFamily="18" charset="0"/>
              </a:rPr>
              <a:t>1</a:t>
            </a:r>
            <a:r>
              <a:rPr lang="en-US" sz="1600" b="1" dirty="0">
                <a:solidFill>
                  <a:schemeClr val="accent5">
                    <a:lumMod val="50000"/>
                  </a:schemeClr>
                </a:solidFill>
                <a:latin typeface="Times New Roman" panose="02020603050405020304" pitchFamily="18" charset="0"/>
                <a:cs typeface="Times New Roman" panose="02020603050405020304" pitchFamily="18" charset="0"/>
              </a:rPr>
              <a:t>-1 The body is clearly composed of a </a:t>
            </a:r>
            <a:r>
              <a:rPr lang="en-US" sz="1600" b="1" dirty="0" err="1">
                <a:solidFill>
                  <a:schemeClr val="accent5">
                    <a:lumMod val="50000"/>
                  </a:schemeClr>
                </a:solidFill>
                <a:latin typeface="Times New Roman" panose="02020603050405020304" pitchFamily="18" charset="0"/>
                <a:cs typeface="Times New Roman" panose="02020603050405020304" pitchFamily="18" charset="0"/>
              </a:rPr>
              <a:t>cephalo</a:t>
            </a:r>
            <a:r>
              <a:rPr lang="en-US" sz="1600" b="1" dirty="0">
                <a:solidFill>
                  <a:schemeClr val="accent5">
                    <a:lumMod val="50000"/>
                  </a:schemeClr>
                </a:solidFill>
                <a:latin typeface="Times New Roman" panose="02020603050405020304" pitchFamily="18" charset="0"/>
                <a:cs typeface="Times New Roman" panose="02020603050405020304" pitchFamily="18" charset="0"/>
              </a:rPr>
              <a:t>-thoracic region and an abdominal region.</a:t>
            </a:r>
          </a:p>
          <a:p>
            <a:pPr marL="0" indent="0">
              <a:buNone/>
            </a:pPr>
            <a:r>
              <a:rPr lang="en-US" sz="1600" b="1" dirty="0">
                <a:solidFill>
                  <a:srgbClr val="0070C0"/>
                </a:solidFill>
                <a:latin typeface="Times New Roman" panose="02020603050405020304" pitchFamily="18" charset="0"/>
                <a:cs typeface="Times New Roman" panose="02020603050405020304" pitchFamily="18" charset="0"/>
              </a:rPr>
              <a:t>-2 The </a:t>
            </a:r>
            <a:r>
              <a:rPr lang="en-US" sz="1600" b="1" dirty="0" err="1">
                <a:solidFill>
                  <a:srgbClr val="0070C0"/>
                </a:solidFill>
                <a:latin typeface="Times New Roman" panose="02020603050405020304" pitchFamily="18" charset="0"/>
                <a:cs typeface="Times New Roman" panose="02020603050405020304" pitchFamily="18" charset="0"/>
              </a:rPr>
              <a:t>cephalothoracic</a:t>
            </a:r>
            <a:r>
              <a:rPr lang="en-US" sz="1600" b="1" dirty="0">
                <a:solidFill>
                  <a:srgbClr val="0070C0"/>
                </a:solidFill>
                <a:latin typeface="Times New Roman" panose="02020603050405020304" pitchFamily="18" charset="0"/>
                <a:cs typeface="Times New Roman" panose="02020603050405020304" pitchFamily="18" charset="0"/>
              </a:rPr>
              <a:t> region consists of five cephalic segments and eight thoracic segments and is covered with a solid shield equipped with an extension to the front of the head that carries a pair of compound eyes, each of which is mounted on a leg on each side. The abdomen consists of the rostrum.</a:t>
            </a:r>
            <a:r>
              <a:rPr lang="en-US" sz="1600" b="1" dirty="0">
                <a:latin typeface="Times New Roman" panose="02020603050405020304" pitchFamily="18" charset="0"/>
                <a:cs typeface="Times New Roman" panose="02020603050405020304" pitchFamily="18" charset="0"/>
              </a:rPr>
              <a:t> </a:t>
            </a:r>
            <a:endParaRPr lang="ar-SA" sz="1600" b="1" dirty="0">
              <a:latin typeface="Times New Roman" panose="02020603050405020304" pitchFamily="18" charset="0"/>
              <a:cs typeface="Times New Roman" panose="02020603050405020304" pitchFamily="18" charset="0"/>
            </a:endParaRP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The head bears a pair of compound eyes, each of which is mounted on a leg on each side. The abdomen consists of six segments and a modified posterior extension called the </a:t>
            </a:r>
            <a:r>
              <a:rPr lang="en-US" sz="1600" b="1" dirty="0" err="1">
                <a:solidFill>
                  <a:srgbClr val="FF0000"/>
                </a:solidFill>
                <a:latin typeface="Times New Roman" panose="02020603050405020304" pitchFamily="18" charset="0"/>
                <a:cs typeface="Times New Roman" panose="02020603050405020304" pitchFamily="18" charset="0"/>
              </a:rPr>
              <a:t>adib</a:t>
            </a:r>
            <a:r>
              <a:rPr lang="en-US" sz="1600" b="1" dirty="0">
                <a:solidFill>
                  <a:srgbClr val="FF0000"/>
                </a:solidFill>
                <a:latin typeface="Times New Roman" panose="02020603050405020304" pitchFamily="18" charset="0"/>
                <a:cs typeface="Times New Roman" panose="02020603050405020304" pitchFamily="18" charset="0"/>
              </a:rPr>
              <a:t>. In the abdominal view of the animal, the mouth can be seen surrounded by jaws and other mouth parts. The exit hole is in the anus. In the abdominal view of the animal, the mouth can be seen at the base of the third pair of walking legs. The openings of the oviducts are in the anus, and the openings of the oviducts are at the base of the third pair of walking legs in females.</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The openings of the sperm ducts are at the base of the fifth pair of walking legs in males.</a:t>
            </a:r>
            <a:r>
              <a:rPr lang="ar-SA" sz="1600" b="1" dirty="0">
                <a:solidFill>
                  <a:srgbClr val="FF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Fig. 7a and b</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48200" y="685801"/>
            <a:ext cx="4343400" cy="5669124"/>
          </a:xfrm>
        </p:spPr>
        <p:txBody>
          <a:bodyPr>
            <a:normAutofit/>
          </a:bodyPr>
          <a:lstStyle/>
          <a:p>
            <a:pPr marL="0" indent="0" algn="r">
              <a:buNone/>
            </a:pPr>
            <a:r>
              <a:rPr lang="ar-SA" sz="1800" b="1" dirty="0">
                <a:solidFill>
                  <a:srgbClr val="FF0000"/>
                </a:solidFill>
                <a:latin typeface="Times New Roman" panose="02020603050405020304" pitchFamily="18" charset="0"/>
                <a:cs typeface="Times New Roman" panose="02020603050405020304" pitchFamily="18" charset="0"/>
              </a:rPr>
              <a:t>تركيبة الجسم :</a:t>
            </a:r>
          </a:p>
          <a:p>
            <a:pPr marL="0" indent="0" algn="r">
              <a:buNone/>
            </a:pPr>
            <a:r>
              <a:rPr lang="ar-SA" sz="1800" b="1" dirty="0">
                <a:solidFill>
                  <a:schemeClr val="accent5">
                    <a:lumMod val="50000"/>
                  </a:schemeClr>
                </a:solidFill>
                <a:latin typeface="Times New Roman" panose="02020603050405020304" pitchFamily="18" charset="0"/>
                <a:cs typeface="Times New Roman" panose="02020603050405020304" pitchFamily="18" charset="0"/>
              </a:rPr>
              <a:t>-1 الجسم مكون بشكل واضح من منطقة رأسية - صدرية ومنطقة بطن </a:t>
            </a:r>
            <a:r>
              <a:rPr lang="ar-SA" sz="1800" b="1" dirty="0">
                <a:latin typeface="Times New Roman" panose="02020603050405020304" pitchFamily="18" charset="0"/>
                <a:cs typeface="Times New Roman" panose="02020603050405020304" pitchFamily="18" charset="0"/>
              </a:rPr>
              <a:t>.</a:t>
            </a:r>
          </a:p>
          <a:p>
            <a:pPr marL="0" indent="0" algn="r" rtl="1">
              <a:buNone/>
            </a:pPr>
            <a:r>
              <a:rPr lang="ar-SA" sz="1800" b="1" dirty="0">
                <a:solidFill>
                  <a:srgbClr val="0070C0"/>
                </a:solidFill>
                <a:latin typeface="Times New Roman" panose="02020603050405020304" pitchFamily="18" charset="0"/>
                <a:cs typeface="Times New Roman" panose="02020603050405020304" pitchFamily="18" charset="0"/>
              </a:rPr>
              <a:t>-2 المنطقة الراسية الصدرية مكونة من خمسة قطع راسية ومن ثمانية قطع صدرية ومغطاة بدرع صلب </a:t>
            </a:r>
            <a:r>
              <a:rPr lang="en-US" sz="1800" b="1" dirty="0">
                <a:solidFill>
                  <a:srgbClr val="0070C0"/>
                </a:solidFill>
                <a:latin typeface="Times New Roman" panose="02020603050405020304" pitchFamily="18" charset="0"/>
                <a:cs typeface="Times New Roman" panose="02020603050405020304" pitchFamily="18" charset="0"/>
              </a:rPr>
              <a:t> </a:t>
            </a:r>
            <a:r>
              <a:rPr lang="ar-SA" sz="1800" b="1" dirty="0">
                <a:solidFill>
                  <a:srgbClr val="0070C0"/>
                </a:solidFill>
                <a:latin typeface="Times New Roman" panose="02020603050405020304" pitchFamily="18" charset="0"/>
                <a:cs typeface="Times New Roman" panose="02020603050405020304" pitchFamily="18" charset="0"/>
              </a:rPr>
              <a:t> مزود بأمتداد الى الأمام من الراس يحمل زوج من العيون المركبة كلا منها محمول على ساق في كل جانب. البطن مكونة من .</a:t>
            </a:r>
            <a:r>
              <a:rPr lang="en-US" sz="1800" b="1" dirty="0">
                <a:solidFill>
                  <a:srgbClr val="0070C0"/>
                </a:solidFill>
                <a:latin typeface="Times New Roman" panose="02020603050405020304" pitchFamily="18" charset="0"/>
                <a:cs typeface="Times New Roman" panose="02020603050405020304" pitchFamily="18" charset="0"/>
              </a:rPr>
              <a:t>rostrum </a:t>
            </a:r>
            <a:r>
              <a:rPr lang="ar-SA" sz="1800" b="1" dirty="0">
                <a:solidFill>
                  <a:srgbClr val="0070C0"/>
                </a:solidFill>
                <a:latin typeface="Times New Roman" panose="02020603050405020304" pitchFamily="18" charset="0"/>
                <a:cs typeface="Times New Roman" panose="02020603050405020304" pitchFamily="18" charset="0"/>
              </a:rPr>
              <a:t> </a:t>
            </a:r>
          </a:p>
          <a:p>
            <a:pPr marL="0" indent="0" algn="r" rtl="1">
              <a:buNone/>
            </a:pPr>
            <a:r>
              <a:rPr lang="ar-SA" sz="1800" b="1" dirty="0">
                <a:solidFill>
                  <a:srgbClr val="FF0000"/>
                </a:solidFill>
                <a:latin typeface="Times New Roman" panose="02020603050405020304" pitchFamily="18" charset="0"/>
                <a:cs typeface="Times New Roman" panose="02020603050405020304" pitchFamily="18" charset="0"/>
              </a:rPr>
              <a:t>- </a:t>
            </a:r>
            <a:r>
              <a:rPr lang="ar-SA" sz="1800" dirty="0"/>
              <a:t>الراس يحمل زوج من العيون المركبة كلا منها محمول على ساق في كل جانب. البطن مكونة من ستة قطع وأمتداد خلفي متحور يدعى العجب وفي المنظر البطني للحيوان يمكن مشاهدة </a:t>
            </a:r>
            <a:r>
              <a:rPr lang="ar-SA" sz="1800" b="1" dirty="0">
                <a:solidFill>
                  <a:srgbClr val="FF0000"/>
                </a:solidFill>
                <a:latin typeface="Times New Roman" panose="02020603050405020304" pitchFamily="18" charset="0"/>
                <a:cs typeface="Times New Roman" panose="02020603050405020304" pitchFamily="18" charset="0"/>
              </a:rPr>
              <a:t>الفم</a:t>
            </a:r>
            <a:r>
              <a:rPr lang="en-US" sz="1800" b="1" dirty="0">
                <a:solidFill>
                  <a:srgbClr val="FF0000"/>
                </a:solidFill>
                <a:latin typeface="Times New Roman" panose="02020603050405020304" pitchFamily="18" charset="0"/>
                <a:cs typeface="Times New Roman" panose="02020603050405020304" pitchFamily="18" charset="0"/>
              </a:rPr>
              <a:t> </a:t>
            </a:r>
            <a:r>
              <a:rPr lang="ar-SA" sz="1800" b="1" dirty="0">
                <a:solidFill>
                  <a:srgbClr val="FF0000"/>
                </a:solidFill>
                <a:latin typeface="Times New Roman" panose="02020603050405020304" pitchFamily="18" charset="0"/>
                <a:cs typeface="Times New Roman" panose="02020603050405020304" pitchFamily="18" charset="0"/>
              </a:rPr>
              <a:t>محاط بالفكوك </a:t>
            </a:r>
            <a:r>
              <a:rPr lang="ar-SA" sz="1800" dirty="0"/>
              <a:t>أجزاء الفم الأخرى . </a:t>
            </a:r>
            <a:r>
              <a:rPr lang="ar-SA" sz="1800" b="1" dirty="0">
                <a:solidFill>
                  <a:srgbClr val="FF0000"/>
                </a:solidFill>
                <a:latin typeface="Times New Roman" panose="02020603050405020304" pitchFamily="18" charset="0"/>
                <a:cs typeface="Times New Roman" panose="02020603050405020304" pitchFamily="18" charset="0"/>
              </a:rPr>
              <a:t>وفتحة المخرج </a:t>
            </a:r>
            <a:r>
              <a:rPr lang="ar-SA" sz="1800" dirty="0"/>
              <a:t>في العجب </a:t>
            </a:r>
            <a:r>
              <a:rPr lang="ar-SA" sz="1800" b="1" dirty="0">
                <a:solidFill>
                  <a:srgbClr val="FF0000"/>
                </a:solidFill>
                <a:latin typeface="Times New Roman" panose="02020603050405020304" pitchFamily="18" charset="0"/>
                <a:cs typeface="Times New Roman" panose="02020603050405020304" pitchFamily="18" charset="0"/>
              </a:rPr>
              <a:t>وفي المنظر البطني للحيوان يمكن مشاهدة الفم  </a:t>
            </a:r>
            <a:r>
              <a:rPr lang="en-US" sz="1800" b="1" dirty="0">
                <a:solidFill>
                  <a:srgbClr val="FF0000"/>
                </a:solidFill>
                <a:latin typeface="Times New Roman" panose="02020603050405020304" pitchFamily="18" charset="0"/>
                <a:cs typeface="Times New Roman" panose="02020603050405020304" pitchFamily="18" charset="0"/>
              </a:rPr>
              <a:t> </a:t>
            </a:r>
            <a:r>
              <a:rPr lang="ar-SA" sz="1800" b="1" dirty="0">
                <a:solidFill>
                  <a:srgbClr val="FF0000"/>
                </a:solidFill>
                <a:latin typeface="Times New Roman" panose="02020603050405020304" pitchFamily="18" charset="0"/>
                <a:cs typeface="Times New Roman" panose="02020603050405020304" pitchFamily="18" charset="0"/>
              </a:rPr>
              <a:t>في قاعدة الزوج الثالث من ارجل المشي وفتحات قناتي البيض في العجب </a:t>
            </a:r>
            <a:r>
              <a:rPr lang="ar-SA" sz="1800" dirty="0"/>
              <a:t>وفتحات قناتي البيض في قاعدة الزوج الثالث من ارجل المشي في الأناث  </a:t>
            </a:r>
          </a:p>
          <a:p>
            <a:pPr marL="0" indent="0" algn="r" rtl="1">
              <a:buNone/>
            </a:pPr>
            <a:r>
              <a:rPr lang="ar-SA" sz="1800" b="1" dirty="0">
                <a:solidFill>
                  <a:srgbClr val="00B050"/>
                </a:solidFill>
                <a:latin typeface="Times New Roman" panose="02020603050405020304" pitchFamily="18" charset="0"/>
                <a:cs typeface="Times New Roman" panose="02020603050405020304" pitchFamily="18" charset="0"/>
              </a:rPr>
              <a:t>وفتحات القناتين الناقلة للحيامن في قاعدة الزوج الخامس من أرجل المشي في الذكور .</a:t>
            </a:r>
            <a:endParaRPr lang="en-US" sz="1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69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fontScale="90000"/>
          </a:bodyPr>
          <a:lstStyle/>
          <a:p>
            <a:pPr algn="ctr"/>
            <a:r>
              <a:rPr lang="en-US" b="1" dirty="0">
                <a:solidFill>
                  <a:srgbClr val="FF0000"/>
                </a:solidFill>
              </a:rPr>
              <a:t>Ex: </a:t>
            </a:r>
            <a:r>
              <a:rPr lang="en-US" b="1" i="1" dirty="0" err="1">
                <a:solidFill>
                  <a:srgbClr val="FF0000"/>
                </a:solidFill>
              </a:rPr>
              <a:t>Astacus</a:t>
            </a:r>
            <a:r>
              <a:rPr lang="en-US" b="1" i="1" dirty="0">
                <a:solidFill>
                  <a:srgbClr val="FF0000"/>
                </a:solidFill>
              </a:rPr>
              <a:t> </a:t>
            </a:r>
            <a:r>
              <a:rPr lang="en-US" b="1" dirty="0">
                <a:solidFill>
                  <a:srgbClr val="FF0000"/>
                </a:solidFill>
              </a:rPr>
              <a:t>(Crayfish)</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419600" cy="376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819465"/>
            <a:ext cx="4495800" cy="375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5715000"/>
            <a:ext cx="4572000" cy="646331"/>
          </a:xfrm>
          <a:prstGeom prst="rect">
            <a:avLst/>
          </a:prstGeom>
        </p:spPr>
        <p:txBody>
          <a:bodyPr>
            <a:spAutoFit/>
          </a:bodyPr>
          <a:lstStyle/>
          <a:p>
            <a:r>
              <a:rPr lang="en-US" dirty="0">
                <a:solidFill>
                  <a:prstClr val="black"/>
                </a:solidFill>
              </a:rPr>
              <a:t>, </a:t>
            </a:r>
            <a:r>
              <a:rPr lang="en-US" dirty="0" err="1">
                <a:solidFill>
                  <a:prstClr val="black"/>
                </a:solidFill>
              </a:rPr>
              <a:t>Astacus</a:t>
            </a:r>
            <a:r>
              <a:rPr lang="en-US" dirty="0">
                <a:solidFill>
                  <a:prstClr val="black"/>
                </a:solidFill>
              </a:rPr>
              <a:t> Figure 7-B: General appearance of the genus Ventral appearance</a:t>
            </a:r>
          </a:p>
        </p:txBody>
      </p:sp>
      <p:sp>
        <p:nvSpPr>
          <p:cNvPr id="6" name="Rectangle 5"/>
          <p:cNvSpPr/>
          <p:nvPr/>
        </p:nvSpPr>
        <p:spPr>
          <a:xfrm>
            <a:off x="5029200" y="5718126"/>
            <a:ext cx="3962400" cy="923330"/>
          </a:xfrm>
          <a:prstGeom prst="rect">
            <a:avLst/>
          </a:prstGeom>
        </p:spPr>
        <p:txBody>
          <a:bodyPr wrap="square">
            <a:spAutoFit/>
          </a:bodyPr>
          <a:lstStyle/>
          <a:p>
            <a:r>
              <a:rPr lang="en-US" dirty="0">
                <a:solidFill>
                  <a:prstClr val="black"/>
                </a:solidFill>
              </a:rPr>
              <a:t>Figure 7-A: The general appearance of the genus </a:t>
            </a:r>
            <a:r>
              <a:rPr lang="en-US" dirty="0" err="1">
                <a:solidFill>
                  <a:prstClr val="black"/>
                </a:solidFill>
              </a:rPr>
              <a:t>Astacus</a:t>
            </a:r>
            <a:r>
              <a:rPr lang="en-US" dirty="0">
                <a:solidFill>
                  <a:prstClr val="black"/>
                </a:solidFill>
              </a:rPr>
              <a:t> is a dorsal appearance</a:t>
            </a:r>
          </a:p>
        </p:txBody>
      </p:sp>
    </p:spTree>
    <p:extLst>
      <p:ext uri="{BB962C8B-B14F-4D97-AF65-F5344CB8AC3E}">
        <p14:creationId xmlns:p14="http://schemas.microsoft.com/office/powerpoint/2010/main" val="78268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886"/>
            <a:ext cx="8229600" cy="674914"/>
          </a:xfrm>
        </p:spPr>
        <p:txBody>
          <a:bodyPr>
            <a:normAutofit fontScale="90000"/>
          </a:bodyPr>
          <a:lstStyle/>
          <a:p>
            <a:pPr algn="ctr"/>
            <a:r>
              <a:rPr lang="en-US" b="1" dirty="0">
                <a:solidFill>
                  <a:srgbClr val="FF0000"/>
                </a:solidFill>
              </a:rPr>
              <a:t>Digestive System</a:t>
            </a:r>
            <a:r>
              <a:rPr lang="ar-SA" b="1" dirty="0">
                <a:solidFill>
                  <a:srgbClr val="FF0000"/>
                </a:solidFill>
              </a:rPr>
              <a:t> </a:t>
            </a:r>
            <a:r>
              <a:rPr lang="en-US" b="1" dirty="0">
                <a:solidFill>
                  <a:srgbClr val="FF0000"/>
                </a:solidFill>
              </a:rPr>
              <a:t> </a:t>
            </a:r>
            <a:r>
              <a:rPr lang="en-US" b="1" dirty="0">
                <a:solidFill>
                  <a:schemeClr val="accent5"/>
                </a:solidFill>
              </a:rPr>
              <a:t>Modified </a:t>
            </a:r>
            <a:endParaRPr lang="en-US" dirty="0">
              <a:solidFill>
                <a:schemeClr val="accent5"/>
              </a:solidFill>
            </a:endParaRPr>
          </a:p>
        </p:txBody>
      </p:sp>
      <p:sp>
        <p:nvSpPr>
          <p:cNvPr id="3" name="Content Placeholder 2"/>
          <p:cNvSpPr>
            <a:spLocks noGrp="1"/>
          </p:cNvSpPr>
          <p:nvPr>
            <p:ph sz="half" idx="1"/>
          </p:nvPr>
        </p:nvSpPr>
        <p:spPr>
          <a:xfrm>
            <a:off x="76200" y="609600"/>
            <a:ext cx="4572000" cy="6172200"/>
          </a:xfrm>
        </p:spPr>
        <p:txBody>
          <a:bodyPr>
            <a:noAutofit/>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Digestive system</a:t>
            </a:r>
          </a:p>
          <a:p>
            <a:pPr marL="0" indent="0">
              <a:buNone/>
            </a:pPr>
            <a:r>
              <a:rPr lang="en-US" sz="1400" b="1" dirty="0">
                <a:latin typeface="Times New Roman" panose="02020603050405020304" pitchFamily="18" charset="0"/>
                <a:cs typeface="Times New Roman" panose="02020603050405020304" pitchFamily="18" charset="0"/>
              </a:rPr>
              <a:t>The gastrointestinal tract is divided into three regions:</a:t>
            </a:r>
          </a:p>
          <a:p>
            <a:pPr marL="0" indent="0">
              <a:buNone/>
            </a:pPr>
            <a:r>
              <a:rPr lang="en-US" sz="1600" b="1" dirty="0">
                <a:solidFill>
                  <a:srgbClr val="0070C0"/>
                </a:solidFill>
                <a:latin typeface="Times New Roman" panose="02020603050405020304" pitchFamily="18" charset="0"/>
                <a:cs typeface="Times New Roman" panose="02020603050405020304" pitchFamily="18" charset="0"/>
              </a:rPr>
              <a:t>1- Front channel</a:t>
            </a:r>
            <a:r>
              <a:rPr lang="ar-SA" sz="1600" b="1" dirty="0">
                <a:solidFill>
                  <a:srgbClr val="0070C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 Foregut:</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It begins with the mouth, which opens in the ventral surface and leads to a short esophagus and then to the stomach. The stomach is divided into two main parts: the </a:t>
            </a:r>
            <a:r>
              <a:rPr lang="en-US" sz="1400" b="1" dirty="0" err="1">
                <a:solidFill>
                  <a:srgbClr val="00B050"/>
                </a:solidFill>
                <a:latin typeface="Times New Roman" panose="02020603050405020304" pitchFamily="18" charset="0"/>
                <a:cs typeface="Times New Roman" panose="02020603050405020304" pitchFamily="18" charset="0"/>
              </a:rPr>
              <a:t>cardial</a:t>
            </a:r>
            <a:r>
              <a:rPr lang="en-US" sz="1400" b="1" dirty="0">
                <a:solidFill>
                  <a:srgbClr val="00B050"/>
                </a:solidFill>
                <a:latin typeface="Times New Roman" panose="02020603050405020304" pitchFamily="18" charset="0"/>
                <a:cs typeface="Times New Roman" panose="02020603050405020304" pitchFamily="18" charset="0"/>
              </a:rPr>
              <a:t> stomach and the pyloric stomach. The heart stomach consists of a large sac in which food is stored while digestion takes place in the pyloric stomach.</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The digestive glands are usually called livers, and their secretions are proteolytic and fat-breaking. They are located on each side of the pyloric stomach, two of which are lateral in location and one is dorsal, which produce digestive enzymes.</a:t>
            </a:r>
            <a:endParaRPr lang="ar-SA" sz="14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2- The middle channel:</a:t>
            </a:r>
            <a:r>
              <a:rPr lang="ar-SA" sz="1600" b="1" dirty="0">
                <a:solidFill>
                  <a:srgbClr val="FF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Midgut</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This part of the alimentary canal consists of a short intestine, where absorption takes place.</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3- Back channel:</a:t>
            </a:r>
            <a:r>
              <a:rPr lang="ar-SA" sz="1600" b="1" dirty="0">
                <a:solidFill>
                  <a:srgbClr val="FF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Hindgut</a:t>
            </a:r>
          </a:p>
          <a:p>
            <a:pPr marL="0" indent="0">
              <a:buNone/>
            </a:pPr>
            <a:r>
              <a:rPr lang="en-US" sz="1400" b="1" dirty="0">
                <a:solidFill>
                  <a:srgbClr val="00B0F0"/>
                </a:solidFill>
                <a:latin typeface="Times New Roman" panose="02020603050405020304" pitchFamily="18" charset="0"/>
                <a:cs typeface="Times New Roman" panose="02020603050405020304" pitchFamily="18" charset="0"/>
              </a:rPr>
              <a:t>It is made up of the long straight intestine, which expands just before the outlet opening to form the short rectum</a:t>
            </a:r>
          </a:p>
          <a:p>
            <a:pPr marL="0" indent="0">
              <a:buNone/>
            </a:pPr>
            <a:r>
              <a:rPr lang="en-US" sz="1400" b="1" dirty="0">
                <a:solidFill>
                  <a:srgbClr val="00B0F0"/>
                </a:solidFill>
                <a:latin typeface="Times New Roman" panose="02020603050405020304" pitchFamily="18" charset="0"/>
                <a:cs typeface="Times New Roman" panose="02020603050405020304" pitchFamily="18" charset="0"/>
              </a:rPr>
              <a:t>  Undigested material passes into the posterior canal, which opens to the outlet, Figure 8</a:t>
            </a:r>
            <a:r>
              <a:rPr lang="en-US" sz="1400" b="1" dirty="0">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4648200" y="914400"/>
            <a:ext cx="4495800" cy="5791200"/>
          </a:xfrm>
        </p:spPr>
        <p:txBody>
          <a:bodyPr>
            <a:normAutofit fontScale="62500" lnSpcReduction="20000"/>
          </a:bodyPr>
          <a:lstStyle/>
          <a:p>
            <a:pPr marL="0" indent="0" algn="r" rtl="1">
              <a:buNone/>
            </a:pPr>
            <a:r>
              <a:rPr lang="ar-SA" sz="2900" dirty="0">
                <a:solidFill>
                  <a:srgbClr val="FF0000"/>
                </a:solidFill>
                <a:latin typeface="Times New Roman" panose="02020603050405020304" pitchFamily="18" charset="0"/>
                <a:cs typeface="Times New Roman" panose="02020603050405020304" pitchFamily="18" charset="0"/>
              </a:rPr>
              <a:t>الجهاز الهظمي:</a:t>
            </a:r>
          </a:p>
          <a:p>
            <a:pPr marL="0" indent="0" algn="r" rtl="1">
              <a:buNone/>
            </a:pPr>
            <a:r>
              <a:rPr lang="ar-SA" dirty="0">
                <a:latin typeface="Times New Roman" panose="02020603050405020304" pitchFamily="18" charset="0"/>
                <a:cs typeface="Times New Roman" panose="02020603050405020304" pitchFamily="18" charset="0"/>
              </a:rPr>
              <a:t>القناة الهظمية مقسمة الى ثلاث مناطق هي :</a:t>
            </a:r>
          </a:p>
          <a:p>
            <a:pPr marL="0" indent="0" algn="r" rtl="1">
              <a:buNone/>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1 </a:t>
            </a:r>
            <a:r>
              <a:rPr lang="ar-SA" dirty="0">
                <a:solidFill>
                  <a:srgbClr val="FF0000"/>
                </a:solidFill>
                <a:latin typeface="Times New Roman" panose="02020603050405020304" pitchFamily="18" charset="0"/>
                <a:cs typeface="Times New Roman" panose="02020603050405020304" pitchFamily="18" charset="0"/>
              </a:rPr>
              <a:t>القناة الأمامية</a:t>
            </a:r>
            <a:r>
              <a:rPr lang="en-US" dirty="0">
                <a:solidFill>
                  <a:srgbClr val="FF0000"/>
                </a:solidFill>
                <a:latin typeface="Times New Roman" panose="02020603050405020304" pitchFamily="18" charset="0"/>
                <a:cs typeface="Times New Roman" panose="02020603050405020304" pitchFamily="18" charset="0"/>
              </a:rPr>
              <a:t>    Foregut </a:t>
            </a:r>
          </a:p>
          <a:p>
            <a:pPr marL="0" indent="0" algn="r" rtl="1">
              <a:buNone/>
            </a:pPr>
            <a:r>
              <a:rPr lang="en-US" dirty="0">
                <a:solidFill>
                  <a:srgbClr val="FF0000"/>
                </a:solidFill>
                <a:latin typeface="Times New Roman" panose="02020603050405020304" pitchFamily="18" charset="0"/>
                <a:cs typeface="Times New Roman" panose="02020603050405020304" pitchFamily="18" charset="0"/>
              </a:rPr>
              <a:t>2 </a:t>
            </a:r>
            <a:r>
              <a:rPr lang="ar-SA" dirty="0">
                <a:solidFill>
                  <a:srgbClr val="FF0000"/>
                </a:solidFill>
                <a:latin typeface="Times New Roman" panose="02020603050405020304" pitchFamily="18" charset="0"/>
                <a:cs typeface="Times New Roman" panose="02020603050405020304" pitchFamily="18" charset="0"/>
              </a:rPr>
              <a:t>- القناة الوسطى</a:t>
            </a:r>
            <a:r>
              <a:rPr lang="en-US" dirty="0">
                <a:solidFill>
                  <a:srgbClr val="FF0000"/>
                </a:solidFill>
                <a:latin typeface="Times New Roman" panose="02020603050405020304" pitchFamily="18" charset="0"/>
                <a:cs typeface="Times New Roman" panose="02020603050405020304" pitchFamily="18" charset="0"/>
              </a:rPr>
              <a:t> Midgut </a:t>
            </a:r>
          </a:p>
          <a:p>
            <a:pPr marL="0" indent="0" algn="r" rtl="1">
              <a:buNone/>
            </a:pPr>
            <a:r>
              <a:rPr lang="en-US" dirty="0">
                <a:solidFill>
                  <a:srgbClr val="FF0000"/>
                </a:solidFill>
                <a:latin typeface="Times New Roman" panose="02020603050405020304" pitchFamily="18" charset="0"/>
                <a:cs typeface="Times New Roman" panose="02020603050405020304" pitchFamily="18" charset="0"/>
              </a:rPr>
              <a:t>3</a:t>
            </a:r>
            <a:r>
              <a:rPr lang="ar-SA" dirty="0">
                <a:solidFill>
                  <a:srgbClr val="FF0000"/>
                </a:solidFill>
                <a:latin typeface="Times New Roman" panose="02020603050405020304" pitchFamily="18" charset="0"/>
                <a:cs typeface="Times New Roman" panose="02020603050405020304" pitchFamily="18" charset="0"/>
              </a:rPr>
              <a:t>- القناة الخلفية </a:t>
            </a:r>
            <a:r>
              <a:rPr lang="en-US" dirty="0">
                <a:solidFill>
                  <a:srgbClr val="FF0000"/>
                </a:solidFill>
                <a:latin typeface="Times New Roman" panose="02020603050405020304" pitchFamily="18" charset="0"/>
                <a:cs typeface="Times New Roman" panose="02020603050405020304" pitchFamily="18" charset="0"/>
              </a:rPr>
              <a:t>- Hindgut </a:t>
            </a:r>
            <a:endParaRPr lang="ar-SA" dirty="0">
              <a:solidFill>
                <a:srgbClr val="FF0000"/>
              </a:solidFill>
              <a:latin typeface="Times New Roman" panose="02020603050405020304" pitchFamily="18" charset="0"/>
              <a:cs typeface="Times New Roman" panose="02020603050405020304" pitchFamily="18" charset="0"/>
            </a:endParaRPr>
          </a:p>
          <a:p>
            <a:pPr marL="0" indent="0" algn="r" rtl="1">
              <a:buNone/>
            </a:pPr>
            <a:r>
              <a:rPr lang="ar-SA" sz="2900" dirty="0">
                <a:solidFill>
                  <a:srgbClr val="0070C0"/>
                </a:solidFill>
                <a:latin typeface="Times New Roman" panose="02020603050405020304" pitchFamily="18" charset="0"/>
                <a:cs typeface="Times New Roman" panose="02020603050405020304" pitchFamily="18" charset="0"/>
              </a:rPr>
              <a:t>1 القناة الأمامية:</a:t>
            </a:r>
          </a:p>
          <a:p>
            <a:pPr marL="0" indent="0" algn="r" rtl="1">
              <a:buNone/>
            </a:pPr>
            <a:r>
              <a:rPr lang="ar-SA" dirty="0"/>
              <a:t>تبدا بالفم الذي يفتح في السطح البطني ويؤدي الى مرئ قصير ومن ثم الى المعدة  المعدة مقسمة الى جزئين رئيسيين هما </a:t>
            </a:r>
            <a:r>
              <a:rPr lang="ar-SA" dirty="0">
                <a:solidFill>
                  <a:srgbClr val="FF0000"/>
                </a:solidFill>
                <a:latin typeface="Times New Roman" panose="02020603050405020304" pitchFamily="18" charset="0"/>
                <a:cs typeface="Times New Roman" panose="02020603050405020304" pitchFamily="18" charset="0"/>
              </a:rPr>
              <a:t>المعدة الفؤادية والمعدة البوابية . </a:t>
            </a:r>
            <a:r>
              <a:rPr lang="ar-SA" dirty="0"/>
              <a:t>المعدة الفؤادية تتركب من </a:t>
            </a:r>
            <a:r>
              <a:rPr lang="ar-SA" dirty="0">
                <a:solidFill>
                  <a:srgbClr val="FF0000"/>
                </a:solidFill>
                <a:latin typeface="Times New Roman" panose="02020603050405020304" pitchFamily="18" charset="0"/>
                <a:cs typeface="Times New Roman" panose="02020603050405020304" pitchFamily="18" charset="0"/>
              </a:rPr>
              <a:t>كيسي كبير يتم فيه خزن الغذاء بينما يتم الهظم في المعدة البوابية.</a:t>
            </a:r>
          </a:p>
          <a:p>
            <a:pPr marL="0" indent="0" algn="r" rtl="1">
              <a:buNone/>
            </a:pPr>
            <a:r>
              <a:rPr lang="ar-SA" dirty="0">
                <a:solidFill>
                  <a:srgbClr val="FF0000"/>
                </a:solidFill>
                <a:latin typeface="Times New Roman" panose="02020603050405020304" pitchFamily="18" charset="0"/>
                <a:cs typeface="Times New Roman" panose="02020603050405020304" pitchFamily="18" charset="0"/>
              </a:rPr>
              <a:t>الغدد الهظمية عادة ما تدعى الاكباد وتكون افرازاتها محللة للبروتين ومحللة للدهون.. وموجودة في كل جانب من المعدة </a:t>
            </a:r>
            <a:r>
              <a:rPr lang="ar-SA" dirty="0">
                <a:solidFill>
                  <a:srgbClr val="0070C0"/>
                </a:solidFill>
                <a:latin typeface="Times New Roman" panose="02020603050405020304" pitchFamily="18" charset="0"/>
                <a:cs typeface="Times New Roman" panose="02020603050405020304" pitchFamily="18" charset="0"/>
              </a:rPr>
              <a:t>البوابية اثنان منها جانبية في موقعها وواحدة ظهرية والتي تقوم بأنتاج الانزيمات الهظمية .</a:t>
            </a:r>
          </a:p>
          <a:p>
            <a:pPr marL="0" indent="0" algn="r" rtl="1">
              <a:buNone/>
            </a:pPr>
            <a:r>
              <a:rPr lang="ar-SA" sz="2900" b="1" dirty="0">
                <a:solidFill>
                  <a:srgbClr val="FF0000"/>
                </a:solidFill>
                <a:latin typeface="Times New Roman" panose="02020603050405020304" pitchFamily="18" charset="0"/>
                <a:cs typeface="Times New Roman" panose="02020603050405020304" pitchFamily="18" charset="0"/>
              </a:rPr>
              <a:t>2 القناة الوسطى :</a:t>
            </a:r>
          </a:p>
          <a:p>
            <a:pPr marL="0" indent="0" algn="r" rtl="1">
              <a:buNone/>
            </a:pPr>
            <a:r>
              <a:rPr lang="ar-SA" b="1" dirty="0">
                <a:solidFill>
                  <a:schemeClr val="accent4">
                    <a:lumMod val="75000"/>
                  </a:schemeClr>
                </a:solidFill>
                <a:latin typeface="Times New Roman" panose="02020603050405020304" pitchFamily="18" charset="0"/>
                <a:cs typeface="Times New Roman" panose="02020603050405020304" pitchFamily="18" charset="0"/>
              </a:rPr>
              <a:t>هذا الجزء من القناة الهظمية مكون من أمعاء قصيرة ، يتم فيها الأمتصاص .</a:t>
            </a:r>
          </a:p>
          <a:p>
            <a:pPr marL="0" indent="0" algn="r" rtl="1">
              <a:buNone/>
            </a:pPr>
            <a:r>
              <a:rPr lang="ar-SA" sz="2900" b="1" dirty="0">
                <a:solidFill>
                  <a:srgbClr val="FF0000"/>
                </a:solidFill>
                <a:latin typeface="Times New Roman" panose="02020603050405020304" pitchFamily="18" charset="0"/>
                <a:cs typeface="Times New Roman" panose="02020603050405020304" pitchFamily="18" charset="0"/>
              </a:rPr>
              <a:t>3 القناة الخلفية :</a:t>
            </a:r>
          </a:p>
          <a:p>
            <a:pPr marL="0" indent="0" algn="r" rtl="1">
              <a:buNone/>
            </a:pPr>
            <a:r>
              <a:rPr lang="ar-SA" dirty="0">
                <a:solidFill>
                  <a:srgbClr val="00B0F0"/>
                </a:solidFill>
                <a:latin typeface="Times New Roman" panose="02020603050405020304" pitchFamily="18" charset="0"/>
                <a:cs typeface="Times New Roman" panose="02020603050405020304" pitchFamily="18" charset="0"/>
              </a:rPr>
              <a:t>وهي مكونة من الأمعاء الطويلة المستقيمة التي تتسع قبل فتحة المخرج مباشرة لتكون المستقيم القصير</a:t>
            </a:r>
            <a:r>
              <a:rPr lang="en-US" dirty="0">
                <a:solidFill>
                  <a:srgbClr val="00B0F0"/>
                </a:solidFill>
                <a:latin typeface="Times New Roman" panose="02020603050405020304" pitchFamily="18" charset="0"/>
                <a:cs typeface="Times New Roman" panose="02020603050405020304" pitchFamily="18" charset="0"/>
              </a:rPr>
              <a:t>. </a:t>
            </a:r>
          </a:p>
          <a:p>
            <a:pPr marL="0" indent="0" algn="r" rtl="1">
              <a:buNone/>
            </a:pPr>
            <a:r>
              <a:rPr lang="ar-SA" dirty="0">
                <a:solidFill>
                  <a:srgbClr val="00B0F0"/>
                </a:solidFill>
                <a:latin typeface="Times New Roman" panose="02020603050405020304" pitchFamily="18" charset="0"/>
                <a:cs typeface="Times New Roman" panose="02020603050405020304" pitchFamily="18" charset="0"/>
              </a:rPr>
              <a:t> المواد غير المهظومة تمر الى القناة الخلفية والتي تفتح الى المخرج الشكل 8</a:t>
            </a:r>
          </a:p>
          <a:p>
            <a:pPr marL="0" indent="0" algn="r" rtl="1">
              <a:buNone/>
            </a:pPr>
            <a:r>
              <a:rPr lang="en-US" b="1" dirty="0">
                <a:solidFill>
                  <a:srgbClr val="00B0F0"/>
                </a:solidFill>
                <a:latin typeface="Times New Roman" panose="02020603050405020304" pitchFamily="18" charset="0"/>
                <a:cs typeface="Times New Roman" panose="02020603050405020304" pitchFamily="18" charset="0"/>
              </a:rPr>
              <a:t>.</a:t>
            </a:r>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26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701039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771" y="3505200"/>
            <a:ext cx="615042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6447320"/>
            <a:ext cx="7924799" cy="307777"/>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Astacus</a:t>
            </a:r>
            <a:r>
              <a:rPr lang="en-US" sz="1400" b="1" dirty="0">
                <a:latin typeface="Times New Roman" panose="02020603050405020304" pitchFamily="18" charset="0"/>
                <a:cs typeface="Times New Roman" panose="02020603050405020304" pitchFamily="18" charset="0"/>
              </a:rPr>
              <a:t> Figure 8: Sex A- Internal anatomy of the female, B- Longitudinal section of the stomach)</a:t>
            </a:r>
          </a:p>
        </p:txBody>
      </p:sp>
    </p:spTree>
    <p:extLst>
      <p:ext uri="{BB962C8B-B14F-4D97-AF65-F5344CB8AC3E}">
        <p14:creationId xmlns:p14="http://schemas.microsoft.com/office/powerpoint/2010/main" val="328377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marL="0" indent="0" algn="ctr"/>
            <a:r>
              <a:rPr lang="en-US" dirty="0"/>
              <a:t>Nervous system :in </a:t>
            </a:r>
            <a:r>
              <a:rPr lang="en-US" b="1" i="1" dirty="0" err="1"/>
              <a:t>Astacus</a:t>
            </a:r>
            <a:endParaRPr lang="en-US" dirty="0"/>
          </a:p>
        </p:txBody>
      </p:sp>
      <p:sp>
        <p:nvSpPr>
          <p:cNvPr id="3" name="Content Placeholder 2"/>
          <p:cNvSpPr>
            <a:spLocks noGrp="1"/>
          </p:cNvSpPr>
          <p:nvPr>
            <p:ph sz="half" idx="1"/>
          </p:nvPr>
        </p:nvSpPr>
        <p:spPr>
          <a:xfrm>
            <a:off x="76200" y="762000"/>
            <a:ext cx="4419600" cy="5943600"/>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Nervous system :</a:t>
            </a:r>
          </a:p>
          <a:p>
            <a:pPr marL="0" indent="0">
              <a:buNone/>
            </a:pPr>
            <a:r>
              <a:rPr lang="en-US" sz="1800" b="1" dirty="0">
                <a:latin typeface="Times New Roman" panose="02020603050405020304" pitchFamily="18" charset="0"/>
                <a:cs typeface="Times New Roman" panose="02020603050405020304" pitchFamily="18" charset="0"/>
              </a:rPr>
              <a:t>The nervous systems of crustaceans and annelid worms share many characteristics, but the nervous systems of crustaceans have a fusion that prepares the </a:t>
            </a:r>
            <a:r>
              <a:rPr lang="en-US" sz="1800" b="1" dirty="0" err="1">
                <a:latin typeface="Times New Roman" panose="02020603050405020304" pitchFamily="18" charset="0"/>
                <a:cs typeface="Times New Roman" panose="02020603050405020304" pitchFamily="18" charset="0"/>
              </a:rPr>
              <a:t>supraesophageal</a:t>
            </a:r>
            <a:r>
              <a:rPr lang="en-US" sz="1800" b="1" dirty="0">
                <a:latin typeface="Times New Roman" panose="02020603050405020304" pitchFamily="18" charset="0"/>
                <a:cs typeface="Times New Roman" panose="02020603050405020304" pitchFamily="18" charset="0"/>
              </a:rPr>
              <a:t> ganglia, represented by a pair of nerve ganglia above the esophageal brain, larger than the nerve ganglia. </a:t>
            </a:r>
            <a:r>
              <a:rPr lang="en-US" sz="1800" b="1" dirty="0">
                <a:solidFill>
                  <a:srgbClr val="FF0000"/>
                </a:solidFill>
                <a:latin typeface="Times New Roman" panose="02020603050405020304" pitchFamily="18" charset="0"/>
                <a:cs typeface="Times New Roman" panose="02020603050405020304" pitchFamily="18" charset="0"/>
              </a:rPr>
              <a:t>The brain has nerves for the eyes and the first and second pairs of tentacles, and there are at least five pairs of nerve ganglia united </a:t>
            </a:r>
            <a:r>
              <a:rPr lang="en-US" sz="1800" b="1" dirty="0">
                <a:latin typeface="Times New Roman" panose="02020603050405020304" pitchFamily="18" charset="0"/>
                <a:cs typeface="Times New Roman" panose="02020603050405020304" pitchFamily="18" charset="0"/>
              </a:rPr>
              <a:t>together that supply Cord . </a:t>
            </a:r>
          </a:p>
          <a:p>
            <a:pPr marL="0" indent="0">
              <a:buNone/>
            </a:pPr>
            <a:r>
              <a:rPr lang="en-US" sz="1800" b="1" dirty="0">
                <a:latin typeface="Times New Roman" panose="02020603050405020304" pitchFamily="18" charset="0"/>
                <a:cs typeface="Times New Roman" panose="02020603050405020304" pitchFamily="18" charset="0"/>
              </a:rPr>
              <a:t>antennal glands, esophagus, esophagus, appendages, and mouth appendages Nerves to the mouth </a:t>
            </a:r>
            <a:r>
              <a:rPr lang="en-US" sz="1800" b="1" dirty="0">
                <a:solidFill>
                  <a:srgbClr val="FF0000"/>
                </a:solidFill>
                <a:latin typeface="Times New Roman" panose="02020603050405020304" pitchFamily="18" charset="0"/>
                <a:cs typeface="Times New Roman" panose="02020603050405020304" pitchFamily="18" charset="0"/>
              </a:rPr>
              <a:t>The double ventral nerve has a pair of nerve ganglia in each ring of the body, with nerves extending to the appendages, muscles, and other parts (Figure 8 and Figure 9).</a:t>
            </a:r>
          </a:p>
        </p:txBody>
      </p:sp>
      <p:sp>
        <p:nvSpPr>
          <p:cNvPr id="4" name="Content Placeholder 3"/>
          <p:cNvSpPr>
            <a:spLocks noGrp="1"/>
          </p:cNvSpPr>
          <p:nvPr>
            <p:ph sz="half" idx="2"/>
          </p:nvPr>
        </p:nvSpPr>
        <p:spPr>
          <a:xfrm>
            <a:off x="4386943" y="566839"/>
            <a:ext cx="4419600" cy="5943600"/>
          </a:xfrm>
        </p:spPr>
        <p:txBody>
          <a:bodyPr>
            <a:normAutofit/>
          </a:bodyPr>
          <a:lstStyle/>
          <a:p>
            <a:pPr marL="0" indent="0" algn="r">
              <a:buNone/>
            </a:pPr>
            <a:r>
              <a:rPr lang="ar-SA" sz="1600" b="1" dirty="0">
                <a:latin typeface="Times New Roman" panose="02020603050405020304" pitchFamily="18" charset="0"/>
                <a:cs typeface="Times New Roman" panose="02020603050405020304" pitchFamily="18" charset="0"/>
              </a:rPr>
              <a:t>الجهاز العصبي :</a:t>
            </a:r>
          </a:p>
          <a:p>
            <a:pPr marL="0" indent="0" algn="r">
              <a:buNone/>
            </a:pPr>
            <a:r>
              <a:rPr lang="ar-SA" sz="1600" b="1" dirty="0">
                <a:latin typeface="Times New Roman" panose="02020603050405020304" pitchFamily="18" charset="0"/>
                <a:cs typeface="Times New Roman" panose="02020603050405020304" pitchFamily="18" charset="0"/>
              </a:rPr>
              <a:t>الأجهزة العصبية للقشريات والديدان الحلقية تشترك في الكثير من الصفات ، الا أن الأجهزة العصبية في القشريات يكون فيها اندماج</a:t>
            </a:r>
            <a:r>
              <a:rPr lang="en-US" sz="1600" b="1" dirty="0">
                <a:latin typeface="Times New Roman" panose="02020603050405020304" pitchFamily="18" charset="0"/>
                <a:cs typeface="Times New Roman" panose="02020603050405020304" pitchFamily="18" charset="0"/>
              </a:rPr>
              <a:t> </a:t>
            </a:r>
            <a:r>
              <a:rPr lang="ar-SA" sz="1600" b="1" dirty="0">
                <a:latin typeface="Times New Roman" panose="02020603050405020304" pitchFamily="18" charset="0"/>
                <a:cs typeface="Times New Roman" panose="02020603050405020304" pitchFamily="18" charset="0"/>
              </a:rPr>
              <a:t>أكبر للعقد العصبية </a:t>
            </a:r>
            <a:r>
              <a:rPr lang="ar-SA" sz="1600" b="1" dirty="0">
                <a:solidFill>
                  <a:srgbClr val="FF0000"/>
                </a:solidFill>
                <a:latin typeface="Times New Roman" panose="02020603050405020304" pitchFamily="18" charset="0"/>
                <a:cs typeface="Times New Roman" panose="02020603050405020304" pitchFamily="18" charset="0"/>
              </a:rPr>
              <a:t>الدماغ </a:t>
            </a:r>
            <a:r>
              <a:rPr lang="ar-SA" sz="1600" b="1" dirty="0">
                <a:latin typeface="Times New Roman" panose="02020603050405020304" pitchFamily="18" charset="0"/>
                <a:cs typeface="Times New Roman" panose="02020603050405020304" pitchFamily="18" charset="0"/>
              </a:rPr>
              <a:t>يتمثل في زوج من العقد </a:t>
            </a:r>
            <a:r>
              <a:rPr lang="en-US" sz="1600" b="1" dirty="0" err="1">
                <a:latin typeface="Times New Roman" panose="02020603050405020304" pitchFamily="18" charset="0"/>
                <a:cs typeface="Times New Roman" panose="02020603050405020304" pitchFamily="18" charset="0"/>
              </a:rPr>
              <a:t>supraesophageal</a:t>
            </a:r>
            <a:r>
              <a:rPr lang="en-US" sz="1600" b="1" dirty="0">
                <a:latin typeface="Times New Roman" panose="02020603050405020304" pitchFamily="18" charset="0"/>
                <a:cs typeface="Times New Roman" panose="02020603050405020304" pitchFamily="18" charset="0"/>
              </a:rPr>
              <a:t> ganglia </a:t>
            </a:r>
            <a:r>
              <a:rPr lang="ar-SA" sz="1600" b="1" dirty="0">
                <a:latin typeface="Times New Roman" panose="02020603050405020304" pitchFamily="18" charset="0"/>
                <a:cs typeface="Times New Roman" panose="02020603050405020304" pitchFamily="18" charset="0"/>
              </a:rPr>
              <a:t>العصبية فوق المريئية </a:t>
            </a:r>
            <a:endParaRPr lang="en-US" sz="1600" b="1" dirty="0">
              <a:latin typeface="Times New Roman" panose="02020603050405020304" pitchFamily="18" charset="0"/>
              <a:cs typeface="Times New Roman" panose="02020603050405020304" pitchFamily="18" charset="0"/>
            </a:endParaRPr>
          </a:p>
          <a:p>
            <a:pPr marL="0" indent="0" algn="r" rtl="1">
              <a:buNone/>
            </a:pPr>
            <a:r>
              <a:rPr lang="ar-SA" sz="1600" b="1" dirty="0">
                <a:latin typeface="Times New Roman" panose="02020603050405020304" pitchFamily="18" charset="0"/>
                <a:cs typeface="Times New Roman" panose="02020603050405020304" pitchFamily="18" charset="0"/>
              </a:rPr>
              <a:t> التي تجهز </a:t>
            </a:r>
            <a:r>
              <a:rPr lang="ar-SA" sz="1600" b="1" dirty="0">
                <a:solidFill>
                  <a:srgbClr val="FF0000"/>
                </a:solidFill>
                <a:latin typeface="Times New Roman" panose="02020603050405020304" pitchFamily="18" charset="0"/>
                <a:cs typeface="Times New Roman" panose="02020603050405020304" pitchFamily="18" charset="0"/>
              </a:rPr>
              <a:t>الأعصاب للعيون ولزوجي اللوامس الأول والثاني ، وهناك على الأقل خمسة أزواج من العقد العصبية المتحدة مع  بعضها التي تجهز </a:t>
            </a:r>
            <a:r>
              <a:rPr lang="ar-SA" sz="1600" b="1" dirty="0">
                <a:latin typeface="Times New Roman" panose="02020603050405020304" pitchFamily="18" charset="0"/>
                <a:cs typeface="Times New Roman" panose="02020603050405020304" pitchFamily="18" charset="0"/>
              </a:rPr>
              <a:t>الأعصاب للفم واللواحق والمريء والغدد اللامسية الحبل . العصبي البطني المزدوج </a:t>
            </a:r>
            <a:r>
              <a:rPr lang="ar-SA" sz="1600" b="1" dirty="0">
                <a:solidFill>
                  <a:srgbClr val="FF0000"/>
                </a:solidFill>
                <a:latin typeface="Times New Roman" panose="02020603050405020304" pitchFamily="18" charset="0"/>
                <a:cs typeface="Times New Roman" panose="02020603050405020304" pitchFamily="18" charset="0"/>
              </a:rPr>
              <a:t>يمتلك زوج من العقد العصبية في كل حلقة من الجسم مع اعصاب تمتد الى اللواحق والعضلات والأجزاء ) الأخرى ) الشكل 8 والشكل 9</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31811"/>
            <a:ext cx="289560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02835" y="6456011"/>
            <a:ext cx="5152051" cy="369332"/>
          </a:xfrm>
          <a:prstGeom prst="rect">
            <a:avLst/>
          </a:prstGeom>
        </p:spPr>
        <p:txBody>
          <a:bodyPr wrap="none">
            <a:spAutoFit/>
          </a:bodyPr>
          <a:lstStyle/>
          <a:p>
            <a:r>
              <a:rPr lang="en-US" dirty="0"/>
              <a:t>Figure 9: The nervous system of the genus </a:t>
            </a:r>
            <a:r>
              <a:rPr lang="en-US" i="1" dirty="0" err="1"/>
              <a:t>Astacus</a:t>
            </a:r>
            <a:endParaRPr lang="en-US" i="1" dirty="0"/>
          </a:p>
        </p:txBody>
      </p:sp>
    </p:spTree>
    <p:extLst>
      <p:ext uri="{BB962C8B-B14F-4D97-AF65-F5344CB8AC3E}">
        <p14:creationId xmlns:p14="http://schemas.microsoft.com/office/powerpoint/2010/main" val="39845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8229600" cy="359229"/>
          </a:xfrm>
        </p:spPr>
        <p:txBody>
          <a:bodyPr>
            <a:normAutofit fontScale="90000"/>
          </a:bodyPr>
          <a:lstStyle/>
          <a:p>
            <a:pPr algn="ctr"/>
            <a:r>
              <a:rPr lang="en-US" sz="3200" b="1" dirty="0">
                <a:solidFill>
                  <a:srgbClr val="FF0000"/>
                </a:solidFill>
                <a:latin typeface="Times New Roman" panose="02020603050405020304" pitchFamily="18" charset="0"/>
                <a:cs typeface="Times New Roman" panose="02020603050405020304" pitchFamily="18" charset="0"/>
              </a:rPr>
              <a:t>Circulatory</a:t>
            </a:r>
            <a:r>
              <a:rPr lang="ar-SA"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system </a:t>
            </a:r>
            <a:r>
              <a:rPr lang="en-US" sz="3200" b="1" dirty="0">
                <a:solidFill>
                  <a:schemeClr val="accent5"/>
                </a:solidFill>
                <a:latin typeface="Times New Roman" panose="02020603050405020304" pitchFamily="18" charset="0"/>
                <a:cs typeface="Times New Roman" panose="02020603050405020304" pitchFamily="18" charset="0"/>
              </a:rPr>
              <a:t>Modified</a:t>
            </a:r>
          </a:p>
        </p:txBody>
      </p:sp>
      <p:sp>
        <p:nvSpPr>
          <p:cNvPr id="3" name="Content Placeholder 2"/>
          <p:cNvSpPr>
            <a:spLocks noGrp="1"/>
          </p:cNvSpPr>
          <p:nvPr>
            <p:ph sz="half" idx="1"/>
          </p:nvPr>
        </p:nvSpPr>
        <p:spPr>
          <a:xfrm>
            <a:off x="76200" y="381000"/>
            <a:ext cx="4419600" cy="5973925"/>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Circulatory system :</a:t>
            </a:r>
          </a:p>
          <a:p>
            <a:pPr marL="0" indent="0">
              <a:buNone/>
            </a:pPr>
            <a:r>
              <a:rPr lang="en-US" sz="2000" b="1" dirty="0">
                <a:solidFill>
                  <a:schemeClr val="accent5"/>
                </a:solidFill>
                <a:latin typeface="Times New Roman" panose="02020603050405020304" pitchFamily="18" charset="0"/>
                <a:cs typeface="Times New Roman" panose="02020603050405020304" pitchFamily="18" charset="0"/>
              </a:rPr>
              <a:t>The heart is a bag of striated muscles and is located in the dorsal part of the chest area. The animal has an open-type circulatory system (without fine blood vessels), with the ventral aorta towards the back and the dorsal aorta towards the front. Blood flows over the gills before returning to the heart. Blood enters the heart through three pairs of openings.</a:t>
            </a:r>
          </a:p>
          <a:p>
            <a:pPr marL="0" indent="0">
              <a:buNone/>
            </a:pPr>
            <a:r>
              <a:rPr lang="en-US" sz="2000" b="1" dirty="0">
                <a:solidFill>
                  <a:schemeClr val="accent5"/>
                </a:solidFill>
                <a:latin typeface="Times New Roman" panose="02020603050405020304" pitchFamily="18" charset="0"/>
                <a:cs typeface="Times New Roman" panose="02020603050405020304" pitchFamily="18" charset="0"/>
              </a:rPr>
              <a:t>Blood flows from the dorsal arteries into the capillary blood vessels and then into tissue spaces called vascular spaces or sinuses that act as veins.</a:t>
            </a:r>
          </a:p>
        </p:txBody>
      </p:sp>
      <p:sp>
        <p:nvSpPr>
          <p:cNvPr id="4" name="Content Placeholder 3"/>
          <p:cNvSpPr>
            <a:spLocks noGrp="1"/>
          </p:cNvSpPr>
          <p:nvPr>
            <p:ph sz="half" idx="2"/>
          </p:nvPr>
        </p:nvSpPr>
        <p:spPr>
          <a:xfrm>
            <a:off x="4648200" y="457200"/>
            <a:ext cx="4419600" cy="5897725"/>
          </a:xfrm>
        </p:spPr>
        <p:txBody>
          <a:bodyPr>
            <a:normAutofit/>
          </a:bodyPr>
          <a:lstStyle/>
          <a:p>
            <a:pPr marL="0" indent="0" algn="r">
              <a:buNone/>
            </a:pPr>
            <a:r>
              <a:rPr lang="ar-SA" sz="1800" b="1" dirty="0">
                <a:solidFill>
                  <a:srgbClr val="FF0000"/>
                </a:solidFill>
                <a:latin typeface="Times New Roman" panose="02020603050405020304" pitchFamily="18" charset="0"/>
                <a:cs typeface="Times New Roman" panose="02020603050405020304" pitchFamily="18" charset="0"/>
              </a:rPr>
              <a:t>جهاز الدوران:</a:t>
            </a:r>
          </a:p>
          <a:p>
            <a:pPr marL="0" indent="0" algn="r" rtl="1">
              <a:buNone/>
            </a:pPr>
            <a:r>
              <a:rPr lang="ar-SA" sz="1800" b="1" dirty="0">
                <a:latin typeface="Times New Roman" panose="02020603050405020304" pitchFamily="18" charset="0"/>
                <a:cs typeface="Times New Roman" panose="02020603050405020304" pitchFamily="18" charset="0"/>
              </a:rPr>
              <a:t>جهاز الدوران:</a:t>
            </a:r>
          </a:p>
          <a:p>
            <a:pPr marL="0" indent="0" algn="r" rtl="1">
              <a:buNone/>
            </a:pPr>
            <a:r>
              <a:rPr lang="ar-SA" sz="1800" b="1" dirty="0">
                <a:latin typeface="Times New Roman" panose="02020603050405020304" pitchFamily="18" charset="0"/>
                <a:cs typeface="Times New Roman" panose="02020603050405020304" pitchFamily="18" charset="0"/>
              </a:rPr>
              <a:t>القلب عبارة عن كيس من العضلات المخططة وهو موجود في الجزء الظهري من منطقة الصدر . يمتلك الحيوان جهاز دوران من النوع المفتوح ) بدون أوعية دموية دقيقة (، وأبهر بطني بأتجاه الخلف وأبهر ظهري باتجاه الأمام . يتدفق الدم فوق الغلاصم قبل عودته الى القلب و يدخل الدم إلى القلب من خلال ثلاثة أزواج من الفتحات</a:t>
            </a:r>
          </a:p>
          <a:p>
            <a:pPr marL="0" indent="0" algn="r" rtl="1">
              <a:buNone/>
            </a:pPr>
            <a:r>
              <a:rPr lang="ar-SA" sz="1800" b="1" dirty="0">
                <a:latin typeface="Times New Roman" panose="02020603050405020304" pitchFamily="18" charset="0"/>
                <a:cs typeface="Times New Roman" panose="02020603050405020304" pitchFamily="18" charset="0"/>
              </a:rPr>
              <a:t>يتدفق الدم من الشرايين الظهرية الى الأوعية الدموية الشعرية ثم الى فراغات نسيجية تدعى الفسح الدموية أو الجيوب التي تعمل كأوردة .</a:t>
            </a:r>
          </a:p>
          <a:p>
            <a:pPr marL="0" indent="0" algn="r" rtl="1">
              <a:buNone/>
            </a:pPr>
            <a:r>
              <a:rPr lang="ar-SA" sz="1800" b="1" dirty="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193" y="3733800"/>
            <a:ext cx="4343400" cy="285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61113" y="6400800"/>
            <a:ext cx="4617483" cy="369332"/>
          </a:xfrm>
          <a:prstGeom prst="rect">
            <a:avLst/>
          </a:prstGeom>
        </p:spPr>
        <p:txBody>
          <a:bodyPr wrap="none">
            <a:spAutoFit/>
          </a:bodyPr>
          <a:lstStyle/>
          <a:p>
            <a:r>
              <a:rPr lang="en-US" b="1" dirty="0">
                <a:solidFill>
                  <a:srgbClr val="FF0000"/>
                </a:solidFill>
              </a:rPr>
              <a:t>Figure 10: The circulatory system</a:t>
            </a:r>
            <a:r>
              <a:rPr lang="ar-SA" b="1" dirty="0">
                <a:solidFill>
                  <a:srgbClr val="FF0000"/>
                </a:solidFill>
              </a:rPr>
              <a:t> </a:t>
            </a:r>
            <a:r>
              <a:rPr lang="en-US" b="1" i="1" dirty="0" err="1">
                <a:solidFill>
                  <a:srgbClr val="FF0000"/>
                </a:solidFill>
              </a:rPr>
              <a:t>Astacus</a:t>
            </a:r>
            <a:endParaRPr lang="en-US" b="1" dirty="0">
              <a:solidFill>
                <a:srgbClr val="FF0000"/>
              </a:solidFill>
            </a:endParaRPr>
          </a:p>
        </p:txBody>
      </p:sp>
    </p:spTree>
    <p:extLst>
      <p:ext uri="{BB962C8B-B14F-4D97-AF65-F5344CB8AC3E}">
        <p14:creationId xmlns:p14="http://schemas.microsoft.com/office/powerpoint/2010/main" val="12760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10" y="32657"/>
            <a:ext cx="8153400" cy="533400"/>
          </a:xfrm>
        </p:spPr>
        <p:txBody>
          <a:bodyPr>
            <a:normAutofit fontScale="90000"/>
          </a:bodyPr>
          <a:lstStyle/>
          <a:p>
            <a:pPr algn="ctr"/>
            <a:br>
              <a:rPr lang="en-US" sz="5400" b="1" dirty="0">
                <a:latin typeface="Times New Roman" panose="02020603050405020304" pitchFamily="18" charset="0"/>
                <a:cs typeface="Times New Roman" panose="02020603050405020304" pitchFamily="18" charset="0"/>
              </a:rPr>
            </a:br>
            <a:r>
              <a:rPr lang="en-US" sz="3100" b="1" dirty="0">
                <a:solidFill>
                  <a:srgbClr val="FF0000"/>
                </a:solidFill>
                <a:latin typeface="Times New Roman" panose="02020603050405020304" pitchFamily="18" charset="0"/>
                <a:cs typeface="Times New Roman" panose="02020603050405020304" pitchFamily="18" charset="0"/>
              </a:rPr>
              <a:t>Excretory system Modified</a:t>
            </a:r>
            <a:endParaRPr lang="en-US" sz="3100" dirty="0">
              <a:solidFill>
                <a:srgbClr val="FF0000"/>
              </a:solidFill>
            </a:endParaRPr>
          </a:p>
        </p:txBody>
      </p:sp>
      <p:sp>
        <p:nvSpPr>
          <p:cNvPr id="3" name="Content Placeholder 2"/>
          <p:cNvSpPr>
            <a:spLocks noGrp="1"/>
          </p:cNvSpPr>
          <p:nvPr>
            <p:ph sz="half" idx="1"/>
          </p:nvPr>
        </p:nvSpPr>
        <p:spPr>
          <a:xfrm>
            <a:off x="76200" y="609600"/>
            <a:ext cx="4419600" cy="6248400"/>
          </a:xfrm>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Excretory system</a:t>
            </a:r>
          </a:p>
          <a:p>
            <a:pPr marL="0" indent="0">
              <a:buNone/>
            </a:pPr>
            <a:r>
              <a:rPr lang="en-US" sz="1800" b="1" dirty="0">
                <a:solidFill>
                  <a:schemeClr val="accent5"/>
                </a:solidFill>
                <a:latin typeface="Times New Roman" panose="02020603050405020304" pitchFamily="18" charset="0"/>
                <a:cs typeface="Times New Roman" panose="02020603050405020304" pitchFamily="18" charset="0"/>
              </a:rPr>
              <a:t>The excretory system is located in the anterior vertical region of the esophagus and consists of a pair of excretory glands called tentacle glands or green glands that open outward through a </a:t>
            </a:r>
            <a:r>
              <a:rPr lang="en-US" sz="1800" b="1" dirty="0" err="1">
                <a:solidFill>
                  <a:schemeClr val="accent5"/>
                </a:solidFill>
                <a:latin typeface="Times New Roman" panose="02020603050405020304" pitchFamily="18" charset="0"/>
                <a:cs typeface="Times New Roman" panose="02020603050405020304" pitchFamily="18" charset="0"/>
              </a:rPr>
              <a:t>defecatory</a:t>
            </a:r>
            <a:r>
              <a:rPr lang="en-US" sz="1800" b="1" dirty="0">
                <a:solidFill>
                  <a:schemeClr val="accent5"/>
                </a:solidFill>
                <a:latin typeface="Times New Roman" panose="02020603050405020304" pitchFamily="18" charset="0"/>
                <a:cs typeface="Times New Roman" panose="02020603050405020304" pitchFamily="18" charset="0"/>
              </a:rPr>
              <a:t> opening located on the ventral surface of the tentacle ring. Each of the green glands consists of a terminal sac and a labyrinth gland. It is distinguished by its green color and is a network of waste removal ducts, an excretory duct, and a bladder, Figure 11</a:t>
            </a:r>
          </a:p>
        </p:txBody>
      </p:sp>
      <p:sp>
        <p:nvSpPr>
          <p:cNvPr id="4" name="Content Placeholder 3"/>
          <p:cNvSpPr>
            <a:spLocks noGrp="1"/>
          </p:cNvSpPr>
          <p:nvPr>
            <p:ph sz="half" idx="2"/>
          </p:nvPr>
        </p:nvSpPr>
        <p:spPr>
          <a:xfrm>
            <a:off x="4648200" y="457200"/>
            <a:ext cx="4419600" cy="6324600"/>
          </a:xfrm>
        </p:spPr>
        <p:txBody>
          <a:bodyPr>
            <a:normAutofit/>
          </a:bodyPr>
          <a:lstStyle/>
          <a:p>
            <a:pPr marL="0" indent="0" algn="r">
              <a:buNone/>
            </a:pPr>
            <a:r>
              <a:rPr lang="ar-SA" sz="1800" b="1" dirty="0">
                <a:latin typeface="Times New Roman" panose="02020603050405020304" pitchFamily="18" charset="0"/>
                <a:cs typeface="Times New Roman" panose="02020603050405020304" pitchFamily="18" charset="0"/>
              </a:rPr>
              <a:t>الجهازالاخراجي</a:t>
            </a:r>
          </a:p>
          <a:p>
            <a:pPr marL="0" indent="0" algn="r" rtl="1">
              <a:buNone/>
            </a:pPr>
            <a:r>
              <a:rPr lang="ar-SA" sz="1800" b="1" dirty="0">
                <a:latin typeface="Times New Roman" panose="02020603050405020304" pitchFamily="18" charset="0"/>
                <a:cs typeface="Times New Roman" panose="02020603050405020304" pitchFamily="18" charset="0"/>
              </a:rPr>
              <a:t>يقع جهاز الأبراز في المنطقة الراسية الى الأمام من المريء ويتكون من زوج من الغدد الأبرازية التي تدعى الغدد اللامسية أو الغدد الخضراء التي تفتح الى الخارج بفتحة أبرازية واقعة في السطح البطني من الحلقة اللامسية تتكون كل واحدة من الغدد الخضراء من كيس نهائي من كيس نهائي</a:t>
            </a:r>
            <a:r>
              <a:rPr lang="en-US" sz="1800" b="1" dirty="0">
                <a:latin typeface="Times New Roman" panose="02020603050405020304" pitchFamily="18" charset="0"/>
                <a:cs typeface="Times New Roman" panose="02020603050405020304" pitchFamily="18" charset="0"/>
              </a:rPr>
              <a:t> </a:t>
            </a:r>
            <a:r>
              <a:rPr lang="ar-SA" sz="1800" b="1" dirty="0">
                <a:latin typeface="Times New Roman" panose="02020603050405020304" pitchFamily="18" charset="0"/>
                <a:cs typeface="Times New Roman" panose="02020603050405020304" pitchFamily="18" charset="0"/>
              </a:rPr>
              <a:t>وتيه غدي </a:t>
            </a:r>
            <a:r>
              <a:rPr lang="en-US" sz="1800" b="1" dirty="0">
                <a:latin typeface="Times New Roman" panose="02020603050405020304" pitchFamily="18" charset="0"/>
                <a:cs typeface="Times New Roman" panose="02020603050405020304" pitchFamily="18" charset="0"/>
              </a:rPr>
              <a:t> </a:t>
            </a:r>
            <a:r>
              <a:rPr lang="ar-SA" sz="1800" b="1" dirty="0">
                <a:latin typeface="Times New Roman" panose="02020603050405020304" pitchFamily="18" charset="0"/>
                <a:cs typeface="Times New Roman" panose="02020603050405020304" pitchFamily="18" charset="0"/>
              </a:rPr>
              <a:t>يمتاز بلونه الأخضر وهو شبكة من قنوات أزالة الفضلات وقناة أبرازية ومثانة الشكل 11</a:t>
            </a:r>
            <a:endParaRPr lang="en-US" sz="18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267200"/>
            <a:ext cx="4638675"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52800" y="6019800"/>
            <a:ext cx="5364610" cy="369332"/>
          </a:xfrm>
          <a:prstGeom prst="rect">
            <a:avLst/>
          </a:prstGeom>
        </p:spPr>
        <p:txBody>
          <a:bodyPr wrap="none">
            <a:spAutoFit/>
          </a:bodyPr>
          <a:lstStyle/>
          <a:p>
            <a:r>
              <a:rPr lang="en-US" dirty="0"/>
              <a:t>Figure 11: The excretory system in the genus</a:t>
            </a:r>
            <a:r>
              <a:rPr lang="en-US" b="1" i="1" dirty="0">
                <a:solidFill>
                  <a:srgbClr val="FF0000"/>
                </a:solidFill>
              </a:rPr>
              <a:t> </a:t>
            </a:r>
            <a:r>
              <a:rPr lang="en-US" b="1" i="1" dirty="0" err="1">
                <a:solidFill>
                  <a:srgbClr val="FF0000"/>
                </a:solidFill>
              </a:rPr>
              <a:t>Astacus</a:t>
            </a:r>
            <a:endParaRPr lang="en-US" dirty="0"/>
          </a:p>
        </p:txBody>
      </p:sp>
    </p:spTree>
    <p:extLst>
      <p:ext uri="{BB962C8B-B14F-4D97-AF65-F5344CB8AC3E}">
        <p14:creationId xmlns:p14="http://schemas.microsoft.com/office/powerpoint/2010/main" val="29458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533400"/>
          </a:xfrm>
        </p:spPr>
        <p:txBody>
          <a:bodyPr>
            <a:normAutofit fontScale="90000"/>
          </a:bodyPr>
          <a:lstStyle/>
          <a:p>
            <a:pPr algn="ctr"/>
            <a:br>
              <a:rPr lang="en-US" sz="3100" b="1" dirty="0">
                <a:solidFill>
                  <a:srgbClr val="FF0000"/>
                </a:solidFill>
                <a:latin typeface="Times New Roman" panose="02020603050405020304" pitchFamily="18" charset="0"/>
                <a:cs typeface="Times New Roman" panose="02020603050405020304" pitchFamily="18" charset="0"/>
              </a:rPr>
            </a:br>
            <a:br>
              <a:rPr lang="en-US" sz="3100"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Respiratory system</a:t>
            </a:r>
            <a:endParaRPr lang="en-US" dirty="0"/>
          </a:p>
        </p:txBody>
      </p:sp>
      <p:sp>
        <p:nvSpPr>
          <p:cNvPr id="3" name="Content Placeholder 2"/>
          <p:cNvSpPr>
            <a:spLocks noGrp="1"/>
          </p:cNvSpPr>
          <p:nvPr>
            <p:ph sz="half" idx="1"/>
          </p:nvPr>
        </p:nvSpPr>
        <p:spPr>
          <a:xfrm>
            <a:off x="76200" y="609600"/>
            <a:ext cx="4343400" cy="6096000"/>
          </a:xfrm>
        </p:spPr>
        <p:txBody>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Respiratory system</a:t>
            </a:r>
          </a:p>
          <a:p>
            <a:pPr marL="0" indent="0">
              <a:buNone/>
            </a:pPr>
            <a:r>
              <a:rPr lang="en-US" b="1" dirty="0">
                <a:solidFill>
                  <a:srgbClr val="0070C0"/>
                </a:solidFill>
                <a:latin typeface="Times New Roman" panose="02020603050405020304" pitchFamily="18" charset="0"/>
                <a:cs typeface="Times New Roman" panose="02020603050405020304" pitchFamily="18" charset="0"/>
              </a:rPr>
              <a:t>The respiratory system contains 17 pairs of gills located in the two respiratory halls located on the sides between the shield and the body. The gills are attached to the walking feet and canine feet. The blood passes through the gills, where carbon dioxide is excreted and oxygen is supplied (Figure 12)</a:t>
            </a:r>
          </a:p>
        </p:txBody>
      </p:sp>
      <p:sp>
        <p:nvSpPr>
          <p:cNvPr id="4" name="Content Placeholder 3"/>
          <p:cNvSpPr>
            <a:spLocks noGrp="1"/>
          </p:cNvSpPr>
          <p:nvPr>
            <p:ph sz="half" idx="2"/>
          </p:nvPr>
        </p:nvSpPr>
        <p:spPr>
          <a:xfrm>
            <a:off x="4648200" y="533400"/>
            <a:ext cx="4419600" cy="6172200"/>
          </a:xfrm>
        </p:spPr>
        <p:txBody>
          <a:bodyPr/>
          <a:lstStyle/>
          <a:p>
            <a:pPr marL="0" indent="0" algn="r">
              <a:buNone/>
            </a:pPr>
            <a:r>
              <a:rPr lang="ar-SA" b="1" dirty="0"/>
              <a:t>الجهاز التنفسي</a:t>
            </a:r>
          </a:p>
          <a:p>
            <a:pPr marL="0" indent="0" algn="r" rtl="1">
              <a:buNone/>
            </a:pPr>
            <a:r>
              <a:rPr lang="ar-SA" sz="2000" b="1" dirty="0">
                <a:solidFill>
                  <a:srgbClr val="0070C0"/>
                </a:solidFill>
                <a:latin typeface="Times New Roman" panose="02020603050405020304" pitchFamily="18" charset="0"/>
                <a:cs typeface="Times New Roman" panose="02020603050405020304" pitchFamily="18" charset="0"/>
              </a:rPr>
              <a:t>جهاز التنفس يحتوي على 17 زوج من الغلاصم الواقعة في الردهتين التنفسيتين الواقعتين على الجانبين بين الدرع </a:t>
            </a:r>
            <a:r>
              <a:rPr lang="en-US" sz="2000" b="1" dirty="0">
                <a:solidFill>
                  <a:srgbClr val="0070C0"/>
                </a:solidFill>
                <a:latin typeface="Times New Roman" panose="02020603050405020304" pitchFamily="18" charset="0"/>
                <a:cs typeface="Times New Roman" panose="02020603050405020304" pitchFamily="18" charset="0"/>
              </a:rPr>
              <a:t> </a:t>
            </a:r>
            <a:r>
              <a:rPr lang="ar-SA" sz="2000" b="1" dirty="0">
                <a:solidFill>
                  <a:srgbClr val="0070C0"/>
                </a:solidFill>
                <a:latin typeface="Times New Roman" panose="02020603050405020304" pitchFamily="18" charset="0"/>
                <a:cs typeface="Times New Roman" panose="02020603050405020304" pitchFamily="18" charset="0"/>
              </a:rPr>
              <a:t> والجسم وتلتصق الغلاصم باقدام المشي والأقدام الكلابية . الدم يمرخلال الغلاصم حيث يتم طرح ثاني أوكسيد الكربون والتزود بالاوكسجين (الشكل 12)</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39052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19600" y="5029200"/>
            <a:ext cx="4572000" cy="646331"/>
          </a:xfrm>
          <a:prstGeom prst="rect">
            <a:avLst/>
          </a:prstGeom>
        </p:spPr>
        <p:txBody>
          <a:bodyPr>
            <a:spAutoFit/>
          </a:bodyPr>
          <a:lstStyle/>
          <a:p>
            <a:r>
              <a:rPr lang="en-US" b="1" dirty="0"/>
              <a:t>Figure 12: The respiratory system in the genus</a:t>
            </a:r>
            <a:r>
              <a:rPr lang="ar-SA" b="1" dirty="0"/>
              <a:t> </a:t>
            </a:r>
            <a:r>
              <a:rPr lang="en-US" b="1" i="1" dirty="0" err="1">
                <a:solidFill>
                  <a:srgbClr val="FF0000"/>
                </a:solidFill>
              </a:rPr>
              <a:t>Astacus</a:t>
            </a:r>
            <a:endParaRPr lang="en-US" b="1" dirty="0"/>
          </a:p>
        </p:txBody>
      </p:sp>
    </p:spTree>
    <p:extLst>
      <p:ext uri="{BB962C8B-B14F-4D97-AF65-F5344CB8AC3E}">
        <p14:creationId xmlns:p14="http://schemas.microsoft.com/office/powerpoint/2010/main" val="217484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ctr"/>
            <a:r>
              <a:rPr lang="en-US" sz="2800" b="1" dirty="0">
                <a:solidFill>
                  <a:srgbClr val="FF0000"/>
                </a:solidFill>
              </a:rPr>
              <a:t>Reproductive system </a:t>
            </a:r>
            <a:r>
              <a:rPr lang="en-US" sz="2800" b="1" dirty="0">
                <a:solidFill>
                  <a:srgbClr val="00B050"/>
                </a:solidFill>
              </a:rPr>
              <a:t>Modified</a:t>
            </a:r>
          </a:p>
        </p:txBody>
      </p:sp>
      <p:sp>
        <p:nvSpPr>
          <p:cNvPr id="3" name="Content Placeholder 2"/>
          <p:cNvSpPr>
            <a:spLocks noGrp="1"/>
          </p:cNvSpPr>
          <p:nvPr>
            <p:ph sz="half" idx="1"/>
          </p:nvPr>
        </p:nvSpPr>
        <p:spPr>
          <a:xfrm>
            <a:off x="76200" y="685800"/>
            <a:ext cx="4419600" cy="6096000"/>
          </a:xfrm>
        </p:spPr>
        <p:txBody>
          <a:bodyPr>
            <a:normAutofit fontScale="77500" lnSpcReduction="2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Reproductive system:</a:t>
            </a:r>
          </a:p>
          <a:p>
            <a:pPr marL="0" indent="0">
              <a:buNone/>
            </a:pPr>
            <a:r>
              <a:rPr lang="en-US" b="1" dirty="0">
                <a:solidFill>
                  <a:schemeClr val="accent5"/>
                </a:solidFill>
                <a:latin typeface="Times New Roman" panose="02020603050405020304" pitchFamily="18" charset="0"/>
                <a:cs typeface="Times New Roman" panose="02020603050405020304" pitchFamily="18" charset="0"/>
              </a:rPr>
              <a:t>The gonads are located in the cephalothorax region above the gastrointestinal tract. Separate races. The ovaries and testicles are similar in shape.</a:t>
            </a:r>
          </a:p>
          <a:p>
            <a:pPr marL="0" indent="0">
              <a:buNone/>
            </a:pPr>
            <a:r>
              <a:rPr lang="en-US" b="1" dirty="0">
                <a:solidFill>
                  <a:schemeClr val="accent5"/>
                </a:solidFill>
                <a:latin typeface="Times New Roman" panose="02020603050405020304" pitchFamily="18" charset="0"/>
                <a:cs typeface="Times New Roman" panose="02020603050405020304" pitchFamily="18" charset="0"/>
              </a:rPr>
              <a:t>  Each of them consists of three hollow saccular lobes, two of which are located anteriorly and one posteriorly.</a:t>
            </a:r>
          </a:p>
          <a:p>
            <a:pPr marL="0" indent="0">
              <a:buNone/>
            </a:pPr>
            <a:r>
              <a:rPr lang="en-US" b="1" dirty="0">
                <a:solidFill>
                  <a:schemeClr val="accent5"/>
                </a:solidFill>
                <a:latin typeface="Times New Roman" panose="02020603050405020304" pitchFamily="18" charset="0"/>
                <a:cs typeface="Times New Roman" panose="02020603050405020304" pitchFamily="18" charset="0"/>
              </a:rPr>
              <a:t>The oviducts in the female reproductive system are short, with thin walls, and almost straight. The two oviducts pass vertically downward toward their openings in the third pair of walking feet in females. Figure 13-A. </a:t>
            </a:r>
            <a:endParaRPr lang="ar-SA" b="1" dirty="0">
              <a:solidFill>
                <a:schemeClr val="accent5"/>
              </a:solidFill>
              <a:latin typeface="Times New Roman" panose="02020603050405020304" pitchFamily="18" charset="0"/>
              <a:cs typeface="Times New Roman" panose="02020603050405020304" pitchFamily="18" charset="0"/>
            </a:endParaRPr>
          </a:p>
          <a:p>
            <a:pPr marL="0" indent="0">
              <a:buNone/>
            </a:pPr>
            <a:r>
              <a:rPr lang="en-US" b="1" dirty="0">
                <a:solidFill>
                  <a:schemeClr val="accent5"/>
                </a:solidFill>
                <a:latin typeface="Times New Roman" panose="02020603050405020304" pitchFamily="18" charset="0"/>
                <a:cs typeface="Times New Roman" panose="02020603050405020304" pitchFamily="18" charset="0"/>
              </a:rPr>
              <a:t>As for the two main ducts that transport sperm in the male reproductive system, they are long and coiled, and the terminal part is in Both are muscular and straight and point downwards to open at the fifth pair of walking feet in males, Figure 13-B.</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91743" y="762000"/>
            <a:ext cx="4419600" cy="6096000"/>
          </a:xfrm>
        </p:spPr>
        <p:txBody>
          <a:bodyPr>
            <a:normAutofit fontScale="77500" lnSpcReduction="20000"/>
          </a:bodyPr>
          <a:lstStyle/>
          <a:p>
            <a:pPr marL="0" indent="0" algn="r">
              <a:buNone/>
            </a:pPr>
            <a:r>
              <a:rPr lang="ar-SA" sz="2000" b="1" dirty="0">
                <a:latin typeface="Times New Roman" panose="02020603050405020304" pitchFamily="18" charset="0"/>
                <a:cs typeface="Times New Roman" panose="02020603050405020304" pitchFamily="18" charset="0"/>
              </a:rPr>
              <a:t>الجهاز التناسلي:</a:t>
            </a:r>
          </a:p>
          <a:p>
            <a:pPr marL="0" indent="0" algn="r">
              <a:buNone/>
            </a:pPr>
            <a:r>
              <a:rPr lang="ar-SA" sz="2000" b="1" dirty="0">
                <a:solidFill>
                  <a:schemeClr val="accent5"/>
                </a:solidFill>
                <a:latin typeface="Times New Roman" panose="02020603050405020304" pitchFamily="18" charset="0"/>
                <a:cs typeface="Times New Roman" panose="02020603050405020304" pitchFamily="18" charset="0"/>
              </a:rPr>
              <a:t>تقع الغدد التناسلية في المنطقة الراسية الصدرية فوق القناة الهظمية . الأجناس منفصلة . المبيضان والخصيتان متشابهان في الشكل.</a:t>
            </a:r>
          </a:p>
          <a:p>
            <a:pPr marL="0" indent="0" algn="r">
              <a:buNone/>
            </a:pPr>
            <a:r>
              <a:rPr lang="ar-SA" sz="2000" b="1" dirty="0">
                <a:solidFill>
                  <a:schemeClr val="accent5"/>
                </a:solidFill>
                <a:latin typeface="Times New Roman" panose="02020603050405020304" pitchFamily="18" charset="0"/>
                <a:cs typeface="Times New Roman" panose="02020603050405020304" pitchFamily="18" charset="0"/>
              </a:rPr>
              <a:t> ويتكون كل منهما من ثلاث فصوص كيسية مجوفة ، اثنان منهما يقعان الى الأمام وواحد خلفي . </a:t>
            </a:r>
          </a:p>
          <a:p>
            <a:pPr marL="0" indent="0" algn="r">
              <a:buNone/>
            </a:pPr>
            <a:r>
              <a:rPr lang="ar-SA" sz="2000" b="1" dirty="0">
                <a:solidFill>
                  <a:schemeClr val="accent5"/>
                </a:solidFill>
                <a:latin typeface="Times New Roman" panose="02020603050405020304" pitchFamily="18" charset="0"/>
                <a:cs typeface="Times New Roman" panose="02020603050405020304" pitchFamily="18" charset="0"/>
              </a:rPr>
              <a:t>قناتي البيض في الجهاز التناسلي الأنثوي تكونان قصيرتان وذات جدران رقيقة ومستقيمة تقريبًا ، وتمر القناتان عموديًا إلى الأسفل نحو فتحتاهما  في الزوج الثالث من اقدام المشي في الأناث الشكل 13 -أ أما القناتان الرئيسيتان الناقلتان للحيامن في الجهاز التناسلي الذكري فتكونان طويلتان ، وملتفتان ، والجزء الطرفي في كلا منهما يكون عضلي ومستقيم ويتجه للأسفل ليفتح كلاهما عند الزوج الخامس من أقدام المشي في الذكور الشكل 13 -ب</a:t>
            </a:r>
            <a:r>
              <a:rPr lang="ar-SA" sz="2000" b="1" dirty="0">
                <a:solidFill>
                  <a:srgbClr val="0070C0"/>
                </a:solidFill>
                <a:latin typeface="Times New Roman" panose="02020603050405020304" pitchFamily="18" charset="0"/>
                <a:cs typeface="Times New Roman" panose="02020603050405020304" pitchFamily="18" charset="0"/>
              </a:rPr>
              <a:t>.</a:t>
            </a:r>
            <a:endParaRPr lang="ar-SA" sz="20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88004"/>
            <a:ext cx="456832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21654" y="5638799"/>
            <a:ext cx="4572000" cy="646331"/>
          </a:xfrm>
          <a:prstGeom prst="rect">
            <a:avLst/>
          </a:prstGeom>
        </p:spPr>
        <p:txBody>
          <a:bodyPr>
            <a:spAutoFit/>
          </a:bodyPr>
          <a:lstStyle/>
          <a:p>
            <a:r>
              <a:rPr lang="en-US" b="1" dirty="0"/>
              <a:t>Figure 13: The reproductive system of the genus </a:t>
            </a:r>
            <a:r>
              <a:rPr lang="en-US" b="1" i="1" dirty="0" err="1">
                <a:solidFill>
                  <a:srgbClr val="FF0000"/>
                </a:solidFill>
              </a:rPr>
              <a:t>Astacus</a:t>
            </a:r>
            <a:r>
              <a:rPr lang="en-US" b="1" dirty="0">
                <a:solidFill>
                  <a:srgbClr val="FF0000"/>
                </a:solidFill>
              </a:rPr>
              <a:t> </a:t>
            </a:r>
            <a:r>
              <a:rPr lang="en-US" b="1" dirty="0"/>
              <a:t>A, female B, male</a:t>
            </a:r>
          </a:p>
        </p:txBody>
      </p:sp>
    </p:spTree>
    <p:extLst>
      <p:ext uri="{BB962C8B-B14F-4D97-AF65-F5344CB8AC3E}">
        <p14:creationId xmlns:p14="http://schemas.microsoft.com/office/powerpoint/2010/main" val="137969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252</TotalTime>
  <Words>1771</Words>
  <Application>Microsoft Office PowerPoint</Application>
  <PresentationFormat>On-screen Show (4:3)</PresentationFormat>
  <Paragraphs>81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Constantia</vt:lpstr>
      <vt:lpstr>Majalla UI</vt:lpstr>
      <vt:lpstr>Times New Roman</vt:lpstr>
      <vt:lpstr>Traditional Arabic</vt:lpstr>
      <vt:lpstr>Wingdings 2</vt:lpstr>
      <vt:lpstr>Flow</vt:lpstr>
      <vt:lpstr>Ex: Astacus (Crayfish) Modified</vt:lpstr>
      <vt:lpstr>Ex: Astacus (Crayfish)</vt:lpstr>
      <vt:lpstr>Digestive System  Modified </vt:lpstr>
      <vt:lpstr>PowerPoint Presentation</vt:lpstr>
      <vt:lpstr>Nervous system :in Astacus</vt:lpstr>
      <vt:lpstr>Circulatory  system Modified</vt:lpstr>
      <vt:lpstr> Excretory system Modified</vt:lpstr>
      <vt:lpstr>   Respiratory system</vt:lpstr>
      <vt:lpstr>Reproductive system Modified</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abdelwahab abdelwarith</cp:lastModifiedBy>
  <cp:revision>27</cp:revision>
  <dcterms:created xsi:type="dcterms:W3CDTF">2023-10-05T09:01:41Z</dcterms:created>
  <dcterms:modified xsi:type="dcterms:W3CDTF">2024-02-27T11:52:22Z</dcterms:modified>
</cp:coreProperties>
</file>