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6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3/6/2017</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3/6/2017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a:t>Research Problem, Questions and Hypotheses</a:t>
            </a:r>
            <a:endParaRPr lang="ar-SA" sz="4400" b="1" dirty="0"/>
          </a:p>
        </p:txBody>
      </p:sp>
      <p:sp>
        <p:nvSpPr>
          <p:cNvPr id="3" name="Subtitle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3981754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smtClean="0">
                <a:solidFill>
                  <a:srgbClr val="675E47"/>
                </a:solidFill>
              </a:rPr>
              <a:t>Cont</a:t>
            </a:r>
            <a:r>
              <a:rPr lang="en-US" sz="3200" b="1" dirty="0" smtClean="0">
                <a:solidFill>
                  <a:srgbClr val="675E47"/>
                </a:solidFill>
              </a:rPr>
              <a:t>: Development </a:t>
            </a:r>
            <a:r>
              <a:rPr lang="en-US" sz="3200" b="1" dirty="0">
                <a:solidFill>
                  <a:srgbClr val="675E47"/>
                </a:solidFill>
              </a:rPr>
              <a:t>of a research </a:t>
            </a:r>
            <a:r>
              <a:rPr lang="en-US" sz="3200" b="1" dirty="0" smtClean="0">
                <a:solidFill>
                  <a:srgbClr val="675E47"/>
                </a:solidFill>
              </a:rPr>
              <a:t>problem</a:t>
            </a:r>
            <a:endParaRPr lang="ar-SA" dirty="0"/>
          </a:p>
        </p:txBody>
      </p:sp>
      <p:sp>
        <p:nvSpPr>
          <p:cNvPr id="3" name="Content Placeholder 2"/>
          <p:cNvSpPr>
            <a:spLocks noGrp="1"/>
          </p:cNvSpPr>
          <p:nvPr>
            <p:ph idx="1"/>
          </p:nvPr>
        </p:nvSpPr>
        <p:spPr/>
        <p:txBody>
          <a:bodyPr/>
          <a:lstStyle/>
          <a:p>
            <a:pPr lvl="0" algn="l" rtl="0">
              <a:buClr>
                <a:srgbClr val="A9A57C"/>
              </a:buClr>
            </a:pPr>
            <a:r>
              <a:rPr lang="en-US" b="1" dirty="0">
                <a:solidFill>
                  <a:srgbClr val="2F2B20"/>
                </a:solidFill>
                <a:latin typeface="Cambria"/>
              </a:rPr>
              <a:t> Step 5: Writing the statement of the research problem. </a:t>
            </a:r>
            <a:endParaRPr lang="en-US" dirty="0" smtClean="0"/>
          </a:p>
          <a:p>
            <a:pPr algn="l" rtl="0"/>
            <a:endParaRPr lang="en-US" dirty="0" smtClean="0"/>
          </a:p>
          <a:p>
            <a:pPr algn="l" rtl="0"/>
            <a:r>
              <a:rPr lang="en-US" b="1" dirty="0" smtClean="0">
                <a:latin typeface="+mj-lt"/>
              </a:rPr>
              <a:t>The </a:t>
            </a:r>
            <a:r>
              <a:rPr lang="en-US" b="1" dirty="0">
                <a:latin typeface="+mj-lt"/>
              </a:rPr>
              <a:t>problem statement should have the </a:t>
            </a:r>
            <a:r>
              <a:rPr lang="en-US" b="1" dirty="0" smtClean="0">
                <a:latin typeface="+mj-lt"/>
              </a:rPr>
              <a:t>following </a:t>
            </a:r>
            <a:r>
              <a:rPr lang="en-US" b="1" dirty="0">
                <a:latin typeface="+mj-lt"/>
              </a:rPr>
              <a:t>characteristics: </a:t>
            </a:r>
            <a:endParaRPr lang="en-US" b="1" dirty="0" smtClean="0">
              <a:latin typeface="+mj-lt"/>
            </a:endParaRPr>
          </a:p>
          <a:p>
            <a:pPr algn="l" rtl="0"/>
            <a:r>
              <a:rPr lang="en-US" dirty="0" smtClean="0">
                <a:latin typeface="+mj-lt"/>
              </a:rPr>
              <a:t>1</a:t>
            </a:r>
            <a:r>
              <a:rPr lang="en-US" dirty="0">
                <a:latin typeface="+mj-lt"/>
              </a:rPr>
              <a:t>. Identify the key variables in the study. </a:t>
            </a:r>
            <a:endParaRPr lang="en-US" dirty="0" smtClean="0">
              <a:latin typeface="+mj-lt"/>
            </a:endParaRPr>
          </a:p>
          <a:p>
            <a:pPr algn="l" rtl="0"/>
            <a:r>
              <a:rPr lang="en-US" dirty="0" smtClean="0">
                <a:latin typeface="+mj-lt"/>
              </a:rPr>
              <a:t>2</a:t>
            </a:r>
            <a:r>
              <a:rPr lang="en-US" dirty="0">
                <a:latin typeface="+mj-lt"/>
              </a:rPr>
              <a:t>. Express a relationship between two or more variables.  (If   not descriptive). </a:t>
            </a:r>
            <a:endParaRPr lang="en-US" dirty="0" smtClean="0">
              <a:latin typeface="+mj-lt"/>
            </a:endParaRPr>
          </a:p>
          <a:p>
            <a:pPr algn="l" rtl="0"/>
            <a:r>
              <a:rPr lang="en-US" dirty="0" smtClean="0">
                <a:latin typeface="+mj-lt"/>
              </a:rPr>
              <a:t>3</a:t>
            </a:r>
            <a:r>
              <a:rPr lang="en-US" dirty="0">
                <a:latin typeface="+mj-lt"/>
              </a:rPr>
              <a:t>. Specify the study population. </a:t>
            </a:r>
            <a:endParaRPr lang="en-US" dirty="0" smtClean="0">
              <a:latin typeface="+mj-lt"/>
            </a:endParaRPr>
          </a:p>
          <a:p>
            <a:pPr algn="l" rtl="0"/>
            <a:r>
              <a:rPr lang="en-US" dirty="0" smtClean="0">
                <a:latin typeface="+mj-lt"/>
              </a:rPr>
              <a:t>4</a:t>
            </a:r>
            <a:r>
              <a:rPr lang="en-US" dirty="0">
                <a:latin typeface="+mj-lt"/>
              </a:rPr>
              <a:t>. Imply the type of the research. </a:t>
            </a:r>
            <a:endParaRPr lang="en-US" dirty="0" smtClean="0">
              <a:latin typeface="+mj-lt"/>
            </a:endParaRPr>
          </a:p>
          <a:p>
            <a:pPr algn="l" rtl="0"/>
            <a:r>
              <a:rPr lang="en-US" dirty="0" smtClean="0">
                <a:latin typeface="+mj-lt"/>
              </a:rPr>
              <a:t>5</a:t>
            </a:r>
            <a:r>
              <a:rPr lang="en-US" dirty="0">
                <a:latin typeface="+mj-lt"/>
              </a:rPr>
              <a:t>. Identify the study setting. </a:t>
            </a:r>
          </a:p>
          <a:p>
            <a:pPr marL="114300" indent="0" algn="l" rtl="0">
              <a:buNone/>
            </a:pPr>
            <a:endParaRPr lang="en-US" dirty="0">
              <a:latin typeface="+mj-lt"/>
            </a:endParaRPr>
          </a:p>
        </p:txBody>
      </p:sp>
    </p:spTree>
    <p:extLst>
      <p:ext uri="{BB962C8B-B14F-4D97-AF65-F5344CB8AC3E}">
        <p14:creationId xmlns:p14="http://schemas.microsoft.com/office/powerpoint/2010/main" val="1470259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err="1">
                <a:solidFill>
                  <a:srgbClr val="675E47"/>
                </a:solidFill>
              </a:rPr>
              <a:t>Cont</a:t>
            </a:r>
            <a:r>
              <a:rPr lang="en-US" sz="3200" b="1" dirty="0">
                <a:solidFill>
                  <a:srgbClr val="675E47"/>
                </a:solidFill>
              </a:rPr>
              <a:t>: Development of a research problem</a:t>
            </a:r>
            <a:endParaRPr lang="ar-SA" dirty="0"/>
          </a:p>
        </p:txBody>
      </p:sp>
      <p:sp>
        <p:nvSpPr>
          <p:cNvPr id="3" name="Content Placeholder 2"/>
          <p:cNvSpPr>
            <a:spLocks noGrp="1"/>
          </p:cNvSpPr>
          <p:nvPr>
            <p:ph idx="1"/>
          </p:nvPr>
        </p:nvSpPr>
        <p:spPr/>
        <p:txBody>
          <a:bodyPr/>
          <a:lstStyle/>
          <a:p>
            <a:pPr algn="l" rtl="0"/>
            <a:r>
              <a:rPr lang="en-US" b="1" dirty="0">
                <a:latin typeface="+mj-lt"/>
              </a:rPr>
              <a:t>The problem statement could be done in two forms: </a:t>
            </a:r>
            <a:r>
              <a:rPr lang="en-US" b="1" dirty="0" smtClean="0">
                <a:latin typeface="+mj-lt"/>
              </a:rPr>
              <a:t>Declarative</a:t>
            </a:r>
            <a:r>
              <a:rPr lang="en-US" b="1" dirty="0">
                <a:latin typeface="+mj-lt"/>
              </a:rPr>
              <a:t>: </a:t>
            </a:r>
            <a:r>
              <a:rPr lang="en-US" dirty="0">
                <a:latin typeface="+mj-lt"/>
              </a:rPr>
              <a:t>"The relationship between the nurses’ job satisfaction and tendency to leave work". </a:t>
            </a:r>
          </a:p>
          <a:p>
            <a:pPr algn="l" rtl="0"/>
            <a:endParaRPr lang="en-US" dirty="0">
              <a:latin typeface="+mj-lt"/>
            </a:endParaRPr>
          </a:p>
          <a:p>
            <a:pPr algn="l" rtl="0"/>
            <a:r>
              <a:rPr lang="en-US" b="1" dirty="0" smtClean="0">
                <a:latin typeface="+mj-lt"/>
              </a:rPr>
              <a:t>Interrogative</a:t>
            </a:r>
            <a:r>
              <a:rPr lang="en-US" b="1" dirty="0">
                <a:latin typeface="+mj-lt"/>
              </a:rPr>
              <a:t>:  </a:t>
            </a:r>
            <a:r>
              <a:rPr lang="en-US" dirty="0">
                <a:latin typeface="+mj-lt"/>
              </a:rPr>
              <a:t>"Is there a relationship between the nurses’ job satisfaction and tendency to leave work?" </a:t>
            </a:r>
            <a:endParaRPr lang="ar-SA" dirty="0">
              <a:latin typeface="+mj-lt"/>
            </a:endParaRPr>
          </a:p>
        </p:txBody>
      </p:sp>
    </p:spTree>
    <p:extLst>
      <p:ext uri="{BB962C8B-B14F-4D97-AF65-F5344CB8AC3E}">
        <p14:creationId xmlns:p14="http://schemas.microsoft.com/office/powerpoint/2010/main" val="3265598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Research </a:t>
            </a:r>
            <a:r>
              <a:rPr lang="en-US" b="1" dirty="0" smtClean="0"/>
              <a:t>Purpose and questions </a:t>
            </a:r>
            <a:endParaRPr lang="ar-SA" b="1" dirty="0"/>
          </a:p>
        </p:txBody>
      </p:sp>
      <p:sp>
        <p:nvSpPr>
          <p:cNvPr id="3" name="Content Placeholder 2"/>
          <p:cNvSpPr>
            <a:spLocks noGrp="1"/>
          </p:cNvSpPr>
          <p:nvPr>
            <p:ph idx="1"/>
          </p:nvPr>
        </p:nvSpPr>
        <p:spPr/>
        <p:txBody>
          <a:bodyPr/>
          <a:lstStyle/>
          <a:p>
            <a:pPr algn="l" rtl="0"/>
            <a:r>
              <a:rPr lang="en-US" b="1" dirty="0">
                <a:latin typeface="+mj-lt"/>
              </a:rPr>
              <a:t>Research   Purpose: </a:t>
            </a:r>
            <a:r>
              <a:rPr lang="en-US" dirty="0">
                <a:latin typeface="+mj-lt"/>
              </a:rPr>
              <a:t>It is the specific aim or goal hope to be accomplished</a:t>
            </a:r>
            <a:r>
              <a:rPr lang="en-US" dirty="0" smtClean="0">
                <a:latin typeface="+mj-lt"/>
              </a:rPr>
              <a:t>. </a:t>
            </a:r>
            <a:r>
              <a:rPr lang="en-US" dirty="0">
                <a:latin typeface="+mj-lt"/>
              </a:rPr>
              <a:t>It reflects "why the problem is being studied" </a:t>
            </a:r>
          </a:p>
          <a:p>
            <a:pPr algn="l" rtl="0"/>
            <a:r>
              <a:rPr lang="en-US" b="1" dirty="0">
                <a:latin typeface="+mj-lt"/>
              </a:rPr>
              <a:t>Example of a purpose statement: </a:t>
            </a:r>
            <a:r>
              <a:rPr lang="en-US" dirty="0">
                <a:latin typeface="+mj-lt"/>
              </a:rPr>
              <a:t>The purpose of this   study was to examine the </a:t>
            </a:r>
            <a:r>
              <a:rPr lang="en-US" dirty="0" smtClean="0">
                <a:latin typeface="+mj-lt"/>
              </a:rPr>
              <a:t>relationship </a:t>
            </a:r>
            <a:r>
              <a:rPr lang="en-US" dirty="0">
                <a:latin typeface="+mj-lt"/>
              </a:rPr>
              <a:t>between Nurse’s job satisfaction and tendency to leave. </a:t>
            </a:r>
          </a:p>
          <a:p>
            <a:pPr algn="l" rtl="0"/>
            <a:r>
              <a:rPr lang="en-US" b="1" dirty="0">
                <a:latin typeface="+mj-lt"/>
              </a:rPr>
              <a:t>Research  Question: </a:t>
            </a:r>
            <a:r>
              <a:rPr lang="en-US" dirty="0">
                <a:latin typeface="+mj-lt"/>
              </a:rPr>
              <a:t>It </a:t>
            </a:r>
            <a:r>
              <a:rPr lang="en-US" dirty="0" smtClean="0">
                <a:latin typeface="+mj-lt"/>
              </a:rPr>
              <a:t>is a direct rewording </a:t>
            </a:r>
            <a:r>
              <a:rPr lang="en-US" dirty="0">
                <a:latin typeface="+mj-lt"/>
              </a:rPr>
              <a:t>of </a:t>
            </a:r>
            <a:r>
              <a:rPr lang="en-US" dirty="0" smtClean="0">
                <a:latin typeface="+mj-lt"/>
              </a:rPr>
              <a:t>the  </a:t>
            </a:r>
            <a:r>
              <a:rPr lang="en-US" dirty="0">
                <a:latin typeface="+mj-lt"/>
              </a:rPr>
              <a:t>statement </a:t>
            </a:r>
            <a:r>
              <a:rPr lang="en-US" dirty="0" smtClean="0">
                <a:latin typeface="+mj-lt"/>
              </a:rPr>
              <a:t>of the </a:t>
            </a:r>
            <a:r>
              <a:rPr lang="en-US" dirty="0">
                <a:latin typeface="+mj-lt"/>
              </a:rPr>
              <a:t>purpose, </a:t>
            </a:r>
            <a:r>
              <a:rPr lang="en-US" dirty="0" smtClean="0">
                <a:latin typeface="+mj-lt"/>
              </a:rPr>
              <a:t>phrased interrogatively </a:t>
            </a:r>
            <a:r>
              <a:rPr lang="ar-SA" dirty="0" smtClean="0">
                <a:latin typeface="+mj-lt"/>
              </a:rPr>
              <a:t>(استفهامية  صيغة) </a:t>
            </a:r>
            <a:r>
              <a:rPr lang="en-US" dirty="0" smtClean="0">
                <a:latin typeface="+mj-lt"/>
              </a:rPr>
              <a:t> rather than declaratively </a:t>
            </a:r>
            <a:r>
              <a:rPr lang="ar-SA" dirty="0" smtClean="0">
                <a:latin typeface="+mj-lt"/>
              </a:rPr>
              <a:t> </a:t>
            </a:r>
            <a:r>
              <a:rPr lang="ar-SA" dirty="0" smtClean="0">
                <a:latin typeface="+mj-lt"/>
              </a:rPr>
              <a:t>(صيغة تأكيدية)</a:t>
            </a:r>
            <a:r>
              <a:rPr lang="en-GB" dirty="0" smtClean="0">
                <a:latin typeface="+mj-lt"/>
              </a:rPr>
              <a:t>    </a:t>
            </a:r>
          </a:p>
          <a:p>
            <a:pPr algn="l" rtl="0"/>
            <a:r>
              <a:rPr lang="en-US" b="1" dirty="0">
                <a:latin typeface="+mj-lt"/>
              </a:rPr>
              <a:t>Example of a research question: </a:t>
            </a:r>
            <a:r>
              <a:rPr lang="en-US" dirty="0">
                <a:latin typeface="+mj-lt"/>
              </a:rPr>
              <a:t>What is the relationship between the nurses’ job satisfaction and their tendency to leave the work setting? </a:t>
            </a:r>
            <a:endParaRPr lang="ar-SA" dirty="0">
              <a:latin typeface="+mj-lt"/>
            </a:endParaRPr>
          </a:p>
        </p:txBody>
      </p:sp>
    </p:spTree>
    <p:extLst>
      <p:ext uri="{BB962C8B-B14F-4D97-AF65-F5344CB8AC3E}">
        <p14:creationId xmlns:p14="http://schemas.microsoft.com/office/powerpoint/2010/main" val="3611432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 criteria: </a:t>
            </a:r>
            <a:endParaRPr lang="ar-SA" dirty="0"/>
          </a:p>
        </p:txBody>
      </p:sp>
      <p:sp>
        <p:nvSpPr>
          <p:cNvPr id="3" name="Content Placeholder 2"/>
          <p:cNvSpPr>
            <a:spLocks noGrp="1"/>
          </p:cNvSpPr>
          <p:nvPr>
            <p:ph idx="1"/>
          </p:nvPr>
        </p:nvSpPr>
        <p:spPr/>
        <p:txBody>
          <a:bodyPr/>
          <a:lstStyle/>
          <a:p>
            <a:pPr marL="571500" indent="-457200" algn="l" rtl="0">
              <a:buFont typeface="+mj-lt"/>
              <a:buAutoNum type="arabicPeriod"/>
            </a:pPr>
            <a:r>
              <a:rPr lang="en-US" dirty="0">
                <a:latin typeface="+mj-lt"/>
              </a:rPr>
              <a:t>Interrogative Sentence Form: it is written in an interrogative (not declarative) manner; need an answer; grammatically correct; understandable and easy to respond to it. </a:t>
            </a:r>
            <a:endParaRPr lang="en-US" dirty="0" smtClean="0">
              <a:latin typeface="+mj-lt"/>
            </a:endParaRPr>
          </a:p>
          <a:p>
            <a:pPr marL="571500" indent="-457200" algn="l" rtl="0">
              <a:buFont typeface="+mj-lt"/>
              <a:buAutoNum type="arabicPeriod"/>
            </a:pPr>
            <a:r>
              <a:rPr lang="en-US" dirty="0">
                <a:latin typeface="+mj-lt"/>
              </a:rPr>
              <a:t>Includes </a:t>
            </a:r>
            <a:r>
              <a:rPr lang="en-US" dirty="0" smtClean="0">
                <a:latin typeface="+mj-lt"/>
              </a:rPr>
              <a:t>the population of the study</a:t>
            </a:r>
          </a:p>
          <a:p>
            <a:pPr marL="571500" indent="-457200" algn="l" rtl="0">
              <a:buFont typeface="+mj-lt"/>
              <a:buAutoNum type="arabicPeriod"/>
            </a:pPr>
            <a:r>
              <a:rPr lang="en-US" dirty="0">
                <a:latin typeface="+mj-lt"/>
              </a:rPr>
              <a:t>Includes </a:t>
            </a:r>
            <a:r>
              <a:rPr lang="en-US" dirty="0" smtClean="0">
                <a:latin typeface="+mj-lt"/>
              </a:rPr>
              <a:t>the </a:t>
            </a:r>
            <a:r>
              <a:rPr lang="en-US" dirty="0">
                <a:latin typeface="+mj-lt"/>
              </a:rPr>
              <a:t>variable(s) </a:t>
            </a:r>
            <a:r>
              <a:rPr lang="en-US" dirty="0" smtClean="0">
                <a:latin typeface="+mj-lt"/>
              </a:rPr>
              <a:t>of </a:t>
            </a:r>
            <a:r>
              <a:rPr lang="en-US" dirty="0">
                <a:latin typeface="+mj-lt"/>
              </a:rPr>
              <a:t>the </a:t>
            </a:r>
            <a:r>
              <a:rPr lang="en-US" dirty="0" smtClean="0">
                <a:latin typeface="+mj-lt"/>
              </a:rPr>
              <a:t>study </a:t>
            </a:r>
          </a:p>
          <a:p>
            <a:pPr marL="571500" indent="-457200" algn="l" rtl="0">
              <a:buFont typeface="+mj-lt"/>
              <a:buAutoNum type="arabicPeriod"/>
            </a:pPr>
            <a:r>
              <a:rPr lang="en-US" dirty="0">
                <a:latin typeface="+mj-lt"/>
              </a:rPr>
              <a:t>Empirically </a:t>
            </a:r>
            <a:r>
              <a:rPr lang="en-US" dirty="0" smtClean="0">
                <a:latin typeface="+mj-lt"/>
              </a:rPr>
              <a:t>Testable</a:t>
            </a:r>
            <a:endParaRPr lang="ar-SA" dirty="0">
              <a:latin typeface="+mj-lt"/>
            </a:endParaRPr>
          </a:p>
        </p:txBody>
      </p:sp>
    </p:spTree>
    <p:extLst>
      <p:ext uri="{BB962C8B-B14F-4D97-AF65-F5344CB8AC3E}">
        <p14:creationId xmlns:p14="http://schemas.microsoft.com/office/powerpoint/2010/main" val="600979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hypothesis</a:t>
            </a:r>
            <a:endParaRPr lang="ar-SA" dirty="0"/>
          </a:p>
        </p:txBody>
      </p:sp>
      <p:sp>
        <p:nvSpPr>
          <p:cNvPr id="3" name="Content Placeholder 2"/>
          <p:cNvSpPr>
            <a:spLocks noGrp="1"/>
          </p:cNvSpPr>
          <p:nvPr>
            <p:ph idx="1"/>
          </p:nvPr>
        </p:nvSpPr>
        <p:spPr/>
        <p:txBody>
          <a:bodyPr/>
          <a:lstStyle/>
          <a:p>
            <a:pPr algn="l" rtl="0"/>
            <a:r>
              <a:rPr lang="en-US" dirty="0">
                <a:latin typeface="+mj-lt"/>
              </a:rPr>
              <a:t>It is the research’s prediction of the outcome of the research study. That is the expected relationship between the study variables. </a:t>
            </a:r>
          </a:p>
          <a:p>
            <a:pPr algn="l" rtl="0"/>
            <a:r>
              <a:rPr lang="en-US" dirty="0" smtClean="0">
                <a:latin typeface="+mj-lt"/>
              </a:rPr>
              <a:t>-Thus</a:t>
            </a:r>
            <a:r>
              <a:rPr lang="en-US" dirty="0">
                <a:latin typeface="+mj-lt"/>
              </a:rPr>
              <a:t>, RESEARCH HYPOTHESIS translates the research purpose into a clear prediction of the expected results or outcome of the study. </a:t>
            </a:r>
            <a:endParaRPr lang="en-US" dirty="0" smtClean="0">
              <a:latin typeface="+mj-lt"/>
            </a:endParaRPr>
          </a:p>
          <a:p>
            <a:pPr algn="l" rtl="0"/>
            <a:endParaRPr lang="en-US" dirty="0" smtClean="0">
              <a:latin typeface="+mj-lt"/>
            </a:endParaRPr>
          </a:p>
          <a:p>
            <a:pPr algn="l" rtl="0"/>
            <a:r>
              <a:rPr lang="en-US" b="1" dirty="0">
                <a:latin typeface="+mj-lt"/>
              </a:rPr>
              <a:t>Types of hypothesis: </a:t>
            </a:r>
          </a:p>
          <a:p>
            <a:pPr algn="l" rtl="0"/>
            <a:r>
              <a:rPr lang="en-US" b="1" dirty="0">
                <a:latin typeface="+mj-lt"/>
              </a:rPr>
              <a:t>There are many types of hypotheses: </a:t>
            </a:r>
          </a:p>
          <a:p>
            <a:pPr algn="l" rtl="0"/>
            <a:r>
              <a:rPr lang="en-US" dirty="0">
                <a:latin typeface="+mj-lt"/>
              </a:rPr>
              <a:t>1. Simple versus complex. </a:t>
            </a:r>
            <a:endParaRPr lang="en-US" dirty="0" smtClean="0">
              <a:latin typeface="+mj-lt"/>
            </a:endParaRPr>
          </a:p>
          <a:p>
            <a:pPr algn="l" rtl="0"/>
            <a:r>
              <a:rPr lang="en-US" dirty="0" smtClean="0">
                <a:latin typeface="+mj-lt"/>
              </a:rPr>
              <a:t>2</a:t>
            </a:r>
            <a:r>
              <a:rPr lang="en-US" dirty="0">
                <a:latin typeface="+mj-lt"/>
              </a:rPr>
              <a:t>. Associative versus </a:t>
            </a:r>
            <a:r>
              <a:rPr lang="en-US" dirty="0" smtClean="0">
                <a:latin typeface="+mj-lt"/>
              </a:rPr>
              <a:t>Causal</a:t>
            </a:r>
          </a:p>
          <a:p>
            <a:pPr algn="l" rtl="0"/>
            <a:r>
              <a:rPr lang="en-US" dirty="0" smtClean="0">
                <a:latin typeface="+mj-lt"/>
              </a:rPr>
              <a:t> </a:t>
            </a:r>
            <a:r>
              <a:rPr lang="en-US" dirty="0">
                <a:latin typeface="+mj-lt"/>
              </a:rPr>
              <a:t>3. Null versus alternative. </a:t>
            </a:r>
            <a:endParaRPr lang="ar-SA" dirty="0">
              <a:latin typeface="+mj-lt"/>
            </a:endParaRPr>
          </a:p>
        </p:txBody>
      </p:sp>
    </p:spTree>
    <p:extLst>
      <p:ext uri="{BB962C8B-B14F-4D97-AF65-F5344CB8AC3E}">
        <p14:creationId xmlns:p14="http://schemas.microsoft.com/office/powerpoint/2010/main" val="64725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 </a:t>
            </a:r>
            <a:endParaRPr lang="en-US" dirty="0"/>
          </a:p>
        </p:txBody>
      </p:sp>
      <p:sp>
        <p:nvSpPr>
          <p:cNvPr id="3" name="Content Placeholder 2"/>
          <p:cNvSpPr>
            <a:spLocks noGrp="1"/>
          </p:cNvSpPr>
          <p:nvPr>
            <p:ph idx="1"/>
          </p:nvPr>
        </p:nvSpPr>
        <p:spPr/>
        <p:txBody>
          <a:bodyPr/>
          <a:lstStyle/>
          <a:p>
            <a:pPr algn="l"/>
            <a:r>
              <a:rPr lang="en-US" dirty="0">
                <a:latin typeface="+mj-lt"/>
              </a:rPr>
              <a:t>Deciding what to study is sometimes the most difficult part of the </a:t>
            </a:r>
            <a:r>
              <a:rPr lang="en-US" dirty="0" smtClean="0">
                <a:latin typeface="+mj-lt"/>
              </a:rPr>
              <a:t>research. </a:t>
            </a:r>
          </a:p>
          <a:p>
            <a:pPr algn="l"/>
            <a:endParaRPr lang="en-US" dirty="0">
              <a:latin typeface="+mj-lt"/>
            </a:endParaRPr>
          </a:p>
          <a:p>
            <a:pPr algn="l"/>
            <a:r>
              <a:rPr lang="en-US" dirty="0" smtClean="0">
                <a:latin typeface="+mj-lt"/>
              </a:rPr>
              <a:t>The </a:t>
            </a:r>
            <a:r>
              <a:rPr lang="en-US" dirty="0">
                <a:latin typeface="+mj-lt"/>
              </a:rPr>
              <a:t>elements of choosing a research topic and problem, reviewing the literature, selecting a new causal model to guide the study, and formulating a research </a:t>
            </a:r>
            <a:r>
              <a:rPr lang="en-US" dirty="0" smtClean="0">
                <a:latin typeface="+mj-lt"/>
              </a:rPr>
              <a:t>hypothesis was discuses. </a:t>
            </a:r>
            <a:endParaRPr lang="en-US" dirty="0">
              <a:latin typeface="+mj-lt"/>
            </a:endParaRPr>
          </a:p>
        </p:txBody>
      </p:sp>
    </p:spTree>
    <p:extLst>
      <p:ext uri="{BB962C8B-B14F-4D97-AF65-F5344CB8AC3E}">
        <p14:creationId xmlns:p14="http://schemas.microsoft.com/office/powerpoint/2010/main" val="3654651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endParaRPr lang="en-US" dirty="0"/>
          </a:p>
          <a:p>
            <a:pPr marL="114300" indent="0" algn="ctr" rtl="0">
              <a:buNone/>
            </a:pPr>
            <a:r>
              <a:rPr lang="en-US" sz="6000" b="1" dirty="0" smtClean="0">
                <a:latin typeface="+mj-lt"/>
              </a:rPr>
              <a:t>Thank you </a:t>
            </a:r>
            <a:endParaRPr lang="en-US" sz="6000" b="1" dirty="0">
              <a:latin typeface="+mj-lt"/>
            </a:endParaRPr>
          </a:p>
        </p:txBody>
      </p:sp>
    </p:spTree>
    <p:extLst>
      <p:ext uri="{BB962C8B-B14F-4D97-AF65-F5344CB8AC3E}">
        <p14:creationId xmlns:p14="http://schemas.microsoft.com/office/powerpoint/2010/main" val="72696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dirty="0"/>
              <a:t>Learning </a:t>
            </a:r>
            <a:r>
              <a:rPr lang="en-US" dirty="0" smtClean="0"/>
              <a:t>Outcomes</a:t>
            </a:r>
            <a:endParaRPr lang="ar-SA" dirty="0"/>
          </a:p>
        </p:txBody>
      </p:sp>
      <p:sp>
        <p:nvSpPr>
          <p:cNvPr id="3" name="Content Placeholder 2"/>
          <p:cNvSpPr>
            <a:spLocks noGrp="1"/>
          </p:cNvSpPr>
          <p:nvPr>
            <p:ph idx="1"/>
          </p:nvPr>
        </p:nvSpPr>
        <p:spPr/>
        <p:txBody>
          <a:bodyPr/>
          <a:lstStyle/>
          <a:p>
            <a:pPr algn="l" rtl="0"/>
            <a:r>
              <a:rPr lang="en-US" b="1" dirty="0">
                <a:latin typeface="+mj-lt"/>
                <a:cs typeface="+mj-cs"/>
              </a:rPr>
              <a:t>By completing this module, the student is expected to:  </a:t>
            </a:r>
          </a:p>
          <a:p>
            <a:pPr marL="571500" indent="-457200" algn="l" rtl="0">
              <a:buFont typeface="+mj-lt"/>
              <a:buAutoNum type="arabicPeriod"/>
            </a:pPr>
            <a:r>
              <a:rPr lang="en-US" dirty="0" smtClean="0">
                <a:latin typeface="+mj-lt"/>
                <a:cs typeface="+mj-cs"/>
              </a:rPr>
              <a:t>Identify </a:t>
            </a:r>
            <a:r>
              <a:rPr lang="en-US" dirty="0">
                <a:latin typeface="+mj-lt"/>
                <a:cs typeface="+mj-cs"/>
              </a:rPr>
              <a:t>Sources of Nursing Research </a:t>
            </a:r>
            <a:r>
              <a:rPr lang="en-US" dirty="0" smtClean="0">
                <a:latin typeface="+mj-lt"/>
                <a:cs typeface="+mj-cs"/>
              </a:rPr>
              <a:t>Problems</a:t>
            </a:r>
          </a:p>
          <a:p>
            <a:pPr marL="571500" indent="-457200" algn="l" rtl="0">
              <a:buFont typeface="+mj-lt"/>
              <a:buAutoNum type="arabicPeriod"/>
            </a:pPr>
            <a:r>
              <a:rPr lang="en-US" dirty="0" smtClean="0">
                <a:latin typeface="+mj-lt"/>
                <a:cs typeface="+mj-cs"/>
              </a:rPr>
              <a:t>Determine </a:t>
            </a:r>
            <a:r>
              <a:rPr lang="en-US" dirty="0">
                <a:latin typeface="+mj-lt"/>
                <a:cs typeface="+mj-cs"/>
              </a:rPr>
              <a:t>Factors to Be Considered When Choosing An Appropriate Topic For A Research Study </a:t>
            </a:r>
          </a:p>
          <a:p>
            <a:pPr marL="571500" indent="-457200" algn="l" rtl="0">
              <a:buFont typeface="+mj-lt"/>
              <a:buAutoNum type="arabicPeriod"/>
            </a:pPr>
            <a:r>
              <a:rPr lang="en-US" dirty="0" smtClean="0">
                <a:latin typeface="+mj-lt"/>
                <a:cs typeface="+mj-cs"/>
              </a:rPr>
              <a:t>List </a:t>
            </a:r>
            <a:r>
              <a:rPr lang="en-US" dirty="0">
                <a:latin typeface="+mj-lt"/>
                <a:cs typeface="+mj-cs"/>
              </a:rPr>
              <a:t>The Criteria To Be Considered When Writing A Research Question </a:t>
            </a:r>
          </a:p>
          <a:p>
            <a:pPr marL="571500" indent="-457200" algn="l" rtl="0">
              <a:buFont typeface="+mj-lt"/>
              <a:buAutoNum type="arabicPeriod"/>
            </a:pPr>
            <a:r>
              <a:rPr lang="en-US" dirty="0" smtClean="0">
                <a:latin typeface="+mj-lt"/>
                <a:cs typeface="+mj-cs"/>
              </a:rPr>
              <a:t>Discuss </a:t>
            </a:r>
            <a:r>
              <a:rPr lang="en-US" dirty="0">
                <a:latin typeface="+mj-lt"/>
                <a:cs typeface="+mj-cs"/>
              </a:rPr>
              <a:t>The Format For Writing A Research </a:t>
            </a:r>
            <a:r>
              <a:rPr lang="en-US" dirty="0" smtClean="0">
                <a:latin typeface="+mj-lt"/>
                <a:cs typeface="+mj-cs"/>
              </a:rPr>
              <a:t>Question</a:t>
            </a:r>
          </a:p>
          <a:p>
            <a:pPr marL="571500" indent="-457200" algn="l" rtl="0">
              <a:buFont typeface="+mj-lt"/>
              <a:buAutoNum type="arabicPeriod"/>
            </a:pPr>
            <a:r>
              <a:rPr lang="en-US" dirty="0" smtClean="0">
                <a:latin typeface="+mj-lt"/>
                <a:cs typeface="+mj-cs"/>
              </a:rPr>
              <a:t>Write </a:t>
            </a:r>
            <a:r>
              <a:rPr lang="en-US" dirty="0">
                <a:latin typeface="+mj-lt"/>
                <a:cs typeface="+mj-cs"/>
              </a:rPr>
              <a:t>Research Questions For Proposed Nursing </a:t>
            </a:r>
            <a:r>
              <a:rPr lang="en-US" dirty="0" smtClean="0">
                <a:latin typeface="+mj-lt"/>
                <a:cs typeface="+mj-cs"/>
              </a:rPr>
              <a:t>Studies</a:t>
            </a:r>
          </a:p>
          <a:p>
            <a:pPr marL="571500" indent="-457200" algn="l" rtl="0">
              <a:buFont typeface="+mj-lt"/>
              <a:buAutoNum type="arabicPeriod"/>
            </a:pPr>
            <a:r>
              <a:rPr lang="en-US" dirty="0" smtClean="0">
                <a:latin typeface="+mj-lt"/>
                <a:cs typeface="+mj-cs"/>
              </a:rPr>
              <a:t>Critique </a:t>
            </a:r>
            <a:r>
              <a:rPr lang="en-US" dirty="0">
                <a:latin typeface="+mj-lt"/>
                <a:cs typeface="+mj-cs"/>
              </a:rPr>
              <a:t>Problem  Statements, Purpose Statements, And  Research Questions In Published Research Reports And Articles </a:t>
            </a:r>
            <a:endParaRPr lang="ar-SA" dirty="0">
              <a:latin typeface="+mj-lt"/>
              <a:cs typeface="+mj-cs"/>
            </a:endParaRPr>
          </a:p>
        </p:txBody>
      </p:sp>
    </p:spTree>
    <p:extLst>
      <p:ext uri="{BB962C8B-B14F-4D97-AF65-F5344CB8AC3E}">
        <p14:creationId xmlns:p14="http://schemas.microsoft.com/office/powerpoint/2010/main" val="2599865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Definitions</a:t>
            </a:r>
            <a:endParaRPr lang="ar-SA" dirty="0"/>
          </a:p>
        </p:txBody>
      </p:sp>
      <p:sp>
        <p:nvSpPr>
          <p:cNvPr id="3" name="Content Placeholder 2"/>
          <p:cNvSpPr>
            <a:spLocks noGrp="1"/>
          </p:cNvSpPr>
          <p:nvPr>
            <p:ph idx="1"/>
          </p:nvPr>
        </p:nvSpPr>
        <p:spPr/>
        <p:txBody>
          <a:bodyPr>
            <a:normAutofit/>
          </a:bodyPr>
          <a:lstStyle/>
          <a:p>
            <a:pPr marL="114300" indent="0" algn="l" rtl="0">
              <a:buNone/>
            </a:pPr>
            <a:r>
              <a:rPr lang="en-US" b="1" dirty="0">
                <a:latin typeface="+mj-lt"/>
              </a:rPr>
              <a:t>Research Topic: </a:t>
            </a:r>
            <a:r>
              <a:rPr lang="en-US" dirty="0">
                <a:latin typeface="+mj-lt"/>
              </a:rPr>
              <a:t>The broad  general area  expected to  investigate. It is a broad idea or concept from which many problems may be delineated.  For   example,   Quality of   patient care,   nurse's satisfaction. </a:t>
            </a:r>
          </a:p>
          <a:p>
            <a:pPr marL="114300" indent="0" algn="l" rtl="0">
              <a:buNone/>
            </a:pPr>
            <a:r>
              <a:rPr lang="en-US" dirty="0">
                <a:latin typeface="+mj-lt"/>
              </a:rPr>
              <a:t> </a:t>
            </a:r>
          </a:p>
          <a:p>
            <a:pPr marL="114300" indent="0" algn="l" rtl="0">
              <a:buNone/>
            </a:pPr>
            <a:r>
              <a:rPr lang="en-US" b="1" dirty="0" smtClean="0">
                <a:latin typeface="+mj-lt"/>
              </a:rPr>
              <a:t>Research  </a:t>
            </a:r>
            <a:r>
              <a:rPr lang="en-US" b="1" dirty="0">
                <a:latin typeface="+mj-lt"/>
              </a:rPr>
              <a:t>Problem: </a:t>
            </a:r>
            <a:r>
              <a:rPr lang="en-US" dirty="0">
                <a:latin typeface="+mj-lt"/>
              </a:rPr>
              <a:t>A situation  or circumstance  that requires  a solution to be described, explained, or predicted. </a:t>
            </a:r>
          </a:p>
          <a:p>
            <a:pPr algn="l" rtl="0">
              <a:buFont typeface="Wingdings" pitchFamily="2" charset="2"/>
              <a:buChar char="§"/>
            </a:pPr>
            <a:r>
              <a:rPr lang="en-US" dirty="0" smtClean="0">
                <a:latin typeface="+mj-lt"/>
              </a:rPr>
              <a:t>It </a:t>
            </a:r>
            <a:r>
              <a:rPr lang="en-US" dirty="0">
                <a:latin typeface="+mj-lt"/>
              </a:rPr>
              <a:t>is an unsatisfactory situation that wants you to </a:t>
            </a:r>
            <a:r>
              <a:rPr lang="en-US" dirty="0" smtClean="0">
                <a:latin typeface="+mj-lt"/>
              </a:rPr>
              <a:t>confront.</a:t>
            </a:r>
          </a:p>
          <a:p>
            <a:pPr algn="l" rtl="0">
              <a:buFont typeface="Wingdings" pitchFamily="2" charset="2"/>
              <a:buChar char="§"/>
            </a:pPr>
            <a:r>
              <a:rPr lang="en-US" dirty="0" smtClean="0">
                <a:latin typeface="+mj-lt"/>
              </a:rPr>
              <a:t>If </a:t>
            </a:r>
            <a:r>
              <a:rPr lang="en-US" dirty="0">
                <a:latin typeface="+mj-lt"/>
              </a:rPr>
              <a:t>there is a knowledge gap in an area that need to be investigated, the research problem identifies this </a:t>
            </a:r>
            <a:r>
              <a:rPr lang="en-US" dirty="0" smtClean="0">
                <a:latin typeface="+mj-lt"/>
              </a:rPr>
              <a:t>gap.</a:t>
            </a:r>
          </a:p>
          <a:p>
            <a:pPr algn="l" rtl="0">
              <a:buFont typeface="Wingdings" pitchFamily="2" charset="2"/>
              <a:buChar char="§"/>
            </a:pPr>
            <a:r>
              <a:rPr lang="en-US" dirty="0" smtClean="0">
                <a:latin typeface="+mj-lt"/>
              </a:rPr>
              <a:t>Whereas </a:t>
            </a:r>
            <a:r>
              <a:rPr lang="en-US" dirty="0">
                <a:latin typeface="+mj-lt"/>
              </a:rPr>
              <a:t>the research topic is simply a broad area of interest, the research problem identifies what is problematic about that topic. </a:t>
            </a:r>
            <a:endParaRPr lang="ar-SA" dirty="0">
              <a:latin typeface="+mj-lt"/>
            </a:endParaRPr>
          </a:p>
        </p:txBody>
      </p:sp>
    </p:spTree>
    <p:extLst>
      <p:ext uri="{BB962C8B-B14F-4D97-AF65-F5344CB8AC3E}">
        <p14:creationId xmlns:p14="http://schemas.microsoft.com/office/powerpoint/2010/main" val="1031973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rtl="0"/>
            <a:r>
              <a:rPr lang="en-US" b="1" dirty="0">
                <a:latin typeface="+mj-lt"/>
              </a:rPr>
              <a:t>Research  Statement:  </a:t>
            </a:r>
            <a:r>
              <a:rPr lang="en-US" dirty="0">
                <a:latin typeface="+mj-lt"/>
              </a:rPr>
              <a:t>It  is  a  statement  that  specifies  exactly  what  is being studied. </a:t>
            </a:r>
          </a:p>
          <a:p>
            <a:pPr marL="114300" indent="0" algn="l" rtl="0">
              <a:buNone/>
            </a:pPr>
            <a:r>
              <a:rPr lang="en-US" b="1" dirty="0" smtClean="0">
                <a:latin typeface="+mj-lt"/>
              </a:rPr>
              <a:t>The </a:t>
            </a:r>
            <a:r>
              <a:rPr lang="en-US" b="1" dirty="0">
                <a:latin typeface="+mj-lt"/>
              </a:rPr>
              <a:t>research statement should include six elements: </a:t>
            </a:r>
            <a:endParaRPr lang="en-US" b="1" dirty="0" smtClean="0">
              <a:latin typeface="+mj-lt"/>
            </a:endParaRPr>
          </a:p>
          <a:p>
            <a:pPr algn="l" rtl="0"/>
            <a:r>
              <a:rPr lang="en-US" dirty="0" smtClean="0">
                <a:latin typeface="+mj-lt"/>
              </a:rPr>
              <a:t>1</a:t>
            </a:r>
            <a:r>
              <a:rPr lang="en-US" dirty="0">
                <a:latin typeface="+mj-lt"/>
              </a:rPr>
              <a:t>. Information about the research topic that provoked the study. </a:t>
            </a:r>
            <a:endParaRPr lang="en-US" dirty="0" smtClean="0">
              <a:latin typeface="+mj-lt"/>
            </a:endParaRPr>
          </a:p>
          <a:p>
            <a:pPr algn="l" rtl="0"/>
            <a:r>
              <a:rPr lang="en-US" dirty="0" smtClean="0">
                <a:latin typeface="+mj-lt"/>
              </a:rPr>
              <a:t>2</a:t>
            </a:r>
            <a:r>
              <a:rPr lang="en-US" dirty="0">
                <a:latin typeface="+mj-lt"/>
              </a:rPr>
              <a:t>. The scope of the problem (e.g., how many people are affected by it). </a:t>
            </a:r>
            <a:endParaRPr lang="en-US" dirty="0" smtClean="0">
              <a:latin typeface="+mj-lt"/>
            </a:endParaRPr>
          </a:p>
          <a:p>
            <a:pPr algn="l" rtl="0"/>
            <a:r>
              <a:rPr lang="en-US" dirty="0" smtClean="0">
                <a:latin typeface="+mj-lt"/>
              </a:rPr>
              <a:t>3</a:t>
            </a:r>
            <a:r>
              <a:rPr lang="en-US" dirty="0">
                <a:latin typeface="+mj-lt"/>
              </a:rPr>
              <a:t>. Why it is important to study the problem. </a:t>
            </a:r>
            <a:endParaRPr lang="en-US" dirty="0" smtClean="0">
              <a:latin typeface="+mj-lt"/>
            </a:endParaRPr>
          </a:p>
          <a:p>
            <a:pPr algn="l" rtl="0"/>
            <a:r>
              <a:rPr lang="en-US" dirty="0" smtClean="0">
                <a:latin typeface="+mj-lt"/>
              </a:rPr>
              <a:t>4</a:t>
            </a:r>
            <a:r>
              <a:rPr lang="en-US" dirty="0">
                <a:latin typeface="+mj-lt"/>
              </a:rPr>
              <a:t>. How nursing science would be influenced by the study</a:t>
            </a:r>
            <a:r>
              <a:rPr lang="en-US" dirty="0" smtClean="0">
                <a:latin typeface="+mj-lt"/>
              </a:rPr>
              <a:t>.</a:t>
            </a:r>
          </a:p>
          <a:p>
            <a:pPr algn="l" rtl="0"/>
            <a:r>
              <a:rPr lang="en-US" dirty="0" smtClean="0">
                <a:latin typeface="+mj-lt"/>
              </a:rPr>
              <a:t> </a:t>
            </a:r>
            <a:r>
              <a:rPr lang="en-US" dirty="0">
                <a:latin typeface="+mj-lt"/>
              </a:rPr>
              <a:t>5. General characteristics of the population of interest. </a:t>
            </a:r>
            <a:endParaRPr lang="en-US" dirty="0" smtClean="0">
              <a:latin typeface="+mj-lt"/>
            </a:endParaRPr>
          </a:p>
          <a:p>
            <a:pPr algn="l" rtl="0"/>
            <a:r>
              <a:rPr lang="en-US" dirty="0" smtClean="0">
                <a:latin typeface="+mj-lt"/>
              </a:rPr>
              <a:t>6</a:t>
            </a:r>
            <a:r>
              <a:rPr lang="en-US" dirty="0">
                <a:latin typeface="+mj-lt"/>
              </a:rPr>
              <a:t>. The overall goal or aim of the study or the question to be answered.</a:t>
            </a:r>
            <a:endParaRPr lang="ar-SA" dirty="0">
              <a:latin typeface="+mj-lt"/>
            </a:endParaRPr>
          </a:p>
        </p:txBody>
      </p:sp>
    </p:spTree>
    <p:extLst>
      <p:ext uri="{BB962C8B-B14F-4D97-AF65-F5344CB8AC3E}">
        <p14:creationId xmlns:p14="http://schemas.microsoft.com/office/powerpoint/2010/main" val="341369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
            </a:r>
            <a:br>
              <a:rPr lang="en-US" sz="3600" b="1" dirty="0" smtClean="0"/>
            </a:br>
            <a:r>
              <a:rPr lang="en-US" sz="3600" b="1" dirty="0" smtClean="0"/>
              <a:t>Example </a:t>
            </a:r>
            <a:r>
              <a:rPr lang="en-US" sz="3600" b="1" dirty="0"/>
              <a:t>of a problem </a:t>
            </a:r>
            <a:r>
              <a:rPr lang="en-US" sz="3600" b="1" dirty="0" smtClean="0"/>
              <a:t>statement</a:t>
            </a:r>
            <a:r>
              <a:rPr lang="en-US" b="1" dirty="0"/>
              <a:t/>
            </a:r>
            <a:br>
              <a:rPr lang="en-US" b="1" dirty="0"/>
            </a:br>
            <a:endParaRPr lang="ar-SA" b="1" dirty="0"/>
          </a:p>
        </p:txBody>
      </p:sp>
      <p:sp>
        <p:nvSpPr>
          <p:cNvPr id="3" name="Content Placeholder 2"/>
          <p:cNvSpPr>
            <a:spLocks noGrp="1"/>
          </p:cNvSpPr>
          <p:nvPr>
            <p:ph idx="1"/>
          </p:nvPr>
        </p:nvSpPr>
        <p:spPr/>
        <p:txBody>
          <a:bodyPr/>
          <a:lstStyle/>
          <a:p>
            <a:pPr algn="l" rtl="0"/>
            <a:r>
              <a:rPr lang="en-US" dirty="0" smtClean="0">
                <a:latin typeface="+mj-lt"/>
              </a:rPr>
              <a:t>Hazardous </a:t>
            </a:r>
            <a:r>
              <a:rPr lang="en-US" dirty="0">
                <a:latin typeface="+mj-lt"/>
              </a:rPr>
              <a:t>noise is an important occupational  health problem because it  leads  to  hearing  loss  and   may  lead  to  increased  stress  and  other deleterious  physiological effects…..  More  than  30  million workers  are exposed  to  hazardous  noise   on  the  job…  Use  of  hearing   protection devices,  specifically ear  plugs  is  known  to  reduce noise  exposure  and prevent noise-induced  hearing loss… There are, however, relatively few investigators who have examined factors related to the low use of hearing protection by workers.</a:t>
            </a:r>
            <a:endParaRPr lang="ar-SA" dirty="0">
              <a:latin typeface="+mj-lt"/>
            </a:endParaRPr>
          </a:p>
        </p:txBody>
      </p:sp>
    </p:spTree>
    <p:extLst>
      <p:ext uri="{BB962C8B-B14F-4D97-AF65-F5344CB8AC3E}">
        <p14:creationId xmlns:p14="http://schemas.microsoft.com/office/powerpoint/2010/main" val="3827157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Sources of research </a:t>
            </a:r>
            <a:r>
              <a:rPr lang="en-US" sz="3600" b="1" dirty="0" smtClean="0"/>
              <a:t>problems </a:t>
            </a:r>
            <a:endParaRPr lang="ar-SA" sz="3600" b="1" dirty="0"/>
          </a:p>
        </p:txBody>
      </p:sp>
      <p:sp>
        <p:nvSpPr>
          <p:cNvPr id="3" name="Content Placeholder 2"/>
          <p:cNvSpPr>
            <a:spLocks noGrp="1"/>
          </p:cNvSpPr>
          <p:nvPr>
            <p:ph idx="1"/>
          </p:nvPr>
        </p:nvSpPr>
        <p:spPr/>
        <p:txBody>
          <a:bodyPr/>
          <a:lstStyle/>
          <a:p>
            <a:pPr algn="l" rtl="0"/>
            <a:r>
              <a:rPr lang="en-US" dirty="0">
                <a:latin typeface="+mj-lt"/>
              </a:rPr>
              <a:t>Where do ideas for research problems come from?  </a:t>
            </a:r>
            <a:endParaRPr lang="en-US" dirty="0" smtClean="0">
              <a:latin typeface="+mj-lt"/>
            </a:endParaRPr>
          </a:p>
          <a:p>
            <a:pPr marL="114300" indent="0" algn="l" rtl="0">
              <a:buNone/>
            </a:pPr>
            <a:r>
              <a:rPr lang="en-US" dirty="0" smtClean="0">
                <a:latin typeface="+mj-lt"/>
              </a:rPr>
              <a:t>At </a:t>
            </a:r>
            <a:r>
              <a:rPr lang="en-US" dirty="0">
                <a:latin typeface="+mj-lt"/>
              </a:rPr>
              <a:t>the most basic level, research topics originate with the researcher’s interests. Because research is a time-consuming enterprise, curiosity about and interest in a topic are essential to the success of the </a:t>
            </a:r>
            <a:r>
              <a:rPr lang="en-US" dirty="0" smtClean="0">
                <a:latin typeface="+mj-lt"/>
              </a:rPr>
              <a:t>project. </a:t>
            </a:r>
          </a:p>
          <a:p>
            <a:pPr marL="571500" indent="-457200" algn="l" rtl="0">
              <a:buFont typeface="+mj-lt"/>
              <a:buAutoNum type="arabicPeriod"/>
            </a:pPr>
            <a:r>
              <a:rPr lang="en-US" b="1" dirty="0">
                <a:latin typeface="+mj-lt"/>
              </a:rPr>
              <a:t>Clinical </a:t>
            </a:r>
            <a:r>
              <a:rPr lang="en-US" b="1" dirty="0" smtClean="0">
                <a:latin typeface="+mj-lt"/>
              </a:rPr>
              <a:t>experience</a:t>
            </a:r>
          </a:p>
          <a:p>
            <a:pPr marL="571500" indent="-457200" algn="l" rtl="0">
              <a:buFont typeface="+mj-lt"/>
              <a:buAutoNum type="arabicPeriod"/>
            </a:pPr>
            <a:r>
              <a:rPr lang="en-US" b="1" dirty="0">
                <a:latin typeface="+mj-lt"/>
              </a:rPr>
              <a:t> Nursing </a:t>
            </a:r>
            <a:r>
              <a:rPr lang="en-US" b="1" dirty="0" smtClean="0">
                <a:latin typeface="+mj-lt"/>
              </a:rPr>
              <a:t>literature: </a:t>
            </a:r>
          </a:p>
          <a:p>
            <a:pPr algn="l" rtl="0">
              <a:buFont typeface="Wingdings" pitchFamily="2" charset="2"/>
              <a:buChar char="Ø"/>
            </a:pPr>
            <a:r>
              <a:rPr lang="en-US" dirty="0">
                <a:latin typeface="+mj-lt"/>
              </a:rPr>
              <a:t>Study replication means re-producing or repeating a </a:t>
            </a:r>
            <a:r>
              <a:rPr lang="en-US" dirty="0" smtClean="0">
                <a:latin typeface="+mj-lt"/>
              </a:rPr>
              <a:t>study:</a:t>
            </a:r>
          </a:p>
          <a:p>
            <a:pPr marL="571500" indent="-457200" algn="l" rtl="0">
              <a:buFont typeface="+mj-lt"/>
              <a:buAutoNum type="alphaUcPeriod"/>
            </a:pPr>
            <a:r>
              <a:rPr lang="en-US" i="1" dirty="0">
                <a:latin typeface="+mj-lt"/>
              </a:rPr>
              <a:t>Exact </a:t>
            </a:r>
            <a:r>
              <a:rPr lang="en-US" i="1" dirty="0" smtClean="0">
                <a:latin typeface="+mj-lt"/>
              </a:rPr>
              <a:t>replication</a:t>
            </a:r>
          </a:p>
          <a:p>
            <a:pPr marL="571500" indent="-457200" algn="l" rtl="0">
              <a:buFont typeface="+mj-lt"/>
              <a:buAutoNum type="alphaUcPeriod"/>
            </a:pPr>
            <a:r>
              <a:rPr lang="en-US" i="1" dirty="0">
                <a:latin typeface="+mj-lt"/>
              </a:rPr>
              <a:t>Approximate </a:t>
            </a:r>
            <a:r>
              <a:rPr lang="en-US" i="1" dirty="0" smtClean="0">
                <a:latin typeface="+mj-lt"/>
              </a:rPr>
              <a:t>replication</a:t>
            </a:r>
          </a:p>
          <a:p>
            <a:pPr marL="571500" indent="-457200" algn="l" rtl="0">
              <a:buFont typeface="+mj-lt"/>
              <a:buAutoNum type="alphaUcPeriod"/>
            </a:pPr>
            <a:r>
              <a:rPr lang="en-US" i="1" dirty="0">
                <a:latin typeface="+mj-lt"/>
              </a:rPr>
              <a:t>Constructive replication </a:t>
            </a:r>
            <a:endParaRPr lang="en-US" i="1" dirty="0" smtClean="0">
              <a:latin typeface="+mj-lt"/>
            </a:endParaRPr>
          </a:p>
          <a:p>
            <a:pPr marL="571500" indent="-457200" algn="l" rtl="0">
              <a:buFont typeface="+mj-lt"/>
              <a:buAutoNum type="arabicPeriod"/>
            </a:pPr>
            <a:endParaRPr lang="ar-SA" dirty="0">
              <a:latin typeface="+mj-lt"/>
            </a:endParaRPr>
          </a:p>
        </p:txBody>
      </p:sp>
    </p:spTree>
    <p:extLst>
      <p:ext uri="{BB962C8B-B14F-4D97-AF65-F5344CB8AC3E}">
        <p14:creationId xmlns:p14="http://schemas.microsoft.com/office/powerpoint/2010/main" val="2384405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sz="3200" b="1" dirty="0" err="1" smtClean="0"/>
              <a:t>Cont</a:t>
            </a:r>
            <a:r>
              <a:rPr lang="en-US" sz="3200" b="1" dirty="0"/>
              <a:t>: Sources of research problems </a:t>
            </a:r>
            <a:endParaRPr lang="ar-SA" sz="3200" b="1" dirty="0"/>
          </a:p>
        </p:txBody>
      </p:sp>
      <p:sp>
        <p:nvSpPr>
          <p:cNvPr id="3" name="Content Placeholder 2"/>
          <p:cNvSpPr>
            <a:spLocks noGrp="1"/>
          </p:cNvSpPr>
          <p:nvPr>
            <p:ph idx="1"/>
          </p:nvPr>
        </p:nvSpPr>
        <p:spPr>
          <a:xfrm>
            <a:off x="381000" y="1600200"/>
            <a:ext cx="7620000" cy="4800600"/>
          </a:xfrm>
        </p:spPr>
        <p:txBody>
          <a:bodyPr/>
          <a:lstStyle/>
          <a:p>
            <a:pPr marL="114300" indent="0" algn="l" rtl="0">
              <a:buNone/>
            </a:pPr>
            <a:r>
              <a:rPr lang="en-US" b="1" dirty="0" smtClean="0">
                <a:latin typeface="+mj-lt"/>
              </a:rPr>
              <a:t>3. </a:t>
            </a:r>
            <a:r>
              <a:rPr lang="en-US" sz="2800" b="1" dirty="0" smtClean="0">
                <a:latin typeface="+mj-lt"/>
              </a:rPr>
              <a:t>Theories </a:t>
            </a:r>
          </a:p>
          <a:p>
            <a:pPr marL="114300" indent="0" algn="l" rtl="0">
              <a:buNone/>
            </a:pPr>
            <a:endParaRPr lang="en-US" sz="2800" b="1" dirty="0" smtClean="0">
              <a:latin typeface="+mj-lt"/>
            </a:endParaRPr>
          </a:p>
          <a:p>
            <a:pPr marL="114300" indent="0" algn="l" rtl="0">
              <a:buNone/>
            </a:pPr>
            <a:r>
              <a:rPr lang="en-US" sz="2800" b="1" dirty="0">
                <a:latin typeface="+mj-lt"/>
              </a:rPr>
              <a:t>4. Social </a:t>
            </a:r>
            <a:r>
              <a:rPr lang="en-US" sz="2800" b="1" dirty="0" smtClean="0">
                <a:latin typeface="+mj-lt"/>
              </a:rPr>
              <a:t>issues </a:t>
            </a:r>
          </a:p>
          <a:p>
            <a:pPr marL="114300" indent="0" algn="l" rtl="0">
              <a:buNone/>
            </a:pPr>
            <a:endParaRPr lang="en-US" sz="2800" b="1" dirty="0" smtClean="0">
              <a:latin typeface="+mj-lt"/>
            </a:endParaRPr>
          </a:p>
          <a:p>
            <a:pPr marL="114300" indent="0" algn="l" rtl="0">
              <a:buNone/>
            </a:pPr>
            <a:r>
              <a:rPr lang="en-US" sz="2800" b="1" dirty="0">
                <a:latin typeface="+mj-lt"/>
              </a:rPr>
              <a:t>5. Ideas from external </a:t>
            </a:r>
            <a:r>
              <a:rPr lang="en-US" sz="2800" b="1" dirty="0" smtClean="0">
                <a:latin typeface="+mj-lt"/>
              </a:rPr>
              <a:t>sources </a:t>
            </a:r>
          </a:p>
          <a:p>
            <a:pPr marL="114300" indent="0" algn="l" rtl="0">
              <a:buNone/>
            </a:pPr>
            <a:endParaRPr lang="en-US" sz="2800" b="1" dirty="0">
              <a:latin typeface="+mj-lt"/>
            </a:endParaRPr>
          </a:p>
          <a:p>
            <a:pPr marL="114300" indent="0" algn="l" rtl="0">
              <a:buNone/>
            </a:pPr>
            <a:endParaRPr lang="ar-SA" b="1" dirty="0">
              <a:latin typeface="+mj-lt"/>
            </a:endParaRPr>
          </a:p>
        </p:txBody>
      </p:sp>
    </p:spTree>
    <p:extLst>
      <p:ext uri="{BB962C8B-B14F-4D97-AF65-F5344CB8AC3E}">
        <p14:creationId xmlns:p14="http://schemas.microsoft.com/office/powerpoint/2010/main" val="4128124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sz="2800" b="1" dirty="0"/>
              <a:t>Factors </a:t>
            </a:r>
            <a:r>
              <a:rPr lang="en-US" sz="2800" b="1" dirty="0" smtClean="0"/>
              <a:t>to be considered when choosing an </a:t>
            </a:r>
            <a:r>
              <a:rPr lang="en-US" sz="2800" b="1" dirty="0"/>
              <a:t>appropriate research topic : </a:t>
            </a:r>
            <a:endParaRPr lang="ar-SA" sz="2800" b="1" dirty="0"/>
          </a:p>
        </p:txBody>
      </p:sp>
      <p:sp>
        <p:nvSpPr>
          <p:cNvPr id="3" name="Content Placeholder 2"/>
          <p:cNvSpPr>
            <a:spLocks noGrp="1"/>
          </p:cNvSpPr>
          <p:nvPr>
            <p:ph idx="1"/>
          </p:nvPr>
        </p:nvSpPr>
        <p:spPr/>
        <p:txBody>
          <a:bodyPr/>
          <a:lstStyle/>
          <a:p>
            <a:pPr marL="571500" indent="-457200" algn="l" rtl="0">
              <a:buFont typeface="+mj-lt"/>
              <a:buAutoNum type="arabicPeriod"/>
            </a:pPr>
            <a:r>
              <a:rPr lang="en-US" b="1" dirty="0">
                <a:latin typeface="+mj-lt"/>
              </a:rPr>
              <a:t>Ethical considerations for research </a:t>
            </a:r>
            <a:r>
              <a:rPr lang="en-US" b="1" dirty="0" smtClean="0">
                <a:latin typeface="+mj-lt"/>
              </a:rPr>
              <a:t>conduction </a:t>
            </a:r>
          </a:p>
          <a:p>
            <a:pPr marL="571500" indent="-457200" algn="l" rtl="0">
              <a:buFont typeface="+mj-lt"/>
              <a:buAutoNum type="arabicPeriod"/>
            </a:pPr>
            <a:endParaRPr lang="en-US" b="1" dirty="0" smtClean="0">
              <a:latin typeface="+mj-lt"/>
            </a:endParaRPr>
          </a:p>
          <a:p>
            <a:pPr marL="571500" indent="-457200" algn="l" rtl="0">
              <a:buFont typeface="+mj-lt"/>
              <a:buAutoNum type="arabicPeriod"/>
            </a:pPr>
            <a:r>
              <a:rPr lang="en-US" b="1" dirty="0" smtClean="0">
                <a:latin typeface="+mj-lt"/>
              </a:rPr>
              <a:t>Significance </a:t>
            </a:r>
            <a:r>
              <a:rPr lang="en-US" b="1" dirty="0">
                <a:latin typeface="+mj-lt"/>
              </a:rPr>
              <a:t>to </a:t>
            </a:r>
            <a:r>
              <a:rPr lang="en-US" b="1" dirty="0" smtClean="0">
                <a:latin typeface="+mj-lt"/>
              </a:rPr>
              <a:t>nursing</a:t>
            </a:r>
          </a:p>
          <a:p>
            <a:pPr marL="571500" indent="-457200" algn="l" rtl="0">
              <a:buFont typeface="+mj-lt"/>
              <a:buAutoNum type="arabicPeriod"/>
            </a:pPr>
            <a:endParaRPr lang="en-US" b="1" dirty="0" smtClean="0">
              <a:latin typeface="+mj-lt"/>
            </a:endParaRPr>
          </a:p>
          <a:p>
            <a:pPr marL="571500" indent="-457200" algn="l" rtl="0">
              <a:buFont typeface="+mj-lt"/>
              <a:buAutoNum type="arabicPeriod"/>
            </a:pPr>
            <a:r>
              <a:rPr lang="en-US" b="1" dirty="0" smtClean="0">
                <a:latin typeface="+mj-lt"/>
              </a:rPr>
              <a:t>Personal </a:t>
            </a:r>
            <a:r>
              <a:rPr lang="en-US" b="1" dirty="0">
                <a:latin typeface="+mj-lt"/>
              </a:rPr>
              <a:t>motivation of the </a:t>
            </a:r>
            <a:r>
              <a:rPr lang="en-US" b="1" dirty="0" smtClean="0">
                <a:latin typeface="+mj-lt"/>
              </a:rPr>
              <a:t>researcher</a:t>
            </a:r>
          </a:p>
          <a:p>
            <a:pPr marL="571500" indent="-457200" algn="l" rtl="0">
              <a:buFont typeface="+mj-lt"/>
              <a:buAutoNum type="arabicPeriod"/>
            </a:pPr>
            <a:endParaRPr lang="en-US" b="1" dirty="0" smtClean="0">
              <a:latin typeface="+mj-lt"/>
            </a:endParaRPr>
          </a:p>
          <a:p>
            <a:pPr marL="571500" indent="-457200" algn="l" rtl="0">
              <a:buFont typeface="+mj-lt"/>
              <a:buAutoNum type="arabicPeriod"/>
            </a:pPr>
            <a:r>
              <a:rPr lang="en-US" b="1" dirty="0" smtClean="0">
                <a:latin typeface="+mj-lt"/>
              </a:rPr>
              <a:t>Researcher Qualification</a:t>
            </a:r>
          </a:p>
          <a:p>
            <a:pPr marL="571500" indent="-457200" algn="l" rtl="0">
              <a:buFont typeface="+mj-lt"/>
              <a:buAutoNum type="arabicPeriod"/>
            </a:pPr>
            <a:endParaRPr lang="en-US" b="1" dirty="0" smtClean="0">
              <a:latin typeface="+mj-lt"/>
            </a:endParaRPr>
          </a:p>
          <a:p>
            <a:pPr marL="571500" indent="-457200" algn="l" rtl="0">
              <a:buFont typeface="+mj-lt"/>
              <a:buAutoNum type="arabicPeriod"/>
            </a:pPr>
            <a:r>
              <a:rPr lang="en-US" b="1" dirty="0" smtClean="0">
                <a:latin typeface="+mj-lt"/>
              </a:rPr>
              <a:t>Feasibility </a:t>
            </a:r>
            <a:r>
              <a:rPr lang="en-US" b="1" dirty="0">
                <a:latin typeface="+mj-lt"/>
              </a:rPr>
              <a:t>of the </a:t>
            </a:r>
            <a:r>
              <a:rPr lang="en-US" b="1" dirty="0" smtClean="0">
                <a:latin typeface="+mj-lt"/>
              </a:rPr>
              <a:t>study </a:t>
            </a:r>
          </a:p>
          <a:p>
            <a:pPr marL="571500" indent="-457200" algn="l" rtl="0">
              <a:buFont typeface="+mj-lt"/>
              <a:buAutoNum type="arabicPeriod"/>
            </a:pPr>
            <a:endParaRPr lang="ar-SA" b="1" dirty="0">
              <a:latin typeface="+mj-lt"/>
            </a:endParaRPr>
          </a:p>
        </p:txBody>
      </p:sp>
    </p:spTree>
    <p:extLst>
      <p:ext uri="{BB962C8B-B14F-4D97-AF65-F5344CB8AC3E}">
        <p14:creationId xmlns:p14="http://schemas.microsoft.com/office/powerpoint/2010/main" val="4050640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0"/>
            <a:r>
              <a:rPr lang="en-US" sz="3200" b="1" dirty="0"/>
              <a:t>Development of a research problem</a:t>
            </a:r>
            <a:endParaRPr lang="ar-SA" sz="3200" b="1" dirty="0"/>
          </a:p>
        </p:txBody>
      </p:sp>
      <p:sp>
        <p:nvSpPr>
          <p:cNvPr id="3" name="Content Placeholder 2"/>
          <p:cNvSpPr>
            <a:spLocks noGrp="1"/>
          </p:cNvSpPr>
          <p:nvPr>
            <p:ph idx="1"/>
          </p:nvPr>
        </p:nvSpPr>
        <p:spPr/>
        <p:txBody>
          <a:bodyPr/>
          <a:lstStyle/>
          <a:p>
            <a:pPr algn="l" rtl="0"/>
            <a:r>
              <a:rPr lang="en-US" b="1" dirty="0">
                <a:latin typeface="+mj-lt"/>
              </a:rPr>
              <a:t>Step 1: Selection of the </a:t>
            </a:r>
            <a:r>
              <a:rPr lang="en-US" b="1" dirty="0" smtClean="0">
                <a:latin typeface="+mj-lt"/>
              </a:rPr>
              <a:t>research </a:t>
            </a:r>
            <a:r>
              <a:rPr lang="en-US" b="1" dirty="0">
                <a:latin typeface="+mj-lt"/>
              </a:rPr>
              <a:t>topic: </a:t>
            </a:r>
            <a:endParaRPr lang="en-US" b="1" dirty="0" smtClean="0">
              <a:latin typeface="+mj-lt"/>
            </a:endParaRPr>
          </a:p>
          <a:p>
            <a:pPr algn="l" rtl="0"/>
            <a:endParaRPr lang="en-US" b="1" dirty="0" smtClean="0">
              <a:latin typeface="+mj-lt"/>
            </a:endParaRPr>
          </a:p>
          <a:p>
            <a:pPr algn="l" rtl="0"/>
            <a:r>
              <a:rPr lang="en-US" b="1" dirty="0" smtClean="0">
                <a:latin typeface="+mj-lt"/>
              </a:rPr>
              <a:t>Step </a:t>
            </a:r>
            <a:r>
              <a:rPr lang="en-US" b="1" dirty="0">
                <a:latin typeface="+mj-lt"/>
              </a:rPr>
              <a:t>2: Contemplating the </a:t>
            </a:r>
            <a:r>
              <a:rPr lang="en-US" b="1" dirty="0" smtClean="0">
                <a:latin typeface="+mj-lt"/>
              </a:rPr>
              <a:t>ideas </a:t>
            </a:r>
          </a:p>
          <a:p>
            <a:pPr algn="l" rtl="0"/>
            <a:endParaRPr lang="en-US" b="1" dirty="0" smtClean="0">
              <a:latin typeface="+mj-lt"/>
            </a:endParaRPr>
          </a:p>
          <a:p>
            <a:pPr algn="l" rtl="0"/>
            <a:r>
              <a:rPr lang="en-US" b="1" dirty="0" smtClean="0">
                <a:latin typeface="+mj-lt"/>
              </a:rPr>
              <a:t>Step </a:t>
            </a:r>
            <a:r>
              <a:rPr lang="en-US" b="1" dirty="0">
                <a:latin typeface="+mj-lt"/>
              </a:rPr>
              <a:t>3: Narrowing the </a:t>
            </a:r>
            <a:r>
              <a:rPr lang="en-US" b="1" dirty="0" smtClean="0">
                <a:latin typeface="+mj-lt"/>
              </a:rPr>
              <a:t>topic. </a:t>
            </a:r>
          </a:p>
          <a:p>
            <a:pPr algn="l" rtl="0"/>
            <a:endParaRPr lang="en-US" b="1" dirty="0" smtClean="0">
              <a:latin typeface="+mj-lt"/>
            </a:endParaRPr>
          </a:p>
          <a:p>
            <a:pPr algn="l" rtl="0"/>
            <a:r>
              <a:rPr lang="en-US" b="1" dirty="0" smtClean="0">
                <a:latin typeface="+mj-lt"/>
              </a:rPr>
              <a:t>Step </a:t>
            </a:r>
            <a:r>
              <a:rPr lang="en-US" b="1" dirty="0">
                <a:latin typeface="+mj-lt"/>
              </a:rPr>
              <a:t>4: Examining the </a:t>
            </a:r>
            <a:r>
              <a:rPr lang="en-US" b="1" dirty="0" smtClean="0">
                <a:latin typeface="+mj-lt"/>
              </a:rPr>
              <a:t>literature</a:t>
            </a:r>
            <a:endParaRPr lang="en-US" b="1" dirty="0">
              <a:latin typeface="+mj-lt"/>
            </a:endParaRPr>
          </a:p>
          <a:p>
            <a:pPr algn="l" rtl="0"/>
            <a:endParaRPr lang="en-US" b="1" dirty="0" smtClean="0">
              <a:latin typeface="+mj-lt"/>
            </a:endParaRPr>
          </a:p>
          <a:p>
            <a:pPr algn="l" rtl="0"/>
            <a:endParaRPr lang="ar-SA" b="1" dirty="0">
              <a:latin typeface="+mj-lt"/>
            </a:endParaRPr>
          </a:p>
        </p:txBody>
      </p:sp>
    </p:spTree>
    <p:extLst>
      <p:ext uri="{BB962C8B-B14F-4D97-AF65-F5344CB8AC3E}">
        <p14:creationId xmlns:p14="http://schemas.microsoft.com/office/powerpoint/2010/main" val="36165989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146</TotalTime>
  <Words>950</Words>
  <Application>Microsoft Office PowerPoint</Application>
  <PresentationFormat>On-screen Show (4:3)</PresentationFormat>
  <Paragraphs>98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vt:lpstr>
      <vt:lpstr>Times New Roman</vt:lpstr>
      <vt:lpstr>Wingdings</vt:lpstr>
      <vt:lpstr>Adjacency</vt:lpstr>
      <vt:lpstr>Research Problem, Questions and Hypotheses</vt:lpstr>
      <vt:lpstr>Learning Outcomes</vt:lpstr>
      <vt:lpstr>Definitions</vt:lpstr>
      <vt:lpstr>PowerPoint Presentation</vt:lpstr>
      <vt:lpstr> Example of a problem statement </vt:lpstr>
      <vt:lpstr>Sources of research problems </vt:lpstr>
      <vt:lpstr>Cont: Sources of research problems </vt:lpstr>
      <vt:lpstr>Factors to be considered when choosing an appropriate research topic : </vt:lpstr>
      <vt:lpstr>Development of a research problem</vt:lpstr>
      <vt:lpstr>Cont: Development of a research problem</vt:lpstr>
      <vt:lpstr>Cont: Development of a research problem</vt:lpstr>
      <vt:lpstr>Research Purpose and questions </vt:lpstr>
      <vt:lpstr>Research question criteria: </vt:lpstr>
      <vt:lpstr>Research hypothesis</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Problem, Questions and Hypotheses</dc:title>
  <dc:creator>abdalshehri</dc:creator>
  <cp:lastModifiedBy>Alshehri</cp:lastModifiedBy>
  <cp:revision>42</cp:revision>
  <dcterms:created xsi:type="dcterms:W3CDTF">2006-08-16T00:00:00Z</dcterms:created>
  <dcterms:modified xsi:type="dcterms:W3CDTF">2017-03-06T07:01:59Z</dcterms:modified>
</cp:coreProperties>
</file>