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Default Extension="wdp" ContentType="image/vnd.ms-photo"/>
  <Override PartName="/ppt/charts/colors1.xml" ContentType="application/vnd.ms-office.chartcolorstyle+xml"/>
  <Override PartName="/ppt/slideLayouts/slideLayout10.xml" ContentType="application/vnd.openxmlformats-officedocument.presentationml.slideLayout+xml"/>
  <Default Extension="tiff" ContentType="image/tiff"/>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68" r:id="rId1"/>
    <p:sldMasterId id="2147483792" r:id="rId2"/>
  </p:sldMasterIdLst>
  <p:sldIdLst>
    <p:sldId id="257" r:id="rId3"/>
    <p:sldId id="259" r:id="rId4"/>
    <p:sldId id="258" r:id="rId5"/>
    <p:sldId id="260" r:id="rId6"/>
    <p:sldId id="261" r:id="rId7"/>
    <p:sldId id="262" r:id="rId8"/>
    <p:sldId id="263" r:id="rId9"/>
    <p:sldId id="264" r:id="rId10"/>
    <p:sldId id="265" r:id="rId11"/>
    <p:sldId id="266" r:id="rId1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3465" autoAdjust="0"/>
    <p:restoredTop sz="94660"/>
  </p:normalViewPr>
  <p:slideViewPr>
    <p:cSldViewPr>
      <p:cViewPr varScale="1">
        <p:scale>
          <a:sx n="78" d="100"/>
          <a:sy n="78" d="100"/>
        </p:scale>
        <p:origin x="-88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package" Target="../embeddings/Microsoft_Office_Excel_Worksheet2.xlsx"/><Relationship Id="rId1" Type="http://schemas.openxmlformats.org/officeDocument/2006/relationships/image" Target="../media/image18.jpeg"/><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lang val="ar-SA"/>
  <c:chart>
    <c:title>
      <c:layout/>
      <c:spPr>
        <a:noFill/>
        <a:ln>
          <a:noFill/>
        </a:ln>
        <a:effectLst/>
      </c:spPr>
      <c:txPr>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endParaRPr lang="ar-SA"/>
        </a:p>
      </c:txPr>
    </c:title>
    <c:plotArea>
      <c:layout>
        <c:manualLayout>
          <c:layoutTarget val="inner"/>
          <c:xMode val="edge"/>
          <c:yMode val="edge"/>
          <c:x val="8.6803975891902405E-2"/>
          <c:y val="0"/>
          <c:w val="0.66744143093224462"/>
          <c:h val="1"/>
        </c:manualLayout>
      </c:layout>
      <c:pieChart>
        <c:varyColors val="1"/>
        <c:ser>
          <c:idx val="0"/>
          <c:order val="0"/>
          <c:tx>
            <c:strRef>
              <c:f>ورقة1!$B$1</c:f>
              <c:strCache>
                <c:ptCount val="1"/>
                <c:pt idx="0">
                  <c:v>احصائية</c:v>
                </c:pt>
              </c:strCache>
            </c:strRef>
          </c:tx>
          <c:dPt>
            <c:idx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dPt>
          <c:dPt>
            <c:idx val="1"/>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dPt>
          <c:dPt>
            <c:idx val="2"/>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ar-SA"/>
              </a:p>
            </c:txPr>
            <c:dLblPos val="ctr"/>
            <c:showPercent val="1"/>
            <c:showLeaderLines val="1"/>
            <c:leaderLines>
              <c:spPr>
                <a:ln w="9525">
                  <a:solidFill>
                    <a:schemeClr val="tx1">
                      <a:lumMod val="35000"/>
                      <a:lumOff val="65000"/>
                    </a:schemeClr>
                  </a:solidFill>
                </a:ln>
                <a:effectLst/>
              </c:spPr>
            </c:leaderLines>
            <c:extLst>
              <c:ext xmlns:c15="http://schemas.microsoft.com/office/drawing/2012/chart" uri="{CE6537A1-D6FC-4f65-9D91-7224C49458BB}">
                <c15:layout/>
              </c:ext>
            </c:extLst>
          </c:dLbls>
          <c:cat>
            <c:strRef>
              <c:f>ورقة1!$A$2:$A$4</c:f>
              <c:strCache>
                <c:ptCount val="3"/>
                <c:pt idx="0">
                  <c:v>الرسائل 1773</c:v>
                </c:pt>
                <c:pt idx="1">
                  <c:v>الصور 117</c:v>
                </c:pt>
                <c:pt idx="2">
                  <c:v>الفديو 28</c:v>
                </c:pt>
              </c:strCache>
            </c:strRef>
          </c:cat>
          <c:val>
            <c:numRef>
              <c:f>ورقة1!$B$2:$B$4</c:f>
              <c:numCache>
                <c:formatCode>General</c:formatCode>
                <c:ptCount val="3"/>
                <c:pt idx="0">
                  <c:v>1773</c:v>
                </c:pt>
                <c:pt idx="1">
                  <c:v>117</c:v>
                </c:pt>
                <c:pt idx="2">
                  <c:v>28</c:v>
                </c:pt>
              </c:numCache>
            </c:numRef>
          </c:val>
        </c:ser>
        <c:ser>
          <c:idx val="1"/>
          <c:order val="1"/>
          <c:tx>
            <c:strRef>
              <c:f>ورقة1!$C$1</c:f>
              <c:strCache>
                <c:ptCount val="1"/>
                <c:pt idx="0">
                  <c:v>عمود1</c:v>
                </c:pt>
              </c:strCache>
            </c:strRef>
          </c:tx>
          <c:dPt>
            <c:idx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dPt>
          <c:dPt>
            <c:idx val="1"/>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dPt>
          <c:dPt>
            <c:idx val="2"/>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ar-SA"/>
              </a:p>
            </c:txPr>
            <c:dLblPos val="ctr"/>
            <c:showPercent val="1"/>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ورقة1!$A$2:$A$4</c:f>
              <c:strCache>
                <c:ptCount val="3"/>
                <c:pt idx="0">
                  <c:v>الرسائل 1773</c:v>
                </c:pt>
                <c:pt idx="1">
                  <c:v>الصور 117</c:v>
                </c:pt>
                <c:pt idx="2">
                  <c:v>الفديو 28</c:v>
                </c:pt>
              </c:strCache>
            </c:strRef>
          </c:cat>
          <c:val>
            <c:numRef>
              <c:f>ورقة1!$C$2:$C$4</c:f>
              <c:numCache>
                <c:formatCode>General</c:formatCode>
                <c:ptCount val="3"/>
              </c:numCache>
            </c:numRef>
          </c:val>
        </c:ser>
        <c:ser>
          <c:idx val="2"/>
          <c:order val="2"/>
          <c:tx>
            <c:strRef>
              <c:f>ورقة1!$D$1</c:f>
              <c:strCache>
                <c:ptCount val="1"/>
                <c:pt idx="0">
                  <c:v>عمود2</c:v>
                </c:pt>
              </c:strCache>
            </c:strRef>
          </c:tx>
          <c:dPt>
            <c:idx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dPt>
          <c:dPt>
            <c:idx val="1"/>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dPt>
          <c:dPt>
            <c:idx val="2"/>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ar-SA"/>
              </a:p>
            </c:txPr>
            <c:dLblPos val="ctr"/>
            <c:showPercent val="1"/>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ورقة1!$A$2:$A$4</c:f>
              <c:strCache>
                <c:ptCount val="3"/>
                <c:pt idx="0">
                  <c:v>الرسائل 1773</c:v>
                </c:pt>
                <c:pt idx="1">
                  <c:v>الصور 117</c:v>
                </c:pt>
                <c:pt idx="2">
                  <c:v>الفديو 28</c:v>
                </c:pt>
              </c:strCache>
            </c:strRef>
          </c:cat>
          <c:val>
            <c:numRef>
              <c:f>ورقة1!$D$2:$D$4</c:f>
              <c:numCache>
                <c:formatCode>General</c:formatCode>
                <c:ptCount val="3"/>
              </c:numCache>
            </c:numRef>
          </c:val>
        </c:ser>
        <c:dLbls>
          <c:showPercent val="1"/>
        </c:dLbls>
        <c:firstSliceAng val="0"/>
      </c:pieChart>
      <c:spPr>
        <a:noFill/>
        <a:ln>
          <a:noFill/>
        </a:ln>
        <a:effectLst/>
      </c:spPr>
    </c:plotArea>
    <c:legend>
      <c:legendPos val="t"/>
      <c:layout/>
      <c:spPr>
        <a:noFill/>
        <a:ln>
          <a:noFill/>
        </a:ln>
        <a:effectLst/>
      </c:spPr>
      <c:txPr>
        <a:bodyPr rot="0" spcFirstLastPara="1" vertOverflow="ellipsis" vert="horz" wrap="square" anchor="ctr" anchorCtr="1"/>
        <a:lstStyle/>
        <a:p>
          <a:pPr>
            <a:defRPr sz="2400" b="0" i="0" u="none" strike="noStrike" kern="1200" baseline="0">
              <a:solidFill>
                <a:schemeClr val="accent6"/>
              </a:solidFill>
              <a:latin typeface="+mn-lt"/>
              <a:ea typeface="+mn-ea"/>
              <a:cs typeface="+mn-cs"/>
            </a:defRPr>
          </a:pPr>
          <a:endParaRPr lang="ar-SA"/>
        </a:p>
      </c:txPr>
    </c:legend>
    <c:plotVisOnly val="1"/>
    <c:dispBlanksAs val="zero"/>
  </c:chart>
  <c:spPr>
    <a:noFill/>
    <a:ln>
      <a:noFill/>
    </a:ln>
    <a:effectLst/>
  </c:spPr>
  <c:txPr>
    <a:bodyPr/>
    <a:lstStyle/>
    <a:p>
      <a:pPr>
        <a:defRPr/>
      </a:pPr>
      <a:endParaRPr lang="ar-SA"/>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lang val="ar-SA"/>
  <c:chart>
    <c:title>
      <c:layout/>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ar-SA"/>
        </a:p>
      </c:txPr>
    </c:title>
    <c:view3D>
      <c:rotX val="30"/>
      <c:depthPercent val="100"/>
      <c:perspective val="30"/>
    </c:view3D>
    <c:floor>
      <c:spPr>
        <a:noFill/>
        <a:ln>
          <a:noFill/>
        </a:ln>
        <a:effectLst/>
        <a:sp3d/>
      </c:spPr>
    </c:floor>
    <c:sideWall>
      <c:spPr>
        <a:noFill/>
        <a:ln>
          <a:noFill/>
        </a:ln>
        <a:effectLst/>
        <a:sp3d/>
      </c:spPr>
    </c:sideWall>
    <c:backWall>
      <c:spPr>
        <a:noFill/>
        <a:ln>
          <a:noFill/>
        </a:ln>
        <a:effectLst/>
        <a:sp3d/>
      </c:spPr>
    </c:backWall>
    <c:plotArea>
      <c:layout/>
      <c:pie3DChart>
        <c:varyColors val="1"/>
        <c:ser>
          <c:idx val="0"/>
          <c:order val="0"/>
          <c:tx>
            <c:strRef>
              <c:f>ورقة1!$B$1</c:f>
              <c:strCache>
                <c:ptCount val="1"/>
                <c:pt idx="0">
                  <c:v>احصائية</c:v>
                </c:pt>
              </c:strCache>
            </c:strRef>
          </c:tx>
          <c:explosion val="25"/>
          <c:dPt>
            <c:idx val="0"/>
            <c:explosion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explosion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spPr>
                <a:blipFill>
                  <a:blip xmlns:r="http://schemas.openxmlformats.org/officeDocument/2006/relationships" r:embed="rId1"/>
                  <a:tile tx="0" ty="0" sx="100000" sy="100000" flip="none" algn="tl"/>
                </a:blip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ar-SA"/>
                </a:p>
              </c:txPr>
            </c:dLbl>
            <c:dLbl>
              <c:idx val="1"/>
              <c:spPr>
                <a:blipFill>
                  <a:blip xmlns:r="http://schemas.openxmlformats.org/officeDocument/2006/relationships" r:embed="rId1"/>
                  <a:tile tx="0" ty="0" sx="100000" sy="100000" flip="none" algn="tl"/>
                </a:blip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2"/>
                      </a:solidFill>
                      <a:latin typeface="+mn-lt"/>
                      <a:ea typeface="+mn-ea"/>
                      <a:cs typeface="+mn-cs"/>
                    </a:defRPr>
                  </a:pPr>
                  <a:endParaRPr lang="ar-SA"/>
                </a:p>
              </c:txPr>
            </c:dLbl>
            <c:spPr>
              <a:blipFill>
                <a:blip xmlns:r="http://schemas.openxmlformats.org/officeDocument/2006/relationships" r:embed="rId1"/>
                <a:tile tx="0" ty="0" sx="100000" sy="100000" flip="none" algn="tl"/>
              </a:blipFill>
            </c:spPr>
            <c:dLblPos val="outEnd"/>
            <c:showVal val="1"/>
            <c:showCatName val="1"/>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ورقة1!$A$2:$A$3</c:f>
              <c:strCache>
                <c:ptCount val="2"/>
                <c:pt idx="0">
                  <c:v>جميع الطلاب </c:v>
                </c:pt>
                <c:pt idx="1">
                  <c:v>الدكتور عيسى</c:v>
                </c:pt>
              </c:strCache>
            </c:strRef>
          </c:cat>
          <c:val>
            <c:numRef>
              <c:f>ورقة1!$B$2:$B$3</c:f>
              <c:numCache>
                <c:formatCode>General</c:formatCode>
                <c:ptCount val="2"/>
                <c:pt idx="0">
                  <c:v>556</c:v>
                </c:pt>
                <c:pt idx="1">
                  <c:v>556</c:v>
                </c:pt>
              </c:numCache>
            </c:numRef>
          </c:val>
        </c:ser>
        <c:dLbls>
          <c:showCatName val="1"/>
        </c:dLbls>
      </c:pie3DChart>
      <c:spPr>
        <a:noFill/>
        <a:ln>
          <a:noFill/>
        </a:ln>
        <a:effectLst/>
      </c:spPr>
    </c:plotArea>
    <c:plotVisOnly val="1"/>
    <c:dispBlanksAs val="zero"/>
  </c:chart>
  <c:spPr>
    <a:noFill/>
    <a:ln>
      <a:noFill/>
    </a:ln>
    <a:effectLst/>
  </c:spPr>
  <c:txPr>
    <a:bodyPr/>
    <a:lstStyle/>
    <a:p>
      <a:pPr>
        <a:defRPr/>
      </a:pPr>
      <a:endParaRPr lang="ar-SA"/>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ar-SA"/>
  <c:chart>
    <c:autoTitleDeleted val="1"/>
    <c:plotArea>
      <c:layout>
        <c:manualLayout>
          <c:layoutTarget val="inner"/>
          <c:xMode val="edge"/>
          <c:yMode val="edge"/>
          <c:x val="9.5841100356332726E-2"/>
          <c:y val="1.9912100225759718E-2"/>
          <c:w val="0.51337950219350281"/>
          <c:h val="0.98008789977424027"/>
        </c:manualLayout>
      </c:layout>
      <c:pieChart>
        <c:varyColors val="1"/>
        <c:ser>
          <c:idx val="0"/>
          <c:order val="0"/>
          <c:tx>
            <c:strRef>
              <c:f>ورقة1!$B$1</c:f>
              <c:strCache>
                <c:ptCount val="1"/>
                <c:pt idx="0">
                  <c:v>احصائية</c:v>
                </c:pt>
              </c:strCache>
            </c:strRef>
          </c:tx>
          <c:explosion val="25"/>
          <c:dLbls>
            <c:txPr>
              <a:bodyPr/>
              <a:lstStyle/>
              <a:p>
                <a:pPr>
                  <a:defRPr sz="1400"/>
                </a:pPr>
                <a:endParaRPr lang="ar-SA"/>
              </a:p>
            </c:txPr>
            <c:showVal val="1"/>
            <c:showLeaderLines val="1"/>
          </c:dLbls>
          <c:cat>
            <c:strRef>
              <c:f>ورقة1!$A$2:$A$3</c:f>
              <c:strCache>
                <c:ptCount val="2"/>
                <c:pt idx="0">
                  <c:v>جميع الاعضاء</c:v>
                </c:pt>
                <c:pt idx="1">
                  <c:v>محمد الحميداني </c:v>
                </c:pt>
              </c:strCache>
            </c:strRef>
          </c:cat>
          <c:val>
            <c:numRef>
              <c:f>ورقة1!$B$2:$B$3</c:f>
              <c:numCache>
                <c:formatCode>General</c:formatCode>
                <c:ptCount val="2"/>
                <c:pt idx="0">
                  <c:v>1115</c:v>
                </c:pt>
                <c:pt idx="1">
                  <c:v>129</c:v>
                </c:pt>
              </c:numCache>
            </c:numRef>
          </c:val>
        </c:ser>
        <c:dLbls/>
        <c:firstSliceAng val="0"/>
      </c:pieChart>
    </c:plotArea>
    <c:legend>
      <c:legendPos val="r"/>
      <c:layout/>
      <c:txPr>
        <a:bodyPr/>
        <a:lstStyle/>
        <a:p>
          <a:pPr>
            <a:defRPr>
              <a:solidFill>
                <a:schemeClr val="bg2">
                  <a:lumMod val="75000"/>
                </a:schemeClr>
              </a:solidFill>
            </a:defRPr>
          </a:pPr>
          <a:endParaRPr lang="ar-SA"/>
        </a:p>
      </c:txPr>
    </c:legend>
    <c:plotVisOnly val="1"/>
    <c:dispBlanksAs val="zero"/>
  </c:chart>
  <c:txPr>
    <a:bodyPr/>
    <a:lstStyle/>
    <a:p>
      <a:pPr>
        <a:defRPr sz="1800"/>
      </a:pPr>
      <a:endParaRPr lang="ar-SA"/>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ar-SA"/>
  <c:style val="10"/>
  <c:chart>
    <c:autoTitleDeleted val="1"/>
    <c:view3D>
      <c:rotX val="30"/>
      <c:perspective val="30"/>
    </c:view3D>
    <c:plotArea>
      <c:layout/>
      <c:pie3DChart>
        <c:varyColors val="1"/>
        <c:ser>
          <c:idx val="0"/>
          <c:order val="0"/>
          <c:tx>
            <c:strRef>
              <c:f>ورقة1!$B$1</c:f>
              <c:strCache>
                <c:ptCount val="1"/>
                <c:pt idx="0">
                  <c:v>احصائية</c:v>
                </c:pt>
              </c:strCache>
            </c:strRef>
          </c:tx>
          <c:dLbls>
            <c:txPr>
              <a:bodyPr/>
              <a:lstStyle/>
              <a:p>
                <a:pPr>
                  <a:defRPr sz="1100">
                    <a:solidFill>
                      <a:schemeClr val="bg1"/>
                    </a:solidFill>
                  </a:defRPr>
                </a:pPr>
                <a:endParaRPr lang="ar-SA"/>
              </a:p>
            </c:txPr>
            <c:showVal val="1"/>
            <c:showLeaderLines val="1"/>
          </c:dLbls>
          <c:cat>
            <c:strRef>
              <c:f>ورقة1!$A$2:$A$33</c:f>
              <c:strCache>
                <c:ptCount val="32"/>
                <c:pt idx="0">
                  <c:v>الدكتور عيسى </c:v>
                </c:pt>
                <c:pt idx="1">
                  <c:v>فيصل الجبل </c:v>
                </c:pt>
                <c:pt idx="2">
                  <c:v>حسن النعيم </c:v>
                </c:pt>
                <c:pt idx="3">
                  <c:v>فيصل جمدي </c:v>
                </c:pt>
                <c:pt idx="4">
                  <c:v>محمد السعيد </c:v>
                </c:pt>
                <c:pt idx="5">
                  <c:v>محمد الحميداني</c:v>
                </c:pt>
                <c:pt idx="6">
                  <c:v>ناصر المالكي </c:v>
                </c:pt>
                <c:pt idx="7">
                  <c:v>جزاع العنزي</c:v>
                </c:pt>
                <c:pt idx="8">
                  <c:v>نايف الزهراني </c:v>
                </c:pt>
                <c:pt idx="9">
                  <c:v>علي الشهراني</c:v>
                </c:pt>
                <c:pt idx="10">
                  <c:v>سعد محمود </c:v>
                </c:pt>
                <c:pt idx="11">
                  <c:v>عبدالله العصيمي </c:v>
                </c:pt>
                <c:pt idx="12">
                  <c:v>عمر القحطاني </c:v>
                </c:pt>
                <c:pt idx="13">
                  <c:v>سالم ال فازع </c:v>
                </c:pt>
                <c:pt idx="14">
                  <c:v>ناصر المطيري </c:v>
                </c:pt>
                <c:pt idx="15">
                  <c:v>ذيب </c:v>
                </c:pt>
                <c:pt idx="16">
                  <c:v>سلطان ايمن </c:v>
                </c:pt>
                <c:pt idx="17">
                  <c:v>عبدالله ال طالب </c:v>
                </c:pt>
                <c:pt idx="18">
                  <c:v>ماجد فقيهي </c:v>
                </c:pt>
                <c:pt idx="19">
                  <c:v>حسن الشهري </c:v>
                </c:pt>
                <c:pt idx="20">
                  <c:v>وليد ال صبحان</c:v>
                </c:pt>
                <c:pt idx="21">
                  <c:v>عبدالعزيز الهزاني </c:v>
                </c:pt>
                <c:pt idx="22">
                  <c:v>ليث الدسيماني </c:v>
                </c:pt>
                <c:pt idx="23">
                  <c:v>انس الغنام</c:v>
                </c:pt>
                <c:pt idx="24">
                  <c:v>احمد الزهراني </c:v>
                </c:pt>
                <c:pt idx="25">
                  <c:v>مشاري المسند </c:v>
                </c:pt>
                <c:pt idx="26">
                  <c:v>سلمان الشهري </c:v>
                </c:pt>
                <c:pt idx="27">
                  <c:v>ثامر سعد</c:v>
                </c:pt>
                <c:pt idx="28">
                  <c:v>مزيد الشبيب </c:v>
                </c:pt>
                <c:pt idx="29">
                  <c:v>راكان </c:v>
                </c:pt>
                <c:pt idx="30">
                  <c:v>يوسف </c:v>
                </c:pt>
                <c:pt idx="31">
                  <c:v>عبدالرحمن العقيفي</c:v>
                </c:pt>
              </c:strCache>
            </c:strRef>
          </c:cat>
          <c:val>
            <c:numRef>
              <c:f>ورقة1!$B$2:$B$33</c:f>
              <c:numCache>
                <c:formatCode>General</c:formatCode>
                <c:ptCount val="32"/>
                <c:pt idx="0">
                  <c:v>556</c:v>
                </c:pt>
                <c:pt idx="1">
                  <c:v>34</c:v>
                </c:pt>
                <c:pt idx="2">
                  <c:v>42</c:v>
                </c:pt>
                <c:pt idx="3">
                  <c:v>58</c:v>
                </c:pt>
                <c:pt idx="4">
                  <c:v>60</c:v>
                </c:pt>
                <c:pt idx="5">
                  <c:v>129</c:v>
                </c:pt>
                <c:pt idx="6">
                  <c:v>67</c:v>
                </c:pt>
                <c:pt idx="7">
                  <c:v>20</c:v>
                </c:pt>
                <c:pt idx="8">
                  <c:v>44</c:v>
                </c:pt>
                <c:pt idx="9">
                  <c:v>60</c:v>
                </c:pt>
                <c:pt idx="10">
                  <c:v>45</c:v>
                </c:pt>
                <c:pt idx="11">
                  <c:v>82</c:v>
                </c:pt>
                <c:pt idx="12">
                  <c:v>68</c:v>
                </c:pt>
                <c:pt idx="13">
                  <c:v>20</c:v>
                </c:pt>
                <c:pt idx="14">
                  <c:v>22</c:v>
                </c:pt>
                <c:pt idx="15">
                  <c:v>25</c:v>
                </c:pt>
                <c:pt idx="16">
                  <c:v>25</c:v>
                </c:pt>
                <c:pt idx="17">
                  <c:v>17</c:v>
                </c:pt>
                <c:pt idx="18">
                  <c:v>40</c:v>
                </c:pt>
                <c:pt idx="19">
                  <c:v>28</c:v>
                </c:pt>
                <c:pt idx="20">
                  <c:v>70</c:v>
                </c:pt>
                <c:pt idx="21">
                  <c:v>13</c:v>
                </c:pt>
                <c:pt idx="22">
                  <c:v>20</c:v>
                </c:pt>
                <c:pt idx="23">
                  <c:v>13</c:v>
                </c:pt>
                <c:pt idx="24">
                  <c:v>17</c:v>
                </c:pt>
                <c:pt idx="25">
                  <c:v>36</c:v>
                </c:pt>
                <c:pt idx="26">
                  <c:v>15</c:v>
                </c:pt>
                <c:pt idx="27">
                  <c:v>30</c:v>
                </c:pt>
                <c:pt idx="28">
                  <c:v>44</c:v>
                </c:pt>
                <c:pt idx="29">
                  <c:v>26</c:v>
                </c:pt>
                <c:pt idx="30">
                  <c:v>7</c:v>
                </c:pt>
                <c:pt idx="31">
                  <c:v>38</c:v>
                </c:pt>
              </c:numCache>
            </c:numRef>
          </c:val>
        </c:ser>
        <c:dLbls/>
      </c:pie3DChart>
    </c:plotArea>
    <c:legend>
      <c:legendPos val="b"/>
      <c:layout>
        <c:manualLayout>
          <c:xMode val="edge"/>
          <c:yMode val="edge"/>
          <c:x val="1.9342760873420392E-2"/>
          <c:y val="0.75211968316478517"/>
          <c:w val="0.94617861889588717"/>
          <c:h val="0.24507429216874232"/>
        </c:manualLayout>
      </c:layout>
      <c:txPr>
        <a:bodyPr/>
        <a:lstStyle/>
        <a:p>
          <a:pPr>
            <a:defRPr sz="700">
              <a:solidFill>
                <a:schemeClr val="tx1"/>
              </a:solidFill>
            </a:defRPr>
          </a:pPr>
          <a:endParaRPr lang="ar-SA"/>
        </a:p>
      </c:txPr>
    </c:legend>
    <c:plotVisOnly val="1"/>
    <c:dispBlanksAs val="zero"/>
  </c:chart>
  <c:txPr>
    <a:bodyPr/>
    <a:lstStyle/>
    <a:p>
      <a:pPr>
        <a:defRPr sz="1800"/>
      </a:pPr>
      <a:endParaRPr lang="ar-SA"/>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0.72917</cdr:x>
      <cdr:y>0.67454</cdr:y>
    </cdr:from>
    <cdr:to>
      <cdr:x>1</cdr:x>
      <cdr:y>0.78039</cdr:y>
    </cdr:to>
    <cdr:sp macro="" textlink="">
      <cdr:nvSpPr>
        <cdr:cNvPr id="2" name="مستطيل 1"/>
        <cdr:cNvSpPr/>
      </cdr:nvSpPr>
      <cdr:spPr>
        <a:xfrm xmlns:a="http://schemas.openxmlformats.org/drawingml/2006/main">
          <a:off x="6000793" y="3293881"/>
          <a:ext cx="2228807" cy="516882"/>
        </a:xfrm>
        <a:prstGeom xmlns:a="http://schemas.openxmlformats.org/drawingml/2006/main" prst="rect">
          <a:avLst/>
        </a:prstGeom>
      </cdr:spPr>
      <cdr:style>
        <a:lnRef xmlns:a="http://schemas.openxmlformats.org/drawingml/2006/main" idx="1">
          <a:schemeClr val="accent6"/>
        </a:lnRef>
        <a:fillRef xmlns:a="http://schemas.openxmlformats.org/drawingml/2006/main" idx="3">
          <a:schemeClr val="accent6"/>
        </a:fillRef>
        <a:effectRef xmlns:a="http://schemas.openxmlformats.org/drawingml/2006/main" idx="2">
          <a:schemeClr val="accent6"/>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just" rtl="1"/>
          <a:r>
            <a:rPr lang="ar-SA" sz="2400" dirty="0" smtClean="0">
              <a:solidFill>
                <a:schemeClr val="accent1"/>
              </a:solidFill>
            </a:rPr>
            <a:t>الاجمالي :</a:t>
          </a:r>
          <a:r>
            <a:rPr lang="en-US" sz="2400" dirty="0" smtClean="0">
              <a:solidFill>
                <a:schemeClr val="accent1"/>
              </a:solidFill>
            </a:rPr>
            <a:t>1918</a:t>
          </a:r>
          <a:endParaRPr lang="ar-SA" sz="2400" dirty="0">
            <a:solidFill>
              <a:schemeClr val="accent1"/>
            </a:solidFill>
          </a:endParaRP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10" name="مثلث قائم الزاوية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عنوان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grpSp>
        <p:nvGrpSpPr>
          <p:cNvPr id="2" name="مجموعة 1"/>
          <p:cNvGrpSpPr/>
          <p:nvPr/>
        </p:nvGrpSpPr>
        <p:grpSpPr>
          <a:xfrm>
            <a:off x="-3765" y="4953000"/>
            <a:ext cx="9147765" cy="1912088"/>
            <a:chOff x="-3765" y="4832896"/>
            <a:chExt cx="9147765" cy="2032192"/>
          </a:xfrm>
        </p:grpSpPr>
        <p:sp>
          <p:nvSpPr>
            <p:cNvPr id="7" name="شكل حر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شكل حر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شكل حر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رابط مستقيم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عنصر نائب للتاريخ 29"/>
          <p:cNvSpPr>
            <a:spLocks noGrp="1"/>
          </p:cNvSpPr>
          <p:nvPr>
            <p:ph type="dt" sz="half" idx="10"/>
          </p:nvPr>
        </p:nvSpPr>
        <p:spPr/>
        <p:txBody>
          <a:bodyPr/>
          <a:lstStyle>
            <a:lvl1pPr>
              <a:defRPr>
                <a:solidFill>
                  <a:srgbClr val="FFFFFF"/>
                </a:solidFill>
              </a:defRPr>
            </a:lvl1pPr>
            <a:extLst/>
          </a:lstStyle>
          <a:p>
            <a:fld id="{D49C9212-C06F-4BC6-A091-1C0C33D6C1A2}" type="datetimeFigureOut">
              <a:rPr lang="ar-SA" smtClean="0"/>
              <a:pPr/>
              <a:t>01/04/39</a:t>
            </a:fld>
            <a:endParaRPr lang="ar-SA"/>
          </a:p>
        </p:txBody>
      </p:sp>
      <p:sp>
        <p:nvSpPr>
          <p:cNvPr id="19" name="عنصر نائب للتذييل 18"/>
          <p:cNvSpPr>
            <a:spLocks noGrp="1"/>
          </p:cNvSpPr>
          <p:nvPr>
            <p:ph type="ftr" sz="quarter" idx="11"/>
          </p:nvPr>
        </p:nvSpPr>
        <p:spPr/>
        <p:txBody>
          <a:bodyPr/>
          <a:lstStyle>
            <a:lvl1pPr>
              <a:defRPr>
                <a:solidFill>
                  <a:schemeClr val="accent1">
                    <a:tint val="20000"/>
                  </a:schemeClr>
                </a:solidFill>
              </a:defRPr>
            </a:lvl1pPr>
            <a:extLst/>
          </a:lstStyle>
          <a:p>
            <a:endParaRPr lang="ar-SA"/>
          </a:p>
        </p:txBody>
      </p:sp>
      <p:sp>
        <p:nvSpPr>
          <p:cNvPr id="27" name="عنصر نائب لرقم الشريحة 26"/>
          <p:cNvSpPr>
            <a:spLocks noGrp="1"/>
          </p:cNvSpPr>
          <p:nvPr>
            <p:ph type="sldNum" sz="quarter" idx="12"/>
          </p:nvPr>
        </p:nvSpPr>
        <p:spPr/>
        <p:txBody>
          <a:bodyPr/>
          <a:lstStyle>
            <a:lvl1pPr>
              <a:defRPr>
                <a:solidFill>
                  <a:srgbClr val="FFFFFF"/>
                </a:solidFill>
              </a:defRPr>
            </a:lvl1pPr>
            <a:extLst/>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1481329"/>
            <a:ext cx="8229600" cy="4386071"/>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44013" y="274640"/>
            <a:ext cx="1777470" cy="5592761"/>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41"/>
            <a:ext cx="6324600" cy="5592760"/>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D49C9212-C06F-4BC6-A091-1C0C33D6C1A2}" type="datetimeFigureOut">
              <a:rPr lang="ar-SA" smtClean="0"/>
              <a:pPr/>
              <a:t>01/04/39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D49C9212-C06F-4BC6-A091-1C0C33D6C1A2}" type="datetimeFigureOut">
              <a:rPr lang="ar-SA" smtClean="0"/>
              <a:pPr/>
              <a:t>01/04/39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ar-SA" smtClean="0"/>
              <a:t>انقر لتحرير نمط العنوان الرئيسي</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ar-SA" smtClean="0"/>
              <a:t>انقر لتحرير أنماط النص الرئيسي</a:t>
            </a:r>
          </a:p>
        </p:txBody>
      </p:sp>
      <p:sp>
        <p:nvSpPr>
          <p:cNvPr id="4" name="Date Placeholder 3"/>
          <p:cNvSpPr>
            <a:spLocks noGrp="1"/>
          </p:cNvSpPr>
          <p:nvPr>
            <p:ph type="dt" sz="half" idx="10"/>
          </p:nvPr>
        </p:nvSpPr>
        <p:spPr/>
        <p:txBody>
          <a:bodyPr/>
          <a:lstStyle/>
          <a:p>
            <a:fld id="{D49C9212-C06F-4BC6-A091-1C0C33D6C1A2}" type="datetimeFigureOut">
              <a:rPr lang="ar-SA" smtClean="0"/>
              <a:pPr/>
              <a:t>01/04/39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D49C9212-C06F-4BC6-A091-1C0C33D6C1A2}" type="datetimeFigureOut">
              <a:rPr lang="ar-SA" smtClean="0"/>
              <a:pPr/>
              <a:t>01/04/39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D9DA252-6F28-4E46-9CFA-7106B6C27F4B}" type="slidenum">
              <a:rPr lang="ar-SA" smtClean="0"/>
              <a:pPr/>
              <a:t>‹#›</a:t>
            </a:fld>
            <a:endParaRPr lang="ar-SA"/>
          </a:p>
        </p:txBody>
      </p:sp>
      <p:sp>
        <p:nvSpPr>
          <p:cNvPr id="8" name="Title 7"/>
          <p:cNvSpPr>
            <a:spLocks noGrp="1"/>
          </p:cNvSpPr>
          <p:nvPr>
            <p:ph type="title"/>
          </p:nvPr>
        </p:nvSpPr>
        <p:spPr/>
        <p:txBody>
          <a:bodyPr/>
          <a:lstStyle/>
          <a:p>
            <a:r>
              <a:rPr lang="ar-SA" smtClean="0"/>
              <a:t>انقر لتحرير نمط العنوان الرئيسي</a:t>
            </a:r>
            <a:endParaRPr lang="en-US"/>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ar-SA" smtClean="0"/>
              <a:t>انقر لتحرير أنماط النص الرئيسي</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ar-SA" smtClean="0"/>
              <a:t>انقر لتحرير أنماط النص الرئيسي</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D49C9212-C06F-4BC6-A091-1C0C33D6C1A2}" type="datetimeFigureOut">
              <a:rPr lang="ar-SA" smtClean="0"/>
              <a:pPr/>
              <a:t>01/04/39</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D49C9212-C06F-4BC6-A091-1C0C33D6C1A2}" type="datetimeFigureOut">
              <a:rPr lang="ar-SA" smtClean="0"/>
              <a:pPr/>
              <a:t>01/04/39</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9C9212-C06F-4BC6-A091-1C0C33D6C1A2}" type="datetimeFigureOut">
              <a:rPr lang="ar-SA" smtClean="0"/>
              <a:pPr/>
              <a:t>01/04/39</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ar-SA" smtClean="0"/>
              <a:t>انقر لتحرير نمط العنوان الرئيسي</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ar-SA" smtClean="0"/>
              <a:t>انقر لتحرير أنماط النص الرئيسي</a:t>
            </a:r>
          </a:p>
        </p:txBody>
      </p:sp>
      <p:sp>
        <p:nvSpPr>
          <p:cNvPr id="5" name="Date Placeholder 4"/>
          <p:cNvSpPr>
            <a:spLocks noGrp="1"/>
          </p:cNvSpPr>
          <p:nvPr>
            <p:ph type="dt" sz="half" idx="10"/>
          </p:nvPr>
        </p:nvSpPr>
        <p:spPr/>
        <p:txBody>
          <a:bodyPr/>
          <a:lstStyle/>
          <a:p>
            <a:fld id="{D49C9212-C06F-4BC6-A091-1C0C33D6C1A2}" type="datetimeFigureOut">
              <a:rPr lang="ar-SA" smtClean="0"/>
              <a:pPr/>
              <a:t>01/04/39</a:t>
            </a:fld>
            <a:endParaRPr lang="ar-SA"/>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ar-SA"/>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DD9DA252-6F28-4E46-9CFA-7106B6C27F4B}" type="slidenum">
              <a:rPr lang="ar-SA" smtClean="0"/>
              <a:pPr/>
              <a:t>‹#›</a:t>
            </a:fld>
            <a:endParaRPr lang="ar-SA"/>
          </a:p>
        </p:txBody>
      </p:sp>
      <p:sp>
        <p:nvSpPr>
          <p:cNvPr id="7" name="عنوان 6"/>
          <p:cNvSpPr>
            <a:spLocks noGrp="1"/>
          </p:cNvSpPr>
          <p:nvPr>
            <p:ph type="title"/>
          </p:nvPr>
        </p:nvSpPr>
        <p:spPr/>
        <p:txBody>
          <a:bodyPr rtlCol="0"/>
          <a:lstStyle>
            <a:extLst/>
          </a:lstStyle>
          <a:p>
            <a:r>
              <a:rPr kumimoji="0" lang="ar-SA" smtClean="0"/>
              <a:t>انقر لتحرير نمط العنوان الرئيسي</a:t>
            </a:r>
            <a:endParaRPr kumimoji="0" lang="en-US"/>
          </a:p>
        </p:txBody>
      </p:sp>
    </p:spTree>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ar-SA" smtClean="0"/>
              <a:t>انقر فوق الأيقونة لإضافة صورة</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D49C9212-C06F-4BC6-A091-1C0C33D6C1A2}" type="datetimeFigureOut">
              <a:rPr lang="ar-SA" smtClean="0"/>
              <a:pPr/>
              <a:t>01/04/39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49C9212-C06F-4BC6-A091-1C0C33D6C1A2}" type="datetimeFigureOut">
              <a:rPr lang="ar-SA" smtClean="0"/>
              <a:pPr/>
              <a:t>01/04/39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D49C9212-C06F-4BC6-A091-1C0C33D6C1A2}" type="datetimeFigureOut">
              <a:rPr lang="ar-SA" smtClean="0"/>
              <a:pPr/>
              <a:t>01/04/39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DD9DA252-6F28-4E46-9CFA-7106B6C27F4B}" type="slidenum">
              <a:rPr lang="ar-SA" smtClean="0"/>
              <a:pPr/>
              <a:t>‹#›</a:t>
            </a:fld>
            <a:endParaRPr lang="ar-SA"/>
          </a:p>
        </p:txBody>
      </p:sp>
      <p:sp>
        <p:nvSpPr>
          <p:cNvPr id="7" name="شارة رتبة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شارة رتبة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bg>
      <p:bgRef idx="1002">
        <a:schemeClr val="bg1"/>
      </p:bgRef>
    </p:bg>
    <p:spTree>
      <p:nvGrpSpPr>
        <p:cNvPr id="1" name=""/>
        <p:cNvGrpSpPr/>
        <p:nvPr/>
      </p:nvGrpSpPr>
      <p:grpSpPr>
        <a:xfrm>
          <a:off x="0" y="0"/>
          <a:ext cx="0" cy="0"/>
          <a:chOff x="0" y="0"/>
          <a:chExt cx="0" cy="0"/>
        </a:xfrm>
      </p:grpSpPr>
      <p:sp>
        <p:nvSpPr>
          <p:cNvPr id="3" name="عنصر نائب للمحتوى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DD9DA252-6F28-4E46-9CFA-7106B6C27F4B}" type="slidenum">
              <a:rPr lang="ar-SA" smtClean="0"/>
              <a:pPr/>
              <a:t>‹#›</a:t>
            </a:fld>
            <a:endParaRPr lang="ar-SA"/>
          </a:p>
        </p:txBody>
      </p:sp>
      <p:sp>
        <p:nvSpPr>
          <p:cNvPr id="8" name="عنوان 7"/>
          <p:cNvSpPr>
            <a:spLocks noGrp="1"/>
          </p:cNvSpPr>
          <p:nvPr>
            <p:ph type="title"/>
          </p:nvPr>
        </p:nvSpPr>
        <p:spPr/>
        <p:txBody>
          <a:bodyPr rtlCol="0"/>
          <a:lstStyle>
            <a:extLst/>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3">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DD9DA252-6F28-4E46-9CFA-7106B6C27F4B}"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bg>
      <p:bgRef idx="1002">
        <a:schemeClr val="bg1"/>
      </p:bgRef>
    </p:bg>
    <p:spTree>
      <p:nvGrpSpPr>
        <p:cNvPr id="1" name=""/>
        <p:cNvGrpSpPr/>
        <p:nvPr/>
      </p:nvGrpSpPr>
      <p:grpSpPr>
        <a:xfrm>
          <a:off x="0" y="0"/>
          <a:ext cx="0" cy="0"/>
          <a:chOff x="0" y="0"/>
          <a:chExt cx="0" cy="0"/>
        </a:xfrm>
      </p:grpSpPr>
      <p:sp>
        <p:nvSpPr>
          <p:cNvPr id="3" name="عنصر نائب للتاريخ 2"/>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DD9DA252-6F28-4E46-9CFA-7106B6C27F4B}" type="slidenum">
              <a:rPr lang="ar-SA" smtClean="0"/>
              <a:pPr/>
              <a:t>‹#›</a:t>
            </a:fld>
            <a:endParaRPr lang="ar-SA"/>
          </a:p>
        </p:txBody>
      </p:sp>
      <p:sp>
        <p:nvSpPr>
          <p:cNvPr id="6" name="عنوان 5"/>
          <p:cNvSpPr>
            <a:spLocks noGrp="1"/>
          </p:cNvSpPr>
          <p:nvPr>
            <p:ph type="title"/>
          </p:nvPr>
        </p:nvSpPr>
        <p:spPr/>
        <p:txBody>
          <a:bodyPr rtlCol="0"/>
          <a:lstStyle>
            <a:extLst/>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extLst/>
          </a:lstStyle>
          <a:p>
            <a:fld id="{D49C9212-C06F-4BC6-A091-1C0C33D6C1A2}" type="datetimeFigureOut">
              <a:rPr lang="ar-SA" smtClean="0"/>
              <a:pPr/>
              <a:t>01/04/39</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DD9DA252-6F28-4E46-9CFA-7106B6C27F4B}" type="slidenum">
              <a:rPr lang="ar-SA" smtClean="0"/>
              <a:pPr/>
              <a:t>‹#›</a:t>
            </a:fld>
            <a:endParaRPr lang="ar-SA"/>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3">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6727032" y="6407944"/>
            <a:ext cx="1920240" cy="365760"/>
          </a:xfrm>
        </p:spPr>
        <p:txBody>
          <a:bodyPr/>
          <a:lstStyle>
            <a:extLst/>
          </a:lstStyle>
          <a:p>
            <a:fld id="{D49C9212-C06F-4BC6-A091-1C0C33D6C1A2}" type="datetimeFigureOut">
              <a:rPr lang="ar-SA" smtClean="0"/>
              <a:pPr/>
              <a:t>01/04/39</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DD9DA252-6F28-4E46-9CFA-7106B6C27F4B}"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4" name="عنصر نائب للنص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ar-SA" smtClean="0"/>
              <a:t>انقر لتحرير أنماط النص الرئيسي</a:t>
            </a:r>
          </a:p>
        </p:txBody>
      </p:sp>
      <p:sp>
        <p:nvSpPr>
          <p:cNvPr id="3" name="عنصر نائب للصورة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ar-SA" smtClean="0"/>
              <a:t>انقر فوق الأيقونة لإضافة صورة</a:t>
            </a:r>
            <a:endParaRPr kumimoji="0" lang="en-US" dirty="0"/>
          </a:p>
        </p:txBody>
      </p:sp>
      <p:sp>
        <p:nvSpPr>
          <p:cNvPr id="5" name="عنصر نائب للتاريخ 4"/>
          <p:cNvSpPr>
            <a:spLocks noGrp="1"/>
          </p:cNvSpPr>
          <p:nvPr>
            <p:ph type="dt" sz="half" idx="10"/>
          </p:nvPr>
        </p:nvSpPr>
        <p:spPr/>
        <p:txBody>
          <a:bodyPr/>
          <a:lstStyle>
            <a:lvl1pPr>
              <a:defRPr>
                <a:solidFill>
                  <a:schemeClr val="tx1"/>
                </a:solidFill>
              </a:defRPr>
            </a:lvl1pPr>
            <a:extLst/>
          </a:lstStyle>
          <a:p>
            <a:fld id="{D49C9212-C06F-4BC6-A091-1C0C33D6C1A2}" type="datetimeFigureOut">
              <a:rPr lang="ar-SA" smtClean="0"/>
              <a:pPr/>
              <a:t>01/04/39</a:t>
            </a:fld>
            <a:endParaRPr lang="ar-SA"/>
          </a:p>
        </p:txBody>
      </p:sp>
      <p:sp>
        <p:nvSpPr>
          <p:cNvPr id="6" name="عنصر نائب للتذييل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SA"/>
          </a:p>
        </p:txBody>
      </p:sp>
      <p:sp>
        <p:nvSpPr>
          <p:cNvPr id="7" name="عنصر نائب لرقم الشريحة 6"/>
          <p:cNvSpPr>
            <a:spLocks noGrp="1"/>
          </p:cNvSpPr>
          <p:nvPr>
            <p:ph type="sldNum" sz="quarter" idx="12"/>
          </p:nvPr>
        </p:nvSpPr>
        <p:spPr/>
        <p:txBody>
          <a:bodyPr/>
          <a:lstStyle>
            <a:lvl1pPr>
              <a:defRPr>
                <a:solidFill>
                  <a:schemeClr val="tx1"/>
                </a:solidFill>
              </a:defRPr>
            </a:lvl1pPr>
            <a:extLst/>
          </a:lstStyle>
          <a:p>
            <a:fld id="{DD9DA252-6F28-4E46-9CFA-7106B6C27F4B}" type="slidenum">
              <a:rPr lang="ar-SA" smtClean="0"/>
              <a:pPr/>
              <a:t>‹#›</a:t>
            </a:fld>
            <a:endParaRPr lang="ar-SA"/>
          </a:p>
        </p:txBody>
      </p:sp>
      <p:sp>
        <p:nvSpPr>
          <p:cNvPr id="2" name="عنوان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ar-SA" smtClean="0"/>
              <a:t>انقر لتحرير نمط العنوان الرئيسي</a:t>
            </a:r>
            <a:endParaRPr kumimoji="0" lang="en-US"/>
          </a:p>
        </p:txBody>
      </p:sp>
      <p:sp>
        <p:nvSpPr>
          <p:cNvPr id="8" name="شكل حر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شكل حر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مثلث قائم الزاوية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رابط مستقيم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شارة رتبة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شارة رتبة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شكل حر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شكل حر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مثلث قائم الزاوية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رابط مستقيم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عنصر نائب للعنوان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49C9212-C06F-4BC6-A091-1C0C33D6C1A2}" type="datetimeFigureOut">
              <a:rPr lang="ar-SA" smtClean="0"/>
              <a:pPr/>
              <a:t>01/04/39</a:t>
            </a:fld>
            <a:endParaRPr lang="ar-SA"/>
          </a:p>
        </p:txBody>
      </p:sp>
      <p:sp>
        <p:nvSpPr>
          <p:cNvPr id="22" name="عنصر نائب للتذييل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SA"/>
          </a:p>
        </p:txBody>
      </p:sp>
      <p:sp>
        <p:nvSpPr>
          <p:cNvPr id="18" name="عنصر نائب لرقم الشريحة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D9DA252-6F28-4E46-9CFA-7106B6C27F4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push dir="u"/>
  </p:transition>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D49C9212-C06F-4BC6-A091-1C0C33D6C1A2}" type="datetimeFigureOut">
              <a:rPr lang="ar-SA" smtClean="0"/>
              <a:pPr/>
              <a:t>01/04/39</a:t>
            </a:fld>
            <a:endParaRPr lang="ar-SA"/>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ar-SA"/>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DD9DA252-6F28-4E46-9CFA-7106B6C27F4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slow">
    <p:push dir="u"/>
  </p:transition>
  <p:txStyles>
    <p:titleStyle>
      <a:lvl1pPr algn="l" defTabSz="914400" rtl="1"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r" defTabSz="914400" rtl="1"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r" defTabSz="914400" rtl="1"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r" defTabSz="914400" rtl="1"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jpe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4.tiff"/><Relationship Id="rId1" Type="http://schemas.openxmlformats.org/officeDocument/2006/relationships/slideLayout" Target="../slideLayouts/slideLayout17.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tiff"/><Relationship Id="rId1" Type="http://schemas.openxmlformats.org/officeDocument/2006/relationships/slideLayout" Target="../slideLayouts/slideLayout17.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4.tiff"/><Relationship Id="rId1" Type="http://schemas.openxmlformats.org/officeDocument/2006/relationships/slideLayout" Target="../slideLayouts/slideLayout2.xml"/><Relationship Id="rId4" Type="http://schemas.openxmlformats.org/officeDocument/2006/relationships/image" Target="../media/image16.tiff"/></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tiff"/><Relationship Id="rId1" Type="http://schemas.openxmlformats.org/officeDocument/2006/relationships/slideLayout" Target="../slideLayouts/slideLayout2.xml"/><Relationship Id="rId4" Type="http://schemas.openxmlformats.org/officeDocument/2006/relationships/image" Target="../media/image17.tiff"/></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tiff"/><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tiff"/><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tiff"/><Relationship Id="rId1" Type="http://schemas.openxmlformats.org/officeDocument/2006/relationships/slideLayout" Target="../slideLayouts/slideLayout2.xml"/><Relationship Id="rId4" Type="http://schemas.openxmlformats.org/officeDocument/2006/relationships/image" Target="../media/image20.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76311"/>
            <a:ext cx="8229600" cy="524497"/>
          </a:xfrm>
        </p:spPr>
        <p:txBody>
          <a:bodyPr>
            <a:noAutofit/>
          </a:bodyPr>
          <a:lstStyle/>
          <a:p>
            <a:pPr algn="ctr" rtl="0"/>
            <a:r>
              <a:rPr lang="en-US" sz="3200" i="1" dirty="0" err="1">
                <a:latin typeface="Bodoni MT Black" pitchFamily="18" charset="0"/>
              </a:rPr>
              <a:t>Johali</a:t>
            </a:r>
            <a:r>
              <a:rPr lang="en-US" sz="3200" i="1" dirty="0">
                <a:latin typeface="Bodoni MT Black" pitchFamily="18" charset="0"/>
              </a:rPr>
              <a:t> CHS383SOCHE2014_2018 1st3839</a:t>
            </a:r>
            <a:r>
              <a:rPr lang="en-US" sz="3200" dirty="0">
                <a:latin typeface="Bodoni MT Black" pitchFamily="18" charset="0"/>
              </a:rPr>
              <a:t> </a:t>
            </a:r>
          </a:p>
        </p:txBody>
      </p:sp>
      <p:pic>
        <p:nvPicPr>
          <p:cNvPr id="6" name="Picture 4" descr="http://colleges.ksu.edu.sa/Arabic%20Colleges/AppliedMedicalSciences/ComenetyHealthSciencesDepartment/images/bnr%205.jpg"/>
          <p:cNvPicPr>
            <a:picLocks noChangeAspect="1" noChangeArrowheads="1"/>
          </p:cNvPicPr>
          <p:nvPr/>
        </p:nvPicPr>
        <p:blipFill>
          <a:blip r:embed="rId3" cstate="print"/>
          <a:srcRect/>
          <a:stretch>
            <a:fillRect/>
          </a:stretch>
        </p:blipFill>
        <p:spPr bwMode="auto">
          <a:xfrm>
            <a:off x="6156176" y="0"/>
            <a:ext cx="2987824" cy="1104304"/>
          </a:xfrm>
          <a:prstGeom prst="rect">
            <a:avLst/>
          </a:prstGeom>
          <a:pattFill prst="narVert">
            <a:fgClr>
              <a:srgbClr val="FFFFFF">
                <a:shade val="85000"/>
              </a:srgbClr>
            </a:fgClr>
            <a:bgClr>
              <a:schemeClr val="bg1"/>
            </a:bgClr>
          </a:pattFill>
          <a:effectLst>
            <a:glow rad="228600">
              <a:schemeClr val="bg2">
                <a:lumMod val="75000"/>
                <a:alpha val="40000"/>
              </a:schemeClr>
            </a:glow>
          </a:effectLst>
        </p:spPr>
      </p:pic>
      <p:pic>
        <p:nvPicPr>
          <p:cNvPr id="7" name="Picture 10" descr="C:\Users\ejohali\Pictures\Header_02[1].jpg"/>
          <p:cNvPicPr preferRelativeResize="0">
            <a:picLocks noChangeArrowheads="1"/>
          </p:cNvPicPr>
          <p:nvPr/>
        </p:nvPicPr>
        <p:blipFill>
          <a:blip r:embed="rId4" cstate="print"/>
          <a:srcRect l="43294"/>
          <a:stretch>
            <a:fillRect/>
          </a:stretch>
        </p:blipFill>
        <p:spPr bwMode="auto">
          <a:xfrm>
            <a:off x="0" y="0"/>
            <a:ext cx="2285984" cy="1104304"/>
          </a:xfrm>
          <a:prstGeom prst="rect">
            <a:avLst/>
          </a:prstGeom>
          <a:noFill/>
          <a:ln w="9525">
            <a:noFill/>
            <a:miter lim="800000"/>
            <a:headEnd/>
            <a:tailEnd/>
          </a:ln>
        </p:spPr>
      </p:pic>
      <p:sp>
        <p:nvSpPr>
          <p:cNvPr id="8" name="Rectangle 7"/>
          <p:cNvSpPr>
            <a:spLocks noChangeArrowheads="1"/>
          </p:cNvSpPr>
          <p:nvPr/>
        </p:nvSpPr>
        <p:spPr bwMode="auto">
          <a:xfrm>
            <a:off x="2285984" y="-40846"/>
            <a:ext cx="3870192" cy="1145150"/>
          </a:xfrm>
          <a:prstGeom prst="rect">
            <a:avLst/>
          </a:prstGeom>
          <a:noFill/>
          <a:ln w="9525">
            <a:noFill/>
            <a:miter lim="800000"/>
            <a:headEnd/>
            <a:tailEnd/>
          </a:ln>
          <a:effectLst/>
        </p:spPr>
        <p:txBody>
          <a:bodyPr anchor="ctr"/>
          <a:ls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lgn="ctr">
              <a:defRPr/>
            </a:pPr>
            <a:r>
              <a:rPr lang="ar-SA" sz="3200" b="1" dirty="0">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200" b="1" dirty="0">
              <a:effectLst>
                <a:outerShdw blurRad="38100" dist="38100" dir="2700000" algn="tl">
                  <a:srgbClr val="000000"/>
                </a:outerShdw>
              </a:effectLst>
              <a:latin typeface="AGA Arabesque" pitchFamily="2" charset="2"/>
              <a:cs typeface="Diwani Bent" pitchFamily="2" charset="-78"/>
            </a:endParaRPr>
          </a:p>
        </p:txBody>
      </p:sp>
      <p:pic>
        <p:nvPicPr>
          <p:cNvPr id="4" name="صورة 3"/>
          <p:cNvPicPr>
            <a:picLocks noChangeAspect="1"/>
          </p:cNvPicPr>
          <p:nvPr/>
        </p:nvPicPr>
        <p:blipFill>
          <a:blip r:embed="rId5"/>
          <a:stretch>
            <a:fillRect/>
          </a:stretch>
        </p:blipFill>
        <p:spPr>
          <a:xfrm>
            <a:off x="-4394" y="5423432"/>
            <a:ext cx="5584505" cy="1447428"/>
          </a:xfrm>
          <a:prstGeom prst="rect">
            <a:avLst/>
          </a:prstGeom>
        </p:spPr>
      </p:pic>
      <p:pic>
        <p:nvPicPr>
          <p:cNvPr id="5" name="صورة 4"/>
          <p:cNvPicPr>
            <a:picLocks noChangeAspect="1"/>
          </p:cNvPicPr>
          <p:nvPr/>
        </p:nvPicPr>
        <p:blipFill>
          <a:blip r:embed="rId6"/>
          <a:stretch>
            <a:fillRect/>
          </a:stretch>
        </p:blipFill>
        <p:spPr>
          <a:xfrm>
            <a:off x="5580110" y="5423432"/>
            <a:ext cx="3563889" cy="1434568"/>
          </a:xfrm>
          <a:prstGeom prst="rect">
            <a:avLst/>
          </a:prstGeom>
        </p:spPr>
      </p:pic>
      <p:pic>
        <p:nvPicPr>
          <p:cNvPr id="15" name="صورة 14"/>
          <p:cNvPicPr>
            <a:picLocks noChangeAspect="1"/>
          </p:cNvPicPr>
          <p:nvPr/>
        </p:nvPicPr>
        <p:blipFill>
          <a:blip r:embed="rId7">
            <a:alphaModFix amt="45000"/>
          </a:blip>
          <a:stretch>
            <a:fillRect/>
          </a:stretch>
        </p:blipFill>
        <p:spPr>
          <a:xfrm>
            <a:off x="0" y="1704766"/>
            <a:ext cx="9144000" cy="3705806"/>
          </a:xfrm>
          <a:prstGeom prst="rect">
            <a:avLst/>
          </a:prstGeom>
          <a:effectLst>
            <a:outerShdw blurRad="50800" dist="50800" dir="5400000" algn="ctr" rotWithShape="0">
              <a:srgbClr val="000000"/>
            </a:outerShdw>
          </a:effectLst>
        </p:spPr>
      </p:pic>
    </p:spTree>
    <p:extLst>
      <p:ext uri="{BB962C8B-B14F-4D97-AF65-F5344CB8AC3E}">
        <p14:creationId xmlns:p14="http://schemas.microsoft.com/office/powerpoint/2010/main" xmlns="" val="17311382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xmlns="">
                  <a14:imgLayer r:embed="rId3">
                    <a14:imgEffect>
                      <a14:brightnessContrast bright="-63000"/>
                    </a14:imgEffect>
                  </a14:imgLayer>
                </a14:imgProps>
              </a:ext>
            </a:extLst>
          </a:blip>
          <a:srcRect/>
          <a:stretch>
            <a:fillRect l="-16000" r="-16000"/>
          </a:stretch>
        </a:blipFill>
        <a:effectLst/>
      </p:bgPr>
    </p:bg>
    <p:spTree>
      <p:nvGrpSpPr>
        <p:cNvPr id="1" name=""/>
        <p:cNvGrpSpPr/>
        <p:nvPr/>
      </p:nvGrpSpPr>
      <p:grpSpPr>
        <a:xfrm>
          <a:off x="0" y="0"/>
          <a:ext cx="0" cy="0"/>
          <a:chOff x="0" y="0"/>
          <a:chExt cx="0" cy="0"/>
        </a:xfrm>
      </p:grpSpPr>
      <p:sp>
        <p:nvSpPr>
          <p:cNvPr id="5" name="عنوان 1"/>
          <p:cNvSpPr>
            <a:spLocks noGrp="1"/>
          </p:cNvSpPr>
          <p:nvPr>
            <p:ph type="title"/>
          </p:nvPr>
        </p:nvSpPr>
        <p:spPr>
          <a:xfrm>
            <a:off x="857224" y="857232"/>
            <a:ext cx="7715304" cy="2428892"/>
          </a:xfrm>
        </p:spPr>
        <p:style>
          <a:lnRef idx="2">
            <a:schemeClr val="dk1">
              <a:shade val="50000"/>
            </a:schemeClr>
          </a:lnRef>
          <a:fillRef idx="1">
            <a:schemeClr val="dk1"/>
          </a:fillRef>
          <a:effectRef idx="0">
            <a:schemeClr val="dk1"/>
          </a:effectRef>
          <a:fontRef idx="minor">
            <a:schemeClr val="lt1"/>
          </a:fontRef>
        </p:style>
        <p:txBody>
          <a:bodyPr>
            <a:noAutofit/>
          </a:bodyPr>
          <a:lstStyle/>
          <a:p>
            <a:pPr algn="ctr">
              <a:lnSpc>
                <a:spcPct val="200000"/>
              </a:lnSpc>
            </a:pPr>
            <a:r>
              <a:rPr lang="ar-SA" sz="1800" b="1" dirty="0">
                <a:latin typeface="Arial" panose="020B0604020202020204" pitchFamily="34" charset="0"/>
                <a:cs typeface="Arial" panose="020B0604020202020204" pitchFamily="34" charset="0"/>
              </a:rPr>
              <a:t/>
            </a:r>
            <a:br>
              <a:rPr lang="ar-SA" sz="1800" b="1" dirty="0">
                <a:latin typeface="Arial" panose="020B0604020202020204" pitchFamily="34" charset="0"/>
                <a:cs typeface="Arial" panose="020B0604020202020204" pitchFamily="34" charset="0"/>
              </a:rPr>
            </a:br>
            <a:r>
              <a:rPr lang="en-US" sz="1800" b="1" dirty="0" smtClean="0">
                <a:solidFill>
                  <a:schemeClr val="accent1">
                    <a:lumMod val="20000"/>
                    <a:lumOff val="80000"/>
                  </a:schemeClr>
                </a:solidFill>
                <a:latin typeface="Arial" panose="020B0604020202020204" pitchFamily="34" charset="0"/>
                <a:cs typeface="Arial" panose="020B0604020202020204" pitchFamily="34" charset="0"/>
              </a:rPr>
              <a:t>By</a:t>
            </a:r>
            <a:br>
              <a:rPr lang="en-US" sz="1800" b="1" dirty="0" smtClean="0">
                <a:solidFill>
                  <a:schemeClr val="accent1">
                    <a:lumMod val="20000"/>
                    <a:lumOff val="80000"/>
                  </a:schemeClr>
                </a:solidFill>
                <a:latin typeface="Arial" panose="020B0604020202020204" pitchFamily="34" charset="0"/>
                <a:cs typeface="Arial" panose="020B0604020202020204" pitchFamily="34" charset="0"/>
              </a:rPr>
            </a:br>
            <a:r>
              <a:rPr lang="en-US" sz="1800" b="1" dirty="0" smtClean="0">
                <a:solidFill>
                  <a:schemeClr val="accent1">
                    <a:lumMod val="20000"/>
                    <a:lumOff val="80000"/>
                  </a:schemeClr>
                </a:solidFill>
                <a:latin typeface="Arial" panose="020B0604020202020204" pitchFamily="34" charset="0"/>
                <a:cs typeface="Arial" panose="020B0604020202020204" pitchFamily="34" charset="0"/>
              </a:rPr>
              <a:t>Mohammed </a:t>
            </a:r>
            <a:r>
              <a:rPr lang="en-US" sz="1800" b="1" dirty="0" err="1" smtClean="0">
                <a:solidFill>
                  <a:schemeClr val="accent1">
                    <a:lumMod val="20000"/>
                    <a:lumOff val="80000"/>
                  </a:schemeClr>
                </a:solidFill>
                <a:latin typeface="Arial" panose="020B0604020202020204" pitchFamily="34" charset="0"/>
                <a:cs typeface="Arial" panose="020B0604020202020204" pitchFamily="34" charset="0"/>
              </a:rPr>
              <a:t>Saad</a:t>
            </a:r>
            <a:r>
              <a:rPr lang="en-US" sz="1800" b="1" dirty="0" smtClean="0">
                <a:solidFill>
                  <a:schemeClr val="accent1">
                    <a:lumMod val="20000"/>
                    <a:lumOff val="80000"/>
                  </a:schemeClr>
                </a:solidFill>
                <a:latin typeface="Arial" panose="020B0604020202020204" pitchFamily="34" charset="0"/>
                <a:cs typeface="Arial" panose="020B0604020202020204" pitchFamily="34" charset="0"/>
              </a:rPr>
              <a:t> </a:t>
            </a:r>
            <a:r>
              <a:rPr lang="en-US" sz="1800" b="1" dirty="0" err="1" smtClean="0">
                <a:solidFill>
                  <a:schemeClr val="accent1">
                    <a:lumMod val="20000"/>
                    <a:lumOff val="80000"/>
                  </a:schemeClr>
                </a:solidFill>
                <a:latin typeface="Arial" panose="020B0604020202020204" pitchFamily="34" charset="0"/>
                <a:cs typeface="Arial" panose="020B0604020202020204" pitchFamily="34" charset="0"/>
              </a:rPr>
              <a:t>Alhumaydani</a:t>
            </a:r>
            <a:r>
              <a:rPr lang="ar-SA" sz="1800" b="1" dirty="0" smtClean="0">
                <a:solidFill>
                  <a:schemeClr val="accent1">
                    <a:lumMod val="20000"/>
                    <a:lumOff val="80000"/>
                  </a:schemeClr>
                </a:solidFill>
                <a:latin typeface="Arial" panose="020B0604020202020204" pitchFamily="34" charset="0"/>
                <a:cs typeface="Arial" panose="020B0604020202020204" pitchFamily="34" charset="0"/>
              </a:rPr>
              <a:t> </a:t>
            </a:r>
            <a:r>
              <a:rPr lang="ar-SA" sz="1800" b="1" dirty="0" err="1" smtClean="0">
                <a:solidFill>
                  <a:schemeClr val="accent1">
                    <a:lumMod val="20000"/>
                    <a:lumOff val="80000"/>
                  </a:schemeClr>
                </a:solidFill>
                <a:latin typeface="Arial" panose="020B0604020202020204" pitchFamily="34" charset="0"/>
                <a:cs typeface="Arial" panose="020B0604020202020204" pitchFamily="34" charset="0"/>
              </a:rPr>
              <a:t>تقزيز</a:t>
            </a:r>
            <a:r>
              <a:rPr lang="ar-SA" sz="1800" b="1" dirty="0" smtClean="0">
                <a:solidFill>
                  <a:schemeClr val="accent1">
                    <a:lumMod val="20000"/>
                    <a:lumOff val="80000"/>
                  </a:schemeClr>
                </a:solidFill>
                <a:latin typeface="Arial" panose="020B0604020202020204" pitchFamily="34" charset="0"/>
                <a:cs typeface="Arial" panose="020B0604020202020204" pitchFamily="34" charset="0"/>
              </a:rPr>
              <a:t> محمد سعد </a:t>
            </a:r>
            <a:r>
              <a:rPr lang="ar-SA" sz="1800" b="1" dirty="0" err="1" smtClean="0">
                <a:solidFill>
                  <a:schemeClr val="accent1">
                    <a:lumMod val="20000"/>
                    <a:lumOff val="80000"/>
                  </a:schemeClr>
                </a:solidFill>
                <a:latin typeface="Arial" panose="020B0604020202020204" pitchFamily="34" charset="0"/>
                <a:cs typeface="Arial" panose="020B0604020202020204" pitchFamily="34" charset="0"/>
              </a:rPr>
              <a:t>الحميداني</a:t>
            </a:r>
            <a:r>
              <a:rPr lang="ar-SA" sz="1800" b="1" dirty="0" smtClean="0">
                <a:solidFill>
                  <a:schemeClr val="accent1">
                    <a:lumMod val="20000"/>
                    <a:lumOff val="80000"/>
                  </a:schemeClr>
                </a:solidFill>
                <a:latin typeface="Arial" panose="020B0604020202020204" pitchFamily="34" charset="0"/>
                <a:cs typeface="Arial" panose="020B0604020202020204" pitchFamily="34" charset="0"/>
              </a:rPr>
              <a:t> استخدام </a:t>
            </a:r>
            <a:r>
              <a:rPr lang="ar-SA" sz="1800" b="1" dirty="0" err="1" smtClean="0">
                <a:solidFill>
                  <a:schemeClr val="accent1">
                    <a:lumMod val="20000"/>
                    <a:lumOff val="80000"/>
                  </a:schemeClr>
                </a:solidFill>
                <a:latin typeface="Arial" panose="020B0604020202020204" pitchFamily="34" charset="0"/>
                <a:cs typeface="Arial" panose="020B0604020202020204" pitchFamily="34" charset="0"/>
              </a:rPr>
              <a:t>واطشاب</a:t>
            </a:r>
            <a:r>
              <a:rPr lang="ar-SA" sz="1800" b="1" dirty="0" smtClean="0">
                <a:solidFill>
                  <a:schemeClr val="accent1">
                    <a:lumMod val="20000"/>
                    <a:lumOff val="80000"/>
                  </a:schemeClr>
                </a:solidFill>
                <a:latin typeface="Arial" panose="020B0604020202020204" pitchFamily="34" charset="0"/>
                <a:cs typeface="Arial" panose="020B0604020202020204" pitchFamily="34" charset="0"/>
              </a:rPr>
              <a:t> لتعزيز تدريس </a:t>
            </a:r>
            <a:r>
              <a:rPr lang="ar-SA" sz="1800" dirty="0" err="1" smtClean="0">
                <a:solidFill>
                  <a:schemeClr val="accent1">
                    <a:lumMod val="20000"/>
                    <a:lumOff val="80000"/>
                  </a:schemeClr>
                </a:solidFill>
                <a:latin typeface="Arial" panose="020B0604020202020204" pitchFamily="34" charset="0"/>
                <a:cs typeface="Arial" panose="020B0604020202020204" pitchFamily="34" charset="0"/>
              </a:rPr>
              <a:t>سوتشي</a:t>
            </a:r>
            <a:r>
              <a:rPr lang="ar-SA" sz="1800" dirty="0" smtClean="0">
                <a:solidFill>
                  <a:schemeClr val="accent1">
                    <a:lumMod val="20000"/>
                    <a:lumOff val="80000"/>
                  </a:schemeClr>
                </a:solidFill>
                <a:latin typeface="Arial" panose="020B0604020202020204" pitchFamily="34" charset="0"/>
                <a:cs typeface="Arial" panose="020B0604020202020204" pitchFamily="34" charset="0"/>
              </a:rPr>
              <a:t>  </a:t>
            </a:r>
            <a:r>
              <a:rPr lang="en-US" sz="1800" dirty="0" smtClean="0">
                <a:solidFill>
                  <a:schemeClr val="accent1">
                    <a:lumMod val="20000"/>
                    <a:lumOff val="80000"/>
                  </a:schemeClr>
                </a:solidFill>
                <a:latin typeface="Arial" panose="020B0604020202020204" pitchFamily="34" charset="0"/>
                <a:cs typeface="Arial" panose="020B0604020202020204" pitchFamily="34" charset="0"/>
              </a:rPr>
              <a:t>JohaliCHS383SOCHE1st3839</a:t>
            </a:r>
            <a:r>
              <a:rPr lang="ar-SA" sz="1800" b="1" dirty="0" smtClean="0">
                <a:solidFill>
                  <a:schemeClr val="accent1">
                    <a:lumMod val="20000"/>
                    <a:lumOff val="80000"/>
                  </a:schemeClr>
                </a:solidFill>
                <a:latin typeface="Arial" panose="020B0604020202020204" pitchFamily="34" charset="0"/>
                <a:cs typeface="Arial" panose="020B0604020202020204" pitchFamily="34" charset="0"/>
              </a:rPr>
              <a:t> </a:t>
            </a:r>
            <a:r>
              <a:rPr lang="ar-SA" sz="1800" b="1" dirty="0">
                <a:solidFill>
                  <a:schemeClr val="accent1">
                    <a:lumMod val="20000"/>
                    <a:lumOff val="80000"/>
                  </a:schemeClr>
                </a:solidFill>
                <a:latin typeface="Arial" panose="020B0604020202020204" pitchFamily="34" charset="0"/>
                <a:cs typeface="Arial" panose="020B0604020202020204" pitchFamily="34" charset="0"/>
              </a:rPr>
              <a:t/>
            </a:r>
            <a:br>
              <a:rPr lang="ar-SA" sz="1800" b="1" dirty="0">
                <a:solidFill>
                  <a:schemeClr val="accent1">
                    <a:lumMod val="20000"/>
                    <a:lumOff val="80000"/>
                  </a:schemeClr>
                </a:solidFill>
                <a:latin typeface="Arial" panose="020B0604020202020204" pitchFamily="34" charset="0"/>
                <a:cs typeface="Arial" panose="020B0604020202020204" pitchFamily="34" charset="0"/>
              </a:rPr>
            </a:br>
            <a:r>
              <a:rPr lang="en-US" sz="1800" b="1" dirty="0" smtClean="0">
                <a:solidFill>
                  <a:schemeClr val="accent1">
                    <a:lumMod val="20000"/>
                    <a:lumOff val="80000"/>
                  </a:schemeClr>
                </a:solidFill>
                <a:latin typeface="Arial" panose="020B0604020202020204" pitchFamily="34" charset="0"/>
                <a:cs typeface="Arial" panose="020B0604020202020204" pitchFamily="34" charset="0"/>
              </a:rPr>
              <a:t>ID:433100897</a:t>
            </a:r>
            <a:r>
              <a:rPr lang="ar-SA" sz="3200" b="1" dirty="0">
                <a:latin typeface="Arial" panose="020B0604020202020204" pitchFamily="34" charset="0"/>
                <a:cs typeface="Arial" panose="020B0604020202020204" pitchFamily="34" charset="0"/>
              </a:rPr>
              <a:t/>
            </a:r>
            <a:br>
              <a:rPr lang="ar-SA" sz="3200" b="1" dirty="0">
                <a:latin typeface="Arial" panose="020B0604020202020204" pitchFamily="34" charset="0"/>
                <a:cs typeface="Arial" panose="020B0604020202020204" pitchFamily="34" charset="0"/>
              </a:rPr>
            </a:br>
            <a:endParaRPr lang="ar-SA" sz="2000" dirty="0">
              <a:solidFill>
                <a:schemeClr val="bg2">
                  <a:lumMod val="75000"/>
                </a:schemeClr>
              </a:solidFill>
            </a:endParaRPr>
          </a:p>
        </p:txBody>
      </p:sp>
      <p:sp>
        <p:nvSpPr>
          <p:cNvPr id="6" name="مربع نص 5"/>
          <p:cNvSpPr txBox="1"/>
          <p:nvPr/>
        </p:nvSpPr>
        <p:spPr>
          <a:xfrm>
            <a:off x="2411760" y="188640"/>
            <a:ext cx="4172937" cy="369332"/>
          </a:xfrm>
          <a:prstGeom prst="rect">
            <a:avLst/>
          </a:prstGeom>
          <a:noFill/>
        </p:spPr>
        <p:txBody>
          <a:bodyPr wrap="none" rtlCol="1">
            <a:spAutoFit/>
          </a:bodyPr>
          <a:lstStyle/>
          <a:p>
            <a:pPr algn="l" rtl="0"/>
            <a:r>
              <a:rPr lang="en-US" i="1" dirty="0" err="1">
                <a:solidFill>
                  <a:schemeClr val="bg2">
                    <a:lumMod val="75000"/>
                  </a:schemeClr>
                </a:solidFill>
                <a:latin typeface="Bodoni MT Black" pitchFamily="18" charset="0"/>
              </a:rPr>
              <a:t>Johali</a:t>
            </a:r>
            <a:r>
              <a:rPr lang="en-US" i="1" dirty="0">
                <a:solidFill>
                  <a:schemeClr val="bg2">
                    <a:lumMod val="75000"/>
                  </a:schemeClr>
                </a:solidFill>
                <a:latin typeface="Bodoni MT Black" pitchFamily="18" charset="0"/>
              </a:rPr>
              <a:t> CHS383SOCHE2014_2018 1st3839</a:t>
            </a:r>
            <a:endParaRPr lang="ar-SA" dirty="0"/>
          </a:p>
        </p:txBody>
      </p:sp>
      <p:pic>
        <p:nvPicPr>
          <p:cNvPr id="7" name="صورة 6"/>
          <p:cNvPicPr>
            <a:picLocks noChangeAspect="1"/>
          </p:cNvPicPr>
          <p:nvPr/>
        </p:nvPicPr>
        <p:blipFill>
          <a:blip r:embed="rId4" cstate="print">
            <a:alphaModFix amt="29000"/>
            <a:extLst>
              <a:ext uri="{BEBA8EAE-BF5A-486C-A8C5-ECC9F3942E4B}">
                <a14:imgProps xmlns:a14="http://schemas.microsoft.com/office/drawing/2010/main" xmlns="">
                  <a14:imgLayer r:embed="rId5">
                    <a14:imgEffect>
                      <a14:brightnessContrast bright="5000"/>
                    </a14:imgEffect>
                  </a14:imgLayer>
                </a14:imgProps>
              </a:ext>
            </a:extLst>
          </a:blip>
          <a:stretch>
            <a:fillRect/>
          </a:stretch>
        </p:blipFill>
        <p:spPr>
          <a:xfrm>
            <a:off x="1500166" y="3786190"/>
            <a:ext cx="6215106" cy="2482471"/>
          </a:xfrm>
          <a:prstGeom prst="rect">
            <a:avLst/>
          </a:prstGeom>
        </p:spPr>
      </p:pic>
    </p:spTree>
    <p:extLst>
      <p:ext uri="{BB962C8B-B14F-4D97-AF65-F5344CB8AC3E}">
        <p14:creationId xmlns:p14="http://schemas.microsoft.com/office/powerpoint/2010/main" xmlns="" val="14437484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2500298" y="5857892"/>
            <a:ext cx="4124601" cy="714372"/>
          </a:xfrm>
        </p:spPr>
        <p:style>
          <a:lnRef idx="3">
            <a:schemeClr val="lt1"/>
          </a:lnRef>
          <a:fillRef idx="1">
            <a:schemeClr val="dk1"/>
          </a:fillRef>
          <a:effectRef idx="1">
            <a:schemeClr val="dk1"/>
          </a:effectRef>
          <a:fontRef idx="minor">
            <a:schemeClr val="lt1"/>
          </a:fontRef>
        </p:style>
        <p:txBody>
          <a:bodyPr>
            <a:normAutofit/>
          </a:bodyPr>
          <a:lstStyle/>
          <a:p>
            <a:r>
              <a:rPr lang="en-US" sz="1600" dirty="0" smtClean="0">
                <a:solidFill>
                  <a:schemeClr val="bg2">
                    <a:lumMod val="75000"/>
                  </a:schemeClr>
                </a:solidFill>
              </a:rPr>
              <a:t>The group was created on Saturday </a:t>
            </a:r>
            <a:br>
              <a:rPr lang="en-US" sz="1600" dirty="0" smtClean="0">
                <a:solidFill>
                  <a:schemeClr val="bg2">
                    <a:lumMod val="75000"/>
                  </a:schemeClr>
                </a:solidFill>
              </a:rPr>
            </a:br>
            <a:r>
              <a:rPr lang="en-US" sz="1600" dirty="0" smtClean="0">
                <a:solidFill>
                  <a:schemeClr val="bg2">
                    <a:lumMod val="75000"/>
                  </a:schemeClr>
                </a:solidFill>
              </a:rPr>
              <a:t>16/9/2017  &amp;   25/12/1438</a:t>
            </a:r>
            <a:endParaRPr lang="ar-SA" sz="1600" dirty="0">
              <a:solidFill>
                <a:schemeClr val="bg2">
                  <a:lumMod val="75000"/>
                </a:schemeClr>
              </a:solidFill>
            </a:endParaRPr>
          </a:p>
        </p:txBody>
      </p:sp>
      <p:pic>
        <p:nvPicPr>
          <p:cNvPr id="6" name="صورة 5"/>
          <p:cNvPicPr>
            <a:picLocks noChangeAspect="1"/>
          </p:cNvPicPr>
          <p:nvPr/>
        </p:nvPicPr>
        <p:blipFill>
          <a:blip r:embed="rId3"/>
          <a:stretch>
            <a:fillRect/>
          </a:stretch>
        </p:blipFill>
        <p:spPr>
          <a:xfrm>
            <a:off x="2285984" y="3214686"/>
            <a:ext cx="4643470" cy="2574034"/>
          </a:xfrm>
          <a:prstGeom prst="rect">
            <a:avLst/>
          </a:prstGeom>
        </p:spPr>
      </p:pic>
      <p:sp>
        <p:nvSpPr>
          <p:cNvPr id="4" name="Rectangle 1"/>
          <p:cNvSpPr>
            <a:spLocks noChangeArrowheads="1"/>
          </p:cNvSpPr>
          <p:nvPr/>
        </p:nvSpPr>
        <p:spPr bwMode="auto">
          <a:xfrm>
            <a:off x="785786" y="214290"/>
            <a:ext cx="7000892"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
          <p:cNvSpPr>
            <a:spLocks noChangeArrowheads="1"/>
          </p:cNvSpPr>
          <p:nvPr/>
        </p:nvSpPr>
        <p:spPr bwMode="auto">
          <a:xfrm>
            <a:off x="1000100" y="571480"/>
            <a:ext cx="7000892" cy="138499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6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مستطيل 6"/>
          <p:cNvSpPr/>
          <p:nvPr/>
        </p:nvSpPr>
        <p:spPr>
          <a:xfrm>
            <a:off x="3071802" y="4429132"/>
            <a:ext cx="3181305"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b="1" dirty="0" smtClean="0"/>
              <a:t>تقرير </a:t>
            </a:r>
            <a:r>
              <a:rPr lang="ar-SA" b="1" dirty="0" err="1" smtClean="0"/>
              <a:t>واتس</a:t>
            </a:r>
            <a:r>
              <a:rPr lang="ar-SA" b="1" dirty="0" smtClean="0"/>
              <a:t> ٣٨٣ محمد </a:t>
            </a:r>
            <a:r>
              <a:rPr lang="ar-SA" b="1" dirty="0" err="1" smtClean="0"/>
              <a:t>الحميداني</a:t>
            </a:r>
            <a:endParaRPr lang="ar-SA" dirty="0"/>
          </a:p>
        </p:txBody>
      </p:sp>
      <p:pic>
        <p:nvPicPr>
          <p:cNvPr id="8" name="Picture 2" descr="C:\Users\Dell\Downloads\FullSizeRender (2).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14744" y="1928802"/>
            <a:ext cx="1561431" cy="12144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9217" name="Rectangle 1"/>
          <p:cNvSpPr>
            <a:spLocks noChangeArrowheads="1"/>
          </p:cNvSpPr>
          <p:nvPr/>
        </p:nvSpPr>
        <p:spPr bwMode="auto">
          <a:xfrm>
            <a:off x="357158" y="3071811"/>
            <a:ext cx="1571635" cy="646331"/>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الأفضل</a:t>
            </a:r>
            <a:r>
              <a:rPr kumimoji="0" lang="ar-SA" sz="9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a:t>
            </a:r>
            <a:r>
              <a:rPr kumimoji="0" lang="ar-SA" sz="3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951021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28596" y="2143116"/>
            <a:ext cx="8229600" cy="2800902"/>
          </a:xfrm>
        </p:spPr>
        <p:style>
          <a:lnRef idx="3">
            <a:schemeClr val="lt1"/>
          </a:lnRef>
          <a:fillRef idx="1">
            <a:schemeClr val="dk1"/>
          </a:fillRef>
          <a:effectRef idx="1">
            <a:schemeClr val="dk1"/>
          </a:effectRef>
          <a:fontRef idx="minor">
            <a:schemeClr val="lt1"/>
          </a:fontRef>
        </p:style>
        <p:txBody>
          <a:bodyPr>
            <a:noAutofit/>
          </a:bodyPr>
          <a:lstStyle/>
          <a:p>
            <a:pPr algn="just" rtl="0"/>
            <a:r>
              <a:rPr lang="en-US"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rPr>
              <a:t>- The opening of the gathering to accomplish the guideline of value in work and offer encounters and the exchange of data between the specialist and understudies as quick as would be prudent. </a:t>
            </a:r>
            <a:endParaRPr lang="ar-SA"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endParaRPr>
          </a:p>
          <a:p>
            <a:pPr algn="just" rtl="0"/>
            <a:r>
              <a:rPr lang="en-US"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rPr>
              <a:t>- It additionally enables all individuals to impart their encounters and insights in a reasonable logical condition. </a:t>
            </a:r>
            <a:endParaRPr lang="ar-SA"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endParaRPr>
          </a:p>
          <a:p>
            <a:pPr algn="just" rtl="0"/>
            <a:r>
              <a:rPr lang="en-US"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rPr>
              <a:t>- Modern training is construct in light of conventional techniques as well as gives us new skylines and imaginative ways. </a:t>
            </a:r>
            <a:endParaRPr lang="ar-SA"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endParaRPr>
          </a:p>
          <a:p>
            <a:pPr algn="just" rtl="0"/>
            <a:r>
              <a:rPr lang="en-US"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rPr>
              <a:t>- The stream of data and skill comes at the snap of a catch as it were.</a:t>
            </a:r>
            <a:endParaRPr lang="ar-SA" sz="1800" dirty="0">
              <a:solidFill>
                <a:schemeClr val="accent1">
                  <a:lumMod val="20000"/>
                  <a:lumOff val="80000"/>
                </a:schemeClr>
              </a:solidFill>
              <a:effectLst>
                <a:glow rad="419100">
                  <a:schemeClr val="accent1">
                    <a:lumMod val="50000"/>
                    <a:alpha val="40000"/>
                  </a:schemeClr>
                </a:glow>
                <a:outerShdw blurRad="50800" dist="50800" dir="5400000" sx="1000" sy="1000" algn="ctr" rotWithShape="0">
                  <a:srgbClr val="000000"/>
                </a:outerShdw>
              </a:effectLst>
              <a:latin typeface="Segoe UI Semibold" pitchFamily="34" charset="0"/>
            </a:endParaRPr>
          </a:p>
        </p:txBody>
      </p:sp>
      <p:pic>
        <p:nvPicPr>
          <p:cNvPr id="4" name="صورة 3"/>
          <p:cNvPicPr>
            <a:picLocks noChangeAspect="1"/>
          </p:cNvPicPr>
          <p:nvPr/>
        </p:nvPicPr>
        <p:blipFill>
          <a:blip r:embed="rId3"/>
          <a:stretch>
            <a:fillRect/>
          </a:stretch>
        </p:blipFill>
        <p:spPr>
          <a:xfrm>
            <a:off x="1571604" y="857232"/>
            <a:ext cx="6000760" cy="832625"/>
          </a:xfrm>
          <a:prstGeom prst="rect">
            <a:avLst/>
          </a:prstGeom>
        </p:spPr>
      </p:pic>
      <p:sp>
        <p:nvSpPr>
          <p:cNvPr id="5" name="Rectangle 1"/>
          <p:cNvSpPr>
            <a:spLocks noChangeArrowheads="1"/>
          </p:cNvSpPr>
          <p:nvPr/>
        </p:nvSpPr>
        <p:spPr bwMode="auto">
          <a:xfrm>
            <a:off x="1357290" y="142852"/>
            <a:ext cx="7000892"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179418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2857488" y="1285860"/>
            <a:ext cx="3929090" cy="428628"/>
          </a:xfrm>
        </p:spPr>
        <p:style>
          <a:lnRef idx="2">
            <a:schemeClr val="dk1"/>
          </a:lnRef>
          <a:fillRef idx="1">
            <a:schemeClr val="lt1"/>
          </a:fillRef>
          <a:effectRef idx="0">
            <a:schemeClr val="dk1"/>
          </a:effectRef>
          <a:fontRef idx="minor">
            <a:schemeClr val="dk1"/>
          </a:fontRef>
        </p:style>
        <p:txBody>
          <a:bodyPr/>
          <a:lstStyle/>
          <a:p>
            <a:pPr algn="ctr"/>
            <a:r>
              <a:rPr lang="ar-SA" sz="2000" dirty="0"/>
              <a:t>عدد الاعضاء المشاركين </a:t>
            </a:r>
            <a:r>
              <a:rPr lang="ar-SA" sz="2000" dirty="0" smtClean="0"/>
              <a:t>:</a:t>
            </a:r>
            <a:r>
              <a:rPr lang="en-US" sz="2000" dirty="0" smtClean="0"/>
              <a:t> 33</a:t>
            </a:r>
            <a:r>
              <a:rPr lang="ar-SA" sz="2000" dirty="0" smtClean="0"/>
              <a:t>عضو</a:t>
            </a:r>
            <a:endParaRPr lang="ar-SA" sz="2000" dirty="0"/>
          </a:p>
        </p:txBody>
      </p:sp>
      <p:pic>
        <p:nvPicPr>
          <p:cNvPr id="3" name="صورة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28662" y="571480"/>
            <a:ext cx="7143800" cy="594895"/>
          </a:xfrm>
          <a:prstGeom prst="rect">
            <a:avLst/>
          </a:prstGeom>
        </p:spPr>
      </p:pic>
      <p:pic>
        <p:nvPicPr>
          <p:cNvPr id="4" name="صورة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500166" y="1772816"/>
            <a:ext cx="6643734" cy="5085184"/>
          </a:xfrm>
          <a:prstGeom prst="rect">
            <a:avLst/>
          </a:prstGeom>
        </p:spPr>
      </p:pic>
      <p:sp>
        <p:nvSpPr>
          <p:cNvPr id="5" name="Rectangle 1"/>
          <p:cNvSpPr>
            <a:spLocks noChangeArrowheads="1"/>
          </p:cNvSpPr>
          <p:nvPr/>
        </p:nvSpPr>
        <p:spPr bwMode="auto">
          <a:xfrm>
            <a:off x="785786" y="214290"/>
            <a:ext cx="7000892"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220961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00034" y="2071678"/>
            <a:ext cx="8229600" cy="2868920"/>
          </a:xfrm>
        </p:spPr>
        <p:style>
          <a:lnRef idx="2">
            <a:schemeClr val="dk1">
              <a:shade val="50000"/>
            </a:schemeClr>
          </a:lnRef>
          <a:fillRef idx="1">
            <a:schemeClr val="dk1"/>
          </a:fillRef>
          <a:effectRef idx="0">
            <a:schemeClr val="dk1"/>
          </a:effectRef>
          <a:fontRef idx="minor">
            <a:schemeClr val="lt1"/>
          </a:fontRef>
        </p:style>
        <p:txBody>
          <a:bodyPr>
            <a:noAutofit/>
          </a:bodyPr>
          <a:lstStyle/>
          <a:p>
            <a:pPr algn="l" rtl="0"/>
            <a:r>
              <a:rPr lang="en-US" sz="1800" dirty="0">
                <a:solidFill>
                  <a:schemeClr val="accent1">
                    <a:lumMod val="20000"/>
                    <a:lumOff val="80000"/>
                  </a:schemeClr>
                </a:solidFill>
                <a:effectLst>
                  <a:outerShdw blurRad="50800" dist="50800" dir="5400000" sx="1000" sy="1000" algn="ctr" rotWithShape="0">
                    <a:srgbClr val="000000"/>
                  </a:outerShdw>
                </a:effectLst>
              </a:rPr>
              <a:t>1-Activation of present day strategies for instruction. </a:t>
            </a:r>
            <a:endParaRPr lang="ar-SA" sz="1800" dirty="0">
              <a:solidFill>
                <a:schemeClr val="accent1">
                  <a:lumMod val="20000"/>
                  <a:lumOff val="80000"/>
                </a:schemeClr>
              </a:solidFill>
              <a:effectLst>
                <a:outerShdw blurRad="50800" dist="50800" dir="5400000" sx="1000" sy="1000" algn="ctr" rotWithShape="0">
                  <a:srgbClr val="000000"/>
                </a:outerShdw>
              </a:effectLst>
            </a:endParaRPr>
          </a:p>
          <a:p>
            <a:pPr algn="l" rtl="0"/>
            <a:r>
              <a:rPr lang="en-US" sz="1800" dirty="0">
                <a:solidFill>
                  <a:schemeClr val="accent1">
                    <a:lumMod val="20000"/>
                    <a:lumOff val="80000"/>
                  </a:schemeClr>
                </a:solidFill>
                <a:effectLst>
                  <a:outerShdw blurRad="50800" dist="50800" dir="5400000" sx="1000" sy="1000" algn="ctr" rotWithShape="0">
                    <a:srgbClr val="000000"/>
                  </a:outerShdw>
                </a:effectLst>
              </a:rPr>
              <a:t>2-Effective and snappy follow-up between the understudy and the speaker. </a:t>
            </a:r>
            <a:endParaRPr lang="ar-SA" sz="1800" dirty="0">
              <a:solidFill>
                <a:schemeClr val="accent1">
                  <a:lumMod val="20000"/>
                  <a:lumOff val="80000"/>
                </a:schemeClr>
              </a:solidFill>
              <a:effectLst>
                <a:outerShdw blurRad="50800" dist="50800" dir="5400000" sx="1000" sy="1000" algn="ctr" rotWithShape="0">
                  <a:srgbClr val="000000"/>
                </a:outerShdw>
              </a:effectLst>
            </a:endParaRPr>
          </a:p>
          <a:p>
            <a:pPr algn="l" rtl="0"/>
            <a:r>
              <a:rPr lang="en-US" sz="1800" dirty="0">
                <a:solidFill>
                  <a:schemeClr val="accent1">
                    <a:lumMod val="20000"/>
                    <a:lumOff val="80000"/>
                  </a:schemeClr>
                </a:solidFill>
                <a:effectLst>
                  <a:outerShdw blurRad="50800" dist="50800" dir="5400000" sx="1000" sy="1000" algn="ctr" rotWithShape="0">
                    <a:srgbClr val="000000"/>
                  </a:outerShdw>
                </a:effectLst>
              </a:rPr>
              <a:t>3-share encounters and set forward various feelings. </a:t>
            </a:r>
            <a:endParaRPr lang="ar-SA" sz="1800" dirty="0">
              <a:solidFill>
                <a:schemeClr val="accent1">
                  <a:lumMod val="20000"/>
                  <a:lumOff val="80000"/>
                </a:schemeClr>
              </a:solidFill>
              <a:effectLst>
                <a:outerShdw blurRad="50800" dist="50800" dir="5400000" sx="1000" sy="1000" algn="ctr" rotWithShape="0">
                  <a:srgbClr val="000000"/>
                </a:outerShdw>
              </a:effectLst>
            </a:endParaRPr>
          </a:p>
          <a:p>
            <a:pPr algn="l" rtl="0"/>
            <a:r>
              <a:rPr lang="en-US" sz="1800" dirty="0">
                <a:solidFill>
                  <a:schemeClr val="accent1">
                    <a:lumMod val="20000"/>
                    <a:lumOff val="80000"/>
                  </a:schemeClr>
                </a:solidFill>
                <a:effectLst>
                  <a:outerShdw blurRad="50800" dist="50800" dir="5400000" sx="1000" sy="1000" algn="ctr" rotWithShape="0">
                    <a:srgbClr val="000000"/>
                  </a:outerShdw>
                </a:effectLst>
              </a:rPr>
              <a:t>4-Knowing the day by day occasions (obligations, tests, address times, evaluations and others). </a:t>
            </a:r>
            <a:endParaRPr lang="ar-SA" sz="1800" dirty="0">
              <a:solidFill>
                <a:schemeClr val="accent1">
                  <a:lumMod val="20000"/>
                  <a:lumOff val="80000"/>
                </a:schemeClr>
              </a:solidFill>
              <a:effectLst>
                <a:outerShdw blurRad="50800" dist="50800" dir="5400000" sx="1000" sy="1000" algn="ctr" rotWithShape="0">
                  <a:srgbClr val="000000"/>
                </a:outerShdw>
              </a:effectLst>
            </a:endParaRPr>
          </a:p>
          <a:p>
            <a:pPr algn="l" rtl="0"/>
            <a:r>
              <a:rPr lang="en-US" sz="1800" dirty="0">
                <a:solidFill>
                  <a:schemeClr val="accent1">
                    <a:lumMod val="20000"/>
                    <a:lumOff val="80000"/>
                  </a:schemeClr>
                </a:solidFill>
                <a:effectLst>
                  <a:outerShdw blurRad="50800" dist="50800" dir="5400000" sx="1000" sy="1000" algn="ctr" rotWithShape="0">
                    <a:srgbClr val="000000"/>
                  </a:outerShdw>
                </a:effectLst>
              </a:rPr>
              <a:t>5-The interest of all new and everything identified with the article of postulations and thoughts and hypotheses.</a:t>
            </a:r>
            <a:endParaRPr lang="ar-SA" sz="1800" dirty="0">
              <a:solidFill>
                <a:schemeClr val="accent1">
                  <a:lumMod val="20000"/>
                  <a:lumOff val="80000"/>
                </a:schemeClr>
              </a:solidFill>
              <a:effectLst>
                <a:outerShdw blurRad="50800" dist="50800" dir="5400000" sx="1000" sy="1000" algn="ctr" rotWithShape="0">
                  <a:srgbClr val="000000"/>
                </a:outerShdw>
              </a:effectLst>
            </a:endParaRPr>
          </a:p>
        </p:txBody>
      </p:sp>
      <p:pic>
        <p:nvPicPr>
          <p:cNvPr id="7" name="صورة 6"/>
          <p:cNvPicPr>
            <a:picLocks noChangeAspect="1"/>
          </p:cNvPicPr>
          <p:nvPr/>
        </p:nvPicPr>
        <p:blipFill>
          <a:blip r:embed="rId3"/>
          <a:stretch>
            <a:fillRect/>
          </a:stretch>
        </p:blipFill>
        <p:spPr>
          <a:xfrm>
            <a:off x="2643175" y="642919"/>
            <a:ext cx="3143272" cy="735618"/>
          </a:xfrm>
          <a:prstGeom prst="rect">
            <a:avLst/>
          </a:prstGeom>
        </p:spPr>
      </p:pic>
      <p:pic>
        <p:nvPicPr>
          <p:cNvPr id="8" name="صورة 7"/>
          <p:cNvPicPr>
            <a:picLocks noChangeAspect="1"/>
          </p:cNvPicPr>
          <p:nvPr/>
        </p:nvPicPr>
        <p:blipFill>
          <a:blip r:embed="rId4"/>
          <a:stretch>
            <a:fillRect/>
          </a:stretch>
        </p:blipFill>
        <p:spPr>
          <a:xfrm>
            <a:off x="0" y="0"/>
            <a:ext cx="2000264" cy="838658"/>
          </a:xfrm>
          <a:prstGeom prst="rect">
            <a:avLst/>
          </a:prstGeom>
        </p:spPr>
      </p:pic>
      <p:sp>
        <p:nvSpPr>
          <p:cNvPr id="5" name="Rectangle 1"/>
          <p:cNvSpPr>
            <a:spLocks noChangeArrowheads="1"/>
          </p:cNvSpPr>
          <p:nvPr/>
        </p:nvSpPr>
        <p:spPr bwMode="auto">
          <a:xfrm>
            <a:off x="2000232" y="142852"/>
            <a:ext cx="7000892"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1953501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graphicFrame>
        <p:nvGraphicFramePr>
          <p:cNvPr id="4" name="عنصر نائب للمحتوى 3"/>
          <p:cNvGraphicFramePr>
            <a:graphicFrameLocks noGrp="1"/>
          </p:cNvGraphicFramePr>
          <p:nvPr>
            <p:ph idx="1"/>
            <p:extLst>
              <p:ext uri="{D42A27DB-BD31-4B8C-83A1-F6EECF244321}">
                <p14:modId xmlns:p14="http://schemas.microsoft.com/office/powerpoint/2010/main" xmlns="" val="84024804"/>
              </p:ext>
            </p:extLst>
          </p:nvPr>
        </p:nvGraphicFramePr>
        <p:xfrm>
          <a:off x="571472" y="1500174"/>
          <a:ext cx="8229600" cy="4883152"/>
        </p:xfrm>
        <a:graphic>
          <a:graphicData uri="http://schemas.openxmlformats.org/drawingml/2006/chart">
            <c:chart xmlns:c="http://schemas.openxmlformats.org/drawingml/2006/chart" xmlns:r="http://schemas.openxmlformats.org/officeDocument/2006/relationships" r:id="rId3"/>
          </a:graphicData>
        </a:graphic>
      </p:graphicFrame>
      <p:pic>
        <p:nvPicPr>
          <p:cNvPr id="3" name="صورة 2"/>
          <p:cNvPicPr>
            <a:picLocks noChangeAspect="1"/>
          </p:cNvPicPr>
          <p:nvPr/>
        </p:nvPicPr>
        <p:blipFill>
          <a:blip r:embed="rId4"/>
          <a:stretch>
            <a:fillRect/>
          </a:stretch>
        </p:blipFill>
        <p:spPr>
          <a:xfrm>
            <a:off x="2143108" y="642918"/>
            <a:ext cx="4975468" cy="500066"/>
          </a:xfrm>
          <a:prstGeom prst="rect">
            <a:avLst/>
          </a:prstGeom>
        </p:spPr>
      </p:pic>
      <p:sp>
        <p:nvSpPr>
          <p:cNvPr id="5" name="Rectangle 1"/>
          <p:cNvSpPr>
            <a:spLocks noChangeArrowheads="1"/>
          </p:cNvSpPr>
          <p:nvPr/>
        </p:nvSpPr>
        <p:spPr bwMode="auto">
          <a:xfrm>
            <a:off x="785786" y="214290"/>
            <a:ext cx="7000892"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2284865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graphicFrame>
        <p:nvGraphicFramePr>
          <p:cNvPr id="4" name="عنصر نائب للمحتوى 3"/>
          <p:cNvGraphicFramePr>
            <a:graphicFrameLocks noGrp="1"/>
          </p:cNvGraphicFramePr>
          <p:nvPr>
            <p:ph idx="1"/>
            <p:extLst>
              <p:ext uri="{D42A27DB-BD31-4B8C-83A1-F6EECF244321}">
                <p14:modId xmlns:p14="http://schemas.microsoft.com/office/powerpoint/2010/main" xmlns="" val="1070459576"/>
              </p:ext>
            </p:extLst>
          </p:nvPr>
        </p:nvGraphicFramePr>
        <p:xfrm>
          <a:off x="500034" y="1928802"/>
          <a:ext cx="8229600" cy="4525962"/>
        </p:xfrm>
        <a:graphic>
          <a:graphicData uri="http://schemas.openxmlformats.org/drawingml/2006/chart">
            <c:chart xmlns:c="http://schemas.openxmlformats.org/drawingml/2006/chart" xmlns:r="http://schemas.openxmlformats.org/officeDocument/2006/relationships" r:id="rId3"/>
          </a:graphicData>
        </a:graphic>
      </p:graphicFrame>
      <p:pic>
        <p:nvPicPr>
          <p:cNvPr id="2" name="صورة 1"/>
          <p:cNvPicPr>
            <a:picLocks noChangeAspect="1"/>
          </p:cNvPicPr>
          <p:nvPr/>
        </p:nvPicPr>
        <p:blipFill rotWithShape="1">
          <a:blip r:embed="rId4" cstate="print">
            <a:extLst>
              <a:ext uri="{28A0092B-C50C-407E-A947-70E740481C1C}">
                <a14:useLocalDpi xmlns:a14="http://schemas.microsoft.com/office/drawing/2010/main" xmlns="" val="0"/>
              </a:ext>
            </a:extLst>
          </a:blip>
          <a:srcRect t="38450" r="-750" b="53150"/>
          <a:stretch/>
        </p:blipFill>
        <p:spPr>
          <a:xfrm>
            <a:off x="2571736" y="785794"/>
            <a:ext cx="4071934" cy="368228"/>
          </a:xfrm>
          <a:prstGeom prst="rect">
            <a:avLst/>
          </a:prstGeom>
        </p:spPr>
      </p:pic>
      <p:sp>
        <p:nvSpPr>
          <p:cNvPr id="4097" name="Rectangle 1"/>
          <p:cNvSpPr>
            <a:spLocks noChangeArrowheads="1"/>
          </p:cNvSpPr>
          <p:nvPr/>
        </p:nvSpPr>
        <p:spPr bwMode="auto">
          <a:xfrm>
            <a:off x="785786" y="214290"/>
            <a:ext cx="7000892"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Mohammed </a:t>
            </a:r>
            <a:r>
              <a:rPr kumimoji="0" lang="en-US"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تقرير محمد سعد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واطساب</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1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1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JohaliCHS383SOCHE1st3839</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2865899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graphicFrame>
        <p:nvGraphicFramePr>
          <p:cNvPr id="4" name="عنصر نائب للمحتوى 3"/>
          <p:cNvGraphicFramePr>
            <a:graphicFrameLocks noGrp="1"/>
          </p:cNvGraphicFramePr>
          <p:nvPr>
            <p:ph idx="1"/>
            <p:extLst>
              <p:ext uri="{D42A27DB-BD31-4B8C-83A1-F6EECF244321}">
                <p14:modId xmlns:p14="http://schemas.microsoft.com/office/powerpoint/2010/main" xmlns="" val="1112290368"/>
              </p:ext>
            </p:extLst>
          </p:nvPr>
        </p:nvGraphicFramePr>
        <p:xfrm>
          <a:off x="1071538" y="2214554"/>
          <a:ext cx="7400948" cy="3876688"/>
        </p:xfrm>
        <a:graphic>
          <a:graphicData uri="http://schemas.openxmlformats.org/drawingml/2006/chart">
            <c:chart xmlns:c="http://schemas.openxmlformats.org/drawingml/2006/chart" xmlns:r="http://schemas.openxmlformats.org/officeDocument/2006/relationships" r:id="rId3"/>
          </a:graphicData>
        </a:graphic>
      </p:graphicFrame>
      <p:pic>
        <p:nvPicPr>
          <p:cNvPr id="3" name="صورة 2"/>
          <p:cNvPicPr>
            <a:picLocks noChangeAspect="1"/>
          </p:cNvPicPr>
          <p:nvPr/>
        </p:nvPicPr>
        <p:blipFill rotWithShape="1">
          <a:blip r:embed="rId4">
            <a:extLst>
              <a:ext uri="{28A0092B-C50C-407E-A947-70E740481C1C}">
                <a14:useLocalDpi xmlns:a14="http://schemas.microsoft.com/office/drawing/2010/main" xmlns="" val="0"/>
              </a:ext>
            </a:extLst>
          </a:blip>
          <a:srcRect l="1429" t="28321" b="61767"/>
          <a:stretch/>
        </p:blipFill>
        <p:spPr>
          <a:xfrm>
            <a:off x="928662" y="785794"/>
            <a:ext cx="7549948" cy="785818"/>
          </a:xfrm>
          <a:prstGeom prst="rect">
            <a:avLst/>
          </a:prstGeom>
        </p:spPr>
      </p:pic>
      <p:sp>
        <p:nvSpPr>
          <p:cNvPr id="5" name="Rectangle 1"/>
          <p:cNvSpPr>
            <a:spLocks noChangeArrowheads="1"/>
          </p:cNvSpPr>
          <p:nvPr/>
        </p:nvSpPr>
        <p:spPr bwMode="auto">
          <a:xfrm>
            <a:off x="1214414" y="357166"/>
            <a:ext cx="6858048" cy="25391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Mohammed </a:t>
            </a:r>
            <a:r>
              <a:rPr kumimoji="0" lang="en-US"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تقزيز</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محمد سعد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واطشاب</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ohaliCHS383SOCHE1st3839</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42521522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graphicFrame>
        <p:nvGraphicFramePr>
          <p:cNvPr id="4" name="عنصر نائب للمحتوى 3"/>
          <p:cNvGraphicFramePr>
            <a:graphicFrameLocks noGrp="1"/>
          </p:cNvGraphicFramePr>
          <p:nvPr>
            <p:ph idx="1"/>
            <p:extLst>
              <p:ext uri="{D42A27DB-BD31-4B8C-83A1-F6EECF244321}">
                <p14:modId xmlns:p14="http://schemas.microsoft.com/office/powerpoint/2010/main" xmlns="" val="43769916"/>
              </p:ext>
            </p:extLst>
          </p:nvPr>
        </p:nvGraphicFramePr>
        <p:xfrm>
          <a:off x="285720" y="1000108"/>
          <a:ext cx="8390736" cy="5572164"/>
        </p:xfrm>
        <a:graphic>
          <a:graphicData uri="http://schemas.openxmlformats.org/drawingml/2006/chart">
            <c:chart xmlns:c="http://schemas.openxmlformats.org/drawingml/2006/chart" xmlns:r="http://schemas.openxmlformats.org/officeDocument/2006/relationships" r:id="rId3"/>
          </a:graphicData>
        </a:graphic>
      </p:graphicFrame>
      <p:pic>
        <p:nvPicPr>
          <p:cNvPr id="3" name="صورة 2"/>
          <p:cNvPicPr>
            <a:picLocks noChangeAspect="1"/>
          </p:cNvPicPr>
          <p:nvPr/>
        </p:nvPicPr>
        <p:blipFill>
          <a:blip r:embed="rId4" cstate="print"/>
          <a:stretch>
            <a:fillRect/>
          </a:stretch>
        </p:blipFill>
        <p:spPr>
          <a:xfrm>
            <a:off x="2500298" y="0"/>
            <a:ext cx="4214810" cy="618010"/>
          </a:xfrm>
          <a:prstGeom prst="rect">
            <a:avLst/>
          </a:prstGeom>
        </p:spPr>
      </p:pic>
      <p:sp>
        <p:nvSpPr>
          <p:cNvPr id="2049" name="Rectangle 1"/>
          <p:cNvSpPr>
            <a:spLocks noChangeArrowheads="1"/>
          </p:cNvSpPr>
          <p:nvPr/>
        </p:nvSpPr>
        <p:spPr bwMode="auto">
          <a:xfrm>
            <a:off x="1285852" y="714357"/>
            <a:ext cx="6858048" cy="25391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Mohammed </a:t>
            </a:r>
            <a:r>
              <a:rPr kumimoji="0" lang="en-US"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Alhumaydani</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تقزيز</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محمد سعد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الحميداني</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استخدام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واطشاب</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لتعزيز تدريس </a:t>
            </a:r>
            <a:r>
              <a:rPr kumimoji="0" lang="ar-SA" sz="105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سوتشي</a:t>
            </a:r>
            <a:r>
              <a:rPr kumimoji="0" lang="ar-SA"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05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ohaliCHS383SOCHE1st3839</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42619368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ملتقى">
  <a:themeElements>
    <a:clrScheme name="ملتقى">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ملتقى">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ملتقى">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زوايا">
  <a:themeElements>
    <a:clrScheme name="زوايا">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زوايا">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زوايا">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764</TotalTime>
  <Words>298</Words>
  <Application>Microsoft Macintosh PowerPoint</Application>
  <PresentationFormat>عرض على الشاشة (3:4)‏</PresentationFormat>
  <Paragraphs>30</Paragraphs>
  <Slides>10</Slides>
  <Notes>0</Notes>
  <HiddenSlides>0</HiddenSlides>
  <MMClips>0</MMClips>
  <ScaleCrop>false</ScaleCrop>
  <HeadingPairs>
    <vt:vector size="4" baseType="variant">
      <vt:variant>
        <vt:lpstr>سمة</vt:lpstr>
      </vt:variant>
      <vt:variant>
        <vt:i4>2</vt:i4>
      </vt:variant>
      <vt:variant>
        <vt:lpstr>عناوين الشرائح</vt:lpstr>
      </vt:variant>
      <vt:variant>
        <vt:i4>10</vt:i4>
      </vt:variant>
    </vt:vector>
  </HeadingPairs>
  <TitlesOfParts>
    <vt:vector size="12" baseType="lpstr">
      <vt:lpstr>ملتقى</vt:lpstr>
      <vt:lpstr>زوايا</vt:lpstr>
      <vt:lpstr>Johali CHS383SOCHE2014_2018 1st3839 </vt:lpstr>
      <vt:lpstr>The group was created on Saturday  16/9/2017  &amp;   25/12/1438</vt:lpstr>
      <vt:lpstr>الشريحة 3</vt:lpstr>
      <vt:lpstr>عدد الاعضاء المشاركين : 33عضو</vt:lpstr>
      <vt:lpstr>الشريحة 5</vt:lpstr>
      <vt:lpstr>الشريحة 6</vt:lpstr>
      <vt:lpstr>الشريحة 7</vt:lpstr>
      <vt:lpstr>الشريحة 8</vt:lpstr>
      <vt:lpstr>الشريحة 9</vt:lpstr>
      <vt:lpstr> By Mohammed Saad Alhumaydani تقزيز محمد سعد الحميداني استخدام واطشاب لتعزيز تدريس سوتشي  JohaliCHS383SOCHE1st3839  ID:433100897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Dell</dc:creator>
  <cp:lastModifiedBy>win7</cp:lastModifiedBy>
  <cp:revision>48</cp:revision>
  <dcterms:created xsi:type="dcterms:W3CDTF">2017-12-11T09:04:42Z</dcterms:created>
  <dcterms:modified xsi:type="dcterms:W3CDTF">2017-12-19T04:59:23Z</dcterms:modified>
</cp:coreProperties>
</file>