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5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5" r:id="rId9"/>
    <p:sldId id="264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80" r:id="rId23"/>
    <p:sldId id="278" r:id="rId24"/>
    <p:sldId id="279" r:id="rId25"/>
    <p:sldId id="281" r:id="rId26"/>
    <p:sldId id="283" r:id="rId27"/>
    <p:sldId id="284" r:id="rId28"/>
    <p:sldId id="285" r:id="rId29"/>
    <p:sldId id="286" r:id="rId30"/>
    <p:sldId id="287" r:id="rId31"/>
    <p:sldId id="288" r:id="rId32"/>
    <p:sldId id="289" r:id="rId33"/>
    <p:sldId id="290" r:id="rId3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90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FCB0A23-FCAD-4A65-8B35-CCCB02369612}" type="datetimeFigureOut">
              <a:rPr lang="en-GB" smtClean="0"/>
              <a:t>07/02/2015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432986-BE36-42CF-B783-B1A8A420679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056284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511B5-53C9-401D-BB41-E7E5E173AB0A}" type="datetime1">
              <a:rPr lang="en-US" smtClean="0"/>
              <a:t>2/7/2015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Lakshmi Kalyanaraman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7BDD23-BC71-4B3D-8830-8C3DC3FD0944}" type="datetime1">
              <a:rPr lang="en-US" smtClean="0"/>
              <a:t>2/7/2015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Lakshmi Kalyanaraman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EEECE-DB48-4814-B02D-685B3E47B714}" type="datetime1">
              <a:rPr lang="en-US" smtClean="0"/>
              <a:t>2/7/2015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Lakshmi Kalyanaraman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3C5CD-3065-47ED-BE73-471769829323}" type="datetime1">
              <a:rPr lang="en-US" smtClean="0"/>
              <a:t>2/7/2015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Lakshmi Kalyanaraman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8E1437-D951-42A6-8B47-27E87C47704A}" type="datetime1">
              <a:rPr lang="en-US" smtClean="0"/>
              <a:t>2/7/2015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Lakshmi Kalyanaraman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E869C2-36F9-47A6-B71A-3F768C9C4CA0}" type="datetime1">
              <a:rPr lang="en-US" smtClean="0"/>
              <a:t>2/7/2015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Lakshmi Kalyanaraman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939920-24B3-4221-BCB4-9E4CA4784F80}" type="datetime1">
              <a:rPr lang="en-US" smtClean="0"/>
              <a:t>2/7/2015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Lakshmi Kalyanaraman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DC044-943C-4D91-9920-79A2445469E0}" type="datetime1">
              <a:rPr lang="en-US" smtClean="0"/>
              <a:t>2/7/2015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Lakshmi Kalyanaraman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55E2A-2E87-4FAD-AB85-50EF6B1D6E0E}" type="datetime1">
              <a:rPr lang="en-US" smtClean="0"/>
              <a:t>2/7/2015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Lakshmi Kalyanaraman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73C5A0-6E0E-4B30-B6E6-E9EFC8DF4971}" type="datetime1">
              <a:rPr lang="en-US" smtClean="0"/>
              <a:t>2/7/2015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Lakshmi Kalyanaraman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812C27-41A4-4CD3-90F1-0A506BC9C389}" type="datetime1">
              <a:rPr lang="en-US" smtClean="0"/>
              <a:t>2/7/2015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Lakshmi Kalyanaraman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C621FF-0430-479D-9709-E240BF29FF9E}" type="datetime1">
              <a:rPr lang="en-US" smtClean="0"/>
              <a:t>2/7/2015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Dr. Lakshmi Kalyanaraman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The Money Markets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Lakshmi Kalyanaraman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4292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Banks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Interest rate regulations existed historically to reduce competition among banks</a:t>
            </a:r>
          </a:p>
          <a:p>
            <a:r>
              <a:rPr lang="en-GB" dirty="0" smtClean="0"/>
              <a:t>Before it was repelled, money markets were established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Lakshmi Kalyanaraman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093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Money markets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However, cost structure of banking industry makes it unable to compete effectively in the market for short-term funds against less restricted money markets</a:t>
            </a:r>
          </a:p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Lakshmi Kalyanaraman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4259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Purpose of money markets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Cash inflows and outflows are rarely synchronized</a:t>
            </a:r>
          </a:p>
          <a:p>
            <a:r>
              <a:rPr lang="en-GB" dirty="0" smtClean="0"/>
              <a:t>Ideal for firm or financial institution to ‘warehouse’ surplus funds until they are needed</a:t>
            </a:r>
          </a:p>
          <a:p>
            <a:r>
              <a:rPr lang="en-GB" dirty="0" smtClean="0"/>
              <a:t>Provide low-cost source of funds for firms, the government, and intermediaries that need a short-term infusion of funds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Lakshmi Kalyanaraman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4218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Participants of money markets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b="1" i="1" dirty="0" smtClean="0"/>
              <a:t>Treasury department</a:t>
            </a:r>
            <a:r>
              <a:rPr lang="en-GB" dirty="0" smtClean="0"/>
              <a:t>:</a:t>
            </a:r>
          </a:p>
          <a:p>
            <a:r>
              <a:rPr lang="en-GB" dirty="0" smtClean="0"/>
              <a:t>Always a demander of money market funds and never a supplier</a:t>
            </a:r>
          </a:p>
          <a:p>
            <a:r>
              <a:rPr lang="en-GB" dirty="0" smtClean="0"/>
              <a:t>Issues treasury bills to raise funds until tax revenues are received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Lakshmi Kalyanaraman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9206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Participants of money markets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Federal Reserve System:</a:t>
            </a:r>
          </a:p>
          <a:p>
            <a:r>
              <a:rPr lang="en-GB" dirty="0" smtClean="0"/>
              <a:t>Treasury’s agent for the distribution of all government securities</a:t>
            </a:r>
          </a:p>
          <a:p>
            <a:r>
              <a:rPr lang="en-GB" dirty="0" smtClean="0"/>
              <a:t>Holds vast quantities of treasury securities </a:t>
            </a:r>
          </a:p>
          <a:p>
            <a:r>
              <a:rPr lang="en-GB" dirty="0" smtClean="0"/>
              <a:t>Sells treasury bills if money supply should be reduced</a:t>
            </a:r>
          </a:p>
          <a:p>
            <a:r>
              <a:rPr lang="en-GB" dirty="0" smtClean="0"/>
              <a:t>Buys treasury bills if money supply should be expanded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Lakshmi Kalyanaraman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2309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Participants of money markets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b="1" i="1" dirty="0" smtClean="0"/>
              <a:t>Commercial Banks</a:t>
            </a:r>
            <a:r>
              <a:rPr lang="en-GB" dirty="0" smtClean="0"/>
              <a:t>:</a:t>
            </a:r>
          </a:p>
          <a:p>
            <a:r>
              <a:rPr lang="en-GB" dirty="0" smtClean="0"/>
              <a:t>Buy treasury securities</a:t>
            </a:r>
          </a:p>
          <a:p>
            <a:r>
              <a:rPr lang="en-GB" dirty="0" smtClean="0"/>
              <a:t>Issue negotiable certificates of deposit, banker’s acceptances, federal funds, and repurchase agreements</a:t>
            </a:r>
          </a:p>
          <a:p>
            <a:r>
              <a:rPr lang="en-GB" dirty="0" smtClean="0"/>
              <a:t>Offer individual investor accounts that invest in money market securities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Lakshmi Kalyanaraman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9241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Participants of money markets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b="1" i="1" dirty="0" smtClean="0"/>
              <a:t>Businesses:</a:t>
            </a:r>
          </a:p>
          <a:p>
            <a:r>
              <a:rPr lang="en-GB" dirty="0" smtClean="0"/>
              <a:t>Buy and sell various short-term securities as a regular part of their cash management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Lakshmi Kalyanaraman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9605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Participants of money markets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Investment companies</a:t>
            </a:r>
          </a:p>
          <a:p>
            <a:r>
              <a:rPr lang="en-GB" dirty="0" smtClean="0"/>
              <a:t>Finance companies (commercial leasing companies)</a:t>
            </a:r>
          </a:p>
          <a:p>
            <a:r>
              <a:rPr lang="en-GB" dirty="0" smtClean="0"/>
              <a:t>Insurance companies</a:t>
            </a:r>
          </a:p>
          <a:p>
            <a:r>
              <a:rPr lang="en-GB" dirty="0" smtClean="0"/>
              <a:t>Pension funds</a:t>
            </a:r>
          </a:p>
          <a:p>
            <a:r>
              <a:rPr lang="en-GB" dirty="0" smtClean="0"/>
              <a:t>Individuals</a:t>
            </a:r>
          </a:p>
          <a:p>
            <a:r>
              <a:rPr lang="en-GB" dirty="0" smtClean="0"/>
              <a:t>Money market mutual funds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Lakshmi Kalyanaraman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0564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Money market instruments</a:t>
            </a:r>
            <a:endParaRPr lang="en-GB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Lakshmi Kalyanaraman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3058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Treasury bills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Most liquid</a:t>
            </a:r>
          </a:p>
          <a:p>
            <a:r>
              <a:rPr lang="en-GB" dirty="0" smtClean="0"/>
              <a:t>Discount securities</a:t>
            </a:r>
          </a:p>
          <a:p>
            <a:r>
              <a:rPr lang="en-GB" dirty="0" smtClean="0"/>
              <a:t>zero default risk</a:t>
            </a:r>
          </a:p>
          <a:p>
            <a:r>
              <a:rPr lang="en-GB" dirty="0" smtClean="0"/>
              <a:t>Inflation risk low because of short maturity</a:t>
            </a:r>
          </a:p>
          <a:p>
            <a:r>
              <a:rPr lang="en-GB" dirty="0" smtClean="0"/>
              <a:t>Market is deep and liquid</a:t>
            </a:r>
          </a:p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Lakshmi Kalyanaraman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3934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Characteristics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GB" dirty="0" smtClean="0"/>
              <a:t>Sold in large denominations</a:t>
            </a:r>
          </a:p>
          <a:p>
            <a:pPr algn="just"/>
            <a:r>
              <a:rPr lang="en-GB" dirty="0" smtClean="0"/>
              <a:t>Have low default risk</a:t>
            </a:r>
          </a:p>
          <a:p>
            <a:pPr algn="just"/>
            <a:r>
              <a:rPr lang="en-GB" dirty="0" smtClean="0"/>
              <a:t>Mature in one year or less from their original date of issue</a:t>
            </a:r>
          </a:p>
          <a:p>
            <a:pPr algn="just"/>
            <a:r>
              <a:rPr lang="en-GB" dirty="0" smtClean="0"/>
              <a:t>Do not take place in any one particular location</a:t>
            </a:r>
          </a:p>
          <a:p>
            <a:pPr algn="just"/>
            <a:r>
              <a:rPr lang="en-GB" dirty="0" smtClean="0"/>
              <a:t>Trades usually over phone and completed electronically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Lakshmi Kalyanaraman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2743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Treasury bills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Deep market: many different buyers and sellers</a:t>
            </a:r>
          </a:p>
          <a:p>
            <a:r>
              <a:rPr lang="en-GB" dirty="0" smtClean="0"/>
              <a:t>Liquid market: securities can be bought and sold quickly and with low transaction costs</a:t>
            </a:r>
          </a:p>
          <a:p>
            <a:r>
              <a:rPr lang="en-GB" dirty="0" smtClean="0"/>
              <a:t>Investors in markets that are deep and liquid have little risk as they can buy and sell securities when they want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Lakshmi Kalyanaraman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3253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Discounting the price of treasury securities to pay interest</a:t>
            </a:r>
            <a:endParaRPr lang="en-GB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Lakshmi Kalyanaraman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9770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Discounting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Most money market securities do not pay interest</a:t>
            </a:r>
          </a:p>
          <a:p>
            <a:r>
              <a:rPr lang="en-GB" dirty="0" smtClean="0"/>
              <a:t>Investor pays less for the security than it will be worth when it matures and the increase in price provides a return</a:t>
            </a:r>
          </a:p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Lakshmi Kalyanaraman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7968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Annualized discount rate calculation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GB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/>
                          </a:rPr>
                          <m:t>𝑖</m:t>
                        </m:r>
                      </m:e>
                      <m:sub>
                        <m:r>
                          <a:rPr lang="en-GB" b="0" i="1" smtClean="0">
                            <a:latin typeface="Cambria Math"/>
                          </a:rPr>
                          <m:t>𝑑𝑖𝑠𝑐𝑜𝑢𝑛𝑡</m:t>
                        </m:r>
                      </m:sub>
                    </m:sSub>
                    <m:r>
                      <a:rPr lang="en-GB" b="0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GB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GB" b="0" i="1" smtClean="0">
                            <a:latin typeface="Cambria Math"/>
                          </a:rPr>
                          <m:t>𝐹</m:t>
                        </m:r>
                        <m:r>
                          <a:rPr lang="en-GB" b="0" i="1" smtClean="0">
                            <a:latin typeface="Cambria Math"/>
                          </a:rPr>
                          <m:t>−</m:t>
                        </m:r>
                        <m:r>
                          <a:rPr lang="en-GB" b="0" i="1" smtClean="0">
                            <a:latin typeface="Cambria Math"/>
                          </a:rPr>
                          <m:t>𝑃</m:t>
                        </m:r>
                      </m:num>
                      <m:den>
                        <m:r>
                          <a:rPr lang="en-GB" b="0" i="1" smtClean="0">
                            <a:latin typeface="Cambria Math"/>
                          </a:rPr>
                          <m:t>𝐹</m:t>
                        </m:r>
                      </m:den>
                    </m:f>
                    <m:r>
                      <a:rPr lang="en-GB" b="0" i="1" smtClean="0">
                        <a:latin typeface="Cambria Math"/>
                        <a:ea typeface="Cambria Math"/>
                      </a:rPr>
                      <m:t>×</m:t>
                    </m:r>
                    <m:f>
                      <m:fPr>
                        <m:ctrlPr>
                          <a:rPr lang="en-GB" b="0" i="1" smtClean="0">
                            <a:latin typeface="Cambria Math"/>
                            <a:ea typeface="Cambria Math"/>
                          </a:rPr>
                        </m:ctrlPr>
                      </m:fPr>
                      <m:num>
                        <m:r>
                          <a:rPr lang="en-GB" b="0" i="1" smtClean="0">
                            <a:latin typeface="Cambria Math"/>
                            <a:ea typeface="Cambria Math"/>
                          </a:rPr>
                          <m:t>360</m:t>
                        </m:r>
                      </m:num>
                      <m:den>
                        <m:r>
                          <a:rPr lang="en-GB" b="0" i="1" smtClean="0">
                            <a:latin typeface="Cambria Math"/>
                            <a:ea typeface="Cambria Math"/>
                          </a:rPr>
                          <m:t>𝑛</m:t>
                        </m:r>
                      </m:den>
                    </m:f>
                  </m:oMath>
                </a14:m>
                <a:endParaRPr lang="en-GB" dirty="0" smtClean="0"/>
              </a:p>
              <a:p>
                <a:endParaRPr lang="en-GB" dirty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GB" i="1">
                            <a:solidFill>
                              <a:prstClr val="black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GB" i="1">
                            <a:solidFill>
                              <a:prstClr val="black"/>
                            </a:solidFill>
                            <a:latin typeface="Cambria Math"/>
                          </a:rPr>
                          <m:t>𝑖</m:t>
                        </m:r>
                      </m:e>
                      <m:sub>
                        <m:r>
                          <a:rPr lang="en-GB" i="1">
                            <a:solidFill>
                              <a:prstClr val="black"/>
                            </a:solidFill>
                            <a:latin typeface="Cambria Math"/>
                          </a:rPr>
                          <m:t>𝑑𝑖𝑠𝑐𝑜𝑢𝑛𝑡</m:t>
                        </m:r>
                      </m:sub>
                    </m:sSub>
                    <m:r>
                      <a:rPr lang="en-GB" i="1">
                        <a:solidFill>
                          <a:prstClr val="black"/>
                        </a:solidFill>
                        <a:latin typeface="Cambria Math"/>
                      </a:rPr>
                      <m:t>=</m:t>
                    </m:r>
                  </m:oMath>
                </a14:m>
                <a:r>
                  <a:rPr lang="en-GB" dirty="0" smtClean="0"/>
                  <a:t> annualized discount rate %</a:t>
                </a:r>
              </a:p>
              <a:p>
                <a:r>
                  <a:rPr lang="en-GB" dirty="0" smtClean="0"/>
                  <a:t>P = Purchase price</a:t>
                </a:r>
              </a:p>
              <a:p>
                <a:r>
                  <a:rPr lang="en-GB" dirty="0" smtClean="0"/>
                  <a:t>F = Face or maturity value</a:t>
                </a:r>
              </a:p>
              <a:p>
                <a:r>
                  <a:rPr lang="en-GB" dirty="0" smtClean="0"/>
                  <a:t>n = Number of days until maturity</a:t>
                </a:r>
                <a:endParaRPr lang="en-GB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63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Lakshmi Kalyanaraman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4479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Investment rate calculation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GB" dirty="0" smtClean="0">
                    <a:latin typeface="Cambria Math"/>
                  </a:rPr>
                  <a:t>What investor earns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GB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/>
                          </a:rPr>
                          <m:t>𝑖</m:t>
                        </m:r>
                      </m:e>
                      <m:sub>
                        <m:r>
                          <a:rPr lang="en-GB" b="0" i="1" smtClean="0">
                            <a:latin typeface="Cambria Math"/>
                          </a:rPr>
                          <m:t>𝑖𝑛𝑣𝑒𝑠𝑡𝑚𝑒𝑛𝑡</m:t>
                        </m:r>
                      </m:sub>
                    </m:sSub>
                    <m:r>
                      <a:rPr lang="en-GB" b="0" i="1" smtClean="0">
                        <a:latin typeface="Cambria Math"/>
                      </a:rPr>
                      <m:t>= </m:t>
                    </m:r>
                    <m:f>
                      <m:fPr>
                        <m:ctrlPr>
                          <a:rPr lang="en-GB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GB" b="0" i="1" smtClean="0">
                            <a:latin typeface="Cambria Math"/>
                          </a:rPr>
                          <m:t>𝐹</m:t>
                        </m:r>
                        <m:r>
                          <a:rPr lang="en-GB" b="0" i="1" smtClean="0">
                            <a:latin typeface="Cambria Math"/>
                          </a:rPr>
                          <m:t>−</m:t>
                        </m:r>
                        <m:r>
                          <a:rPr lang="en-GB" b="0" i="1" smtClean="0">
                            <a:latin typeface="Cambria Math"/>
                          </a:rPr>
                          <m:t>𝑃</m:t>
                        </m:r>
                      </m:num>
                      <m:den>
                        <m:r>
                          <a:rPr lang="en-GB" b="0" i="1" smtClean="0">
                            <a:latin typeface="Cambria Math"/>
                          </a:rPr>
                          <m:t>𝑃</m:t>
                        </m:r>
                      </m:den>
                    </m:f>
                    <m:r>
                      <a:rPr lang="en-GB" i="1">
                        <a:solidFill>
                          <a:prstClr val="black"/>
                        </a:solidFill>
                        <a:latin typeface="Cambria Math"/>
                        <a:ea typeface="Cambria Math"/>
                      </a:rPr>
                      <m:t>×</m:t>
                    </m:r>
                    <m:f>
                      <m:fPr>
                        <m:ctrlPr>
                          <a:rPr lang="en-GB" i="1">
                            <a:solidFill>
                              <a:prstClr val="black"/>
                            </a:solidFill>
                            <a:latin typeface="Cambria Math"/>
                            <a:ea typeface="Cambria Math"/>
                          </a:rPr>
                        </m:ctrlPr>
                      </m:fPr>
                      <m:num>
                        <m:r>
                          <a:rPr lang="en-GB" i="1">
                            <a:solidFill>
                              <a:prstClr val="black"/>
                            </a:solidFill>
                            <a:latin typeface="Cambria Math"/>
                            <a:ea typeface="Cambria Math"/>
                          </a:rPr>
                          <m:t>36</m:t>
                        </m:r>
                        <m:r>
                          <a:rPr lang="en-GB" b="0" i="1" smtClean="0">
                            <a:solidFill>
                              <a:prstClr val="black"/>
                            </a:solidFill>
                            <a:latin typeface="Cambria Math"/>
                            <a:ea typeface="Cambria Math"/>
                          </a:rPr>
                          <m:t>5</m:t>
                        </m:r>
                      </m:num>
                      <m:den>
                        <m:r>
                          <a:rPr lang="en-GB" i="1">
                            <a:solidFill>
                              <a:prstClr val="black"/>
                            </a:solidFill>
                            <a:latin typeface="Cambria Math"/>
                            <a:ea typeface="Cambria Math"/>
                          </a:rPr>
                          <m:t>𝑛</m:t>
                        </m:r>
                      </m:den>
                    </m:f>
                  </m:oMath>
                </a14:m>
                <a:endParaRPr lang="en-GB" dirty="0" smtClean="0"/>
              </a:p>
              <a:p>
                <a:endParaRPr lang="en-GB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630" t="-175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Lakshmi Kalyanaraman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3028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Federal funds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GB" dirty="0" smtClean="0"/>
              <a:t>Short-term funds transferred (loaned or borrowed) between financial institutions usually for a period of one day</a:t>
            </a:r>
          </a:p>
          <a:p>
            <a:pPr algn="just"/>
            <a:r>
              <a:rPr lang="en-GB" dirty="0"/>
              <a:t>Banks with excess reserves loan them to banks that need them</a:t>
            </a:r>
          </a:p>
          <a:p>
            <a:pPr algn="just"/>
            <a:endParaRPr lang="en-GB" dirty="0" smtClean="0"/>
          </a:p>
          <a:p>
            <a:pPr algn="just"/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Lakshmi Kalyanaraman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5309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Repurchase agreements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Nonbanks participate</a:t>
            </a:r>
          </a:p>
          <a:p>
            <a:r>
              <a:rPr lang="en-GB" dirty="0" smtClean="0"/>
              <a:t>A firm can sell treasury securities in a repurchase agreement whereby the firm agrees to buy back the securities at a specified future date</a:t>
            </a:r>
          </a:p>
          <a:p>
            <a:r>
              <a:rPr lang="en-GB" dirty="0" smtClean="0"/>
              <a:t>Collateralized with treasury securities</a:t>
            </a:r>
          </a:p>
          <a:p>
            <a:r>
              <a:rPr lang="en-GB" dirty="0" smtClean="0"/>
              <a:t>Carry low risk and hence low interest rate</a:t>
            </a:r>
          </a:p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Lakshmi Kalyanaraman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2279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Negotiable certificates of deposit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Bank issued security that documents a deposit</a:t>
            </a:r>
          </a:p>
          <a:p>
            <a:r>
              <a:rPr lang="en-GB" dirty="0" smtClean="0"/>
              <a:t>Specifies the interest rate and the maturity date</a:t>
            </a:r>
          </a:p>
          <a:p>
            <a:r>
              <a:rPr lang="en-GB" dirty="0" smtClean="0"/>
              <a:t>Term security</a:t>
            </a:r>
          </a:p>
          <a:p>
            <a:r>
              <a:rPr lang="en-GB" dirty="0" smtClean="0"/>
              <a:t>Bearer instrument</a:t>
            </a:r>
          </a:p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Lakshmi Kalyanaraman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5699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Commercial paper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Unsecured promissory notes issued by corporations</a:t>
            </a:r>
          </a:p>
          <a:p>
            <a:r>
              <a:rPr lang="en-GB" dirty="0" smtClean="0"/>
              <a:t>Normally mature in 270 days</a:t>
            </a:r>
          </a:p>
          <a:p>
            <a:r>
              <a:rPr lang="en-GB" dirty="0" smtClean="0"/>
              <a:t>Only largest and most creditworthy corporations issue</a:t>
            </a:r>
          </a:p>
          <a:p>
            <a:r>
              <a:rPr lang="en-GB" dirty="0" smtClean="0"/>
              <a:t>Interest rate the corporation is charged reflects the firm’s level of risk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Lakshmi Kalyanaraman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1050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Banker’s acceptances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An order to pay a specified amount of money to the bearer on a given date</a:t>
            </a:r>
          </a:p>
          <a:p>
            <a:r>
              <a:rPr lang="en-GB" dirty="0" smtClean="0"/>
              <a:t>International trade</a:t>
            </a:r>
          </a:p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Lakshmi Kalyanaraman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4884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Characteristics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Active secondary market</a:t>
            </a:r>
          </a:p>
          <a:p>
            <a:r>
              <a:rPr lang="en-GB" dirty="0" smtClean="0"/>
              <a:t>Wholesale markets</a:t>
            </a:r>
          </a:p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Lakshmi Kalyanaraman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9719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Eurodollars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48640" lvl="0" indent="-411480">
              <a:buClr>
                <a:prstClr val="white">
                  <a:shade val="95000"/>
                </a:prstClr>
              </a:buClr>
              <a:buSzPct val="65000"/>
              <a:buFont typeface="Wingdings 2"/>
              <a:buChar char=""/>
            </a:pPr>
            <a:r>
              <a:rPr lang="en-US" sz="2800" dirty="0" smtClean="0">
                <a:latin typeface="Book Antiqua"/>
              </a:rPr>
              <a:t>Dollar-denominated deposits at foreign banks or foreign branches of American banks</a:t>
            </a:r>
          </a:p>
          <a:p>
            <a:pPr marL="548640" lvl="0" indent="-411480">
              <a:buClr>
                <a:prstClr val="white">
                  <a:shade val="95000"/>
                </a:prstClr>
              </a:buClr>
              <a:buSzPct val="65000"/>
              <a:buFont typeface="Wingdings 2"/>
              <a:buChar char=""/>
            </a:pPr>
            <a:r>
              <a:rPr lang="en-US" sz="2800" dirty="0" smtClean="0">
                <a:latin typeface="Book Antiqua"/>
              </a:rPr>
              <a:t>Deposits </a:t>
            </a:r>
            <a:r>
              <a:rPr lang="en-US" sz="2800" dirty="0">
                <a:latin typeface="Book Antiqua"/>
              </a:rPr>
              <a:t>of large sums, time deposits of less than 6 months</a:t>
            </a:r>
          </a:p>
          <a:p>
            <a:pPr marL="548640" lvl="0" indent="-411480">
              <a:buClr>
                <a:prstClr val="white">
                  <a:shade val="95000"/>
                </a:prstClr>
              </a:buClr>
              <a:buSzPct val="65000"/>
              <a:buFont typeface="Wingdings 2"/>
              <a:buChar char=""/>
            </a:pPr>
            <a:r>
              <a:rPr lang="en-US" sz="2800" dirty="0">
                <a:latin typeface="Book Antiqua"/>
              </a:rPr>
              <a:t>Eurodollar CD – liability of a non-US branch of a bank</a:t>
            </a:r>
          </a:p>
          <a:p>
            <a:pPr marL="548640" lvl="0" indent="-411480">
              <a:buClr>
                <a:prstClr val="white">
                  <a:shade val="95000"/>
                </a:prstClr>
              </a:buClr>
              <a:buSzPct val="65000"/>
              <a:buFont typeface="Wingdings 2"/>
              <a:buChar char=""/>
            </a:pPr>
            <a:r>
              <a:rPr lang="en-US" sz="2800" dirty="0">
                <a:latin typeface="Book Antiqua"/>
              </a:rPr>
              <a:t>Less liquid and more risky than domestic CDs and offer higher yields</a:t>
            </a:r>
            <a:endParaRPr lang="en-IN" sz="2800" dirty="0">
              <a:latin typeface="Book Antiqua"/>
            </a:endParaRPr>
          </a:p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Lakshmi Kalyanaraman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8949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Interest rates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All the money market instruments move closely as all have low risk and short term</a:t>
            </a:r>
          </a:p>
          <a:p>
            <a:r>
              <a:rPr lang="en-GB" dirty="0" smtClean="0"/>
              <a:t>Deep markets and priced competitively</a:t>
            </a:r>
          </a:p>
          <a:p>
            <a:r>
              <a:rPr lang="en-GB" dirty="0" smtClean="0"/>
              <a:t>Close substitutes</a:t>
            </a:r>
          </a:p>
          <a:p>
            <a:endParaRPr lang="en-GB" dirty="0" smtClean="0"/>
          </a:p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Lakshmi Kalyanaraman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1968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Liquidity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How quickly, easily and cheaply security can be converted into cash</a:t>
            </a:r>
          </a:p>
          <a:p>
            <a:r>
              <a:rPr lang="en-GB" dirty="0" smtClean="0"/>
              <a:t>Depth of the secondary market is the determinant</a:t>
            </a:r>
          </a:p>
          <a:p>
            <a:r>
              <a:rPr lang="en-GB" dirty="0" smtClean="0"/>
              <a:t>Treasury bills are most liquid</a:t>
            </a:r>
          </a:p>
          <a:p>
            <a:r>
              <a:rPr lang="en-GB" dirty="0" smtClean="0"/>
              <a:t>Commercial paper are least liquid</a:t>
            </a:r>
          </a:p>
          <a:p>
            <a:r>
              <a:rPr lang="en-GB" dirty="0" smtClean="0"/>
              <a:t>Money market mutual funds provide liquidity intervention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Lakshmi Kalyanaraman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9766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Valuation of money market securities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mtClean="0"/>
              <a:t>PV = FV/(1+i)^n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Lakshmi Kalyanaraman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7858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Why do we need money markets?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In unregulated world, money markets are not needed</a:t>
            </a:r>
          </a:p>
          <a:p>
            <a:r>
              <a:rPr lang="en-GB" dirty="0" smtClean="0"/>
              <a:t>Why?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Lakshmi Kalyanaraman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3939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Banks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GB" dirty="0" smtClean="0"/>
              <a:t>Provide short-term loans</a:t>
            </a:r>
          </a:p>
          <a:p>
            <a:pPr algn="just"/>
            <a:r>
              <a:rPr lang="en-GB" dirty="0" smtClean="0"/>
              <a:t>Accept short-term deposits</a:t>
            </a:r>
          </a:p>
          <a:p>
            <a:pPr algn="just"/>
            <a:r>
              <a:rPr lang="en-GB" dirty="0" smtClean="0"/>
              <a:t>Have an efficiency advantage in gathering information</a:t>
            </a:r>
          </a:p>
          <a:p>
            <a:pPr algn="just"/>
            <a:r>
              <a:rPr lang="en-GB" dirty="0" smtClean="0"/>
              <a:t>Should eliminate the need for money markets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Lakshmi Kalyanaraman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5466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Banks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GB" dirty="0" smtClean="0"/>
              <a:t>Enjoy continuing relationship with customers</a:t>
            </a:r>
          </a:p>
          <a:p>
            <a:pPr algn="just"/>
            <a:r>
              <a:rPr lang="en-GB" dirty="0" smtClean="0"/>
              <a:t>Enjoy efficiency advantage in gathering information</a:t>
            </a:r>
          </a:p>
          <a:p>
            <a:pPr algn="just"/>
            <a:r>
              <a:rPr lang="en-GB" dirty="0" smtClean="0"/>
              <a:t>Evaluation of each borrower every time a new security is offered is easier for banks</a:t>
            </a:r>
          </a:p>
          <a:p>
            <a:pPr algn="just"/>
            <a:r>
              <a:rPr lang="en-GB" dirty="0" smtClean="0"/>
              <a:t>Should be able to offer loans more cheaply in diversified markets</a:t>
            </a:r>
          </a:p>
          <a:p>
            <a:pPr algn="just"/>
            <a:r>
              <a:rPr lang="en-GB" dirty="0" smtClean="0"/>
              <a:t>Should eliminate the need for money markets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Lakshmi Kalyanaraman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1941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Banks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Short term securities offered for sale in the money markets are neither as liquid nor as safe as deposits placed in banks and thrifts</a:t>
            </a:r>
          </a:p>
          <a:p>
            <a:r>
              <a:rPr lang="en-GB" dirty="0"/>
              <a:t>Exist primarily to mediate the asymmetric information problem between saver-lenders and borrower-spenders</a:t>
            </a:r>
          </a:p>
          <a:p>
            <a:r>
              <a:rPr lang="en-GB" dirty="0"/>
              <a:t>Capture economies of scale while providing this service</a:t>
            </a:r>
          </a:p>
          <a:p>
            <a:endParaRPr lang="en-GB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Lakshmi Kalyanaraman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2029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Why do money markets exist?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Where asymmetric information problem is not severe, the money markets have a distinct cost advantage over banks in providing short-term </a:t>
            </a:r>
            <a:r>
              <a:rPr lang="en-GB" dirty="0" smtClean="0"/>
              <a:t>funds</a:t>
            </a:r>
          </a:p>
          <a:p>
            <a:r>
              <a:rPr lang="en-GB" dirty="0" smtClean="0"/>
              <a:t>How?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Lakshmi Kalyanaraman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3301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Banks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Subject to more regulations and governmental costs than are the money markets</a:t>
            </a:r>
          </a:p>
          <a:p>
            <a:r>
              <a:rPr lang="en-GB" dirty="0" smtClean="0"/>
              <a:t>Don’t invest 100% of their deposits</a:t>
            </a:r>
          </a:p>
          <a:p>
            <a:r>
              <a:rPr lang="en-GB" dirty="0" smtClean="0"/>
              <a:t>Put aside a portion of their deposits in the form of reserves that are held without interest at the Central Bank</a:t>
            </a:r>
          </a:p>
          <a:p>
            <a:r>
              <a:rPr lang="en-GB" dirty="0" smtClean="0"/>
              <a:t>Must pay less interest rate to depositors than if full deposit could be invested</a:t>
            </a:r>
          </a:p>
          <a:p>
            <a:endParaRPr lang="en-GB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Lakshmi Kalyanaraman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5062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228</TotalTime>
  <Words>1109</Words>
  <Application>Microsoft Office PowerPoint</Application>
  <PresentationFormat>On-screen Show (4:3)</PresentationFormat>
  <Paragraphs>199</Paragraphs>
  <Slides>33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34" baseType="lpstr">
      <vt:lpstr>Office Theme</vt:lpstr>
      <vt:lpstr>The Money Markets</vt:lpstr>
      <vt:lpstr>Characteristics</vt:lpstr>
      <vt:lpstr>Characteristics</vt:lpstr>
      <vt:lpstr>Why do we need money markets?</vt:lpstr>
      <vt:lpstr>Banks</vt:lpstr>
      <vt:lpstr>Banks</vt:lpstr>
      <vt:lpstr>Banks</vt:lpstr>
      <vt:lpstr>Why do money markets exist?</vt:lpstr>
      <vt:lpstr>Banks</vt:lpstr>
      <vt:lpstr>Banks</vt:lpstr>
      <vt:lpstr>Money markets</vt:lpstr>
      <vt:lpstr>Purpose of money markets</vt:lpstr>
      <vt:lpstr>Participants of money markets</vt:lpstr>
      <vt:lpstr>Participants of money markets</vt:lpstr>
      <vt:lpstr>Participants of money markets</vt:lpstr>
      <vt:lpstr>Participants of money markets</vt:lpstr>
      <vt:lpstr>Participants of money markets</vt:lpstr>
      <vt:lpstr>Money market instruments</vt:lpstr>
      <vt:lpstr>Treasury bills</vt:lpstr>
      <vt:lpstr>Treasury bills</vt:lpstr>
      <vt:lpstr>Discounting the price of treasury securities to pay interest</vt:lpstr>
      <vt:lpstr>Discounting</vt:lpstr>
      <vt:lpstr>Annualized discount rate calculation</vt:lpstr>
      <vt:lpstr>Investment rate calculation</vt:lpstr>
      <vt:lpstr>Federal funds</vt:lpstr>
      <vt:lpstr>Repurchase agreements</vt:lpstr>
      <vt:lpstr>Negotiable certificates of deposit</vt:lpstr>
      <vt:lpstr>Commercial paper</vt:lpstr>
      <vt:lpstr>Banker’s acceptances</vt:lpstr>
      <vt:lpstr>Eurodollars</vt:lpstr>
      <vt:lpstr>Interest rates</vt:lpstr>
      <vt:lpstr>Liquidity</vt:lpstr>
      <vt:lpstr>Valuation of money market securities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Money Markets</dc:title>
  <dc:creator>Lakshmi</dc:creator>
  <cp:lastModifiedBy>Lakshmi</cp:lastModifiedBy>
  <cp:revision>13</cp:revision>
  <dcterms:created xsi:type="dcterms:W3CDTF">2006-08-16T00:00:00Z</dcterms:created>
  <dcterms:modified xsi:type="dcterms:W3CDTF">2015-02-07T06:33:37Z</dcterms:modified>
</cp:coreProperties>
</file>