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57" r:id="rId3"/>
    <p:sldId id="262" r:id="rId4"/>
    <p:sldId id="263" r:id="rId5"/>
    <p:sldId id="264" r:id="rId6"/>
    <p:sldId id="265" r:id="rId7"/>
    <p:sldId id="270" r:id="rId8"/>
    <p:sldId id="268" r:id="rId9"/>
    <p:sldId id="266" r:id="rId10"/>
    <p:sldId id="267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45D56-F362-449B-BB67-D7A10B3AED5C}" type="datetimeFigureOut">
              <a:rPr lang="en-GB" smtClean="0"/>
              <a:t>12/02/2015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1066D-CC91-422A-BBA9-51E5684DA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35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00D6-A64A-49B9-9F50-67C79869BBCC}" type="datetime1">
              <a:rPr lang="en-US" smtClean="0"/>
              <a:t>2/12/2015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45A8-625A-445D-BAED-F1D30AAFC176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EA8D-BB3E-4F02-A9E6-BFE5EF6AFD61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48D-41C3-4505-A6D7-73E64BFEA72F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C4FB-45DF-4C71-990E-29E85A6F35E6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1572-88FC-42B7-8BE8-558CF5630774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11C1-38D1-48C9-A228-FC6779DC4D23}" type="datetime1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1835-587E-4DBA-9EB6-0A11F1ABA6E0}" type="datetime1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633-7E86-4C79-A9F2-303C2E476523}" type="datetime1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6244-F706-44BE-B5ED-4CB77A7A1A90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46C3C-5305-4838-AD77-BBB8F3ED7902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1DDDC3-5897-45B2-82D5-52586BDA28A2}" type="datetime1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Chapter 5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Money market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Effective annual return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Bond equivalent rate does not consider the effects of compounding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If interest is paid more than once year, true annual rate earned is effective annual return on an investment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Bond equivalent yield on money market securities with a maturity of less than one year can be converted to an EAR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0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Effective annual return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94425523"/>
              </p:ext>
            </p:extLst>
          </p:nvPr>
        </p:nvGraphicFramePr>
        <p:xfrm>
          <a:off x="1447800" y="1828800"/>
          <a:ext cx="64770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3" imgW="1993900" imgH="584200" progId="Equation.3">
                  <p:embed/>
                </p:oleObj>
              </mc:Choice>
              <mc:Fallback>
                <p:oleObj name="Equation" r:id="rId3" imgW="1993900" imgH="584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828800"/>
                        <a:ext cx="64770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Discount yields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Some money market instruments are bought and sold on a discount basis (e.g., Treasury bills and commercial paper)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</a:t>
            </a:r>
            <a:r>
              <a:rPr lang="en-GB" baseline="-25000" dirty="0" smtClean="0"/>
              <a:t>0</a:t>
            </a:r>
            <a:r>
              <a:rPr lang="en-GB" dirty="0" smtClean="0"/>
              <a:t> is the purchase price at a discount from its face value at time 0</a:t>
            </a:r>
          </a:p>
          <a:p>
            <a:endParaRPr lang="en-GB" dirty="0"/>
          </a:p>
          <a:p>
            <a:r>
              <a:rPr lang="en-GB" dirty="0" smtClean="0"/>
              <a:t>P</a:t>
            </a:r>
            <a:r>
              <a:rPr lang="en-GB" baseline="-25000" dirty="0" smtClean="0"/>
              <a:t>f</a:t>
            </a:r>
            <a:r>
              <a:rPr lang="en-GB" dirty="0" smtClean="0"/>
              <a:t> is the face value received at maturity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 yields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8337027"/>
              </p:ext>
            </p:extLst>
          </p:nvPr>
        </p:nvGraphicFramePr>
        <p:xfrm>
          <a:off x="1524000" y="3270250"/>
          <a:ext cx="312420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3" imgW="1269720" imgH="469800" progId="Equation.3">
                  <p:embed/>
                </p:oleObj>
              </mc:Choice>
              <mc:Fallback>
                <p:oleObj name="Equation" r:id="rId3" imgW="12697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270250"/>
                        <a:ext cx="3124200" cy="1155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4876800"/>
            <a:ext cx="6553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prstClr val="black"/>
                </a:solidFill>
              </a:rPr>
              <a:t>P</a:t>
            </a:r>
            <a:r>
              <a:rPr lang="en-GB" sz="2800" baseline="-25000" dirty="0" smtClean="0">
                <a:solidFill>
                  <a:prstClr val="black"/>
                </a:solidFill>
              </a:rPr>
              <a:t>f </a:t>
            </a:r>
            <a:r>
              <a:rPr lang="en-GB" sz="2800" dirty="0" smtClean="0">
                <a:solidFill>
                  <a:prstClr val="black"/>
                </a:solidFill>
              </a:rPr>
              <a:t>= Face value</a:t>
            </a:r>
          </a:p>
          <a:p>
            <a:r>
              <a:rPr lang="en-GB" sz="2800" dirty="0" smtClean="0">
                <a:solidFill>
                  <a:prstClr val="black"/>
                </a:solidFill>
              </a:rPr>
              <a:t>P</a:t>
            </a:r>
            <a:r>
              <a:rPr lang="en-GB" sz="2800" baseline="-25000" dirty="0" smtClean="0">
                <a:solidFill>
                  <a:prstClr val="black"/>
                </a:solidFill>
              </a:rPr>
              <a:t>0</a:t>
            </a:r>
            <a:r>
              <a:rPr lang="en-GB" sz="2800" dirty="0" smtClean="0">
                <a:solidFill>
                  <a:prstClr val="black"/>
                </a:solidFill>
              </a:rPr>
              <a:t> = Purchase price of the security</a:t>
            </a:r>
          </a:p>
          <a:p>
            <a:r>
              <a:rPr lang="en-GB" sz="2800" dirty="0" smtClean="0">
                <a:solidFill>
                  <a:prstClr val="black"/>
                </a:solidFill>
              </a:rPr>
              <a:t>h = Number of days until maturity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828800"/>
            <a:ext cx="601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</a:rPr>
              <a:t>For discount yields, use 360 days 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Comparison of discount yields and bond equivalent yields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I</a:t>
            </a:r>
            <a:r>
              <a:rPr lang="en-GB" sz="3200" baseline="-25000" dirty="0" err="1" smtClean="0"/>
              <a:t>bey</a:t>
            </a:r>
            <a:r>
              <a:rPr lang="en-GB" sz="3200" dirty="0" smtClean="0"/>
              <a:t> = </a:t>
            </a:r>
            <a:r>
              <a:rPr lang="en-GB" sz="3200" dirty="0" err="1" smtClean="0"/>
              <a:t>i</a:t>
            </a:r>
            <a:r>
              <a:rPr lang="en-GB" sz="3200" baseline="-25000" dirty="0" err="1" smtClean="0"/>
              <a:t>dy</a:t>
            </a:r>
            <a:r>
              <a:rPr lang="en-GB" sz="3200" dirty="0" smtClean="0"/>
              <a:t> (P</a:t>
            </a:r>
            <a:r>
              <a:rPr lang="en-GB" sz="3200" baseline="-25000" dirty="0" smtClean="0"/>
              <a:t>f</a:t>
            </a:r>
            <a:r>
              <a:rPr lang="en-GB" sz="3200" dirty="0" smtClean="0"/>
              <a:t>/P</a:t>
            </a:r>
            <a:r>
              <a:rPr lang="en-GB" sz="3200" baseline="-25000" dirty="0" smtClean="0"/>
              <a:t>0</a:t>
            </a:r>
            <a:r>
              <a:rPr lang="en-GB" sz="3200" dirty="0" smtClean="0"/>
              <a:t>) (365/360)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payment yields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Some money market securities, e.g. jumbo CDs and fed funds) pay interest only once during their lives , at maturity</a:t>
            </a:r>
          </a:p>
          <a:p>
            <a:endParaRPr lang="en-GB" dirty="0"/>
          </a:p>
          <a:p>
            <a:r>
              <a:rPr lang="en-GB" dirty="0" smtClean="0"/>
              <a:t>At maturity investor gets interest + maturity</a:t>
            </a:r>
          </a:p>
          <a:p>
            <a:endParaRPr lang="en-GB" dirty="0"/>
          </a:p>
          <a:p>
            <a:r>
              <a:rPr lang="en-GB" dirty="0" smtClean="0"/>
              <a:t>Single payment yield assumes 360 days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payment yields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3200" dirty="0" err="1" smtClean="0"/>
              <a:t>i</a:t>
            </a:r>
            <a:r>
              <a:rPr lang="en-GB" sz="3200" baseline="-25000" dirty="0" err="1" smtClean="0"/>
              <a:t>bey</a:t>
            </a:r>
            <a:r>
              <a:rPr lang="en-GB" sz="3200" dirty="0" smtClean="0"/>
              <a:t> = </a:t>
            </a:r>
            <a:r>
              <a:rPr lang="en-GB" sz="3200" dirty="0" err="1" smtClean="0"/>
              <a:t>i</a:t>
            </a:r>
            <a:r>
              <a:rPr lang="en-GB" sz="3200" baseline="-25000" dirty="0" err="1" smtClean="0"/>
              <a:t>spy</a:t>
            </a:r>
            <a:r>
              <a:rPr lang="en-GB" sz="3200" dirty="0" smtClean="0"/>
              <a:t> (365/360)</a:t>
            </a:r>
          </a:p>
          <a:p>
            <a:endParaRPr lang="en-GB" sz="3200" dirty="0"/>
          </a:p>
          <a:p>
            <a:endParaRPr lang="en-GB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982483"/>
              </p:ext>
            </p:extLst>
          </p:nvPr>
        </p:nvGraphicFramePr>
        <p:xfrm>
          <a:off x="1295400" y="4787900"/>
          <a:ext cx="57150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Equation" r:id="rId3" imgW="1917360" imgH="266400" progId="Equation.3">
                  <p:embed/>
                </p:oleObj>
              </mc:Choice>
              <mc:Fallback>
                <p:oleObj name="Equation" r:id="rId3" imgW="1917360" imgH="26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787900"/>
                        <a:ext cx="5715000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774585"/>
              </p:ext>
            </p:extLst>
          </p:nvPr>
        </p:nvGraphicFramePr>
        <p:xfrm>
          <a:off x="1447800" y="2590800"/>
          <a:ext cx="5486399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Equation" r:id="rId5" imgW="2070000" imgH="469800" progId="Equation.3">
                  <p:embed/>
                </p:oleObj>
              </mc:Choice>
              <mc:Fallback>
                <p:oleObj name="Equation" r:id="rId5" imgW="207000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90800"/>
                        <a:ext cx="5486399" cy="129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 securities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3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Treasury bills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Short-term obligation issued by government</a:t>
            </a:r>
          </a:p>
          <a:p>
            <a:endParaRPr lang="en-GB" dirty="0"/>
          </a:p>
          <a:p>
            <a:r>
              <a:rPr lang="en-GB" dirty="0" smtClean="0"/>
              <a:t>To cover current government budget deficit and to refinance maturing government debt</a:t>
            </a:r>
          </a:p>
          <a:p>
            <a:endParaRPr lang="en-GB" dirty="0"/>
          </a:p>
          <a:p>
            <a:r>
              <a:rPr lang="en-GB" dirty="0" smtClean="0"/>
              <a:t>Original maturities are 13 weeks or 26 weeks</a:t>
            </a:r>
          </a:p>
          <a:p>
            <a:endParaRPr lang="en-GB" dirty="0"/>
          </a:p>
          <a:p>
            <a:r>
              <a:rPr lang="en-GB" dirty="0" smtClean="0"/>
              <a:t>Denominations of multiples of $1,000 </a:t>
            </a:r>
          </a:p>
          <a:p>
            <a:endParaRPr lang="en-GB" dirty="0"/>
          </a:p>
          <a:p>
            <a:r>
              <a:rPr lang="en-GB" dirty="0" smtClean="0"/>
              <a:t>Default risk-free often referred to as risk-free asset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Treasury bills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Discount security</a:t>
            </a:r>
          </a:p>
          <a:p>
            <a:endParaRPr lang="en-GB" dirty="0"/>
          </a:p>
          <a:p>
            <a:r>
              <a:rPr lang="en-GB" dirty="0" smtClean="0"/>
              <a:t>Zero-coupon security</a:t>
            </a:r>
          </a:p>
          <a:p>
            <a:endParaRPr lang="en-GB" dirty="0"/>
          </a:p>
          <a:p>
            <a:r>
              <a:rPr lang="en-GB" dirty="0" smtClean="0"/>
              <a:t>Return is the difference between the purchase price and the face value received at maturity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Debt instruments with original maturity of one year or less</a:t>
            </a:r>
          </a:p>
          <a:p>
            <a:endParaRPr lang="en-GB" dirty="0"/>
          </a:p>
          <a:p>
            <a:r>
              <a:rPr lang="en-GB" dirty="0" smtClean="0"/>
              <a:t>Issued by economic agents requiring short-term funds</a:t>
            </a:r>
          </a:p>
          <a:p>
            <a:endParaRPr lang="en-GB" dirty="0"/>
          </a:p>
          <a:p>
            <a:r>
              <a:rPr lang="en-GB" dirty="0" smtClean="0"/>
              <a:t>Purchased by economic agents with excess short-term funds</a:t>
            </a:r>
          </a:p>
          <a:p>
            <a:endParaRPr lang="en-GB" dirty="0"/>
          </a:p>
          <a:p>
            <a:r>
              <a:rPr lang="en-GB" dirty="0" smtClean="0"/>
              <a:t>Once issued, trade in active secondary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Federal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Short-term funds transferred between financial institutions, usually for a period of one day</a:t>
            </a:r>
          </a:p>
          <a:p>
            <a:endParaRPr lang="en-GB" dirty="0"/>
          </a:p>
          <a:p>
            <a:r>
              <a:rPr lang="en-GB" dirty="0" smtClean="0"/>
              <a:t>Federal funds rate is the interest rate for borrowing federal funds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Repurchase agreements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agreement involving sale of securities by one party to another with a promise to repurchase the securities at a specified price and on a specified date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8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Reverse repurchase agreement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An agreement involving the purchase of securities by one party from another with the promise to sell them back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Haircut: Collateral is valued at slightly less than the market value</a:t>
            </a:r>
          </a:p>
          <a:p>
            <a:pPr algn="just"/>
            <a:r>
              <a:rPr lang="en-GB" dirty="0" smtClean="0"/>
              <a:t>Reflects the risk of the underlying</a:t>
            </a:r>
          </a:p>
          <a:p>
            <a:pPr algn="just"/>
            <a:r>
              <a:rPr lang="en-GB" dirty="0" smtClean="0"/>
              <a:t>Specific to security</a:t>
            </a:r>
          </a:p>
          <a:p>
            <a:pPr algn="just"/>
            <a:endParaRPr lang="en-GB" dirty="0" smtClean="0"/>
          </a:p>
          <a:p>
            <a:pPr algn="just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Commercial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unsecured short-term promissory note issued by a company to raise short-term cash, often to finance working capital</a:t>
            </a:r>
          </a:p>
          <a:p>
            <a:r>
              <a:rPr lang="en-GB" dirty="0" smtClean="0"/>
              <a:t>Generally not actively traded as unsecured</a:t>
            </a:r>
          </a:p>
          <a:p>
            <a:endParaRPr lang="en-GB" dirty="0"/>
          </a:p>
          <a:p>
            <a:r>
              <a:rPr lang="en-GB" dirty="0" smtClean="0"/>
              <a:t>Credit ratings are obtained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Negotiable certificates of deposit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bank-issued</a:t>
            </a:r>
          </a:p>
          <a:p>
            <a:r>
              <a:rPr lang="en-GB" dirty="0" smtClean="0"/>
              <a:t>Fixed maturity</a:t>
            </a:r>
          </a:p>
          <a:p>
            <a:r>
              <a:rPr lang="en-GB" dirty="0" smtClean="0"/>
              <a:t>Interest-bearing time deposit </a:t>
            </a:r>
          </a:p>
          <a:p>
            <a:r>
              <a:rPr lang="en-GB" dirty="0" smtClean="0"/>
              <a:t>That specifies</a:t>
            </a:r>
          </a:p>
          <a:p>
            <a:r>
              <a:rPr lang="en-GB" dirty="0" smtClean="0"/>
              <a:t>An interest rate and maturity date</a:t>
            </a:r>
          </a:p>
          <a:p>
            <a:r>
              <a:rPr lang="en-GB" dirty="0" smtClean="0"/>
              <a:t>Is negotiable</a:t>
            </a:r>
          </a:p>
          <a:p>
            <a:r>
              <a:rPr lang="en-GB" dirty="0" smtClean="0"/>
              <a:t>Denominations range from $100,000 to $10 million.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Negotiable certificates of deposit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Bearer instrument:</a:t>
            </a:r>
          </a:p>
          <a:p>
            <a:r>
              <a:rPr lang="en-GB" dirty="0" smtClean="0"/>
              <a:t>An instrument in which the holder at maturity receives the principal and interest.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Banker’s acceptances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time draft payable to a seller of goods, with payment guaranteed by a bank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Comparison of money market securities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/>
              <a:t>Common features:</a:t>
            </a:r>
          </a:p>
          <a:p>
            <a:r>
              <a:rPr lang="en-GB" dirty="0" smtClean="0"/>
              <a:t>Large denominations</a:t>
            </a:r>
          </a:p>
          <a:p>
            <a:r>
              <a:rPr lang="en-GB" dirty="0" smtClean="0"/>
              <a:t>Low default risk</a:t>
            </a:r>
          </a:p>
          <a:p>
            <a:r>
              <a:rPr lang="en-GB" dirty="0" smtClean="0"/>
              <a:t>Short maturities</a:t>
            </a:r>
          </a:p>
          <a:p>
            <a:r>
              <a:rPr lang="en-GB" b="1" i="1" dirty="0" smtClean="0"/>
              <a:t>Differences</a:t>
            </a:r>
            <a:r>
              <a:rPr lang="en-GB" dirty="0" smtClean="0"/>
              <a:t>:</a:t>
            </a:r>
          </a:p>
          <a:p>
            <a:r>
              <a:rPr lang="en-GB" dirty="0" smtClean="0"/>
              <a:t>Liquidity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 participants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Government</a:t>
            </a:r>
            <a:endParaRPr lang="en-GB" dirty="0" smtClean="0"/>
          </a:p>
          <a:p>
            <a:r>
              <a:rPr lang="en-GB" dirty="0" smtClean="0"/>
              <a:t>Central bank</a:t>
            </a:r>
            <a:endParaRPr lang="en-GB" dirty="0" smtClean="0"/>
          </a:p>
          <a:p>
            <a:r>
              <a:rPr lang="en-GB" dirty="0" smtClean="0"/>
              <a:t>Commercial banks</a:t>
            </a:r>
          </a:p>
          <a:p>
            <a:r>
              <a:rPr lang="en-GB" dirty="0" smtClean="0"/>
              <a:t>Money market mutual funds</a:t>
            </a:r>
          </a:p>
          <a:p>
            <a:r>
              <a:rPr lang="en-GB" dirty="0" smtClean="0"/>
              <a:t>Brokers and dealers</a:t>
            </a:r>
          </a:p>
          <a:p>
            <a:r>
              <a:rPr lang="en-GB" dirty="0" smtClean="0"/>
              <a:t>Corporations</a:t>
            </a:r>
          </a:p>
          <a:p>
            <a:r>
              <a:rPr lang="en-GB" dirty="0" smtClean="0"/>
              <a:t>Other financial institutions like insurance companies</a:t>
            </a:r>
          </a:p>
          <a:p>
            <a:r>
              <a:rPr lang="en-GB" dirty="0" smtClean="0"/>
              <a:t>Individuals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 problems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1, 3, 2, 10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Excessive cash holdings involve opportunity cost</a:t>
            </a:r>
          </a:p>
          <a:p>
            <a:endParaRPr lang="en-GB" dirty="0" smtClean="0"/>
          </a:p>
          <a:p>
            <a:r>
              <a:rPr lang="en-GB" dirty="0" smtClean="0"/>
              <a:t>Cash gets zero interest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Money market instrument provides an investment opportunity that generates a higher rate of interest than holding cash.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3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 work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4, 5, 8, 11, 12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market instruments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Sold in large denominations </a:t>
            </a:r>
          </a:p>
          <a:p>
            <a:endParaRPr lang="en-GB" dirty="0"/>
          </a:p>
          <a:p>
            <a:r>
              <a:rPr lang="en-GB" dirty="0" smtClean="0"/>
              <a:t>Prohibitive for individual investors</a:t>
            </a:r>
          </a:p>
          <a:p>
            <a:endParaRPr lang="en-GB" dirty="0"/>
          </a:p>
          <a:p>
            <a:r>
              <a:rPr lang="en-GB" dirty="0" smtClean="0"/>
              <a:t>Individuals invest indirectly through money market mutual funds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6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Money market instruments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Issued by high quality borrowers</a:t>
            </a:r>
          </a:p>
          <a:p>
            <a:endParaRPr lang="en-GB" dirty="0"/>
          </a:p>
          <a:p>
            <a:r>
              <a:rPr lang="en-GB" dirty="0" smtClean="0"/>
              <a:t>Low default risk</a:t>
            </a:r>
          </a:p>
          <a:p>
            <a:endParaRPr lang="en-GB" dirty="0"/>
          </a:p>
          <a:p>
            <a:r>
              <a:rPr lang="en-GB" dirty="0" smtClean="0"/>
              <a:t>Default risk is late or non-payment of principal or interest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Money market instruments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Original maturity of one year or less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Yields on money market securities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Bond equivalent yields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dirty="0" smtClean="0"/>
              <a:t>Quoted nominal or stated rate earned on an investment over a one-year period. 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Does not consider the effects of compounding of interest during a less than one year investment horizon.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Is the rate used to calculate the present value of an investment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0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Bond equivalent yields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Compare discount securities to U.S. Treasury bonds with bond equivalent yields (</a:t>
            </a:r>
            <a:r>
              <a:rPr lang="en-GB" dirty="0" err="1"/>
              <a:t>i</a:t>
            </a:r>
            <a:r>
              <a:rPr lang="en-GB" baseline="-25000" dirty="0" err="1"/>
              <a:t>bey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45627102"/>
              </p:ext>
            </p:extLst>
          </p:nvPr>
        </p:nvGraphicFramePr>
        <p:xfrm>
          <a:off x="1828800" y="2528888"/>
          <a:ext cx="3187700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3" imgW="1295280" imgH="457200" progId="Equation.3">
                  <p:embed/>
                </p:oleObj>
              </mc:Choice>
              <mc:Fallback>
                <p:oleObj name="Equation" r:id="rId3" imgW="1295280" imgH="457200" progId="Equation.3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28888"/>
                        <a:ext cx="3187700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447800" y="4267200"/>
            <a:ext cx="533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P</a:t>
            </a:r>
            <a:r>
              <a:rPr lang="en-GB" sz="2400" baseline="-25000" dirty="0"/>
              <a:t>f </a:t>
            </a:r>
            <a:r>
              <a:rPr lang="en-GB" sz="2400" dirty="0"/>
              <a:t>= Face value</a:t>
            </a:r>
          </a:p>
          <a:p>
            <a:r>
              <a:rPr lang="en-GB" sz="2400" dirty="0"/>
              <a:t>P</a:t>
            </a:r>
            <a:r>
              <a:rPr lang="en-GB" sz="2400" baseline="-25000" dirty="0"/>
              <a:t>0</a:t>
            </a:r>
            <a:r>
              <a:rPr lang="en-GB" sz="2400" dirty="0"/>
              <a:t> = Purchase price of the security</a:t>
            </a:r>
          </a:p>
          <a:p>
            <a:r>
              <a:rPr lang="en-GB" sz="2400" dirty="0"/>
              <a:t>h = Number of days until maturity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0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281</TotalTime>
  <Words>879</Words>
  <Application>Microsoft Office PowerPoint</Application>
  <PresentationFormat>On-screen Show (4:3)</PresentationFormat>
  <Paragraphs>197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Equity</vt:lpstr>
      <vt:lpstr>Equation</vt:lpstr>
      <vt:lpstr>Money market</vt:lpstr>
      <vt:lpstr>Money market</vt:lpstr>
      <vt:lpstr>Money market</vt:lpstr>
      <vt:lpstr>Money market instruments </vt:lpstr>
      <vt:lpstr>Money market instruments </vt:lpstr>
      <vt:lpstr>Money market instruments </vt:lpstr>
      <vt:lpstr>Yields on money market securities</vt:lpstr>
      <vt:lpstr>Bond equivalent yields</vt:lpstr>
      <vt:lpstr>Bond equivalent yields</vt:lpstr>
      <vt:lpstr>Effective annual return</vt:lpstr>
      <vt:lpstr>Effective annual return</vt:lpstr>
      <vt:lpstr>Discount yields</vt:lpstr>
      <vt:lpstr>Money market yields</vt:lpstr>
      <vt:lpstr>Comparison of discount yields and bond equivalent yields</vt:lpstr>
      <vt:lpstr>Single payment yields</vt:lpstr>
      <vt:lpstr>Single payment yields</vt:lpstr>
      <vt:lpstr>Money market securities</vt:lpstr>
      <vt:lpstr>Treasury bills</vt:lpstr>
      <vt:lpstr>Treasury bills</vt:lpstr>
      <vt:lpstr>Federal funds</vt:lpstr>
      <vt:lpstr>Repurchase agreements</vt:lpstr>
      <vt:lpstr>Reverse repurchase agreement</vt:lpstr>
      <vt:lpstr>Commercial paper</vt:lpstr>
      <vt:lpstr>Negotiable certificates of deposit</vt:lpstr>
      <vt:lpstr>Negotiable certificates of deposit</vt:lpstr>
      <vt:lpstr>Banker’s acceptances</vt:lpstr>
      <vt:lpstr>Comparison of money market securities</vt:lpstr>
      <vt:lpstr>Money market participants</vt:lpstr>
      <vt:lpstr>Class problems</vt:lpstr>
      <vt:lpstr>Home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markets</dc:title>
  <dc:creator>Lakshmi</dc:creator>
  <cp:lastModifiedBy>Lakshmi</cp:lastModifiedBy>
  <cp:revision>22</cp:revision>
  <dcterms:created xsi:type="dcterms:W3CDTF">2006-08-16T00:00:00Z</dcterms:created>
  <dcterms:modified xsi:type="dcterms:W3CDTF">2015-02-12T17:20:28Z</dcterms:modified>
</cp:coreProperties>
</file>