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256" r:id="rId2"/>
    <p:sldId id="257" r:id="rId3"/>
    <p:sldId id="258" r:id="rId4"/>
    <p:sldId id="259" r:id="rId5"/>
    <p:sldId id="264" r:id="rId6"/>
    <p:sldId id="265" r:id="rId7"/>
    <p:sldId id="267" r:id="rId8"/>
    <p:sldId id="268" r:id="rId9"/>
    <p:sldId id="261" r:id="rId10"/>
    <p:sldId id="262" r:id="rId11"/>
    <p:sldId id="263" r:id="rId12"/>
    <p:sldId id="269" r:id="rId13"/>
    <p:sldId id="270" r:id="rId14"/>
    <p:sldId id="271" r:id="rId15"/>
    <p:sldId id="272" r:id="rId16"/>
    <p:sldId id="273" r:id="rId17"/>
    <p:sldId id="274" r:id="rId18"/>
    <p:sldId id="275" r:id="rId19"/>
    <p:sldId id="276" r:id="rId20"/>
    <p:sldId id="277" r:id="rId21"/>
    <p:sldId id="278" r:id="rId22"/>
    <p:sldId id="282" r:id="rId23"/>
    <p:sldId id="279" r:id="rId24"/>
    <p:sldId id="280" r:id="rId25"/>
    <p:sldId id="283" r:id="rId26"/>
    <p:sldId id="284" r:id="rId27"/>
    <p:sldId id="281" r:id="rId28"/>
    <p:sldId id="285" r:id="rId29"/>
    <p:sldId id="286" r:id="rId30"/>
    <p:sldId id="290" r:id="rId31"/>
    <p:sldId id="291" r:id="rId32"/>
    <p:sldId id="292" r:id="rId33"/>
    <p:sldId id="293" r:id="rId34"/>
    <p:sldId id="294" r:id="rId35"/>
    <p:sldId id="295" r:id="rId36"/>
    <p:sldId id="296" r:id="rId37"/>
    <p:sldId id="297" r:id="rId38"/>
    <p:sldId id="298" r:id="rId39"/>
    <p:sldId id="299" r:id="rId40"/>
    <p:sldId id="300" r:id="rId41"/>
    <p:sldId id="304" r:id="rId42"/>
    <p:sldId id="305" r:id="rId43"/>
    <p:sldId id="301" r:id="rId44"/>
    <p:sldId id="302" r:id="rId45"/>
    <p:sldId id="303"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0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9A0075-BE61-47DA-9CF3-73E8BB4B0FB3}" type="datetimeFigureOut">
              <a:rPr lang="en-GB" smtClean="0"/>
              <a:t>20/02/2015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DF8055-8A29-4AA8-A87B-44411CA9C0D5}" type="slidenum">
              <a:rPr lang="en-GB" smtClean="0"/>
              <a:t>‹#›</a:t>
            </a:fld>
            <a:endParaRPr lang="en-GB"/>
          </a:p>
        </p:txBody>
      </p:sp>
    </p:spTree>
    <p:extLst>
      <p:ext uri="{BB962C8B-B14F-4D97-AF65-F5344CB8AC3E}">
        <p14:creationId xmlns:p14="http://schemas.microsoft.com/office/powerpoint/2010/main" val="3102340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B2CA17B-C11E-4D47-8181-696650512D62}" type="datetime1">
              <a:rPr lang="en-US" smtClean="0"/>
              <a:t>2/20/2015</a:t>
            </a:fld>
            <a:endParaRPr lang="en-US"/>
          </a:p>
        </p:txBody>
      </p:sp>
      <p:sp>
        <p:nvSpPr>
          <p:cNvPr id="17" name="Footer Placeholder 16"/>
          <p:cNvSpPr>
            <a:spLocks noGrp="1"/>
          </p:cNvSpPr>
          <p:nvPr>
            <p:ph type="ftr" sz="quarter" idx="11"/>
          </p:nvPr>
        </p:nvSpPr>
        <p:spPr/>
        <p:txBody>
          <a:bodyPr/>
          <a:lstStyle/>
          <a:p>
            <a:r>
              <a:rPr lang="en-US" smtClean="0"/>
              <a:t>Dr. Lakshmi Kalyanaraman</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A1C2F8-2ED6-4E5C-AE48-A3CCDE15445F}" type="datetime1">
              <a:rPr lang="en-US" smtClean="0"/>
              <a:t>2/20/2015</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CB6E24-5AE1-4754-BA81-3A3925C581C2}" type="datetime1">
              <a:rPr lang="en-US" smtClean="0"/>
              <a:t>2/20/2015</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E923E22-A3FE-49CB-8B16-DF1B1C3119D8}" type="datetime1">
              <a:rPr lang="en-US" smtClean="0"/>
              <a:t>2/20/2015</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ADB6D21-0D20-4282-BAC7-37828FDFD86E}" type="datetime1">
              <a:rPr lang="en-US" smtClean="0"/>
              <a:t>2/20/2015</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lang="en-US" smtClean="0"/>
              <a:t>Dr. Lakshmi Kalyanaraman</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E97AF74-B54B-4820-8491-CE3E7B99245A}" type="datetime1">
              <a:rPr lang="en-US" smtClean="0"/>
              <a:t>2/20/2015</a:t>
            </a:fld>
            <a:endParaRPr lang="en-US"/>
          </a:p>
        </p:txBody>
      </p:sp>
      <p:sp>
        <p:nvSpPr>
          <p:cNvPr id="6" name="Footer Placeholder 5"/>
          <p:cNvSpPr>
            <a:spLocks noGrp="1"/>
          </p:cNvSpPr>
          <p:nvPr>
            <p:ph type="ftr" sz="quarter" idx="11"/>
          </p:nvPr>
        </p:nvSpPr>
        <p:spPr/>
        <p:txBody>
          <a:bodyPr/>
          <a:lstStyle/>
          <a:p>
            <a:r>
              <a:rPr lang="en-US" smtClean="0"/>
              <a:t>Dr. Lakshmi Kalyanaraman</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F20165E-3D18-4AE4-B550-4C10E549A4C3}" type="datetime1">
              <a:rPr lang="en-US" smtClean="0"/>
              <a:t>2/20/2015</a:t>
            </a:fld>
            <a:endParaRPr lang="en-US"/>
          </a:p>
        </p:txBody>
      </p:sp>
      <p:sp>
        <p:nvSpPr>
          <p:cNvPr id="8" name="Footer Placeholder 7"/>
          <p:cNvSpPr>
            <a:spLocks noGrp="1"/>
          </p:cNvSpPr>
          <p:nvPr>
            <p:ph type="ftr" sz="quarter" idx="11"/>
          </p:nvPr>
        </p:nvSpPr>
        <p:spPr/>
        <p:txBody>
          <a:bodyPr/>
          <a:lstStyle/>
          <a:p>
            <a:r>
              <a:rPr lang="en-US" smtClean="0"/>
              <a:t>Dr. Lakshmi Kalyanaraman</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F86BF3-6C5F-4CB1-844A-6C0D43948BD7}" type="datetime1">
              <a:rPr lang="en-US" smtClean="0"/>
              <a:t>2/20/2015</a:t>
            </a:fld>
            <a:endParaRPr lang="en-US"/>
          </a:p>
        </p:txBody>
      </p:sp>
      <p:sp>
        <p:nvSpPr>
          <p:cNvPr id="4" name="Footer Placeholder 3"/>
          <p:cNvSpPr>
            <a:spLocks noGrp="1"/>
          </p:cNvSpPr>
          <p:nvPr>
            <p:ph type="ftr" sz="quarter" idx="11"/>
          </p:nvPr>
        </p:nvSpPr>
        <p:spPr/>
        <p:txBody>
          <a:bodyPr/>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7AEF95-C82C-46EE-8F2E-8E4ACC75DB0C}" type="datetime1">
              <a:rPr lang="en-US" smtClean="0"/>
              <a:t>2/20/2015</a:t>
            </a:fld>
            <a:endParaRPr lang="en-US"/>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5C23AF9-8220-4D89-9744-5AD1E29CF21E}" type="datetime1">
              <a:rPr lang="en-US" smtClean="0"/>
              <a:t>2/20/2015</a:t>
            </a:fld>
            <a:endParaRPr lang="en-US"/>
          </a:p>
        </p:txBody>
      </p:sp>
      <p:sp>
        <p:nvSpPr>
          <p:cNvPr id="6" name="Footer Placeholder 5"/>
          <p:cNvSpPr>
            <a:spLocks noGrp="1"/>
          </p:cNvSpPr>
          <p:nvPr>
            <p:ph type="ftr" sz="quarter" idx="11"/>
          </p:nvPr>
        </p:nvSpPr>
        <p:spPr/>
        <p:txBody>
          <a:bodyPr/>
          <a:lstStyle/>
          <a:p>
            <a:r>
              <a:rPr lang="en-US" smtClean="0"/>
              <a:t>Dr. Lakshmi Kalyanaraman</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FF8B66A-750B-42DB-93CC-A6C3B0CAB415}" type="datetime1">
              <a:rPr lang="en-US" smtClean="0"/>
              <a:t>2/20/2015</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lang="en-US" smtClean="0"/>
              <a:t>Dr. Lakshmi Kalyanaraman</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30894B3-8BF2-4084-9E3D-F11C1F658ACF}" type="datetime1">
              <a:rPr lang="en-US" smtClean="0"/>
              <a:t>2/20/2015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smtClean="0"/>
              <a:t>Dr. Lakshmi Kalyanaraman</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Chapter 7</a:t>
            </a:r>
            <a:endParaRPr lang="en-GB" dirty="0"/>
          </a:p>
        </p:txBody>
      </p:sp>
      <p:sp>
        <p:nvSpPr>
          <p:cNvPr id="2" name="Title 1"/>
          <p:cNvSpPr>
            <a:spLocks noGrp="1"/>
          </p:cNvSpPr>
          <p:nvPr>
            <p:ph type="ctrTitle"/>
          </p:nvPr>
        </p:nvSpPr>
        <p:spPr/>
        <p:txBody>
          <a:bodyPr/>
          <a:lstStyle/>
          <a:p>
            <a:r>
              <a:rPr lang="en-GB" dirty="0" smtClean="0"/>
              <a:t>Mortgage Markets</a:t>
            </a:r>
            <a:endParaRPr lang="en-GB" dirty="0"/>
          </a:p>
        </p:txBody>
      </p:sp>
      <p:sp>
        <p:nvSpPr>
          <p:cNvPr id="4" name="Footer Placeholder 3"/>
          <p:cNvSpPr>
            <a:spLocks noGrp="1"/>
          </p:cNvSpPr>
          <p:nvPr>
            <p:ph type="ftr" sz="quarter" idx="11"/>
          </p:nvPr>
        </p:nvSpPr>
        <p:spPr/>
        <p:txBody>
          <a:bodyPr/>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pic>
        <p:nvPicPr>
          <p:cNvPr id="6" name="Picture 2" descr="C:\Users\hp\AppData\Local\Microsoft\Windows\Temporary Internet Files\Content.IE5\YOM13JBG\MC900433912[1].png"/>
          <p:cNvPicPr>
            <a:picLocks noChangeAspect="1" noChangeArrowheads="1"/>
          </p:cNvPicPr>
          <p:nvPr/>
        </p:nvPicPr>
        <p:blipFill>
          <a:blip r:embed="rId2"/>
          <a:srcRect/>
          <a:stretch>
            <a:fillRect/>
          </a:stretch>
        </p:blipFill>
        <p:spPr bwMode="auto">
          <a:xfrm>
            <a:off x="6553200" y="4724400"/>
            <a:ext cx="1371600" cy="1371600"/>
          </a:xfrm>
          <a:prstGeom prst="rect">
            <a:avLst/>
          </a:prstGeom>
          <a:noFill/>
        </p:spPr>
      </p:pic>
    </p:spTree>
    <p:extLst>
      <p:ext uri="{BB962C8B-B14F-4D97-AF65-F5344CB8AC3E}">
        <p14:creationId xmlns:p14="http://schemas.microsoft.com/office/powerpoint/2010/main" val="811765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Collateral</a:t>
            </a:r>
            <a:endParaRPr lang="en-GB" dirty="0"/>
          </a:p>
        </p:txBody>
      </p:sp>
      <p:sp>
        <p:nvSpPr>
          <p:cNvPr id="4" name="Footer Placeholder 3"/>
          <p:cNvSpPr>
            <a:spLocks noGrp="1"/>
          </p:cNvSpPr>
          <p:nvPr>
            <p:ph type="ftr" sz="quarter" idx="11"/>
          </p:nvPr>
        </p:nvSpPr>
        <p:spPr/>
        <p:txBody>
          <a:bodyPr/>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7" name="Content Placeholder 6"/>
          <p:cNvSpPr>
            <a:spLocks noGrp="1"/>
          </p:cNvSpPr>
          <p:nvPr>
            <p:ph sz="quarter" idx="1"/>
          </p:nvPr>
        </p:nvSpPr>
        <p:spPr/>
        <p:txBody>
          <a:bodyPr/>
          <a:lstStyle/>
          <a:p>
            <a:r>
              <a:rPr lang="en-GB" dirty="0" smtClean="0"/>
              <a:t>Lenders place liens against properties </a:t>
            </a:r>
          </a:p>
          <a:p>
            <a:endParaRPr lang="en-GB" dirty="0"/>
          </a:p>
          <a:p>
            <a:r>
              <a:rPr lang="en-GB" dirty="0" smtClean="0"/>
              <a:t>Remain in place until loans are fully paid </a:t>
            </a:r>
            <a:r>
              <a:rPr lang="en-GB" dirty="0" smtClean="0"/>
              <a:t>off</a:t>
            </a:r>
          </a:p>
          <a:p>
            <a:endParaRPr lang="en-GB" dirty="0"/>
          </a:p>
          <a:p>
            <a:r>
              <a:rPr lang="en-GB" dirty="0"/>
              <a:t>Lien is a public record attached to the title of the property that gives the FI the right to sell the property if the mortgage borrower defaults.</a:t>
            </a:r>
          </a:p>
          <a:p>
            <a:endParaRPr lang="en-GB" dirty="0"/>
          </a:p>
        </p:txBody>
      </p:sp>
    </p:spTree>
    <p:extLst>
      <p:ext uri="{BB962C8B-B14F-4D97-AF65-F5344CB8AC3E}">
        <p14:creationId xmlns:p14="http://schemas.microsoft.com/office/powerpoint/2010/main" val="3099048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Down payment</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5" name="Content Placeholder 4"/>
          <p:cNvSpPr>
            <a:spLocks noGrp="1"/>
          </p:cNvSpPr>
          <p:nvPr>
            <p:ph sz="quarter" idx="1"/>
          </p:nvPr>
        </p:nvSpPr>
        <p:spPr/>
        <p:txBody>
          <a:bodyPr>
            <a:normAutofit/>
          </a:bodyPr>
          <a:lstStyle/>
          <a:p>
            <a:r>
              <a:rPr lang="en-US" dirty="0" smtClean="0"/>
              <a:t>A </a:t>
            </a:r>
            <a:r>
              <a:rPr lang="en-US" dirty="0"/>
              <a:t>portion of the purchase price of the property a financial institution requires the borrower to pay up front</a:t>
            </a:r>
          </a:p>
          <a:p>
            <a:endParaRPr lang="en-US" dirty="0" smtClean="0"/>
          </a:p>
          <a:p>
            <a:r>
              <a:rPr lang="en-US" dirty="0" smtClean="0"/>
              <a:t>Balance </a:t>
            </a:r>
            <a:r>
              <a:rPr lang="en-US" dirty="0"/>
              <a:t>purchase price is the face value of mortgage</a:t>
            </a:r>
          </a:p>
          <a:p>
            <a:endParaRPr lang="en-US" dirty="0" smtClean="0"/>
          </a:p>
          <a:p>
            <a:r>
              <a:rPr lang="en-US" dirty="0" smtClean="0"/>
              <a:t>Decreases </a:t>
            </a:r>
            <a:r>
              <a:rPr lang="en-US" dirty="0"/>
              <a:t>the probability that the borrower will default on mortgage</a:t>
            </a:r>
          </a:p>
          <a:p>
            <a:endParaRPr lang="en-GB" dirty="0" smtClean="0"/>
          </a:p>
          <a:p>
            <a:endParaRPr lang="en-GB" dirty="0"/>
          </a:p>
          <a:p>
            <a:endParaRPr lang="en-GB" dirty="0"/>
          </a:p>
        </p:txBody>
      </p:sp>
    </p:spTree>
    <p:extLst>
      <p:ext uri="{BB962C8B-B14F-4D97-AF65-F5344CB8AC3E}">
        <p14:creationId xmlns:p14="http://schemas.microsoft.com/office/powerpoint/2010/main" val="10746456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Down payment</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Content Placeholder 4"/>
          <p:cNvSpPr>
            <a:spLocks noGrp="1"/>
          </p:cNvSpPr>
          <p:nvPr>
            <p:ph sz="quarter" idx="1"/>
          </p:nvPr>
        </p:nvSpPr>
        <p:spPr/>
        <p:txBody>
          <a:bodyPr>
            <a:normAutofit/>
          </a:bodyPr>
          <a:lstStyle/>
          <a:p>
            <a:r>
              <a:rPr lang="en-US" dirty="0" smtClean="0"/>
              <a:t>Size </a:t>
            </a:r>
            <a:r>
              <a:rPr lang="en-US" dirty="0"/>
              <a:t>of down payment depends on the FI</a:t>
            </a:r>
          </a:p>
          <a:p>
            <a:endParaRPr lang="en-US" dirty="0" smtClean="0"/>
          </a:p>
          <a:p>
            <a:r>
              <a:rPr lang="en-US" dirty="0" smtClean="0"/>
              <a:t>Normally </a:t>
            </a:r>
            <a:r>
              <a:rPr lang="en-US" dirty="0"/>
              <a:t>20%</a:t>
            </a:r>
          </a:p>
          <a:p>
            <a:endParaRPr lang="en-US" dirty="0" smtClean="0"/>
          </a:p>
          <a:p>
            <a:r>
              <a:rPr lang="en-US" dirty="0" smtClean="0"/>
              <a:t>If </a:t>
            </a:r>
            <a:r>
              <a:rPr lang="en-US" dirty="0"/>
              <a:t>less than 20% private mortgage insurance is compulsory</a:t>
            </a:r>
          </a:p>
          <a:p>
            <a:endParaRPr lang="en-GB" dirty="0" smtClean="0"/>
          </a:p>
          <a:p>
            <a:endParaRPr lang="en-GB" dirty="0"/>
          </a:p>
          <a:p>
            <a:endParaRPr lang="en-GB" dirty="0"/>
          </a:p>
        </p:txBody>
      </p:sp>
    </p:spTree>
    <p:extLst>
      <p:ext uri="{BB962C8B-B14F-4D97-AF65-F5344CB8AC3E}">
        <p14:creationId xmlns:p14="http://schemas.microsoft.com/office/powerpoint/2010/main" val="18530322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Private mortgage insurance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5" name="Content Placeholder 4"/>
          <p:cNvSpPr>
            <a:spLocks noGrp="1"/>
          </p:cNvSpPr>
          <p:nvPr>
            <p:ph sz="quarter" idx="1"/>
          </p:nvPr>
        </p:nvSpPr>
        <p:spPr/>
        <p:txBody>
          <a:bodyPr/>
          <a:lstStyle/>
          <a:p>
            <a:r>
              <a:rPr lang="en-US" dirty="0"/>
              <a:t>Insurance contract purchased by FI </a:t>
            </a:r>
          </a:p>
          <a:p>
            <a:endParaRPr lang="en-US" dirty="0" smtClean="0"/>
          </a:p>
          <a:p>
            <a:r>
              <a:rPr lang="en-US" dirty="0" smtClean="0"/>
              <a:t>Paid </a:t>
            </a:r>
            <a:r>
              <a:rPr lang="en-US" dirty="0"/>
              <a:t>by the borrower </a:t>
            </a:r>
          </a:p>
          <a:p>
            <a:endParaRPr lang="en-US" dirty="0" smtClean="0"/>
          </a:p>
          <a:p>
            <a:r>
              <a:rPr lang="en-US" dirty="0" smtClean="0"/>
              <a:t>Guaranteeing </a:t>
            </a:r>
            <a:r>
              <a:rPr lang="en-US" dirty="0"/>
              <a:t>to pay the FI </a:t>
            </a:r>
          </a:p>
          <a:p>
            <a:r>
              <a:rPr lang="en-US" dirty="0"/>
              <a:t> </a:t>
            </a:r>
            <a:endParaRPr lang="en-US" dirty="0" smtClean="0"/>
          </a:p>
          <a:p>
            <a:r>
              <a:rPr lang="en-US" dirty="0" smtClean="0"/>
              <a:t>Difference </a:t>
            </a:r>
            <a:r>
              <a:rPr lang="en-US" dirty="0"/>
              <a:t>between the value of the property and the balance remaining in the mortgage, in case of default</a:t>
            </a:r>
            <a:endParaRPr lang="en-IN" dirty="0"/>
          </a:p>
          <a:p>
            <a:endParaRPr lang="en-GB" dirty="0"/>
          </a:p>
        </p:txBody>
      </p:sp>
    </p:spTree>
    <p:extLst>
      <p:ext uri="{BB962C8B-B14F-4D97-AF65-F5344CB8AC3E}">
        <p14:creationId xmlns:p14="http://schemas.microsoft.com/office/powerpoint/2010/main" val="28926419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Federally insured mortgages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5" name="Content Placeholder 4"/>
          <p:cNvSpPr>
            <a:spLocks noGrp="1"/>
          </p:cNvSpPr>
          <p:nvPr>
            <p:ph sz="quarter" idx="1"/>
          </p:nvPr>
        </p:nvSpPr>
        <p:spPr/>
        <p:txBody>
          <a:bodyPr/>
          <a:lstStyle/>
          <a:p>
            <a:pPr lvl="1"/>
            <a:r>
              <a:rPr lang="en-US" dirty="0" smtClean="0"/>
              <a:t>Repayment </a:t>
            </a:r>
            <a:r>
              <a:rPr lang="en-US" dirty="0"/>
              <a:t>is guaranteed by either </a:t>
            </a:r>
            <a:r>
              <a:rPr lang="en-US" dirty="0">
                <a:solidFill>
                  <a:srgbClr val="C00000"/>
                </a:solidFill>
              </a:rPr>
              <a:t>the </a:t>
            </a:r>
            <a:r>
              <a:rPr lang="en-US" b="1" dirty="0">
                <a:solidFill>
                  <a:srgbClr val="C00000"/>
                </a:solidFill>
              </a:rPr>
              <a:t>Federal Housing Administration (FHA)</a:t>
            </a:r>
            <a:r>
              <a:rPr lang="en-US" b="1" dirty="0"/>
              <a:t> </a:t>
            </a:r>
            <a:r>
              <a:rPr lang="en-US" dirty="0"/>
              <a:t>or the </a:t>
            </a:r>
            <a:r>
              <a:rPr lang="en-US" b="1" dirty="0">
                <a:solidFill>
                  <a:srgbClr val="C00000"/>
                </a:solidFill>
              </a:rPr>
              <a:t>Veterans Administration (VA)</a:t>
            </a:r>
          </a:p>
          <a:p>
            <a:pPr lvl="1"/>
            <a:endParaRPr lang="en-US" dirty="0" smtClean="0"/>
          </a:p>
          <a:p>
            <a:pPr lvl="1"/>
            <a:r>
              <a:rPr lang="en-US" dirty="0" smtClean="0"/>
              <a:t>Specific </a:t>
            </a:r>
            <a:r>
              <a:rPr lang="en-US" dirty="0"/>
              <a:t>requirement by government agencies</a:t>
            </a:r>
          </a:p>
          <a:p>
            <a:pPr lvl="1"/>
            <a:endParaRPr lang="en-US" dirty="0" smtClean="0"/>
          </a:p>
          <a:p>
            <a:pPr lvl="1"/>
            <a:r>
              <a:rPr lang="en-US" dirty="0" smtClean="0"/>
              <a:t>Individuals </a:t>
            </a:r>
            <a:r>
              <a:rPr lang="en-US" dirty="0"/>
              <a:t>from military agency</a:t>
            </a:r>
          </a:p>
          <a:p>
            <a:pPr lvl="1"/>
            <a:endParaRPr lang="en-US" dirty="0" smtClean="0"/>
          </a:p>
          <a:p>
            <a:pPr lvl="1"/>
            <a:r>
              <a:rPr lang="en-US" dirty="0" smtClean="0"/>
              <a:t>Maximum </a:t>
            </a:r>
            <a:r>
              <a:rPr lang="en-US" dirty="0"/>
              <a:t>size limited</a:t>
            </a:r>
          </a:p>
          <a:p>
            <a:pPr lvl="1"/>
            <a:endParaRPr lang="en-US" dirty="0" smtClean="0"/>
          </a:p>
          <a:p>
            <a:pPr lvl="1"/>
            <a:r>
              <a:rPr lang="en-US" dirty="0" smtClean="0"/>
              <a:t>Requires </a:t>
            </a:r>
            <a:r>
              <a:rPr lang="en-US" dirty="0"/>
              <a:t>zero or very low down payment</a:t>
            </a:r>
            <a:endParaRPr lang="en-IN" dirty="0"/>
          </a:p>
          <a:p>
            <a:endParaRPr lang="en-GB" dirty="0"/>
          </a:p>
        </p:txBody>
      </p:sp>
    </p:spTree>
    <p:extLst>
      <p:ext uri="{BB962C8B-B14F-4D97-AF65-F5344CB8AC3E}">
        <p14:creationId xmlns:p14="http://schemas.microsoft.com/office/powerpoint/2010/main" val="25040510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Conventional mortgages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Content Placeholder 4"/>
          <p:cNvSpPr>
            <a:spLocks noGrp="1"/>
          </p:cNvSpPr>
          <p:nvPr>
            <p:ph sz="quarter" idx="1"/>
          </p:nvPr>
        </p:nvSpPr>
        <p:spPr/>
        <p:txBody>
          <a:bodyPr/>
          <a:lstStyle/>
          <a:p>
            <a:r>
              <a:rPr lang="en-GB" dirty="0" smtClean="0"/>
              <a:t>Issued by financial institutions that are not federally insured.</a:t>
            </a:r>
          </a:p>
          <a:p>
            <a:endParaRPr lang="en-GB" dirty="0"/>
          </a:p>
          <a:p>
            <a:r>
              <a:rPr lang="en-GB" dirty="0" smtClean="0"/>
              <a:t>Generally required to be privately insured if borrower’s down payment is less than 20% of property’s value</a:t>
            </a:r>
          </a:p>
          <a:p>
            <a:endParaRPr lang="en-GB" dirty="0"/>
          </a:p>
          <a:p>
            <a:r>
              <a:rPr lang="en-GB" dirty="0" smtClean="0"/>
              <a:t>Secondary market mortgage buyers don’t invest if loan not privately insured and loan-to-value ratio greater than 80%</a:t>
            </a:r>
          </a:p>
          <a:p>
            <a:endParaRPr lang="en-GB" dirty="0"/>
          </a:p>
          <a:p>
            <a:endParaRPr lang="en-GB" dirty="0"/>
          </a:p>
        </p:txBody>
      </p:sp>
    </p:spTree>
    <p:extLst>
      <p:ext uri="{BB962C8B-B14F-4D97-AF65-F5344CB8AC3E}">
        <p14:creationId xmlns:p14="http://schemas.microsoft.com/office/powerpoint/2010/main" val="19231152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Mortgage maturities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
        <p:nvSpPr>
          <p:cNvPr id="5" name="Content Placeholder 4"/>
          <p:cNvSpPr>
            <a:spLocks noGrp="1"/>
          </p:cNvSpPr>
          <p:nvPr>
            <p:ph sz="quarter" idx="1"/>
          </p:nvPr>
        </p:nvSpPr>
        <p:spPr/>
        <p:txBody>
          <a:bodyPr/>
          <a:lstStyle/>
          <a:p>
            <a:r>
              <a:rPr lang="en-GB" dirty="0" smtClean="0"/>
              <a:t>Original maturity of either 15 or 30 years</a:t>
            </a:r>
          </a:p>
          <a:p>
            <a:endParaRPr lang="en-GB" dirty="0"/>
          </a:p>
          <a:p>
            <a:endParaRPr lang="en-GB" dirty="0"/>
          </a:p>
        </p:txBody>
      </p:sp>
    </p:spTree>
    <p:extLst>
      <p:ext uri="{BB962C8B-B14F-4D97-AF65-F5344CB8AC3E}">
        <p14:creationId xmlns:p14="http://schemas.microsoft.com/office/powerpoint/2010/main" val="5692149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Amortized mortgage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5" name="Content Placeholder 4"/>
          <p:cNvSpPr>
            <a:spLocks noGrp="1"/>
          </p:cNvSpPr>
          <p:nvPr>
            <p:ph sz="quarter" idx="1"/>
          </p:nvPr>
        </p:nvSpPr>
        <p:spPr/>
        <p:txBody>
          <a:bodyPr/>
          <a:lstStyle/>
          <a:p>
            <a:r>
              <a:rPr lang="en-GB" dirty="0" smtClean="0"/>
              <a:t>When fixed principal and interest payments fully pay off the mortgage by its maturity date.</a:t>
            </a:r>
          </a:p>
          <a:p>
            <a:endParaRPr lang="en-GB" dirty="0"/>
          </a:p>
          <a:p>
            <a:r>
              <a:rPr lang="en-GB" dirty="0" smtClean="0"/>
              <a:t>Most mortgages allow the borrower to prepay all or part of the mortgage principal without penalty</a:t>
            </a:r>
            <a:endParaRPr lang="en-GB" dirty="0"/>
          </a:p>
        </p:txBody>
      </p:sp>
    </p:spTree>
    <p:extLst>
      <p:ext uri="{BB962C8B-B14F-4D97-AF65-F5344CB8AC3E}">
        <p14:creationId xmlns:p14="http://schemas.microsoft.com/office/powerpoint/2010/main" val="828688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Balloon payment mortgage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
        <p:nvSpPr>
          <p:cNvPr id="5" name="Content Placeholder 4"/>
          <p:cNvSpPr>
            <a:spLocks noGrp="1"/>
          </p:cNvSpPr>
          <p:nvPr>
            <p:ph sz="quarter" idx="1"/>
          </p:nvPr>
        </p:nvSpPr>
        <p:spPr/>
        <p:txBody>
          <a:bodyPr/>
          <a:lstStyle/>
          <a:p>
            <a:r>
              <a:rPr lang="en-GB" dirty="0" smtClean="0"/>
              <a:t>Required a fixed monthly interest payment for a three-to-five year period</a:t>
            </a:r>
          </a:p>
          <a:p>
            <a:endParaRPr lang="en-GB" dirty="0"/>
          </a:p>
          <a:p>
            <a:r>
              <a:rPr lang="en-GB" dirty="0" smtClean="0"/>
              <a:t>Full payment of the mortgage principal is required at the end of the period</a:t>
            </a:r>
          </a:p>
          <a:p>
            <a:endParaRPr lang="en-GB" dirty="0"/>
          </a:p>
          <a:p>
            <a:r>
              <a:rPr lang="en-GB" dirty="0" smtClean="0"/>
              <a:t>Monthly payment paid prior to maturity is lower than amortized loan</a:t>
            </a:r>
          </a:p>
          <a:p>
            <a:endParaRPr lang="en-GB" dirty="0"/>
          </a:p>
          <a:p>
            <a:r>
              <a:rPr lang="en-GB" dirty="0" smtClean="0"/>
              <a:t>Normally a long-term mortgage</a:t>
            </a:r>
            <a:endParaRPr lang="en-GB" dirty="0"/>
          </a:p>
        </p:txBody>
      </p:sp>
    </p:spTree>
    <p:extLst>
      <p:ext uri="{BB962C8B-B14F-4D97-AF65-F5344CB8AC3E}">
        <p14:creationId xmlns:p14="http://schemas.microsoft.com/office/powerpoint/2010/main" val="12580197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Fixed rate mortgage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
        <p:nvSpPr>
          <p:cNvPr id="5" name="Content Placeholder 4"/>
          <p:cNvSpPr>
            <a:spLocks noGrp="1"/>
          </p:cNvSpPr>
          <p:nvPr>
            <p:ph sz="quarter" idx="1"/>
          </p:nvPr>
        </p:nvSpPr>
        <p:spPr/>
        <p:txBody>
          <a:bodyPr/>
          <a:lstStyle/>
          <a:p>
            <a:r>
              <a:rPr lang="en-GB" dirty="0" smtClean="0"/>
              <a:t>Locks in the borrower’s interest rate</a:t>
            </a:r>
          </a:p>
          <a:p>
            <a:endParaRPr lang="en-GB" dirty="0"/>
          </a:p>
          <a:p>
            <a:r>
              <a:rPr lang="en-GB" dirty="0" smtClean="0"/>
              <a:t>Does not change over the life of the mortgage, regardless of how market rates change.</a:t>
            </a:r>
          </a:p>
          <a:p>
            <a:endParaRPr lang="en-GB" dirty="0"/>
          </a:p>
          <a:p>
            <a:r>
              <a:rPr lang="en-GB" dirty="0" smtClean="0"/>
              <a:t>Lender assumes interest rate risk</a:t>
            </a:r>
            <a:endParaRPr lang="en-GB" dirty="0"/>
          </a:p>
        </p:txBody>
      </p:sp>
    </p:spTree>
    <p:extLst>
      <p:ext uri="{BB962C8B-B14F-4D97-AF65-F5344CB8AC3E}">
        <p14:creationId xmlns:p14="http://schemas.microsoft.com/office/powerpoint/2010/main" val="3893359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Mortgages</a:t>
            </a:r>
            <a:endParaRPr lang="en-GB" dirty="0"/>
          </a:p>
        </p:txBody>
      </p:sp>
      <p:sp>
        <p:nvSpPr>
          <p:cNvPr id="3" name="Content Placeholder 2"/>
          <p:cNvSpPr>
            <a:spLocks noGrp="1"/>
          </p:cNvSpPr>
          <p:nvPr>
            <p:ph sz="quarter" idx="1"/>
          </p:nvPr>
        </p:nvSpPr>
        <p:spPr/>
        <p:txBody>
          <a:bodyPr/>
          <a:lstStyle/>
          <a:p>
            <a:r>
              <a:rPr lang="en-GB" dirty="0" smtClean="0"/>
              <a:t>Are loans to individuals or businesses to purchase a home, land or other real property.</a:t>
            </a:r>
          </a:p>
          <a:p>
            <a:endParaRPr lang="en-GB" dirty="0"/>
          </a:p>
        </p:txBody>
      </p:sp>
      <p:sp>
        <p:nvSpPr>
          <p:cNvPr id="4" name="Footer Placeholder 3"/>
          <p:cNvSpPr>
            <a:spLocks noGrp="1"/>
          </p:cNvSpPr>
          <p:nvPr>
            <p:ph type="ftr" sz="quarter" idx="11"/>
          </p:nvPr>
        </p:nvSpPr>
        <p:spPr/>
        <p:txBody>
          <a:bodyPr/>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5070720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Adjustable rate mortgage (ARM)</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Content Placeholder 4"/>
          <p:cNvSpPr>
            <a:spLocks noGrp="1"/>
          </p:cNvSpPr>
          <p:nvPr>
            <p:ph sz="quarter" idx="1"/>
          </p:nvPr>
        </p:nvSpPr>
        <p:spPr/>
        <p:txBody>
          <a:bodyPr/>
          <a:lstStyle/>
          <a:p>
            <a:r>
              <a:rPr lang="en-GB" dirty="0" smtClean="0"/>
              <a:t>Interest rate is tied to some market interest rate</a:t>
            </a:r>
          </a:p>
          <a:p>
            <a:endParaRPr lang="en-GB" dirty="0"/>
          </a:p>
          <a:p>
            <a:r>
              <a:rPr lang="en-GB" dirty="0" smtClean="0"/>
              <a:t>Required monthly payments can change over the life of the mortgage</a:t>
            </a:r>
          </a:p>
          <a:p>
            <a:endParaRPr lang="en-GB" dirty="0"/>
          </a:p>
          <a:p>
            <a:r>
              <a:rPr lang="en-GB" dirty="0" smtClean="0"/>
              <a:t>Generally limit the change in the interest rate allowed each year and during the life of the mortgage. Called caps</a:t>
            </a:r>
          </a:p>
          <a:p>
            <a:endParaRPr lang="en-GB" dirty="0"/>
          </a:p>
          <a:p>
            <a:endParaRPr lang="en-GB" dirty="0"/>
          </a:p>
        </p:txBody>
      </p:sp>
    </p:spTree>
    <p:extLst>
      <p:ext uri="{BB962C8B-B14F-4D97-AF65-F5344CB8AC3E}">
        <p14:creationId xmlns:p14="http://schemas.microsoft.com/office/powerpoint/2010/main" val="7352672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Adjustable rate mortgage (ARM)</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
        <p:nvSpPr>
          <p:cNvPr id="5" name="Content Placeholder 4"/>
          <p:cNvSpPr>
            <a:spLocks noGrp="1"/>
          </p:cNvSpPr>
          <p:nvPr>
            <p:ph sz="quarter" idx="1"/>
          </p:nvPr>
        </p:nvSpPr>
        <p:spPr/>
        <p:txBody>
          <a:bodyPr/>
          <a:lstStyle/>
          <a:p>
            <a:r>
              <a:rPr lang="en-GB" dirty="0" smtClean="0"/>
              <a:t>Borrower assumes interest rate risk</a:t>
            </a:r>
          </a:p>
          <a:p>
            <a:endParaRPr lang="en-GB" dirty="0"/>
          </a:p>
          <a:p>
            <a:r>
              <a:rPr lang="en-GB" dirty="0" smtClean="0"/>
              <a:t>Reduces FI’s interest rate risk</a:t>
            </a:r>
          </a:p>
          <a:p>
            <a:endParaRPr lang="en-GB" dirty="0"/>
          </a:p>
          <a:p>
            <a:r>
              <a:rPr lang="en-GB" dirty="0" smtClean="0"/>
              <a:t>Increases its default risk</a:t>
            </a:r>
            <a:endParaRPr lang="en-GB" dirty="0"/>
          </a:p>
        </p:txBody>
      </p:sp>
    </p:spTree>
    <p:extLst>
      <p:ext uri="{BB962C8B-B14F-4D97-AF65-F5344CB8AC3E}">
        <p14:creationId xmlns:p14="http://schemas.microsoft.com/office/powerpoint/2010/main" val="23452488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Interest rate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
        <p:nvSpPr>
          <p:cNvPr id="5" name="Content Placeholder 4"/>
          <p:cNvSpPr>
            <a:spLocks noGrp="1"/>
          </p:cNvSpPr>
          <p:nvPr>
            <p:ph sz="quarter" idx="1"/>
          </p:nvPr>
        </p:nvSpPr>
        <p:spPr/>
        <p:txBody>
          <a:bodyPr/>
          <a:lstStyle/>
          <a:p>
            <a:r>
              <a:rPr lang="en-GB" dirty="0" smtClean="0"/>
              <a:t>Mortgage borrowers choose FIs on the basis of interest</a:t>
            </a:r>
          </a:p>
          <a:p>
            <a:endParaRPr lang="en-GB" dirty="0"/>
          </a:p>
          <a:p>
            <a:r>
              <a:rPr lang="en-GB" dirty="0" smtClean="0"/>
              <a:t>FIs base interest rate on several factors like fed funds rate or rate on CD</a:t>
            </a:r>
            <a:endParaRPr lang="en-GB" dirty="0"/>
          </a:p>
        </p:txBody>
      </p:sp>
    </p:spTree>
    <p:extLst>
      <p:ext uri="{BB962C8B-B14F-4D97-AF65-F5344CB8AC3E}">
        <p14:creationId xmlns:p14="http://schemas.microsoft.com/office/powerpoint/2010/main" val="10539236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Discount points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
        <p:nvSpPr>
          <p:cNvPr id="5" name="Content Placeholder 4"/>
          <p:cNvSpPr>
            <a:spLocks noGrp="1"/>
          </p:cNvSpPr>
          <p:nvPr>
            <p:ph sz="quarter" idx="1"/>
          </p:nvPr>
        </p:nvSpPr>
        <p:spPr/>
        <p:txBody>
          <a:bodyPr/>
          <a:lstStyle/>
          <a:p>
            <a:r>
              <a:rPr lang="en-GB" dirty="0" smtClean="0"/>
              <a:t>Interest payments made when the loan is issued. (at closing)</a:t>
            </a:r>
          </a:p>
          <a:p>
            <a:endParaRPr lang="en-GB" dirty="0"/>
          </a:p>
          <a:p>
            <a:r>
              <a:rPr lang="en-GB" dirty="0" smtClean="0"/>
              <a:t>One discount point paid up front is equal to 1 percent of the principal value of the mortgage</a:t>
            </a:r>
          </a:p>
          <a:p>
            <a:endParaRPr lang="en-GB" dirty="0"/>
          </a:p>
          <a:p>
            <a:r>
              <a:rPr lang="en-GB" dirty="0" smtClean="0"/>
              <a:t>In exchange for points paid up front, FI reduces the interest rate used to determine the monthly payments on the mortgage.</a:t>
            </a:r>
            <a:endParaRPr lang="en-GB" dirty="0"/>
          </a:p>
        </p:txBody>
      </p:sp>
    </p:spTree>
    <p:extLst>
      <p:ext uri="{BB962C8B-B14F-4D97-AF65-F5344CB8AC3E}">
        <p14:creationId xmlns:p14="http://schemas.microsoft.com/office/powerpoint/2010/main" val="37129249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Discount points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
        <p:nvSpPr>
          <p:cNvPr id="5" name="Content Placeholder 4"/>
          <p:cNvSpPr>
            <a:spLocks noGrp="1"/>
          </p:cNvSpPr>
          <p:nvPr>
            <p:ph sz="quarter" idx="1"/>
          </p:nvPr>
        </p:nvSpPr>
        <p:spPr/>
        <p:txBody>
          <a:bodyPr/>
          <a:lstStyle/>
          <a:p>
            <a:r>
              <a:rPr lang="en-GB" dirty="0" smtClean="0"/>
              <a:t>Borrower weighs </a:t>
            </a:r>
          </a:p>
          <a:p>
            <a:r>
              <a:rPr lang="en-GB" dirty="0" smtClean="0"/>
              <a:t>Reduced interest payments over the life of the loan</a:t>
            </a:r>
          </a:p>
          <a:p>
            <a:r>
              <a:rPr lang="en-GB" dirty="0" smtClean="0"/>
              <a:t>Versus</a:t>
            </a:r>
          </a:p>
          <a:p>
            <a:r>
              <a:rPr lang="en-GB" dirty="0" smtClean="0"/>
              <a:t>Up front fees through points</a:t>
            </a:r>
          </a:p>
          <a:p>
            <a:endParaRPr lang="en-GB" dirty="0"/>
          </a:p>
          <a:p>
            <a:r>
              <a:rPr lang="en-GB" dirty="0" smtClean="0"/>
              <a:t>Decision depends on the period of time the borrower expects to hold the mortgage</a:t>
            </a:r>
            <a:endParaRPr lang="en-GB" dirty="0"/>
          </a:p>
        </p:txBody>
      </p:sp>
    </p:spTree>
    <p:extLst>
      <p:ext uri="{BB962C8B-B14F-4D97-AF65-F5344CB8AC3E}">
        <p14:creationId xmlns:p14="http://schemas.microsoft.com/office/powerpoint/2010/main" val="27978831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Mortgage Characteristics</a:t>
            </a:r>
            <a:endParaRPr lang="en-IN" dirty="0"/>
          </a:p>
        </p:txBody>
      </p:sp>
      <p:sp>
        <p:nvSpPr>
          <p:cNvPr id="3" name="Content Placeholder 2"/>
          <p:cNvSpPr>
            <a:spLocks noGrp="1"/>
          </p:cNvSpPr>
          <p:nvPr>
            <p:ph idx="1"/>
          </p:nvPr>
        </p:nvSpPr>
        <p:spPr/>
        <p:txBody>
          <a:bodyPr>
            <a:normAutofit/>
          </a:bodyPr>
          <a:lstStyle/>
          <a:p>
            <a:r>
              <a:rPr lang="en-US" b="1" dirty="0" smtClean="0">
                <a:solidFill>
                  <a:srgbClr val="C00000"/>
                </a:solidFill>
              </a:rPr>
              <a:t>Application fee </a:t>
            </a:r>
            <a:r>
              <a:rPr lang="en-US" dirty="0" smtClean="0"/>
              <a:t>– initial costs of processing application and credit report</a:t>
            </a:r>
          </a:p>
          <a:p>
            <a:endParaRPr lang="en-US" b="1" dirty="0" smtClean="0">
              <a:solidFill>
                <a:srgbClr val="C00000"/>
              </a:solidFill>
            </a:endParaRPr>
          </a:p>
          <a:p>
            <a:r>
              <a:rPr lang="en-US" b="1" dirty="0" smtClean="0">
                <a:solidFill>
                  <a:srgbClr val="C00000"/>
                </a:solidFill>
              </a:rPr>
              <a:t>Title </a:t>
            </a:r>
            <a:r>
              <a:rPr lang="en-US" b="1" dirty="0" smtClean="0">
                <a:solidFill>
                  <a:srgbClr val="C00000"/>
                </a:solidFill>
              </a:rPr>
              <a:t>search </a:t>
            </a:r>
            <a:r>
              <a:rPr lang="en-US" dirty="0" smtClean="0"/>
              <a:t>– confirm borrower’s legal ownership</a:t>
            </a:r>
          </a:p>
          <a:p>
            <a:endParaRPr lang="en-US" b="1" dirty="0" smtClean="0">
              <a:solidFill>
                <a:srgbClr val="C00000"/>
              </a:solidFill>
            </a:endParaRPr>
          </a:p>
          <a:p>
            <a:r>
              <a:rPr lang="en-US" b="1" dirty="0" smtClean="0">
                <a:solidFill>
                  <a:srgbClr val="C00000"/>
                </a:solidFill>
              </a:rPr>
              <a:t>Title </a:t>
            </a:r>
            <a:r>
              <a:rPr lang="en-US" b="1" dirty="0" smtClean="0">
                <a:solidFill>
                  <a:srgbClr val="C00000"/>
                </a:solidFill>
              </a:rPr>
              <a:t>insurance </a:t>
            </a:r>
            <a:r>
              <a:rPr lang="en-US" dirty="0" smtClean="0"/>
              <a:t>– protects lender against an error in title search</a:t>
            </a:r>
          </a:p>
          <a:p>
            <a:endParaRPr lang="en-US" b="1" dirty="0" smtClean="0">
              <a:solidFill>
                <a:srgbClr val="C00000"/>
              </a:solidFill>
            </a:endParaRPr>
          </a:p>
          <a:p>
            <a:r>
              <a:rPr lang="en-US" b="1" dirty="0" smtClean="0">
                <a:solidFill>
                  <a:srgbClr val="C00000"/>
                </a:solidFill>
              </a:rPr>
              <a:t>Appraisal </a:t>
            </a:r>
            <a:r>
              <a:rPr lang="en-US" b="1" dirty="0" smtClean="0">
                <a:solidFill>
                  <a:srgbClr val="C00000"/>
                </a:solidFill>
              </a:rPr>
              <a:t>fee </a:t>
            </a:r>
            <a:r>
              <a:rPr lang="en-US" dirty="0" smtClean="0"/>
              <a:t>– covers the independent cost of property value </a:t>
            </a:r>
            <a:r>
              <a:rPr lang="en-US" dirty="0" smtClean="0"/>
              <a:t>assessment</a:t>
            </a:r>
            <a:endParaRPr lang="en-US"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extLst>
      <p:ext uri="{BB962C8B-B14F-4D97-AF65-F5344CB8AC3E}">
        <p14:creationId xmlns:p14="http://schemas.microsoft.com/office/powerpoint/2010/main" val="37414792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Mortgage Characteristics</a:t>
            </a:r>
            <a:endParaRPr lang="en-IN" dirty="0"/>
          </a:p>
        </p:txBody>
      </p:sp>
      <p:sp>
        <p:nvSpPr>
          <p:cNvPr id="3" name="Content Placeholder 2"/>
          <p:cNvSpPr>
            <a:spLocks noGrp="1"/>
          </p:cNvSpPr>
          <p:nvPr>
            <p:ph idx="1"/>
          </p:nvPr>
        </p:nvSpPr>
        <p:spPr/>
        <p:txBody>
          <a:bodyPr>
            <a:normAutofit/>
          </a:bodyPr>
          <a:lstStyle/>
          <a:p>
            <a:r>
              <a:rPr lang="en-US" b="1" dirty="0" smtClean="0">
                <a:solidFill>
                  <a:srgbClr val="C00000"/>
                </a:solidFill>
              </a:rPr>
              <a:t>Loan </a:t>
            </a:r>
            <a:r>
              <a:rPr lang="en-US" b="1" dirty="0" smtClean="0">
                <a:solidFill>
                  <a:srgbClr val="C00000"/>
                </a:solidFill>
              </a:rPr>
              <a:t>origination fee </a:t>
            </a:r>
            <a:r>
              <a:rPr lang="en-US" dirty="0" smtClean="0"/>
              <a:t>– cost of completing the loan</a:t>
            </a:r>
          </a:p>
          <a:p>
            <a:endParaRPr lang="en-US" b="1" dirty="0" smtClean="0">
              <a:solidFill>
                <a:srgbClr val="C00000"/>
              </a:solidFill>
            </a:endParaRPr>
          </a:p>
          <a:p>
            <a:r>
              <a:rPr lang="en-US" b="1" dirty="0" smtClean="0">
                <a:solidFill>
                  <a:srgbClr val="C00000"/>
                </a:solidFill>
              </a:rPr>
              <a:t>Closing </a:t>
            </a:r>
            <a:r>
              <a:rPr lang="en-US" b="1" dirty="0" smtClean="0">
                <a:solidFill>
                  <a:srgbClr val="C00000"/>
                </a:solidFill>
              </a:rPr>
              <a:t>agent and review fee </a:t>
            </a:r>
            <a:r>
              <a:rPr lang="en-US" dirty="0" smtClean="0"/>
              <a:t>– cost of agent closing mortgage</a:t>
            </a:r>
          </a:p>
          <a:p>
            <a:endParaRPr lang="en-US" dirty="0" smtClean="0"/>
          </a:p>
          <a:p>
            <a:r>
              <a:rPr lang="en-US" dirty="0" smtClean="0"/>
              <a:t>Other </a:t>
            </a:r>
            <a:r>
              <a:rPr lang="en-US" dirty="0" smtClean="0"/>
              <a:t>costs – VA, FHA or private insurance</a:t>
            </a:r>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extLst>
      <p:ext uri="{BB962C8B-B14F-4D97-AF65-F5344CB8AC3E}">
        <p14:creationId xmlns:p14="http://schemas.microsoft.com/office/powerpoint/2010/main" val="31817188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Mortgage refinancing</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
        <p:nvSpPr>
          <p:cNvPr id="5" name="Content Placeholder 4"/>
          <p:cNvSpPr>
            <a:spLocks noGrp="1"/>
          </p:cNvSpPr>
          <p:nvPr>
            <p:ph sz="quarter" idx="1"/>
          </p:nvPr>
        </p:nvSpPr>
        <p:spPr/>
        <p:txBody>
          <a:bodyPr/>
          <a:lstStyle/>
          <a:p>
            <a:pPr marL="274320" lvl="1" indent="-274320">
              <a:spcBef>
                <a:spcPts val="580"/>
              </a:spcBef>
              <a:buClr>
                <a:schemeClr val="accent1"/>
              </a:buClr>
            </a:pPr>
            <a:r>
              <a:rPr lang="en-US" dirty="0" smtClean="0"/>
              <a:t>When </a:t>
            </a:r>
            <a:r>
              <a:rPr lang="en-US" dirty="0"/>
              <a:t>a borrower takes out a </a:t>
            </a:r>
            <a:r>
              <a:rPr lang="en-US" b="1" dirty="0">
                <a:solidFill>
                  <a:srgbClr val="C00000"/>
                </a:solidFill>
              </a:rPr>
              <a:t>new mortgage </a:t>
            </a:r>
            <a:r>
              <a:rPr lang="en-US" dirty="0"/>
              <a:t>and uses the proceeds </a:t>
            </a:r>
            <a:r>
              <a:rPr lang="en-US" b="1" dirty="0">
                <a:solidFill>
                  <a:srgbClr val="C00000"/>
                </a:solidFill>
              </a:rPr>
              <a:t>to pay off an existing </a:t>
            </a:r>
            <a:r>
              <a:rPr lang="en-US" b="1" dirty="0" smtClean="0">
                <a:solidFill>
                  <a:srgbClr val="C00000"/>
                </a:solidFill>
              </a:rPr>
              <a:t>mortgage</a:t>
            </a:r>
          </a:p>
          <a:p>
            <a:pPr marL="274320" lvl="1" indent="-274320">
              <a:spcBef>
                <a:spcPts val="580"/>
              </a:spcBef>
              <a:buClr>
                <a:schemeClr val="accent1"/>
              </a:buClr>
            </a:pPr>
            <a:endParaRPr lang="en-US" b="1" dirty="0">
              <a:solidFill>
                <a:srgbClr val="C00000"/>
              </a:solidFill>
            </a:endParaRPr>
          </a:p>
          <a:p>
            <a:pPr marL="274320" lvl="1" indent="-274320">
              <a:spcBef>
                <a:spcPts val="580"/>
              </a:spcBef>
              <a:buClr>
                <a:schemeClr val="accent1"/>
              </a:buClr>
            </a:pPr>
            <a:r>
              <a:rPr lang="en-US" dirty="0" smtClean="0"/>
              <a:t>Mortgages </a:t>
            </a:r>
            <a:r>
              <a:rPr lang="en-US" dirty="0"/>
              <a:t>are most often refinanced when an existing mortgage has a higher interest rate than prevailing </a:t>
            </a:r>
            <a:r>
              <a:rPr lang="en-US" dirty="0" smtClean="0"/>
              <a:t>rates</a:t>
            </a:r>
          </a:p>
          <a:p>
            <a:pPr marL="274320" lvl="1" indent="-274320">
              <a:spcBef>
                <a:spcPts val="580"/>
              </a:spcBef>
              <a:buClr>
                <a:schemeClr val="accent1"/>
              </a:buClr>
            </a:pPr>
            <a:endParaRPr lang="en-US" dirty="0"/>
          </a:p>
          <a:p>
            <a:pPr marL="274320" lvl="1" indent="-274320">
              <a:spcBef>
                <a:spcPts val="580"/>
              </a:spcBef>
              <a:buClr>
                <a:schemeClr val="accent1"/>
              </a:buClr>
            </a:pPr>
            <a:r>
              <a:rPr lang="en-US" dirty="0" smtClean="0"/>
              <a:t>Borrowers </a:t>
            </a:r>
            <a:r>
              <a:rPr lang="en-US" dirty="0"/>
              <a:t>must balance the savings of a lower monthly payment with the costs (fees) of refinancing</a:t>
            </a:r>
          </a:p>
          <a:p>
            <a:pPr marL="274320" lvl="1" indent="-274320">
              <a:spcBef>
                <a:spcPts val="580"/>
              </a:spcBef>
              <a:buClr>
                <a:schemeClr val="accent1"/>
              </a:buClr>
            </a:pPr>
            <a:endParaRPr lang="en-US" dirty="0"/>
          </a:p>
          <a:p>
            <a:pPr marL="274320" lvl="1" indent="-274320">
              <a:spcBef>
                <a:spcPts val="580"/>
              </a:spcBef>
              <a:buClr>
                <a:schemeClr val="accent1"/>
              </a:buClr>
            </a:pPr>
            <a:endParaRPr lang="en-US" b="1" dirty="0">
              <a:solidFill>
                <a:srgbClr val="C00000"/>
              </a:solidFill>
            </a:endParaRPr>
          </a:p>
          <a:p>
            <a:endParaRPr lang="en-GB" dirty="0"/>
          </a:p>
        </p:txBody>
      </p:sp>
    </p:spTree>
    <p:extLst>
      <p:ext uri="{BB962C8B-B14F-4D97-AF65-F5344CB8AC3E}">
        <p14:creationId xmlns:p14="http://schemas.microsoft.com/office/powerpoint/2010/main" val="37418868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Mortgage refinancing</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
        <p:nvSpPr>
          <p:cNvPr id="5" name="Content Placeholder 4"/>
          <p:cNvSpPr>
            <a:spLocks noGrp="1"/>
          </p:cNvSpPr>
          <p:nvPr>
            <p:ph sz="quarter" idx="1"/>
          </p:nvPr>
        </p:nvSpPr>
        <p:spPr/>
        <p:txBody>
          <a:bodyPr/>
          <a:lstStyle/>
          <a:p>
            <a:pPr marL="274320" lvl="1" indent="-274320">
              <a:spcBef>
                <a:spcPts val="580"/>
              </a:spcBef>
              <a:buClr>
                <a:schemeClr val="accent1"/>
              </a:buClr>
            </a:pPr>
            <a:r>
              <a:rPr lang="en-US" dirty="0" smtClean="0"/>
              <a:t>Often-cited </a:t>
            </a:r>
            <a:r>
              <a:rPr lang="en-US" dirty="0"/>
              <a:t>rule of thumb is that the new interest rate should be 2 percentage points less than the refinanced mortgage rate</a:t>
            </a:r>
          </a:p>
          <a:p>
            <a:endParaRPr lang="en-GB" dirty="0"/>
          </a:p>
        </p:txBody>
      </p:sp>
    </p:spTree>
    <p:extLst>
      <p:ext uri="{BB962C8B-B14F-4D97-AF65-F5344CB8AC3E}">
        <p14:creationId xmlns:p14="http://schemas.microsoft.com/office/powerpoint/2010/main" val="11016916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Mortgage Amortization </a:t>
            </a:r>
            <a:endParaRPr lang="en-IN" dirty="0"/>
          </a:p>
        </p:txBody>
      </p:sp>
      <p:sp>
        <p:nvSpPr>
          <p:cNvPr id="3" name="Content Placeholder 2"/>
          <p:cNvSpPr>
            <a:spLocks noGrp="1"/>
          </p:cNvSpPr>
          <p:nvPr>
            <p:ph idx="1"/>
          </p:nvPr>
        </p:nvSpPr>
        <p:spPr/>
        <p:txBody>
          <a:bodyPr/>
          <a:lstStyle/>
          <a:p>
            <a:r>
              <a:rPr lang="en-US" dirty="0" smtClean="0"/>
              <a:t>Each fixed monthly payment consists partly of repayment of the principal and partly of the interest on the outstanding mortgage balance</a:t>
            </a:r>
          </a:p>
          <a:p>
            <a:endParaRPr lang="en-US" dirty="0" smtClean="0"/>
          </a:p>
          <a:p>
            <a:r>
              <a:rPr lang="en-US" dirty="0" smtClean="0"/>
              <a:t>An </a:t>
            </a:r>
            <a:r>
              <a:rPr lang="en-US" b="1" dirty="0" smtClean="0">
                <a:solidFill>
                  <a:srgbClr val="C00000"/>
                </a:solidFill>
              </a:rPr>
              <a:t>amortization schedule</a:t>
            </a:r>
            <a:r>
              <a:rPr lang="en-US" dirty="0" smtClean="0">
                <a:solidFill>
                  <a:srgbClr val="C00000"/>
                </a:solidFill>
              </a:rPr>
              <a:t> </a:t>
            </a:r>
            <a:r>
              <a:rPr lang="en-US" dirty="0" smtClean="0"/>
              <a:t>shows how the fixed monthly payments are split between principal and interest</a:t>
            </a:r>
          </a:p>
          <a:p>
            <a:endParaRPr lang="en-IN"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extLst>
      <p:ext uri="{BB962C8B-B14F-4D97-AF65-F5344CB8AC3E}">
        <p14:creationId xmlns:p14="http://schemas.microsoft.com/office/powerpoint/2010/main" val="3729999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Mortgage backed securities (MBS)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5" name="Content Placeholder 4"/>
          <p:cNvSpPr>
            <a:spLocks noGrp="1"/>
          </p:cNvSpPr>
          <p:nvPr>
            <p:ph sz="quarter" idx="1"/>
          </p:nvPr>
        </p:nvSpPr>
        <p:spPr/>
        <p:txBody>
          <a:bodyPr/>
          <a:lstStyle/>
          <a:p>
            <a:pPr lvl="0">
              <a:buClr>
                <a:srgbClr val="D34817"/>
              </a:buClr>
            </a:pPr>
            <a:r>
              <a:rPr lang="en-GB" dirty="0">
                <a:solidFill>
                  <a:prstClr val="black"/>
                </a:solidFill>
              </a:rPr>
              <a:t>Many mortgages are securitized.</a:t>
            </a:r>
          </a:p>
          <a:p>
            <a:pPr lvl="0">
              <a:buClr>
                <a:srgbClr val="D34817"/>
              </a:buClr>
            </a:pPr>
            <a:endParaRPr lang="en-GB" dirty="0">
              <a:solidFill>
                <a:prstClr val="black"/>
              </a:solidFill>
            </a:endParaRPr>
          </a:p>
          <a:p>
            <a:pPr lvl="0">
              <a:buClr>
                <a:srgbClr val="D34817"/>
              </a:buClr>
            </a:pPr>
            <a:r>
              <a:rPr lang="en-GB" dirty="0">
                <a:solidFill>
                  <a:prstClr val="black"/>
                </a:solidFill>
              </a:rPr>
              <a:t>Mortgages are packaged and sold as assets backing publicly traded or privately held debt instruments. (mortgage backed securities MBS)</a:t>
            </a:r>
          </a:p>
          <a:p>
            <a:endParaRPr lang="en-GB" dirty="0"/>
          </a:p>
        </p:txBody>
      </p:sp>
    </p:spTree>
    <p:extLst>
      <p:ext uri="{BB962C8B-B14F-4D97-AF65-F5344CB8AC3E}">
        <p14:creationId xmlns:p14="http://schemas.microsoft.com/office/powerpoint/2010/main" val="6701116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Jumbo mortgages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
        <p:nvSpPr>
          <p:cNvPr id="5" name="Content Placeholder 4"/>
          <p:cNvSpPr>
            <a:spLocks noGrp="1"/>
          </p:cNvSpPr>
          <p:nvPr>
            <p:ph sz="quarter" idx="1"/>
          </p:nvPr>
        </p:nvSpPr>
        <p:spPr/>
        <p:txBody>
          <a:bodyPr/>
          <a:lstStyle/>
          <a:p>
            <a:r>
              <a:rPr lang="en-GB" dirty="0" smtClean="0"/>
              <a:t>Mortgages that exceed the conventional mortgage conforming limits.</a:t>
            </a:r>
            <a:endParaRPr lang="en-GB" dirty="0"/>
          </a:p>
        </p:txBody>
      </p:sp>
    </p:spTree>
    <p:extLst>
      <p:ext uri="{BB962C8B-B14F-4D97-AF65-F5344CB8AC3E}">
        <p14:creationId xmlns:p14="http://schemas.microsoft.com/office/powerpoint/2010/main" val="42241538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Subprime mortgages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
        <p:nvSpPr>
          <p:cNvPr id="5" name="Content Placeholder 4"/>
          <p:cNvSpPr>
            <a:spLocks noGrp="1"/>
          </p:cNvSpPr>
          <p:nvPr>
            <p:ph sz="quarter" idx="1"/>
          </p:nvPr>
        </p:nvSpPr>
        <p:spPr/>
        <p:txBody>
          <a:bodyPr/>
          <a:lstStyle/>
          <a:p>
            <a:r>
              <a:rPr lang="en-GB" dirty="0" smtClean="0"/>
              <a:t>Mortgages to borrowers who have weakened credit histories</a:t>
            </a:r>
            <a:endParaRPr lang="en-GB" dirty="0"/>
          </a:p>
        </p:txBody>
      </p:sp>
    </p:spTree>
    <p:extLst>
      <p:ext uri="{BB962C8B-B14F-4D97-AF65-F5344CB8AC3E}">
        <p14:creationId xmlns:p14="http://schemas.microsoft.com/office/powerpoint/2010/main" val="23681889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Alt-A mortgages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
        <p:nvSpPr>
          <p:cNvPr id="5" name="Content Placeholder 4"/>
          <p:cNvSpPr>
            <a:spLocks noGrp="1"/>
          </p:cNvSpPr>
          <p:nvPr>
            <p:ph sz="quarter" idx="1"/>
          </p:nvPr>
        </p:nvSpPr>
        <p:spPr/>
        <p:txBody>
          <a:bodyPr/>
          <a:lstStyle/>
          <a:p>
            <a:r>
              <a:rPr lang="en-GB" dirty="0" smtClean="0"/>
              <a:t>Alternative A-paper</a:t>
            </a:r>
          </a:p>
          <a:p>
            <a:endParaRPr lang="en-GB" dirty="0"/>
          </a:p>
          <a:p>
            <a:r>
              <a:rPr lang="en-GB" dirty="0" smtClean="0"/>
              <a:t>Mortgages that are considered more risky than a prime mortgage and less risky than a sub-prime mortgage.</a:t>
            </a:r>
            <a:endParaRPr lang="en-GB" dirty="0"/>
          </a:p>
        </p:txBody>
      </p:sp>
    </p:spTree>
    <p:extLst>
      <p:ext uri="{BB962C8B-B14F-4D97-AF65-F5344CB8AC3E}">
        <p14:creationId xmlns:p14="http://schemas.microsoft.com/office/powerpoint/2010/main" val="31689098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Option ARMs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
        <p:nvSpPr>
          <p:cNvPr id="5" name="Content Placeholder 4"/>
          <p:cNvSpPr>
            <a:spLocks noGrp="1"/>
          </p:cNvSpPr>
          <p:nvPr>
            <p:ph sz="quarter" idx="1"/>
          </p:nvPr>
        </p:nvSpPr>
        <p:spPr/>
        <p:txBody>
          <a:bodyPr/>
          <a:lstStyle/>
          <a:p>
            <a:r>
              <a:rPr lang="en-GB" dirty="0" smtClean="0"/>
              <a:t>Adjustable rate mortgages that offer the borrower several monthly payment options</a:t>
            </a:r>
          </a:p>
          <a:p>
            <a:endParaRPr lang="en-GB" dirty="0"/>
          </a:p>
          <a:p>
            <a:endParaRPr lang="en-GB" dirty="0"/>
          </a:p>
        </p:txBody>
      </p:sp>
    </p:spTree>
    <p:extLst>
      <p:ext uri="{BB962C8B-B14F-4D97-AF65-F5344CB8AC3E}">
        <p14:creationId xmlns:p14="http://schemas.microsoft.com/office/powerpoint/2010/main" val="36193505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Second mortgages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
        <p:nvSpPr>
          <p:cNvPr id="5" name="Content Placeholder 4"/>
          <p:cNvSpPr>
            <a:spLocks noGrp="1"/>
          </p:cNvSpPr>
          <p:nvPr>
            <p:ph sz="quarter" idx="1"/>
          </p:nvPr>
        </p:nvSpPr>
        <p:spPr/>
        <p:txBody>
          <a:bodyPr/>
          <a:lstStyle/>
          <a:p>
            <a:r>
              <a:rPr lang="en-GB" dirty="0" smtClean="0"/>
              <a:t>Loans secured by a piece of real estate already used to secure a first mortgage</a:t>
            </a:r>
            <a:endParaRPr lang="en-GB" dirty="0"/>
          </a:p>
        </p:txBody>
      </p:sp>
    </p:spTree>
    <p:extLst>
      <p:ext uri="{BB962C8B-B14F-4D97-AF65-F5344CB8AC3E}">
        <p14:creationId xmlns:p14="http://schemas.microsoft.com/office/powerpoint/2010/main" val="19630056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Home equity loan</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
        <p:nvSpPr>
          <p:cNvPr id="5" name="Content Placeholder 4"/>
          <p:cNvSpPr>
            <a:spLocks noGrp="1"/>
          </p:cNvSpPr>
          <p:nvPr>
            <p:ph sz="quarter" idx="1"/>
          </p:nvPr>
        </p:nvSpPr>
        <p:spPr/>
        <p:txBody>
          <a:bodyPr/>
          <a:lstStyle/>
          <a:p>
            <a:pPr marL="0" indent="0">
              <a:buNone/>
            </a:pPr>
            <a:r>
              <a:rPr lang="en-GB" dirty="0" smtClean="0"/>
              <a:t>Loans that let customers borrow on a line of credit secured with a second mortgage on their homes.</a:t>
            </a:r>
          </a:p>
        </p:txBody>
      </p:sp>
    </p:spTree>
    <p:extLst>
      <p:ext uri="{BB962C8B-B14F-4D97-AF65-F5344CB8AC3E}">
        <p14:creationId xmlns:p14="http://schemas.microsoft.com/office/powerpoint/2010/main" val="41901812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Reverse-annuity mortgage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
        <p:nvSpPr>
          <p:cNvPr id="5" name="Content Placeholder 4"/>
          <p:cNvSpPr>
            <a:spLocks noGrp="1"/>
          </p:cNvSpPr>
          <p:nvPr>
            <p:ph sz="quarter" idx="1"/>
          </p:nvPr>
        </p:nvSpPr>
        <p:spPr/>
        <p:txBody>
          <a:bodyPr/>
          <a:lstStyle/>
          <a:p>
            <a:r>
              <a:rPr lang="en-GB" dirty="0" smtClean="0"/>
              <a:t>A mortgage for which a mortgage borrower receive regular monthly payments from a FI rather than making them.</a:t>
            </a:r>
          </a:p>
          <a:p>
            <a:endParaRPr lang="en-GB" dirty="0"/>
          </a:p>
          <a:p>
            <a:r>
              <a:rPr lang="en-GB" dirty="0" smtClean="0"/>
              <a:t>When RAM matures (or the borrower dies) the borrower (or the estate of the borrower) sells the property to retire the debt. </a:t>
            </a:r>
            <a:endParaRPr lang="en-GB" dirty="0"/>
          </a:p>
        </p:txBody>
      </p:sp>
    </p:spTree>
    <p:extLst>
      <p:ext uri="{BB962C8B-B14F-4D97-AF65-F5344CB8AC3E}">
        <p14:creationId xmlns:p14="http://schemas.microsoft.com/office/powerpoint/2010/main" val="37661904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Secondary mortgage markets</a:t>
            </a:r>
            <a:endParaRPr lang="en-GB" dirty="0"/>
          </a:p>
        </p:txBody>
      </p:sp>
      <p:sp>
        <p:nvSpPr>
          <p:cNvPr id="7" name="Text Placeholder 6"/>
          <p:cNvSpPr>
            <a:spLocks noGrp="1"/>
          </p:cNvSpPr>
          <p:nvPr>
            <p:ph type="body" idx="1"/>
          </p:nvPr>
        </p:nvSpPr>
        <p:spPr/>
        <p:txBody>
          <a:bodyPr/>
          <a:lstStyle/>
          <a:p>
            <a:endParaRPr lang="en-GB"/>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23730557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Secondary mortgage markets</a:t>
            </a:r>
            <a:endParaRPr lang="en-GB" dirty="0"/>
          </a:p>
        </p:txBody>
      </p:sp>
      <p:sp>
        <p:nvSpPr>
          <p:cNvPr id="4" name="Footer Placeholder 3"/>
          <p:cNvSpPr>
            <a:spLocks noGrp="1"/>
          </p:cNvSpPr>
          <p:nvPr>
            <p:ph type="ftr" sz="quarter" idx="11"/>
          </p:nvPr>
        </p:nvSpPr>
        <p:spPr/>
        <p:txBody>
          <a:bodyPr/>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
        <p:nvSpPr>
          <p:cNvPr id="7" name="Content Placeholder 6"/>
          <p:cNvSpPr>
            <a:spLocks noGrp="1"/>
          </p:cNvSpPr>
          <p:nvPr>
            <p:ph sz="quarter" idx="1"/>
          </p:nvPr>
        </p:nvSpPr>
        <p:spPr/>
        <p:txBody>
          <a:bodyPr>
            <a:normAutofit lnSpcReduction="10000"/>
          </a:bodyPr>
          <a:lstStyle/>
          <a:p>
            <a:r>
              <a:rPr lang="en-GB" dirty="0" smtClean="0"/>
              <a:t>After FIs originate mortgages, they often sell or securitize them in the secondary mortgage market.</a:t>
            </a:r>
          </a:p>
          <a:p>
            <a:endParaRPr lang="en-GB" dirty="0"/>
          </a:p>
          <a:p>
            <a:r>
              <a:rPr lang="en-GB" dirty="0" smtClean="0"/>
              <a:t>Reduces liquidity risk, interest rate risk and credit risk of FIs if kept in its asset portfolio.</a:t>
            </a:r>
          </a:p>
          <a:p>
            <a:endParaRPr lang="en-GB" dirty="0"/>
          </a:p>
          <a:p>
            <a:r>
              <a:rPr lang="en-GB" dirty="0" smtClean="0"/>
              <a:t>Many FIs such as mortgage companies prefer to concentrate on the servicing of mortgages rather than the long-term financing of them, which occurs if kept on balance sheet.</a:t>
            </a:r>
            <a:endParaRPr lang="en-GB" dirty="0"/>
          </a:p>
        </p:txBody>
      </p:sp>
    </p:spTree>
    <p:extLst>
      <p:ext uri="{BB962C8B-B14F-4D97-AF65-F5344CB8AC3E}">
        <p14:creationId xmlns:p14="http://schemas.microsoft.com/office/powerpoint/2010/main" val="17158990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Secondary mortgage markets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a:p>
        </p:txBody>
      </p:sp>
      <p:sp>
        <p:nvSpPr>
          <p:cNvPr id="5" name="Content Placeholder 4"/>
          <p:cNvSpPr>
            <a:spLocks noGrp="1"/>
          </p:cNvSpPr>
          <p:nvPr>
            <p:ph sz="quarter" idx="1"/>
          </p:nvPr>
        </p:nvSpPr>
        <p:spPr/>
        <p:txBody>
          <a:bodyPr/>
          <a:lstStyle/>
          <a:p>
            <a:pPr algn="just"/>
            <a:r>
              <a:rPr lang="en-GB" dirty="0" smtClean="0"/>
              <a:t>Loan originator may also act as a servicer, collecting payments from mortgage borrowers and passing the required interest and principal payments through the secondary market investor.</a:t>
            </a:r>
          </a:p>
          <a:p>
            <a:pPr algn="just"/>
            <a:endParaRPr lang="en-GB" dirty="0"/>
          </a:p>
          <a:p>
            <a:pPr algn="just"/>
            <a:r>
              <a:rPr lang="en-GB" dirty="0" smtClean="0"/>
              <a:t>Servicer keeps the formal records of all transactions pertaining to the mortgage</a:t>
            </a:r>
          </a:p>
          <a:p>
            <a:pPr algn="just"/>
            <a:endParaRPr lang="en-GB" dirty="0"/>
          </a:p>
          <a:p>
            <a:pPr algn="just"/>
            <a:r>
              <a:rPr lang="en-GB" dirty="0" smtClean="0"/>
              <a:t>In return for these services, FIs collect a monthly fee, ¼ or ½ percent of mortgage balance.</a:t>
            </a:r>
            <a:endParaRPr lang="en-GB" dirty="0"/>
          </a:p>
        </p:txBody>
      </p:sp>
    </p:spTree>
    <p:extLst>
      <p:ext uri="{BB962C8B-B14F-4D97-AF65-F5344CB8AC3E}">
        <p14:creationId xmlns:p14="http://schemas.microsoft.com/office/powerpoint/2010/main" val="3838479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Mortgages differ from bonds and stocks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Content Placeholder 4"/>
          <p:cNvSpPr>
            <a:spLocks noGrp="1"/>
          </p:cNvSpPr>
          <p:nvPr>
            <p:ph sz="quarter" idx="1"/>
          </p:nvPr>
        </p:nvSpPr>
        <p:spPr/>
        <p:txBody>
          <a:bodyPr/>
          <a:lstStyle/>
          <a:p>
            <a:r>
              <a:rPr lang="en-GB" dirty="0" smtClean="0"/>
              <a:t>Mortgages </a:t>
            </a:r>
            <a:r>
              <a:rPr lang="en-GB" dirty="0" smtClean="0"/>
              <a:t>are backed by specific piece of real </a:t>
            </a:r>
            <a:r>
              <a:rPr lang="en-GB" dirty="0" smtClean="0"/>
              <a:t>property.</a:t>
            </a:r>
          </a:p>
          <a:p>
            <a:endParaRPr lang="en-GB" dirty="0"/>
          </a:p>
          <a:p>
            <a:r>
              <a:rPr lang="en-GB" dirty="0"/>
              <a:t>If borrower defaults on a mortgage, the FI can take ownership of property</a:t>
            </a:r>
          </a:p>
          <a:p>
            <a:endParaRPr lang="en-GB" dirty="0" smtClean="0"/>
          </a:p>
          <a:p>
            <a:r>
              <a:rPr lang="en-GB" dirty="0"/>
              <a:t>Corporate bonds and shares give the holder a general claim on borrower’s assets</a:t>
            </a:r>
          </a:p>
          <a:p>
            <a:endParaRPr lang="en-GB" dirty="0" smtClean="0"/>
          </a:p>
        </p:txBody>
      </p:sp>
    </p:spTree>
    <p:extLst>
      <p:ext uri="{BB962C8B-B14F-4D97-AF65-F5344CB8AC3E}">
        <p14:creationId xmlns:p14="http://schemas.microsoft.com/office/powerpoint/2010/main" val="33429477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Secondary mortgage markets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
        <p:nvSpPr>
          <p:cNvPr id="5" name="Content Placeholder 4"/>
          <p:cNvSpPr>
            <a:spLocks noGrp="1"/>
          </p:cNvSpPr>
          <p:nvPr>
            <p:ph sz="quarter" idx="1"/>
          </p:nvPr>
        </p:nvSpPr>
        <p:spPr/>
        <p:txBody>
          <a:bodyPr>
            <a:normAutofit lnSpcReduction="10000"/>
          </a:bodyPr>
          <a:lstStyle/>
          <a:p>
            <a:r>
              <a:rPr lang="en-GB" dirty="0" smtClean="0"/>
              <a:t>FIs remove mortgages from their balance sheets through one of two mechanisms.</a:t>
            </a:r>
          </a:p>
          <a:p>
            <a:endParaRPr lang="en-GB" dirty="0"/>
          </a:p>
          <a:p>
            <a:r>
              <a:rPr lang="en-GB" dirty="0" smtClean="0"/>
              <a:t>1. They can pool their recently originated mortgages together and sell them in the secondary mortgage market.</a:t>
            </a:r>
          </a:p>
          <a:p>
            <a:endParaRPr lang="en-GB" dirty="0"/>
          </a:p>
          <a:p>
            <a:r>
              <a:rPr lang="en-GB" dirty="0" smtClean="0"/>
              <a:t>2. FIs can issue mortgage-backed securities, creating securities that are backed by their newly originated mortgages. (i.e. securitization of mortgages)</a:t>
            </a:r>
            <a:endParaRPr lang="en-GB" dirty="0"/>
          </a:p>
        </p:txBody>
      </p:sp>
    </p:spTree>
    <p:extLst>
      <p:ext uri="{BB962C8B-B14F-4D97-AF65-F5344CB8AC3E}">
        <p14:creationId xmlns:p14="http://schemas.microsoft.com/office/powerpoint/2010/main" val="12565342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Mortgage sales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
        <p:nvSpPr>
          <p:cNvPr id="5" name="Content Placeholder 4"/>
          <p:cNvSpPr>
            <a:spLocks noGrp="1"/>
          </p:cNvSpPr>
          <p:nvPr>
            <p:ph sz="quarter" idx="1"/>
          </p:nvPr>
        </p:nvSpPr>
        <p:spPr/>
        <p:txBody>
          <a:bodyPr/>
          <a:lstStyle/>
          <a:p>
            <a:r>
              <a:rPr lang="en-GB" dirty="0" smtClean="0"/>
              <a:t>Sale of a mortgage originated by a bank with or without recourse to an outside buyer.</a:t>
            </a:r>
            <a:endParaRPr lang="en-GB" dirty="0"/>
          </a:p>
        </p:txBody>
      </p:sp>
    </p:spTree>
    <p:extLst>
      <p:ext uri="{BB962C8B-B14F-4D97-AF65-F5344CB8AC3E}">
        <p14:creationId xmlns:p14="http://schemas.microsoft.com/office/powerpoint/2010/main" val="21680088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Recourse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
        <p:nvSpPr>
          <p:cNvPr id="5" name="Content Placeholder 4"/>
          <p:cNvSpPr>
            <a:spLocks noGrp="1"/>
          </p:cNvSpPr>
          <p:nvPr>
            <p:ph sz="quarter" idx="1"/>
          </p:nvPr>
        </p:nvSpPr>
        <p:spPr/>
        <p:txBody>
          <a:bodyPr/>
          <a:lstStyle/>
          <a:p>
            <a:r>
              <a:rPr lang="en-GB" dirty="0" smtClean="0"/>
              <a:t>Ability of a loan buyer to sell the loan back to the originator should it go bad.</a:t>
            </a:r>
            <a:endParaRPr lang="en-GB" dirty="0"/>
          </a:p>
        </p:txBody>
      </p:sp>
    </p:spTree>
    <p:extLst>
      <p:ext uri="{BB962C8B-B14F-4D97-AF65-F5344CB8AC3E}">
        <p14:creationId xmlns:p14="http://schemas.microsoft.com/office/powerpoint/2010/main" val="207116008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Mortgage sales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
        <p:nvSpPr>
          <p:cNvPr id="5" name="Content Placeholder 4"/>
          <p:cNvSpPr>
            <a:spLocks noGrp="1"/>
          </p:cNvSpPr>
          <p:nvPr>
            <p:ph sz="quarter" idx="1"/>
          </p:nvPr>
        </p:nvSpPr>
        <p:spPr/>
        <p:txBody>
          <a:bodyPr/>
          <a:lstStyle/>
          <a:p>
            <a:r>
              <a:rPr lang="en-GB" b="1" dirty="0" smtClean="0"/>
              <a:t>Correspondent banking</a:t>
            </a:r>
            <a:r>
              <a:rPr lang="en-GB" dirty="0" smtClean="0"/>
              <a:t>:</a:t>
            </a:r>
          </a:p>
          <a:p>
            <a:r>
              <a:rPr lang="en-GB" dirty="0" smtClean="0"/>
              <a:t>A relationship between a small bank and a large bank in which the large bank provides a number of deposit, lending, and other services.  </a:t>
            </a:r>
          </a:p>
          <a:p>
            <a:endParaRPr lang="en-GB" dirty="0"/>
          </a:p>
          <a:p>
            <a:r>
              <a:rPr lang="en-GB" dirty="0" smtClean="0"/>
              <a:t>Large banks often sell parts of their loans, called </a:t>
            </a:r>
            <a:r>
              <a:rPr lang="en-GB" b="1" i="1" dirty="0" smtClean="0"/>
              <a:t>participations</a:t>
            </a:r>
            <a:r>
              <a:rPr lang="en-GB" dirty="0" smtClean="0"/>
              <a:t>, to smaller banks. </a:t>
            </a:r>
            <a:endParaRPr lang="en-GB" dirty="0"/>
          </a:p>
        </p:txBody>
      </p:sp>
    </p:spTree>
    <p:extLst>
      <p:ext uri="{BB962C8B-B14F-4D97-AF65-F5344CB8AC3E}">
        <p14:creationId xmlns:p14="http://schemas.microsoft.com/office/powerpoint/2010/main" val="24991495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Mortgage sale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
        <p:nvSpPr>
          <p:cNvPr id="5" name="Content Placeholder 4"/>
          <p:cNvSpPr>
            <a:spLocks noGrp="1"/>
          </p:cNvSpPr>
          <p:nvPr>
            <p:ph sz="quarter" idx="1"/>
          </p:nvPr>
        </p:nvSpPr>
        <p:spPr/>
        <p:txBody>
          <a:bodyPr/>
          <a:lstStyle/>
          <a:p>
            <a:r>
              <a:rPr lang="en-GB" dirty="0" smtClean="0"/>
              <a:t>Occurs when a FI originates a mortgage and sells it with or without recourse to an outside buyer.</a:t>
            </a:r>
          </a:p>
          <a:p>
            <a:endParaRPr lang="en-GB" dirty="0"/>
          </a:p>
          <a:p>
            <a:r>
              <a:rPr lang="en-GB" dirty="0" smtClean="0"/>
              <a:t>If mortgage is sold without recourse, the FI not only removes it from its balance sheet but also has no explicit liability if the mortgage eventually goes bad. </a:t>
            </a:r>
          </a:p>
          <a:p>
            <a:endParaRPr lang="en-GB" dirty="0"/>
          </a:p>
          <a:p>
            <a:r>
              <a:rPr lang="en-GB" dirty="0" smtClean="0"/>
              <a:t>Buyer of the mortgage (not the FI that originated the loan) bears the credit risk. </a:t>
            </a:r>
            <a:endParaRPr lang="en-GB" dirty="0"/>
          </a:p>
        </p:txBody>
      </p:sp>
    </p:spTree>
    <p:extLst>
      <p:ext uri="{BB962C8B-B14F-4D97-AF65-F5344CB8AC3E}">
        <p14:creationId xmlns:p14="http://schemas.microsoft.com/office/powerpoint/2010/main" val="18213800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Mortgage sale</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sp>
        <p:nvSpPr>
          <p:cNvPr id="5" name="Content Placeholder 4"/>
          <p:cNvSpPr>
            <a:spLocks noGrp="1"/>
          </p:cNvSpPr>
          <p:nvPr>
            <p:ph sz="quarter" idx="1"/>
          </p:nvPr>
        </p:nvSpPr>
        <p:spPr/>
        <p:txBody>
          <a:bodyPr/>
          <a:lstStyle/>
          <a:p>
            <a:r>
              <a:rPr lang="en-GB" dirty="0" smtClean="0"/>
              <a:t>Mortgage is sold with recourse, under certain conditions the buyer can return the mortgage to the selling FI</a:t>
            </a:r>
          </a:p>
          <a:p>
            <a:endParaRPr lang="en-GB" dirty="0"/>
          </a:p>
          <a:p>
            <a:r>
              <a:rPr lang="en-GB" dirty="0" smtClean="0"/>
              <a:t>FI retains a contingent credit risk liability</a:t>
            </a:r>
          </a:p>
          <a:p>
            <a:endParaRPr lang="en-GB" dirty="0"/>
          </a:p>
          <a:p>
            <a:r>
              <a:rPr lang="en-GB" dirty="0" smtClean="0"/>
              <a:t>Most mortgage sales are without recourse</a:t>
            </a:r>
            <a:endParaRPr lang="en-GB" dirty="0"/>
          </a:p>
        </p:txBody>
      </p:sp>
    </p:spTree>
    <p:extLst>
      <p:ext uri="{BB962C8B-B14F-4D97-AF65-F5344CB8AC3E}">
        <p14:creationId xmlns:p14="http://schemas.microsoft.com/office/powerpoint/2010/main" val="27155080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Mortgage sale</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sp>
        <p:nvSpPr>
          <p:cNvPr id="5" name="Content Placeholder 4"/>
          <p:cNvSpPr>
            <a:spLocks noGrp="1"/>
          </p:cNvSpPr>
          <p:nvPr>
            <p:ph sz="quarter" idx="1"/>
          </p:nvPr>
        </p:nvSpPr>
        <p:spPr/>
        <p:txBody>
          <a:bodyPr>
            <a:normAutofit/>
          </a:bodyPr>
          <a:lstStyle/>
          <a:p>
            <a:r>
              <a:rPr lang="en-GB" dirty="0" smtClean="0"/>
              <a:t>Reason that FIs sell loans is to manage their credit risk better and allow a FI to achieve better asset diversification</a:t>
            </a:r>
          </a:p>
          <a:p>
            <a:endParaRPr lang="en-GB" dirty="0"/>
          </a:p>
          <a:p>
            <a:r>
              <a:rPr lang="en-GB" dirty="0" smtClean="0"/>
              <a:t>Allows FIs to improve their liquidity risk and interest rate risk.</a:t>
            </a:r>
          </a:p>
          <a:p>
            <a:endParaRPr lang="en-GB" dirty="0"/>
          </a:p>
        </p:txBody>
      </p:sp>
    </p:spTree>
    <p:extLst>
      <p:ext uri="{BB962C8B-B14F-4D97-AF65-F5344CB8AC3E}">
        <p14:creationId xmlns:p14="http://schemas.microsoft.com/office/powerpoint/2010/main" val="25980109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Mortgage sale</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
        <p:nvSpPr>
          <p:cNvPr id="5" name="Content Placeholder 4"/>
          <p:cNvSpPr>
            <a:spLocks noGrp="1"/>
          </p:cNvSpPr>
          <p:nvPr>
            <p:ph sz="quarter" idx="1"/>
          </p:nvPr>
        </p:nvSpPr>
        <p:spPr/>
        <p:txBody>
          <a:bodyPr/>
          <a:lstStyle/>
          <a:p>
            <a:r>
              <a:rPr lang="en-GB" dirty="0"/>
              <a:t>Other than risk management, FIs are encouraged to sell loans for a number of other economic (generation of fee income) and regulatory reasons (including reducing the cost of reserve </a:t>
            </a:r>
            <a:r>
              <a:rPr lang="en-GB" dirty="0" smtClean="0"/>
              <a:t>requirements and reducing the cost of holding capital requirement against mortgages)</a:t>
            </a:r>
            <a:endParaRPr lang="en-GB" dirty="0"/>
          </a:p>
          <a:p>
            <a:endParaRPr lang="en-GB" dirty="0"/>
          </a:p>
        </p:txBody>
      </p:sp>
    </p:spTree>
    <p:extLst>
      <p:ext uri="{BB962C8B-B14F-4D97-AF65-F5344CB8AC3E}">
        <p14:creationId xmlns:p14="http://schemas.microsoft.com/office/powerpoint/2010/main" val="34095443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Mortgage loan</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
        <p:nvSpPr>
          <p:cNvPr id="5" name="Content Placeholder 4"/>
          <p:cNvSpPr>
            <a:spLocks noGrp="1"/>
          </p:cNvSpPr>
          <p:nvPr>
            <p:ph sz="quarter" idx="1"/>
          </p:nvPr>
        </p:nvSpPr>
        <p:spPr/>
        <p:txBody>
          <a:bodyPr/>
          <a:lstStyle/>
          <a:p>
            <a:r>
              <a:rPr lang="en-GB" dirty="0" smtClean="0"/>
              <a:t>Buyers:</a:t>
            </a:r>
          </a:p>
          <a:p>
            <a:r>
              <a:rPr lang="en-GB" dirty="0" smtClean="0"/>
              <a:t>Domestic banks</a:t>
            </a:r>
          </a:p>
          <a:p>
            <a:r>
              <a:rPr lang="en-GB" dirty="0" smtClean="0"/>
              <a:t>Foreign banks</a:t>
            </a:r>
          </a:p>
          <a:p>
            <a:r>
              <a:rPr lang="en-GB" dirty="0" smtClean="0"/>
              <a:t>Insurance companies</a:t>
            </a:r>
          </a:p>
          <a:p>
            <a:r>
              <a:rPr lang="en-GB" dirty="0" smtClean="0"/>
              <a:t>Pension funds</a:t>
            </a:r>
          </a:p>
          <a:p>
            <a:r>
              <a:rPr lang="en-GB" dirty="0" smtClean="0"/>
              <a:t>Closed-end bank loan mutual funds</a:t>
            </a:r>
          </a:p>
          <a:p>
            <a:r>
              <a:rPr lang="en-GB" dirty="0" smtClean="0"/>
              <a:t>Nonfinancial institutions</a:t>
            </a:r>
            <a:endParaRPr lang="en-GB" dirty="0"/>
          </a:p>
        </p:txBody>
      </p:sp>
    </p:spTree>
    <p:extLst>
      <p:ext uri="{BB962C8B-B14F-4D97-AF65-F5344CB8AC3E}">
        <p14:creationId xmlns:p14="http://schemas.microsoft.com/office/powerpoint/2010/main" val="19833440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Mortgage sales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a:p>
        </p:txBody>
      </p:sp>
      <p:sp>
        <p:nvSpPr>
          <p:cNvPr id="5" name="Content Placeholder 4"/>
          <p:cNvSpPr>
            <a:spLocks noGrp="1"/>
          </p:cNvSpPr>
          <p:nvPr>
            <p:ph sz="quarter" idx="1"/>
          </p:nvPr>
        </p:nvSpPr>
        <p:spPr/>
        <p:txBody>
          <a:bodyPr/>
          <a:lstStyle/>
          <a:p>
            <a:r>
              <a:rPr lang="en-GB" dirty="0" smtClean="0"/>
              <a:t>Sellers</a:t>
            </a:r>
          </a:p>
          <a:p>
            <a:r>
              <a:rPr lang="en-GB" dirty="0" smtClean="0"/>
              <a:t>Money centre banks</a:t>
            </a:r>
          </a:p>
          <a:p>
            <a:r>
              <a:rPr lang="en-GB" dirty="0" smtClean="0"/>
              <a:t>Small regional or community banks</a:t>
            </a:r>
          </a:p>
          <a:p>
            <a:r>
              <a:rPr lang="en-GB" dirty="0" smtClean="0"/>
              <a:t>Foreign banks</a:t>
            </a:r>
          </a:p>
          <a:p>
            <a:r>
              <a:rPr lang="en-GB" dirty="0" smtClean="0"/>
              <a:t>Investment banks</a:t>
            </a:r>
            <a:endParaRPr lang="en-GB" dirty="0"/>
          </a:p>
        </p:txBody>
      </p:sp>
    </p:spTree>
    <p:extLst>
      <p:ext uri="{BB962C8B-B14F-4D97-AF65-F5344CB8AC3E}">
        <p14:creationId xmlns:p14="http://schemas.microsoft.com/office/powerpoint/2010/main" val="16092677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Mortgages differ from stocks and bonds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Content Placeholder 4"/>
          <p:cNvSpPr>
            <a:spLocks noGrp="1"/>
          </p:cNvSpPr>
          <p:nvPr>
            <p:ph sz="quarter" idx="1"/>
          </p:nvPr>
        </p:nvSpPr>
        <p:spPr/>
        <p:txBody>
          <a:bodyPr/>
          <a:lstStyle/>
          <a:p>
            <a:r>
              <a:rPr lang="en-GB" dirty="0"/>
              <a:t>primary mortgages have no set size or denomination</a:t>
            </a:r>
          </a:p>
          <a:p>
            <a:endParaRPr lang="en-GB" dirty="0" smtClean="0"/>
          </a:p>
          <a:p>
            <a:r>
              <a:rPr lang="en-GB" dirty="0" smtClean="0"/>
              <a:t>Size </a:t>
            </a:r>
            <a:r>
              <a:rPr lang="en-GB" dirty="0"/>
              <a:t>of each mortgage depends on the borrower’s needs and ability to repay</a:t>
            </a:r>
          </a:p>
          <a:p>
            <a:endParaRPr lang="en-GB" dirty="0" smtClean="0"/>
          </a:p>
          <a:p>
            <a:r>
              <a:rPr lang="en-GB" dirty="0" smtClean="0"/>
              <a:t>Bonds and Shares have a fixed face value.</a:t>
            </a:r>
            <a:endParaRPr lang="en-GB" dirty="0"/>
          </a:p>
          <a:p>
            <a:endParaRPr lang="en-GB" dirty="0" smtClean="0"/>
          </a:p>
        </p:txBody>
      </p:sp>
    </p:spTree>
    <p:extLst>
      <p:ext uri="{BB962C8B-B14F-4D97-AF65-F5344CB8AC3E}">
        <p14:creationId xmlns:p14="http://schemas.microsoft.com/office/powerpoint/2010/main" val="42713594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Mortgage-Backed Securities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a:p>
        </p:txBody>
      </p:sp>
      <p:sp>
        <p:nvSpPr>
          <p:cNvPr id="5" name="Content Placeholder 4"/>
          <p:cNvSpPr>
            <a:spLocks noGrp="1"/>
          </p:cNvSpPr>
          <p:nvPr>
            <p:ph sz="quarter" idx="1"/>
          </p:nvPr>
        </p:nvSpPr>
        <p:spPr/>
        <p:txBody>
          <a:bodyPr/>
          <a:lstStyle/>
          <a:p>
            <a:r>
              <a:rPr lang="en-GB" dirty="0" smtClean="0"/>
              <a:t>Pass-through securities</a:t>
            </a:r>
          </a:p>
          <a:p>
            <a:endParaRPr lang="en-GB" dirty="0"/>
          </a:p>
          <a:p>
            <a:r>
              <a:rPr lang="en-GB" dirty="0" smtClean="0"/>
              <a:t>Collateralized mortgage obligation (CMO)</a:t>
            </a:r>
          </a:p>
          <a:p>
            <a:endParaRPr lang="en-GB" dirty="0"/>
          </a:p>
          <a:p>
            <a:r>
              <a:rPr lang="en-GB" dirty="0" smtClean="0"/>
              <a:t>Mortgage backed bond (MBB)</a:t>
            </a:r>
            <a:endParaRPr lang="en-GB" dirty="0"/>
          </a:p>
        </p:txBody>
      </p:sp>
    </p:spTree>
    <p:extLst>
      <p:ext uri="{BB962C8B-B14F-4D97-AF65-F5344CB8AC3E}">
        <p14:creationId xmlns:p14="http://schemas.microsoft.com/office/powerpoint/2010/main" val="7496419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Pass-through securities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
        <p:nvSpPr>
          <p:cNvPr id="5" name="Content Placeholder 4"/>
          <p:cNvSpPr>
            <a:spLocks noGrp="1"/>
          </p:cNvSpPr>
          <p:nvPr>
            <p:ph sz="quarter" idx="1"/>
          </p:nvPr>
        </p:nvSpPr>
        <p:spPr/>
        <p:txBody>
          <a:bodyPr/>
          <a:lstStyle/>
          <a:p>
            <a:r>
              <a:rPr lang="en-GB" dirty="0" smtClean="0"/>
              <a:t>Mortgage backed securities that ‘pass-through’ promised payments of principal and interest on pools of mortgages created by FIs to secondary market participants holding interests in the pool.  </a:t>
            </a:r>
            <a:endParaRPr lang="en-GB" dirty="0"/>
          </a:p>
          <a:p>
            <a:endParaRPr lang="en-GB" dirty="0"/>
          </a:p>
        </p:txBody>
      </p:sp>
    </p:spTree>
    <p:extLst>
      <p:ext uri="{BB962C8B-B14F-4D97-AF65-F5344CB8AC3E}">
        <p14:creationId xmlns:p14="http://schemas.microsoft.com/office/powerpoint/2010/main" val="261043354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Pass-through securities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52</a:t>
            </a:fld>
            <a:endParaRPr lang="en-US"/>
          </a:p>
        </p:txBody>
      </p:sp>
      <p:sp>
        <p:nvSpPr>
          <p:cNvPr id="5" name="Content Placeholder 4"/>
          <p:cNvSpPr>
            <a:spLocks noGrp="1"/>
          </p:cNvSpPr>
          <p:nvPr>
            <p:ph sz="quarter" idx="1"/>
          </p:nvPr>
        </p:nvSpPr>
        <p:spPr/>
        <p:txBody>
          <a:bodyPr/>
          <a:lstStyle/>
          <a:p>
            <a:r>
              <a:rPr lang="en-GB" dirty="0" smtClean="0"/>
              <a:t>After FI accepts mortgages</a:t>
            </a:r>
          </a:p>
          <a:p>
            <a:endParaRPr lang="en-GB" dirty="0"/>
          </a:p>
          <a:p>
            <a:r>
              <a:rPr lang="en-GB" dirty="0" smtClean="0"/>
              <a:t>Pool them</a:t>
            </a:r>
          </a:p>
          <a:p>
            <a:endParaRPr lang="en-GB" dirty="0"/>
          </a:p>
          <a:p>
            <a:r>
              <a:rPr lang="en-GB" dirty="0" smtClean="0"/>
              <a:t>Sell interests in these pools to pass-through securities holders.</a:t>
            </a:r>
          </a:p>
          <a:p>
            <a:endParaRPr lang="en-GB" dirty="0"/>
          </a:p>
          <a:p>
            <a:r>
              <a:rPr lang="en-GB" dirty="0" smtClean="0"/>
              <a:t>Each pass-through mortgage security represents a fractional ownership share in a mortgage pool.</a:t>
            </a:r>
            <a:endParaRPr lang="en-GB" dirty="0"/>
          </a:p>
        </p:txBody>
      </p:sp>
    </p:spTree>
    <p:extLst>
      <p:ext uri="{BB962C8B-B14F-4D97-AF65-F5344CB8AC3E}">
        <p14:creationId xmlns:p14="http://schemas.microsoft.com/office/powerpoint/2010/main" val="10104174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Pass-through securities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
        <p:nvSpPr>
          <p:cNvPr id="5" name="Content Placeholder 4"/>
          <p:cNvSpPr>
            <a:spLocks noGrp="1"/>
          </p:cNvSpPr>
          <p:nvPr>
            <p:ph sz="quarter" idx="1"/>
          </p:nvPr>
        </p:nvSpPr>
        <p:spPr/>
        <p:txBody>
          <a:bodyPr/>
          <a:lstStyle/>
          <a:p>
            <a:r>
              <a:rPr lang="en-GB" dirty="0" smtClean="0"/>
              <a:t>Originating FI or a third-party servicer receives principal and interest payments from the mortgage holder and passes these payments (minus a servicing fee) through to the pass-through security holders. </a:t>
            </a:r>
            <a:endParaRPr lang="en-GB" dirty="0"/>
          </a:p>
        </p:txBody>
      </p:sp>
    </p:spTree>
    <p:extLst>
      <p:ext uri="{BB962C8B-B14F-4D97-AF65-F5344CB8AC3E}">
        <p14:creationId xmlns:p14="http://schemas.microsoft.com/office/powerpoint/2010/main" val="300836091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Collateralized mortgage obligations (CMO)</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54</a:t>
            </a:fld>
            <a:endParaRPr lang="en-US"/>
          </a:p>
        </p:txBody>
      </p:sp>
      <p:sp>
        <p:nvSpPr>
          <p:cNvPr id="5" name="Content Placeholder 4"/>
          <p:cNvSpPr>
            <a:spLocks noGrp="1"/>
          </p:cNvSpPr>
          <p:nvPr>
            <p:ph sz="quarter" idx="1"/>
          </p:nvPr>
        </p:nvSpPr>
        <p:spPr/>
        <p:txBody>
          <a:bodyPr/>
          <a:lstStyle/>
          <a:p>
            <a:r>
              <a:rPr lang="en-GB" dirty="0" smtClean="0"/>
              <a:t>A mortgage-backed bond issued in multiple classes or tranches. </a:t>
            </a:r>
          </a:p>
          <a:p>
            <a:endParaRPr lang="en-GB" dirty="0"/>
          </a:p>
          <a:p>
            <a:r>
              <a:rPr lang="en-GB" dirty="0" smtClean="0"/>
              <a:t>Tranche:</a:t>
            </a:r>
          </a:p>
          <a:p>
            <a:r>
              <a:rPr lang="en-GB" dirty="0" smtClean="0"/>
              <a:t>A bond holder class associated with a CMO.</a:t>
            </a:r>
            <a:endParaRPr lang="en-GB" dirty="0"/>
          </a:p>
        </p:txBody>
      </p:sp>
    </p:spTree>
    <p:extLst>
      <p:ext uri="{BB962C8B-B14F-4D97-AF65-F5344CB8AC3E}">
        <p14:creationId xmlns:p14="http://schemas.microsoft.com/office/powerpoint/2010/main" val="8313414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CMO</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
        <p:nvSpPr>
          <p:cNvPr id="5" name="Content Placeholder 4"/>
          <p:cNvSpPr>
            <a:spLocks noGrp="1"/>
          </p:cNvSpPr>
          <p:nvPr>
            <p:ph sz="quarter" idx="1"/>
          </p:nvPr>
        </p:nvSpPr>
        <p:spPr/>
        <p:txBody>
          <a:bodyPr/>
          <a:lstStyle/>
          <a:p>
            <a:r>
              <a:rPr lang="en-GB" dirty="0" smtClean="0"/>
              <a:t>A pass-through gives each investor a pro rata share of any interest or principal cash flows on a mortgage pool.</a:t>
            </a:r>
          </a:p>
          <a:p>
            <a:endParaRPr lang="en-GB" dirty="0"/>
          </a:p>
          <a:p>
            <a:r>
              <a:rPr lang="en-GB" dirty="0" smtClean="0"/>
              <a:t>CMO can be viewed as multiclass pass-through, with a number of different bond holder classes or tranches.</a:t>
            </a:r>
          </a:p>
          <a:p>
            <a:endParaRPr lang="en-GB" dirty="0"/>
          </a:p>
        </p:txBody>
      </p:sp>
    </p:spTree>
    <p:extLst>
      <p:ext uri="{BB962C8B-B14F-4D97-AF65-F5344CB8AC3E}">
        <p14:creationId xmlns:p14="http://schemas.microsoft.com/office/powerpoint/2010/main" val="39859978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CMO</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56</a:t>
            </a:fld>
            <a:endParaRPr lang="en-US"/>
          </a:p>
        </p:txBody>
      </p:sp>
      <p:sp>
        <p:nvSpPr>
          <p:cNvPr id="5" name="Content Placeholder 4"/>
          <p:cNvSpPr>
            <a:spLocks noGrp="1"/>
          </p:cNvSpPr>
          <p:nvPr>
            <p:ph sz="quarter" idx="1"/>
          </p:nvPr>
        </p:nvSpPr>
        <p:spPr/>
        <p:txBody>
          <a:bodyPr>
            <a:normAutofit/>
          </a:bodyPr>
          <a:lstStyle/>
          <a:p>
            <a:r>
              <a:rPr lang="en-GB" dirty="0"/>
              <a:t>Pass-through has no guaranteed annual coupon</a:t>
            </a:r>
          </a:p>
          <a:p>
            <a:endParaRPr lang="en-GB" dirty="0" smtClean="0"/>
          </a:p>
          <a:p>
            <a:r>
              <a:rPr lang="en-GB" dirty="0" smtClean="0"/>
              <a:t>Each bond holder class in CMO has a different guaranteed coupon paid semi annually just as a regular T-bond. </a:t>
            </a:r>
          </a:p>
          <a:p>
            <a:endParaRPr lang="en-GB" dirty="0"/>
          </a:p>
        </p:txBody>
      </p:sp>
    </p:spTree>
    <p:extLst>
      <p:ext uri="{BB962C8B-B14F-4D97-AF65-F5344CB8AC3E}">
        <p14:creationId xmlns:p14="http://schemas.microsoft.com/office/powerpoint/2010/main" val="129051578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CMO</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57</a:t>
            </a:fld>
            <a:endParaRPr lang="en-US"/>
          </a:p>
        </p:txBody>
      </p:sp>
      <p:sp>
        <p:nvSpPr>
          <p:cNvPr id="5" name="Content Placeholder 4"/>
          <p:cNvSpPr>
            <a:spLocks noGrp="1"/>
          </p:cNvSpPr>
          <p:nvPr>
            <p:ph sz="quarter" idx="1"/>
          </p:nvPr>
        </p:nvSpPr>
        <p:spPr/>
        <p:txBody>
          <a:bodyPr/>
          <a:lstStyle/>
          <a:p>
            <a:r>
              <a:rPr lang="en-GB" dirty="0"/>
              <a:t>Allocation of any excess cash flows over and above the guaranteed coupon payments due to increased mortgage prepayments goes toward retiring the principal outstanding of only one class of bond holders, </a:t>
            </a:r>
            <a:endParaRPr lang="en-GB" dirty="0" smtClean="0"/>
          </a:p>
          <a:p>
            <a:endParaRPr lang="en-GB" dirty="0"/>
          </a:p>
          <a:p>
            <a:r>
              <a:rPr lang="en-GB" dirty="0" smtClean="0"/>
              <a:t>leaving </a:t>
            </a:r>
            <a:r>
              <a:rPr lang="en-GB" dirty="0"/>
              <a:t>all other classes prepayment protected for a period of time. </a:t>
            </a:r>
          </a:p>
          <a:p>
            <a:endParaRPr lang="en-GB" dirty="0"/>
          </a:p>
        </p:txBody>
      </p:sp>
    </p:spTree>
    <p:extLst>
      <p:ext uri="{BB962C8B-B14F-4D97-AF65-F5344CB8AC3E}">
        <p14:creationId xmlns:p14="http://schemas.microsoft.com/office/powerpoint/2010/main" val="80081118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CMO</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58</a:t>
            </a:fld>
            <a:endParaRPr lang="en-US"/>
          </a:p>
        </p:txBody>
      </p:sp>
      <p:sp>
        <p:nvSpPr>
          <p:cNvPr id="5" name="Content Placeholder 4"/>
          <p:cNvSpPr>
            <a:spLocks noGrp="1"/>
          </p:cNvSpPr>
          <p:nvPr>
            <p:ph sz="quarter" idx="1"/>
          </p:nvPr>
        </p:nvSpPr>
        <p:spPr/>
        <p:txBody>
          <a:bodyPr/>
          <a:lstStyle/>
          <a:p>
            <a:r>
              <a:rPr lang="en-GB" dirty="0" smtClean="0"/>
              <a:t>CMOs give investors greater control over the maturity </a:t>
            </a:r>
          </a:p>
          <a:p>
            <a:endParaRPr lang="en-GB" dirty="0"/>
          </a:p>
          <a:p>
            <a:r>
              <a:rPr lang="en-GB" dirty="0" smtClean="0"/>
              <a:t>Pass-through securities has a highly uncertain maturity date due to the risk of very rapid prepayments called </a:t>
            </a:r>
            <a:r>
              <a:rPr lang="en-GB" b="1" i="1" dirty="0" smtClean="0"/>
              <a:t>prepayment risk </a:t>
            </a:r>
            <a:r>
              <a:rPr lang="en-GB" dirty="0" smtClean="0"/>
              <a:t>by the mortgagees.  </a:t>
            </a:r>
            <a:endParaRPr lang="en-GB" dirty="0"/>
          </a:p>
        </p:txBody>
      </p:sp>
    </p:spTree>
    <p:extLst>
      <p:ext uri="{BB962C8B-B14F-4D97-AF65-F5344CB8AC3E}">
        <p14:creationId xmlns:p14="http://schemas.microsoft.com/office/powerpoint/2010/main" val="226210302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Mortgage Backed Bonds (MBB)</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59</a:t>
            </a:fld>
            <a:endParaRPr lang="en-US"/>
          </a:p>
        </p:txBody>
      </p:sp>
      <p:sp>
        <p:nvSpPr>
          <p:cNvPr id="5" name="Content Placeholder 4"/>
          <p:cNvSpPr>
            <a:spLocks noGrp="1"/>
          </p:cNvSpPr>
          <p:nvPr>
            <p:ph sz="quarter" idx="1"/>
          </p:nvPr>
        </p:nvSpPr>
        <p:spPr/>
        <p:txBody>
          <a:bodyPr/>
          <a:lstStyle/>
          <a:p>
            <a:r>
              <a:rPr lang="en-GB" dirty="0" smtClean="0"/>
              <a:t>While pass-</a:t>
            </a:r>
            <a:r>
              <a:rPr lang="en-GB" dirty="0" err="1" smtClean="0"/>
              <a:t>throughs</a:t>
            </a:r>
            <a:r>
              <a:rPr lang="en-GB" dirty="0" smtClean="0"/>
              <a:t> and CMOs help FIs remove mortgages from their balance sheets,</a:t>
            </a:r>
          </a:p>
          <a:p>
            <a:endParaRPr lang="en-GB" dirty="0"/>
          </a:p>
          <a:p>
            <a:r>
              <a:rPr lang="en-GB" dirty="0" smtClean="0"/>
              <a:t>MBBs normally remain in balance sheet</a:t>
            </a:r>
          </a:p>
          <a:p>
            <a:endParaRPr lang="en-GB" dirty="0"/>
          </a:p>
        </p:txBody>
      </p:sp>
    </p:spTree>
    <p:extLst>
      <p:ext uri="{BB962C8B-B14F-4D97-AF65-F5344CB8AC3E}">
        <p14:creationId xmlns:p14="http://schemas.microsoft.com/office/powerpoint/2010/main" val="1672315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Mortgages differ from stocks and bonds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5" name="Content Placeholder 4"/>
          <p:cNvSpPr>
            <a:spLocks noGrp="1"/>
          </p:cNvSpPr>
          <p:nvPr>
            <p:ph sz="quarter" idx="1"/>
          </p:nvPr>
        </p:nvSpPr>
        <p:spPr/>
        <p:txBody>
          <a:bodyPr/>
          <a:lstStyle/>
          <a:p>
            <a:r>
              <a:rPr lang="en-GB" dirty="0"/>
              <a:t>primary mortgages generally involve only a single </a:t>
            </a:r>
            <a:r>
              <a:rPr lang="en-GB" dirty="0" smtClean="0"/>
              <a:t>investor</a:t>
            </a:r>
          </a:p>
          <a:p>
            <a:endParaRPr lang="en-GB" dirty="0"/>
          </a:p>
          <a:p>
            <a:r>
              <a:rPr lang="en-GB" dirty="0"/>
              <a:t>Bonds and stock issues by many investors</a:t>
            </a:r>
          </a:p>
          <a:p>
            <a:endParaRPr lang="en-GB" dirty="0"/>
          </a:p>
        </p:txBody>
      </p:sp>
    </p:spTree>
    <p:extLst>
      <p:ext uri="{BB962C8B-B14F-4D97-AF65-F5344CB8AC3E}">
        <p14:creationId xmlns:p14="http://schemas.microsoft.com/office/powerpoint/2010/main" val="26238195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MBB</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60</a:t>
            </a:fld>
            <a:endParaRPr lang="en-US"/>
          </a:p>
        </p:txBody>
      </p:sp>
      <p:sp>
        <p:nvSpPr>
          <p:cNvPr id="5" name="Content Placeholder 4"/>
          <p:cNvSpPr>
            <a:spLocks noGrp="1"/>
          </p:cNvSpPr>
          <p:nvPr>
            <p:ph sz="quarter" idx="1"/>
          </p:nvPr>
        </p:nvSpPr>
        <p:spPr/>
        <p:txBody>
          <a:bodyPr/>
          <a:lstStyle/>
          <a:p>
            <a:r>
              <a:rPr lang="en-GB" dirty="0"/>
              <a:t>While pass-</a:t>
            </a:r>
            <a:r>
              <a:rPr lang="en-GB" dirty="0" err="1"/>
              <a:t>throughs</a:t>
            </a:r>
            <a:r>
              <a:rPr lang="en-GB" dirty="0"/>
              <a:t> and CMOs have a direct link between the cash flows on the underlying mortgages and the cash flows on the bond instrument issued</a:t>
            </a:r>
          </a:p>
          <a:p>
            <a:endParaRPr lang="en-GB" dirty="0" smtClean="0"/>
          </a:p>
          <a:p>
            <a:r>
              <a:rPr lang="en-GB" dirty="0" smtClean="0"/>
              <a:t>MBBs are not necessarily directly connected to interest and principal payments.</a:t>
            </a:r>
            <a:endParaRPr lang="en-GB" dirty="0"/>
          </a:p>
        </p:txBody>
      </p:sp>
    </p:spTree>
    <p:extLst>
      <p:ext uri="{BB962C8B-B14F-4D97-AF65-F5344CB8AC3E}">
        <p14:creationId xmlns:p14="http://schemas.microsoft.com/office/powerpoint/2010/main" val="412703174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MBB</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61</a:t>
            </a:fld>
            <a:endParaRPr lang="en-US"/>
          </a:p>
        </p:txBody>
      </p:sp>
      <p:sp>
        <p:nvSpPr>
          <p:cNvPr id="5" name="Content Placeholder 4"/>
          <p:cNvSpPr>
            <a:spLocks noGrp="1"/>
          </p:cNvSpPr>
          <p:nvPr>
            <p:ph sz="quarter" idx="1"/>
          </p:nvPr>
        </p:nvSpPr>
        <p:spPr/>
        <p:txBody>
          <a:bodyPr/>
          <a:lstStyle/>
          <a:p>
            <a:r>
              <a:rPr lang="en-GB" dirty="0" smtClean="0"/>
              <a:t>FI issues an MBB to raise long-term low-cost funds</a:t>
            </a:r>
          </a:p>
          <a:p>
            <a:endParaRPr lang="en-GB" dirty="0"/>
          </a:p>
          <a:p>
            <a:r>
              <a:rPr lang="en-GB" dirty="0" smtClean="0"/>
              <a:t>MBB holders have first claim to a segment of the FI’s mortgage assets</a:t>
            </a:r>
          </a:p>
          <a:p>
            <a:endParaRPr lang="en-GB" dirty="0"/>
          </a:p>
          <a:p>
            <a:r>
              <a:rPr lang="en-GB" dirty="0" smtClean="0"/>
              <a:t>FI segregates a group of mortgage assets on its balance sheet and pledges this group of assets as collateral against the MBB issue.</a:t>
            </a:r>
            <a:endParaRPr lang="en-GB" dirty="0"/>
          </a:p>
        </p:txBody>
      </p:sp>
    </p:spTree>
    <p:extLst>
      <p:ext uri="{BB962C8B-B14F-4D97-AF65-F5344CB8AC3E}">
        <p14:creationId xmlns:p14="http://schemas.microsoft.com/office/powerpoint/2010/main" val="283892996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MBB</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62</a:t>
            </a:fld>
            <a:endParaRPr lang="en-US"/>
          </a:p>
        </p:txBody>
      </p:sp>
      <p:sp>
        <p:nvSpPr>
          <p:cNvPr id="5" name="Content Placeholder 4"/>
          <p:cNvSpPr>
            <a:spLocks noGrp="1"/>
          </p:cNvSpPr>
          <p:nvPr>
            <p:ph sz="quarter" idx="1"/>
          </p:nvPr>
        </p:nvSpPr>
        <p:spPr/>
        <p:txBody>
          <a:bodyPr/>
          <a:lstStyle/>
          <a:p>
            <a:r>
              <a:rPr lang="en-GB" dirty="0" smtClean="0"/>
              <a:t>A trustee normally monitors</a:t>
            </a:r>
          </a:p>
          <a:p>
            <a:endParaRPr lang="en-GB" dirty="0"/>
          </a:p>
          <a:p>
            <a:r>
              <a:rPr lang="en-GB" dirty="0" smtClean="0"/>
              <a:t>MBBs are backed by excess collateral</a:t>
            </a:r>
          </a:p>
          <a:p>
            <a:endParaRPr lang="en-GB" dirty="0"/>
          </a:p>
          <a:p>
            <a:r>
              <a:rPr lang="en-GB" dirty="0" smtClean="0"/>
              <a:t>Ensures high investment grade credit rating</a:t>
            </a:r>
            <a:endParaRPr lang="en-GB" dirty="0"/>
          </a:p>
        </p:txBody>
      </p:sp>
    </p:spTree>
    <p:extLst>
      <p:ext uri="{BB962C8B-B14F-4D97-AF65-F5344CB8AC3E}">
        <p14:creationId xmlns:p14="http://schemas.microsoft.com/office/powerpoint/2010/main" val="10689236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MBB</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63</a:t>
            </a:fld>
            <a:endParaRPr lang="en-US"/>
          </a:p>
        </p:txBody>
      </p:sp>
      <p:sp>
        <p:nvSpPr>
          <p:cNvPr id="5" name="Content Placeholder 4"/>
          <p:cNvSpPr>
            <a:spLocks noGrp="1"/>
          </p:cNvSpPr>
          <p:nvPr>
            <p:ph sz="quarter" idx="1"/>
          </p:nvPr>
        </p:nvSpPr>
        <p:spPr/>
        <p:txBody>
          <a:bodyPr/>
          <a:lstStyle/>
          <a:p>
            <a:r>
              <a:rPr lang="en-GB" dirty="0" smtClean="0"/>
              <a:t>Costs:</a:t>
            </a:r>
          </a:p>
          <a:p>
            <a:endParaRPr lang="en-GB" dirty="0"/>
          </a:p>
          <a:p>
            <a:r>
              <a:rPr lang="en-GB" dirty="0" smtClean="0"/>
              <a:t>1. Ties up mortgages on the FI’s balance sheet for a long time</a:t>
            </a:r>
          </a:p>
          <a:p>
            <a:endParaRPr lang="en-GB" dirty="0"/>
          </a:p>
          <a:p>
            <a:r>
              <a:rPr lang="en-GB" dirty="0" smtClean="0"/>
              <a:t>Decreases the asset portfolio’s liquidity</a:t>
            </a:r>
          </a:p>
          <a:p>
            <a:endParaRPr lang="en-GB" dirty="0"/>
          </a:p>
          <a:p>
            <a:r>
              <a:rPr lang="en-GB" dirty="0" smtClean="0"/>
              <a:t>2. Balance sheet illiquidity is enhanced by the need to over collateralize MBBs</a:t>
            </a:r>
            <a:endParaRPr lang="en-GB" dirty="0"/>
          </a:p>
        </p:txBody>
      </p:sp>
    </p:spTree>
    <p:extLst>
      <p:ext uri="{BB962C8B-B14F-4D97-AF65-F5344CB8AC3E}">
        <p14:creationId xmlns:p14="http://schemas.microsoft.com/office/powerpoint/2010/main" val="75270942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MBB</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64</a:t>
            </a:fld>
            <a:endParaRPr lang="en-US"/>
          </a:p>
        </p:txBody>
      </p:sp>
      <p:sp>
        <p:nvSpPr>
          <p:cNvPr id="5" name="Content Placeholder 4"/>
          <p:cNvSpPr>
            <a:spLocks noGrp="1"/>
          </p:cNvSpPr>
          <p:nvPr>
            <p:ph sz="quarter" idx="1"/>
          </p:nvPr>
        </p:nvSpPr>
        <p:spPr/>
        <p:txBody>
          <a:bodyPr/>
          <a:lstStyle/>
          <a:p>
            <a:r>
              <a:rPr lang="en-GB" dirty="0" smtClean="0"/>
              <a:t>3. FI continues to be liable for capital adequacy and reserve requirement </a:t>
            </a:r>
            <a:endParaRPr lang="en-GB" dirty="0"/>
          </a:p>
        </p:txBody>
      </p:sp>
    </p:spTree>
    <p:extLst>
      <p:ext uri="{BB962C8B-B14F-4D97-AF65-F5344CB8AC3E}">
        <p14:creationId xmlns:p14="http://schemas.microsoft.com/office/powerpoint/2010/main" val="2195526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Mortgages differ from stocks and bonds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Content Placeholder 4"/>
          <p:cNvSpPr>
            <a:spLocks noGrp="1"/>
          </p:cNvSpPr>
          <p:nvPr>
            <p:ph sz="quarter" idx="1"/>
          </p:nvPr>
        </p:nvSpPr>
        <p:spPr/>
        <p:txBody>
          <a:bodyPr/>
          <a:lstStyle/>
          <a:p>
            <a:r>
              <a:rPr lang="en-GB" dirty="0" smtClean="0"/>
              <a:t>Comparatively </a:t>
            </a:r>
            <a:r>
              <a:rPr lang="en-GB" dirty="0"/>
              <a:t>little information exists on mortgage borrowers, since borrowers are individuals</a:t>
            </a:r>
          </a:p>
          <a:p>
            <a:endParaRPr lang="en-GB" dirty="0" smtClean="0"/>
          </a:p>
          <a:p>
            <a:r>
              <a:rPr lang="en-GB" dirty="0" smtClean="0"/>
              <a:t>Bonds </a:t>
            </a:r>
            <a:r>
              <a:rPr lang="en-GB" dirty="0"/>
              <a:t>and stocks are issued by publicly traded corporations, hence subject to extensive rules and regulations</a:t>
            </a:r>
          </a:p>
          <a:p>
            <a:endParaRPr lang="en-GB" dirty="0" smtClean="0"/>
          </a:p>
          <a:p>
            <a:r>
              <a:rPr lang="en-GB" dirty="0" smtClean="0"/>
              <a:t>Hence </a:t>
            </a:r>
            <a:r>
              <a:rPr lang="en-GB" dirty="0"/>
              <a:t>information is available</a:t>
            </a:r>
          </a:p>
          <a:p>
            <a:endParaRPr lang="en-GB" dirty="0"/>
          </a:p>
        </p:txBody>
      </p:sp>
    </p:spTree>
    <p:extLst>
      <p:ext uri="{BB962C8B-B14F-4D97-AF65-F5344CB8AC3E}">
        <p14:creationId xmlns:p14="http://schemas.microsoft.com/office/powerpoint/2010/main" val="1140991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Mortgage Market</a:t>
            </a:r>
            <a:endParaRPr lang="en-IN" dirty="0"/>
          </a:p>
        </p:txBody>
      </p:sp>
      <p:sp>
        <p:nvSpPr>
          <p:cNvPr id="3" name="Content Placeholder 2"/>
          <p:cNvSpPr>
            <a:spLocks noGrp="1"/>
          </p:cNvSpPr>
          <p:nvPr>
            <p:ph idx="1"/>
          </p:nvPr>
        </p:nvSpPr>
        <p:spPr>
          <a:xfrm>
            <a:off x="457200" y="1600200"/>
            <a:ext cx="8229600" cy="4724400"/>
          </a:xfrm>
        </p:spPr>
        <p:txBody>
          <a:bodyPr>
            <a:noAutofit/>
          </a:bodyPr>
          <a:lstStyle/>
          <a:p>
            <a:pPr>
              <a:lnSpc>
                <a:spcPct val="90000"/>
              </a:lnSpc>
            </a:pPr>
            <a:r>
              <a:rPr lang="en-US" dirty="0" smtClean="0"/>
              <a:t>Four basic types of mortgages are issued by financial institutions</a:t>
            </a:r>
          </a:p>
          <a:p>
            <a:pPr lvl="1">
              <a:lnSpc>
                <a:spcPct val="90000"/>
              </a:lnSpc>
            </a:pPr>
            <a:r>
              <a:rPr lang="en-US" b="1" dirty="0" smtClean="0">
                <a:solidFill>
                  <a:srgbClr val="C00000"/>
                </a:solidFill>
              </a:rPr>
              <a:t>Home </a:t>
            </a:r>
            <a:r>
              <a:rPr lang="en-US" b="1" dirty="0" smtClean="0">
                <a:solidFill>
                  <a:srgbClr val="C00000"/>
                </a:solidFill>
              </a:rPr>
              <a:t>mortgages </a:t>
            </a:r>
            <a:r>
              <a:rPr lang="en-US" dirty="0" smtClean="0"/>
              <a:t>are used to purchase one- to four-family dwellings</a:t>
            </a:r>
          </a:p>
          <a:p>
            <a:pPr lvl="1">
              <a:lnSpc>
                <a:spcPct val="90000"/>
              </a:lnSpc>
            </a:pPr>
            <a:r>
              <a:rPr lang="en-US" b="1" dirty="0" smtClean="0">
                <a:solidFill>
                  <a:srgbClr val="C00000"/>
                </a:solidFill>
              </a:rPr>
              <a:t>Multifamily </a:t>
            </a:r>
            <a:r>
              <a:rPr lang="en-US" b="1" dirty="0" smtClean="0">
                <a:solidFill>
                  <a:srgbClr val="C00000"/>
                </a:solidFill>
              </a:rPr>
              <a:t>dwellings </a:t>
            </a:r>
            <a:r>
              <a:rPr lang="en-US" dirty="0" smtClean="0"/>
              <a:t>mortgages are used to purchase apartment complexes, townhouses, and condominiums</a:t>
            </a:r>
          </a:p>
          <a:p>
            <a:pPr lvl="1">
              <a:lnSpc>
                <a:spcPct val="90000"/>
              </a:lnSpc>
            </a:pPr>
            <a:r>
              <a:rPr lang="en-US" b="1" dirty="0" smtClean="0">
                <a:solidFill>
                  <a:srgbClr val="C00000"/>
                </a:solidFill>
              </a:rPr>
              <a:t>Commercial</a:t>
            </a:r>
            <a:r>
              <a:rPr lang="en-US" dirty="0" smtClean="0">
                <a:solidFill>
                  <a:srgbClr val="C00000"/>
                </a:solidFill>
              </a:rPr>
              <a:t> </a:t>
            </a:r>
            <a:r>
              <a:rPr lang="en-US" b="1" dirty="0" smtClean="0">
                <a:solidFill>
                  <a:srgbClr val="C00000"/>
                </a:solidFill>
              </a:rPr>
              <a:t>mortgages</a:t>
            </a:r>
            <a:r>
              <a:rPr lang="en-US" dirty="0" smtClean="0">
                <a:solidFill>
                  <a:srgbClr val="C00000"/>
                </a:solidFill>
              </a:rPr>
              <a:t> </a:t>
            </a:r>
            <a:r>
              <a:rPr lang="en-US" dirty="0" smtClean="0"/>
              <a:t>are used to finance the purchase of real estate for business purposes</a:t>
            </a:r>
          </a:p>
          <a:p>
            <a:pPr lvl="1">
              <a:lnSpc>
                <a:spcPct val="90000"/>
              </a:lnSpc>
            </a:pPr>
            <a:r>
              <a:rPr lang="en-US" b="1" dirty="0" smtClean="0">
                <a:solidFill>
                  <a:srgbClr val="C00000"/>
                </a:solidFill>
              </a:rPr>
              <a:t>Farm</a:t>
            </a:r>
            <a:r>
              <a:rPr lang="en-US" dirty="0" smtClean="0">
                <a:solidFill>
                  <a:srgbClr val="C00000"/>
                </a:solidFill>
              </a:rPr>
              <a:t> </a:t>
            </a:r>
            <a:r>
              <a:rPr lang="en-US" b="1" dirty="0" smtClean="0">
                <a:solidFill>
                  <a:srgbClr val="C00000"/>
                </a:solidFill>
              </a:rPr>
              <a:t>mortgages</a:t>
            </a:r>
            <a:r>
              <a:rPr lang="en-US" dirty="0" smtClean="0">
                <a:solidFill>
                  <a:srgbClr val="C00000"/>
                </a:solidFill>
              </a:rPr>
              <a:t> </a:t>
            </a:r>
            <a:r>
              <a:rPr lang="en-US" dirty="0" smtClean="0"/>
              <a:t>are used to finance the purchase of farms</a:t>
            </a:r>
          </a:p>
          <a:p>
            <a:endParaRPr lang="en-IN" sz="36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
        <p:nvSpPr>
          <p:cNvPr id="5" name="Footer Placeholder 4"/>
          <p:cNvSpPr>
            <a:spLocks noGrp="1"/>
          </p:cNvSpPr>
          <p:nvPr>
            <p:ph type="ftr" sz="quarter" idx="11"/>
          </p:nvPr>
        </p:nvSpPr>
        <p:spPr/>
        <p:txBody>
          <a:bodyPr/>
          <a:lstStyle/>
          <a:p>
            <a:r>
              <a:rPr lang="en-US" smtClean="0"/>
              <a:t>Dr. Lakshmi Kalyanaraman</a:t>
            </a:r>
            <a:endParaRPr lang="en-US" dirty="0"/>
          </a:p>
        </p:txBody>
      </p:sp>
    </p:spTree>
    <p:extLst>
      <p:ext uri="{BB962C8B-B14F-4D97-AF65-F5344CB8AC3E}">
        <p14:creationId xmlns:p14="http://schemas.microsoft.com/office/powerpoint/2010/main" val="36745597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Mortgage </a:t>
            </a:r>
            <a:r>
              <a:rPr lang="en-GB" dirty="0" err="1" smtClean="0"/>
              <a:t>Charateristics</a:t>
            </a:r>
            <a:endParaRPr lang="en-GB" dirty="0"/>
          </a:p>
        </p:txBody>
      </p:sp>
      <p:sp>
        <p:nvSpPr>
          <p:cNvPr id="7" name="Text Placeholder 6"/>
          <p:cNvSpPr>
            <a:spLocks noGrp="1"/>
          </p:cNvSpPr>
          <p:nvPr>
            <p:ph type="body" idx="1"/>
          </p:nvPr>
        </p:nvSpPr>
        <p:spPr/>
        <p:txBody>
          <a:bodyPr/>
          <a:lstStyle/>
          <a:p>
            <a:endParaRPr lang="en-GB"/>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25605854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248</TotalTime>
  <Words>2405</Words>
  <Application>Microsoft Office PowerPoint</Application>
  <PresentationFormat>On-screen Show (4:3)</PresentationFormat>
  <Paragraphs>432</Paragraphs>
  <Slides>64</Slides>
  <Notes>0</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Equity</vt:lpstr>
      <vt:lpstr>Mortgage Markets</vt:lpstr>
      <vt:lpstr>Mortgages</vt:lpstr>
      <vt:lpstr>Mortgage backed securities (MBS)</vt:lpstr>
      <vt:lpstr>Mortgages differ from bonds and stocks</vt:lpstr>
      <vt:lpstr>Mortgages differ from stocks and bonds</vt:lpstr>
      <vt:lpstr>Mortgages differ from stocks and bonds</vt:lpstr>
      <vt:lpstr>Mortgages differ from stocks and bonds</vt:lpstr>
      <vt:lpstr>Primary Mortgage Market</vt:lpstr>
      <vt:lpstr>Mortgage Charateristics</vt:lpstr>
      <vt:lpstr>Collateral</vt:lpstr>
      <vt:lpstr>Down payment</vt:lpstr>
      <vt:lpstr>Down payment</vt:lpstr>
      <vt:lpstr>Private mortgage insurance</vt:lpstr>
      <vt:lpstr>Federally insured mortgages</vt:lpstr>
      <vt:lpstr>Conventional mortgages</vt:lpstr>
      <vt:lpstr>Mortgage maturities</vt:lpstr>
      <vt:lpstr>Amortized mortgage</vt:lpstr>
      <vt:lpstr>Balloon payment mortgage</vt:lpstr>
      <vt:lpstr>Fixed rate mortgage</vt:lpstr>
      <vt:lpstr>Adjustable rate mortgage (ARM)</vt:lpstr>
      <vt:lpstr>Adjustable rate mortgage (ARM)</vt:lpstr>
      <vt:lpstr>Interest rate</vt:lpstr>
      <vt:lpstr>Discount points</vt:lpstr>
      <vt:lpstr>Discount points</vt:lpstr>
      <vt:lpstr>Mortgage Characteristics</vt:lpstr>
      <vt:lpstr>Mortgage Characteristics</vt:lpstr>
      <vt:lpstr>Mortgage refinancing</vt:lpstr>
      <vt:lpstr>Mortgage refinancing</vt:lpstr>
      <vt:lpstr>Mortgage Amortization </vt:lpstr>
      <vt:lpstr>Jumbo mortgages</vt:lpstr>
      <vt:lpstr>Subprime mortgages</vt:lpstr>
      <vt:lpstr>Alt-A mortgages</vt:lpstr>
      <vt:lpstr>Option ARMs</vt:lpstr>
      <vt:lpstr>Second mortgages</vt:lpstr>
      <vt:lpstr>Home equity loan</vt:lpstr>
      <vt:lpstr>Reverse-annuity mortgage</vt:lpstr>
      <vt:lpstr>Secondary mortgage markets</vt:lpstr>
      <vt:lpstr>Secondary mortgage markets</vt:lpstr>
      <vt:lpstr>Secondary mortgage markets</vt:lpstr>
      <vt:lpstr>Secondary mortgage markets</vt:lpstr>
      <vt:lpstr>Mortgage sales</vt:lpstr>
      <vt:lpstr>Recourse</vt:lpstr>
      <vt:lpstr>Mortgage sales</vt:lpstr>
      <vt:lpstr>Mortgage sale</vt:lpstr>
      <vt:lpstr>Mortgage sale</vt:lpstr>
      <vt:lpstr>Mortgage sale</vt:lpstr>
      <vt:lpstr>Mortgage sale</vt:lpstr>
      <vt:lpstr>Mortgage loan</vt:lpstr>
      <vt:lpstr>Mortgage sales</vt:lpstr>
      <vt:lpstr>Mortgage-Backed Securities</vt:lpstr>
      <vt:lpstr>Pass-through securities</vt:lpstr>
      <vt:lpstr>Pass-through securities</vt:lpstr>
      <vt:lpstr>Pass-through securities</vt:lpstr>
      <vt:lpstr>Collateralized mortgage obligations (CMO)</vt:lpstr>
      <vt:lpstr>CMO</vt:lpstr>
      <vt:lpstr>CMO</vt:lpstr>
      <vt:lpstr>CMO</vt:lpstr>
      <vt:lpstr>CMO</vt:lpstr>
      <vt:lpstr>Mortgage Backed Bonds (MBB)</vt:lpstr>
      <vt:lpstr>MBB</vt:lpstr>
      <vt:lpstr>MBB</vt:lpstr>
      <vt:lpstr>MBB</vt:lpstr>
      <vt:lpstr>MBB</vt:lpstr>
      <vt:lpstr>MBB</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Mortgage Markets</dc:title>
  <dc:creator>Lakshmi</dc:creator>
  <cp:lastModifiedBy>Lakshmi</cp:lastModifiedBy>
  <cp:revision>24</cp:revision>
  <dcterms:created xsi:type="dcterms:W3CDTF">2006-08-16T00:00:00Z</dcterms:created>
  <dcterms:modified xsi:type="dcterms:W3CDTF">2015-02-20T08:07:19Z</dcterms:modified>
</cp:coreProperties>
</file>