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5" r:id="rId17"/>
    <p:sldId id="273" r:id="rId18"/>
    <p:sldId id="274" r:id="rId19"/>
    <p:sldId id="276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7" r:id="rId45"/>
    <p:sldId id="303" r:id="rId46"/>
    <p:sldId id="304" r:id="rId47"/>
    <p:sldId id="305" r:id="rId48"/>
    <p:sldId id="306" r:id="rId49"/>
    <p:sldId id="308" r:id="rId50"/>
    <p:sldId id="309" r:id="rId51"/>
    <p:sldId id="310" r:id="rId52"/>
    <p:sldId id="311" r:id="rId53"/>
    <p:sldId id="312" r:id="rId54"/>
    <p:sldId id="313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11/19/2012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3.jpeg"/><Relationship Id="rId2" Type="http://schemas.openxmlformats.org/officeDocument/2006/relationships/hyperlink" Target="http://images.google.com/imgres?imgurl=http://www.telmeds.org/AVIM/Apara/artropodos/clase_insecta/flia_Culicidae/images_Aedes/Aedes_larva5.JPG&amp;imgrefurl=http://www.telmeds.org/AVIM/Apara/artropodos/clase_insecta/flia_Culicidae/Culicidae.htm&amp;h=478&amp;w=426&amp;sz=86&amp;hl=en&amp;start=10&amp;tbnid=ijDax64vdyWI_M:&amp;tbnh=129&amp;tbnw=115&amp;prev=/images?q=Aedes+larva&amp;gbv=2&amp;hl=en&amp;sa=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/imgres?imgurl=http://www1.istockphoto.com/file_thumbview_approve/3885804/2/istockphoto_3885804_mosquito_larva_1.jpg&amp;imgrefurl=http://www.istockphoto.com/file_closeup/object/3885804_mosquito_larva_1.php?id=3885804&amp;h=380&amp;w=285&amp;sz=33&amp;hl=en&amp;start=6&amp;tbnid=g-BQcawAzbSzJM:&amp;tbnh=123&amp;tbnw=92&amp;prev=/images?q=Aedes+larva&amp;gbv=2&amp;hl=en&amp;sa=G" TargetMode="External"/><Relationship Id="rId5" Type="http://schemas.openxmlformats.org/officeDocument/2006/relationships/image" Target="../media/image42.jpeg"/><Relationship Id="rId4" Type="http://schemas.openxmlformats.org/officeDocument/2006/relationships/hyperlink" Target="http://images.google.com/imgres?imgurl=http://www.arbovirus.health.nsw.gov.au/mosquit/photos/aedes_vigilax_larvae2.jpg&amp;imgrefurl=http://www.padil.gov.au/viewPestWebLinks.aspx?id=648&amp;h=558&amp;w=508&amp;sz=32&amp;hl=en&amp;start=5&amp;tbnid=PYua-1bSI0PT4M:&amp;tbnh=133&amp;tbnw=121&amp;prev=/images?q=Aedes+larva&amp;gbv=2&amp;hl=en&amp;sa=G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hyperlink" Target="http://upload.wikimedia.org/wikipedia/commons/3/35/Culex_pipiens_2007-1.jpg" TargetMode="External"/><Relationship Id="rId7" Type="http://schemas.openxmlformats.org/officeDocument/2006/relationships/hyperlink" Target="http://entomology.ucdavis.edu/faculty/lanzaro/images/culextarsalislarge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hyperlink" Target="http://www.arbovirus.health.nsw.gov.au/areas/arbovirus/mosquit/photos/culex_quinquefasciatus.jpg" TargetMode="External"/><Relationship Id="rId4" Type="http://schemas.openxmlformats.org/officeDocument/2006/relationships/image" Target="../media/image4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hyperlink" Target="http://www.cdc.gov/ncidod/dvbid/westnile/culex-image.htm" TargetMode="Externa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6.jpeg"/><Relationship Id="rId7" Type="http://schemas.openxmlformats.org/officeDocument/2006/relationships/hyperlink" Target="http://www.arbovirus.health.nsw.gov.au/areas/arbovirus/mosquit/photos/culex_annulirostris_larvae2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hyperlink" Target="http://en.wikipedia.org/wiki/Image:Culex_sp_larvae.png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jpeg"/><Relationship Id="rId4" Type="http://schemas.openxmlformats.org/officeDocument/2006/relationships/hyperlink" Target="http://medent.usyd.edu.au/arbovirus/mosquit/photos/culex_quinquefasciatus_pupa.jpg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6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com.sa/imgres?imgurl=http://beta.thehindu.com/multimedia/dynamic/00006/FILARIASIS_6739e.jpg&amp;imgrefurl=http://beta.thehindu.com/sci-tech/science/article29000.ece&amp;usg=__fEmcXIk5kTfiYcMQ_rcGS92Tvq0=&amp;h=444&amp;w=317&amp;sz=19&amp;hl=ar&amp;start=51&amp;um=1&amp;itbs=1&amp;tbnid=fdgL_0GWRAFysM:&amp;tbnh=127&amp;tbnw=91&amp;prev=/images?q=filariasis&amp;start=36&amp;um=1&amp;hl=ar&amp;safe=active&amp;sa=N&amp;ndsp=18&amp;tbs=isch:1" TargetMode="External"/><Relationship Id="rId5" Type="http://schemas.openxmlformats.org/officeDocument/2006/relationships/image" Target="../media/image63.jpeg"/><Relationship Id="rId4" Type="http://schemas.openxmlformats.org/officeDocument/2006/relationships/hyperlink" Target="http://images.google.com.sa/imgres?imgurl=http://www.sehha.com/pedissues/P-Urticaria.jpg&amp;imgrefurl=http://www.sehha.com/pedissues/P-Urticaria.htm&amp;usg=__8K3YenxkwcMBG33a6TAzkZSZEr0=&amp;h=200&amp;w=162&amp;sz=4&amp;hl=ar&amp;start=53&amp;um=1&amp;itbs=1&amp;tbnid=JdcQaikRSPNVXM:&amp;tbnh=104&amp;tbnw=84&amp;prev=/images?q=%D9%84%D8%AF%D8%BA+%D8%A7%D9%84%D8%A8%D8%A7%D8%B9%D9%88%D8%B6&amp;start=36&amp;um=1&amp;hl=ar&amp;safe=active&amp;sa=N&amp;ndsp=18&amp;tbs=isch:1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hyperlink" Target="http://en.wikipedia.org/wiki/File:Anopheles_stephensi.jpeg" TargetMode="External"/><Relationship Id="rId4" Type="http://schemas.openxmlformats.org/officeDocument/2006/relationships/image" Target="../media/image6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gif"/><Relationship Id="rId4" Type="http://schemas.openxmlformats.org/officeDocument/2006/relationships/image" Target="../media/image7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8/82/Culex_pipiens_diagram_en.sv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7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hyperlink" Target="http://medent.usyd.edu.au/arbovirus/mosquit/photos/eggraft_quinq.jpg" TargetMode="External"/><Relationship Id="rId4" Type="http://schemas.openxmlformats.org/officeDocument/2006/relationships/image" Target="../media/image4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8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eg"/><Relationship Id="rId5" Type="http://schemas.openxmlformats.org/officeDocument/2006/relationships/image" Target="../media/image61.jpeg"/><Relationship Id="rId4" Type="http://schemas.openxmlformats.org/officeDocument/2006/relationships/hyperlink" Target="http://medent.usyd.edu.au/arbovirus/mosquit/photos/culex_quinquefasciatus_pupa.jpg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8" name="Picture 4" descr="http://4.bp.blogspot.com/-UpP8HiXJ9fs/T5gKkyJ6ijI/AAAAAAAAApQ/esr9aB9H4NM/s1600/no_mosqui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28956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590800"/>
            <a:ext cx="7543800" cy="762000"/>
          </a:xfrm>
        </p:spPr>
        <p:txBody>
          <a:bodyPr/>
          <a:lstStyle/>
          <a:p>
            <a:r>
              <a:rPr lang="en-US" b="1" spc="0" dirty="0" smtClean="0">
                <a:ln w="1905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Mosquitoes </a:t>
            </a:r>
            <a:endParaRPr lang="ar-SA" b="1" spc="0" dirty="0">
              <a:ln w="1905">
                <a:solidFill>
                  <a:schemeClr val="accent2">
                    <a:lumMod val="75000"/>
                  </a:schemeClr>
                </a:solidFill>
              </a:ln>
              <a:solidFill>
                <a:schemeClr val="bg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4889" y="5867400"/>
            <a:ext cx="6461760" cy="6858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err="1" smtClean="0"/>
              <a:t>Amal</a:t>
            </a:r>
            <a:r>
              <a:rPr lang="en-US" dirty="0" smtClean="0"/>
              <a:t> </a:t>
            </a:r>
            <a:r>
              <a:rPr lang="en-US" dirty="0" err="1" smtClean="0"/>
              <a:t>Almuhanna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2012</a:t>
            </a:r>
          </a:p>
          <a:p>
            <a:endParaRPr lang="ar-SA" dirty="0"/>
          </a:p>
        </p:txBody>
      </p:sp>
      <p:pic>
        <p:nvPicPr>
          <p:cNvPr id="57346" name="Picture 2" descr="http://www.clinton.k12.ma.us/ourpages/auto/2012/9/14/51302661/mosquito%20spra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76200"/>
            <a:ext cx="238125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350" name="Picture 6" descr="http://icrontic.com/uploads/2009/02/mosquit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4836" y="3276600"/>
            <a:ext cx="3981450" cy="2209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6303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/>
          </a:bodyPr>
          <a:lstStyle/>
          <a:p>
            <a:pPr rtl="0"/>
            <a:r>
              <a:rPr lang="en-US" altLang="zh-CN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Mouth Parts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467600" cy="2209800"/>
          </a:xfrm>
        </p:spPr>
        <p:txBody>
          <a:bodyPr>
            <a:normAutofit lnSpcReduction="10000"/>
          </a:bodyPr>
          <a:lstStyle/>
          <a:p>
            <a:pPr algn="just" rtl="0">
              <a:buFont typeface="Wingdings" pitchFamily="2" charset="2"/>
              <a:buChar char="v"/>
            </a:pPr>
            <a:r>
              <a:rPr lang="en-US" altLang="zh-CN" sz="2800" dirty="0">
                <a:cs typeface="方正姚体"/>
              </a:rPr>
              <a:t>Mosquitoes have mouthparts which are adapted for piercing the skin of plants and animals.</a:t>
            </a:r>
          </a:p>
          <a:p>
            <a:pPr algn="just" rtl="0">
              <a:buFont typeface="Wingdings" pitchFamily="2" charset="2"/>
              <a:buChar char="v"/>
            </a:pPr>
            <a:endParaRPr lang="en-US" altLang="zh-CN" sz="2800" dirty="0">
              <a:cs typeface="方正姚体"/>
            </a:endParaRPr>
          </a:p>
          <a:p>
            <a:pPr algn="just" rtl="0">
              <a:buFont typeface="Wingdings" pitchFamily="2" charset="2"/>
              <a:buChar char="v"/>
            </a:pPr>
            <a:r>
              <a:rPr lang="en-US" altLang="zh-CN" sz="2800" dirty="0">
                <a:cs typeface="方正姚体"/>
              </a:rPr>
              <a:t>They typically feed on nectar and plant juices.</a:t>
            </a:r>
          </a:p>
          <a:p>
            <a:pPr algn="just" rtl="0">
              <a:buFont typeface="Wingdings" pitchFamily="2" charset="2"/>
              <a:buChar char="v"/>
            </a:pPr>
            <a:endParaRPr lang="en-US" altLang="zh-CN" sz="2800" dirty="0">
              <a:cs typeface="方正姚体"/>
            </a:endParaRPr>
          </a:p>
          <a:p>
            <a:pPr algn="l" rtl="0"/>
            <a:endParaRPr lang="ar-SA" b="1" dirty="0"/>
          </a:p>
        </p:txBody>
      </p:sp>
      <p:pic>
        <p:nvPicPr>
          <p:cNvPr id="6" name="Picture 2" descr="C:\Users\HA\Desktop\الإجباري 2010\حشرات وطفيليات تطبيقية\حشرات وطفيليات ا.ريم\برزنتيشن\Aedes_Albopict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58" y="4191000"/>
            <a:ext cx="346075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صورة 10" descr="800px-Mosquito_on_Flower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191000"/>
            <a:ext cx="3214688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807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r>
              <a:rPr lang="en-US" altLang="zh-CN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Mouth Parts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219200"/>
            <a:ext cx="5181601" cy="5257800"/>
          </a:xfrm>
        </p:spPr>
        <p:txBody>
          <a:bodyPr>
            <a:normAutofit/>
          </a:bodyPr>
          <a:lstStyle/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3200" dirty="0">
                <a:solidFill>
                  <a:schemeClr val="accent6"/>
                </a:solidFill>
              </a:rPr>
              <a:t>Piercing and sucking mouth-parts </a:t>
            </a:r>
            <a:r>
              <a:rPr lang="en-US" altLang="zh-CN" sz="3200" dirty="0"/>
              <a:t>is that suited for piercing the tissues of plants and animals and sucking up their sap or blood.</a:t>
            </a:r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3200" dirty="0"/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3200" dirty="0"/>
              <a:t>The </a:t>
            </a:r>
            <a:r>
              <a:rPr lang="en-US" altLang="zh-CN" sz="3200" dirty="0">
                <a:solidFill>
                  <a:schemeClr val="accent6"/>
                </a:solidFill>
              </a:rPr>
              <a:t>labium</a:t>
            </a:r>
            <a:r>
              <a:rPr lang="en-US" altLang="zh-CN" sz="3200" dirty="0"/>
              <a:t> forms a long, cylindrical, 3-segmented</a:t>
            </a:r>
          </a:p>
          <a:p>
            <a:pPr algn="l" rtl="0"/>
            <a:endParaRPr lang="ar-SA" dirty="0"/>
          </a:p>
        </p:txBody>
      </p:sp>
      <p:pic>
        <p:nvPicPr>
          <p:cNvPr id="6" name="صورة 4" descr="female1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954" y="1828800"/>
            <a:ext cx="8572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صورة 6" descr="male1.bmp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247" y="2057400"/>
            <a:ext cx="1166813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صورة 7" descr="maxpalp_SEM_80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960558"/>
            <a:ext cx="2722684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13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r>
              <a:rPr lang="en-US" altLang="zh-CN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Mouth Parts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4953000" cy="5257800"/>
          </a:xfrm>
        </p:spPr>
        <p:txBody>
          <a:bodyPr/>
          <a:lstStyle/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2400" dirty="0"/>
              <a:t>The </a:t>
            </a:r>
            <a:r>
              <a:rPr lang="en-US" altLang="zh-CN" sz="2400" dirty="0">
                <a:solidFill>
                  <a:schemeClr val="accent6"/>
                </a:solidFill>
              </a:rPr>
              <a:t>maxillae</a:t>
            </a:r>
            <a:r>
              <a:rPr lang="en-US" altLang="zh-CN" sz="2400" dirty="0"/>
              <a:t>, each has 2 grooves on its inner surface. When they fit together, two tubes are formed between them.</a:t>
            </a:r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2400" dirty="0"/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2400" dirty="0"/>
              <a:t>The </a:t>
            </a:r>
            <a:r>
              <a:rPr lang="en-US" altLang="zh-CN" sz="2400" dirty="0">
                <a:solidFill>
                  <a:schemeClr val="accent6"/>
                </a:solidFill>
              </a:rPr>
              <a:t>labrum</a:t>
            </a:r>
            <a:r>
              <a:rPr lang="en-US" altLang="zh-CN" sz="2400" dirty="0"/>
              <a:t> is small and situated over the base of the proboscis.</a:t>
            </a:r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2400" dirty="0"/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2400" dirty="0"/>
              <a:t>The </a:t>
            </a:r>
            <a:r>
              <a:rPr lang="en-US" altLang="zh-CN" sz="2400" dirty="0">
                <a:solidFill>
                  <a:schemeClr val="accent6"/>
                </a:solidFill>
              </a:rPr>
              <a:t>labium</a:t>
            </a:r>
            <a:r>
              <a:rPr lang="en-US" altLang="zh-CN" sz="2400" dirty="0"/>
              <a:t> bears 2-terminal sensory </a:t>
            </a:r>
            <a:r>
              <a:rPr lang="en-US" altLang="zh-CN" sz="2400" dirty="0">
                <a:solidFill>
                  <a:schemeClr val="accent6"/>
                </a:solidFill>
              </a:rPr>
              <a:t>labella</a:t>
            </a:r>
            <a:r>
              <a:rPr lang="en-US" altLang="zh-CN" sz="2400" dirty="0"/>
              <a:t>.</a:t>
            </a:r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2400" dirty="0"/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2400" dirty="0"/>
              <a:t>The </a:t>
            </a:r>
            <a:r>
              <a:rPr lang="en-US" altLang="zh-CN" sz="2400" dirty="0">
                <a:solidFill>
                  <a:schemeClr val="accent6"/>
                </a:solidFill>
              </a:rPr>
              <a:t>maxillary </a:t>
            </a:r>
            <a:r>
              <a:rPr lang="en-US" altLang="zh-CN" sz="2400" dirty="0" err="1">
                <a:solidFill>
                  <a:schemeClr val="accent6"/>
                </a:solidFill>
              </a:rPr>
              <a:t>palps</a:t>
            </a:r>
            <a:r>
              <a:rPr lang="en-US" altLang="zh-CN" sz="2400" dirty="0">
                <a:solidFill>
                  <a:schemeClr val="accent6"/>
                </a:solidFill>
              </a:rPr>
              <a:t> </a:t>
            </a:r>
            <a:r>
              <a:rPr lang="en-US" altLang="zh-CN" sz="2400" dirty="0"/>
              <a:t>are well developed ( in male 5-segmened and in female 3-segmented).</a:t>
            </a:r>
          </a:p>
          <a:p>
            <a:pPr algn="l" rtl="0"/>
            <a:endParaRPr lang="ar-SA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2" descr="mosquito mouth par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200400"/>
            <a:ext cx="1981200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www.dnr.state.mi.us/edu/flash/dnrkids/Images/OzMosq/p2-t1circl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722312"/>
            <a:ext cx="1969403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5732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/>
          </a:bodyPr>
          <a:lstStyle/>
          <a:p>
            <a:pPr rtl="0"/>
            <a:r>
              <a:rPr lang="en-US" altLang="zh-CN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Wings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4267200" cy="5257800"/>
          </a:xfrm>
        </p:spPr>
        <p:txBody>
          <a:bodyPr/>
          <a:lstStyle/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3600" dirty="0"/>
              <a:t>Single pair of membranous wings.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3600" dirty="0"/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3600" dirty="0"/>
              <a:t>The other (hind pair) is modified into small knobbed sensory structures known as </a:t>
            </a:r>
            <a:r>
              <a:rPr lang="en-US" altLang="zh-CN" sz="3600" dirty="0" err="1"/>
              <a:t>halteres</a:t>
            </a:r>
            <a:r>
              <a:rPr lang="en-US" altLang="zh-CN" sz="3600" dirty="0"/>
              <a:t>.</a:t>
            </a:r>
          </a:p>
          <a:p>
            <a:pPr algn="l" rtl="0"/>
            <a:endParaRPr lang="ar-SA" dirty="0"/>
          </a:p>
        </p:txBody>
      </p:sp>
      <p:pic>
        <p:nvPicPr>
          <p:cNvPr id="6" name="Picture 2" descr="Mosquito w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25" y="4065588"/>
            <a:ext cx="208756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صورة 3" descr="030-NPM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422525"/>
            <a:ext cx="20955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صورة 4" descr="031-NPM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013" y="779463"/>
            <a:ext cx="2097087" cy="157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صورة 5" descr="D02Q10PQJ0QKAK5KTKXKTK8KTKGKY01QJ08KRSBQHS9Q30AQLSGKVK9QF0UQHSXKBKWQOK5K1K8KRS8KDKGKLSVQAK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5" t="12820" r="7692" b="7179"/>
          <a:stretch>
            <a:fillRect/>
          </a:stretch>
        </p:blipFill>
        <p:spPr bwMode="auto">
          <a:xfrm>
            <a:off x="4702175" y="779463"/>
            <a:ext cx="1928813" cy="235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صورة 6" descr="EHJHUH3H4HUZKL4ZRLEZRLGZRLUZGLUZ8L9ZXL1ZEHHRUH3HXH4ZMHGZ5HGZMHJH8LBZ6HAHKL2ZQL1HXHAHMH2ZXH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75" y="3167063"/>
            <a:ext cx="1928813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www.aquatax.ca/diptera/DipteraAdul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75" y="4137025"/>
            <a:ext cx="1933575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843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/>
          </a:bodyPr>
          <a:lstStyle/>
          <a:p>
            <a:pPr rtl="0"/>
            <a:r>
              <a:rPr lang="en-US" altLang="zh-CN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Legs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486400"/>
            <a:ext cx="1876425" cy="13446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Picture 2" descr="http://www.microscopy-uk.org.uk/mag/imgjun04/wd/032-NP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66837"/>
            <a:ext cx="28575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image.become.com/imageserver/s4/624661099-75-75-5-0/slide-legs-microscop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2" b="15150"/>
          <a:stretch>
            <a:fillRect/>
          </a:stretch>
        </p:blipFill>
        <p:spPr bwMode="auto">
          <a:xfrm>
            <a:off x="5181600" y="3581399"/>
            <a:ext cx="2857500" cy="207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http://extension.entm.purdue.edu/401Book/images/know/le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2" y="1366837"/>
            <a:ext cx="4672013" cy="4286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461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Mosquito life cy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25" y="500042"/>
            <a:ext cx="7796589" cy="5914145"/>
          </a:xfrm>
          <a:prstGeom prst="round2DiagRect">
            <a:avLst/>
          </a:prstGeom>
          <a:noFill/>
        </p:spPr>
      </p:pic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25791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46337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4340" name="Picture 4" descr="http://www.malaria.com/wp-content/uploads/mos-lifecycle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6858000" cy="632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9507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/>
          </a:bodyPr>
          <a:lstStyle/>
          <a:p>
            <a:r>
              <a:rPr lang="en-U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Mosquito life cycle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239000" cy="5257800"/>
          </a:xfrm>
        </p:spPr>
        <p:txBody>
          <a:bodyPr>
            <a:normAutofit lnSpcReduction="10000"/>
          </a:bodyPr>
          <a:lstStyle/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2400" dirty="0" smtClean="0"/>
              <a:t> Mosquitoes </a:t>
            </a:r>
            <a:r>
              <a:rPr lang="en-US" altLang="zh-CN" sz="2400" dirty="0"/>
              <a:t>are aquatic in their early stages.</a:t>
            </a:r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2400" dirty="0"/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2400" dirty="0" smtClean="0"/>
              <a:t> Mosquitoes </a:t>
            </a:r>
            <a:r>
              <a:rPr lang="en-US" altLang="zh-CN" sz="2400" dirty="0"/>
              <a:t>go through four stages in their life cycle: </a:t>
            </a:r>
            <a:r>
              <a:rPr lang="en-US" altLang="zh-CN" sz="2400" dirty="0">
                <a:solidFill>
                  <a:schemeClr val="accent6"/>
                </a:solidFill>
              </a:rPr>
              <a:t>egg</a:t>
            </a:r>
            <a:r>
              <a:rPr lang="en-US" altLang="zh-CN" sz="2400" dirty="0"/>
              <a:t>, </a:t>
            </a:r>
            <a:r>
              <a:rPr lang="en-US" altLang="zh-CN" sz="2400" dirty="0">
                <a:solidFill>
                  <a:schemeClr val="accent6"/>
                </a:solidFill>
              </a:rPr>
              <a:t>larva</a:t>
            </a:r>
            <a:r>
              <a:rPr lang="en-US" altLang="zh-CN" sz="2400" dirty="0"/>
              <a:t>, </a:t>
            </a:r>
            <a:r>
              <a:rPr lang="en-US" altLang="zh-CN" sz="2400" dirty="0">
                <a:solidFill>
                  <a:schemeClr val="accent6"/>
                </a:solidFill>
              </a:rPr>
              <a:t>pupa</a:t>
            </a:r>
            <a:r>
              <a:rPr lang="en-US" altLang="zh-CN" sz="2400" dirty="0"/>
              <a:t>, and </a:t>
            </a:r>
            <a:r>
              <a:rPr lang="en-US" altLang="zh-CN" sz="2400" dirty="0">
                <a:solidFill>
                  <a:schemeClr val="accent6"/>
                </a:solidFill>
              </a:rPr>
              <a:t>adult</a:t>
            </a:r>
            <a:r>
              <a:rPr lang="en-US" altLang="zh-CN" sz="2400" dirty="0"/>
              <a:t> or imago.</a:t>
            </a:r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2400" dirty="0"/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2400" dirty="0" smtClean="0"/>
              <a:t> The </a:t>
            </a:r>
            <a:r>
              <a:rPr lang="en-US" altLang="zh-CN" sz="2400" dirty="0"/>
              <a:t>first three stages are aquatic. </a:t>
            </a:r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2400" dirty="0"/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2400" dirty="0" smtClean="0"/>
              <a:t> Adult </a:t>
            </a:r>
            <a:r>
              <a:rPr lang="en-US" altLang="zh-CN" sz="2400" dirty="0"/>
              <a:t>females lay their </a:t>
            </a:r>
            <a:r>
              <a:rPr lang="en-US" altLang="zh-CN" sz="2400" dirty="0">
                <a:solidFill>
                  <a:schemeClr val="accent6"/>
                </a:solidFill>
              </a:rPr>
              <a:t>eggs</a:t>
            </a:r>
            <a:r>
              <a:rPr lang="en-US" altLang="zh-CN" sz="2400" dirty="0"/>
              <a:t> in water.</a:t>
            </a:r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2400" dirty="0"/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2400" dirty="0" smtClean="0"/>
              <a:t> 5–14 </a:t>
            </a:r>
            <a:r>
              <a:rPr lang="en-US" altLang="zh-CN" sz="2400" dirty="0"/>
              <a:t>days, depending on the species and the ambient temperature; eggs hatch to become </a:t>
            </a:r>
            <a:r>
              <a:rPr lang="en-US" altLang="zh-CN" sz="2400" dirty="0">
                <a:solidFill>
                  <a:schemeClr val="accent6"/>
                </a:solidFill>
              </a:rPr>
              <a:t>larvae</a:t>
            </a:r>
            <a:r>
              <a:rPr lang="en-US" altLang="zh-CN" sz="2400" dirty="0"/>
              <a:t>, then </a:t>
            </a:r>
            <a:r>
              <a:rPr lang="en-US" altLang="zh-CN" sz="2400" dirty="0">
                <a:solidFill>
                  <a:schemeClr val="accent6"/>
                </a:solidFill>
              </a:rPr>
              <a:t>pupae</a:t>
            </a:r>
            <a:r>
              <a:rPr lang="en-US" altLang="zh-CN" sz="2400" dirty="0"/>
              <a:t>.</a:t>
            </a:r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2400" dirty="0"/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2400" dirty="0" smtClean="0"/>
              <a:t> The </a:t>
            </a:r>
            <a:r>
              <a:rPr lang="en-US" altLang="zh-CN" sz="2400" dirty="0">
                <a:solidFill>
                  <a:schemeClr val="accent6"/>
                </a:solidFill>
              </a:rPr>
              <a:t>adult</a:t>
            </a:r>
            <a:r>
              <a:rPr lang="en-US" altLang="zh-CN" sz="2400" dirty="0"/>
              <a:t> </a:t>
            </a:r>
            <a:r>
              <a:rPr lang="en-US" altLang="zh-CN" sz="2400" dirty="0">
                <a:solidFill>
                  <a:schemeClr val="accent6"/>
                </a:solidFill>
              </a:rPr>
              <a:t>mosquito</a:t>
            </a:r>
            <a:r>
              <a:rPr lang="en-US" altLang="zh-CN" sz="2400" dirty="0"/>
              <a:t> emerges from the pupa as it floats at the water surface.</a:t>
            </a:r>
          </a:p>
          <a:p>
            <a:pPr algn="l" rtl="0"/>
            <a:endParaRPr lang="ar-SA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8359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pPr rtl="0"/>
            <a:r>
              <a:rPr lang="en-US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Medical</a:t>
            </a:r>
            <a:r>
              <a:rPr lang="en-US" dirty="0" smtClean="0"/>
              <a:t> </a:t>
            </a:r>
            <a:r>
              <a:rPr lang="en-US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importance </a:t>
            </a:r>
            <a:endParaRPr lang="ar-SA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4724400" cy="5257800"/>
          </a:xfrm>
        </p:spPr>
        <p:txBody>
          <a:bodyPr/>
          <a:lstStyle/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2400" dirty="0" smtClean="0"/>
              <a:t> </a:t>
            </a:r>
            <a:r>
              <a:rPr lang="en-US" altLang="zh-CN" sz="3200" dirty="0" smtClean="0"/>
              <a:t>Flower </a:t>
            </a:r>
            <a:r>
              <a:rPr lang="en-US" altLang="zh-CN" sz="3200" dirty="0"/>
              <a:t>pollination</a:t>
            </a:r>
            <a:r>
              <a:rPr lang="en-US" altLang="zh-CN" sz="3200" dirty="0" smtClean="0"/>
              <a:t>.</a:t>
            </a:r>
            <a:endParaRPr lang="en-US" altLang="zh-CN" sz="3200" dirty="0"/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3200" dirty="0" smtClean="0"/>
              <a:t> In </a:t>
            </a:r>
            <a:r>
              <a:rPr lang="en-US" altLang="zh-CN" sz="3200" dirty="0"/>
              <a:t>some species of mosquito, the females feed on humans, and are therefore </a:t>
            </a:r>
            <a:r>
              <a:rPr lang="en-US" altLang="zh-CN" sz="3200" dirty="0">
                <a:solidFill>
                  <a:schemeClr val="accent6"/>
                </a:solidFill>
              </a:rPr>
              <a:t>vectors for a number of infectious diseases </a:t>
            </a:r>
            <a:r>
              <a:rPr lang="en-US" altLang="zh-CN" sz="3200" dirty="0"/>
              <a:t>affecting millions of people per year.</a:t>
            </a:r>
          </a:p>
          <a:p>
            <a:pPr algn="l" rtl="0"/>
            <a:endParaRPr lang="ar-SA" dirty="0"/>
          </a:p>
        </p:txBody>
      </p:sp>
      <p:pic>
        <p:nvPicPr>
          <p:cNvPr id="15362" name="Picture 2" descr="http://t3.gstatic.com/images?q=tbn:ANd9GcSk-LCSEsqphIqaOoBpRDq_IGVXykp0qC-dh-xheYR7Y-0Gzl_puf0-17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250264"/>
            <a:ext cx="2590800" cy="2438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cdn.c.photoshelter.com/img-get/I0000N11SoC.sSZo/s/750/750/Mosquito-Bite-Sequence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080" y="3827804"/>
            <a:ext cx="2560320" cy="2152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31349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57200"/>
            <a:ext cx="7239000" cy="2590800"/>
          </a:xfrm>
        </p:spPr>
        <p:txBody>
          <a:bodyPr>
            <a:normAutofit lnSpcReduction="10000"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altLang="zh-CN" sz="2800" dirty="0">
                <a:solidFill>
                  <a:schemeClr val="accent6"/>
                </a:solidFill>
              </a:rPr>
              <a:t>Now</a:t>
            </a:r>
            <a:r>
              <a:rPr lang="en-US" altLang="zh-CN" sz="2800" dirty="0"/>
              <a:t>, we will study three genera </a:t>
            </a:r>
            <a:r>
              <a:rPr lang="en-US" altLang="zh-CN" sz="2800" dirty="0" smtClean="0"/>
              <a:t>with medical </a:t>
            </a:r>
            <a:r>
              <a:rPr lang="en-US" altLang="zh-CN" sz="2800" dirty="0"/>
              <a:t>importance: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800" dirty="0"/>
          </a:p>
          <a:p>
            <a:pPr lvl="1"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zh-CN" sz="2800" dirty="0" smtClean="0"/>
              <a:t> </a:t>
            </a:r>
            <a:r>
              <a:rPr lang="en-US" altLang="zh-CN" sz="2800" i="1" dirty="0" err="1" smtClean="0"/>
              <a:t>Aedes</a:t>
            </a:r>
            <a:endParaRPr lang="en-US" altLang="zh-CN" sz="2800" i="1" dirty="0"/>
          </a:p>
          <a:p>
            <a:pPr lvl="1"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zh-CN" sz="2800" dirty="0" smtClean="0"/>
              <a:t> </a:t>
            </a:r>
            <a:r>
              <a:rPr lang="en-US" altLang="zh-CN" sz="2800" i="1" dirty="0" err="1" smtClean="0"/>
              <a:t>Culex</a:t>
            </a:r>
            <a:endParaRPr lang="en-US" altLang="zh-CN" sz="2800" i="1" dirty="0"/>
          </a:p>
          <a:p>
            <a:pPr lvl="1"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altLang="zh-CN" sz="2800" dirty="0" smtClean="0"/>
              <a:t> </a:t>
            </a:r>
            <a:r>
              <a:rPr lang="en-US" altLang="zh-CN" sz="2800" i="1" dirty="0" smtClean="0"/>
              <a:t>Anopheles</a:t>
            </a:r>
            <a:endParaRPr lang="en-US" altLang="zh-CN" sz="2800" i="1" dirty="0"/>
          </a:p>
          <a:p>
            <a:pPr algn="l" rtl="0"/>
            <a:endParaRPr lang="ar-SA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مستطيل 2"/>
          <p:cNvSpPr/>
          <p:nvPr/>
        </p:nvSpPr>
        <p:spPr>
          <a:xfrm>
            <a:off x="1362246" y="5636602"/>
            <a:ext cx="11430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  <a:cs typeface="+mn-cs"/>
              </a:rPr>
              <a:t>Aedes</a:t>
            </a:r>
            <a:endParaRPr lang="ar-SA" sz="2800" i="1" dirty="0">
              <a:cs typeface="+mn-cs"/>
            </a:endParaRPr>
          </a:p>
        </p:txBody>
      </p:sp>
      <p:sp>
        <p:nvSpPr>
          <p:cNvPr id="7" name="مستطيل 3"/>
          <p:cNvSpPr/>
          <p:nvPr/>
        </p:nvSpPr>
        <p:spPr>
          <a:xfrm>
            <a:off x="4051471" y="5698514"/>
            <a:ext cx="954087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i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  <a:cs typeface="+mn-cs"/>
              </a:rPr>
              <a:t>Culex</a:t>
            </a:r>
            <a:endParaRPr lang="ar-SA" sz="2400" i="1" dirty="0">
              <a:cs typeface="+mn-cs"/>
            </a:endParaRPr>
          </a:p>
        </p:txBody>
      </p:sp>
      <p:sp>
        <p:nvSpPr>
          <p:cNvPr id="8" name="مستطيل 4"/>
          <p:cNvSpPr/>
          <p:nvPr/>
        </p:nvSpPr>
        <p:spPr>
          <a:xfrm>
            <a:off x="5953296" y="5731852"/>
            <a:ext cx="155257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i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  <a:cs typeface="+mn-cs"/>
              </a:rPr>
              <a:t>Anopheles</a:t>
            </a:r>
            <a:endParaRPr lang="ar-SA" sz="2400" i="1" dirty="0">
              <a:cs typeface="+mn-cs"/>
            </a:endParaRPr>
          </a:p>
        </p:txBody>
      </p:sp>
      <p:pic>
        <p:nvPicPr>
          <p:cNvPr id="9" name="Picture 2" descr="http://insects.entomology.wisc.edu/diptera/Culicidae/Culex/erraticus/Culex_erraticu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5" t="7518" b="5904"/>
          <a:stretch>
            <a:fillRect/>
          </a:stretch>
        </p:blipFill>
        <p:spPr bwMode="auto">
          <a:xfrm>
            <a:off x="3738733" y="3447439"/>
            <a:ext cx="1552575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biomicro.sdstate.edu/Hildrethm/mosquito/AnWalkeriFullVie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346" y="3422039"/>
            <a:ext cx="2643187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http://medent.usyd.edu.au/arbovirus/mosquit/mosqphotos/aedes_vigilax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" b="6128"/>
          <a:stretch>
            <a:fillRect/>
          </a:stretch>
        </p:blipFill>
        <p:spPr bwMode="auto">
          <a:xfrm>
            <a:off x="362121" y="3447439"/>
            <a:ext cx="3168650" cy="207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100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GB" sz="4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GB" sz="4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GB" sz="4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Introduction</a:t>
            </a:r>
            <a:r>
              <a:rPr lang="en-US" sz="4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sz="4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ar-SA" sz="43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239000" cy="5257800"/>
          </a:xfrm>
        </p:spPr>
        <p:txBody>
          <a:bodyPr/>
          <a:lstStyle/>
          <a:p>
            <a:pPr algn="l" rtl="0"/>
            <a:r>
              <a:rPr lang="en-US" sz="2800" dirty="0"/>
              <a:t>Mosquitoes are small insects with piercing-sucking mouthparts.</a:t>
            </a:r>
          </a:p>
          <a:p>
            <a:pPr algn="l" rtl="0"/>
            <a:r>
              <a:rPr lang="en-US" sz="2800" dirty="0"/>
              <a:t>Scaly wings.</a:t>
            </a:r>
          </a:p>
          <a:p>
            <a:pPr algn="l" rtl="0"/>
            <a:r>
              <a:rPr lang="en-US" sz="2800" dirty="0"/>
              <a:t>Female mosquitoes suck blood</a:t>
            </a:r>
          </a:p>
          <a:p>
            <a:pPr algn="l" rtl="0"/>
            <a:r>
              <a:rPr lang="en-US" sz="2800" dirty="0"/>
              <a:t>The males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cannot</a:t>
            </a:r>
            <a:r>
              <a:rPr lang="en-US" sz="2800" dirty="0"/>
              <a:t> suck blood but both sexes feed on nectar of various plants.   </a:t>
            </a:r>
          </a:p>
          <a:p>
            <a:pPr algn="l" rtl="0"/>
            <a:r>
              <a:rPr lang="en-US" altLang="zh-CN" sz="2800" dirty="0"/>
              <a:t>In some species of mosquito, the females feed on humans, and are therefore vectors for a number of infectious diseases affecting millions of people per year.</a:t>
            </a:r>
            <a:endParaRPr lang="ar-SA" sz="2800" dirty="0"/>
          </a:p>
          <a:p>
            <a:pPr algn="l" rtl="0"/>
            <a:endParaRPr lang="ar-SA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7778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pPr rtl="0"/>
            <a:r>
              <a:rPr lang="en-US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Description</a:t>
            </a:r>
            <a:endParaRPr lang="ar-SA" sz="44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5105400" cy="5257800"/>
          </a:xfrm>
        </p:spPr>
        <p:txBody>
          <a:bodyPr>
            <a:normAutofit/>
          </a:bodyPr>
          <a:lstStyle/>
          <a:p>
            <a:pPr marL="114300" indent="0" algn="l" rtl="0">
              <a:buNone/>
            </a:pPr>
            <a:r>
              <a:rPr lang="en-US" sz="2400" dirty="0" smtClean="0">
                <a:cs typeface="Times New Roman" pitchFamily="18" charset="0"/>
              </a:rPr>
              <a:t> </a:t>
            </a:r>
          </a:p>
          <a:p>
            <a:pPr marL="114300" indent="0" algn="l" rtl="0">
              <a:buNone/>
            </a:pPr>
            <a:r>
              <a:rPr lang="en-US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Aedes</a:t>
            </a:r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adult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en-US" sz="3200" dirty="0" err="1" smtClean="0">
                <a:cs typeface="Times New Roman" pitchFamily="18" charset="0"/>
              </a:rPr>
              <a:t>Aedes</a:t>
            </a:r>
            <a:r>
              <a:rPr lang="en-US" sz="3200" dirty="0" smtClean="0">
                <a:cs typeface="Times New Roman" pitchFamily="18" charset="0"/>
              </a:rPr>
              <a:t>  species </a:t>
            </a:r>
            <a:r>
              <a:rPr lang="en-US" sz="3200" dirty="0">
                <a:cs typeface="Times New Roman" pitchFamily="18" charset="0"/>
              </a:rPr>
              <a:t>are typical small mosquitoes.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3200" dirty="0" smtClean="0">
                <a:cs typeface="Times New Roman" pitchFamily="18" charset="0"/>
              </a:rPr>
              <a:t> They </a:t>
            </a:r>
            <a:r>
              <a:rPr lang="en-US" sz="3200" dirty="0">
                <a:cs typeface="Times New Roman" pitchFamily="18" charset="0"/>
              </a:rPr>
              <a:t>usually have black and white stripe markings on their body </a:t>
            </a:r>
            <a:r>
              <a:rPr lang="en-US" sz="3200" dirty="0" smtClean="0">
                <a:cs typeface="Times New Roman" pitchFamily="18" charset="0"/>
              </a:rPr>
              <a:t>and legs.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3200" dirty="0">
                <a:cs typeface="Times New Roman" pitchFamily="18" charset="0"/>
              </a:rPr>
              <a:t> </a:t>
            </a:r>
            <a:r>
              <a:rPr lang="en-GB" sz="3200" dirty="0" smtClean="0">
                <a:cs typeface="Times New Roman" pitchFamily="18" charset="0"/>
              </a:rPr>
              <a:t>Laid </a:t>
            </a:r>
            <a:r>
              <a:rPr lang="en-GB" sz="3200" dirty="0">
                <a:cs typeface="Times New Roman" pitchFamily="18" charset="0"/>
              </a:rPr>
              <a:t>singly</a:t>
            </a:r>
            <a:r>
              <a:rPr lang="en-GB" sz="3200" dirty="0" smtClean="0">
                <a:cs typeface="Times New Roman" pitchFamily="18" charset="0"/>
              </a:rPr>
              <a:t>.</a:t>
            </a:r>
          </a:p>
          <a:p>
            <a:pPr algn="l" rtl="0">
              <a:buFont typeface="Wingdings" pitchFamily="2" charset="2"/>
              <a:buChar char="v"/>
            </a:pPr>
            <a:endParaRPr lang="en-GB" sz="2400" dirty="0">
              <a:cs typeface="Times New Roman" pitchFamily="18" charset="0"/>
            </a:endParaRPr>
          </a:p>
          <a:p>
            <a:pPr algn="l" rtl="0"/>
            <a:endParaRPr lang="ar-SA" sz="2400" dirty="0">
              <a:cs typeface="Times New Roman" pitchFamily="18" charset="0"/>
            </a:endParaRPr>
          </a:p>
        </p:txBody>
      </p:sp>
      <p:pic>
        <p:nvPicPr>
          <p:cNvPr id="6" name="Picture 2" descr="http://yogamaiden.files.wordpress.com/2009/12/tigermuck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981200"/>
            <a:ext cx="3406654" cy="2847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Aedes244_by_111pixWe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371" y="4953000"/>
            <a:ext cx="3744913" cy="170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057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7239000" cy="715962"/>
          </a:xfrm>
        </p:spPr>
        <p:txBody>
          <a:bodyPr>
            <a:normAutofit fontScale="90000"/>
          </a:bodyPr>
          <a:lstStyle/>
          <a:p>
            <a:r>
              <a:rPr lang="en-GB" sz="49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GB" sz="49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4900" b="1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Aedes</a:t>
            </a:r>
            <a:r>
              <a:rPr lang="en-GB" sz="49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GB" sz="49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eggs</a:t>
            </a:r>
            <a:r>
              <a:rPr lang="en-US" sz="4800" b="1" dirty="0"/>
              <a:t/>
            </a:r>
            <a:br>
              <a:rPr lang="en-US" sz="4800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4419600" cy="5257800"/>
          </a:xfrm>
        </p:spPr>
        <p:txBody>
          <a:bodyPr>
            <a:normAutofit lnSpcReduction="10000"/>
          </a:bodyPr>
          <a:lstStyle/>
          <a:p>
            <a:pPr algn="l" rtl="0"/>
            <a:endParaRPr lang="en-GB" sz="2000" dirty="0" smtClean="0">
              <a:cs typeface="Times New Roman" pitchFamily="18" charset="0"/>
            </a:endParaRP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800" dirty="0"/>
              <a:t>Initially white </a:t>
            </a:r>
            <a:r>
              <a:rPr lang="en-US" sz="2800" dirty="0">
                <a:solidFill>
                  <a:schemeClr val="accent6"/>
                </a:solidFill>
              </a:rPr>
              <a:t>eggs</a:t>
            </a:r>
            <a:r>
              <a:rPr lang="en-US" sz="2800" dirty="0"/>
              <a:t> turn a shiny black color a few minutes after being </a:t>
            </a:r>
            <a:r>
              <a:rPr lang="en-US" sz="2800" dirty="0" smtClean="0"/>
              <a:t>laid.</a:t>
            </a:r>
            <a:endParaRPr lang="en-GB" sz="2800" dirty="0">
              <a:cs typeface="Times New Roman" pitchFamily="18" charset="0"/>
            </a:endParaRP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GB" sz="2800" dirty="0" smtClean="0">
                <a:cs typeface="Times New Roman" pitchFamily="18" charset="0"/>
              </a:rPr>
              <a:t> The </a:t>
            </a:r>
            <a:r>
              <a:rPr lang="en-GB" sz="2800" dirty="0">
                <a:cs typeface="Times New Roman" pitchFamily="18" charset="0"/>
              </a:rPr>
              <a:t>egg shell has a mosaic </a:t>
            </a:r>
            <a:r>
              <a:rPr lang="en-GB" sz="2800" dirty="0" smtClean="0">
                <a:cs typeface="Times New Roman" pitchFamily="18" charset="0"/>
              </a:rPr>
              <a:t>pattern.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GB" sz="2800" dirty="0">
                <a:cs typeface="Times New Roman" pitchFamily="18" charset="0"/>
              </a:rPr>
              <a:t> </a:t>
            </a:r>
            <a:r>
              <a:rPr lang="en-GB" sz="2800" dirty="0" smtClean="0">
                <a:cs typeface="Times New Roman" pitchFamily="18" charset="0"/>
              </a:rPr>
              <a:t>Egg </a:t>
            </a:r>
            <a:r>
              <a:rPr lang="en-GB" sz="2800" dirty="0">
                <a:cs typeface="Times New Roman" pitchFamily="18" charset="0"/>
              </a:rPr>
              <a:t>are laid on a damp substrates just beyond the water </a:t>
            </a:r>
            <a:r>
              <a:rPr lang="en-GB" sz="2800" dirty="0" smtClean="0">
                <a:cs typeface="Times New Roman" pitchFamily="18" charset="0"/>
              </a:rPr>
              <a:t>line.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GB" sz="2800" dirty="0">
                <a:cs typeface="Times New Roman" pitchFamily="18" charset="0"/>
              </a:rPr>
              <a:t> </a:t>
            </a:r>
            <a:r>
              <a:rPr lang="en-GB" sz="2800" dirty="0" smtClean="0">
                <a:cs typeface="Times New Roman" pitchFamily="18" charset="0"/>
              </a:rPr>
              <a:t>It </a:t>
            </a:r>
            <a:r>
              <a:rPr lang="en-GB" sz="2800" dirty="0">
                <a:cs typeface="Times New Roman" pitchFamily="18" charset="0"/>
              </a:rPr>
              <a:t>can withstand desiccation (they can be dry but viable for many months</a:t>
            </a:r>
            <a:r>
              <a:rPr lang="en-GB" sz="2800" dirty="0" smtClean="0">
                <a:cs typeface="Times New Roman" pitchFamily="18" charset="0"/>
              </a:rPr>
              <a:t>).</a:t>
            </a:r>
            <a:endParaRPr lang="en-US" sz="2800" dirty="0">
              <a:cs typeface="Times New Roman" pitchFamily="18" charset="0"/>
            </a:endParaRPr>
          </a:p>
          <a:p>
            <a:pPr algn="l" rtl="0"/>
            <a:endParaRPr lang="ar-SA" dirty="0"/>
          </a:p>
        </p:txBody>
      </p:sp>
      <p:pic>
        <p:nvPicPr>
          <p:cNvPr id="6" name="Picture 7" descr="Egg-Aed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572000"/>
            <a:ext cx="47434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صورة 7" descr="aedes_carmenti_egg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71600"/>
            <a:ext cx="2327275" cy="1752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صورة 8" descr="EggsAed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228975"/>
            <a:ext cx="2335212" cy="1584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6832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7239000" cy="457200"/>
          </a:xfrm>
        </p:spPr>
        <p:txBody>
          <a:bodyPr>
            <a:noAutofit/>
          </a:bodyPr>
          <a:lstStyle/>
          <a:p>
            <a:pPr rtl="0"/>
            <a:r>
              <a:rPr lang="en-GB" sz="44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GB" sz="44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4400" b="1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Aedes</a:t>
            </a:r>
            <a:r>
              <a:rPr lang="en-GB" sz="44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GB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larva</a:t>
            </a:r>
            <a:r>
              <a:rPr lang="en-US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SA" sz="44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3124200"/>
          </a:xfrm>
        </p:spPr>
        <p:txBody>
          <a:bodyPr>
            <a:normAutofit fontScale="85000" lnSpcReduction="2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400" dirty="0" smtClean="0">
                <a:solidFill>
                  <a:schemeClr val="accent6"/>
                </a:solidFill>
              </a:rPr>
              <a:t> </a:t>
            </a:r>
            <a:r>
              <a:rPr lang="en-US" sz="2600" dirty="0" smtClean="0">
                <a:solidFill>
                  <a:schemeClr val="accent6"/>
                </a:solidFill>
              </a:rPr>
              <a:t>Larvae</a:t>
            </a:r>
            <a:r>
              <a:rPr lang="en-US" sz="2600" dirty="0" smtClean="0"/>
              <a:t> </a:t>
            </a:r>
            <a:r>
              <a:rPr lang="en-US" sz="2600" dirty="0"/>
              <a:t>hang head down from the surface of the water with their posterior breathing tube (siphon) extended above the surface for </a:t>
            </a:r>
            <a:r>
              <a:rPr lang="en-US" sz="2600" dirty="0" smtClean="0"/>
              <a:t>air.</a:t>
            </a:r>
          </a:p>
          <a:p>
            <a:pPr algn="l" rtl="0">
              <a:buFont typeface="Wingdings" pitchFamily="2" charset="2"/>
              <a:buChar char="v"/>
            </a:pPr>
            <a:endParaRPr lang="en-US" sz="2600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2600" dirty="0"/>
              <a:t> </a:t>
            </a:r>
            <a:r>
              <a:rPr lang="en-GB" sz="2600" dirty="0"/>
              <a:t>There is only one pair of sub-ventral tufts of hairs</a:t>
            </a:r>
            <a:r>
              <a:rPr lang="en-GB" sz="2600" dirty="0" smtClean="0"/>
              <a:t>.</a:t>
            </a:r>
          </a:p>
          <a:p>
            <a:pPr algn="l" rtl="0">
              <a:buFont typeface="Wingdings" pitchFamily="2" charset="2"/>
              <a:buChar char="v"/>
            </a:pPr>
            <a:endParaRPr lang="en-GB" sz="2600" dirty="0"/>
          </a:p>
          <a:p>
            <a:pPr algn="l" rtl="0">
              <a:buFont typeface="Wingdings" pitchFamily="2" charset="2"/>
              <a:buChar char="v"/>
            </a:pPr>
            <a:r>
              <a:rPr lang="en-GB" sz="2600" dirty="0"/>
              <a:t> There are three pair of setae on </a:t>
            </a:r>
            <a:r>
              <a:rPr lang="en-GB" sz="2600" dirty="0" smtClean="0"/>
              <a:t>the </a:t>
            </a:r>
            <a:r>
              <a:rPr lang="en-GB" sz="2600" dirty="0"/>
              <a:t>ventral brush</a:t>
            </a:r>
            <a:r>
              <a:rPr lang="en-GB" sz="2600" dirty="0" smtClean="0"/>
              <a:t>.</a:t>
            </a:r>
          </a:p>
          <a:p>
            <a:pPr algn="l" rtl="0">
              <a:buFont typeface="Wingdings" pitchFamily="2" charset="2"/>
              <a:buChar char="v"/>
            </a:pPr>
            <a:endParaRPr lang="en-GB" sz="2600" dirty="0" smtClean="0"/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600" dirty="0">
                <a:solidFill>
                  <a:schemeClr val="accent6"/>
                </a:solidFill>
              </a:rPr>
              <a:t>Larvae</a:t>
            </a:r>
            <a:r>
              <a:rPr lang="en-US" sz="2600" dirty="0"/>
              <a:t> have length siphon</a:t>
            </a:r>
            <a:r>
              <a:rPr lang="en-US" sz="2600" dirty="0" smtClean="0"/>
              <a:t>.</a:t>
            </a:r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sz="2600" dirty="0"/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600" i="1" dirty="0" err="1"/>
              <a:t>Aedes</a:t>
            </a:r>
            <a:r>
              <a:rPr lang="en-US" sz="2600" dirty="0"/>
              <a:t> larvae hang down from the water surface at an angle.</a:t>
            </a:r>
          </a:p>
          <a:p>
            <a:pPr algn="l" rtl="0">
              <a:buFont typeface="Wingdings" pitchFamily="2" charset="2"/>
              <a:buChar char="v"/>
            </a:pPr>
            <a:endParaRPr lang="en-US" sz="2600" dirty="0"/>
          </a:p>
          <a:p>
            <a:pPr algn="l" rtl="0"/>
            <a:endParaRPr lang="ar-SA" sz="2400" dirty="0"/>
          </a:p>
        </p:txBody>
      </p:sp>
      <p:pic>
        <p:nvPicPr>
          <p:cNvPr id="7" name="Picture 5" descr="Aedes_larva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189412"/>
            <a:ext cx="2108679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aedes_vigilax_larvae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722" y="4233956"/>
            <a:ext cx="2042278" cy="253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istockphoto_3885804_mosquito_larva_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366" y="4262302"/>
            <a:ext cx="1660024" cy="250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954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pPr rtl="0"/>
            <a:r>
              <a:rPr lang="en-GB" sz="49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GB" sz="49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4900" b="1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Aedes</a:t>
            </a:r>
            <a:r>
              <a:rPr lang="en-GB" sz="49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GB" sz="49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pupa</a:t>
            </a:r>
            <a:r>
              <a:rPr lang="en-US" sz="49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9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SA" sz="49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3810000" cy="5105400"/>
          </a:xfrm>
        </p:spPr>
        <p:txBody>
          <a:bodyPr>
            <a:normAutofit lnSpcReduction="10000"/>
          </a:bodyPr>
          <a:lstStyle/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400" dirty="0" smtClean="0"/>
              <a:t> </a:t>
            </a:r>
            <a:r>
              <a:rPr lang="en-US" sz="2800" dirty="0" smtClean="0"/>
              <a:t>The </a:t>
            </a:r>
            <a:r>
              <a:rPr lang="en-US" sz="2800" dirty="0">
                <a:solidFill>
                  <a:schemeClr val="accent6"/>
                </a:solidFill>
              </a:rPr>
              <a:t>pupa</a:t>
            </a:r>
            <a:r>
              <a:rPr lang="en-US" sz="2800" dirty="0"/>
              <a:t> is located on the surface of the water where it breathes through a pair of air tubes or trumpets.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sz="2800" dirty="0"/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800" dirty="0" smtClean="0"/>
              <a:t> This </a:t>
            </a:r>
            <a:r>
              <a:rPr lang="en-US" sz="2800" dirty="0"/>
              <a:t>stage of the mosquito is commonly referred to as a "tumbler" because its form is </a:t>
            </a:r>
            <a:r>
              <a:rPr lang="en-US" sz="2800" dirty="0" smtClean="0"/>
              <a:t>larval.</a:t>
            </a:r>
            <a:endParaRPr lang="en-US" sz="2800" dirty="0"/>
          </a:p>
          <a:p>
            <a:pPr algn="l" rtl="0"/>
            <a:endParaRPr lang="ar-SA" sz="2800" dirty="0"/>
          </a:p>
        </p:txBody>
      </p:sp>
      <p:pic>
        <p:nvPicPr>
          <p:cNvPr id="6" name="Picture 2" descr="http://www.arbovirus.health.nsw.gov.au/areas/arbovirus/mosquit/photos/aedes_aegypti_pup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312" y="221456"/>
            <a:ext cx="2986088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www.2classnotes.com/images/12/science/Zoology/Culex_Pup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312" y="3462996"/>
            <a:ext cx="2986088" cy="339500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772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GB" sz="44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GB" sz="44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44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Life </a:t>
            </a:r>
            <a:r>
              <a:rPr lang="en-GB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cycle of </a:t>
            </a:r>
            <a:r>
              <a:rPr lang="en-GB" sz="4400" b="1" spc="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Aedes</a:t>
            </a:r>
            <a:r>
              <a:rPr lang="en-US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SA" sz="44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صورة 4" descr="Aedes life cycle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42"/>
          <a:stretch>
            <a:fillRect/>
          </a:stretch>
        </p:blipFill>
        <p:spPr bwMode="auto">
          <a:xfrm>
            <a:off x="323187" y="1293055"/>
            <a:ext cx="6886575" cy="534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81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pPr rtl="0"/>
            <a:r>
              <a:rPr lang="en-GB" sz="48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GB" sz="48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GB" sz="48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Life </a:t>
            </a:r>
            <a:r>
              <a:rPr lang="en-GB" sz="48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cycle of </a:t>
            </a:r>
            <a:r>
              <a:rPr lang="en-GB" sz="4800" b="1" spc="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Aedes</a:t>
            </a:r>
            <a:r>
              <a:rPr lang="en-US" sz="48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8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239000" cy="5257800"/>
          </a:xfrm>
        </p:spPr>
        <p:txBody>
          <a:bodyPr/>
          <a:lstStyle/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400" dirty="0" smtClean="0"/>
              <a:t> </a:t>
            </a:r>
            <a:r>
              <a:rPr lang="en-US" sz="2800" dirty="0" smtClean="0"/>
              <a:t>Under </a:t>
            </a:r>
            <a:r>
              <a:rPr lang="en-US" sz="2800" dirty="0"/>
              <a:t>optimal conditions, the </a:t>
            </a:r>
            <a:r>
              <a:rPr lang="en-US" sz="2800" dirty="0">
                <a:solidFill>
                  <a:schemeClr val="accent6"/>
                </a:solidFill>
              </a:rPr>
              <a:t>egg</a:t>
            </a:r>
            <a:r>
              <a:rPr lang="en-US" sz="2800" dirty="0"/>
              <a:t> of an </a:t>
            </a:r>
            <a:r>
              <a:rPr lang="en-US" sz="2800" dirty="0" err="1"/>
              <a:t>Aedes</a:t>
            </a:r>
            <a:r>
              <a:rPr lang="en-US" sz="2800" dirty="0"/>
              <a:t> mosquito can hatch into a </a:t>
            </a:r>
            <a:r>
              <a:rPr lang="en-US" sz="2800" dirty="0">
                <a:solidFill>
                  <a:schemeClr val="accent6"/>
                </a:solidFill>
              </a:rPr>
              <a:t>larva</a:t>
            </a:r>
            <a:r>
              <a:rPr lang="en-US" sz="2800" dirty="0"/>
              <a:t> in less than a day.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sz="2800" dirty="0"/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800" dirty="0" smtClean="0"/>
              <a:t> The </a:t>
            </a:r>
            <a:r>
              <a:rPr lang="en-US" sz="2800" dirty="0">
                <a:solidFill>
                  <a:schemeClr val="accent6"/>
                </a:solidFill>
              </a:rPr>
              <a:t>larva</a:t>
            </a:r>
            <a:r>
              <a:rPr lang="en-US" sz="2800" dirty="0"/>
              <a:t> then takes about four days to develop in a </a:t>
            </a:r>
            <a:r>
              <a:rPr lang="en-US" sz="2800" dirty="0">
                <a:solidFill>
                  <a:schemeClr val="accent6"/>
                </a:solidFill>
              </a:rPr>
              <a:t>pupa</a:t>
            </a:r>
            <a:r>
              <a:rPr lang="en-US" sz="2800" dirty="0"/>
              <a:t>, from which an </a:t>
            </a:r>
            <a:r>
              <a:rPr lang="en-US" sz="2800" dirty="0">
                <a:solidFill>
                  <a:schemeClr val="accent6"/>
                </a:solidFill>
              </a:rPr>
              <a:t>adult</a:t>
            </a:r>
            <a:r>
              <a:rPr lang="en-US" sz="2800" dirty="0"/>
              <a:t> mosquito will emerge after two days.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sz="2800" dirty="0"/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800" dirty="0" smtClean="0"/>
              <a:t> Three </a:t>
            </a:r>
            <a:r>
              <a:rPr lang="en-US" sz="2800" dirty="0"/>
              <a:t>days after the mosquito has bitten a person and taken in blood, it will lay eggs, and the cycle begins </a:t>
            </a:r>
            <a:r>
              <a:rPr lang="en-US" sz="2800" dirty="0" smtClean="0"/>
              <a:t>again.</a:t>
            </a:r>
            <a:endParaRPr lang="en-US" sz="2800" dirty="0"/>
          </a:p>
          <a:p>
            <a:pPr algn="l" rtl="0"/>
            <a:endParaRPr lang="ar-SA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80114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924800" cy="715962"/>
          </a:xfrm>
        </p:spPr>
        <p:txBody>
          <a:bodyPr>
            <a:noAutofit/>
          </a:bodyPr>
          <a:lstStyle/>
          <a:p>
            <a:pPr rtl="0"/>
            <a:r>
              <a:rPr lang="en-US" sz="43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Medical importance of </a:t>
            </a:r>
            <a:r>
              <a:rPr lang="en-US" sz="4300" b="1" spc="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Aedes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5562600" cy="5257800"/>
          </a:xfrm>
        </p:spPr>
        <p:txBody>
          <a:bodyPr>
            <a:normAutofit/>
          </a:bodyPr>
          <a:lstStyle/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800" dirty="0"/>
              <a:t>The name comes from the Greek </a:t>
            </a:r>
            <a:r>
              <a:rPr lang="en-US" sz="2800" i="1" dirty="0" err="1"/>
              <a:t>aēdēs</a:t>
            </a:r>
            <a:r>
              <a:rPr lang="en-US" sz="2800" dirty="0"/>
              <a:t> meaning "unpleasant" or "odious",</a:t>
            </a:r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sz="2800" dirty="0"/>
          </a:p>
          <a:p>
            <a:pPr algn="just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2800" dirty="0"/>
              <a:t> S</a:t>
            </a:r>
            <a:r>
              <a:rPr lang="en-US" sz="2800" dirty="0" smtClean="0"/>
              <a:t>o </a:t>
            </a:r>
            <a:r>
              <a:rPr lang="en-US" sz="2800" dirty="0"/>
              <a:t>called because of the diseases this type of mosquito transmits, including </a:t>
            </a:r>
            <a:r>
              <a:rPr lang="en-US" sz="28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dengue fever </a:t>
            </a:r>
            <a:r>
              <a:rPr lang="en-US" sz="2800" dirty="0"/>
              <a:t>and yellow fever. In Polynesia, the species </a:t>
            </a:r>
            <a:r>
              <a:rPr lang="en-US" sz="2800" i="1" dirty="0" err="1"/>
              <a:t>Aedes</a:t>
            </a:r>
            <a:r>
              <a:rPr lang="en-US" sz="2800" i="1" dirty="0"/>
              <a:t> </a:t>
            </a:r>
            <a:r>
              <a:rPr lang="en-US" sz="2800" i="1" dirty="0" err="1"/>
              <a:t>polynesiensis</a:t>
            </a:r>
            <a:r>
              <a:rPr lang="en-US" sz="2800" i="1" dirty="0"/>
              <a:t> </a:t>
            </a:r>
            <a:r>
              <a:rPr lang="en-US" sz="2800" dirty="0"/>
              <a:t>is responsible for the transmission of human lymphatic </a:t>
            </a:r>
            <a:r>
              <a:rPr lang="en-US" sz="2800" b="1" dirty="0" err="1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filariasis</a:t>
            </a:r>
            <a:endParaRPr lang="ar-SA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2" descr="http://www.medical-look.com/diseases_images/Filariasis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175" y="3787775"/>
            <a:ext cx="2122488" cy="185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1.bp.blogspot.com/_ms4wAQ0OHZQ/Rs5z4LZwjMI/AAAAAAAAAWw/zpiQycz4v0c/s320/dengue+fever+pi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175" y="1376362"/>
            <a:ext cx="2143125" cy="2339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75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sz="43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2- </a:t>
            </a:r>
            <a:r>
              <a:rPr lang="en-US" sz="4300" b="1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Culex</a:t>
            </a:r>
            <a:r>
              <a:rPr lang="en-US" sz="43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3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Mosquito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239000" cy="4038600"/>
          </a:xfrm>
        </p:spPr>
        <p:txBody>
          <a:bodyPr>
            <a:norm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600" dirty="0" smtClean="0">
                <a:solidFill>
                  <a:schemeClr val="accent6"/>
                </a:solidFill>
              </a:rPr>
              <a:t> </a:t>
            </a:r>
            <a:r>
              <a:rPr lang="en-US" sz="3600" dirty="0" smtClean="0">
                <a:solidFill>
                  <a:srgbClr val="C00000"/>
                </a:solidFill>
              </a:rPr>
              <a:t>3 </a:t>
            </a:r>
            <a:r>
              <a:rPr lang="en-US" sz="3600" dirty="0">
                <a:solidFill>
                  <a:srgbClr val="C00000"/>
                </a:solidFill>
              </a:rPr>
              <a:t>famous </a:t>
            </a:r>
            <a:r>
              <a:rPr lang="en-US" sz="3600" dirty="0" err="1">
                <a:solidFill>
                  <a:srgbClr val="C00000"/>
                </a:solidFill>
              </a:rPr>
              <a:t>culex</a:t>
            </a:r>
            <a:r>
              <a:rPr lang="en-US" sz="3600" dirty="0">
                <a:solidFill>
                  <a:srgbClr val="C00000"/>
                </a:solidFill>
              </a:rPr>
              <a:t> species</a:t>
            </a:r>
            <a:endParaRPr lang="ar-SA" sz="3600" dirty="0">
              <a:solidFill>
                <a:srgbClr val="C00000"/>
              </a:solidFill>
            </a:endParaRPr>
          </a:p>
          <a:p>
            <a:pPr marL="857250" indent="-742950" algn="l" rtl="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600" i="1" dirty="0"/>
              <a:t>C. </a:t>
            </a:r>
            <a:r>
              <a:rPr lang="en-US" sz="3600" i="1" dirty="0" err="1"/>
              <a:t>pipiens</a:t>
            </a:r>
            <a:r>
              <a:rPr lang="en-US" sz="3600" dirty="0"/>
              <a:t> </a:t>
            </a:r>
            <a:endParaRPr lang="en-US" sz="3600" dirty="0" smtClean="0"/>
          </a:p>
          <a:p>
            <a:pPr marL="857250" indent="-742950" algn="l" rtl="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600" i="1" dirty="0" smtClean="0"/>
              <a:t>C</a:t>
            </a:r>
            <a:r>
              <a:rPr lang="en-US" sz="3600" i="1" dirty="0"/>
              <a:t>. </a:t>
            </a:r>
            <a:r>
              <a:rPr lang="en-US" sz="3600" i="1" dirty="0" err="1" smtClean="0"/>
              <a:t>quinquefasciatus</a:t>
            </a:r>
            <a:endParaRPr lang="en-US" sz="3600" dirty="0"/>
          </a:p>
          <a:p>
            <a:pPr marL="857250" indent="-742950" algn="l" rtl="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sz="3600" i="1" dirty="0" smtClean="0"/>
              <a:t>C</a:t>
            </a:r>
            <a:r>
              <a:rPr lang="en-US" sz="3600" i="1" dirty="0"/>
              <a:t>. </a:t>
            </a:r>
            <a:r>
              <a:rPr lang="en-US" sz="3600" i="1" dirty="0" err="1"/>
              <a:t>tarsalis</a:t>
            </a:r>
            <a:endParaRPr lang="en-US" altLang="zh-CN" sz="3600" dirty="0">
              <a:solidFill>
                <a:srgbClr val="FFFF99"/>
              </a:solidFill>
            </a:endParaRPr>
          </a:p>
          <a:p>
            <a:endParaRPr lang="ar-SA" sz="3200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101474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pPr rtl="0"/>
            <a:r>
              <a:rPr lang="en-US" sz="48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2- </a:t>
            </a:r>
            <a:r>
              <a:rPr lang="en-US" sz="4800" b="1" spc="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Culex</a:t>
            </a:r>
            <a:r>
              <a:rPr lang="en-US" sz="48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Mosquito</a:t>
            </a:r>
            <a:endParaRPr lang="ar-SA" dirty="0"/>
          </a:p>
        </p:txBody>
      </p:sp>
      <p:pic>
        <p:nvPicPr>
          <p:cNvPr id="6" name="Picture 2" descr="File:Culex pipiens 2007-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41" y="1665458"/>
            <a:ext cx="2500313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مستطيل 2"/>
          <p:cNvSpPr>
            <a:spLocks noChangeArrowheads="1"/>
          </p:cNvSpPr>
          <p:nvPr/>
        </p:nvSpPr>
        <p:spPr bwMode="auto">
          <a:xfrm>
            <a:off x="871541" y="6451771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i="1"/>
              <a:t>Culex pipiens</a:t>
            </a:r>
            <a:endParaRPr lang="ar-SA" i="1"/>
          </a:p>
        </p:txBody>
      </p:sp>
      <p:pic>
        <p:nvPicPr>
          <p:cNvPr id="8" name="Picture 4" descr="Culex quinquefasciatus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416" y="1665458"/>
            <a:ext cx="2428875" cy="450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مستطيل 4"/>
          <p:cNvSpPr>
            <a:spLocks noChangeArrowheads="1"/>
          </p:cNvSpPr>
          <p:nvPr/>
        </p:nvSpPr>
        <p:spPr bwMode="auto">
          <a:xfrm>
            <a:off x="3371854" y="6451771"/>
            <a:ext cx="19161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i="1"/>
              <a:t>quinquefasciatus</a:t>
            </a:r>
            <a:endParaRPr lang="ar-SA"/>
          </a:p>
        </p:txBody>
      </p:sp>
      <p:pic>
        <p:nvPicPr>
          <p:cNvPr id="10" name="Picture 6" descr="Culex tarsalis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862" y="1665458"/>
            <a:ext cx="2505075" cy="445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مستطيل 6"/>
          <p:cNvSpPr>
            <a:spLocks noChangeArrowheads="1"/>
          </p:cNvSpPr>
          <p:nvPr/>
        </p:nvSpPr>
        <p:spPr bwMode="auto">
          <a:xfrm>
            <a:off x="6800854" y="6380333"/>
            <a:ext cx="915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i="1"/>
              <a:t>tarsalis</a:t>
            </a:r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4126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9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sz="40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Description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199"/>
            <a:ext cx="4800600" cy="5611837"/>
          </a:xfrm>
        </p:spPr>
        <p:txBody>
          <a:bodyPr>
            <a:normAutofit fontScale="92500" lnSpcReduction="10000"/>
          </a:bodyPr>
          <a:lstStyle/>
          <a:p>
            <a:pPr marL="11430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Culex</a:t>
            </a:r>
            <a:r>
              <a:rPr lang="en-US" altLang="zh-CN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 adult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Morphologically has the three body parts common to insects: head, thorax, and abdomen.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 As a fly, it has one pair of wings.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 All </a:t>
            </a:r>
            <a:r>
              <a:rPr lang="en-US" sz="2800" dirty="0"/>
              <a:t>types of mosquitoes must have water to complete their life cycles. </a:t>
            </a:r>
            <a:endParaRPr lang="en-US" sz="2800" dirty="0" smtClean="0"/>
          </a:p>
          <a:p>
            <a:pPr algn="l" rtl="0">
              <a:buFont typeface="Wingdings" pitchFamily="2" charset="2"/>
              <a:buChar char="v"/>
            </a:pPr>
            <a:r>
              <a:rPr lang="en-US" sz="2800" dirty="0"/>
              <a:t> </a:t>
            </a:r>
            <a:r>
              <a:rPr lang="en-US" sz="2800" dirty="0" err="1" smtClean="0"/>
              <a:t>Culex</a:t>
            </a:r>
            <a:r>
              <a:rPr lang="en-US" sz="2800" dirty="0" smtClean="0"/>
              <a:t> </a:t>
            </a:r>
            <a:r>
              <a:rPr lang="en-US" sz="2800" dirty="0"/>
              <a:t>mosquitoes prefer small bodies of still water full of organic matter, such as tin scans, bird baths or rain barrel</a:t>
            </a:r>
            <a:endParaRPr lang="ar-SA" sz="2800" dirty="0"/>
          </a:p>
          <a:p>
            <a:pPr algn="l" rtl="0">
              <a:buFont typeface="Wingdings" pitchFamily="2" charset="2"/>
              <a:buChar char="v"/>
            </a:pPr>
            <a:endParaRPr lang="en-US" sz="2800" dirty="0" smtClean="0"/>
          </a:p>
          <a:p>
            <a:pPr marL="114300" indent="0" algn="l" rtl="0">
              <a:buNone/>
            </a:pPr>
            <a:endParaRPr lang="en-US" sz="3200" dirty="0" smtClean="0">
              <a:latin typeface="Rockwell" pitchFamily="18" charset="0"/>
              <a:cs typeface="Times New Roman" pitchFamily="18" charset="0"/>
            </a:endParaRPr>
          </a:p>
          <a:p>
            <a:pPr algn="l" rtl="0">
              <a:buFont typeface="Wingdings" pitchFamily="2" charset="2"/>
              <a:buChar char="v"/>
            </a:pPr>
            <a:endParaRPr lang="ar-SA" sz="3200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6" descr="phomos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664" y="2133600"/>
            <a:ext cx="3514725" cy="2343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833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pPr rtl="0"/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Mosquito </a:t>
            </a:r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classification</a:t>
            </a:r>
            <a:r>
              <a:rPr lang="ar-SA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br>
              <a:rPr lang="ar-SA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239000" cy="5257800"/>
          </a:xfrm>
        </p:spPr>
        <p:txBody>
          <a:bodyPr/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Kingdom:</a:t>
            </a:r>
            <a:r>
              <a:rPr lang="en-US" sz="3600" dirty="0"/>
              <a:t> </a:t>
            </a:r>
            <a:r>
              <a:rPr lang="en-US" sz="3600" dirty="0" smtClean="0"/>
              <a:t> </a:t>
            </a:r>
            <a:r>
              <a:rPr lang="en-US" sz="36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Animalia</a:t>
            </a:r>
            <a:endParaRPr lang="en-US" sz="36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Phylum</a:t>
            </a:r>
            <a:r>
              <a:rPr lang="en-US" sz="3600" dirty="0"/>
              <a:t>: </a:t>
            </a:r>
            <a:r>
              <a:rPr lang="en-US" sz="3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Arthropod</a:t>
            </a: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Class</a:t>
            </a:r>
            <a:r>
              <a:rPr lang="en-US" sz="3600" dirty="0"/>
              <a:t>: </a:t>
            </a:r>
            <a:r>
              <a:rPr lang="en-US" sz="36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Insecta</a:t>
            </a:r>
            <a:endParaRPr lang="en-US" sz="36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Order</a:t>
            </a:r>
            <a:r>
              <a:rPr lang="en-US" sz="3600" dirty="0"/>
              <a:t> :</a:t>
            </a:r>
            <a:r>
              <a:rPr lang="en-US" sz="3600" dirty="0">
                <a:solidFill>
                  <a:schemeClr val="hlink"/>
                </a:solidFill>
              </a:rPr>
              <a:t> </a:t>
            </a:r>
            <a:r>
              <a:rPr lang="en-US" sz="36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Diptera</a:t>
            </a:r>
            <a:r>
              <a:rPr lang="en-US" sz="3600" dirty="0">
                <a:solidFill>
                  <a:schemeClr val="hlin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/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Family</a:t>
            </a:r>
            <a:r>
              <a:rPr lang="en-US" sz="3600" dirty="0"/>
              <a:t>:</a:t>
            </a:r>
            <a:r>
              <a:rPr lang="ar-SA" sz="3600" dirty="0"/>
              <a:t> </a:t>
            </a:r>
            <a:r>
              <a:rPr lang="en-US" sz="3600" b="1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</a:t>
            </a:r>
            <a:r>
              <a:rPr lang="en-US" sz="36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licidae</a:t>
            </a:r>
            <a:endParaRPr lang="en-US" sz="36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ln w="12700"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Common Genus </a:t>
            </a:r>
            <a:r>
              <a:rPr lang="en-US" sz="3600" dirty="0"/>
              <a:t>: 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Anopheles</a:t>
            </a:r>
            <a:r>
              <a:rPr lang="en-US" sz="3600" i="1" dirty="0"/>
              <a:t>, </a:t>
            </a:r>
            <a:r>
              <a:rPr lang="en-US" sz="3600" b="1" i="1" dirty="0" err="1"/>
              <a:t>Aedes</a:t>
            </a:r>
            <a:r>
              <a:rPr lang="en-US" sz="3600" i="1" dirty="0"/>
              <a:t>, </a:t>
            </a:r>
            <a:r>
              <a:rPr lang="en-US" altLang="zh-CN" sz="3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Culex</a:t>
            </a:r>
            <a:endParaRPr lang="en-US" altLang="zh-CN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14300" indent="0" algn="l" rtl="0">
              <a:buNone/>
            </a:pPr>
            <a:endParaRPr lang="ar-SA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3690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altLang="zh-CN" sz="4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Culex</a:t>
            </a:r>
            <a:r>
              <a:rPr lang="en-US" altLang="zh-CN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egg 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5791200" cy="5181600"/>
          </a:xfrm>
        </p:spPr>
        <p:txBody>
          <a:bodyPr>
            <a:normAutofit/>
          </a:bodyPr>
          <a:lstStyle/>
          <a:p>
            <a:pPr algn="l" rtl="0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dirty="0" smtClean="0"/>
              <a:t> </a:t>
            </a:r>
            <a:r>
              <a:rPr lang="en-US" sz="2800" dirty="0" err="1" smtClean="0"/>
              <a:t>Culex</a:t>
            </a:r>
            <a:r>
              <a:rPr lang="en-US" sz="2800" dirty="0" smtClean="0"/>
              <a:t> lays </a:t>
            </a:r>
            <a:r>
              <a:rPr lang="en-US" sz="2800" dirty="0"/>
              <a:t>their eggs on the surface of fresh or stagnant water. </a:t>
            </a:r>
            <a:endParaRPr lang="en-US" sz="2800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dirty="0" smtClean="0"/>
              <a:t>Mosquitoes </a:t>
            </a:r>
            <a:r>
              <a:rPr lang="en-US" sz="2800" dirty="0"/>
              <a:t>prefer water sheltered from the wind by grass and </a:t>
            </a:r>
            <a:r>
              <a:rPr lang="en-US" sz="2800" dirty="0" smtClean="0"/>
              <a:t>weeds.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dirty="0"/>
              <a:t> </a:t>
            </a:r>
            <a:r>
              <a:rPr lang="en-US" sz="2800" dirty="0" err="1" smtClean="0"/>
              <a:t>Culex</a:t>
            </a:r>
            <a:r>
              <a:rPr lang="en-US" sz="2800" dirty="0" smtClean="0"/>
              <a:t> </a:t>
            </a:r>
            <a:r>
              <a:rPr lang="en-US" sz="2800" dirty="0"/>
              <a:t>egg is brown, long and </a:t>
            </a:r>
            <a:r>
              <a:rPr lang="en-US" sz="2800" dirty="0" smtClean="0"/>
              <a:t>cylindrical.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dirty="0"/>
              <a:t> </a:t>
            </a:r>
            <a:r>
              <a:rPr lang="en-US" sz="2800" dirty="0" smtClean="0"/>
              <a:t>It </a:t>
            </a:r>
            <a:r>
              <a:rPr lang="en-US" sz="2800" dirty="0"/>
              <a:t>may lay 300 eggs up-right on the water </a:t>
            </a:r>
            <a:r>
              <a:rPr lang="en-US" sz="2800" dirty="0" smtClean="0"/>
              <a:t>surface.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dirty="0"/>
              <a:t> </a:t>
            </a:r>
            <a:r>
              <a:rPr lang="en-US" sz="2800" dirty="0" err="1" smtClean="0"/>
              <a:t>Culesx</a:t>
            </a:r>
            <a:r>
              <a:rPr lang="en-US" sz="2800" dirty="0" smtClean="0"/>
              <a:t> </a:t>
            </a:r>
            <a:r>
              <a:rPr lang="en-US" sz="2800" dirty="0"/>
              <a:t>eggs are placed together to form an egg raft</a:t>
            </a:r>
            <a:r>
              <a:rPr lang="en-US" sz="2800" dirty="0" smtClean="0"/>
              <a:t>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Char char="v"/>
            </a:pPr>
            <a:r>
              <a:rPr lang="en-US" sz="2800" dirty="0" smtClean="0"/>
              <a:t> </a:t>
            </a:r>
            <a:r>
              <a:rPr lang="en-US" sz="2800" dirty="0"/>
              <a:t>They are adhered to each other due to surface forces. </a:t>
            </a:r>
            <a:r>
              <a:rPr lang="en-US" sz="3600" dirty="0"/>
              <a:t> </a:t>
            </a:r>
          </a:p>
          <a:p>
            <a:pPr marL="11430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altLang="zh-CN" sz="3600" dirty="0">
              <a:solidFill>
                <a:srgbClr val="FFFF99"/>
              </a:solidFill>
            </a:endParaRPr>
          </a:p>
          <a:p>
            <a:endParaRPr lang="ar-SA" sz="3200" dirty="0"/>
          </a:p>
        </p:txBody>
      </p:sp>
      <p:pic>
        <p:nvPicPr>
          <p:cNvPr id="25602" name="Picture 2" descr="http://entoplp.okstate.edu/mosquito/images/culex_egg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787474"/>
            <a:ext cx="2857500" cy="152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http://kaweahoaks.com/html/mosquitoe_eggs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323721"/>
            <a:ext cx="28575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 descr="http://farm4.static.flickr.com/3032/3073888309_a7386512c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953815"/>
            <a:ext cx="2857500" cy="178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29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altLang="zh-CN" sz="40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Culex</a:t>
            </a:r>
            <a:r>
              <a:rPr lang="en-US" altLang="zh-CN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egg 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4" descr="Image: Culex mosquito laying eggs.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565" y="1818248"/>
            <a:ext cx="6572296" cy="3311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692713" y="5334000"/>
            <a:ext cx="4572000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i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Culex</a:t>
            </a:r>
            <a:r>
              <a:rPr lang="en-US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mosquito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laying eggs.</a:t>
            </a:r>
            <a:b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7281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altLang="zh-CN" sz="4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Culex</a:t>
            </a:r>
            <a:r>
              <a:rPr lang="en-US" altLang="zh-CN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altLang="zh-CN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</a:t>
            </a:r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arva</a:t>
            </a:r>
            <a:endParaRPr lang="ar-SA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239000" cy="1752600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  <a:buFont typeface="Wingdings" pitchFamily="2" charset="2"/>
              <a:buChar char="v"/>
            </a:pPr>
            <a:r>
              <a:rPr lang="en-GB" sz="2800" dirty="0" smtClean="0"/>
              <a:t> It </a:t>
            </a:r>
            <a:r>
              <a:rPr lang="en-GB" sz="2800" dirty="0"/>
              <a:t>has long, narrow siphon.</a:t>
            </a:r>
          </a:p>
          <a:p>
            <a:pPr algn="l" rtl="0">
              <a:lnSpc>
                <a:spcPct val="90000"/>
              </a:lnSpc>
              <a:buNone/>
            </a:pPr>
            <a:r>
              <a:rPr lang="en-GB" sz="2800" dirty="0"/>
              <a:t>    -  There are more than one pair of sub-ventral tufts of hairs on the siphon, non of them near its base</a:t>
            </a:r>
            <a:endParaRPr lang="en-US" sz="2800" dirty="0"/>
          </a:p>
          <a:p>
            <a:pPr algn="l" rtl="0"/>
            <a:endParaRPr lang="ar-SA" sz="3200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5" descr="Culex mosquito larvae">
            <a:hlinkClick r:id="rId4" tooltip="Culex mosquito larva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2895600"/>
            <a:ext cx="3960812" cy="2414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xcycl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59" t="77576"/>
          <a:stretch>
            <a:fillRect/>
          </a:stretch>
        </p:blipFill>
        <p:spPr bwMode="auto">
          <a:xfrm>
            <a:off x="4876800" y="2881313"/>
            <a:ext cx="2952750" cy="2262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Culex annulirostris larvae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5310187"/>
            <a:ext cx="2743200" cy="15208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33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altLang="zh-CN" sz="4000" b="1" i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Culex</a:t>
            </a:r>
            <a:r>
              <a:rPr lang="en-US" altLang="zh-CN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l</a:t>
            </a:r>
            <a:r>
              <a:rPr lang="en-US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arva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239000" cy="5181600"/>
          </a:xfrm>
        </p:spPr>
        <p:txBody>
          <a:bodyPr>
            <a:normAutofit/>
          </a:bodyPr>
          <a:lstStyle/>
          <a:p>
            <a:pPr marL="11430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altLang="zh-CN" sz="3600" dirty="0">
              <a:solidFill>
                <a:srgbClr val="FFFF99"/>
              </a:solidFill>
            </a:endParaRPr>
          </a:p>
          <a:p>
            <a:endParaRPr lang="ar-SA" sz="3200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2" descr="http://www.2classnotes.com/images/12/science/Zoology/Culex_Larv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600"/>
            <a:ext cx="5867400" cy="502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98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altLang="zh-CN" sz="4400" b="1" i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Culex</a:t>
            </a:r>
            <a:r>
              <a:rPr lang="en-US" altLang="zh-CN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Pupa</a:t>
            </a:r>
            <a:endParaRPr lang="ar-SA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4724400" cy="5181600"/>
          </a:xfrm>
        </p:spPr>
        <p:txBody>
          <a:bodyPr>
            <a:normAutofit/>
          </a:bodyPr>
          <a:lstStyle/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3200" dirty="0"/>
              <a:t>A </a:t>
            </a:r>
            <a:r>
              <a:rPr lang="en-US" sz="3200" dirty="0" err="1"/>
              <a:t>Culex</a:t>
            </a:r>
            <a:r>
              <a:rPr lang="en-US" sz="3200" dirty="0"/>
              <a:t> pupa floats on top of the water for one to four days while it transforms into an adult mosquito</a:t>
            </a:r>
            <a:r>
              <a:rPr lang="en-US" sz="3200" dirty="0" smtClean="0"/>
              <a:t>.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sz="3200" dirty="0" smtClean="0"/>
              <a:t> </a:t>
            </a:r>
            <a:r>
              <a:rPr lang="en-US" sz="3200" dirty="0"/>
              <a:t>The </a:t>
            </a:r>
            <a:r>
              <a:rPr lang="en-US" sz="3200" dirty="0" err="1"/>
              <a:t>pupal</a:t>
            </a:r>
            <a:r>
              <a:rPr lang="en-US" sz="3200" dirty="0"/>
              <a:t> phase is a non-feeding,  resting stage. </a:t>
            </a:r>
          </a:p>
          <a:p>
            <a:pPr marL="11430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altLang="zh-CN" sz="3600" dirty="0">
              <a:solidFill>
                <a:srgbClr val="FFFF99"/>
              </a:solidFill>
            </a:endParaRPr>
          </a:p>
          <a:p>
            <a:endParaRPr lang="ar-SA" sz="3200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صورة 2" descr="Culex quinquefasciatus pupa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1828800"/>
            <a:ext cx="2667000" cy="3238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67769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400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Culex</a:t>
            </a:r>
            <a:r>
              <a:rPr lang="en-US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Life Cycle</a:t>
            </a:r>
            <a:b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ar-SA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239000" cy="5181600"/>
          </a:xfrm>
        </p:spPr>
        <p:txBody>
          <a:bodyPr>
            <a:normAutofit/>
          </a:bodyPr>
          <a:lstStyle/>
          <a:p>
            <a:pPr marL="11430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altLang="zh-CN" sz="3600" dirty="0">
              <a:solidFill>
                <a:srgbClr val="FFFF99"/>
              </a:solidFill>
            </a:endParaRPr>
          </a:p>
          <a:p>
            <a:endParaRPr lang="ar-SA" sz="3200" dirty="0"/>
          </a:p>
        </p:txBody>
      </p:sp>
      <p:pic>
        <p:nvPicPr>
          <p:cNvPr id="20482" name="Picture 2" descr="http://www.enchantedlearning.com/subjects/insects/mosquito/lifecyc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88" y="1371600"/>
            <a:ext cx="70866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68762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altLang="zh-CN" sz="43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altLang="zh-CN" sz="43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altLang="zh-CN" sz="43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Medical </a:t>
            </a:r>
            <a:r>
              <a:rPr lang="en-US" altLang="zh-CN" sz="43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importance </a:t>
            </a:r>
            <a:r>
              <a:rPr lang="en-US" altLang="zh-CN" sz="43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 </a:t>
            </a:r>
            <a:r>
              <a:rPr lang="en-US" altLang="zh-CN" sz="4300" b="1" i="1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culex</a:t>
            </a:r>
            <a:r>
              <a:rPr lang="en-US" altLang="zh-CN" sz="6000" dirty="0">
                <a:solidFill>
                  <a:schemeClr val="accent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lgerian" pitchFamily="82" charset="0"/>
              </a:rPr>
              <a:t/>
            </a:r>
            <a:br>
              <a:rPr lang="en-US" altLang="zh-CN" sz="6000" dirty="0">
                <a:solidFill>
                  <a:schemeClr val="accent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lgerian" pitchFamily="82" charset="0"/>
              </a:rPr>
            </a:b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5334000" cy="5486400"/>
          </a:xfrm>
        </p:spPr>
        <p:txBody>
          <a:bodyPr>
            <a:normAutofit fontScale="77500" lnSpcReduction="20000"/>
          </a:bodyPr>
          <a:lstStyle/>
          <a:p>
            <a:pPr marL="11430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altLang="zh-CN" sz="3600" b="1" dirty="0" smtClean="0">
              <a:solidFill>
                <a:srgbClr val="C00000"/>
              </a:solidFill>
            </a:endParaRPr>
          </a:p>
          <a:p>
            <a:pPr marL="11430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3600" b="1" dirty="0" smtClean="0">
                <a:solidFill>
                  <a:srgbClr val="C00000"/>
                </a:solidFill>
              </a:rPr>
              <a:t>1. Annoyance pest : </a:t>
            </a:r>
          </a:p>
          <a:p>
            <a:pPr marL="11430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3600" dirty="0" smtClean="0"/>
              <a:t>A </a:t>
            </a:r>
            <a:r>
              <a:rPr lang="en-US" altLang="zh-CN" sz="3600" dirty="0"/>
              <a:t>mosquito bite may induce local dermatitis or even systematic reaction in sensitive persons.</a:t>
            </a:r>
          </a:p>
          <a:p>
            <a:pPr marL="114300" indent="0" algn="l" rtl="0">
              <a:buNone/>
            </a:pPr>
            <a:r>
              <a:rPr lang="en-US" altLang="zh-CN" sz="3600" b="1" dirty="0">
                <a:solidFill>
                  <a:srgbClr val="C00000"/>
                </a:solidFill>
              </a:rPr>
              <a:t>2.</a:t>
            </a:r>
            <a:r>
              <a:rPr lang="en-US" sz="3600" b="1" dirty="0">
                <a:solidFill>
                  <a:srgbClr val="C00000"/>
                </a:solidFill>
              </a:rPr>
              <a:t> Disease Carrier:</a:t>
            </a:r>
          </a:p>
          <a:p>
            <a:pPr marL="114300" indent="0" algn="l" rtl="0">
              <a:buNone/>
            </a:pPr>
            <a:r>
              <a:rPr lang="en-US" sz="3600" dirty="0" smtClean="0"/>
              <a:t> </a:t>
            </a:r>
            <a:r>
              <a:rPr lang="en-US" sz="3600" dirty="0"/>
              <a:t>O</a:t>
            </a:r>
            <a:r>
              <a:rPr lang="en-US" sz="3600" dirty="0" smtClean="0"/>
              <a:t>ften </a:t>
            </a:r>
            <a:r>
              <a:rPr lang="en-US" sz="3600" dirty="0"/>
              <a:t>a carrier of diseases, such as </a:t>
            </a:r>
            <a:r>
              <a:rPr lang="en-US" altLang="zh-CN" sz="3600" dirty="0" err="1"/>
              <a:t>Filariasis</a:t>
            </a:r>
            <a:r>
              <a:rPr lang="en-US" altLang="zh-CN" sz="3600" dirty="0"/>
              <a:t> </a:t>
            </a:r>
            <a:r>
              <a:rPr lang="en-US" sz="3600" dirty="0"/>
              <a:t>, encephalitis, yellow fever, dengue fever, dog heartworm, West Nile virus, and many others. </a:t>
            </a:r>
            <a:endParaRPr lang="en-US" sz="3600" dirty="0" smtClean="0"/>
          </a:p>
          <a:p>
            <a:pPr marL="114300" indent="0" algn="l" rtl="0">
              <a:buNone/>
            </a:pPr>
            <a:r>
              <a:rPr lang="en-US" sz="3600" dirty="0" smtClean="0"/>
              <a:t>The </a:t>
            </a:r>
            <a:r>
              <a:rPr lang="en-US" sz="3600" dirty="0"/>
              <a:t>females, who drink blood, can carry disease from one animal to another as they feed</a:t>
            </a:r>
            <a:endParaRPr lang="en-US" altLang="zh-CN" sz="3600" dirty="0"/>
          </a:p>
          <a:p>
            <a:pPr algn="l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ar-SA" sz="3600" dirty="0"/>
          </a:p>
          <a:p>
            <a:pPr marL="11430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altLang="zh-CN" sz="3600" dirty="0">
              <a:solidFill>
                <a:srgbClr val="FFFF99"/>
              </a:solidFill>
            </a:endParaRPr>
          </a:p>
          <a:p>
            <a:pPr algn="l" rtl="0"/>
            <a:endParaRPr lang="ar-SA" sz="3200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4" descr="http://t0.gstatic.com/images?q=tbn:JdcQaikRSPNVXM:http://www.sehha.com/pedissues/P-Urticaria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1907345"/>
            <a:ext cx="2422939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2" descr="http://t3.gstatic.com/images?q=tbn:fdgL_0GWRAFysM:http://beta.thehindu.com/multimedia/dynamic/00006/FILARIASIS_6739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18561" y="3926612"/>
            <a:ext cx="2214578" cy="17126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6942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altLang="zh-CN" sz="4300" b="1" i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Anopheles</a:t>
            </a:r>
            <a:r>
              <a:rPr lang="en-US" altLang="zh-CN" sz="43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43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Mosquito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5" descr="Anopheles Mosqui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617778"/>
            <a:ext cx="2843212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0" descr="220px-Anopheles_stephensi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86126"/>
            <a:ext cx="2459038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1000" y="1600200"/>
            <a:ext cx="7696200" cy="1792288"/>
          </a:xfrm>
        </p:spPr>
        <p:txBody>
          <a:bodyPr/>
          <a:lstStyle/>
          <a:p>
            <a:pPr marL="292100" indent="-292100" algn="l" rtl="0">
              <a:buClr>
                <a:schemeClr val="accent1"/>
              </a:buClr>
              <a:buSzPct val="70000"/>
              <a:buFont typeface="Wingdings 2" pitchFamily="18" charset="2"/>
              <a:buChar char=""/>
            </a:pPr>
            <a:r>
              <a:rPr lang="en-US" sz="2400" b="1" dirty="0">
                <a:solidFill>
                  <a:schemeClr val="accent1"/>
                </a:solidFill>
                <a:latin typeface="Rockwell" pitchFamily="18" charset="0"/>
                <a:cs typeface="Times New Roman" pitchFamily="18" charset="0"/>
              </a:rPr>
              <a:t>Some species</a:t>
            </a:r>
            <a:r>
              <a:rPr lang="en-US" sz="3200" dirty="0">
                <a:latin typeface="Rockwell" pitchFamily="18" charset="0"/>
                <a:cs typeface="Times New Roman" pitchFamily="18" charset="0"/>
              </a:rPr>
              <a:t> </a:t>
            </a:r>
            <a:endParaRPr lang="en-US" sz="2800" dirty="0">
              <a:latin typeface="Rockwell" pitchFamily="18" charset="0"/>
              <a:cs typeface="Times New Roman" pitchFamily="18" charset="0"/>
            </a:endParaRPr>
          </a:p>
          <a:p>
            <a:pPr marL="639763" lvl="1" algn="l" rtl="0" eaLnBrk="0" hangingPunct="0">
              <a:spcBef>
                <a:spcPts val="400"/>
              </a:spcBef>
              <a:buSzPct val="90000"/>
              <a:buFontTx/>
              <a:buChar char="•"/>
            </a:pPr>
            <a:r>
              <a:rPr lang="en-US" i="1" dirty="0">
                <a:latin typeface="Rockwell" pitchFamily="18" charset="0"/>
                <a:cs typeface="Times New Roman" pitchFamily="18" charset="0"/>
              </a:rPr>
              <a:t>Anopheles </a:t>
            </a:r>
            <a:r>
              <a:rPr lang="en-US" i="1" dirty="0" err="1">
                <a:latin typeface="Rockwell" pitchFamily="18" charset="0"/>
                <a:cs typeface="Times New Roman" pitchFamily="18" charset="0"/>
              </a:rPr>
              <a:t>acanthotorynus</a:t>
            </a:r>
            <a:r>
              <a:rPr lang="en-US" dirty="0">
                <a:latin typeface="Rockwell" pitchFamily="18" charset="0"/>
                <a:cs typeface="Times New Roman" pitchFamily="18" charset="0"/>
              </a:rPr>
              <a:t> </a:t>
            </a:r>
          </a:p>
          <a:p>
            <a:pPr marL="639763" lvl="1" algn="l" rtl="0" eaLnBrk="0" hangingPunct="0">
              <a:spcBef>
                <a:spcPts val="400"/>
              </a:spcBef>
              <a:buSzPct val="90000"/>
              <a:buFontTx/>
              <a:buChar char="•"/>
            </a:pPr>
            <a:r>
              <a:rPr lang="en-US" i="1" dirty="0">
                <a:latin typeface="Rockwell" pitchFamily="18" charset="0"/>
                <a:cs typeface="Times New Roman" pitchFamily="18" charset="0"/>
              </a:rPr>
              <a:t>Anopheles </a:t>
            </a:r>
            <a:r>
              <a:rPr lang="en-US" i="1" dirty="0" err="1">
                <a:latin typeface="Rockwell" pitchFamily="18" charset="0"/>
                <a:cs typeface="Times New Roman" pitchFamily="18" charset="0"/>
              </a:rPr>
              <a:t>albimanus</a:t>
            </a:r>
            <a:r>
              <a:rPr lang="en-US" sz="2600" dirty="0">
                <a:latin typeface="Rockwell" pitchFamily="18" charset="0"/>
                <a:cs typeface="Times New Roman" pitchFamily="18" charset="0"/>
              </a:rPr>
              <a:t> </a:t>
            </a:r>
          </a:p>
          <a:p>
            <a:pPr marL="639763" lvl="1" algn="l" rtl="0" eaLnBrk="0" hangingPunct="0">
              <a:spcBef>
                <a:spcPts val="400"/>
              </a:spcBef>
              <a:buSzPct val="90000"/>
              <a:buFontTx/>
              <a:buChar char="•"/>
            </a:pPr>
            <a:r>
              <a:rPr lang="en-US" i="1" dirty="0">
                <a:latin typeface="Rockwell" pitchFamily="18" charset="0"/>
                <a:cs typeface="Times New Roman" pitchFamily="18" charset="0"/>
              </a:rPr>
              <a:t>Anopheles </a:t>
            </a:r>
            <a:r>
              <a:rPr lang="en-US" i="1" dirty="0" err="1">
                <a:latin typeface="Rockwell" pitchFamily="18" charset="0"/>
                <a:cs typeface="Times New Roman" pitchFamily="18" charset="0"/>
              </a:rPr>
              <a:t>albitarsis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4492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sz="44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Description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5105400" cy="5181600"/>
          </a:xfrm>
        </p:spPr>
        <p:txBody>
          <a:bodyPr>
            <a:normAutofit/>
          </a:bodyPr>
          <a:lstStyle/>
          <a:p>
            <a:pPr marL="11430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Anopheles adult</a:t>
            </a:r>
          </a:p>
          <a:p>
            <a:pPr marL="11430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800" dirty="0"/>
              <a:t>The adult females can live up to a month (or more in captivity) but most probably do not live more than 1-2 weeks in nature</a:t>
            </a:r>
            <a:endParaRPr lang="en-US" altLang="zh-CN" sz="2800" dirty="0"/>
          </a:p>
          <a:p>
            <a:pPr marL="114300" indent="0" algn="l" rtl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altLang="zh-CN" sz="3600" dirty="0">
              <a:solidFill>
                <a:srgbClr val="FFFF99"/>
              </a:solidFill>
            </a:endParaRPr>
          </a:p>
          <a:p>
            <a:endParaRPr lang="ar-SA" sz="3200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8914" name="Picture 2" descr="http://medent.usyd.edu.au/arbovirus/mosquit/mosqphotos/anopheles_annulip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28800"/>
            <a:ext cx="3103684" cy="21800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916" name="Picture 4" descr="http://www.vetmed.ucdavis.edu/ucmrp/images/anophelesfreeborn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576" y="4008853"/>
            <a:ext cx="3457575" cy="22856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55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4" name="Picture 6" descr="http://bioweb.uwlax.edu/bio203/s2008/otto_lau2/my%20images/egg%20revam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441" y="2362200"/>
            <a:ext cx="4161691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altLang="zh-CN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Anopheles </a:t>
            </a:r>
            <a:r>
              <a:rPr lang="en-US" altLang="zh-CN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egg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5562600" cy="3200400"/>
          </a:xfrm>
        </p:spPr>
        <p:txBody>
          <a:bodyPr>
            <a:normAutofit/>
          </a:bodyPr>
          <a:lstStyle/>
          <a:p>
            <a:pPr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3600" dirty="0" smtClean="0"/>
              <a:t> </a:t>
            </a:r>
            <a:r>
              <a:rPr lang="en-US" sz="2800" dirty="0"/>
              <a:t>Eggs are laid singly directly on water and are unique in having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floats on either side</a:t>
            </a:r>
            <a:r>
              <a:rPr lang="en-US" sz="2800" dirty="0"/>
              <a:t>. </a:t>
            </a:r>
            <a:endParaRPr lang="en-US" sz="2800" dirty="0" smtClean="0"/>
          </a:p>
          <a:p>
            <a:pPr algn="l" rtl="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en-US" sz="2800" dirty="0"/>
              <a:t> </a:t>
            </a:r>
            <a:r>
              <a:rPr lang="en-US" sz="2800" dirty="0" smtClean="0"/>
              <a:t>Eggs </a:t>
            </a:r>
            <a:r>
              <a:rPr lang="en-US" sz="2800" dirty="0"/>
              <a:t>are not resistant to drying and hatch within 2-3 days, although hatching may take up to 2-3 weeks in colder climates</a:t>
            </a:r>
            <a:endParaRPr lang="ar-SA" sz="2800" dirty="0"/>
          </a:p>
        </p:txBody>
      </p:sp>
      <p:pic>
        <p:nvPicPr>
          <p:cNvPr id="37890" name="Picture 2" descr="http://impact-malaria.com/cp/medias/4F5CA090-C3C5-490B-BB9B-052A089A74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898488"/>
            <a:ext cx="276225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2" name="Picture 4" descr="http://impact-malaria.com/cp/medias/D149B81B-2085-4832-9D69-0678EC874C59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868008"/>
            <a:ext cx="2514600" cy="19296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03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Mosquito morphology</a:t>
            </a:r>
            <a:endParaRPr lang="ar-SA" dirty="0"/>
          </a:p>
        </p:txBody>
      </p:sp>
      <p:pic>
        <p:nvPicPr>
          <p:cNvPr id="6" name="Picture 2" descr="File:Culex pipiens diagram en.sv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0964"/>
            <a:ext cx="7828084" cy="50784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0134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altLang="zh-CN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Anopheles </a:t>
            </a:r>
            <a:r>
              <a:rPr lang="en-US" altLang="zh-CN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larvae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239000" cy="2514600"/>
          </a:xfrm>
        </p:spPr>
        <p:txBody>
          <a:bodyPr>
            <a:normAutofit fontScale="92500" lnSpcReduction="20000"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800" dirty="0"/>
              <a:t>Anopheles larvae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have a siphon and they lay parallel to the water surface. 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v"/>
            </a:pPr>
            <a:r>
              <a:rPr lang="en-US" sz="2800" dirty="0"/>
              <a:t> </a:t>
            </a:r>
            <a:r>
              <a:rPr lang="en-US" sz="2800" dirty="0" smtClean="0"/>
              <a:t>The </a:t>
            </a:r>
            <a:r>
              <a:rPr lang="en-US" sz="2800" dirty="0"/>
              <a:t>larva feed on micro-organisms and organic matter in the water</a:t>
            </a:r>
            <a:r>
              <a:rPr lang="en-US" sz="2800" dirty="0" smtClean="0"/>
              <a:t>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800" dirty="0" smtClean="0"/>
              <a:t> </a:t>
            </a:r>
            <a:r>
              <a:rPr lang="en-US" sz="2800" dirty="0"/>
              <a:t>On the fourth molt the larva changes into a pupa.</a:t>
            </a:r>
            <a:br>
              <a:rPr lang="en-US" sz="2800" dirty="0"/>
            </a:br>
            <a:endParaRPr lang="ar-SA" sz="2800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7" descr="anl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41261"/>
            <a:ext cx="3657600" cy="13960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106" name="Picture 2" descr="http://ipmworld.umn.edu/chapters/curtiscf/cfc0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396322"/>
            <a:ext cx="3048000" cy="18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filtros00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5"/>
          <a:stretch>
            <a:fillRect/>
          </a:stretch>
        </p:blipFill>
        <p:spPr bwMode="auto">
          <a:xfrm>
            <a:off x="1098550" y="5242925"/>
            <a:ext cx="2940050" cy="1588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298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altLang="zh-CN" sz="4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Anopheles </a:t>
            </a:r>
            <a:r>
              <a:rPr lang="en-US" altLang="zh-CN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pupae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239000" cy="32004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600" dirty="0" smtClean="0"/>
              <a:t> As </a:t>
            </a:r>
            <a:r>
              <a:rPr lang="en-US" sz="2600" dirty="0"/>
              <a:t>with the larvae, pupae must come to the surface frequently to breathe, which they do through a pair of respiratory trumpets on the cephalothorax. 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600" dirty="0" smtClean="0"/>
              <a:t> The </a:t>
            </a:r>
            <a:r>
              <a:rPr lang="en-US" sz="2600" dirty="0"/>
              <a:t>pupa is </a:t>
            </a:r>
            <a:r>
              <a:rPr lang="en-US" sz="2600" dirty="0" smtClean="0"/>
              <a:t>comma-shaped.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600" dirty="0"/>
              <a:t>P</a:t>
            </a:r>
            <a:r>
              <a:rPr lang="en-US" sz="2600" dirty="0" smtClean="0"/>
              <a:t>upae </a:t>
            </a:r>
            <a:r>
              <a:rPr lang="en-US" sz="2600" dirty="0"/>
              <a:t>do not feed during this stage</a:t>
            </a:r>
            <a:r>
              <a:rPr lang="en-US" sz="2600" dirty="0" smtClean="0"/>
              <a:t>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600" dirty="0" smtClean="0"/>
              <a:t> The </a:t>
            </a:r>
            <a:r>
              <a:rPr lang="en-US" sz="2600" dirty="0"/>
              <a:t>pupa is less active than larvae</a:t>
            </a:r>
            <a:endParaRPr lang="ar-SA" sz="2600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4" descr="anp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495801"/>
            <a:ext cx="2424113" cy="1957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2" name="Picture 2" descr="http://medent.usyd.edu.au/arbovirus/mosquit/photos/anopheles_annulipes_pupa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95801"/>
            <a:ext cx="3038475" cy="213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320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altLang="zh-CN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Anopheles </a:t>
            </a:r>
            <a:r>
              <a:rPr lang="en-US" altLang="zh-CN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life cycle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5058" name="Picture 2" descr="http://www.mosquitoes.org/images/lifecycle2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6655261" cy="472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33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132884" cy="715962"/>
          </a:xfrm>
        </p:spPr>
        <p:txBody>
          <a:bodyPr>
            <a:noAutofit/>
          </a:bodyPr>
          <a:lstStyle/>
          <a:p>
            <a:pPr rtl="0"/>
            <a:r>
              <a:rPr lang="en-US" altLang="zh-CN" sz="40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en-US" altLang="zh-CN" sz="40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altLang="zh-CN" sz="40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Medical </a:t>
            </a:r>
            <a:r>
              <a:rPr lang="en-US" altLang="zh-CN" sz="40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importance </a:t>
            </a:r>
            <a:r>
              <a:rPr lang="en-US" altLang="zh-CN" sz="40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of</a:t>
            </a:r>
            <a:r>
              <a:rPr lang="en-US" altLang="zh-CN" sz="4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Anopheles </a:t>
            </a:r>
            <a:r>
              <a:rPr lang="en-US" altLang="zh-CN" sz="6000" dirty="0">
                <a:solidFill>
                  <a:schemeClr val="accent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lgerian" pitchFamily="82" charset="0"/>
              </a:rPr>
              <a:t/>
            </a:r>
            <a:br>
              <a:rPr lang="en-US" altLang="zh-CN" sz="6000" dirty="0">
                <a:solidFill>
                  <a:schemeClr val="accent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lgerian" pitchFamily="82" charset="0"/>
              </a:rPr>
            </a:b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5105400" cy="54102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v"/>
            </a:pPr>
            <a:r>
              <a:rPr lang="en-US" sz="2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Malaria</a:t>
            </a:r>
            <a:r>
              <a:rPr lang="en-US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dirty="0"/>
              <a:t>parasites are transmitted from one person to another by the female </a:t>
            </a:r>
            <a:r>
              <a:rPr lang="en-US" sz="2600" dirty="0" err="1"/>
              <a:t>anopheline</a:t>
            </a:r>
            <a:r>
              <a:rPr lang="en-US" sz="2600" dirty="0"/>
              <a:t> mosquito</a:t>
            </a:r>
            <a:r>
              <a:rPr lang="en-US" sz="2600" dirty="0" smtClean="0"/>
              <a:t>.</a:t>
            </a:r>
          </a:p>
          <a:p>
            <a:pPr algn="l" rtl="0">
              <a:buFont typeface="Wingdings" pitchFamily="2" charset="2"/>
              <a:buChar char="v"/>
            </a:pPr>
            <a:r>
              <a:rPr lang="en-US" sz="2600" dirty="0" smtClean="0"/>
              <a:t> There </a:t>
            </a:r>
            <a:r>
              <a:rPr lang="en-US" sz="2600" dirty="0"/>
              <a:t>are about 380 species of </a:t>
            </a:r>
            <a:r>
              <a:rPr lang="en-US" sz="2600" dirty="0" err="1"/>
              <a:t>anopheline</a:t>
            </a:r>
            <a:r>
              <a:rPr lang="en-US" sz="2600" dirty="0"/>
              <a:t> mosquito, but only 60 or so are able to transmit the parasite. </a:t>
            </a:r>
            <a:endParaRPr lang="ar-SA" sz="3200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4034" name="Picture 2" descr="http://static.guim.co.uk/sys-images/Guardian/Pix/pictures/2007/10/30/malari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954" y="2514600"/>
            <a:ext cx="3041189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6" name="Picture 4" descr="http://clarosci.com/wp-content/uploads/2011/04/Malaria_red-295x3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0079" y="4657165"/>
            <a:ext cx="2809875" cy="20484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18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sz="43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Summary (comparison) 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7010400" cy="609600"/>
          </a:xfrm>
        </p:spPr>
        <p:txBody>
          <a:bodyPr>
            <a:noAutofit/>
          </a:bodyPr>
          <a:lstStyle/>
          <a:p>
            <a:pPr marL="114300" indent="0" algn="l" rtl="0">
              <a:buNone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1- Adult</a:t>
            </a:r>
            <a:endParaRPr lang="ar-SA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مستطيل 2"/>
          <p:cNvSpPr/>
          <p:nvPr/>
        </p:nvSpPr>
        <p:spPr>
          <a:xfrm>
            <a:off x="1220788" y="4538388"/>
            <a:ext cx="11430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  <a:cs typeface="+mn-cs"/>
              </a:rPr>
              <a:t>Aedes</a:t>
            </a:r>
            <a:endParaRPr lang="ar-SA" sz="2800" dirty="0">
              <a:latin typeface="+mn-lt"/>
              <a:cs typeface="+mn-cs"/>
            </a:endParaRPr>
          </a:p>
        </p:txBody>
      </p:sp>
      <p:sp>
        <p:nvSpPr>
          <p:cNvPr id="7" name="مستطيل 3"/>
          <p:cNvSpPr/>
          <p:nvPr/>
        </p:nvSpPr>
        <p:spPr>
          <a:xfrm>
            <a:off x="3910013" y="4600301"/>
            <a:ext cx="954087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  <a:cs typeface="+mn-cs"/>
              </a:rPr>
              <a:t>Culex</a:t>
            </a:r>
            <a:endParaRPr lang="ar-SA" sz="2400" dirty="0">
              <a:latin typeface="+mn-lt"/>
              <a:cs typeface="+mn-cs"/>
            </a:endParaRPr>
          </a:p>
        </p:txBody>
      </p:sp>
      <p:sp>
        <p:nvSpPr>
          <p:cNvPr id="8" name="مستطيل 4"/>
          <p:cNvSpPr/>
          <p:nvPr/>
        </p:nvSpPr>
        <p:spPr>
          <a:xfrm>
            <a:off x="5811838" y="4633638"/>
            <a:ext cx="155257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  <a:cs typeface="+mn-cs"/>
              </a:rPr>
              <a:t>Anopheles</a:t>
            </a:r>
            <a:endParaRPr lang="ar-SA" sz="2400" dirty="0">
              <a:latin typeface="+mn-lt"/>
              <a:cs typeface="+mn-cs"/>
            </a:endParaRPr>
          </a:p>
        </p:txBody>
      </p:sp>
      <p:pic>
        <p:nvPicPr>
          <p:cNvPr id="9" name="Picture 2" descr="http://insects.entomology.wisc.edu/diptera/Culicidae/Culex/erraticus/Culex_erraticu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5" t="7518" b="5904"/>
          <a:stretch>
            <a:fillRect/>
          </a:stretch>
        </p:blipFill>
        <p:spPr bwMode="auto">
          <a:xfrm>
            <a:off x="3597275" y="2349226"/>
            <a:ext cx="155257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http://biomicro.sdstate.edu/Hildrethm/mosquito/AnWalkeriFullVie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888" y="2323826"/>
            <a:ext cx="2643187" cy="209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http://medent.usyd.edu.au/arbovirus/mosquit/mosqphotos/aedes_vigilax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" b="6128"/>
          <a:stretch>
            <a:fillRect/>
          </a:stretch>
        </p:blipFill>
        <p:spPr bwMode="auto">
          <a:xfrm>
            <a:off x="220663" y="2349226"/>
            <a:ext cx="316865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097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6" grpId="0"/>
      <p:bldP spid="7" grpId="0"/>
      <p:bldP spid="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sz="43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2- Eggs  (3 strategies)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199"/>
            <a:ext cx="5715000" cy="3136341"/>
          </a:xfrm>
        </p:spPr>
        <p:txBody>
          <a:bodyPr>
            <a:normAutofit/>
          </a:bodyPr>
          <a:lstStyle/>
          <a:p>
            <a:pPr algn="l" rtl="0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Singly on water surface</a:t>
            </a:r>
          </a:p>
          <a:p>
            <a:pPr lvl="1" algn="l" rtl="0"/>
            <a:r>
              <a:rPr lang="en-US" sz="2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Anopheles</a:t>
            </a:r>
          </a:p>
          <a:p>
            <a:pPr algn="l" rtl="0"/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Singly in a pile, on moist substrates</a:t>
            </a:r>
          </a:p>
          <a:p>
            <a:pPr lvl="1" algn="l" rtl="0"/>
            <a:r>
              <a:rPr lang="en-US" sz="2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Aedes</a:t>
            </a:r>
            <a:r>
              <a:rPr lang="en-US" sz="2600" dirty="0" smtClean="0"/>
              <a:t> </a:t>
            </a:r>
          </a:p>
          <a:p>
            <a:pPr marL="342900" lvl="1" algn="l" rtl="0">
              <a:buClr>
                <a:schemeClr val="accent1"/>
              </a:buClr>
            </a:pP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 of a raft, on water surface</a:t>
            </a:r>
          </a:p>
          <a:p>
            <a:pPr lvl="1" algn="l" rtl="0"/>
            <a:r>
              <a:rPr lang="en-US" sz="26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Culex</a:t>
            </a:r>
            <a:endParaRPr lang="en-US" sz="2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11480" lvl="1" indent="0" algn="l" rtl="0">
              <a:buNone/>
            </a:pPr>
            <a:endParaRPr lang="en-US" sz="2600" dirty="0"/>
          </a:p>
          <a:p>
            <a:pPr algn="l"/>
            <a:endParaRPr lang="ar-SA" sz="3200" dirty="0"/>
          </a:p>
        </p:txBody>
      </p:sp>
      <p:pic>
        <p:nvPicPr>
          <p:cNvPr id="7" name="صورة 7" descr="aedes_carmenti_egg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312" y="2819400"/>
            <a:ext cx="23272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صورة 8" descr="EggsAed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612246"/>
            <a:ext cx="233521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مستطيل 2"/>
          <p:cNvSpPr/>
          <p:nvPr/>
        </p:nvSpPr>
        <p:spPr>
          <a:xfrm>
            <a:off x="6322639" y="6205722"/>
            <a:ext cx="11430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  <a:cs typeface="+mn-cs"/>
              </a:rPr>
              <a:t>Aedes</a:t>
            </a:r>
            <a:endParaRPr lang="ar-SA" sz="2800" dirty="0">
              <a:latin typeface="+mn-lt"/>
              <a:cs typeface="+mn-cs"/>
            </a:endParaRPr>
          </a:p>
        </p:txBody>
      </p:sp>
      <p:pic>
        <p:nvPicPr>
          <p:cNvPr id="10" name="Picture 4" descr="culex egg raft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32204" y="4385703"/>
            <a:ext cx="1928813" cy="15716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</p:spPr>
      </p:pic>
      <p:sp>
        <p:nvSpPr>
          <p:cNvPr id="11" name="مستطيل 3"/>
          <p:cNvSpPr/>
          <p:nvPr/>
        </p:nvSpPr>
        <p:spPr>
          <a:xfrm>
            <a:off x="3419568" y="6167437"/>
            <a:ext cx="954087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  <a:cs typeface="+mn-cs"/>
              </a:rPr>
              <a:t>Culex</a:t>
            </a:r>
            <a:endParaRPr lang="ar-SA" sz="2400" dirty="0">
              <a:latin typeface="+mn-lt"/>
              <a:cs typeface="+mn-cs"/>
            </a:endParaRPr>
          </a:p>
        </p:txBody>
      </p:sp>
      <p:sp>
        <p:nvSpPr>
          <p:cNvPr id="13" name="مستطيل 4"/>
          <p:cNvSpPr/>
          <p:nvPr/>
        </p:nvSpPr>
        <p:spPr>
          <a:xfrm>
            <a:off x="540310" y="6169025"/>
            <a:ext cx="155257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  <a:cs typeface="+mn-cs"/>
              </a:rPr>
              <a:t>Anopheles</a:t>
            </a:r>
            <a:endParaRPr lang="ar-SA" sz="2400" dirty="0">
              <a:latin typeface="+mn-lt"/>
              <a:cs typeface="+mn-cs"/>
            </a:endParaRPr>
          </a:p>
        </p:txBody>
      </p:sp>
      <p:pic>
        <p:nvPicPr>
          <p:cNvPr id="14" name="Picture 2" descr="http://impact-malaria.com/cp/medias/4F5CA090-C3C5-490B-BB9B-052A089A740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20" y="4385702"/>
            <a:ext cx="2278856" cy="157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501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9" grpId="0"/>
      <p:bldP spid="11" grpId="0"/>
      <p:bldP spid="1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gg-co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724400"/>
            <a:ext cx="8001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mosq-eg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2" y="0"/>
            <a:ext cx="8509747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59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696200" cy="715962"/>
          </a:xfrm>
        </p:spPr>
        <p:txBody>
          <a:bodyPr>
            <a:noAutofit/>
          </a:bodyPr>
          <a:lstStyle/>
          <a:p>
            <a:pPr rtl="0"/>
            <a:r>
              <a:rPr lang="en-US" sz="43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3-Larval </a:t>
            </a:r>
            <a:r>
              <a:rPr lang="en-US" sz="43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Stage – Growth Stage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4" descr="larval-co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47" y="1411942"/>
            <a:ext cx="7718425" cy="17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45127" y="2155248"/>
            <a:ext cx="22098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nopheles</a:t>
            </a:r>
            <a:endParaRPr lang="ar-SA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2226" name="Picture 2" descr="http://medent.usyd.edu.au/arbovirus/mosquit/photos/various_larva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329556"/>
            <a:ext cx="3962400" cy="3388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0" name="Picture 6" descr="http://bioweb.uwlax.edu/bio203/s2008/otto_lau2/my%20images/larvae%20pic%20-search%20anopheles%20larv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38" y="3505200"/>
            <a:ext cx="4471962" cy="312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8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sz="4300" b="1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4- </a:t>
            </a:r>
            <a:r>
              <a:rPr lang="en-US" sz="43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Pupa 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مستطيل 2"/>
          <p:cNvSpPr/>
          <p:nvPr/>
        </p:nvSpPr>
        <p:spPr>
          <a:xfrm>
            <a:off x="1143000" y="3806825"/>
            <a:ext cx="11430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  <a:cs typeface="+mn-cs"/>
              </a:rPr>
              <a:t>Aedes</a:t>
            </a:r>
            <a:endParaRPr lang="ar-SA" sz="2800" dirty="0">
              <a:latin typeface="+mn-lt"/>
              <a:cs typeface="+mn-cs"/>
            </a:endParaRPr>
          </a:p>
        </p:txBody>
      </p:sp>
      <p:sp>
        <p:nvSpPr>
          <p:cNvPr id="8" name="مستطيل 3"/>
          <p:cNvSpPr/>
          <p:nvPr/>
        </p:nvSpPr>
        <p:spPr>
          <a:xfrm>
            <a:off x="3954462" y="3837780"/>
            <a:ext cx="954087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  <a:cs typeface="+mn-cs"/>
              </a:rPr>
              <a:t>Culex</a:t>
            </a:r>
            <a:endParaRPr lang="ar-SA" sz="2400" dirty="0">
              <a:latin typeface="+mn-lt"/>
              <a:cs typeface="+mn-cs"/>
            </a:endParaRPr>
          </a:p>
        </p:txBody>
      </p:sp>
      <p:sp>
        <p:nvSpPr>
          <p:cNvPr id="9" name="مستطيل 4"/>
          <p:cNvSpPr/>
          <p:nvPr/>
        </p:nvSpPr>
        <p:spPr>
          <a:xfrm>
            <a:off x="6343649" y="3851974"/>
            <a:ext cx="155257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charset="0"/>
                <a:cs typeface="+mn-cs"/>
              </a:rPr>
              <a:t>Anopheles</a:t>
            </a:r>
            <a:endParaRPr lang="ar-SA" sz="2400" dirty="0">
              <a:latin typeface="+mn-lt"/>
              <a:cs typeface="+mn-cs"/>
            </a:endParaRPr>
          </a:p>
        </p:txBody>
      </p:sp>
      <p:pic>
        <p:nvPicPr>
          <p:cNvPr id="10" name="Picture 2" descr="http://www.arbovirus.health.nsw.gov.au/areas/arbovirus/mosquit/photos/aedes_aegypti_pup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2389187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صورة 2" descr="Culex quinquefasciatus pupa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24225" y="1219200"/>
            <a:ext cx="2214562" cy="25717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</p:spPr>
      </p:pic>
      <p:pic>
        <p:nvPicPr>
          <p:cNvPr id="12" name="Picture 5" descr="5image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975" y="1219200"/>
            <a:ext cx="2286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pupal comp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" y="4492625"/>
            <a:ext cx="8277225" cy="236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5538787" y="5943600"/>
            <a:ext cx="1295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 dirty="0" err="1">
                <a:solidFill>
                  <a:srgbClr val="000099"/>
                </a:solidFill>
              </a:rPr>
              <a:t>Culicine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519953" y="5939118"/>
            <a:ext cx="152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 dirty="0" err="1">
                <a:solidFill>
                  <a:srgbClr val="000099"/>
                </a:solidFill>
              </a:rPr>
              <a:t>Anopheline</a:t>
            </a:r>
            <a:endParaRPr lang="en-US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10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sz="43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Mosquito Pupa and Larvae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4" descr="pupa_larva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65" y="1600200"/>
            <a:ext cx="82296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839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pPr rtl="0"/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Mosquito morphology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239000" cy="5257800"/>
          </a:xfrm>
        </p:spPr>
        <p:txBody>
          <a:bodyPr/>
          <a:lstStyle/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3200" dirty="0"/>
              <a:t>Body is small, fragile, 3-6mm long.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3200" dirty="0"/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3200" dirty="0"/>
              <a:t>A slightly shorter spread of its narrow </a:t>
            </a:r>
            <a:r>
              <a:rPr lang="en-US" altLang="zh-CN" sz="3200" dirty="0">
                <a:solidFill>
                  <a:schemeClr val="accent6"/>
                </a:solidFill>
              </a:rPr>
              <a:t>wings</a:t>
            </a:r>
            <a:r>
              <a:rPr lang="en-US" altLang="zh-CN" sz="3200" dirty="0"/>
              <a:t>.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3200" dirty="0"/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3200" dirty="0"/>
              <a:t>Its body, like that of other insects, consists of </a:t>
            </a:r>
            <a:r>
              <a:rPr lang="en-US" altLang="zh-CN" sz="3200" dirty="0">
                <a:solidFill>
                  <a:schemeClr val="accent6"/>
                </a:solidFill>
              </a:rPr>
              <a:t>head</a:t>
            </a:r>
            <a:r>
              <a:rPr lang="en-US" altLang="zh-CN" sz="3200" dirty="0"/>
              <a:t>, </a:t>
            </a:r>
            <a:r>
              <a:rPr lang="en-US" altLang="zh-CN" sz="3200" dirty="0">
                <a:solidFill>
                  <a:schemeClr val="accent6"/>
                </a:solidFill>
              </a:rPr>
              <a:t>thorax</a:t>
            </a:r>
            <a:r>
              <a:rPr lang="en-US" altLang="zh-CN" sz="3200" dirty="0"/>
              <a:t>, and </a:t>
            </a:r>
            <a:r>
              <a:rPr lang="en-US" altLang="zh-CN" sz="3200" dirty="0">
                <a:solidFill>
                  <a:schemeClr val="accent6"/>
                </a:solidFill>
              </a:rPr>
              <a:t>abdomen</a:t>
            </a:r>
            <a:r>
              <a:rPr lang="en-US" altLang="zh-CN" sz="3200" dirty="0"/>
              <a:t>. 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sz="3200" dirty="0"/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3200" dirty="0"/>
              <a:t>The round </a:t>
            </a:r>
            <a:r>
              <a:rPr lang="en-US" altLang="zh-CN" sz="3200" dirty="0">
                <a:solidFill>
                  <a:schemeClr val="accent6"/>
                </a:solidFill>
              </a:rPr>
              <a:t>head</a:t>
            </a:r>
            <a:r>
              <a:rPr lang="en-US" altLang="zh-CN" sz="3200" dirty="0"/>
              <a:t> has a long </a:t>
            </a:r>
            <a:r>
              <a:rPr lang="en-US" altLang="zh-CN" sz="3200" dirty="0">
                <a:solidFill>
                  <a:schemeClr val="accent6"/>
                </a:solidFill>
              </a:rPr>
              <a:t>proboscis</a:t>
            </a:r>
            <a:r>
              <a:rPr lang="en-US" altLang="zh-CN" sz="3200" dirty="0"/>
              <a:t> (</a:t>
            </a:r>
            <a:r>
              <a:rPr lang="en-US" altLang="zh-CN" sz="3200" dirty="0">
                <a:solidFill>
                  <a:schemeClr val="accent6"/>
                </a:solidFill>
              </a:rPr>
              <a:t>tubular mouth part</a:t>
            </a:r>
            <a:r>
              <a:rPr lang="en-US" altLang="zh-CN" sz="3200" dirty="0"/>
              <a:t>) and </a:t>
            </a:r>
            <a:r>
              <a:rPr lang="en-US" altLang="zh-CN" sz="3200" dirty="0">
                <a:solidFill>
                  <a:schemeClr val="accent6"/>
                </a:solidFill>
              </a:rPr>
              <a:t>antennae</a:t>
            </a:r>
            <a:r>
              <a:rPr lang="en-US" altLang="zh-CN" sz="3200" dirty="0"/>
              <a:t>.</a:t>
            </a:r>
          </a:p>
          <a:p>
            <a:pPr algn="l" rtl="0"/>
            <a:endParaRPr lang="ar-SA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1843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sz="43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Anopheles Pupa and Larvae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4" descr="anopheles_larva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8332694" cy="437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3088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Autofit/>
          </a:bodyPr>
          <a:lstStyle/>
          <a:p>
            <a:pPr rtl="0"/>
            <a:r>
              <a:rPr lang="en-US" sz="43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5-</a:t>
            </a:r>
            <a:r>
              <a:rPr lang="en-US" sz="4400" dirty="0" smtClean="0"/>
              <a:t> </a:t>
            </a:r>
            <a:r>
              <a:rPr lang="en-US" sz="4300" b="1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Adults</a:t>
            </a:r>
            <a:endParaRPr lang="ar-SA" sz="4300" b="1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4" descr="restingmosq-co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400"/>
            <a:ext cx="6248400" cy="365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495800" y="2590800"/>
            <a:ext cx="1143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 dirty="0" err="1">
                <a:solidFill>
                  <a:srgbClr val="000099"/>
                </a:solidFill>
              </a:rPr>
              <a:t>Culicine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133600" y="2583050"/>
            <a:ext cx="1447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 dirty="0" err="1">
                <a:solidFill>
                  <a:srgbClr val="000099"/>
                </a:solidFill>
              </a:rPr>
              <a:t>Anopheline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298601" y="1645443"/>
            <a:ext cx="49752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Adult Stage Comparison</a:t>
            </a:r>
          </a:p>
        </p:txBody>
      </p:sp>
    </p:spTree>
    <p:extLst>
      <p:ext uri="{BB962C8B-B14F-4D97-AF65-F5344CB8AC3E}">
        <p14:creationId xmlns:p14="http://schemas.microsoft.com/office/powerpoint/2010/main" val="400745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2" descr="adulthead-co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1637"/>
            <a:ext cx="575945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613025" y="2133600"/>
            <a:ext cx="1295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000099"/>
                </a:solidFill>
              </a:rPr>
              <a:t>females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727325" y="5867739"/>
            <a:ext cx="1066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2000" b="1" dirty="0">
                <a:solidFill>
                  <a:srgbClr val="000099"/>
                </a:solidFill>
              </a:rPr>
              <a:t>males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029200" y="3886200"/>
            <a:ext cx="1600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b="1" dirty="0" err="1">
                <a:solidFill>
                  <a:srgbClr val="000099"/>
                </a:solidFill>
              </a:rPr>
              <a:t>Anopheline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52400" y="3685755"/>
            <a:ext cx="1398494" cy="380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 err="1">
                <a:solidFill>
                  <a:srgbClr val="000099"/>
                </a:solidFill>
              </a:rPr>
              <a:t>Culicine</a:t>
            </a:r>
            <a:endParaRPr lang="en-US" b="1" dirty="0">
              <a:solidFill>
                <a:srgbClr val="000099"/>
              </a:solidFill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153897" y="1977465"/>
            <a:ext cx="2286000" cy="1917700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400" dirty="0"/>
              <a:t>Comparison of male and female </a:t>
            </a:r>
            <a:r>
              <a:rPr lang="en-US" sz="2400" dirty="0" err="1"/>
              <a:t>Anophelines</a:t>
            </a:r>
            <a:r>
              <a:rPr lang="en-US" sz="2400" dirty="0"/>
              <a:t> vs. </a:t>
            </a:r>
            <a:r>
              <a:rPr lang="en-US" sz="2400" dirty="0" err="1"/>
              <a:t>Culicines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336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1" descr="http://www.bepast.org/docs/photos/West%20Nile/mosquito%20-%20genera%20identification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45432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235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Mosquito morphology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7239000" cy="5257800"/>
          </a:xfrm>
        </p:spPr>
        <p:txBody>
          <a:bodyPr>
            <a:normAutofit lnSpcReduction="10000"/>
          </a:bodyPr>
          <a:lstStyle/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2400" dirty="0" smtClean="0"/>
              <a:t> </a:t>
            </a:r>
            <a:r>
              <a:rPr lang="en-US" altLang="zh-CN" sz="3200" dirty="0" smtClean="0"/>
              <a:t>In </a:t>
            </a:r>
            <a:r>
              <a:rPr lang="en-US" altLang="zh-CN" sz="3200" dirty="0"/>
              <a:t>the </a:t>
            </a:r>
            <a:r>
              <a:rPr lang="en-US" altLang="zh-CN" sz="3200" dirty="0">
                <a:solidFill>
                  <a:schemeClr val="accent6"/>
                </a:solidFill>
              </a:rPr>
              <a:t>male</a:t>
            </a:r>
            <a:r>
              <a:rPr lang="en-US" altLang="zh-CN" sz="3200" dirty="0"/>
              <a:t>, long hairs on the antennae give these appendages a </a:t>
            </a:r>
            <a:r>
              <a:rPr lang="en-US" altLang="zh-CN" sz="3200" dirty="0">
                <a:solidFill>
                  <a:schemeClr val="accent6"/>
                </a:solidFill>
              </a:rPr>
              <a:t>feathery appearance</a:t>
            </a:r>
            <a:r>
              <a:rPr lang="en-US" altLang="zh-CN" sz="3200" dirty="0"/>
              <a:t>.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3200" dirty="0"/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3200" dirty="0" smtClean="0"/>
              <a:t> Hairs </a:t>
            </a:r>
            <a:r>
              <a:rPr lang="en-US" altLang="zh-CN" sz="3200" dirty="0"/>
              <a:t>on the antennae of the </a:t>
            </a:r>
            <a:r>
              <a:rPr lang="en-US" altLang="zh-CN" sz="3200" dirty="0">
                <a:solidFill>
                  <a:schemeClr val="accent6"/>
                </a:solidFill>
              </a:rPr>
              <a:t>female</a:t>
            </a:r>
            <a:r>
              <a:rPr lang="en-US" altLang="zh-CN" sz="3200" dirty="0"/>
              <a:t> are shorter.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3200" dirty="0"/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3200" dirty="0" smtClean="0"/>
              <a:t> The </a:t>
            </a:r>
            <a:r>
              <a:rPr lang="en-US" altLang="zh-CN" sz="3200" dirty="0"/>
              <a:t>mosquito's slender </a:t>
            </a:r>
            <a:r>
              <a:rPr lang="en-US" altLang="zh-CN" sz="3200" dirty="0">
                <a:solidFill>
                  <a:schemeClr val="accent6"/>
                </a:solidFill>
              </a:rPr>
              <a:t>legs</a:t>
            </a:r>
            <a:r>
              <a:rPr lang="en-US" altLang="zh-CN" sz="3200" dirty="0"/>
              <a:t> are attached to the triangular </a:t>
            </a:r>
            <a:r>
              <a:rPr lang="en-US" altLang="zh-CN" sz="3200" dirty="0">
                <a:solidFill>
                  <a:schemeClr val="accent6"/>
                </a:solidFill>
              </a:rPr>
              <a:t>thorax</a:t>
            </a:r>
            <a:r>
              <a:rPr lang="en-US" altLang="zh-CN" sz="3200" dirty="0"/>
              <a:t>.</a:t>
            </a:r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endParaRPr lang="en-US" altLang="zh-CN" sz="3200" dirty="0"/>
          </a:p>
          <a:p>
            <a:pPr algn="l" rtl="0">
              <a:spcBef>
                <a:spcPts val="0"/>
              </a:spcBef>
              <a:buFont typeface="Wingdings" pitchFamily="2" charset="2"/>
              <a:buChar char="v"/>
              <a:defRPr/>
            </a:pPr>
            <a:r>
              <a:rPr lang="en-US" altLang="zh-CN" sz="3200" dirty="0" smtClean="0"/>
              <a:t> The </a:t>
            </a:r>
            <a:r>
              <a:rPr lang="en-US" altLang="zh-CN" sz="3200" dirty="0">
                <a:solidFill>
                  <a:schemeClr val="accent6"/>
                </a:solidFill>
              </a:rPr>
              <a:t>abdomen</a:t>
            </a:r>
            <a:r>
              <a:rPr lang="en-US" altLang="zh-CN" sz="3200" dirty="0"/>
              <a:t> is long and narrow</a:t>
            </a:r>
            <a:endParaRPr lang="ar-SA" sz="3200" dirty="0"/>
          </a:p>
          <a:p>
            <a:pPr algn="l" rtl="0"/>
            <a:endParaRPr lang="ar-SA" sz="3200" dirty="0"/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48640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/>
          </a:bodyPr>
          <a:lstStyle/>
          <a:p>
            <a:r>
              <a:rPr lang="en-U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Male vs. female</a:t>
            </a:r>
            <a:endParaRPr lang="ar-SA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http://www.buzzle.com/images/drawings/cartoons/mosquito-cartoon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861" y="5129872"/>
            <a:ext cx="1876425" cy="1701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42" name="Picture 2" descr="http://myfbjokes.com/wp-content/uploads/2012/08/male-and-female-mosquit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6772275" cy="5486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431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pPr rtl="0"/>
            <a:r>
              <a:rPr lang="en-US" altLang="zh-CN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altLang="zh-CN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altLang="zh-CN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Distinguishing </a:t>
            </a:r>
            <a:r>
              <a:rPr lang="en-US" altLang="zh-CN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of </a:t>
            </a:r>
            <a:r>
              <a:rPr lang="en-US" altLang="zh-CN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sexes</a:t>
            </a:r>
            <a:r>
              <a:rPr lang="en-US" altLang="zh-CN" sz="4800" dirty="0"/>
              <a:t/>
            </a:r>
            <a:br>
              <a:rPr lang="en-US" altLang="zh-CN" sz="4800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4343400" cy="5562600"/>
          </a:xfrm>
        </p:spPr>
        <p:txBody>
          <a:bodyPr/>
          <a:lstStyle/>
          <a:p>
            <a:pPr marL="514350" indent="-514350" algn="just" rtl="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altLang="zh-CN" sz="3200" dirty="0">
                <a:solidFill>
                  <a:schemeClr val="accent6"/>
                </a:solidFill>
              </a:rPr>
              <a:t>Antenna</a:t>
            </a:r>
            <a:r>
              <a:rPr lang="en-US" altLang="zh-CN" sz="3200" dirty="0"/>
              <a:t>: plumose in </a:t>
            </a:r>
            <a:r>
              <a:rPr lang="en-US" altLang="zh-CN" sz="3200" dirty="0">
                <a:solidFill>
                  <a:schemeClr val="accent6"/>
                </a:solidFill>
              </a:rPr>
              <a:t>male</a:t>
            </a:r>
            <a:r>
              <a:rPr lang="en-US" altLang="zh-CN" sz="3200" dirty="0"/>
              <a:t>, pilose in </a:t>
            </a:r>
            <a:r>
              <a:rPr lang="en-US" altLang="zh-CN" sz="3200" dirty="0">
                <a:solidFill>
                  <a:schemeClr val="accent6"/>
                </a:solidFill>
              </a:rPr>
              <a:t>female</a:t>
            </a:r>
          </a:p>
          <a:p>
            <a:pPr marL="514350" indent="-514350" algn="l" rtl="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altLang="zh-CN" sz="3200" dirty="0">
                <a:solidFill>
                  <a:schemeClr val="accent6"/>
                </a:solidFill>
              </a:rPr>
              <a:t>Mouthparts</a:t>
            </a:r>
            <a:r>
              <a:rPr lang="en-US" altLang="zh-CN" sz="3200" dirty="0"/>
              <a:t>: piercing and sucking </a:t>
            </a:r>
            <a:r>
              <a:rPr lang="en-US" altLang="zh-CN" sz="3200" dirty="0" smtClean="0"/>
              <a:t>type.</a:t>
            </a:r>
          </a:p>
          <a:p>
            <a:pPr marL="514350" indent="-514350" algn="l" rtl="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altLang="zh-CN" sz="3200" dirty="0" smtClean="0"/>
              <a:t>Proboscis </a:t>
            </a:r>
            <a:r>
              <a:rPr lang="en-US" altLang="zh-CN" sz="3200" dirty="0"/>
              <a:t>and 6 needles. </a:t>
            </a:r>
          </a:p>
          <a:p>
            <a:pPr marL="514350" indent="-514350" algn="just" rtl="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altLang="zh-CN" sz="3200" dirty="0"/>
              <a:t>palp</a:t>
            </a:r>
          </a:p>
          <a:p>
            <a:pPr marL="514350" indent="-514350" algn="just" rtl="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altLang="zh-CN" sz="3200" dirty="0"/>
              <a:t>Feeding</a:t>
            </a:r>
          </a:p>
          <a:p>
            <a:pPr marL="514350" indent="-514350" algn="just" rtl="0">
              <a:spcBef>
                <a:spcPts val="0"/>
              </a:spcBef>
              <a:buFont typeface="+mj-lt"/>
              <a:buAutoNum type="arabicPeriod"/>
              <a:defRPr/>
            </a:pPr>
            <a:r>
              <a:rPr lang="en-US" altLang="zh-CN" sz="3200" dirty="0"/>
              <a:t>External genitalia</a:t>
            </a:r>
          </a:p>
          <a:p>
            <a:pPr algn="l" rtl="0"/>
            <a:endParaRPr lang="ar-SA" dirty="0"/>
          </a:p>
        </p:txBody>
      </p:sp>
      <p:pic>
        <p:nvPicPr>
          <p:cNvPr id="6" name="صورة 7" descr="ad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96"/>
          <a:stretch>
            <a:fillRect/>
          </a:stretch>
        </p:blipFill>
        <p:spPr bwMode="auto">
          <a:xfrm>
            <a:off x="4724400" y="1600200"/>
            <a:ext cx="3733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http://www.microscopyu.com/galleries/dxm1200/images/culex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657600"/>
            <a:ext cx="2133600" cy="182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http://www.newscientist.com/data/images/ns/cms/mg20227101.400/mg20227101.400-1_49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733800"/>
            <a:ext cx="2057400" cy="1828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124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ibraryvirtual.com/wp-content/uploads/2012/02/mosqui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787768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239000" cy="715962"/>
          </a:xfrm>
        </p:spPr>
        <p:txBody>
          <a:bodyPr>
            <a:normAutofit fontScale="90000"/>
          </a:bodyPr>
          <a:lstStyle/>
          <a:p>
            <a:r>
              <a:rPr lang="en-US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Male vs. female</a:t>
            </a:r>
            <a:endParaRPr lang="ar-SA" dirty="0"/>
          </a:p>
        </p:txBody>
      </p:sp>
      <p:pic>
        <p:nvPicPr>
          <p:cNvPr id="7" name="صورة 1" descr="adult1.jpg"/>
          <p:cNvPicPr>
            <a:picLocks noChangeAspect="1"/>
          </p:cNvPicPr>
          <p:nvPr/>
        </p:nvPicPr>
        <p:blipFill>
          <a:blip r:embed="rId3" cstate="print"/>
          <a:srcRect l="5668" r="4324" b="48841"/>
          <a:stretch>
            <a:fillRect/>
          </a:stretch>
        </p:blipFill>
        <p:spPr>
          <a:xfrm>
            <a:off x="39858" y="1371600"/>
            <a:ext cx="7961142" cy="5485228"/>
          </a:xfrm>
          <a:prstGeom prst="round2DiagRect">
            <a:avLst/>
          </a:prstGeom>
        </p:spPr>
      </p:pic>
    </p:spTree>
    <p:extLst>
      <p:ext uri="{BB962C8B-B14F-4D97-AF65-F5344CB8AC3E}">
        <p14:creationId xmlns:p14="http://schemas.microsoft.com/office/powerpoint/2010/main" val="3633532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243</TotalTime>
  <Words>1459</Words>
  <Application>Microsoft Office PowerPoint</Application>
  <PresentationFormat>عرض على الشاشة (3:4)‏</PresentationFormat>
  <Paragraphs>222</Paragraphs>
  <Slides>54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54</vt:i4>
      </vt:variant>
    </vt:vector>
  </HeadingPairs>
  <TitlesOfParts>
    <vt:vector size="55" baseType="lpstr">
      <vt:lpstr>Adjacency</vt:lpstr>
      <vt:lpstr>Mosquitoes </vt:lpstr>
      <vt:lpstr> Introduction </vt:lpstr>
      <vt:lpstr> Mosquito classification   </vt:lpstr>
      <vt:lpstr>Mosquito morphology</vt:lpstr>
      <vt:lpstr>Mosquito morphology</vt:lpstr>
      <vt:lpstr>Mosquito morphology</vt:lpstr>
      <vt:lpstr>Male vs. female</vt:lpstr>
      <vt:lpstr> Distinguishing of sexes </vt:lpstr>
      <vt:lpstr>Male vs. female</vt:lpstr>
      <vt:lpstr>Mouth Parts</vt:lpstr>
      <vt:lpstr>Mouth Parts</vt:lpstr>
      <vt:lpstr>Mouth Parts</vt:lpstr>
      <vt:lpstr>Wings</vt:lpstr>
      <vt:lpstr>Legs</vt:lpstr>
      <vt:lpstr>عرض تقديمي في PowerPoint</vt:lpstr>
      <vt:lpstr>عرض تقديمي في PowerPoint</vt:lpstr>
      <vt:lpstr>Mosquito life cycle</vt:lpstr>
      <vt:lpstr>Medical importance </vt:lpstr>
      <vt:lpstr>عرض تقديمي في PowerPoint</vt:lpstr>
      <vt:lpstr>Description</vt:lpstr>
      <vt:lpstr> Aedes eggs </vt:lpstr>
      <vt:lpstr> Aedes larva </vt:lpstr>
      <vt:lpstr> Aedes pupa </vt:lpstr>
      <vt:lpstr> Life cycle of Aedes </vt:lpstr>
      <vt:lpstr> Life cycle of Aedes </vt:lpstr>
      <vt:lpstr>Medical importance of Aedes</vt:lpstr>
      <vt:lpstr>2- Culex Mosquito</vt:lpstr>
      <vt:lpstr>2- Culex Mosquito</vt:lpstr>
      <vt:lpstr>Description</vt:lpstr>
      <vt:lpstr>Culex egg </vt:lpstr>
      <vt:lpstr>Culex egg </vt:lpstr>
      <vt:lpstr>Culex larva</vt:lpstr>
      <vt:lpstr>Culex larva</vt:lpstr>
      <vt:lpstr>Culex Pupa</vt:lpstr>
      <vt:lpstr> Culex Life Cycle </vt:lpstr>
      <vt:lpstr> Medical importance of culex </vt:lpstr>
      <vt:lpstr>Anopheles Mosquito</vt:lpstr>
      <vt:lpstr>Description</vt:lpstr>
      <vt:lpstr>Anopheles egg</vt:lpstr>
      <vt:lpstr>Anopheles larvae</vt:lpstr>
      <vt:lpstr>Anopheles pupae</vt:lpstr>
      <vt:lpstr>Anopheles life cycle</vt:lpstr>
      <vt:lpstr> Medical importance of Anopheles  </vt:lpstr>
      <vt:lpstr>Summary (comparison) </vt:lpstr>
      <vt:lpstr>2- Eggs  (3 strategies)</vt:lpstr>
      <vt:lpstr>عرض تقديمي في PowerPoint</vt:lpstr>
      <vt:lpstr>3-Larval Stage – Growth Stage</vt:lpstr>
      <vt:lpstr>4- Pupa </vt:lpstr>
      <vt:lpstr>Mosquito Pupa and Larvae</vt:lpstr>
      <vt:lpstr>Anopheles Pupa and Larvae</vt:lpstr>
      <vt:lpstr>5- Adults</vt:lpstr>
      <vt:lpstr>عرض تقديمي في PowerPoint</vt:lpstr>
      <vt:lpstr>عرض تقديمي في PowerPoint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Hamdy</dc:creator>
  <cp:lastModifiedBy>User</cp:lastModifiedBy>
  <cp:revision>62</cp:revision>
  <dcterms:created xsi:type="dcterms:W3CDTF">2006-08-16T00:00:00Z</dcterms:created>
  <dcterms:modified xsi:type="dcterms:W3CDTF">2012-11-19T04:25:42Z</dcterms:modified>
</cp:coreProperties>
</file>