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71" r:id="rId2"/>
    <p:sldId id="275" r:id="rId3"/>
    <p:sldId id="279" r:id="rId4"/>
    <p:sldId id="276" r:id="rId5"/>
    <p:sldId id="272" r:id="rId6"/>
    <p:sldId id="256" r:id="rId7"/>
    <p:sldId id="264" r:id="rId8"/>
    <p:sldId id="257" r:id="rId9"/>
    <p:sldId id="258" r:id="rId10"/>
    <p:sldId id="283" r:id="rId11"/>
    <p:sldId id="277" r:id="rId12"/>
    <p:sldId id="278" r:id="rId13"/>
    <p:sldId id="280" r:id="rId14"/>
    <p:sldId id="281" r:id="rId15"/>
    <p:sldId id="282" r:id="rId16"/>
    <p:sldId id="26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23F"/>
    <a:srgbClr val="C259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6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1/26/2016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1/26/2016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1/26/2016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1/26/2016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url=http://biologygroup.hooxs.com/t19-topic&amp;rct=j&amp;frm=1&amp;q=&amp;esrc=s&amp;sa=U&amp;ved=0ahUKEwi1poXgisfKAhWFPBoKHQfiDi4QwW4IKjAJ&amp;usg=AFQjCNEVg_KlG3gjK7KkxNylo_SEsD7XD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fac.ksu.edu.sa/lalsuhaibani/home" TargetMode="External"/><Relationship Id="rId2" Type="http://schemas.openxmlformats.org/officeDocument/2006/relationships/hyperlink" Target="mailto:aalbityi@ksu.edu.sa"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629400" cy="1295399"/>
          </a:xfrm>
        </p:spPr>
        <p:txBody>
          <a:bodyPr>
            <a:normAutofit/>
          </a:bodyPr>
          <a:lstStyle/>
          <a:p>
            <a:pPr algn="ctr"/>
            <a:r>
              <a:rPr lang="ar-SA" sz="5400" dirty="0" smtClean="0"/>
              <a:t>السلامة </a:t>
            </a:r>
            <a:r>
              <a:rPr lang="ar-SA" sz="5400" dirty="0"/>
              <a:t>في المختبرات</a:t>
            </a:r>
            <a:endParaRPr lang="en-US" sz="5400" dirty="0">
              <a:solidFill>
                <a:srgbClr val="D60093"/>
              </a:solidFill>
            </a:endParaRPr>
          </a:p>
        </p:txBody>
      </p:sp>
      <p:sp>
        <p:nvSpPr>
          <p:cNvPr id="4" name="مستطيل 3"/>
          <p:cNvSpPr/>
          <p:nvPr/>
        </p:nvSpPr>
        <p:spPr>
          <a:xfrm>
            <a:off x="3124200" y="3048000"/>
            <a:ext cx="2784352" cy="523220"/>
          </a:xfrm>
          <a:prstGeom prst="rect">
            <a:avLst/>
          </a:prstGeom>
        </p:spPr>
        <p:txBody>
          <a:bodyPr wrap="none">
            <a:spAutoFit/>
          </a:bodyPr>
          <a:lstStyle/>
          <a:p>
            <a:r>
              <a:rPr lang="en-US" sz="2800" b="1" dirty="0">
                <a:latin typeface="Calibri" panose="020F0502020204030204" pitchFamily="34" charset="0"/>
                <a:cs typeface="Times New Roman" pitchFamily="18" charset="0"/>
              </a:rPr>
              <a:t>BCH </a:t>
            </a:r>
            <a:r>
              <a:rPr lang="en-US" sz="2800" b="1" dirty="0" smtClean="0">
                <a:latin typeface="Calibri" panose="020F0502020204030204" pitchFamily="34" charset="0"/>
                <a:cs typeface="Times New Roman" pitchFamily="18" charset="0"/>
              </a:rPr>
              <a:t>101</a:t>
            </a:r>
            <a:r>
              <a:rPr lang="en-US" sz="2800" b="1" dirty="0" smtClean="0">
                <a:latin typeface="Calibri" panose="020F0502020204030204" pitchFamily="34" charset="0"/>
              </a:rPr>
              <a:t> practical</a:t>
            </a:r>
            <a:endParaRPr lang="en-US" sz="2800" b="1" dirty="0" smtClean="0">
              <a:latin typeface="Calibri" panose="020F0502020204030204" pitchFamily="34" charset="0"/>
              <a:cs typeface="Times New Roman" pitchFamily="18" charset="0"/>
            </a:endParaRPr>
          </a:p>
        </p:txBody>
      </p:sp>
      <p:pic>
        <p:nvPicPr>
          <p:cNvPr id="28674" name="Picture 2" descr="نتيجة بحث الصور عن احتياطات قبل البدء بالمعمل">
            <a:hlinkClick r:id="rId2"/>
          </p:cNvPr>
          <p:cNvPicPr>
            <a:picLocks noChangeAspect="1" noChangeArrowheads="1"/>
          </p:cNvPicPr>
          <p:nvPr/>
        </p:nvPicPr>
        <p:blipFill>
          <a:blip r:embed="rId3" cstate="print"/>
          <a:srcRect/>
          <a:stretch>
            <a:fillRect/>
          </a:stretch>
        </p:blipFill>
        <p:spPr bwMode="auto">
          <a:xfrm>
            <a:off x="3352800" y="3886200"/>
            <a:ext cx="2771331" cy="216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http://www.mo3alem.com/up/uploads/29b76cce55.jpg"/>
          <p:cNvPicPr>
            <a:picLocks noChangeAspect="1" noChangeArrowheads="1"/>
          </p:cNvPicPr>
          <p:nvPr/>
        </p:nvPicPr>
        <p:blipFill>
          <a:blip r:embed="rId2" cstate="print"/>
          <a:srcRect/>
          <a:stretch>
            <a:fillRect/>
          </a:stretch>
        </p:blipFill>
        <p:spPr bwMode="auto">
          <a:xfrm>
            <a:off x="762000" y="2133600"/>
            <a:ext cx="2286000" cy="2334638"/>
          </a:xfrm>
          <a:prstGeom prst="rect">
            <a:avLst/>
          </a:prstGeom>
          <a:ln>
            <a:noFill/>
          </a:ln>
          <a:effectLst>
            <a:softEdge rad="112500"/>
          </a:effectLst>
        </p:spPr>
      </p:pic>
      <p:pic>
        <p:nvPicPr>
          <p:cNvPr id="7" name="Picture 2" descr="http://faculty.mu.edu.sa/public/uploads/image/20131121/20131121233933_69080.jpg"/>
          <p:cNvPicPr>
            <a:picLocks noGrp="1" noChangeAspect="1" noChangeArrowheads="1"/>
          </p:cNvPicPr>
          <p:nvPr>
            <p:ph sz="quarter" idx="1"/>
          </p:nvPr>
        </p:nvPicPr>
        <p:blipFill>
          <a:blip r:embed="rId3" cstate="print"/>
          <a:srcRect/>
          <a:stretch>
            <a:fillRect/>
          </a:stretch>
        </p:blipFill>
        <p:spPr bwMode="auto">
          <a:xfrm>
            <a:off x="3657600" y="762000"/>
            <a:ext cx="4785470" cy="5040000"/>
          </a:xfrm>
          <a:prstGeom prst="rect">
            <a:avLst/>
          </a:prstGeom>
          <a:ln>
            <a:noFill/>
          </a:ln>
          <a:effectLst>
            <a:softEdge rad="112500"/>
          </a:effectLst>
        </p:spPr>
      </p:pic>
    </p:spTree>
    <p:extLst>
      <p:ext uri="{BB962C8B-B14F-4D97-AF65-F5344CB8AC3E}">
        <p14:creationId xmlns:p14="http://schemas.microsoft.com/office/powerpoint/2010/main" val="245349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4000" b="1" dirty="0" smtClean="0">
                <a:solidFill>
                  <a:schemeClr val="accent1">
                    <a:lumMod val="75000"/>
                  </a:schemeClr>
                </a:solidFill>
              </a:rPr>
              <a:t>بعض الأدوات المستخدمة في المختبرات</a:t>
            </a:r>
            <a:endParaRPr lang="en-US" sz="4000" dirty="0">
              <a:solidFill>
                <a:schemeClr val="accent1">
                  <a:lumMod val="75000"/>
                </a:schemeClr>
              </a:solidFill>
            </a:endParaRPr>
          </a:p>
        </p:txBody>
      </p:sp>
      <p:pic>
        <p:nvPicPr>
          <p:cNvPr id="6" name="Picture 5" descr="Untitled.jpg"/>
          <p:cNvPicPr>
            <a:picLocks noChangeAspect="1"/>
          </p:cNvPicPr>
          <p:nvPr/>
        </p:nvPicPr>
        <p:blipFill>
          <a:blip r:embed="rId2" cstate="print"/>
          <a:stretch>
            <a:fillRect/>
          </a:stretch>
        </p:blipFill>
        <p:spPr>
          <a:xfrm>
            <a:off x="457200" y="1447800"/>
            <a:ext cx="7853362" cy="4588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3600" b="1" dirty="0" smtClean="0">
                <a:solidFill>
                  <a:schemeClr val="bg1">
                    <a:lumMod val="50000"/>
                  </a:schemeClr>
                </a:solidFill>
              </a:rPr>
              <a:t>بعض الأدوات المستخدمة في المختبرات</a:t>
            </a:r>
            <a:endParaRPr lang="en-US" sz="3600" dirty="0">
              <a:solidFill>
                <a:schemeClr val="bg1">
                  <a:lumMod val="50000"/>
                </a:schemeClr>
              </a:solidFill>
            </a:endParaRPr>
          </a:p>
        </p:txBody>
      </p:sp>
      <p:pic>
        <p:nvPicPr>
          <p:cNvPr id="4" name="Picture 3" descr="Untitled11.jpg"/>
          <p:cNvPicPr>
            <a:picLocks noChangeAspect="1"/>
          </p:cNvPicPr>
          <p:nvPr/>
        </p:nvPicPr>
        <p:blipFill>
          <a:blip r:embed="rId2" cstate="print"/>
          <a:stretch>
            <a:fillRect/>
          </a:stretch>
        </p:blipFill>
        <p:spPr>
          <a:xfrm>
            <a:off x="457200" y="1143000"/>
            <a:ext cx="7543800" cy="5334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600" b="1" dirty="0" err="1" smtClean="0">
                <a:solidFill>
                  <a:schemeClr val="bg1">
                    <a:lumMod val="50000"/>
                  </a:schemeClr>
                </a:solidFill>
              </a:rPr>
              <a:t>الماصه</a:t>
            </a:r>
            <a:r>
              <a:rPr lang="ar-SA" sz="3600" b="1" dirty="0" smtClean="0">
                <a:solidFill>
                  <a:schemeClr val="bg1">
                    <a:lumMod val="50000"/>
                  </a:schemeClr>
                </a:solidFill>
              </a:rPr>
              <a:t>               </a:t>
            </a:r>
            <a:r>
              <a:rPr lang="en-US" sz="3600" b="1" dirty="0" smtClean="0">
                <a:solidFill>
                  <a:schemeClr val="bg1">
                    <a:lumMod val="50000"/>
                  </a:schemeClr>
                </a:solidFill>
              </a:rPr>
              <a:t>                            </a:t>
            </a:r>
            <a:r>
              <a:rPr lang="ar-SA" sz="3600" b="1" dirty="0" err="1" smtClean="0">
                <a:solidFill>
                  <a:schemeClr val="bg1">
                    <a:lumMod val="50000"/>
                  </a:schemeClr>
                </a:solidFill>
              </a:rPr>
              <a:t>اداة</a:t>
            </a:r>
            <a:r>
              <a:rPr lang="ar-SA" sz="3600" b="1" dirty="0" smtClean="0">
                <a:solidFill>
                  <a:schemeClr val="bg1">
                    <a:lumMod val="50000"/>
                  </a:schemeClr>
                </a:solidFill>
              </a:rPr>
              <a:t> السحب</a:t>
            </a:r>
            <a:endParaRPr lang="ar-SA" sz="3600" b="1" dirty="0">
              <a:solidFill>
                <a:schemeClr val="bg1">
                  <a:lumMod val="50000"/>
                </a:schemeClr>
              </a:solidFill>
            </a:endParaRPr>
          </a:p>
        </p:txBody>
      </p:sp>
      <p:sp>
        <p:nvSpPr>
          <p:cNvPr id="1026" name="AutoShape 2"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8" name="AutoShape 4"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030" name="Picture 6" descr="http://www.labomoderne.com/documents/imggamme/verrerie_pipettes_hirsch.jpg"/>
          <p:cNvPicPr>
            <a:picLocks noChangeAspect="1" noChangeArrowheads="1"/>
          </p:cNvPicPr>
          <p:nvPr/>
        </p:nvPicPr>
        <p:blipFill>
          <a:blip r:embed="rId2" cstate="print"/>
          <a:srcRect/>
          <a:stretch>
            <a:fillRect/>
          </a:stretch>
        </p:blipFill>
        <p:spPr bwMode="auto">
          <a:xfrm>
            <a:off x="1295400" y="1981200"/>
            <a:ext cx="3581400" cy="3743325"/>
          </a:xfrm>
          <a:prstGeom prst="rect">
            <a:avLst/>
          </a:prstGeom>
          <a:noFill/>
        </p:spPr>
      </p:pic>
      <p:pic>
        <p:nvPicPr>
          <p:cNvPr id="1032" name="Picture 8" descr="http://i01.i.aliimg.com/wsphoto/v1/1580773417_1/Lab-Fast-Release-font-b-Pipette-b-font-Pump-Pipettor-Transfer-font-b-Pipette-b-font.jpg"/>
          <p:cNvPicPr>
            <a:picLocks noChangeAspect="1" noChangeArrowheads="1"/>
          </p:cNvPicPr>
          <p:nvPr/>
        </p:nvPicPr>
        <p:blipFill>
          <a:blip r:embed="rId3" cstate="print"/>
          <a:srcRect/>
          <a:stretch>
            <a:fillRect/>
          </a:stretch>
        </p:blipFill>
        <p:spPr bwMode="auto">
          <a:xfrm>
            <a:off x="5791200" y="2057400"/>
            <a:ext cx="2381250" cy="37147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304800"/>
            <a:ext cx="9525000" cy="1143000"/>
          </a:xfrm>
        </p:spPr>
        <p:txBody>
          <a:bodyPr>
            <a:normAutofit/>
          </a:bodyPr>
          <a:lstStyle/>
          <a:p>
            <a:pPr algn="r"/>
            <a:r>
              <a:rPr lang="ar-SA" sz="3200" b="1" dirty="0" smtClean="0">
                <a:solidFill>
                  <a:schemeClr val="accent1">
                    <a:lumMod val="75000"/>
                  </a:schemeClr>
                </a:solidFill>
              </a:rPr>
              <a:t>بعض الأجهره الأساسيه المستخدمة في معامل الكيمياء الحيويه</a:t>
            </a:r>
            <a:endParaRPr lang="ar-SA" sz="3200" b="1" dirty="0">
              <a:solidFill>
                <a:schemeClr val="accent1">
                  <a:lumMod val="75000"/>
                </a:schemeClr>
              </a:solidFill>
            </a:endParaRPr>
          </a:p>
        </p:txBody>
      </p:sp>
      <p:sp>
        <p:nvSpPr>
          <p:cNvPr id="3" name="عنصر نائب للمحتوى 2"/>
          <p:cNvSpPr>
            <a:spLocks noGrp="1"/>
          </p:cNvSpPr>
          <p:nvPr>
            <p:ph sz="quarter" idx="1"/>
          </p:nvPr>
        </p:nvSpPr>
        <p:spPr>
          <a:xfrm>
            <a:off x="533400" y="990600"/>
            <a:ext cx="7467600" cy="4873752"/>
          </a:xfrm>
        </p:spPr>
        <p:txBody>
          <a:bodyPr/>
          <a:lstStyle/>
          <a:p>
            <a:pPr algn="ctr">
              <a:buNone/>
            </a:pPr>
            <a:r>
              <a:rPr lang="ar-SA" sz="4400" b="1" dirty="0" smtClean="0">
                <a:solidFill>
                  <a:schemeClr val="bg1">
                    <a:lumMod val="50000"/>
                  </a:schemeClr>
                </a:solidFill>
              </a:rPr>
              <a:t>الميزان</a:t>
            </a:r>
            <a:endParaRPr lang="ar-SA" sz="4400" dirty="0" smtClean="0">
              <a:solidFill>
                <a:schemeClr val="bg1">
                  <a:lumMod val="50000"/>
                </a:schemeClr>
              </a:solidFill>
            </a:endParaRP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p:txBody>
      </p:sp>
      <p:pic>
        <p:nvPicPr>
          <p:cNvPr id="27652" name="Picture 4" descr="https://encrypted-tbn0.gstatic.com/images?q=tbn:ANd9GcRENxE0DacfureSdq0vU2O1_Oy9gotujcyeFlwEYSroBDDdPAEQuw"/>
          <p:cNvPicPr>
            <a:picLocks noChangeAspect="1" noChangeArrowheads="1"/>
          </p:cNvPicPr>
          <p:nvPr/>
        </p:nvPicPr>
        <p:blipFill>
          <a:blip r:embed="rId2" cstate="print"/>
          <a:srcRect/>
          <a:stretch>
            <a:fillRect/>
          </a:stretch>
        </p:blipFill>
        <p:spPr bwMode="auto">
          <a:xfrm>
            <a:off x="609600" y="2362200"/>
            <a:ext cx="3514725" cy="2867025"/>
          </a:xfrm>
          <a:prstGeom prst="rect">
            <a:avLst/>
          </a:prstGeom>
          <a:noFill/>
        </p:spPr>
      </p:pic>
      <p:pic>
        <p:nvPicPr>
          <p:cNvPr id="27654" name="Picture 6" descr="https://encrypted-tbn0.gstatic.com/images?q=tbn:ANd9GcS77XfUKmAJOw9rxw8at0TH94XoAzdBi_ndB7S9IqUu4C14fWIGIg"/>
          <p:cNvPicPr>
            <a:picLocks noChangeAspect="1" noChangeArrowheads="1"/>
          </p:cNvPicPr>
          <p:nvPr/>
        </p:nvPicPr>
        <p:blipFill>
          <a:blip r:embed="rId3" cstate="print"/>
          <a:srcRect/>
          <a:stretch>
            <a:fillRect/>
          </a:stretch>
        </p:blipFill>
        <p:spPr bwMode="auto">
          <a:xfrm>
            <a:off x="4876800" y="2286000"/>
            <a:ext cx="3371850" cy="37433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81000"/>
            <a:ext cx="7467600" cy="6092952"/>
          </a:xfrm>
        </p:spPr>
        <p:txBody>
          <a:bodyPr>
            <a:normAutofit/>
          </a:bodyPr>
          <a:lstStyle/>
          <a:p>
            <a:pPr algn="ctr">
              <a:buNone/>
            </a:pPr>
            <a:r>
              <a:rPr lang="ar-SA" sz="4800" b="1" dirty="0" smtClean="0">
                <a:solidFill>
                  <a:schemeClr val="bg1">
                    <a:lumMod val="50000"/>
                  </a:schemeClr>
                </a:solidFill>
              </a:rPr>
              <a:t>جهاز قياس الرقم الهيدروجيني </a:t>
            </a:r>
            <a:endParaRPr lang="ar-SA" sz="4800" b="1" dirty="0">
              <a:solidFill>
                <a:schemeClr val="bg1">
                  <a:lumMod val="50000"/>
                </a:schemeClr>
              </a:solidFill>
            </a:endParaRPr>
          </a:p>
        </p:txBody>
      </p:sp>
      <p:pic>
        <p:nvPicPr>
          <p:cNvPr id="28674" name="Picture 2" descr="http://us.mt.com/mt_ext_files/Product/Product/2/S20_SevenEasy_pH_US_eStore_Product-Product_1155894847959_files/SevenEasy_S20K_l_1155894847959.jpg"/>
          <p:cNvPicPr>
            <a:picLocks noChangeAspect="1" noChangeArrowheads="1"/>
          </p:cNvPicPr>
          <p:nvPr/>
        </p:nvPicPr>
        <p:blipFill>
          <a:blip r:embed="rId2" cstate="print"/>
          <a:srcRect/>
          <a:stretch>
            <a:fillRect/>
          </a:stretch>
        </p:blipFill>
        <p:spPr bwMode="auto">
          <a:xfrm>
            <a:off x="2133600" y="1981200"/>
            <a:ext cx="4572000" cy="4572000"/>
          </a:xfrm>
          <a:prstGeom prst="rect">
            <a:avLst/>
          </a:prstGeom>
          <a:noFill/>
        </p:spPr>
      </p:pic>
      <p:sp>
        <p:nvSpPr>
          <p:cNvPr id="5" name="شكل بيضاوي 4"/>
          <p:cNvSpPr/>
          <p:nvPr/>
        </p:nvSpPr>
        <p:spPr>
          <a:xfrm rot="20651833">
            <a:off x="3276600" y="4648200"/>
            <a:ext cx="457200" cy="228600"/>
          </a:xfrm>
          <a:prstGeom prst="ellipse">
            <a:avLst/>
          </a:prstGeom>
          <a:no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a:bodyPr>
          <a:lstStyle/>
          <a:p>
            <a:pPr algn="ctr">
              <a:buNone/>
            </a:pPr>
            <a:endParaRPr lang="en-US" sz="9600" dirty="0" smtClean="0"/>
          </a:p>
          <a:p>
            <a:pPr algn="ctr">
              <a:buNone/>
            </a:pPr>
            <a:endParaRPr lang="en-US" sz="9600" dirty="0" smtClean="0"/>
          </a:p>
          <a:p>
            <a:pPr algn="ctr">
              <a:buNone/>
            </a:pPr>
            <a:endParaRPr lang="en-US" sz="9600" dirty="0"/>
          </a:p>
        </p:txBody>
      </p:sp>
      <p:pic>
        <p:nvPicPr>
          <p:cNvPr id="5" name="Picture 4" descr="thank-you-900x450.jpg"/>
          <p:cNvPicPr>
            <a:picLocks noChangeAspect="1"/>
          </p:cNvPicPr>
          <p:nvPr/>
        </p:nvPicPr>
        <p:blipFill>
          <a:blip r:embed="rId2" cstate="print"/>
          <a:stretch>
            <a:fillRect/>
          </a:stretch>
        </p:blipFill>
        <p:spPr>
          <a:xfrm>
            <a:off x="0" y="1219200"/>
            <a:ext cx="8572500" cy="4724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5" name="Content Placeholder 4"/>
          <p:cNvSpPr>
            <a:spLocks noGrp="1"/>
          </p:cNvSpPr>
          <p:nvPr>
            <p:ph sz="quarter"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838200"/>
            <a:ext cx="2667000" cy="792162"/>
          </a:xfrm>
        </p:spPr>
        <p:txBody>
          <a:bodyPr>
            <a:noAutofit/>
          </a:bodyPr>
          <a:lstStyle/>
          <a:p>
            <a:pPr lvl="0" algn="r"/>
            <a:r>
              <a:rPr lang="ar-SA" sz="4000" b="1" dirty="0" smtClean="0">
                <a:solidFill>
                  <a:schemeClr val="accent1">
                    <a:lumMod val="75000"/>
                  </a:schemeClr>
                </a:solidFill>
                <a:latin typeface="Times New Roman" pitchFamily="18" charset="0"/>
                <a:ea typeface="Calibri" pitchFamily="34" charset="0"/>
                <a:cs typeface="Times New Roman" pitchFamily="18" charset="0"/>
              </a:rPr>
              <a:t>101 كيح</a:t>
            </a:r>
            <a:r>
              <a:rPr lang="en-US" sz="4000" b="1" dirty="0" smtClean="0">
                <a:solidFill>
                  <a:schemeClr val="accent1">
                    <a:lumMod val="75000"/>
                  </a:schemeClr>
                </a:solidFill>
                <a:latin typeface="Times New Roman" pitchFamily="18" charset="0"/>
                <a:ea typeface="Calibri" pitchFamily="34" charset="0"/>
                <a:cs typeface="Times New Roman" pitchFamily="18" charset="0"/>
              </a:rPr>
              <a:t/>
            </a:r>
            <a:br>
              <a:rPr lang="en-US" sz="4000" b="1" dirty="0" smtClean="0">
                <a:solidFill>
                  <a:schemeClr val="accent1">
                    <a:lumMod val="75000"/>
                  </a:schemeClr>
                </a:solidFill>
                <a:latin typeface="Times New Roman" pitchFamily="18" charset="0"/>
                <a:ea typeface="Calibri" pitchFamily="34" charset="0"/>
                <a:cs typeface="Times New Roman" pitchFamily="18" charset="0"/>
              </a:rPr>
            </a:br>
            <a:endParaRPr lang="en-US" sz="4000" b="1" dirty="0">
              <a:solidFill>
                <a:schemeClr val="accent1">
                  <a:lumMod val="75000"/>
                </a:schemeClr>
              </a:solidFill>
            </a:endParaRPr>
          </a:p>
        </p:txBody>
      </p:sp>
      <p:sp>
        <p:nvSpPr>
          <p:cNvPr id="4" name="عنوان فرعي 2"/>
          <p:cNvSpPr>
            <a:spLocks noGrp="1"/>
          </p:cNvSpPr>
          <p:nvPr>
            <p:ph sz="quarter" idx="1"/>
          </p:nvPr>
        </p:nvSpPr>
        <p:spPr>
          <a:xfrm>
            <a:off x="304800" y="1905000"/>
            <a:ext cx="8686800" cy="4738464"/>
          </a:xfrm>
        </p:spPr>
        <p:txBody>
          <a:bodyPr>
            <a:normAutofit/>
          </a:bodyPr>
          <a:lstStyle/>
          <a:p>
            <a:pPr algn="r" rtl="1">
              <a:buNone/>
            </a:pPr>
            <a:r>
              <a:rPr lang="ar-SA" b="1" i="1" dirty="0" smtClean="0">
                <a:solidFill>
                  <a:schemeClr val="bg1">
                    <a:lumMod val="50000"/>
                  </a:schemeClr>
                </a:solidFill>
              </a:rPr>
              <a:t>    وصف المقرر(الجزء العملي):</a:t>
            </a:r>
            <a:endParaRPr lang="en-US" dirty="0">
              <a:solidFill>
                <a:schemeClr val="bg1">
                  <a:lumMod val="50000"/>
                </a:schemeClr>
              </a:solidFill>
            </a:endParaRPr>
          </a:p>
          <a:p>
            <a:pPr algn="r" rtl="1">
              <a:buNone/>
            </a:pPr>
            <a:r>
              <a:rPr lang="ar-SA" dirty="0" smtClean="0"/>
              <a:t>   التعرف على التجارب الاساسيه في الكيمياء الحيوية والتي لها علاقه بالبروتين والكربوهيدرات والدهون والاحماض النووية لغرض التعرف على طبيعة تلك الجزيئات الحيوية والتأكد من وجودها.</a:t>
            </a:r>
            <a:endParaRPr lang="ar-SA" dirty="0"/>
          </a:p>
        </p:txBody>
      </p:sp>
      <p:sp>
        <p:nvSpPr>
          <p:cNvPr id="15366" name="AutoShape 6"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68" name="AutoShape 8"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70" name="AutoShape 10"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normAutofit/>
          </a:bodyPr>
          <a:lstStyle/>
          <a:p>
            <a:pPr algn="ctr"/>
            <a:r>
              <a:rPr lang="ar-SA" sz="2800" b="1" dirty="0" smtClean="0">
                <a:solidFill>
                  <a:schemeClr val="accent1">
                    <a:lumMod val="75000"/>
                  </a:schemeClr>
                </a:solidFill>
              </a:rPr>
              <a:t>عناوين التجارب المعمليه لمادة 101 كيح الجزء العملي</a:t>
            </a:r>
            <a:endParaRPr lang="en-US" sz="2800" b="1" dirty="0">
              <a:solidFill>
                <a:schemeClr val="accent1">
                  <a:lumMod val="75000"/>
                </a:schemeClr>
              </a:solidFill>
            </a:endParaRPr>
          </a:p>
        </p:txBody>
      </p:sp>
      <p:graphicFrame>
        <p:nvGraphicFramePr>
          <p:cNvPr id="4" name="Table 3"/>
          <p:cNvGraphicFramePr>
            <a:graphicFrameLocks noGrp="1"/>
          </p:cNvGraphicFramePr>
          <p:nvPr/>
        </p:nvGraphicFramePr>
        <p:xfrm>
          <a:off x="685800" y="685799"/>
          <a:ext cx="7391400" cy="6046069"/>
        </p:xfrm>
        <a:graphic>
          <a:graphicData uri="http://schemas.openxmlformats.org/drawingml/2006/table">
            <a:tbl>
              <a:tblPr/>
              <a:tblGrid>
                <a:gridCol w="3377790"/>
                <a:gridCol w="4013610"/>
              </a:tblGrid>
              <a:tr h="413371">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الاسبوع</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عنوان التجربه</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1240113">
                <a:tc>
                  <a:txBody>
                    <a:bodyPr/>
                    <a:lstStyle/>
                    <a:p>
                      <a:pPr marL="0" marR="0" algn="ctr">
                        <a:lnSpc>
                          <a:spcPct val="115000"/>
                        </a:lnSpc>
                        <a:spcBef>
                          <a:spcPts val="0"/>
                        </a:spcBef>
                        <a:spcAft>
                          <a:spcPts val="0"/>
                        </a:spcAft>
                      </a:pPr>
                      <a:r>
                        <a:rPr lang="ar-SA" sz="2400">
                          <a:latin typeface="Calibri"/>
                          <a:ea typeface="Calibri"/>
                          <a:cs typeface="+mj-cs"/>
                        </a:rPr>
                        <a:t>الاول</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السلامه والامان في المختبرات العلميه , والتعرف على طبيعة المواد الكيميائيه وخطورتها</a:t>
                      </a:r>
                      <a:r>
                        <a:rPr lang="ar-SA" sz="2400" dirty="0" smtClean="0">
                          <a:latin typeface="Calibri"/>
                          <a:ea typeface="Calibri"/>
                          <a:cs typeface="+mj-cs"/>
                        </a:rPr>
                        <a:t>.</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الثاني</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المحاليل المنظمة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الثالث</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الأحماض الامينية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الرابع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smtClean="0">
                          <a:latin typeface="Times New Roman"/>
                          <a:ea typeface="Calibri"/>
                          <a:cs typeface="+mj-cs"/>
                        </a:rPr>
                        <a:t>البروتينات 1</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الخامس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smtClean="0">
                          <a:latin typeface="Times New Roman"/>
                          <a:ea typeface="Calibri"/>
                          <a:cs typeface="+mj-cs"/>
                        </a:rPr>
                        <a:t>البروتينات 2</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السادس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الإنزيمات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السابع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الكربوهيدرات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371">
                <a:tc>
                  <a:txBody>
                    <a:bodyPr/>
                    <a:lstStyle/>
                    <a:p>
                      <a:pPr marL="0" marR="0" algn="ctr">
                        <a:lnSpc>
                          <a:spcPct val="115000"/>
                        </a:lnSpc>
                        <a:spcBef>
                          <a:spcPts val="0"/>
                        </a:spcBef>
                        <a:spcAft>
                          <a:spcPts val="0"/>
                        </a:spcAft>
                      </a:pPr>
                      <a:r>
                        <a:rPr lang="ar-SA" sz="2400">
                          <a:latin typeface="Calibri"/>
                          <a:ea typeface="Calibri"/>
                          <a:cs typeface="+mj-cs"/>
                        </a:rPr>
                        <a:t>الثامن</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الدهون</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957">
                <a:tc>
                  <a:txBody>
                    <a:bodyPr/>
                    <a:lstStyle/>
                    <a:p>
                      <a:pPr marL="0" marR="0" algn="ctr">
                        <a:lnSpc>
                          <a:spcPct val="115000"/>
                        </a:lnSpc>
                        <a:spcBef>
                          <a:spcPts val="0"/>
                        </a:spcBef>
                        <a:spcAft>
                          <a:spcPts val="0"/>
                        </a:spcAft>
                      </a:pPr>
                      <a:r>
                        <a:rPr lang="ar-SA" sz="2400">
                          <a:latin typeface="Calibri"/>
                          <a:ea typeface="Calibri"/>
                          <a:cs typeface="+mj-cs"/>
                        </a:rPr>
                        <a:t>التاسع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تقدير مستوى سكر الجلوكوز بالدم</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6742">
                <a:tc>
                  <a:txBody>
                    <a:bodyPr/>
                    <a:lstStyle/>
                    <a:p>
                      <a:pPr marL="0" marR="0" algn="ctr">
                        <a:lnSpc>
                          <a:spcPct val="115000"/>
                        </a:lnSpc>
                        <a:spcBef>
                          <a:spcPts val="0"/>
                        </a:spcBef>
                        <a:spcAft>
                          <a:spcPts val="0"/>
                        </a:spcAft>
                      </a:pPr>
                      <a:r>
                        <a:rPr lang="ar-SA" sz="2400">
                          <a:latin typeface="Calibri"/>
                          <a:ea typeface="Calibri"/>
                          <a:cs typeface="+mj-cs"/>
                        </a:rPr>
                        <a:t>العاشر</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حمض الأسكوبيك) في العصير ( تقدير فيتامين ج</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p:spPr>
        <p:txBody>
          <a:bodyPr>
            <a:normAutofit/>
          </a:bodyPr>
          <a:lstStyle/>
          <a:p>
            <a:pPr algn="ctr"/>
            <a:r>
              <a:rPr lang="ar-SA" sz="4800" b="1" dirty="0" smtClean="0">
                <a:solidFill>
                  <a:schemeClr val="accent1">
                    <a:lumMod val="75000"/>
                  </a:schemeClr>
                </a:solidFill>
              </a:rPr>
              <a:t>تقسيم درجات المقرر</a:t>
            </a:r>
            <a:endParaRPr lang="en-US" sz="4800" b="1" dirty="0">
              <a:solidFill>
                <a:schemeClr val="accent1">
                  <a:lumMod val="75000"/>
                </a:schemeClr>
              </a:solidFill>
            </a:endParaRPr>
          </a:p>
        </p:txBody>
      </p:sp>
      <p:graphicFrame>
        <p:nvGraphicFramePr>
          <p:cNvPr id="10" name="Table 9"/>
          <p:cNvGraphicFramePr>
            <a:graphicFrameLocks noGrp="1"/>
          </p:cNvGraphicFramePr>
          <p:nvPr/>
        </p:nvGraphicFramePr>
        <p:xfrm>
          <a:off x="990600" y="1524000"/>
          <a:ext cx="6629400" cy="4419600"/>
        </p:xfrm>
        <a:graphic>
          <a:graphicData uri="http://schemas.openxmlformats.org/drawingml/2006/table">
            <a:tbl>
              <a:tblPr rtl="1" firstRow="1" bandRow="1">
                <a:tableStyleId>{5C22544A-7EE6-4342-B048-85BDC9FD1C3A}</a:tableStyleId>
              </a:tblPr>
              <a:tblGrid>
                <a:gridCol w="3314700"/>
                <a:gridCol w="3314700"/>
              </a:tblGrid>
              <a:tr h="736600">
                <a:tc>
                  <a:txBody>
                    <a:bodyPr/>
                    <a:lstStyle/>
                    <a:p>
                      <a:pPr algn="ctr" rtl="1"/>
                      <a:r>
                        <a:rPr lang="ar-SA" sz="3200" dirty="0" smtClean="0"/>
                        <a:t> 101 كيح  </a:t>
                      </a:r>
                      <a:endParaRPr lang="ar-SA" sz="3200" dirty="0"/>
                    </a:p>
                  </a:txBody>
                  <a:tcPr/>
                </a:tc>
                <a:tc>
                  <a:txBody>
                    <a:bodyPr/>
                    <a:lstStyle/>
                    <a:p>
                      <a:pPr algn="ctr" rtl="1"/>
                      <a:r>
                        <a:rPr lang="ar-SA" sz="3200" dirty="0" smtClean="0"/>
                        <a:t> الدرجة</a:t>
                      </a:r>
                      <a:endParaRPr lang="ar-SA" sz="3200" dirty="0"/>
                    </a:p>
                  </a:txBody>
                  <a:tcPr/>
                </a:tc>
              </a:tr>
              <a:tr h="736600">
                <a:tc>
                  <a:txBody>
                    <a:bodyPr/>
                    <a:lstStyle/>
                    <a:p>
                      <a:pPr algn="r" rtl="1"/>
                      <a:r>
                        <a:rPr lang="ar-SA" sz="2000" dirty="0" smtClean="0"/>
                        <a:t>                اختباىات دورية </a:t>
                      </a:r>
                      <a:endParaRPr lang="ar-SA" sz="2000" dirty="0"/>
                    </a:p>
                  </a:txBody>
                  <a:tcPr/>
                </a:tc>
                <a:tc>
                  <a:txBody>
                    <a:bodyPr/>
                    <a:lstStyle/>
                    <a:p>
                      <a:pPr algn="r" rtl="1"/>
                      <a:r>
                        <a:rPr lang="ar-SA" sz="2800" dirty="0" smtClean="0"/>
                        <a:t>                 4</a:t>
                      </a:r>
                      <a:endParaRPr lang="ar-SA" sz="2800" dirty="0"/>
                    </a:p>
                  </a:txBody>
                  <a:tcPr/>
                </a:tc>
              </a:tr>
              <a:tr h="736600">
                <a:tc>
                  <a:txBody>
                    <a:bodyPr/>
                    <a:lstStyle/>
                    <a:p>
                      <a:pPr algn="r" rtl="1"/>
                      <a:r>
                        <a:rPr lang="ar-SA" sz="2000" dirty="0" smtClean="0"/>
                        <a:t>                   التقارير</a:t>
                      </a:r>
                      <a:r>
                        <a:rPr lang="ar-SA" sz="2000" baseline="0" dirty="0" smtClean="0"/>
                        <a:t> </a:t>
                      </a:r>
                      <a:endParaRPr lang="ar-SA" sz="2000" dirty="0"/>
                    </a:p>
                  </a:txBody>
                  <a:tcPr/>
                </a:tc>
                <a:tc>
                  <a:txBody>
                    <a:bodyPr/>
                    <a:lstStyle/>
                    <a:p>
                      <a:pPr algn="r" rtl="1"/>
                      <a:r>
                        <a:rPr lang="ar-SA" sz="2800" dirty="0" smtClean="0"/>
                        <a:t>                 5</a:t>
                      </a:r>
                      <a:endParaRPr lang="ar-SA" sz="2800" dirty="0"/>
                    </a:p>
                  </a:txBody>
                  <a:tcPr/>
                </a:tc>
              </a:tr>
              <a:tr h="736600">
                <a:tc>
                  <a:txBody>
                    <a:bodyPr/>
                    <a:lstStyle/>
                    <a:p>
                      <a:pPr algn="r" rtl="1"/>
                      <a:r>
                        <a:rPr lang="ar-SA" sz="2000" dirty="0" smtClean="0"/>
                        <a:t>         الحضور والاداء داخل المعمل</a:t>
                      </a:r>
                      <a:endParaRPr lang="ar-SA" sz="2000" dirty="0"/>
                    </a:p>
                  </a:txBody>
                  <a:tcPr/>
                </a:tc>
                <a:tc>
                  <a:txBody>
                    <a:bodyPr/>
                    <a:lstStyle/>
                    <a:p>
                      <a:pPr algn="r" rtl="1"/>
                      <a:r>
                        <a:rPr lang="ar-SA" sz="2800" dirty="0" smtClean="0"/>
                        <a:t>                 3</a:t>
                      </a:r>
                      <a:endParaRPr lang="ar-SA" sz="2800" dirty="0"/>
                    </a:p>
                  </a:txBody>
                  <a:tcPr/>
                </a:tc>
              </a:tr>
              <a:tr h="736600">
                <a:tc>
                  <a:txBody>
                    <a:bodyPr/>
                    <a:lstStyle/>
                    <a:p>
                      <a:pPr algn="r" rtl="1"/>
                      <a:r>
                        <a:rPr lang="ar-SA" sz="2000" dirty="0" smtClean="0"/>
                        <a:t>                      النهائي</a:t>
                      </a:r>
                      <a:endParaRPr lang="ar-SA" sz="2000" dirty="0"/>
                    </a:p>
                  </a:txBody>
                  <a:tcPr/>
                </a:tc>
                <a:tc>
                  <a:txBody>
                    <a:bodyPr/>
                    <a:lstStyle/>
                    <a:p>
                      <a:pPr algn="r" rtl="1"/>
                      <a:r>
                        <a:rPr lang="ar-SA" sz="2800" dirty="0" smtClean="0"/>
                        <a:t>                13  </a:t>
                      </a:r>
                      <a:endParaRPr lang="ar-SA" sz="2800" dirty="0"/>
                    </a:p>
                  </a:txBody>
                  <a:tcPr/>
                </a:tc>
              </a:tr>
              <a:tr h="736600">
                <a:tc>
                  <a:txBody>
                    <a:bodyPr/>
                    <a:lstStyle/>
                    <a:p>
                      <a:pPr algn="r" rtl="1"/>
                      <a:r>
                        <a:rPr lang="ar-SA" sz="2000" b="1" dirty="0" smtClean="0"/>
                        <a:t>                 الدرجة النهائية</a:t>
                      </a:r>
                      <a:r>
                        <a:rPr lang="ar-SA" sz="2000" b="1" baseline="0" dirty="0" smtClean="0"/>
                        <a:t> </a:t>
                      </a:r>
                      <a:endParaRPr lang="ar-SA" sz="2000" b="1" dirty="0"/>
                    </a:p>
                  </a:txBody>
                  <a:tcPr/>
                </a:tc>
                <a:tc>
                  <a:txBody>
                    <a:bodyPr/>
                    <a:lstStyle/>
                    <a:p>
                      <a:pPr algn="r" rtl="1"/>
                      <a:r>
                        <a:rPr lang="ar-SA" sz="2800" b="1" dirty="0" smtClean="0"/>
                        <a:t>                25</a:t>
                      </a:r>
                      <a:endParaRPr lang="ar-SA" sz="2800" b="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467600" cy="1143000"/>
          </a:xfrm>
        </p:spPr>
        <p:txBody>
          <a:bodyPr>
            <a:normAutofit/>
          </a:bodyPr>
          <a:lstStyle/>
          <a:p>
            <a:pPr algn="ctr"/>
            <a:r>
              <a:rPr lang="ar-SA" sz="4000" b="1" dirty="0" smtClean="0">
                <a:solidFill>
                  <a:schemeClr val="accent1">
                    <a:lumMod val="75000"/>
                  </a:schemeClr>
                </a:solidFill>
              </a:rPr>
              <a:t>     طريقة كتابة تقرير عملي </a:t>
            </a:r>
            <a:endParaRPr lang="en-US" sz="4000" b="1" dirty="0">
              <a:solidFill>
                <a:schemeClr val="accent1">
                  <a:lumMod val="75000"/>
                </a:schemeClr>
              </a:solidFill>
            </a:endParaRPr>
          </a:p>
        </p:txBody>
      </p:sp>
      <p:sp>
        <p:nvSpPr>
          <p:cNvPr id="3" name="Content Placeholder 2"/>
          <p:cNvSpPr>
            <a:spLocks noGrp="1"/>
          </p:cNvSpPr>
          <p:nvPr>
            <p:ph sz="quarter" idx="1"/>
          </p:nvPr>
        </p:nvSpPr>
        <p:spPr>
          <a:xfrm>
            <a:off x="381000" y="1371600"/>
            <a:ext cx="8077200" cy="5181600"/>
          </a:xfrm>
        </p:spPr>
        <p:txBody>
          <a:bodyPr>
            <a:normAutofit lnSpcReduction="10000"/>
          </a:bodyPr>
          <a:lstStyle/>
          <a:p>
            <a:pPr algn="r">
              <a:buNone/>
            </a:pPr>
            <a:r>
              <a:rPr lang="ar-SA" b="1" u="sng" dirty="0" smtClean="0"/>
              <a:t>(المجموعه الواحده تحتوي على 3 طالبات فقط)</a:t>
            </a:r>
            <a:r>
              <a:rPr lang="ar-SA" dirty="0" smtClean="0"/>
              <a:t/>
            </a:r>
            <a:br>
              <a:rPr lang="ar-SA" dirty="0" smtClean="0"/>
            </a:br>
            <a:endParaRPr lang="ar-SA" sz="3200" b="1" dirty="0" smtClean="0"/>
          </a:p>
          <a:p>
            <a:pPr>
              <a:buNone/>
            </a:pPr>
            <a:r>
              <a:rPr lang="ar-SA" sz="3200" b="1" dirty="0" smtClean="0"/>
              <a:t>1-عنوان التجربة</a:t>
            </a:r>
          </a:p>
          <a:p>
            <a:pPr>
              <a:buNone/>
            </a:pPr>
            <a:r>
              <a:rPr lang="ar-SA" sz="3200" b="1" dirty="0" smtClean="0"/>
              <a:t>2- الهدف من اجراء التجربة</a:t>
            </a:r>
          </a:p>
          <a:p>
            <a:pPr>
              <a:buNone/>
            </a:pPr>
            <a:r>
              <a:rPr lang="ar-SA" sz="3200" b="1" dirty="0" smtClean="0"/>
              <a:t>3- مقدمة </a:t>
            </a:r>
          </a:p>
          <a:p>
            <a:pPr>
              <a:buNone/>
            </a:pPr>
            <a:r>
              <a:rPr lang="ar-SA" sz="3200" b="1" dirty="0" smtClean="0"/>
              <a:t>4- المواد</a:t>
            </a:r>
          </a:p>
          <a:p>
            <a:pPr>
              <a:buNone/>
            </a:pPr>
            <a:r>
              <a:rPr lang="ar-SA" sz="3200" b="1" dirty="0" smtClean="0"/>
              <a:t>5- طريقة العمل</a:t>
            </a:r>
          </a:p>
          <a:p>
            <a:pPr>
              <a:buNone/>
            </a:pPr>
            <a:r>
              <a:rPr lang="ar-SA" sz="3200" b="1" dirty="0" smtClean="0"/>
              <a:t>6- النتائج</a:t>
            </a:r>
          </a:p>
          <a:p>
            <a:pPr>
              <a:buNone/>
            </a:pPr>
            <a:r>
              <a:rPr lang="ar-SA" sz="3200" b="1" dirty="0" smtClean="0"/>
              <a:t>7- مناقشة النتائج </a:t>
            </a:r>
            <a:br>
              <a:rPr lang="ar-SA" sz="3200" b="1" dirty="0" smtClean="0"/>
            </a:br>
            <a:endParaRPr lang="en-US" sz="3200" b="1" dirty="0"/>
          </a:p>
        </p:txBody>
      </p:sp>
      <p:pic>
        <p:nvPicPr>
          <p:cNvPr id="7170" name="Picture 2" descr="https://encrypted-tbn2.gstatic.com/images?q=tbn:ANd9GcSVpBDuhAZdZcEhlz_6oyhNRGMX_fv1qs6q70PCaRA5-ON6fukFzA"/>
          <p:cNvPicPr>
            <a:picLocks noChangeAspect="1" noChangeArrowheads="1"/>
          </p:cNvPicPr>
          <p:nvPr/>
        </p:nvPicPr>
        <p:blipFill>
          <a:blip r:embed="rId2" cstate="print"/>
          <a:srcRect/>
          <a:stretch>
            <a:fillRect/>
          </a:stretch>
        </p:blipFill>
        <p:spPr bwMode="auto">
          <a:xfrm>
            <a:off x="1066800" y="3962400"/>
            <a:ext cx="1828800" cy="2133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http://www.mo3alem.com/up/uploads/29b76cce55.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TextBox 13"/>
          <p:cNvSpPr txBox="1"/>
          <p:nvPr/>
        </p:nvSpPr>
        <p:spPr>
          <a:xfrm>
            <a:off x="1981200" y="1300877"/>
            <a:ext cx="5791200" cy="4093428"/>
          </a:xfrm>
          <a:prstGeom prst="rect">
            <a:avLst/>
          </a:prstGeom>
          <a:noFill/>
        </p:spPr>
        <p:txBody>
          <a:bodyPr wrap="square" rtlCol="0">
            <a:spAutoFit/>
          </a:bodyPr>
          <a:lstStyle/>
          <a:p>
            <a:pPr algn="ctr"/>
            <a:endParaRPr lang="ar-SA" b="1" dirty="0" smtClean="0">
              <a:solidFill>
                <a:srgbClr val="AF423F"/>
              </a:solidFill>
            </a:endParaRPr>
          </a:p>
          <a:p>
            <a:pPr algn="ctr"/>
            <a:endParaRPr lang="en-US" dirty="0" smtClean="0"/>
          </a:p>
          <a:p>
            <a:pPr algn="ctr"/>
            <a:r>
              <a:rPr lang="ar-SA" sz="3200" dirty="0" smtClean="0"/>
              <a:t>البريد الإلكتروني:</a:t>
            </a:r>
          </a:p>
          <a:p>
            <a:pPr algn="ctr"/>
            <a:r>
              <a:rPr lang="en-US" sz="3200" dirty="0" smtClean="0">
                <a:hlinkClick r:id="rId2"/>
              </a:rPr>
              <a:t>lalsuhaibani@ksu.edu.sa</a:t>
            </a: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smtClean="0"/>
          </a:p>
          <a:p>
            <a:pPr algn="ctr"/>
            <a:endParaRPr lang="en-US" sz="3200" dirty="0"/>
          </a:p>
        </p:txBody>
      </p:sp>
      <p:sp>
        <p:nvSpPr>
          <p:cNvPr id="15" name="TextBox 14"/>
          <p:cNvSpPr txBox="1"/>
          <p:nvPr/>
        </p:nvSpPr>
        <p:spPr>
          <a:xfrm>
            <a:off x="2362200" y="3352800"/>
            <a:ext cx="5410200" cy="218521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en-US" sz="2000" dirty="0" smtClean="0"/>
          </a:p>
          <a:p>
            <a:pPr algn="ctr"/>
            <a:r>
              <a:rPr lang="ar-SA" sz="2000" dirty="0" smtClean="0"/>
              <a:t>:الرجاء تحميل كل معمل من الموقع </a:t>
            </a:r>
          </a:p>
          <a:p>
            <a:pPr algn="ctr"/>
            <a:r>
              <a:rPr lang="en-US" sz="2000" dirty="0">
                <a:hlinkClick r:id="rId3"/>
              </a:rPr>
              <a:t>http://</a:t>
            </a:r>
            <a:r>
              <a:rPr lang="en-US" sz="2000" dirty="0" smtClean="0">
                <a:hlinkClick r:id="rId3"/>
              </a:rPr>
              <a:t>fac.ksu.edu.sa/lalsuhaibani/home</a:t>
            </a:r>
            <a:endParaRPr lang="en-US" sz="2000" dirty="0" smtClean="0"/>
          </a:p>
          <a:p>
            <a:pPr algn="ctr"/>
            <a:endParaRPr lang="en-US" sz="2000" dirty="0" smtClean="0"/>
          </a:p>
          <a:p>
            <a:pPr algn="ctr"/>
            <a:endParaRPr lang="en-US" sz="2000" dirty="0" smtClean="0"/>
          </a:p>
          <a:p>
            <a:pPr algn="ctr"/>
            <a:endParaRPr lang="en-US" dirty="0" smtClean="0"/>
          </a:p>
          <a:p>
            <a:pPr algn="ctr"/>
            <a:endParaRPr lang="en-US" dirty="0"/>
          </a:p>
        </p:txBody>
      </p:sp>
      <p:sp>
        <p:nvSpPr>
          <p:cNvPr id="28678" name="AutoShape 6" descr="data:image/jpeg;base64,/9j/4AAQSkZJRgABAQAAAQABAAD/2wCEAAkGBxQQEhQUExQWFRUXFRQYFxYXFBkYFhgYFRYXFhYYGhgdHCggGBolHBUUITEhJSotLi4uGB8zODMsNygtLisBCgoKDg0OGxAQGi0kHiQsLCwsLC4sLCwsMCwsLCwvMCwsLCwsLCwsLCwsLSwsLCwsLCwsLCw0LCwsLCwsLCwsLP/AABEIAO0A1AMBIgACEQEDEQH/xAAcAAABBQEBAQAAAAAAAAAAAAAAAwQFBgcCAQj/xABNEAACAQICBgYGBggCBgsAAAABAgMAEQQhBQYSMUFREyJhcYGRBzJSgqGxFCNCYnKSM0NTg6LBwtFjsiREk6PT8BUWJTRkc7PD0uLx/8QAGgEAAwEBAQEAAAAAAAAAAAAAAAECAwQFBv/EAC4RAAICAQMCAwcFAQEAAAAAAAABAgMREiExBEETUXEFYYGxwdHwIjKRoeFSM//aAAwDAQACEQMRAD8A3GiiigAooooAKKKKACiiigAoopvNMSdhPW4ngo/m3IePeAeyz2Oyo2m5XsB+I8PieyubS80HZssfjtD5UpFGFFh4k7yeJJ4movWTWKHARh5SSSbIi2LseNgSMhxJqks7IQ/OKZP0iWHtL1gO8W2h5EDiacI4YAggg5gg3B8areruumGxp2VJjk4RyWBP4SCQ3dv7KmXwxUlojsE5lTmjc7jgfvDxvuoccbMEx7RTXD40E7DjYf2Tua28o25h8RxAp1UjCiiigAooooAKKKKACiiigAooooAKKKKACiiigBCXEbLBLZlWI5dUqD/mFeM78Nn40hpfqhJPYkUn8L/VtfsAfa92nFMQkTLwMf5WP9VcET+3F/sm/wCJTmvaAGnR4j9rGP3J/wCJXnQT/t18If8A708r2jIDE4Sc/wCsW7oU/nekotFyqLDFOP3cVyeJJKG57alK9p5DBGf9GSn/AFubwSAf+1UPpPUKHEv0k02IkewFy0YsBuAAjAA7qcaW1xghJVPrXHsnqjvb+16rmJ11xD+rsRjsW582v8quKnyiW4kmvozwY4zf7QfyWpyPV8AAfSMVYCw/0hvnVDOsWJO+Z/Cw+QpWHWXErumY94U/MVTjN8sScfIuk2rMTizyYlhkbHFS7xmDk2+uv+rcPF8Se/G4n+UtQGB11cZSorDmvVPluPwq06M0vFiR9W2fFTkw8OPeKhqSKWGIJq/CP23jisQfnJS6aKiHBvGSQ/NqfV5UZYyP0o5w8EkkSAtGpfZz6wUXI53te3baqdgvSijevAQOavf4WrQCKz7R3o2wjhwXnVkkdCFlFhY7SWBU70ZD410UzqSfiRz+epzdRXdJp1Sx+ejLVonWvDYmwV9lj9l+qf7HzqbrPJvRiFzhxT90qK3xTZt5Gn2jMbitHFY8WNuAkASqSwS+QubXA7CO7lVypqs/8Xv5P6fYyjfdVtetv+lx8V9S60V4rAgEG4OYI3Gva4zvCiiigAooooAKKKKAEsXhxKjo251ZT3MLH50y0ViDJEjN69tl+x0JSQfmVqkqh8H1J54+F1lXulBDfxpIfeqkJklRXgr2kB7XoryigD0m2ZyFZprZracQTFCSIRkSMjJ/Zezjx5VM+kjTXRRLAhs0ty3MRjK3vHLuBrOsHC0rrGguzMFUdp/lW9UNtTM5S7D7R+FkncJEpZjwHLmTuA7TV40XqIAAZ5CT7KZAd7HM+AFT+r2hUwcQRc2Ni78WP9uQpzpPSUeGQvK2yvDmTyA4mplY28RKUUuRtBq3hU3QqfxXb/MTSzaEw5/UR/kH9qp+M9IbE/VQgDgXJJPura3ma6wHpBa4E0QtxMZII903v5ilomGqJO43VDDv6oaM81Nx5G/wtVU0roSfBkPe6g5SJcWPC/FT8O2nmntcZVktA6dGVUq2zdsxmDfcbg5WqQ1K0zJijMkzbfVUgFVtY3DCwG7MVS1RWWLZvA61Y1kGItHLYS8DuD2+TdlWOs51q0KcJIJIriNm6pG9GGdr+Fx3VcNW9LjFQhj669Vx28+4jPz5VEorlDT7MlaijJ0OMUfZxEZHZ0sGYHaWjZvCGpWoPXHDs2FZ49oSwFZ4yttu8WbKt8rtH0iZ+3UFFgrmSMMCrAEEWIIuCDvBFQ2A0z1VMhDIwBWZR1SpzBdfsZEdYXXeeruqbo4HyQWEnGEnXDNfo5AxgY52Ki7RE91yvZccqnar2vWDaTCO6ZSwlZozyaI7XlYGpfReNGIhilXdIiuPeANvjWln6kp+fPr/AL88mFX6ZOvy3Xo/t8sDqiiisjcKKKKACiiigAqG0x9XPh5ODF4W99ekQn3otn36marWs87TxSLCAeiIk2+ckDCRY05naQBm3DMZm+zUeRMm0au6ZYTEiRVdTdWUMD2MLj507VqGB3Xtc10KQGL68Y7pcdMb5IRGOwILH+LaPjU36LcEHnklI/RqAv4pLi/5Qw96qTpObanmPOWQ+bmtK9Eq/wCjzNxM1vJFt8zXXZtWYx3kXu9Y1rVpw4ydmv8AVqSsY4bI+13tv8hwrTtbMUYsHiHGR6NgD2v1R/mrEA9RRHuVN9ixas6EfGyFVOyqgF3tewO4AcSc/I1cp/R9Fs9SWQPzbZK37gAfjS3ozw4XB7fF5HJ907AH8J86tlTOx6thxisGJ6Rwb4eRo5BZl8iDuIPEGpz0f4rZxar7aOvkNv8Apqd9Jmjw0KTgdaNgrH7j5fBreZqjavYvo8VA3KVL9zHZb4E1onrgTwzYtKYJcRE8TbmFr8jvU+BsazvU3HHD4vo2yDkxsOTA9X+LLxrTayTXD6nHSlciGRx3lVf5msqt8xKltua3XhriGXbVWG5gD5i9c4mYRqzHcBf+wrIspmgpxBJNgTvw7fV7rGB+vEB+EEp+7NWbQeJFzECDsi6i+5b2K9wNrcgbcKpD6MGJxyzkkGKNg5GW2ZCSiE9g6QkcnHOprpugkjl3BTZvwHI+Qz8K105RGcMuM8YZWU7iCD4i1Vv0cufoKId8byx/lckfAirMDVb1DW0U4/8AFTW/hojvVL1X1M5vF0fen9Cy0UUVidAUUUUAFFFFAEPpHFGRzChKqtulcGzdYXEan7LFSCW3gEWzN19jAUBVACgAAAWAA4AUw0TJtRB/2haQ/vGLDyBA7gKdF60wSRurb7EbQ/sJHi90Hai/3bpU7HJVOx+lkwmMbbuFmiRrgXG3GWUnLmrJ+WpvR+lopv0ciseV+t5HOm0JMnVauwaZJJThJKjBR8/aaXYxM6+zNKPJ2rSPQ/PeCdeIlVvBkA/oNUn0k4XodITcpAko94Wb+JXqV9EOkdjFPET+ljy/FGdoD8pfyrpm8wMltI0D0gKTo/EW5IfASITWKB637TWD6fDzRe3G6jvKm3xtXzztEZHIjeOR40UPZoLFubT6MZw2BUexJIp8Tt/JqtlZb6I9LBZJcOx9cB0/EuTDv2bH3TWoVjasSZcXsRetkW3gsQP8Jj4qNofEViQk5VtOuOJEWCxDHjGyjvfqD4tWHB62oWzIs5PoTB4jpI0cbnRW/MAf51kWu2JD42cjcGC/kRVPxBqx6G12hg0egLXnjUosedyRcIT921rnsPGqRonDNi8SkZuTI92PYTtO3ltGlXDS22OTybZotbQQg7xFGD4IKh9bdIBFCXyA227huHz+FT8jhFJOQUEnsAFUnCg4vE3b1VIkbwP1S/mF/wB2RxrBFsf6KwRiiG167Eu/4m4duyAq9yiuccl1buPyqVkFRmk8o3P3T8cv51rFkMk9S8aZcKgb1oxsHuX1T4rb41zqUv8Ao5b25ZW/jI/lUJozF/RC18laE3/Gill/qHiKtOruH6PDQrx2FJ726x+JpyWmt+9r5Myzquj7k/7ax8mSNFFFcx1BRRRQAUUUUAZvq5pF+j6A2DQvJCSRf9G5UcRwtUhLBM+7EOvciW+V/jUXpSL6PpSdfszJHOvK9uikHfdAfeqdjNdSSayY75KxpnVXEYgq30hGK3ttxspNxuLB2+VQOM0RisNnJCxUfbiPSKO3LrjvK1pqGl0NLIzPdDa4SoB1hMn3jc/m3+d6uOi9aYZrAt0bcnyHg26udKas4bEnaePZf9pGdh/Ej1vevVY0hqXiIs4WWdfZNo5f/g/8NThMYp6XtHbcUWJXfGdh/wAD+qfBhb36zfRGkmw00UyetG6sBzsc17iLjxq2vjpEV8PJtoHUq0UikZHiAfO61Q8TGY2KtvB8+Rq47LAn5n07gMck8aSxm6OoZT2EX86x30maDOFxRlUfVTksDwWTe6+fWHYTyrr0Ya4DDt9Fma0Tm8bHcjnep5Kx8j35anpTAx4qJopl2kbhxB4MDwI51mv0SG/1IwLB4xonWSNirowZWHAj/ndxrVtEelDDsg+kK8cgGeyu0jHmudx3Hzqk6wag4nDMTEDPFwKD6wDkybye1bju3VXFwM19noZb8uje/latmozJWUXDXfXX6dsxxKUhU7XW9Z23AkDIAZ2HjVangeMIXUqHQOhP2lOQYdmVWbVTUGaZlfFKYogb7BykfstvQcyc+Q41qeN0fDMgSSJHRfVVlBC2Fhs8suVLxFDZBpb3Zg2GjaRgiKXY5BVBJPcBWu6iarfQ1MstuncWtvEa79m/Fjlc9gHfN4DAw4cEQxJHffsKBfvIzNN9P6djwcRkkPYq/aduCj+/ConY5bIailuVX0l6yyROMPE+yCm1IQBfM9UXO7IX8RU/qhoxsPhV6S5lk+skubkFh1V91bDvvWd6p4V9KaQMkuahuml5WBGwndcKLeyprY3FKeElFDW+40kFRWlFuFX2mA8BmflUxIKjpF2pL8FW3i2Z+AHnSQMiNNx3S3EkW+Z+ANXXR2JEsSOu5lBty5jwNx4VVcQm0/YoPm2XyB86e6o4nZMkB4HbTuOTDwNj71aW7wS8t/5/EZVfvlL4fx/rZZqKKK5TpCiiigAooooAofpNg2HweJH2ZWhc/dnHVv76L+alsI91FS2v2jjidH4lF9cRmRPxxESJ8VA8aq+reNE0KONzKrDxF66K3mODKa3J5DThDTVDThDTYIcKaVU0ghpVTUMYYvBRzrsSosi8mUEeF9x7apOsfovin60ErRMNyv107r+uPM25VfFpRanLQz5209qdjMFcywkoP1kfXTxIzX3gKnNT/SM+GURYjaliFgrg3kQcs/XX4jt3VuAqs6f1AwWMuzRdFIf1kXUN+ZX1W7yL9tVrzyGPIV0TrBBilvDKr8wDZh3qcxUj09ZHpv0W4zDHbwricDMbJ6OYeBNj4G/ZVcOtWkMOxjaeZGXeki3cd4kUmjCfAsn0B01I4rHpEu1I6ovNmAHxrEMBrHpTFtsQyTStxEca5d7Ko2e8kVZdG+jDG4kh8ZOI+YLGaXu37I8zRhLkMk1pz0kwRAjDjpn55rGO0ne3h5iqN0eO0tJthJJjuBAtEo5AmyqPG/fWraG9HuBw1j0XTOPtTHb8kyQeV6tAsBYCwG4DICnrS4Qac8lZ1D1dfAYchwpmkYtJZsgBkig2zsM+9jVgOIF7MNkndf1T3N/I2PZSpak3sQQRcHeDuNRy8lHMuVyaZJHYZ7yST3n+wsPCupImX1DdeKMcvdbevcbjgLVyuJVzs5q1s0bJrcSODDtFxTQmNdjeeZv/AG+Fqj5Jugmjm4KbN+Fsm+GfhUxKtRuOh2lIrVPJnjBdAaKhdU8Z0kAU+tGejb3fVP5beN6mq5msPBsnkKKKKQwooooA8IrI9Vo/o0k+FP8Aq88kaj/DJ24v4HWtWxuKWGN5HNkRWZjyCi5+VYJq9rG2J0niXfIzHaA5dHZVXwWwvx2b1tSnuzOclsjVIzThDTOBrgU5Q1oyUOUNLKaQQ0stQykLrSi0ippVahjFRXQrgV0KQzsU00poiDFALiIY5QDcbaBrd191Owa8LUhnGHgSJQkaKiDcqKFUdwGQrotXJauS1GAOi1cFq5LUjLMFF2IAHEmwqsCFS1Js1IwYlZFDKbqb2PcSD8QaJJAASSABmSTYDvNPAjstTfEwrILML8RwIPMEZqe0Z16soYAggg7iDcHxrwtVYEM3MkfOVPASj5B/gfxGuI8QkoJQ3tkRmGU8mU5qewinZameMwayHazVwLB1NnHZfiOw3HZVITONB4joMXsn1Zhs+8tyv9Q8RV0rM9K9LGLsNrZIZZkHqlTcF0+zbLrC45ha0LReNE8Ucq7nUHuPEeBuPCs7V3Kg+w6ooorIsKKKKAM89MGmujhXDqc367/hU2Qe89j2iNqw/ReI6DExScA4B7m6p+BNXDXjSn0vESSXurMdj/y0ukXgQHk/e1SMfHXqKnTSl35PJ8fVe324N/0bJdRUghqqalaQ6bDxtxKi/eMj8QatKGuZneh0hpZDTdDSyGs2WLqaWWkFpValjFhXV64WvNq57vn/APnzqRit65LU3xWMSMXdlXvNvIcahMZrTGuUalzzPVX+/wAKALAWpljdJRw+u4B5b28hnVOxun5pL9bYHJcvjv8AjVXx+sMEV7vtNyTrG/ad3mapJvgTaXLLxjtajuiW33m3+Cj+dVvSWkyevNJkOLNYDuG4eFUjHa2yudmJQl8gfWc33WG6/gakNEejvH44h57woftzk7dvuxet57IrTwmv3bGLuT/buTWI9KMWGgWPDxmaQA3ZupGCWJ/E2/s76gY8BpfT1mYlYDmC14sOBl6q75e+zd9aVq96OcFg7MU+kSDPbmAIB5rH6oz3E3I51biaeF2IdnmUbVfURNFrt9PNLJdRYO0cALMBlED1t+9ie4VZy1GmpLdCvtSjyVHb5gUizU2tkOuTeTstSZauWemWKxwXjQkaDqSW1O9TsQqmSFfVv0iLyubOByF7H3jVdwcM2Na0I6oNmkOSDx4nsFXPQer8eF6w68hFjI2/tAH2R/znUWNJYKinnJL0UUVzmoVBa76QOHwUzKbO4EUZ+/MwjU+G1fwqdrPvSnjOvhYRw6fEN+6To47+9Nf3a0phrmomV09FcpeSMs0gBtHZ9UZL+FRsr8AKhMamVT2JSorFJXvWR2PnKZbln9F2O6rxE+o9x3Pn8w1ahGaznC6M+hrouYCwxOHlRz98SGeO/aVkcdy1f8I91FeSfQLhD5DS6GmyGnCGs2WhdTRiMSsSF2vsjfYX3m1eKa6kiDqyncwIPiLVDKILGa3KoPRxknhtG1ychkL/ADqIxOn5iucgQcdnq5neb7/jTHH4F45CGF1Q2DD1Wcj5gHd948qgdO6JkxDJ0Sl2zXZHmDnkOOdVXBSlpbwRbNwg5JZHGN1hhUm7l2+71ife3fGoTGa1uf0aBe1sz5bvnVg0Z6NXaxxEqxj2Yxtv3XNlXvG1Vw0TqhgsNYrAJGH25j0h79kgIPBa6vDqj7zi8a2XdIybCaMx2kf0aSyrz9WIe8bJVv0L6Jdxxc4H+HDmfGRhYeCnvrS+k+G4cB3DhXQak5PhbCSXL39RhoXV3C4L/u8Ko3tnrSH32ufAWFSlcBq6vWRechSZeuJpeArgNVqJLkR2lZLzxL7McrnvJRV/rpGbEBajdLaRC4iY39VYk8g0h/8AUHlTLR2FxGkG+pGzHexma+wOez7Z7B4kUT25Nqf2+r/wWxulswq3ZibBQLknkAN9TOhdUXktJi8hvEIOfvsPkPPhU/oDVyHBi6jakI60rZseweyOwfGpiueVvaJ1KHmcQxKihVAVQLAAWAHYK7oorEsKKKKACsl19m6TSM4/ZYWCPuMkplPwUVrVYtp99rSek+w4UeAjA/nXX0Szcji9oPFEivYlaisUtTmJWonFJXtzR89VI1LXTR3/AGJh5FHWwqYWcdyKFk/3byUpoSfaQW5VatHYZcTo+ONs0lwqIe54gp+dZrqJOwiEb+vEzwv+KJih/wAt/GvBg92j6lrZF3Q04Q01Q04Q02JDhDXGOxXRIWAuxsqL7TsbKPP4Xr1DVV01py87LHn0N1B4CVh1j2lVNu9jyqSh3pvHiGLoFIZiPrGIvmc2P4iST2VWdvlScstrsx5kknxJJNQOJx5nNlusXPc0n9k+J7t7rrlZLESLbYVR1SLlovW8A7Ml2Xd0g/56w7R8atsGIVwGVgwO4g3FZ3q9oJp7M3ViHHi1uC/34VfcNEsahUAVRuAr0bK4wSinl9zx67Zzk5NYT4Hgauw1Ng1dhqwcTdSHAauJp7ZCm8s9shvpENTVfdidnZC4auw1Nw1NtK4kxwyMvrBDsjmxyQeLECqcSVIb6B1TTFs2KxDbSSSOyRDJSobZUud7XCjLdbffdV8jjCgKoAAFgALAAcAOFIaNwghhjiG5ERB7qgfypzXm2TcpZPYrhpikFFFFQWFFFFABRRRQAViGnuppvHIf1kSkdpSOGT/Kj1t9Yr6Y4mwmkcNjFFwyDLgWiNnUnkUdR510dLLTYmc3Vw11NEZiVqKxK1O4gKwV0O1G42kbmp5/eBBUjgQaicStfQyw1lHy0MxeGbT6PsV0uj8OfZTYP7slP6RVEx8P0XS+Lj3LL0eJT94NiT/eRsfGpb0O6Suk2HJzVhIv4WsrW7AQv5659K+G6OfA4obtt8O57JBtx37mjI96vn5x0XNfm59TRLXSn7iXga4FOUNQsOkkjjBdrchxPcKhNK6faQEA9HHxzzI+8eXZ86cngtD/AFs1r6CMrB1pCQitw22yAXnzJ7KqnSphIlDtc+byOc2IG8kkk1A47SrSThowCkakIx9Xbb1nt9qwyG7ia7wWEknk6oaSQ7yeA+SL5Crq6eVm72Rz39VCrZbvyO8TO05vJkgNxGDl2Fz9o9m4du+rXoHV29pJxZd6x7mbtb2V7N57KV0RomPD2ZiJJee9E/CPtN94+A41Lie++vUhVojiKx8zxLL/ABJapvL/AKRKpILACwAFgBkABuAHAUqr1FpLSyzVm6zSNpIhqRmxVsh50wlxt8hupJXpqnuxSv7Ieh6UV6ZK9Ko1NwCMx4HpCVOlnwsO8NMJG/Bhx0l+7pBCPerlXqR1Uw+3iJpjuRVhTvNpZT43hHumua96INnV0y12JFroooryT3AooooAKKKKACiiigAqtekHVr/pLBtELdKp6SIn21BFieTAlfEHhVlopptPKE0msM+YNDaYbCloJ0YxhjtJukicZMVvxysVORsNxF6nbJNnDIkl/s3CydxjYhifw3HbWm68+juHSJMqHocRb1wLq9hYBxx5bQz77WrIdL6g47Ck7cJZR9tCGW3PmPEV6tHUtrCfwPG6npEnlr4ktoLFTYDExz9FJZTZxsMNpGyYbuWY7QKvXpP03g59HSouIjMpCSQqrbT7aMHQFRcoTa2drXzrGU0NP+wk/Ifnal10LKPX2IxzkkRfhe/wp3U+LJSewUX+DFxTyKpptwMlux3s5v8AAb/Om0kjzMNslzfJbZX4WQcfM0+gwEC+vKZD7MSkD87j5LUthccsYtCixDiVzc97nPysK0r6aKf3Mrusk1jP8HGj9XTkcQ3Rj9mLGU943J459lWGFlRdiNQichvbtZt7HvqHjxFOo569CuEUeTbZOW3CJFZaXSWo1ZqUWStmkznUmiSGItXhnJpiGrtXqfDRXiseq9KK9R02KWNSzsFUbyTYVJ6H0DicbY2bCwH9Y6/XuP8ADjYfVj7zi/3TvrlvtrqWZP4dzs6amy94gvj2OY52eQQxKZJSAdgfZU5bcjbo035nfawBOVXnQOhBhxtOduUjNrWVR7KDgO05nusA50NoaHBpsQpsgm7Ekl3a1tp3ObtlvNP68S/qpW7cLyPo+m6OFO/L8/sROkdBrJdk6jfwnvHDvFOtEYLoIlTjmWPNmJZvC5PhanlFYytlKOlvY3jTCMnJLdhRRRWZqFFFFABRRRQAUUUUAFFFFABRRRQBUtYvR3gsbdjH0Mh/WQ2Qk/eW2y3iL9tZjp70VY3DXaDZxKD2OrJ4xk5+6Seyt7orWF048MynRCfKPlBnaNirqyMMirAqw7wcxTmHGVq3p60aGwkWJA60Umyx47EqlRfnZ+jqgaQ1XRVV4prXVSVcXzIBNmHDwrvq6rK3POu6LyG0OMp5Fi6rkwaM2NmNwBsm5JOQAG8k8qtmB1I0m4VhhGUEXG3JEpz5qXup7CL10rq4LlnHLoLHwjqPE06jnp7g/RzpFj1hBGObSsx8lQg+dWHR/otOX0jFsfuwRrH4Fn2yfC1N+0ao98kL2VdLtj1f2KrJjVQXdgo3Zm1ydwHM9lS+itB4zF26OLoYz+uxAK5c0hyd/e2B21oOhdUsJgztRQrt/tXJkl7frHJYDsBtU3XJb7TsltBY+Z20ex6o72PV/SK1oHUuDDMJHvPON0stjsn/AA0HVj37wL8yastFFebKTk8t7nrRjGKxFYQUUUUigooooAKKKKACiiigAooooAKKKKACiiigAooooAKKKKAIXXPRH03A4nDgAtJEwS+7pF60Z8HVTWEav6LxukysUMZASySSPdY4yoswY8WFvVFz3DOvpGuY4wuQAAuTkLZk3J7ySTVxm48CaTKnqb6P8No60n6bEWzmcZi+8RrujHdmeJNW6iiobyMKKKKACiiigAooooAKKKKACiiigAooooAKKKKACiiigAoooo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80" name="AutoShape 8" descr="data:image/jpeg;base64,/9j/4AAQSkZJRgABAQAAAQABAAD/2wCEAAkGBxQQEhQUExQWFRUXFRQYFxYXFBkYFhgYFRYXFhYYGhgdHCggGBolHBUUITEhJSotLi4uGB8zODMsNygtLisBCgoKDg0OGxAQGi0kHiQsLCwsLC4sLCwsMCwsLCwvMCwsLCwsLCwsLCwsLSwsLCwsLCwsLCw0LCwsLCwsLCwsLP/AABEIAO0A1AMBIgACEQEDEQH/xAAcAAABBQEBAQAAAAAAAAAAAAAAAwQFBgcCAQj/xABNEAACAQICBgYGBggCBgsAAAABAgMAEQQhBQYSMUFREyJhcYGRBzJSgqGxFCNCYnKSM0NTg6LBwtFjsiREk6PT8BUWJTRkc7PD0uLx/8QAGgEAAwEBAQEAAAAAAAAAAAAAAAECAwQFBv/EAC4RAAICAQMCAwcFAQEAAAAAAAABAgMREiExBEETUXEFYYGxwdHwIjKRoeFSM//aAAwDAQACEQMRAD8A3GiiigAooooAKKKKACiiigAoopvNMSdhPW4ngo/m3IePeAeyz2Oyo2m5XsB+I8PieyubS80HZssfjtD5UpFGFFh4k7yeJJ4movWTWKHARh5SSSbIi2LseNgSMhxJqks7IQ/OKZP0iWHtL1gO8W2h5EDiacI4YAggg5gg3B8areruumGxp2VJjk4RyWBP4SCQ3dv7KmXwxUlojsE5lTmjc7jgfvDxvuoccbMEx7RTXD40E7DjYf2Tua28o25h8RxAp1UjCiiigAooooAKKKKACiiigAooooAKKKKACiiigBCXEbLBLZlWI5dUqD/mFeM78Nn40hpfqhJPYkUn8L/VtfsAfa92nFMQkTLwMf5WP9VcET+3F/sm/wCJTmvaAGnR4j9rGP3J/wCJXnQT/t18If8A708r2jIDE4Sc/wCsW7oU/nekotFyqLDFOP3cVyeJJKG57alK9p5DBGf9GSn/AFubwSAf+1UPpPUKHEv0k02IkewFy0YsBuAAjAA7qcaW1xghJVPrXHsnqjvb+16rmJ11xD+rsRjsW582v8quKnyiW4kmvozwY4zf7QfyWpyPV8AAfSMVYCw/0hvnVDOsWJO+Z/Cw+QpWHWXErumY94U/MVTjN8sScfIuk2rMTizyYlhkbHFS7xmDk2+uv+rcPF8Se/G4n+UtQGB11cZSorDmvVPluPwq06M0vFiR9W2fFTkw8OPeKhqSKWGIJq/CP23jisQfnJS6aKiHBvGSQ/NqfV5UZYyP0o5w8EkkSAtGpfZz6wUXI53te3baqdgvSijevAQOavf4WrQCKz7R3o2wjhwXnVkkdCFlFhY7SWBU70ZD410UzqSfiRz+epzdRXdJp1Sx+ejLVonWvDYmwV9lj9l+qf7HzqbrPJvRiFzhxT90qK3xTZt5Gn2jMbitHFY8WNuAkASqSwS+QubXA7CO7lVypqs/8Xv5P6fYyjfdVtetv+lx8V9S60V4rAgEG4OYI3Gva4zvCiiigAooooAKKKKAEsXhxKjo251ZT3MLH50y0ViDJEjN69tl+x0JSQfmVqkqh8H1J54+F1lXulBDfxpIfeqkJklRXgr2kB7XoryigD0m2ZyFZprZracQTFCSIRkSMjJ/Zezjx5VM+kjTXRRLAhs0ty3MRjK3vHLuBrOsHC0rrGguzMFUdp/lW9UNtTM5S7D7R+FkncJEpZjwHLmTuA7TV40XqIAAZ5CT7KZAd7HM+AFT+r2hUwcQRc2Ni78WP9uQpzpPSUeGQvK2yvDmTyA4mplY28RKUUuRtBq3hU3QqfxXb/MTSzaEw5/UR/kH9qp+M9IbE/VQgDgXJJPura3ma6wHpBa4E0QtxMZII903v5ilomGqJO43VDDv6oaM81Nx5G/wtVU0roSfBkPe6g5SJcWPC/FT8O2nmntcZVktA6dGVUq2zdsxmDfcbg5WqQ1K0zJijMkzbfVUgFVtY3DCwG7MVS1RWWLZvA61Y1kGItHLYS8DuD2+TdlWOs51q0KcJIJIriNm6pG9GGdr+Fx3VcNW9LjFQhj669Vx28+4jPz5VEorlDT7MlaijJ0OMUfZxEZHZ0sGYHaWjZvCGpWoPXHDs2FZ49oSwFZ4yttu8WbKt8rtH0iZ+3UFFgrmSMMCrAEEWIIuCDvBFQ2A0z1VMhDIwBWZR1SpzBdfsZEdYXXeeruqbo4HyQWEnGEnXDNfo5AxgY52Ki7RE91yvZccqnar2vWDaTCO6ZSwlZozyaI7XlYGpfReNGIhilXdIiuPeANvjWln6kp+fPr/AL88mFX6ZOvy3Xo/t8sDqiiisjcKKKKACiiigAqG0x9XPh5ODF4W99ekQn3otn36marWs87TxSLCAeiIk2+ckDCRY05naQBm3DMZm+zUeRMm0au6ZYTEiRVdTdWUMD2MLj507VqGB3Xtc10KQGL68Y7pcdMb5IRGOwILH+LaPjU36LcEHnklI/RqAv4pLi/5Qw96qTpObanmPOWQ+bmtK9Eq/wCjzNxM1vJFt8zXXZtWYx3kXu9Y1rVpw4ydmv8AVqSsY4bI+13tv8hwrTtbMUYsHiHGR6NgD2v1R/mrEA9RRHuVN9ixas6EfGyFVOyqgF3tewO4AcSc/I1cp/R9Fs9SWQPzbZK37gAfjS3ozw4XB7fF5HJ907AH8J86tlTOx6thxisGJ6Rwb4eRo5BZl8iDuIPEGpz0f4rZxar7aOvkNv8Apqd9Jmjw0KTgdaNgrH7j5fBreZqjavYvo8VA3KVL9zHZb4E1onrgTwzYtKYJcRE8TbmFr8jvU+BsazvU3HHD4vo2yDkxsOTA9X+LLxrTayTXD6nHSlciGRx3lVf5msqt8xKltua3XhriGXbVWG5gD5i9c4mYRqzHcBf+wrIspmgpxBJNgTvw7fV7rGB+vEB+EEp+7NWbQeJFzECDsi6i+5b2K9wNrcgbcKpD6MGJxyzkkGKNg5GW2ZCSiE9g6QkcnHOprpugkjl3BTZvwHI+Qz8K105RGcMuM8YZWU7iCD4i1Vv0cufoKId8byx/lckfAirMDVb1DW0U4/8AFTW/hojvVL1X1M5vF0fen9Cy0UUVidAUUUUAFFFFAEPpHFGRzChKqtulcGzdYXEan7LFSCW3gEWzN19jAUBVACgAAAWAA4AUw0TJtRB/2haQ/vGLDyBA7gKdF60wSRurb7EbQ/sJHi90Hai/3bpU7HJVOx+lkwmMbbuFmiRrgXG3GWUnLmrJ+WpvR+lopv0ciseV+t5HOm0JMnVauwaZJJThJKjBR8/aaXYxM6+zNKPJ2rSPQ/PeCdeIlVvBkA/oNUn0k4XodITcpAko94Wb+JXqV9EOkdjFPET+ljy/FGdoD8pfyrpm8wMltI0D0gKTo/EW5IfASITWKB637TWD6fDzRe3G6jvKm3xtXzztEZHIjeOR40UPZoLFubT6MZw2BUexJIp8Tt/JqtlZb6I9LBZJcOx9cB0/EuTDv2bH3TWoVjasSZcXsRetkW3gsQP8Jj4qNofEViQk5VtOuOJEWCxDHjGyjvfqD4tWHB62oWzIs5PoTB4jpI0cbnRW/MAf51kWu2JD42cjcGC/kRVPxBqx6G12hg0egLXnjUosedyRcIT921rnsPGqRonDNi8SkZuTI92PYTtO3ltGlXDS22OTybZotbQQg7xFGD4IKh9bdIBFCXyA227huHz+FT8jhFJOQUEnsAFUnCg4vE3b1VIkbwP1S/mF/wB2RxrBFsf6KwRiiG167Eu/4m4duyAq9yiuccl1buPyqVkFRmk8o3P3T8cv51rFkMk9S8aZcKgb1oxsHuX1T4rb41zqUv8Ao5b25ZW/jI/lUJozF/RC18laE3/Gill/qHiKtOruH6PDQrx2FJ726x+JpyWmt+9r5Myzquj7k/7ax8mSNFFFcx1BRRRQAUUUUAZvq5pF+j6A2DQvJCSRf9G5UcRwtUhLBM+7EOvciW+V/jUXpSL6PpSdfszJHOvK9uikHfdAfeqdjNdSSayY75KxpnVXEYgq30hGK3ttxspNxuLB2+VQOM0RisNnJCxUfbiPSKO3LrjvK1pqGl0NLIzPdDa4SoB1hMn3jc/m3+d6uOi9aYZrAt0bcnyHg26udKas4bEnaePZf9pGdh/Ej1vevVY0hqXiIs4WWdfZNo5f/g/8NThMYp6XtHbcUWJXfGdh/wAD+qfBhb36zfRGkmw00UyetG6sBzsc17iLjxq2vjpEV8PJtoHUq0UikZHiAfO61Q8TGY2KtvB8+Rq47LAn5n07gMck8aSxm6OoZT2EX86x30maDOFxRlUfVTksDwWTe6+fWHYTyrr0Ya4DDt9Fma0Tm8bHcjnep5Kx8j35anpTAx4qJopl2kbhxB4MDwI51mv0SG/1IwLB4xonWSNirowZWHAj/ndxrVtEelDDsg+kK8cgGeyu0jHmudx3Hzqk6wag4nDMTEDPFwKD6wDkybye1bju3VXFwM19noZb8uje/latmozJWUXDXfXX6dsxxKUhU7XW9Z23AkDIAZ2HjVangeMIXUqHQOhP2lOQYdmVWbVTUGaZlfFKYogb7BykfstvQcyc+Q41qeN0fDMgSSJHRfVVlBC2Fhs8suVLxFDZBpb3Zg2GjaRgiKXY5BVBJPcBWu6iarfQ1MstuncWtvEa79m/Fjlc9gHfN4DAw4cEQxJHffsKBfvIzNN9P6djwcRkkPYq/aduCj+/ConY5bIailuVX0l6yyROMPE+yCm1IQBfM9UXO7IX8RU/qhoxsPhV6S5lk+skubkFh1V91bDvvWd6p4V9KaQMkuahuml5WBGwndcKLeyprY3FKeElFDW+40kFRWlFuFX2mA8BmflUxIKjpF2pL8FW3i2Z+AHnSQMiNNx3S3EkW+Z+ANXXR2JEsSOu5lBty5jwNx4VVcQm0/YoPm2XyB86e6o4nZMkB4HbTuOTDwNj71aW7wS8t/5/EZVfvlL4fx/rZZqKKK5TpCiiigAooooAofpNg2HweJH2ZWhc/dnHVv76L+alsI91FS2v2jjidH4lF9cRmRPxxESJ8VA8aq+reNE0KONzKrDxF66K3mODKa3J5DThDTVDThDTYIcKaVU0ghpVTUMYYvBRzrsSosi8mUEeF9x7apOsfovin60ErRMNyv107r+uPM25VfFpRanLQz5209qdjMFcywkoP1kfXTxIzX3gKnNT/SM+GURYjaliFgrg3kQcs/XX4jt3VuAqs6f1AwWMuzRdFIf1kXUN+ZX1W7yL9tVrzyGPIV0TrBBilvDKr8wDZh3qcxUj09ZHpv0W4zDHbwricDMbJ6OYeBNj4G/ZVcOtWkMOxjaeZGXeki3cd4kUmjCfAsn0B01I4rHpEu1I6ovNmAHxrEMBrHpTFtsQyTStxEca5d7Ko2e8kVZdG+jDG4kh8ZOI+YLGaXu37I8zRhLkMk1pz0kwRAjDjpn55rGO0ne3h5iqN0eO0tJthJJjuBAtEo5AmyqPG/fWraG9HuBw1j0XTOPtTHb8kyQeV6tAsBYCwG4DICnrS4Qac8lZ1D1dfAYchwpmkYtJZsgBkig2zsM+9jVgOIF7MNkndf1T3N/I2PZSpak3sQQRcHeDuNRy8lHMuVyaZJHYZ7yST3n+wsPCupImX1DdeKMcvdbevcbjgLVyuJVzs5q1s0bJrcSODDtFxTQmNdjeeZv/AG+Fqj5Jugmjm4KbN+Fsm+GfhUxKtRuOh2lIrVPJnjBdAaKhdU8Z0kAU+tGejb3fVP5beN6mq5msPBsnkKKKKQwooooA8IrI9Vo/o0k+FP8Aq88kaj/DJ24v4HWtWxuKWGN5HNkRWZjyCi5+VYJq9rG2J0niXfIzHaA5dHZVXwWwvx2b1tSnuzOclsjVIzThDTOBrgU5Q1oyUOUNLKaQQ0stQykLrSi0ippVahjFRXQrgV0KQzsU00poiDFALiIY5QDcbaBrd191Owa8LUhnGHgSJQkaKiDcqKFUdwGQrotXJauS1GAOi1cFq5LUjLMFF2IAHEmwqsCFS1Js1IwYlZFDKbqb2PcSD8QaJJAASSABmSTYDvNPAjstTfEwrILML8RwIPMEZqe0Z16soYAggg7iDcHxrwtVYEM3MkfOVPASj5B/gfxGuI8QkoJQ3tkRmGU8mU5qewinZameMwayHazVwLB1NnHZfiOw3HZVITONB4joMXsn1Zhs+8tyv9Q8RV0rM9K9LGLsNrZIZZkHqlTcF0+zbLrC45ha0LReNE8Ucq7nUHuPEeBuPCs7V3Kg+w6ooorIsKKKKAM89MGmujhXDqc367/hU2Qe89j2iNqw/ReI6DExScA4B7m6p+BNXDXjSn0vESSXurMdj/y0ukXgQHk/e1SMfHXqKnTSl35PJ8fVe324N/0bJdRUghqqalaQ6bDxtxKi/eMj8QatKGuZneh0hpZDTdDSyGs2WLqaWWkFpValjFhXV64WvNq57vn/APnzqRit65LU3xWMSMXdlXvNvIcahMZrTGuUalzzPVX+/wAKALAWpljdJRw+u4B5b28hnVOxun5pL9bYHJcvjv8AjVXx+sMEV7vtNyTrG/ad3mapJvgTaXLLxjtajuiW33m3+Cj+dVvSWkyevNJkOLNYDuG4eFUjHa2yudmJQl8gfWc33WG6/gakNEejvH44h57woftzk7dvuxet57IrTwmv3bGLuT/buTWI9KMWGgWPDxmaQA3ZupGCWJ/E2/s76gY8BpfT1mYlYDmC14sOBl6q75e+zd9aVq96OcFg7MU+kSDPbmAIB5rH6oz3E3I51biaeF2IdnmUbVfURNFrt9PNLJdRYO0cALMBlED1t+9ie4VZy1GmpLdCvtSjyVHb5gUizU2tkOuTeTstSZauWemWKxwXjQkaDqSW1O9TsQqmSFfVv0iLyubOByF7H3jVdwcM2Na0I6oNmkOSDx4nsFXPQer8eF6w68hFjI2/tAH2R/znUWNJYKinnJL0UUVzmoVBa76QOHwUzKbO4EUZ+/MwjU+G1fwqdrPvSnjOvhYRw6fEN+6To47+9Nf3a0phrmomV09FcpeSMs0gBtHZ9UZL+FRsr8AKhMamVT2JSorFJXvWR2PnKZbln9F2O6rxE+o9x3Pn8w1ahGaznC6M+hrouYCwxOHlRz98SGeO/aVkcdy1f8I91FeSfQLhD5DS6GmyGnCGs2WhdTRiMSsSF2vsjfYX3m1eKa6kiDqyncwIPiLVDKILGa3KoPRxknhtG1ychkL/ADqIxOn5iucgQcdnq5neb7/jTHH4F45CGF1Q2DD1Wcj5gHd948qgdO6JkxDJ0Sl2zXZHmDnkOOdVXBSlpbwRbNwg5JZHGN1hhUm7l2+71ife3fGoTGa1uf0aBe1sz5bvnVg0Z6NXaxxEqxj2Yxtv3XNlXvG1Vw0TqhgsNYrAJGH25j0h79kgIPBa6vDqj7zi8a2XdIybCaMx2kf0aSyrz9WIe8bJVv0L6Jdxxc4H+HDmfGRhYeCnvrS+k+G4cB3DhXQak5PhbCSXL39RhoXV3C4L/u8Ko3tnrSH32ufAWFSlcBq6vWRechSZeuJpeArgNVqJLkR2lZLzxL7McrnvJRV/rpGbEBajdLaRC4iY39VYk8g0h/8AUHlTLR2FxGkG+pGzHexma+wOez7Z7B4kUT25Nqf2+r/wWxulswq3ZibBQLknkAN9TOhdUXktJi8hvEIOfvsPkPPhU/oDVyHBi6jakI60rZseweyOwfGpiueVvaJ1KHmcQxKihVAVQLAAWAHYK7oorEsKKKKACsl19m6TSM4/ZYWCPuMkplPwUVrVYtp99rSek+w4UeAjA/nXX0Szcji9oPFEivYlaisUtTmJWonFJXtzR89VI1LXTR3/AGJh5FHWwqYWcdyKFk/3byUpoSfaQW5VatHYZcTo+ONs0lwqIe54gp+dZrqJOwiEb+vEzwv+KJih/wAt/GvBg92j6lrZF3Q04Q01Q04Q02JDhDXGOxXRIWAuxsqL7TsbKPP4Xr1DVV01py87LHn0N1B4CVh1j2lVNu9jyqSh3pvHiGLoFIZiPrGIvmc2P4iST2VWdvlScstrsx5kknxJJNQOJx5nNlusXPc0n9k+J7t7rrlZLESLbYVR1SLlovW8A7Ml2Xd0g/56w7R8atsGIVwGVgwO4g3FZ3q9oJp7M3ViHHi1uC/34VfcNEsahUAVRuAr0bK4wSinl9zx67Zzk5NYT4Hgauw1Ng1dhqwcTdSHAauJp7ZCm8s9shvpENTVfdidnZC4auw1Nw1NtK4kxwyMvrBDsjmxyQeLECqcSVIb6B1TTFs2KxDbSSSOyRDJSobZUud7XCjLdbffdV8jjCgKoAAFgALAAcAOFIaNwghhjiG5ERB7qgfypzXm2TcpZPYrhpikFFFFQWFFFFABRRRQAViGnuppvHIf1kSkdpSOGT/Kj1t9Yr6Y4mwmkcNjFFwyDLgWiNnUnkUdR510dLLTYmc3Vw11NEZiVqKxK1O4gKwV0O1G42kbmp5/eBBUjgQaicStfQyw1lHy0MxeGbT6PsV0uj8OfZTYP7slP6RVEx8P0XS+Lj3LL0eJT94NiT/eRsfGpb0O6Suk2HJzVhIv4WsrW7AQv5659K+G6OfA4obtt8O57JBtx37mjI96vn5x0XNfm59TRLXSn7iXga4FOUNQsOkkjjBdrchxPcKhNK6faQEA9HHxzzI+8eXZ86cngtD/AFs1r6CMrB1pCQitw22yAXnzJ7KqnSphIlDtc+byOc2IG8kkk1A47SrSThowCkakIx9Xbb1nt9qwyG7ia7wWEknk6oaSQ7yeA+SL5Crq6eVm72Rz39VCrZbvyO8TO05vJkgNxGDl2Fz9o9m4du+rXoHV29pJxZd6x7mbtb2V7N57KV0RomPD2ZiJJee9E/CPtN94+A41Lie++vUhVojiKx8zxLL/ABJapvL/AKRKpILACwAFgBkABuAHAUqr1FpLSyzVm6zSNpIhqRmxVsh50wlxt8hupJXpqnuxSv7Ieh6UV6ZK9Ko1NwCMx4HpCVOlnwsO8NMJG/Bhx0l+7pBCPerlXqR1Uw+3iJpjuRVhTvNpZT43hHumua96INnV0y12JFroooryT3AooooAKKKKACiiigAqtekHVr/pLBtELdKp6SIn21BFieTAlfEHhVlopptPKE0msM+YNDaYbCloJ0YxhjtJukicZMVvxysVORsNxF6nbJNnDIkl/s3CydxjYhifw3HbWm68+juHSJMqHocRb1wLq9hYBxx5bQz77WrIdL6g47Ck7cJZR9tCGW3PmPEV6tHUtrCfwPG6npEnlr4ktoLFTYDExz9FJZTZxsMNpGyYbuWY7QKvXpP03g59HSouIjMpCSQqrbT7aMHQFRcoTa2drXzrGU0NP+wk/Ifnal10LKPX2IxzkkRfhe/wp3U+LJSewUX+DFxTyKpptwMlux3s5v8AAb/Om0kjzMNslzfJbZX4WQcfM0+gwEC+vKZD7MSkD87j5LUthccsYtCixDiVzc97nPysK0r6aKf3Mrusk1jP8HGj9XTkcQ3Rj9mLGU943J459lWGFlRdiNQichvbtZt7HvqHjxFOo569CuEUeTbZOW3CJFZaXSWo1ZqUWStmkznUmiSGItXhnJpiGrtXqfDRXiseq9KK9R02KWNSzsFUbyTYVJ6H0DicbY2bCwH9Y6/XuP8ADjYfVj7zi/3TvrlvtrqWZP4dzs6amy94gvj2OY52eQQxKZJSAdgfZU5bcjbo035nfawBOVXnQOhBhxtOduUjNrWVR7KDgO05nusA50NoaHBpsQpsgm7Ekl3a1tp3ObtlvNP68S/qpW7cLyPo+m6OFO/L8/sROkdBrJdk6jfwnvHDvFOtEYLoIlTjmWPNmJZvC5PhanlFYytlKOlvY3jTCMnJLdhRRRWZqFFFFABRRRQAUUUUAFFFFABRRRQBUtYvR3gsbdjH0Mh/WQ2Qk/eW2y3iL9tZjp70VY3DXaDZxKD2OrJ4xk5+6Seyt7orWF048MynRCfKPlBnaNirqyMMirAqw7wcxTmHGVq3p60aGwkWJA60Umyx47EqlRfnZ+jqgaQ1XRVV4prXVSVcXzIBNmHDwrvq6rK3POu6LyG0OMp5Fi6rkwaM2NmNwBsm5JOQAG8k8qtmB1I0m4VhhGUEXG3JEpz5qXup7CL10rq4LlnHLoLHwjqPE06jnp7g/RzpFj1hBGObSsx8lQg+dWHR/otOX0jFsfuwRrH4Fn2yfC1N+0ao98kL2VdLtj1f2KrJjVQXdgo3Zm1ydwHM9lS+itB4zF26OLoYz+uxAK5c0hyd/e2B21oOhdUsJgztRQrt/tXJkl7frHJYDsBtU3XJb7TsltBY+Z20ex6o72PV/SK1oHUuDDMJHvPON0stjsn/AA0HVj37wL8yastFFebKTk8t7nrRjGKxFYQUUUUigooooAKKKKACiiigAooooAKKKKACiiigAooooAKKKKAIXXPRH03A4nDgAtJEwS+7pF60Z8HVTWEav6LxukysUMZASySSPdY4yoswY8WFvVFz3DOvpGuY4wuQAAuTkLZk3J7ySTVxm48CaTKnqb6P8No60n6bEWzmcZi+8RrujHdmeJNW6iiobyMKKKKACiiigAooooAKKKKACiiigAooooAKKKKACiiigAoooo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0" name="Picture 2" descr="http://stevenjayfogel.com/wp-content/uploads/Contact-Me.jpg"/>
          <p:cNvPicPr>
            <a:picLocks noChangeAspect="1" noChangeArrowheads="1"/>
          </p:cNvPicPr>
          <p:nvPr/>
        </p:nvPicPr>
        <p:blipFill>
          <a:blip r:embed="rId4" cstate="print"/>
          <a:srcRect/>
          <a:stretch>
            <a:fillRect/>
          </a:stretch>
        </p:blipFill>
        <p:spPr bwMode="auto">
          <a:xfrm>
            <a:off x="2971800" y="457200"/>
            <a:ext cx="3581400"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52400"/>
            <a:ext cx="7467600" cy="6617196"/>
          </a:xfrm>
          <a:prstGeom prst="rect">
            <a:avLst/>
          </a:prstGeom>
          <a:noFill/>
        </p:spPr>
        <p:txBody>
          <a:bodyPr wrap="square" rtlCol="0">
            <a:spAutoFit/>
          </a:bodyPr>
          <a:lstStyle/>
          <a:p>
            <a:pPr algn="ctr"/>
            <a:r>
              <a:rPr lang="ar-SA" sz="4000" b="1" dirty="0" smtClean="0">
                <a:solidFill>
                  <a:schemeClr val="accent1">
                    <a:lumMod val="75000"/>
                  </a:schemeClr>
                </a:solidFill>
              </a:rPr>
              <a:t>الامن والسلامة في المختبرات العلمية</a:t>
            </a:r>
            <a:endParaRPr lang="ar-SA" sz="2400" b="1" dirty="0" smtClean="0">
              <a:solidFill>
                <a:srgbClr val="AF423F"/>
              </a:solidFill>
            </a:endParaRPr>
          </a:p>
          <a:p>
            <a:pPr algn="ctr"/>
            <a:endParaRPr lang="ar-SA" sz="2400" b="1" dirty="0" smtClean="0">
              <a:solidFill>
                <a:srgbClr val="AF423F"/>
              </a:solidFill>
            </a:endParaRPr>
          </a:p>
          <a:p>
            <a:pPr algn="r"/>
            <a:r>
              <a:rPr lang="ar-SA" sz="2400" b="1" dirty="0" smtClean="0">
                <a:solidFill>
                  <a:srgbClr val="AF423F"/>
                </a:solidFill>
                <a:cs typeface="+mj-cs"/>
              </a:rPr>
              <a:t>*</a:t>
            </a:r>
            <a:r>
              <a:rPr lang="ar-SA" sz="2400" dirty="0" smtClean="0">
                <a:cs typeface="+mj-cs"/>
              </a:rPr>
              <a:t> إن العمل في المختبرات يتطلب وعي كامل بأهمية وخطورة المواد والأجهزة المستخدمة، حيث أن كثير من المواد يتصف بالسمية أو مهيج للأغشية ومن المواد ما هو حارق أو يشتعل وغير ذلك من أشكال الخطورة، لذا يجب قبل البدء في العمل المخبري أن نعي</a:t>
            </a:r>
          </a:p>
          <a:p>
            <a:pPr algn="r"/>
            <a:r>
              <a:rPr lang="ar-SA" sz="2400" dirty="0" smtClean="0">
                <a:cs typeface="+mj-cs"/>
              </a:rPr>
              <a:t>أهمية وخطورة المواد المستخدمة. وأخذ الحيطة والحذر وإتباع تعليمات السلامة الموصى بها بكل مختبر.</a:t>
            </a:r>
          </a:p>
          <a:p>
            <a:pPr algn="r"/>
            <a:endParaRPr lang="ar-SA" sz="2400" b="1" dirty="0">
              <a:solidFill>
                <a:srgbClr val="AF423F"/>
              </a:solidFill>
              <a:cs typeface="+mj-cs"/>
            </a:endParaRPr>
          </a:p>
          <a:p>
            <a:pPr algn="r"/>
            <a:r>
              <a:rPr lang="ar-SA" sz="2400" b="1" dirty="0" smtClean="0">
                <a:solidFill>
                  <a:srgbClr val="AF423F"/>
                </a:solidFill>
              </a:rPr>
              <a:t>* </a:t>
            </a:r>
            <a:r>
              <a:rPr lang="ar-SA" sz="2400" b="1" dirty="0" smtClean="0"/>
              <a:t>قواعد ومواصفات السلامة في المختبرات:</a:t>
            </a:r>
            <a:endParaRPr lang="ar-SA" sz="2400" b="1" dirty="0" smtClean="0">
              <a:solidFill>
                <a:srgbClr val="AF423F"/>
              </a:solidFill>
              <a:cs typeface="+mj-cs"/>
            </a:endParaRPr>
          </a:p>
          <a:p>
            <a:pPr algn="r"/>
            <a:endParaRPr lang="ar-SA" sz="2400" b="1" dirty="0" smtClean="0">
              <a:solidFill>
                <a:srgbClr val="AF423F"/>
              </a:solidFill>
              <a:cs typeface="+mj-cs"/>
            </a:endParaRPr>
          </a:p>
          <a:p>
            <a:pPr algn="r"/>
            <a:r>
              <a:rPr lang="ar-SA" sz="2400" b="1" dirty="0" smtClean="0">
                <a:solidFill>
                  <a:srgbClr val="AF423F"/>
                </a:solidFill>
                <a:cs typeface="+mj-cs"/>
              </a:rPr>
              <a:t>*</a:t>
            </a:r>
            <a:r>
              <a:rPr lang="ar-SA" sz="2400" b="1" dirty="0" smtClean="0"/>
              <a:t> يمكن تقسيم المخاطر في المختبرات إلى:</a:t>
            </a:r>
          </a:p>
          <a:p>
            <a:pPr algn="r"/>
            <a:r>
              <a:rPr lang="ar-SA" sz="2400" dirty="0" smtClean="0"/>
              <a:t>- مخاطر المواد الكيميائية</a:t>
            </a:r>
          </a:p>
          <a:p>
            <a:pPr algn="r"/>
            <a:r>
              <a:rPr lang="ar-SA" sz="2400" dirty="0" smtClean="0"/>
              <a:t>- مخاطر الزجاجيات</a:t>
            </a:r>
          </a:p>
          <a:p>
            <a:pPr algn="r"/>
            <a:r>
              <a:rPr lang="ar-SA" sz="2400" dirty="0" smtClean="0"/>
              <a:t>- المخاطر الكهربية</a:t>
            </a:r>
          </a:p>
          <a:p>
            <a:pPr algn="r"/>
            <a:r>
              <a:rPr lang="ar-SA" sz="2400" dirty="0" smtClean="0"/>
              <a:t>- مخاطر حيوية</a:t>
            </a:r>
          </a:p>
          <a:p>
            <a:pPr algn="r"/>
            <a:r>
              <a:rPr lang="ar-SA" sz="2400" b="1" dirty="0" smtClean="0">
                <a:solidFill>
                  <a:srgbClr val="AF423F"/>
                </a:solidFill>
                <a:cs typeface="+mj-cs"/>
              </a:rPr>
              <a:t> ارشادات السلامة لكل نوع من المخاطر.</a:t>
            </a:r>
            <a:r>
              <a:rPr lang="ar-SA" sz="2000" b="1" dirty="0" smtClean="0">
                <a:solidFill>
                  <a:srgbClr val="AF423F"/>
                </a:solidFill>
                <a:cs typeface="+mj-cs"/>
              </a:rPr>
              <a:t>.</a:t>
            </a:r>
            <a:endParaRPr lang="en-US" sz="2000" b="1" dirty="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28600"/>
            <a:ext cx="8229600" cy="707886"/>
          </a:xfrm>
          <a:prstGeom prst="rect">
            <a:avLst/>
          </a:prstGeom>
        </p:spPr>
        <p:txBody>
          <a:bodyPr wrap="square">
            <a:spAutoFit/>
          </a:bodyPr>
          <a:lstStyle/>
          <a:p>
            <a:pPr algn="ctr"/>
            <a:r>
              <a:rPr lang="ar-SA" sz="4000" b="1" dirty="0" smtClean="0">
                <a:solidFill>
                  <a:schemeClr val="accent1">
                    <a:lumMod val="75000"/>
                  </a:schemeClr>
                </a:solidFill>
              </a:rPr>
              <a:t> العلامات الإرشادية للمواد الكيميائية</a:t>
            </a:r>
            <a:endParaRPr lang="en-US" sz="4000" dirty="0">
              <a:solidFill>
                <a:schemeClr val="accent1">
                  <a:lumMod val="7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990600" y="1143000"/>
            <a:ext cx="6791325"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0"/>
            <a:ext cx="8153400" cy="6093976"/>
          </a:xfrm>
          <a:prstGeom prst="rect">
            <a:avLst/>
          </a:prstGeom>
          <a:noFill/>
        </p:spPr>
        <p:txBody>
          <a:bodyPr wrap="square" rtlCol="0">
            <a:spAutoFit/>
          </a:bodyPr>
          <a:lstStyle/>
          <a:p>
            <a:pPr algn="ctr"/>
            <a:r>
              <a:rPr lang="ar-SA" b="1" dirty="0" smtClean="0"/>
              <a:t> </a:t>
            </a:r>
            <a:endParaRPr lang="ar-SA" sz="3600" b="1" dirty="0" smtClean="0">
              <a:solidFill>
                <a:schemeClr val="accent1">
                  <a:lumMod val="75000"/>
                </a:schemeClr>
              </a:solidFill>
            </a:endParaRPr>
          </a:p>
          <a:p>
            <a:pPr algn="ctr"/>
            <a:r>
              <a:rPr lang="ar-SA" sz="3600" b="1" dirty="0" smtClean="0">
                <a:solidFill>
                  <a:schemeClr val="accent1">
                    <a:lumMod val="75000"/>
                  </a:schemeClr>
                </a:solidFill>
              </a:rPr>
              <a:t>إرشادات السلامة في مختبرات قسم الكيمياء الحيوية</a:t>
            </a:r>
          </a:p>
          <a:p>
            <a:pPr algn="r"/>
            <a:endParaRPr lang="ar-SA" sz="2800" b="1" dirty="0" smtClean="0"/>
          </a:p>
          <a:p>
            <a:pPr marL="342900" indent="-342900" algn="r" rtl="1">
              <a:buFont typeface="+mj-lt"/>
              <a:buAutoNum type="arabicPeriod"/>
            </a:pPr>
            <a:r>
              <a:rPr lang="ar-SA" sz="2800" dirty="0" smtClean="0"/>
              <a:t>لبس البالطو لحماية ملابسك وجسمك من الكيماويات المنسكبة.</a:t>
            </a:r>
          </a:p>
          <a:p>
            <a:pPr marL="342900" indent="-342900" algn="r" rtl="1">
              <a:buFont typeface="+mj-lt"/>
              <a:buAutoNum type="arabicPeriod"/>
            </a:pPr>
            <a:r>
              <a:rPr lang="ar-SA" sz="2800" dirty="0" smtClean="0"/>
              <a:t>لبس القفازات المناسبة عند التعامل مع المواد الكيميائية أو العينات.</a:t>
            </a:r>
          </a:p>
          <a:p>
            <a:pPr marL="342900" indent="-342900" algn="r" rtl="1">
              <a:buFont typeface="+mj-lt"/>
              <a:buAutoNum type="arabicPeriod"/>
            </a:pPr>
            <a:r>
              <a:rPr lang="ar-SA" sz="2800" dirty="0" smtClean="0"/>
              <a:t>لبس الحذاء الواقي يحميك من الأخطار المحتملة.</a:t>
            </a:r>
          </a:p>
          <a:p>
            <a:pPr marL="342900" indent="-342900" algn="r" rtl="1">
              <a:buFont typeface="+mj-lt"/>
              <a:buAutoNum type="arabicPeriod"/>
            </a:pPr>
            <a:r>
              <a:rPr lang="ar-SA" sz="2800" dirty="0" smtClean="0"/>
              <a:t> وضع نظاره واقيه لحماية العينين من المواد الكيميائية.</a:t>
            </a:r>
          </a:p>
          <a:p>
            <a:pPr marL="342900" indent="-342900" algn="r" rtl="1">
              <a:buFont typeface="+mj-lt"/>
              <a:buAutoNum type="arabicPeriod"/>
            </a:pPr>
            <a:r>
              <a:rPr lang="ar-SA" sz="2800" dirty="0" smtClean="0"/>
              <a:t>تأدية التجربة بحرص وهدوء يقيك من الحوادث.</a:t>
            </a:r>
          </a:p>
          <a:p>
            <a:pPr marL="342900" indent="-342900" algn="r" rtl="1">
              <a:buFont typeface="+mj-lt"/>
              <a:buAutoNum type="arabicPeriod"/>
            </a:pPr>
            <a:r>
              <a:rPr lang="ar-SA" sz="2800" dirty="0" smtClean="0"/>
              <a:t>تجنب الأحاديث الجانبية مع زملائك أثناء القيام بالتجربة.</a:t>
            </a:r>
          </a:p>
          <a:p>
            <a:pPr marL="342900" indent="-342900" algn="r" rtl="1">
              <a:buFont typeface="+mj-lt"/>
              <a:buAutoNum type="arabicPeriod"/>
            </a:pPr>
            <a:r>
              <a:rPr lang="ar-SA" sz="2800" dirty="0" smtClean="0"/>
              <a:t> بلغ فني المختبر عن الحوادث مهما كانت صغيرة.</a:t>
            </a:r>
          </a:p>
          <a:p>
            <a:pPr marL="342900" indent="-342900" algn="r" rtl="1">
              <a:buFont typeface="+mj-lt"/>
              <a:buAutoNum type="arabicPeriod"/>
            </a:pPr>
            <a:r>
              <a:rPr lang="ar-SA" sz="2800" dirty="0" smtClean="0"/>
              <a:t>اسأل الأستاذ عما لا تعرف.</a:t>
            </a:r>
          </a:p>
          <a:p>
            <a:pPr marL="342900" indent="-342900" algn="r" rtl="1">
              <a:buFont typeface="+mj-lt"/>
              <a:buAutoNum type="arabicPeriod"/>
            </a:pPr>
            <a:r>
              <a:rPr lang="ar-SA" sz="2800" dirty="0" smtClean="0"/>
              <a:t> عدم شم أو استنشاق روائح المواد الكيميائية.</a:t>
            </a:r>
          </a:p>
          <a:p>
            <a:pPr marL="342900" indent="-342900" algn="r" rtl="1">
              <a:buFont typeface="+mj-lt"/>
              <a:buAutoNum type="arabicPeriod"/>
            </a:pPr>
            <a:r>
              <a:rPr lang="ar-SA" sz="2800" dirty="0" smtClean="0"/>
              <a:t>عدم لمس أو تذوق المواد الكيميائية.</a:t>
            </a:r>
          </a:p>
          <a:p>
            <a:pPr marL="342900" indent="-342900" algn="r" rtl="1">
              <a:buFont typeface="+mj-lt"/>
              <a:buAutoNum type="arabicPeriod"/>
            </a:pPr>
            <a:r>
              <a:rPr lang="ar-SA" sz="2800" dirty="0" smtClean="0"/>
              <a:t>عدم الأكل أو الشرب داخل المختبرات.</a:t>
            </a:r>
          </a:p>
        </p:txBody>
      </p:sp>
      <p:sp>
        <p:nvSpPr>
          <p:cNvPr id="26628" name="AutoShape 4"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data:image/jpeg;base64,/9j/4AAQSkZJRgABAQAAAQABAAD/2wCEAAkGBxQSEhUUEhQWFBUWGRsaFRgYGRgYGRwYHR0WHB4XHRwYICggGBwnHhYdITEhJikrLi4vHCAzODQsNygtLisBCgoKDg0OGxAQGywkICQsLDcsMC0sLSwtNCwsLCwsLSwsLCwsLCwsLS0sLCwsLCwsLCwsLCwsLCwsLCwsLCwsLP/AABEIAJ4AlgMBEQACEQEDEQH/xAAcAAEAAQUBAQAAAAAAAAAAAAAABwEEBQYIAwL/xAA+EAACAQMCAwUGBAMFCQAAAAABAgMABBESIQUGMQciQVFhEzJCcYGRFFKhsSNiwRUkM3LxFzRDgpKiwtHh/8QAGwEBAAIDAQEAAAAAAAAAAAAAAAEEAgMGBQf/xAA2EQACAgEBBgIJAwIHAAAAAAAAAQIDEQQFEiExQVEGExQiMmGBkcHR8HGhsSPhFRYzQ2KC8f/aAAwDAQACEQMRAD8AnGgFAKAUB8M4HUgCoSyORr17zzw+JtL3cWR4A6v2q9VszV2RzGDMd+Pcv+EcxWt1/u88ch8lbf7da03aW6n/AFItBST5GUzWgyK0AoBQHyTUAwnFebrK2bTNcxow+HVlvsKuU6DUXLNcGzFzSPHh3PFhOwWO6j1HoCdJP/VWduzNXVHenW0gpxZsIaqDMj6FSBQCgFAKAUAoD4kkABJOABknyA3zRcXhA5z7Q+f5b+Ro4mZLZdlUbF/52/oK+g7I2NXpoKdqzN/sVLLMs1ngXDBO5DPoUDJYDJGfTP1+leprNS6IrCy3yMIxyZW94THEnt4JJI3TDAZ3B0oxAYYIK6138STttVCnV2Wz8u6Kal98ZMnHHFEp9k/PjXgNtcnM6DKPt/EUdc/zCuZ23shaV+bV7L/Zm6qzPAkwVz2TcVqQUJqMghztb5/dJGs7VtGkYmkB3yf+Gvlt1P0rrdhbHjYvSLlw6L6le2zojQbLl+KP2cl/cCFHILRJ359J31FfgHjvv6V7lmvnNuvSQy11fCPwNSiurL3jfL1g23D7tpZMahFIoGoflR8DLj8pGTWrT67WRw9VUlHq19V2JcY9GZXsw5/ktpUtrhi9u50gsSTGT0wfy52x4VW21seFtbupWJLn7zKuzDwyf16VwpaK0AoBQCgFAKA1DtWvDFwy4KnBYBPoxAP6V6Wxq1ZrYJ9zCz2TnTgdoJrmCJjhZJURsdcMwB+uDX0jWWuqidkeaTZTissny65JgWzljSIACN8NgayQjANn82wNfO4bRulqIzlLnJfpzLe4sEM8Um/uqnSq+0cd0b4jxqVSfiO2on+auz0sE9Q1nOFz7v7cSs3wLTk29aG/tZFO4mQH1DMFI+xNWtqUxs0lkX2ZEHhnVwr5WXitSDwvZNCO35VJ+wJqYR3pJd2Q+RyYs7TXAc7vJKDv+Zmzv6ZNfVpQjVpt3HBL6FHmyRf9n54hHNfi4RdbMygAkbYzkncH0rnIbaWkcNNuZwbvK3lktLfsxP4L8X+LTGNYIB0aBnfV16DOa2T2+nf5Pl8+HxZCq4ZyaRzAxNxITjvHO3TBAwfnjrXvaJf0EjU+Z0zyNeNNw+1kbdmiTJ9QMZ/Svmu0K1XqrIx5ZZdh7KM9VMyFAKAUAoChoDA88cIN3Yzwr7zISn+YbgfcVb2fqFp9TGx9GjGaysHL1pKY5EfoyOrY6bqQcehyK+oXYspl2af8FJcGdcjvKM/ENx8xXyR8Hw6MvnL/ADFw4Woe2LhmjnbbfVp04ycjyVfvX0zZ93ntWqOE4r55KU1guuzLgjXXEIRjuxMJXPohBH3YAfesNuatUaSSzxlwXxJrjlnTgr5sXCtAec6BlKnoQQfrtRSw0yGco8x8Nazu5YW2Mb93bqM5Uj0wRX1TRaiOq00ZrquJSksMvrjj9wkJWGVlgnyXQdBIffX0zsfUGq1ejpnbmyKco8n7uj+g3meHDuN3BhNuZm/DKCzptjA3079MnAx61s1GjpVnmqPrvl9wm+RjSHnl2GXkYAAebHAH61bzGinLfBIjmzqvlvh34a1gg6+zjVSfMgAE/evlmqt866Vndtl2KwjJVoMhQCgFAKAUANARd2gdmP4mQ3NoVWY7vG3uORvkY90nx8DXRbL246IeTdxj36o0zqzxRrvE+aOYIjpaFlx+SDUPuua9GjQ7HsWVP5vBg5WIxCcncU4pP7WeL2ZbAaSQCMYHjp6scelXP8U0Oz6vLpe97l9zHclJ5ZMvJfKUPDofZx9523kkPVj/AEA8BXG7Q2hZrLN+fBdF0RZhDdRstUjIUBQ1ANL7QeQ4+IqHU+zuEGEfGzD8j+mfHwr1tl7Vs0Msc4vmjXOveIW4hylf2ZZZLV5EPXSpkQ+oKbj57Guzr2npNSlKM92Xv5/IruuSPKz5evbnuQWbopIz3XVfmWkPT61nPXaWj1rbMv8AOiIUZPkiWezrs1FkwuLkiSce4B7ke2Ns9W3O9cltbbb1a8utYj17ssV1bvFkkrXgm0rQCgFAKAUAoChoDWOO8TuopQY4yYUHf7oOrZtw2dhq0gjGepq1RXTKLUn6z5fn6ZMW2e0PHZBI6ywmNFRn1bsSg04ICg5OdWR5AedYSoSjmLz9ycls/H7iU6rWAvDhgHcY1MCcFe8Mx7DveOrI6b7fRoQWLZYfZfn7EZeTM8IeYhjOoQ6hpUHUANCZGrAz3tW+KrWbieIGRkqwAoBQGE5muLhUAtkJY6t8Bt8HA3Ixkkd7oMVuojW5f1ORDMNHzFdMcJbElsaS3QBSFkOBjPjtn5Z6VZlpqEsuf50IyzJ8U5g0sYYY2lucZCBTpGwIZicYXfrncgjOa0V6fK35PEe5OT54feXkkia4Vjj1DUdXexokyNO+2sIQc+OMeJicKUvVllkZZsS9K0GRWgFAKAUAoBQCgPnTUYAK1OAfENuqKFUaVHQDYCjeXlg9MUBWgFAKApigKaagHn+GXVqwNWMZ8cdcfKssvGAemmoB9CgFAKAUAoBQCoAqQKjIFSChNAM1GQULVDaBbQ36sQBnvZx/y7GtUdRCTSXUHvLJpBJ6AZ+1bZSUVlgpHLqUMPEZFRGalFSQPO0uC2crp8twf2rCqxzWWgXGa25BWpBSoyCtSBQCgFAUJqAaxzfzva8PGJW1SEZWNN2x5n8o9TXoaHZl+sl/TXDu+RjKaiiObjttmyfZ2sYX+Z2Jx9NhXRx8K1pLfsefgaPPfYzPL3bLBKQt1GYCfjU60+vxCqOs8N3VLeqlvLt1M43J8yULeZXUMjBlYZUg5BHmCOornHFxeJLibsnzdsQp0gk42x5/WtVre68Axtgjoh/hNqOM94HV133O1UtOrK636vH3sg8Y1mX2YKe4TjvDcEHA9SK1x8+Kit3lnqQXFjZurRlh0V8+hY5ArdTTNSi30ySfV3egGVHIUBe7nbOQfvvU23e1CXbgSWSCUrsh/wALSBqGc/mxVZec44UemOf7mPEveEWzIWJXQMKNO3UdW2qxpapRbbWFhEoueJ8Qjt42lmcIijJZth/9PpXo1VTumoVrLYbxzIq4z2znWVsrf2g/PJnf1CLvj5mup0/hh7qlqJ7vuNLu7GKsu2m6U/x4IXGfh1RsB9SatT8L0yjmqx/yYq5rmSfyfztbcRU+ybTIvvxtsw9R+Yeormdds2/RyxYuHdcjdCakbMDVAzK0AoDDc3caFlaS3BAJRe6D4sdlH3qzotM9TfGpdWYylhZObrDN3LNcXTs4jUyy4OGfcAIpOy5JAz4DNfRL36JXCmhJNvC7L3sqL1uLMtwvn82pdLe0t0gbH8NgZGyBjUZDu5+Yx6VVt2J56UrbZOS6rgvguhKswYriVyt4rziNIZUGZVjGmN1zgOoJ7rjOCMkHYjG9WaK5aSSqct6MuWeafb9DFvJvvYdzQwkaykbKMNUOfhYe8o9CN8eleH4l2fFJaiC/X7m6mfRk1iuPLAoCzE6sW1AD2Z6nHiOvp1qv5kJNt8N0Hr+LTTq1Lp88jFZedXu72VgHhLdRtoPdfU2kEYOD1rXOyp7vJ8QfdpIr/wAQDBOR64BNZVzjP1scQXZreCA+1nmFru/Fmr6IYnVCfAyMRqc+YXOB8jXb7C0sdPpHq5LMmn8kVbJZlgzMXZFJbpM63Y1ezYAhGGN1bOQ2fhI+tVJ+IY3SjGVfDPf87mXk445I1S8eS2lMp14KKmrBIYnJOfe90Y6+NdJKmMb4KCx1f/hpyWXB+JyW0yTwkrIjAg/uD5gjY1b1WlhqK3XPkyIvDyjqjl3iq3VtFOnSVA2PI+I+YOR9K+V6iiVF0qpc0y8nlZMnWkkUBHnbkG/s3bp7VNXy3/rive8Obvpqz2eDVd7JCPBHQLNrDEFVD6Tg+zLd4gdCRsd9q7TWxk3HH7rhnoVovgyV7LsXtWjDG5mbUAVKiMDB3GxBzt61ytnifUqWFBcP1+5vVKNN5u5ah4cZIA7TMYw7se4Fy2I1AHUkgk58AK9bQa+7XONjSWHw+prnBRMZ2YK39qWunPvknH5dLZ+lXdutegzz+Mxr9o6eWvmaLpZcRnKaCPd1d/bO3nVe+e5iXTqDGmN5TIYwCjOpyxIyVxtjG4qnuWWOW4lhsxKvYzEMAqDLax3uh29Om1Hp7nHdwhg+7awk1AsFA16zg56DAAHhU1aa3PrJc88CcH3a2zLIisVwusrv3m1eY9M1srrcbEm1wzj3jBlzV8k5Y41A54nIh3c3OPXJfb96+m6eyP8Ahyn0UPp9yk16+DqCa31RlD0KlT9Rivminuy3l3LmOGDm/jnLUnD5Wt7kYgmPcmG4yPdb0Izhh5E+lfQtLrYa2tXVe3Dmvz9ipKO68M1q8sJIjh1I8j4H1U9GHqK9irUQtWYv+xg00dD9jiMOEwavEyEfIyPivne3mnr7Gvd/Bbq9k3evINgoDFczcHW8tpbdzgSKQD5Hwb6Gt+m1L09sbV0ZjKO8sHMF1ZzWNyUlTTJGcMp91l6fVWHjX02Ftesp3q3wf7f3KbW6+JK3Ae09YLeOIW00yooVHQhzgYAD9MPj0rkdRsGc7HLfUfc/p7iwreHIjjnXjpu52kwFLHU4DahkbKoOOiqPXdm9MdJsvRejVpZzjl0/PsaJyySD2I8psrG9mUqCCsAIwSD1ffw8B5714PiTaUZpaat5xz/U20x6kxrXJlgEUwAFqMIDFSBioBTQOvjTC5gqwoCGO1Hlx7W+i4lCpKe0R5sDOh1I75x8JA+/zrrNj61Xaaejm+OHu+80WRxLeMzxftdtFXMBkkbI7ugKMeJyw3+WRVSnw7qZSxNJfEyd0Twl7UOH3EWm5j1fysh2P6gH5E1sjsHW1WZg8e9EeZF8zUJoYeJXH4bh0UirJpMh6RxaWYmTTjYlds5GTivUg7dBV52pksrOF1fQ18JPCJ44TYLbwxwoMLGoVfkABXFWWO2yVkubZZSwsF7WBIoD5eoBq3NXCbC+zHc6TIgJypxIgABJyN/iBxXoaPVarSvfqbw/kzCUU+ZoQ7G4pQHt7xtDdNab4/Ty8q97/M9sXu2VrJr8ldGZzgXZbYWzhp5PbyDDBXZVUb4DaB1323yM1R1W39ZqI7sFurul9TKNUY8yRbaVCCExhSVOOgI6ivAafU2nuKAUAoBQCgFADQFlxG6hRcTMgV8jD4w3mN+tZ1xm3mGcrsQyP+Odk9hO7NDI1u3xIhVlBPTundc+QNe7pfEWroiozW8u7zn5muVUWYzhHY7buBI91JIhOwVQmcHHxZI3FWb/ABNqI+qoJP5mKoRIXAeGWljEUtxGiDJYhgWJXqWPUkfpXP6m+/UT37W2zako8jOIwO4qryMj6qQKAoRUMGucS5QimfUXkBySe82NLY1KNJB3x1JOPCrVesnDojFxPWPgRiDmCQq2gLFqGoDDFzqzu+pjuSc4O2OtYO5Skt9fqTgtrflGJxquGkllZcSEu2GG/cwNtIzt/wC62z1k/ZhhJcuBG6Z6xskiXSgwMk4yTufnVWUnJ5ZlguqgCgKZoBmgGaAA0ANAYnjXAY7nGtnGBjunA65+hyOq4Phmt1OolWmkQ1ksLbkyFU0lpCxILMHZcsMYO5JA2G2f3OdktZNvKS+RCifc3A5Io44bSQxRhj7TxfDHUWVidmzkbgjBO1QrlKTlYsvoTjsVg5NtlPR23Ld52OGKhSfmVGKh6ux8OHyI3UZ9ExsPDaqz5mR91IFAKAUBQigGKArQCgPkmgIm547W/ZO0NgFdl2aZt1B8dI+LGOp2+ddRszw87YqzUPC7dTRO3HBGkQc0cZuFeaOad0TOooFCjA1EYA8BvXsy0Gy6ZKuaWX3byat6T4mU5Z7XrqFgLvFxGTu2AsijbpjAb5H71W1nhumcW6Huvt0M43Ncyb+D8UjuoUmhYOjjIP8AQ+RHlXGX0Tpm4WLDRYTTWUX9aiRQCgKYoCtAKAUAoBQCgFAKAUBSgNF7YeOta2DKhIedvZqR1AIJY5HTYEfWvX2FpFqNWlLkuJrtluogflbhv4m7gh8Gcav8q5Zv+1TXfbRv9H005roirBZkTXzLwcG4smRVVY2LIoQYIaI7bEZy6quP5h51wem1OK7U28tc/wDt9mWXHijRu2jhAhnhkVQNS+zbAGNSBDq2AyT7Tr6V0XhrUOdcq2+XH55+xquXHJd9hXHSly9qx7kql1HgHXrj5j9q0+J9InXG9c1wZNMuhOtcSWStSBQCgFAKAUAoBQCgFAKAUBQ0BFvb7bM1pA4GyS9701KQP12+tdJ4Xmo6mSfVcDTeuBHXZUo/tBXPVI5nX56CP/Kui8QTa0jXdr+cmmr2sk8yL3bcspLRsBlhgnunJAzvXAptOST5ltkddtalrZWOQRcZUEYOlo12x81NdH4ali9r/j/DNF64GqdjVqz8TjYDaNXZvljT+5r1/Elijo2urawa6l6x0cK+e5LhWgFAKAUAoBQCgFAKAUAoBQCoYMZzBwdLu3kgl92RSM+IPgw9Qd/pW7TXz09sbYc0Q0msM5r41wS54XcgSqRpYFHGQkig52I88YIr6Rp9XRtGhqOOPNPmvgU2nBm5Tds8zaf7rGNLA++3UfMV4y8LQX+4/kbPPZqvNnMs/FrhCIiraVRYoyzgkFjqx597H0r1dDoadm0ycpJ9cvh8DCUnNkydlnJhsIC0o/jzY19O6o6IMfPeuO2ztP0y3EfZXL7liuG6jexXjmwUAoBQCgFAKAUAoBQCgFAKAUB5TyhFLNsFBJ+Qoll4Bg5uIWV2gSQxyK4J0SDGwbSThune2z51ZhDU0S3o5T7r9PsYvdZrjdnfB5JMKoDHJ0JM/h5DP7V6Mdt7RhH2vmjDy4mf4dwew4dp9lHFCZCFVjuzHwGpt/8AWqF2q1WreZybx8jNRjEy9lxKKU4jcP3Q2RuMEsOvTOVO3WqsoOPNYMs5L6oAoBQCgFAKAUAoBQCgFAKAUAoDwurdZFKOMqeo3Hr4bg7VKbi8oGIPKdoesKknYlizE4JO5JydyTv4nNbvS7ukiN1HvZ8AgifVHGFO4GPAnGWGckNgY61hK+bWJMYLGz5UjJZrktcPqBVnY7KNOkALgA5XJOMkgZPltlqZJJQ4LAwZmy4fFF/hoqZ2OBjxJ+u5J+taJWSnxk8jBeViSKAUAoBQCg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0" name="AutoShape 1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2" name="AutoShape 1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4" name="AutoShape 20"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6" name="AutoShape 22"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1321</TotalTime>
  <Words>369</Words>
  <Application>Microsoft Office PowerPoint</Application>
  <PresentationFormat>عرض على الشاشة (3:4)‏</PresentationFormat>
  <Paragraphs>100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Oriel</vt:lpstr>
      <vt:lpstr>السلامة في المختبرات</vt:lpstr>
      <vt:lpstr>101 كيح </vt:lpstr>
      <vt:lpstr>عناوين التجارب المعمليه لمادة 101 كيح الجزء العملي</vt:lpstr>
      <vt:lpstr>تقسيم درجات المقرر</vt:lpstr>
      <vt:lpstr>     طريقة كتابة تقرير عملي </vt:lpstr>
      <vt:lpstr>عرض تقديمي في PowerPoint</vt:lpstr>
      <vt:lpstr>عرض تقديمي في PowerPoint</vt:lpstr>
      <vt:lpstr>عرض تقديمي في PowerPoint</vt:lpstr>
      <vt:lpstr>عرض تقديمي في PowerPoint</vt:lpstr>
      <vt:lpstr>عرض تقديمي في PowerPoint</vt:lpstr>
      <vt:lpstr>بعض الأدوات المستخدمة في المختبرات</vt:lpstr>
      <vt:lpstr>بعض الأدوات المستخدمة في المختبرات</vt:lpstr>
      <vt:lpstr>الماصه                                           اداة السحب</vt:lpstr>
      <vt:lpstr>بعض الأجهره الأساسيه المستخدمة في معامل الكيمياء الحيويه</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السلامة في المختبرات</dc:title>
  <dc:creator>Amal Alamri</dc:creator>
  <cp:lastModifiedBy>لينة</cp:lastModifiedBy>
  <cp:revision>94</cp:revision>
  <dcterms:created xsi:type="dcterms:W3CDTF">2006-08-16T00:00:00Z</dcterms:created>
  <dcterms:modified xsi:type="dcterms:W3CDTF">2016-01-26T20:31:22Z</dcterms:modified>
</cp:coreProperties>
</file>