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740" r:id="rId1"/>
  </p:sldMasterIdLst>
  <p:notesMasterIdLst>
    <p:notesMasterId r:id="rId40"/>
  </p:notesMasterIdLst>
  <p:sldIdLst>
    <p:sldId id="256" r:id="rId2"/>
    <p:sldId id="277" r:id="rId3"/>
    <p:sldId id="262" r:id="rId4"/>
    <p:sldId id="358" r:id="rId5"/>
    <p:sldId id="294" r:id="rId6"/>
    <p:sldId id="292" r:id="rId7"/>
    <p:sldId id="296" r:id="rId8"/>
    <p:sldId id="297" r:id="rId9"/>
    <p:sldId id="298" r:id="rId10"/>
    <p:sldId id="304" r:id="rId11"/>
    <p:sldId id="305" r:id="rId12"/>
    <p:sldId id="308" r:id="rId13"/>
    <p:sldId id="306" r:id="rId14"/>
    <p:sldId id="302" r:id="rId15"/>
    <p:sldId id="260" r:id="rId16"/>
    <p:sldId id="279" r:id="rId17"/>
    <p:sldId id="332" r:id="rId18"/>
    <p:sldId id="269" r:id="rId19"/>
    <p:sldId id="257" r:id="rId20"/>
    <p:sldId id="343" r:id="rId21"/>
    <p:sldId id="278" r:id="rId22"/>
    <p:sldId id="258" r:id="rId23"/>
    <p:sldId id="282" r:id="rId24"/>
    <p:sldId id="259" r:id="rId25"/>
    <p:sldId id="289" r:id="rId26"/>
    <p:sldId id="261" r:id="rId27"/>
    <p:sldId id="349" r:id="rId28"/>
    <p:sldId id="265" r:id="rId29"/>
    <p:sldId id="352" r:id="rId30"/>
    <p:sldId id="266" r:id="rId31"/>
    <p:sldId id="267" r:id="rId32"/>
    <p:sldId id="356" r:id="rId33"/>
    <p:sldId id="359" r:id="rId34"/>
    <p:sldId id="351" r:id="rId35"/>
    <p:sldId id="357" r:id="rId36"/>
    <p:sldId id="355" r:id="rId37"/>
    <p:sldId id="263" r:id="rId38"/>
    <p:sldId id="341"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21" autoAdjust="0"/>
    <p:restoredTop sz="87211" autoAdjust="0"/>
  </p:normalViewPr>
  <p:slideViewPr>
    <p:cSldViewPr>
      <p:cViewPr varScale="1">
        <p:scale>
          <a:sx n="80" d="100"/>
          <a:sy n="80" d="100"/>
        </p:scale>
        <p:origin x="1092" y="72"/>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t>20/08/38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t>‹#›</a:t>
            </a:fld>
            <a:endParaRPr lang="ar-SA"/>
          </a:p>
        </p:txBody>
      </p:sp>
    </p:spTree>
    <p:extLst>
      <p:ext uri="{BB962C8B-B14F-4D97-AF65-F5344CB8AC3E}">
        <p14:creationId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t>15</a:t>
            </a:fld>
            <a:endParaRPr lang="ar-SA"/>
          </a:p>
        </p:txBody>
      </p:sp>
    </p:spTree>
    <p:extLst>
      <p:ext uri="{BB962C8B-B14F-4D97-AF65-F5344CB8AC3E}">
        <p14:creationId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32</a:t>
            </a:fld>
            <a:endParaRPr lang="ar-SA" altLang="ar-SA" smtClean="0">
              <a:latin typeface="Arial" pitchFamily="34" charset="0"/>
            </a:endParaRPr>
          </a:p>
        </p:txBody>
      </p:sp>
    </p:spTree>
    <p:extLst>
      <p:ext uri="{BB962C8B-B14F-4D97-AF65-F5344CB8AC3E}">
        <p14:creationId xmlns:p14="http://schemas.microsoft.com/office/powerpoint/2010/main" val="297349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33</a:t>
            </a:fld>
            <a:endParaRPr lang="ar-SA" altLang="ar-SA" smtClean="0">
              <a:latin typeface="Arial" pitchFamily="34" charset="0"/>
            </a:endParaRPr>
          </a:p>
        </p:txBody>
      </p:sp>
    </p:spTree>
    <p:extLst>
      <p:ext uri="{BB962C8B-B14F-4D97-AF65-F5344CB8AC3E}">
        <p14:creationId xmlns:p14="http://schemas.microsoft.com/office/powerpoint/2010/main" val="250274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A97C63-26CF-4AA0-B688-2F45F1BE41D4}" type="slidenum">
              <a:rPr lang="ar-SA" altLang="ar-SA" smtClean="0">
                <a:latin typeface="Arial" pitchFamily="34" charset="0"/>
              </a:rPr>
              <a:pPr eaLnBrk="1" hangingPunct="1">
                <a:spcBef>
                  <a:spcPct val="0"/>
                </a:spcBef>
              </a:pPr>
              <a:t>36</a:t>
            </a:fld>
            <a:endParaRPr lang="ar-SA" altLang="ar-SA" smtClean="0">
              <a:latin typeface="Arial" pitchFamily="34" charset="0"/>
            </a:endParaRPr>
          </a:p>
        </p:txBody>
      </p:sp>
    </p:spTree>
    <p:extLst>
      <p:ext uri="{BB962C8B-B14F-4D97-AF65-F5344CB8AC3E}">
        <p14:creationId xmlns:p14="http://schemas.microsoft.com/office/powerpoint/2010/main" val="417320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927825-6312-4294-9BA3-DC005A6B2D10}" type="datetime1">
              <a:rPr lang="ar-SA" smtClean="0"/>
              <a:t>20/08/38</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3D61A61-1BF6-4DF0-B1B3-99F097DA825D}" type="slidenum">
              <a:rPr lang="ar-SA" smtClean="0"/>
              <a:t>‹#›</a:t>
            </a:fld>
            <a:endParaRPr lang="ar-S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99FEE3-B0EF-4A4C-B723-BA8D309DE783}" type="datetime1">
              <a:rPr lang="ar-SA" smtClean="0"/>
              <a:t>20/08/38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049E282-F94B-4FE0-978F-67B5CF71EB4A}" type="datetime1">
              <a:rPr lang="ar-SA" smtClean="0"/>
              <a:t>20/08/38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121F2118-27C8-44C3-9D6B-B473E2F504D7}" type="datetime1">
              <a:rPr lang="ar-SA" altLang="en-US" smtClean="0"/>
              <a:t>20/08/38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ar-SA" altLang="en-US" smtClean="0"/>
              <a:t>أمشاعل المطلق</a:t>
            </a: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extLst>
      <p:ext uri="{BB962C8B-B14F-4D97-AF65-F5344CB8AC3E}">
        <p14:creationId xmlns:p14="http://schemas.microsoft.com/office/powerpoint/2010/main" val="20535580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3329C79-C4C1-4709-82C1-E88EAB4A7604}" type="datetime1">
              <a:rPr lang="ar-SA" smtClean="0"/>
              <a:t>20/08/38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EECA3C0-435B-4295-ACD8-68558A1B107F}" type="datetime1">
              <a:rPr lang="ar-SA" smtClean="0"/>
              <a:t>20/08/38</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52C5D3-2A46-490E-BA99-5B565698747C}" type="datetime1">
              <a:rPr lang="ar-SA" smtClean="0"/>
              <a:t>20/08/38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9D2B875-982B-44C5-B0B1-6BB0069298FE}" type="datetime1">
              <a:rPr lang="ar-SA" smtClean="0"/>
              <a:t>20/08/38</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B3D61A61-1BF6-4DF0-B1B3-99F097DA825D}" type="slidenum">
              <a:rPr lang="ar-SA" smtClean="0"/>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3F8DCE0-B99C-447E-A7F2-010BD2B46CE6}" type="datetime1">
              <a:rPr lang="ar-SA" smtClean="0"/>
              <a:t>20/08/38</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C646-13A8-41B9-9119-1B1A80814727}" type="datetime1">
              <a:rPr lang="ar-SA" smtClean="0"/>
              <a:t>20/08/38</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B1D5874-6AD4-4ED4-A0B8-7402444EEEAA}" type="datetime1">
              <a:rPr lang="ar-SA" smtClean="0"/>
              <a:t>20/08/38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E8DB3C-3D9E-417C-A58F-E7A00529EC64}" type="datetime1">
              <a:rPr lang="ar-SA" smtClean="0"/>
              <a:t>20/08/38</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DFED69E-CCD4-4B8B-BFBE-12C78874FBE4}" type="datetime1">
              <a:rPr lang="ar-SA" smtClean="0"/>
              <a:t>20/08/38</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3D61A61-1BF6-4DF0-B1B3-99F097DA825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addawi.com/forum/showthread.php?t=365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rot="377771">
            <a:off x="3054467" y="3216472"/>
            <a:ext cx="5104420" cy="2099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سار 1"/>
          <p:cNvSpPr/>
          <p:nvPr/>
        </p:nvSpPr>
        <p:spPr>
          <a:xfrm>
            <a:off x="6084168" y="534548"/>
            <a:ext cx="2808312"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كبر لاب توب">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 y="0"/>
            <a:ext cx="9165410" cy="68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9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56" y="3837053"/>
            <a:ext cx="427179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a:extLst>
              <a:ext uri="{28A0092B-C50C-407E-A947-70E740481C1C}">
                <a14:useLocalDpi xmlns:a14="http://schemas.microsoft.com/office/drawing/2010/main" val="0"/>
              </a:ext>
            </a:extLst>
          </a:blip>
          <a:srcRect l="11077" r="24647"/>
          <a:stretch/>
        </p:blipFill>
        <p:spPr bwMode="auto">
          <a:xfrm rot="20985834">
            <a:off x="482725" y="578407"/>
            <a:ext cx="3517820" cy="29854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a:extLst>
              <a:ext uri="{28A0092B-C50C-407E-A947-70E740481C1C}">
                <a14:useLocalDpi xmlns:a14="http://schemas.microsoft.com/office/drawing/2010/main" val="0"/>
              </a:ext>
            </a:extLst>
          </a:blip>
          <a:srcRect b="1574"/>
          <a:stretch/>
        </p:blipFill>
        <p:spPr bwMode="auto">
          <a:xfrm rot="20888424">
            <a:off x="4545573" y="214923"/>
            <a:ext cx="4347953" cy="32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p14="http://schemas.microsoft.com/office/powerpoint/2010/main" val="319050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u="sng" dirty="0">
                <a:solidFill>
                  <a:schemeClr val="accent2"/>
                </a:solidFill>
              </a:rPr>
              <a:t>مبدأ عمل الكمبيوتر  </a:t>
            </a:r>
            <a:r>
              <a:rPr lang="en-US" sz="3600" b="1" u="sng" dirty="0">
                <a:solidFill>
                  <a:schemeClr val="accent2"/>
                </a:solidFill>
              </a:rPr>
              <a:t>Computer Mechanism</a:t>
            </a:r>
            <a:endParaRPr lang="ar-SA" sz="3600" dirty="0"/>
          </a:p>
        </p:txBody>
      </p:sp>
      <p:sp>
        <p:nvSpPr>
          <p:cNvPr id="3" name="عنصر نائب للمحتوى 2"/>
          <p:cNvSpPr>
            <a:spLocks noGrp="1"/>
          </p:cNvSpPr>
          <p:nvPr>
            <p:ph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p14="http://schemas.microsoft.com/office/powerpoint/2010/main" val="74437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sz="3600" b="1" u="sng" dirty="0" smtClean="0">
                <a:solidFill>
                  <a:schemeClr val="accent2"/>
                </a:solidFill>
              </a:rPr>
              <a:t>مبدأ عمل الكمبيوتر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idx="1"/>
          </p:nvPr>
        </p:nvSpPr>
        <p:spPr>
          <a:xfrm>
            <a:off x="395536" y="1628800"/>
            <a:ext cx="8352928" cy="4896544"/>
          </a:xfrm>
        </p:spPr>
        <p:txBody>
          <a:bodyPr>
            <a:normAutofit fontScale="92500" lnSpcReduction="20000"/>
          </a:bodyPr>
          <a:lstStyle/>
          <a:p>
            <a:pPr algn="just"/>
            <a:r>
              <a:rPr lang="ar-SA" sz="3200" dirty="0" smtClean="0"/>
              <a:t>يتم </a:t>
            </a:r>
            <a:r>
              <a:rPr lang="ar-SA" sz="3200" dirty="0"/>
              <a:t>إدخال البيانات للكمبيوتر بواسطة  وحدات الإدخال على شكل إشارات كهربائية حيث تسري </a:t>
            </a:r>
            <a:r>
              <a:rPr lang="ar-SA" sz="3200" dirty="0" smtClean="0"/>
              <a:t>عبر الأسلاك </a:t>
            </a:r>
            <a:r>
              <a:rPr lang="ar-SA" sz="3200" dirty="0"/>
              <a:t>النحاسية إلى اللوحة الأم (</a:t>
            </a:r>
            <a:r>
              <a:rPr lang="en-US" sz="3200" dirty="0"/>
              <a:t>Motherboard</a:t>
            </a:r>
            <a:r>
              <a:rPr lang="ar-SA" sz="3200" dirty="0"/>
              <a:t>) ثم تنقل إلى الذاكرة الرئيسية (</a:t>
            </a:r>
            <a:r>
              <a:rPr lang="en-US" sz="3200" dirty="0"/>
              <a:t>RAM</a:t>
            </a:r>
            <a:r>
              <a:rPr lang="ar-SA" sz="3200" dirty="0"/>
              <a:t>) وتبقى لفترة زمنية وجيزة ثم تنتقل إلى المعالج (</a:t>
            </a:r>
            <a:r>
              <a:rPr lang="en-US" sz="3200" dirty="0"/>
              <a:t>Processor</a:t>
            </a:r>
            <a:r>
              <a:rPr lang="ar-SA" sz="3200" dirty="0"/>
              <a:t>) </a:t>
            </a:r>
            <a:r>
              <a:rPr lang="ar-SA" sz="3200" dirty="0" smtClean="0"/>
              <a:t>.</a:t>
            </a:r>
          </a:p>
          <a:p>
            <a:pPr marL="0" indent="0" algn="just">
              <a:buNone/>
            </a:pPr>
            <a:endParaRPr lang="ar-SA" sz="3200" dirty="0" smtClean="0"/>
          </a:p>
          <a:p>
            <a:pPr algn="just"/>
            <a:r>
              <a:rPr lang="ar-SA" sz="3200" dirty="0" smtClean="0"/>
              <a:t>تصل البيانات للمعالج </a:t>
            </a:r>
            <a:r>
              <a:rPr lang="ar-SA" sz="3200"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مستقبلا .</a:t>
            </a:r>
            <a:endParaRPr lang="en-US" sz="3200" dirty="0"/>
          </a:p>
          <a:p>
            <a:pPr algn="just"/>
            <a:endParaRPr lang="ar-SA" sz="3200" dirty="0" smtClean="0"/>
          </a:p>
          <a:p>
            <a:pPr marL="0" indent="0">
              <a:buNone/>
            </a:pPr>
            <a:endParaRPr lang="ar-SA" dirty="0"/>
          </a:p>
        </p:txBody>
      </p:sp>
    </p:spTree>
    <p:extLst>
      <p:ext uri="{BB962C8B-B14F-4D97-AF65-F5344CB8AC3E}">
        <p14:creationId xmlns:p14="http://schemas.microsoft.com/office/powerpoint/2010/main" val="240661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a:xfrm>
            <a:off x="467544" y="2038388"/>
            <a:ext cx="8208912" cy="3951337"/>
          </a:xfrm>
        </p:spPr>
        <p:txBody>
          <a:bodyPr>
            <a:normAutofit fontScale="92500" lnSpcReduction="10000"/>
          </a:bodyPr>
          <a:lstStyle/>
          <a:p>
            <a:pPr marL="0" indent="0" algn="just">
              <a:buNone/>
            </a:pPr>
            <a:r>
              <a:rPr lang="ar-SA" sz="3200" dirty="0" smtClean="0"/>
              <a:t>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spTree>
    <p:extLst>
      <p:ext uri="{BB962C8B-B14F-4D97-AF65-F5344CB8AC3E}">
        <p14:creationId xmlns:p14="http://schemas.microsoft.com/office/powerpoint/2010/main" val="36486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fontScale="90000"/>
          </a:bodyPr>
          <a:lstStyle/>
          <a:p>
            <a:r>
              <a:rPr lang="ar-SA" sz="4000" dirty="0"/>
              <a:t>نتيجة التقدم التقني الذي حدث في القرن </a:t>
            </a:r>
            <a:r>
              <a:rPr lang="ar-SA" sz="4000" dirty="0" smtClean="0"/>
              <a:t>العشرين</a:t>
            </a:r>
            <a:br>
              <a:rPr lang="ar-SA" sz="4000" dirty="0" smtClean="0"/>
            </a:br>
            <a:r>
              <a:rPr lang="ar-SA" sz="4000" dirty="0" smtClean="0"/>
              <a:t> </a:t>
            </a:r>
            <a:r>
              <a:rPr lang="ar-SA" sz="4000" dirty="0"/>
              <a:t>في جميع المجالات </a:t>
            </a:r>
            <a:r>
              <a:rPr lang="ar-SA" sz="4000" dirty="0" smtClean="0"/>
              <a:t/>
            </a:r>
            <a:br>
              <a:rPr lang="ar-SA" sz="4000" dirty="0" smtClean="0"/>
            </a:b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r>
            <a:br>
              <a:rPr lang="ar-SA" sz="4000" dirty="0" smtClean="0"/>
            </a:b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5-InputOutpu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340768"/>
            <a:ext cx="825264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6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ect">
            <a:avLst/>
          </a:prstGeom>
          <a:noFill/>
          <a:ln w="9525">
            <a:noFill/>
            <a:miter lim="800000"/>
            <a:headEnd/>
            <a:tailEnd/>
          </a:ln>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ect">
            <a:avLst/>
          </a:prstGeom>
          <a:noFill/>
          <a:ln w="9525">
            <a:noFill/>
            <a:miter lim="800000"/>
            <a:headEnd/>
            <a:tailEnd/>
          </a:ln>
        </p:spPr>
      </p:pic>
    </p:spTree>
    <p:extLst>
      <p:ext uri="{BB962C8B-B14F-4D97-AF65-F5344CB8AC3E}">
        <p14:creationId xmlns:p14="http://schemas.microsoft.com/office/powerpoint/2010/main" val="209376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p14="http://schemas.microsoft.com/office/powerpoint/2010/main" val="191105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14084"/>
            <a:ext cx="8229600" cy="1139825"/>
          </a:xfrm>
        </p:spPr>
        <p:txBody>
          <a:bodyPr/>
          <a:lstStyle/>
          <a:p>
            <a:r>
              <a:rPr lang="ar-SA" b="1" dirty="0" smtClean="0">
                <a:solidFill>
                  <a:schemeClr val="accent2"/>
                </a:solidFill>
              </a:rPr>
              <a:t> </a:t>
            </a:r>
            <a:r>
              <a:rPr lang="ar-SA" b="1" u="sng" dirty="0" smtClean="0"/>
              <a:t>المكونات المادية - المعدات</a:t>
            </a:r>
            <a:endParaRPr lang="en-US" b="1" u="sng"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113479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flipH="1">
            <a:off x="5286380" y="2105163"/>
            <a:ext cx="785818" cy="5681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2001" y="2099601"/>
            <a:ext cx="942743" cy="543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852689" y="4357694"/>
            <a:ext cx="2500330" cy="1384995"/>
          </a:xfrm>
          <a:prstGeom prst="rect">
            <a:avLst/>
          </a:prstGeom>
          <a:noFill/>
          <a:ln>
            <a:solidFill>
              <a:schemeClr val="accent1"/>
            </a:solidFill>
          </a:ln>
        </p:spPr>
        <p:txBody>
          <a:bodyPr wrap="square" rtlCol="1">
            <a:spAutoFit/>
          </a:bodyPr>
          <a:lstStyle/>
          <a:p>
            <a:pPr algn="ctr"/>
            <a:r>
              <a:rPr lang="ar-SA" sz="2800" dirty="0" smtClean="0"/>
              <a:t>أجهزة إدخال</a:t>
            </a:r>
          </a:p>
          <a:p>
            <a:pPr algn="ctr"/>
            <a:r>
              <a:rPr lang="ar-SA" sz="2800" dirty="0" smtClean="0"/>
              <a:t>النظر بالعين ,</a:t>
            </a:r>
          </a:p>
          <a:p>
            <a:pPr algn="ctr"/>
            <a:r>
              <a:rPr lang="ar-SA" sz="2800" dirty="0" smtClean="0"/>
              <a:t>السماع  بالأذن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 3 </a:t>
            </a:r>
            <a:endParaRPr lang="ar-SA" sz="3600" dirty="0"/>
          </a:p>
        </p:txBody>
      </p:sp>
      <p:sp>
        <p:nvSpPr>
          <p:cNvPr id="35" name="TextBox 34"/>
          <p:cNvSpPr txBox="1"/>
          <p:nvPr/>
        </p:nvSpPr>
        <p:spPr>
          <a:xfrm>
            <a:off x="574089" y="4286256"/>
            <a:ext cx="2643206" cy="1384995"/>
          </a:xfrm>
          <a:prstGeom prst="rect">
            <a:avLst/>
          </a:prstGeom>
          <a:noFill/>
          <a:ln>
            <a:solidFill>
              <a:schemeClr val="accent1"/>
            </a:solidFill>
          </a:ln>
        </p:spPr>
        <p:txBody>
          <a:bodyPr wrap="square" rtlCol="1">
            <a:spAutoFit/>
          </a:bodyPr>
          <a:lstStyle/>
          <a:p>
            <a:pPr algn="ctr"/>
            <a:r>
              <a:rPr lang="ar-SA" sz="2800" dirty="0" smtClean="0"/>
              <a:t>أجهزة إخراج</a:t>
            </a:r>
          </a:p>
          <a:p>
            <a:pPr algn="ctr"/>
            <a:r>
              <a:rPr lang="ar-SA" sz="2800" dirty="0" smtClean="0"/>
              <a:t>النطق باللسان , الكتابة باليد</a:t>
            </a:r>
            <a:endParaRPr lang="ar-SA" sz="2800" dirty="0"/>
          </a:p>
        </p:txBody>
      </p:sp>
      <p:sp>
        <p:nvSpPr>
          <p:cNvPr id="36" name="TextBox 35"/>
          <p:cNvSpPr txBox="1"/>
          <p:nvPr/>
        </p:nvSpPr>
        <p:spPr>
          <a:xfrm>
            <a:off x="6156176" y="1353909"/>
            <a:ext cx="1756367" cy="646331"/>
          </a:xfrm>
          <a:prstGeom prst="rect">
            <a:avLst/>
          </a:prstGeom>
          <a:noFill/>
          <a:ln>
            <a:solidFill>
              <a:schemeClr val="accent1">
                <a:alpha val="88000"/>
              </a:schemeClr>
            </a:solidFill>
          </a:ln>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863164" y="1410318"/>
            <a:ext cx="1756367" cy="646331"/>
          </a:xfrm>
          <a:prstGeom prst="rect">
            <a:avLst/>
          </a:prstGeom>
          <a:noFill/>
          <a:ln>
            <a:solidFill>
              <a:schemeClr val="accent1"/>
            </a:solidFill>
          </a:ln>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extLst>
      <p:ext uri="{BB962C8B-B14F-4D97-AF65-F5344CB8AC3E}">
        <p14:creationId xmlns:p14="http://schemas.microsoft.com/office/powerpoint/2010/main" val="22627068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animBg="1"/>
      <p:bldP spid="34" grpId="0"/>
      <p:bldP spid="35" grpId="0" animBg="1"/>
      <p:bldP spid="36" grpId="0" animBg="1"/>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p14="http://schemas.microsoft.com/office/powerpoint/2010/main" val="326168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29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smtClean="0">
                <a:solidFill>
                  <a:schemeClr val="accent2"/>
                </a:solidFill>
              </a:rPr>
              <a:t>مزايا العمل باستخدام الكمبيوتر</a:t>
            </a:r>
            <a:r>
              <a:rPr lang="ar-SA" u="sng" dirty="0" smtClean="0">
                <a:solidFill>
                  <a:schemeClr val="accent2"/>
                </a:solidFill>
              </a:rPr>
              <a:t>  </a:t>
            </a:r>
            <a:r>
              <a:rPr lang="ar-SA"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p14="http://schemas.microsoft.com/office/powerpoint/2010/main" val="284079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dirty="0">
                <a:solidFill>
                  <a:schemeClr val="tx2">
                    <a:lumMod val="75000"/>
                  </a:schemeClr>
                </a:solidFill>
                <a:cs typeface="Akhbar MT" pitchFamily="2" charset="-78"/>
              </a:rPr>
              <a:t>تصنف الحاسبات الآلية حسب</a:t>
            </a:r>
            <a:r>
              <a:rPr lang="ar-SA" sz="3600" b="1" dirty="0">
                <a:cs typeface="Akhbar MT" pitchFamily="2" charset="-78"/>
              </a:rPr>
              <a:t>:</a:t>
            </a:r>
          </a:p>
          <a:p>
            <a:pPr marL="978408" lvl="2" indent="-228600" fontAlgn="auto">
              <a:spcBef>
                <a:spcPts val="500"/>
              </a:spcBef>
              <a:spcAft>
                <a:spcPts val="0"/>
              </a:spcAft>
              <a:buClr>
                <a:schemeClr val="accent4"/>
              </a:buClr>
              <a:buSzPct val="80000"/>
              <a:buFont typeface="Arial" pitchFamily="34" charset="0"/>
              <a:buChar char="•"/>
              <a:defRPr/>
            </a:pPr>
            <a:r>
              <a:rPr lang="ar-SA" sz="3600" dirty="0" smtClean="0">
                <a:latin typeface="Arial" charset="0"/>
                <a:cs typeface="Akhbar MT" pitchFamily="2" charset="-78"/>
              </a:rPr>
              <a:t>الحجم </a:t>
            </a:r>
            <a:r>
              <a:rPr lang="ar-SA" sz="3600" dirty="0">
                <a:latin typeface="Arial" charset="0"/>
                <a:cs typeface="Akhbar MT" pitchFamily="2" charset="-78"/>
              </a:rPr>
              <a:t>و الأداء  .</a:t>
            </a:r>
          </a:p>
          <a:p>
            <a:pPr marL="978408" lvl="2" indent="-228600">
              <a:spcBef>
                <a:spcPts val="500"/>
              </a:spcBef>
              <a:buClr>
                <a:schemeClr val="accent4"/>
              </a:buClr>
              <a:buSzPct val="80000"/>
              <a:buFont typeface="Arial" pitchFamily="34" charset="0"/>
              <a:buChar char="•"/>
              <a:defRPr/>
            </a:pPr>
            <a:r>
              <a:rPr lang="ar-SA" sz="3600" dirty="0">
                <a:latin typeface="Arial" charset="0"/>
                <a:cs typeface="Akhbar MT" pitchFamily="2" charset="-78"/>
              </a:rPr>
              <a:t>تقنية العمل .</a:t>
            </a: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
        <p:nvSpPr>
          <p:cNvPr id="5" name="عنوان 1"/>
          <p:cNvSpPr>
            <a:spLocks noGrp="1"/>
          </p:cNvSpPr>
          <p:nvPr>
            <p:ph type="title"/>
          </p:nvPr>
        </p:nvSpPr>
        <p:spPr>
          <a:xfrm>
            <a:off x="827584" y="332656"/>
            <a:ext cx="7837144" cy="1264245"/>
          </a:xfrm>
        </p:spPr>
        <p:txBody>
          <a:bodyPr>
            <a:normAutofit/>
          </a:bodyPr>
          <a:lstStyle/>
          <a:p>
            <a:r>
              <a:rPr lang="ar-SA" sz="4400" b="1" dirty="0" smtClean="0">
                <a:solidFill>
                  <a:schemeClr val="accent2"/>
                </a:solidFill>
              </a:rPr>
              <a:t>الأنواع المختلفة للحاسب الآلي  </a:t>
            </a:r>
            <a:endParaRPr lang="ar-SA" sz="4400" b="1" dirty="0">
              <a:solidFill>
                <a:schemeClr val="accent2"/>
              </a:solidFill>
            </a:endParaRPr>
          </a:p>
        </p:txBody>
      </p:sp>
    </p:spTree>
    <p:extLst>
      <p:ext uri="{BB962C8B-B14F-4D97-AF65-F5344CB8AC3E}">
        <p14:creationId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وتعتبر 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78521"/>
            <a:ext cx="3597388" cy="227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78521"/>
            <a:ext cx="3571930" cy="2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1"/>
          <p:cNvSpPr>
            <a:spLocks noGrp="1"/>
          </p:cNvSpPr>
          <p:nvPr>
            <p:ph type="title"/>
          </p:nvPr>
        </p:nvSpPr>
        <p:spPr>
          <a:xfrm>
            <a:off x="827584" y="332657"/>
            <a:ext cx="7837144" cy="504056"/>
          </a:xfrm>
        </p:spPr>
        <p:txBody>
          <a:bodyPr>
            <a:normAutofit fontScale="90000"/>
          </a:bodyPr>
          <a:lstStyle/>
          <a:p>
            <a:r>
              <a:rPr lang="ar-SA" sz="4400" b="1" dirty="0" smtClean="0">
                <a:solidFill>
                  <a:schemeClr val="accent2"/>
                </a:solidFill>
              </a:rPr>
              <a:t>تقسيم الحاسبات الآلية حسب الحجم :  </a:t>
            </a:r>
            <a:endParaRPr lang="ar-SA" sz="4400" b="1" dirty="0">
              <a:solidFill>
                <a:schemeClr val="accent2"/>
              </a:solidFill>
            </a:endParaRPr>
          </a:p>
        </p:txBody>
      </p:sp>
    </p:spTree>
    <p:extLst>
      <p:ext uri="{BB962C8B-B14F-4D97-AF65-F5344CB8AC3E}">
        <p14:creationId xmlns:p14="http://schemas.microsoft.com/office/powerpoint/2010/main" val="75258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endParaRPr lang="ar-SA" sz="2000" dirty="0" smtClean="0"/>
          </a:p>
          <a:p>
            <a:pPr lvl="1"/>
            <a:r>
              <a:rPr lang="ar-SA" sz="2400" dirty="0" smtClean="0"/>
              <a:t>من </a:t>
            </a:r>
            <a:r>
              <a:rPr lang="ar-SA" sz="2400" dirty="0"/>
              <a:t>أوائل الكمبيوترات التي استخدمت في المجالات التجارية وقطاع الأعمال وهي  </a:t>
            </a:r>
            <a:r>
              <a:rPr lang="ar-SA" sz="2400" dirty="0" smtClean="0"/>
              <a:t>حاسبات </a:t>
            </a:r>
            <a:r>
              <a:rPr lang="ar-SA" sz="24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400" dirty="0"/>
              <a:t>  Server</a:t>
            </a:r>
            <a:r>
              <a:rPr lang="ar-SA" sz="2400" dirty="0"/>
              <a:t>يعمل عليها عدد كبير من الأشخاص من خلال وحدات طرفية عبارة عن شاشة ولوحة مفاتيح أو حاسبات صغيرة متصلة بها بكابل أو إتصال لاسلكي .</a:t>
            </a:r>
            <a:endParaRPr lang="en-US" sz="2400" dirty="0"/>
          </a:p>
          <a:p>
            <a:pPr lvl="1"/>
            <a:r>
              <a:rPr lang="ar-SA" sz="2400" dirty="0"/>
              <a:t>تستطيع معالجة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 </a:t>
            </a:r>
            <a:r>
              <a:rPr lang="ar-SA" sz="2400" dirty="0" smtClean="0"/>
              <a:t>.</a:t>
            </a:r>
            <a:endParaRPr lang="en-US" sz="2400" dirty="0"/>
          </a:p>
          <a:p>
            <a:pPr marL="457200" indent="-457200">
              <a:buFont typeface="+mj-lt"/>
              <a:buAutoNum type="arabicPeriod" startAt="2"/>
            </a:pPr>
            <a:endParaRPr lang="ar-SA"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5" y="188640"/>
            <a:ext cx="3029845" cy="6120680"/>
          </a:xfrm>
          <a:prstGeom prst="rect">
            <a:avLst/>
          </a:prstGeom>
        </p:spPr>
      </p:pic>
    </p:spTree>
    <p:extLst>
      <p:ext uri="{BB962C8B-B14F-4D97-AF65-F5344CB8AC3E}">
        <p14:creationId xmlns:p14="http://schemas.microsoft.com/office/powerpoint/2010/main" val="46254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p14="http://schemas.microsoft.com/office/powerpoint/2010/main" val="41708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92696"/>
            <a:ext cx="8229600" cy="2880319"/>
          </a:xfrm>
        </p:spPr>
        <p:txBody>
          <a:bodyPr>
            <a:normAutofit/>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buNone/>
            </a:pPr>
            <a:r>
              <a:rPr lang="ar-SA" dirty="0" smtClean="0"/>
              <a:t>	</a:t>
            </a:r>
            <a:r>
              <a:rPr lang="ar-SA" sz="2800" dirty="0" smtClean="0"/>
              <a:t>هي كمبيوترات متوسطة الحجم و تستخدم في الشركـــات متوسطـــــة الحجم و في بيئـــة تعدد المستخدمين مثل : البنوك ، والجامعات . فهي </a:t>
            </a:r>
            <a:r>
              <a:rPr lang="ar-SA" sz="2800" dirty="0"/>
              <a:t>تعمل كخادم أو </a:t>
            </a:r>
            <a:r>
              <a:rPr lang="en-US" sz="2800" dirty="0"/>
              <a:t>Server </a:t>
            </a:r>
            <a:r>
              <a:rPr lang="ar-SA" sz="2800" dirty="0" smtClean="0"/>
              <a:t>  وتعتبر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2"/>
          <a:stretch/>
        </p:blipFill>
        <p:spPr bwMode="auto">
          <a:xfrm>
            <a:off x="1547664" y="3837203"/>
            <a:ext cx="3024336" cy="18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20" y="3811802"/>
            <a:ext cx="2556060" cy="192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188640"/>
            <a:ext cx="633670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buNone/>
            </a:pPr>
            <a:endParaRPr lang="ar-SA" sz="2800" dirty="0" smtClean="0"/>
          </a:p>
          <a:p>
            <a:pPr marL="0" indent="0" algn="just">
              <a:buNone/>
            </a:pPr>
            <a:r>
              <a:rPr lang="ar-SA" sz="2800" dirty="0" smtClean="0"/>
              <a:t>وهي حاسبات </a:t>
            </a:r>
            <a:r>
              <a:rPr lang="ar-SA" sz="2800" dirty="0"/>
              <a:t>مصممة لخدمة مستخدم واحد في نفس الوقت تعتبر الاصغر والأقل قوة وكفائه وتكلفه </a:t>
            </a:r>
            <a:r>
              <a:rPr lang="ar-SA" sz="2800" dirty="0" smtClean="0"/>
              <a:t>, تتراوح </a:t>
            </a:r>
            <a:r>
              <a:rPr lang="ar-SA" sz="2800" dirty="0"/>
              <a:t>اسعارها من 100 الى 1000 دولار .</a:t>
            </a:r>
            <a:endParaRPr lang="en-US" sz="2800" dirty="0"/>
          </a:p>
          <a:p>
            <a:pPr marL="0" indent="0" algn="just">
              <a:buNone/>
            </a:pPr>
            <a:endParaRPr lang="ar-SA" sz="2800" dirty="0"/>
          </a:p>
          <a:p>
            <a:pPr marL="0" indent="0" algn="just">
              <a:buNone/>
            </a:pPr>
            <a:r>
              <a:rPr lang="ar-SA" sz="2800" dirty="0" smtClean="0"/>
              <a:t>تستخدم من قبل الأشخاص العاديين وللأغراض الشخصية أو المنزلية مثل : </a:t>
            </a:r>
          </a:p>
          <a:p>
            <a:pPr marL="0" indent="0" algn="just">
              <a:buNone/>
            </a:pPr>
            <a:r>
              <a:rPr lang="ar-SA" sz="2800" dirty="0" smtClean="0"/>
              <a:t>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buNone/>
            </a:pPr>
            <a:r>
              <a:rPr lang="ar-SA" sz="2800" dirty="0" smtClean="0"/>
              <a:t> أو المكتبية (</a:t>
            </a:r>
            <a:r>
              <a:rPr lang="en-US" sz="2800" dirty="0" smtClean="0"/>
              <a:t>Desktop</a:t>
            </a:r>
            <a:r>
              <a:rPr lang="ar-SA" sz="2800" dirty="0" smtClean="0"/>
              <a:t>) .</a:t>
            </a:r>
          </a:p>
          <a:p>
            <a:pPr marL="0" indent="0" algn="just">
              <a:buNone/>
            </a:pPr>
            <a:r>
              <a:rPr lang="ar-SA" sz="2800" dirty="0" smtClean="0"/>
              <a:t>الكمبيوترات المحمولة (</a:t>
            </a:r>
            <a:r>
              <a:rPr lang="en-US" sz="2800" dirty="0" smtClean="0"/>
              <a:t>Laptop</a:t>
            </a:r>
            <a:r>
              <a:rPr lang="ar-SA" sz="2800" dirty="0" smtClean="0"/>
              <a:t>) .</a:t>
            </a:r>
          </a:p>
          <a:p>
            <a:pPr marL="0" indent="0" algn="just">
              <a:buNone/>
            </a:pP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97" y="404664"/>
            <a:ext cx="1513533" cy="20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08" y="4096785"/>
            <a:ext cx="2349909" cy="22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2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32</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4355976" y="1712025"/>
            <a:ext cx="4325658"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بها :</a:t>
            </a:r>
          </a:p>
          <a:p>
            <a:pPr marL="914400" lvl="1" indent="-457200">
              <a:buFont typeface="Arial" panose="020B0604020202020204" pitchFamily="34" charset="0"/>
              <a:buChar char="•"/>
              <a:defRPr/>
            </a:pPr>
            <a:r>
              <a:rPr lang="ar-SA" sz="2800" dirty="0">
                <a:solidFill>
                  <a:schemeClr val="tx1">
                    <a:lumMod val="75000"/>
                    <a:lumOff val="25000"/>
                  </a:schemeClr>
                </a:solidFill>
              </a:rPr>
              <a:t>أكثر 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اضافية .</a:t>
            </a:r>
          </a:p>
          <a:p>
            <a:pPr marL="457200" indent="-457200">
              <a:buFont typeface="Arial" panose="020B0604020202020204" pitchFamily="34" charset="0"/>
              <a:buChar char="•"/>
              <a:defRPr/>
            </a:pPr>
            <a:r>
              <a:rPr lang="ar-SA" sz="2800" dirty="0" smtClean="0">
                <a:solidFill>
                  <a:schemeClr val="tx1">
                    <a:lumMod val="75000"/>
                    <a:lumOff val="25000"/>
                  </a:schemeClr>
                </a:solidFill>
              </a:rPr>
              <a:t>يستخدمها المتخصصين مثل :</a:t>
            </a:r>
          </a:p>
          <a:p>
            <a:pPr marL="457200" indent="-457200">
              <a:buFont typeface="Arial" panose="020B0604020202020204" pitchFamily="34" charset="0"/>
              <a:buChar cha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25659"/>
          <a:stretch/>
        </p:blipFill>
        <p:spPr bwMode="auto">
          <a:xfrm>
            <a:off x="683568" y="1772816"/>
            <a:ext cx="347472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33</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82" y="3071196"/>
            <a:ext cx="6846906" cy="33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96752"/>
            <a:ext cx="8352928" cy="5400600"/>
          </a:xfrm>
        </p:spPr>
        <p:txBody>
          <a:bodyPr>
            <a:noAutofit/>
          </a:bodyPr>
          <a:lstStyle/>
          <a:p>
            <a:pPr marL="457200" lvl="0" indent="-457200">
              <a:buFont typeface="+mj-lt"/>
              <a:buAutoNum type="arabicPeriod"/>
            </a:pPr>
            <a:r>
              <a:rPr lang="ar-SA" sz="2800" b="1" u="sng" dirty="0" smtClean="0"/>
              <a:t>حاسبات رقمية </a:t>
            </a:r>
            <a:r>
              <a:rPr lang="en-US" sz="2800" b="1" u="sng" dirty="0"/>
              <a:t>(Digital Computers)</a:t>
            </a:r>
            <a:endParaRPr lang="en-US" sz="2800" dirty="0"/>
          </a:p>
          <a:p>
            <a:pPr lvl="1"/>
            <a:r>
              <a:rPr lang="ar-SA" sz="2400" dirty="0"/>
              <a:t>تعالج البيانات الرقمية </a:t>
            </a:r>
            <a:r>
              <a:rPr lang="ar-SA" sz="2400" dirty="0" smtClean="0"/>
              <a:t>فقط ،  وهي البيانات التي تأخذ قيم محددة مثل الأرقام أو الحروف  .</a:t>
            </a:r>
          </a:p>
          <a:p>
            <a:pPr lvl="1"/>
            <a:r>
              <a:rPr lang="ar-SA" sz="2400" dirty="0" smtClean="0"/>
              <a:t> </a:t>
            </a:r>
            <a:r>
              <a:rPr lang="ar-SA" sz="2400" dirty="0"/>
              <a:t>تستخدم في حل المشاكل الحسابية المعقدة و تنظيم الملفات و قواعد </a:t>
            </a:r>
            <a:r>
              <a:rPr lang="ar-SA" sz="2400" dirty="0" smtClean="0"/>
              <a:t>البيانات في مجالات  </a:t>
            </a:r>
            <a:r>
              <a:rPr lang="ar-SA" sz="2400" dirty="0"/>
              <a:t>التعليم و </a:t>
            </a:r>
            <a:r>
              <a:rPr lang="ar-SA" sz="2400" dirty="0" smtClean="0"/>
              <a:t>الإدارة </a:t>
            </a:r>
            <a:r>
              <a:rPr lang="ar-SA" sz="2400" dirty="0"/>
              <a:t>و </a:t>
            </a:r>
            <a:r>
              <a:rPr lang="ar-SA" sz="2400" dirty="0" smtClean="0"/>
              <a:t>المحاسبة .</a:t>
            </a:r>
            <a:endParaRPr lang="en-US" sz="2400" dirty="0"/>
          </a:p>
          <a:p>
            <a:pPr lvl="1"/>
            <a:r>
              <a:rPr lang="ar-SA" sz="2400" dirty="0" smtClean="0"/>
              <a:t>تتميز </a:t>
            </a:r>
            <a:r>
              <a:rPr lang="ar-SA" sz="2400" dirty="0"/>
              <a:t>بالسرعات العالية و إمكانية إجراء أكثر من عملية حسابية في نفس الوقت.</a:t>
            </a:r>
            <a:endParaRPr lang="en-US" sz="2400" dirty="0"/>
          </a:p>
          <a:p>
            <a:pPr marL="329184" lvl="1" indent="0">
              <a:buNone/>
            </a:pPr>
            <a:endParaRPr lang="ar-SA" sz="2400" dirty="0"/>
          </a:p>
        </p:txBody>
      </p:sp>
      <p:sp>
        <p:nvSpPr>
          <p:cNvPr id="5" name="عنوان 1"/>
          <p:cNvSpPr>
            <a:spLocks noGrp="1"/>
          </p:cNvSpPr>
          <p:nvPr>
            <p:ph type="title"/>
          </p:nvPr>
        </p:nvSpPr>
        <p:spPr>
          <a:xfrm>
            <a:off x="755576" y="260648"/>
            <a:ext cx="7272808" cy="904205"/>
          </a:xfrm>
        </p:spPr>
        <p:txBody>
          <a:bodyPr>
            <a:normAutofit fontScale="90000"/>
          </a:bodyPr>
          <a:lstStyle/>
          <a:p>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Tree>
    <p:extLst>
      <p:ext uri="{BB962C8B-B14F-4D97-AF65-F5344CB8AC3E}">
        <p14:creationId xmlns:p14="http://schemas.microsoft.com/office/powerpoint/2010/main" val="2074884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65138"/>
            <a:ext cx="8352928" cy="5400600"/>
          </a:xfrm>
        </p:spPr>
        <p:txBody>
          <a:bodyPr>
            <a:noAutofit/>
          </a:bodyPr>
          <a:lstStyle/>
          <a:p>
            <a:pPr marL="0" lvl="0" indent="0">
              <a:buNone/>
            </a:pPr>
            <a:endParaRPr lang="ar-SA" sz="2800" b="1" u="sng" dirty="0" smtClean="0"/>
          </a:p>
          <a:p>
            <a:pPr marL="0" lvl="0" indent="0">
              <a:buNone/>
            </a:pPr>
            <a:r>
              <a:rPr lang="ar-SA" sz="2800" b="1" u="sng" dirty="0" smtClean="0"/>
              <a:t>2 .  حاسبات </a:t>
            </a:r>
            <a:r>
              <a:rPr lang="ar-SA" sz="2800" b="1" u="sng" dirty="0"/>
              <a:t>قياسية ( </a:t>
            </a:r>
            <a:r>
              <a:rPr lang="en-US" sz="2800" b="1" u="sng" dirty="0"/>
              <a:t>(Analogue Computer</a:t>
            </a:r>
            <a:endParaRPr lang="en-US" sz="2800" dirty="0"/>
          </a:p>
          <a:p>
            <a:pPr lvl="1"/>
            <a:r>
              <a:rPr lang="ar-SA" sz="2400" dirty="0" smtClean="0"/>
              <a:t>تعالج  </a:t>
            </a:r>
            <a:r>
              <a:rPr lang="ar-SA" sz="2400" dirty="0"/>
              <a:t>بيانات قياسية و هي البيانات التي تأخذ قيماً عديدة مثل </a:t>
            </a:r>
            <a:r>
              <a:rPr lang="ar-SA" sz="2400" dirty="0" smtClean="0"/>
              <a:t>بيانات الخصائص </a:t>
            </a:r>
            <a:r>
              <a:rPr lang="ar-SA" sz="2400" dirty="0"/>
              <a:t>الفيزيائية </a:t>
            </a:r>
            <a:r>
              <a:rPr lang="ar-SA" sz="2400" dirty="0" smtClean="0"/>
              <a:t>مثل </a:t>
            </a:r>
            <a:r>
              <a:rPr lang="ar-SA" sz="2400" dirty="0"/>
              <a:t>(شدة الصوت، درجة الحرارة).</a:t>
            </a:r>
            <a:endParaRPr lang="en-US" sz="2400" dirty="0"/>
          </a:p>
          <a:p>
            <a:pPr lvl="1"/>
            <a:r>
              <a:rPr lang="ar-SA" sz="2400" dirty="0"/>
              <a:t>تستخدم في حساب </a:t>
            </a:r>
            <a:r>
              <a:rPr lang="ar-SA" sz="2400" dirty="0" smtClean="0"/>
              <a:t>مثل </a:t>
            </a:r>
            <a:r>
              <a:rPr lang="ar-SA" sz="2400" dirty="0"/>
              <a:t>(الأوزان، الضغوط، </a:t>
            </a:r>
            <a:r>
              <a:rPr lang="ar-SA" sz="2400" dirty="0" smtClean="0"/>
              <a:t>الحرارة)</a:t>
            </a:r>
            <a:r>
              <a:rPr lang="ar-SA" sz="2400" dirty="0"/>
              <a:t> </a:t>
            </a:r>
            <a:r>
              <a:rPr lang="ar-SA" sz="2400" dirty="0" smtClean="0"/>
              <a:t>في </a:t>
            </a:r>
            <a:r>
              <a:rPr lang="ar-SA" sz="2400" dirty="0"/>
              <a:t>المراكز </a:t>
            </a:r>
            <a:r>
              <a:rPr lang="ar-SA" sz="2400" dirty="0" smtClean="0"/>
              <a:t>الطبية </a:t>
            </a:r>
            <a:r>
              <a:rPr lang="ar-SA" sz="2400" dirty="0"/>
              <a:t>و العلمية </a:t>
            </a:r>
            <a:r>
              <a:rPr lang="ar-SA" sz="2400" dirty="0" smtClean="0"/>
              <a:t> ومراكز </a:t>
            </a:r>
            <a:r>
              <a:rPr lang="ar-SA" sz="2400" dirty="0"/>
              <a:t>الأرصاد </a:t>
            </a:r>
            <a:r>
              <a:rPr lang="ar-SA" sz="2400" dirty="0" smtClean="0"/>
              <a:t>الجوية .</a:t>
            </a:r>
            <a:endParaRPr lang="en-US" sz="2400" dirty="0"/>
          </a:p>
          <a:p>
            <a:pPr lvl="1"/>
            <a:endParaRPr lang="ar-SA" sz="2400" dirty="0"/>
          </a:p>
        </p:txBody>
      </p:sp>
      <p:sp>
        <p:nvSpPr>
          <p:cNvPr id="2" name="AutoShape 4"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8"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http://small-projects.org/wp-content/uploads/2013/12/%D8%A7%D8%AC%D9%87%D8%B2%D8%A9-%D9%82%D9%8A%D8%A7%D8%B3-%D8%A7%D9%84%D8%B6%D8%BA%D8%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17246"/>
            <a:ext cx="2906662" cy="2499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17246"/>
            <a:ext cx="2880320" cy="231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8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419" y="260648"/>
            <a:ext cx="8501062" cy="4031873"/>
          </a:xfrm>
          <a:prstGeom prst="rect">
            <a:avLst/>
          </a:prstGeom>
          <a:noFill/>
        </p:spPr>
        <p:txBody>
          <a:bodyPr wrap="square" rtlCol="1">
            <a:spAutoFit/>
          </a:bodyPr>
          <a:lstStyle/>
          <a:p>
            <a:pPr>
              <a:defRPr/>
            </a:pPr>
            <a:r>
              <a:rPr lang="ar-SA" sz="4400" b="1" u="sng" dirty="0" smtClean="0">
                <a:solidFill>
                  <a:schemeClr val="tx2">
                    <a:lumMod val="75000"/>
                  </a:schemeClr>
                </a:solidFill>
                <a:cs typeface="Akhbar MT" pitchFamily="2" charset="-78"/>
              </a:rPr>
              <a:t>3.  </a:t>
            </a:r>
            <a:r>
              <a:rPr lang="ar-SA" sz="2800" b="1" u="sng" dirty="0" smtClean="0">
                <a:solidFill>
                  <a:schemeClr val="tx1">
                    <a:lumMod val="75000"/>
                    <a:lumOff val="25000"/>
                  </a:schemeClr>
                </a:solidFill>
              </a:rPr>
              <a:t>حاسبات هجينة </a:t>
            </a:r>
            <a:r>
              <a:rPr lang="ar-SA" sz="2800" b="1" u="sng" dirty="0">
                <a:solidFill>
                  <a:schemeClr val="tx1">
                    <a:lumMod val="75000"/>
                    <a:lumOff val="25000"/>
                  </a:schemeClr>
                </a:solidFill>
              </a:rPr>
              <a:t>(</a:t>
            </a:r>
            <a:r>
              <a:rPr lang="en-US" sz="2800" b="1" u="sng" dirty="0">
                <a:solidFill>
                  <a:schemeClr val="tx1">
                    <a:lumMod val="75000"/>
                    <a:lumOff val="25000"/>
                  </a:schemeClr>
                </a:solidFill>
              </a:rPr>
              <a:t>Hybrid Computer</a:t>
            </a:r>
            <a:r>
              <a:rPr lang="ar-SA" sz="2800" b="1" u="sng" dirty="0">
                <a:solidFill>
                  <a:schemeClr val="tx1">
                    <a:lumMod val="75000"/>
                    <a:lumOff val="25000"/>
                  </a:schemeClr>
                </a:solidFill>
              </a:rPr>
              <a:t>)</a:t>
            </a:r>
            <a:endParaRPr lang="en-US" sz="2800" b="1" u="sng" dirty="0">
              <a:solidFill>
                <a:schemeClr val="tx1">
                  <a:lumMod val="75000"/>
                  <a:lumOff val="25000"/>
                </a:schemeClr>
              </a:solidFill>
            </a:endParaRPr>
          </a:p>
          <a:p>
            <a:pPr>
              <a:buClr>
                <a:schemeClr val="accent3"/>
              </a:buClr>
              <a:defRPr/>
            </a:pPr>
            <a:r>
              <a:rPr lang="ar-SA" sz="2400" dirty="0" smtClean="0">
                <a:solidFill>
                  <a:schemeClr val="tx1">
                    <a:lumMod val="75000"/>
                    <a:lumOff val="25000"/>
                  </a:schemeClr>
                </a:solidFill>
              </a:rPr>
              <a:t>	هي </a:t>
            </a:r>
            <a:r>
              <a:rPr lang="ar-SA" sz="2400" dirty="0">
                <a:solidFill>
                  <a:schemeClr val="tx1">
                    <a:lumMod val="75000"/>
                    <a:lumOff val="25000"/>
                  </a:schemeClr>
                </a:solidFill>
              </a:rPr>
              <a:t>مزيج بين النوعين الرقمي و القياسي </a:t>
            </a:r>
            <a:r>
              <a:rPr lang="ar-SA" sz="2400" dirty="0" smtClean="0">
                <a:solidFill>
                  <a:schemeClr val="tx1">
                    <a:lumMod val="75000"/>
                    <a:lumOff val="25000"/>
                  </a:schemeClr>
                </a:solidFill>
              </a:rPr>
              <a:t>, إدخال البيانات يكون بشكل قياسي و المعالجة </a:t>
            </a:r>
            <a:r>
              <a:rPr lang="ar-SA" sz="2400" dirty="0">
                <a:solidFill>
                  <a:schemeClr val="tx1">
                    <a:lumMod val="75000"/>
                    <a:lumOff val="25000"/>
                  </a:schemeClr>
                </a:solidFill>
              </a:rPr>
              <a:t>فيه تكون </a:t>
            </a:r>
            <a:r>
              <a:rPr lang="ar-SA" sz="2400" dirty="0" smtClean="0">
                <a:solidFill>
                  <a:schemeClr val="tx1">
                    <a:lumMod val="75000"/>
                    <a:lumOff val="25000"/>
                  </a:schemeClr>
                </a:solidFill>
              </a:rPr>
              <a:t>رقمية .  يعتبر هذا النوع الأفضل لأنه </a:t>
            </a:r>
            <a:r>
              <a:rPr lang="ar-SA" sz="2400" dirty="0">
                <a:solidFill>
                  <a:schemeClr val="tx1">
                    <a:lumMod val="75000"/>
                    <a:lumOff val="25000"/>
                  </a:schemeClr>
                </a:solidFill>
              </a:rPr>
              <a:t>يجمع أفضل الإمكانيات </a:t>
            </a:r>
            <a:r>
              <a:rPr lang="ar-SA" sz="2400" dirty="0" smtClean="0">
                <a:solidFill>
                  <a:schemeClr val="tx1">
                    <a:lumMod val="75000"/>
                    <a:lumOff val="25000"/>
                  </a:schemeClr>
                </a:solidFill>
              </a:rPr>
              <a:t>من </a:t>
            </a:r>
            <a:r>
              <a:rPr lang="ar-SA" sz="2400" dirty="0">
                <a:solidFill>
                  <a:schemeClr val="tx1">
                    <a:lumMod val="75000"/>
                    <a:lumOff val="25000"/>
                  </a:schemeClr>
                </a:solidFill>
              </a:rPr>
              <a:t>كلا النوعين السابقين </a:t>
            </a:r>
            <a:r>
              <a:rPr lang="ar-SA" sz="2400" dirty="0" smtClean="0">
                <a:solidFill>
                  <a:schemeClr val="tx1">
                    <a:lumMod val="75000"/>
                    <a:lumOff val="25000"/>
                  </a:schemeClr>
                </a:solidFill>
              </a:rPr>
              <a:t>فلديه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a:solidFill>
                  <a:schemeClr val="tx1">
                    <a:lumMod val="75000"/>
                    <a:lumOff val="25000"/>
                  </a:schemeClr>
                </a:solidFill>
              </a:rPr>
              <a:t>ا</a:t>
            </a:r>
            <a:r>
              <a:rPr lang="ar-SA" sz="2400" dirty="0" smtClean="0">
                <a:solidFill>
                  <a:schemeClr val="tx1">
                    <a:lumMod val="75000"/>
                    <a:lumOff val="25000"/>
                  </a:schemeClr>
                </a:solidFill>
              </a:rPr>
              <a:t>لقدرة </a:t>
            </a:r>
            <a:r>
              <a:rPr lang="ar-SA" sz="2400" dirty="0">
                <a:solidFill>
                  <a:schemeClr val="tx1">
                    <a:lumMod val="75000"/>
                    <a:lumOff val="25000"/>
                  </a:schemeClr>
                </a:solidFill>
              </a:rPr>
              <a:t>على </a:t>
            </a:r>
            <a:r>
              <a:rPr lang="ar-SA" sz="2400" dirty="0" smtClean="0">
                <a:solidFill>
                  <a:schemeClr val="tx1">
                    <a:lumMod val="75000"/>
                    <a:lumOff val="25000"/>
                  </a:schemeClr>
                </a:solidFill>
              </a:rPr>
              <a:t>تخزن </a:t>
            </a:r>
            <a:r>
              <a:rPr lang="ar-SA" sz="2400" dirty="0">
                <a:solidFill>
                  <a:schemeClr val="tx1">
                    <a:lumMod val="75000"/>
                    <a:lumOff val="25000"/>
                  </a:schemeClr>
                </a:solidFill>
              </a:rPr>
              <a:t>البيانات والدقة العالية </a:t>
            </a:r>
            <a:r>
              <a:rPr lang="ar-SA" sz="2400" dirty="0" smtClean="0">
                <a:solidFill>
                  <a:schemeClr val="tx1">
                    <a:lumMod val="75000"/>
                    <a:lumOff val="25000"/>
                  </a:schemeClr>
                </a:solidFill>
              </a:rPr>
              <a:t>مثل </a:t>
            </a:r>
            <a:r>
              <a:rPr lang="ar-SA" sz="2400" dirty="0">
                <a:solidFill>
                  <a:schemeClr val="tx1">
                    <a:lumMod val="75000"/>
                    <a:lumOff val="25000"/>
                  </a:schemeClr>
                </a:solidFill>
              </a:rPr>
              <a:t>الحاسبات </a:t>
            </a:r>
            <a:r>
              <a:rPr lang="ar-SA" sz="2400" dirty="0" smtClean="0">
                <a:solidFill>
                  <a:schemeClr val="tx1">
                    <a:lumMod val="75000"/>
                    <a:lumOff val="25000"/>
                  </a:schemeClr>
                </a:solidFill>
              </a:rPr>
              <a:t>الرقمية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smtClean="0">
                <a:solidFill>
                  <a:schemeClr val="tx1">
                    <a:lumMod val="75000"/>
                    <a:lumOff val="25000"/>
                  </a:schemeClr>
                </a:solidFill>
              </a:rPr>
              <a:t>ردة </a:t>
            </a:r>
            <a:r>
              <a:rPr lang="ar-SA" sz="2400" dirty="0">
                <a:solidFill>
                  <a:schemeClr val="tx1">
                    <a:lumMod val="75000"/>
                    <a:lumOff val="25000"/>
                  </a:schemeClr>
                </a:solidFill>
              </a:rPr>
              <a:t>الفعل السريعة لتغيير المدخلات ونظام الوقت </a:t>
            </a:r>
            <a:r>
              <a:rPr lang="ar-SA" sz="2400" dirty="0" smtClean="0">
                <a:solidFill>
                  <a:schemeClr val="tx1">
                    <a:lumMod val="75000"/>
                    <a:lumOff val="25000"/>
                  </a:schemeClr>
                </a:solidFill>
              </a:rPr>
              <a:t>الحقيقي</a:t>
            </a:r>
            <a:r>
              <a:rPr lang="ar-SA" sz="2400" dirty="0">
                <a:solidFill>
                  <a:schemeClr val="tx1">
                    <a:lumMod val="75000"/>
                    <a:lumOff val="25000"/>
                  </a:schemeClr>
                </a:solidFill>
              </a:rPr>
              <a:t> </a:t>
            </a:r>
            <a:r>
              <a:rPr lang="ar-SA" sz="2400" dirty="0" smtClean="0">
                <a:solidFill>
                  <a:schemeClr val="tx1">
                    <a:lumMod val="75000"/>
                    <a:lumOff val="25000"/>
                  </a:schemeClr>
                </a:solidFill>
              </a:rPr>
              <a:t>مثل الحاسبات القياسية .</a:t>
            </a:r>
            <a:endParaRPr lang="ar-SA" sz="2400" dirty="0">
              <a:solidFill>
                <a:schemeClr val="tx1">
                  <a:lumMod val="75000"/>
                  <a:lumOff val="25000"/>
                </a:schemeClr>
              </a:solidFill>
            </a:endParaRPr>
          </a:p>
          <a:p>
            <a:pPr marL="342900" indent="-342900">
              <a:buClr>
                <a:schemeClr val="accent3"/>
              </a:buClr>
              <a:buFont typeface="Arial" panose="020B0604020202020204" pitchFamily="34" charset="0"/>
              <a:buChar char="•"/>
              <a:defRPr/>
            </a:pPr>
            <a:endParaRPr lang="ar-SA" sz="2400" b="1" dirty="0">
              <a:latin typeface="Arial" charset="0"/>
              <a:cs typeface="Akhbar MT" pitchFamily="2" charset="-78"/>
            </a:endParaRPr>
          </a:p>
          <a:p>
            <a:pPr>
              <a:defRPr/>
            </a:pPr>
            <a:endParaRPr lang="en-US" sz="2400" dirty="0">
              <a:latin typeface="Arial" charset="0"/>
              <a:cs typeface="Akhbar MT" pitchFamily="2" charset="-78"/>
            </a:endParaRPr>
          </a:p>
          <a:p>
            <a:pPr fontAlgn="auto">
              <a:spcBef>
                <a:spcPts val="0"/>
              </a:spcBef>
              <a:spcAft>
                <a:spcPts val="0"/>
              </a:spcAft>
              <a:defRPr/>
            </a:pPr>
            <a:endParaRPr lang="ar-SA" sz="2000" dirty="0">
              <a:latin typeface="+mn-lt"/>
              <a:cs typeface="Akhbar MT" pitchFamily="2" charset="-78"/>
            </a:endParaRPr>
          </a:p>
        </p:txBody>
      </p:sp>
      <p:pic>
        <p:nvPicPr>
          <p:cNvPr id="58370" name="Picture 2" descr="http://prnwebsite.com/images/101_0491.JPG"/>
          <p:cNvPicPr>
            <a:picLocks noChangeAspect="1" noChangeArrowheads="1"/>
          </p:cNvPicPr>
          <p:nvPr/>
        </p:nvPicPr>
        <p:blipFill>
          <a:blip r:embed="rId3" cstate="print"/>
          <a:srcRect/>
          <a:stretch>
            <a:fillRect/>
          </a:stretch>
        </p:blipFill>
        <p:spPr bwMode="auto">
          <a:xfrm>
            <a:off x="2381470" y="3861048"/>
            <a:ext cx="4536504" cy="2636912"/>
          </a:xfrm>
          <a:prstGeom prst="roundRect">
            <a:avLst>
              <a:gd name="adj" fmla="val 8594"/>
            </a:avLst>
          </a:prstGeom>
          <a:solidFill>
            <a:srgbClr val="FFFFFF">
              <a:shade val="85000"/>
            </a:srgbClr>
          </a:solidFill>
          <a:ln>
            <a:noFill/>
          </a:ln>
          <a:effectLst/>
        </p:spPr>
      </p:pic>
      <p:sp>
        <p:nvSpPr>
          <p:cNvPr id="6" name="عنصر نائب لرقم الشريحة 5"/>
          <p:cNvSpPr>
            <a:spLocks noGrp="1"/>
          </p:cNvSpPr>
          <p:nvPr>
            <p:ph type="sldNum" sz="quarter" idx="12"/>
          </p:nvPr>
        </p:nvSpPr>
        <p:spPr/>
        <p:txBody>
          <a:bodyPr/>
          <a:lstStyle/>
          <a:p>
            <a:pPr>
              <a:defRPr/>
            </a:pPr>
            <a:fld id="{414B926F-4824-40A7-9399-D4F22CAE4229}" type="slidenum">
              <a:rPr lang="ar-SA" smtClean="0"/>
              <a:pPr>
                <a:defRPr/>
              </a:pPr>
              <a:t>36</a:t>
            </a:fld>
            <a:endParaRPr lang="ar-SA"/>
          </a:p>
        </p:txBody>
      </p:sp>
    </p:spTree>
    <p:extLst>
      <p:ext uri="{BB962C8B-B14F-4D97-AF65-F5344CB8AC3E}">
        <p14:creationId xmlns:p14="http://schemas.microsoft.com/office/powerpoint/2010/main" val="13134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8370"/>
                                        </p:tgtEl>
                                        <p:attrNameLst>
                                          <p:attrName>style.visibility</p:attrName>
                                        </p:attrNameLst>
                                      </p:cBhvr>
                                      <p:to>
                                        <p:strVal val="visible"/>
                                      </p:to>
                                    </p:set>
                                    <p:animEffect transition="in" filter="fade">
                                      <p:cBhvr>
                                        <p:cTn id="25"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b="1" u="sng" dirty="0" smtClean="0">
                <a:solidFill>
                  <a:schemeClr val="accent2"/>
                </a:solidFill>
              </a:rPr>
              <a:t>مجالات استخدام الكمبيوتر :</a:t>
            </a:r>
            <a:endParaRPr lang="ar-SA" b="1" u="sng" dirty="0">
              <a:solidFill>
                <a:schemeClr val="accent2"/>
              </a:solidFill>
            </a:endParaRPr>
          </a:p>
        </p:txBody>
      </p:sp>
      <p:sp>
        <p:nvSpPr>
          <p:cNvPr id="3" name="عنصر نائب للمحتوى 2"/>
          <p:cNvSpPr>
            <a:spLocks noGrp="1"/>
          </p:cNvSpPr>
          <p:nvPr>
            <p:ph idx="1"/>
          </p:nvPr>
        </p:nvSpPr>
        <p:spPr>
          <a:xfrm>
            <a:off x="539552" y="1700808"/>
            <a:ext cx="7971656" cy="4608512"/>
          </a:xfrm>
        </p:spPr>
        <p:txBody>
          <a:bodyPr>
            <a:normAutofit lnSpcReduction="10000"/>
          </a:bodyPr>
          <a:lstStyle/>
          <a:p>
            <a:pPr marL="0" indent="0" algn="ctr">
              <a:buNone/>
            </a:pPr>
            <a:r>
              <a:rPr lang="ar-SA" dirty="0" smtClean="0"/>
              <a:t>يستخدم </a:t>
            </a:r>
            <a:r>
              <a:rPr lang="ar-SA" dirty="0"/>
              <a:t>الكمبيوتر في الوقت الحالي في معظم مجالات الحياة مثل :   </a:t>
            </a:r>
            <a:endParaRPr lang="ar-SA" dirty="0" smtClean="0"/>
          </a:p>
          <a:p>
            <a:pPr marL="0" indent="0">
              <a:buNone/>
            </a:pPr>
            <a:r>
              <a:rPr lang="ar-SA" dirty="0" smtClean="0"/>
              <a:t>       </a:t>
            </a:r>
            <a:endParaRPr lang="en-US" dirty="0"/>
          </a:p>
          <a:p>
            <a:r>
              <a:rPr lang="ar-SA" b="1" dirty="0"/>
              <a:t>- الطب : </a:t>
            </a:r>
            <a:r>
              <a:rPr lang="ar-SA" dirty="0"/>
              <a:t>أغلب الأجهزة الطبية الآن تستخدم الكمبيوتر وأصبحت تتدخل حتى في العمليات الجراحية .</a:t>
            </a:r>
            <a:endParaRPr lang="en-US" dirty="0"/>
          </a:p>
          <a:p>
            <a:r>
              <a:rPr lang="ar-SA" dirty="0"/>
              <a:t>- </a:t>
            </a:r>
            <a:r>
              <a:rPr lang="ar-SA" b="1" dirty="0"/>
              <a:t>التعليم : </a:t>
            </a:r>
            <a:r>
              <a:rPr lang="ar-SA" dirty="0"/>
              <a:t>يستخدم الكمبيوتر في المدارس والمعاهد والجامعات .</a:t>
            </a:r>
            <a:endParaRPr lang="en-US" dirty="0"/>
          </a:p>
          <a:p>
            <a:r>
              <a:rPr lang="ar-SA" dirty="0"/>
              <a:t>-</a:t>
            </a:r>
            <a:r>
              <a:rPr lang="ar-SA" b="1" dirty="0"/>
              <a:t> الهندسة : </a:t>
            </a:r>
            <a:r>
              <a:rPr lang="ar-SA" dirty="0"/>
              <a:t>يستخدم الكمبيوتر لرسم المخططات وحساب الكميات الهندسية .</a:t>
            </a:r>
            <a:endParaRPr lang="en-US" dirty="0"/>
          </a:p>
          <a:p>
            <a:r>
              <a:rPr lang="ar-SA" dirty="0"/>
              <a:t>- </a:t>
            </a:r>
            <a:r>
              <a:rPr lang="ar-SA" b="1" dirty="0"/>
              <a:t>الصناعة : </a:t>
            </a:r>
            <a:r>
              <a:rPr lang="ar-SA" dirty="0"/>
              <a:t>يستخدم الكمبيوتر في التحكم بتسيير </a:t>
            </a:r>
            <a:r>
              <a:rPr lang="ar-SA" dirty="0" smtClean="0"/>
              <a:t>الآلات </a:t>
            </a:r>
            <a:r>
              <a:rPr lang="ar-SA" dirty="0"/>
              <a:t>الصناعية .</a:t>
            </a:r>
            <a:endParaRPr lang="en-US" dirty="0"/>
          </a:p>
          <a:p>
            <a:r>
              <a:rPr lang="ar-SA" dirty="0"/>
              <a:t>- </a:t>
            </a:r>
            <a:r>
              <a:rPr lang="ar-SA" b="1" dirty="0"/>
              <a:t>التجارة : </a:t>
            </a:r>
            <a:r>
              <a:rPr lang="ar-SA" dirty="0"/>
              <a:t>يستخدم الكمبيوتر في متابعة الأسواق المالية وحركة الأسهم والسندات .</a:t>
            </a:r>
            <a:endParaRPr lang="en-US" dirty="0"/>
          </a:p>
          <a:p>
            <a:r>
              <a:rPr lang="ar-SA" dirty="0"/>
              <a:t>- </a:t>
            </a:r>
            <a:r>
              <a:rPr lang="ar-SA" b="1" dirty="0"/>
              <a:t>الاتصالات : </a:t>
            </a:r>
            <a:r>
              <a:rPr lang="ar-SA" dirty="0"/>
              <a:t>يستخدم في وسائل الاتصال والبريد </a:t>
            </a:r>
            <a:r>
              <a:rPr lang="ar-SA" dirty="0" smtClean="0"/>
              <a:t>الإلكتروني </a:t>
            </a:r>
            <a:r>
              <a:rPr lang="ar-SA" dirty="0"/>
              <a:t>.</a:t>
            </a:r>
            <a:endParaRPr lang="en-US" dirty="0"/>
          </a:p>
          <a:p>
            <a:r>
              <a:rPr lang="ar-SA" dirty="0"/>
              <a:t>-</a:t>
            </a:r>
            <a:r>
              <a:rPr lang="ar-SA" b="1" dirty="0"/>
              <a:t> الأمن : </a:t>
            </a:r>
            <a:r>
              <a:rPr lang="ar-SA" dirty="0"/>
              <a:t>هناك أنظمة أمن ورقابة مرتبطة مع الكمبيوتر ومع الجهات الأمنية </a:t>
            </a:r>
            <a:r>
              <a:rPr lang="ar-SA" dirty="0" smtClean="0"/>
              <a:t>.</a:t>
            </a:r>
            <a:endParaRPr lang="en-US" dirty="0"/>
          </a:p>
        </p:txBody>
      </p:sp>
    </p:spTree>
    <p:extLst>
      <p:ext uri="{BB962C8B-B14F-4D97-AF65-F5344CB8AC3E}">
        <p14:creationId xmlns:p14="http://schemas.microsoft.com/office/powerpoint/2010/main" val="83071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lstStyle/>
          <a:p>
            <a:r>
              <a:rPr lang="ar-SA" b="1" u="sng" dirty="0">
                <a:solidFill>
                  <a:schemeClr val="accent2"/>
                </a:solidFill>
              </a:rPr>
              <a:t>مجالات استخدام الكمبيوتر :</a:t>
            </a:r>
            <a:endParaRPr lang="ar-SA" dirty="0"/>
          </a:p>
        </p:txBody>
      </p:sp>
      <p:sp>
        <p:nvSpPr>
          <p:cNvPr id="3" name="عنصر نائب للمحتوى 2"/>
          <p:cNvSpPr>
            <a:spLocks noGrp="1"/>
          </p:cNvSpPr>
          <p:nvPr>
            <p:ph idx="1"/>
          </p:nvPr>
        </p:nvSpPr>
        <p:spPr>
          <a:xfrm>
            <a:off x="838200" y="1700808"/>
            <a:ext cx="7766248" cy="4288917"/>
          </a:xfrm>
        </p:spPr>
        <p:txBody>
          <a:bodyPr>
            <a:normAutofit fontScale="92500"/>
          </a:bodyPr>
          <a:lstStyle/>
          <a:p>
            <a:r>
              <a:rPr lang="ar-SA" b="1" dirty="0"/>
              <a:t>الفضاء: </a:t>
            </a:r>
            <a:r>
              <a:rPr lang="ar-SA" dirty="0"/>
              <a:t>يستخدم الكمبيوتر للتحكم عن بعد بالأقمار الصناعية والمركبات الفضائية .</a:t>
            </a:r>
            <a:endParaRPr lang="en-US" dirty="0"/>
          </a:p>
          <a:p>
            <a:r>
              <a:rPr lang="ar-SA" dirty="0"/>
              <a:t>-</a:t>
            </a:r>
            <a:r>
              <a:rPr lang="ar-SA" b="1" dirty="0"/>
              <a:t> التصميم : </a:t>
            </a:r>
            <a:r>
              <a:rPr lang="ar-SA" dirty="0"/>
              <a:t>يستخدم الكمبيوتر في تصميم الرسومات في عدة أبعاد ثنائية وثلاثية .</a:t>
            </a:r>
            <a:endParaRPr lang="en-US" dirty="0"/>
          </a:p>
          <a:p>
            <a:r>
              <a:rPr lang="ar-SA" dirty="0"/>
              <a:t>- </a:t>
            </a:r>
            <a:r>
              <a:rPr lang="ar-SA" b="1" dirty="0"/>
              <a:t>الإعلان والطباعة والنشر</a:t>
            </a:r>
            <a:r>
              <a:rPr lang="ar-SA" dirty="0"/>
              <a:t>: يستخدم الكمبيوتر في تصميم الإعلانات وإعداد الصحف والمجلات والكتب .</a:t>
            </a:r>
            <a:endParaRPr lang="en-US" dirty="0"/>
          </a:p>
          <a:p>
            <a:r>
              <a:rPr lang="ar-SA" dirty="0"/>
              <a:t>- </a:t>
            </a:r>
            <a:r>
              <a:rPr lang="ar-SA" b="1" dirty="0"/>
              <a:t>الأمور الشخصية </a:t>
            </a:r>
            <a:r>
              <a:rPr lang="ar-SA" dirty="0"/>
              <a:t>: يستخدم الكمبيوتر في الجوازات والأحوال المدنية .</a:t>
            </a:r>
            <a:endParaRPr lang="en-US" dirty="0"/>
          </a:p>
          <a:p>
            <a:r>
              <a:rPr lang="ar-SA" dirty="0"/>
              <a:t>-</a:t>
            </a:r>
            <a:r>
              <a:rPr lang="ar-SA" b="1" dirty="0"/>
              <a:t> الإنترنت</a:t>
            </a:r>
            <a:r>
              <a:rPr lang="ar-SA" dirty="0"/>
              <a:t> : يستخدم الكمبيوتر للبحث في مواقع الأنترنت والمراسلة .</a:t>
            </a:r>
            <a:endParaRPr lang="en-US" dirty="0"/>
          </a:p>
          <a:p>
            <a:r>
              <a:rPr lang="ar-SA" dirty="0"/>
              <a:t>- </a:t>
            </a:r>
            <a:r>
              <a:rPr lang="ar-SA" b="1" dirty="0"/>
              <a:t>الأعمال الإدارية </a:t>
            </a:r>
            <a:r>
              <a:rPr lang="ar-SA" dirty="0"/>
              <a:t>: يستخدم الكمبيوتر لتنظيم الأعمال الإدارية وزيادة فعاليتها .</a:t>
            </a:r>
            <a:endParaRPr lang="en-US" dirty="0"/>
          </a:p>
          <a:p>
            <a:r>
              <a:rPr lang="ar-SA" dirty="0"/>
              <a:t>- </a:t>
            </a:r>
            <a:r>
              <a:rPr lang="ar-SA" b="1" dirty="0"/>
              <a:t>الطيران</a:t>
            </a:r>
            <a:r>
              <a:rPr lang="ar-SA" dirty="0"/>
              <a:t> : يستخدم الكمبيوتر في تنظيم مواعيد الرحلات ومتابعة حركة الطائرات .</a:t>
            </a:r>
            <a:endParaRPr lang="en-US" dirty="0"/>
          </a:p>
          <a:p>
            <a:r>
              <a:rPr lang="ar-SA" dirty="0"/>
              <a:t>- </a:t>
            </a:r>
            <a:r>
              <a:rPr lang="ar-SA" b="1" dirty="0"/>
              <a:t>التسلية </a:t>
            </a:r>
            <a:r>
              <a:rPr lang="ar-SA" dirty="0"/>
              <a:t>: يستخدم الكمبيوتر في مجال التسلية سواء بالألعاب أو الوسائط المتعددة</a:t>
            </a:r>
            <a:endParaRPr lang="en-US" dirty="0"/>
          </a:p>
          <a:p>
            <a:r>
              <a:rPr lang="ar-SA" dirty="0"/>
              <a:t> ( صوت – فيديو ) .</a:t>
            </a:r>
            <a:endParaRPr lang="en-US" dirty="0"/>
          </a:p>
          <a:p>
            <a:endParaRPr lang="ar-SA" dirty="0"/>
          </a:p>
        </p:txBody>
      </p:sp>
    </p:spTree>
    <p:extLst>
      <p:ext uri="{BB962C8B-B14F-4D97-AF65-F5344CB8AC3E}">
        <p14:creationId xmlns:p14="http://schemas.microsoft.com/office/powerpoint/2010/main" val="17800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568953"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5"/>
            <a:ext cx="7560840" cy="542515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88" y="588457"/>
            <a:ext cx="4236604" cy="5006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88457"/>
            <a:ext cx="4311846" cy="500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a:extLst>
              <a:ext uri="{28A0092B-C50C-407E-A947-70E740481C1C}">
                <a14:useLocalDpi xmlns:a14="http://schemas.microsoft.com/office/drawing/2010/main" val="0"/>
              </a:ext>
            </a:extLst>
          </a:blip>
          <a:srcRect t="11506"/>
          <a:stretch/>
        </p:blipFill>
        <p:spPr bwMode="auto">
          <a:xfrm>
            <a:off x="4536421" y="116632"/>
            <a:ext cx="439065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63" y="3717032"/>
            <a:ext cx="4175614" cy="298833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3" y="148854"/>
            <a:ext cx="4180693" cy="34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0"/>
            <a:ext cx="8156224" cy="586767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TC101790492[[fn=دفتر رسومات]]</Template>
  <TotalTime>1122</TotalTime>
  <Words>1419</Words>
  <Application>Microsoft Office PowerPoint</Application>
  <PresentationFormat>عرض على الشاشة (3:4)‏</PresentationFormat>
  <Paragraphs>152</Paragraphs>
  <Slides>38</Slides>
  <Notes>4</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38</vt:i4>
      </vt:variant>
    </vt:vector>
  </HeadingPairs>
  <TitlesOfParts>
    <vt:vector size="50" baseType="lpstr">
      <vt:lpstr>Akhbar MT</vt:lpstr>
      <vt:lpstr>Arial</vt:lpstr>
      <vt:lpstr>Bradley Hand ITC TT-Bold</vt:lpstr>
      <vt:lpstr>Calibri</vt:lpstr>
      <vt:lpstr>Cambria</vt:lpstr>
      <vt:lpstr>Lucida Sans Unicode</vt:lpstr>
      <vt:lpstr>Rage Italic</vt:lpstr>
      <vt:lpstr>Times New Roman</vt:lpstr>
      <vt:lpstr>Tw Cen MT Condensed</vt:lpstr>
      <vt:lpstr>Wingdings 2</vt:lpstr>
      <vt:lpstr>Wingdings 3</vt:lpstr>
      <vt:lpstr>Sketchbook</vt:lpstr>
      <vt:lpstr>عرض تقديمي في PowerPoint</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يعني الكمبيوتر – الحاسب الآلي- ؟!!</vt:lpstr>
      <vt:lpstr>عرض تقديمي في PowerPoint</vt:lpstr>
      <vt:lpstr>مبدأ عمل الكمبيوتر  Computer Mechanism</vt:lpstr>
      <vt:lpstr>مبدأ عمل الكمبيوتر  Computer Mechanism:</vt:lpstr>
      <vt:lpstr>تعريف الحاسب   Computer Definition  -</vt:lpstr>
      <vt:lpstr>عرض تقديمي في PowerPoint</vt:lpstr>
      <vt:lpstr>عرض تقديمي في PowerPoint</vt:lpstr>
      <vt:lpstr>عرض تقديمي في PowerPoint</vt:lpstr>
      <vt:lpstr> المكونات المادية - المعدات</vt:lpstr>
      <vt:lpstr>عرض تقديمي في PowerPoint</vt:lpstr>
      <vt:lpstr>عرض تقديمي في PowerPoint</vt:lpstr>
      <vt:lpstr>مزايا العمل باستخدام الكمبيوتر  :</vt:lpstr>
      <vt:lpstr>الأنواع المختلفة للحاسب الآلي  </vt:lpstr>
      <vt:lpstr>تقسيم الحاسبات الآلية حسب الحجم :  </vt:lpstr>
      <vt:lpstr>عرض تقديمي في PowerPoint</vt:lpstr>
      <vt:lpstr>عرض تقديمي في PowerPoint</vt:lpstr>
      <vt:lpstr>عرض تقديمي في PowerPoint</vt:lpstr>
      <vt:lpstr>عرض تقديمي في PowerPoint</vt:lpstr>
      <vt:lpstr>عرض تقديمي في PowerPoint</vt:lpstr>
      <vt:lpstr>تقسيم الحاسبات الآلية حسب تقنية العمل :</vt:lpstr>
      <vt:lpstr>عرض تقديمي في PowerPoint</vt:lpstr>
      <vt:lpstr>عرض تقديمي في PowerPoint</vt:lpstr>
      <vt:lpstr>مجالات استخدام الكمبيوتر :</vt:lpstr>
      <vt:lpstr>مجالات استخدام الكمبيوتر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Sar Als</cp:lastModifiedBy>
  <cp:revision>105</cp:revision>
  <dcterms:created xsi:type="dcterms:W3CDTF">2011-12-10T18:33:21Z</dcterms:created>
  <dcterms:modified xsi:type="dcterms:W3CDTF">2017-05-16T07:54:53Z</dcterms:modified>
</cp:coreProperties>
</file>