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3A42F-3A8E-4C41-A01B-AA6A29A3E5C0}" type="doc">
      <dgm:prSet loTypeId="urn:microsoft.com/office/officeart/2005/8/layout/chevron2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39C60CB0-58B9-4D17-8DBB-C18BCA0F8CBA}">
      <dgm:prSet phldrT="[نص]" custT="1"/>
      <dgm:spPr>
        <a:xfrm rot="5400000">
          <a:off x="-142534" y="146200"/>
          <a:ext cx="950231" cy="665162"/>
        </a:xfrm>
        <a:prstGeom prst="chevron">
          <a:avLst/>
        </a:prstGeom>
      </dgm:spPr>
      <dgm:t>
        <a:bodyPr/>
        <a:lstStyle/>
        <a:p>
          <a:pPr rtl="1"/>
          <a:r>
            <a:rPr lang="ar-SA" sz="2400" dirty="0" smtClean="0">
              <a:latin typeface="Georgia"/>
              <a:ea typeface="+mn-ea"/>
              <a:cs typeface="Times New Roman"/>
            </a:rPr>
            <a:t>أولاً</a:t>
          </a:r>
          <a:endParaRPr lang="ar-SA" sz="2000" dirty="0">
            <a:latin typeface="Georgia"/>
            <a:ea typeface="+mn-ea"/>
            <a:cs typeface="Times New Roman"/>
          </a:endParaRPr>
        </a:p>
      </dgm:t>
    </dgm:pt>
    <dgm:pt modelId="{9B555151-D62A-4C61-BFD7-404D5FA82FBD}" type="parTrans" cxnId="{3900EACD-C3FB-49AD-81C0-EB506D6975B8}">
      <dgm:prSet/>
      <dgm:spPr/>
      <dgm:t>
        <a:bodyPr/>
        <a:lstStyle/>
        <a:p>
          <a:pPr rtl="1"/>
          <a:endParaRPr lang="ar-SA" sz="1600"/>
        </a:p>
      </dgm:t>
    </dgm:pt>
    <dgm:pt modelId="{40C90AAB-6009-463E-9D98-30FD61DF5AE4}" type="sibTrans" cxnId="{3900EACD-C3FB-49AD-81C0-EB506D6975B8}">
      <dgm:prSet/>
      <dgm:spPr/>
      <dgm:t>
        <a:bodyPr/>
        <a:lstStyle/>
        <a:p>
          <a:pPr rtl="1"/>
          <a:endParaRPr lang="ar-SA" sz="1600"/>
        </a:p>
      </dgm:t>
    </dgm:pt>
    <dgm:pt modelId="{D236879D-DD0E-4AE0-8921-AD15238F611E}">
      <dgm:prSet phldrT="[نص]" custT="1"/>
      <dgm:spPr>
        <a:xfrm rot="5400000">
          <a:off x="-142534" y="944612"/>
          <a:ext cx="950231" cy="665162"/>
        </a:xfrm>
        <a:prstGeom prst="chevron">
          <a:avLst/>
        </a:prstGeom>
      </dgm:spPr>
      <dgm:t>
        <a:bodyPr/>
        <a:lstStyle/>
        <a:p>
          <a:pPr rtl="1"/>
          <a:r>
            <a:rPr lang="ar-SA" sz="2000" smtClean="0">
              <a:latin typeface="Georgia"/>
              <a:ea typeface="+mn-ea"/>
              <a:cs typeface="Times New Roman"/>
            </a:rPr>
            <a:t>ثانياً</a:t>
          </a:r>
          <a:endParaRPr lang="ar-SA" sz="2000" dirty="0">
            <a:latin typeface="Georgia"/>
            <a:ea typeface="+mn-ea"/>
            <a:cs typeface="Times New Roman"/>
          </a:endParaRPr>
        </a:p>
      </dgm:t>
    </dgm:pt>
    <dgm:pt modelId="{7D678302-31DC-49E1-838B-28224AA4F0A9}" type="parTrans" cxnId="{9123BE5C-A1D7-47E6-B7EC-BE0048B08374}">
      <dgm:prSet/>
      <dgm:spPr/>
      <dgm:t>
        <a:bodyPr/>
        <a:lstStyle/>
        <a:p>
          <a:pPr rtl="1"/>
          <a:endParaRPr lang="ar-SA" sz="1600"/>
        </a:p>
      </dgm:t>
    </dgm:pt>
    <dgm:pt modelId="{426647D2-3F27-46ED-A855-9BD5AFA4509D}" type="sibTrans" cxnId="{9123BE5C-A1D7-47E6-B7EC-BE0048B08374}">
      <dgm:prSet/>
      <dgm:spPr/>
      <dgm:t>
        <a:bodyPr/>
        <a:lstStyle/>
        <a:p>
          <a:pPr rtl="1"/>
          <a:endParaRPr lang="ar-SA" sz="1600"/>
        </a:p>
      </dgm:t>
    </dgm:pt>
    <dgm:pt modelId="{4486D170-E345-4E44-AA17-D08B48C235C6}">
      <dgm:prSet phldrT="[نص]" custT="1"/>
      <dgm:spPr>
        <a:xfrm rot="5400000">
          <a:off x="3083587" y="-1580227"/>
          <a:ext cx="617650" cy="5454501"/>
        </a:xfrm>
        <a:prstGeom prst="round2SameRect">
          <a:avLst/>
        </a:prstGeom>
      </dgm:spPr>
      <dgm:t>
        <a:bodyPr/>
        <a:lstStyle/>
        <a:p>
          <a:pPr rtl="1"/>
          <a:r>
            <a:rPr lang="ar-SA" sz="2400" b="1" smtClean="0">
              <a:latin typeface="Georgia"/>
              <a:ea typeface="+mn-ea"/>
              <a:cs typeface="Times New Roman"/>
            </a:rPr>
            <a:t>الاتصال ينتشر في الزمان والمكان</a:t>
          </a:r>
          <a:endParaRPr lang="ar-SA" sz="2400" dirty="0">
            <a:latin typeface="Georgia"/>
            <a:ea typeface="+mn-ea"/>
            <a:cs typeface="Times New Roman"/>
          </a:endParaRPr>
        </a:p>
      </dgm:t>
    </dgm:pt>
    <dgm:pt modelId="{FD4A932E-D1ED-46E2-81B6-DE344FA3312D}" type="parTrans" cxnId="{760FF4D4-4830-413C-BE32-4ED5B2142B5A}">
      <dgm:prSet/>
      <dgm:spPr/>
      <dgm:t>
        <a:bodyPr/>
        <a:lstStyle/>
        <a:p>
          <a:pPr rtl="1"/>
          <a:endParaRPr lang="ar-SA" sz="1600"/>
        </a:p>
      </dgm:t>
    </dgm:pt>
    <dgm:pt modelId="{D66D6AFC-3167-4684-B836-2268BE15FDE7}" type="sibTrans" cxnId="{760FF4D4-4830-413C-BE32-4ED5B2142B5A}">
      <dgm:prSet/>
      <dgm:spPr/>
      <dgm:t>
        <a:bodyPr/>
        <a:lstStyle/>
        <a:p>
          <a:pPr rtl="1"/>
          <a:endParaRPr lang="ar-SA" sz="1600"/>
        </a:p>
      </dgm:t>
    </dgm:pt>
    <dgm:pt modelId="{3950BD1E-8928-4C38-959A-A0BCB8DF3F3A}">
      <dgm:prSet phldrT="[نص]" custT="1"/>
      <dgm:spPr>
        <a:xfrm rot="5400000">
          <a:off x="-142534" y="1743025"/>
          <a:ext cx="950231" cy="665162"/>
        </a:xfrm>
        <a:prstGeom prst="chevron">
          <a:avLst/>
        </a:prstGeom>
      </dgm:spPr>
      <dgm:t>
        <a:bodyPr/>
        <a:lstStyle/>
        <a:p>
          <a:pPr rtl="1"/>
          <a:r>
            <a:rPr lang="ar-SA" sz="2000" smtClean="0">
              <a:latin typeface="Georgia"/>
              <a:ea typeface="+mn-ea"/>
              <a:cs typeface="Times New Roman"/>
            </a:rPr>
            <a:t>ثالثاً</a:t>
          </a:r>
          <a:endParaRPr lang="ar-SA" sz="2000" dirty="0">
            <a:latin typeface="Georgia"/>
            <a:ea typeface="+mn-ea"/>
            <a:cs typeface="Times New Roman"/>
          </a:endParaRPr>
        </a:p>
      </dgm:t>
    </dgm:pt>
    <dgm:pt modelId="{B4F0D875-4452-4A8B-933C-03FA9A278F09}" type="parTrans" cxnId="{5F5424AB-0A0D-4557-8EE5-B3DF4FFCB0C0}">
      <dgm:prSet/>
      <dgm:spPr/>
      <dgm:t>
        <a:bodyPr/>
        <a:lstStyle/>
        <a:p>
          <a:pPr rtl="1"/>
          <a:endParaRPr lang="ar-SA" sz="1600"/>
        </a:p>
      </dgm:t>
    </dgm:pt>
    <dgm:pt modelId="{09A1F1F1-27BC-48BC-BD4E-F76FC5DB0220}" type="sibTrans" cxnId="{5F5424AB-0A0D-4557-8EE5-B3DF4FFCB0C0}">
      <dgm:prSet/>
      <dgm:spPr/>
      <dgm:t>
        <a:bodyPr/>
        <a:lstStyle/>
        <a:p>
          <a:pPr rtl="1"/>
          <a:endParaRPr lang="ar-SA" sz="1600"/>
        </a:p>
      </dgm:t>
    </dgm:pt>
    <dgm:pt modelId="{12BFED2E-EC6E-45EF-BB8A-500741DC4C60}">
      <dgm:prSet phldrT="[نص]" custT="1"/>
      <dgm:spPr>
        <a:xfrm rot="5400000">
          <a:off x="3091926" y="-805918"/>
          <a:ext cx="600974" cy="5413211"/>
        </a:xfrm>
        <a:prstGeom prst="round2SameRect">
          <a:avLst/>
        </a:prstGeom>
      </dgm:spPr>
      <dgm:t>
        <a:bodyPr/>
        <a:lstStyle/>
        <a:p>
          <a:pPr rtl="1"/>
          <a:r>
            <a:rPr lang="ar-SA" sz="2400" b="1" smtClean="0">
              <a:latin typeface="Georgia"/>
              <a:ea typeface="+mn-ea"/>
              <a:cs typeface="Times New Roman"/>
            </a:rPr>
            <a:t>الاتصال عملية تفاعلية</a:t>
          </a:r>
          <a:endParaRPr lang="ar-SA" sz="2400" dirty="0">
            <a:latin typeface="Georgia"/>
            <a:ea typeface="+mn-ea"/>
            <a:cs typeface="Times New Roman"/>
          </a:endParaRPr>
        </a:p>
      </dgm:t>
    </dgm:pt>
    <dgm:pt modelId="{96B6900C-CA40-4AA8-BC90-30D23661B62C}" type="parTrans" cxnId="{658D8BE1-10AA-4BE1-9D9F-0F757AB72F9C}">
      <dgm:prSet/>
      <dgm:spPr/>
      <dgm:t>
        <a:bodyPr/>
        <a:lstStyle/>
        <a:p>
          <a:pPr rtl="1"/>
          <a:endParaRPr lang="ar-SA" sz="1600"/>
        </a:p>
      </dgm:t>
    </dgm:pt>
    <dgm:pt modelId="{75C49EDE-208C-4523-89BD-C00745A32882}" type="sibTrans" cxnId="{658D8BE1-10AA-4BE1-9D9F-0F757AB72F9C}">
      <dgm:prSet/>
      <dgm:spPr/>
      <dgm:t>
        <a:bodyPr/>
        <a:lstStyle/>
        <a:p>
          <a:pPr rtl="1"/>
          <a:endParaRPr lang="ar-SA" sz="1600"/>
        </a:p>
      </dgm:t>
    </dgm:pt>
    <dgm:pt modelId="{32A7612D-F284-4644-93B9-B046E63D769B}">
      <dgm:prSet phldrT="[نص]" custT="1"/>
      <dgm:spPr>
        <a:xfrm rot="5400000">
          <a:off x="-142534" y="2541437"/>
          <a:ext cx="950231" cy="665162"/>
        </a:xfrm>
        <a:prstGeom prst="chevron">
          <a:avLst/>
        </a:prstGeom>
      </dgm:spPr>
      <dgm:t>
        <a:bodyPr/>
        <a:lstStyle/>
        <a:p>
          <a:pPr rtl="1"/>
          <a:r>
            <a:rPr lang="ar-SA" sz="1800" smtClean="0">
              <a:latin typeface="Georgia"/>
              <a:ea typeface="+mn-ea"/>
              <a:cs typeface="Times New Roman"/>
            </a:rPr>
            <a:t>رابعا:</a:t>
          </a:r>
          <a:endParaRPr lang="ar-SA" sz="1800" dirty="0">
            <a:latin typeface="Georgia"/>
            <a:ea typeface="+mn-ea"/>
            <a:cs typeface="Times New Roman"/>
          </a:endParaRPr>
        </a:p>
      </dgm:t>
    </dgm:pt>
    <dgm:pt modelId="{A84FB64B-9A3A-4DC0-A117-E326A603E1A3}" type="parTrans" cxnId="{7361FDE5-C5A2-44A9-8D4C-0E03ED18305C}">
      <dgm:prSet/>
      <dgm:spPr/>
      <dgm:t>
        <a:bodyPr/>
        <a:lstStyle/>
        <a:p>
          <a:pPr rtl="1"/>
          <a:endParaRPr lang="ar-SA" sz="1600"/>
        </a:p>
      </dgm:t>
    </dgm:pt>
    <dgm:pt modelId="{1F4AF153-A090-4F06-BA6F-C68D0C055CDB}" type="sibTrans" cxnId="{7361FDE5-C5A2-44A9-8D4C-0E03ED18305C}">
      <dgm:prSet/>
      <dgm:spPr/>
      <dgm:t>
        <a:bodyPr/>
        <a:lstStyle/>
        <a:p>
          <a:pPr rtl="1"/>
          <a:endParaRPr lang="ar-SA" sz="1600"/>
        </a:p>
      </dgm:t>
    </dgm:pt>
    <dgm:pt modelId="{93612CDE-C07D-4A80-BF55-3BAE85C73601}">
      <dgm:prSet custT="1"/>
      <dgm:spPr>
        <a:xfrm rot="5400000">
          <a:off x="3083425" y="20140"/>
          <a:ext cx="617975" cy="5454501"/>
        </a:xfrm>
        <a:prstGeom prst="round2SameRect">
          <a:avLst/>
        </a:prstGeom>
      </dgm:spPr>
      <dgm:t>
        <a:bodyPr/>
        <a:lstStyle/>
        <a:p>
          <a:pPr rtl="1"/>
          <a:r>
            <a:rPr lang="ar-SA" sz="2400" b="1" smtClean="0">
              <a:latin typeface="Georgia"/>
              <a:ea typeface="+mn-ea"/>
              <a:cs typeface="Times New Roman"/>
            </a:rPr>
            <a:t>الاتصال يتسم بالتغير والتجدد</a:t>
          </a:r>
          <a:endParaRPr lang="ar-SA" sz="2400" b="1" dirty="0">
            <a:latin typeface="Georgia"/>
            <a:ea typeface="+mn-ea"/>
            <a:cs typeface="Times New Roman"/>
          </a:endParaRPr>
        </a:p>
      </dgm:t>
    </dgm:pt>
    <dgm:pt modelId="{DA4FC646-B11E-45A5-AEFC-95117A4DE78A}" type="parTrans" cxnId="{B1D9833E-0FA9-40FC-A630-5F3F1527349F}">
      <dgm:prSet/>
      <dgm:spPr/>
      <dgm:t>
        <a:bodyPr/>
        <a:lstStyle/>
        <a:p>
          <a:pPr rtl="1"/>
          <a:endParaRPr lang="ar-SA" sz="1600"/>
        </a:p>
      </dgm:t>
    </dgm:pt>
    <dgm:pt modelId="{01CA74FE-F080-4FF4-A62E-D96AE1477BB2}" type="sibTrans" cxnId="{B1D9833E-0FA9-40FC-A630-5F3F1527349F}">
      <dgm:prSet/>
      <dgm:spPr/>
      <dgm:t>
        <a:bodyPr/>
        <a:lstStyle/>
        <a:p>
          <a:pPr rtl="1"/>
          <a:endParaRPr lang="ar-SA" sz="1600"/>
        </a:p>
      </dgm:t>
    </dgm:pt>
    <dgm:pt modelId="{D84A0ADB-DE89-4367-9F76-BBE8F06D4845}">
      <dgm:prSet phldrT="[نص]" custT="1"/>
      <dgm:spPr>
        <a:xfrm rot="5400000">
          <a:off x="3083587" y="-2418422"/>
          <a:ext cx="617650" cy="5454501"/>
        </a:xfrm>
        <a:prstGeom prst="round2SameRect">
          <a:avLst/>
        </a:prstGeom>
      </dgm:spPr>
      <dgm:t>
        <a:bodyPr/>
        <a:lstStyle/>
        <a:p>
          <a:pPr rtl="1"/>
          <a:r>
            <a:rPr lang="ar-SA" sz="2400" b="1" dirty="0" smtClean="0">
              <a:latin typeface="Georgia"/>
              <a:ea typeface="+mn-ea"/>
              <a:cs typeface="Times New Roman"/>
            </a:rPr>
            <a:t>الاتصال عملية دائمة مستمرة</a:t>
          </a:r>
          <a:endParaRPr lang="ar-SA" sz="2400" dirty="0">
            <a:latin typeface="Georgia"/>
            <a:ea typeface="+mn-ea"/>
            <a:cs typeface="Times New Roman"/>
          </a:endParaRPr>
        </a:p>
      </dgm:t>
    </dgm:pt>
    <dgm:pt modelId="{67BB6B77-26D0-440D-B670-15F800353B9C}" type="sibTrans" cxnId="{9BDE5B60-5D21-4833-B0DB-6B90A2C3E048}">
      <dgm:prSet/>
      <dgm:spPr/>
      <dgm:t>
        <a:bodyPr/>
        <a:lstStyle/>
        <a:p>
          <a:pPr rtl="1"/>
          <a:endParaRPr lang="ar-SA" sz="1600"/>
        </a:p>
      </dgm:t>
    </dgm:pt>
    <dgm:pt modelId="{EE5D5CE5-F3BF-4A09-9844-80B77D5752C7}" type="parTrans" cxnId="{9BDE5B60-5D21-4833-B0DB-6B90A2C3E048}">
      <dgm:prSet/>
      <dgm:spPr/>
      <dgm:t>
        <a:bodyPr/>
        <a:lstStyle/>
        <a:p>
          <a:pPr rtl="1"/>
          <a:endParaRPr lang="ar-SA" sz="1600"/>
        </a:p>
      </dgm:t>
    </dgm:pt>
    <dgm:pt modelId="{25198146-63FF-4A4A-87B1-FCDBD518183A}" type="pres">
      <dgm:prSet presAssocID="{69B3A42F-3A8E-4C41-A01B-AA6A29A3E5C0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9E12A8-F789-4D40-A6AC-FEA891EF2F09}" type="pres">
      <dgm:prSet presAssocID="{39C60CB0-58B9-4D17-8DBB-C18BCA0F8CBA}" presName="composite" presStyleCnt="0"/>
      <dgm:spPr/>
      <dgm:t>
        <a:bodyPr/>
        <a:lstStyle/>
        <a:p>
          <a:endParaRPr lang="en-US"/>
        </a:p>
      </dgm:t>
    </dgm:pt>
    <dgm:pt modelId="{D0712F23-5F1A-4F7F-965B-745F5B6DD8E2}" type="pres">
      <dgm:prSet presAssocID="{39C60CB0-58B9-4D17-8DBB-C18BCA0F8CB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F1D4CB-1B2D-457C-A12E-B4D788A7EB78}" type="pres">
      <dgm:prSet presAssocID="{39C60CB0-58B9-4D17-8DBB-C18BCA0F8CBA}" presName="descendantText" presStyleLbl="alignAcc1" presStyleIdx="0" presStyleCnt="4" custLinFactNeighborX="378" custLinFactNeighborY="-5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7B36A1-D545-4B78-9780-51C2B628FFEB}" type="pres">
      <dgm:prSet presAssocID="{40C90AAB-6009-463E-9D98-30FD61DF5AE4}" presName="sp" presStyleCnt="0"/>
      <dgm:spPr/>
      <dgm:t>
        <a:bodyPr/>
        <a:lstStyle/>
        <a:p>
          <a:endParaRPr lang="en-US"/>
        </a:p>
      </dgm:t>
    </dgm:pt>
    <dgm:pt modelId="{93E21DAC-2CC0-4B16-A54D-A30451618BA1}" type="pres">
      <dgm:prSet presAssocID="{D236879D-DD0E-4AE0-8921-AD15238F611E}" presName="composite" presStyleCnt="0"/>
      <dgm:spPr/>
      <dgm:t>
        <a:bodyPr/>
        <a:lstStyle/>
        <a:p>
          <a:endParaRPr lang="en-US"/>
        </a:p>
      </dgm:t>
    </dgm:pt>
    <dgm:pt modelId="{EE46957C-96DD-468F-83DE-14A36552BA12}" type="pres">
      <dgm:prSet presAssocID="{D236879D-DD0E-4AE0-8921-AD15238F611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5D4AFE-CFD6-41B2-8BE9-280784BA01F7}" type="pres">
      <dgm:prSet presAssocID="{D236879D-DD0E-4AE0-8921-AD15238F611E}" presName="descendantText" presStyleLbl="alignAcc1" presStyleIdx="1" presStyleCnt="4" custLinFactNeighborX="378" custLinFactNeighborY="58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F1B318-0260-4940-8215-8D834556F1D5}" type="pres">
      <dgm:prSet presAssocID="{426647D2-3F27-46ED-A855-9BD5AFA4509D}" presName="sp" presStyleCnt="0"/>
      <dgm:spPr/>
      <dgm:t>
        <a:bodyPr/>
        <a:lstStyle/>
        <a:p>
          <a:endParaRPr lang="en-US"/>
        </a:p>
      </dgm:t>
    </dgm:pt>
    <dgm:pt modelId="{6C7B317D-6971-4582-B166-D81400245A46}" type="pres">
      <dgm:prSet presAssocID="{3950BD1E-8928-4C38-959A-A0BCB8DF3F3A}" presName="composite" presStyleCnt="0"/>
      <dgm:spPr/>
      <dgm:t>
        <a:bodyPr/>
        <a:lstStyle/>
        <a:p>
          <a:endParaRPr lang="en-US"/>
        </a:p>
      </dgm:t>
    </dgm:pt>
    <dgm:pt modelId="{F634870E-6D4D-4DDD-BA31-AE6C4B2F9688}" type="pres">
      <dgm:prSet presAssocID="{3950BD1E-8928-4C38-959A-A0BCB8DF3F3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5B956-3C94-4AED-B055-EE3199D79D45}" type="pres">
      <dgm:prSet presAssocID="{3950BD1E-8928-4C38-959A-A0BCB8DF3F3A}" presName="descendantText" presStyleLbl="alignAcc1" presStyleIdx="2" presStyleCnt="4" custScaleX="99243" custScaleY="97300" custLinFactNeighborX="0" custLinFactNeighborY="-13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9FA88B-4BC7-437D-8469-D4006B4223A8}" type="pres">
      <dgm:prSet presAssocID="{09A1F1F1-27BC-48BC-BD4E-F76FC5DB0220}" presName="sp" presStyleCnt="0"/>
      <dgm:spPr/>
      <dgm:t>
        <a:bodyPr/>
        <a:lstStyle/>
        <a:p>
          <a:endParaRPr lang="en-US"/>
        </a:p>
      </dgm:t>
    </dgm:pt>
    <dgm:pt modelId="{83EC6F7F-EA30-45EC-86F8-414C1D39D897}" type="pres">
      <dgm:prSet presAssocID="{32A7612D-F284-4644-93B9-B046E63D769B}" presName="composite" presStyleCnt="0"/>
      <dgm:spPr/>
      <dgm:t>
        <a:bodyPr/>
        <a:lstStyle/>
        <a:p>
          <a:endParaRPr lang="en-US"/>
        </a:p>
      </dgm:t>
    </dgm:pt>
    <dgm:pt modelId="{4CCCF270-B66B-4805-8D56-FCFAF7E03B0C}" type="pres">
      <dgm:prSet presAssocID="{32A7612D-F284-4644-93B9-B046E63D769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96D586-474D-4184-A314-BD597B17AC4F}" type="pres">
      <dgm:prSet presAssocID="{32A7612D-F284-4644-93B9-B046E63D769B}" presName="descendantText" presStyleLbl="alignAcc1" presStyleIdx="3" presStyleCnt="4" custLinFactNeighborX="378" custLinFactNeighborY="63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775C758-599D-4A3E-A3F0-DA4463C0486D}" type="presOf" srcId="{39C60CB0-58B9-4D17-8DBB-C18BCA0F8CBA}" destId="{D0712F23-5F1A-4F7F-965B-745F5B6DD8E2}" srcOrd="0" destOrd="0" presId="urn:microsoft.com/office/officeart/2005/8/layout/chevron2"/>
    <dgm:cxn modelId="{B62DB43F-020A-4795-A4E4-3498FCAD7317}" type="presOf" srcId="{3950BD1E-8928-4C38-959A-A0BCB8DF3F3A}" destId="{F634870E-6D4D-4DDD-BA31-AE6C4B2F9688}" srcOrd="0" destOrd="0" presId="urn:microsoft.com/office/officeart/2005/8/layout/chevron2"/>
    <dgm:cxn modelId="{B53FB679-3C9B-4C54-B9E1-098E9A055602}" type="presOf" srcId="{12BFED2E-EC6E-45EF-BB8A-500741DC4C60}" destId="{37B5B956-3C94-4AED-B055-EE3199D79D45}" srcOrd="0" destOrd="0" presId="urn:microsoft.com/office/officeart/2005/8/layout/chevron2"/>
    <dgm:cxn modelId="{051B5112-FC32-4F36-AD01-62684A92E617}" type="presOf" srcId="{32A7612D-F284-4644-93B9-B046E63D769B}" destId="{4CCCF270-B66B-4805-8D56-FCFAF7E03B0C}" srcOrd="0" destOrd="0" presId="urn:microsoft.com/office/officeart/2005/8/layout/chevron2"/>
    <dgm:cxn modelId="{3900EACD-C3FB-49AD-81C0-EB506D6975B8}" srcId="{69B3A42F-3A8E-4C41-A01B-AA6A29A3E5C0}" destId="{39C60CB0-58B9-4D17-8DBB-C18BCA0F8CBA}" srcOrd="0" destOrd="0" parTransId="{9B555151-D62A-4C61-BFD7-404D5FA82FBD}" sibTransId="{40C90AAB-6009-463E-9D98-30FD61DF5AE4}"/>
    <dgm:cxn modelId="{6E4028B0-04C3-427D-8016-29382BF166F4}" type="presOf" srcId="{D84A0ADB-DE89-4367-9F76-BBE8F06D4845}" destId="{2EF1D4CB-1B2D-457C-A12E-B4D788A7EB78}" srcOrd="0" destOrd="0" presId="urn:microsoft.com/office/officeart/2005/8/layout/chevron2"/>
    <dgm:cxn modelId="{59B8148F-340C-409D-BDEE-C1675E388CA0}" type="presOf" srcId="{4486D170-E345-4E44-AA17-D08B48C235C6}" destId="{B25D4AFE-CFD6-41B2-8BE9-280784BA01F7}" srcOrd="0" destOrd="0" presId="urn:microsoft.com/office/officeart/2005/8/layout/chevron2"/>
    <dgm:cxn modelId="{760FF4D4-4830-413C-BE32-4ED5B2142B5A}" srcId="{D236879D-DD0E-4AE0-8921-AD15238F611E}" destId="{4486D170-E345-4E44-AA17-D08B48C235C6}" srcOrd="0" destOrd="0" parTransId="{FD4A932E-D1ED-46E2-81B6-DE344FA3312D}" sibTransId="{D66D6AFC-3167-4684-B836-2268BE15FDE7}"/>
    <dgm:cxn modelId="{BA0920EE-DF58-4499-AFAC-25DBEB42C003}" type="presOf" srcId="{93612CDE-C07D-4A80-BF55-3BAE85C73601}" destId="{1096D586-474D-4184-A314-BD597B17AC4F}" srcOrd="0" destOrd="0" presId="urn:microsoft.com/office/officeart/2005/8/layout/chevron2"/>
    <dgm:cxn modelId="{480A0792-6ECC-4D65-9739-936427EE55F8}" type="presOf" srcId="{D236879D-DD0E-4AE0-8921-AD15238F611E}" destId="{EE46957C-96DD-468F-83DE-14A36552BA12}" srcOrd="0" destOrd="0" presId="urn:microsoft.com/office/officeart/2005/8/layout/chevron2"/>
    <dgm:cxn modelId="{9123BE5C-A1D7-47E6-B7EC-BE0048B08374}" srcId="{69B3A42F-3A8E-4C41-A01B-AA6A29A3E5C0}" destId="{D236879D-DD0E-4AE0-8921-AD15238F611E}" srcOrd="1" destOrd="0" parTransId="{7D678302-31DC-49E1-838B-28224AA4F0A9}" sibTransId="{426647D2-3F27-46ED-A855-9BD5AFA4509D}"/>
    <dgm:cxn modelId="{9BDE5B60-5D21-4833-B0DB-6B90A2C3E048}" srcId="{39C60CB0-58B9-4D17-8DBB-C18BCA0F8CBA}" destId="{D84A0ADB-DE89-4367-9F76-BBE8F06D4845}" srcOrd="0" destOrd="0" parTransId="{EE5D5CE5-F3BF-4A09-9844-80B77D5752C7}" sibTransId="{67BB6B77-26D0-440D-B670-15F800353B9C}"/>
    <dgm:cxn modelId="{0128866F-3AB2-42BF-A949-5E02246A2FA5}" type="presOf" srcId="{69B3A42F-3A8E-4C41-A01B-AA6A29A3E5C0}" destId="{25198146-63FF-4A4A-87B1-FCDBD518183A}" srcOrd="0" destOrd="0" presId="urn:microsoft.com/office/officeart/2005/8/layout/chevron2"/>
    <dgm:cxn modelId="{5F5424AB-0A0D-4557-8EE5-B3DF4FFCB0C0}" srcId="{69B3A42F-3A8E-4C41-A01B-AA6A29A3E5C0}" destId="{3950BD1E-8928-4C38-959A-A0BCB8DF3F3A}" srcOrd="2" destOrd="0" parTransId="{B4F0D875-4452-4A8B-933C-03FA9A278F09}" sibTransId="{09A1F1F1-27BC-48BC-BD4E-F76FC5DB0220}"/>
    <dgm:cxn modelId="{7361FDE5-C5A2-44A9-8D4C-0E03ED18305C}" srcId="{69B3A42F-3A8E-4C41-A01B-AA6A29A3E5C0}" destId="{32A7612D-F284-4644-93B9-B046E63D769B}" srcOrd="3" destOrd="0" parTransId="{A84FB64B-9A3A-4DC0-A117-E326A603E1A3}" sibTransId="{1F4AF153-A090-4F06-BA6F-C68D0C055CDB}"/>
    <dgm:cxn modelId="{658D8BE1-10AA-4BE1-9D9F-0F757AB72F9C}" srcId="{3950BD1E-8928-4C38-959A-A0BCB8DF3F3A}" destId="{12BFED2E-EC6E-45EF-BB8A-500741DC4C60}" srcOrd="0" destOrd="0" parTransId="{96B6900C-CA40-4AA8-BC90-30D23661B62C}" sibTransId="{75C49EDE-208C-4523-89BD-C00745A32882}"/>
    <dgm:cxn modelId="{B1D9833E-0FA9-40FC-A630-5F3F1527349F}" srcId="{32A7612D-F284-4644-93B9-B046E63D769B}" destId="{93612CDE-C07D-4A80-BF55-3BAE85C73601}" srcOrd="0" destOrd="0" parTransId="{DA4FC646-B11E-45A5-AEFC-95117A4DE78A}" sibTransId="{01CA74FE-F080-4FF4-A62E-D96AE1477BB2}"/>
    <dgm:cxn modelId="{B4AED6AC-A324-4690-9CFB-8046DC16B52D}" type="presParOf" srcId="{25198146-63FF-4A4A-87B1-FCDBD518183A}" destId="{319E12A8-F789-4D40-A6AC-FEA891EF2F09}" srcOrd="0" destOrd="0" presId="urn:microsoft.com/office/officeart/2005/8/layout/chevron2"/>
    <dgm:cxn modelId="{62D8A42C-4E91-4092-B7C3-B5AD36203BAE}" type="presParOf" srcId="{319E12A8-F789-4D40-A6AC-FEA891EF2F09}" destId="{D0712F23-5F1A-4F7F-965B-745F5B6DD8E2}" srcOrd="0" destOrd="0" presId="urn:microsoft.com/office/officeart/2005/8/layout/chevron2"/>
    <dgm:cxn modelId="{83E51648-140A-47D7-B92A-0144A6F0FE71}" type="presParOf" srcId="{319E12A8-F789-4D40-A6AC-FEA891EF2F09}" destId="{2EF1D4CB-1B2D-457C-A12E-B4D788A7EB78}" srcOrd="1" destOrd="0" presId="urn:microsoft.com/office/officeart/2005/8/layout/chevron2"/>
    <dgm:cxn modelId="{20D2B861-DAD6-4071-BFAF-69B746B3BCAA}" type="presParOf" srcId="{25198146-63FF-4A4A-87B1-FCDBD518183A}" destId="{047B36A1-D545-4B78-9780-51C2B628FFEB}" srcOrd="1" destOrd="0" presId="urn:microsoft.com/office/officeart/2005/8/layout/chevron2"/>
    <dgm:cxn modelId="{F0C14619-9693-41E7-9BCA-D63CCA26254D}" type="presParOf" srcId="{25198146-63FF-4A4A-87B1-FCDBD518183A}" destId="{93E21DAC-2CC0-4B16-A54D-A30451618BA1}" srcOrd="2" destOrd="0" presId="urn:microsoft.com/office/officeart/2005/8/layout/chevron2"/>
    <dgm:cxn modelId="{7BA86251-2DE1-4324-97D3-00C950570A92}" type="presParOf" srcId="{93E21DAC-2CC0-4B16-A54D-A30451618BA1}" destId="{EE46957C-96DD-468F-83DE-14A36552BA12}" srcOrd="0" destOrd="0" presId="urn:microsoft.com/office/officeart/2005/8/layout/chevron2"/>
    <dgm:cxn modelId="{969A5D77-FF54-42D5-8C40-2E670C67ACAB}" type="presParOf" srcId="{93E21DAC-2CC0-4B16-A54D-A30451618BA1}" destId="{B25D4AFE-CFD6-41B2-8BE9-280784BA01F7}" srcOrd="1" destOrd="0" presId="urn:microsoft.com/office/officeart/2005/8/layout/chevron2"/>
    <dgm:cxn modelId="{55BD68C5-D95B-48B8-85B5-094825A12C49}" type="presParOf" srcId="{25198146-63FF-4A4A-87B1-FCDBD518183A}" destId="{21F1B318-0260-4940-8215-8D834556F1D5}" srcOrd="3" destOrd="0" presId="urn:microsoft.com/office/officeart/2005/8/layout/chevron2"/>
    <dgm:cxn modelId="{2A2348FA-24B0-40EF-8C88-09312A4CA22B}" type="presParOf" srcId="{25198146-63FF-4A4A-87B1-FCDBD518183A}" destId="{6C7B317D-6971-4582-B166-D81400245A46}" srcOrd="4" destOrd="0" presId="urn:microsoft.com/office/officeart/2005/8/layout/chevron2"/>
    <dgm:cxn modelId="{C1F9178C-7451-4630-AA44-1FC4334F849D}" type="presParOf" srcId="{6C7B317D-6971-4582-B166-D81400245A46}" destId="{F634870E-6D4D-4DDD-BA31-AE6C4B2F9688}" srcOrd="0" destOrd="0" presId="urn:microsoft.com/office/officeart/2005/8/layout/chevron2"/>
    <dgm:cxn modelId="{D290D1A2-D9E1-42E1-AE42-CB37AF682816}" type="presParOf" srcId="{6C7B317D-6971-4582-B166-D81400245A46}" destId="{37B5B956-3C94-4AED-B055-EE3199D79D45}" srcOrd="1" destOrd="0" presId="urn:microsoft.com/office/officeart/2005/8/layout/chevron2"/>
    <dgm:cxn modelId="{8507AD97-120A-4A24-9985-DD620ED1132C}" type="presParOf" srcId="{25198146-63FF-4A4A-87B1-FCDBD518183A}" destId="{7D9FA88B-4BC7-437D-8469-D4006B4223A8}" srcOrd="5" destOrd="0" presId="urn:microsoft.com/office/officeart/2005/8/layout/chevron2"/>
    <dgm:cxn modelId="{8958F629-F998-4E08-9E89-3760EDB3BB31}" type="presParOf" srcId="{25198146-63FF-4A4A-87B1-FCDBD518183A}" destId="{83EC6F7F-EA30-45EC-86F8-414C1D39D897}" srcOrd="6" destOrd="0" presId="urn:microsoft.com/office/officeart/2005/8/layout/chevron2"/>
    <dgm:cxn modelId="{56ED7176-5B85-41EE-97B3-0E4C8D7E3DB2}" type="presParOf" srcId="{83EC6F7F-EA30-45EC-86F8-414C1D39D897}" destId="{4CCCF270-B66B-4805-8D56-FCFAF7E03B0C}" srcOrd="0" destOrd="0" presId="urn:microsoft.com/office/officeart/2005/8/layout/chevron2"/>
    <dgm:cxn modelId="{B1071444-2591-49B9-B5A4-BB885DA4FD60}" type="presParOf" srcId="{83EC6F7F-EA30-45EC-86F8-414C1D39D897}" destId="{1096D586-474D-4184-A314-BD597B17AC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BD329E-3EBB-4C26-B226-BE02878689E9}" type="doc">
      <dgm:prSet loTypeId="urn:microsoft.com/office/officeart/2005/8/layout/radial3" loCatId="cycle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0E6B5F5-7898-4307-B024-5CE0D1FB7D63}">
      <dgm:prSet phldrT="[Text]" custT="1"/>
      <dgm:spPr/>
      <dgm:t>
        <a:bodyPr/>
        <a:lstStyle/>
        <a:p>
          <a:pPr rtl="1"/>
          <a:r>
            <a:rPr lang="ar-SA" sz="4400" b="1" dirty="0" smtClean="0"/>
            <a:t>معوقات الاتصال</a:t>
          </a:r>
          <a:endParaRPr lang="en-US" sz="4400" dirty="0"/>
        </a:p>
      </dgm:t>
    </dgm:pt>
    <dgm:pt modelId="{B816FFC0-01B7-42A6-99AC-D8D14C5D3544}" type="parTrans" cxnId="{F57EDDA2-5011-4FA3-BA67-C8198183BE21}">
      <dgm:prSet/>
      <dgm:spPr/>
      <dgm:t>
        <a:bodyPr/>
        <a:lstStyle/>
        <a:p>
          <a:endParaRPr lang="en-US"/>
        </a:p>
      </dgm:t>
    </dgm:pt>
    <dgm:pt modelId="{5B6ADAB7-5869-4D3A-9357-30831EA96DFC}" type="sibTrans" cxnId="{F57EDDA2-5011-4FA3-BA67-C8198183BE21}">
      <dgm:prSet/>
      <dgm:spPr/>
      <dgm:t>
        <a:bodyPr/>
        <a:lstStyle/>
        <a:p>
          <a:endParaRPr lang="en-US"/>
        </a:p>
      </dgm:t>
    </dgm:pt>
    <dgm:pt modelId="{C663AB35-D887-4223-A132-0A7437A81043}">
      <dgm:prSet phldrT="[Text]"/>
      <dgm:spPr/>
      <dgm:t>
        <a:bodyPr/>
        <a:lstStyle/>
        <a:p>
          <a:pPr rtl="1"/>
          <a:r>
            <a:rPr lang="ar-SA" b="0" smtClean="0"/>
            <a:t>عدم الخبرة المشتركة</a:t>
          </a:r>
          <a:endParaRPr lang="en-US" dirty="0"/>
        </a:p>
      </dgm:t>
    </dgm:pt>
    <dgm:pt modelId="{163B6275-28B5-44A2-B58D-03DCC169D005}" type="parTrans" cxnId="{4B97E70E-9893-4C19-BAA1-4AE7A6DE24E2}">
      <dgm:prSet/>
      <dgm:spPr/>
      <dgm:t>
        <a:bodyPr/>
        <a:lstStyle/>
        <a:p>
          <a:endParaRPr lang="en-US"/>
        </a:p>
      </dgm:t>
    </dgm:pt>
    <dgm:pt modelId="{605042EA-29CD-4AEF-84F0-27AAA9C1A498}" type="sibTrans" cxnId="{4B97E70E-9893-4C19-BAA1-4AE7A6DE24E2}">
      <dgm:prSet/>
      <dgm:spPr/>
      <dgm:t>
        <a:bodyPr/>
        <a:lstStyle/>
        <a:p>
          <a:endParaRPr lang="en-US"/>
        </a:p>
      </dgm:t>
    </dgm:pt>
    <dgm:pt modelId="{7F3B7101-176D-4680-AF40-3592A8D3A426}">
      <dgm:prSet phldrT="[Text]"/>
      <dgm:spPr/>
      <dgm:t>
        <a:bodyPr/>
        <a:lstStyle/>
        <a:p>
          <a:r>
            <a:rPr lang="ar-SA" dirty="0" smtClean="0"/>
            <a:t>التشويش</a:t>
          </a:r>
          <a:endParaRPr lang="en-US" dirty="0"/>
        </a:p>
      </dgm:t>
    </dgm:pt>
    <dgm:pt modelId="{64A4F0F4-B08E-44A2-9C74-BACF80432CD1}" type="parTrans" cxnId="{FC699812-0386-4CA6-A363-2C88535C5F05}">
      <dgm:prSet/>
      <dgm:spPr/>
      <dgm:t>
        <a:bodyPr/>
        <a:lstStyle/>
        <a:p>
          <a:endParaRPr lang="en-US"/>
        </a:p>
      </dgm:t>
    </dgm:pt>
    <dgm:pt modelId="{50CEA1D0-0AE0-459D-B602-B9E03B9ACB06}" type="sibTrans" cxnId="{FC699812-0386-4CA6-A363-2C88535C5F05}">
      <dgm:prSet/>
      <dgm:spPr/>
      <dgm:t>
        <a:bodyPr/>
        <a:lstStyle/>
        <a:p>
          <a:endParaRPr lang="en-US"/>
        </a:p>
      </dgm:t>
    </dgm:pt>
    <dgm:pt modelId="{EAB787BD-077D-4CF6-A32B-120CDCFE5CB5}">
      <dgm:prSet phldrT="[Text]"/>
      <dgm:spPr/>
      <dgm:t>
        <a:bodyPr/>
        <a:lstStyle/>
        <a:p>
          <a:r>
            <a:rPr lang="ar-SA" dirty="0" smtClean="0"/>
            <a:t> </a:t>
          </a:r>
        </a:p>
        <a:p>
          <a:r>
            <a:rPr lang="ar-SA" dirty="0" smtClean="0"/>
            <a:t>عوائق لدى المرسل والمستقبل</a:t>
          </a:r>
          <a:endParaRPr lang="en-US" dirty="0"/>
        </a:p>
      </dgm:t>
    </dgm:pt>
    <dgm:pt modelId="{337E99C5-48AF-4C1A-A51B-B8AE223F0E39}" type="parTrans" cxnId="{9231F990-3436-4161-B433-199C6DBF4228}">
      <dgm:prSet/>
      <dgm:spPr/>
      <dgm:t>
        <a:bodyPr/>
        <a:lstStyle/>
        <a:p>
          <a:endParaRPr lang="en-US"/>
        </a:p>
      </dgm:t>
    </dgm:pt>
    <dgm:pt modelId="{6BA4149E-68B2-44FE-89B4-767AAC4A60A7}" type="sibTrans" cxnId="{9231F990-3436-4161-B433-199C6DBF4228}">
      <dgm:prSet/>
      <dgm:spPr/>
      <dgm:t>
        <a:bodyPr/>
        <a:lstStyle/>
        <a:p>
          <a:endParaRPr lang="en-US"/>
        </a:p>
      </dgm:t>
    </dgm:pt>
    <dgm:pt modelId="{BFDB7B86-E999-40C9-B53A-98879F674AFF}">
      <dgm:prSet phldrT="[Text]"/>
      <dgm:spPr/>
      <dgm:t>
        <a:bodyPr/>
        <a:lstStyle/>
        <a:p>
          <a:r>
            <a:rPr lang="ar-SA" dirty="0" smtClean="0"/>
            <a:t>استعمال وسيلة غير ملائمة لطبيعة الرسالة أو الجمهور</a:t>
          </a:r>
          <a:endParaRPr lang="en-US" dirty="0"/>
        </a:p>
      </dgm:t>
    </dgm:pt>
    <dgm:pt modelId="{537628E4-8800-4855-B4C0-BCFEA87CD9EC}" type="parTrans" cxnId="{EFD2E31F-D567-4D1E-94D9-300BDDBEBD55}">
      <dgm:prSet/>
      <dgm:spPr/>
      <dgm:t>
        <a:bodyPr/>
        <a:lstStyle/>
        <a:p>
          <a:endParaRPr lang="en-US"/>
        </a:p>
      </dgm:t>
    </dgm:pt>
    <dgm:pt modelId="{01873939-F478-41B5-BB28-9EC5FB98CCC5}" type="sibTrans" cxnId="{EFD2E31F-D567-4D1E-94D9-300BDDBEBD55}">
      <dgm:prSet/>
      <dgm:spPr/>
      <dgm:t>
        <a:bodyPr/>
        <a:lstStyle/>
        <a:p>
          <a:endParaRPr lang="en-US"/>
        </a:p>
      </dgm:t>
    </dgm:pt>
    <dgm:pt modelId="{A4E94EBB-18B3-444B-820A-664B3BA78F26}" type="pres">
      <dgm:prSet presAssocID="{7EBD329E-3EBB-4C26-B226-BE02878689E9}" presName="composite" presStyleCnt="0">
        <dgm:presLayoutVars>
          <dgm:chMax val="1"/>
          <dgm:dir/>
          <dgm:resizeHandles val="exact"/>
        </dgm:presLayoutVars>
      </dgm:prSet>
      <dgm:spPr/>
    </dgm:pt>
    <dgm:pt modelId="{B7DFABFC-3E4F-4755-9BE3-CB839CFBAE0F}" type="pres">
      <dgm:prSet presAssocID="{7EBD329E-3EBB-4C26-B226-BE02878689E9}" presName="radial" presStyleCnt="0">
        <dgm:presLayoutVars>
          <dgm:animLvl val="ctr"/>
        </dgm:presLayoutVars>
      </dgm:prSet>
      <dgm:spPr/>
    </dgm:pt>
    <dgm:pt modelId="{B95DB828-2DB5-4472-9951-BC554299100F}" type="pres">
      <dgm:prSet presAssocID="{10E6B5F5-7898-4307-B024-5CE0D1FB7D63}" presName="centerShape" presStyleLbl="vennNode1" presStyleIdx="0" presStyleCnt="5" custLinFactNeighborX="-31" custLinFactNeighborY="1749"/>
      <dgm:spPr/>
      <dgm:t>
        <a:bodyPr/>
        <a:lstStyle/>
        <a:p>
          <a:endParaRPr lang="en-US"/>
        </a:p>
      </dgm:t>
    </dgm:pt>
    <dgm:pt modelId="{D15D242B-08EA-43F4-936E-2C1E4E4D35C9}" type="pres">
      <dgm:prSet presAssocID="{C663AB35-D887-4223-A132-0A7437A81043}" presName="node" presStyleLbl="vennNode1" presStyleIdx="1" presStyleCnt="5" custScaleX="135825" custScaleY="137163" custRadScaleRad="97974" custRadScaleInc="-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320A60-D9F2-45F5-83CE-442C03274F93}" type="pres">
      <dgm:prSet presAssocID="{7F3B7101-176D-4680-AF40-3592A8D3A426}" presName="node" presStyleLbl="vennNode1" presStyleIdx="2" presStyleCnt="5" custScaleX="135696" custScaleY="137243" custRadScaleRad="113096" custRadScaleInc="-1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0A5DAF-AD6C-4D8A-920C-FE42AFAB86D5}" type="pres">
      <dgm:prSet presAssocID="{EAB787BD-077D-4CF6-A32B-120CDCFE5CB5}" presName="node" presStyleLbl="vennNode1" presStyleIdx="3" presStyleCnt="5" custScaleX="135825" custScaleY="137163" custRadScaleRad="142219" custRadScaleInc="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CE66F-319A-41CE-AF17-8B9725B5D5BE}" type="pres">
      <dgm:prSet presAssocID="{BFDB7B86-E999-40C9-B53A-98879F674AFF}" presName="node" presStyleLbl="vennNode1" presStyleIdx="4" presStyleCnt="5" custScaleX="136024" custScaleY="137243" custRadScaleRad="110754" custRadScaleInc="-22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5BBC79-B7B3-4814-936A-D96EFC5D1B65}" type="presOf" srcId="{7F3B7101-176D-4680-AF40-3592A8D3A426}" destId="{91320A60-D9F2-45F5-83CE-442C03274F93}" srcOrd="0" destOrd="0" presId="urn:microsoft.com/office/officeart/2005/8/layout/radial3"/>
    <dgm:cxn modelId="{52DFEFED-62BD-45F7-A354-A5CEA17B9827}" type="presOf" srcId="{C663AB35-D887-4223-A132-0A7437A81043}" destId="{D15D242B-08EA-43F4-936E-2C1E4E4D35C9}" srcOrd="0" destOrd="0" presId="urn:microsoft.com/office/officeart/2005/8/layout/radial3"/>
    <dgm:cxn modelId="{EE94F71F-DB01-4C05-9B66-4FEED35F9AAE}" type="presOf" srcId="{BFDB7B86-E999-40C9-B53A-98879F674AFF}" destId="{055CE66F-319A-41CE-AF17-8B9725B5D5BE}" srcOrd="0" destOrd="0" presId="urn:microsoft.com/office/officeart/2005/8/layout/radial3"/>
    <dgm:cxn modelId="{C6B5CEFB-B4B1-450A-AACD-7729370E6529}" type="presOf" srcId="{EAB787BD-077D-4CF6-A32B-120CDCFE5CB5}" destId="{F20A5DAF-AD6C-4D8A-920C-FE42AFAB86D5}" srcOrd="0" destOrd="0" presId="urn:microsoft.com/office/officeart/2005/8/layout/radial3"/>
    <dgm:cxn modelId="{9A512FAA-8D0F-4429-86E6-B62D9146FAA3}" type="presOf" srcId="{10E6B5F5-7898-4307-B024-5CE0D1FB7D63}" destId="{B95DB828-2DB5-4472-9951-BC554299100F}" srcOrd="0" destOrd="0" presId="urn:microsoft.com/office/officeart/2005/8/layout/radial3"/>
    <dgm:cxn modelId="{9231F990-3436-4161-B433-199C6DBF4228}" srcId="{10E6B5F5-7898-4307-B024-5CE0D1FB7D63}" destId="{EAB787BD-077D-4CF6-A32B-120CDCFE5CB5}" srcOrd="2" destOrd="0" parTransId="{337E99C5-48AF-4C1A-A51B-B8AE223F0E39}" sibTransId="{6BA4149E-68B2-44FE-89B4-767AAC4A60A7}"/>
    <dgm:cxn modelId="{EFD2E31F-D567-4D1E-94D9-300BDDBEBD55}" srcId="{10E6B5F5-7898-4307-B024-5CE0D1FB7D63}" destId="{BFDB7B86-E999-40C9-B53A-98879F674AFF}" srcOrd="3" destOrd="0" parTransId="{537628E4-8800-4855-B4C0-BCFEA87CD9EC}" sibTransId="{01873939-F478-41B5-BB28-9EC5FB98CCC5}"/>
    <dgm:cxn modelId="{4B97E70E-9893-4C19-BAA1-4AE7A6DE24E2}" srcId="{10E6B5F5-7898-4307-B024-5CE0D1FB7D63}" destId="{C663AB35-D887-4223-A132-0A7437A81043}" srcOrd="0" destOrd="0" parTransId="{163B6275-28B5-44A2-B58D-03DCC169D005}" sibTransId="{605042EA-29CD-4AEF-84F0-27AAA9C1A498}"/>
    <dgm:cxn modelId="{2D0FDFF4-3105-4EFB-B2C0-D71372E50A0E}" type="presOf" srcId="{7EBD329E-3EBB-4C26-B226-BE02878689E9}" destId="{A4E94EBB-18B3-444B-820A-664B3BA78F26}" srcOrd="0" destOrd="0" presId="urn:microsoft.com/office/officeart/2005/8/layout/radial3"/>
    <dgm:cxn modelId="{FC699812-0386-4CA6-A363-2C88535C5F05}" srcId="{10E6B5F5-7898-4307-B024-5CE0D1FB7D63}" destId="{7F3B7101-176D-4680-AF40-3592A8D3A426}" srcOrd="1" destOrd="0" parTransId="{64A4F0F4-B08E-44A2-9C74-BACF80432CD1}" sibTransId="{50CEA1D0-0AE0-459D-B602-B9E03B9ACB06}"/>
    <dgm:cxn modelId="{F57EDDA2-5011-4FA3-BA67-C8198183BE21}" srcId="{7EBD329E-3EBB-4C26-B226-BE02878689E9}" destId="{10E6B5F5-7898-4307-B024-5CE0D1FB7D63}" srcOrd="0" destOrd="0" parTransId="{B816FFC0-01B7-42A6-99AC-D8D14C5D3544}" sibTransId="{5B6ADAB7-5869-4D3A-9357-30831EA96DFC}"/>
    <dgm:cxn modelId="{6DB478DD-E36A-4CC3-A731-C85FCAF451CA}" type="presParOf" srcId="{A4E94EBB-18B3-444B-820A-664B3BA78F26}" destId="{B7DFABFC-3E4F-4755-9BE3-CB839CFBAE0F}" srcOrd="0" destOrd="0" presId="urn:microsoft.com/office/officeart/2005/8/layout/radial3"/>
    <dgm:cxn modelId="{F066E454-90A3-41C4-960F-996FB65BCD53}" type="presParOf" srcId="{B7DFABFC-3E4F-4755-9BE3-CB839CFBAE0F}" destId="{B95DB828-2DB5-4472-9951-BC554299100F}" srcOrd="0" destOrd="0" presId="urn:microsoft.com/office/officeart/2005/8/layout/radial3"/>
    <dgm:cxn modelId="{73150AEF-EA7C-41D3-94B1-85BD1619C043}" type="presParOf" srcId="{B7DFABFC-3E4F-4755-9BE3-CB839CFBAE0F}" destId="{D15D242B-08EA-43F4-936E-2C1E4E4D35C9}" srcOrd="1" destOrd="0" presId="urn:microsoft.com/office/officeart/2005/8/layout/radial3"/>
    <dgm:cxn modelId="{86BF3F25-D989-4BB9-B4DF-3F835447D027}" type="presParOf" srcId="{B7DFABFC-3E4F-4755-9BE3-CB839CFBAE0F}" destId="{91320A60-D9F2-45F5-83CE-442C03274F93}" srcOrd="2" destOrd="0" presId="urn:microsoft.com/office/officeart/2005/8/layout/radial3"/>
    <dgm:cxn modelId="{D6148E65-E316-4F34-A677-B24538496EFF}" type="presParOf" srcId="{B7DFABFC-3E4F-4755-9BE3-CB839CFBAE0F}" destId="{F20A5DAF-AD6C-4D8A-920C-FE42AFAB86D5}" srcOrd="3" destOrd="0" presId="urn:microsoft.com/office/officeart/2005/8/layout/radial3"/>
    <dgm:cxn modelId="{CD91811F-8689-4A8A-8B19-4CD221D81611}" type="presParOf" srcId="{B7DFABFC-3E4F-4755-9BE3-CB839CFBAE0F}" destId="{055CE66F-319A-41CE-AF17-8B9725B5D5B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12F23-5F1A-4F7F-965B-745F5B6DD8E2}">
      <dsp:nvSpPr>
        <dsp:cNvPr id="0" name=""/>
        <dsp:cNvSpPr/>
      </dsp:nvSpPr>
      <dsp:spPr>
        <a:xfrm rot="5400000">
          <a:off x="6262018" y="177397"/>
          <a:ext cx="1177230" cy="8240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1">
                <a:alpha val="90000"/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1">
              <a:alpha val="9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latin typeface="Georgia"/>
              <a:ea typeface="+mn-ea"/>
              <a:cs typeface="Times New Roman"/>
            </a:rPr>
            <a:t>أولاً</a:t>
          </a:r>
          <a:endParaRPr lang="ar-SA" sz="2000" kern="1200" dirty="0">
            <a:latin typeface="Georgia"/>
            <a:ea typeface="+mn-ea"/>
            <a:cs typeface="Times New Roman"/>
          </a:endParaRPr>
        </a:p>
      </dsp:txBody>
      <dsp:txXfrm rot="-5400000">
        <a:off x="6438603" y="412844"/>
        <a:ext cx="824061" cy="353169"/>
      </dsp:txXfrm>
    </dsp:sp>
    <dsp:sp modelId="{2EF1D4CB-1B2D-457C-A12E-B4D788A7EB78}">
      <dsp:nvSpPr>
        <dsp:cNvPr id="0" name=""/>
        <dsp:cNvSpPr/>
      </dsp:nvSpPr>
      <dsp:spPr>
        <a:xfrm rot="16200000">
          <a:off x="2861039" y="-2836701"/>
          <a:ext cx="765199" cy="64386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latin typeface="Georgia"/>
              <a:ea typeface="+mn-ea"/>
              <a:cs typeface="Times New Roman"/>
            </a:rPr>
            <a:t>الاتصال عملية دائمة مستمرة</a:t>
          </a:r>
          <a:endParaRPr lang="ar-SA" sz="2400" kern="1200" dirty="0">
            <a:latin typeface="Georgia"/>
            <a:ea typeface="+mn-ea"/>
            <a:cs typeface="Times New Roman"/>
          </a:endParaRPr>
        </a:p>
      </dsp:txBody>
      <dsp:txXfrm rot="5400000">
        <a:off x="61692" y="37354"/>
        <a:ext cx="6401248" cy="690491"/>
      </dsp:txXfrm>
    </dsp:sp>
    <dsp:sp modelId="{EE46957C-96DD-468F-83DE-14A36552BA12}">
      <dsp:nvSpPr>
        <dsp:cNvPr id="0" name=""/>
        <dsp:cNvSpPr/>
      </dsp:nvSpPr>
      <dsp:spPr>
        <a:xfrm rot="5400000">
          <a:off x="6262018" y="1206845"/>
          <a:ext cx="1177230" cy="8240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75000"/>
                <a:shade val="95000"/>
                <a:satMod val="175000"/>
              </a:schemeClr>
            </a:gs>
            <a:gs pos="12000">
              <a:schemeClr val="accent1">
                <a:alpha val="90000"/>
                <a:hueOff val="0"/>
                <a:satOff val="0"/>
                <a:lumOff val="0"/>
                <a:alphaOff val="-13333"/>
                <a:tint val="90000"/>
                <a:shade val="90000"/>
                <a:satMod val="15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100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1">
              <a:alpha val="90000"/>
              <a:hueOff val="0"/>
              <a:satOff val="0"/>
              <a:lumOff val="0"/>
              <a:alphaOff val="-13333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latin typeface="Georgia"/>
              <a:ea typeface="+mn-ea"/>
              <a:cs typeface="Times New Roman"/>
            </a:rPr>
            <a:t>ثانياً</a:t>
          </a:r>
          <a:endParaRPr lang="ar-SA" sz="2000" kern="1200" dirty="0">
            <a:latin typeface="Georgia"/>
            <a:ea typeface="+mn-ea"/>
            <a:cs typeface="Times New Roman"/>
          </a:endParaRPr>
        </a:p>
      </dsp:txBody>
      <dsp:txXfrm rot="-5400000">
        <a:off x="6438603" y="1442292"/>
        <a:ext cx="824061" cy="353169"/>
      </dsp:txXfrm>
    </dsp:sp>
    <dsp:sp modelId="{B25D4AFE-CFD6-41B2-8BE9-280784BA01F7}">
      <dsp:nvSpPr>
        <dsp:cNvPr id="0" name=""/>
        <dsp:cNvSpPr/>
      </dsp:nvSpPr>
      <dsp:spPr>
        <a:xfrm rot="16200000">
          <a:off x="2861039" y="-1761691"/>
          <a:ext cx="765199" cy="64386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smtClean="0">
              <a:latin typeface="Georgia"/>
              <a:ea typeface="+mn-ea"/>
              <a:cs typeface="Times New Roman"/>
            </a:rPr>
            <a:t>الاتصال ينتشر في الزمان والمكان</a:t>
          </a:r>
          <a:endParaRPr lang="ar-SA" sz="2400" kern="1200" dirty="0">
            <a:latin typeface="Georgia"/>
            <a:ea typeface="+mn-ea"/>
            <a:cs typeface="Times New Roman"/>
          </a:endParaRPr>
        </a:p>
      </dsp:txBody>
      <dsp:txXfrm rot="5400000">
        <a:off x="61692" y="1112364"/>
        <a:ext cx="6401248" cy="690491"/>
      </dsp:txXfrm>
    </dsp:sp>
    <dsp:sp modelId="{F634870E-6D4D-4DDD-BA31-AE6C4B2F9688}">
      <dsp:nvSpPr>
        <dsp:cNvPr id="0" name=""/>
        <dsp:cNvSpPr/>
      </dsp:nvSpPr>
      <dsp:spPr>
        <a:xfrm rot="5400000">
          <a:off x="6237647" y="2236293"/>
          <a:ext cx="1177230" cy="8240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75000"/>
                <a:shade val="95000"/>
                <a:satMod val="175000"/>
              </a:schemeClr>
            </a:gs>
            <a:gs pos="12000">
              <a:schemeClr val="accent1">
                <a:alpha val="90000"/>
                <a:hueOff val="0"/>
                <a:satOff val="0"/>
                <a:lumOff val="0"/>
                <a:alphaOff val="-26667"/>
                <a:tint val="90000"/>
                <a:shade val="90000"/>
                <a:satMod val="15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100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1">
              <a:alpha val="90000"/>
              <a:hueOff val="0"/>
              <a:satOff val="0"/>
              <a:lumOff val="0"/>
              <a:alphaOff val="-26667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latin typeface="Georgia"/>
              <a:ea typeface="+mn-ea"/>
              <a:cs typeface="Times New Roman"/>
            </a:rPr>
            <a:t>ثالثاً</a:t>
          </a:r>
          <a:endParaRPr lang="ar-SA" sz="2000" kern="1200" dirty="0">
            <a:latin typeface="Georgia"/>
            <a:ea typeface="+mn-ea"/>
            <a:cs typeface="Times New Roman"/>
          </a:endParaRPr>
        </a:p>
      </dsp:txBody>
      <dsp:txXfrm rot="-5400000">
        <a:off x="6414232" y="2471740"/>
        <a:ext cx="824061" cy="353169"/>
      </dsp:txXfrm>
    </dsp:sp>
    <dsp:sp modelId="{37B5B956-3C94-4AED-B055-EE3199D79D45}">
      <dsp:nvSpPr>
        <dsp:cNvPr id="0" name=""/>
        <dsp:cNvSpPr/>
      </dsp:nvSpPr>
      <dsp:spPr>
        <a:xfrm rot="16200000">
          <a:off x="2822661" y="-763312"/>
          <a:ext cx="744539" cy="63898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smtClean="0">
              <a:latin typeface="Georgia"/>
              <a:ea typeface="+mn-ea"/>
              <a:cs typeface="Times New Roman"/>
            </a:rPr>
            <a:t>الاتصال عملية تفاعلية</a:t>
          </a:r>
          <a:endParaRPr lang="ar-SA" sz="2400" kern="1200" dirty="0">
            <a:latin typeface="Georgia"/>
            <a:ea typeface="+mn-ea"/>
            <a:cs typeface="Times New Roman"/>
          </a:endParaRPr>
        </a:p>
      </dsp:txBody>
      <dsp:txXfrm rot="5400000">
        <a:off x="36345" y="2095694"/>
        <a:ext cx="6353517" cy="671849"/>
      </dsp:txXfrm>
    </dsp:sp>
    <dsp:sp modelId="{4CCCF270-B66B-4805-8D56-FCFAF7E03B0C}">
      <dsp:nvSpPr>
        <dsp:cNvPr id="0" name=""/>
        <dsp:cNvSpPr/>
      </dsp:nvSpPr>
      <dsp:spPr>
        <a:xfrm rot="5400000">
          <a:off x="6262018" y="3265740"/>
          <a:ext cx="1177230" cy="8240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75000"/>
                <a:shade val="95000"/>
                <a:satMod val="175000"/>
              </a:schemeClr>
            </a:gs>
            <a:gs pos="12000">
              <a:schemeClr val="accent1">
                <a:alpha val="90000"/>
                <a:hueOff val="0"/>
                <a:satOff val="0"/>
                <a:lumOff val="0"/>
                <a:alphaOff val="-40000"/>
                <a:tint val="90000"/>
                <a:shade val="90000"/>
                <a:satMod val="15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00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freezing" dir="t">
            <a:rot lat="0" lon="0" rev="6000000"/>
          </a:lightRig>
        </a:scene3d>
        <a:sp3d contourW="12700" prstMaterial="dkEdge">
          <a:bevelT w="44450" h="25400"/>
          <a:contourClr>
            <a:schemeClr val="accent1">
              <a:alpha val="90000"/>
              <a:hueOff val="0"/>
              <a:satOff val="0"/>
              <a:lumOff val="0"/>
              <a:alphaOff val="-4000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>
              <a:latin typeface="Georgia"/>
              <a:ea typeface="+mn-ea"/>
              <a:cs typeface="Times New Roman"/>
            </a:rPr>
            <a:t>رابعا:</a:t>
          </a:r>
          <a:endParaRPr lang="ar-SA" sz="1800" kern="1200" dirty="0">
            <a:latin typeface="Georgia"/>
            <a:ea typeface="+mn-ea"/>
            <a:cs typeface="Times New Roman"/>
          </a:endParaRPr>
        </a:p>
      </dsp:txBody>
      <dsp:txXfrm rot="-5400000">
        <a:off x="6438603" y="3501187"/>
        <a:ext cx="824061" cy="353169"/>
      </dsp:txXfrm>
    </dsp:sp>
    <dsp:sp modelId="{1096D586-474D-4184-A314-BD597B17AC4F}">
      <dsp:nvSpPr>
        <dsp:cNvPr id="0" name=""/>
        <dsp:cNvSpPr/>
      </dsp:nvSpPr>
      <dsp:spPr>
        <a:xfrm rot="16200000">
          <a:off x="2861039" y="301366"/>
          <a:ext cx="765199" cy="64386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smtClean="0">
              <a:latin typeface="Georgia"/>
              <a:ea typeface="+mn-ea"/>
              <a:cs typeface="Times New Roman"/>
            </a:rPr>
            <a:t>الاتصال يتسم بالتغير والتجدد</a:t>
          </a:r>
          <a:endParaRPr lang="ar-SA" sz="2400" b="1" kern="1200" dirty="0">
            <a:latin typeface="Georgia"/>
            <a:ea typeface="+mn-ea"/>
            <a:cs typeface="Times New Roman"/>
          </a:endParaRPr>
        </a:p>
      </dsp:txBody>
      <dsp:txXfrm rot="5400000">
        <a:off x="61692" y="3175421"/>
        <a:ext cx="6401248" cy="690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DB828-2DB5-4472-9951-BC554299100F}">
      <dsp:nvSpPr>
        <dsp:cNvPr id="0" name=""/>
        <dsp:cNvSpPr/>
      </dsp:nvSpPr>
      <dsp:spPr>
        <a:xfrm>
          <a:off x="1915733" y="1219189"/>
          <a:ext cx="2874168" cy="287416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/>
            <a:t>معوقات الاتصال</a:t>
          </a:r>
          <a:endParaRPr lang="en-US" sz="4400" kern="1200" dirty="0"/>
        </a:p>
      </dsp:txBody>
      <dsp:txXfrm>
        <a:off x="2336645" y="1640101"/>
        <a:ext cx="2032344" cy="2032344"/>
      </dsp:txXfrm>
    </dsp:sp>
    <dsp:sp modelId="{D15D242B-08EA-43F4-936E-2C1E4E4D35C9}">
      <dsp:nvSpPr>
        <dsp:cNvPr id="0" name=""/>
        <dsp:cNvSpPr/>
      </dsp:nvSpPr>
      <dsp:spPr>
        <a:xfrm>
          <a:off x="2376837" y="-228596"/>
          <a:ext cx="1951919" cy="197114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0" kern="1200" smtClean="0"/>
            <a:t>عدم الخبرة المشتركة</a:t>
          </a:r>
          <a:endParaRPr lang="en-US" sz="2200" kern="1200" dirty="0"/>
        </a:p>
      </dsp:txBody>
      <dsp:txXfrm>
        <a:off x="2662689" y="60072"/>
        <a:ext cx="1380215" cy="1393812"/>
      </dsp:txXfrm>
    </dsp:sp>
    <dsp:sp modelId="{91320A60-D9F2-45F5-83CE-442C03274F93}">
      <dsp:nvSpPr>
        <dsp:cNvPr id="0" name=""/>
        <dsp:cNvSpPr/>
      </dsp:nvSpPr>
      <dsp:spPr>
        <a:xfrm>
          <a:off x="4495809" y="1600195"/>
          <a:ext cx="1950066" cy="197229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التشويش</a:t>
          </a:r>
          <a:endParaRPr lang="en-US" sz="2200" kern="1200" dirty="0"/>
        </a:p>
      </dsp:txBody>
      <dsp:txXfrm>
        <a:off x="4781390" y="1889031"/>
        <a:ext cx="1378904" cy="1394625"/>
      </dsp:txXfrm>
    </dsp:sp>
    <dsp:sp modelId="{F20A5DAF-AD6C-4D8A-920C-FE42AFAB86D5}">
      <dsp:nvSpPr>
        <dsp:cNvPr id="0" name=""/>
        <dsp:cNvSpPr/>
      </dsp:nvSpPr>
      <dsp:spPr>
        <a:xfrm>
          <a:off x="2376847" y="3476970"/>
          <a:ext cx="1951919" cy="197114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عوائق لدى المرسل والمستقبل</a:t>
          </a:r>
          <a:endParaRPr lang="en-US" sz="2200" kern="1200" dirty="0"/>
        </a:p>
      </dsp:txBody>
      <dsp:txXfrm>
        <a:off x="2662699" y="3765638"/>
        <a:ext cx="1380215" cy="1393812"/>
      </dsp:txXfrm>
    </dsp:sp>
    <dsp:sp modelId="{055CE66F-319A-41CE-AF17-8B9725B5D5BE}">
      <dsp:nvSpPr>
        <dsp:cNvPr id="0" name=""/>
        <dsp:cNvSpPr/>
      </dsp:nvSpPr>
      <dsp:spPr>
        <a:xfrm>
          <a:off x="304798" y="1676405"/>
          <a:ext cx="1954779" cy="197229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استعمال وسيلة غير ملائمة لطبيعة الرسالة أو الجمهور</a:t>
          </a:r>
          <a:endParaRPr lang="en-US" sz="2200" kern="1200" dirty="0"/>
        </a:p>
      </dsp:txBody>
      <dsp:txXfrm>
        <a:off x="591069" y="1965241"/>
        <a:ext cx="1382237" cy="1394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18AB-4CE2-4DBA-8EFD-5DF5CA02D22A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7A898-AD2E-4205-8DD6-BF485FFAF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7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77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" y="4191000"/>
            <a:ext cx="3554436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3581400" cy="6096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الوحدة الأولى</a:t>
            </a:r>
            <a:endParaRPr lang="ar-SA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69" y="93784"/>
            <a:ext cx="1759407" cy="82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2369403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مقدمة في الاتصال</a:t>
            </a:r>
            <a:endParaRPr lang="en-US" sz="4800" b="1" u="sng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86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  <a:effectLst/>
              </a:rPr>
              <a:t>مقدمة </a:t>
            </a:r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في الاتصال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1525012"/>
            <a:ext cx="5943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تعريف الاتصـــــال</a:t>
            </a:r>
          </a:p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عناصر الاتصـــــال</a:t>
            </a:r>
          </a:p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أهمية الاتصـــــــال</a:t>
            </a:r>
          </a:p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أنواع الاتصـــــــال</a:t>
            </a:r>
          </a:p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سمات الاتصــــــال</a:t>
            </a:r>
          </a:p>
          <a:p>
            <a:pPr marL="571500" indent="-571500" algn="r" rtl="1">
              <a:buFont typeface="Wingdings" pitchFamily="2" charset="2"/>
              <a:buChar char="q"/>
            </a:pPr>
            <a:r>
              <a:rPr lang="ar-SA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معوقات </a:t>
            </a:r>
            <a:r>
              <a:rPr lang="ar-SA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الاتصــــال</a:t>
            </a:r>
            <a:endParaRPr lang="ar-SA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0"/>
            <a:ext cx="3048000" cy="25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33058"/>
            <a:ext cx="6589542" cy="321534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62000" y="1447800"/>
            <a:ext cx="7772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أولا: تعريف الاتصا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ل</a:t>
            </a:r>
            <a:endParaRPr lang="ar-SA" sz="1600" dirty="0" smtClean="0">
              <a:effectLst/>
            </a:endParaRPr>
          </a:p>
          <a:p>
            <a:pPr algn="r"/>
            <a:endParaRPr lang="ar-SA" dirty="0"/>
          </a:p>
          <a:p>
            <a:pPr algn="r"/>
            <a:r>
              <a:rPr lang="ar-SA" sz="2400" dirty="0" smtClean="0"/>
              <a:t> </a:t>
            </a:r>
            <a:r>
              <a:rPr lang="ar-SA" sz="2400" dirty="0"/>
              <a:t>تبادل المعلومات والآراء والمشاعر عن طريق رموز واشارات تعبر عنها.</a:t>
            </a:r>
          </a:p>
          <a:p>
            <a:pPr algn="r"/>
            <a:endParaRPr lang="ar-SA" dirty="0" smtClean="0"/>
          </a:p>
          <a:p>
            <a:pPr algn="r"/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ثانيا:عناصرعملية الاتصال</a:t>
            </a:r>
          </a:p>
          <a:p>
            <a:pPr algn="r"/>
            <a:r>
              <a:rPr lang="ar-SA" dirty="0"/>
              <a:t/>
            </a:r>
            <a:br>
              <a:rPr lang="ar-SA" dirty="0"/>
            </a:br>
            <a:endParaRPr lang="ar-SA" dirty="0" smtClean="0"/>
          </a:p>
          <a:p>
            <a:pPr algn="r"/>
            <a:endParaRPr lang="ar-SA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  <a:p>
            <a:pPr algn="r"/>
            <a:endParaRPr lang="ar-SA" dirty="0"/>
          </a:p>
          <a:p>
            <a:pPr algn="r"/>
            <a:endParaRPr lang="ar-SA" dirty="0" smtClean="0"/>
          </a:p>
          <a:p>
            <a:pPr algn="r"/>
            <a:endParaRPr lang="ar-SA" dirty="0"/>
          </a:p>
          <a:p>
            <a:pPr algn="r"/>
            <a:endParaRPr lang="ar-SA" dirty="0" smtClean="0"/>
          </a:p>
          <a:p>
            <a:pPr algn="r"/>
            <a:endParaRPr lang="ar-SA" dirty="0"/>
          </a:p>
          <a:p>
            <a:pPr algn="r"/>
            <a:endParaRPr lang="ar-SA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15108" y="1524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  <a:effectLst/>
              </a:rPr>
              <a:t>مقدمة </a:t>
            </a:r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في الاتصال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38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تابع عناصر </a:t>
            </a:r>
            <a:r>
              <a:rPr lang="ar-SA" sz="4000" b="1" cap="all" dirty="0" smtClean="0">
                <a:ln w="0"/>
                <a:solidFill>
                  <a:schemeClr val="bg1"/>
                </a:solidFill>
                <a:effectLst/>
              </a:rPr>
              <a:t>الاتصال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910000"/>
            <a:ext cx="8534400" cy="598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المرسل</a:t>
            </a: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 </a:t>
            </a:r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  <a:latin typeface="Georgia"/>
              </a:rPr>
              <a:t>: </a:t>
            </a:r>
            <a:endParaRPr lang="ar-SA" sz="2000" b="1" u="sng" dirty="0">
              <a:solidFill>
                <a:schemeClr val="bg2">
                  <a:lumMod val="50000"/>
                </a:schemeClr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dirty="0" smtClean="0">
                <a:solidFill>
                  <a:prstClr val="black"/>
                </a:solidFill>
                <a:latin typeface="Georgia"/>
              </a:rPr>
              <a:t>هو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الذي يبدأ الاتصال بإرسال الأفكار والآراءوالمعلومات . التي يريد نقلها في رسالة يعدها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Georgia"/>
              </a:rPr>
              <a:t>الرسالة :</a:t>
            </a: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srgbClr val="FF6699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المضمون الذي يريد المرسل نقله إلى المستقبل من أفكارومعلومات يعبر عنها برموز لغوية أو غير لغوية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.</a:t>
            </a:r>
            <a:endParaRPr lang="ar-SA" dirty="0">
              <a:solidFill>
                <a:prstClr val="black"/>
              </a:solidFill>
              <a:latin typeface="Georgia"/>
            </a:endParaRP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  <a:latin typeface="Georgia"/>
              </a:rPr>
              <a:t>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الوسيلة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:</a:t>
            </a: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srgbClr val="FF6699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التي يتم من خلالها نقل الرسالة من الرسل إلى المستقبل وتختلف في إمكاناتها وخصائصها باختلاف الموقف وعدد المتلقين وانتشارهم والمسافة بين المرسل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والمستقبل</a:t>
            </a: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Georgia"/>
              </a:rPr>
              <a:t>المستقبل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:</a:t>
            </a: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srgbClr val="FF6699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هو أهم طرف في الاتصال وهوالمعني في رسائلنا فهو قارئها حين تكتب وهو سامعها حين ينطق بها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.</a:t>
            </a:r>
            <a:endParaRPr lang="ar-SA" dirty="0" smtClean="0">
              <a:solidFill>
                <a:prstClr val="black"/>
              </a:solidFill>
              <a:latin typeface="Georgia"/>
            </a:endParaRPr>
          </a:p>
          <a:p>
            <a:pPr marL="27432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Georgia"/>
              </a:rPr>
              <a:t>رجع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الصدى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Georgia"/>
              </a:rPr>
              <a:t>:</a:t>
            </a:r>
          </a:p>
          <a:p>
            <a:pPr lvl="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srgbClr val="FF6699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ما يحصل عليه المرسل من المستقبل حتى يقرر هل حققت الرسالة أهدافها أو لم تحققها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.</a:t>
            </a:r>
            <a:endParaRPr lang="ar-SA" dirty="0" smtClean="0">
              <a:solidFill>
                <a:prstClr val="black"/>
              </a:solidFill>
              <a:latin typeface="Georgia"/>
            </a:endParaRPr>
          </a:p>
          <a:p>
            <a:pPr lvl="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400" b="1" u="sng" dirty="0" smtClean="0">
                <a:solidFill>
                  <a:srgbClr val="00B050"/>
                </a:solidFill>
                <a:latin typeface="Georgia"/>
              </a:rPr>
              <a:t>أنواع </a:t>
            </a:r>
            <a:r>
              <a:rPr lang="ar-SA" sz="2400" b="1" u="sng" dirty="0">
                <a:solidFill>
                  <a:srgbClr val="00B050"/>
                </a:solidFill>
                <a:latin typeface="Georgia"/>
              </a:rPr>
              <a:t>رجع الصدى</a:t>
            </a:r>
            <a:r>
              <a:rPr lang="en-US" sz="2400" b="1" u="sng" dirty="0">
                <a:solidFill>
                  <a:srgbClr val="00B050"/>
                </a:solidFill>
                <a:latin typeface="Georgia"/>
              </a:rPr>
              <a:t> </a:t>
            </a:r>
            <a:r>
              <a:rPr lang="en-US" sz="2400" b="1" u="sng" dirty="0" smtClean="0">
                <a:solidFill>
                  <a:srgbClr val="00B050"/>
                </a:solidFill>
                <a:latin typeface="Georgia"/>
              </a:rPr>
              <a:t>:</a:t>
            </a:r>
            <a:endParaRPr lang="ar-SA" sz="2000" b="1" u="sng" dirty="0" smtClean="0">
              <a:solidFill>
                <a:prstClr val="black"/>
              </a:solidFill>
              <a:latin typeface="Georgia"/>
            </a:endParaRPr>
          </a:p>
          <a:p>
            <a:pPr lvl="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1-ايجابي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(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يشجع المرسل على الاستمرار في تقديم رسائل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مشابهة)</a:t>
            </a:r>
            <a:r>
              <a:rPr lang="en-US" sz="2000" dirty="0">
                <a:solidFill>
                  <a:prstClr val="black"/>
                </a:solidFill>
                <a:latin typeface="Georgia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Georgia"/>
              </a:rPr>
            </a:b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2-سلبي</a:t>
            </a:r>
            <a:r>
              <a:rPr lang="ar-SA" sz="2000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(يتطلب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تعديل صورة الرسالة التالية أو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مضمونها)</a:t>
            </a:r>
            <a:r>
              <a:rPr lang="en-US" sz="2000" dirty="0">
                <a:solidFill>
                  <a:prstClr val="black"/>
                </a:solidFill>
                <a:latin typeface="Georgia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Georgia"/>
              </a:rPr>
            </a:b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3-فوري</a:t>
            </a:r>
            <a:r>
              <a:rPr lang="ar-SA" sz="2000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(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كحوار المجوعات الصغيرة حين يتطلب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المحادثة)</a:t>
            </a:r>
            <a:r>
              <a:rPr lang="en-US" sz="2000" dirty="0">
                <a:solidFill>
                  <a:prstClr val="black"/>
                </a:solidFill>
                <a:latin typeface="Georgia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Georgia"/>
              </a:rPr>
            </a:b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4-مؤجل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(يتأخر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وصوله إلى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المرسل)</a:t>
            </a:r>
            <a:endParaRPr lang="ar-SA" dirty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837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أهمية الاتصال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19200"/>
            <a:ext cx="8385048" cy="48798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ثالثا:أهمية الاتصال</a:t>
            </a:r>
          </a:p>
          <a:p>
            <a:pPr marL="0" marR="0" lvl="1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1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uLnTx/>
                <a:uFillTx/>
              </a:rPr>
              <a:t>مهم على المستوى الفردي:</a:t>
            </a:r>
          </a:p>
          <a:p>
            <a:pPr marL="0" marR="0" lvl="2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صفة من صفات الانسان الاساسية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يساعد على فهم الاحداث واتخاذ القرارات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ضروري لاشباع حاجات الانسان  المادية والمعنوية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مهم لتكوين العلاقات الاجتماعية مع الغير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ضروري لتحقيق النجاح في الحياة</a:t>
            </a:r>
          </a:p>
          <a:p>
            <a:pPr marL="0" lvl="2" indent="0" algn="r" rtl="1">
              <a:spcBef>
                <a:spcPts val="0"/>
              </a:spcBef>
              <a:buClrTx/>
              <a:buNone/>
            </a:pPr>
            <a:endParaRPr lang="ar-SA" sz="2000" b="1" kern="0" dirty="0">
              <a:solidFill>
                <a:sysClr val="windowText" lastClr="000000"/>
              </a:solidFill>
            </a:endParaRPr>
          </a:p>
          <a:p>
            <a:pPr marL="0" lvl="2" indent="0" algn="r" rtl="1">
              <a:spcBef>
                <a:spcPts val="0"/>
              </a:spcBef>
              <a:buClrTx/>
              <a:buNone/>
            </a:pPr>
            <a:r>
              <a:rPr kumimoji="0" lang="ar-SA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uLnTx/>
                <a:uFillTx/>
              </a:rPr>
              <a:t>مهم على مستوى المجتمع: </a:t>
            </a:r>
          </a:p>
          <a:p>
            <a:pPr marL="0" lvl="2" indent="0" algn="r" rtl="1">
              <a:spcBef>
                <a:spcPts val="0"/>
              </a:spcBef>
              <a:buClrTx/>
              <a:buNone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الاتصال أساس قيام المجتمع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من خلاله يكتسب المرء خصائص المجتمع</a:t>
            </a:r>
          </a:p>
          <a:p>
            <a:pPr marL="342900" lvl="2" indent="-342900"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تنوع المجالات</a:t>
            </a:r>
          </a:p>
          <a:p>
            <a:pPr marL="0" marR="0" lvl="2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981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أنواع الاتصال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50166"/>
            <a:ext cx="8823960" cy="645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ar-SA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</a:endParaRPr>
          </a:p>
          <a:p>
            <a:pPr algn="r"/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</a:rPr>
              <a:t>رابعا:أنواع الاتصال</a:t>
            </a:r>
            <a:endParaRPr lang="ar-SA" b="1" dirty="0" smtClean="0">
              <a:solidFill>
                <a:srgbClr val="00B050"/>
              </a:solidFill>
              <a:latin typeface="Georgia"/>
            </a:endParaRPr>
          </a:p>
          <a:p>
            <a:pPr lvl="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u="sng" dirty="0" smtClean="0">
                <a:solidFill>
                  <a:srgbClr val="00B050"/>
                </a:solidFill>
                <a:latin typeface="Georgia"/>
              </a:rPr>
              <a:t>أ </a:t>
            </a:r>
            <a:r>
              <a:rPr lang="ar-SA" b="1" u="sng" dirty="0">
                <a:solidFill>
                  <a:srgbClr val="00B050"/>
                </a:solidFill>
                <a:latin typeface="Georgia"/>
              </a:rPr>
              <a:t>- </a:t>
            </a:r>
            <a:r>
              <a:rPr lang="ar-SA" sz="2000" b="1" u="sng" dirty="0">
                <a:solidFill>
                  <a:srgbClr val="00B050"/>
                </a:solidFill>
                <a:latin typeface="Georgia"/>
              </a:rPr>
              <a:t>اللغة المستعملة</a:t>
            </a:r>
            <a:r>
              <a:rPr lang="en-US" sz="2000" b="1" u="sng" dirty="0">
                <a:solidFill>
                  <a:srgbClr val="00B050"/>
                </a:solidFill>
                <a:latin typeface="Georgia"/>
              </a:rPr>
              <a:t> </a:t>
            </a:r>
            <a:r>
              <a:rPr lang="en-US" b="1" u="sng" dirty="0">
                <a:solidFill>
                  <a:srgbClr val="00B050"/>
                </a:solidFill>
                <a:latin typeface="Georgia"/>
              </a:rPr>
              <a:t>:</a:t>
            </a:r>
            <a:r>
              <a:rPr lang="en-US" b="1" dirty="0">
                <a:solidFill>
                  <a:prstClr val="black"/>
                </a:solidFill>
                <a:latin typeface="Georgia"/>
              </a:rPr>
              <a:t/>
            </a:r>
            <a:br>
              <a:rPr lang="en-US" b="1" dirty="0">
                <a:solidFill>
                  <a:prstClr val="black"/>
                </a:solidFill>
                <a:latin typeface="Georgia"/>
              </a:rPr>
            </a:br>
            <a:r>
              <a:rPr lang="ar-SA" b="1" dirty="0" smtClean="0">
                <a:solidFill>
                  <a:prstClr val="black"/>
                </a:solidFill>
                <a:latin typeface="Georgia"/>
              </a:rPr>
              <a:t>1-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لفظي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: باستعمال الكلمات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المنطوقة.</a:t>
            </a:r>
            <a:r>
              <a:rPr lang="en-US" b="1" dirty="0">
                <a:solidFill>
                  <a:prstClr val="black"/>
                </a:solidFill>
                <a:latin typeface="Georgia"/>
              </a:rPr>
              <a:t/>
            </a:r>
            <a:br>
              <a:rPr lang="en-US" b="1" dirty="0">
                <a:solidFill>
                  <a:prstClr val="black"/>
                </a:solidFill>
                <a:latin typeface="Georgia"/>
              </a:rPr>
            </a:br>
            <a:r>
              <a:rPr lang="ar-SA" b="1" dirty="0" smtClean="0">
                <a:solidFill>
                  <a:prstClr val="black"/>
                </a:solidFill>
                <a:latin typeface="Georgia"/>
              </a:rPr>
              <a:t>2-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غير لفظي </a:t>
            </a:r>
            <a:r>
              <a:rPr lang="ar-SA" b="1" dirty="0">
                <a:solidFill>
                  <a:prstClr val="black"/>
                </a:solidFill>
                <a:latin typeface="Georgia"/>
              </a:rPr>
              <a:t>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باستعمال تعابيرالوجه والإشارات ولغة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الجسد.</a:t>
            </a:r>
            <a:endParaRPr lang="ar-SA" dirty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u="sng" dirty="0">
                <a:solidFill>
                  <a:srgbClr val="00B050"/>
                </a:solidFill>
                <a:latin typeface="Georgia"/>
              </a:rPr>
              <a:t>ب-البعد الزمني أو توقيت </a:t>
            </a:r>
            <a:r>
              <a:rPr lang="ar-SA" sz="2000" b="1" u="sng" dirty="0" smtClean="0">
                <a:solidFill>
                  <a:srgbClr val="00B050"/>
                </a:solidFill>
                <a:latin typeface="Georgia"/>
              </a:rPr>
              <a:t>الحدوث:</a:t>
            </a:r>
            <a:endParaRPr lang="ar-SA" b="1" u="sng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1-اتصال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فوري أو متزامن </a:t>
            </a:r>
            <a:r>
              <a:rPr lang="ar-SA" b="1" dirty="0">
                <a:solidFill>
                  <a:prstClr val="black"/>
                </a:solidFill>
                <a:latin typeface="Georgia"/>
              </a:rPr>
              <a:t>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التحدث مع الشخص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بطريقة مباشرة.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>
                <a:solidFill>
                  <a:prstClr val="black"/>
                </a:solidFill>
                <a:latin typeface="Georgia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- </a:t>
            </a:r>
            <a:r>
              <a:rPr lang="ar-SA" b="1" dirty="0" smtClean="0">
                <a:solidFill>
                  <a:prstClr val="black"/>
                </a:solidFill>
                <a:latin typeface="Georgia"/>
              </a:rPr>
              <a:t>ا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غير متزامن 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أن يكون هناك فاصل زمني كرسائل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البريد الالكتروني.</a:t>
            </a:r>
            <a:endParaRPr lang="ar-SA" dirty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u="sng" dirty="0">
                <a:solidFill>
                  <a:srgbClr val="00B050"/>
                </a:solidFill>
                <a:latin typeface="Georgia"/>
              </a:rPr>
              <a:t>ج‌- رسميته</a:t>
            </a:r>
            <a:r>
              <a:rPr lang="en-US" sz="2000" b="1" u="sng" dirty="0">
                <a:solidFill>
                  <a:srgbClr val="00B050"/>
                </a:solidFill>
                <a:latin typeface="Georgia"/>
              </a:rPr>
              <a:t> </a:t>
            </a:r>
            <a:r>
              <a:rPr lang="en-US" sz="2000" b="1" u="sng" dirty="0" smtClean="0">
                <a:solidFill>
                  <a:srgbClr val="00B050"/>
                </a:solidFill>
                <a:latin typeface="Georgia"/>
              </a:rPr>
              <a:t>:</a:t>
            </a:r>
            <a:endParaRPr lang="ar-SA" b="1" u="sng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prstClr val="black"/>
                </a:solidFill>
                <a:latin typeface="Georgia"/>
              </a:rPr>
              <a:t>1-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رسمي</a:t>
            </a:r>
            <a:r>
              <a:rPr lang="en-US" sz="2000" b="1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Georgia"/>
              </a:rPr>
              <a:t>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الاتصال داخل بيئة العمل في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المؤسسات الحكومية.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 </a:t>
            </a:r>
            <a:endParaRPr lang="ar-SA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2-اتصال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غير رسمي 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بين الأصدقاء وأفراد الأسرة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.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u="sng" dirty="0">
                <a:solidFill>
                  <a:srgbClr val="00B050"/>
                </a:solidFill>
                <a:latin typeface="Georgia"/>
              </a:rPr>
              <a:t>د‌-تصنيف الاتصال وفقاً لعدد المشتركين</a:t>
            </a:r>
            <a:r>
              <a:rPr lang="en-US" sz="2000" b="1" u="sng" dirty="0">
                <a:solidFill>
                  <a:srgbClr val="00B050"/>
                </a:solidFill>
                <a:latin typeface="Georgia"/>
              </a:rPr>
              <a:t> </a:t>
            </a:r>
            <a:r>
              <a:rPr lang="en-US" b="1" u="sng" dirty="0" smtClean="0">
                <a:solidFill>
                  <a:srgbClr val="00B050"/>
                </a:solidFill>
                <a:latin typeface="Georgia"/>
              </a:rPr>
              <a:t>:</a:t>
            </a:r>
            <a:endParaRPr lang="ar-SA" b="1" u="sng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1-اتصال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ذاتي</a:t>
            </a:r>
            <a:r>
              <a:rPr lang="en-US" sz="2000" b="1" dirty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:</a:t>
            </a: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اتصال عقلي يحدث داخل الفرد حين يتحدث مع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نفسه.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b="1" dirty="0" smtClean="0">
                <a:solidFill>
                  <a:prstClr val="black"/>
                </a:solidFill>
                <a:latin typeface="Georgia"/>
              </a:rPr>
              <a:t>2-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شخصي 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اتصال وجها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لوجه.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3-اتصال </a:t>
            </a:r>
            <a:r>
              <a:rPr lang="ar-SA" sz="2000" b="1" dirty="0">
                <a:solidFill>
                  <a:prstClr val="black"/>
                </a:solidFill>
                <a:latin typeface="Georgia"/>
              </a:rPr>
              <a:t>جمعي </a:t>
            </a: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يحدث بين مجموعة من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الناس.</a:t>
            </a:r>
            <a:endParaRPr lang="ar-SA" dirty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000" b="1" dirty="0" smtClean="0">
                <a:solidFill>
                  <a:prstClr val="black"/>
                </a:solidFill>
                <a:latin typeface="Georgia"/>
              </a:rPr>
              <a:t>4-اتصال جماهيري: </a:t>
            </a:r>
            <a:r>
              <a:rPr lang="ar-SA" dirty="0">
                <a:solidFill>
                  <a:prstClr val="black"/>
                </a:solidFill>
                <a:latin typeface="Georgia"/>
              </a:rPr>
              <a:t>اتصال بمجموع من الجماهير الاتصال </a:t>
            </a:r>
            <a:r>
              <a:rPr lang="ar-SA" dirty="0" smtClean="0">
                <a:solidFill>
                  <a:prstClr val="black"/>
                </a:solidFill>
                <a:latin typeface="Georgia"/>
              </a:rPr>
              <a:t>التلفزيوني.</a:t>
            </a:r>
            <a:endParaRPr lang="ar-SA" dirty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endParaRPr lang="ar-SA" dirty="0">
              <a:solidFill>
                <a:prstClr val="black"/>
              </a:solidFill>
              <a:latin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42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سمات الاتصال</a:t>
            </a:r>
          </a:p>
        </p:txBody>
      </p:sp>
      <p:sp>
        <p:nvSpPr>
          <p:cNvPr id="5" name="Rectangle 4"/>
          <p:cNvSpPr/>
          <p:nvPr/>
        </p:nvSpPr>
        <p:spPr>
          <a:xfrm>
            <a:off x="4038600" y="1066800"/>
            <a:ext cx="4572000" cy="8802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274320" algn="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</a:rPr>
              <a:t>خامسا: سمات 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</a:rPr>
              <a:t>الاتصال</a:t>
            </a:r>
            <a:endParaRPr lang="ar-SA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endParaRPr lang="ar-SA" sz="1600" b="1" i="1" dirty="0">
              <a:solidFill>
                <a:srgbClr val="7030A0"/>
              </a:solidFill>
              <a:latin typeface="Georgia"/>
              <a:cs typeface="Times New Roman"/>
            </a:endParaRPr>
          </a:p>
        </p:txBody>
      </p:sp>
      <p:graphicFrame>
        <p:nvGraphicFramePr>
          <p:cNvPr id="17" name="رسم تخطيطي 3"/>
          <p:cNvGraphicFramePr/>
          <p:nvPr>
            <p:extLst>
              <p:ext uri="{D42A27DB-BD31-4B8C-83A1-F6EECF244321}">
                <p14:modId xmlns:p14="http://schemas.microsoft.com/office/powerpoint/2010/main" val="1308477298"/>
              </p:ext>
            </p:extLst>
          </p:nvPr>
        </p:nvGraphicFramePr>
        <p:xfrm>
          <a:off x="1219200" y="1752600"/>
          <a:ext cx="7262664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60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152400"/>
            <a:ext cx="77724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  <a:effectLst/>
              </a:rPr>
              <a:t>معوقات </a:t>
            </a:r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الاتصال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92440206"/>
              </p:ext>
            </p:extLst>
          </p:nvPr>
        </p:nvGraphicFramePr>
        <p:xfrm>
          <a:off x="1295400" y="1143000"/>
          <a:ext cx="6705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120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152400"/>
            <a:ext cx="77724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  <a:effectLst/>
              </a:rPr>
              <a:t>معوقات الاتصال</a:t>
            </a:r>
          </a:p>
        </p:txBody>
      </p:sp>
      <p:sp>
        <p:nvSpPr>
          <p:cNvPr id="5" name="Rectangle 4"/>
          <p:cNvSpPr/>
          <p:nvPr/>
        </p:nvSpPr>
        <p:spPr>
          <a:xfrm>
            <a:off x="-152400" y="1066931"/>
            <a:ext cx="8915400" cy="502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</a:rPr>
              <a:t>سادسا: معوقات 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</a:rPr>
              <a:t>الاتصال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1-عدم </a:t>
            </a:r>
            <a:r>
              <a:rPr lang="ar-SA" sz="1900" b="1" dirty="0">
                <a:solidFill>
                  <a:srgbClr val="00B050"/>
                </a:solidFill>
                <a:latin typeface="Georgia"/>
              </a:rPr>
              <a:t>الخبرة المشتركة : </a:t>
            </a:r>
            <a:endParaRPr lang="ar-SA" sz="1900" b="1" dirty="0" smtClean="0">
              <a:solidFill>
                <a:srgbClr val="00B050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اختلاف مجال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الخبرة المشتركة  (الاطار المرجعي )لكل من المرسل والمستقبل قد يعوق الفهم ويعرقل الاتصال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. </a:t>
            </a:r>
            <a:endParaRPr lang="ar-SA" sz="1900" dirty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2-التشويش :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عدم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وضوح الرسالة وعدم القدرة على تفسيرها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أو عدم إدراك المستقبل للرسالة بالمعنى الذي يريد المرسل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endParaRPr lang="ar-SA" sz="1900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u="sng" dirty="0" smtClean="0">
                <a:solidFill>
                  <a:srgbClr val="C00000"/>
                </a:solidFill>
                <a:latin typeface="Georgia"/>
              </a:rPr>
              <a:t>من امثلته </a:t>
            </a:r>
            <a:r>
              <a:rPr lang="ar-SA" sz="1900" b="1" u="sng" dirty="0" smtClean="0">
                <a:solidFill>
                  <a:prstClr val="black"/>
                </a:solidFill>
                <a:latin typeface="Georgia"/>
              </a:rPr>
              <a:t>:</a:t>
            </a:r>
          </a:p>
          <a:p>
            <a:pPr marL="342900" lvl="0" indent="-342900" algn="r" rtl="1">
              <a:spcBef>
                <a:spcPct val="20000"/>
              </a:spcBef>
              <a:buClr>
                <a:srgbClr val="D16349"/>
              </a:buClr>
              <a:buSzPct val="85000"/>
              <a:buFont typeface="Wingdings" pitchFamily="2" charset="2"/>
              <a:buChar char="q"/>
            </a:pP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b="1" dirty="0">
                <a:solidFill>
                  <a:schemeClr val="accent1">
                    <a:lumMod val="50000"/>
                  </a:schemeClr>
                </a:solidFill>
                <a:latin typeface="Georgia"/>
              </a:rPr>
              <a:t>تشويش </a:t>
            </a:r>
            <a:r>
              <a:rPr lang="ar-SA" sz="1900" b="1" dirty="0" smtClean="0">
                <a:solidFill>
                  <a:schemeClr val="accent1">
                    <a:lumMod val="50000"/>
                  </a:schemeClr>
                </a:solidFill>
                <a:latin typeface="Georgia"/>
              </a:rPr>
              <a:t>مادي: </a:t>
            </a: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صوت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طائرة أثناء المحاضرة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.</a:t>
            </a:r>
          </a:p>
          <a:p>
            <a:pPr marL="342900" lvl="0" indent="-342900" algn="r" rtl="1">
              <a:spcBef>
                <a:spcPct val="20000"/>
              </a:spcBef>
              <a:buClr>
                <a:srgbClr val="D16349"/>
              </a:buClr>
              <a:buSzPct val="85000"/>
              <a:buFont typeface="Wingdings" pitchFamily="2" charset="2"/>
              <a:buChar char="q"/>
            </a:pPr>
            <a:r>
              <a:rPr lang="ar-SA" sz="1900" b="1" dirty="0" smtClean="0">
                <a:solidFill>
                  <a:schemeClr val="accent1">
                    <a:lumMod val="50000"/>
                  </a:schemeClr>
                </a:solidFill>
                <a:latin typeface="Georgia"/>
              </a:rPr>
              <a:t>تشويش دلالي: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ناتج عن غموض الكلمات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عدم وضوح دلالتها لدى المستقبل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.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3-عوائق </a:t>
            </a:r>
            <a:r>
              <a:rPr lang="ar-SA" sz="1900" b="1" dirty="0">
                <a:solidFill>
                  <a:srgbClr val="00B050"/>
                </a:solidFill>
                <a:latin typeface="Georgia"/>
              </a:rPr>
              <a:t>لدى المرسل والمستقبل </a:t>
            </a: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: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dirty="0" smtClean="0">
                <a:solidFill>
                  <a:prstClr val="black"/>
                </a:solidFill>
                <a:latin typeface="Georgia"/>
              </a:rPr>
              <a:t>قد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يعمل المرسل عملا يحول دون وصول رسالته على الوجه الذي أراد – كما أن المستقبل قد يكون في حالة نفسية تعوقه عن الفهم</a:t>
            </a:r>
            <a:r>
              <a:rPr lang="en-US" sz="1900" dirty="0">
                <a:solidFill>
                  <a:prstClr val="black"/>
                </a:solidFill>
                <a:latin typeface="Georgia"/>
              </a:rPr>
              <a:t> </a:t>
            </a:r>
            <a:endParaRPr lang="ar-SA" sz="1900" dirty="0" smtClean="0">
              <a:solidFill>
                <a:prstClr val="black"/>
              </a:solidFill>
              <a:latin typeface="Georgia"/>
            </a:endParaRP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4-استعمال </a:t>
            </a:r>
            <a:r>
              <a:rPr lang="ar-SA" sz="1900" b="1" dirty="0">
                <a:solidFill>
                  <a:srgbClr val="00B050"/>
                </a:solidFill>
                <a:latin typeface="Georgia"/>
              </a:rPr>
              <a:t>وسيلة غير ملائمة لطبيعة الرسالة أو الجمهور </a:t>
            </a:r>
            <a:r>
              <a:rPr lang="ar-SA" sz="1900" b="1" dirty="0" smtClean="0">
                <a:solidFill>
                  <a:srgbClr val="00B050"/>
                </a:solidFill>
                <a:latin typeface="Georgia"/>
              </a:rPr>
              <a:t>: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1900" b="1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ar-SA" sz="1900" dirty="0">
                <a:solidFill>
                  <a:prstClr val="black"/>
                </a:solidFill>
                <a:latin typeface="Georgia"/>
              </a:rPr>
              <a:t>كاستعمال الوسائل الضعيفة التأثير أو الغير رسمية أو كتابة رسالة إلى من لا يجيد القراءة ، أو ضعف توظيف مهارات الاتصال الغير لفظي لتعزيز الرسالة. </a:t>
            </a:r>
            <a:endParaRPr lang="ar-SA" sz="1900" dirty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9454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110</TotalTime>
  <Words>411</Words>
  <Application>Microsoft Office PowerPoint</Application>
  <PresentationFormat>On-screen Show (4:3)</PresentationFormat>
  <Paragraphs>96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Composite</vt:lpstr>
      <vt:lpstr>الوحدة الأولى</vt:lpstr>
      <vt:lpstr>مقدمة في الاتصال</vt:lpstr>
      <vt:lpstr>مقدمة في الاتصال</vt:lpstr>
      <vt:lpstr>تابع عناصر الاتصال</vt:lpstr>
      <vt:lpstr>أهمية الاتصال</vt:lpstr>
      <vt:lpstr>أنواع الاتصال</vt:lpstr>
      <vt:lpstr>سمات الاتصال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</dc:title>
  <dc:creator>hp</dc:creator>
  <cp:lastModifiedBy>hp</cp:lastModifiedBy>
  <cp:revision>15</cp:revision>
  <dcterms:created xsi:type="dcterms:W3CDTF">2017-09-29T17:19:01Z</dcterms:created>
  <dcterms:modified xsi:type="dcterms:W3CDTF">2017-09-29T19:10:11Z</dcterms:modified>
</cp:coreProperties>
</file>