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75" r:id="rId5"/>
    <p:sldId id="276" r:id="rId6"/>
    <p:sldId id="277" r:id="rId7"/>
    <p:sldId id="278" r:id="rId8"/>
    <p:sldId id="279" r:id="rId9"/>
    <p:sldId id="280" r:id="rId10"/>
    <p:sldId id="281" r:id="rId11"/>
    <p:sldId id="320" r:id="rId12"/>
    <p:sldId id="282" r:id="rId13"/>
    <p:sldId id="321" r:id="rId14"/>
    <p:sldId id="283" r:id="rId15"/>
    <p:sldId id="284" r:id="rId16"/>
    <p:sldId id="285" r:id="rId17"/>
    <p:sldId id="286" r:id="rId18"/>
    <p:sldId id="287" r:id="rId19"/>
    <p:sldId id="288" r:id="rId20"/>
    <p:sldId id="289" r:id="rId21"/>
    <p:sldId id="290" r:id="rId22"/>
    <p:sldId id="291" r:id="rId23"/>
    <p:sldId id="292" r:id="rId24"/>
    <p:sldId id="293" r:id="rId25"/>
    <p:sldId id="294" r:id="rId26"/>
    <p:sldId id="295" r:id="rId27"/>
    <p:sldId id="296" r:id="rId28"/>
    <p:sldId id="297" r:id="rId29"/>
    <p:sldId id="298" r:id="rId30"/>
    <p:sldId id="299" r:id="rId31"/>
    <p:sldId id="300" r:id="rId32"/>
    <p:sldId id="301" r:id="rId33"/>
    <p:sldId id="302" r:id="rId34"/>
    <p:sldId id="303" r:id="rId35"/>
    <p:sldId id="304" r:id="rId36"/>
    <p:sldId id="305" r:id="rId37"/>
    <p:sldId id="306" r:id="rId38"/>
    <p:sldId id="307" r:id="rId39"/>
    <p:sldId id="308" r:id="rId40"/>
    <p:sldId id="309" r:id="rId41"/>
    <p:sldId id="310" r:id="rId42"/>
    <p:sldId id="311" r:id="rId43"/>
    <p:sldId id="312" r:id="rId44"/>
    <p:sldId id="313" r:id="rId45"/>
    <p:sldId id="314" r:id="rId46"/>
    <p:sldId id="315" r:id="rId47"/>
    <p:sldId id="316" r:id="rId48"/>
    <p:sldId id="317" r:id="rId49"/>
    <p:sldId id="318" r:id="rId50"/>
    <p:sldId id="319" r:id="rId51"/>
    <p:sldId id="322" r:id="rId52"/>
    <p:sldId id="323" r:id="rId53"/>
    <p:sldId id="324" r:id="rId54"/>
    <p:sldId id="325" r:id="rId55"/>
    <p:sldId id="326" r:id="rId56"/>
    <p:sldId id="327" r:id="rId57"/>
    <p:sldId id="328" r:id="rId58"/>
    <p:sldId id="329" r:id="rId59"/>
    <p:sldId id="330" r:id="rId60"/>
    <p:sldId id="331" r:id="rId61"/>
    <p:sldId id="332" r:id="rId62"/>
    <p:sldId id="333" r:id="rId63"/>
    <p:sldId id="334" r:id="rId64"/>
    <p:sldId id="264" r:id="rId65"/>
    <p:sldId id="265" r:id="rId66"/>
    <p:sldId id="335" r:id="rId67"/>
    <p:sldId id="336" r:id="rId68"/>
    <p:sldId id="337" r:id="rId69"/>
    <p:sldId id="338" r:id="rId70"/>
    <p:sldId id="339" r:id="rId71"/>
    <p:sldId id="340" r:id="rId72"/>
    <p:sldId id="343" r:id="rId73"/>
    <p:sldId id="349" r:id="rId74"/>
    <p:sldId id="350" r:id="rId75"/>
    <p:sldId id="351" r:id="rId76"/>
    <p:sldId id="354" r:id="rId77"/>
    <p:sldId id="355" r:id="rId78"/>
    <p:sldId id="356" r:id="rId79"/>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9" d="100"/>
          <a:sy n="109" d="100"/>
        </p:scale>
        <p:origin x="-168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1">
        <a:schemeClr val="bg1"/>
      </p:bgRef>
    </p:bg>
    <p:spTree>
      <p:nvGrpSpPr>
        <p:cNvPr id="1" name=""/>
        <p:cNvGrpSpPr/>
        <p:nvPr/>
      </p:nvGrpSpPr>
      <p:grpSpPr>
        <a:xfrm>
          <a:off x="0" y="0"/>
          <a:ext cx="0" cy="0"/>
          <a:chOff x="0" y="0"/>
          <a:chExt cx="0" cy="0"/>
        </a:xfrm>
      </p:grpSpPr>
      <p:sp>
        <p:nvSpPr>
          <p:cNvPr id="8" name="Titre 7"/>
          <p:cNvSpPr>
            <a:spLocks noGrp="1"/>
          </p:cNvSpPr>
          <p:nvPr>
            <p:ph type="ctrTitle"/>
          </p:nvPr>
        </p:nvSpPr>
        <p:spPr>
          <a:xfrm>
            <a:off x="2286000" y="3124200"/>
            <a:ext cx="6172200" cy="1894362"/>
          </a:xfrm>
        </p:spPr>
        <p:txBody>
          <a:bodyPr/>
          <a:lstStyle>
            <a:lvl1pPr>
              <a:defRPr b="1"/>
            </a:lvl1pPr>
          </a:lstStyle>
          <a:p>
            <a:r>
              <a:rPr kumimoji="0" lang="fr-FR" smtClean="0"/>
              <a:t>Cliquez pour modifier le style du titre</a:t>
            </a:r>
            <a:endParaRPr kumimoji="0" lang="en-US"/>
          </a:p>
        </p:txBody>
      </p:sp>
      <p:sp>
        <p:nvSpPr>
          <p:cNvPr id="9" name="Sous-titr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28" name="Espace réservé de la date 27"/>
          <p:cNvSpPr>
            <a:spLocks noGrp="1"/>
          </p:cNvSpPr>
          <p:nvPr>
            <p:ph type="dt" sz="half" idx="10"/>
          </p:nvPr>
        </p:nvSpPr>
        <p:spPr bwMode="auto">
          <a:xfrm rot="5400000">
            <a:off x="7764621" y="1174097"/>
            <a:ext cx="2286000" cy="381000"/>
          </a:xfrm>
        </p:spPr>
        <p:txBody>
          <a:bodyPr/>
          <a:lstStyle/>
          <a:p>
            <a:fld id="{F985DA76-A406-4389-AE8B-BAF701E06244}" type="datetimeFigureOut">
              <a:rPr lang="fr-FR" smtClean="0"/>
              <a:pPr/>
              <a:t>23/02/2017</a:t>
            </a:fld>
            <a:endParaRPr lang="fr-FR"/>
          </a:p>
        </p:txBody>
      </p:sp>
      <p:sp>
        <p:nvSpPr>
          <p:cNvPr id="17" name="Espace réservé du pied de page 16"/>
          <p:cNvSpPr>
            <a:spLocks noGrp="1"/>
          </p:cNvSpPr>
          <p:nvPr>
            <p:ph type="ftr" sz="quarter" idx="11"/>
          </p:nvPr>
        </p:nvSpPr>
        <p:spPr bwMode="auto">
          <a:xfrm rot="5400000">
            <a:off x="7077269" y="4181669"/>
            <a:ext cx="3657600" cy="384048"/>
          </a:xfrm>
        </p:spPr>
        <p:txBody>
          <a:bodyPr/>
          <a:lstStyle/>
          <a:p>
            <a:endParaRPr lang="fr-FR"/>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cteur droit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Connecteur droit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Connecteur droit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cteur droit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cteur droit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Connecteur droit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lipse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lipse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Ellipse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Ellipse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Ellipse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Espace réservé du numéro de diapositive 28"/>
          <p:cNvSpPr>
            <a:spLocks noGrp="1"/>
          </p:cNvSpPr>
          <p:nvPr>
            <p:ph type="sldNum" sz="quarter" idx="12"/>
          </p:nvPr>
        </p:nvSpPr>
        <p:spPr bwMode="auto">
          <a:xfrm>
            <a:off x="1325544" y="4928702"/>
            <a:ext cx="609600" cy="517524"/>
          </a:xfrm>
        </p:spPr>
        <p:txBody>
          <a:bodyPr/>
          <a:lstStyle/>
          <a:p>
            <a:fld id="{5FA3A5F0-37EB-44C1-926B-D41120C91AD2}" type="slidenum">
              <a:rPr lang="fr-FR" smtClean="0"/>
              <a:pPr/>
              <a:t>‹#›</a:t>
            </a:fld>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F985DA76-A406-4389-AE8B-BAF701E06244}" type="datetimeFigureOut">
              <a:rPr lang="fr-FR" smtClean="0"/>
              <a:pPr/>
              <a:t>23/02/2017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FA3A5F0-37EB-44C1-926B-D41120C91AD2}" type="slidenum">
              <a:rPr lang="fr-FR" smtClean="0"/>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9"/>
            <a:ext cx="1676400" cy="5851525"/>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F985DA76-A406-4389-AE8B-BAF701E06244}" type="datetimeFigureOut">
              <a:rPr lang="fr-FR" smtClean="0"/>
              <a:pPr/>
              <a:t>23/02/2017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FA3A5F0-37EB-44C1-926B-D41120C91AD2}" type="slidenum">
              <a:rPr lang="fr-FR" smtClean="0"/>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8" name="Espace réservé du contenu 7"/>
          <p:cNvSpPr>
            <a:spLocks noGrp="1"/>
          </p:cNvSpPr>
          <p:nvPr>
            <p:ph sz="quarter" idx="1"/>
          </p:nvPr>
        </p:nvSpPr>
        <p:spPr>
          <a:xfrm>
            <a:off x="457200" y="1600200"/>
            <a:ext cx="7467600" cy="4873752"/>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4"/>
          </p:nvPr>
        </p:nvSpPr>
        <p:spPr/>
        <p:txBody>
          <a:bodyPr rtlCol="0"/>
          <a:lstStyle/>
          <a:p>
            <a:fld id="{F985DA76-A406-4389-AE8B-BAF701E06244}" type="datetimeFigureOut">
              <a:rPr lang="fr-FR" smtClean="0"/>
              <a:pPr/>
              <a:t>23/02/2017</a:t>
            </a:fld>
            <a:endParaRPr lang="fr-FR"/>
          </a:p>
        </p:txBody>
      </p:sp>
      <p:sp>
        <p:nvSpPr>
          <p:cNvPr id="9" name="Espace réservé du numéro de diapositive 8"/>
          <p:cNvSpPr>
            <a:spLocks noGrp="1"/>
          </p:cNvSpPr>
          <p:nvPr>
            <p:ph type="sldNum" sz="quarter" idx="15"/>
          </p:nvPr>
        </p:nvSpPr>
        <p:spPr/>
        <p:txBody>
          <a:bodyPr rtlCol="0"/>
          <a:lstStyle/>
          <a:p>
            <a:fld id="{5FA3A5F0-37EB-44C1-926B-D41120C91AD2}" type="slidenum">
              <a:rPr lang="fr-FR" smtClean="0"/>
              <a:pPr/>
              <a:t>‹#›</a:t>
            </a:fld>
            <a:endParaRPr lang="fr-FR"/>
          </a:p>
        </p:txBody>
      </p:sp>
      <p:sp>
        <p:nvSpPr>
          <p:cNvPr id="10" name="Espace réservé du pied de page 9"/>
          <p:cNvSpPr>
            <a:spLocks noGrp="1"/>
          </p:cNvSpPr>
          <p:nvPr>
            <p:ph type="ftr" sz="quarter" idx="16"/>
          </p:nvPr>
        </p:nvSpPr>
        <p:spPr/>
        <p:txBody>
          <a:bodyPr rtlCol="0"/>
          <a:lstStyle/>
          <a:p>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2286000" y="2895600"/>
            <a:ext cx="6172200" cy="2053590"/>
          </a:xfrm>
        </p:spPr>
        <p:txBody>
          <a:bodyPr/>
          <a:lstStyle>
            <a:lvl1pPr algn="l">
              <a:buNone/>
              <a:defRPr sz="3000" b="1" cap="small" baseline="0"/>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bwMode="auto">
          <a:xfrm rot="5400000">
            <a:off x="7763256" y="1170432"/>
            <a:ext cx="2286000" cy="381000"/>
          </a:xfrm>
        </p:spPr>
        <p:txBody>
          <a:bodyPr/>
          <a:lstStyle/>
          <a:p>
            <a:fld id="{F985DA76-A406-4389-AE8B-BAF701E06244}" type="datetimeFigureOut">
              <a:rPr lang="fr-FR" smtClean="0"/>
              <a:pPr/>
              <a:t>23/02/2017</a:t>
            </a:fld>
            <a:endParaRPr lang="fr-FR"/>
          </a:p>
        </p:txBody>
      </p:sp>
      <p:sp>
        <p:nvSpPr>
          <p:cNvPr id="5" name="Espace réservé du pied de page 4"/>
          <p:cNvSpPr>
            <a:spLocks noGrp="1"/>
          </p:cNvSpPr>
          <p:nvPr>
            <p:ph type="ftr" sz="quarter" idx="11"/>
          </p:nvPr>
        </p:nvSpPr>
        <p:spPr bwMode="auto">
          <a:xfrm rot="5400000">
            <a:off x="7077456" y="4178808"/>
            <a:ext cx="3657600" cy="384048"/>
          </a:xfrm>
        </p:spPr>
        <p:txBody>
          <a:bodyPr/>
          <a:lstStyle/>
          <a:p>
            <a:endParaRPr lang="fr-FR"/>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cteur droit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Connecteur droit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Connecteur droit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Connecteur droit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Connecteur droit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Ellipse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Ellipse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lipse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Ellipse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lipse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Connecteur droit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Espace réservé du numéro de diapositive 5"/>
          <p:cNvSpPr>
            <a:spLocks noGrp="1"/>
          </p:cNvSpPr>
          <p:nvPr>
            <p:ph type="sldNum" sz="quarter" idx="12"/>
          </p:nvPr>
        </p:nvSpPr>
        <p:spPr bwMode="auto">
          <a:xfrm>
            <a:off x="1340616" y="4928702"/>
            <a:ext cx="609600" cy="517524"/>
          </a:xfrm>
        </p:spPr>
        <p:txBody>
          <a:bodyPr/>
          <a:lstStyle/>
          <a:p>
            <a:fld id="{5FA3A5F0-37EB-44C1-926B-D41120C91AD2}" type="slidenum">
              <a:rPr lang="fr-FR" smtClean="0"/>
              <a:pPr/>
              <a:t>‹#›</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5" name="Espace réservé de la date 4"/>
          <p:cNvSpPr>
            <a:spLocks noGrp="1"/>
          </p:cNvSpPr>
          <p:nvPr>
            <p:ph type="dt" sz="half" idx="10"/>
          </p:nvPr>
        </p:nvSpPr>
        <p:spPr/>
        <p:txBody>
          <a:bodyPr/>
          <a:lstStyle/>
          <a:p>
            <a:fld id="{F985DA76-A406-4389-AE8B-BAF701E06244}" type="datetimeFigureOut">
              <a:rPr lang="fr-FR" smtClean="0"/>
              <a:pPr/>
              <a:t>23/02/2017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FA3A5F0-37EB-44C1-926B-D41120C91AD2}" type="slidenum">
              <a:rPr lang="fr-FR" smtClean="0"/>
              <a:pPr/>
              <a:t>‹#›</a:t>
            </a:fld>
            <a:endParaRPr lang="fr-FR"/>
          </a:p>
        </p:txBody>
      </p:sp>
      <p:sp>
        <p:nvSpPr>
          <p:cNvPr id="9" name="Espace réservé du contenu 8"/>
          <p:cNvSpPr>
            <a:spLocks noGrp="1"/>
          </p:cNvSpPr>
          <p:nvPr>
            <p:ph sz="quarter" idx="1"/>
          </p:nvPr>
        </p:nvSpPr>
        <p:spPr>
          <a:xfrm>
            <a:off x="457200" y="1600200"/>
            <a:ext cx="36576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1" name="Espace réservé du contenu 10"/>
          <p:cNvSpPr>
            <a:spLocks noGrp="1"/>
          </p:cNvSpPr>
          <p:nvPr>
            <p:ph sz="quarter" idx="2"/>
          </p:nvPr>
        </p:nvSpPr>
        <p:spPr>
          <a:xfrm>
            <a:off x="4270248" y="1600200"/>
            <a:ext cx="3657600" cy="45720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7543800" cy="1143000"/>
          </a:xfrm>
        </p:spPr>
        <p:txBody>
          <a:bodyPr anchor="b"/>
          <a:lstStyle>
            <a:lvl1pPr>
              <a:defRPr/>
            </a:lvl1pPr>
          </a:lstStyle>
          <a:p>
            <a:r>
              <a:rPr kumimoji="0" lang="fr-FR" smtClean="0"/>
              <a:t>Cliquez pour modifier le style du titre</a:t>
            </a:r>
            <a:endParaRPr kumimoji="0" lang="en-US"/>
          </a:p>
        </p:txBody>
      </p:sp>
      <p:sp>
        <p:nvSpPr>
          <p:cNvPr id="7" name="Espace réservé de la date 6"/>
          <p:cNvSpPr>
            <a:spLocks noGrp="1"/>
          </p:cNvSpPr>
          <p:nvPr>
            <p:ph type="dt" sz="half" idx="10"/>
          </p:nvPr>
        </p:nvSpPr>
        <p:spPr/>
        <p:txBody>
          <a:bodyPr/>
          <a:lstStyle/>
          <a:p>
            <a:fld id="{F985DA76-A406-4389-AE8B-BAF701E06244}" type="datetimeFigureOut">
              <a:rPr lang="fr-FR" smtClean="0"/>
              <a:pPr/>
              <a:t>23/02/2017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5FA3A5F0-37EB-44C1-926B-D41120C91AD2}" type="slidenum">
              <a:rPr lang="fr-FR" smtClean="0"/>
              <a:pPr/>
              <a:t>‹#›</a:t>
            </a:fld>
            <a:endParaRPr lang="fr-FR"/>
          </a:p>
        </p:txBody>
      </p:sp>
      <p:sp>
        <p:nvSpPr>
          <p:cNvPr id="11" name="Espace réservé du contenu 10"/>
          <p:cNvSpPr>
            <a:spLocks noGrp="1"/>
          </p:cNvSpPr>
          <p:nvPr>
            <p:ph sz="quarter" idx="2"/>
          </p:nvPr>
        </p:nvSpPr>
        <p:spPr>
          <a:xfrm>
            <a:off x="457200" y="2362200"/>
            <a:ext cx="3657600" cy="38862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3" name="Espace réservé du contenu 12"/>
          <p:cNvSpPr>
            <a:spLocks noGrp="1"/>
          </p:cNvSpPr>
          <p:nvPr>
            <p:ph sz="quarter" idx="4"/>
          </p:nvPr>
        </p:nvSpPr>
        <p:spPr>
          <a:xfrm>
            <a:off x="4371975" y="2362200"/>
            <a:ext cx="3657600" cy="3886200"/>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12" name="Espace réservé du texte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fr-FR" smtClean="0"/>
              <a:t>Cliquez pour modifier les styles du texte du masque</a:t>
            </a:r>
          </a:p>
        </p:txBody>
      </p:sp>
      <p:sp>
        <p:nvSpPr>
          <p:cNvPr id="14" name="Espace réservé du texte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fr-FR" smtClean="0"/>
              <a:t>Cliquez pour modifier les styles du texte du masque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6" name="Espace réservé de la date 5"/>
          <p:cNvSpPr>
            <a:spLocks noGrp="1"/>
          </p:cNvSpPr>
          <p:nvPr>
            <p:ph type="dt" sz="half" idx="10"/>
          </p:nvPr>
        </p:nvSpPr>
        <p:spPr/>
        <p:txBody>
          <a:bodyPr rtlCol="0"/>
          <a:lstStyle/>
          <a:p>
            <a:fld id="{F985DA76-A406-4389-AE8B-BAF701E06244}" type="datetimeFigureOut">
              <a:rPr lang="fr-FR" smtClean="0"/>
              <a:pPr/>
              <a:t>23/02/2017</a:t>
            </a:fld>
            <a:endParaRPr lang="fr-FR"/>
          </a:p>
        </p:txBody>
      </p:sp>
      <p:sp>
        <p:nvSpPr>
          <p:cNvPr id="7" name="Espace réservé du numéro de diapositive 6"/>
          <p:cNvSpPr>
            <a:spLocks noGrp="1"/>
          </p:cNvSpPr>
          <p:nvPr>
            <p:ph type="sldNum" sz="quarter" idx="11"/>
          </p:nvPr>
        </p:nvSpPr>
        <p:spPr/>
        <p:txBody>
          <a:bodyPr rtlCol="0"/>
          <a:lstStyle/>
          <a:p>
            <a:fld id="{5FA3A5F0-37EB-44C1-926B-D41120C91AD2}" type="slidenum">
              <a:rPr lang="fr-FR" smtClean="0"/>
              <a:pPr/>
              <a:t>‹#›</a:t>
            </a:fld>
            <a:endParaRPr lang="fr-FR"/>
          </a:p>
        </p:txBody>
      </p:sp>
      <p:sp>
        <p:nvSpPr>
          <p:cNvPr id="8" name="Espace réservé du pied de page 7"/>
          <p:cNvSpPr>
            <a:spLocks noGrp="1"/>
          </p:cNvSpPr>
          <p:nvPr>
            <p:ph type="ftr" sz="quarter" idx="12"/>
          </p:nvPr>
        </p:nvSpPr>
        <p:spPr/>
        <p:txBody>
          <a:bodyPr rtlCol="0"/>
          <a:lstStyle/>
          <a:p>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F985DA76-A406-4389-AE8B-BAF701E06244}" type="datetimeFigureOut">
              <a:rPr lang="fr-FR" smtClean="0"/>
              <a:pPr/>
              <a:t>23/02/2017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5FA3A5F0-37EB-44C1-926B-D41120C91AD2}" type="slidenum">
              <a:rPr lang="fr-FR" smtClean="0"/>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1">
        <a:schemeClr val="bg1"/>
      </p:bgRef>
    </p:bg>
    <p:spTree>
      <p:nvGrpSpPr>
        <p:cNvPr id="1" name=""/>
        <p:cNvGrpSpPr/>
        <p:nvPr/>
      </p:nvGrpSpPr>
      <p:grpSpPr>
        <a:xfrm>
          <a:off x="0" y="0"/>
          <a:ext cx="0" cy="0"/>
          <a:chOff x="0" y="0"/>
          <a:chExt cx="0" cy="0"/>
        </a:xfrm>
      </p:grpSpPr>
      <p:sp>
        <p:nvSpPr>
          <p:cNvPr id="10" name="Connecteur droit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r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fr-FR" smtClean="0"/>
              <a:t>Cliquez pour modifier les styles du texte du masque</a:t>
            </a:r>
          </a:p>
        </p:txBody>
      </p:sp>
      <p:sp>
        <p:nvSpPr>
          <p:cNvPr id="8" name="Connecteur droit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Connecteur droit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Connecteur droit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Connecteur droit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Ellipse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Espace réservé du contenu 17"/>
          <p:cNvSpPr>
            <a:spLocks noGrp="1"/>
          </p:cNvSpPr>
          <p:nvPr>
            <p:ph sz="quarter" idx="1"/>
          </p:nvPr>
        </p:nvSpPr>
        <p:spPr>
          <a:xfrm>
            <a:off x="304800" y="274320"/>
            <a:ext cx="5638800" cy="6327648"/>
          </a:xfrm>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1" name="Espace réservé de la date 20"/>
          <p:cNvSpPr>
            <a:spLocks noGrp="1"/>
          </p:cNvSpPr>
          <p:nvPr>
            <p:ph type="dt" sz="half" idx="14"/>
          </p:nvPr>
        </p:nvSpPr>
        <p:spPr/>
        <p:txBody>
          <a:bodyPr rtlCol="0"/>
          <a:lstStyle/>
          <a:p>
            <a:fld id="{F985DA76-A406-4389-AE8B-BAF701E06244}" type="datetimeFigureOut">
              <a:rPr lang="fr-FR" smtClean="0"/>
              <a:pPr/>
              <a:t>23/02/2017</a:t>
            </a:fld>
            <a:endParaRPr lang="fr-FR"/>
          </a:p>
        </p:txBody>
      </p:sp>
      <p:sp>
        <p:nvSpPr>
          <p:cNvPr id="22" name="Espace réservé du numéro de diapositive 21"/>
          <p:cNvSpPr>
            <a:spLocks noGrp="1"/>
          </p:cNvSpPr>
          <p:nvPr>
            <p:ph type="sldNum" sz="quarter" idx="15"/>
          </p:nvPr>
        </p:nvSpPr>
        <p:spPr/>
        <p:txBody>
          <a:bodyPr rtlCol="0"/>
          <a:lstStyle/>
          <a:p>
            <a:fld id="{5FA3A5F0-37EB-44C1-926B-D41120C91AD2}" type="slidenum">
              <a:rPr lang="fr-FR" smtClean="0"/>
              <a:pPr/>
              <a:t>‹#›</a:t>
            </a:fld>
            <a:endParaRPr lang="fr-FR"/>
          </a:p>
        </p:txBody>
      </p:sp>
      <p:sp>
        <p:nvSpPr>
          <p:cNvPr id="23" name="Espace réservé du pied de page 22"/>
          <p:cNvSpPr>
            <a:spLocks noGrp="1"/>
          </p:cNvSpPr>
          <p:nvPr>
            <p:ph type="ftr" sz="quarter" idx="16"/>
          </p:nvPr>
        </p:nvSpPr>
        <p:spPr/>
        <p:txBody>
          <a:bodyPr rtlCol="0"/>
          <a:lstStyle/>
          <a:p>
            <a:endParaRPr lang="fr-F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Connecteur droit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Ellipse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re 1"/>
          <p:cNvSpPr>
            <a:spLocks noGrp="1"/>
          </p:cNvSpPr>
          <p:nvPr>
            <p:ph type="title"/>
          </p:nvPr>
        </p:nvSpPr>
        <p:spPr>
          <a:xfrm rot="5400000">
            <a:off x="3350133" y="3200400"/>
            <a:ext cx="6309360" cy="457200"/>
          </a:xfrm>
        </p:spPr>
        <p:txBody>
          <a:bodyPr anchor="b"/>
          <a:lstStyle>
            <a:lvl1pPr algn="l">
              <a:buNone/>
              <a:defRPr sz="2000" b="1"/>
            </a:lvl1pPr>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fr-FR" smtClean="0"/>
              <a:t>Cliquez sur l'icône pour ajouter une image</a:t>
            </a:r>
            <a:endParaRPr kumimoji="0" lang="en-US" dirty="0"/>
          </a:p>
        </p:txBody>
      </p:sp>
      <p:sp>
        <p:nvSpPr>
          <p:cNvPr id="4" name="Espace réservé du texte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10" name="Connecteur droit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necteur droit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Connecteur droit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Connecteur droit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Espace réservé de la date 16"/>
          <p:cNvSpPr>
            <a:spLocks noGrp="1"/>
          </p:cNvSpPr>
          <p:nvPr>
            <p:ph type="dt" sz="half" idx="10"/>
          </p:nvPr>
        </p:nvSpPr>
        <p:spPr/>
        <p:txBody>
          <a:bodyPr rtlCol="0"/>
          <a:lstStyle/>
          <a:p>
            <a:fld id="{F985DA76-A406-4389-AE8B-BAF701E06244}" type="datetimeFigureOut">
              <a:rPr lang="fr-FR" smtClean="0"/>
              <a:pPr/>
              <a:t>23/02/2017</a:t>
            </a:fld>
            <a:endParaRPr lang="fr-FR"/>
          </a:p>
        </p:txBody>
      </p:sp>
      <p:sp>
        <p:nvSpPr>
          <p:cNvPr id="18" name="Espace réservé du numéro de diapositive 17"/>
          <p:cNvSpPr>
            <a:spLocks noGrp="1"/>
          </p:cNvSpPr>
          <p:nvPr>
            <p:ph type="sldNum" sz="quarter" idx="11"/>
          </p:nvPr>
        </p:nvSpPr>
        <p:spPr/>
        <p:txBody>
          <a:bodyPr rtlCol="0"/>
          <a:lstStyle/>
          <a:p>
            <a:fld id="{5FA3A5F0-37EB-44C1-926B-D41120C91AD2}" type="slidenum">
              <a:rPr lang="fr-FR" smtClean="0"/>
              <a:pPr/>
              <a:t>‹#›</a:t>
            </a:fld>
            <a:endParaRPr lang="fr-FR"/>
          </a:p>
        </p:txBody>
      </p:sp>
      <p:sp>
        <p:nvSpPr>
          <p:cNvPr id="21" name="Espace réservé du pied de page 20"/>
          <p:cNvSpPr>
            <a:spLocks noGrp="1"/>
          </p:cNvSpPr>
          <p:nvPr>
            <p:ph type="ftr" sz="quarter" idx="12"/>
          </p:nvPr>
        </p:nvSpPr>
        <p:spPr/>
        <p:txBody>
          <a:bodyPr rtlCol="0"/>
          <a:lstStyle/>
          <a:p>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Connecteur droit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Espace réservé du titre 21"/>
          <p:cNvSpPr>
            <a:spLocks noGrp="1"/>
          </p:cNvSpPr>
          <p:nvPr>
            <p:ph type="title"/>
          </p:nvPr>
        </p:nvSpPr>
        <p:spPr>
          <a:xfrm>
            <a:off x="457200" y="274638"/>
            <a:ext cx="7467600" cy="1143000"/>
          </a:xfrm>
          <a:prstGeom prst="rect">
            <a:avLst/>
          </a:prstGeom>
        </p:spPr>
        <p:txBody>
          <a:bodyPr vert="horz" anchor="b">
            <a:normAutofit/>
          </a:bodyPr>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F985DA76-A406-4389-AE8B-BAF701E06244}" type="datetimeFigureOut">
              <a:rPr lang="fr-FR" smtClean="0"/>
              <a:pPr/>
              <a:t>23/02/2017</a:t>
            </a:fld>
            <a:endParaRPr lang="fr-FR"/>
          </a:p>
        </p:txBody>
      </p:sp>
      <p:sp>
        <p:nvSpPr>
          <p:cNvPr id="3" name="Espace réservé du pied de page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fr-FR"/>
          </a:p>
        </p:txBody>
      </p:sp>
      <p:sp>
        <p:nvSpPr>
          <p:cNvPr id="7" name="Connecteur droit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Connecteur droit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Connecteur droit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Ellipse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space réservé du numéro de diapositive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FA3A5F0-37EB-44C1-926B-D41120C91AD2}" type="slidenum">
              <a:rPr lang="fr-FR" smtClean="0"/>
              <a:pPr/>
              <a:t>‹#›</a:t>
            </a:fld>
            <a:endParaRPr lang="fr-F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357167"/>
            <a:ext cx="7772400" cy="1643073"/>
          </a:xfrm>
        </p:spPr>
        <p:txBody>
          <a:bodyPr>
            <a:normAutofit/>
          </a:bodyPr>
          <a:lstStyle/>
          <a:p>
            <a:pPr algn="r"/>
            <a:r>
              <a:rPr lang="ar-TN" sz="2400" dirty="0" smtClean="0"/>
              <a:t>جامعة الملك سعود</a:t>
            </a:r>
            <a:br>
              <a:rPr lang="ar-TN" sz="2400" dirty="0" smtClean="0"/>
            </a:br>
            <a:r>
              <a:rPr lang="ar-TN" sz="2400" dirty="0" smtClean="0"/>
              <a:t>كلية الآداب</a:t>
            </a:r>
            <a:br>
              <a:rPr lang="ar-TN" sz="2400" dirty="0" smtClean="0"/>
            </a:br>
            <a:r>
              <a:rPr lang="ar-TN" sz="2400" dirty="0" smtClean="0"/>
              <a:t>قسم الإعلام</a:t>
            </a:r>
            <a:endParaRPr lang="fr-FR" sz="2400" dirty="0"/>
          </a:p>
        </p:txBody>
      </p:sp>
      <p:sp>
        <p:nvSpPr>
          <p:cNvPr id="3" name="Sous-titre 2"/>
          <p:cNvSpPr>
            <a:spLocks noGrp="1"/>
          </p:cNvSpPr>
          <p:nvPr>
            <p:ph type="subTitle" idx="1"/>
          </p:nvPr>
        </p:nvSpPr>
        <p:spPr>
          <a:xfrm>
            <a:off x="1371600" y="2000240"/>
            <a:ext cx="6400800" cy="3638560"/>
          </a:xfrm>
        </p:spPr>
        <p:txBody>
          <a:bodyPr/>
          <a:lstStyle/>
          <a:p>
            <a:pPr rtl="1"/>
            <a:r>
              <a:rPr lang="en-US" sz="4400" b="1" dirty="0">
                <a:solidFill>
                  <a:schemeClr val="tx1"/>
                </a:solidFill>
              </a:rPr>
              <a:t>220</a:t>
            </a:r>
            <a:r>
              <a:rPr lang="ar-SA" sz="4400" b="1" dirty="0">
                <a:solidFill>
                  <a:schemeClr val="tx1"/>
                </a:solidFill>
              </a:rPr>
              <a:t> تصل</a:t>
            </a:r>
            <a:endParaRPr lang="fr-FR" sz="4400" b="1" dirty="0">
              <a:solidFill>
                <a:schemeClr val="tx1"/>
              </a:solidFill>
            </a:endParaRPr>
          </a:p>
          <a:p>
            <a:pPr rtl="1"/>
            <a:r>
              <a:rPr lang="ar-SA" sz="4400" b="1" dirty="0">
                <a:solidFill>
                  <a:schemeClr val="tx1"/>
                </a:solidFill>
              </a:rPr>
              <a:t>مقدمة في الإعلام والاتصال</a:t>
            </a:r>
            <a:endParaRPr lang="fr-FR" sz="4400" b="1" dirty="0">
              <a:solidFill>
                <a:schemeClr val="tx1"/>
              </a:solidFill>
            </a:endParaRPr>
          </a:p>
          <a:p>
            <a:endParaRPr lang="ar-TN" dirty="0" smtClean="0"/>
          </a:p>
          <a:p>
            <a:endParaRPr lang="ar-TN" dirty="0"/>
          </a:p>
          <a:p>
            <a:r>
              <a:rPr lang="ar-TN" sz="2400" dirty="0" smtClean="0">
                <a:solidFill>
                  <a:schemeClr val="tx1"/>
                </a:solidFill>
              </a:rPr>
              <a:t>د. هالة بن علي </a:t>
            </a:r>
            <a:r>
              <a:rPr lang="ar-TN" sz="2400" dirty="0" err="1" smtClean="0">
                <a:solidFill>
                  <a:schemeClr val="tx1"/>
                </a:solidFill>
              </a:rPr>
              <a:t>برناط</a:t>
            </a:r>
            <a:endParaRPr lang="fr-FR" sz="2400"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939784"/>
          </a:xfrm>
        </p:spPr>
        <p:txBody>
          <a:bodyPr>
            <a:normAutofit fontScale="90000"/>
          </a:bodyPr>
          <a:lstStyle/>
          <a:p>
            <a:r>
              <a:rPr lang="ar-SA" sz="3100" b="1" u="sng" dirty="0" smtClean="0">
                <a:solidFill>
                  <a:schemeClr val="tx1"/>
                </a:solidFill>
              </a:rPr>
              <a:t>أولاً:الحاجة لوسائل الإعلام أو لماذا نستخدم وسائل الإعلام ؟</a:t>
            </a:r>
            <a:r>
              <a:rPr lang="en-US" b="1" u="sng" dirty="0" smtClean="0"/>
              <a:t> </a:t>
            </a:r>
            <a:r>
              <a:rPr lang="fr-FR" dirty="0" smtClean="0"/>
              <a:t/>
            </a:r>
            <a:br>
              <a:rPr lang="fr-FR" dirty="0" smtClean="0"/>
            </a:br>
            <a:endParaRPr lang="fr-FR" dirty="0"/>
          </a:p>
        </p:txBody>
      </p:sp>
      <p:sp>
        <p:nvSpPr>
          <p:cNvPr id="3" name="Espace réservé du contenu 2"/>
          <p:cNvSpPr>
            <a:spLocks noGrp="1"/>
          </p:cNvSpPr>
          <p:nvPr>
            <p:ph sz="quarter" idx="1"/>
          </p:nvPr>
        </p:nvSpPr>
        <p:spPr>
          <a:xfrm>
            <a:off x="214282" y="1071546"/>
            <a:ext cx="8429684" cy="5572164"/>
          </a:xfrm>
        </p:spPr>
        <p:txBody>
          <a:bodyPr>
            <a:normAutofit/>
          </a:bodyPr>
          <a:lstStyle/>
          <a:p>
            <a:pPr algn="r" rtl="1">
              <a:buNone/>
            </a:pPr>
            <a:r>
              <a:rPr lang="en-US" dirty="0" smtClean="0"/>
              <a:t/>
            </a:r>
            <a:br>
              <a:rPr lang="en-US" dirty="0" smtClean="0"/>
            </a:br>
            <a:r>
              <a:rPr lang="en-US" b="1" dirty="0" smtClean="0"/>
              <a:t>1.</a:t>
            </a:r>
            <a:r>
              <a:rPr lang="en-US" sz="2800" b="1" dirty="0" smtClean="0"/>
              <a:t>    </a:t>
            </a:r>
            <a:r>
              <a:rPr lang="ar-SA" sz="2800" b="1" dirty="0" smtClean="0"/>
              <a:t>الحصول على المعلومات</a:t>
            </a:r>
            <a:endParaRPr lang="fr-FR" sz="2800" dirty="0" smtClean="0"/>
          </a:p>
          <a:p>
            <a:pPr algn="r" rtl="1">
              <a:buNone/>
            </a:pPr>
            <a:r>
              <a:rPr lang="en-US" sz="2800" dirty="0" smtClean="0"/>
              <a:t/>
            </a:r>
            <a:br>
              <a:rPr lang="en-US" sz="2800" dirty="0" smtClean="0"/>
            </a:br>
            <a:r>
              <a:rPr lang="en-US" sz="2800" b="1" dirty="0" smtClean="0"/>
              <a:t>2.     </a:t>
            </a:r>
            <a:r>
              <a:rPr lang="ar-SA" sz="2800" b="1" dirty="0" smtClean="0"/>
              <a:t>توجيه الفهم</a:t>
            </a:r>
            <a:r>
              <a:rPr lang="en-US" sz="2800" b="1" dirty="0" smtClean="0"/>
              <a:t>:</a:t>
            </a:r>
            <a:r>
              <a:rPr lang="en-US" sz="2800" dirty="0" smtClean="0"/>
              <a:t> </a:t>
            </a:r>
            <a:r>
              <a:rPr lang="ar-SA" sz="2800" dirty="0" smtClean="0"/>
              <a:t>فنحن نفهم العالم من خلال وسائل الإعلام</a:t>
            </a:r>
            <a:endParaRPr lang="ar-TN" sz="2800" dirty="0" smtClean="0"/>
          </a:p>
          <a:p>
            <a:pPr algn="r" rtl="1">
              <a:buNone/>
            </a:pPr>
            <a:r>
              <a:rPr lang="en-US" sz="2800" dirty="0" smtClean="0"/>
              <a:t/>
            </a:r>
            <a:br>
              <a:rPr lang="en-US" sz="2800" dirty="0" smtClean="0"/>
            </a:br>
            <a:r>
              <a:rPr lang="en-US" sz="2800" b="1" dirty="0" smtClean="0"/>
              <a:t>3.     </a:t>
            </a:r>
            <a:r>
              <a:rPr lang="ar-SA" sz="2800" b="1" dirty="0" smtClean="0"/>
              <a:t>توجيه السلوك اليومي</a:t>
            </a:r>
            <a:r>
              <a:rPr lang="en-US" sz="2800" b="1" dirty="0" smtClean="0"/>
              <a:t>:</a:t>
            </a:r>
            <a:r>
              <a:rPr lang="en-US" sz="2800" dirty="0" smtClean="0"/>
              <a:t> </a:t>
            </a:r>
            <a:r>
              <a:rPr lang="ar-SA" sz="2800" dirty="0" smtClean="0"/>
              <a:t>مثل السلوك الشرائي المتعلق بالسلع والخدمات، أو استعدادنا لمتغيرات الطقس اليومية</a:t>
            </a:r>
            <a:r>
              <a:rPr lang="en-US" sz="2800" dirty="0" smtClean="0"/>
              <a:t>. </a:t>
            </a:r>
            <a:endParaRPr lang="fr-FR" sz="2800" dirty="0" smtClean="0"/>
          </a:p>
          <a:p>
            <a:pPr algn="r" rtl="1">
              <a:buNone/>
            </a:pPr>
            <a:r>
              <a:rPr lang="en-US" sz="2800" dirty="0" smtClean="0"/>
              <a:t/>
            </a:r>
            <a:br>
              <a:rPr lang="en-US" sz="2800" dirty="0" smtClean="0"/>
            </a:br>
            <a:r>
              <a:rPr lang="en-US" sz="2800" b="1" dirty="0" smtClean="0"/>
              <a:t>4.    </a:t>
            </a:r>
            <a:r>
              <a:rPr lang="ar-SA" sz="2800" b="1" dirty="0" smtClean="0"/>
              <a:t>فهم الذات</a:t>
            </a:r>
            <a:r>
              <a:rPr lang="en-US" sz="2800" b="1" dirty="0" smtClean="0"/>
              <a:t>:</a:t>
            </a:r>
            <a:r>
              <a:rPr lang="en-US" sz="2800" dirty="0" smtClean="0"/>
              <a:t> </a:t>
            </a:r>
            <a:r>
              <a:rPr lang="ar-SA" sz="2800" dirty="0" smtClean="0"/>
              <a:t>فنحن نفهم أنفسنا عبر وسائل الإعلام من خلال استكشاف الواقع، ومشاهدة الأشخاص الذين يشبهوننا في العمر والظروف الاجتماعية والاقتصادية، ومراقبة كيف يواجهون المواقف المختلف</a:t>
            </a:r>
            <a:endParaRPr lang="fr-FR" sz="2800" dirty="0" smtClean="0"/>
          </a:p>
          <a:p>
            <a:pPr algn="r" rtl="1"/>
            <a:endParaRPr lang="fr-F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ctr"/>
          <a:lstStyle/>
          <a:p>
            <a:pPr algn="ctr"/>
            <a:r>
              <a:rPr lang="ar-SA" b="1" u="sng" dirty="0" smtClean="0">
                <a:solidFill>
                  <a:schemeClr val="tx1"/>
                </a:solidFill>
              </a:rPr>
              <a:t>أولاً:الحاجة لوسائل الإعلام أو لماذا نستخدم وسائل الإعلام ؟</a:t>
            </a:r>
            <a:endParaRPr lang="fr-FR" dirty="0">
              <a:solidFill>
                <a:schemeClr val="tx1"/>
              </a:solidFill>
            </a:endParaRPr>
          </a:p>
        </p:txBody>
      </p:sp>
      <p:sp>
        <p:nvSpPr>
          <p:cNvPr id="3" name="Espace réservé du contenu 2"/>
          <p:cNvSpPr>
            <a:spLocks noGrp="1"/>
          </p:cNvSpPr>
          <p:nvPr>
            <p:ph sz="quarter" idx="1"/>
          </p:nvPr>
        </p:nvSpPr>
        <p:spPr>
          <a:xfrm>
            <a:off x="285720" y="1428736"/>
            <a:ext cx="7929618" cy="5286412"/>
          </a:xfrm>
        </p:spPr>
        <p:txBody>
          <a:bodyPr>
            <a:normAutofit lnSpcReduction="10000"/>
          </a:bodyPr>
          <a:lstStyle/>
          <a:p>
            <a:pPr algn="r" rtl="1">
              <a:buNone/>
            </a:pPr>
            <a:r>
              <a:rPr lang="en-US" dirty="0" smtClean="0"/>
              <a:t/>
            </a:r>
            <a:br>
              <a:rPr lang="en-US" dirty="0" smtClean="0"/>
            </a:br>
            <a:r>
              <a:rPr lang="en-US" sz="2800" b="1" dirty="0" smtClean="0"/>
              <a:t>5.    </a:t>
            </a:r>
            <a:r>
              <a:rPr lang="ar-SA" sz="2800" b="1" dirty="0" smtClean="0"/>
              <a:t>تسهيل التفاعل الاجتماعي</a:t>
            </a:r>
            <a:r>
              <a:rPr lang="en-US" sz="2800" b="1" dirty="0" smtClean="0"/>
              <a:t>:</a:t>
            </a:r>
            <a:r>
              <a:rPr lang="en-US" sz="2800" dirty="0" smtClean="0"/>
              <a:t> </a:t>
            </a:r>
            <a:r>
              <a:rPr lang="ar-SA" sz="2800" dirty="0" smtClean="0"/>
              <a:t>وسائل الإعلام تزودنا بالأشياء التي نتحدث عنها ونمارسها، وتزودنا بأرضية مشتركة للحوار والمناقشات</a:t>
            </a:r>
            <a:r>
              <a:rPr lang="en-US" sz="2800" dirty="0" smtClean="0"/>
              <a:t>. </a:t>
            </a:r>
            <a:endParaRPr lang="fr-FR" sz="2800" dirty="0" smtClean="0"/>
          </a:p>
          <a:p>
            <a:pPr algn="r" rtl="1">
              <a:buNone/>
            </a:pPr>
            <a:r>
              <a:rPr lang="en-US" sz="2800" dirty="0" smtClean="0"/>
              <a:t/>
            </a:r>
            <a:br>
              <a:rPr lang="en-US" sz="2800" dirty="0" smtClean="0"/>
            </a:br>
            <a:r>
              <a:rPr lang="en-US" sz="2800" b="1" dirty="0" smtClean="0"/>
              <a:t>6.     </a:t>
            </a:r>
            <a:r>
              <a:rPr lang="ar-SA" sz="2800" b="1" dirty="0" smtClean="0"/>
              <a:t>بديل للتفاعل الاجتماعي</a:t>
            </a:r>
            <a:r>
              <a:rPr lang="en-US" sz="2800" b="1" dirty="0" smtClean="0"/>
              <a:t>:</a:t>
            </a:r>
            <a:r>
              <a:rPr lang="en-US" sz="2800" dirty="0" smtClean="0"/>
              <a:t> </a:t>
            </a:r>
            <a:r>
              <a:rPr lang="ar-SA" sz="2800" dirty="0" smtClean="0"/>
              <a:t>يستخدم بعض الناس وسائل الإعلام كبديل للتفاعل الاجتماعي، فهي تمثل صداقة بديلة أو تفاعل بديل، مثل التعلق بشخصية سينمائية أو تلفزيونية</a:t>
            </a:r>
            <a:endParaRPr lang="fr-FR" sz="2800" dirty="0" smtClean="0"/>
          </a:p>
          <a:p>
            <a:pPr algn="r" rtl="1">
              <a:buNone/>
            </a:pPr>
            <a:r>
              <a:rPr lang="en-US" sz="2800" dirty="0" smtClean="0"/>
              <a:t/>
            </a:r>
            <a:br>
              <a:rPr lang="en-US" sz="2800" dirty="0" smtClean="0"/>
            </a:br>
            <a:r>
              <a:rPr lang="en-US" sz="2800" b="1" dirty="0" smtClean="0"/>
              <a:t>7.     </a:t>
            </a:r>
            <a:r>
              <a:rPr lang="ar-SA" sz="2800" b="1" dirty="0" smtClean="0"/>
              <a:t>التحرر العاطفي أو التسلية والترفيه</a:t>
            </a:r>
            <a:r>
              <a:rPr lang="en-US" sz="2800" b="1" dirty="0" smtClean="0"/>
              <a:t>:</a:t>
            </a:r>
            <a:r>
              <a:rPr lang="en-US" sz="2800" dirty="0" smtClean="0"/>
              <a:t> </a:t>
            </a:r>
            <a:r>
              <a:rPr lang="ar-SA" sz="2800" dirty="0" smtClean="0"/>
              <a:t>يستخدم الفرد وسائل الإعلام لإطلاق العنان للانفعالات والمشاعر والعواطف والأحاسيس، لتحقيق المتعة والتخلص من الملل والعزلة</a:t>
            </a:r>
            <a:endParaRPr lang="fr-FR" sz="2800" dirty="0" smtClean="0"/>
          </a:p>
          <a:p>
            <a:pPr algn="r" rtl="1"/>
            <a:endParaRPr lang="fr-F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011222"/>
          </a:xfrm>
        </p:spPr>
        <p:txBody>
          <a:bodyPr>
            <a:normAutofit fontScale="90000"/>
          </a:bodyPr>
          <a:lstStyle/>
          <a:p>
            <a:pPr algn="ctr"/>
            <a:r>
              <a:rPr lang="ar-SA" sz="4000" b="1" u="sng" dirty="0" smtClean="0">
                <a:solidFill>
                  <a:schemeClr val="tx1"/>
                </a:solidFill>
              </a:rPr>
              <a:t>ثانياً: ما هو مصدر قوة وسائل الإعلام ؟</a:t>
            </a:r>
            <a:r>
              <a:rPr lang="en-US" b="1" dirty="0" smtClean="0"/>
              <a:t> </a:t>
            </a:r>
            <a:r>
              <a:rPr lang="fr-FR" dirty="0" smtClean="0"/>
              <a:t/>
            </a:r>
            <a:br>
              <a:rPr lang="fr-FR" dirty="0" smtClean="0"/>
            </a:br>
            <a:endParaRPr lang="fr-FR" dirty="0"/>
          </a:p>
        </p:txBody>
      </p:sp>
      <p:sp>
        <p:nvSpPr>
          <p:cNvPr id="3" name="Espace réservé du contenu 2"/>
          <p:cNvSpPr>
            <a:spLocks noGrp="1"/>
          </p:cNvSpPr>
          <p:nvPr>
            <p:ph sz="quarter" idx="1"/>
          </p:nvPr>
        </p:nvSpPr>
        <p:spPr>
          <a:xfrm>
            <a:off x="457200" y="1071546"/>
            <a:ext cx="7901014" cy="5402406"/>
          </a:xfrm>
        </p:spPr>
        <p:txBody>
          <a:bodyPr>
            <a:normAutofit lnSpcReduction="10000"/>
          </a:bodyPr>
          <a:lstStyle/>
          <a:p>
            <a:pPr marL="457200" indent="-457200" algn="r" rtl="1">
              <a:buNone/>
            </a:pPr>
            <a:r>
              <a:rPr lang="ar-TN" sz="2800" b="1" dirty="0" smtClean="0"/>
              <a:t>     </a:t>
            </a:r>
            <a:r>
              <a:rPr lang="ar-SA" sz="2800" b="1" dirty="0" smtClean="0"/>
              <a:t>التنوع</a:t>
            </a:r>
            <a:r>
              <a:rPr lang="en-US" sz="2800" b="1" dirty="0" smtClean="0"/>
              <a:t>:</a:t>
            </a:r>
            <a:r>
              <a:rPr lang="en-US" sz="2800" dirty="0" smtClean="0"/>
              <a:t> </a:t>
            </a:r>
            <a:r>
              <a:rPr lang="ar-SA" sz="2800" dirty="0" smtClean="0"/>
              <a:t> توجد جميع الوسائل المقروءة، والمسموعة، والمرئية</a:t>
            </a:r>
            <a:r>
              <a:rPr lang="en-US" sz="2800" dirty="0" smtClean="0"/>
              <a:t>. </a:t>
            </a:r>
            <a:endParaRPr lang="ar-TN" sz="2800" dirty="0" smtClean="0"/>
          </a:p>
          <a:p>
            <a:pPr marL="457200" indent="-457200" algn="r" rtl="1">
              <a:buNone/>
            </a:pPr>
            <a:endParaRPr lang="ar-TN" sz="2800" dirty="0" smtClean="0"/>
          </a:p>
          <a:p>
            <a:pPr marL="457200" indent="-457200" algn="r" rtl="1">
              <a:buNone/>
            </a:pPr>
            <a:r>
              <a:rPr lang="ar-TN" sz="2800" b="1" dirty="0" smtClean="0"/>
              <a:t>     </a:t>
            </a:r>
            <a:r>
              <a:rPr lang="ar-SA" sz="2800" b="1" dirty="0" smtClean="0"/>
              <a:t>الجاذبية</a:t>
            </a:r>
            <a:r>
              <a:rPr lang="en-US" sz="2800" b="1" dirty="0" smtClean="0"/>
              <a:t>:</a:t>
            </a:r>
            <a:r>
              <a:rPr lang="en-US" sz="2800" dirty="0" smtClean="0"/>
              <a:t> </a:t>
            </a:r>
            <a:r>
              <a:rPr lang="ar-SA" sz="2800" dirty="0" smtClean="0"/>
              <a:t> يتم توظيف جميع الجوانب الجمالية والنفسية في جذب الانتباه والتأثير والإقناع</a:t>
            </a:r>
            <a:r>
              <a:rPr lang="en-US" sz="2800" dirty="0" smtClean="0"/>
              <a:t>. </a:t>
            </a:r>
            <a:endParaRPr lang="ar-TN" sz="2800" dirty="0" smtClean="0"/>
          </a:p>
          <a:p>
            <a:pPr marL="457200" indent="-457200" algn="r" rtl="1">
              <a:buAutoNum type="arabicPeriod"/>
            </a:pPr>
            <a:endParaRPr lang="ar-TN" sz="2800" dirty="0" smtClean="0"/>
          </a:p>
          <a:p>
            <a:pPr marL="457200" indent="-457200" algn="r" rtl="1">
              <a:buNone/>
            </a:pPr>
            <a:r>
              <a:rPr lang="ar-TN" sz="2800" b="1" dirty="0" smtClean="0"/>
              <a:t>     </a:t>
            </a:r>
            <a:r>
              <a:rPr lang="ar-SA" sz="2800" b="1" dirty="0" smtClean="0"/>
              <a:t>التفاعلية</a:t>
            </a:r>
            <a:r>
              <a:rPr lang="en-US" sz="2800" b="1" dirty="0" smtClean="0"/>
              <a:t>:</a:t>
            </a:r>
            <a:r>
              <a:rPr lang="en-US" sz="2800" dirty="0" smtClean="0"/>
              <a:t> </a:t>
            </a:r>
            <a:r>
              <a:rPr lang="ar-SA" sz="2800" dirty="0" smtClean="0"/>
              <a:t> يمكن للمتلقي التفاعل مع كثير من تلك الوسائل</a:t>
            </a:r>
            <a:r>
              <a:rPr lang="en-US" sz="2800" dirty="0" smtClean="0"/>
              <a:t>. </a:t>
            </a:r>
            <a:endParaRPr lang="ar-TN" sz="2800" dirty="0" smtClean="0"/>
          </a:p>
          <a:p>
            <a:pPr marL="457200" indent="-457200" algn="r" rtl="1">
              <a:buNone/>
            </a:pPr>
            <a:endParaRPr lang="ar-TN" sz="2800" dirty="0" smtClean="0"/>
          </a:p>
          <a:p>
            <a:pPr marL="457200" indent="-457200" algn="r" rtl="1">
              <a:buNone/>
            </a:pPr>
            <a:r>
              <a:rPr lang="ar-TN" sz="2800" b="1" dirty="0" smtClean="0"/>
              <a:t>    </a:t>
            </a:r>
            <a:r>
              <a:rPr lang="en-US" sz="2800" b="1" dirty="0" smtClean="0"/>
              <a:t> </a:t>
            </a:r>
            <a:r>
              <a:rPr lang="ar-SA" sz="2800" b="1" dirty="0" smtClean="0"/>
              <a:t>الوفرة</a:t>
            </a:r>
            <a:r>
              <a:rPr lang="en-US" sz="2800" b="1" dirty="0" smtClean="0"/>
              <a:t>:</a:t>
            </a:r>
            <a:r>
              <a:rPr lang="en-US" sz="2800" dirty="0" smtClean="0"/>
              <a:t>  </a:t>
            </a:r>
            <a:r>
              <a:rPr lang="ar-SA" sz="2800" dirty="0" smtClean="0"/>
              <a:t>تعمل كثير من وسائل الإعلام على مدار الساعة، ولذلك فهي متوفرة للمتلقي في كل وقت</a:t>
            </a:r>
            <a:endParaRPr lang="ar-TN" sz="2800" dirty="0" smtClean="0"/>
          </a:p>
          <a:p>
            <a:pPr marL="457200" indent="-457200" algn="r" rtl="1">
              <a:buNone/>
            </a:pPr>
            <a:endParaRPr lang="ar-TN" sz="2800" dirty="0" smtClean="0"/>
          </a:p>
          <a:p>
            <a:pPr marL="457200" indent="-457200" algn="r" rtl="1">
              <a:buNone/>
            </a:pPr>
            <a:r>
              <a:rPr lang="ar-TN" sz="2800" b="1" dirty="0" smtClean="0"/>
              <a:t>   </a:t>
            </a:r>
            <a:r>
              <a:rPr lang="en-US" sz="2800" b="1" dirty="0" smtClean="0"/>
              <a:t>  </a:t>
            </a:r>
            <a:r>
              <a:rPr lang="ar-SA" sz="2800" b="1" dirty="0" smtClean="0"/>
              <a:t>سهولة التواصل</a:t>
            </a:r>
            <a:r>
              <a:rPr lang="en-US" sz="2800" b="1" dirty="0" smtClean="0"/>
              <a:t>:</a:t>
            </a:r>
            <a:r>
              <a:rPr lang="en-US" sz="2800" dirty="0" smtClean="0"/>
              <a:t> </a:t>
            </a:r>
            <a:r>
              <a:rPr lang="ar-SA" sz="2800" dirty="0" smtClean="0"/>
              <a:t> يمكن متابعة وسائل الإعلام من كل مكان، بتكلفة لا تكاد تذكر</a:t>
            </a:r>
            <a:r>
              <a:rPr lang="en-US" dirty="0" smtClean="0"/>
              <a:t> </a:t>
            </a:r>
            <a:endParaRPr lang="ar-TN"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ctr"/>
          <a:lstStyle/>
          <a:p>
            <a:pPr algn="ctr"/>
            <a:r>
              <a:rPr lang="ar-SA" b="1" u="sng" dirty="0" smtClean="0">
                <a:solidFill>
                  <a:schemeClr val="tx1"/>
                </a:solidFill>
              </a:rPr>
              <a:t>ثانياً: ما هو مصدر قوة وسائل الإعلام ؟</a:t>
            </a:r>
            <a:endParaRPr lang="fr-FR" dirty="0">
              <a:solidFill>
                <a:schemeClr val="tx1"/>
              </a:solidFill>
            </a:endParaRPr>
          </a:p>
        </p:txBody>
      </p:sp>
      <p:sp>
        <p:nvSpPr>
          <p:cNvPr id="3" name="Espace réservé du contenu 2"/>
          <p:cNvSpPr>
            <a:spLocks noGrp="1"/>
          </p:cNvSpPr>
          <p:nvPr>
            <p:ph sz="quarter" idx="1"/>
          </p:nvPr>
        </p:nvSpPr>
        <p:spPr>
          <a:xfrm>
            <a:off x="457200" y="1214422"/>
            <a:ext cx="8115328" cy="5259530"/>
          </a:xfrm>
        </p:spPr>
        <p:txBody>
          <a:bodyPr anchor="ctr"/>
          <a:lstStyle/>
          <a:p>
            <a:pPr marL="457200" indent="-457200" algn="r" rtl="1">
              <a:buNone/>
            </a:pPr>
            <a:r>
              <a:rPr lang="ar-TN" sz="2800" b="1" dirty="0" smtClean="0"/>
              <a:t>     </a:t>
            </a:r>
            <a:r>
              <a:rPr lang="ar-SA" sz="2800" b="1" dirty="0" smtClean="0"/>
              <a:t>الخصوصية</a:t>
            </a:r>
            <a:r>
              <a:rPr lang="en-US" sz="2800" b="1" dirty="0" smtClean="0"/>
              <a:t>:</a:t>
            </a:r>
            <a:r>
              <a:rPr lang="en-US" sz="2800" dirty="0" smtClean="0"/>
              <a:t> </a:t>
            </a:r>
            <a:r>
              <a:rPr lang="ar-SA" sz="2800" dirty="0" smtClean="0"/>
              <a:t> يمكن للمتلقي التعامل مع تلك الوسائل بخصوصية تامة، وفق ما يريد</a:t>
            </a:r>
            <a:r>
              <a:rPr lang="en-US" sz="2800" dirty="0" smtClean="0"/>
              <a:t>. </a:t>
            </a:r>
            <a:endParaRPr lang="ar-TN" sz="2800" dirty="0" smtClean="0"/>
          </a:p>
          <a:p>
            <a:pPr marL="457200" indent="-457200" algn="r" rtl="1">
              <a:buNone/>
            </a:pPr>
            <a:endParaRPr lang="ar-TN" sz="2800" dirty="0" smtClean="0"/>
          </a:p>
          <a:p>
            <a:pPr marL="457200" indent="-457200" algn="r" rtl="1">
              <a:buNone/>
            </a:pPr>
            <a:r>
              <a:rPr lang="ar-TN" sz="2800" b="1" dirty="0" smtClean="0"/>
              <a:t>     </a:t>
            </a:r>
            <a:r>
              <a:rPr lang="ar-SA" sz="2800" b="1" dirty="0" smtClean="0"/>
              <a:t>عدم الالتزام</a:t>
            </a:r>
            <a:r>
              <a:rPr lang="en-US" sz="2800" b="1" dirty="0" smtClean="0"/>
              <a:t>:</a:t>
            </a:r>
            <a:r>
              <a:rPr lang="en-US" sz="2800" dirty="0" smtClean="0"/>
              <a:t> </a:t>
            </a:r>
            <a:r>
              <a:rPr lang="ar-SA" sz="2800" dirty="0" smtClean="0"/>
              <a:t> توجد وسائل إعلام كثيرة غير </a:t>
            </a:r>
            <a:r>
              <a:rPr lang="ar-SA" sz="2800" dirty="0" err="1" smtClean="0"/>
              <a:t>مسؤولة</a:t>
            </a:r>
            <a:r>
              <a:rPr lang="ar-SA" sz="2800" dirty="0" smtClean="0"/>
              <a:t>، لا تلتزم بأي قيم</a:t>
            </a:r>
            <a:endParaRPr lang="ar-TN" sz="2800" dirty="0" smtClean="0"/>
          </a:p>
          <a:p>
            <a:pPr marL="457200" indent="-457200" algn="r" rtl="1">
              <a:buNone/>
            </a:pPr>
            <a:endParaRPr lang="ar-TN" sz="2800" dirty="0" smtClean="0"/>
          </a:p>
          <a:p>
            <a:pPr marL="457200" indent="-457200" algn="r" rtl="1">
              <a:buNone/>
            </a:pPr>
            <a:r>
              <a:rPr lang="ar-TN" sz="2800" b="1" dirty="0" smtClean="0"/>
              <a:t>   </a:t>
            </a:r>
            <a:r>
              <a:rPr lang="en-US" sz="2800" b="1" dirty="0" smtClean="0"/>
              <a:t>  </a:t>
            </a:r>
            <a:r>
              <a:rPr lang="ar-SA" sz="2800" b="1" dirty="0" smtClean="0"/>
              <a:t>الاختراق</a:t>
            </a:r>
            <a:r>
              <a:rPr lang="en-US" sz="2800" b="1" dirty="0" smtClean="0"/>
              <a:t>:</a:t>
            </a:r>
            <a:r>
              <a:rPr lang="en-US" sz="2800" dirty="0" smtClean="0"/>
              <a:t> </a:t>
            </a:r>
            <a:r>
              <a:rPr lang="ar-SA" sz="2800" dirty="0" smtClean="0"/>
              <a:t> لم تترك هذه الوسائل الإعلامية مجالاً لم تدخل فيه، فجميع المجالات اجتماعية وسياسية واقتصادية صارت ميداناً لهذه الوسائل الإعلامية</a:t>
            </a:r>
            <a:r>
              <a:rPr lang="en-US" sz="2800" dirty="0" smtClean="0"/>
              <a:t>. </a:t>
            </a:r>
            <a:endParaRPr lang="fr-FR" sz="2800" dirty="0" smtClean="0"/>
          </a:p>
          <a:p>
            <a:pPr algn="r" rtl="1">
              <a:buNone/>
            </a:pPr>
            <a:endParaRPr lang="fr-F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sz="3600" b="1" u="sng" dirty="0" smtClean="0">
                <a:solidFill>
                  <a:schemeClr val="tx1"/>
                </a:solidFill>
              </a:rPr>
              <a:t>ثالثاً: كم الوقت الذي نقضيه أمام وسائل الإعلام </a:t>
            </a:r>
            <a:r>
              <a:rPr lang="ar-SA" b="1" u="sng" dirty="0" smtClean="0"/>
              <a:t>؟</a:t>
            </a:r>
            <a:r>
              <a:rPr lang="en-US" b="1" dirty="0" smtClean="0"/>
              <a:t> </a:t>
            </a:r>
            <a:r>
              <a:rPr lang="fr-FR" dirty="0" smtClean="0"/>
              <a:t/>
            </a:r>
            <a:br>
              <a:rPr lang="fr-FR" dirty="0" smtClean="0"/>
            </a:br>
            <a:endParaRPr lang="fr-FR" dirty="0"/>
          </a:p>
        </p:txBody>
      </p:sp>
      <p:sp>
        <p:nvSpPr>
          <p:cNvPr id="3" name="Espace réservé du contenu 2"/>
          <p:cNvSpPr>
            <a:spLocks noGrp="1"/>
          </p:cNvSpPr>
          <p:nvPr>
            <p:ph sz="quarter" idx="1"/>
          </p:nvPr>
        </p:nvSpPr>
        <p:spPr>
          <a:xfrm>
            <a:off x="457200" y="1600200"/>
            <a:ext cx="7686700" cy="4873752"/>
          </a:xfrm>
        </p:spPr>
        <p:txBody>
          <a:bodyPr anchor="ctr">
            <a:normAutofit/>
          </a:bodyPr>
          <a:lstStyle/>
          <a:p>
            <a:pPr algn="r" rtl="1"/>
            <a:r>
              <a:rPr lang="ar-SA" sz="3200" dirty="0" smtClean="0"/>
              <a:t>نحن نقضي وقتاً طويلاً من أعمارنا أمام وسائل الإعلام، فعلى سبيل المثال أثبتت الدراسات أن الطفل العربي قبل أن يبلغ الثامنة عشرة، يكون قد أمضى أمام شاشة التلفزيون عدداً من الساعات أكثر من تلك التي قضاها في المدرسة</a:t>
            </a:r>
            <a:r>
              <a:rPr lang="en-US" sz="3200" dirty="0" smtClean="0"/>
              <a:t>. </a:t>
            </a:r>
            <a:endParaRPr lang="fr-FR" sz="32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sz="3600" b="1" u="sng" dirty="0" smtClean="0">
                <a:solidFill>
                  <a:schemeClr val="tx1"/>
                </a:solidFill>
              </a:rPr>
              <a:t>رابعاً: هل نحن مستهدفون من وسائل الإعلام </a:t>
            </a:r>
            <a:r>
              <a:rPr lang="ar-SA" b="1" u="sng" dirty="0" smtClean="0"/>
              <a:t>؟</a:t>
            </a:r>
            <a:r>
              <a:rPr lang="en-US" b="1" dirty="0" smtClean="0"/>
              <a:t> </a:t>
            </a:r>
            <a:r>
              <a:rPr lang="fr-FR" dirty="0" smtClean="0"/>
              <a:t/>
            </a:r>
            <a:br>
              <a:rPr lang="fr-FR" dirty="0" smtClean="0"/>
            </a:br>
            <a:endParaRPr lang="fr-FR" dirty="0"/>
          </a:p>
        </p:txBody>
      </p:sp>
      <p:sp>
        <p:nvSpPr>
          <p:cNvPr id="3" name="Espace réservé du contenu 2"/>
          <p:cNvSpPr>
            <a:spLocks noGrp="1"/>
          </p:cNvSpPr>
          <p:nvPr>
            <p:ph sz="quarter" idx="1"/>
          </p:nvPr>
        </p:nvSpPr>
        <p:spPr/>
        <p:txBody>
          <a:bodyPr anchor="ctr">
            <a:normAutofit/>
          </a:bodyPr>
          <a:lstStyle/>
          <a:p>
            <a:pPr algn="r" rtl="1"/>
            <a:r>
              <a:rPr lang="ar-SA" sz="3200" dirty="0" smtClean="0"/>
              <a:t>صناعة الإعلام في العالم ليست عملية عبثية لا هدف لها، وليست ممارسة عدمية لا طائل من ورائها، بل هي صناعة مقنّنة، ذات أهداف محددة وواضحة، تستهدف التأثير على المتلقي بالدرجة الأولى</a:t>
            </a:r>
            <a:r>
              <a:rPr lang="en-US" sz="3200" dirty="0" smtClean="0"/>
              <a:t>. </a:t>
            </a:r>
            <a:endParaRPr lang="fr-FR" sz="32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sz="3600" b="1" u="sng" dirty="0" smtClean="0">
                <a:solidFill>
                  <a:schemeClr val="tx1"/>
                </a:solidFill>
              </a:rPr>
              <a:t>خامساً: هل تؤثر فينا وسائل الإعلام ؟</a:t>
            </a:r>
            <a:r>
              <a:rPr lang="fr-FR" dirty="0" smtClean="0"/>
              <a:t/>
            </a:r>
            <a:br>
              <a:rPr lang="fr-FR" dirty="0" smtClean="0"/>
            </a:br>
            <a:endParaRPr lang="fr-FR" dirty="0"/>
          </a:p>
        </p:txBody>
      </p:sp>
      <p:sp>
        <p:nvSpPr>
          <p:cNvPr id="3" name="Espace réservé du contenu 2"/>
          <p:cNvSpPr>
            <a:spLocks noGrp="1"/>
          </p:cNvSpPr>
          <p:nvPr>
            <p:ph sz="quarter" idx="1"/>
          </p:nvPr>
        </p:nvSpPr>
        <p:spPr/>
        <p:txBody>
          <a:bodyPr anchor="ctr">
            <a:normAutofit/>
          </a:bodyPr>
          <a:lstStyle/>
          <a:p>
            <a:pPr algn="r" rtl="1"/>
            <a:r>
              <a:rPr lang="ar-SA" sz="3200" dirty="0" smtClean="0"/>
              <a:t>وسائل الإعلام تؤثر فينا، إما تأثيرات سلبية أو إيجابية، سواءً شعرنا بذلك أم لم نشعر، فلا أحد محصّن من تأثير وسائل الإعلام، حتى الشخص الذي لا يتعرض لوسائل الإعلام فإنه يتأثر بدرجة ما، من خلال زملائه وأقرانه والوسط الاجتماعي الذي يعيش فيه</a:t>
            </a:r>
            <a:r>
              <a:rPr lang="en-US" sz="3200" dirty="0" smtClean="0"/>
              <a:t>.</a:t>
            </a:r>
            <a:endParaRPr lang="fr-FR" sz="3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SA" sz="4000" b="1" u="sng" dirty="0" smtClean="0">
                <a:solidFill>
                  <a:schemeClr val="tx1"/>
                </a:solidFill>
              </a:rPr>
              <a:t>سادساً: هل الإعلام محايد ؟</a:t>
            </a:r>
            <a:endParaRPr lang="fr-FR" sz="4000" dirty="0">
              <a:solidFill>
                <a:schemeClr val="tx1"/>
              </a:solidFill>
            </a:endParaRPr>
          </a:p>
        </p:txBody>
      </p:sp>
      <p:sp>
        <p:nvSpPr>
          <p:cNvPr id="3" name="Espace réservé du contenu 2"/>
          <p:cNvSpPr>
            <a:spLocks noGrp="1"/>
          </p:cNvSpPr>
          <p:nvPr>
            <p:ph sz="quarter" idx="1"/>
          </p:nvPr>
        </p:nvSpPr>
        <p:spPr/>
        <p:txBody>
          <a:bodyPr anchor="ctr">
            <a:normAutofit/>
          </a:bodyPr>
          <a:lstStyle/>
          <a:p>
            <a:pPr algn="r" rtl="1"/>
            <a:r>
              <a:rPr lang="ar-SA" sz="3200" dirty="0" smtClean="0"/>
              <a:t>ليس صحيحاً ما يردده البعض بأن الحيادية هي أساس عمل وسائل الإعلام، فهذا غير صحيح، بل إن الحيادية المطلقة شيء يتعذر وجوده في الحياة، فكل إعلام في هذا العالم هو بالضرورة إعلام منتمي، إما لثقافة، أو وطن، أو مصلحة تجارية، أو وجاهة شخصية، أو مزيج من الانتماءات، وهناك بالطبع من يتحكم فيه ويقوم بتوجيهه</a:t>
            </a:r>
            <a:r>
              <a:rPr lang="en-US" sz="3200" dirty="0" smtClean="0"/>
              <a:t>.</a:t>
            </a:r>
            <a:endParaRPr lang="fr-FR" sz="3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sz="3200" b="1" u="sng" dirty="0" smtClean="0">
                <a:solidFill>
                  <a:schemeClr val="tx1"/>
                </a:solidFill>
              </a:rPr>
              <a:t>سابعاً: من الذي يتحكم في وسائل الإعلام في العالم ؟</a:t>
            </a:r>
            <a:r>
              <a:rPr lang="en-US" b="1" u="sng" dirty="0" smtClean="0"/>
              <a:t> </a:t>
            </a:r>
            <a:r>
              <a:rPr lang="fr-FR" dirty="0" smtClean="0"/>
              <a:t/>
            </a:r>
            <a:br>
              <a:rPr lang="fr-FR" dirty="0" smtClean="0"/>
            </a:br>
            <a:endParaRPr lang="fr-FR" dirty="0"/>
          </a:p>
        </p:txBody>
      </p:sp>
      <p:sp>
        <p:nvSpPr>
          <p:cNvPr id="3" name="Espace réservé du contenu 2"/>
          <p:cNvSpPr>
            <a:spLocks noGrp="1"/>
          </p:cNvSpPr>
          <p:nvPr>
            <p:ph sz="quarter" idx="1"/>
          </p:nvPr>
        </p:nvSpPr>
        <p:spPr>
          <a:xfrm>
            <a:off x="357158" y="1285860"/>
            <a:ext cx="8215370" cy="5188092"/>
          </a:xfrm>
        </p:spPr>
        <p:txBody>
          <a:bodyPr>
            <a:normAutofit/>
          </a:bodyPr>
          <a:lstStyle/>
          <a:p>
            <a:pPr algn="r" rtl="1"/>
            <a:r>
              <a:rPr lang="ar-SA" sz="2800" dirty="0" smtClean="0"/>
              <a:t>إن الذين يتحكمون في وسائل الإعلام في العالم هم ملاّكها، الذين يقومون بتأسيسها، والإنفاق عليها، وتحمل تكاليفها</a:t>
            </a:r>
            <a:r>
              <a:rPr lang="en-US" sz="2800" dirty="0" smtClean="0"/>
              <a:t>. </a:t>
            </a:r>
            <a:br>
              <a:rPr lang="en-US" sz="2800" dirty="0" smtClean="0"/>
            </a:br>
            <a:r>
              <a:rPr lang="ar-SA" sz="2800" dirty="0" smtClean="0"/>
              <a:t>فهم الذين يقررون ما الذي يخرج ؟ وما الذي يستبعد ؟</a:t>
            </a:r>
            <a:r>
              <a:rPr lang="en-US" sz="2800" dirty="0" smtClean="0"/>
              <a:t> </a:t>
            </a:r>
            <a:br>
              <a:rPr lang="en-US" sz="2800" dirty="0" smtClean="0"/>
            </a:br>
            <a:r>
              <a:rPr lang="ar-SA" sz="2800" dirty="0" smtClean="0"/>
              <a:t>وهم الذين يقررون ماذا نشاهد ؟ وماذا نسمع ؟ وماذا نقرأ ؟</a:t>
            </a:r>
            <a:endParaRPr lang="ar-TN" sz="2800" dirty="0" smtClean="0"/>
          </a:p>
          <a:p>
            <a:pPr algn="r" rtl="1"/>
            <a:endParaRPr lang="ar-TN" sz="2800" dirty="0" smtClean="0"/>
          </a:p>
          <a:p>
            <a:pPr algn="r" rtl="1"/>
            <a:r>
              <a:rPr lang="ar-SA" sz="2800" dirty="0" smtClean="0"/>
              <a:t>هم الذين يضعون قيمهم الخاصة، وأفكارهم، وأذواقهم، ومعاييرهم للخطأ والصواب، ويضعون أهدافهم الثابتة والمتغيرة، ويصوغون المضمون الإعلامي، ويسوقون له، ويرسمون له طرق الوصول إلى المتلقي المستهدف، سواءً كان مشاهداً، أو مستمعاً، أو قارئاً</a:t>
            </a:r>
            <a:r>
              <a:rPr lang="en-US" sz="2800" dirty="0" smtClean="0"/>
              <a:t>. </a:t>
            </a:r>
            <a:endParaRPr lang="fr-FR" sz="28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sz="3600" b="1" u="sng" dirty="0" smtClean="0">
                <a:solidFill>
                  <a:schemeClr val="tx1"/>
                </a:solidFill>
              </a:rPr>
              <a:t>ثامناً: أهمية معرفة ملاّك الوسائل وأهدافهم</a:t>
            </a:r>
            <a:r>
              <a:rPr lang="en-US" b="1" dirty="0" smtClean="0"/>
              <a:t> </a:t>
            </a:r>
            <a:r>
              <a:rPr lang="fr-FR" dirty="0" smtClean="0"/>
              <a:t/>
            </a:r>
            <a:br>
              <a:rPr lang="fr-FR" dirty="0" smtClean="0"/>
            </a:br>
            <a:endParaRPr lang="fr-FR" dirty="0"/>
          </a:p>
        </p:txBody>
      </p:sp>
      <p:sp>
        <p:nvSpPr>
          <p:cNvPr id="3" name="Espace réservé du contenu 2"/>
          <p:cNvSpPr>
            <a:spLocks noGrp="1"/>
          </p:cNvSpPr>
          <p:nvPr>
            <p:ph sz="quarter" idx="1"/>
          </p:nvPr>
        </p:nvSpPr>
        <p:spPr>
          <a:xfrm>
            <a:off x="457200" y="1285860"/>
            <a:ext cx="8115328" cy="5188092"/>
          </a:xfrm>
        </p:spPr>
        <p:txBody>
          <a:bodyPr anchor="ctr">
            <a:normAutofit/>
          </a:bodyPr>
          <a:lstStyle/>
          <a:p>
            <a:pPr algn="r" rtl="1"/>
            <a:r>
              <a:rPr lang="ar-SA" sz="2800" dirty="0" smtClean="0"/>
              <a:t>إن أول خطوات الوعي الإعلامي هي معرفة أصحاب وسائل الإعلام أي الأطراف التي تمتلك وسائل الإعلام</a:t>
            </a:r>
            <a:r>
              <a:rPr lang="ar-TN" sz="2800" dirty="0" smtClean="0"/>
              <a:t> و</a:t>
            </a:r>
            <a:r>
              <a:rPr lang="ar-SA" sz="2800" dirty="0" smtClean="0"/>
              <a:t>أهدافهم، سواءً كانت معلنة، أو كانت مضمرة في ثنايا الخطاب الإعلامي</a:t>
            </a:r>
            <a:r>
              <a:rPr lang="en-US" sz="2800" dirty="0" smtClean="0"/>
              <a:t>. </a:t>
            </a:r>
            <a:endParaRPr lang="ar-TN" sz="2800" dirty="0" smtClean="0"/>
          </a:p>
          <a:p>
            <a:pPr algn="r" rtl="1"/>
            <a:endParaRPr lang="ar-TN" sz="2800" dirty="0" smtClean="0"/>
          </a:p>
          <a:p>
            <a:pPr algn="r" rtl="1"/>
            <a:r>
              <a:rPr lang="ar-SA" sz="2800" dirty="0" smtClean="0"/>
              <a:t>وسائل الإعلام الرسمية المملوكة للحكومات تهدف غالباً إلى توعية المواطنين وتثقيفهم، وتدعيم الوحدة الوطنية، وفتح مجالات التواصل والحوار، وتعزيز عمل مؤسسات المجتمع، والاهتمام بالقضايا التنموية، ووسائل بناء المجتمع وتقدمه، وتحسين ظروف الحياة والمعيشة، وغير ذلك من الأهداف المعتادة</a:t>
            </a:r>
            <a:r>
              <a:rPr lang="en-US" sz="2800" dirty="0" smtClean="0"/>
              <a:t>. </a:t>
            </a:r>
            <a:endParaRPr lang="fr-FR"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SA" sz="5400" b="1" dirty="0" smtClean="0">
                <a:solidFill>
                  <a:schemeClr val="tx1"/>
                </a:solidFill>
              </a:rPr>
              <a:t>الهدف الرئيسي للمقرر</a:t>
            </a:r>
            <a:endParaRPr lang="fr-FR" sz="5400" b="1" dirty="0">
              <a:solidFill>
                <a:schemeClr val="tx1"/>
              </a:solidFill>
            </a:endParaRPr>
          </a:p>
        </p:txBody>
      </p:sp>
      <p:sp>
        <p:nvSpPr>
          <p:cNvPr id="3" name="Espace réservé du contenu 2"/>
          <p:cNvSpPr>
            <a:spLocks noGrp="1"/>
          </p:cNvSpPr>
          <p:nvPr>
            <p:ph sz="quarter" idx="1"/>
          </p:nvPr>
        </p:nvSpPr>
        <p:spPr/>
        <p:txBody>
          <a:bodyPr>
            <a:normAutofit/>
          </a:bodyPr>
          <a:lstStyle/>
          <a:p>
            <a:pPr algn="r" rtl="1">
              <a:buNone/>
            </a:pPr>
            <a:r>
              <a:rPr lang="ar-SA" dirty="0"/>
              <a:t> </a:t>
            </a:r>
            <a:endParaRPr lang="fr-FR" dirty="0"/>
          </a:p>
          <a:p>
            <a:pPr algn="r" rtl="1"/>
            <a:r>
              <a:rPr lang="ar-SA" sz="2800" dirty="0"/>
              <a:t>1-أن تتعرف الطالبة على مفهوم الاتصال </a:t>
            </a:r>
            <a:r>
              <a:rPr lang="ar-SA" sz="2800" dirty="0" smtClean="0"/>
              <a:t>وخصائصه ومراحل </a:t>
            </a:r>
            <a:r>
              <a:rPr lang="ar-SA" sz="2800" dirty="0"/>
              <a:t>تطوره عبر التاريخ </a:t>
            </a:r>
            <a:r>
              <a:rPr lang="ar-SA" sz="2800" dirty="0" err="1" smtClean="0"/>
              <a:t>ومصطلحاته</a:t>
            </a:r>
            <a:r>
              <a:rPr lang="ar-SA" sz="2800" dirty="0" smtClean="0"/>
              <a:t> </a:t>
            </a:r>
            <a:r>
              <a:rPr lang="ar-SA" sz="2800" dirty="0"/>
              <a:t>وأنواعه </a:t>
            </a:r>
            <a:r>
              <a:rPr lang="ar-SA" sz="2800" dirty="0" smtClean="0"/>
              <a:t>وأنظمته </a:t>
            </a:r>
            <a:r>
              <a:rPr lang="ar-SA" sz="2800" dirty="0"/>
              <a:t>اللفظية, </a:t>
            </a:r>
            <a:r>
              <a:rPr lang="ar-SA" sz="2800" dirty="0" smtClean="0"/>
              <a:t>واللغة وأساليب </a:t>
            </a:r>
            <a:r>
              <a:rPr lang="ar-SA" sz="2800" dirty="0"/>
              <a:t>الكلام </a:t>
            </a:r>
            <a:r>
              <a:rPr lang="ar-SA" sz="2800" dirty="0" smtClean="0"/>
              <a:t>ووسائل </a:t>
            </a:r>
            <a:r>
              <a:rPr lang="ar-SA" sz="2800" dirty="0"/>
              <a:t>الاتصال غير اللفظية والمظهر والحركة </a:t>
            </a:r>
            <a:r>
              <a:rPr lang="ar-SA" sz="2800" dirty="0" smtClean="0"/>
              <a:t>والجماهير </a:t>
            </a:r>
            <a:r>
              <a:rPr lang="ar-SA" sz="2800" dirty="0"/>
              <a:t>بأنواعها </a:t>
            </a:r>
            <a:r>
              <a:rPr lang="ar-SA" sz="2800" dirty="0" smtClean="0"/>
              <a:t>والمكان والزمان وكيفية وفعالية والعوامل </a:t>
            </a:r>
            <a:r>
              <a:rPr lang="ar-SA" sz="2800" dirty="0"/>
              <a:t>المؤثرة في استقبال </a:t>
            </a:r>
            <a:r>
              <a:rPr lang="ar-SA" sz="2800" dirty="0" err="1" smtClean="0"/>
              <a:t>وارسال</a:t>
            </a:r>
            <a:r>
              <a:rPr lang="ar-SA" sz="2800" dirty="0" smtClean="0"/>
              <a:t> </a:t>
            </a:r>
            <a:r>
              <a:rPr lang="ar-SA" sz="2800" dirty="0"/>
              <a:t>المعلومات.</a:t>
            </a:r>
            <a:endParaRPr lang="fr-FR" sz="2800" dirty="0"/>
          </a:p>
          <a:p>
            <a:pPr algn="r" rtl="1"/>
            <a:r>
              <a:rPr lang="ar-SA" sz="2800" dirty="0"/>
              <a:t>2-أن تتعرف الطالبة على مصطلحي ومفهومي الاتصال الشخصي والجماهيري وما يتعلق </a:t>
            </a:r>
            <a:r>
              <a:rPr lang="ar-SA" sz="2800" dirty="0" err="1"/>
              <a:t>بهما</a:t>
            </a:r>
            <a:r>
              <a:rPr lang="ar-SA" sz="2800" dirty="0"/>
              <a:t>.</a:t>
            </a:r>
            <a:endParaRPr lang="fr-FR" sz="2800" dirty="0"/>
          </a:p>
          <a:p>
            <a:pPr algn="r" rtl="1"/>
            <a:r>
              <a:rPr lang="ar-SA" sz="2800" dirty="0"/>
              <a:t>3- أن تلم  الطالبة بالمعلومات المتعلقة بالتخصص الإعلامي. </a:t>
            </a:r>
            <a:endParaRPr lang="fr-FR" sz="2800" dirty="0"/>
          </a:p>
          <a:p>
            <a:endParaRPr lang="fr-F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ar-SA" sz="4900" b="1" dirty="0" smtClean="0">
                <a:solidFill>
                  <a:srgbClr val="C00000"/>
                </a:solidFill>
              </a:rPr>
              <a:t>الفصل الثاني : تأثير وسائل الإعلام</a:t>
            </a:r>
            <a:r>
              <a:rPr lang="fr-FR" dirty="0" smtClean="0"/>
              <a:t/>
            </a:r>
            <a:br>
              <a:rPr lang="fr-FR" dirty="0" smtClean="0"/>
            </a:br>
            <a:endParaRPr lang="fr-FR" dirty="0"/>
          </a:p>
        </p:txBody>
      </p:sp>
      <p:sp>
        <p:nvSpPr>
          <p:cNvPr id="3" name="Espace réservé du contenu 2"/>
          <p:cNvSpPr>
            <a:spLocks noGrp="1"/>
          </p:cNvSpPr>
          <p:nvPr>
            <p:ph sz="quarter" idx="1"/>
          </p:nvPr>
        </p:nvSpPr>
        <p:spPr>
          <a:xfrm>
            <a:off x="214282" y="1285860"/>
            <a:ext cx="8643998" cy="5188092"/>
          </a:xfrm>
        </p:spPr>
        <p:txBody>
          <a:bodyPr anchor="ctr"/>
          <a:lstStyle/>
          <a:p>
            <a:pPr algn="r" rtl="1"/>
            <a:r>
              <a:rPr lang="ar-SA" sz="2800" b="1" dirty="0" smtClean="0"/>
              <a:t>أولاً: هل تؤثر وسائل الإعلام في الأفراد والمجتمع؟</a:t>
            </a:r>
            <a:endParaRPr lang="ar-TN" sz="2800" b="1" dirty="0" smtClean="0"/>
          </a:p>
          <a:p>
            <a:pPr algn="r" rtl="1">
              <a:buNone/>
            </a:pPr>
            <a:endParaRPr lang="fr-FR" sz="2800" dirty="0" smtClean="0"/>
          </a:p>
          <a:p>
            <a:pPr algn="r" rtl="1"/>
            <a:r>
              <a:rPr lang="en-US" sz="2800" dirty="0" smtClean="0"/>
              <a:t>1. </a:t>
            </a:r>
            <a:r>
              <a:rPr lang="ar-SA" sz="2800" dirty="0" smtClean="0"/>
              <a:t>من الحقائق الثابتة أن وسائل الإعلام تؤثر في الأفراد والمجتمعات</a:t>
            </a:r>
            <a:r>
              <a:rPr lang="en-US" sz="2800" dirty="0" smtClean="0"/>
              <a:t>. </a:t>
            </a:r>
            <a:br>
              <a:rPr lang="en-US" sz="2800" dirty="0" smtClean="0"/>
            </a:br>
            <a:r>
              <a:rPr lang="en-US" sz="2800" dirty="0" smtClean="0"/>
              <a:t>2. </a:t>
            </a:r>
            <a:r>
              <a:rPr lang="ar-SA" sz="2800" dirty="0" smtClean="0"/>
              <a:t>يختلف تأثير وسائل الإعلام حسب وظائفها، وطريقة استخدامها، والظروف الاجتماعية والثقافية، واختلاف الأفراد أنفسهم، وقد تكون سبباً لإحداث التأثير، أو عاملاً مكملاً ضمن عوامل أخرى</a:t>
            </a:r>
            <a:r>
              <a:rPr lang="en-US" sz="2800" dirty="0" smtClean="0"/>
              <a:t>. </a:t>
            </a:r>
            <a:br>
              <a:rPr lang="en-US" sz="2800" dirty="0" smtClean="0"/>
            </a:br>
            <a:r>
              <a:rPr lang="en-US" sz="2800" dirty="0" smtClean="0"/>
              <a:t>3. </a:t>
            </a:r>
            <a:r>
              <a:rPr lang="ar-SA" sz="2800" dirty="0" smtClean="0"/>
              <a:t>آثار وسائل الإعلام عديدة ومختلفة، ومتنوعة الشدة، قد تكون قصيرة الأمد أو طويلة الأمد، ظاهرة أو مستترة، قوية أو ضعيفة، نفسية أو اجتماعية أو سياسية أو اقتصادية</a:t>
            </a:r>
            <a:r>
              <a:rPr lang="en-US" sz="2800" dirty="0" smtClean="0"/>
              <a:t>. </a:t>
            </a:r>
            <a:br>
              <a:rPr lang="en-US" sz="2800" dirty="0" smtClean="0"/>
            </a:br>
            <a:r>
              <a:rPr lang="en-US" sz="2800" dirty="0" smtClean="0"/>
              <a:t>4. </a:t>
            </a:r>
            <a:r>
              <a:rPr lang="ar-SA" sz="2800" dirty="0" smtClean="0"/>
              <a:t>تأثير وسائل الإعلام قد يكون</a:t>
            </a:r>
            <a:r>
              <a:rPr lang="en-US" sz="2800" dirty="0" smtClean="0"/>
              <a:t> </a:t>
            </a:r>
            <a:r>
              <a:rPr lang="ar-SA" sz="2800" b="1" dirty="0" smtClean="0">
                <a:solidFill>
                  <a:srgbClr val="C00000"/>
                </a:solidFill>
              </a:rPr>
              <a:t>سلبياً</a:t>
            </a:r>
            <a:r>
              <a:rPr lang="ar-SA" sz="2800" dirty="0" smtClean="0"/>
              <a:t>، وقد يكون</a:t>
            </a:r>
            <a:r>
              <a:rPr lang="en-US" sz="2800" b="1" dirty="0" smtClean="0">
                <a:solidFill>
                  <a:srgbClr val="C00000"/>
                </a:solidFill>
              </a:rPr>
              <a:t> </a:t>
            </a:r>
            <a:r>
              <a:rPr lang="ar-SA" sz="2800" b="1" dirty="0" smtClean="0">
                <a:solidFill>
                  <a:srgbClr val="C00000"/>
                </a:solidFill>
              </a:rPr>
              <a:t>إيجابياً</a:t>
            </a:r>
            <a:r>
              <a:rPr lang="en-US" sz="2800" dirty="0" smtClean="0"/>
              <a:t>.</a:t>
            </a:r>
            <a:endParaRPr lang="fr-FR" sz="2800" dirty="0" smtClean="0"/>
          </a:p>
          <a:p>
            <a:pPr algn="r" rtl="1"/>
            <a:endParaRPr lang="fr-FR"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SA" sz="3600" b="1" dirty="0" smtClean="0">
                <a:solidFill>
                  <a:schemeClr val="tx1"/>
                </a:solidFill>
              </a:rPr>
              <a:t>ما هي مجالات تأثير وسائل الإعلام ؟</a:t>
            </a:r>
            <a:endParaRPr lang="fr-FR" sz="3600" dirty="0">
              <a:solidFill>
                <a:schemeClr val="tx1"/>
              </a:solidFill>
            </a:endParaRPr>
          </a:p>
        </p:txBody>
      </p:sp>
      <p:sp>
        <p:nvSpPr>
          <p:cNvPr id="3" name="Espace réservé du contenu 2"/>
          <p:cNvSpPr>
            <a:spLocks noGrp="1"/>
          </p:cNvSpPr>
          <p:nvPr>
            <p:ph sz="quarter" idx="1"/>
          </p:nvPr>
        </p:nvSpPr>
        <p:spPr/>
        <p:txBody>
          <a:bodyPr anchor="ctr"/>
          <a:lstStyle/>
          <a:p>
            <a:pPr algn="r" rtl="1"/>
            <a:r>
              <a:rPr lang="ar-SA" sz="2800" dirty="0" smtClean="0"/>
              <a:t>هناك مجالات عديدة ركزت عليها البحوث الإعلامية لتأثير وسائل الإعلام، وهي على النحو الآتي</a:t>
            </a:r>
            <a:r>
              <a:rPr lang="en-US" sz="2800" dirty="0" smtClean="0"/>
              <a:t>: </a:t>
            </a:r>
            <a:endParaRPr lang="ar-TN" sz="2800" dirty="0" smtClean="0"/>
          </a:p>
          <a:p>
            <a:pPr algn="r" rtl="1">
              <a:buNone/>
            </a:pPr>
            <a:r>
              <a:rPr lang="en-US" sz="2800" dirty="0" smtClean="0"/>
              <a:t/>
            </a:r>
            <a:br>
              <a:rPr lang="en-US" sz="2800" dirty="0" smtClean="0"/>
            </a:br>
            <a:r>
              <a:rPr lang="en-US" sz="2800" dirty="0" smtClean="0"/>
              <a:t>1.  </a:t>
            </a:r>
            <a:r>
              <a:rPr lang="ar-SA" sz="2800" dirty="0" smtClean="0"/>
              <a:t>تغيير الموقف أو الاتجاه</a:t>
            </a:r>
            <a:r>
              <a:rPr lang="en-US" sz="2800" dirty="0" smtClean="0"/>
              <a:t>. </a:t>
            </a:r>
            <a:br>
              <a:rPr lang="en-US" sz="2800" dirty="0" smtClean="0"/>
            </a:br>
            <a:r>
              <a:rPr lang="en-US" sz="2800" dirty="0" smtClean="0"/>
              <a:t>2.  </a:t>
            </a:r>
            <a:r>
              <a:rPr lang="ar-SA" sz="2800" dirty="0" smtClean="0"/>
              <a:t>التغيير المعرفي</a:t>
            </a:r>
            <a:r>
              <a:rPr lang="en-US" sz="2800" dirty="0" smtClean="0"/>
              <a:t>. </a:t>
            </a:r>
            <a:br>
              <a:rPr lang="en-US" sz="2800" dirty="0" smtClean="0"/>
            </a:br>
            <a:r>
              <a:rPr lang="en-US" sz="2800" dirty="0" smtClean="0"/>
              <a:t>3.  </a:t>
            </a:r>
            <a:r>
              <a:rPr lang="ar-SA" sz="2800" dirty="0" smtClean="0"/>
              <a:t>تغيير القيم عبر التنشئة الاجتماعية</a:t>
            </a:r>
            <a:r>
              <a:rPr lang="en-US" sz="2800" dirty="0" smtClean="0"/>
              <a:t>. </a:t>
            </a:r>
            <a:br>
              <a:rPr lang="en-US" sz="2800" dirty="0" smtClean="0"/>
            </a:br>
            <a:r>
              <a:rPr lang="en-US" sz="2800" dirty="0" smtClean="0"/>
              <a:t>4.  </a:t>
            </a:r>
            <a:r>
              <a:rPr lang="ar-SA" sz="2800" dirty="0" smtClean="0"/>
              <a:t>تغيير السلوك سواءً كان السلوك مفيداً، أم ضاراً</a:t>
            </a:r>
            <a:r>
              <a:rPr lang="en-US" sz="2800" dirty="0" smtClean="0"/>
              <a:t>. </a:t>
            </a:r>
            <a:endParaRPr lang="ar-TN" sz="2800" dirty="0" smtClean="0"/>
          </a:p>
          <a:p>
            <a:pPr algn="r" rtl="1">
              <a:buNone/>
            </a:pPr>
            <a:r>
              <a:rPr lang="en-US" sz="2800" dirty="0" smtClean="0"/>
              <a:t/>
            </a:r>
            <a:br>
              <a:rPr lang="en-US" sz="2800" dirty="0" smtClean="0"/>
            </a:br>
            <a:r>
              <a:rPr lang="ar-SA" sz="2800" dirty="0" smtClean="0"/>
              <a:t>وسنقوم بتوضيح كل منها بشكل مستقل في الفقرات القادمة</a:t>
            </a:r>
            <a:r>
              <a:rPr lang="en-US" dirty="0" smtClean="0"/>
              <a:t>.</a:t>
            </a:r>
            <a:endParaRPr lang="fr-FR" dirty="0" smtClean="0"/>
          </a:p>
          <a:p>
            <a:pPr algn="r" rtl="1"/>
            <a:endParaRPr lang="fr-F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54098"/>
          </a:xfrm>
        </p:spPr>
        <p:txBody>
          <a:bodyPr/>
          <a:lstStyle/>
          <a:p>
            <a:pPr algn="r" rtl="1"/>
            <a:r>
              <a:rPr lang="ar-SA" b="1" dirty="0" smtClean="0"/>
              <a:t> </a:t>
            </a:r>
            <a:r>
              <a:rPr lang="ar-SA" b="1" u="sng" dirty="0" smtClean="0">
                <a:solidFill>
                  <a:schemeClr val="tx1"/>
                </a:solidFill>
              </a:rPr>
              <a:t>تغيير الموقف أو الاتجاه</a:t>
            </a:r>
            <a:endParaRPr lang="fr-FR" u="sng" dirty="0" smtClean="0">
              <a:solidFill>
                <a:schemeClr val="tx1"/>
              </a:solidFill>
            </a:endParaRPr>
          </a:p>
        </p:txBody>
      </p:sp>
      <p:sp>
        <p:nvSpPr>
          <p:cNvPr id="3" name="Espace réservé du contenu 2"/>
          <p:cNvSpPr>
            <a:spLocks noGrp="1"/>
          </p:cNvSpPr>
          <p:nvPr>
            <p:ph sz="quarter" idx="1"/>
          </p:nvPr>
        </p:nvSpPr>
        <p:spPr>
          <a:xfrm>
            <a:off x="457200" y="1785926"/>
            <a:ext cx="8186766" cy="4688026"/>
          </a:xfrm>
        </p:spPr>
        <p:txBody>
          <a:bodyPr anchor="ctr"/>
          <a:lstStyle/>
          <a:p>
            <a:pPr algn="r" rtl="1"/>
            <a:r>
              <a:rPr lang="ar-SA" sz="3200" dirty="0" smtClean="0"/>
              <a:t>وهو من أبرز وأوضح مظاهر تأثير وسائل الإعلام حيث يقصد بالموقف رؤية الإنسان لقضية ما، أو لشخص ما، أو لقيمة، أو لسلوك، وشعور الإنسان تجاه هذا الشيء، إما سلباً أو إيجاباً، رفضاً أو قبولاً، حباً أو كراهيةً، عداءً أو مودة، وذلك بناءً على ( المعلومات ) التي تتوافر للإنسان</a:t>
            </a:r>
            <a:r>
              <a:rPr lang="en-US" sz="3200" dirty="0" smtClean="0"/>
              <a:t>. </a:t>
            </a:r>
            <a:r>
              <a:rPr lang="ar-SA" sz="3200" dirty="0" smtClean="0"/>
              <a:t>ووسائل الإعلام عادةً هي التي تزودنا ( بالمعلومات ) أو بالجزء الأعظم منها، وبالتالي فإن وسائل الإعلام تؤثر على فهمنا، ومواقفنا، وحكمنا على الأشياء</a:t>
            </a:r>
            <a:r>
              <a:rPr lang="en-US" sz="3200" dirty="0" smtClean="0"/>
              <a:t>.</a:t>
            </a:r>
            <a:endParaRPr lang="fr-FR" sz="3200" dirty="0" smtClean="0"/>
          </a:p>
          <a:p>
            <a:pPr algn="r" rtl="1"/>
            <a:endParaRPr lang="fr-F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868346"/>
          </a:xfrm>
        </p:spPr>
        <p:txBody>
          <a:bodyPr>
            <a:normAutofit fontScale="90000"/>
          </a:bodyPr>
          <a:lstStyle/>
          <a:p>
            <a:pPr algn="r" rtl="1"/>
            <a:r>
              <a:rPr lang="ar-SA" b="1" u="sng" dirty="0" smtClean="0">
                <a:solidFill>
                  <a:schemeClr val="tx1"/>
                </a:solidFill>
              </a:rPr>
              <a:t>التغيير المعرفي</a:t>
            </a:r>
            <a:r>
              <a:rPr lang="fr-FR" dirty="0" smtClean="0"/>
              <a:t/>
            </a:r>
            <a:br>
              <a:rPr lang="fr-FR" dirty="0" smtClean="0"/>
            </a:br>
            <a:endParaRPr lang="fr-FR" dirty="0"/>
          </a:p>
        </p:txBody>
      </p:sp>
      <p:sp>
        <p:nvSpPr>
          <p:cNvPr id="3" name="Espace réservé du contenu 2"/>
          <p:cNvSpPr>
            <a:spLocks noGrp="1"/>
          </p:cNvSpPr>
          <p:nvPr>
            <p:ph sz="quarter" idx="1"/>
          </p:nvPr>
        </p:nvSpPr>
        <p:spPr>
          <a:xfrm>
            <a:off x="457200" y="1142984"/>
            <a:ext cx="8329642" cy="5330968"/>
          </a:xfrm>
        </p:spPr>
        <p:txBody>
          <a:bodyPr>
            <a:normAutofit lnSpcReduction="10000"/>
          </a:bodyPr>
          <a:lstStyle/>
          <a:p>
            <a:pPr algn="r" rtl="1"/>
            <a:r>
              <a:rPr lang="ar-SA" dirty="0" smtClean="0"/>
              <a:t>وهي درجة متقدمة من تأثير وسائل الإعلام وذلك على النحو التالي</a:t>
            </a:r>
            <a:r>
              <a:rPr lang="en-US" dirty="0" smtClean="0"/>
              <a:t>:</a:t>
            </a:r>
            <a:br>
              <a:rPr lang="en-US" dirty="0" smtClean="0"/>
            </a:br>
            <a:r>
              <a:rPr lang="en-US" dirty="0" smtClean="0"/>
              <a:t>1.  </a:t>
            </a:r>
            <a:r>
              <a:rPr lang="ar-SA" dirty="0" smtClean="0"/>
              <a:t>المعرفة هي مجموع كل المعلومات التي لدى الفرد، وتشمل الاعتقادات والمواقف والآراء والسلوك</a:t>
            </a:r>
            <a:r>
              <a:rPr lang="en-US" dirty="0" smtClean="0"/>
              <a:t>.</a:t>
            </a:r>
            <a:endParaRPr lang="ar-TN" dirty="0" smtClean="0"/>
          </a:p>
          <a:p>
            <a:pPr algn="r" rtl="1">
              <a:buNone/>
            </a:pPr>
            <a:r>
              <a:rPr lang="en-US" dirty="0" smtClean="0"/>
              <a:t/>
            </a:r>
            <a:br>
              <a:rPr lang="en-US" dirty="0" smtClean="0"/>
            </a:br>
            <a:r>
              <a:rPr lang="en-US" dirty="0" smtClean="0"/>
              <a:t>2.  </a:t>
            </a:r>
            <a:r>
              <a:rPr lang="ar-SA" dirty="0" smtClean="0"/>
              <a:t>المعرفة أعم وأشمل من الموقف أو الاتجاه، الذي يعد جزءً من جزئيات المعرفة</a:t>
            </a:r>
            <a:r>
              <a:rPr lang="en-US" dirty="0" smtClean="0"/>
              <a:t>. </a:t>
            </a:r>
            <a:endParaRPr lang="ar-TN" dirty="0" smtClean="0"/>
          </a:p>
          <a:p>
            <a:pPr algn="r" rtl="1">
              <a:buNone/>
            </a:pPr>
            <a:r>
              <a:rPr lang="en-US" dirty="0" smtClean="0"/>
              <a:t/>
            </a:r>
            <a:br>
              <a:rPr lang="en-US" dirty="0" smtClean="0"/>
            </a:br>
            <a:r>
              <a:rPr lang="en-US" dirty="0" smtClean="0"/>
              <a:t>3.  </a:t>
            </a:r>
            <a:r>
              <a:rPr lang="ar-SA" dirty="0" smtClean="0"/>
              <a:t>التغيير المعرفي أعمق أثراً في حياة الإنسان، بخلاف تغيير الموقف أو الاتجاه الذي يكون طارئاً ويزول بزوال المؤثر، أما التغيير المعرفي فهو بعيد الجذور، ويمر بعملية تحول بطيئة تستغرق زمناً طويلاً</a:t>
            </a:r>
            <a:r>
              <a:rPr lang="en-US" dirty="0" smtClean="0"/>
              <a:t>. </a:t>
            </a:r>
            <a:endParaRPr lang="ar-TN" dirty="0" smtClean="0"/>
          </a:p>
          <a:p>
            <a:pPr algn="r" rtl="1">
              <a:buNone/>
            </a:pPr>
            <a:r>
              <a:rPr lang="en-US" dirty="0" smtClean="0"/>
              <a:t/>
            </a:r>
            <a:br>
              <a:rPr lang="en-US" dirty="0" smtClean="0"/>
            </a:br>
            <a:r>
              <a:rPr lang="en-US" dirty="0" smtClean="0"/>
              <a:t>4.  </a:t>
            </a:r>
            <a:r>
              <a:rPr lang="ar-SA" dirty="0" smtClean="0"/>
              <a:t>تؤثر وسائل الإعلام في التكوين المعرفي للأفراد من خلال عملية التعرض طويلة المدى لوسائل الإعلام فتقوم باجتثاث الأصول المعرفية القائمة لقضية أو لمجموعة قضايا لدى الأفراد، وإحلال أصول معرفية جديدة بدلاً منها</a:t>
            </a:r>
            <a:r>
              <a:rPr lang="en-US" dirty="0" smtClean="0"/>
              <a:t>.</a:t>
            </a:r>
            <a:endParaRPr lang="fr-FR" dirty="0" smtClean="0"/>
          </a:p>
          <a:p>
            <a:pPr algn="r" rtl="1"/>
            <a:endParaRPr lang="fr-F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868346"/>
          </a:xfrm>
        </p:spPr>
        <p:txBody>
          <a:bodyPr>
            <a:normAutofit fontScale="90000"/>
          </a:bodyPr>
          <a:lstStyle/>
          <a:p>
            <a:pPr algn="r" rtl="1"/>
            <a:r>
              <a:rPr lang="ar-SA" b="1" u="sng" dirty="0" smtClean="0">
                <a:solidFill>
                  <a:schemeClr val="tx1"/>
                </a:solidFill>
              </a:rPr>
              <a:t>تغيير القيم عبر التنشئة الاجتماعية</a:t>
            </a:r>
            <a:r>
              <a:rPr lang="fr-FR" dirty="0" smtClean="0"/>
              <a:t/>
            </a:r>
            <a:br>
              <a:rPr lang="fr-FR" dirty="0" smtClean="0"/>
            </a:br>
            <a:endParaRPr lang="fr-FR" dirty="0"/>
          </a:p>
        </p:txBody>
      </p:sp>
      <p:sp>
        <p:nvSpPr>
          <p:cNvPr id="3" name="Espace réservé du contenu 2"/>
          <p:cNvSpPr>
            <a:spLocks noGrp="1"/>
          </p:cNvSpPr>
          <p:nvPr>
            <p:ph sz="quarter" idx="1"/>
          </p:nvPr>
        </p:nvSpPr>
        <p:spPr>
          <a:xfrm>
            <a:off x="457200" y="1214422"/>
            <a:ext cx="8043890" cy="5259530"/>
          </a:xfrm>
        </p:spPr>
        <p:txBody>
          <a:bodyPr>
            <a:normAutofit/>
          </a:bodyPr>
          <a:lstStyle/>
          <a:p>
            <a:pPr algn="r" rtl="1"/>
            <a:r>
              <a:rPr lang="ar-SA" dirty="0" smtClean="0"/>
              <a:t>في كل مجتمع هناك مؤسسات تقوم بتنشئة الأفراد وتثقيفهم وتعليمهم السلوك المقبول اجتماعيا، وتزويدهم بالمعارف والعقائد والقيم التي تشكل هويتهم الثقافية والحضارية، مثل البيت والمدرسة</a:t>
            </a:r>
            <a:endParaRPr lang="ar-TN" dirty="0" smtClean="0"/>
          </a:p>
          <a:p>
            <a:pPr algn="r" rtl="1">
              <a:buNone/>
            </a:pPr>
            <a:endParaRPr lang="ar-TN" dirty="0" smtClean="0"/>
          </a:p>
          <a:p>
            <a:pPr algn="r" rtl="1"/>
            <a:r>
              <a:rPr lang="en-US" dirty="0" smtClean="0"/>
              <a:t>.  </a:t>
            </a:r>
            <a:r>
              <a:rPr lang="ar-SA" dirty="0" smtClean="0"/>
              <a:t>مع التوسع الهائل لوسائل الإعلام تضاءل دور مؤسسات التنشئة الأساسية كالبيت والمدرسة، وأصبحت وسائل الإعلام صاحبة الدور الأكبر المسيطر في عملية التنشئة الاجتماعية</a:t>
            </a:r>
            <a:r>
              <a:rPr lang="en-US" dirty="0" smtClean="0"/>
              <a:t>. </a:t>
            </a:r>
            <a:endParaRPr lang="ar-TN" dirty="0" smtClean="0"/>
          </a:p>
          <a:p>
            <a:pPr algn="r" rtl="1">
              <a:buNone/>
            </a:pPr>
            <a:endParaRPr lang="ar-TN" dirty="0" smtClean="0"/>
          </a:p>
          <a:p>
            <a:pPr algn="r" rtl="1"/>
            <a:r>
              <a:rPr lang="en-US" dirty="0" smtClean="0"/>
              <a:t> </a:t>
            </a:r>
            <a:r>
              <a:rPr lang="ar-SA" dirty="0" smtClean="0"/>
              <a:t>فالرسالة الإعلامية سواءً كانت في شكل خبر أو فكاهة أو برنامج وثائقي فإنها تستطيع أن تعمل على إزالة قيمة من القيم وتثبيت أخرى محلها، أو ترسيخ شيء قائم والتصدي لآخر قادم، وهذا بالضبط هو مفهوم التنشئة الاجتماعية في أبسط صورها</a:t>
            </a:r>
            <a:r>
              <a:rPr lang="en-US" dirty="0" smtClean="0"/>
              <a:t>.</a:t>
            </a:r>
            <a:endParaRPr lang="fr-FR" dirty="0" smtClean="0"/>
          </a:p>
          <a:p>
            <a:pPr algn="r" rtl="1"/>
            <a:endParaRPr lang="fr-FR"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725470"/>
          </a:xfrm>
        </p:spPr>
        <p:txBody>
          <a:bodyPr anchor="t">
            <a:normAutofit fontScale="90000"/>
          </a:bodyPr>
          <a:lstStyle/>
          <a:p>
            <a:pPr algn="r" rtl="1"/>
            <a:r>
              <a:rPr lang="ar-SA" b="1" u="sng" dirty="0" smtClean="0">
                <a:solidFill>
                  <a:schemeClr val="tx1"/>
                </a:solidFill>
              </a:rPr>
              <a:t>تغيير السلوك</a:t>
            </a:r>
            <a:r>
              <a:rPr lang="fr-FR" dirty="0" smtClean="0"/>
              <a:t/>
            </a:r>
            <a:br>
              <a:rPr lang="fr-FR" dirty="0" smtClean="0"/>
            </a:br>
            <a:endParaRPr lang="fr-FR" dirty="0"/>
          </a:p>
        </p:txBody>
      </p:sp>
      <p:sp>
        <p:nvSpPr>
          <p:cNvPr id="3" name="Espace réservé du contenu 2"/>
          <p:cNvSpPr>
            <a:spLocks noGrp="1"/>
          </p:cNvSpPr>
          <p:nvPr>
            <p:ph sz="quarter" idx="1"/>
          </p:nvPr>
        </p:nvSpPr>
        <p:spPr>
          <a:xfrm>
            <a:off x="457200" y="1071546"/>
            <a:ext cx="8115328" cy="5402406"/>
          </a:xfrm>
        </p:spPr>
        <p:txBody>
          <a:bodyPr/>
          <a:lstStyle/>
          <a:p>
            <a:pPr algn="r" rtl="1"/>
            <a:r>
              <a:rPr lang="ar-SA" dirty="0" smtClean="0"/>
              <a:t>لا يمكن التحكم في السلوك البشري من خلال عامل واحد فقط، وإنما يحدث نتيجة عوامل متعددة</a:t>
            </a:r>
            <a:endParaRPr lang="ar-TN" dirty="0" smtClean="0"/>
          </a:p>
          <a:p>
            <a:pPr algn="r" rtl="1"/>
            <a:endParaRPr lang="ar-TN" dirty="0" smtClean="0"/>
          </a:p>
          <a:p>
            <a:pPr algn="r" rtl="1"/>
            <a:r>
              <a:rPr lang="en-US" dirty="0" smtClean="0"/>
              <a:t>. </a:t>
            </a:r>
            <a:r>
              <a:rPr lang="ar-SA" dirty="0" smtClean="0"/>
              <a:t>فقد يكون تغيير السلوك البشري نتيجة تغيير في الموقف والاتجاه، أو نتيجة تغيير معرفي عميق، أو نتيجة تنشئة اجتماعية طويلة الأمد، أو قد يكون السلوك ناشئاً عن مؤثرات وقتية بسيطة مثل تغيير السلوك الشرائي، والإقبال على ألوان أو نوعيات معينة من الملابس</a:t>
            </a:r>
            <a:r>
              <a:rPr lang="en-US" dirty="0" smtClean="0"/>
              <a:t>.</a:t>
            </a:r>
            <a:endParaRPr lang="ar-TN" dirty="0" smtClean="0"/>
          </a:p>
          <a:p>
            <a:pPr algn="r" rtl="1"/>
            <a:endParaRPr lang="ar-TN" dirty="0" smtClean="0"/>
          </a:p>
          <a:p>
            <a:pPr algn="r" rtl="1"/>
            <a:r>
              <a:rPr lang="ar-SA" dirty="0" smtClean="0"/>
              <a:t>ومهما كانت أسباب تغيير السلوك فإن لوسائل الإعلام دور ما، يزيد أو ينقص، في إحداث التغيير والتأثير بشكل عام، وذلك حسب متغيرات البيئة، والمحتوى، والوسيلة، والجمهور والتفاعل</a:t>
            </a:r>
            <a:r>
              <a:rPr lang="en-US" dirty="0" smtClean="0"/>
              <a:t>.</a:t>
            </a:r>
            <a:endParaRPr lang="fr-FR" dirty="0" smtClean="0"/>
          </a:p>
          <a:p>
            <a:pPr algn="r" rtl="1"/>
            <a:endParaRPr lang="fr-F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939784"/>
          </a:xfrm>
        </p:spPr>
        <p:txBody>
          <a:bodyPr anchor="t">
            <a:normAutofit/>
          </a:bodyPr>
          <a:lstStyle/>
          <a:p>
            <a:pPr algn="ctr"/>
            <a:r>
              <a:rPr lang="ar-SA" sz="3600" b="1" dirty="0" smtClean="0">
                <a:solidFill>
                  <a:schemeClr val="tx1"/>
                </a:solidFill>
              </a:rPr>
              <a:t>العوامل المؤثرة في فعالية وسائل الإعلام</a:t>
            </a:r>
            <a:endParaRPr lang="fr-FR" sz="3600" dirty="0">
              <a:solidFill>
                <a:schemeClr val="tx1"/>
              </a:solidFill>
            </a:endParaRPr>
          </a:p>
        </p:txBody>
      </p:sp>
      <p:sp>
        <p:nvSpPr>
          <p:cNvPr id="3" name="Espace réservé du contenu 2"/>
          <p:cNvSpPr>
            <a:spLocks noGrp="1"/>
          </p:cNvSpPr>
          <p:nvPr>
            <p:ph sz="quarter" idx="1"/>
          </p:nvPr>
        </p:nvSpPr>
        <p:spPr>
          <a:xfrm>
            <a:off x="214282" y="1357298"/>
            <a:ext cx="8358246" cy="5286412"/>
          </a:xfrm>
        </p:spPr>
        <p:txBody>
          <a:bodyPr>
            <a:normAutofit lnSpcReduction="10000"/>
          </a:bodyPr>
          <a:lstStyle/>
          <a:p>
            <a:pPr algn="r" rtl="1"/>
            <a:r>
              <a:rPr lang="en-US" b="1" dirty="0" smtClean="0"/>
              <a:t>1.  </a:t>
            </a:r>
            <a:r>
              <a:rPr lang="ar-SA" b="1" dirty="0" smtClean="0"/>
              <a:t>متغيرات البيئة</a:t>
            </a:r>
            <a:r>
              <a:rPr lang="en-US" b="1" dirty="0" smtClean="0"/>
              <a:t>:</a:t>
            </a:r>
            <a:r>
              <a:rPr lang="en-US" dirty="0" smtClean="0"/>
              <a:t> </a:t>
            </a:r>
            <a:r>
              <a:rPr lang="ar-SA" dirty="0" smtClean="0"/>
              <a:t>وهي كافة الظروف السياسية والاقتصادية والاجتماعية،</a:t>
            </a:r>
            <a:endParaRPr lang="ar-TN" dirty="0" smtClean="0"/>
          </a:p>
          <a:p>
            <a:pPr algn="r" rtl="1">
              <a:buNone/>
            </a:pPr>
            <a:r>
              <a:rPr lang="en-US" dirty="0" smtClean="0"/>
              <a:t>. </a:t>
            </a:r>
            <a:br>
              <a:rPr lang="en-US" dirty="0" smtClean="0"/>
            </a:br>
            <a:r>
              <a:rPr lang="en-US" b="1" dirty="0" smtClean="0"/>
              <a:t>2.  </a:t>
            </a:r>
            <a:r>
              <a:rPr lang="ar-SA" b="1" dirty="0" smtClean="0"/>
              <a:t>متغيرات الوسيلة</a:t>
            </a:r>
            <a:r>
              <a:rPr lang="en-US" b="1" dirty="0" smtClean="0"/>
              <a:t>:</a:t>
            </a:r>
            <a:r>
              <a:rPr lang="en-US" dirty="0" smtClean="0"/>
              <a:t> </a:t>
            </a:r>
            <a:r>
              <a:rPr lang="ar-SA" dirty="0" smtClean="0"/>
              <a:t>وهي العوامل المتعلقة بوسائل الإعلام ومصداقيتها، وتنوعها، وشمولها</a:t>
            </a:r>
            <a:endParaRPr lang="ar-TN" dirty="0" smtClean="0"/>
          </a:p>
          <a:p>
            <a:pPr algn="r" rtl="1">
              <a:buNone/>
            </a:pPr>
            <a:r>
              <a:rPr lang="en-US" dirty="0" smtClean="0"/>
              <a:t/>
            </a:r>
            <a:br>
              <a:rPr lang="en-US" dirty="0" smtClean="0"/>
            </a:br>
            <a:r>
              <a:rPr lang="en-US" b="1" dirty="0" smtClean="0"/>
              <a:t>3.  </a:t>
            </a:r>
            <a:r>
              <a:rPr lang="ar-SA" b="1" dirty="0" smtClean="0"/>
              <a:t>متغيرات المحتوى</a:t>
            </a:r>
            <a:r>
              <a:rPr lang="en-US" b="1" dirty="0" smtClean="0"/>
              <a:t>:</a:t>
            </a:r>
            <a:r>
              <a:rPr lang="en-US" dirty="0" smtClean="0"/>
              <a:t> </a:t>
            </a:r>
            <a:r>
              <a:rPr lang="ar-SA" dirty="0" smtClean="0"/>
              <a:t>يلعب المحتوى وقدرته على الاستمالة، والإقناع، والتنوع</a:t>
            </a:r>
            <a:r>
              <a:rPr lang="ar-TN" dirty="0" smtClean="0"/>
              <a:t> </a:t>
            </a:r>
            <a:r>
              <a:rPr lang="ar-SA" dirty="0" smtClean="0"/>
              <a:t>وإشباع حاجات المتلقي، دوراً مهماً في فعالية تأثير وسائل الإعلام</a:t>
            </a:r>
            <a:r>
              <a:rPr lang="en-US" dirty="0" smtClean="0"/>
              <a:t>. </a:t>
            </a:r>
            <a:endParaRPr lang="ar-TN" dirty="0" smtClean="0"/>
          </a:p>
          <a:p>
            <a:pPr algn="r" rtl="1">
              <a:buNone/>
            </a:pPr>
            <a:r>
              <a:rPr lang="en-US" dirty="0" smtClean="0"/>
              <a:t/>
            </a:r>
            <a:br>
              <a:rPr lang="en-US" dirty="0" smtClean="0"/>
            </a:br>
            <a:r>
              <a:rPr lang="en-US" b="1" dirty="0" smtClean="0"/>
              <a:t>4.  </a:t>
            </a:r>
            <a:r>
              <a:rPr lang="ar-SA" b="1" dirty="0" smtClean="0"/>
              <a:t>متغيرات الجمهور</a:t>
            </a:r>
            <a:r>
              <a:rPr lang="en-US" b="1" dirty="0" smtClean="0"/>
              <a:t>: </a:t>
            </a:r>
            <a:r>
              <a:rPr lang="ar-SA" dirty="0" smtClean="0"/>
              <a:t>متغيرات الجمهور لها دلالة كبيرة في فعالية تأثير وسائل الإعلام، حيث يختلف الأفراد في خبراتهم، وثقافتهم، وتعرضهم الانتقائي لوسائل الإعلام، وقابليتهم للتأثر</a:t>
            </a:r>
            <a:endParaRPr lang="ar-TN" dirty="0" smtClean="0"/>
          </a:p>
          <a:p>
            <a:pPr algn="r" rtl="1">
              <a:buNone/>
            </a:pPr>
            <a:r>
              <a:rPr lang="en-US" dirty="0" smtClean="0"/>
              <a:t/>
            </a:r>
            <a:br>
              <a:rPr lang="en-US" dirty="0" smtClean="0"/>
            </a:br>
            <a:r>
              <a:rPr lang="en-US" b="1" dirty="0" smtClean="0"/>
              <a:t>5.  </a:t>
            </a:r>
            <a:r>
              <a:rPr lang="ar-SA" b="1" dirty="0" smtClean="0"/>
              <a:t>متغيرات التفاعل</a:t>
            </a:r>
            <a:r>
              <a:rPr lang="en-US" b="1" dirty="0" smtClean="0"/>
              <a:t>:</a:t>
            </a:r>
            <a:r>
              <a:rPr lang="en-US" dirty="0" smtClean="0"/>
              <a:t> </a:t>
            </a:r>
            <a:r>
              <a:rPr lang="ar-SA" dirty="0" smtClean="0"/>
              <a:t>إن آلية التفاعل وطريقته وهل هو جماعي أم فردي، كل ذلك يحدد مدى فعالية تأثير وسائل الإعلام</a:t>
            </a:r>
            <a:r>
              <a:rPr lang="en-US" dirty="0" smtClean="0"/>
              <a:t>.</a:t>
            </a:r>
            <a:endParaRPr lang="fr-FR" dirty="0" smtClean="0"/>
          </a:p>
          <a:p>
            <a:pPr algn="r" rtl="1"/>
            <a:endParaRPr lang="fr-F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sz="3600" b="1" dirty="0" smtClean="0">
                <a:solidFill>
                  <a:schemeClr val="tx1"/>
                </a:solidFill>
              </a:rPr>
              <a:t>المدى الزمني لتأثير وسائل الإعلام </a:t>
            </a:r>
            <a:r>
              <a:rPr lang="fr-FR" dirty="0" smtClean="0"/>
              <a:t/>
            </a:r>
            <a:br>
              <a:rPr lang="fr-FR" dirty="0" smtClean="0"/>
            </a:br>
            <a:endParaRPr lang="fr-FR" dirty="0"/>
          </a:p>
        </p:txBody>
      </p:sp>
      <p:sp>
        <p:nvSpPr>
          <p:cNvPr id="3" name="Espace réservé du contenu 2"/>
          <p:cNvSpPr>
            <a:spLocks noGrp="1"/>
          </p:cNvSpPr>
          <p:nvPr>
            <p:ph sz="quarter" idx="1"/>
          </p:nvPr>
        </p:nvSpPr>
        <p:spPr>
          <a:xfrm>
            <a:off x="457200" y="1357298"/>
            <a:ext cx="8043890" cy="5286412"/>
          </a:xfrm>
        </p:spPr>
        <p:txBody>
          <a:bodyPr>
            <a:normAutofit lnSpcReduction="10000"/>
          </a:bodyPr>
          <a:lstStyle/>
          <a:p>
            <a:pPr algn="r" rtl="1"/>
            <a:r>
              <a:rPr lang="en-US" dirty="0" smtClean="0"/>
              <a:t/>
            </a:r>
            <a:br>
              <a:rPr lang="en-US" dirty="0" smtClean="0"/>
            </a:br>
            <a:r>
              <a:rPr lang="en-US" b="1" dirty="0" smtClean="0"/>
              <a:t>1.  </a:t>
            </a:r>
            <a:r>
              <a:rPr lang="ar-SA" b="1" dirty="0" smtClean="0"/>
              <a:t>الاستثارة</a:t>
            </a:r>
            <a:r>
              <a:rPr lang="en-US" b="1" dirty="0" smtClean="0"/>
              <a:t>:</a:t>
            </a:r>
            <a:r>
              <a:rPr lang="en-US" dirty="0" smtClean="0"/>
              <a:t>  </a:t>
            </a:r>
            <a:r>
              <a:rPr lang="ar-SA" dirty="0" smtClean="0"/>
              <a:t>وهي الاستجابة السريعة من المتلقي، فعلى سبيل المثال يؤدي التعرض إلى محتوى عنيف أو مخيف إلى تنبيه بيولوجي واستجابة انفعالية وجدانية، وهكذا</a:t>
            </a:r>
            <a:r>
              <a:rPr lang="en-US" dirty="0" smtClean="0"/>
              <a:t>. </a:t>
            </a:r>
            <a:br>
              <a:rPr lang="en-US" dirty="0" smtClean="0"/>
            </a:br>
            <a:r>
              <a:rPr lang="ar-SA" dirty="0" smtClean="0"/>
              <a:t>وهناك أيضاً الاستثارة الجماعية للجماهير، خلال فترة قصيرة محدودة، لمدة أيام أو أسابيع، تجاه قضية ما أو حدث ما</a:t>
            </a:r>
            <a:r>
              <a:rPr lang="en-US" dirty="0" smtClean="0"/>
              <a:t>.</a:t>
            </a:r>
            <a:endParaRPr lang="fr-FR" dirty="0" smtClean="0"/>
          </a:p>
          <a:p>
            <a:pPr algn="r" rtl="1"/>
            <a:r>
              <a:rPr lang="en-US" dirty="0" smtClean="0"/>
              <a:t/>
            </a:r>
            <a:br>
              <a:rPr lang="en-US" dirty="0" smtClean="0"/>
            </a:br>
            <a:r>
              <a:rPr lang="en-US" b="1" dirty="0" smtClean="0"/>
              <a:t>2.  </a:t>
            </a:r>
            <a:r>
              <a:rPr lang="ar-SA" b="1" dirty="0" smtClean="0"/>
              <a:t>التأثير قصير المدى</a:t>
            </a:r>
            <a:r>
              <a:rPr lang="en-US" b="1" dirty="0" smtClean="0"/>
              <a:t>:</a:t>
            </a:r>
            <a:r>
              <a:rPr lang="en-US" dirty="0" smtClean="0"/>
              <a:t> </a:t>
            </a:r>
            <a:r>
              <a:rPr lang="ar-SA" dirty="0" smtClean="0"/>
              <a:t>في ظل متغيرات البيئة والمحتوى والوسيلة والجمهور والتفاعل فإن هناك تأثيراً لوسائل الإعلام يؤدي إلى حدوث تغييرات قصيرة الأمد في الفهم والاتجاهات، والقيم والسلوك</a:t>
            </a:r>
            <a:r>
              <a:rPr lang="en-US" dirty="0" smtClean="0"/>
              <a:t>. </a:t>
            </a:r>
            <a:endParaRPr lang="fr-FR" dirty="0" smtClean="0"/>
          </a:p>
          <a:p>
            <a:pPr algn="r" rtl="1"/>
            <a:r>
              <a:rPr lang="en-US" dirty="0" smtClean="0"/>
              <a:t/>
            </a:r>
            <a:br>
              <a:rPr lang="en-US" dirty="0" smtClean="0"/>
            </a:br>
            <a:r>
              <a:rPr lang="en-US" b="1" dirty="0" smtClean="0"/>
              <a:t>3.  </a:t>
            </a:r>
            <a:r>
              <a:rPr lang="ar-SA" b="1" dirty="0" smtClean="0"/>
              <a:t>التأثير بعيد المدى</a:t>
            </a:r>
            <a:r>
              <a:rPr lang="en-US" b="1" dirty="0" smtClean="0"/>
              <a:t>:</a:t>
            </a:r>
            <a:r>
              <a:rPr lang="en-US" dirty="0" smtClean="0"/>
              <a:t> </a:t>
            </a:r>
            <a:r>
              <a:rPr lang="ar-SA" dirty="0" smtClean="0"/>
              <a:t>إن تكرار التعرض لبعض أنواع المحتوى، في بعض البيئات، لبعض أعضاء الجمهور، يؤدي إلى إحداث تغيير طويل الأمد، عميق الجذور، في البناء المعرفي، والاتجاهات، والقيم، والسلوك، ويحدث ذلك على مستوى الأفراد أو المجتمع</a:t>
            </a:r>
            <a:endParaRPr lang="fr-FR"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439850"/>
          </a:xfrm>
        </p:spPr>
        <p:txBody>
          <a:bodyPr>
            <a:normAutofit fontScale="90000"/>
          </a:bodyPr>
          <a:lstStyle/>
          <a:p>
            <a:pPr algn="ctr"/>
            <a:r>
              <a:rPr lang="ar-SA" sz="4800" b="1" dirty="0" smtClean="0">
                <a:solidFill>
                  <a:srgbClr val="C00000"/>
                </a:solidFill>
              </a:rPr>
              <a:t>الفصل الثالث : من أساليب إحداث التأثير</a:t>
            </a:r>
            <a:r>
              <a:rPr lang="fr-FR" dirty="0" smtClean="0"/>
              <a:t/>
            </a:r>
            <a:br>
              <a:rPr lang="fr-FR" dirty="0" smtClean="0"/>
            </a:br>
            <a:endParaRPr lang="fr-FR" dirty="0"/>
          </a:p>
        </p:txBody>
      </p:sp>
      <p:sp>
        <p:nvSpPr>
          <p:cNvPr id="3" name="Espace réservé du contenu 2"/>
          <p:cNvSpPr>
            <a:spLocks noGrp="1"/>
          </p:cNvSpPr>
          <p:nvPr>
            <p:ph sz="quarter" idx="1"/>
          </p:nvPr>
        </p:nvSpPr>
        <p:spPr>
          <a:xfrm>
            <a:off x="323528" y="1844824"/>
            <a:ext cx="7920880" cy="4629128"/>
          </a:xfrm>
        </p:spPr>
        <p:txBody>
          <a:bodyPr>
            <a:normAutofit lnSpcReduction="10000"/>
          </a:bodyPr>
          <a:lstStyle/>
          <a:p>
            <a:pPr algn="r" rtl="1"/>
            <a:r>
              <a:rPr lang="ar-SA" sz="3200" b="1" dirty="0" smtClean="0"/>
              <a:t>من أساليب وسائل الإعلام في إحداث التأثير</a:t>
            </a:r>
            <a:r>
              <a:rPr lang="en-US" sz="3200" dirty="0" smtClean="0"/>
              <a:t/>
            </a:r>
            <a:br>
              <a:rPr lang="en-US" sz="3200" dirty="0" smtClean="0"/>
            </a:br>
            <a:r>
              <a:rPr lang="en-US" sz="3200" dirty="0" smtClean="0"/>
              <a:t/>
            </a:r>
            <a:br>
              <a:rPr lang="en-US" sz="3200" dirty="0" smtClean="0"/>
            </a:br>
            <a:r>
              <a:rPr lang="ar-SA" sz="3200" dirty="0" smtClean="0"/>
              <a:t>أظهرت دراسات ونظريات وأبحاث الاتصال الجماهيري على مدى عشرات السنين أن هناك أساليب محددة تمارس فيها وسائل الإعلام سلطتها في إحداث التأثير، ومن هذه الأساليب ما يأتي</a:t>
            </a:r>
            <a:r>
              <a:rPr lang="en-US" sz="3200" dirty="0" smtClean="0"/>
              <a:t>:</a:t>
            </a:r>
            <a:endParaRPr lang="ar-SA" sz="3200" dirty="0" smtClean="0"/>
          </a:p>
          <a:p>
            <a:pPr algn="r" rtl="1"/>
            <a:r>
              <a:rPr lang="ar-SA" sz="3200" dirty="0"/>
              <a:t>حارس البوابة الإعلامية </a:t>
            </a:r>
            <a:endParaRPr lang="en-US" sz="3200" dirty="0" smtClean="0"/>
          </a:p>
          <a:p>
            <a:pPr algn="r" rtl="1"/>
            <a:r>
              <a:rPr lang="ar-SA" sz="3200" dirty="0" smtClean="0"/>
              <a:t>وضع </a:t>
            </a:r>
            <a:r>
              <a:rPr lang="ar-SA" sz="3200" dirty="0"/>
              <a:t>الأجندة وترتيب الأولويات </a:t>
            </a:r>
            <a:endParaRPr lang="ar-SA" sz="3200" dirty="0" smtClean="0"/>
          </a:p>
          <a:p>
            <a:pPr algn="r" rtl="1"/>
            <a:r>
              <a:rPr lang="ar-SA" sz="3200" dirty="0"/>
              <a:t>التأثير التراكمي طويل </a:t>
            </a:r>
            <a:r>
              <a:rPr lang="ar-SA" sz="3200" dirty="0" smtClean="0"/>
              <a:t>الأمد</a:t>
            </a:r>
            <a:endParaRPr lang="ar-TN" dirty="0" smtClean="0"/>
          </a:p>
          <a:p>
            <a:pPr algn="r" rtl="1"/>
            <a:endParaRPr lang="ar-TN" dirty="0" smtClean="0"/>
          </a:p>
          <a:p>
            <a:pPr algn="r" rtl="1"/>
            <a:endParaRPr lang="fr-F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SA" b="1" dirty="0" smtClean="0">
                <a:solidFill>
                  <a:schemeClr val="tx1"/>
                </a:solidFill>
              </a:rPr>
              <a:t>أولاً: حارس البوابة الإعلامية</a:t>
            </a:r>
            <a:r>
              <a:rPr lang="en-US" b="1" dirty="0" smtClean="0">
                <a:solidFill>
                  <a:schemeClr val="tx1"/>
                </a:solidFill>
              </a:rPr>
              <a:t> (GATE-KEEPER)</a:t>
            </a:r>
            <a:r>
              <a:rPr lang="fr-FR" dirty="0" smtClean="0"/>
              <a:t/>
            </a:r>
            <a:br>
              <a:rPr lang="fr-FR" dirty="0" smtClean="0"/>
            </a:br>
            <a:endParaRPr lang="fr-FR" dirty="0"/>
          </a:p>
        </p:txBody>
      </p:sp>
      <p:sp>
        <p:nvSpPr>
          <p:cNvPr id="3" name="Espace réservé du contenu 2"/>
          <p:cNvSpPr>
            <a:spLocks noGrp="1"/>
          </p:cNvSpPr>
          <p:nvPr>
            <p:ph sz="quarter" idx="1"/>
          </p:nvPr>
        </p:nvSpPr>
        <p:spPr>
          <a:xfrm>
            <a:off x="214282" y="1600200"/>
            <a:ext cx="8143932" cy="5043510"/>
          </a:xfrm>
        </p:spPr>
        <p:txBody>
          <a:bodyPr anchor="ctr">
            <a:normAutofit lnSpcReduction="10000"/>
          </a:bodyPr>
          <a:lstStyle/>
          <a:p>
            <a:pPr algn="r" rtl="1"/>
            <a:r>
              <a:rPr lang="ar-SA" sz="2800" dirty="0" smtClean="0"/>
              <a:t>ويمكن توضيح هذا الأسلوب بالنقاط التالية</a:t>
            </a:r>
            <a:r>
              <a:rPr lang="en-US" sz="2800" dirty="0" smtClean="0"/>
              <a:t>:</a:t>
            </a:r>
            <a:br>
              <a:rPr lang="en-US" sz="2800" dirty="0" smtClean="0"/>
            </a:br>
            <a:r>
              <a:rPr lang="en-US" sz="2800" dirty="0" smtClean="0"/>
              <a:t>1.  </a:t>
            </a:r>
            <a:r>
              <a:rPr lang="ar-SA" sz="2800" dirty="0" smtClean="0"/>
              <a:t>هناك رحلة تقطعها المادة الإعلامية حتى تصل إلى الجمهور المستهدف</a:t>
            </a:r>
            <a:r>
              <a:rPr lang="en-US" sz="2800" dirty="0" smtClean="0"/>
              <a:t>. </a:t>
            </a:r>
            <a:br>
              <a:rPr lang="en-US" sz="2800" dirty="0" smtClean="0"/>
            </a:br>
            <a:r>
              <a:rPr lang="en-US" sz="2800" dirty="0" smtClean="0"/>
              <a:t>2.  </a:t>
            </a:r>
            <a:r>
              <a:rPr lang="ar-SA" sz="2800" dirty="0" smtClean="0"/>
              <a:t>على طول الرحلة توجد نقاط أو </a:t>
            </a:r>
            <a:r>
              <a:rPr lang="ar-SA" sz="2800" b="1" dirty="0" smtClean="0"/>
              <a:t>بوابات</a:t>
            </a:r>
            <a:r>
              <a:rPr lang="ar-SA" sz="2800" dirty="0" smtClean="0"/>
              <a:t> يتم فيها اتخاذ قرارات بما يدخل وما يخرج</a:t>
            </a:r>
            <a:r>
              <a:rPr lang="en-US" sz="2800" dirty="0" smtClean="0"/>
              <a:t>.</a:t>
            </a:r>
            <a:br>
              <a:rPr lang="en-US" sz="2800" dirty="0" smtClean="0"/>
            </a:br>
            <a:r>
              <a:rPr lang="en-US" sz="2800" dirty="0" smtClean="0"/>
              <a:t>3.  </a:t>
            </a:r>
            <a:r>
              <a:rPr lang="ar-SA" sz="2800" dirty="0" smtClean="0"/>
              <a:t>في كل بوابة هناك سلطة لفرد أو لعدة أفراد لتقرير ما إذا كانت المادة الإعلامية ستمر أم لا ؟ وإذا كانت ستنتقل بنفس الشكل أو بعد إدخال تعديلات عليها</a:t>
            </a:r>
            <a:r>
              <a:rPr lang="en-US" sz="2800" dirty="0" smtClean="0"/>
              <a:t>.</a:t>
            </a:r>
            <a:br>
              <a:rPr lang="en-US" sz="2800" dirty="0" smtClean="0"/>
            </a:br>
            <a:r>
              <a:rPr lang="en-US" sz="2800" dirty="0" smtClean="0"/>
              <a:t>4.  </a:t>
            </a:r>
            <a:r>
              <a:rPr lang="ar-SA" sz="2800" dirty="0" smtClean="0"/>
              <a:t>مفهوم « حراسة البوابة » يعني السيطرة على مكان استراتيجي في سلسلة الاتصال بحيث يصبح لحارس البوابة سلطة اتخاذ القرار فيما سيمر من خلال بوابته، وكيف سيمر، حتى يصل في النهاية إلى الجمهور المستهدف</a:t>
            </a:r>
            <a:r>
              <a:rPr lang="en-US" dirty="0" smtClean="0"/>
              <a:t>. </a:t>
            </a:r>
            <a:endParaRPr lang="fr-F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TN" sz="4000" b="1" dirty="0" smtClean="0">
                <a:solidFill>
                  <a:schemeClr val="tx1"/>
                </a:solidFill>
              </a:rPr>
              <a:t>محاور المقرر </a:t>
            </a:r>
            <a:endParaRPr lang="fr-FR" sz="4000" b="1" dirty="0">
              <a:solidFill>
                <a:schemeClr val="tx1"/>
              </a:solidFill>
            </a:endParaRPr>
          </a:p>
        </p:txBody>
      </p:sp>
      <p:sp>
        <p:nvSpPr>
          <p:cNvPr id="3" name="Espace réservé du contenu 2"/>
          <p:cNvSpPr>
            <a:spLocks noGrp="1"/>
          </p:cNvSpPr>
          <p:nvPr>
            <p:ph sz="quarter" idx="1"/>
          </p:nvPr>
        </p:nvSpPr>
        <p:spPr>
          <a:xfrm>
            <a:off x="457200" y="2357430"/>
            <a:ext cx="7467600" cy="4116522"/>
          </a:xfrm>
        </p:spPr>
        <p:txBody>
          <a:bodyPr/>
          <a:lstStyle/>
          <a:p>
            <a:pPr algn="r" rtl="1"/>
            <a:r>
              <a:rPr lang="ar-SA" dirty="0" smtClean="0"/>
              <a:t>1- مفاهيم أولية</a:t>
            </a:r>
            <a:endParaRPr lang="fr-FR" dirty="0" smtClean="0"/>
          </a:p>
          <a:p>
            <a:pPr algn="r" rtl="1"/>
            <a:r>
              <a:rPr lang="ar-SA" dirty="0" smtClean="0"/>
              <a:t>2- مفهوم الإعلام والاتصال</a:t>
            </a:r>
            <a:endParaRPr lang="fr-FR" dirty="0" smtClean="0"/>
          </a:p>
          <a:p>
            <a:pPr algn="r" rtl="1"/>
            <a:r>
              <a:rPr lang="ar-SA" dirty="0" smtClean="0"/>
              <a:t>3-علوم الإعلام والاتصال</a:t>
            </a:r>
            <a:endParaRPr lang="fr-FR" dirty="0" smtClean="0"/>
          </a:p>
          <a:p>
            <a:pPr algn="r" rtl="1"/>
            <a:r>
              <a:rPr lang="ar-SA" dirty="0" smtClean="0"/>
              <a:t>4-الفعل الاتصالي والإعلامي</a:t>
            </a:r>
            <a:endParaRPr lang="fr-FR" dirty="0" smtClean="0"/>
          </a:p>
          <a:p>
            <a:pPr algn="r" rtl="1"/>
            <a:r>
              <a:rPr lang="ar-SA" dirty="0" smtClean="0"/>
              <a:t>5-أنواع الاتصال وعوائقه</a:t>
            </a:r>
            <a:endParaRPr lang="fr-FR" dirty="0" smtClean="0"/>
          </a:p>
          <a:p>
            <a:pPr algn="r" rtl="1"/>
            <a:r>
              <a:rPr lang="ar-SA" dirty="0" smtClean="0"/>
              <a:t>6- تحديد بعض المفاهيم المشابهة للإعلام والاتصال</a:t>
            </a:r>
            <a:endParaRPr lang="fr-F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rtl="1"/>
            <a:r>
              <a:rPr lang="en-US" sz="3600" dirty="0" smtClean="0">
                <a:solidFill>
                  <a:schemeClr val="tx1"/>
                </a:solidFill>
              </a:rPr>
              <a:t> </a:t>
            </a:r>
            <a:r>
              <a:rPr lang="ar-SA" sz="3600" b="1" u="sng" dirty="0" smtClean="0">
                <a:solidFill>
                  <a:schemeClr val="tx1"/>
                </a:solidFill>
              </a:rPr>
              <a:t>العوامل التي توجه قرار حارس البوابة الإعلامية</a:t>
            </a:r>
            <a:endParaRPr lang="fr-FR" sz="3600" dirty="0">
              <a:solidFill>
                <a:schemeClr val="tx1"/>
              </a:solidFill>
            </a:endParaRPr>
          </a:p>
        </p:txBody>
      </p:sp>
      <p:sp>
        <p:nvSpPr>
          <p:cNvPr id="3" name="Espace réservé du contenu 2"/>
          <p:cNvSpPr>
            <a:spLocks noGrp="1"/>
          </p:cNvSpPr>
          <p:nvPr>
            <p:ph sz="quarter" idx="1"/>
          </p:nvPr>
        </p:nvSpPr>
        <p:spPr>
          <a:xfrm>
            <a:off x="214282" y="1600200"/>
            <a:ext cx="7929618" cy="5043510"/>
          </a:xfrm>
        </p:spPr>
        <p:txBody>
          <a:bodyPr>
            <a:normAutofit fontScale="92500" lnSpcReduction="10000"/>
          </a:bodyPr>
          <a:lstStyle/>
          <a:p>
            <a:pPr rtl="1">
              <a:buNone/>
            </a:pPr>
            <a:r>
              <a:rPr lang="en-US" dirty="0" smtClean="0"/>
              <a:t> </a:t>
            </a:r>
            <a:endParaRPr lang="fr-FR" dirty="0" smtClean="0"/>
          </a:p>
          <a:p>
            <a:pPr algn="r" rtl="1">
              <a:buNone/>
            </a:pPr>
            <a:r>
              <a:rPr lang="en-US" dirty="0" smtClean="0"/>
              <a:t/>
            </a:r>
            <a:br>
              <a:rPr lang="en-US" dirty="0" smtClean="0"/>
            </a:br>
            <a:r>
              <a:rPr lang="en-US" sz="2800" dirty="0" smtClean="0"/>
              <a:t>1.  </a:t>
            </a:r>
            <a:r>
              <a:rPr lang="ar-SA" sz="2800" dirty="0" smtClean="0"/>
              <a:t>أهداف ملاّك الوسيلة الإعلامية، الذين يقومون بتمويلها</a:t>
            </a:r>
            <a:r>
              <a:rPr lang="en-US" sz="2800" dirty="0" smtClean="0"/>
              <a:t>. </a:t>
            </a:r>
            <a:br>
              <a:rPr lang="en-US" sz="2800" dirty="0" smtClean="0"/>
            </a:br>
            <a:r>
              <a:rPr lang="en-US" sz="2800" dirty="0" smtClean="0"/>
              <a:t>2.  </a:t>
            </a:r>
            <a:r>
              <a:rPr lang="ar-SA" sz="2800" dirty="0" smtClean="0"/>
              <a:t>متطلبات المعلنين وشروطهم، وطرق إرضائهم</a:t>
            </a:r>
            <a:r>
              <a:rPr lang="en-US" sz="2800" dirty="0" smtClean="0"/>
              <a:t>.</a:t>
            </a:r>
            <a:br>
              <a:rPr lang="en-US" sz="2800" dirty="0" smtClean="0"/>
            </a:br>
            <a:r>
              <a:rPr lang="en-US" sz="2800" dirty="0" smtClean="0"/>
              <a:t>3.  </a:t>
            </a:r>
            <a:r>
              <a:rPr lang="ar-SA" sz="2800" dirty="0" smtClean="0"/>
              <a:t>معايير الجمهور وتوقعات ردود فعله</a:t>
            </a:r>
            <a:r>
              <a:rPr lang="en-US" sz="2800" dirty="0" smtClean="0"/>
              <a:t>. </a:t>
            </a:r>
            <a:br>
              <a:rPr lang="en-US" sz="2800" dirty="0" smtClean="0"/>
            </a:br>
            <a:r>
              <a:rPr lang="en-US" sz="2800" dirty="0" smtClean="0"/>
              <a:t>4.  </a:t>
            </a:r>
            <a:r>
              <a:rPr lang="ar-SA" sz="2800" dirty="0" smtClean="0"/>
              <a:t>المعايير المهنية، وسياسة الوسيلة الإعلامية</a:t>
            </a:r>
            <a:r>
              <a:rPr lang="en-US" sz="2800" dirty="0" smtClean="0"/>
              <a:t>. </a:t>
            </a:r>
            <a:br>
              <a:rPr lang="en-US" sz="2800" dirty="0" smtClean="0"/>
            </a:br>
            <a:r>
              <a:rPr lang="en-US" sz="2800" dirty="0" smtClean="0"/>
              <a:t>5.  </a:t>
            </a:r>
            <a:r>
              <a:rPr lang="ar-SA" sz="2800" dirty="0" smtClean="0"/>
              <a:t>ضوابط الأنظمة والقوانين</a:t>
            </a:r>
            <a:r>
              <a:rPr lang="en-US" sz="2800" dirty="0" smtClean="0"/>
              <a:t>. </a:t>
            </a:r>
            <a:br>
              <a:rPr lang="en-US" sz="2800" dirty="0" smtClean="0"/>
            </a:br>
            <a:r>
              <a:rPr lang="en-US" sz="2800" dirty="0" smtClean="0"/>
              <a:t>6.  </a:t>
            </a:r>
            <a:r>
              <a:rPr lang="ar-SA" sz="2800" dirty="0" smtClean="0"/>
              <a:t>معايير المجتمع وقيمه وثقافته وتقاليده، حسب أهميتها وأولويتها لدى مالك الوسيلة</a:t>
            </a:r>
            <a:r>
              <a:rPr lang="en-US" sz="2800" dirty="0" smtClean="0"/>
              <a:t>.</a:t>
            </a:r>
            <a:br>
              <a:rPr lang="en-US" sz="2800" dirty="0" smtClean="0"/>
            </a:br>
            <a:r>
              <a:rPr lang="en-US" sz="2800" dirty="0" smtClean="0"/>
              <a:t>7.  </a:t>
            </a:r>
            <a:r>
              <a:rPr lang="ar-SA" sz="2800" dirty="0" smtClean="0"/>
              <a:t>المعايير الذاتية، والسمات الشخصية، والدوافع والميول والاتجاهات، لدى الشخص الذي يقوم بمهمة « حراسة البوابة</a:t>
            </a:r>
            <a:r>
              <a:rPr lang="en-US" sz="2800" dirty="0" smtClean="0"/>
              <a:t> ». </a:t>
            </a:r>
            <a:br>
              <a:rPr lang="en-US" sz="2800" dirty="0" smtClean="0"/>
            </a:br>
            <a:r>
              <a:rPr lang="ar-SA" sz="2800" dirty="0" smtClean="0"/>
              <a:t>وتختلف هذه العوامل بحسب قوتها وترتيبها من وسيلة إلى أخرى</a:t>
            </a:r>
            <a:r>
              <a:rPr lang="en-US" sz="2800" dirty="0" smtClean="0"/>
              <a:t>.</a:t>
            </a:r>
            <a:endParaRPr lang="fr-FR" sz="2800" dirty="0" smtClean="0"/>
          </a:p>
          <a:p>
            <a:pPr rtl="1">
              <a:buNone/>
            </a:pPr>
            <a:r>
              <a:rPr lang="en-US" dirty="0" smtClean="0"/>
              <a:t> </a:t>
            </a:r>
            <a:endParaRPr lang="fr-FR" dirty="0" smtClean="0"/>
          </a:p>
          <a:p>
            <a:pPr algn="r" rtl="1"/>
            <a:endParaRPr lang="fr-F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85720" y="274638"/>
            <a:ext cx="8358246" cy="1143000"/>
          </a:xfrm>
        </p:spPr>
        <p:txBody>
          <a:bodyPr>
            <a:normAutofit fontScale="90000"/>
          </a:bodyPr>
          <a:lstStyle/>
          <a:p>
            <a:pPr algn="ctr" rtl="1"/>
            <a:r>
              <a:rPr lang="ar-SA" b="1" dirty="0" smtClean="0">
                <a:solidFill>
                  <a:schemeClr val="tx1"/>
                </a:solidFill>
              </a:rPr>
              <a:t>ثانياً: وضع الأجندة وترتيب الأولويات</a:t>
            </a:r>
            <a:r>
              <a:rPr lang="en-US" b="1" dirty="0" smtClean="0">
                <a:solidFill>
                  <a:schemeClr val="tx1"/>
                </a:solidFill>
              </a:rPr>
              <a:t> (AGENDA-SETTING</a:t>
            </a:r>
            <a:r>
              <a:rPr lang="en-US" b="1" dirty="0" smtClean="0"/>
              <a:t>)</a:t>
            </a:r>
            <a:r>
              <a:rPr lang="fr-FR" dirty="0" smtClean="0"/>
              <a:t/>
            </a:r>
            <a:br>
              <a:rPr lang="fr-FR" dirty="0" smtClean="0"/>
            </a:br>
            <a:endParaRPr lang="fr-FR" dirty="0"/>
          </a:p>
        </p:txBody>
      </p:sp>
      <p:sp>
        <p:nvSpPr>
          <p:cNvPr id="3" name="Espace réservé du contenu 2"/>
          <p:cNvSpPr>
            <a:spLocks noGrp="1"/>
          </p:cNvSpPr>
          <p:nvPr>
            <p:ph sz="quarter" idx="1"/>
          </p:nvPr>
        </p:nvSpPr>
        <p:spPr>
          <a:xfrm>
            <a:off x="214282" y="1357298"/>
            <a:ext cx="8429684" cy="5286412"/>
          </a:xfrm>
        </p:spPr>
        <p:txBody>
          <a:bodyPr>
            <a:normAutofit/>
          </a:bodyPr>
          <a:lstStyle/>
          <a:p>
            <a:pPr algn="r" rtl="1">
              <a:buNone/>
            </a:pPr>
            <a:r>
              <a:rPr lang="en-US" dirty="0" smtClean="0"/>
              <a:t> </a:t>
            </a:r>
            <a:endParaRPr lang="fr-FR" dirty="0" smtClean="0"/>
          </a:p>
          <a:p>
            <a:pPr algn="r" rtl="1"/>
            <a:r>
              <a:rPr lang="ar-SA" sz="2800" dirty="0" smtClean="0"/>
              <a:t>ويمكن توضيح هذا الأسلوب بالنقاط التالية</a:t>
            </a:r>
            <a:r>
              <a:rPr lang="en-US" sz="2800" dirty="0" smtClean="0"/>
              <a:t>: </a:t>
            </a:r>
            <a:endParaRPr lang="fr-FR" sz="2800" dirty="0" smtClean="0"/>
          </a:p>
          <a:p>
            <a:pPr algn="r" rtl="1">
              <a:buNone/>
            </a:pPr>
            <a:r>
              <a:rPr lang="en-US" sz="2800" dirty="0" smtClean="0"/>
              <a:t/>
            </a:r>
            <a:br>
              <a:rPr lang="en-US" sz="2800" dirty="0" smtClean="0"/>
            </a:br>
            <a:r>
              <a:rPr lang="en-US" sz="2800" dirty="0" smtClean="0"/>
              <a:t>1.  </a:t>
            </a:r>
            <a:r>
              <a:rPr lang="ar-SA" sz="2800" dirty="0" smtClean="0"/>
              <a:t>وسائل الإعلام لا تستطيع تقديم جميع الموضوعات، وجميع القضايا، وجميع الأحداث، وجميع المشكلات التي تقع في المجتمع</a:t>
            </a:r>
            <a:r>
              <a:rPr lang="en-US" sz="2800" dirty="0" smtClean="0"/>
              <a:t/>
            </a:r>
            <a:br>
              <a:rPr lang="en-US" sz="2800" dirty="0" smtClean="0"/>
            </a:br>
            <a:r>
              <a:rPr lang="en-US" sz="2800" dirty="0" smtClean="0"/>
              <a:t>2. </a:t>
            </a:r>
            <a:r>
              <a:rPr lang="ar-SA" sz="2800" dirty="0" smtClean="0"/>
              <a:t> وبناءً عليه </a:t>
            </a:r>
            <a:r>
              <a:rPr lang="ar-TN" sz="2800" dirty="0" smtClean="0"/>
              <a:t>ت</a:t>
            </a:r>
            <a:r>
              <a:rPr lang="ar-SA" sz="2800" dirty="0" smtClean="0"/>
              <a:t>ختار</a:t>
            </a:r>
            <a:r>
              <a:rPr lang="ar-TN" sz="2800" dirty="0" smtClean="0"/>
              <a:t> </a:t>
            </a:r>
            <a:r>
              <a:rPr lang="ar-SA" sz="2800" b="1" u="sng" dirty="0" smtClean="0">
                <a:solidFill>
                  <a:srgbClr val="C00000"/>
                </a:solidFill>
              </a:rPr>
              <a:t>بعض</a:t>
            </a:r>
            <a:r>
              <a:rPr lang="ar-TN" sz="2800" b="1" u="sng" dirty="0" smtClean="0">
                <a:solidFill>
                  <a:srgbClr val="C00000"/>
                </a:solidFill>
              </a:rPr>
              <a:t> المواضيع </a:t>
            </a:r>
            <a:r>
              <a:rPr lang="ar-SA" sz="2800" b="1" u="sng" dirty="0" smtClean="0">
                <a:solidFill>
                  <a:srgbClr val="C00000"/>
                </a:solidFill>
              </a:rPr>
              <a:t>التي يتم التركيز عليها بشدة، </a:t>
            </a:r>
            <a:r>
              <a:rPr lang="en-US" sz="2800" dirty="0" smtClean="0"/>
              <a:t/>
            </a:r>
            <a:br>
              <a:rPr lang="en-US" sz="2800" dirty="0" smtClean="0"/>
            </a:br>
            <a:r>
              <a:rPr lang="en-US" sz="2800" dirty="0" smtClean="0"/>
              <a:t>3.  </a:t>
            </a:r>
            <a:r>
              <a:rPr lang="ar-SA" sz="2800" dirty="0" smtClean="0"/>
              <a:t>هذه الموضوعات تبدأ في إثارة اهتمامات الناس تدريجياً، وتجعلهم يدركونها، ويفكرون فيها</a:t>
            </a:r>
            <a:r>
              <a:rPr lang="ar-TN" sz="2800" dirty="0" smtClean="0"/>
              <a:t>  </a:t>
            </a:r>
            <a:r>
              <a:rPr lang="ar-SA" sz="2800" dirty="0" smtClean="0"/>
              <a:t>وبالتالي تمثل لد</a:t>
            </a:r>
            <a:r>
              <a:rPr lang="ar-TN" sz="2800" dirty="0" smtClean="0"/>
              <a:t>يهم </a:t>
            </a:r>
            <a:r>
              <a:rPr lang="ar-SA" sz="2800" dirty="0" smtClean="0"/>
              <a:t>أهمية أكبر نسبياً من الموضوعات الأخرى التي لا تطرحها وسائل الإعلام</a:t>
            </a:r>
            <a:r>
              <a:rPr lang="en-US" sz="2800" dirty="0" smtClean="0"/>
              <a:t>. </a:t>
            </a:r>
            <a:br>
              <a:rPr lang="en-US" sz="2800" dirty="0" smtClean="0"/>
            </a:br>
            <a:r>
              <a:rPr lang="en-US" sz="2800" dirty="0" smtClean="0"/>
              <a:t>4.  </a:t>
            </a:r>
            <a:r>
              <a:rPr lang="ar-SA" sz="2800" dirty="0" smtClean="0"/>
              <a:t>لذلك يقال</a:t>
            </a:r>
            <a:r>
              <a:rPr lang="en-US" sz="2800" dirty="0" smtClean="0"/>
              <a:t>: </a:t>
            </a:r>
            <a:r>
              <a:rPr lang="ar-SA" sz="2800" b="1" dirty="0" smtClean="0">
                <a:solidFill>
                  <a:srgbClr val="C00000"/>
                </a:solidFill>
              </a:rPr>
              <a:t>إن وسائل الإعلام لا تنجح دائماً في إبلاغ الجماهير كيف يفكرون؟ ولكنها تنجح في إبلاغهم عما يجب أن يفكروا فيه</a:t>
            </a:r>
            <a:r>
              <a:rPr lang="en-US" sz="2800" dirty="0" smtClean="0">
                <a:solidFill>
                  <a:srgbClr val="C00000"/>
                </a:solidFill>
              </a:rPr>
              <a:t> </a:t>
            </a:r>
            <a:r>
              <a:rPr lang="en-US" dirty="0" smtClean="0">
                <a:solidFill>
                  <a:srgbClr val="C00000"/>
                </a:solidFill>
              </a:rPr>
              <a:t/>
            </a:r>
            <a:br>
              <a:rPr lang="en-US" dirty="0" smtClean="0">
                <a:solidFill>
                  <a:srgbClr val="C00000"/>
                </a:solidFill>
              </a:rPr>
            </a:br>
            <a:endParaRPr lang="fr-FR" dirty="0">
              <a:solidFill>
                <a:srgbClr val="C00000"/>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b="1" u="sng" dirty="0" smtClean="0">
                <a:solidFill>
                  <a:schemeClr val="tx1"/>
                </a:solidFill>
              </a:rPr>
              <a:t>من العوامل المؤثرة في ترتيب الأجندة وترتيب الأولويات</a:t>
            </a:r>
            <a:endParaRPr lang="fr-FR" dirty="0">
              <a:solidFill>
                <a:schemeClr val="tx1"/>
              </a:solidFill>
            </a:endParaRPr>
          </a:p>
        </p:txBody>
      </p:sp>
      <p:sp>
        <p:nvSpPr>
          <p:cNvPr id="3" name="Espace réservé du contenu 2"/>
          <p:cNvSpPr>
            <a:spLocks noGrp="1"/>
          </p:cNvSpPr>
          <p:nvPr>
            <p:ph sz="quarter" idx="1"/>
          </p:nvPr>
        </p:nvSpPr>
        <p:spPr>
          <a:xfrm>
            <a:off x="285720" y="1600200"/>
            <a:ext cx="8143932" cy="4873752"/>
          </a:xfrm>
        </p:spPr>
        <p:txBody>
          <a:bodyPr>
            <a:normAutofit fontScale="92500"/>
          </a:bodyPr>
          <a:lstStyle/>
          <a:p>
            <a:pPr algn="r" rtl="1">
              <a:buNone/>
            </a:pPr>
            <a:r>
              <a:rPr lang="en-US" sz="2800" dirty="0" smtClean="0"/>
              <a:t/>
            </a:r>
            <a:br>
              <a:rPr lang="en-US" sz="2800" dirty="0" smtClean="0"/>
            </a:br>
            <a:r>
              <a:rPr lang="en-US" sz="2800" b="1" dirty="0" smtClean="0"/>
              <a:t>1.  </a:t>
            </a:r>
            <a:r>
              <a:rPr lang="ar-SA" sz="2800" b="1" dirty="0" smtClean="0"/>
              <a:t>طبيعة القضايا</a:t>
            </a:r>
            <a:r>
              <a:rPr lang="en-US" sz="2800" b="1" dirty="0" smtClean="0"/>
              <a:t>:</a:t>
            </a:r>
            <a:r>
              <a:rPr lang="en-US" sz="2800" dirty="0" smtClean="0"/>
              <a:t> </a:t>
            </a:r>
            <a:r>
              <a:rPr lang="ar-SA" sz="2800" dirty="0" smtClean="0"/>
              <a:t>ترتيب الأولويات يحقق نتائج قوية مع القضايا غير الملموسة للجمهور، بحيث تصبح تلك القضايا ملموسة بعد فترة من التغطية الإعلامية المتكررة</a:t>
            </a:r>
            <a:r>
              <a:rPr lang="en-US" sz="2800" dirty="0" smtClean="0"/>
              <a:t>. </a:t>
            </a:r>
            <a:br>
              <a:rPr lang="en-US" sz="2800" dirty="0" smtClean="0"/>
            </a:br>
            <a:r>
              <a:rPr lang="en-US" sz="2800" b="1" dirty="0" smtClean="0"/>
              <a:t>2.  </a:t>
            </a:r>
            <a:r>
              <a:rPr lang="ar-SA" sz="2800" b="1" dirty="0" smtClean="0"/>
              <a:t>أهمية القضايا</a:t>
            </a:r>
            <a:r>
              <a:rPr lang="en-US" sz="2800" b="1" dirty="0" smtClean="0"/>
              <a:t>:</a:t>
            </a:r>
            <a:r>
              <a:rPr lang="en-US" sz="2800" dirty="0" smtClean="0"/>
              <a:t> </a:t>
            </a:r>
            <a:r>
              <a:rPr lang="ar-SA" sz="2800" dirty="0" smtClean="0"/>
              <a:t>ترتيب الأولويات ينجح مع القضايا التي تسبب التهديد والخوف مثل التلوث والإيدز، أكثر من القضايا التي لا تسبب تهديداً مباشراً مثل الطلاق</a:t>
            </a:r>
            <a:r>
              <a:rPr lang="en-US" sz="2800" dirty="0" smtClean="0"/>
              <a:t>. </a:t>
            </a:r>
            <a:br>
              <a:rPr lang="en-US" sz="2800" dirty="0" smtClean="0"/>
            </a:br>
            <a:r>
              <a:rPr lang="en-US" sz="2800" b="1" dirty="0" smtClean="0"/>
              <a:t>3.  </a:t>
            </a:r>
            <a:r>
              <a:rPr lang="ar-SA" sz="2800" b="1" dirty="0" smtClean="0"/>
              <a:t>توقيت إثارة القضايا</a:t>
            </a:r>
            <a:r>
              <a:rPr lang="en-US" sz="2800" b="1" dirty="0" smtClean="0"/>
              <a:t>:</a:t>
            </a:r>
            <a:r>
              <a:rPr lang="en-US" sz="2800" dirty="0" smtClean="0"/>
              <a:t> </a:t>
            </a:r>
            <a:r>
              <a:rPr lang="ar-SA" sz="2800" dirty="0" smtClean="0"/>
              <a:t>ترتيب الأولويات ينجح بشكل كبير باختيار التوقيت الدقيق لإثارة القضايا، واستغلال الفرص والظروف المناسبة لذلك</a:t>
            </a:r>
            <a:r>
              <a:rPr lang="en-US" sz="2800" dirty="0" smtClean="0"/>
              <a:t>. </a:t>
            </a:r>
            <a:br>
              <a:rPr lang="en-US" sz="2800" dirty="0" smtClean="0"/>
            </a:br>
            <a:r>
              <a:rPr lang="en-US" sz="2800" b="1" dirty="0" smtClean="0"/>
              <a:t>4.  </a:t>
            </a:r>
            <a:r>
              <a:rPr lang="ar-SA" sz="2800" b="1" dirty="0" smtClean="0"/>
              <a:t>نوع الوسيلة المستخدمة</a:t>
            </a:r>
            <a:r>
              <a:rPr lang="en-US" sz="2800" b="1" dirty="0" smtClean="0"/>
              <a:t>:</a:t>
            </a:r>
            <a:r>
              <a:rPr lang="en-US" sz="2800" dirty="0" smtClean="0"/>
              <a:t> </a:t>
            </a:r>
            <a:r>
              <a:rPr lang="ar-SA" sz="2800" dirty="0" smtClean="0"/>
              <a:t>ترتيب الأولويات في التلفزيون يحقق نتائج فعالة على المدى القصير، أما في الصحف فهو يحقق تأثيرات أقوى على المدى البعيد</a:t>
            </a:r>
            <a:r>
              <a:rPr lang="en-US" sz="2800" dirty="0" smtClean="0"/>
              <a:t>.</a:t>
            </a:r>
            <a:endParaRPr lang="fr-FR" sz="2800" dirty="0" smtClean="0"/>
          </a:p>
          <a:p>
            <a:pPr algn="r" rtl="1"/>
            <a:endParaRPr lang="fr-FR"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4282" y="274638"/>
            <a:ext cx="8572560" cy="1654164"/>
          </a:xfrm>
        </p:spPr>
        <p:txBody>
          <a:bodyPr anchor="t">
            <a:normAutofit fontScale="90000"/>
          </a:bodyPr>
          <a:lstStyle/>
          <a:p>
            <a:pPr algn="ctr" rtl="1"/>
            <a:r>
              <a:rPr lang="ar-SA" sz="3600" b="1" dirty="0" smtClean="0">
                <a:solidFill>
                  <a:schemeClr val="tx1"/>
                </a:solidFill>
              </a:rPr>
              <a:t>التأثير التراكمي طويل الأمد</a:t>
            </a:r>
            <a:r>
              <a:rPr lang="en-US" sz="3600" b="1" dirty="0" smtClean="0">
                <a:solidFill>
                  <a:schemeClr val="tx1"/>
                </a:solidFill>
              </a:rPr>
              <a:t>: </a:t>
            </a:r>
            <a:r>
              <a:rPr lang="ar-TN" sz="3600" b="1" dirty="0" smtClean="0">
                <a:solidFill>
                  <a:schemeClr val="tx1"/>
                </a:solidFill>
              </a:rPr>
              <a:t/>
            </a:r>
            <a:br>
              <a:rPr lang="ar-TN" sz="3600" b="1" dirty="0" smtClean="0">
                <a:solidFill>
                  <a:schemeClr val="tx1"/>
                </a:solidFill>
              </a:rPr>
            </a:br>
            <a:r>
              <a:rPr lang="en-US" sz="3600" b="1" dirty="0" smtClean="0">
                <a:solidFill>
                  <a:schemeClr val="tx1"/>
                </a:solidFill>
              </a:rPr>
              <a:t>(LONG-TERM </a:t>
            </a:r>
            <a:r>
              <a:rPr lang="ar-TN" sz="3600" b="1" dirty="0" smtClean="0">
                <a:solidFill>
                  <a:schemeClr val="tx1"/>
                </a:solidFill>
              </a:rPr>
              <a:t/>
            </a:r>
            <a:br>
              <a:rPr lang="ar-TN" sz="3600" b="1" dirty="0" smtClean="0">
                <a:solidFill>
                  <a:schemeClr val="tx1"/>
                </a:solidFill>
              </a:rPr>
            </a:br>
            <a:r>
              <a:rPr lang="en-US" sz="3600" b="1" dirty="0" smtClean="0">
                <a:solidFill>
                  <a:schemeClr val="tx1"/>
                </a:solidFill>
              </a:rPr>
              <a:t>EFFECT)</a:t>
            </a:r>
            <a:r>
              <a:rPr lang="ar-TN" sz="3600" b="1" dirty="0" smtClean="0">
                <a:solidFill>
                  <a:schemeClr val="tx1"/>
                </a:solidFill>
              </a:rPr>
              <a:t/>
            </a:r>
            <a:br>
              <a:rPr lang="ar-TN" sz="3600" b="1" dirty="0" smtClean="0">
                <a:solidFill>
                  <a:schemeClr val="tx1"/>
                </a:solidFill>
              </a:rPr>
            </a:br>
            <a:r>
              <a:rPr lang="fr-FR" dirty="0" smtClean="0"/>
              <a:t/>
            </a:r>
            <a:br>
              <a:rPr lang="fr-FR" dirty="0" smtClean="0"/>
            </a:br>
            <a:endParaRPr lang="fr-FR" dirty="0"/>
          </a:p>
        </p:txBody>
      </p:sp>
      <p:sp>
        <p:nvSpPr>
          <p:cNvPr id="3" name="Espace réservé du contenu 2"/>
          <p:cNvSpPr>
            <a:spLocks noGrp="1"/>
          </p:cNvSpPr>
          <p:nvPr>
            <p:ph sz="quarter" idx="1"/>
          </p:nvPr>
        </p:nvSpPr>
        <p:spPr>
          <a:xfrm>
            <a:off x="457200" y="2071678"/>
            <a:ext cx="7467600" cy="4402274"/>
          </a:xfrm>
        </p:spPr>
        <p:txBody>
          <a:bodyPr>
            <a:normAutofit fontScale="85000" lnSpcReduction="20000"/>
          </a:bodyPr>
          <a:lstStyle/>
          <a:p>
            <a:pPr algn="r" rtl="1"/>
            <a:r>
              <a:rPr lang="en-US" dirty="0" smtClean="0"/>
              <a:t/>
            </a:r>
            <a:br>
              <a:rPr lang="en-US" dirty="0" smtClean="0"/>
            </a:br>
            <a:r>
              <a:rPr lang="en-US" dirty="0" smtClean="0"/>
              <a:t>1.  </a:t>
            </a:r>
            <a:r>
              <a:rPr lang="ar-SA" dirty="0" smtClean="0"/>
              <a:t>تبدأ مجموعة من وسائل الإعلام في تركيز اهتمامها على نقل رسائل حول موضوع محدد ( مشكلة - موقف – قضية)</a:t>
            </a:r>
            <a:r>
              <a:rPr lang="en-US" dirty="0" smtClean="0"/>
              <a:t> </a:t>
            </a:r>
            <a:br>
              <a:rPr lang="en-US" dirty="0" smtClean="0"/>
            </a:br>
            <a:r>
              <a:rPr lang="en-US" dirty="0" smtClean="0"/>
              <a:t>2.  </a:t>
            </a:r>
            <a:r>
              <a:rPr lang="ar-SA" dirty="0" smtClean="0"/>
              <a:t>على مدى فترة ممتدة من الزمن تستمر وسائل الإعلام في نشر أو إذاعة رسائلها حول الموضوع بشكل دائم ومنظم ومتكامل فيما بينها</a:t>
            </a:r>
            <a:r>
              <a:rPr lang="en-US" dirty="0" smtClean="0"/>
              <a:t>. </a:t>
            </a:r>
            <a:br>
              <a:rPr lang="en-US" dirty="0" smtClean="0"/>
            </a:br>
            <a:r>
              <a:rPr lang="en-US" dirty="0" smtClean="0"/>
              <a:t>3.  </a:t>
            </a:r>
            <a:r>
              <a:rPr lang="ar-SA" dirty="0" smtClean="0"/>
              <a:t>يبدأ أفراد الجمهور في الاهتمام بهذه الرسائل، وتدريجياً يبدأ المجتمع المكون من هؤلاء الأفراد في تكوين فهمه العام والمتشابه للموضوع، والمستمد من مضامين وسائل الإعلام التي تضمنتها رسائل هذه الوسائل</a:t>
            </a:r>
            <a:r>
              <a:rPr lang="en-US" dirty="0" smtClean="0"/>
              <a:t>. </a:t>
            </a:r>
            <a:br>
              <a:rPr lang="en-US" dirty="0" smtClean="0"/>
            </a:br>
            <a:r>
              <a:rPr lang="en-US" dirty="0" smtClean="0"/>
              <a:t>4.  </a:t>
            </a:r>
            <a:r>
              <a:rPr lang="ar-SA" dirty="0" smtClean="0"/>
              <a:t>مع زيادة طرح الوسائل الإعلامية للموضوع يتكون فهم عام مشترك حوله، وبالتالي يتم تشكيل أو إعادة تشكيل المعاني والمعتقدات والاتجاهات، التي تعمل كمرشد لسلوك جمهور وسائل الإعلام</a:t>
            </a:r>
            <a:r>
              <a:rPr lang="en-US" dirty="0" smtClean="0"/>
              <a:t>.</a:t>
            </a:r>
            <a:br>
              <a:rPr lang="en-US" dirty="0" smtClean="0"/>
            </a:br>
            <a:r>
              <a:rPr lang="en-US" dirty="0" smtClean="0"/>
              <a:t>5.  </a:t>
            </a:r>
            <a:r>
              <a:rPr lang="ar-SA" dirty="0" smtClean="0"/>
              <a:t>وعلى هذا فإن التغيرات التي حدثت نتيجة التعرض لوسائل الإعلام لدى الأفراد تتراكم، ويتولد عنها ببطء معتقدات واتجاهات جديدة، تؤدي إلى تغير واضح في أنماط السلوك المرتبط بالموضوع</a:t>
            </a:r>
            <a:r>
              <a:rPr lang="en-US" dirty="0" smtClean="0"/>
              <a:t>.</a:t>
            </a:r>
            <a:br>
              <a:rPr lang="en-US" dirty="0" smtClean="0"/>
            </a:br>
            <a:r>
              <a:rPr lang="en-US" dirty="0" smtClean="0"/>
              <a:t>6.  </a:t>
            </a:r>
            <a:r>
              <a:rPr lang="ar-SA" dirty="0" smtClean="0"/>
              <a:t>تحدث مثل هذه التغيرات طويلة الأمد على مستوى مجتمع بذاته، أو على مستوى ثقافة إقليمية معينة، أو على مستوى عالمي</a:t>
            </a:r>
            <a:r>
              <a:rPr lang="en-US" dirty="0" smtClean="0"/>
              <a:t>. </a:t>
            </a:r>
            <a:endParaRPr lang="fr-FR"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SA" b="1" u="sng" dirty="0" smtClean="0">
                <a:solidFill>
                  <a:schemeClr val="tx1"/>
                </a:solidFill>
              </a:rPr>
              <a:t>ويلاحظ في هذا الأسلوب ما يلي</a:t>
            </a:r>
            <a:r>
              <a:rPr lang="en-US" b="1" u="sng" dirty="0" smtClean="0">
                <a:solidFill>
                  <a:schemeClr val="tx1"/>
                </a:solidFill>
              </a:rPr>
              <a:t>:</a:t>
            </a:r>
            <a:r>
              <a:rPr lang="en-US" dirty="0" smtClean="0">
                <a:solidFill>
                  <a:schemeClr val="tx1"/>
                </a:solidFill>
              </a:rPr>
              <a:t> </a:t>
            </a:r>
            <a:r>
              <a:rPr lang="fr-FR" dirty="0" smtClean="0"/>
              <a:t/>
            </a:r>
            <a:br>
              <a:rPr lang="fr-FR" dirty="0" smtClean="0"/>
            </a:br>
            <a:endParaRPr lang="fr-FR" dirty="0"/>
          </a:p>
        </p:txBody>
      </p:sp>
      <p:sp>
        <p:nvSpPr>
          <p:cNvPr id="3" name="Espace réservé du contenu 2"/>
          <p:cNvSpPr>
            <a:spLocks noGrp="1"/>
          </p:cNvSpPr>
          <p:nvPr>
            <p:ph sz="quarter" idx="1"/>
          </p:nvPr>
        </p:nvSpPr>
        <p:spPr/>
        <p:txBody>
          <a:bodyPr/>
          <a:lstStyle/>
          <a:p>
            <a:pPr algn="r" rtl="1">
              <a:buNone/>
            </a:pPr>
            <a:r>
              <a:rPr lang="en-US" dirty="0" smtClean="0"/>
              <a:t/>
            </a:r>
            <a:br>
              <a:rPr lang="en-US" dirty="0" smtClean="0"/>
            </a:br>
            <a:r>
              <a:rPr lang="en-US" dirty="0" smtClean="0"/>
              <a:t>1.  </a:t>
            </a:r>
            <a:r>
              <a:rPr lang="ar-SA" dirty="0" smtClean="0"/>
              <a:t>إن وجود التعددية الإعلامية وتنوع الوسائل واختلافها فيما بينها وتضارب مصالحها أحياناً فهذا كله لا يلغي وجود توافق ضمني بين «بعض» الوسائل، حول «بعض» القضايا والمواقف والاتجاهات، يحدث فيها التأثير التراكمي طويل الأمد</a:t>
            </a:r>
            <a:r>
              <a:rPr lang="en-US" dirty="0" smtClean="0"/>
              <a:t>. </a:t>
            </a:r>
            <a:br>
              <a:rPr lang="en-US" dirty="0" smtClean="0"/>
            </a:br>
            <a:r>
              <a:rPr lang="en-US" dirty="0" smtClean="0"/>
              <a:t>2.  </a:t>
            </a:r>
            <a:r>
              <a:rPr lang="ar-SA" dirty="0" smtClean="0"/>
              <a:t>لقد ساهمت الثورة الرقمية والإعلام الجديد في كسر احتكار مؤسسات الإعلام التقليدية، والتقليل بصورة ما من سلطتها، وإضعاف تأثيرها نسبياً على المجتمعات والثقافات المختلفة</a:t>
            </a:r>
            <a:r>
              <a:rPr lang="en-US" dirty="0" smtClean="0"/>
              <a:t>.</a:t>
            </a:r>
            <a:endParaRPr lang="fr-FR" dirty="0" smtClean="0"/>
          </a:p>
          <a:p>
            <a:pPr algn="r" rtl="1"/>
            <a:endParaRPr lang="fr-FR"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SA" b="1" dirty="0" smtClean="0">
                <a:solidFill>
                  <a:schemeClr val="tx1"/>
                </a:solidFill>
              </a:rPr>
              <a:t>الفصل الرابع: الإعلام الجديد</a:t>
            </a:r>
            <a:r>
              <a:rPr lang="fr-FR" b="1" dirty="0" smtClean="0">
                <a:solidFill>
                  <a:schemeClr val="tx1"/>
                </a:solidFill>
              </a:rPr>
              <a:t/>
            </a:r>
            <a:br>
              <a:rPr lang="fr-FR" b="1" dirty="0" smtClean="0">
                <a:solidFill>
                  <a:schemeClr val="tx1"/>
                </a:solidFill>
              </a:rPr>
            </a:br>
            <a:endParaRPr lang="fr-FR" dirty="0">
              <a:solidFill>
                <a:schemeClr val="tx1"/>
              </a:solidFill>
            </a:endParaRPr>
          </a:p>
        </p:txBody>
      </p:sp>
      <p:sp>
        <p:nvSpPr>
          <p:cNvPr id="3" name="Espace réservé du contenu 2"/>
          <p:cNvSpPr>
            <a:spLocks noGrp="1"/>
          </p:cNvSpPr>
          <p:nvPr>
            <p:ph sz="quarter" idx="1"/>
          </p:nvPr>
        </p:nvSpPr>
        <p:spPr/>
        <p:txBody>
          <a:bodyPr/>
          <a:lstStyle/>
          <a:p>
            <a:pPr algn="r" rtl="1"/>
            <a:r>
              <a:rPr lang="ar-SA" dirty="0" smtClean="0"/>
              <a:t>تمثل ثورة المعلومات التي يعيشها العالم في الوقت الراهن أحد أهم مراحل التطور التاريخي الكبرى في تاريخ الإنسانية</a:t>
            </a:r>
            <a:r>
              <a:rPr lang="en-US" dirty="0" smtClean="0"/>
              <a:t>. </a:t>
            </a:r>
            <a:br>
              <a:rPr lang="en-US" dirty="0" smtClean="0"/>
            </a:br>
            <a:r>
              <a:rPr lang="ar-SA" dirty="0" smtClean="0"/>
              <a:t>ومن أهم نتائج هذه الثورة المعلوماتية التغيرات الكبرى التي حدثت في الصناعة الإعلامية، وأنماط استهلاك المعلومات، وإنتاجها، ونشرها، والتشارك في مضامينها</a:t>
            </a:r>
            <a:r>
              <a:rPr lang="en-US" dirty="0" smtClean="0"/>
              <a:t>.  </a:t>
            </a:r>
            <a:r>
              <a:rPr lang="ar-SA" dirty="0" smtClean="0"/>
              <a:t>أدى هذا التطور الكبير إلى انقسام القطاع الإعلامي إلى مجالين</a:t>
            </a:r>
            <a:r>
              <a:rPr lang="en-US" dirty="0" smtClean="0"/>
              <a:t>: </a:t>
            </a:r>
            <a:br>
              <a:rPr lang="en-US" dirty="0" smtClean="0"/>
            </a:br>
            <a:r>
              <a:rPr lang="ar-SA" b="1" dirty="0" smtClean="0"/>
              <a:t>أ. الإعلام التقليدي</a:t>
            </a:r>
            <a:r>
              <a:rPr lang="en-US" b="1" dirty="0" smtClean="0"/>
              <a:t>:</a:t>
            </a:r>
            <a:r>
              <a:rPr lang="en-US" dirty="0" smtClean="0"/>
              <a:t> </a:t>
            </a:r>
            <a:r>
              <a:rPr lang="ar-SA" dirty="0" smtClean="0"/>
              <a:t>الذي يضم الصحف والمجلات والإذاعة والتلفزيون</a:t>
            </a:r>
            <a:r>
              <a:rPr lang="en-US" dirty="0" smtClean="0"/>
              <a:t>. </a:t>
            </a:r>
            <a:br>
              <a:rPr lang="en-US" dirty="0" smtClean="0"/>
            </a:br>
            <a:r>
              <a:rPr lang="ar-SA" b="1" dirty="0" smtClean="0"/>
              <a:t>ب. الإعلام الجديد</a:t>
            </a:r>
            <a:r>
              <a:rPr lang="en-US" b="1" dirty="0" smtClean="0"/>
              <a:t>:</a:t>
            </a:r>
            <a:r>
              <a:rPr lang="en-US" dirty="0" smtClean="0"/>
              <a:t> </a:t>
            </a:r>
            <a:r>
              <a:rPr lang="ar-SA" dirty="0" smtClean="0"/>
              <a:t>الذي يقوم على تدفق المعلومات عبر شبكة الانترنت والهاتف الجوال</a:t>
            </a:r>
            <a:r>
              <a:rPr lang="en-US" dirty="0" smtClean="0"/>
              <a:t>.</a:t>
            </a:r>
            <a:endParaRPr lang="fr-FR"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SA" b="1" dirty="0" smtClean="0">
                <a:solidFill>
                  <a:schemeClr val="tx1"/>
                </a:solidFill>
              </a:rPr>
              <a:t>أولاً: مرادفات الإعلام الجديد</a:t>
            </a:r>
            <a:endParaRPr lang="fr-FR" dirty="0">
              <a:solidFill>
                <a:schemeClr val="tx1"/>
              </a:solidFill>
            </a:endParaRPr>
          </a:p>
        </p:txBody>
      </p:sp>
      <p:sp>
        <p:nvSpPr>
          <p:cNvPr id="3" name="Espace réservé du contenu 2"/>
          <p:cNvSpPr>
            <a:spLocks noGrp="1"/>
          </p:cNvSpPr>
          <p:nvPr>
            <p:ph sz="quarter" idx="1"/>
          </p:nvPr>
        </p:nvSpPr>
        <p:spPr/>
        <p:txBody>
          <a:bodyPr anchor="ctr"/>
          <a:lstStyle/>
          <a:p>
            <a:pPr algn="r" rtl="1"/>
            <a:r>
              <a:rPr lang="ar-SA" dirty="0" smtClean="0"/>
              <a:t>يطلق على الإعلام الجديد العديد من المسميات والمصطلحات ومنها</a:t>
            </a:r>
            <a:r>
              <a:rPr lang="en-US" dirty="0" smtClean="0"/>
              <a:t>: </a:t>
            </a:r>
            <a:br>
              <a:rPr lang="en-US" dirty="0" smtClean="0"/>
            </a:br>
            <a:r>
              <a:rPr lang="ar-SA" dirty="0" smtClean="0"/>
              <a:t>الإعلام الرقمي، الإعلام التفاعلي، إعلام المعلومات، إعلام الوسائط المتعددة، الإعلام الشبكي الحي على خطوط الاتصال</a:t>
            </a:r>
            <a:r>
              <a:rPr lang="en-US" dirty="0" smtClean="0"/>
              <a:t> ( Online Media)</a:t>
            </a:r>
            <a:r>
              <a:rPr lang="ar-SA" dirty="0" smtClean="0"/>
              <a:t>، الإعلام </a:t>
            </a:r>
            <a:r>
              <a:rPr lang="ar-SA" dirty="0" err="1" smtClean="0"/>
              <a:t>السيبروني</a:t>
            </a:r>
            <a:r>
              <a:rPr lang="en-US" dirty="0" smtClean="0"/>
              <a:t> ( Cyber Media)</a:t>
            </a:r>
            <a:r>
              <a:rPr lang="ar-SA" dirty="0" smtClean="0"/>
              <a:t>، والإعلام </a:t>
            </a:r>
            <a:r>
              <a:rPr lang="ar-SA" dirty="0" err="1" smtClean="0"/>
              <a:t>التشعبي</a:t>
            </a:r>
            <a:r>
              <a:rPr lang="en-US" dirty="0" smtClean="0"/>
              <a:t> ( Hyper Media ).</a:t>
            </a:r>
            <a:endParaRPr lang="fr-FR" dirty="0" smtClean="0"/>
          </a:p>
          <a:p>
            <a:pPr algn="r"/>
            <a:endParaRPr lang="fr-FR"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b="1" dirty="0" smtClean="0">
                <a:solidFill>
                  <a:schemeClr val="tx1"/>
                </a:solidFill>
              </a:rPr>
              <a:t>ثانياً: تعريف الإعلام الجديد</a:t>
            </a:r>
            <a:r>
              <a:rPr lang="fr-FR" dirty="0" smtClean="0">
                <a:solidFill>
                  <a:schemeClr val="tx1"/>
                </a:solidFill>
              </a:rPr>
              <a:t/>
            </a:r>
            <a:br>
              <a:rPr lang="fr-FR" dirty="0" smtClean="0">
                <a:solidFill>
                  <a:schemeClr val="tx1"/>
                </a:solidFill>
              </a:rPr>
            </a:br>
            <a:endParaRPr lang="fr-FR" dirty="0">
              <a:solidFill>
                <a:schemeClr val="tx1"/>
              </a:solidFill>
            </a:endParaRPr>
          </a:p>
        </p:txBody>
      </p:sp>
      <p:sp>
        <p:nvSpPr>
          <p:cNvPr id="3" name="Espace réservé du contenu 2"/>
          <p:cNvSpPr>
            <a:spLocks noGrp="1"/>
          </p:cNvSpPr>
          <p:nvPr>
            <p:ph sz="quarter" idx="1"/>
          </p:nvPr>
        </p:nvSpPr>
        <p:spPr/>
        <p:txBody>
          <a:bodyPr anchor="ctr"/>
          <a:lstStyle/>
          <a:p>
            <a:pPr rtl="1">
              <a:buNone/>
            </a:pPr>
            <a:r>
              <a:rPr lang="ar-TN" dirty="0" smtClean="0"/>
              <a:t> </a:t>
            </a:r>
            <a:endParaRPr lang="fr-FR" dirty="0" smtClean="0"/>
          </a:p>
          <a:p>
            <a:pPr algn="r" rtl="1"/>
            <a:r>
              <a:rPr lang="ar-SA" dirty="0" smtClean="0"/>
              <a:t>الإعلام الجديد هو العملية الاتصالية الناتجة من اندماج ثلاثة عناصر</a:t>
            </a:r>
            <a:r>
              <a:rPr lang="en-US" dirty="0" smtClean="0"/>
              <a:t>: </a:t>
            </a:r>
            <a:endParaRPr lang="ar-TN" dirty="0" smtClean="0"/>
          </a:p>
          <a:p>
            <a:pPr algn="r" rtl="1">
              <a:buNone/>
            </a:pPr>
            <a:r>
              <a:rPr lang="en-US" dirty="0" smtClean="0"/>
              <a:t/>
            </a:r>
            <a:br>
              <a:rPr lang="en-US" dirty="0" smtClean="0"/>
            </a:br>
            <a:r>
              <a:rPr lang="en-US" b="1" dirty="0" smtClean="0"/>
              <a:t>1- </a:t>
            </a:r>
            <a:r>
              <a:rPr lang="ar-SA" b="1" dirty="0" smtClean="0"/>
              <a:t>الكمبيوتر        2- الشبكات         3- الوسائط المتعددة</a:t>
            </a:r>
            <a:endParaRPr lang="fr-FR" dirty="0" smtClean="0"/>
          </a:p>
          <a:p>
            <a:pPr rtl="1">
              <a:buNone/>
            </a:pPr>
            <a:r>
              <a:rPr lang="en-US" dirty="0" smtClean="0"/>
              <a:t> </a:t>
            </a:r>
            <a:endParaRPr lang="fr-FR" dirty="0" smtClean="0"/>
          </a:p>
          <a:p>
            <a:endParaRPr lang="fr-FR"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b="1" dirty="0" smtClean="0">
                <a:solidFill>
                  <a:schemeClr val="tx1"/>
                </a:solidFill>
              </a:rPr>
              <a:t>ثالثاً: وسائل الإعلام الجديد</a:t>
            </a:r>
            <a:r>
              <a:rPr lang="fr-FR" dirty="0" smtClean="0"/>
              <a:t/>
            </a:r>
            <a:br>
              <a:rPr lang="fr-FR" dirty="0" smtClean="0"/>
            </a:br>
            <a:endParaRPr lang="fr-FR" dirty="0"/>
          </a:p>
        </p:txBody>
      </p:sp>
      <p:sp>
        <p:nvSpPr>
          <p:cNvPr id="3" name="Espace réservé du contenu 2"/>
          <p:cNvSpPr>
            <a:spLocks noGrp="1"/>
          </p:cNvSpPr>
          <p:nvPr>
            <p:ph sz="quarter" idx="1"/>
          </p:nvPr>
        </p:nvSpPr>
        <p:spPr/>
        <p:txBody>
          <a:bodyPr/>
          <a:lstStyle/>
          <a:p>
            <a:pPr algn="r" rtl="1"/>
            <a:r>
              <a:rPr lang="ar-SA" dirty="0" smtClean="0"/>
              <a:t>تعددت وسائل الإعلام الجديد وأدواته، وهي تزداد تنوعاً ونمواً وتداخلاً مع مرور الوقت، ومن هذه الوسائل</a:t>
            </a:r>
            <a:r>
              <a:rPr lang="en-US" dirty="0" smtClean="0"/>
              <a:t>: </a:t>
            </a:r>
            <a:br>
              <a:rPr lang="en-US" dirty="0" smtClean="0"/>
            </a:br>
            <a:r>
              <a:rPr lang="ar-SA" dirty="0" smtClean="0"/>
              <a:t>المحطات التلفزيونية التفاعلية، </a:t>
            </a:r>
            <a:r>
              <a:rPr lang="ar-SA" dirty="0" err="1" smtClean="0"/>
              <a:t>والكابل</a:t>
            </a:r>
            <a:r>
              <a:rPr lang="ar-SA" dirty="0" smtClean="0"/>
              <a:t> الرقمي، والصحافة الإلكترونية، ومنتديات الحوار، والمدونات، والمواقع الشخصية والمؤسساتية والتجارية، ومواقع الشبكات الاجتماعية، ومقاطع الفيديو، والإذاعات الرقمية، وشبكات المجتمع الافتراضية، والمجموعات البريدية، وغيرها</a:t>
            </a:r>
            <a:r>
              <a:rPr lang="en-US" dirty="0" smtClean="0"/>
              <a:t>. </a:t>
            </a:r>
            <a:r>
              <a:rPr lang="ar-SA" dirty="0" smtClean="0"/>
              <a:t>بالإضافة إلى الهواتف الجوالة التي تنقل الإذاعات الرقمية، والبث التلفزيوني التفاعلي، ومواقع الانترنت، والموسيقى، ومقاطع الفيديو، والمتاجرة بالأسهم، والأحوال الجوية، وحركة الطيران، والخرائط الرقمية، ومجموعات الرسائل النصية والوسائط المتعددة</a:t>
            </a:r>
            <a:r>
              <a:rPr lang="en-US" dirty="0" smtClean="0"/>
              <a:t>. </a:t>
            </a:r>
            <a:endParaRPr lang="fr-FR" dirty="0" smtClean="0"/>
          </a:p>
          <a:p>
            <a:pPr algn="r" rtl="1"/>
            <a:endParaRPr lang="fr-FR"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b="1" dirty="0" smtClean="0">
                <a:solidFill>
                  <a:schemeClr val="tx1"/>
                </a:solidFill>
              </a:rPr>
              <a:t>رابعاً: خصائص الإعلام الجديد</a:t>
            </a:r>
            <a:r>
              <a:rPr lang="fr-FR" dirty="0" smtClean="0"/>
              <a:t/>
            </a:r>
            <a:br>
              <a:rPr lang="fr-FR" dirty="0" smtClean="0"/>
            </a:br>
            <a:endParaRPr lang="fr-FR" dirty="0"/>
          </a:p>
        </p:txBody>
      </p:sp>
      <p:sp>
        <p:nvSpPr>
          <p:cNvPr id="3" name="Espace réservé du contenu 2"/>
          <p:cNvSpPr>
            <a:spLocks noGrp="1"/>
          </p:cNvSpPr>
          <p:nvPr>
            <p:ph sz="quarter" idx="1"/>
          </p:nvPr>
        </p:nvSpPr>
        <p:spPr>
          <a:xfrm>
            <a:off x="457200" y="1500174"/>
            <a:ext cx="7829576" cy="4973778"/>
          </a:xfrm>
        </p:spPr>
        <p:txBody>
          <a:bodyPr>
            <a:normAutofit fontScale="92500" lnSpcReduction="20000"/>
          </a:bodyPr>
          <a:lstStyle/>
          <a:p>
            <a:pPr algn="r" rtl="1">
              <a:buNone/>
            </a:pPr>
            <a:r>
              <a:rPr lang="en-US" dirty="0" smtClean="0"/>
              <a:t/>
            </a:r>
            <a:br>
              <a:rPr lang="en-US" dirty="0" smtClean="0"/>
            </a:br>
            <a:r>
              <a:rPr lang="en-US" b="1" dirty="0" smtClean="0"/>
              <a:t>1.  </a:t>
            </a:r>
            <a:r>
              <a:rPr lang="ar-SA" b="1" dirty="0" smtClean="0"/>
              <a:t>التفاعلية</a:t>
            </a:r>
            <a:r>
              <a:rPr lang="en-US" b="1" dirty="0" smtClean="0"/>
              <a:t>:</a:t>
            </a:r>
            <a:r>
              <a:rPr lang="en-US" dirty="0" smtClean="0"/>
              <a:t> </a:t>
            </a:r>
            <a:r>
              <a:rPr lang="ar-SA" dirty="0" smtClean="0"/>
              <a:t>حيث يتبادل القائم بالاتصال والمتلقي الأدوار، </a:t>
            </a:r>
            <a:endParaRPr lang="ar-TN" dirty="0" smtClean="0"/>
          </a:p>
          <a:p>
            <a:pPr algn="r" rtl="1">
              <a:buNone/>
            </a:pPr>
            <a:r>
              <a:rPr lang="en-US" dirty="0" smtClean="0"/>
              <a:t/>
            </a:r>
            <a:br>
              <a:rPr lang="en-US" dirty="0" smtClean="0"/>
            </a:br>
            <a:r>
              <a:rPr lang="en-US" b="1" dirty="0" smtClean="0"/>
              <a:t>2.  </a:t>
            </a:r>
            <a:r>
              <a:rPr lang="ar-SA" b="1" dirty="0" err="1" smtClean="0"/>
              <a:t>اللاتزامنية</a:t>
            </a:r>
            <a:r>
              <a:rPr lang="en-US" b="1" dirty="0" smtClean="0"/>
              <a:t>:</a:t>
            </a:r>
            <a:r>
              <a:rPr lang="en-US" dirty="0" smtClean="0"/>
              <a:t> </a:t>
            </a:r>
            <a:r>
              <a:rPr lang="ar-SA" dirty="0" smtClean="0"/>
              <a:t>وهي إمكانية التفاعل مع العملية الاتصالية في الوقت المناسب للفرد</a:t>
            </a:r>
            <a:endParaRPr lang="ar-TN" dirty="0" smtClean="0"/>
          </a:p>
          <a:p>
            <a:pPr algn="r" rtl="1">
              <a:buNone/>
            </a:pPr>
            <a:r>
              <a:rPr lang="en-US" dirty="0" smtClean="0"/>
              <a:t/>
            </a:r>
            <a:br>
              <a:rPr lang="en-US" dirty="0" smtClean="0"/>
            </a:br>
            <a:r>
              <a:rPr lang="en-US" dirty="0" smtClean="0"/>
              <a:t>3.  </a:t>
            </a:r>
            <a:r>
              <a:rPr lang="ar-SA" b="1" dirty="0" smtClean="0"/>
              <a:t>المشاركة والانتشار</a:t>
            </a:r>
            <a:r>
              <a:rPr lang="ar-SA" dirty="0" smtClean="0"/>
              <a:t>: يتيح لكل شخص يمتلك أدوات بسيطة أن يكون ناشراً يرسل رسالته </a:t>
            </a:r>
            <a:endParaRPr lang="ar-TN" dirty="0" smtClean="0"/>
          </a:p>
          <a:p>
            <a:pPr algn="r" rtl="1">
              <a:buNone/>
            </a:pPr>
            <a:r>
              <a:rPr lang="en-US" dirty="0" smtClean="0"/>
              <a:t/>
            </a:r>
            <a:br>
              <a:rPr lang="en-US" dirty="0" smtClean="0"/>
            </a:br>
            <a:r>
              <a:rPr lang="en-US" b="1" dirty="0" smtClean="0"/>
              <a:t>4.  </a:t>
            </a:r>
            <a:r>
              <a:rPr lang="ar-SA" b="1" dirty="0" smtClean="0"/>
              <a:t>الحركة والمرونة</a:t>
            </a:r>
            <a:r>
              <a:rPr lang="en-US" b="1" dirty="0" smtClean="0"/>
              <a:t>:</a:t>
            </a:r>
            <a:r>
              <a:rPr lang="en-US" dirty="0" smtClean="0"/>
              <a:t> </a:t>
            </a:r>
            <a:r>
              <a:rPr lang="ar-SA" dirty="0" smtClean="0"/>
              <a:t>حيث يمكن نقل الوسائل الجديدة بحيث تصاحب المتلقي والمرسل</a:t>
            </a:r>
            <a:endParaRPr lang="ar-TN" dirty="0" smtClean="0"/>
          </a:p>
          <a:p>
            <a:pPr algn="r" rtl="1">
              <a:buNone/>
            </a:pPr>
            <a:r>
              <a:rPr lang="en-US" dirty="0" smtClean="0"/>
              <a:t/>
            </a:r>
            <a:br>
              <a:rPr lang="en-US" dirty="0" smtClean="0"/>
            </a:br>
            <a:r>
              <a:rPr lang="en-US" b="1" dirty="0" smtClean="0"/>
              <a:t>5.  </a:t>
            </a:r>
            <a:r>
              <a:rPr lang="ar-SA" b="1" dirty="0" smtClean="0"/>
              <a:t>الكونية</a:t>
            </a:r>
            <a:r>
              <a:rPr lang="en-US" b="1" dirty="0" smtClean="0"/>
              <a:t>:</a:t>
            </a:r>
            <a:r>
              <a:rPr lang="en-US" dirty="0" smtClean="0"/>
              <a:t> </a:t>
            </a:r>
            <a:r>
              <a:rPr lang="ar-SA" dirty="0" smtClean="0"/>
              <a:t>حيث أصبحت بيئة الاتصال بيئة عالمية، تتخطى حواجز الزمان والمكان والرقابة</a:t>
            </a:r>
            <a:r>
              <a:rPr lang="en-US" dirty="0" smtClean="0"/>
              <a:t>. </a:t>
            </a:r>
            <a:endParaRPr lang="ar-TN" dirty="0" smtClean="0"/>
          </a:p>
          <a:p>
            <a:pPr algn="r" rtl="1">
              <a:buNone/>
            </a:pPr>
            <a:r>
              <a:rPr lang="en-US" dirty="0" smtClean="0"/>
              <a:t/>
            </a:r>
            <a:br>
              <a:rPr lang="en-US" dirty="0" smtClean="0"/>
            </a:br>
            <a:r>
              <a:rPr lang="en-US" b="1" dirty="0" smtClean="0"/>
              <a:t>6</a:t>
            </a:r>
            <a:endParaRPr lang="fr-F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ar-SA" sz="4900" b="1" dirty="0" smtClean="0">
                <a:solidFill>
                  <a:srgbClr val="C00000"/>
                </a:solidFill>
              </a:rPr>
              <a:t>الفصل الأول : مفهوم الإعلام والاتصال</a:t>
            </a:r>
            <a:r>
              <a:rPr lang="fr-FR" dirty="0" smtClean="0"/>
              <a:t/>
            </a:r>
            <a:br>
              <a:rPr lang="fr-FR" dirty="0" smtClean="0"/>
            </a:br>
            <a:endParaRPr lang="fr-FR" dirty="0"/>
          </a:p>
        </p:txBody>
      </p:sp>
      <p:sp>
        <p:nvSpPr>
          <p:cNvPr id="3" name="Espace réservé du contenu 2"/>
          <p:cNvSpPr>
            <a:spLocks noGrp="1"/>
          </p:cNvSpPr>
          <p:nvPr>
            <p:ph sz="quarter" idx="1"/>
          </p:nvPr>
        </p:nvSpPr>
        <p:spPr/>
        <p:txBody>
          <a:bodyPr/>
          <a:lstStyle/>
          <a:p>
            <a:pPr algn="r" rtl="1"/>
            <a:r>
              <a:rPr lang="ar-SA" dirty="0" smtClean="0"/>
              <a:t> الإعلام المرئي : التلفزيون والقنوات الفضائية، عبر البث الأرضي والأقمار الصناعية والانترنت وكوابل الألياف البصرية</a:t>
            </a:r>
            <a:r>
              <a:rPr lang="en-US" dirty="0" smtClean="0"/>
              <a:t>.</a:t>
            </a:r>
          </a:p>
          <a:p>
            <a:pPr algn="r" rtl="1">
              <a:buNone/>
            </a:pPr>
            <a:endParaRPr lang="en-US" dirty="0" smtClean="0"/>
          </a:p>
          <a:p>
            <a:pPr algn="r" rtl="1"/>
            <a:r>
              <a:rPr lang="ar-SA" dirty="0" smtClean="0"/>
              <a:t>الإعلام المسموع : المحطات الإذاعية، الأرضية والفضائية والرقمية</a:t>
            </a:r>
            <a:r>
              <a:rPr lang="en-US" dirty="0" smtClean="0"/>
              <a:t>. </a:t>
            </a:r>
          </a:p>
          <a:p>
            <a:pPr algn="r" rtl="1">
              <a:buNone/>
            </a:pPr>
            <a:endParaRPr lang="en-US" dirty="0" smtClean="0"/>
          </a:p>
          <a:p>
            <a:pPr algn="r" rtl="1"/>
            <a:r>
              <a:rPr lang="ar-SA" dirty="0" smtClean="0"/>
              <a:t>الإعلام المكتوب : الصحف والمجلات، الشاملة والمتخصصة</a:t>
            </a:r>
            <a:endParaRPr lang="fr-FR" dirty="0" smtClean="0"/>
          </a:p>
          <a:p>
            <a:pPr algn="r" rtl="1">
              <a:buNone/>
            </a:pPr>
            <a:endParaRPr lang="en-US" dirty="0" smtClean="0"/>
          </a:p>
          <a:p>
            <a:pPr algn="r" rtl="1"/>
            <a:r>
              <a:rPr lang="ar-SA" dirty="0" smtClean="0"/>
              <a:t>الإعلام الالكتروني : مواقع الانترنت، الصحف الالكترونية</a:t>
            </a:r>
            <a:r>
              <a:rPr lang="en-US" dirty="0" smtClean="0"/>
              <a:t> </a:t>
            </a:r>
          </a:p>
          <a:p>
            <a:pPr algn="r" rtl="1">
              <a:buNone/>
            </a:pPr>
            <a:endParaRPr lang="en-US" dirty="0" smtClean="0"/>
          </a:p>
          <a:p>
            <a:pPr algn="r" rtl="1"/>
            <a:r>
              <a:rPr lang="ar-SA" dirty="0" smtClean="0"/>
              <a:t>شبكات التواصل الاجتماعي : المنتديات والمدونات ومواقع الشبكات والتواصل الاجتماعي والشخصي والمجموعات البريدية</a:t>
            </a:r>
            <a:r>
              <a:rPr lang="en-US" dirty="0" smtClean="0"/>
              <a:t>. </a:t>
            </a:r>
            <a:endParaRPr lang="fr-FR"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b="1" dirty="0" smtClean="0">
                <a:solidFill>
                  <a:schemeClr val="tx1"/>
                </a:solidFill>
              </a:rPr>
              <a:t>رابعاً: خصائص الإعلام الجديد</a:t>
            </a:r>
            <a:endParaRPr lang="fr-FR" dirty="0">
              <a:solidFill>
                <a:schemeClr val="tx1"/>
              </a:solidFill>
            </a:endParaRPr>
          </a:p>
        </p:txBody>
      </p:sp>
      <p:sp>
        <p:nvSpPr>
          <p:cNvPr id="3" name="Espace réservé du contenu 2"/>
          <p:cNvSpPr>
            <a:spLocks noGrp="1"/>
          </p:cNvSpPr>
          <p:nvPr>
            <p:ph sz="quarter" idx="1"/>
          </p:nvPr>
        </p:nvSpPr>
        <p:spPr/>
        <p:txBody>
          <a:bodyPr/>
          <a:lstStyle/>
          <a:p>
            <a:pPr algn="r" rtl="1">
              <a:buNone/>
            </a:pPr>
            <a:r>
              <a:rPr lang="en-US" b="1" dirty="0" smtClean="0"/>
              <a:t>.</a:t>
            </a:r>
            <a:r>
              <a:rPr lang="ar-TN" b="1" dirty="0" smtClean="0"/>
              <a:t>6</a:t>
            </a:r>
            <a:r>
              <a:rPr lang="en-US" b="1" dirty="0" smtClean="0"/>
              <a:t>  </a:t>
            </a:r>
            <a:r>
              <a:rPr lang="ar-SA" b="1" dirty="0" smtClean="0"/>
              <a:t>اندماج الوسائط</a:t>
            </a:r>
            <a:r>
              <a:rPr lang="en-US" b="1" dirty="0" smtClean="0"/>
              <a:t>:</a:t>
            </a:r>
            <a:r>
              <a:rPr lang="en-US" dirty="0" smtClean="0"/>
              <a:t> </a:t>
            </a:r>
            <a:r>
              <a:rPr lang="ar-SA" dirty="0" smtClean="0"/>
              <a:t>في الإعلام الجديد يتم استخدام كل وسائل الاتصال، مثل النصوص، والصوت، والصورة الثابتة، والصورة المتحركة، والرسوم البيانية ثنائية وثلاثية الأبعاد،....</a:t>
            </a:r>
            <a:r>
              <a:rPr lang="ar-SA" dirty="0" err="1" smtClean="0"/>
              <a:t>إلخ</a:t>
            </a:r>
            <a:r>
              <a:rPr lang="en-US" dirty="0" smtClean="0"/>
              <a:t>.</a:t>
            </a:r>
            <a:endParaRPr lang="ar-TN" dirty="0" smtClean="0"/>
          </a:p>
          <a:p>
            <a:pPr algn="r" rtl="1">
              <a:buNone/>
            </a:pPr>
            <a:r>
              <a:rPr lang="en-US" dirty="0" smtClean="0"/>
              <a:t/>
            </a:r>
            <a:br>
              <a:rPr lang="en-US" dirty="0" smtClean="0"/>
            </a:br>
            <a:r>
              <a:rPr lang="en-US" b="1" dirty="0" smtClean="0"/>
              <a:t>7.  </a:t>
            </a:r>
            <a:r>
              <a:rPr lang="ar-SA" b="1" dirty="0" smtClean="0"/>
              <a:t>الانتباه والتركيز</a:t>
            </a:r>
            <a:r>
              <a:rPr lang="en-US" b="1" dirty="0" smtClean="0"/>
              <a:t>:</a:t>
            </a:r>
            <a:r>
              <a:rPr lang="en-US" dirty="0" smtClean="0"/>
              <a:t> </a:t>
            </a:r>
            <a:r>
              <a:rPr lang="ar-SA" dirty="0" smtClean="0"/>
              <a:t>نظراً لأن المتلقي في وسائل الإعلام الجديد يقوم بعمل فاعل في اختيار المحتوى، والتفاعل معه، فإنه يتميز بدرجة عالية من الانتباه والتركيز، بخلاف التعرض لوسائل الإعلام التقليدي الذي يكون عادةً سلبياً وسطحياً</a:t>
            </a:r>
            <a:r>
              <a:rPr lang="en-US" dirty="0" smtClean="0"/>
              <a:t>. </a:t>
            </a:r>
            <a:endParaRPr lang="ar-TN" dirty="0" smtClean="0"/>
          </a:p>
          <a:p>
            <a:pPr algn="r" rtl="1">
              <a:buNone/>
            </a:pPr>
            <a:r>
              <a:rPr lang="en-US" dirty="0" smtClean="0"/>
              <a:t/>
            </a:r>
            <a:br>
              <a:rPr lang="en-US" dirty="0" smtClean="0"/>
            </a:br>
            <a:r>
              <a:rPr lang="en-US" b="1" dirty="0" smtClean="0"/>
              <a:t>8.  </a:t>
            </a:r>
            <a:r>
              <a:rPr lang="ar-SA" b="1" dirty="0" smtClean="0"/>
              <a:t>التخزين والحفظ</a:t>
            </a:r>
            <a:r>
              <a:rPr lang="en-US" b="1" dirty="0" smtClean="0"/>
              <a:t>:</a:t>
            </a:r>
            <a:r>
              <a:rPr lang="en-US" dirty="0" smtClean="0"/>
              <a:t> </a:t>
            </a:r>
            <a:r>
              <a:rPr lang="ar-SA" dirty="0" smtClean="0"/>
              <a:t>حيث يسهل على المتلقي تخرين وحفظ الرسائل الاتصالية واسترجاعها، كجزء من قدرات وخصائص الوسيلة بذاتها</a:t>
            </a:r>
            <a:r>
              <a:rPr lang="en-US" dirty="0" smtClean="0"/>
              <a:t>.</a:t>
            </a:r>
            <a:endParaRPr lang="fr-FR" dirty="0" smtClean="0"/>
          </a:p>
          <a:p>
            <a:pPr algn="r" rtl="1"/>
            <a:endParaRPr lang="fr-FR"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b="1" dirty="0" smtClean="0">
                <a:solidFill>
                  <a:schemeClr val="tx1"/>
                </a:solidFill>
              </a:rPr>
              <a:t>خامساً: العلاقة بين الإعلام التقليدي والإعلام الجديد</a:t>
            </a:r>
            <a:r>
              <a:rPr lang="fr-FR" dirty="0" smtClean="0">
                <a:solidFill>
                  <a:schemeClr val="tx1"/>
                </a:solidFill>
              </a:rPr>
              <a:t/>
            </a:r>
            <a:br>
              <a:rPr lang="fr-FR" dirty="0" smtClean="0">
                <a:solidFill>
                  <a:schemeClr val="tx1"/>
                </a:solidFill>
              </a:rPr>
            </a:br>
            <a:endParaRPr lang="fr-FR" dirty="0">
              <a:solidFill>
                <a:schemeClr val="tx1"/>
              </a:solidFill>
            </a:endParaRPr>
          </a:p>
        </p:txBody>
      </p:sp>
      <p:sp>
        <p:nvSpPr>
          <p:cNvPr id="3" name="Espace réservé du contenu 2"/>
          <p:cNvSpPr>
            <a:spLocks noGrp="1"/>
          </p:cNvSpPr>
          <p:nvPr>
            <p:ph sz="quarter" idx="1"/>
          </p:nvPr>
        </p:nvSpPr>
        <p:spPr/>
        <p:txBody>
          <a:bodyPr/>
          <a:lstStyle/>
          <a:p>
            <a:pPr algn="r" rtl="1"/>
            <a:r>
              <a:rPr lang="en-US" dirty="0" smtClean="0"/>
              <a:t>1.  </a:t>
            </a:r>
            <a:r>
              <a:rPr lang="ar-SA" dirty="0" smtClean="0"/>
              <a:t>هناك منافسة شديدة وضارية بين وسائل الإعلام التقليدي والإعلام الجديد</a:t>
            </a:r>
            <a:r>
              <a:rPr lang="en-US" dirty="0" smtClean="0"/>
              <a:t>. </a:t>
            </a:r>
            <a:endParaRPr lang="ar-TN" dirty="0" smtClean="0"/>
          </a:p>
          <a:p>
            <a:pPr algn="r" rtl="1"/>
            <a:endParaRPr lang="ar-TN" dirty="0" smtClean="0"/>
          </a:p>
          <a:p>
            <a:pPr algn="r" rtl="1"/>
            <a:r>
              <a:rPr lang="en-US" dirty="0" smtClean="0"/>
              <a:t>  </a:t>
            </a:r>
            <a:r>
              <a:rPr lang="ar-TN" dirty="0" smtClean="0"/>
              <a:t>2 </a:t>
            </a:r>
            <a:r>
              <a:rPr lang="ar-SA" dirty="0" smtClean="0"/>
              <a:t>هناك أرقام مؤكدة حول انحسار عدد المتابعين لوسائل الإعلام التقليدي وازدياد مستخدمي الإعلام الجديد في المجال الصحفي</a:t>
            </a:r>
            <a:r>
              <a:rPr lang="en-US" dirty="0" smtClean="0"/>
              <a:t>. </a:t>
            </a:r>
            <a:endParaRPr lang="ar-TN" dirty="0" smtClean="0"/>
          </a:p>
          <a:p>
            <a:pPr algn="r" rtl="1"/>
            <a:endParaRPr lang="ar-TN" dirty="0" smtClean="0"/>
          </a:p>
          <a:p>
            <a:pPr algn="r" rtl="1"/>
            <a:r>
              <a:rPr lang="en-US" dirty="0" smtClean="0"/>
              <a:t>3.  </a:t>
            </a:r>
            <a:r>
              <a:rPr lang="ar-SA" dirty="0" smtClean="0"/>
              <a:t>بعض وسائل الإعلام التقليدي أخذت تعيد تكوين نفسها، وتعيد بناء ذاتها، لتندمج في الإعلام الجديد وتكون جزءاً منه</a:t>
            </a:r>
            <a:r>
              <a:rPr lang="en-US" dirty="0" smtClean="0"/>
              <a:t>.</a:t>
            </a:r>
            <a:endParaRPr lang="fr-FR" dirty="0" smtClean="0"/>
          </a:p>
          <a:p>
            <a:endParaRPr lang="fr-FR"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ar-SA" b="1" dirty="0" smtClean="0">
                <a:solidFill>
                  <a:schemeClr val="tx1"/>
                </a:solidFill>
              </a:rPr>
              <a:t>سادساً: مقارنة بين الصحافة التقليدية والصحافة الإلكترونية </a:t>
            </a:r>
            <a:r>
              <a:rPr lang="fr-FR" dirty="0" smtClean="0"/>
              <a:t/>
            </a:r>
            <a:br>
              <a:rPr lang="fr-FR" dirty="0" smtClean="0"/>
            </a:br>
            <a:endParaRPr lang="fr-FR" dirty="0"/>
          </a:p>
        </p:txBody>
      </p:sp>
      <p:sp>
        <p:nvSpPr>
          <p:cNvPr id="3" name="Espace réservé du contenu 2"/>
          <p:cNvSpPr>
            <a:spLocks noGrp="1"/>
          </p:cNvSpPr>
          <p:nvPr>
            <p:ph sz="quarter" idx="1"/>
          </p:nvPr>
        </p:nvSpPr>
        <p:spPr/>
        <p:txBody>
          <a:bodyPr anchor="ctr"/>
          <a:lstStyle/>
          <a:p>
            <a:pPr algn="r" rtl="1"/>
            <a:r>
              <a:rPr lang="en-US" dirty="0" smtClean="0"/>
              <a:t>.  </a:t>
            </a:r>
            <a:r>
              <a:rPr lang="ar-SA" dirty="0" smtClean="0"/>
              <a:t>الصحيفة الورقية التقليدية تجمع الأخبار والمحتوى، وتحررها، وتخرجها في نصوص وصور ثابتة بأنواعها، ويتم طباعتها ورقيا، لتوزع في اليوم التالي</a:t>
            </a:r>
            <a:endParaRPr lang="fr-FR"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b="1" dirty="0" smtClean="0">
                <a:solidFill>
                  <a:schemeClr val="tx1"/>
                </a:solidFill>
              </a:rPr>
              <a:t>سادساً: مقارنة بين الصحافة التقليدية والصحافة الإلكترونية</a:t>
            </a:r>
            <a:endParaRPr lang="fr-FR" b="1" dirty="0">
              <a:solidFill>
                <a:schemeClr val="tx1"/>
              </a:solidFill>
            </a:endParaRPr>
          </a:p>
        </p:txBody>
      </p:sp>
      <p:sp>
        <p:nvSpPr>
          <p:cNvPr id="3" name="Espace réservé du contenu 2"/>
          <p:cNvSpPr>
            <a:spLocks noGrp="1"/>
          </p:cNvSpPr>
          <p:nvPr>
            <p:ph sz="quarter" idx="1"/>
          </p:nvPr>
        </p:nvSpPr>
        <p:spPr/>
        <p:txBody>
          <a:bodyPr/>
          <a:lstStyle/>
          <a:p>
            <a:pPr algn="r" rtl="1"/>
            <a:r>
              <a:rPr lang="ar-SA" dirty="0" smtClean="0"/>
              <a:t>الصحافة الإلكترونية صحافة آنية، يتم تجديدها وتحديثها طوال اليوم، وعلى مدار الساعة، وتحتوي النصوص المكتوبة، والصور الثابتة، والرسوم البيانية، ومقاطع الفيديو، والتفاعل الآني، والمشاركة الفعالة مع الجمهور، وذلك في التعليق الفوري على الموضوعات والأخبار، والمشاركة في استطلاعات الرأي</a:t>
            </a:r>
            <a:r>
              <a:rPr lang="en-US" dirty="0" smtClean="0"/>
              <a:t>. </a:t>
            </a:r>
            <a:br>
              <a:rPr lang="en-US" dirty="0" smtClean="0"/>
            </a:br>
            <a:r>
              <a:rPr lang="ar-SA" dirty="0" smtClean="0"/>
              <a:t>كما تتميز النصوص المكتوبة في الصحافة الإلكترونية بأنها (نصوص نشطة)، تعطي تفصيلات ومعلومات أكثر عند النقر على الكلمة </a:t>
            </a:r>
            <a:r>
              <a:rPr lang="ar-SA" dirty="0" err="1" smtClean="0"/>
              <a:t>المفتاحية</a:t>
            </a:r>
            <a:r>
              <a:rPr lang="ar-SA" dirty="0" smtClean="0"/>
              <a:t> ذات الدلالة في النص، وغالباً ما تكون (الكلمات النشطة) ذات لون مختلف في الكتابة، وذات خط سفلي</a:t>
            </a:r>
            <a:r>
              <a:rPr lang="en-US" dirty="0" smtClean="0"/>
              <a:t>. </a:t>
            </a:r>
            <a:br>
              <a:rPr lang="en-US" dirty="0" smtClean="0"/>
            </a:br>
            <a:r>
              <a:rPr lang="ar-SA" dirty="0" smtClean="0"/>
              <a:t>وتتميز أيضاً أخبار الصحافة الإلكترونية ومقالاتها بأنها مصحوبة (بروابط) تقود المتلقي إلى أخبار سابقة ذات صلة، أو مقالات أخرى لكاتب المقال وهكذا</a:t>
            </a:r>
            <a:r>
              <a:rPr lang="en-US" dirty="0" smtClean="0"/>
              <a:t>.</a:t>
            </a:r>
            <a:br>
              <a:rPr lang="en-US" dirty="0" smtClean="0"/>
            </a:br>
            <a:endParaRPr lang="fr-FR"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b="1" dirty="0" smtClean="0">
                <a:solidFill>
                  <a:schemeClr val="tx1"/>
                </a:solidFill>
              </a:rPr>
              <a:t>سابعاً: الظواهر التي صاحبت الإعلام الجديد</a:t>
            </a:r>
            <a:r>
              <a:rPr lang="fr-FR" dirty="0" smtClean="0"/>
              <a:t/>
            </a:r>
            <a:br>
              <a:rPr lang="fr-FR" dirty="0" smtClean="0"/>
            </a:br>
            <a:endParaRPr lang="fr-FR" dirty="0"/>
          </a:p>
        </p:txBody>
      </p:sp>
      <p:sp>
        <p:nvSpPr>
          <p:cNvPr id="3" name="Espace réservé du contenu 2"/>
          <p:cNvSpPr>
            <a:spLocks noGrp="1"/>
          </p:cNvSpPr>
          <p:nvPr>
            <p:ph sz="quarter" idx="1"/>
          </p:nvPr>
        </p:nvSpPr>
        <p:spPr/>
        <p:txBody>
          <a:bodyPr/>
          <a:lstStyle/>
          <a:p>
            <a:pPr algn="r" rtl="1"/>
            <a:r>
              <a:rPr lang="en-US" dirty="0" smtClean="0"/>
              <a:t>1.  </a:t>
            </a:r>
            <a:r>
              <a:rPr lang="ar-SA" dirty="0" smtClean="0"/>
              <a:t>كسر احتكار المؤسسات الإعلامية الكبرى</a:t>
            </a:r>
            <a:r>
              <a:rPr lang="en-US" dirty="0" smtClean="0"/>
              <a:t> </a:t>
            </a:r>
            <a:br>
              <a:rPr lang="en-US" dirty="0" smtClean="0"/>
            </a:br>
            <a:r>
              <a:rPr lang="en-US" dirty="0" smtClean="0"/>
              <a:t>2.  </a:t>
            </a:r>
            <a:r>
              <a:rPr lang="ar-SA" dirty="0" smtClean="0"/>
              <a:t>ظهور طبقة جديدة من الإعلاميين، وأحياناً من غير المتخصصين في الإعلام، إلا أنهم أصبحوا محترفين في استخدام تطبيقات الإعلام الجديد، بما يتفوقون فيه على أهل الاختصاص الأصليين</a:t>
            </a:r>
            <a:r>
              <a:rPr lang="en-US" dirty="0" smtClean="0"/>
              <a:t>. </a:t>
            </a:r>
            <a:br>
              <a:rPr lang="en-US" dirty="0" smtClean="0"/>
            </a:br>
            <a:r>
              <a:rPr lang="en-US" dirty="0" smtClean="0"/>
              <a:t>3.  </a:t>
            </a:r>
            <a:r>
              <a:rPr lang="ar-SA" dirty="0" smtClean="0"/>
              <a:t>ظهور منابر جديدة للحوار، فقد أصبح باستطاعة أي فرد في المجتمع أن يرسل ويستقبل ويتفاعل ويعقّب ويستفسر ويعلّق بكل حرية، وبسرعة فائقة</a:t>
            </a:r>
            <a:r>
              <a:rPr lang="en-US" dirty="0" smtClean="0"/>
              <a:t>.</a:t>
            </a:r>
            <a:br>
              <a:rPr lang="en-US" dirty="0" smtClean="0"/>
            </a:br>
            <a:r>
              <a:rPr lang="en-US" dirty="0" smtClean="0"/>
              <a:t>4.  </a:t>
            </a:r>
            <a:r>
              <a:rPr lang="ar-SA" dirty="0" smtClean="0"/>
              <a:t>ظهور إعلام الجمهور إلى الجمهور</a:t>
            </a:r>
            <a:r>
              <a:rPr lang="en-US" dirty="0" smtClean="0"/>
              <a:t>.</a:t>
            </a:r>
            <a:br>
              <a:rPr lang="en-US" dirty="0" smtClean="0"/>
            </a:br>
            <a:r>
              <a:rPr lang="en-US" dirty="0" smtClean="0"/>
              <a:t>5.  </a:t>
            </a:r>
            <a:r>
              <a:rPr lang="ar-SA" dirty="0" smtClean="0"/>
              <a:t>ظهور مضامين ثقافية وإعلامية جديدة</a:t>
            </a:r>
            <a:r>
              <a:rPr lang="en-US" dirty="0" smtClean="0"/>
              <a:t>. </a:t>
            </a:r>
            <a:endParaRPr lang="fr-FR"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b="1" dirty="0" smtClean="0">
                <a:solidFill>
                  <a:schemeClr val="tx1"/>
                </a:solidFill>
              </a:rPr>
              <a:t>سابعاً: الظواهر التي صاحبت الإعلام الجديد</a:t>
            </a:r>
            <a:r>
              <a:rPr lang="fr-FR" b="1" dirty="0" smtClean="0">
                <a:solidFill>
                  <a:schemeClr val="tx1"/>
                </a:solidFill>
              </a:rPr>
              <a:t/>
            </a:r>
            <a:br>
              <a:rPr lang="fr-FR" b="1" dirty="0" smtClean="0">
                <a:solidFill>
                  <a:schemeClr val="tx1"/>
                </a:solidFill>
              </a:rPr>
            </a:br>
            <a:endParaRPr lang="fr-FR" b="1" dirty="0">
              <a:solidFill>
                <a:schemeClr val="tx1"/>
              </a:solidFill>
            </a:endParaRPr>
          </a:p>
        </p:txBody>
      </p:sp>
      <p:sp>
        <p:nvSpPr>
          <p:cNvPr id="3" name="Espace réservé du contenu 2"/>
          <p:cNvSpPr>
            <a:spLocks noGrp="1"/>
          </p:cNvSpPr>
          <p:nvPr>
            <p:ph sz="quarter" idx="1"/>
          </p:nvPr>
        </p:nvSpPr>
        <p:spPr/>
        <p:txBody>
          <a:bodyPr>
            <a:normAutofit/>
          </a:bodyPr>
          <a:lstStyle/>
          <a:p>
            <a:pPr algn="r" rtl="1"/>
            <a:r>
              <a:rPr lang="en-US" dirty="0" smtClean="0"/>
              <a:t>6.  </a:t>
            </a:r>
            <a:r>
              <a:rPr lang="ar-SA" dirty="0" smtClean="0"/>
              <a:t>المشاركة في وضع الأجندة: ينجح الإعلام الجديد أحياناً في تسليط الضوء بكثافة على قضايا </a:t>
            </a:r>
            <a:r>
              <a:rPr lang="ar-SA" dirty="0" err="1" smtClean="0"/>
              <a:t>مسكوت</a:t>
            </a:r>
            <a:r>
              <a:rPr lang="ar-SA" dirty="0" smtClean="0"/>
              <a:t> عنها في وسائل الإعلام التقليدية</a:t>
            </a:r>
            <a:r>
              <a:rPr lang="en-US" dirty="0" smtClean="0"/>
              <a:t/>
            </a:r>
            <a:br>
              <a:rPr lang="en-US" dirty="0" smtClean="0"/>
            </a:br>
            <a:r>
              <a:rPr lang="en-US" dirty="0" smtClean="0"/>
              <a:t>7.  </a:t>
            </a:r>
            <a:r>
              <a:rPr lang="ar-SA" dirty="0" smtClean="0"/>
              <a:t>نشوء ظاهرة المجتمع الافتراضي والشبكات الاجتماعية: وهي مجموعة من الأشخاص يتحاورون ويتخاطبون باستخدام وسائل الإعلام الجديد، لأغراض مهنية أو ثقافية أو اجتماعية أو تربوية</a:t>
            </a:r>
            <a:r>
              <a:rPr lang="en-US" dirty="0" smtClean="0"/>
              <a:t/>
            </a:r>
            <a:br>
              <a:rPr lang="en-US" dirty="0" smtClean="0"/>
            </a:br>
            <a:r>
              <a:rPr lang="en-US" dirty="0" smtClean="0"/>
              <a:t>8.  </a:t>
            </a:r>
            <a:r>
              <a:rPr lang="ar-SA" dirty="0" smtClean="0"/>
              <a:t>تفتيت الجماهير: مع التعدد الهائل والتنوع الكبير الذي لم يسبق له مثيل في التاريخ فقد بدأ الجمهور يتفتت إلى مجموعات صغيرة، بدلاً من حالة الجماهير العريضة لوسائل الإعلام التقليدية، وهكذا انتقل الإعلام إلى مرحلة الإعلام الفئوي والإعلام المتخصص</a:t>
            </a:r>
            <a:r>
              <a:rPr lang="en-US" dirty="0" smtClean="0"/>
              <a:t>.</a:t>
            </a:r>
            <a:endParaRPr lang="fr-FR"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b="1" dirty="0" smtClean="0">
                <a:solidFill>
                  <a:schemeClr val="tx1"/>
                </a:solidFill>
              </a:rPr>
              <a:t>ثامناً: مهارة التفكير الناقد والإعلام الجديد</a:t>
            </a:r>
            <a:r>
              <a:rPr lang="fr-FR" dirty="0" smtClean="0"/>
              <a:t/>
            </a:r>
            <a:br>
              <a:rPr lang="fr-FR" dirty="0" smtClean="0"/>
            </a:br>
            <a:endParaRPr lang="fr-FR" dirty="0"/>
          </a:p>
        </p:txBody>
      </p:sp>
      <p:sp>
        <p:nvSpPr>
          <p:cNvPr id="3" name="Espace réservé du contenu 2"/>
          <p:cNvSpPr>
            <a:spLocks noGrp="1"/>
          </p:cNvSpPr>
          <p:nvPr>
            <p:ph sz="quarter" idx="1"/>
          </p:nvPr>
        </p:nvSpPr>
        <p:spPr/>
        <p:txBody>
          <a:bodyPr anchor="ctr"/>
          <a:lstStyle/>
          <a:p>
            <a:pPr algn="r" rtl="1"/>
            <a:r>
              <a:rPr lang="ar-SA" dirty="0" smtClean="0"/>
              <a:t>إن مهارة التفكير الناقد تكون أكثر أهمية وأشد إلحاحاً عند التعامل مع وسائل الإعلام الجديد، والانترنت بصورة عامة، لأن الأمر يزداد تعقيداً مع غموض وعدم وضوح الشخصيات الحقيقية التي تتفاعل في إطار الإعلام الجديد أحياناً، كما أن الحرية التي لا تحدها حدود الزمان والمكان والرقابة تتيح نشر أخبار غير صحيحة، وشائعات مغرضة، وأفكار خاطئة، كما يمكن أن تقود إلى ارتباطات مدمرة بشبكات الجريمة المنظمة، والإرهاب، والمخدرات، وغسيل الأموال، وغيرها من المخاطر المحتملة</a:t>
            </a:r>
            <a:r>
              <a:rPr lang="en-US" dirty="0" smtClean="0"/>
              <a:t>.</a:t>
            </a:r>
            <a:endParaRPr lang="fr-FR" dirty="0" smtClean="0"/>
          </a:p>
          <a:p>
            <a:pPr algn="r" rtl="1"/>
            <a:endParaRPr lang="fr-FR"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b="1" dirty="0" smtClean="0">
                <a:solidFill>
                  <a:schemeClr val="tx1"/>
                </a:solidFill>
              </a:rPr>
              <a:t>تاسعاً: الإعلام الجديد... والفرصة السانحة</a:t>
            </a:r>
            <a:r>
              <a:rPr lang="fr-FR" dirty="0" smtClean="0"/>
              <a:t/>
            </a:r>
            <a:br>
              <a:rPr lang="fr-FR" dirty="0" smtClean="0"/>
            </a:br>
            <a:endParaRPr lang="fr-FR" dirty="0"/>
          </a:p>
        </p:txBody>
      </p:sp>
      <p:sp>
        <p:nvSpPr>
          <p:cNvPr id="3" name="Espace réservé du contenu 2"/>
          <p:cNvSpPr>
            <a:spLocks noGrp="1"/>
          </p:cNvSpPr>
          <p:nvPr>
            <p:ph sz="quarter" idx="1"/>
          </p:nvPr>
        </p:nvSpPr>
        <p:spPr/>
        <p:txBody>
          <a:bodyPr anchor="ctr"/>
          <a:lstStyle/>
          <a:p>
            <a:pPr algn="r" rtl="1"/>
            <a:r>
              <a:rPr lang="ar-SA" dirty="0" smtClean="0"/>
              <a:t>يمثل الإعلام الجديد فرصة للمجتمعات والثقافات أن تقدم نفسها للعالم، فالإعلام الجديد وبشكل خاص الانترنت فتحت المجال أمام الجميع بدون استثناء وبدون قيود لوضع ما يريدون على شبكة الانترنت ليكون متاحاً للعالم رؤيته، وهذا يتطلب استعداداً حقيقياً للاستثمار في هذه الوسيلة، والأهم من ذلك استثمارها بشكل إيجابي، ناجح ومؤثر وفعال</a:t>
            </a:r>
            <a:r>
              <a:rPr lang="en-US" dirty="0" smtClean="0"/>
              <a:t>.</a:t>
            </a:r>
            <a:endParaRPr lang="fr-FR" dirty="0" smtClean="0"/>
          </a:p>
          <a:p>
            <a:pPr algn="r" rtl="1"/>
            <a:endParaRPr lang="fr-FR"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rtl="1"/>
            <a:r>
              <a:rPr lang="ar-SA" b="1" dirty="0" smtClean="0">
                <a:solidFill>
                  <a:schemeClr val="tx1"/>
                </a:solidFill>
              </a:rPr>
              <a:t>الفصل الخامس : الاتصال الجماهيري</a:t>
            </a:r>
            <a:r>
              <a:rPr lang="fr-FR" dirty="0" smtClean="0"/>
              <a:t/>
            </a:r>
            <a:br>
              <a:rPr lang="fr-FR" dirty="0" smtClean="0"/>
            </a:br>
            <a:endParaRPr lang="fr-FR" dirty="0"/>
          </a:p>
        </p:txBody>
      </p:sp>
      <p:sp>
        <p:nvSpPr>
          <p:cNvPr id="3" name="Espace réservé du contenu 2"/>
          <p:cNvSpPr>
            <a:spLocks noGrp="1"/>
          </p:cNvSpPr>
          <p:nvPr>
            <p:ph sz="quarter" idx="1"/>
          </p:nvPr>
        </p:nvSpPr>
        <p:spPr/>
        <p:txBody>
          <a:bodyPr>
            <a:normAutofit fontScale="92500" lnSpcReduction="20000"/>
          </a:bodyPr>
          <a:lstStyle/>
          <a:p>
            <a:pPr algn="r" rtl="1"/>
            <a:r>
              <a:rPr lang="ar-SA" b="1" u="sng" dirty="0"/>
              <a:t>أولاً: تعريف الاتصال</a:t>
            </a:r>
            <a:endParaRPr lang="en-US" dirty="0"/>
          </a:p>
          <a:p>
            <a:pPr marL="0" indent="0" algn="r" rtl="1">
              <a:buNone/>
            </a:pPr>
            <a:r>
              <a:rPr lang="ar-SA" dirty="0"/>
              <a:t> </a:t>
            </a:r>
            <a:endParaRPr lang="en-US" dirty="0"/>
          </a:p>
          <a:p>
            <a:pPr algn="r" rtl="1"/>
            <a:r>
              <a:rPr lang="ar-SA" dirty="0" smtClean="0"/>
              <a:t>الانسان العادي المتفاعل مع مفردات الحياة اليومية بصيغتها التقليدية يتلقى أو يجري ما يقارب على 1600 عملية اتصال في اليوم الواحد هذا ما يقودنا إلى القول إن الوظيفة المهمة في حياة الانسان هي الاتصالات. </a:t>
            </a:r>
          </a:p>
          <a:p>
            <a:pPr algn="r" rtl="1"/>
            <a:r>
              <a:rPr lang="ar-SA" dirty="0" smtClean="0"/>
              <a:t>تأخذ </a:t>
            </a:r>
            <a:r>
              <a:rPr lang="ar-SA" dirty="0"/>
              <a:t>الاتصالات إذن دورا وحيزا كبيرا في الحياة اليومية للأفراد والمجتمع. وتعتبر الاتصالات من أساسيات وجود المؤسسات والمنظمات واستمرارها   بل إنها تعد مؤشرا لمدى كفاءتها في الوصول إلى الآخرين وقدرتها على تحقيق استجابة الآخرين إليها، وإن صح هذا النجاح فهذا يعني تحقيق الأهداف المرسومة لها.</a:t>
            </a:r>
            <a:endParaRPr lang="en-US" dirty="0"/>
          </a:p>
          <a:p>
            <a:pPr algn="r" rtl="1"/>
            <a:r>
              <a:rPr lang="ar-SA" dirty="0"/>
              <a:t>أما على الصعيد الإنساني فإن الاتصالات تمثل في حقيقتها جزءً أساسيا من تحقيق التواصل والانتماء الاجتماعي والتطور الفكري والثقافي والانساني.</a:t>
            </a:r>
            <a:endParaRPr lang="en-US" dirty="0"/>
          </a:p>
          <a:p>
            <a:pPr algn="r" rtl="1"/>
            <a:r>
              <a:rPr lang="ar-SA" dirty="0" smtClean="0"/>
              <a:t> </a:t>
            </a:r>
            <a:endParaRPr lang="en-US" dirty="0" smtClean="0"/>
          </a:p>
          <a:p>
            <a:pPr algn="r" rtl="1"/>
            <a:r>
              <a:rPr lang="ar-SA" u="sng" dirty="0" smtClean="0"/>
              <a:t>فالاتصالات </a:t>
            </a:r>
            <a:r>
              <a:rPr lang="ar-SA" u="sng" dirty="0"/>
              <a:t>تعني في حقيقتها فن استخدام المعلومة من قبل المرسل لغرض ايصالها إلى عقل الطرف الآخر وهو مستلم أو متقبل الرسالة بغاية إحداث استجابة. </a:t>
            </a:r>
            <a:endParaRPr lang="en-US" dirty="0"/>
          </a:p>
          <a:p>
            <a:pPr algn="r" rtl="1"/>
            <a:endParaRPr lang="fr-FR"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t"/>
          <a:lstStyle/>
          <a:p>
            <a:pPr algn="r" rtl="1"/>
            <a:r>
              <a:rPr lang="ar-SA" b="1" u="sng" dirty="0"/>
              <a:t>ثانيا نموذج </a:t>
            </a:r>
            <a:r>
              <a:rPr lang="ar-SA" b="1" u="sng" dirty="0" err="1" smtClean="0"/>
              <a:t>لازويل</a:t>
            </a:r>
            <a:r>
              <a:rPr lang="ar-SA" b="1" u="sng" dirty="0"/>
              <a:t> </a:t>
            </a:r>
            <a:endParaRPr lang="fr-FR" dirty="0"/>
          </a:p>
        </p:txBody>
      </p:sp>
      <p:pic>
        <p:nvPicPr>
          <p:cNvPr id="4" name="عنصر نائب للمحتوى 3" descr="http://www.saudimediaeducation.org/images/stories/book/section1/cat2_3.jpg"/>
          <p:cNvPicPr>
            <a:picLocks noGrp="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683568" y="1268760"/>
            <a:ext cx="7344815" cy="496855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rtl="1"/>
            <a:r>
              <a:rPr lang="ar-TN" sz="4800" b="1" dirty="0" smtClean="0">
                <a:solidFill>
                  <a:schemeClr val="tx1"/>
                </a:solidFill>
              </a:rPr>
              <a:t>الإعلام</a:t>
            </a:r>
            <a:endParaRPr lang="fr-FR" sz="4800" b="1" dirty="0">
              <a:solidFill>
                <a:schemeClr val="tx1"/>
              </a:solidFill>
            </a:endParaRPr>
          </a:p>
        </p:txBody>
      </p:sp>
      <p:sp>
        <p:nvSpPr>
          <p:cNvPr id="3" name="Espace réservé du contenu 2"/>
          <p:cNvSpPr>
            <a:spLocks noGrp="1"/>
          </p:cNvSpPr>
          <p:nvPr>
            <p:ph sz="quarter" idx="1"/>
          </p:nvPr>
        </p:nvSpPr>
        <p:spPr/>
        <p:txBody>
          <a:bodyPr anchor="ctr">
            <a:normAutofit/>
          </a:bodyPr>
          <a:lstStyle/>
          <a:p>
            <a:pPr algn="r" rtl="1"/>
            <a:r>
              <a:rPr lang="ar-SA" sz="3200" dirty="0" smtClean="0"/>
              <a:t>الإعلام هو النقل الموضوعي للمعلومات من مرسل إلى مستقبل بحثا عن التأثير الواعي على عقل الفرد حتى تتيح له إمكانية تكوين رأي على أساس الحقائق المقدمة بمعنى أن الإعلام دائما ينقل الحقائق وهذا خدمة لصاحبها وهذا في إطار التفاهم بين المرسل والمستقبل</a:t>
            </a:r>
            <a:endParaRPr lang="fr-FR" sz="32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contenu 2"/>
          <p:cNvSpPr>
            <a:spLocks noGrp="1"/>
          </p:cNvSpPr>
          <p:nvPr>
            <p:ph sz="quarter" idx="1"/>
          </p:nvPr>
        </p:nvSpPr>
        <p:spPr/>
        <p:txBody>
          <a:bodyPr/>
          <a:lstStyle/>
          <a:p>
            <a:endParaRPr lang="fr-FR"/>
          </a:p>
        </p:txBody>
      </p:sp>
      <p:pic>
        <p:nvPicPr>
          <p:cNvPr id="4" name="صورة 3" descr="http://www.saudimediaeducation.org/images/stories/book/section1/cat2_lazwel.png"/>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556792"/>
            <a:ext cx="6264696" cy="3024336"/>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r>
              <a:rPr lang="ar-SA" b="1" u="sng" dirty="0">
                <a:solidFill>
                  <a:schemeClr val="tx1"/>
                </a:solidFill>
              </a:rPr>
              <a:t>ثالثا: مكونات عملية الاتصال</a:t>
            </a:r>
            <a:r>
              <a:rPr lang="en-US" dirty="0"/>
              <a:t/>
            </a:r>
            <a:br>
              <a:rPr lang="en-US" dirty="0"/>
            </a:br>
            <a:endParaRPr lang="ar-SA" dirty="0"/>
          </a:p>
        </p:txBody>
      </p:sp>
      <p:sp>
        <p:nvSpPr>
          <p:cNvPr id="3" name="عنصر نائب للمحتوى 2"/>
          <p:cNvSpPr>
            <a:spLocks noGrp="1"/>
          </p:cNvSpPr>
          <p:nvPr>
            <p:ph sz="quarter" idx="1"/>
          </p:nvPr>
        </p:nvSpPr>
        <p:spPr>
          <a:xfrm>
            <a:off x="457200" y="1484784"/>
            <a:ext cx="7859216" cy="4989168"/>
          </a:xfrm>
        </p:spPr>
        <p:txBody>
          <a:bodyPr>
            <a:normAutofit fontScale="92500" lnSpcReduction="10000"/>
          </a:bodyPr>
          <a:lstStyle/>
          <a:p>
            <a:pPr algn="r" rtl="1"/>
            <a:r>
              <a:rPr lang="ar-SA" dirty="0"/>
              <a:t>من خلال عشرات النماذج والنظريات المفسرة لعملية الاتصال فإنه يمكن تلخيص مكونات هذه العملية بالعناصر التالية</a:t>
            </a:r>
            <a:r>
              <a:rPr lang="en-US" dirty="0"/>
              <a:t>:</a:t>
            </a:r>
            <a:br>
              <a:rPr lang="en-US" dirty="0"/>
            </a:br>
            <a:r>
              <a:rPr lang="en-US" dirty="0"/>
              <a:t>1.     </a:t>
            </a:r>
            <a:r>
              <a:rPr lang="ar-SA" b="1" dirty="0"/>
              <a:t>المرسل</a:t>
            </a:r>
            <a:r>
              <a:rPr lang="en-US" b="1" dirty="0"/>
              <a:t>:</a:t>
            </a:r>
            <a:r>
              <a:rPr lang="en-US" dirty="0"/>
              <a:t> </a:t>
            </a:r>
            <a:r>
              <a:rPr lang="ar-SA" dirty="0"/>
              <a:t>القائم بالاتصال الذي يقوم بتوجيه الرسالة ويسمي المصدر أيضاً</a:t>
            </a:r>
            <a:r>
              <a:rPr lang="en-US" dirty="0"/>
              <a:t>.</a:t>
            </a:r>
            <a:br>
              <a:rPr lang="en-US" dirty="0"/>
            </a:br>
            <a:r>
              <a:rPr lang="en-US" dirty="0"/>
              <a:t>2.     </a:t>
            </a:r>
            <a:r>
              <a:rPr lang="ar-SA" b="1" dirty="0"/>
              <a:t>المتلقي أو المستقبل</a:t>
            </a:r>
            <a:r>
              <a:rPr lang="en-US" b="1" dirty="0"/>
              <a:t>: </a:t>
            </a:r>
            <a:r>
              <a:rPr lang="ar-SA" dirty="0"/>
              <a:t>سواءً كان فرداً أم جماعة أم مؤسسة أم جمهوراً واسعاً</a:t>
            </a:r>
            <a:r>
              <a:rPr lang="en-US" dirty="0"/>
              <a:t>. </a:t>
            </a:r>
            <a:br>
              <a:rPr lang="en-US" dirty="0"/>
            </a:br>
            <a:r>
              <a:rPr lang="en-US" dirty="0"/>
              <a:t>3.     </a:t>
            </a:r>
            <a:r>
              <a:rPr lang="ar-SA" b="1" dirty="0"/>
              <a:t>الرسالة أو المضمون أو المحتوى</a:t>
            </a:r>
            <a:r>
              <a:rPr lang="en-US" b="1" dirty="0"/>
              <a:t>: </a:t>
            </a:r>
            <a:r>
              <a:rPr lang="ar-SA" dirty="0"/>
              <a:t>المعلومات أو الآراء أو المشاعر أو الاتجاهات بالرمز أو الحركة أو اللفظ أو الصوت أو الصورة.... الخ</a:t>
            </a:r>
            <a:r>
              <a:rPr lang="en-US" dirty="0"/>
              <a:t>. </a:t>
            </a:r>
            <a:br>
              <a:rPr lang="en-US" dirty="0"/>
            </a:br>
            <a:r>
              <a:rPr lang="en-US" dirty="0"/>
              <a:t>4.     </a:t>
            </a:r>
            <a:r>
              <a:rPr lang="ar-SA" b="1" dirty="0"/>
              <a:t>الوسيلة</a:t>
            </a:r>
            <a:r>
              <a:rPr lang="en-US" b="1" dirty="0"/>
              <a:t>:</a:t>
            </a:r>
            <a:r>
              <a:rPr lang="en-US" dirty="0"/>
              <a:t> </a:t>
            </a:r>
            <a:r>
              <a:rPr lang="ar-SA" dirty="0"/>
              <a:t>مثل التلفزيون أو الإذاعة أو الصحيفة أو المجلة أو الموقع الإلكتروني</a:t>
            </a:r>
            <a:r>
              <a:rPr lang="en-US" dirty="0"/>
              <a:t>. </a:t>
            </a:r>
            <a:br>
              <a:rPr lang="en-US" dirty="0"/>
            </a:br>
            <a:r>
              <a:rPr lang="en-US" dirty="0"/>
              <a:t>5.     </a:t>
            </a:r>
            <a:r>
              <a:rPr lang="ar-SA" b="1" dirty="0"/>
              <a:t>التشويش</a:t>
            </a:r>
            <a:r>
              <a:rPr lang="en-US" b="1" dirty="0"/>
              <a:t>: </a:t>
            </a:r>
            <a:r>
              <a:rPr lang="ar-SA" dirty="0"/>
              <a:t>مثل التشويش الإلكتروني الذي يعيق الرسالة، أو التشويش الدلالي في بناء الرسالة نفسها</a:t>
            </a:r>
            <a:r>
              <a:rPr lang="en-US" dirty="0"/>
              <a:t>. </a:t>
            </a:r>
            <a:br>
              <a:rPr lang="en-US" dirty="0"/>
            </a:br>
            <a:r>
              <a:rPr lang="en-US" dirty="0"/>
              <a:t>6.     </a:t>
            </a:r>
            <a:r>
              <a:rPr lang="ar-SA" b="1" dirty="0"/>
              <a:t>رجع الصدى</a:t>
            </a:r>
            <a:r>
              <a:rPr lang="en-US" b="1" dirty="0"/>
              <a:t>:</a:t>
            </a:r>
            <a:r>
              <a:rPr lang="en-US" dirty="0"/>
              <a:t> </a:t>
            </a:r>
            <a:r>
              <a:rPr lang="ar-SA" dirty="0"/>
              <a:t>وهو رد الفعل الراجع من المستقبل إلى المرسل، وقد يكون سلبياً أو إيجابياً</a:t>
            </a:r>
            <a:r>
              <a:rPr lang="en-US" dirty="0"/>
              <a:t>. </a:t>
            </a:r>
            <a:br>
              <a:rPr lang="en-US" dirty="0"/>
            </a:br>
            <a:r>
              <a:rPr lang="en-US" dirty="0"/>
              <a:t>7.     </a:t>
            </a:r>
            <a:r>
              <a:rPr lang="ar-SA" b="1" dirty="0"/>
              <a:t>الأثر</a:t>
            </a:r>
            <a:r>
              <a:rPr lang="en-US" b="1" dirty="0"/>
              <a:t>:</a:t>
            </a:r>
            <a:r>
              <a:rPr lang="en-US" dirty="0"/>
              <a:t> </a:t>
            </a:r>
            <a:r>
              <a:rPr lang="ar-SA" dirty="0"/>
              <a:t>وهو نتيجة الاتصال سواءً نفسي أو اجتماعي</a:t>
            </a:r>
            <a:r>
              <a:rPr lang="en-US" dirty="0"/>
              <a:t>. </a:t>
            </a:r>
            <a:br>
              <a:rPr lang="en-US" dirty="0"/>
            </a:br>
            <a:r>
              <a:rPr lang="en-US" dirty="0"/>
              <a:t>8.     </a:t>
            </a:r>
            <a:r>
              <a:rPr lang="ar-SA" b="1" dirty="0"/>
              <a:t>بيئة الاتصال أو السياق</a:t>
            </a:r>
            <a:r>
              <a:rPr lang="en-US" b="1" dirty="0"/>
              <a:t>: </a:t>
            </a:r>
            <a:r>
              <a:rPr lang="ar-SA" dirty="0"/>
              <a:t>وهي الظروف الاجتماعية أو السياسية أو الثقافية التي يجري فيها الاتصال</a:t>
            </a:r>
            <a:r>
              <a:rPr lang="en-US" dirty="0"/>
              <a:t>.</a:t>
            </a:r>
          </a:p>
          <a:p>
            <a:pPr algn="r" rtl="1"/>
            <a:endParaRPr lang="ar-SA" dirty="0"/>
          </a:p>
        </p:txBody>
      </p:sp>
    </p:spTree>
    <p:extLst>
      <p:ext uri="{BB962C8B-B14F-4D97-AF65-F5344CB8AC3E}">
        <p14:creationId xmlns:p14="http://schemas.microsoft.com/office/powerpoint/2010/main" val="31705319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rtl="1"/>
            <a:r>
              <a:rPr lang="ar-SA" b="1" u="sng" dirty="0">
                <a:solidFill>
                  <a:schemeClr val="tx1"/>
                </a:solidFill>
              </a:rPr>
              <a:t>رابعا : وظائف الاتصال الجماهيري «وسائل الإعلام</a:t>
            </a:r>
            <a:r>
              <a:rPr lang="en-US" b="1" u="sng" dirty="0">
                <a:solidFill>
                  <a:schemeClr val="tx1"/>
                </a:solidFill>
              </a:rPr>
              <a:t>»</a:t>
            </a:r>
            <a:r>
              <a:rPr lang="en-US" dirty="0"/>
              <a:t/>
            </a:r>
            <a:br>
              <a:rPr lang="en-US" dirty="0"/>
            </a:br>
            <a:endParaRPr lang="ar-SA" dirty="0"/>
          </a:p>
        </p:txBody>
      </p:sp>
      <p:sp>
        <p:nvSpPr>
          <p:cNvPr id="3" name="عنصر نائب للمحتوى 2"/>
          <p:cNvSpPr>
            <a:spLocks noGrp="1"/>
          </p:cNvSpPr>
          <p:nvPr>
            <p:ph sz="quarter" idx="1"/>
          </p:nvPr>
        </p:nvSpPr>
        <p:spPr>
          <a:xfrm>
            <a:off x="457200" y="1412776"/>
            <a:ext cx="7715200" cy="5061176"/>
          </a:xfrm>
        </p:spPr>
        <p:txBody>
          <a:bodyPr>
            <a:normAutofit fontScale="92500" lnSpcReduction="20000"/>
          </a:bodyPr>
          <a:lstStyle/>
          <a:p>
            <a:pPr algn="r" rtl="1"/>
            <a:r>
              <a:rPr lang="en-US" dirty="0"/>
              <a:t>1.  </a:t>
            </a:r>
            <a:r>
              <a:rPr lang="ar-SA" dirty="0"/>
              <a:t>وظيفة الإخبار</a:t>
            </a:r>
            <a:r>
              <a:rPr lang="en-US" dirty="0"/>
              <a:t>: </a:t>
            </a:r>
            <a:r>
              <a:rPr lang="ar-SA" dirty="0"/>
              <a:t>نقل الأخبار سواءً كانت محلية أم إقليمية أم دولية، مهما كان نوعها اقتصادية أو سياسية أو اجتماعية أو رياضية</a:t>
            </a:r>
            <a:r>
              <a:rPr lang="en-US" dirty="0"/>
              <a:t>. </a:t>
            </a:r>
            <a:br>
              <a:rPr lang="en-US" dirty="0"/>
            </a:br>
            <a:r>
              <a:rPr lang="en-US" dirty="0"/>
              <a:t>2.  </a:t>
            </a:r>
            <a:r>
              <a:rPr lang="ar-SA" dirty="0"/>
              <a:t>وظيفة الإعلام والتعليم</a:t>
            </a:r>
            <a:r>
              <a:rPr lang="en-US" dirty="0"/>
              <a:t>: </a:t>
            </a:r>
            <a:r>
              <a:rPr lang="ar-SA" dirty="0"/>
              <a:t>تقديم المعلومات في مجالات الحياة المختلفة التي تزيد من ثقافة الإنسان، وتكسب المتلقي مهارات جديدة</a:t>
            </a:r>
            <a:r>
              <a:rPr lang="en-US" dirty="0"/>
              <a:t>. </a:t>
            </a:r>
            <a:br>
              <a:rPr lang="en-US" dirty="0"/>
            </a:br>
            <a:r>
              <a:rPr lang="en-US" dirty="0"/>
              <a:t>3.  </a:t>
            </a:r>
            <a:r>
              <a:rPr lang="ar-SA" dirty="0"/>
              <a:t>وظيفة ترابط المجتمع ونقل تراثه</a:t>
            </a:r>
            <a:r>
              <a:rPr lang="en-US" dirty="0"/>
              <a:t>: </a:t>
            </a:r>
            <a:r>
              <a:rPr lang="ar-SA" dirty="0"/>
              <a:t>ربط أفراد المجتمع بعضهم ببعض، ونقل تراث المجتمع وقيمه وعاداته وتقاليده ولغته، والمحافظة على تماسكه ووحدته، وحماية كيانه ومعتقداته، وتوحيد أفراد المجتمع لتحقيق أهدافهم وأهداف مجتمعاتهم</a:t>
            </a:r>
            <a:r>
              <a:rPr lang="en-US" dirty="0"/>
              <a:t>.</a:t>
            </a:r>
            <a:br>
              <a:rPr lang="en-US" dirty="0"/>
            </a:br>
            <a:r>
              <a:rPr lang="en-US" dirty="0"/>
              <a:t>4.  </a:t>
            </a:r>
            <a:r>
              <a:rPr lang="ar-SA" dirty="0"/>
              <a:t>وظيفة الترفيه</a:t>
            </a:r>
            <a:r>
              <a:rPr lang="en-US" dirty="0"/>
              <a:t>: </a:t>
            </a:r>
            <a:r>
              <a:rPr lang="ar-SA" dirty="0"/>
              <a:t>تحقيق بعض </a:t>
            </a:r>
            <a:r>
              <a:rPr lang="ar-SA" dirty="0" err="1"/>
              <a:t>الإشباعات</a:t>
            </a:r>
            <a:r>
              <a:rPr lang="ar-SA" dirty="0"/>
              <a:t> النفسية والاجتماعية، وإزالة التوتر الإنساني على مستوى الأفراد والجماعات</a:t>
            </a:r>
            <a:r>
              <a:rPr lang="en-US" dirty="0"/>
              <a:t>. </a:t>
            </a:r>
            <a:br>
              <a:rPr lang="en-US" dirty="0"/>
            </a:br>
            <a:r>
              <a:rPr lang="en-US" dirty="0"/>
              <a:t>5.  </a:t>
            </a:r>
            <a:r>
              <a:rPr lang="ar-SA" dirty="0"/>
              <a:t>وظيفة الرقابة</a:t>
            </a:r>
            <a:r>
              <a:rPr lang="en-US" dirty="0"/>
              <a:t>:</a:t>
            </a:r>
            <a:r>
              <a:rPr lang="ar-SA" dirty="0"/>
              <a:t>حماية المجتمع من المخالفات، وصيانته من الفساد</a:t>
            </a:r>
            <a:r>
              <a:rPr lang="en-US" dirty="0"/>
              <a:t>. </a:t>
            </a:r>
            <a:br>
              <a:rPr lang="en-US" dirty="0"/>
            </a:br>
            <a:r>
              <a:rPr lang="en-US" dirty="0"/>
              <a:t>6.  </a:t>
            </a:r>
            <a:r>
              <a:rPr lang="ar-SA" dirty="0"/>
              <a:t>وظيفة الإعلان والترويج</a:t>
            </a:r>
            <a:r>
              <a:rPr lang="en-US" dirty="0"/>
              <a:t>: </a:t>
            </a:r>
            <a:r>
              <a:rPr lang="ar-SA" dirty="0"/>
              <a:t>ترويج السلع والمنتجات والخدمات، وتنشيط الحركة الاقتصادية والتجارية</a:t>
            </a:r>
            <a:r>
              <a:rPr lang="en-US" dirty="0"/>
              <a:t>. </a:t>
            </a:r>
            <a:br>
              <a:rPr lang="en-US" dirty="0"/>
            </a:br>
            <a:r>
              <a:rPr lang="en-US" dirty="0"/>
              <a:t>7.  </a:t>
            </a:r>
            <a:r>
              <a:rPr lang="ar-SA" dirty="0"/>
              <a:t>وظيفة تكوين الآراء والاتجاهات</a:t>
            </a:r>
            <a:r>
              <a:rPr lang="en-US" dirty="0"/>
              <a:t>: </a:t>
            </a:r>
            <a:r>
              <a:rPr lang="ar-SA" dirty="0"/>
              <a:t>وهي وظيفة مكملة للوظائف الأخرى المذكورة سابقاً ولا تنفصل عنها، وإنما ذكرت لأهميتها في تشكيل الآراء والاتجاهات لدى الجمهور</a:t>
            </a:r>
            <a:r>
              <a:rPr lang="en-US" dirty="0"/>
              <a:t>.</a:t>
            </a:r>
            <a:br>
              <a:rPr lang="en-US" dirty="0"/>
            </a:br>
            <a:r>
              <a:rPr lang="ar-SA" dirty="0"/>
              <a:t>وهكذا نجد أن كل وسيلة إعلامية، عالمية أو محلية، سواءً تلفزيون أو إذاعة أو قناة فضائية أو صحيفة أو مجلة، فإنها تأخذ وظيفة أو أكثر من هذه الوظائف الأساسية للاتصال الجماهيري</a:t>
            </a:r>
            <a:r>
              <a:rPr lang="en-US" dirty="0"/>
              <a:t>.</a:t>
            </a:r>
          </a:p>
          <a:p>
            <a:pPr algn="r" rtl="1"/>
            <a:endParaRPr lang="ar-SA" dirty="0"/>
          </a:p>
        </p:txBody>
      </p:sp>
    </p:spTree>
    <p:extLst>
      <p:ext uri="{BB962C8B-B14F-4D97-AF65-F5344CB8AC3E}">
        <p14:creationId xmlns:p14="http://schemas.microsoft.com/office/powerpoint/2010/main" val="321151105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ctr"/>
          <a:lstStyle/>
          <a:p>
            <a:pPr algn="r" rtl="1"/>
            <a:r>
              <a:rPr lang="ar-SA" b="1" dirty="0">
                <a:solidFill>
                  <a:schemeClr val="tx1"/>
                </a:solidFill>
              </a:rPr>
              <a:t>الفصل السادس : خصائص العملية الاتصالية</a:t>
            </a:r>
            <a:endParaRPr lang="ar-SA" dirty="0">
              <a:solidFill>
                <a:schemeClr val="tx1"/>
              </a:solidFill>
            </a:endParaRPr>
          </a:p>
        </p:txBody>
      </p:sp>
      <p:sp>
        <p:nvSpPr>
          <p:cNvPr id="3" name="عنصر نائب للمحتوى 2"/>
          <p:cNvSpPr>
            <a:spLocks noGrp="1"/>
          </p:cNvSpPr>
          <p:nvPr>
            <p:ph sz="quarter" idx="1"/>
          </p:nvPr>
        </p:nvSpPr>
        <p:spPr/>
        <p:txBody>
          <a:bodyPr anchor="ctr"/>
          <a:lstStyle/>
          <a:p>
            <a:pPr algn="r" rtl="1"/>
            <a:r>
              <a:rPr lang="ar-SA" dirty="0"/>
              <a:t>للاتصال مجموعة من الخصائص منها </a:t>
            </a:r>
            <a:r>
              <a:rPr lang="ar-SA" dirty="0" smtClean="0"/>
              <a:t>:</a:t>
            </a:r>
          </a:p>
          <a:p>
            <a:pPr marL="0" indent="0" algn="r" rtl="1">
              <a:buNone/>
            </a:pPr>
            <a:endParaRPr lang="en-US" dirty="0"/>
          </a:p>
          <a:p>
            <a:pPr algn="r" rtl="1"/>
            <a:r>
              <a:rPr lang="ar-SA" dirty="0"/>
              <a:t>ـ أنها عملية تفاعلية ذات طابع إنساني . (رغم وجود بعض أنواع من الاتصال لدى </a:t>
            </a:r>
            <a:r>
              <a:rPr lang="ar-SA" dirty="0" err="1"/>
              <a:t>الحيونات</a:t>
            </a:r>
            <a:r>
              <a:rPr lang="ar-SA" dirty="0"/>
              <a:t> لكنه </a:t>
            </a:r>
            <a:r>
              <a:rPr lang="ar-SA" dirty="0" err="1"/>
              <a:t>لايرقى</a:t>
            </a:r>
            <a:r>
              <a:rPr lang="ar-SA" dirty="0"/>
              <a:t> إلى مستوى الاتصال الإنساني </a:t>
            </a:r>
            <a:r>
              <a:rPr lang="ar-SA" dirty="0" smtClean="0"/>
              <a:t>)</a:t>
            </a:r>
          </a:p>
          <a:p>
            <a:pPr marL="0" indent="0" algn="r" rtl="1">
              <a:buNone/>
            </a:pPr>
            <a:endParaRPr lang="en-US" dirty="0"/>
          </a:p>
          <a:p>
            <a:pPr algn="r" rtl="1"/>
            <a:r>
              <a:rPr lang="ar-SA" dirty="0"/>
              <a:t>- أنها عملية ذات أركان </a:t>
            </a:r>
            <a:r>
              <a:rPr lang="ar-SA" dirty="0" smtClean="0"/>
              <a:t>متكامل</a:t>
            </a:r>
          </a:p>
          <a:p>
            <a:pPr marL="0" indent="0" algn="r" rtl="1">
              <a:buNone/>
            </a:pPr>
            <a:endParaRPr lang="en-US" dirty="0"/>
          </a:p>
          <a:p>
            <a:pPr algn="r" rtl="1"/>
            <a:r>
              <a:rPr lang="ar-SA" dirty="0"/>
              <a:t>- أن الوسيلة على اختلاف أنواعها ضرورية في العملية الاتصالية .</a:t>
            </a:r>
            <a:endParaRPr lang="en-US" dirty="0"/>
          </a:p>
          <a:p>
            <a:pPr algn="r" rtl="1"/>
            <a:endParaRPr lang="ar-SA" dirty="0"/>
          </a:p>
        </p:txBody>
      </p:sp>
    </p:spTree>
    <p:extLst>
      <p:ext uri="{BB962C8B-B14F-4D97-AF65-F5344CB8AC3E}">
        <p14:creationId xmlns:p14="http://schemas.microsoft.com/office/powerpoint/2010/main" val="236396838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ctr">
            <a:normAutofit fontScale="90000"/>
          </a:bodyPr>
          <a:lstStyle/>
          <a:p>
            <a:pPr algn="r" rtl="1"/>
            <a:r>
              <a:rPr lang="ar-SA" sz="4000" b="1" dirty="0">
                <a:solidFill>
                  <a:schemeClr val="tx1">
                    <a:lumMod val="95000"/>
                    <a:lumOff val="5000"/>
                  </a:schemeClr>
                </a:solidFill>
              </a:rPr>
              <a:t>أوجه الاختلاف والتشابه بين الإعلام والاتصال  :</a:t>
            </a:r>
            <a:r>
              <a:rPr lang="en-US" dirty="0"/>
              <a:t/>
            </a:r>
            <a:br>
              <a:rPr lang="en-US" dirty="0"/>
            </a:br>
            <a:endParaRPr lang="ar-SA" dirty="0"/>
          </a:p>
        </p:txBody>
      </p:sp>
      <p:sp>
        <p:nvSpPr>
          <p:cNvPr id="3" name="عنصر نائب للمحتوى 2"/>
          <p:cNvSpPr>
            <a:spLocks noGrp="1"/>
          </p:cNvSpPr>
          <p:nvPr>
            <p:ph sz="quarter" idx="1"/>
          </p:nvPr>
        </p:nvSpPr>
        <p:spPr/>
        <p:txBody>
          <a:bodyPr/>
          <a:lstStyle/>
          <a:p>
            <a:pPr algn="r" rtl="1"/>
            <a:r>
              <a:rPr lang="ar-SA" b="1" dirty="0"/>
              <a:t>1-</a:t>
            </a:r>
            <a:r>
              <a:rPr lang="ar-SA" b="1" u="sng" dirty="0"/>
              <a:t> أوجه الاختلاف</a:t>
            </a:r>
            <a:r>
              <a:rPr lang="ar-SA" b="1" dirty="0"/>
              <a:t>  </a:t>
            </a:r>
            <a:r>
              <a:rPr lang="ar-SA" b="1" dirty="0" smtClean="0"/>
              <a:t>:</a:t>
            </a:r>
          </a:p>
          <a:p>
            <a:pPr marL="0" indent="0" algn="r" rtl="1">
              <a:buNone/>
            </a:pPr>
            <a:endParaRPr lang="en-US" dirty="0"/>
          </a:p>
          <a:p>
            <a:pPr algn="r" rtl="1"/>
            <a:r>
              <a:rPr lang="ar-SA" dirty="0"/>
              <a:t>- الإعلام مرتبط بالوسائل الحديثة أما الاتصال فهو غير مرتبط بهده الوسائل</a:t>
            </a:r>
            <a:endParaRPr lang="en-US" dirty="0"/>
          </a:p>
          <a:p>
            <a:pPr algn="r" rtl="1"/>
            <a:r>
              <a:rPr lang="ar-SA" dirty="0"/>
              <a:t>- الإعلام له مدلول إبلاغي أما الاتصال فله مدلول اجتماعي خدماتي يشترط المشاركة</a:t>
            </a:r>
            <a:endParaRPr lang="en-US" dirty="0"/>
          </a:p>
          <a:p>
            <a:pPr algn="r" rtl="1"/>
            <a:r>
              <a:rPr lang="ar-SA" dirty="0"/>
              <a:t>- الإعلام يشاع فيه الخبر أما الاتصال فليس بضرورة أن يشاع فيه الخبر </a:t>
            </a:r>
            <a:endParaRPr lang="ar-SA" dirty="0" smtClean="0"/>
          </a:p>
          <a:p>
            <a:pPr marL="0" indent="0" algn="r" rtl="1">
              <a:buNone/>
            </a:pPr>
            <a:endParaRPr lang="en-US" dirty="0"/>
          </a:p>
          <a:p>
            <a:pPr algn="r" rtl="1"/>
            <a:r>
              <a:rPr lang="ar-SA" b="1" dirty="0"/>
              <a:t>2-</a:t>
            </a:r>
            <a:r>
              <a:rPr lang="ar-SA" b="1" u="sng" dirty="0"/>
              <a:t>أوجه التشابه</a:t>
            </a:r>
            <a:r>
              <a:rPr lang="ar-SA" b="1" dirty="0"/>
              <a:t> </a:t>
            </a:r>
            <a:r>
              <a:rPr lang="ar-SA" b="1" dirty="0" smtClean="0"/>
              <a:t>:</a:t>
            </a:r>
          </a:p>
          <a:p>
            <a:pPr marL="0" indent="0" algn="r" rtl="1">
              <a:buNone/>
            </a:pPr>
            <a:endParaRPr lang="en-US" dirty="0"/>
          </a:p>
          <a:p>
            <a:pPr algn="r" rtl="1"/>
            <a:r>
              <a:rPr lang="ar-SA" dirty="0"/>
              <a:t>-        كلاهما يعملان على نقل الخبر والتأثير .</a:t>
            </a:r>
            <a:endParaRPr lang="en-US" dirty="0"/>
          </a:p>
          <a:p>
            <a:pPr algn="r" rtl="1"/>
            <a:endParaRPr lang="ar-SA" dirty="0"/>
          </a:p>
        </p:txBody>
      </p:sp>
    </p:spTree>
    <p:extLst>
      <p:ext uri="{BB962C8B-B14F-4D97-AF65-F5344CB8AC3E}">
        <p14:creationId xmlns:p14="http://schemas.microsoft.com/office/powerpoint/2010/main" val="185915160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rtl="1"/>
            <a:r>
              <a:rPr lang="ar-SA" sz="4000" b="1" dirty="0" smtClean="0">
                <a:solidFill>
                  <a:schemeClr val="tx1">
                    <a:lumMod val="95000"/>
                    <a:lumOff val="5000"/>
                  </a:schemeClr>
                </a:solidFill>
              </a:rPr>
              <a:t>الفعل الإعلامي والاتصالي :</a:t>
            </a:r>
            <a:r>
              <a:rPr lang="fr-FR" dirty="0" smtClean="0"/>
              <a:t/>
            </a:r>
            <a:br>
              <a:rPr lang="fr-FR" dirty="0" smtClean="0"/>
            </a:br>
            <a:endParaRPr lang="ar-SA" dirty="0"/>
          </a:p>
        </p:txBody>
      </p:sp>
      <p:sp>
        <p:nvSpPr>
          <p:cNvPr id="3" name="عنصر نائب للمحتوى 2"/>
          <p:cNvSpPr>
            <a:spLocks noGrp="1"/>
          </p:cNvSpPr>
          <p:nvPr>
            <p:ph sz="quarter" idx="1"/>
          </p:nvPr>
        </p:nvSpPr>
        <p:spPr/>
        <p:txBody>
          <a:bodyPr anchor="ctr">
            <a:normAutofit/>
          </a:bodyPr>
          <a:lstStyle/>
          <a:p>
            <a:pPr algn="r" rtl="1"/>
            <a:r>
              <a:rPr lang="ar-SA" sz="3200" dirty="0" smtClean="0"/>
              <a:t>تتكون العملية الاتصالية من مجموعة من العناصر المركبة والمتكاملة  والمتشابكة مع ظروف نفسية </a:t>
            </a:r>
            <a:r>
              <a:rPr lang="ar-SA" sz="3200" dirty="0" err="1" smtClean="0"/>
              <a:t>و</a:t>
            </a:r>
            <a:r>
              <a:rPr lang="ar-TN" sz="3200" dirty="0" smtClean="0"/>
              <a:t>ا</a:t>
            </a:r>
            <a:r>
              <a:rPr lang="ar-SA" sz="3200" dirty="0" err="1" smtClean="0"/>
              <a:t>جتماعية</a:t>
            </a:r>
            <a:r>
              <a:rPr lang="ar-SA" sz="3200" dirty="0" smtClean="0"/>
              <a:t> </a:t>
            </a:r>
            <a:r>
              <a:rPr lang="ar-TN" sz="3200" dirty="0" smtClean="0"/>
              <a:t>وثقافية </a:t>
            </a:r>
            <a:r>
              <a:rPr lang="ar-SA" sz="3200" dirty="0" smtClean="0"/>
              <a:t>تؤثر في النهاية على انتقال الأخبار والمعلومات بين الأفراد والجماعات ومن ثمة فهده العناصر لا</a:t>
            </a:r>
            <a:r>
              <a:rPr lang="ar-TN" sz="3200" dirty="0" smtClean="0"/>
              <a:t> </a:t>
            </a:r>
            <a:r>
              <a:rPr lang="ar-SA" sz="3200" dirty="0" smtClean="0"/>
              <a:t>يمكن الفصل بينها</a:t>
            </a:r>
            <a:endParaRPr lang="ar-SA" sz="3200" dirty="0"/>
          </a:p>
        </p:txBody>
      </p:sp>
    </p:spTree>
    <p:extLst>
      <p:ext uri="{BB962C8B-B14F-4D97-AF65-F5344CB8AC3E}">
        <p14:creationId xmlns:p14="http://schemas.microsoft.com/office/powerpoint/2010/main" val="234899730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ctr">
            <a:normAutofit/>
          </a:bodyPr>
          <a:lstStyle/>
          <a:p>
            <a:pPr algn="ctr" rtl="1"/>
            <a:r>
              <a:rPr lang="ar-SA" sz="4000" b="1" dirty="0" smtClean="0">
                <a:solidFill>
                  <a:schemeClr val="tx1">
                    <a:lumMod val="95000"/>
                    <a:lumOff val="5000"/>
                  </a:schemeClr>
                </a:solidFill>
              </a:rPr>
              <a:t>مهارات الاتصال</a:t>
            </a:r>
            <a:r>
              <a:rPr lang="ar-SA" sz="4000" dirty="0" smtClean="0">
                <a:solidFill>
                  <a:schemeClr val="tx1">
                    <a:lumMod val="95000"/>
                    <a:lumOff val="5000"/>
                  </a:schemeClr>
                </a:solidFill>
              </a:rPr>
              <a:t> </a:t>
            </a:r>
            <a:endParaRPr lang="fr-FR" sz="4000" dirty="0">
              <a:solidFill>
                <a:schemeClr val="tx1">
                  <a:lumMod val="95000"/>
                  <a:lumOff val="5000"/>
                </a:schemeClr>
              </a:solidFill>
            </a:endParaRPr>
          </a:p>
        </p:txBody>
      </p:sp>
      <p:sp>
        <p:nvSpPr>
          <p:cNvPr id="3" name="Espace réservé du contenu 2"/>
          <p:cNvSpPr>
            <a:spLocks noGrp="1"/>
          </p:cNvSpPr>
          <p:nvPr>
            <p:ph sz="quarter" idx="1"/>
          </p:nvPr>
        </p:nvSpPr>
        <p:spPr>
          <a:xfrm>
            <a:off x="857224" y="1643050"/>
            <a:ext cx="7467600" cy="4873752"/>
          </a:xfrm>
        </p:spPr>
        <p:txBody>
          <a:bodyPr>
            <a:normAutofit fontScale="92500"/>
          </a:bodyPr>
          <a:lstStyle/>
          <a:p>
            <a:pPr algn="r" rtl="1"/>
            <a:r>
              <a:rPr lang="ar-SA" sz="3200" b="1" dirty="0" smtClean="0"/>
              <a:t>توجد خمس مهارات أساسية يجب أن تتوفر في المرسل </a:t>
            </a:r>
            <a:endParaRPr lang="ar-TN" sz="3200" b="1" dirty="0" smtClean="0"/>
          </a:p>
          <a:p>
            <a:pPr algn="r" rtl="1"/>
            <a:endParaRPr lang="ar-TN" dirty="0" smtClean="0"/>
          </a:p>
          <a:p>
            <a:pPr algn="r" rtl="1"/>
            <a:r>
              <a:rPr lang="ar-TN" sz="2800" u="sng" dirty="0" smtClean="0"/>
              <a:t>ا</a:t>
            </a:r>
            <a:r>
              <a:rPr lang="ar-SA" sz="2800" u="sng" dirty="0" smtClean="0"/>
              <a:t>ثن</a:t>
            </a:r>
            <a:r>
              <a:rPr lang="ar-TN" sz="2800" u="sng" dirty="0" smtClean="0"/>
              <a:t>ت</a:t>
            </a:r>
            <a:r>
              <a:rPr lang="ar-SA" sz="2800" u="sng" dirty="0" err="1" smtClean="0"/>
              <a:t>ان</a:t>
            </a:r>
            <a:r>
              <a:rPr lang="ar-SA" sz="2800" u="sng" dirty="0" smtClean="0"/>
              <a:t> منها تتعلق بوضع الفكرة في رموزها وهما</a:t>
            </a:r>
            <a:r>
              <a:rPr lang="ar-TN" sz="2800" u="sng" dirty="0" smtClean="0"/>
              <a:t> </a:t>
            </a:r>
            <a:r>
              <a:rPr lang="ar-TN" sz="2800" dirty="0" smtClean="0"/>
              <a:t>:</a:t>
            </a:r>
            <a:endParaRPr lang="fr-FR" sz="2800" dirty="0" smtClean="0"/>
          </a:p>
          <a:p>
            <a:pPr algn="r" rtl="1"/>
            <a:r>
              <a:rPr lang="ar-SA" sz="2800" dirty="0" smtClean="0"/>
              <a:t>-</a:t>
            </a:r>
            <a:r>
              <a:rPr lang="ar-TN" sz="2800" dirty="0" smtClean="0"/>
              <a:t> </a:t>
            </a:r>
            <a:r>
              <a:rPr lang="ar-SA" sz="2800" dirty="0" smtClean="0"/>
              <a:t>مهارة الكتابة </a:t>
            </a:r>
            <a:endParaRPr lang="ar-TN" sz="2800" dirty="0" smtClean="0"/>
          </a:p>
          <a:p>
            <a:pPr algn="r" rtl="1"/>
            <a:r>
              <a:rPr lang="ar-SA" sz="2800" dirty="0" smtClean="0"/>
              <a:t> -</a:t>
            </a:r>
            <a:r>
              <a:rPr lang="ar-TN" sz="2800" dirty="0" smtClean="0"/>
              <a:t> </a:t>
            </a:r>
            <a:r>
              <a:rPr lang="ar-SA" sz="2800" dirty="0" smtClean="0"/>
              <a:t>مهارة التحدث</a:t>
            </a:r>
            <a:endParaRPr lang="fr-FR" sz="2800" dirty="0" smtClean="0"/>
          </a:p>
          <a:p>
            <a:pPr algn="r" rtl="1"/>
            <a:r>
              <a:rPr lang="ar-SA" sz="2800" u="sng" dirty="0" smtClean="0"/>
              <a:t>و</a:t>
            </a:r>
            <a:r>
              <a:rPr lang="ar-TN" sz="2800" u="sng" dirty="0" smtClean="0"/>
              <a:t>ا</a:t>
            </a:r>
            <a:r>
              <a:rPr lang="ar-SA" sz="2800" u="sng" dirty="0" smtClean="0"/>
              <a:t>ثن</a:t>
            </a:r>
            <a:r>
              <a:rPr lang="ar-TN" sz="2800" u="sng" dirty="0" smtClean="0"/>
              <a:t>ت</a:t>
            </a:r>
            <a:r>
              <a:rPr lang="ar-SA" sz="2800" u="sng" dirty="0" err="1" smtClean="0"/>
              <a:t>ان</a:t>
            </a:r>
            <a:r>
              <a:rPr lang="ar-SA" sz="2800" u="sng" dirty="0" smtClean="0"/>
              <a:t> متعلقتان بفك الرموز هما</a:t>
            </a:r>
            <a:r>
              <a:rPr lang="ar-TN" sz="2800" u="sng" dirty="0" smtClean="0"/>
              <a:t> :</a:t>
            </a:r>
            <a:endParaRPr lang="fr-FR" sz="2800" u="sng" dirty="0" smtClean="0"/>
          </a:p>
          <a:p>
            <a:pPr algn="r" rtl="1"/>
            <a:r>
              <a:rPr lang="ar-SA" sz="2800" dirty="0" smtClean="0"/>
              <a:t>-</a:t>
            </a:r>
            <a:r>
              <a:rPr lang="ar-TN" sz="2800" dirty="0" smtClean="0"/>
              <a:t> </a:t>
            </a:r>
            <a:r>
              <a:rPr lang="ar-SA" sz="2800" dirty="0" smtClean="0"/>
              <a:t>مهارة القراءة </a:t>
            </a:r>
            <a:endParaRPr lang="ar-TN" sz="2800" dirty="0" err="1" smtClean="0"/>
          </a:p>
          <a:p>
            <a:pPr algn="r" rtl="1"/>
            <a:r>
              <a:rPr lang="ar-SA" sz="2800" dirty="0" smtClean="0"/>
              <a:t>-</a:t>
            </a:r>
            <a:r>
              <a:rPr lang="ar-TN" sz="2800" dirty="0" smtClean="0"/>
              <a:t> </a:t>
            </a:r>
            <a:r>
              <a:rPr lang="ar-SA" sz="2800" dirty="0" smtClean="0"/>
              <a:t>مهارة الاستماع</a:t>
            </a:r>
            <a:endParaRPr lang="fr-FR" sz="2800" dirty="0" smtClean="0"/>
          </a:p>
          <a:p>
            <a:pPr algn="r" rtl="1"/>
            <a:r>
              <a:rPr lang="ar-SA" sz="2800" dirty="0" smtClean="0"/>
              <a:t>أما المهارة الخامس</a:t>
            </a:r>
            <a:r>
              <a:rPr lang="ar-TN" sz="2800" dirty="0" smtClean="0"/>
              <a:t>ة</a:t>
            </a:r>
            <a:r>
              <a:rPr lang="ar-SA" sz="2800" dirty="0" smtClean="0"/>
              <a:t> فهي القدرة على التفكير ووزن الأمور</a:t>
            </a:r>
            <a:r>
              <a:rPr lang="ar-TN" sz="2800" dirty="0" smtClean="0"/>
              <a:t> </a:t>
            </a:r>
            <a:r>
              <a:rPr lang="ar-SA" sz="2800" dirty="0" smtClean="0"/>
              <a:t>لأن القدرة على التفكير تساعد على تحديد الهدف</a:t>
            </a:r>
            <a:endParaRPr lang="fr-FR" sz="2800" dirty="0" smtClean="0"/>
          </a:p>
          <a:p>
            <a:pPr algn="r" rtl="1"/>
            <a:endParaRPr lang="fr-FR" dirty="0">
              <a:latin typeface="Times New Roman" pitchFamily="18" charset="0"/>
              <a:cs typeface="Times New Roman" pitchFamily="18"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rtl="1"/>
            <a:r>
              <a:rPr lang="ar-SA" sz="4000" b="1" dirty="0" smtClean="0">
                <a:solidFill>
                  <a:schemeClr val="tx1">
                    <a:lumMod val="95000"/>
                    <a:lumOff val="5000"/>
                  </a:schemeClr>
                </a:solidFill>
              </a:rPr>
              <a:t>تعريف علوم الإعلام والاتصال :</a:t>
            </a:r>
            <a:r>
              <a:rPr lang="fr-FR" dirty="0" smtClean="0"/>
              <a:t/>
            </a:r>
            <a:br>
              <a:rPr lang="fr-FR" dirty="0" smtClean="0"/>
            </a:br>
            <a:endParaRPr lang="fr-FR" dirty="0"/>
          </a:p>
        </p:txBody>
      </p:sp>
      <p:sp>
        <p:nvSpPr>
          <p:cNvPr id="3" name="Espace réservé du contenu 2"/>
          <p:cNvSpPr>
            <a:spLocks noGrp="1"/>
          </p:cNvSpPr>
          <p:nvPr>
            <p:ph sz="quarter" idx="1"/>
          </p:nvPr>
        </p:nvSpPr>
        <p:spPr/>
        <p:txBody>
          <a:bodyPr anchor="ctr"/>
          <a:lstStyle/>
          <a:p>
            <a:pPr algn="r" rtl="1"/>
            <a:r>
              <a:rPr lang="ar-SA" sz="2800" dirty="0" smtClean="0"/>
              <a:t>علوم الإعلام والاتصال هي علوم تهتم بدراسة إنتاج ومعالجة وتأثير الرموز وأنظمة الإشارات عن طريق وضع نظريات تمكن من تفسير الظواهر المرتبطة </a:t>
            </a:r>
            <a:endParaRPr lang="ar-TN" sz="2800" dirty="0" smtClean="0"/>
          </a:p>
          <a:p>
            <a:pPr algn="r" rtl="1">
              <a:buNone/>
            </a:pPr>
            <a:endParaRPr lang="ar-TN" sz="2800" dirty="0" smtClean="0"/>
          </a:p>
          <a:p>
            <a:pPr algn="r" rtl="1"/>
            <a:r>
              <a:rPr lang="ar-SA" sz="2800" dirty="0" smtClean="0"/>
              <a:t>هذه العلوم هي تخصص أمريكي الأصل على الأقل وتعود لدراسات الأولى </a:t>
            </a:r>
            <a:r>
              <a:rPr lang="ar-SA" sz="2800" dirty="0" err="1" smtClean="0"/>
              <a:t>لهوفلن</a:t>
            </a:r>
            <a:r>
              <a:rPr lang="ar-SA" sz="2800" dirty="0" smtClean="0"/>
              <a:t> – </a:t>
            </a:r>
            <a:r>
              <a:rPr lang="ar-SA" sz="2800" dirty="0" err="1" smtClean="0"/>
              <a:t>لاسويل</a:t>
            </a:r>
            <a:r>
              <a:rPr lang="ar-SA" sz="2800" dirty="0" smtClean="0"/>
              <a:t> –</a:t>
            </a:r>
            <a:r>
              <a:rPr lang="ar-SA" sz="2800" dirty="0" err="1" smtClean="0"/>
              <a:t>لزرسفيلد</a:t>
            </a:r>
            <a:r>
              <a:rPr lang="ar-SA" sz="2800" dirty="0" smtClean="0"/>
              <a:t> –الذين أعطوا</a:t>
            </a:r>
            <a:r>
              <a:rPr lang="ar-TN" sz="2800" dirty="0" smtClean="0"/>
              <a:t> </a:t>
            </a:r>
            <a:r>
              <a:rPr lang="ar-SA" sz="2800" dirty="0" smtClean="0"/>
              <a:t>الدراسات حول وسائل الإعلام المبرر العلمي الذي كانت تفتقده فمع تراكم هده البحوث جعل من دراسة الاتصال علما قائما بذاته.</a:t>
            </a:r>
            <a:endParaRPr lang="fr-FR" sz="2800" dirty="0" smtClean="0"/>
          </a:p>
          <a:p>
            <a:pPr algn="r" rtl="1"/>
            <a:endParaRPr lang="fr-FR"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rtl="1"/>
            <a:r>
              <a:rPr lang="ar-SA" sz="4000" b="1" dirty="0" smtClean="0">
                <a:solidFill>
                  <a:schemeClr val="tx1">
                    <a:lumMod val="95000"/>
                    <a:lumOff val="5000"/>
                  </a:schemeClr>
                </a:solidFill>
              </a:rPr>
              <a:t>اهتمامات علوم الإعلام والاتصال :</a:t>
            </a:r>
            <a:r>
              <a:rPr lang="fr-FR" dirty="0" smtClean="0"/>
              <a:t/>
            </a:r>
            <a:br>
              <a:rPr lang="fr-FR" dirty="0" smtClean="0"/>
            </a:br>
            <a:endParaRPr lang="fr-FR" dirty="0"/>
          </a:p>
        </p:txBody>
      </p:sp>
      <p:sp>
        <p:nvSpPr>
          <p:cNvPr id="3" name="Espace réservé du contenu 2"/>
          <p:cNvSpPr>
            <a:spLocks noGrp="1"/>
          </p:cNvSpPr>
          <p:nvPr>
            <p:ph sz="quarter" idx="1"/>
          </p:nvPr>
        </p:nvSpPr>
        <p:spPr>
          <a:xfrm>
            <a:off x="285720" y="1428736"/>
            <a:ext cx="7639080" cy="5045216"/>
          </a:xfrm>
        </p:spPr>
        <p:txBody>
          <a:bodyPr>
            <a:normAutofit/>
          </a:bodyPr>
          <a:lstStyle/>
          <a:p>
            <a:pPr algn="r" rtl="1"/>
            <a:r>
              <a:rPr lang="ar-SA" sz="2800" dirty="0" smtClean="0">
                <a:latin typeface="Times New Roman" pitchFamily="18" charset="0"/>
                <a:cs typeface="Times New Roman" pitchFamily="18" charset="0"/>
              </a:rPr>
              <a:t>تهتم علوم الإعلام والاتصال بدراسة الكيفية التي تتم </a:t>
            </a:r>
            <a:r>
              <a:rPr lang="ar-SA" sz="2800" dirty="0" err="1" smtClean="0">
                <a:latin typeface="Times New Roman" pitchFamily="18" charset="0"/>
                <a:cs typeface="Times New Roman" pitchFamily="18" charset="0"/>
              </a:rPr>
              <a:t>بها</a:t>
            </a:r>
            <a:r>
              <a:rPr lang="ar-SA" sz="2800" dirty="0" smtClean="0">
                <a:latin typeface="Times New Roman" pitchFamily="18" charset="0"/>
                <a:cs typeface="Times New Roman" pitchFamily="18" charset="0"/>
              </a:rPr>
              <a:t> انتقال الرسالة إلى الجمهور </a:t>
            </a:r>
            <a:endParaRPr lang="ar-TN" sz="2800" dirty="0" smtClean="0">
              <a:latin typeface="Times New Roman" pitchFamily="18" charset="0"/>
              <a:cs typeface="Times New Roman" pitchFamily="18" charset="0"/>
            </a:endParaRPr>
          </a:p>
          <a:p>
            <a:pPr algn="r" rtl="1"/>
            <a:r>
              <a:rPr lang="ar-SA" sz="2800" dirty="0" smtClean="0">
                <a:latin typeface="Times New Roman" pitchFamily="18" charset="0"/>
                <a:cs typeface="Times New Roman" pitchFamily="18" charset="0"/>
              </a:rPr>
              <a:t>والملاحظ من خلال تاريخ دراسة  الاتصال أن هذه العملية شملت العناصر التالية : -المرسل -الرسالة -القناة –المستقبل-  وهذا المنظور نجده منظما في نظريات الاتصال ونماذج الاتصال ولكن الملاحظ في الربع الأخير</a:t>
            </a:r>
            <a:r>
              <a:rPr lang="ar-TN" sz="2800" dirty="0" smtClean="0">
                <a:latin typeface="Times New Roman" pitchFamily="18" charset="0"/>
                <a:cs typeface="Times New Roman" pitchFamily="18" charset="0"/>
              </a:rPr>
              <a:t> </a:t>
            </a:r>
            <a:r>
              <a:rPr lang="ar-SA" sz="2800" dirty="0" smtClean="0">
                <a:latin typeface="Times New Roman" pitchFamily="18" charset="0"/>
                <a:cs typeface="Times New Roman" pitchFamily="18" charset="0"/>
              </a:rPr>
              <a:t>من القرن العشرين </a:t>
            </a:r>
            <a:r>
              <a:rPr lang="ar-TN" sz="2800" dirty="0" smtClean="0">
                <a:latin typeface="Times New Roman" pitchFamily="18" charset="0"/>
                <a:cs typeface="Times New Roman" pitchFamily="18" charset="0"/>
              </a:rPr>
              <a:t>وبداية القرن الحالي </a:t>
            </a:r>
            <a:r>
              <a:rPr lang="ar-SA" sz="2800" dirty="0" smtClean="0">
                <a:latin typeface="Times New Roman" pitchFamily="18" charset="0"/>
                <a:cs typeface="Times New Roman" pitchFamily="18" charset="0"/>
              </a:rPr>
              <a:t>هو تحول بؤرة الاهتمام إلى الأثر الذي تتركه الرسالة على الجمهور المستهدف كما تعدته إلى دراسة المواضيع التالية</a:t>
            </a:r>
            <a:endParaRPr lang="fr-FR" sz="2800" dirty="0" smtClean="0">
              <a:latin typeface="Times New Roman" pitchFamily="18" charset="0"/>
              <a:cs typeface="Times New Roman" pitchFamily="18" charset="0"/>
            </a:endParaRPr>
          </a:p>
          <a:p>
            <a:pPr algn="r" rtl="1"/>
            <a:r>
              <a:rPr lang="ar-SA" sz="2800" dirty="0" smtClean="0">
                <a:latin typeface="Times New Roman" pitchFamily="18" charset="0"/>
                <a:cs typeface="Times New Roman" pitchFamily="18" charset="0"/>
              </a:rPr>
              <a:t>-الممارسة اليومية والمكثفة للاتصال داخل المجتمع .</a:t>
            </a:r>
            <a:endParaRPr lang="fr-FR" sz="2800" dirty="0" smtClean="0">
              <a:latin typeface="Times New Roman" pitchFamily="18" charset="0"/>
              <a:cs typeface="Times New Roman" pitchFamily="18" charset="0"/>
            </a:endParaRPr>
          </a:p>
          <a:p>
            <a:pPr algn="r" rtl="1"/>
            <a:r>
              <a:rPr lang="ar-SA" sz="2800" dirty="0" smtClean="0">
                <a:latin typeface="Times New Roman" pitchFamily="18" charset="0"/>
                <a:cs typeface="Times New Roman" pitchFamily="18" charset="0"/>
              </a:rPr>
              <a:t>-دراسة الأنظمة الإعلامية التي </a:t>
            </a:r>
            <a:r>
              <a:rPr lang="ar-SA" sz="2800" dirty="0" err="1" smtClean="0">
                <a:latin typeface="Times New Roman" pitchFamily="18" charset="0"/>
                <a:cs typeface="Times New Roman" pitchFamily="18" charset="0"/>
              </a:rPr>
              <a:t>تؤطر</a:t>
            </a:r>
            <a:r>
              <a:rPr lang="ar-SA" sz="2800" dirty="0" smtClean="0">
                <a:latin typeface="Times New Roman" pitchFamily="18" charset="0"/>
                <a:cs typeface="Times New Roman" pitchFamily="18" charset="0"/>
              </a:rPr>
              <a:t> الممارسات الإعلامية في المجتمعات المختلفة</a:t>
            </a:r>
            <a:endParaRPr lang="fr-FR" sz="2800" dirty="0" smtClean="0">
              <a:latin typeface="Times New Roman" pitchFamily="18" charset="0"/>
              <a:cs typeface="Times New Roman" pitchFamily="18" charset="0"/>
            </a:endParaRPr>
          </a:p>
          <a:p>
            <a:pPr algn="r" rtl="1"/>
            <a:endParaRPr lang="fr-FR"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rtl="1"/>
            <a:r>
              <a:rPr lang="ar-SA" sz="4400" b="1" dirty="0" smtClean="0">
                <a:solidFill>
                  <a:schemeClr val="tx1">
                    <a:lumMod val="95000"/>
                    <a:lumOff val="5000"/>
                  </a:schemeClr>
                </a:solidFill>
              </a:rPr>
              <a:t>تطور نظريات الإعلام والاتصال</a:t>
            </a:r>
            <a:r>
              <a:rPr lang="fr-FR" dirty="0" smtClean="0"/>
              <a:t/>
            </a:r>
            <a:br>
              <a:rPr lang="fr-FR" dirty="0" smtClean="0"/>
            </a:br>
            <a:endParaRPr lang="fr-FR" dirty="0"/>
          </a:p>
        </p:txBody>
      </p:sp>
      <p:sp>
        <p:nvSpPr>
          <p:cNvPr id="3" name="Espace réservé du contenu 2"/>
          <p:cNvSpPr>
            <a:spLocks noGrp="1"/>
          </p:cNvSpPr>
          <p:nvPr>
            <p:ph sz="quarter" idx="1"/>
          </p:nvPr>
        </p:nvSpPr>
        <p:spPr>
          <a:xfrm>
            <a:off x="457200" y="1357298"/>
            <a:ext cx="7467600" cy="5116654"/>
          </a:xfrm>
        </p:spPr>
        <p:txBody>
          <a:bodyPr anchor="ctr"/>
          <a:lstStyle/>
          <a:p>
            <a:pPr algn="r" rtl="1"/>
            <a:r>
              <a:rPr lang="ar-SA" sz="2800" dirty="0" smtClean="0">
                <a:latin typeface="Times New Roman" pitchFamily="18" charset="0"/>
                <a:cs typeface="Times New Roman" pitchFamily="18" charset="0"/>
              </a:rPr>
              <a:t>تطورت نظريات الاتصال عبر التاريخ الإنساني مع المحاولات التي بذلها الباحثون لدراسة وتحليل عملية الاتصال ووصف أبعادها وعناصر تكونها، ودورها في تطوير وسائل الاتصال والإعلام الجماهيرية.</a:t>
            </a:r>
            <a:endParaRPr lang="fr-FR" sz="2800" dirty="0" smtClean="0">
              <a:latin typeface="Times New Roman" pitchFamily="18" charset="0"/>
              <a:cs typeface="Times New Roman" pitchFamily="18" charset="0"/>
            </a:endParaRPr>
          </a:p>
          <a:p>
            <a:pPr algn="r" rtl="1"/>
            <a:endParaRPr lang="fr-F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SA" sz="4800" b="1" dirty="0" smtClean="0">
                <a:solidFill>
                  <a:schemeClr val="tx1"/>
                </a:solidFill>
              </a:rPr>
              <a:t>الإعلان</a:t>
            </a:r>
            <a:endParaRPr lang="fr-FR" sz="4800" b="1" dirty="0">
              <a:solidFill>
                <a:schemeClr val="tx1"/>
              </a:solidFill>
            </a:endParaRPr>
          </a:p>
        </p:txBody>
      </p:sp>
      <p:sp>
        <p:nvSpPr>
          <p:cNvPr id="3" name="Espace réservé du contenu 2"/>
          <p:cNvSpPr>
            <a:spLocks noGrp="1"/>
          </p:cNvSpPr>
          <p:nvPr>
            <p:ph sz="quarter" idx="1"/>
          </p:nvPr>
        </p:nvSpPr>
        <p:spPr/>
        <p:txBody>
          <a:bodyPr anchor="ctr">
            <a:normAutofit/>
          </a:bodyPr>
          <a:lstStyle/>
          <a:p>
            <a:pPr algn="ctr" rtl="1"/>
            <a:r>
              <a:rPr lang="ar-SA" sz="3200" dirty="0" smtClean="0"/>
              <a:t>نقل المعلومات في اتجاه واحد لكن بغرض يختلف عن الإعلام لأن الإشهار معلوماته عبارة عن سلع وخدمات ولكن قصد الترويج لها ودفع طرف المستقبل إلى الإقبال عليها أي حث المستهلك </a:t>
            </a:r>
            <a:r>
              <a:rPr lang="ar-TN" sz="3200" dirty="0" smtClean="0"/>
              <a:t>على</a:t>
            </a:r>
            <a:r>
              <a:rPr lang="ar-SA" sz="3200" dirty="0" smtClean="0"/>
              <a:t> تقبل هذه السلعة من خلال توظيف العوامل النفسية وال</a:t>
            </a:r>
            <a:r>
              <a:rPr lang="ar-TN" sz="3200" dirty="0" smtClean="0"/>
              <a:t>ا</a:t>
            </a:r>
            <a:r>
              <a:rPr lang="ar-SA" sz="3200" dirty="0" err="1" smtClean="0"/>
              <a:t>جتماعية</a:t>
            </a:r>
            <a:r>
              <a:rPr lang="ar-SA" sz="3200" dirty="0" smtClean="0"/>
              <a:t> </a:t>
            </a:r>
            <a:endParaRPr lang="fr-FR" sz="3200"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ctr">
            <a:normAutofit/>
          </a:bodyPr>
          <a:lstStyle/>
          <a:p>
            <a:pPr algn="ctr" rtl="1"/>
            <a:r>
              <a:rPr lang="ar-SA" sz="3600" b="1" u="sng" dirty="0" smtClean="0">
                <a:solidFill>
                  <a:schemeClr val="tx1">
                    <a:lumMod val="95000"/>
                    <a:lumOff val="5000"/>
                  </a:schemeClr>
                </a:solidFill>
              </a:rPr>
              <a:t>نموذج ولبر </a:t>
            </a:r>
            <a:r>
              <a:rPr lang="ar-SA" sz="3600" b="1" u="sng" dirty="0" err="1" smtClean="0">
                <a:solidFill>
                  <a:schemeClr val="tx1">
                    <a:lumMod val="95000"/>
                    <a:lumOff val="5000"/>
                  </a:schemeClr>
                </a:solidFill>
              </a:rPr>
              <a:t>شرام</a:t>
            </a:r>
            <a:r>
              <a:rPr lang="ar-SA" sz="3600" b="1" u="sng" dirty="0" smtClean="0">
                <a:solidFill>
                  <a:schemeClr val="tx1">
                    <a:lumMod val="95000"/>
                    <a:lumOff val="5000"/>
                  </a:schemeClr>
                </a:solidFill>
              </a:rPr>
              <a:t> </a:t>
            </a:r>
            <a:endParaRPr lang="fr-FR" sz="3600" b="1" u="sng" dirty="0">
              <a:solidFill>
                <a:schemeClr val="tx1">
                  <a:lumMod val="95000"/>
                  <a:lumOff val="5000"/>
                </a:schemeClr>
              </a:solidFill>
            </a:endParaRPr>
          </a:p>
        </p:txBody>
      </p:sp>
      <p:sp>
        <p:nvSpPr>
          <p:cNvPr id="3" name="Espace réservé du contenu 2"/>
          <p:cNvSpPr>
            <a:spLocks noGrp="1"/>
          </p:cNvSpPr>
          <p:nvPr>
            <p:ph sz="quarter" idx="1"/>
          </p:nvPr>
        </p:nvSpPr>
        <p:spPr/>
        <p:txBody>
          <a:bodyPr/>
          <a:lstStyle/>
          <a:p>
            <a:pPr algn="r" rtl="1"/>
            <a:r>
              <a:rPr lang="ar-SA" sz="2800" dirty="0" smtClean="0">
                <a:latin typeface="Times New Roman" pitchFamily="18" charset="0"/>
                <a:cs typeface="Times New Roman" pitchFamily="18" charset="0"/>
              </a:rPr>
              <a:t>– المصدر، صاحب الفكرة؛</a:t>
            </a:r>
            <a:endParaRPr lang="ar-TN" sz="2800" dirty="0" smtClean="0">
              <a:latin typeface="Times New Roman" pitchFamily="18" charset="0"/>
              <a:cs typeface="Times New Roman" pitchFamily="18" charset="0"/>
            </a:endParaRPr>
          </a:p>
          <a:p>
            <a:pPr algn="r" rtl="1">
              <a:buNone/>
            </a:pPr>
            <a:endParaRPr lang="fr-FR" sz="2800" dirty="0" smtClean="0">
              <a:latin typeface="Times New Roman" pitchFamily="18" charset="0"/>
              <a:cs typeface="Times New Roman" pitchFamily="18" charset="0"/>
            </a:endParaRPr>
          </a:p>
          <a:p>
            <a:pPr algn="r" rtl="1"/>
            <a:r>
              <a:rPr lang="ar-SA" sz="2800" dirty="0" smtClean="0">
                <a:latin typeface="Times New Roman" pitchFamily="18" charset="0"/>
                <a:cs typeface="Times New Roman" pitchFamily="18" charset="0"/>
              </a:rPr>
              <a:t>– أسلوب التعبير عن الفكرة وتحويلها لرموز وصياغتها بشكل يكوِّن نص الرسالة الإعلامية؛</a:t>
            </a:r>
            <a:endParaRPr lang="ar-TN" sz="2800" dirty="0" smtClean="0">
              <a:latin typeface="Times New Roman" pitchFamily="18" charset="0"/>
              <a:cs typeface="Times New Roman" pitchFamily="18" charset="0"/>
            </a:endParaRPr>
          </a:p>
          <a:p>
            <a:pPr algn="r" rtl="1">
              <a:buNone/>
            </a:pPr>
            <a:endParaRPr lang="fr-FR" sz="2800" dirty="0" smtClean="0">
              <a:latin typeface="Times New Roman" pitchFamily="18" charset="0"/>
              <a:cs typeface="Times New Roman" pitchFamily="18" charset="0"/>
            </a:endParaRPr>
          </a:p>
          <a:p>
            <a:pPr algn="r" rtl="1"/>
            <a:r>
              <a:rPr lang="ar-SA" sz="2800" dirty="0" smtClean="0">
                <a:latin typeface="Times New Roman" pitchFamily="18" charset="0"/>
                <a:cs typeface="Times New Roman" pitchFamily="18" charset="0"/>
              </a:rPr>
              <a:t>– المستقبل الذي يتلقى الرسالة ويقوم بفك رموزها؛</a:t>
            </a:r>
            <a:endParaRPr lang="ar-TN" sz="2800" dirty="0" smtClean="0">
              <a:latin typeface="Times New Roman" pitchFamily="18" charset="0"/>
              <a:cs typeface="Times New Roman" pitchFamily="18" charset="0"/>
            </a:endParaRPr>
          </a:p>
          <a:p>
            <a:pPr algn="r" rtl="1"/>
            <a:endParaRPr lang="fr-FR" sz="2800" dirty="0" smtClean="0">
              <a:latin typeface="Times New Roman" pitchFamily="18" charset="0"/>
              <a:cs typeface="Times New Roman" pitchFamily="18" charset="0"/>
            </a:endParaRPr>
          </a:p>
          <a:p>
            <a:pPr algn="r" rtl="1"/>
            <a:r>
              <a:rPr lang="ar-SA" sz="2800" dirty="0" smtClean="0">
                <a:latin typeface="Times New Roman" pitchFamily="18" charset="0"/>
                <a:cs typeface="Times New Roman" pitchFamily="18" charset="0"/>
              </a:rPr>
              <a:t>– وأخيراً الاستجابة لهدف الرسالة الإعلامية وراجع صداها الذي من المحتمل وصوله أو عدم وصوله للمرسل صاحب الفكرة.</a:t>
            </a:r>
            <a:endParaRPr lang="fr-FR" sz="2800" dirty="0" smtClean="0">
              <a:latin typeface="Times New Roman" pitchFamily="18" charset="0"/>
              <a:cs typeface="Times New Roman" pitchFamily="18" charset="0"/>
            </a:endParaRPr>
          </a:p>
          <a:p>
            <a:pPr algn="r" rtl="1"/>
            <a:endParaRPr lang="fr-FR"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ctr">
            <a:normAutofit/>
          </a:bodyPr>
          <a:lstStyle/>
          <a:p>
            <a:pPr algn="ctr" rtl="1"/>
            <a:r>
              <a:rPr lang="ar-SA" sz="3600" b="1" u="sng" dirty="0" smtClean="0">
                <a:solidFill>
                  <a:schemeClr val="tx1">
                    <a:lumMod val="95000"/>
                    <a:lumOff val="5000"/>
                  </a:schemeClr>
                </a:solidFill>
              </a:rPr>
              <a:t>نظرية مارشال </a:t>
            </a:r>
            <a:r>
              <a:rPr lang="ar-SA" sz="3600" b="1" u="sng" dirty="0" err="1" smtClean="0">
                <a:solidFill>
                  <a:schemeClr val="tx1">
                    <a:lumMod val="95000"/>
                    <a:lumOff val="5000"/>
                  </a:schemeClr>
                </a:solidFill>
              </a:rPr>
              <a:t>ماكلوهين</a:t>
            </a:r>
            <a:r>
              <a:rPr lang="ar-SA" sz="3600" b="1" u="sng" dirty="0" smtClean="0">
                <a:solidFill>
                  <a:schemeClr val="tx1">
                    <a:lumMod val="95000"/>
                    <a:lumOff val="5000"/>
                  </a:schemeClr>
                </a:solidFill>
              </a:rPr>
              <a:t> </a:t>
            </a:r>
            <a:endParaRPr lang="fr-FR" sz="3600" b="1" u="sng" dirty="0">
              <a:solidFill>
                <a:schemeClr val="tx1">
                  <a:lumMod val="95000"/>
                  <a:lumOff val="5000"/>
                </a:schemeClr>
              </a:solidFill>
            </a:endParaRPr>
          </a:p>
        </p:txBody>
      </p:sp>
      <p:sp>
        <p:nvSpPr>
          <p:cNvPr id="3" name="Espace réservé du contenu 2"/>
          <p:cNvSpPr>
            <a:spLocks noGrp="1"/>
          </p:cNvSpPr>
          <p:nvPr>
            <p:ph sz="quarter" idx="1"/>
          </p:nvPr>
        </p:nvSpPr>
        <p:spPr/>
        <p:txBody>
          <a:bodyPr>
            <a:normAutofit/>
          </a:bodyPr>
          <a:lstStyle/>
          <a:p>
            <a:pPr algn="r" rtl="1"/>
            <a:r>
              <a:rPr lang="ar-SA" sz="2800" dirty="0" smtClean="0"/>
              <a:t>تبقى نظرية مارشال </a:t>
            </a:r>
            <a:r>
              <a:rPr lang="ar-SA" sz="2800" dirty="0" err="1" smtClean="0"/>
              <a:t>ماكلوهين</a:t>
            </a:r>
            <a:r>
              <a:rPr lang="ar-SA" sz="2800" dirty="0" smtClean="0"/>
              <a:t> التي قدمها في أواسط القرن الماضي من أكثر نظريات الاتصال والإعلام انتشاراً ووضوحاً في ربطها بين الرسالة الإعلامية، والوسيلة الإعلامية، والتأكيد على أهمية الوسيلة في تحديد نوعية الاتصال وتأثيره، </a:t>
            </a:r>
            <a:endParaRPr lang="ar-TN" sz="2800" dirty="0" smtClean="0"/>
          </a:p>
          <a:p>
            <a:pPr algn="r" rtl="1">
              <a:buNone/>
            </a:pPr>
            <a:endParaRPr lang="ar-TN" sz="2800" dirty="0" smtClean="0"/>
          </a:p>
          <a:p>
            <a:pPr algn="r" rtl="1"/>
            <a:r>
              <a:rPr lang="ar-SA" sz="2800" dirty="0" smtClean="0"/>
              <a:t>واعتبر </a:t>
            </a:r>
            <a:r>
              <a:rPr lang="ar-SA" sz="2800" dirty="0" err="1" smtClean="0"/>
              <a:t>ماكلوهين</a:t>
            </a:r>
            <a:r>
              <a:rPr lang="ar-SA" sz="2800" dirty="0" smtClean="0"/>
              <a:t> أن الوسيلة هي الرسالة وأوضح أنه لا يمكن النظر إلى المضامين التي تنشرها وسائل الاتصال والأعلام الجماهيرية بمعزل عن التقنيات التي تستخدمها لأن التقنيات تؤثر على مضمون الرسائل الموجه للساحة الإعلامية وعلى تشكل الرأي العام.</a:t>
            </a:r>
            <a:endParaRPr lang="fr-FR" sz="2800"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ctr"/>
          <a:lstStyle/>
          <a:p>
            <a:pPr algn="ctr"/>
            <a:r>
              <a:rPr lang="ar-SA" sz="3600" b="1" u="sng" dirty="0" smtClean="0">
                <a:solidFill>
                  <a:prstClr val="black">
                    <a:lumMod val="95000"/>
                    <a:lumOff val="5000"/>
                  </a:prstClr>
                </a:solidFill>
              </a:rPr>
              <a:t>نظرية مارشال </a:t>
            </a:r>
            <a:r>
              <a:rPr lang="ar-SA" sz="3600" b="1" u="sng" dirty="0" err="1" smtClean="0">
                <a:solidFill>
                  <a:prstClr val="black">
                    <a:lumMod val="95000"/>
                    <a:lumOff val="5000"/>
                  </a:prstClr>
                </a:solidFill>
              </a:rPr>
              <a:t>ماكلوهين</a:t>
            </a:r>
            <a:r>
              <a:rPr lang="ar-SA" sz="3600" b="1" u="sng" dirty="0" smtClean="0">
                <a:solidFill>
                  <a:prstClr val="black">
                    <a:lumMod val="95000"/>
                    <a:lumOff val="5000"/>
                  </a:prstClr>
                </a:solidFill>
              </a:rPr>
              <a:t> </a:t>
            </a:r>
            <a:endParaRPr lang="fr-FR" dirty="0"/>
          </a:p>
        </p:txBody>
      </p:sp>
      <p:sp>
        <p:nvSpPr>
          <p:cNvPr id="3" name="Espace réservé du contenu 2"/>
          <p:cNvSpPr>
            <a:spLocks noGrp="1"/>
          </p:cNvSpPr>
          <p:nvPr>
            <p:ph sz="quarter" idx="1"/>
          </p:nvPr>
        </p:nvSpPr>
        <p:spPr>
          <a:xfrm>
            <a:off x="285720" y="1600200"/>
            <a:ext cx="7929618" cy="4873752"/>
          </a:xfrm>
        </p:spPr>
        <p:txBody>
          <a:bodyPr>
            <a:normAutofit fontScale="92500" lnSpcReduction="10000"/>
          </a:bodyPr>
          <a:lstStyle/>
          <a:p>
            <a:pPr algn="r" rtl="1"/>
            <a:r>
              <a:rPr lang="ar-SA" sz="2800" dirty="0" smtClean="0"/>
              <a:t>واعتقد  </a:t>
            </a:r>
            <a:r>
              <a:rPr lang="ar-SA" sz="2800" dirty="0" err="1" smtClean="0"/>
              <a:t>ماكلوهين</a:t>
            </a:r>
            <a:r>
              <a:rPr lang="ar-SA" sz="2800" dirty="0" smtClean="0"/>
              <a:t> أن تاريخ تطور الاتصال الإنساني مر بعدة مراحل وهي:</a:t>
            </a:r>
            <a:endParaRPr lang="fr-FR" sz="2800" dirty="0" smtClean="0"/>
          </a:p>
          <a:p>
            <a:pPr algn="r" rtl="1"/>
            <a:r>
              <a:rPr lang="ar-SA" sz="2800" dirty="0" smtClean="0"/>
              <a:t>– </a:t>
            </a:r>
            <a:r>
              <a:rPr lang="ar-SA" sz="2800" u="sng" dirty="0" smtClean="0"/>
              <a:t>مرحلة التخاطب الشفهي</a:t>
            </a:r>
            <a:r>
              <a:rPr lang="ar-SA" sz="2800" dirty="0" smtClean="0"/>
              <a:t>: أي مرحلة ما قبل اكتشاف حروف الكتابة؛</a:t>
            </a:r>
            <a:endParaRPr lang="fr-FR" sz="2800" dirty="0" smtClean="0"/>
          </a:p>
          <a:p>
            <a:pPr algn="r" rtl="1"/>
            <a:r>
              <a:rPr lang="ar-SA" sz="2800" dirty="0" smtClean="0"/>
              <a:t>– </a:t>
            </a:r>
            <a:r>
              <a:rPr lang="ar-SA" sz="2800" u="sng" dirty="0" smtClean="0"/>
              <a:t>ومرحلة ما بعد اكتشاف الكتابة ونسخ الكتب </a:t>
            </a:r>
            <a:r>
              <a:rPr lang="ar-SA" sz="2800" dirty="0" smtClean="0"/>
              <a:t>والتي استمرت لنحو ألفي عام؛</a:t>
            </a:r>
            <a:endParaRPr lang="fr-FR" sz="2800" dirty="0" smtClean="0"/>
          </a:p>
          <a:p>
            <a:pPr algn="r" rtl="1"/>
            <a:r>
              <a:rPr lang="ar-SA" sz="2800" dirty="0" smtClean="0"/>
              <a:t>– </a:t>
            </a:r>
            <a:r>
              <a:rPr lang="ar-SA" sz="2800" u="sng" dirty="0" smtClean="0"/>
              <a:t>ومرحلة اختراع الطباعة </a:t>
            </a:r>
            <a:r>
              <a:rPr lang="ar-SA" sz="2800" dirty="0" smtClean="0"/>
              <a:t>واستمرت من بداية القرن السادس عشر، وحتى نهاية القرن التاسع عشر؛</a:t>
            </a:r>
            <a:endParaRPr lang="fr-FR" sz="2800" dirty="0" smtClean="0"/>
          </a:p>
          <a:p>
            <a:pPr algn="r" rtl="1"/>
            <a:r>
              <a:rPr lang="ar-SA" sz="2800" dirty="0" smtClean="0"/>
              <a:t>– </a:t>
            </a:r>
            <a:r>
              <a:rPr lang="ar-SA" sz="2800" u="sng" dirty="0" smtClean="0"/>
              <a:t>ومرحلة عصر وسائل الاتصال والأعلام الإلكترونية </a:t>
            </a:r>
            <a:r>
              <a:rPr lang="ar-SA" sz="2800" dirty="0" smtClean="0"/>
              <a:t>التي بدأت في مطلع القرن العشرين ولم تزل مستمرة حتى الآن.</a:t>
            </a:r>
            <a:endParaRPr lang="fr-FR" sz="2800" dirty="0" smtClean="0"/>
          </a:p>
          <a:p>
            <a:pPr algn="r" rtl="1"/>
            <a:r>
              <a:rPr lang="ar-SA" sz="2800" b="1" dirty="0" smtClean="0">
                <a:solidFill>
                  <a:srgbClr val="C00000"/>
                </a:solidFill>
              </a:rPr>
              <a:t>وأن تقنيات وسائل الاتصال والإعلام الجماهيرية المستخدمة في كل مرحلة من تلك المراحل ساعدت على تشكيل المجتمع أكثر مضامينها الإعلامية.</a:t>
            </a:r>
            <a:endParaRPr lang="fr-FR" sz="2800" b="1" dirty="0" smtClean="0">
              <a:solidFill>
                <a:srgbClr val="C00000"/>
              </a:solidFill>
            </a:endParaRPr>
          </a:p>
          <a:p>
            <a:pPr algn="r" rtl="1"/>
            <a:endParaRPr lang="fr-FR"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ctr"/>
          <a:lstStyle/>
          <a:p>
            <a:pPr algn="ctr"/>
            <a:r>
              <a:rPr lang="ar-SA" sz="3600" b="1" u="sng" dirty="0" smtClean="0">
                <a:solidFill>
                  <a:prstClr val="black">
                    <a:lumMod val="95000"/>
                    <a:lumOff val="5000"/>
                  </a:prstClr>
                </a:solidFill>
              </a:rPr>
              <a:t>نظرية مارشال </a:t>
            </a:r>
            <a:r>
              <a:rPr lang="ar-SA" sz="3600" b="1" u="sng" dirty="0" err="1" smtClean="0">
                <a:solidFill>
                  <a:prstClr val="black">
                    <a:lumMod val="95000"/>
                    <a:lumOff val="5000"/>
                  </a:prstClr>
                </a:solidFill>
              </a:rPr>
              <a:t>ماكلوهين</a:t>
            </a:r>
            <a:r>
              <a:rPr lang="ar-SA" sz="3600" b="1" u="sng" dirty="0" smtClean="0">
                <a:solidFill>
                  <a:prstClr val="black">
                    <a:lumMod val="95000"/>
                    <a:lumOff val="5000"/>
                  </a:prstClr>
                </a:solidFill>
              </a:rPr>
              <a:t> </a:t>
            </a:r>
            <a:endParaRPr lang="fr-FR" dirty="0"/>
          </a:p>
        </p:txBody>
      </p:sp>
      <p:sp>
        <p:nvSpPr>
          <p:cNvPr id="3" name="Espace réservé du contenu 2"/>
          <p:cNvSpPr>
            <a:spLocks noGrp="1"/>
          </p:cNvSpPr>
          <p:nvPr>
            <p:ph sz="quarter" idx="1"/>
          </p:nvPr>
        </p:nvSpPr>
        <p:spPr>
          <a:xfrm>
            <a:off x="285720" y="1600200"/>
            <a:ext cx="7639080" cy="5257800"/>
          </a:xfrm>
        </p:spPr>
        <p:txBody>
          <a:bodyPr/>
          <a:lstStyle/>
          <a:p>
            <a:pPr algn="r" rtl="1"/>
            <a:r>
              <a:rPr lang="ar-SA" dirty="0" smtClean="0"/>
              <a:t>وأشار </a:t>
            </a:r>
            <a:r>
              <a:rPr lang="ar-SA" dirty="0" err="1" smtClean="0"/>
              <a:t>ماكلوهين</a:t>
            </a:r>
            <a:r>
              <a:rPr lang="ar-SA" dirty="0" smtClean="0"/>
              <a:t> إلى أن وسائل الاتصال والإعلام الإلكترونية ساعدت على تقليص الزمان والمكان على الكرة الأرضية ووصفها بـالقرية العالمية </a:t>
            </a:r>
            <a:r>
              <a:rPr lang="en-US" dirty="0" smtClean="0"/>
              <a:t>Global Village</a:t>
            </a:r>
            <a:r>
              <a:rPr lang="ar-SA" dirty="0" smtClean="0"/>
              <a:t>وهي الأرضية التي ولد عليها مصطلح (العولمة) ورافق الاتجاه الجديد للاتصال وتدفق المعلومات عالمياً، </a:t>
            </a:r>
            <a:r>
              <a:rPr lang="ar-TN" dirty="0" smtClean="0"/>
              <a:t>ب</a:t>
            </a:r>
            <a:r>
              <a:rPr lang="ar-SA" dirty="0" smtClean="0"/>
              <a:t>اللامركزية في الاتصال، وتقديم رسائل متعددة تلاؤم الأفراد والجماعات الصغيرة المتخصصة، واتخذت هذه اللامركزية مظهرين:</a:t>
            </a:r>
            <a:endParaRPr lang="fr-FR" dirty="0" smtClean="0"/>
          </a:p>
          <a:p>
            <a:pPr algn="r" rtl="1"/>
            <a:r>
              <a:rPr lang="ar-SA" u="sng" dirty="0" smtClean="0"/>
              <a:t>الأول: ويتحكم فيه المرسل.</a:t>
            </a:r>
            <a:endParaRPr lang="fr-FR" dirty="0" smtClean="0"/>
          </a:p>
          <a:p>
            <a:pPr algn="r" rtl="1"/>
            <a:r>
              <a:rPr lang="ar-SA" u="sng" dirty="0" smtClean="0"/>
              <a:t>والثاني: ويتحكم فيه المستقبل.</a:t>
            </a:r>
            <a:endParaRPr lang="fr-FR" dirty="0" smtClean="0"/>
          </a:p>
          <a:p>
            <a:pPr algn="r" rtl="1"/>
            <a:r>
              <a:rPr lang="ar-SA" dirty="0" smtClean="0"/>
              <a:t>عن طريق ربط الحاسبات الإلكترونية لتوفر خدمات متنوعة من الاتصال وتبادل المعلومات بدءً من الصحافة المطبوعة ونقل النصوص المكتوبة، وبرامج </a:t>
            </a:r>
            <a:r>
              <a:rPr lang="ar-SA" dirty="0" err="1" smtClean="0"/>
              <a:t>الإ</a:t>
            </a:r>
            <a:r>
              <a:rPr lang="ar-TN" dirty="0" smtClean="0"/>
              <a:t>علام</a:t>
            </a:r>
            <a:r>
              <a:rPr lang="ar-SA" dirty="0" smtClean="0"/>
              <a:t> المسموع</a:t>
            </a:r>
            <a:r>
              <a:rPr lang="ar-TN" dirty="0" smtClean="0"/>
              <a:t> </a:t>
            </a:r>
            <a:r>
              <a:rPr lang="ar-SA" dirty="0" smtClean="0"/>
              <a:t>والمرئي، والأفلام السينمائية، التي يمكن نقلها عبر مسافات شاسعة وبسرعة فائقة.</a:t>
            </a:r>
            <a:endParaRPr lang="fr-FR" dirty="0" smtClean="0"/>
          </a:p>
          <a:p>
            <a:pPr algn="r" rtl="1"/>
            <a:endParaRPr lang="fr-FR"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rtl="1"/>
            <a:r>
              <a:rPr lang="ar-SA" sz="4000" b="1" dirty="0" smtClean="0">
                <a:solidFill>
                  <a:schemeClr val="tx1"/>
                </a:solidFill>
              </a:rPr>
              <a:t>أسئلة للنقاش</a:t>
            </a:r>
            <a:r>
              <a:rPr lang="fr-FR" b="1" dirty="0" smtClean="0"/>
              <a:t/>
            </a:r>
            <a:br>
              <a:rPr lang="fr-FR" b="1" dirty="0" smtClean="0"/>
            </a:br>
            <a:endParaRPr lang="fr-FR" dirty="0"/>
          </a:p>
        </p:txBody>
      </p:sp>
      <p:sp>
        <p:nvSpPr>
          <p:cNvPr id="3" name="Espace réservé du contenu 2"/>
          <p:cNvSpPr>
            <a:spLocks noGrp="1"/>
          </p:cNvSpPr>
          <p:nvPr>
            <p:ph sz="quarter" idx="1"/>
          </p:nvPr>
        </p:nvSpPr>
        <p:spPr>
          <a:xfrm>
            <a:off x="457200" y="1142984"/>
            <a:ext cx="7901014" cy="5330968"/>
          </a:xfrm>
        </p:spPr>
        <p:txBody>
          <a:bodyPr>
            <a:normAutofit/>
          </a:bodyPr>
          <a:lstStyle/>
          <a:p>
            <a:pPr algn="r" rtl="1">
              <a:buNone/>
            </a:pPr>
            <a:endParaRPr lang="ar-TN" sz="2800" b="1" dirty="0" smtClean="0"/>
          </a:p>
          <a:p>
            <a:pPr algn="r" rtl="1"/>
            <a:r>
              <a:rPr lang="ar-SA" sz="2800" dirty="0" smtClean="0"/>
              <a:t>حدد من وجهة نظرك الشخصية، جانباً من جوانب الحياة كان لوسائل الإعلام دور بارز في التأثير عليه، سواء</a:t>
            </a:r>
            <a:r>
              <a:rPr lang="ar-TN" sz="2800" dirty="0" smtClean="0"/>
              <a:t>ً </a:t>
            </a:r>
            <a:r>
              <a:rPr lang="ar-SA" sz="2800" dirty="0" smtClean="0"/>
              <a:t>في مجال تغيير الموقف، أو التغيير المعرفي، أو التغير في القيم، أو التغير في السلوك، سواء</a:t>
            </a:r>
            <a:r>
              <a:rPr lang="ar-TN" sz="2800" dirty="0" smtClean="0"/>
              <a:t>ً </a:t>
            </a:r>
            <a:r>
              <a:rPr lang="ar-SA" sz="2800" dirty="0" smtClean="0"/>
              <a:t>كان التغيير والتغير سلبياً أو إيجابياً</a:t>
            </a:r>
            <a:r>
              <a:rPr lang="en-US" sz="2800" dirty="0" smtClean="0"/>
              <a:t>. </a:t>
            </a:r>
            <a:endParaRPr lang="ar-TN" sz="2800" dirty="0" smtClean="0"/>
          </a:p>
          <a:p>
            <a:pPr algn="r" rtl="1"/>
            <a:r>
              <a:rPr lang="en-US" sz="2800" dirty="0" smtClean="0"/>
              <a:t/>
            </a:r>
            <a:br>
              <a:rPr lang="en-US" sz="2800" dirty="0" smtClean="0"/>
            </a:br>
            <a:r>
              <a:rPr lang="ar-SA" sz="2800" dirty="0" smtClean="0"/>
              <a:t>أذكر هذا الجانب أو الموقف أو الرأي أو السلوك وكيف كان تأثير الإعلام عليه، وكم كانت الفترة الزمنية لحدوث التغيير</a:t>
            </a:r>
            <a:r>
              <a:rPr lang="en-US" sz="2800" dirty="0" smtClean="0"/>
              <a:t>.</a:t>
            </a:r>
            <a:br>
              <a:rPr lang="en-US" sz="2800" dirty="0" smtClean="0"/>
            </a:br>
            <a:r>
              <a:rPr lang="ar-SA" sz="2800" dirty="0" smtClean="0"/>
              <a:t>هذه المهمة هي محاولة شخصية للتفكير والتأمل وإبداء الرأي والاجتهاد فيه، بغض النظر عن الحكم عليه بالصواب أو الخطأ</a:t>
            </a:r>
            <a:r>
              <a:rPr lang="en-US" sz="2800" dirty="0" smtClean="0"/>
              <a:t>.</a:t>
            </a:r>
            <a:endParaRPr lang="fr-FR" sz="2800" b="1" dirty="0" smtClean="0"/>
          </a:p>
          <a:p>
            <a:pPr rtl="1"/>
            <a:endParaRPr lang="fr-FR" sz="2800" dirty="0" smtClean="0"/>
          </a:p>
          <a:p>
            <a:pPr rtl="1"/>
            <a:endParaRPr lang="fr-FR" dirty="0" smtClean="0"/>
          </a:p>
          <a:p>
            <a:pPr rtl="1"/>
            <a:endParaRPr lang="fr-FR"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a:r>
              <a:rPr lang="ar-SA" sz="3600" b="1" dirty="0" smtClean="0">
                <a:solidFill>
                  <a:prstClr val="black"/>
                </a:solidFill>
              </a:rPr>
              <a:t>أسئلة للنقاش</a:t>
            </a:r>
            <a:endParaRPr lang="fr-FR" dirty="0"/>
          </a:p>
        </p:txBody>
      </p:sp>
      <p:sp>
        <p:nvSpPr>
          <p:cNvPr id="3" name="Espace réservé du contenu 2"/>
          <p:cNvSpPr>
            <a:spLocks noGrp="1"/>
          </p:cNvSpPr>
          <p:nvPr>
            <p:ph sz="quarter" idx="1"/>
          </p:nvPr>
        </p:nvSpPr>
        <p:spPr/>
        <p:txBody>
          <a:bodyPr anchor="ctr"/>
          <a:lstStyle/>
          <a:p>
            <a:pPr algn="r" rtl="1"/>
            <a:r>
              <a:rPr lang="ar-SA" sz="3200" dirty="0" smtClean="0"/>
              <a:t>ما هي المكانة التي أصبحت تحتلها شبكات التواصل الاجتماعي في </a:t>
            </a:r>
            <a:r>
              <a:rPr lang="ar-SA" sz="3200" smtClean="0"/>
              <a:t>حياتك الخاصة والطلابية أو المهنية ؟</a:t>
            </a:r>
            <a:endParaRPr lang="fr-FR" sz="3200" dirty="0" smtClean="0"/>
          </a:p>
          <a:p>
            <a:pPr algn="r" rtl="1"/>
            <a:endParaRPr lang="fr-FR"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859216" cy="1354162"/>
          </a:xfrm>
        </p:spPr>
        <p:txBody>
          <a:bodyPr>
            <a:normAutofit fontScale="90000"/>
          </a:bodyPr>
          <a:lstStyle/>
          <a:p>
            <a:pPr algn="ctr" rtl="1"/>
            <a:r>
              <a:rPr lang="ar-SA" b="1" dirty="0" smtClean="0">
                <a:solidFill>
                  <a:schemeClr val="accent3"/>
                </a:solidFill>
              </a:rPr>
              <a:t>كيف يتابع الجمهور العربي وسائل الإعلام سنة 2016 ؟</a:t>
            </a:r>
            <a:br>
              <a:rPr lang="ar-SA" b="1" dirty="0" smtClean="0">
                <a:solidFill>
                  <a:schemeClr val="accent3"/>
                </a:solidFill>
              </a:rPr>
            </a:br>
            <a:r>
              <a:rPr lang="ar-SA" sz="2700" b="1" dirty="0">
                <a:solidFill>
                  <a:schemeClr val="accent3"/>
                </a:solidFill>
              </a:rPr>
              <a:t>دراسة </a:t>
            </a:r>
            <a:r>
              <a:rPr lang="ar-SA" sz="2700" b="1" dirty="0" smtClean="0">
                <a:solidFill>
                  <a:schemeClr val="accent3"/>
                </a:solidFill>
              </a:rPr>
              <a:t>جامعة </a:t>
            </a:r>
            <a:r>
              <a:rPr lang="ar-SA" sz="2700" b="1" dirty="0">
                <a:solidFill>
                  <a:schemeClr val="accent3"/>
                </a:solidFill>
              </a:rPr>
              <a:t>نورث وسترن بقطر بالتعاون مع مؤسسة الدوحة للأفلام.</a:t>
            </a:r>
            <a:r>
              <a:rPr lang="ar-SA" b="1" dirty="0">
                <a:solidFill>
                  <a:schemeClr val="accent3"/>
                </a:solidFill>
              </a:rPr>
              <a:t> </a:t>
            </a:r>
          </a:p>
        </p:txBody>
      </p:sp>
      <p:sp>
        <p:nvSpPr>
          <p:cNvPr id="3" name="عنصر نائب للمحتوى 2"/>
          <p:cNvSpPr>
            <a:spLocks noGrp="1"/>
          </p:cNvSpPr>
          <p:nvPr>
            <p:ph sz="quarter" idx="1"/>
          </p:nvPr>
        </p:nvSpPr>
        <p:spPr>
          <a:xfrm>
            <a:off x="457200" y="2204864"/>
            <a:ext cx="7467600" cy="4269088"/>
          </a:xfrm>
        </p:spPr>
        <p:txBody>
          <a:bodyPr anchor="ctr">
            <a:normAutofit/>
          </a:bodyPr>
          <a:lstStyle/>
          <a:p>
            <a:pPr algn="r" rtl="1"/>
            <a:r>
              <a:rPr lang="ar-SA" dirty="0"/>
              <a:t>تتكون عيّنة الدراسة من ست دول عربية: مصر ولبنان  وتونس والمملكة العربية السعودية وقطر والإمارات العربية المتحدة. </a:t>
            </a:r>
            <a:endParaRPr lang="ar-SA" dirty="0" smtClean="0"/>
          </a:p>
          <a:p>
            <a:pPr marL="0" indent="0" algn="r" rtl="1">
              <a:buNone/>
            </a:pPr>
            <a:endParaRPr lang="ar-SA" dirty="0" smtClean="0"/>
          </a:p>
          <a:p>
            <a:pPr algn="r" rtl="1"/>
            <a:r>
              <a:rPr lang="ar-SA" dirty="0" smtClean="0"/>
              <a:t>وتطرقت </a:t>
            </a:r>
            <a:r>
              <a:rPr lang="ar-SA" dirty="0"/>
              <a:t>هذه الدراسة إلى طرق استخدام وسائل الإعلام في هذه البلدان </a:t>
            </a:r>
            <a:endParaRPr lang="ar-SA" dirty="0" smtClean="0"/>
          </a:p>
          <a:p>
            <a:pPr marL="0" indent="0" algn="r" rtl="1">
              <a:buNone/>
            </a:pPr>
            <a:endParaRPr lang="ar-SA" dirty="0" smtClean="0"/>
          </a:p>
        </p:txBody>
      </p:sp>
    </p:spTree>
    <p:extLst>
      <p:ext uri="{BB962C8B-B14F-4D97-AF65-F5344CB8AC3E}">
        <p14:creationId xmlns:p14="http://schemas.microsoft.com/office/powerpoint/2010/main" val="206373956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a:solidFill>
                  <a:schemeClr val="accent3"/>
                </a:solidFill>
              </a:rPr>
              <a:t>كيف يتابع الجمهور العربي وسائل الإعلام سنة 2016 ؟</a:t>
            </a:r>
            <a:endParaRPr lang="ar-SA" dirty="0"/>
          </a:p>
        </p:txBody>
      </p:sp>
      <p:sp>
        <p:nvSpPr>
          <p:cNvPr id="3" name="عنصر نائب للمحتوى 2"/>
          <p:cNvSpPr>
            <a:spLocks noGrp="1"/>
          </p:cNvSpPr>
          <p:nvPr>
            <p:ph sz="quarter" idx="1"/>
          </p:nvPr>
        </p:nvSpPr>
        <p:spPr>
          <a:xfrm>
            <a:off x="457200" y="1700808"/>
            <a:ext cx="7467600" cy="4773144"/>
          </a:xfrm>
        </p:spPr>
        <p:txBody>
          <a:bodyPr/>
          <a:lstStyle/>
          <a:p>
            <a:pPr algn="r" rtl="1"/>
            <a:r>
              <a:rPr lang="ar-SA" dirty="0"/>
              <a:t>يميل أغلب متابعي وسائل الإعلام بتونس والمملكة العربية السعودية ودولة الإمارات العربية المتحدة اليوم إلى مشاهدة الأفلام و متابعة البرامج التلفزيونية والاستماع إلى الموسيقى عبر شبكة الإنترنت. وإن حافظ أغلبهم على ممارساتهم التقليدية من خلال استعمال الوسائل الكلاسيكية، فإنّ 80٪ يتابعون اليوم وسائل الإعلام عبر الانترنت</a:t>
            </a:r>
            <a:r>
              <a:rPr lang="ar-SA" dirty="0" smtClean="0"/>
              <a:t>.</a:t>
            </a:r>
          </a:p>
          <a:p>
            <a:pPr marL="0" indent="0" algn="r" rtl="1">
              <a:buNone/>
            </a:pPr>
            <a:endParaRPr lang="ar-SA" dirty="0" smtClean="0"/>
          </a:p>
          <a:p>
            <a:pPr algn="r" rtl="1"/>
            <a:r>
              <a:rPr lang="ar-SA" dirty="0"/>
              <a:t>بيّتت الدراسة أنّ الأفراد قد أصبحوا سنة 2016 أكثر انفتاحا على الثقافات الأخرى من خلال الأفلام أو البرامج التلفزيونية. </a:t>
            </a:r>
            <a:endParaRPr lang="ar-SA" dirty="0" smtClean="0"/>
          </a:p>
          <a:p>
            <a:pPr marL="0" indent="0" algn="r" rtl="1">
              <a:buNone/>
            </a:pPr>
            <a:endParaRPr lang="ar-SA" dirty="0" smtClean="0"/>
          </a:p>
          <a:p>
            <a:pPr algn="r" rtl="1"/>
            <a:r>
              <a:rPr lang="ar-SA" dirty="0" smtClean="0"/>
              <a:t>وبالتالي </a:t>
            </a:r>
            <a:r>
              <a:rPr lang="ar-SA" dirty="0"/>
              <a:t>فإنّ أكثر من 36٪ من المستخدمين العرب الذين تشملهم عينة الدراسة توجد بقائمة قنواتهم </a:t>
            </a:r>
            <a:r>
              <a:rPr lang="ar-SA" dirty="0" err="1"/>
              <a:t>التلفزية</a:t>
            </a:r>
            <a:r>
              <a:rPr lang="ar-SA" dirty="0"/>
              <a:t> قناة ناطقة بلغة أجنبية. </a:t>
            </a:r>
          </a:p>
        </p:txBody>
      </p:sp>
    </p:spTree>
    <p:extLst>
      <p:ext uri="{BB962C8B-B14F-4D97-AF65-F5344CB8AC3E}">
        <p14:creationId xmlns:p14="http://schemas.microsoft.com/office/powerpoint/2010/main" val="101172957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rtl="1"/>
            <a:r>
              <a:rPr lang="ar-SA" b="1" dirty="0">
                <a:solidFill>
                  <a:schemeClr val="accent3"/>
                </a:solidFill>
              </a:rPr>
              <a:t>ممارسات المستخدمين عبر وسائل الميديا الاجتماعيّة</a:t>
            </a:r>
            <a:br>
              <a:rPr lang="ar-SA" b="1" dirty="0">
                <a:solidFill>
                  <a:schemeClr val="accent3"/>
                </a:solidFill>
              </a:rPr>
            </a:br>
            <a:endParaRPr lang="ar-SA" b="1" dirty="0">
              <a:solidFill>
                <a:schemeClr val="accent3"/>
              </a:solidFill>
            </a:endParaRPr>
          </a:p>
        </p:txBody>
      </p:sp>
      <p:sp>
        <p:nvSpPr>
          <p:cNvPr id="3" name="عنصر نائب للمحتوى 2"/>
          <p:cNvSpPr>
            <a:spLocks noGrp="1"/>
          </p:cNvSpPr>
          <p:nvPr>
            <p:ph sz="quarter" idx="1"/>
          </p:nvPr>
        </p:nvSpPr>
        <p:spPr/>
        <p:txBody>
          <a:bodyPr>
            <a:normAutofit/>
          </a:bodyPr>
          <a:lstStyle/>
          <a:p>
            <a:pPr algn="r" rtl="1"/>
            <a:r>
              <a:rPr lang="ar-SA" dirty="0" smtClean="0"/>
              <a:t>أكدّت </a:t>
            </a:r>
            <a:r>
              <a:rPr lang="ar-SA" dirty="0"/>
              <a:t>هذه الدراسة أنّ عدد مستخدمي </a:t>
            </a:r>
            <a:r>
              <a:rPr lang="ar-SA" dirty="0" err="1"/>
              <a:t>الفايسبوك</a:t>
            </a:r>
            <a:r>
              <a:rPr lang="ar-SA" dirty="0"/>
              <a:t> </a:t>
            </a:r>
            <a:r>
              <a:rPr lang="ar-SA" dirty="0" err="1"/>
              <a:t>وتويتر</a:t>
            </a:r>
            <a:r>
              <a:rPr lang="ar-SA" dirty="0"/>
              <a:t> قد انخفض بالمملكة العربية والسعودية ولبنان. ثم إنّ ما لا يقل عن 40٪ من التونسيين لا يستخدمون تويتر و 15٪ من القطريين لا يستخدمون </a:t>
            </a:r>
            <a:r>
              <a:rPr lang="ar-SA" dirty="0" err="1"/>
              <a:t>الفايسبوك</a:t>
            </a:r>
            <a:r>
              <a:rPr lang="ar-SA" dirty="0"/>
              <a:t>. في المقابل تطور عدد مستخدمي </a:t>
            </a:r>
            <a:r>
              <a:rPr lang="ar-SA" dirty="0" err="1"/>
              <a:t>إنستغرام</a:t>
            </a:r>
            <a:r>
              <a:rPr lang="ar-SA" dirty="0"/>
              <a:t> بجميع البلدان</a:t>
            </a:r>
            <a:r>
              <a:rPr lang="ar-SA" dirty="0" smtClean="0"/>
              <a:t>.</a:t>
            </a:r>
          </a:p>
          <a:p>
            <a:pPr marL="0" indent="0" algn="r" rtl="1">
              <a:buNone/>
            </a:pPr>
            <a:endParaRPr lang="ar-SA" dirty="0" smtClean="0"/>
          </a:p>
          <a:p>
            <a:pPr algn="r" rtl="1"/>
            <a:r>
              <a:rPr lang="ar-SA" dirty="0" smtClean="0"/>
              <a:t>قلة </a:t>
            </a:r>
            <a:r>
              <a:rPr lang="ar-SA" dirty="0"/>
              <a:t>من الناس في مختلف البلدان العربيّة يستخدمون </a:t>
            </a:r>
            <a:r>
              <a:rPr lang="ar-SA" dirty="0" err="1"/>
              <a:t>لينكندين</a:t>
            </a:r>
            <a:r>
              <a:rPr lang="ar-SA" dirty="0"/>
              <a:t> </a:t>
            </a:r>
            <a:r>
              <a:rPr lang="en-US" dirty="0"/>
              <a:t>LinkedIn </a:t>
            </a:r>
            <a:r>
              <a:rPr lang="ar-SA" dirty="0"/>
              <a:t>أو غوغل شات </a:t>
            </a:r>
            <a:r>
              <a:rPr lang="en-US" dirty="0" err="1"/>
              <a:t>Googlechat</a:t>
            </a:r>
            <a:r>
              <a:rPr lang="en-US" dirty="0"/>
              <a:t> </a:t>
            </a:r>
            <a:r>
              <a:rPr lang="ar-SA" dirty="0"/>
              <a:t>أو</a:t>
            </a:r>
            <a:r>
              <a:rPr lang="en-US" dirty="0"/>
              <a:t>Line </a:t>
            </a:r>
            <a:r>
              <a:rPr lang="ar-SA" dirty="0"/>
              <a:t>لين أو </a:t>
            </a:r>
            <a:r>
              <a:rPr lang="en-US" dirty="0"/>
              <a:t>Skype </a:t>
            </a:r>
            <a:r>
              <a:rPr lang="ar-SA" dirty="0" err="1"/>
              <a:t>سكايب</a:t>
            </a:r>
            <a:r>
              <a:rPr lang="ar-SA" dirty="0"/>
              <a:t> أو </a:t>
            </a:r>
            <a:r>
              <a:rPr lang="en-US" dirty="0" err="1"/>
              <a:t>Viber</a:t>
            </a:r>
            <a:r>
              <a:rPr lang="en-US" dirty="0"/>
              <a:t> </a:t>
            </a:r>
            <a:r>
              <a:rPr lang="ar-SA" dirty="0" err="1"/>
              <a:t>فايبر</a:t>
            </a:r>
            <a:r>
              <a:rPr lang="ar-SA" dirty="0"/>
              <a:t>. </a:t>
            </a:r>
            <a:endParaRPr lang="ar-SA" dirty="0" smtClean="0"/>
          </a:p>
          <a:p>
            <a:pPr marL="0" indent="0" algn="r" rtl="1">
              <a:buNone/>
            </a:pPr>
            <a:endParaRPr lang="ar-SA" dirty="0" smtClean="0"/>
          </a:p>
          <a:p>
            <a:pPr algn="r" rtl="1"/>
            <a:r>
              <a:rPr lang="ar-SA" dirty="0" smtClean="0"/>
              <a:t>وهذا </a:t>
            </a:r>
            <a:r>
              <a:rPr lang="ar-SA" dirty="0"/>
              <a:t>ما يؤكد أن </a:t>
            </a:r>
            <a:r>
              <a:rPr lang="ar-SA" dirty="0" err="1"/>
              <a:t>فايسبوك</a:t>
            </a:r>
            <a:r>
              <a:rPr lang="ar-SA" dirty="0"/>
              <a:t> هو الموقع الاجتماعي الرائد في الدول العربية</a:t>
            </a:r>
          </a:p>
          <a:p>
            <a:pPr algn="r" rtl="1"/>
            <a:endParaRPr lang="ar-SA" dirty="0"/>
          </a:p>
        </p:txBody>
      </p:sp>
    </p:spTree>
    <p:extLst>
      <p:ext uri="{BB962C8B-B14F-4D97-AF65-F5344CB8AC3E}">
        <p14:creationId xmlns:p14="http://schemas.microsoft.com/office/powerpoint/2010/main" val="277588084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ctr"/>
          <a:lstStyle/>
          <a:p>
            <a:pPr algn="ctr" rtl="1"/>
            <a:r>
              <a:rPr lang="ar-SA" b="1" dirty="0">
                <a:solidFill>
                  <a:schemeClr val="accent3"/>
                </a:solidFill>
              </a:rPr>
              <a:t>كيف يتابع الجمهور العربي وسائل الإعلام سنة 2016 ؟</a:t>
            </a:r>
          </a:p>
        </p:txBody>
      </p:sp>
      <p:sp>
        <p:nvSpPr>
          <p:cNvPr id="3" name="عنصر نائب للمحتوى 2"/>
          <p:cNvSpPr>
            <a:spLocks noGrp="1"/>
          </p:cNvSpPr>
          <p:nvPr>
            <p:ph sz="quarter" idx="1"/>
          </p:nvPr>
        </p:nvSpPr>
        <p:spPr/>
        <p:txBody>
          <a:bodyPr/>
          <a:lstStyle/>
          <a:p>
            <a:pPr algn="r" rtl="1"/>
            <a:r>
              <a:rPr lang="ar-SA" dirty="0"/>
              <a:t>فيما يتعلق بحماية البيانات الشخصية، أكدّ أكثر من 45٪ من أفراد العينة أنّهم أعادوا مراجعة طريقة استخدامهم للميديا الاجتماعية من أجل حماية </a:t>
            </a:r>
            <a:r>
              <a:rPr lang="ar-SA" dirty="0" smtClean="0"/>
              <a:t>أنفسهم. </a:t>
            </a:r>
          </a:p>
          <a:p>
            <a:pPr algn="r" rtl="1"/>
            <a:r>
              <a:rPr lang="ar-SA" dirty="0" smtClean="0"/>
              <a:t>كما </a:t>
            </a:r>
            <a:r>
              <a:rPr lang="ar-SA" dirty="0"/>
              <a:t>أن متابعي وسائل الإعلام بجميع البلدان العربيّة التي شملتها الدراسة يرفضون دفع أي ثمن مقابل المحتوى الإعلامي الذي ينشر عبر شبكة الإنترنت، حتى وإن كانوا يميلون إلى مشاهدة الأفلام أو البرامج التلفزيونية عبر الإنترنت</a:t>
            </a:r>
            <a:r>
              <a:rPr lang="ar-SA" dirty="0" smtClean="0"/>
              <a:t>.</a:t>
            </a:r>
          </a:p>
          <a:p>
            <a:pPr algn="r" rtl="1"/>
            <a:r>
              <a:rPr lang="ar-SA" dirty="0"/>
              <a:t> اللغة المستخدمة عبر الإنترنت، </a:t>
            </a:r>
            <a:r>
              <a:rPr lang="ar-SA" dirty="0" smtClean="0"/>
              <a:t>اللغة </a:t>
            </a:r>
            <a:r>
              <a:rPr lang="ar-SA" dirty="0"/>
              <a:t>العربية هي اللغة الأكثر استعمالا بمختلف البلدان العربيّة باستثناء تونس التي تهيمن بعالمها الافتراضي اللغة </a:t>
            </a:r>
            <a:r>
              <a:rPr lang="ar-SA" dirty="0" smtClean="0"/>
              <a:t>الفرنسية</a:t>
            </a:r>
            <a:r>
              <a:rPr lang="ar-SA" dirty="0"/>
              <a:t>، فيما يعتبر استعمال اللغة الإنجليزية محدودا بأغلب بلدان العيّنة</a:t>
            </a:r>
          </a:p>
        </p:txBody>
      </p:sp>
    </p:spTree>
    <p:extLst>
      <p:ext uri="{BB962C8B-B14F-4D97-AF65-F5344CB8AC3E}">
        <p14:creationId xmlns:p14="http://schemas.microsoft.com/office/powerpoint/2010/main" val="11771594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SA" sz="4800" b="1" dirty="0" smtClean="0">
                <a:solidFill>
                  <a:schemeClr val="tx1"/>
                </a:solidFill>
              </a:rPr>
              <a:t>الدعـايـة</a:t>
            </a:r>
            <a:endParaRPr lang="fr-FR" sz="4800" dirty="0">
              <a:solidFill>
                <a:schemeClr val="tx1"/>
              </a:solidFill>
            </a:endParaRPr>
          </a:p>
        </p:txBody>
      </p:sp>
      <p:sp>
        <p:nvSpPr>
          <p:cNvPr id="3" name="Espace réservé du contenu 2"/>
          <p:cNvSpPr>
            <a:spLocks noGrp="1"/>
          </p:cNvSpPr>
          <p:nvPr>
            <p:ph sz="quarter" idx="1"/>
          </p:nvPr>
        </p:nvSpPr>
        <p:spPr/>
        <p:txBody>
          <a:bodyPr anchor="ctr"/>
          <a:lstStyle/>
          <a:p>
            <a:pPr algn="ctr" rtl="1"/>
            <a:r>
              <a:rPr lang="ar-SA" sz="3600" dirty="0" smtClean="0"/>
              <a:t>الدعاية هي عملية نقل المعلومات في اتجاه واحد لكنها تتناول في أغلب الحالات موضوعات سياسية بطرق غير موضوعية بمعنى نقل المعلومات يكون مزيف بصورة جزئية أو كلية </a:t>
            </a:r>
            <a:endParaRPr lang="ar-TN" sz="3600" dirty="0" smtClean="0"/>
          </a:p>
          <a:p>
            <a:pPr algn="r" rtl="1"/>
            <a:endParaRPr lang="fr-FR"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787208" cy="1143000"/>
          </a:xfrm>
        </p:spPr>
        <p:txBody>
          <a:bodyPr anchor="ctr"/>
          <a:lstStyle/>
          <a:p>
            <a:pPr algn="ctr"/>
            <a:r>
              <a:rPr lang="ar-SA" b="1" dirty="0" smtClean="0">
                <a:solidFill>
                  <a:schemeClr val="accent3"/>
                </a:solidFill>
              </a:rPr>
              <a:t>الفصل الخامس : مفهوم الجمهور في سياق الميديا الاجتماعية </a:t>
            </a:r>
            <a:endParaRPr lang="ar-SA" dirty="0"/>
          </a:p>
        </p:txBody>
      </p:sp>
      <p:sp>
        <p:nvSpPr>
          <p:cNvPr id="3" name="عنصر نائب للمحتوى 2"/>
          <p:cNvSpPr>
            <a:spLocks noGrp="1"/>
          </p:cNvSpPr>
          <p:nvPr>
            <p:ph sz="quarter" idx="1"/>
          </p:nvPr>
        </p:nvSpPr>
        <p:spPr>
          <a:xfrm>
            <a:off x="251520" y="1700808"/>
            <a:ext cx="7848872" cy="4968552"/>
          </a:xfrm>
        </p:spPr>
        <p:txBody>
          <a:bodyPr anchor="t">
            <a:normAutofit/>
          </a:bodyPr>
          <a:lstStyle/>
          <a:p>
            <a:pPr algn="r" rtl="1">
              <a:lnSpc>
                <a:spcPct val="90000"/>
              </a:lnSpc>
            </a:pPr>
            <a:r>
              <a:rPr lang="ar-AE" sz="2800" dirty="0" smtClean="0">
                <a:latin typeface="Traditional Arabic" pitchFamily="18" charset="-78"/>
                <a:cs typeface="+mj-cs"/>
              </a:rPr>
              <a:t>ما </a:t>
            </a:r>
            <a:r>
              <a:rPr lang="ar-AE" sz="2800" dirty="0">
                <a:latin typeface="Traditional Arabic" pitchFamily="18" charset="-78"/>
                <a:cs typeface="+mj-cs"/>
              </a:rPr>
              <a:t>هي الدروس التي يمكن أن نستخلصها من الدراسات السابقة حول الجمهور </a:t>
            </a:r>
            <a:endParaRPr lang="ar-SA" sz="2800" dirty="0" smtClean="0">
              <a:latin typeface="Traditional Arabic" pitchFamily="18" charset="-78"/>
              <a:cs typeface="+mj-cs"/>
            </a:endParaRPr>
          </a:p>
          <a:p>
            <a:pPr algn="r" rtl="1">
              <a:lnSpc>
                <a:spcPct val="90000"/>
              </a:lnSpc>
            </a:pPr>
            <a:r>
              <a:rPr lang="ar-AE" sz="2800" dirty="0">
                <a:latin typeface="Traditional Arabic" pitchFamily="18" charset="-78"/>
              </a:rPr>
              <a:t>إن الجمهور ظاهرة متغيّرة ومتحرّكة </a:t>
            </a:r>
            <a:endParaRPr lang="ar-AE" sz="2800" dirty="0">
              <a:latin typeface="Traditional Arabic" pitchFamily="18" charset="-78"/>
              <a:cs typeface="+mj-cs"/>
            </a:endParaRPr>
          </a:p>
          <a:p>
            <a:pPr algn="r" rtl="1">
              <a:lnSpc>
                <a:spcPct val="90000"/>
              </a:lnSpc>
            </a:pPr>
            <a:r>
              <a:rPr lang="ar-AE" sz="2800" dirty="0">
                <a:latin typeface="Traditional Arabic" pitchFamily="18" charset="-78"/>
                <a:cs typeface="+mj-cs"/>
              </a:rPr>
              <a:t>كان التلفزيون يمثل الوسيط الإعلامي </a:t>
            </a:r>
            <a:r>
              <a:rPr lang="ar-AE" sz="2800" dirty="0" smtClean="0">
                <a:latin typeface="Traditional Arabic" pitchFamily="18" charset="-78"/>
                <a:cs typeface="+mj-cs"/>
              </a:rPr>
              <a:t>المه</a:t>
            </a:r>
            <a:r>
              <a:rPr lang="ar-SA" sz="2800" dirty="0" smtClean="0">
                <a:latin typeface="Traditional Arabic" pitchFamily="18" charset="-78"/>
                <a:cs typeface="+mj-cs"/>
              </a:rPr>
              <a:t>ي</a:t>
            </a:r>
            <a:r>
              <a:rPr lang="ar-AE" sz="2800" dirty="0" smtClean="0">
                <a:latin typeface="Traditional Arabic" pitchFamily="18" charset="-78"/>
                <a:cs typeface="+mj-cs"/>
              </a:rPr>
              <a:t>من </a:t>
            </a:r>
            <a:r>
              <a:rPr lang="ar-AE" sz="2800" dirty="0">
                <a:latin typeface="Traditional Arabic" pitchFamily="18" charset="-78"/>
                <a:cs typeface="+mj-cs"/>
              </a:rPr>
              <a:t>في المجتمعات الصناعية ولكنه أيضا يتغيّر من ناحية الشكل والمضامين  </a:t>
            </a:r>
          </a:p>
          <a:p>
            <a:pPr algn="r" rtl="1">
              <a:lnSpc>
                <a:spcPct val="90000"/>
              </a:lnSpc>
            </a:pPr>
            <a:r>
              <a:rPr lang="ar-AE" sz="2800" dirty="0" err="1">
                <a:latin typeface="Traditional Arabic" pitchFamily="18" charset="-78"/>
                <a:cs typeface="+mj-cs"/>
              </a:rPr>
              <a:t>الإندماج</a:t>
            </a:r>
            <a:r>
              <a:rPr lang="ar-AE" sz="2800" dirty="0">
                <a:latin typeface="Traditional Arabic" pitchFamily="18" charset="-78"/>
                <a:cs typeface="+mj-cs"/>
              </a:rPr>
              <a:t> مع تكنولوجيات جديدة:  كالهاتف والكمبيوتر </a:t>
            </a:r>
          </a:p>
          <a:p>
            <a:pPr algn="r" rtl="1">
              <a:lnSpc>
                <a:spcPct val="90000"/>
              </a:lnSpc>
            </a:pPr>
            <a:r>
              <a:rPr lang="ar-AE" sz="2800" dirty="0">
                <a:latin typeface="Traditional Arabic" pitchFamily="18" charset="-78"/>
                <a:cs typeface="+mj-cs"/>
              </a:rPr>
              <a:t>التلفزيون ظاهرة مخصوصة (لها سمات تميّزها) وتاريخية (متغيرة وغير ثابتة) ومرتبطة بالسياق الثقافي الأوربي والأمريكي </a:t>
            </a:r>
            <a:endParaRPr lang="ar-SA" sz="2800" dirty="0" smtClean="0">
              <a:latin typeface="Traditional Arabic" pitchFamily="18" charset="-78"/>
              <a:cs typeface="+mj-cs"/>
            </a:endParaRPr>
          </a:p>
          <a:p>
            <a:pPr algn="r" rtl="1">
              <a:lnSpc>
                <a:spcPct val="90000"/>
              </a:lnSpc>
            </a:pPr>
            <a:r>
              <a:rPr lang="ar-AE" sz="2800" dirty="0">
                <a:latin typeface="Traditional Arabic" pitchFamily="18" charset="-78"/>
                <a:cs typeface="+mj-cs"/>
              </a:rPr>
              <a:t>بالرغم من تعاظم الحديث عن التكنولوجيات الحديثة فإن التلفزيون لا يزال يحتل مكانة </a:t>
            </a:r>
            <a:r>
              <a:rPr lang="ar-SA" sz="2800" dirty="0">
                <a:latin typeface="Traditional Arabic" pitchFamily="18" charset="-78"/>
                <a:cs typeface="+mj-cs"/>
              </a:rPr>
              <a:t>مهم</a:t>
            </a:r>
            <a:r>
              <a:rPr lang="ar-AE" sz="2800" dirty="0">
                <a:latin typeface="Traditional Arabic" pitchFamily="18" charset="-78"/>
                <a:cs typeface="+mj-cs"/>
              </a:rPr>
              <a:t>ّة في الحياة الاجتماعية والسياسية وفي الثقافة الشعبية </a:t>
            </a:r>
          </a:p>
          <a:p>
            <a:pPr algn="r" rtl="1"/>
            <a:endParaRPr lang="ar-SA" dirty="0"/>
          </a:p>
        </p:txBody>
      </p:sp>
    </p:spTree>
    <p:extLst>
      <p:ext uri="{BB962C8B-B14F-4D97-AF65-F5344CB8AC3E}">
        <p14:creationId xmlns:p14="http://schemas.microsoft.com/office/powerpoint/2010/main" val="315829834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chemeClr val="accent3"/>
                </a:solidFill>
              </a:rPr>
              <a:t>الفصل الخامس </a:t>
            </a:r>
            <a:r>
              <a:rPr lang="ar-SA" b="1" dirty="0" smtClean="0">
                <a:solidFill>
                  <a:schemeClr val="accent3"/>
                </a:solidFill>
              </a:rPr>
              <a:t>:</a:t>
            </a:r>
            <a:br>
              <a:rPr lang="ar-SA" b="1" dirty="0" smtClean="0">
                <a:solidFill>
                  <a:schemeClr val="accent3"/>
                </a:solidFill>
              </a:rPr>
            </a:br>
            <a:r>
              <a:rPr lang="ar-SA" b="1" dirty="0" smtClean="0">
                <a:solidFill>
                  <a:schemeClr val="accent3"/>
                </a:solidFill>
              </a:rPr>
              <a:t> </a:t>
            </a:r>
            <a:r>
              <a:rPr lang="ar-SA" b="1" dirty="0">
                <a:solidFill>
                  <a:schemeClr val="accent3"/>
                </a:solidFill>
              </a:rPr>
              <a:t>مفهوم الجمهور في سياق الميديا الاجتماعية </a:t>
            </a:r>
            <a:endParaRPr lang="ar-SA" dirty="0"/>
          </a:p>
        </p:txBody>
      </p:sp>
      <p:sp>
        <p:nvSpPr>
          <p:cNvPr id="3" name="عنصر نائب للمحتوى 2"/>
          <p:cNvSpPr>
            <a:spLocks noGrp="1"/>
          </p:cNvSpPr>
          <p:nvPr>
            <p:ph sz="quarter" idx="1"/>
          </p:nvPr>
        </p:nvSpPr>
        <p:spPr/>
        <p:txBody>
          <a:bodyPr anchor="ctr"/>
          <a:lstStyle/>
          <a:p>
            <a:pPr algn="r" rtl="1">
              <a:lnSpc>
                <a:spcPct val="90000"/>
              </a:lnSpc>
            </a:pPr>
            <a:r>
              <a:rPr lang="ar-AE" sz="2800" b="1" dirty="0" smtClean="0">
                <a:latin typeface="Traditional Arabic" pitchFamily="18" charset="-78"/>
                <a:cs typeface="Traditional Arabic" pitchFamily="18" charset="-78"/>
              </a:rPr>
              <a:t>اتسمت </a:t>
            </a:r>
            <a:r>
              <a:rPr lang="ar-AE" sz="2800" b="1" dirty="0">
                <a:latin typeface="Traditional Arabic" pitchFamily="18" charset="-78"/>
                <a:cs typeface="Traditional Arabic" pitchFamily="18" charset="-78"/>
              </a:rPr>
              <a:t>دراسات الجمهور في السنوات الماضية بظهور إشكاليات جديدة حول علاقات النص بالقارئ</a:t>
            </a:r>
            <a:r>
              <a:rPr lang="ar-AE" sz="2800" b="1" dirty="0" smtClean="0">
                <a:latin typeface="Traditional Arabic" pitchFamily="18" charset="-78"/>
                <a:cs typeface="Traditional Arabic" pitchFamily="18" charset="-78"/>
              </a:rPr>
              <a:t>.</a:t>
            </a:r>
            <a:endParaRPr lang="ar-SA" sz="2800" b="1" dirty="0" smtClean="0">
              <a:latin typeface="Traditional Arabic" pitchFamily="18" charset="-78"/>
              <a:cs typeface="Traditional Arabic" pitchFamily="18" charset="-78"/>
            </a:endParaRPr>
          </a:p>
          <a:p>
            <a:pPr algn="r" rtl="1">
              <a:lnSpc>
                <a:spcPct val="90000"/>
              </a:lnSpc>
            </a:pPr>
            <a:r>
              <a:rPr lang="ar-AE" sz="2800" b="1" dirty="0">
                <a:latin typeface="Traditional Arabic" pitchFamily="18" charset="-78"/>
                <a:cs typeface="Traditional Arabic" pitchFamily="18" charset="-78"/>
              </a:rPr>
              <a:t>أشار بعض الباحثين إلى أن التكنولوجيات الحديثة عززت آليات إدماج ردود فعل الجمهور في بناء الخطاب الإعلامي ذاته </a:t>
            </a:r>
          </a:p>
          <a:p>
            <a:pPr algn="r" rtl="1">
              <a:lnSpc>
                <a:spcPct val="90000"/>
              </a:lnSpc>
            </a:pPr>
            <a:r>
              <a:rPr lang="ar-AE" sz="2800" b="1" dirty="0">
                <a:latin typeface="Traditional Arabic" pitchFamily="18" charset="-78"/>
                <a:cs typeface="Traditional Arabic" pitchFamily="18" charset="-78"/>
              </a:rPr>
              <a:t>المستخدم اصبح شريكا في العملية الإعلامية </a:t>
            </a:r>
          </a:p>
          <a:p>
            <a:pPr algn="r" rtl="1">
              <a:lnSpc>
                <a:spcPct val="90000"/>
              </a:lnSpc>
            </a:pPr>
            <a:r>
              <a:rPr lang="ar-AE" sz="2800" b="1" dirty="0">
                <a:latin typeface="Traditional Arabic" pitchFamily="18" charset="-78"/>
                <a:cs typeface="Traditional Arabic" pitchFamily="18" charset="-78"/>
              </a:rPr>
              <a:t>الإعلام الجديد يشكل مجالا لتوسيع فكرة الجمهور النشط</a:t>
            </a:r>
            <a:endParaRPr lang="en-US" sz="2800" b="1" dirty="0">
              <a:latin typeface="Traditional Arabic" pitchFamily="18" charset="-78"/>
              <a:cs typeface="Traditional Arabic" pitchFamily="18" charset="-78"/>
            </a:endParaRPr>
          </a:p>
          <a:p>
            <a:pPr algn="r" rtl="1">
              <a:lnSpc>
                <a:spcPct val="90000"/>
              </a:lnSpc>
            </a:pPr>
            <a:endParaRPr lang="ar-AE" b="1" dirty="0">
              <a:latin typeface="Traditional Arabic" pitchFamily="18" charset="-78"/>
              <a:cs typeface="Traditional Arabic" pitchFamily="18" charset="-78"/>
            </a:endParaRPr>
          </a:p>
          <a:p>
            <a:endParaRPr lang="ar-SA" dirty="0"/>
          </a:p>
        </p:txBody>
      </p:sp>
    </p:spTree>
    <p:extLst>
      <p:ext uri="{BB962C8B-B14F-4D97-AF65-F5344CB8AC3E}">
        <p14:creationId xmlns:p14="http://schemas.microsoft.com/office/powerpoint/2010/main" val="123556248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435280" cy="1143000"/>
          </a:xfrm>
        </p:spPr>
        <p:txBody>
          <a:bodyPr/>
          <a:lstStyle/>
          <a:p>
            <a:pPr algn="ctr"/>
            <a:r>
              <a:rPr lang="ar-SA" b="1" dirty="0">
                <a:solidFill>
                  <a:schemeClr val="accent3"/>
                </a:solidFill>
              </a:rPr>
              <a:t>الفصل الخامس :</a:t>
            </a:r>
            <a:br>
              <a:rPr lang="ar-SA" b="1" dirty="0">
                <a:solidFill>
                  <a:schemeClr val="accent3"/>
                </a:solidFill>
              </a:rPr>
            </a:br>
            <a:r>
              <a:rPr lang="ar-SA" b="1" dirty="0">
                <a:solidFill>
                  <a:schemeClr val="accent3"/>
                </a:solidFill>
              </a:rPr>
              <a:t> مفهوم الجمهور في سياق الميديا الاجتماعية </a:t>
            </a:r>
            <a:endParaRPr lang="ar-SA" dirty="0"/>
          </a:p>
        </p:txBody>
      </p:sp>
      <p:sp>
        <p:nvSpPr>
          <p:cNvPr id="3" name="عنصر نائب للمحتوى 2"/>
          <p:cNvSpPr>
            <a:spLocks noGrp="1"/>
          </p:cNvSpPr>
          <p:nvPr>
            <p:ph sz="quarter" idx="1"/>
          </p:nvPr>
        </p:nvSpPr>
        <p:spPr/>
        <p:txBody>
          <a:bodyPr anchor="ctr"/>
          <a:lstStyle/>
          <a:p>
            <a:pPr algn="r" rtl="1">
              <a:lnSpc>
                <a:spcPct val="80000"/>
              </a:lnSpc>
            </a:pPr>
            <a:r>
              <a:rPr lang="ar-AE" sz="2800" b="1" dirty="0">
                <a:latin typeface="Traditional Arabic" pitchFamily="18" charset="-78"/>
                <a:cs typeface="Traditional Arabic" pitchFamily="18" charset="-78"/>
              </a:rPr>
              <a:t>الجمهور يعطي معنى للمضامين الإعلامية </a:t>
            </a:r>
            <a:r>
              <a:rPr lang="ar-SA" sz="2800" b="1" dirty="0" smtClean="0">
                <a:latin typeface="Traditional Arabic" pitchFamily="18" charset="-78"/>
                <a:cs typeface="Traditional Arabic" pitchFamily="18" charset="-78"/>
              </a:rPr>
              <a:t>ق</a:t>
            </a:r>
            <a:r>
              <a:rPr lang="ar-AE" sz="2800" b="1" dirty="0" smtClean="0">
                <a:latin typeface="Traditional Arabic" pitchFamily="18" charset="-78"/>
                <a:cs typeface="Traditional Arabic" pitchFamily="18" charset="-78"/>
              </a:rPr>
              <a:t>بل </a:t>
            </a:r>
            <a:r>
              <a:rPr lang="ar-AE" sz="2800" b="1" dirty="0">
                <a:latin typeface="Traditional Arabic" pitchFamily="18" charset="-78"/>
                <a:cs typeface="Traditional Arabic" pitchFamily="18" charset="-78"/>
              </a:rPr>
              <a:t>مشاهدتها </a:t>
            </a:r>
            <a:r>
              <a:rPr lang="ar-AE" sz="2800" b="1" dirty="0" err="1">
                <a:latin typeface="Traditional Arabic" pitchFamily="18" charset="-78"/>
                <a:cs typeface="Traditional Arabic" pitchFamily="18" charset="-78"/>
              </a:rPr>
              <a:t>وأثناءها</a:t>
            </a:r>
            <a:r>
              <a:rPr lang="ar-AE" sz="2800" b="1" dirty="0">
                <a:latin typeface="Traditional Arabic" pitchFamily="18" charset="-78"/>
                <a:cs typeface="Traditional Arabic" pitchFamily="18" charset="-78"/>
              </a:rPr>
              <a:t> وبعدها </a:t>
            </a:r>
          </a:p>
          <a:p>
            <a:pPr algn="r" rtl="1">
              <a:lnSpc>
                <a:spcPct val="80000"/>
              </a:lnSpc>
            </a:pPr>
            <a:r>
              <a:rPr lang="ar-AE" sz="2800" b="1" dirty="0">
                <a:latin typeface="Traditional Arabic" pitchFamily="18" charset="-78"/>
                <a:cs typeface="Traditional Arabic" pitchFamily="18" charset="-78"/>
              </a:rPr>
              <a:t>الأفراد متنوعون في </a:t>
            </a:r>
            <a:r>
              <a:rPr lang="ar-AE" sz="2800" b="1" dirty="0" smtClean="0">
                <a:latin typeface="Traditional Arabic" pitchFamily="18" charset="-78"/>
                <a:cs typeface="Traditional Arabic" pitchFamily="18" charset="-78"/>
              </a:rPr>
              <a:t>تأويله</a:t>
            </a:r>
            <a:r>
              <a:rPr lang="ar-SA" sz="2800" b="1" dirty="0" smtClean="0">
                <a:latin typeface="Traditional Arabic" pitchFamily="18" charset="-78"/>
                <a:cs typeface="Traditional Arabic" pitchFamily="18" charset="-78"/>
              </a:rPr>
              <a:t>م</a:t>
            </a:r>
            <a:r>
              <a:rPr lang="ar-AE" sz="2800" b="1" dirty="0" smtClean="0">
                <a:latin typeface="Traditional Arabic" pitchFamily="18" charset="-78"/>
                <a:cs typeface="Traditional Arabic" pitchFamily="18" charset="-78"/>
              </a:rPr>
              <a:t> </a:t>
            </a:r>
            <a:r>
              <a:rPr lang="ar-AE" sz="2800" b="1" dirty="0">
                <a:latin typeface="Traditional Arabic" pitchFamily="18" charset="-78"/>
                <a:cs typeface="Traditional Arabic" pitchFamily="18" charset="-78"/>
              </a:rPr>
              <a:t>للمضامين</a:t>
            </a:r>
          </a:p>
          <a:p>
            <a:pPr algn="r" rtl="1">
              <a:lnSpc>
                <a:spcPct val="80000"/>
              </a:lnSpc>
            </a:pPr>
            <a:r>
              <a:rPr lang="ar-AE" sz="2800" b="1" dirty="0">
                <a:latin typeface="Traditional Arabic" pitchFamily="18" charset="-78"/>
                <a:cs typeface="Traditional Arabic" pitchFamily="18" charset="-78"/>
              </a:rPr>
              <a:t>يقاوم المعنى المعطى </a:t>
            </a:r>
          </a:p>
          <a:p>
            <a:pPr algn="r" rtl="1">
              <a:lnSpc>
                <a:spcPct val="80000"/>
              </a:lnSpc>
            </a:pPr>
            <a:r>
              <a:rPr lang="ar-AE" sz="2800" b="1" dirty="0">
                <a:latin typeface="Traditional Arabic" pitchFamily="18" charset="-78"/>
                <a:cs typeface="Traditional Arabic" pitchFamily="18" charset="-78"/>
              </a:rPr>
              <a:t>يرتبط التأويل بالموارد الرمزية</a:t>
            </a:r>
            <a:r>
              <a:rPr lang="en-US" sz="2800" b="1" dirty="0">
                <a:latin typeface="Traditional Arabic" pitchFamily="18" charset="-78"/>
                <a:cs typeface="Traditional Arabic" pitchFamily="18" charset="-78"/>
              </a:rPr>
              <a:t>   </a:t>
            </a:r>
            <a:r>
              <a:rPr lang="ar-AE" sz="2800" b="1" dirty="0">
                <a:latin typeface="Traditional Arabic" pitchFamily="18" charset="-78"/>
                <a:cs typeface="Traditional Arabic" pitchFamily="18" charset="-78"/>
              </a:rPr>
              <a:t>  </a:t>
            </a:r>
            <a:r>
              <a:rPr lang="en-US" sz="2800" b="1" dirty="0">
                <a:latin typeface="Traditional Arabic" pitchFamily="18" charset="-78"/>
                <a:cs typeface="Traditional Arabic" pitchFamily="18" charset="-78"/>
              </a:rPr>
              <a:t>symbolic resources</a:t>
            </a:r>
            <a:r>
              <a:rPr lang="ar-AE" sz="2800" b="1" dirty="0">
                <a:latin typeface="Traditional Arabic" pitchFamily="18" charset="-78"/>
                <a:cs typeface="Traditional Arabic" pitchFamily="18" charset="-78"/>
              </a:rPr>
              <a:t> (ثقافة، قيم، ) و بالمكانة الاجتماعية للفرد </a:t>
            </a:r>
            <a:r>
              <a:rPr lang="en-US" sz="2800" b="1" dirty="0">
                <a:latin typeface="Traditional Arabic" pitchFamily="18" charset="-78"/>
                <a:cs typeface="Traditional Arabic" pitchFamily="18" charset="-78"/>
              </a:rPr>
              <a:t>socioeconomic</a:t>
            </a:r>
          </a:p>
          <a:p>
            <a:pPr algn="r" rtl="1">
              <a:lnSpc>
                <a:spcPct val="80000"/>
              </a:lnSpc>
            </a:pPr>
            <a:r>
              <a:rPr lang="en-US" sz="2800" b="1" dirty="0">
                <a:latin typeface="Traditional Arabic" pitchFamily="18" charset="-78"/>
                <a:cs typeface="Traditional Arabic" pitchFamily="18" charset="-78"/>
              </a:rPr>
              <a:t>Position</a:t>
            </a:r>
            <a:r>
              <a:rPr lang="ar-SA" sz="2800" b="1" dirty="0">
                <a:latin typeface="Traditional Arabic" pitchFamily="18" charset="-78"/>
                <a:cs typeface="Traditional Arabic" pitchFamily="18" charset="-78"/>
              </a:rPr>
              <a:t> </a:t>
            </a:r>
            <a:r>
              <a:rPr lang="ar-SA" sz="2800" b="1" dirty="0" smtClean="0">
                <a:latin typeface="Traditional Arabic" pitchFamily="18" charset="-78"/>
                <a:cs typeface="Traditional Arabic" pitchFamily="18" charset="-78"/>
              </a:rPr>
              <a:t>بالنوع </a:t>
            </a:r>
            <a:r>
              <a:rPr lang="en-US" sz="2800" b="1" dirty="0" smtClean="0">
                <a:latin typeface="Traditional Arabic" pitchFamily="18" charset="-78"/>
                <a:cs typeface="Traditional Arabic" pitchFamily="18" charset="-78"/>
              </a:rPr>
              <a:t> </a:t>
            </a:r>
            <a:r>
              <a:rPr lang="en-US" sz="2800" b="1" dirty="0">
                <a:latin typeface="Traditional Arabic" pitchFamily="18" charset="-78"/>
                <a:cs typeface="Traditional Arabic" pitchFamily="18" charset="-78"/>
              </a:rPr>
              <a:t>gender, </a:t>
            </a:r>
            <a:r>
              <a:rPr lang="ar-AE" sz="2800" b="1" dirty="0">
                <a:latin typeface="Traditional Arabic" pitchFamily="18" charset="-78"/>
                <a:cs typeface="Traditional Arabic" pitchFamily="18" charset="-78"/>
              </a:rPr>
              <a:t>إلى آخره</a:t>
            </a:r>
            <a:r>
              <a:rPr lang="ar-AE" sz="2800" dirty="0">
                <a:latin typeface="Traditional Arabic" pitchFamily="18" charset="-78"/>
                <a:cs typeface="Traditional Arabic" pitchFamily="18" charset="-78"/>
              </a:rPr>
              <a:t> </a:t>
            </a:r>
            <a:endParaRPr lang="en-US" sz="2800" dirty="0">
              <a:latin typeface="Traditional Arabic" pitchFamily="18" charset="-78"/>
              <a:cs typeface="Traditional Arabic" pitchFamily="18" charset="-78"/>
            </a:endParaRPr>
          </a:p>
          <a:p>
            <a:pPr algn="r" rtl="1">
              <a:lnSpc>
                <a:spcPct val="80000"/>
              </a:lnSpc>
            </a:pPr>
            <a:r>
              <a:rPr lang="ar-AE" sz="2800" b="1" dirty="0" smtClean="0">
                <a:latin typeface="Traditional Arabic" pitchFamily="18" charset="-78"/>
                <a:cs typeface="Traditional Arabic" pitchFamily="18" charset="-78"/>
              </a:rPr>
              <a:t>التفاعل </a:t>
            </a:r>
            <a:r>
              <a:rPr lang="ar-AE" sz="2800" b="1" dirty="0">
                <a:latin typeface="Traditional Arabic" pitchFamily="18" charset="-78"/>
                <a:cs typeface="Traditional Arabic" pitchFamily="18" charset="-78"/>
              </a:rPr>
              <a:t>مع النصوص يرتبط كذلك بالقدرات التحليلية للأفراد وممارساتهم الاجتماعية وبظروفهم</a:t>
            </a:r>
            <a:endParaRPr lang="en-US" sz="2800" b="1" dirty="0">
              <a:latin typeface="Traditional Arabic" pitchFamily="18" charset="-78"/>
              <a:cs typeface="Traditional Arabic" pitchFamily="18" charset="-78"/>
            </a:endParaRPr>
          </a:p>
          <a:p>
            <a:endParaRPr lang="ar-SA" dirty="0"/>
          </a:p>
        </p:txBody>
      </p:sp>
    </p:spTree>
    <p:extLst>
      <p:ext uri="{BB962C8B-B14F-4D97-AF65-F5344CB8AC3E}">
        <p14:creationId xmlns:p14="http://schemas.microsoft.com/office/powerpoint/2010/main" val="301209578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chemeClr val="accent3"/>
                </a:solidFill>
              </a:rPr>
              <a:t>الفصل الخامس :</a:t>
            </a:r>
            <a:br>
              <a:rPr lang="ar-SA" b="1" dirty="0">
                <a:solidFill>
                  <a:schemeClr val="accent3"/>
                </a:solidFill>
              </a:rPr>
            </a:br>
            <a:r>
              <a:rPr lang="ar-SA" b="1" dirty="0">
                <a:solidFill>
                  <a:schemeClr val="accent3"/>
                </a:solidFill>
              </a:rPr>
              <a:t> مفهوم الجمهور في سياق الميديا الاجتماعية </a:t>
            </a:r>
            <a:endParaRPr lang="ar-SA" dirty="0"/>
          </a:p>
        </p:txBody>
      </p:sp>
      <p:sp>
        <p:nvSpPr>
          <p:cNvPr id="3" name="عنصر نائب للمحتوى 2"/>
          <p:cNvSpPr>
            <a:spLocks noGrp="1"/>
          </p:cNvSpPr>
          <p:nvPr>
            <p:ph sz="quarter" idx="1"/>
          </p:nvPr>
        </p:nvSpPr>
        <p:spPr/>
        <p:txBody>
          <a:bodyPr anchor="b"/>
          <a:lstStyle/>
          <a:p>
            <a:pPr algn="r" rtl="1">
              <a:lnSpc>
                <a:spcPct val="80000"/>
              </a:lnSpc>
            </a:pPr>
            <a:r>
              <a:rPr lang="ar-AE" sz="2800" b="1" dirty="0">
                <a:latin typeface="Traditional Arabic" pitchFamily="18" charset="-78"/>
                <a:cs typeface="Traditional Arabic" pitchFamily="18" charset="-78"/>
              </a:rPr>
              <a:t>الجمهور“ اصبح  يعبر عن </a:t>
            </a:r>
            <a:r>
              <a:rPr lang="ar-AE" sz="2800" b="1" dirty="0" smtClean="0">
                <a:latin typeface="Traditional Arabic" pitchFamily="18" charset="-78"/>
                <a:cs typeface="Traditional Arabic" pitchFamily="18" charset="-78"/>
              </a:rPr>
              <a:t>استخداماته</a:t>
            </a:r>
            <a:endParaRPr lang="ar-AE" sz="2800" b="1" dirty="0">
              <a:latin typeface="Traditional Arabic" pitchFamily="18" charset="-78"/>
              <a:cs typeface="Traditional Arabic" pitchFamily="18" charset="-78"/>
            </a:endParaRPr>
          </a:p>
          <a:p>
            <a:pPr algn="r" rtl="1">
              <a:lnSpc>
                <a:spcPct val="80000"/>
              </a:lnSpc>
            </a:pPr>
            <a:r>
              <a:rPr lang="ar-AE" sz="2800" b="1" dirty="0">
                <a:latin typeface="Traditional Arabic" pitchFamily="18" charset="-78"/>
                <a:cs typeface="Traditional Arabic" pitchFamily="18" charset="-78"/>
              </a:rPr>
              <a:t>يمكن القول بعودة الاتصال بين الاستخدام والتلقي من خلال ردود فعل الجمهور من خلال منتديات الحوار والمقالات والتعليقات </a:t>
            </a:r>
            <a:endParaRPr lang="ar-SA" sz="2800" b="1" dirty="0" smtClean="0">
              <a:latin typeface="Traditional Arabic" pitchFamily="18" charset="-78"/>
              <a:cs typeface="Traditional Arabic" pitchFamily="18" charset="-78"/>
            </a:endParaRPr>
          </a:p>
          <a:p>
            <a:pPr algn="r" rtl="1">
              <a:lnSpc>
                <a:spcPct val="80000"/>
              </a:lnSpc>
            </a:pPr>
            <a:r>
              <a:rPr lang="ar-SA" sz="2800" b="1" dirty="0" smtClean="0">
                <a:latin typeface="Traditional Arabic" pitchFamily="18" charset="-78"/>
                <a:cs typeface="Traditional Arabic" pitchFamily="18" charset="-78"/>
              </a:rPr>
              <a:t>التأويل </a:t>
            </a:r>
            <a:r>
              <a:rPr lang="ar-SA" sz="2800" b="1" dirty="0">
                <a:latin typeface="Traditional Arabic" pitchFamily="18" charset="-78"/>
                <a:cs typeface="Traditional Arabic" pitchFamily="18" charset="-78"/>
              </a:rPr>
              <a:t>أصبح يتجسد في تعبيرات  وفي أشكال أخرى  يمكن البحث فيها </a:t>
            </a:r>
          </a:p>
          <a:p>
            <a:pPr algn="r" rtl="1">
              <a:lnSpc>
                <a:spcPct val="80000"/>
              </a:lnSpc>
            </a:pPr>
            <a:r>
              <a:rPr lang="ar-SA" sz="2800" b="1" dirty="0">
                <a:latin typeface="Traditional Arabic" pitchFamily="18" charset="-78"/>
                <a:cs typeface="Traditional Arabic" pitchFamily="18" charset="-78"/>
              </a:rPr>
              <a:t>المقالات الأكثر قراءة </a:t>
            </a:r>
          </a:p>
          <a:p>
            <a:pPr algn="r" rtl="1">
              <a:lnSpc>
                <a:spcPct val="80000"/>
              </a:lnSpc>
            </a:pPr>
            <a:r>
              <a:rPr lang="ar-SA" sz="2800" b="1" dirty="0">
                <a:latin typeface="Traditional Arabic" pitchFamily="18" charset="-78"/>
                <a:cs typeface="Traditional Arabic" pitchFamily="18" charset="-78"/>
              </a:rPr>
              <a:t>المقالات الأكثر طباعة </a:t>
            </a:r>
          </a:p>
          <a:p>
            <a:pPr algn="r" rtl="1">
              <a:lnSpc>
                <a:spcPct val="80000"/>
              </a:lnSpc>
            </a:pPr>
            <a:r>
              <a:rPr lang="ar-SA" sz="2800" b="1" dirty="0" smtClean="0">
                <a:latin typeface="Traditional Arabic" pitchFamily="18" charset="-78"/>
                <a:cs typeface="Traditional Arabic" pitchFamily="18" charset="-78"/>
              </a:rPr>
              <a:t>المقالات </a:t>
            </a:r>
            <a:r>
              <a:rPr lang="ar-SA" sz="2800" b="1" dirty="0">
                <a:latin typeface="Traditional Arabic" pitchFamily="18" charset="-78"/>
                <a:cs typeface="Traditional Arabic" pitchFamily="18" charset="-78"/>
              </a:rPr>
              <a:t>الأكثر </a:t>
            </a:r>
            <a:r>
              <a:rPr lang="ar-AE" sz="2800" b="1" dirty="0">
                <a:latin typeface="Traditional Arabic" pitchFamily="18" charset="-78"/>
                <a:cs typeface="Traditional Arabic" pitchFamily="18" charset="-78"/>
              </a:rPr>
              <a:t>تعليقا</a:t>
            </a:r>
            <a:r>
              <a:rPr lang="ar-SA" sz="2800" b="1" dirty="0">
                <a:latin typeface="Traditional Arabic" pitchFamily="18" charset="-78"/>
                <a:cs typeface="Traditional Arabic" pitchFamily="18" charset="-78"/>
              </a:rPr>
              <a:t> </a:t>
            </a:r>
            <a:endParaRPr lang="ar-SA" sz="2800" b="1" dirty="0" smtClean="0">
              <a:latin typeface="Traditional Arabic" pitchFamily="18" charset="-78"/>
              <a:cs typeface="Traditional Arabic" pitchFamily="18" charset="-78"/>
            </a:endParaRPr>
          </a:p>
          <a:p>
            <a:pPr algn="r" rtl="1">
              <a:lnSpc>
                <a:spcPct val="80000"/>
              </a:lnSpc>
            </a:pPr>
            <a:r>
              <a:rPr lang="ar-SA" sz="2800" b="1" dirty="0" smtClean="0">
                <a:latin typeface="Traditional Arabic" pitchFamily="18" charset="-78"/>
                <a:cs typeface="Traditional Arabic" pitchFamily="18" charset="-78"/>
              </a:rPr>
              <a:t>التدوين </a:t>
            </a:r>
            <a:endParaRPr lang="ar-SA" sz="2800" b="1" dirty="0">
              <a:latin typeface="Traditional Arabic" pitchFamily="18" charset="-78"/>
              <a:cs typeface="Traditional Arabic" pitchFamily="18" charset="-78"/>
            </a:endParaRPr>
          </a:p>
          <a:p>
            <a:pPr algn="r" rtl="1">
              <a:lnSpc>
                <a:spcPct val="80000"/>
              </a:lnSpc>
            </a:pPr>
            <a:r>
              <a:rPr lang="ar-SA" sz="2800" b="1" dirty="0">
                <a:latin typeface="Traditional Arabic" pitchFamily="18" charset="-78"/>
                <a:cs typeface="Traditional Arabic" pitchFamily="18" charset="-78"/>
              </a:rPr>
              <a:t>نحن هنا أمام تغير في طبيعة </a:t>
            </a:r>
            <a:r>
              <a:rPr lang="ar-EG" sz="2800" b="1" dirty="0">
                <a:latin typeface="Traditional Arabic" pitchFamily="18" charset="-78"/>
                <a:cs typeface="Traditional Arabic" pitchFamily="18" charset="-78"/>
              </a:rPr>
              <a:t>تشكيل </a:t>
            </a:r>
            <a:r>
              <a:rPr lang="ar-SA" sz="2800" b="1" dirty="0">
                <a:latin typeface="Traditional Arabic" pitchFamily="18" charset="-78"/>
                <a:cs typeface="Traditional Arabic" pitchFamily="18" charset="-78"/>
              </a:rPr>
              <a:t>الجمهور</a:t>
            </a:r>
            <a:r>
              <a:rPr lang="ar-SA" sz="2800" dirty="0">
                <a:latin typeface="Traditional Arabic" pitchFamily="18" charset="-78"/>
                <a:cs typeface="Traditional Arabic" pitchFamily="18" charset="-78"/>
              </a:rPr>
              <a:t> </a:t>
            </a:r>
            <a:r>
              <a:rPr lang="en-US" sz="2800" dirty="0">
                <a:latin typeface="Traditional Arabic" pitchFamily="18" charset="-78"/>
                <a:cs typeface="Traditional Arabic" pitchFamily="18" charset="-78"/>
              </a:rPr>
              <a:t>nature of ‘</a:t>
            </a:r>
            <a:r>
              <a:rPr lang="en-US" sz="2800" dirty="0" err="1">
                <a:latin typeface="Traditional Arabic" pitchFamily="18" charset="-78"/>
                <a:cs typeface="Traditional Arabic" pitchFamily="18" charset="-78"/>
              </a:rPr>
              <a:t>audiencing</a:t>
            </a:r>
            <a:r>
              <a:rPr lang="en-US" sz="2800" dirty="0">
                <a:latin typeface="Traditional Arabic" pitchFamily="18" charset="-78"/>
                <a:cs typeface="Traditional Arabic" pitchFamily="18" charset="-78"/>
              </a:rPr>
              <a:t>’</a:t>
            </a:r>
          </a:p>
          <a:p>
            <a:endParaRPr lang="ar-SA" dirty="0"/>
          </a:p>
        </p:txBody>
      </p:sp>
    </p:spTree>
    <p:extLst>
      <p:ext uri="{BB962C8B-B14F-4D97-AF65-F5344CB8AC3E}">
        <p14:creationId xmlns:p14="http://schemas.microsoft.com/office/powerpoint/2010/main" val="66537222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chemeClr val="accent3"/>
                </a:solidFill>
              </a:rPr>
              <a:t>الفصل الخامس :</a:t>
            </a:r>
            <a:br>
              <a:rPr lang="ar-SA" b="1" dirty="0">
                <a:solidFill>
                  <a:schemeClr val="accent3"/>
                </a:solidFill>
              </a:rPr>
            </a:br>
            <a:r>
              <a:rPr lang="ar-SA" b="1" dirty="0">
                <a:solidFill>
                  <a:schemeClr val="accent3"/>
                </a:solidFill>
              </a:rPr>
              <a:t> مفهوم الجمهور في سياق الميديا الاجتماعية </a:t>
            </a:r>
            <a:endParaRPr lang="ar-SA" dirty="0"/>
          </a:p>
        </p:txBody>
      </p:sp>
      <p:sp>
        <p:nvSpPr>
          <p:cNvPr id="3" name="عنصر نائب للمحتوى 2"/>
          <p:cNvSpPr>
            <a:spLocks noGrp="1"/>
          </p:cNvSpPr>
          <p:nvPr>
            <p:ph sz="quarter" idx="1"/>
          </p:nvPr>
        </p:nvSpPr>
        <p:spPr/>
        <p:txBody>
          <a:bodyPr anchor="ctr"/>
          <a:lstStyle/>
          <a:p>
            <a:pPr algn="ctr" rtl="1"/>
            <a:r>
              <a:rPr lang="ar-AE" sz="2800" b="1" u="sng" dirty="0">
                <a:latin typeface="Traditional Arabic" pitchFamily="18" charset="-78"/>
                <a:cs typeface="Traditional Arabic" pitchFamily="18" charset="-78"/>
              </a:rPr>
              <a:t>الخلاصة الأولى : </a:t>
            </a:r>
            <a:r>
              <a:rPr lang="ar-EG" sz="2800" b="1" u="sng" dirty="0">
                <a:latin typeface="Traditional Arabic" pitchFamily="18" charset="-78"/>
                <a:cs typeface="Traditional Arabic" pitchFamily="18" charset="-78"/>
              </a:rPr>
              <a:t>ت</a:t>
            </a:r>
            <a:r>
              <a:rPr lang="ar-AE" sz="2800" b="1" u="sng" dirty="0">
                <a:latin typeface="Traditional Arabic" pitchFamily="18" charset="-78"/>
                <a:cs typeface="Traditional Arabic" pitchFamily="18" charset="-78"/>
              </a:rPr>
              <a:t>خضع </a:t>
            </a:r>
            <a:r>
              <a:rPr lang="ar-EG" sz="2800" b="1" u="sng" dirty="0">
                <a:latin typeface="Traditional Arabic" pitchFamily="18" charset="-78"/>
                <a:cs typeface="Traditional Arabic" pitchFamily="18" charset="-78"/>
              </a:rPr>
              <a:t>الميديا</a:t>
            </a:r>
            <a:r>
              <a:rPr lang="ar-AE" sz="2800" b="1" u="sng" dirty="0">
                <a:latin typeface="Traditional Arabic" pitchFamily="18" charset="-78"/>
                <a:cs typeface="Traditional Arabic" pitchFamily="18" charset="-78"/>
              </a:rPr>
              <a:t> إلى التغير المستمر </a:t>
            </a:r>
            <a:endParaRPr lang="ar-SA" sz="2800" b="1" u="sng" dirty="0" smtClean="0">
              <a:latin typeface="Traditional Arabic" pitchFamily="18" charset="-78"/>
              <a:cs typeface="Traditional Arabic" pitchFamily="18" charset="-78"/>
            </a:endParaRPr>
          </a:p>
          <a:p>
            <a:pPr algn="ctr" rtl="1"/>
            <a:endParaRPr lang="ar-SA" sz="2800" b="1" u="sng" dirty="0" smtClean="0">
              <a:latin typeface="Traditional Arabic" pitchFamily="18" charset="-78"/>
              <a:cs typeface="Traditional Arabic" pitchFamily="18" charset="-78"/>
            </a:endParaRPr>
          </a:p>
          <a:p>
            <a:pPr marL="0" indent="0" algn="ctr" rtl="1">
              <a:buNone/>
            </a:pPr>
            <a:endParaRPr lang="ar-AE" sz="2800" b="1" u="sng" dirty="0">
              <a:latin typeface="Traditional Arabic" pitchFamily="18" charset="-78"/>
              <a:cs typeface="Traditional Arabic" pitchFamily="18" charset="-78"/>
            </a:endParaRPr>
          </a:p>
          <a:p>
            <a:pPr algn="r" rtl="1"/>
            <a:r>
              <a:rPr lang="ar-AE" sz="2800" b="1" dirty="0">
                <a:latin typeface="Traditional Arabic" pitchFamily="18" charset="-78"/>
                <a:cs typeface="Traditional Arabic" pitchFamily="18" charset="-78"/>
              </a:rPr>
              <a:t>ومن اشكال هذا التغير : </a:t>
            </a:r>
            <a:r>
              <a:rPr lang="ar-AE" sz="2800" b="1" dirty="0" smtClean="0">
                <a:latin typeface="Traditional Arabic" pitchFamily="18" charset="-78"/>
                <a:cs typeface="Traditional Arabic" pitchFamily="18" charset="-78"/>
              </a:rPr>
              <a:t>الوظائف </a:t>
            </a:r>
            <a:r>
              <a:rPr lang="ar-AE" sz="2800" b="1" dirty="0">
                <a:latin typeface="Traditional Arabic" pitchFamily="18" charset="-78"/>
                <a:cs typeface="Traditional Arabic" pitchFamily="18" charset="-78"/>
              </a:rPr>
              <a:t>والأشكال وأنماط التعبير </a:t>
            </a:r>
          </a:p>
          <a:p>
            <a:pPr algn="r" rtl="1"/>
            <a:r>
              <a:rPr lang="ar-AE" sz="2800" b="1" dirty="0">
                <a:latin typeface="Traditional Arabic" pitchFamily="18" charset="-78"/>
                <a:cs typeface="Traditional Arabic" pitchFamily="18" charset="-78"/>
              </a:rPr>
              <a:t>يتغيّر الإعلام </a:t>
            </a:r>
            <a:r>
              <a:rPr lang="ar-AE" sz="2800" b="1" dirty="0" smtClean="0">
                <a:latin typeface="Traditional Arabic" pitchFamily="18" charset="-78"/>
                <a:cs typeface="Traditional Arabic" pitchFamily="18" charset="-78"/>
              </a:rPr>
              <a:t>باستمرار</a:t>
            </a:r>
            <a:endParaRPr lang="ar-AE" sz="2800" b="1" dirty="0">
              <a:latin typeface="Traditional Arabic" pitchFamily="18" charset="-78"/>
              <a:cs typeface="Traditional Arabic" pitchFamily="18" charset="-78"/>
            </a:endParaRPr>
          </a:p>
          <a:p>
            <a:pPr algn="r" rtl="1"/>
            <a:r>
              <a:rPr lang="ar-AE" sz="2800" b="1" u="sng" dirty="0">
                <a:latin typeface="Traditional Arabic" pitchFamily="18" charset="-78"/>
                <a:cs typeface="Traditional Arabic" pitchFamily="18" charset="-78"/>
              </a:rPr>
              <a:t>إعادة تشكل الجمهور يمثل إحدى مستويات التغير</a:t>
            </a:r>
            <a:endParaRPr lang="fr-FR" sz="2800" b="1" u="sng" dirty="0">
              <a:latin typeface="Traditional Arabic" pitchFamily="18" charset="-78"/>
              <a:cs typeface="Traditional Arabic" pitchFamily="18" charset="-78"/>
            </a:endParaRPr>
          </a:p>
          <a:p>
            <a:endParaRPr lang="ar-SA" dirty="0"/>
          </a:p>
        </p:txBody>
      </p:sp>
    </p:spTree>
    <p:extLst>
      <p:ext uri="{BB962C8B-B14F-4D97-AF65-F5344CB8AC3E}">
        <p14:creationId xmlns:p14="http://schemas.microsoft.com/office/powerpoint/2010/main" val="376409056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chemeClr val="accent3"/>
                </a:solidFill>
              </a:rPr>
              <a:t>الفصل الخامس :</a:t>
            </a:r>
            <a:br>
              <a:rPr lang="ar-SA" b="1" dirty="0">
                <a:solidFill>
                  <a:schemeClr val="accent3"/>
                </a:solidFill>
              </a:rPr>
            </a:br>
            <a:r>
              <a:rPr lang="ar-SA" b="1" dirty="0">
                <a:solidFill>
                  <a:schemeClr val="accent3"/>
                </a:solidFill>
              </a:rPr>
              <a:t> مفهوم الجمهور في سياق الميديا الاجتماعية </a:t>
            </a:r>
            <a:endParaRPr lang="ar-SA" dirty="0"/>
          </a:p>
        </p:txBody>
      </p:sp>
      <p:sp>
        <p:nvSpPr>
          <p:cNvPr id="3" name="عنصر نائب للمحتوى 2"/>
          <p:cNvSpPr>
            <a:spLocks noGrp="1"/>
          </p:cNvSpPr>
          <p:nvPr>
            <p:ph sz="quarter" idx="1"/>
          </p:nvPr>
        </p:nvSpPr>
        <p:spPr/>
        <p:txBody>
          <a:bodyPr anchor="ctr">
            <a:normAutofit/>
          </a:bodyPr>
          <a:lstStyle/>
          <a:p>
            <a:pPr algn="ctr" rtl="1">
              <a:lnSpc>
                <a:spcPct val="90000"/>
              </a:lnSpc>
            </a:pPr>
            <a:r>
              <a:rPr lang="ar-AE" sz="2800" b="1" u="sng" dirty="0">
                <a:latin typeface="Traditional Arabic" pitchFamily="18" charset="-78"/>
                <a:cs typeface="Traditional Arabic" pitchFamily="18" charset="-78"/>
              </a:rPr>
              <a:t>الخلاصة الثانية : الجمهور بين </a:t>
            </a:r>
            <a:r>
              <a:rPr lang="ar-AE" sz="2800" b="1" u="sng" dirty="0" err="1">
                <a:latin typeface="Traditional Arabic" pitchFamily="18" charset="-78"/>
                <a:cs typeface="Traditional Arabic" pitchFamily="18" charset="-78"/>
              </a:rPr>
              <a:t>الفردنة</a:t>
            </a:r>
            <a:r>
              <a:rPr lang="ar-AE" sz="2800" b="1" u="sng" dirty="0">
                <a:latin typeface="Traditional Arabic" pitchFamily="18" charset="-78"/>
                <a:cs typeface="Traditional Arabic" pitchFamily="18" charset="-78"/>
              </a:rPr>
              <a:t> و </a:t>
            </a:r>
            <a:r>
              <a:rPr lang="ar-AE" sz="2800" b="1" u="sng" dirty="0" smtClean="0">
                <a:latin typeface="Traditional Arabic" pitchFamily="18" charset="-78"/>
                <a:cs typeface="Traditional Arabic" pitchFamily="18" charset="-78"/>
              </a:rPr>
              <a:t>الجماعة</a:t>
            </a:r>
            <a:endParaRPr lang="ar-SA" sz="2800" b="1" u="sng" dirty="0" smtClean="0">
              <a:latin typeface="Traditional Arabic" pitchFamily="18" charset="-78"/>
              <a:cs typeface="Traditional Arabic" pitchFamily="18" charset="-78"/>
            </a:endParaRPr>
          </a:p>
          <a:p>
            <a:pPr marL="0" indent="0" algn="ctr" rtl="1">
              <a:lnSpc>
                <a:spcPct val="90000"/>
              </a:lnSpc>
              <a:buNone/>
            </a:pPr>
            <a:r>
              <a:rPr lang="ar-AE" sz="2800" b="1" u="sng" dirty="0" smtClean="0">
                <a:latin typeface="Traditional Arabic" pitchFamily="18" charset="-78"/>
                <a:cs typeface="Traditional Arabic" pitchFamily="18" charset="-78"/>
              </a:rPr>
              <a:t> </a:t>
            </a:r>
            <a:endParaRPr lang="ar-SA" sz="2800" b="1" u="sng" dirty="0" smtClean="0">
              <a:latin typeface="Traditional Arabic" pitchFamily="18" charset="-78"/>
              <a:cs typeface="Traditional Arabic" pitchFamily="18" charset="-78"/>
            </a:endParaRPr>
          </a:p>
          <a:p>
            <a:pPr marL="0" indent="0" algn="r" rtl="1">
              <a:lnSpc>
                <a:spcPct val="90000"/>
              </a:lnSpc>
              <a:buNone/>
            </a:pPr>
            <a:endParaRPr lang="ar-AE" sz="2800" b="1" u="sng" dirty="0">
              <a:latin typeface="Traditional Arabic" pitchFamily="18" charset="-78"/>
              <a:cs typeface="Traditional Arabic" pitchFamily="18" charset="-78"/>
            </a:endParaRPr>
          </a:p>
          <a:p>
            <a:pPr algn="r" rtl="1">
              <a:lnSpc>
                <a:spcPct val="90000"/>
              </a:lnSpc>
            </a:pPr>
            <a:r>
              <a:rPr lang="ar-AE" sz="2800" b="1" dirty="0">
                <a:latin typeface="Traditional Arabic" pitchFamily="18" charset="-78"/>
                <a:cs typeface="Traditional Arabic" pitchFamily="18" charset="-78"/>
              </a:rPr>
              <a:t>من نتائج الإنترنت (حسب </a:t>
            </a:r>
            <a:r>
              <a:rPr lang="en-US" sz="2800" b="1" dirty="0">
                <a:latin typeface="Traditional Arabic" pitchFamily="18" charset="-78"/>
                <a:cs typeface="Traditional Arabic" pitchFamily="18" charset="-78"/>
              </a:rPr>
              <a:t>Denis </a:t>
            </a:r>
            <a:r>
              <a:rPr lang="en-US" sz="2800" b="1" dirty="0" err="1">
                <a:latin typeface="Traditional Arabic" pitchFamily="18" charset="-78"/>
                <a:cs typeface="Traditional Arabic" pitchFamily="18" charset="-78"/>
              </a:rPr>
              <a:t>Mcquail</a:t>
            </a:r>
            <a:r>
              <a:rPr lang="ar-AE" sz="2800" b="1" dirty="0">
                <a:latin typeface="Traditional Arabic" pitchFamily="18" charset="-78"/>
                <a:cs typeface="Traditional Arabic" pitchFamily="18" charset="-78"/>
              </a:rPr>
              <a:t>) </a:t>
            </a:r>
          </a:p>
          <a:p>
            <a:pPr algn="r" rtl="1">
              <a:lnSpc>
                <a:spcPct val="90000"/>
              </a:lnSpc>
            </a:pPr>
            <a:r>
              <a:rPr lang="ar-AE" sz="2800" b="1" dirty="0" smtClean="0">
                <a:latin typeface="Traditional Arabic" pitchFamily="18" charset="-78"/>
                <a:cs typeface="Traditional Arabic" pitchFamily="18" charset="-78"/>
              </a:rPr>
              <a:t>فقدان </a:t>
            </a:r>
            <a:r>
              <a:rPr lang="ar-AE" sz="2800" b="1" dirty="0">
                <a:latin typeface="Traditional Arabic" pitchFamily="18" charset="-78"/>
                <a:cs typeface="Traditional Arabic" pitchFamily="18" charset="-78"/>
              </a:rPr>
              <a:t>البعد  المحلي والوطني والثقافي لهوية المتلقي </a:t>
            </a:r>
            <a:endParaRPr lang="en-US" sz="2800" b="1" dirty="0" smtClean="0">
              <a:latin typeface="Traditional Arabic" pitchFamily="18" charset="-78"/>
              <a:cs typeface="Traditional Arabic" pitchFamily="18" charset="-78"/>
            </a:endParaRPr>
          </a:p>
          <a:p>
            <a:pPr algn="r" rtl="1">
              <a:lnSpc>
                <a:spcPct val="90000"/>
              </a:lnSpc>
            </a:pPr>
            <a:r>
              <a:rPr lang="ar-AE" sz="2800" b="1" dirty="0" smtClean="0">
                <a:latin typeface="Traditional Arabic" pitchFamily="18" charset="-78"/>
                <a:cs typeface="Traditional Arabic" pitchFamily="18" charset="-78"/>
              </a:rPr>
              <a:t>يواجه </a:t>
            </a:r>
            <a:r>
              <a:rPr lang="ar-AE" sz="2800" b="1" dirty="0">
                <a:latin typeface="Traditional Arabic" pitchFamily="18" charset="-78"/>
                <a:cs typeface="Traditional Arabic" pitchFamily="18" charset="-78"/>
              </a:rPr>
              <a:t>الأفراد المضامين </a:t>
            </a:r>
            <a:r>
              <a:rPr lang="ar-AE" sz="2800" b="1" dirty="0" err="1">
                <a:latin typeface="Traditional Arabic" pitchFamily="18" charset="-78"/>
                <a:cs typeface="Traditional Arabic" pitchFamily="18" charset="-78"/>
              </a:rPr>
              <a:t>بإعتبارهم</a:t>
            </a:r>
            <a:r>
              <a:rPr lang="ar-AE" sz="2800" b="1" dirty="0">
                <a:latin typeface="Traditional Arabic" pitchFamily="18" charset="-78"/>
                <a:cs typeface="Traditional Arabic" pitchFamily="18" charset="-78"/>
              </a:rPr>
              <a:t> أفرادا في حين أنهم كانوا يتفاعلون مع الإعلام كجماعات </a:t>
            </a:r>
          </a:p>
          <a:p>
            <a:pPr algn="r" rtl="1">
              <a:lnSpc>
                <a:spcPct val="90000"/>
              </a:lnSpc>
            </a:pPr>
            <a:r>
              <a:rPr lang="ar-AE" sz="2800" b="1" dirty="0">
                <a:latin typeface="Traditional Arabic" pitchFamily="18" charset="-78"/>
                <a:cs typeface="Traditional Arabic" pitchFamily="18" charset="-78"/>
              </a:rPr>
              <a:t>فردنة التلقي </a:t>
            </a:r>
            <a:r>
              <a:rPr lang="en-US" sz="2800" b="1" dirty="0">
                <a:latin typeface="Traditional Arabic" pitchFamily="18" charset="-78"/>
                <a:cs typeface="Traditional Arabic" pitchFamily="18" charset="-78"/>
              </a:rPr>
              <a:t>Individualization </a:t>
            </a:r>
            <a:endParaRPr lang="ar-AE" sz="2800" b="1" dirty="0">
              <a:latin typeface="Traditional Arabic" pitchFamily="18" charset="-78"/>
              <a:cs typeface="Traditional Arabic" pitchFamily="18" charset="-78"/>
            </a:endParaRPr>
          </a:p>
        </p:txBody>
      </p:sp>
    </p:spTree>
    <p:extLst>
      <p:ext uri="{BB962C8B-B14F-4D97-AF65-F5344CB8AC3E}">
        <p14:creationId xmlns:p14="http://schemas.microsoft.com/office/powerpoint/2010/main" val="327104324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chemeClr val="accent3"/>
                </a:solidFill>
              </a:rPr>
              <a:t>الفصل </a:t>
            </a:r>
            <a:r>
              <a:rPr lang="ar-SA" b="1" dirty="0" smtClean="0">
                <a:solidFill>
                  <a:schemeClr val="accent3"/>
                </a:solidFill>
              </a:rPr>
              <a:t>السادس :</a:t>
            </a:r>
            <a:r>
              <a:rPr lang="ar-SA" b="1" dirty="0">
                <a:solidFill>
                  <a:schemeClr val="accent3"/>
                </a:solidFill>
              </a:rPr>
              <a:t/>
            </a:r>
            <a:br>
              <a:rPr lang="ar-SA" b="1" dirty="0">
                <a:solidFill>
                  <a:schemeClr val="accent3"/>
                </a:solidFill>
              </a:rPr>
            </a:br>
            <a:r>
              <a:rPr lang="ar-SA" b="1" dirty="0">
                <a:solidFill>
                  <a:schemeClr val="accent3"/>
                </a:solidFill>
              </a:rPr>
              <a:t> </a:t>
            </a:r>
            <a:r>
              <a:rPr lang="ar-SA" b="1" dirty="0" smtClean="0">
                <a:solidFill>
                  <a:schemeClr val="accent3"/>
                </a:solidFill>
              </a:rPr>
              <a:t>المسؤولية الاجتماعية للإعلام</a:t>
            </a:r>
            <a:endParaRPr lang="ar-SA" dirty="0"/>
          </a:p>
        </p:txBody>
      </p:sp>
      <p:sp>
        <p:nvSpPr>
          <p:cNvPr id="3" name="عنصر نائب للمحتوى 2"/>
          <p:cNvSpPr>
            <a:spLocks noGrp="1"/>
          </p:cNvSpPr>
          <p:nvPr>
            <p:ph sz="quarter" idx="1"/>
          </p:nvPr>
        </p:nvSpPr>
        <p:spPr/>
        <p:txBody>
          <a:bodyPr>
            <a:normAutofit lnSpcReduction="10000"/>
          </a:bodyPr>
          <a:lstStyle/>
          <a:p>
            <a:pPr algn="r" rtl="1"/>
            <a:r>
              <a:rPr lang="ar-SA" dirty="0" smtClean="0"/>
              <a:t>بعد </a:t>
            </a:r>
            <a:r>
              <a:rPr lang="ar-SA" dirty="0"/>
              <a:t>الحرب العالمية الثانية ظهرت نظرية المسؤولية الاجتماعية في الولايات المتحدة </a:t>
            </a:r>
            <a:r>
              <a:rPr lang="ar-SA" dirty="0" smtClean="0"/>
              <a:t>الأمريكية نتيجة للانتقادات التي واجهت </a:t>
            </a:r>
            <a:r>
              <a:rPr lang="ar-SA" dirty="0"/>
              <a:t>نظرية </a:t>
            </a:r>
            <a:r>
              <a:rPr lang="ar-SA" dirty="0" smtClean="0"/>
              <a:t>الحرية </a:t>
            </a:r>
          </a:p>
          <a:p>
            <a:pPr algn="r" rtl="1"/>
            <a:r>
              <a:rPr lang="ar-SA" dirty="0" smtClean="0"/>
              <a:t>من </a:t>
            </a:r>
            <a:r>
              <a:rPr lang="ar-SA" dirty="0"/>
              <a:t>خلال تقرير نشر عام 1947 بواسطة لجنة </a:t>
            </a:r>
            <a:r>
              <a:rPr lang="ar-SA" dirty="0" err="1"/>
              <a:t>هوتشينـز</a:t>
            </a:r>
            <a:r>
              <a:rPr lang="ar-SA" dirty="0"/>
              <a:t> </a:t>
            </a:r>
            <a:endParaRPr lang="ar-SA" dirty="0" smtClean="0"/>
          </a:p>
          <a:p>
            <a:pPr algn="r" rtl="1"/>
            <a:r>
              <a:rPr lang="ar-SA" dirty="0" smtClean="0"/>
              <a:t> تقوم </a:t>
            </a:r>
            <a:r>
              <a:rPr lang="ar-SA" dirty="0"/>
              <a:t>هذه النظرية على ممارسة العملية الإعلامية بحرية قائمة على المسؤولية </a:t>
            </a:r>
            <a:r>
              <a:rPr lang="ar-SA" dirty="0" smtClean="0"/>
              <a:t>الاجتماعية،</a:t>
            </a:r>
          </a:p>
          <a:p>
            <a:pPr algn="r" rtl="1"/>
            <a:r>
              <a:rPr lang="ar-SA" dirty="0" smtClean="0"/>
              <a:t> </a:t>
            </a:r>
            <a:r>
              <a:rPr lang="ar-SA" dirty="0"/>
              <a:t>وظهرت القواعد والقوانين التي تجعل الرأي العام رقيبا على آداب المهنة وذلك بعد ان استُخدمت وسائل الإعلام في الإثارة والخوض في أخبار الجنس والجريمة مما أدى إلى إساءة الحرية أو مفهوم الحرية. </a:t>
            </a:r>
            <a:endParaRPr lang="ar-SA" dirty="0" smtClean="0"/>
          </a:p>
          <a:p>
            <a:pPr algn="r" rtl="1"/>
            <a:r>
              <a:rPr lang="ar-SA" dirty="0" smtClean="0"/>
              <a:t>ويرى </a:t>
            </a:r>
            <a:r>
              <a:rPr lang="ar-SA" dirty="0"/>
              <a:t>أصحاب هذه النظرية ان الحرية حق وواجب ومسؤولية في نفس الوقت</a:t>
            </a:r>
            <a:r>
              <a:rPr lang="ar-SA" dirty="0" smtClean="0"/>
              <a:t>،</a:t>
            </a:r>
          </a:p>
          <a:p>
            <a:pPr algn="r" rtl="1"/>
            <a:r>
              <a:rPr lang="ar-SA" dirty="0" smtClean="0"/>
              <a:t> </a:t>
            </a:r>
            <a:r>
              <a:rPr lang="ar-SA" dirty="0"/>
              <a:t>ومن هنا يجب ان تقبل وسائل الإعلام القيام بالتزامات معينة تجاه المجتمع، ويمكنها القيام بهذه الالتزامات من خلال وضع مستويات أو معايير مهنية للإعلام </a:t>
            </a:r>
            <a:endParaRPr lang="ar-SA" dirty="0" smtClean="0"/>
          </a:p>
        </p:txBody>
      </p:sp>
    </p:spTree>
    <p:extLst>
      <p:ext uri="{BB962C8B-B14F-4D97-AF65-F5344CB8AC3E}">
        <p14:creationId xmlns:p14="http://schemas.microsoft.com/office/powerpoint/2010/main" val="118996435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solidFill>
                  <a:schemeClr val="accent3"/>
                </a:solidFill>
              </a:rPr>
              <a:t>الفصل السادس :</a:t>
            </a:r>
            <a:br>
              <a:rPr lang="ar-SA" b="1" dirty="0">
                <a:solidFill>
                  <a:schemeClr val="accent3"/>
                </a:solidFill>
              </a:rPr>
            </a:br>
            <a:r>
              <a:rPr lang="ar-SA" b="1" dirty="0">
                <a:solidFill>
                  <a:schemeClr val="accent3"/>
                </a:solidFill>
              </a:rPr>
              <a:t> المسؤولية الاجتماعية للإعلام</a:t>
            </a:r>
            <a:endParaRPr lang="ar-SA" dirty="0"/>
          </a:p>
        </p:txBody>
      </p:sp>
      <p:sp>
        <p:nvSpPr>
          <p:cNvPr id="3" name="عنصر نائب للمحتوى 2"/>
          <p:cNvSpPr>
            <a:spLocks noGrp="1"/>
          </p:cNvSpPr>
          <p:nvPr>
            <p:ph sz="quarter" idx="1"/>
          </p:nvPr>
        </p:nvSpPr>
        <p:spPr/>
        <p:txBody>
          <a:bodyPr/>
          <a:lstStyle/>
          <a:p>
            <a:pPr algn="r" rtl="1"/>
            <a:r>
              <a:rPr lang="ar-SA" dirty="0" smtClean="0"/>
              <a:t>المعايير المهنية : مثل </a:t>
            </a:r>
            <a:r>
              <a:rPr lang="ar-SA" dirty="0"/>
              <a:t>الصدق والموضوعية والتوازن والدقة </a:t>
            </a:r>
            <a:r>
              <a:rPr lang="ar-SA" dirty="0" smtClean="0"/>
              <a:t>– </a:t>
            </a:r>
          </a:p>
          <a:p>
            <a:pPr algn="r" rtl="1"/>
            <a:r>
              <a:rPr lang="ar-SA" dirty="0" smtClean="0"/>
              <a:t>ويلاحظ </a:t>
            </a:r>
            <a:r>
              <a:rPr lang="ar-SA" dirty="0"/>
              <a:t>ان هذه المعايير تفتقد إليها نظرية الحرية – ويجب على وسائل الإعلام في إطار قبولها لهذه الالتزامات ان تتولى تنظيم أمورها ذاتيا في إطار القانون والمؤسسات القائمة، </a:t>
            </a:r>
            <a:endParaRPr lang="ar-SA" dirty="0" smtClean="0"/>
          </a:p>
          <a:p>
            <a:pPr algn="r" rtl="1"/>
            <a:r>
              <a:rPr lang="ar-SA" dirty="0" smtClean="0"/>
              <a:t>ويجب </a:t>
            </a:r>
            <a:r>
              <a:rPr lang="ar-SA" dirty="0"/>
              <a:t>أن تكون وسائل الإعلام تعددية تعكس تنوع الآراء والأفكار في المجتمع من خلال إتاحة الفرصة للجميع </a:t>
            </a:r>
            <a:r>
              <a:rPr lang="ar-SA" dirty="0" smtClean="0"/>
              <a:t>في النشر </a:t>
            </a:r>
            <a:r>
              <a:rPr lang="ar-SA" dirty="0"/>
              <a:t>والعرض، </a:t>
            </a:r>
            <a:endParaRPr lang="ar-SA" dirty="0" smtClean="0"/>
          </a:p>
          <a:p>
            <a:pPr algn="r" rtl="1"/>
            <a:r>
              <a:rPr lang="ar-SA" dirty="0" smtClean="0"/>
              <a:t>كما </a:t>
            </a:r>
            <a:r>
              <a:rPr lang="ar-SA" dirty="0"/>
              <a:t>ان للجمهور العام الحق في ان يتوقع من وسائل الإعلام مستويات أداء عليا، وان التدخل في شؤون وسائل الإعلام يمكن ان يكون مبرره تحقيق هذه المصلحة العامة؛ </a:t>
            </a:r>
            <a:endParaRPr lang="ar-SA" dirty="0" smtClean="0"/>
          </a:p>
          <a:p>
            <a:pPr algn="r" rtl="1"/>
            <a:r>
              <a:rPr lang="ar-SA" dirty="0" smtClean="0"/>
              <a:t>أضف </a:t>
            </a:r>
            <a:r>
              <a:rPr lang="ar-SA" dirty="0"/>
              <a:t>إلى ذلك ان الإعلاميين </a:t>
            </a:r>
            <a:r>
              <a:rPr lang="ar-SA" dirty="0" smtClean="0"/>
              <a:t>يجب </a:t>
            </a:r>
            <a:r>
              <a:rPr lang="ar-SA" dirty="0"/>
              <a:t>ان يكونوا مسؤولين أمام المجتمع بالإضافة إلى مسؤولياتهم أمام مؤسساتهم الإعلامية.</a:t>
            </a:r>
          </a:p>
          <a:p>
            <a:endParaRPr lang="ar-SA" dirty="0"/>
          </a:p>
        </p:txBody>
      </p:sp>
    </p:spTree>
    <p:extLst>
      <p:ext uri="{BB962C8B-B14F-4D97-AF65-F5344CB8AC3E}">
        <p14:creationId xmlns:p14="http://schemas.microsoft.com/office/powerpoint/2010/main" val="84804611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rtl="1"/>
            <a:r>
              <a:rPr lang="ar-SA" sz="3200" b="1" dirty="0">
                <a:solidFill>
                  <a:schemeClr val="tx1"/>
                </a:solidFill>
              </a:rPr>
              <a:t>مقدمة في الإعلام </a:t>
            </a:r>
            <a:r>
              <a:rPr lang="ar-SA" sz="3200" b="1" dirty="0" smtClean="0">
                <a:solidFill>
                  <a:schemeClr val="tx1"/>
                </a:solidFill>
              </a:rPr>
              <a:t>والاتصال</a:t>
            </a:r>
            <a:r>
              <a:rPr lang="fr-FR" sz="1600" dirty="0">
                <a:solidFill>
                  <a:schemeClr val="tx1"/>
                </a:solidFill>
              </a:rPr>
              <a:t/>
            </a:r>
            <a:br>
              <a:rPr lang="fr-FR" sz="1600" dirty="0">
                <a:solidFill>
                  <a:schemeClr val="tx1"/>
                </a:solidFill>
              </a:rPr>
            </a:br>
            <a:endParaRPr lang="ar-SA" dirty="0"/>
          </a:p>
        </p:txBody>
      </p:sp>
      <p:sp>
        <p:nvSpPr>
          <p:cNvPr id="3" name="عنصر نائب للمحتوى 2"/>
          <p:cNvSpPr>
            <a:spLocks noGrp="1"/>
          </p:cNvSpPr>
          <p:nvPr>
            <p:ph sz="quarter" idx="1"/>
          </p:nvPr>
        </p:nvSpPr>
        <p:spPr/>
        <p:txBody>
          <a:bodyPr anchor="ctr">
            <a:normAutofit lnSpcReduction="10000"/>
          </a:bodyPr>
          <a:lstStyle/>
          <a:p>
            <a:pPr algn="ctr" rtl="1"/>
            <a:endParaRPr lang="ar-SA" sz="4800" dirty="0" smtClean="0"/>
          </a:p>
          <a:p>
            <a:pPr algn="ctr" rtl="1"/>
            <a:endParaRPr lang="ar-SA" sz="4800" dirty="0"/>
          </a:p>
          <a:p>
            <a:pPr algn="ctr" rtl="1"/>
            <a:r>
              <a:rPr lang="ar-SA" sz="4800" dirty="0" smtClean="0"/>
              <a:t>أرجو لكنّ كل التوفيق</a:t>
            </a:r>
          </a:p>
          <a:p>
            <a:pPr algn="ctr" rtl="1"/>
            <a:endParaRPr lang="ar-SA" sz="6600" dirty="0"/>
          </a:p>
          <a:p>
            <a:pPr algn="ctr" rtl="1"/>
            <a:endParaRPr lang="ar-TN" sz="6600" dirty="0"/>
          </a:p>
          <a:p>
            <a:r>
              <a:rPr lang="ar-TN" dirty="0"/>
              <a:t>د. هالة بن علي </a:t>
            </a:r>
            <a:r>
              <a:rPr lang="ar-TN" dirty="0" err="1"/>
              <a:t>برناط</a:t>
            </a:r>
            <a:endParaRPr lang="fr-FR" dirty="0"/>
          </a:p>
          <a:p>
            <a:endParaRPr lang="ar-SA" dirty="0"/>
          </a:p>
        </p:txBody>
      </p:sp>
    </p:spTree>
    <p:extLst>
      <p:ext uri="{BB962C8B-B14F-4D97-AF65-F5344CB8AC3E}">
        <p14:creationId xmlns:p14="http://schemas.microsoft.com/office/powerpoint/2010/main" val="17342604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SA" sz="4800" b="1" dirty="0" smtClean="0">
                <a:solidFill>
                  <a:schemeClr val="tx1"/>
                </a:solidFill>
              </a:rPr>
              <a:t>الفـرق بين النشـر والإعــلام</a:t>
            </a:r>
            <a:endParaRPr lang="fr-FR" sz="4800" dirty="0">
              <a:solidFill>
                <a:schemeClr val="tx1"/>
              </a:solidFill>
            </a:endParaRPr>
          </a:p>
        </p:txBody>
      </p:sp>
      <p:sp>
        <p:nvSpPr>
          <p:cNvPr id="3" name="Espace réservé du contenu 2"/>
          <p:cNvSpPr>
            <a:spLocks noGrp="1"/>
          </p:cNvSpPr>
          <p:nvPr>
            <p:ph sz="quarter" idx="1"/>
          </p:nvPr>
        </p:nvSpPr>
        <p:spPr/>
        <p:txBody>
          <a:bodyPr anchor="ctr">
            <a:normAutofit/>
          </a:bodyPr>
          <a:lstStyle/>
          <a:p>
            <a:pPr algn="r" rtl="1"/>
            <a:r>
              <a:rPr lang="ar-SA" sz="3200" dirty="0" smtClean="0"/>
              <a:t>النشر يختلف عن الإعلام لأن النشر يفيد معنى انتشار الأخبار بين الناس أي ذيوعها أي إعطاء هذا الخبر انتشارا واسعا وسط الناس فالنشر هو عملية توزيع الأخبار والصور والتعليقات والكتب وغيرها من المطبوعات على نطاق واسع وبالتالي فإن الإعلام يختلف عن النشر كون هذا الأخير هو عملية ذات تأثير فعلي في عقول الأفراد</a:t>
            </a:r>
            <a:r>
              <a:rPr lang="fr-FR" sz="3200" dirty="0" smtClean="0"/>
              <a:t>.</a:t>
            </a:r>
            <a:endParaRPr lang="fr-FR" sz="3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ctr"/>
            <a:r>
              <a:rPr lang="ar-SA" sz="4800" b="1" dirty="0" smtClean="0">
                <a:solidFill>
                  <a:schemeClr val="tx1"/>
                </a:solidFill>
              </a:rPr>
              <a:t>تعريف مفهوم الاتصــال</a:t>
            </a:r>
            <a:endParaRPr lang="fr-FR" sz="4800" dirty="0">
              <a:solidFill>
                <a:schemeClr val="tx1"/>
              </a:solidFill>
            </a:endParaRPr>
          </a:p>
        </p:txBody>
      </p:sp>
      <p:sp>
        <p:nvSpPr>
          <p:cNvPr id="3" name="Espace réservé du contenu 2"/>
          <p:cNvSpPr>
            <a:spLocks noGrp="1"/>
          </p:cNvSpPr>
          <p:nvPr>
            <p:ph sz="quarter" idx="1"/>
          </p:nvPr>
        </p:nvSpPr>
        <p:spPr>
          <a:xfrm>
            <a:off x="285720" y="1600200"/>
            <a:ext cx="8429684" cy="4972072"/>
          </a:xfrm>
        </p:spPr>
        <p:txBody>
          <a:bodyPr anchor="ctr">
            <a:normAutofit/>
          </a:bodyPr>
          <a:lstStyle/>
          <a:p>
            <a:pPr algn="r" rtl="1"/>
            <a:r>
              <a:rPr lang="ar-SA" sz="2800" dirty="0" smtClean="0"/>
              <a:t>الاتصال لغة هو علاقة </a:t>
            </a:r>
            <a:r>
              <a:rPr lang="ar-SA" sz="2800" dirty="0" err="1" smtClean="0"/>
              <a:t>شئ</a:t>
            </a:r>
            <a:r>
              <a:rPr lang="ar-SA" sz="2800" dirty="0" smtClean="0"/>
              <a:t> </a:t>
            </a:r>
            <a:r>
              <a:rPr lang="ar-SA" sz="2800" dirty="0" err="1" smtClean="0"/>
              <a:t>بشئ</a:t>
            </a:r>
            <a:r>
              <a:rPr lang="ar-SA" sz="2800" dirty="0" smtClean="0"/>
              <a:t> </a:t>
            </a:r>
            <a:r>
              <a:rPr lang="ar-TN" sz="2800" dirty="0" smtClean="0"/>
              <a:t>أي </a:t>
            </a:r>
            <a:r>
              <a:rPr lang="ar-SA" sz="2800" dirty="0" smtClean="0"/>
              <a:t>جعل المرسل والمستقبل يشتركان في رسالة واحدة </a:t>
            </a:r>
            <a:endParaRPr lang="ar-TN" sz="2800" dirty="0" smtClean="0"/>
          </a:p>
          <a:p>
            <a:pPr algn="r" rtl="1"/>
            <a:r>
              <a:rPr lang="ar-SA" sz="2800" dirty="0" smtClean="0"/>
              <a:t>أسلوب تبادل المعاني بين الأشخاص من خلال نظام متعارف عليه من الإشارات بمعنى أن المجتمع يتفق عليها اجتماعيا </a:t>
            </a:r>
            <a:endParaRPr lang="ar-TN" sz="2800" dirty="0" smtClean="0"/>
          </a:p>
          <a:p>
            <a:pPr algn="r" rtl="1"/>
            <a:r>
              <a:rPr lang="ar-SA" sz="2800" dirty="0" smtClean="0"/>
              <a:t>هذه الإشارات </a:t>
            </a:r>
            <a:r>
              <a:rPr lang="ar-TN" sz="2800" dirty="0" smtClean="0"/>
              <a:t> هي </a:t>
            </a:r>
            <a:r>
              <a:rPr lang="ar-SA" sz="2800" dirty="0" smtClean="0"/>
              <a:t>طريقة الكلام</a:t>
            </a:r>
            <a:r>
              <a:rPr lang="ar-TN" sz="2800" dirty="0" smtClean="0"/>
              <a:t>/</a:t>
            </a:r>
            <a:r>
              <a:rPr lang="ar-SA" sz="2800" dirty="0" smtClean="0"/>
              <a:t> كتابة معينة </a:t>
            </a:r>
            <a:r>
              <a:rPr lang="ar-TN" sz="2800" dirty="0" smtClean="0"/>
              <a:t>/ </a:t>
            </a:r>
            <a:r>
              <a:rPr lang="ar-SA" sz="2800" dirty="0" smtClean="0"/>
              <a:t>إشارات خاصة </a:t>
            </a:r>
            <a:r>
              <a:rPr lang="ar-TN" sz="2800" dirty="0" smtClean="0"/>
              <a:t>/ </a:t>
            </a:r>
            <a:r>
              <a:rPr lang="ar-SA" sz="2800" dirty="0" smtClean="0"/>
              <a:t>إيماءات</a:t>
            </a:r>
            <a:r>
              <a:rPr lang="ar-TN" sz="2800" dirty="0" smtClean="0"/>
              <a:t> حركات</a:t>
            </a:r>
          </a:p>
          <a:p>
            <a:pPr algn="r" rtl="1"/>
            <a:r>
              <a:rPr lang="ar-SA" sz="2800" dirty="0" smtClean="0"/>
              <a:t>العلاقة التبادلية بين الطرفين أو أكثر وهي العلاقة القائمة بين مرسل ومستقبل يشتركان في عملية تبادل المعاني باستخدام نظام معين للإشارات مفهومة من جانب الطرفين حتى يعي كل طرف ما يقول الطرف الآخر من معاني تحقيقا </a:t>
            </a:r>
            <a:r>
              <a:rPr lang="ar-SA" sz="2800" dirty="0" err="1" smtClean="0"/>
              <a:t>لل</a:t>
            </a:r>
            <a:r>
              <a:rPr lang="ar-TN" sz="2800" dirty="0" smtClean="0"/>
              <a:t>ا</a:t>
            </a:r>
            <a:r>
              <a:rPr lang="ar-SA" sz="2800" dirty="0" err="1" smtClean="0"/>
              <a:t>ستجابة</a:t>
            </a:r>
            <a:r>
              <a:rPr lang="ar-SA" sz="2800" dirty="0" smtClean="0"/>
              <a:t> المطلوبة بينهما</a:t>
            </a:r>
            <a:r>
              <a:rPr lang="fr-FR" sz="2800" dirty="0" smtClean="0"/>
              <a:t>.</a:t>
            </a:r>
            <a:r>
              <a:rPr lang="fr-FR" dirty="0" smtClean="0"/>
              <a:t/>
            </a:r>
            <a:br>
              <a:rPr lang="fr-FR" dirty="0" smtClean="0"/>
            </a:br>
            <a:endParaRPr lang="fr-FR"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448</TotalTime>
  <Words>2928</Words>
  <Application>Microsoft Office PowerPoint</Application>
  <PresentationFormat>عرض على الشاشة (3:4)‏</PresentationFormat>
  <Paragraphs>348</Paragraphs>
  <Slides>78</Slides>
  <Notes>0</Notes>
  <HiddenSlides>0</HiddenSlides>
  <MMClips>0</MMClips>
  <ScaleCrop>false</ScaleCrop>
  <HeadingPairs>
    <vt:vector size="4" baseType="variant">
      <vt:variant>
        <vt:lpstr>نسق</vt:lpstr>
      </vt:variant>
      <vt:variant>
        <vt:i4>1</vt:i4>
      </vt:variant>
      <vt:variant>
        <vt:lpstr>عناوين الشرائح</vt:lpstr>
      </vt:variant>
      <vt:variant>
        <vt:i4>78</vt:i4>
      </vt:variant>
    </vt:vector>
  </HeadingPairs>
  <TitlesOfParts>
    <vt:vector size="79" baseType="lpstr">
      <vt:lpstr>Oriel</vt:lpstr>
      <vt:lpstr>جامعة الملك سعود كلية الآداب قسم الإعلام</vt:lpstr>
      <vt:lpstr>الهدف الرئيسي للمقرر</vt:lpstr>
      <vt:lpstr>محاور المقرر </vt:lpstr>
      <vt:lpstr>الفصل الأول : مفهوم الإعلام والاتصال </vt:lpstr>
      <vt:lpstr>الإعلام</vt:lpstr>
      <vt:lpstr>الإعلان</vt:lpstr>
      <vt:lpstr>الدعـايـة</vt:lpstr>
      <vt:lpstr>الفـرق بين النشـر والإعــلام</vt:lpstr>
      <vt:lpstr>تعريف مفهوم الاتصــال</vt:lpstr>
      <vt:lpstr>أولاً:الحاجة لوسائل الإعلام أو لماذا نستخدم وسائل الإعلام ؟  </vt:lpstr>
      <vt:lpstr>أولاً:الحاجة لوسائل الإعلام أو لماذا نستخدم وسائل الإعلام ؟</vt:lpstr>
      <vt:lpstr>ثانياً: ما هو مصدر قوة وسائل الإعلام ؟  </vt:lpstr>
      <vt:lpstr>ثانياً: ما هو مصدر قوة وسائل الإعلام ؟</vt:lpstr>
      <vt:lpstr>ثالثاً: كم الوقت الذي نقضيه أمام وسائل الإعلام ؟  </vt:lpstr>
      <vt:lpstr>رابعاً: هل نحن مستهدفون من وسائل الإعلام ؟  </vt:lpstr>
      <vt:lpstr>خامساً: هل تؤثر فينا وسائل الإعلام ؟ </vt:lpstr>
      <vt:lpstr>سادساً: هل الإعلام محايد ؟</vt:lpstr>
      <vt:lpstr>سابعاً: من الذي يتحكم في وسائل الإعلام في العالم ؟  </vt:lpstr>
      <vt:lpstr>ثامناً: أهمية معرفة ملاّك الوسائل وأهدافهم  </vt:lpstr>
      <vt:lpstr>الفصل الثاني : تأثير وسائل الإعلام </vt:lpstr>
      <vt:lpstr>ما هي مجالات تأثير وسائل الإعلام ؟</vt:lpstr>
      <vt:lpstr> تغيير الموقف أو الاتجاه</vt:lpstr>
      <vt:lpstr>التغيير المعرفي </vt:lpstr>
      <vt:lpstr>تغيير القيم عبر التنشئة الاجتماعية </vt:lpstr>
      <vt:lpstr>تغيير السلوك </vt:lpstr>
      <vt:lpstr>العوامل المؤثرة في فعالية وسائل الإعلام</vt:lpstr>
      <vt:lpstr>المدى الزمني لتأثير وسائل الإعلام  </vt:lpstr>
      <vt:lpstr>الفصل الثالث : من أساليب إحداث التأثير </vt:lpstr>
      <vt:lpstr>أولاً: حارس البوابة الإعلامية (GATE-KEEPER) </vt:lpstr>
      <vt:lpstr> العوامل التي توجه قرار حارس البوابة الإعلامية</vt:lpstr>
      <vt:lpstr>ثانياً: وضع الأجندة وترتيب الأولويات (AGENDA-SETTING) </vt:lpstr>
      <vt:lpstr>من العوامل المؤثرة في ترتيب الأجندة وترتيب الأولويات</vt:lpstr>
      <vt:lpstr>التأثير التراكمي طويل الأمد:  (LONG-TERM  EFFECT)  </vt:lpstr>
      <vt:lpstr>ويلاحظ في هذا الأسلوب ما يلي:  </vt:lpstr>
      <vt:lpstr>الفصل الرابع: الإعلام الجديد </vt:lpstr>
      <vt:lpstr>أولاً: مرادفات الإعلام الجديد</vt:lpstr>
      <vt:lpstr>ثانياً: تعريف الإعلام الجديد </vt:lpstr>
      <vt:lpstr>ثالثاً: وسائل الإعلام الجديد </vt:lpstr>
      <vt:lpstr>رابعاً: خصائص الإعلام الجديد </vt:lpstr>
      <vt:lpstr>رابعاً: خصائص الإعلام الجديد</vt:lpstr>
      <vt:lpstr>خامساً: العلاقة بين الإعلام التقليدي والإعلام الجديد </vt:lpstr>
      <vt:lpstr>سادساً: مقارنة بين الصحافة التقليدية والصحافة الإلكترونية  </vt:lpstr>
      <vt:lpstr>سادساً: مقارنة بين الصحافة التقليدية والصحافة الإلكترونية</vt:lpstr>
      <vt:lpstr>سابعاً: الظواهر التي صاحبت الإعلام الجديد </vt:lpstr>
      <vt:lpstr>سابعاً: الظواهر التي صاحبت الإعلام الجديد </vt:lpstr>
      <vt:lpstr>ثامناً: مهارة التفكير الناقد والإعلام الجديد </vt:lpstr>
      <vt:lpstr>تاسعاً: الإعلام الجديد... والفرصة السانحة </vt:lpstr>
      <vt:lpstr>الفصل الخامس : الاتصال الجماهيري </vt:lpstr>
      <vt:lpstr>ثانيا نموذج لازويل </vt:lpstr>
      <vt:lpstr>عرض تقديمي في PowerPoint</vt:lpstr>
      <vt:lpstr>ثالثا: مكونات عملية الاتصال </vt:lpstr>
      <vt:lpstr>رابعا : وظائف الاتصال الجماهيري «وسائل الإعلام» </vt:lpstr>
      <vt:lpstr>الفصل السادس : خصائص العملية الاتصالية</vt:lpstr>
      <vt:lpstr>أوجه الاختلاف والتشابه بين الإعلام والاتصال  : </vt:lpstr>
      <vt:lpstr>الفعل الإعلامي والاتصالي : </vt:lpstr>
      <vt:lpstr>مهارات الاتصال </vt:lpstr>
      <vt:lpstr>تعريف علوم الإعلام والاتصال : </vt:lpstr>
      <vt:lpstr>اهتمامات علوم الإعلام والاتصال : </vt:lpstr>
      <vt:lpstr>تطور نظريات الإعلام والاتصال </vt:lpstr>
      <vt:lpstr>نموذج ولبر شرام </vt:lpstr>
      <vt:lpstr>نظرية مارشال ماكلوهين </vt:lpstr>
      <vt:lpstr>نظرية مارشال ماكلوهين </vt:lpstr>
      <vt:lpstr>نظرية مارشال ماكلوهين </vt:lpstr>
      <vt:lpstr>أسئلة للنقاش </vt:lpstr>
      <vt:lpstr>أسئلة للنقاش</vt:lpstr>
      <vt:lpstr>كيف يتابع الجمهور العربي وسائل الإعلام سنة 2016 ؟ دراسة جامعة نورث وسترن بقطر بالتعاون مع مؤسسة الدوحة للأفلام. </vt:lpstr>
      <vt:lpstr>كيف يتابع الجمهور العربي وسائل الإعلام سنة 2016 ؟</vt:lpstr>
      <vt:lpstr>ممارسات المستخدمين عبر وسائل الميديا الاجتماعيّة </vt:lpstr>
      <vt:lpstr>كيف يتابع الجمهور العربي وسائل الإعلام سنة 2016 ؟</vt:lpstr>
      <vt:lpstr>الفصل الخامس : مفهوم الجمهور في سياق الميديا الاجتماعية </vt:lpstr>
      <vt:lpstr>الفصل الخامس :  مفهوم الجمهور في سياق الميديا الاجتماعية </vt:lpstr>
      <vt:lpstr>الفصل الخامس :  مفهوم الجمهور في سياق الميديا الاجتماعية </vt:lpstr>
      <vt:lpstr>الفصل الخامس :  مفهوم الجمهور في سياق الميديا الاجتماعية </vt:lpstr>
      <vt:lpstr>الفصل الخامس :  مفهوم الجمهور في سياق الميديا الاجتماعية </vt:lpstr>
      <vt:lpstr>الفصل الخامس :  مفهوم الجمهور في سياق الميديا الاجتماعية </vt:lpstr>
      <vt:lpstr>الفصل السادس :  المسؤولية الاجتماعية للإعلام</vt:lpstr>
      <vt:lpstr>الفصل السادس :  المسؤولية الاجتماعية للإعلام</vt:lpstr>
      <vt:lpstr>مقدمة في الإعلام والاتصال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جامعة الملك سعود كلية الآداب قسم الإعلام</dc:title>
  <dc:creator>kamel</dc:creator>
  <cp:lastModifiedBy>nahla</cp:lastModifiedBy>
  <cp:revision>40</cp:revision>
  <dcterms:created xsi:type="dcterms:W3CDTF">2016-09-19T06:01:53Z</dcterms:created>
  <dcterms:modified xsi:type="dcterms:W3CDTF">2017-02-23T06:15:28Z</dcterms:modified>
</cp:coreProperties>
</file>