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23" r:id="rId1"/>
    <p:sldMasterId id="2147484091" r:id="rId2"/>
    <p:sldMasterId id="2147484103" r:id="rId3"/>
  </p:sldMasterIdLst>
  <p:notesMasterIdLst>
    <p:notesMasterId r:id="rId238"/>
  </p:notesMasterIdLst>
  <p:sldIdLst>
    <p:sldId id="514" r:id="rId4"/>
    <p:sldId id="257" r:id="rId5"/>
    <p:sldId id="258" r:id="rId6"/>
    <p:sldId id="259" r:id="rId7"/>
    <p:sldId id="404" r:id="rId8"/>
    <p:sldId id="260" r:id="rId9"/>
    <p:sldId id="261" r:id="rId10"/>
    <p:sldId id="262" r:id="rId11"/>
    <p:sldId id="263" r:id="rId12"/>
    <p:sldId id="264" r:id="rId13"/>
    <p:sldId id="512" r:id="rId14"/>
    <p:sldId id="406" r:id="rId15"/>
    <p:sldId id="265" r:id="rId16"/>
    <p:sldId id="267" r:id="rId17"/>
    <p:sldId id="407" r:id="rId18"/>
    <p:sldId id="270" r:id="rId19"/>
    <p:sldId id="268" r:id="rId20"/>
    <p:sldId id="427" r:id="rId21"/>
    <p:sldId id="408" r:id="rId22"/>
    <p:sldId id="271" r:id="rId23"/>
    <p:sldId id="272" r:id="rId24"/>
    <p:sldId id="273" r:id="rId25"/>
    <p:sldId id="516" r:id="rId26"/>
    <p:sldId id="276" r:id="rId27"/>
    <p:sldId id="517" r:id="rId28"/>
    <p:sldId id="278" r:id="rId29"/>
    <p:sldId id="279" r:id="rId30"/>
    <p:sldId id="409" r:id="rId31"/>
    <p:sldId id="280" r:id="rId32"/>
    <p:sldId id="410" r:id="rId33"/>
    <p:sldId id="281" r:id="rId34"/>
    <p:sldId id="282" r:id="rId35"/>
    <p:sldId id="513" r:id="rId36"/>
    <p:sldId id="411" r:id="rId37"/>
    <p:sldId id="283" r:id="rId38"/>
    <p:sldId id="284" r:id="rId39"/>
    <p:sldId id="285" r:id="rId40"/>
    <p:sldId id="286" r:id="rId41"/>
    <p:sldId id="287" r:id="rId42"/>
    <p:sldId id="288" r:id="rId43"/>
    <p:sldId id="515" r:id="rId44"/>
    <p:sldId id="412" r:id="rId45"/>
    <p:sldId id="519" r:id="rId46"/>
    <p:sldId id="520" r:id="rId47"/>
    <p:sldId id="289" r:id="rId48"/>
    <p:sldId id="521" r:id="rId49"/>
    <p:sldId id="413" r:id="rId50"/>
    <p:sldId id="523" r:id="rId51"/>
    <p:sldId id="290" r:id="rId52"/>
    <p:sldId id="291" r:id="rId53"/>
    <p:sldId id="292" r:id="rId54"/>
    <p:sldId id="293" r:id="rId55"/>
    <p:sldId id="294" r:id="rId56"/>
    <p:sldId id="295" r:id="rId57"/>
    <p:sldId id="296" r:id="rId58"/>
    <p:sldId id="297" r:id="rId59"/>
    <p:sldId id="298" r:id="rId60"/>
    <p:sldId id="299" r:id="rId61"/>
    <p:sldId id="300" r:id="rId62"/>
    <p:sldId id="301" r:id="rId63"/>
    <p:sldId id="302" r:id="rId64"/>
    <p:sldId id="303" r:id="rId65"/>
    <p:sldId id="304" r:id="rId66"/>
    <p:sldId id="414" r:id="rId67"/>
    <p:sldId id="527" r:id="rId68"/>
    <p:sldId id="307" r:id="rId69"/>
    <p:sldId id="305" r:id="rId70"/>
    <p:sldId id="529" r:id="rId71"/>
    <p:sldId id="306" r:id="rId72"/>
    <p:sldId id="415" r:id="rId73"/>
    <p:sldId id="326" r:id="rId74"/>
    <p:sldId id="308" r:id="rId75"/>
    <p:sldId id="309" r:id="rId76"/>
    <p:sldId id="416" r:id="rId77"/>
    <p:sldId id="526" r:id="rId78"/>
    <p:sldId id="525" r:id="rId79"/>
    <p:sldId id="310" r:id="rId80"/>
    <p:sldId id="311" r:id="rId81"/>
    <p:sldId id="524" r:id="rId82"/>
    <p:sldId id="312" r:id="rId83"/>
    <p:sldId id="313" r:id="rId84"/>
    <p:sldId id="530" r:id="rId85"/>
    <p:sldId id="417" r:id="rId86"/>
    <p:sldId id="531" r:id="rId87"/>
    <p:sldId id="315" r:id="rId88"/>
    <p:sldId id="418" r:id="rId89"/>
    <p:sldId id="316" r:id="rId90"/>
    <p:sldId id="317" r:id="rId91"/>
    <p:sldId id="319" r:id="rId92"/>
    <p:sldId id="320" r:id="rId93"/>
    <p:sldId id="419" r:id="rId94"/>
    <p:sldId id="321" r:id="rId95"/>
    <p:sldId id="532" r:id="rId96"/>
    <p:sldId id="322" r:id="rId97"/>
    <p:sldId id="323" r:id="rId98"/>
    <p:sldId id="420" r:id="rId99"/>
    <p:sldId id="324" r:id="rId100"/>
    <p:sldId id="327" r:id="rId101"/>
    <p:sldId id="328" r:id="rId102"/>
    <p:sldId id="533" r:id="rId103"/>
    <p:sldId id="329" r:id="rId104"/>
    <p:sldId id="385" r:id="rId105"/>
    <p:sldId id="330" r:id="rId106"/>
    <p:sldId id="384" r:id="rId107"/>
    <p:sldId id="534" r:id="rId108"/>
    <p:sldId id="535" r:id="rId109"/>
    <p:sldId id="536" r:id="rId110"/>
    <p:sldId id="331" r:id="rId111"/>
    <p:sldId id="332" r:id="rId112"/>
    <p:sldId id="333" r:id="rId113"/>
    <p:sldId id="425" r:id="rId114"/>
    <p:sldId id="334" r:id="rId115"/>
    <p:sldId id="335" r:id="rId116"/>
    <p:sldId id="382" r:id="rId117"/>
    <p:sldId id="336" r:id="rId118"/>
    <p:sldId id="381" r:id="rId119"/>
    <p:sldId id="337" r:id="rId120"/>
    <p:sldId id="380" r:id="rId121"/>
    <p:sldId id="338" r:id="rId122"/>
    <p:sldId id="387" r:id="rId123"/>
    <p:sldId id="537" r:id="rId124"/>
    <p:sldId id="340" r:id="rId125"/>
    <p:sldId id="538" r:id="rId126"/>
    <p:sldId id="389" r:id="rId127"/>
    <p:sldId id="388" r:id="rId128"/>
    <p:sldId id="341" r:id="rId129"/>
    <p:sldId id="390" r:id="rId130"/>
    <p:sldId id="342" r:id="rId131"/>
    <p:sldId id="343" r:id="rId132"/>
    <p:sldId id="344" r:id="rId133"/>
    <p:sldId id="391" r:id="rId134"/>
    <p:sldId id="392" r:id="rId135"/>
    <p:sldId id="393" r:id="rId136"/>
    <p:sldId id="347" r:id="rId137"/>
    <p:sldId id="540" r:id="rId138"/>
    <p:sldId id="539" r:id="rId139"/>
    <p:sldId id="348" r:id="rId140"/>
    <p:sldId id="541" r:id="rId141"/>
    <p:sldId id="349" r:id="rId142"/>
    <p:sldId id="395" r:id="rId143"/>
    <p:sldId id="394" r:id="rId144"/>
    <p:sldId id="350" r:id="rId145"/>
    <p:sldId id="542" r:id="rId146"/>
    <p:sldId id="396" r:id="rId147"/>
    <p:sldId id="544" r:id="rId148"/>
    <p:sldId id="397" r:id="rId149"/>
    <p:sldId id="546" r:id="rId150"/>
    <p:sldId id="351" r:id="rId151"/>
    <p:sldId id="353" r:id="rId152"/>
    <p:sldId id="354" r:id="rId153"/>
    <p:sldId id="398" r:id="rId154"/>
    <p:sldId id="545" r:id="rId155"/>
    <p:sldId id="355" r:id="rId156"/>
    <p:sldId id="401" r:id="rId157"/>
    <p:sldId id="400" r:id="rId158"/>
    <p:sldId id="402" r:id="rId159"/>
    <p:sldId id="399" r:id="rId160"/>
    <p:sldId id="359" r:id="rId161"/>
    <p:sldId id="403" r:id="rId162"/>
    <p:sldId id="360" r:id="rId163"/>
    <p:sldId id="357" r:id="rId164"/>
    <p:sldId id="361" r:id="rId165"/>
    <p:sldId id="362" r:id="rId166"/>
    <p:sldId id="363" r:id="rId167"/>
    <p:sldId id="364" r:id="rId168"/>
    <p:sldId id="365" r:id="rId169"/>
    <p:sldId id="366" r:id="rId170"/>
    <p:sldId id="367" r:id="rId171"/>
    <p:sldId id="547" r:id="rId172"/>
    <p:sldId id="368" r:id="rId173"/>
    <p:sldId id="369" r:id="rId174"/>
    <p:sldId id="548" r:id="rId175"/>
    <p:sldId id="371" r:id="rId176"/>
    <p:sldId id="372" r:id="rId177"/>
    <p:sldId id="373" r:id="rId178"/>
    <p:sldId id="374" r:id="rId179"/>
    <p:sldId id="422" r:id="rId180"/>
    <p:sldId id="375" r:id="rId181"/>
    <p:sldId id="423" r:id="rId182"/>
    <p:sldId id="376" r:id="rId183"/>
    <p:sldId id="424" r:id="rId184"/>
    <p:sldId id="378" r:id="rId185"/>
    <p:sldId id="511" r:id="rId186"/>
    <p:sldId id="377" r:id="rId187"/>
    <p:sldId id="383" r:id="rId188"/>
    <p:sldId id="429" r:id="rId189"/>
    <p:sldId id="480" r:id="rId190"/>
    <p:sldId id="430" r:id="rId191"/>
    <p:sldId id="464" r:id="rId192"/>
    <p:sldId id="431" r:id="rId193"/>
    <p:sldId id="432" r:id="rId194"/>
    <p:sldId id="433" r:id="rId195"/>
    <p:sldId id="434" r:id="rId196"/>
    <p:sldId id="481" r:id="rId197"/>
    <p:sldId id="435" r:id="rId198"/>
    <p:sldId id="436" r:id="rId199"/>
    <p:sldId id="482" r:id="rId200"/>
    <p:sldId id="437" r:id="rId201"/>
    <p:sldId id="483" r:id="rId202"/>
    <p:sldId id="438" r:id="rId203"/>
    <p:sldId id="439" r:id="rId204"/>
    <p:sldId id="440" r:id="rId205"/>
    <p:sldId id="441" r:id="rId206"/>
    <p:sldId id="484" r:id="rId207"/>
    <p:sldId id="442" r:id="rId208"/>
    <p:sldId id="443" r:id="rId209"/>
    <p:sldId id="485" r:id="rId210"/>
    <p:sldId id="444" r:id="rId211"/>
    <p:sldId id="445" r:id="rId212"/>
    <p:sldId id="446" r:id="rId213"/>
    <p:sldId id="486" r:id="rId214"/>
    <p:sldId id="447" r:id="rId215"/>
    <p:sldId id="448" r:id="rId216"/>
    <p:sldId id="449" r:id="rId217"/>
    <p:sldId id="450" r:id="rId218"/>
    <p:sldId id="451" r:id="rId219"/>
    <p:sldId id="452" r:id="rId220"/>
    <p:sldId id="453" r:id="rId221"/>
    <p:sldId id="487" r:id="rId222"/>
    <p:sldId id="454" r:id="rId223"/>
    <p:sldId id="455" r:id="rId224"/>
    <p:sldId id="456" r:id="rId225"/>
    <p:sldId id="457" r:id="rId226"/>
    <p:sldId id="458" r:id="rId227"/>
    <p:sldId id="459" r:id="rId228"/>
    <p:sldId id="460" r:id="rId229"/>
    <p:sldId id="461" r:id="rId230"/>
    <p:sldId id="462" r:id="rId231"/>
    <p:sldId id="463" r:id="rId232"/>
    <p:sldId id="428" r:id="rId233"/>
    <p:sldId id="465" r:id="rId234"/>
    <p:sldId id="488" r:id="rId235"/>
    <p:sldId id="510" r:id="rId236"/>
    <p:sldId id="466" r:id="rId23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9965" autoAdjust="0"/>
    <p:restoredTop sz="95226" autoAdjust="0"/>
  </p:normalViewPr>
  <p:slideViewPr>
    <p:cSldViewPr>
      <p:cViewPr varScale="1">
        <p:scale>
          <a:sx n="95" d="100"/>
          <a:sy n="95" d="100"/>
        </p:scale>
        <p:origin x="-576"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920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91" Type="http://schemas.openxmlformats.org/officeDocument/2006/relationships/slide" Target="slides/slide188.xml"/><Relationship Id="rId205" Type="http://schemas.openxmlformats.org/officeDocument/2006/relationships/slide" Target="slides/slide202.xml"/><Relationship Id="rId226" Type="http://schemas.openxmlformats.org/officeDocument/2006/relationships/slide" Target="slides/slide22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181" Type="http://schemas.openxmlformats.org/officeDocument/2006/relationships/slide" Target="slides/slide178.xml"/><Relationship Id="rId216" Type="http://schemas.openxmlformats.org/officeDocument/2006/relationships/slide" Target="slides/slide213.xml"/><Relationship Id="rId237" Type="http://schemas.openxmlformats.org/officeDocument/2006/relationships/slide" Target="slides/slide234.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openxmlformats.org/officeDocument/2006/relationships/slide" Target="slides/slide168.xml"/><Relationship Id="rId192" Type="http://schemas.openxmlformats.org/officeDocument/2006/relationships/slide" Target="slides/slide189.xml"/><Relationship Id="rId206" Type="http://schemas.openxmlformats.org/officeDocument/2006/relationships/slide" Target="slides/slide203.xml"/><Relationship Id="rId227" Type="http://schemas.openxmlformats.org/officeDocument/2006/relationships/slide" Target="slides/slide224.xml"/><Relationship Id="rId201" Type="http://schemas.openxmlformats.org/officeDocument/2006/relationships/slide" Target="slides/slide198.xml"/><Relationship Id="rId222" Type="http://schemas.openxmlformats.org/officeDocument/2006/relationships/slide" Target="slides/slide219.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slide" Target="slides/slide163.xml"/><Relationship Id="rId182" Type="http://schemas.openxmlformats.org/officeDocument/2006/relationships/slide" Target="slides/slide179.xml"/><Relationship Id="rId187" Type="http://schemas.openxmlformats.org/officeDocument/2006/relationships/slide" Target="slides/slide184.xml"/><Relationship Id="rId217" Type="http://schemas.openxmlformats.org/officeDocument/2006/relationships/slide" Target="slides/slide214.xml"/><Relationship Id="rId1" Type="http://schemas.openxmlformats.org/officeDocument/2006/relationships/slideMaster" Target="slideMasters/slideMaster1.xml"/><Relationship Id="rId6" Type="http://schemas.openxmlformats.org/officeDocument/2006/relationships/slide" Target="slides/slide3.xml"/><Relationship Id="rId212" Type="http://schemas.openxmlformats.org/officeDocument/2006/relationships/slide" Target="slides/slide209.xml"/><Relationship Id="rId233" Type="http://schemas.openxmlformats.org/officeDocument/2006/relationships/slide" Target="slides/slide230.xml"/><Relationship Id="rId238" Type="http://schemas.openxmlformats.org/officeDocument/2006/relationships/notesMaster" Target="notesMasters/notesMaster1.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slide" Target="slides/slide174.xml"/><Relationship Id="rId198" Type="http://schemas.openxmlformats.org/officeDocument/2006/relationships/slide" Target="slides/slide195.xml"/><Relationship Id="rId172" Type="http://schemas.openxmlformats.org/officeDocument/2006/relationships/slide" Target="slides/slide169.xml"/><Relationship Id="rId193" Type="http://schemas.openxmlformats.org/officeDocument/2006/relationships/slide" Target="slides/slide190.xml"/><Relationship Id="rId202" Type="http://schemas.openxmlformats.org/officeDocument/2006/relationships/slide" Target="slides/slide199.xml"/><Relationship Id="rId207" Type="http://schemas.openxmlformats.org/officeDocument/2006/relationships/slide" Target="slides/slide204.xml"/><Relationship Id="rId223" Type="http://schemas.openxmlformats.org/officeDocument/2006/relationships/slide" Target="slides/slide220.xml"/><Relationship Id="rId228" Type="http://schemas.openxmlformats.org/officeDocument/2006/relationships/slide" Target="slides/slide225.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188" Type="http://schemas.openxmlformats.org/officeDocument/2006/relationships/slide" Target="slides/slide185.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183" Type="http://schemas.openxmlformats.org/officeDocument/2006/relationships/slide" Target="slides/slide180.xml"/><Relationship Id="rId213" Type="http://schemas.openxmlformats.org/officeDocument/2006/relationships/slide" Target="slides/slide210.xml"/><Relationship Id="rId218" Type="http://schemas.openxmlformats.org/officeDocument/2006/relationships/slide" Target="slides/slide215.xml"/><Relationship Id="rId234" Type="http://schemas.openxmlformats.org/officeDocument/2006/relationships/slide" Target="slides/slide231.xml"/><Relationship Id="rId239"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slide" Target="slides/slide175.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4" Type="http://schemas.openxmlformats.org/officeDocument/2006/relationships/slide" Target="slides/slide191.xml"/><Relationship Id="rId199" Type="http://schemas.openxmlformats.org/officeDocument/2006/relationships/slide" Target="slides/slide196.xml"/><Relationship Id="rId203" Type="http://schemas.openxmlformats.org/officeDocument/2006/relationships/slide" Target="slides/slide200.xml"/><Relationship Id="rId208" Type="http://schemas.openxmlformats.org/officeDocument/2006/relationships/slide" Target="slides/slide205.xml"/><Relationship Id="rId229" Type="http://schemas.openxmlformats.org/officeDocument/2006/relationships/slide" Target="slides/slide226.xml"/><Relationship Id="rId19" Type="http://schemas.openxmlformats.org/officeDocument/2006/relationships/slide" Target="slides/slide16.xml"/><Relationship Id="rId224" Type="http://schemas.openxmlformats.org/officeDocument/2006/relationships/slide" Target="slides/slide221.xml"/><Relationship Id="rId240" Type="http://schemas.openxmlformats.org/officeDocument/2006/relationships/viewProps" Target="viewProps.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184" Type="http://schemas.openxmlformats.org/officeDocument/2006/relationships/slide" Target="slides/slide181.xml"/><Relationship Id="rId189" Type="http://schemas.openxmlformats.org/officeDocument/2006/relationships/slide" Target="slides/slide186.xml"/><Relationship Id="rId219" Type="http://schemas.openxmlformats.org/officeDocument/2006/relationships/slide" Target="slides/slide216.xml"/><Relationship Id="rId3" Type="http://schemas.openxmlformats.org/officeDocument/2006/relationships/slideMaster" Target="slideMasters/slideMaster3.xml"/><Relationship Id="rId214" Type="http://schemas.openxmlformats.org/officeDocument/2006/relationships/slide" Target="slides/slide211.xml"/><Relationship Id="rId230" Type="http://schemas.openxmlformats.org/officeDocument/2006/relationships/slide" Target="slides/slide227.xml"/><Relationship Id="rId235" Type="http://schemas.openxmlformats.org/officeDocument/2006/relationships/slide" Target="slides/slide232.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79" Type="http://schemas.openxmlformats.org/officeDocument/2006/relationships/slide" Target="slides/slide176.xml"/><Relationship Id="rId195" Type="http://schemas.openxmlformats.org/officeDocument/2006/relationships/slide" Target="slides/slide192.xml"/><Relationship Id="rId209" Type="http://schemas.openxmlformats.org/officeDocument/2006/relationships/slide" Target="slides/slide206.xml"/><Relationship Id="rId190" Type="http://schemas.openxmlformats.org/officeDocument/2006/relationships/slide" Target="slides/slide187.xml"/><Relationship Id="rId204" Type="http://schemas.openxmlformats.org/officeDocument/2006/relationships/slide" Target="slides/slide201.xml"/><Relationship Id="rId220" Type="http://schemas.openxmlformats.org/officeDocument/2006/relationships/slide" Target="slides/slide217.xml"/><Relationship Id="rId225" Type="http://schemas.openxmlformats.org/officeDocument/2006/relationships/slide" Target="slides/slide222.xml"/><Relationship Id="rId241" Type="http://schemas.openxmlformats.org/officeDocument/2006/relationships/theme" Target="theme/theme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185" Type="http://schemas.openxmlformats.org/officeDocument/2006/relationships/slide" Target="slides/slide182.xml"/><Relationship Id="rId4" Type="http://schemas.openxmlformats.org/officeDocument/2006/relationships/slide" Target="slides/slide1.xml"/><Relationship Id="rId9" Type="http://schemas.openxmlformats.org/officeDocument/2006/relationships/slide" Target="slides/slide6.xml"/><Relationship Id="rId180" Type="http://schemas.openxmlformats.org/officeDocument/2006/relationships/slide" Target="slides/slide177.xml"/><Relationship Id="rId210" Type="http://schemas.openxmlformats.org/officeDocument/2006/relationships/slide" Target="slides/slide207.xml"/><Relationship Id="rId215" Type="http://schemas.openxmlformats.org/officeDocument/2006/relationships/slide" Target="slides/slide212.xml"/><Relationship Id="rId236" Type="http://schemas.openxmlformats.org/officeDocument/2006/relationships/slide" Target="slides/slide233.xml"/><Relationship Id="rId26" Type="http://schemas.openxmlformats.org/officeDocument/2006/relationships/slide" Target="slides/slide23.xml"/><Relationship Id="rId231" Type="http://schemas.openxmlformats.org/officeDocument/2006/relationships/slide" Target="slides/slide228.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slide" Target="slides/slide172.xml"/><Relationship Id="rId196" Type="http://schemas.openxmlformats.org/officeDocument/2006/relationships/slide" Target="slides/slide193.xml"/><Relationship Id="rId200" Type="http://schemas.openxmlformats.org/officeDocument/2006/relationships/slide" Target="slides/slide197.xml"/><Relationship Id="rId16" Type="http://schemas.openxmlformats.org/officeDocument/2006/relationships/slide" Target="slides/slide13.xml"/><Relationship Id="rId221" Type="http://schemas.openxmlformats.org/officeDocument/2006/relationships/slide" Target="slides/slide218.xml"/><Relationship Id="rId242" Type="http://schemas.openxmlformats.org/officeDocument/2006/relationships/tableStyles" Target="tableStyles.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186" Type="http://schemas.openxmlformats.org/officeDocument/2006/relationships/slide" Target="slides/slide183.xml"/><Relationship Id="rId211" Type="http://schemas.openxmlformats.org/officeDocument/2006/relationships/slide" Target="slides/slide208.xml"/><Relationship Id="rId232" Type="http://schemas.openxmlformats.org/officeDocument/2006/relationships/slide" Target="slides/slide229.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slide" Target="slides/slide173.xml"/><Relationship Id="rId197" Type="http://schemas.openxmlformats.org/officeDocument/2006/relationships/slide" Target="slides/slide19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AA143CB0-3B59-4B2B-AF6B-5844233F2C9A}" type="datetimeFigureOut">
              <a:rPr lang="ar-SA" smtClean="0"/>
              <a:pPr/>
              <a:t>06/01/1439</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B4B9B17-D2B2-4799-A9D0-0615B54D9350}" type="slidenum">
              <a:rPr lang="ar-SA" smtClean="0"/>
              <a:pPr/>
              <a:t>‹#›</a:t>
            </a:fld>
            <a:endParaRPr lang="ar-SA"/>
          </a:p>
        </p:txBody>
      </p:sp>
    </p:spTree>
    <p:extLst>
      <p:ext uri="{BB962C8B-B14F-4D97-AF65-F5344CB8AC3E}">
        <p14:creationId xmlns:p14="http://schemas.microsoft.com/office/powerpoint/2010/main" val="185115370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fontScale="62500" lnSpcReduction="20000"/>
          </a:bodyPr>
          <a:lstStyle/>
          <a:p>
            <a:r>
              <a:rPr lang="ar-SA" sz="1200" b="1" kern="1200" dirty="0" smtClean="0">
                <a:solidFill>
                  <a:schemeClr val="tx1"/>
                </a:solidFill>
                <a:latin typeface="+mn-lt"/>
                <a:ea typeface="+mn-ea"/>
                <a:cs typeface="+mn-cs"/>
              </a:rPr>
              <a:t> </a:t>
            </a:r>
            <a:r>
              <a:rPr lang="ar-SA" sz="9600" b="1" kern="1200" dirty="0" smtClean="0">
                <a:solidFill>
                  <a:srgbClr val="FF0000"/>
                </a:solidFill>
                <a:latin typeface="+mn-lt"/>
                <a:ea typeface="+mn-ea"/>
                <a:cs typeface="+mn-cs"/>
              </a:rPr>
              <a:t>شكل ( 1 ) رسم توضيحي للجسم النباتي المجموع الخضري المجموع الجذري</a:t>
            </a:r>
            <a:endParaRPr lang="ar-SA" sz="9600" dirty="0">
              <a:solidFill>
                <a:srgbClr val="FF0000"/>
              </a:solidFill>
            </a:endParaRPr>
          </a:p>
        </p:txBody>
      </p:sp>
      <p:sp>
        <p:nvSpPr>
          <p:cNvPr id="4" name="عنصر نائب لرقم الشريحة 3"/>
          <p:cNvSpPr>
            <a:spLocks noGrp="1"/>
          </p:cNvSpPr>
          <p:nvPr>
            <p:ph type="sldNum" sz="quarter" idx="10"/>
          </p:nvPr>
        </p:nvSpPr>
        <p:spPr/>
        <p:txBody>
          <a:bodyPr/>
          <a:lstStyle/>
          <a:p>
            <a:fld id="{FB4B9B17-D2B2-4799-A9D0-0615B54D9350}" type="slidenum">
              <a:rPr lang="ar-SA" smtClean="0"/>
              <a:pPr/>
              <a:t>7</a:t>
            </a:fld>
            <a:endParaRPr lang="ar-SA" dirty="0"/>
          </a:p>
        </p:txBody>
      </p:sp>
    </p:spTree>
    <p:extLst>
      <p:ext uri="{BB962C8B-B14F-4D97-AF65-F5344CB8AC3E}">
        <p14:creationId xmlns:p14="http://schemas.microsoft.com/office/powerpoint/2010/main" val="598620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B4B9B17-D2B2-4799-A9D0-0615B54D9350}" type="slidenum">
              <a:rPr lang="ar-SA" smtClean="0"/>
              <a:pPr/>
              <a:t>24</a:t>
            </a:fld>
            <a:endParaRPr lang="ar-SA"/>
          </a:p>
        </p:txBody>
      </p:sp>
    </p:spTree>
    <p:extLst>
      <p:ext uri="{BB962C8B-B14F-4D97-AF65-F5344CB8AC3E}">
        <p14:creationId xmlns:p14="http://schemas.microsoft.com/office/powerpoint/2010/main" val="1481638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27</a:t>
            </a:fld>
            <a:endParaRPr lang="ar-SA"/>
          </a:p>
        </p:txBody>
      </p:sp>
    </p:spTree>
    <p:extLst>
      <p:ext uri="{BB962C8B-B14F-4D97-AF65-F5344CB8AC3E}">
        <p14:creationId xmlns:p14="http://schemas.microsoft.com/office/powerpoint/2010/main" val="1795313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31</a:t>
            </a:fld>
            <a:endParaRPr lang="ar-SA"/>
          </a:p>
        </p:txBody>
      </p:sp>
    </p:spTree>
    <p:extLst>
      <p:ext uri="{BB962C8B-B14F-4D97-AF65-F5344CB8AC3E}">
        <p14:creationId xmlns:p14="http://schemas.microsoft.com/office/powerpoint/2010/main" val="52042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FB4B9B17-D2B2-4799-A9D0-0615B54D9350}" type="slidenum">
              <a:rPr lang="ar-SA" smtClean="0"/>
              <a:pPr/>
              <a:t>35</a:t>
            </a:fld>
            <a:endParaRPr lang="ar-SA"/>
          </a:p>
        </p:txBody>
      </p:sp>
    </p:spTree>
    <p:extLst>
      <p:ext uri="{BB962C8B-B14F-4D97-AF65-F5344CB8AC3E}">
        <p14:creationId xmlns:p14="http://schemas.microsoft.com/office/powerpoint/2010/main" val="1805808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37</a:t>
            </a:fld>
            <a:endParaRPr lang="ar-SA"/>
          </a:p>
        </p:txBody>
      </p:sp>
    </p:spTree>
    <p:extLst>
      <p:ext uri="{BB962C8B-B14F-4D97-AF65-F5344CB8AC3E}">
        <p14:creationId xmlns:p14="http://schemas.microsoft.com/office/powerpoint/2010/main" val="1229283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FB4B9B17-D2B2-4799-A9D0-0615B54D9350}" type="slidenum">
              <a:rPr lang="ar-SA" smtClean="0"/>
              <a:pPr/>
              <a:t>42</a:t>
            </a:fld>
            <a:endParaRPr lang="ar-SA"/>
          </a:p>
        </p:txBody>
      </p:sp>
    </p:spTree>
    <p:extLst>
      <p:ext uri="{BB962C8B-B14F-4D97-AF65-F5344CB8AC3E}">
        <p14:creationId xmlns:p14="http://schemas.microsoft.com/office/powerpoint/2010/main" val="24583182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43</a:t>
            </a:fld>
            <a:endParaRPr lang="ar-SA"/>
          </a:p>
        </p:txBody>
      </p:sp>
    </p:spTree>
    <p:extLst>
      <p:ext uri="{BB962C8B-B14F-4D97-AF65-F5344CB8AC3E}">
        <p14:creationId xmlns:p14="http://schemas.microsoft.com/office/powerpoint/2010/main" val="2127537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62</a:t>
            </a:fld>
            <a:endParaRPr lang="ar-SA"/>
          </a:p>
        </p:txBody>
      </p:sp>
    </p:spTree>
    <p:extLst>
      <p:ext uri="{BB962C8B-B14F-4D97-AF65-F5344CB8AC3E}">
        <p14:creationId xmlns:p14="http://schemas.microsoft.com/office/powerpoint/2010/main" val="24298824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83</a:t>
            </a:fld>
            <a:endParaRPr lang="ar-SA"/>
          </a:p>
        </p:txBody>
      </p:sp>
    </p:spTree>
    <p:extLst>
      <p:ext uri="{BB962C8B-B14F-4D97-AF65-F5344CB8AC3E}">
        <p14:creationId xmlns:p14="http://schemas.microsoft.com/office/powerpoint/2010/main" val="20973216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FB4B9B17-D2B2-4799-A9D0-0615B54D9350}" type="slidenum">
              <a:rPr lang="ar-SA" smtClean="0"/>
              <a:pPr/>
              <a:t>92</a:t>
            </a:fld>
            <a:endParaRPr lang="ar-SA"/>
          </a:p>
        </p:txBody>
      </p:sp>
    </p:spTree>
    <p:extLst>
      <p:ext uri="{BB962C8B-B14F-4D97-AF65-F5344CB8AC3E}">
        <p14:creationId xmlns:p14="http://schemas.microsoft.com/office/powerpoint/2010/main" val="3573770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8</a:t>
            </a:fld>
            <a:endParaRPr lang="ar-SA"/>
          </a:p>
        </p:txBody>
      </p:sp>
    </p:spTree>
    <p:extLst>
      <p:ext uri="{BB962C8B-B14F-4D97-AF65-F5344CB8AC3E}">
        <p14:creationId xmlns:p14="http://schemas.microsoft.com/office/powerpoint/2010/main" val="14853141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100</a:t>
            </a:fld>
            <a:endParaRPr lang="ar-SA"/>
          </a:p>
        </p:txBody>
      </p:sp>
    </p:spTree>
    <p:extLst>
      <p:ext uri="{BB962C8B-B14F-4D97-AF65-F5344CB8AC3E}">
        <p14:creationId xmlns:p14="http://schemas.microsoft.com/office/powerpoint/2010/main" val="9173752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peripheral zone=PZ     CMC= Central Mother cell  PRM=Pith</a:t>
            </a:r>
            <a:r>
              <a:rPr lang="en-US" sz="1200" kern="1200" baseline="0" dirty="0" smtClean="0">
                <a:solidFill>
                  <a:schemeClr val="tx1"/>
                </a:solidFill>
                <a:latin typeface="+mn-lt"/>
                <a:ea typeface="+mn-ea"/>
                <a:cs typeface="+mn-cs"/>
              </a:rPr>
              <a:t> Rib Meristem</a:t>
            </a:r>
            <a:endParaRPr lang="ar-SA" dirty="0"/>
          </a:p>
        </p:txBody>
      </p:sp>
      <p:sp>
        <p:nvSpPr>
          <p:cNvPr id="4" name="عنصر نائب لرقم الشريحة 3"/>
          <p:cNvSpPr>
            <a:spLocks noGrp="1"/>
          </p:cNvSpPr>
          <p:nvPr>
            <p:ph type="sldNum" sz="quarter" idx="10"/>
          </p:nvPr>
        </p:nvSpPr>
        <p:spPr/>
        <p:txBody>
          <a:bodyPr/>
          <a:lstStyle/>
          <a:p>
            <a:fld id="{FB4B9B17-D2B2-4799-A9D0-0615B54D9350}" type="slidenum">
              <a:rPr lang="ar-SA" smtClean="0"/>
              <a:pPr/>
              <a:t>101</a:t>
            </a:fld>
            <a:endParaRPr lang="ar-SA"/>
          </a:p>
        </p:txBody>
      </p:sp>
    </p:spTree>
    <p:extLst>
      <p:ext uri="{BB962C8B-B14F-4D97-AF65-F5344CB8AC3E}">
        <p14:creationId xmlns:p14="http://schemas.microsoft.com/office/powerpoint/2010/main" val="33997895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FB4B9B17-D2B2-4799-A9D0-0615B54D9350}" type="slidenum">
              <a:rPr lang="ar-SA" smtClean="0"/>
              <a:pPr/>
              <a:t>102</a:t>
            </a:fld>
            <a:endParaRPr lang="ar-SA"/>
          </a:p>
        </p:txBody>
      </p:sp>
    </p:spTree>
    <p:extLst>
      <p:ext uri="{BB962C8B-B14F-4D97-AF65-F5344CB8AC3E}">
        <p14:creationId xmlns:p14="http://schemas.microsoft.com/office/powerpoint/2010/main" val="35863687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t>
            </a:r>
            <a:r>
              <a:rPr lang="en-US" baseline="0" dirty="0" smtClean="0"/>
              <a:t> =shoot apical meristem</a:t>
            </a:r>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104</a:t>
            </a:fld>
            <a:endParaRPr lang="ar-SA"/>
          </a:p>
        </p:txBody>
      </p:sp>
    </p:spTree>
    <p:extLst>
      <p:ext uri="{BB962C8B-B14F-4D97-AF65-F5344CB8AC3E}">
        <p14:creationId xmlns:p14="http://schemas.microsoft.com/office/powerpoint/2010/main" val="2455753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105</a:t>
            </a:fld>
            <a:endParaRPr lang="ar-SA"/>
          </a:p>
        </p:txBody>
      </p:sp>
    </p:spTree>
    <p:extLst>
      <p:ext uri="{BB962C8B-B14F-4D97-AF65-F5344CB8AC3E}">
        <p14:creationId xmlns:p14="http://schemas.microsoft.com/office/powerpoint/2010/main" val="26966454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107</a:t>
            </a:fld>
            <a:endParaRPr lang="ar-SA"/>
          </a:p>
        </p:txBody>
      </p:sp>
    </p:spTree>
    <p:extLst>
      <p:ext uri="{BB962C8B-B14F-4D97-AF65-F5344CB8AC3E}">
        <p14:creationId xmlns:p14="http://schemas.microsoft.com/office/powerpoint/2010/main" val="3156323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FB4B9B17-D2B2-4799-A9D0-0615B54D9350}" type="slidenum">
              <a:rPr lang="ar-SA" smtClean="0"/>
              <a:pPr/>
              <a:t>117</a:t>
            </a:fld>
            <a:endParaRPr lang="ar-SA"/>
          </a:p>
        </p:txBody>
      </p:sp>
    </p:spTree>
    <p:extLst>
      <p:ext uri="{BB962C8B-B14F-4D97-AF65-F5344CB8AC3E}">
        <p14:creationId xmlns:p14="http://schemas.microsoft.com/office/powerpoint/2010/main" val="13662245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122</a:t>
            </a:fld>
            <a:endParaRPr lang="ar-SA"/>
          </a:p>
        </p:txBody>
      </p:sp>
    </p:spTree>
    <p:extLst>
      <p:ext uri="{BB962C8B-B14F-4D97-AF65-F5344CB8AC3E}">
        <p14:creationId xmlns:p14="http://schemas.microsoft.com/office/powerpoint/2010/main" val="39795756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US" sz="1200" kern="1200" dirty="0" smtClean="0">
                <a:solidFill>
                  <a:schemeClr val="tx1"/>
                </a:solidFill>
                <a:latin typeface="+mn-lt"/>
                <a:ea typeface="+mn-ea"/>
                <a:cs typeface="+mn-cs"/>
              </a:rPr>
              <a:t>Magnification of the center of a root apical meristem of cattail. Even at the very center of the apical meristem, it is possible to distinguish clearly between the root proper and the root cap (arrows). In addition, the cells that give rise to the root cortex (the </a:t>
            </a:r>
            <a:r>
              <a:rPr lang="en-US" sz="1200" b="1" kern="1200" dirty="0" smtClean="0">
                <a:solidFill>
                  <a:schemeClr val="tx1"/>
                </a:solidFill>
                <a:effectLst/>
                <a:latin typeface="+mn-lt"/>
                <a:ea typeface="+mn-ea"/>
                <a:cs typeface="+mn-cs"/>
              </a:rPr>
              <a:t>cortical initials</a:t>
            </a:r>
            <a:r>
              <a:rPr lang="en-US" sz="1200" kern="1200" dirty="0" smtClean="0">
                <a:solidFill>
                  <a:schemeClr val="tx1"/>
                </a:solidFill>
                <a:latin typeface="+mn-lt"/>
                <a:ea typeface="+mn-ea"/>
                <a:cs typeface="+mn-cs"/>
              </a:rPr>
              <a:t>) can be traced to a distinct set of cells just distal to those (the </a:t>
            </a:r>
            <a:r>
              <a:rPr lang="en-US" sz="1200" b="1" kern="1200" dirty="0" smtClean="0">
                <a:solidFill>
                  <a:schemeClr val="tx1"/>
                </a:solidFill>
                <a:effectLst/>
                <a:latin typeface="+mn-lt"/>
                <a:ea typeface="+mn-ea"/>
                <a:cs typeface="+mn-cs"/>
              </a:rPr>
              <a:t>central cylinder meristem</a:t>
            </a:r>
            <a:r>
              <a:rPr lang="en-US" sz="1200" kern="1200" dirty="0" smtClean="0">
                <a:solidFill>
                  <a:schemeClr val="tx1"/>
                </a:solidFill>
                <a:latin typeface="+mn-lt"/>
                <a:ea typeface="+mn-ea"/>
                <a:cs typeface="+mn-cs"/>
              </a:rPr>
              <a:t>) that are producing the vascular tissues (the stele). In the root cap, the </a:t>
            </a:r>
            <a:r>
              <a:rPr lang="en-US" sz="1200" b="1" kern="1200" dirty="0" err="1" smtClean="0">
                <a:solidFill>
                  <a:schemeClr val="tx1"/>
                </a:solidFill>
                <a:effectLst/>
                <a:latin typeface="+mn-lt"/>
                <a:ea typeface="+mn-ea"/>
                <a:cs typeface="+mn-cs"/>
              </a:rPr>
              <a:t>columella</a:t>
            </a:r>
            <a:r>
              <a:rPr lang="en-US" sz="1200" b="1" kern="1200" dirty="0" smtClean="0">
                <a:solidFill>
                  <a:schemeClr val="tx1"/>
                </a:solidFill>
                <a:effectLst/>
                <a:latin typeface="+mn-lt"/>
                <a:ea typeface="+mn-ea"/>
                <a:cs typeface="+mn-cs"/>
              </a:rPr>
              <a:t> mother cells</a:t>
            </a:r>
            <a:r>
              <a:rPr lang="en-US" sz="1200" kern="1200" dirty="0" smtClean="0">
                <a:solidFill>
                  <a:schemeClr val="tx1"/>
                </a:solidFill>
                <a:latin typeface="+mn-lt"/>
                <a:ea typeface="+mn-ea"/>
                <a:cs typeface="+mn-cs"/>
              </a:rPr>
              <a:t> produce the central cells (the </a:t>
            </a:r>
            <a:r>
              <a:rPr lang="en-US" sz="1200" kern="1200" dirty="0" err="1" smtClean="0">
                <a:solidFill>
                  <a:schemeClr val="tx1"/>
                </a:solidFill>
                <a:latin typeface="+mn-lt"/>
                <a:ea typeface="+mn-ea"/>
                <a:cs typeface="+mn-cs"/>
              </a:rPr>
              <a:t>columella</a:t>
            </a:r>
            <a:r>
              <a:rPr lang="en-US" sz="1200" kern="1200" dirty="0" smtClean="0">
                <a:solidFill>
                  <a:schemeClr val="tx1"/>
                </a:solidFill>
                <a:latin typeface="+mn-lt"/>
                <a:ea typeface="+mn-ea"/>
                <a:cs typeface="+mn-cs"/>
              </a:rPr>
              <a:t>) of the root cap, and those cells in turn produce cells that make up the lateral parts of the root cap.</a:t>
            </a:r>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134</a:t>
            </a:fld>
            <a:endParaRPr lang="ar-SA"/>
          </a:p>
        </p:txBody>
      </p:sp>
    </p:spTree>
    <p:extLst>
      <p:ext uri="{BB962C8B-B14F-4D97-AF65-F5344CB8AC3E}">
        <p14:creationId xmlns:p14="http://schemas.microsoft.com/office/powerpoint/2010/main" val="13419008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142</a:t>
            </a:fld>
            <a:endParaRPr lang="ar-SA"/>
          </a:p>
        </p:txBody>
      </p:sp>
    </p:spTree>
    <p:extLst>
      <p:ext uri="{BB962C8B-B14F-4D97-AF65-F5344CB8AC3E}">
        <p14:creationId xmlns:p14="http://schemas.microsoft.com/office/powerpoint/2010/main" val="3147220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baseline="0" dirty="0" smtClean="0"/>
              <a:t>الفلقات </a:t>
            </a:r>
            <a:r>
              <a:rPr lang="en-US" baseline="0" dirty="0" smtClean="0"/>
              <a:t>Cotyledons</a:t>
            </a:r>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11</a:t>
            </a:fld>
            <a:endParaRPr lang="ar-SA"/>
          </a:p>
        </p:txBody>
      </p:sp>
    </p:spTree>
    <p:extLst>
      <p:ext uri="{BB962C8B-B14F-4D97-AF65-F5344CB8AC3E}">
        <p14:creationId xmlns:p14="http://schemas.microsoft.com/office/powerpoint/2010/main" val="4424666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156</a:t>
            </a:fld>
            <a:endParaRPr lang="ar-SA"/>
          </a:p>
        </p:txBody>
      </p:sp>
    </p:spTree>
    <p:extLst>
      <p:ext uri="{BB962C8B-B14F-4D97-AF65-F5344CB8AC3E}">
        <p14:creationId xmlns:p14="http://schemas.microsoft.com/office/powerpoint/2010/main" val="21093351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Seed coat epidermis Pinus</a:t>
            </a:r>
            <a:r>
              <a:rPr lang="en-US" baseline="0" dirty="0" smtClean="0"/>
              <a:t> leaf epidermis</a:t>
            </a:r>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158</a:t>
            </a:fld>
            <a:endParaRPr lang="ar-SA"/>
          </a:p>
        </p:txBody>
      </p:sp>
    </p:spTree>
    <p:extLst>
      <p:ext uri="{BB962C8B-B14F-4D97-AF65-F5344CB8AC3E}">
        <p14:creationId xmlns:p14="http://schemas.microsoft.com/office/powerpoint/2010/main" val="41687798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162</a:t>
            </a:fld>
            <a:endParaRPr lang="ar-SA"/>
          </a:p>
        </p:txBody>
      </p:sp>
    </p:spTree>
    <p:extLst>
      <p:ext uri="{BB962C8B-B14F-4D97-AF65-F5344CB8AC3E}">
        <p14:creationId xmlns:p14="http://schemas.microsoft.com/office/powerpoint/2010/main" val="7108974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172</a:t>
            </a:fld>
            <a:endParaRPr lang="ar-SA"/>
          </a:p>
        </p:txBody>
      </p:sp>
    </p:spTree>
    <p:extLst>
      <p:ext uri="{BB962C8B-B14F-4D97-AF65-F5344CB8AC3E}">
        <p14:creationId xmlns:p14="http://schemas.microsoft.com/office/powerpoint/2010/main" val="4265818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FB4B9B17-D2B2-4799-A9D0-0615B54D9350}" type="slidenum">
              <a:rPr lang="ar-SA" smtClean="0"/>
              <a:pPr/>
              <a:t>17</a:t>
            </a:fld>
            <a:endParaRPr lang="ar-SA"/>
          </a:p>
        </p:txBody>
      </p:sp>
    </p:spTree>
    <p:extLst>
      <p:ext uri="{BB962C8B-B14F-4D97-AF65-F5344CB8AC3E}">
        <p14:creationId xmlns:p14="http://schemas.microsoft.com/office/powerpoint/2010/main" val="2572652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smtClean="0"/>
              <a:t>شكل</a:t>
            </a:r>
            <a:r>
              <a:rPr lang="ar-SA" baseline="0" dirty="0" smtClean="0"/>
              <a:t> (4) الخلية النباتية</a:t>
            </a:r>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18</a:t>
            </a:fld>
            <a:endParaRPr lang="ar-SA"/>
          </a:p>
        </p:txBody>
      </p:sp>
    </p:spTree>
    <p:extLst>
      <p:ext uri="{BB962C8B-B14F-4D97-AF65-F5344CB8AC3E}">
        <p14:creationId xmlns:p14="http://schemas.microsoft.com/office/powerpoint/2010/main" val="437508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B4B9B17-D2B2-4799-A9D0-0615B54D9350}" type="slidenum">
              <a:rPr lang="ar-SA" smtClean="0"/>
              <a:pPr/>
              <a:t>19</a:t>
            </a:fld>
            <a:endParaRPr lang="ar-SA"/>
          </a:p>
        </p:txBody>
      </p:sp>
    </p:spTree>
    <p:extLst>
      <p:ext uri="{BB962C8B-B14F-4D97-AF65-F5344CB8AC3E}">
        <p14:creationId xmlns:p14="http://schemas.microsoft.com/office/powerpoint/2010/main" val="272483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20</a:t>
            </a:fld>
            <a:endParaRPr lang="ar-SA"/>
          </a:p>
        </p:txBody>
      </p:sp>
    </p:spTree>
    <p:extLst>
      <p:ext uri="{BB962C8B-B14F-4D97-AF65-F5344CB8AC3E}">
        <p14:creationId xmlns:p14="http://schemas.microsoft.com/office/powerpoint/2010/main" val="234869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21</a:t>
            </a:fld>
            <a:endParaRPr lang="ar-SA"/>
          </a:p>
        </p:txBody>
      </p:sp>
    </p:spTree>
    <p:extLst>
      <p:ext uri="{BB962C8B-B14F-4D97-AF65-F5344CB8AC3E}">
        <p14:creationId xmlns:p14="http://schemas.microsoft.com/office/powerpoint/2010/main" val="514913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4B9B17-D2B2-4799-A9D0-0615B54D9350}" type="slidenum">
              <a:rPr lang="ar-SA" smtClean="0"/>
              <a:pPr/>
              <a:t>23</a:t>
            </a:fld>
            <a:endParaRPr lang="ar-SA"/>
          </a:p>
        </p:txBody>
      </p:sp>
    </p:spTree>
    <p:extLst>
      <p:ext uri="{BB962C8B-B14F-4D97-AF65-F5344CB8AC3E}">
        <p14:creationId xmlns:p14="http://schemas.microsoft.com/office/powerpoint/2010/main" val="3100232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3152157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191374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3003346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9266668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7394780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33743948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33828614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33845" y="2507551"/>
            <a:ext cx="3867150"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7551"/>
            <a:ext cx="3886201"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D9C911D5-E50C-4560-9B1A-3AE979244E5D}" type="slidenum">
              <a:rPr lang="ar-SA" smtClean="0"/>
              <a:pPr/>
              <a:t>‹#›</a:t>
            </a:fld>
            <a:endParaRPr lang="ar-SA"/>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513444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D9C911D5-E50C-4560-9B1A-3AE979244E5D}" type="slidenum">
              <a:rPr lang="ar-SA" smtClean="0"/>
              <a:pPr/>
              <a:t>‹#›</a:t>
            </a:fld>
            <a:endParaRPr lang="ar-SA"/>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1682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0114264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968556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5533855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30222582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7312902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4319400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8251959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9355125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30489099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18646073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3515389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2067791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1264632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4009869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1026849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7732123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5418179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3436082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564570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33845" y="2507551"/>
            <a:ext cx="3867150"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7551"/>
            <a:ext cx="3886201"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D9C911D5-E50C-4560-9B1A-3AE979244E5D}" type="slidenum">
              <a:rPr lang="ar-SA" smtClean="0"/>
              <a:pPr/>
              <a:t>‹#›</a:t>
            </a:fld>
            <a:endParaRPr lang="ar-SA"/>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883913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D9C911D5-E50C-4560-9B1A-3AE979244E5D}" type="slidenum">
              <a:rPr lang="ar-SA" smtClean="0"/>
              <a:pPr/>
              <a:t>‹#›</a:t>
            </a:fld>
            <a:endParaRPr lang="ar-SA"/>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4675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2303088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3682928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2D3246-3D84-4E62-9803-C2BFC6D878E6}" type="datetimeFigureOut">
              <a:rPr lang="ar-SA" smtClean="0"/>
              <a:pPr/>
              <a:t>06/01/1439</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9C911D5-E50C-4560-9B1A-3AE979244E5D}" type="slidenum">
              <a:rPr lang="ar-SA" smtClean="0"/>
              <a:pPr/>
              <a:t>‹#›</a:t>
            </a:fld>
            <a:endParaRPr lang="ar-SA"/>
          </a:p>
        </p:txBody>
      </p:sp>
    </p:spTree>
    <p:extLst>
      <p:ext uri="{BB962C8B-B14F-4D97-AF65-F5344CB8AC3E}">
        <p14:creationId xmlns:p14="http://schemas.microsoft.com/office/powerpoint/2010/main" val="1410746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CF2D3246-3D84-4E62-9803-C2BFC6D878E6}" type="datetimeFigureOut">
              <a:rPr lang="ar-SA" smtClean="0"/>
              <a:pPr/>
              <a:t>06/01/1439</a:t>
            </a:fld>
            <a:endParaRPr lang="ar-SA"/>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ar-SA"/>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D9C911D5-E50C-4560-9B1A-3AE979244E5D}" type="slidenum">
              <a:rPr lang="ar-SA" smtClean="0"/>
              <a:pPr/>
              <a:t>‹#›</a:t>
            </a:fld>
            <a:endParaRPr lang="ar-SA"/>
          </a:p>
        </p:txBody>
      </p:sp>
    </p:spTree>
    <p:extLst>
      <p:ext uri="{BB962C8B-B14F-4D97-AF65-F5344CB8AC3E}">
        <p14:creationId xmlns:p14="http://schemas.microsoft.com/office/powerpoint/2010/main" val="1991396641"/>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CF2D3246-3D84-4E62-9803-C2BFC6D878E6}" type="datetimeFigureOut">
              <a:rPr lang="ar-SA" smtClean="0"/>
              <a:pPr/>
              <a:t>06/01/1439</a:t>
            </a:fld>
            <a:endParaRPr lang="ar-SA"/>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ar-SA"/>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D9C911D5-E50C-4560-9B1A-3AE979244E5D}" type="slidenum">
              <a:rPr lang="ar-SA" smtClean="0"/>
              <a:pPr/>
              <a:t>‹#›</a:t>
            </a:fld>
            <a:endParaRPr lang="ar-SA"/>
          </a:p>
        </p:txBody>
      </p:sp>
    </p:spTree>
    <p:extLst>
      <p:ext uri="{BB962C8B-B14F-4D97-AF65-F5344CB8AC3E}">
        <p14:creationId xmlns:p14="http://schemas.microsoft.com/office/powerpoint/2010/main" val="152767479"/>
      </p:ext>
    </p:extLst>
  </p:cSld>
  <p:clrMap bg1="lt1" tx1="dk1" bg2="lt2" tx2="dk2" accent1="accent1" accent2="accent2" accent3="accent3" accent4="accent4" accent5="accent5" accent6="accent6" hlink="hlink" folHlink="folHlink"/>
  <p:sldLayoutIdLst>
    <p:sldLayoutId id="2147484092" r:id="rId1"/>
    <p:sldLayoutId id="2147484093" r:id="rId2"/>
    <p:sldLayoutId id="2147484094" r:id="rId3"/>
    <p:sldLayoutId id="2147484095" r:id="rId4"/>
    <p:sldLayoutId id="2147484096" r:id="rId5"/>
    <p:sldLayoutId id="2147484097" r:id="rId6"/>
    <p:sldLayoutId id="2147484098" r:id="rId7"/>
    <p:sldLayoutId id="2147484099" r:id="rId8"/>
    <p:sldLayoutId id="2147484100" r:id="rId9"/>
    <p:sldLayoutId id="2147484101" r:id="rId10"/>
    <p:sldLayoutId id="214748410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2D3246-3D84-4E62-9803-C2BFC6D878E6}" type="datetimeFigureOut">
              <a:rPr lang="ar-SA" smtClean="0"/>
              <a:pPr/>
              <a:t>06/01/1439</a:t>
            </a:fld>
            <a:endParaRPr lang="ar-SA"/>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9C911D5-E50C-4560-9B1A-3AE979244E5D}" type="slidenum">
              <a:rPr lang="ar-SA" smtClean="0"/>
              <a:pPr/>
              <a:t>‹#›</a:t>
            </a:fld>
            <a:endParaRPr lang="ar-SA"/>
          </a:p>
        </p:txBody>
      </p:sp>
    </p:spTree>
    <p:extLst>
      <p:ext uri="{BB962C8B-B14F-4D97-AF65-F5344CB8AC3E}">
        <p14:creationId xmlns:p14="http://schemas.microsoft.com/office/powerpoint/2010/main" val="2764075298"/>
      </p:ext>
    </p:extLst>
  </p:cSld>
  <p:clrMap bg1="lt1" tx1="dk1" bg2="lt2" tx2="dk2" accent1="accent1" accent2="accent2" accent3="accent3" accent4="accent4" accent5="accent5" accent6="accent6" hlink="hlink" folHlink="folHlink"/>
  <p:sldLayoutIdLst>
    <p:sldLayoutId id="2147484104" r:id="rId1"/>
    <p:sldLayoutId id="2147484105" r:id="rId2"/>
    <p:sldLayoutId id="2147484106" r:id="rId3"/>
    <p:sldLayoutId id="2147484107" r:id="rId4"/>
    <p:sldLayoutId id="2147484108" r:id="rId5"/>
    <p:sldLayoutId id="2147484109" r:id="rId6"/>
    <p:sldLayoutId id="2147484110" r:id="rId7"/>
    <p:sldLayoutId id="2147484111" r:id="rId8"/>
    <p:sldLayoutId id="2147484112" r:id="rId9"/>
    <p:sldLayoutId id="2147484113" r:id="rId10"/>
    <p:sldLayoutId id="214748411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0.xml"/><Relationship Id="rId1" Type="http://schemas.openxmlformats.org/officeDocument/2006/relationships/slideLayout" Target="../slideLayouts/slideLayout29.xml"/><Relationship Id="rId4" Type="http://schemas.openxmlformats.org/officeDocument/2006/relationships/image" Target="../media/image62.jpeg"/></Relationships>
</file>

<file path=ppt/slides/_rels/slide10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1.xml"/><Relationship Id="rId1" Type="http://schemas.openxmlformats.org/officeDocument/2006/relationships/slideLayout" Target="../slideLayouts/slideLayout29.xml"/><Relationship Id="rId4" Type="http://schemas.openxmlformats.org/officeDocument/2006/relationships/image" Target="../media/image70.jpeg"/></Relationships>
</file>

<file path=ppt/slides/_rels/slide10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2.xml"/><Relationship Id="rId1" Type="http://schemas.openxmlformats.org/officeDocument/2006/relationships/slideLayout" Target="../slideLayouts/slideLayout29.xml"/><Relationship Id="rId5" Type="http://schemas.openxmlformats.org/officeDocument/2006/relationships/image" Target="../media/image71.jpg"/><Relationship Id="rId4" Type="http://schemas.openxmlformats.org/officeDocument/2006/relationships/image" Target="../media/image70.jpeg"/></Relationships>
</file>

<file path=ppt/slides/_rels/slide10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9.xml"/></Relationships>
</file>

<file path=ppt/slides/_rels/slide10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3.xml"/><Relationship Id="rId1" Type="http://schemas.openxmlformats.org/officeDocument/2006/relationships/slideLayout" Target="../slideLayouts/slideLayout29.xml"/><Relationship Id="rId4" Type="http://schemas.openxmlformats.org/officeDocument/2006/relationships/image" Target="../media/image72.jpeg"/></Relationships>
</file>

<file path=ppt/slides/_rels/slide105.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24.xml"/><Relationship Id="rId1" Type="http://schemas.openxmlformats.org/officeDocument/2006/relationships/slideLayout" Target="../slideLayouts/slideLayout29.xml"/><Relationship Id="rId4" Type="http://schemas.openxmlformats.org/officeDocument/2006/relationships/image" Target="../media/image75.jpeg"/></Relationships>
</file>

<file path=ppt/slides/_rels/slide106.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29.xml"/></Relationships>
</file>

<file path=ppt/slides/_rels/slide107.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108.xml.rels><?xml version="1.0" encoding="UTF-8" standalone="yes"?>
<Relationships xmlns="http://schemas.openxmlformats.org/package/2006/relationships"><Relationship Id="rId3" Type="http://schemas.openxmlformats.org/officeDocument/2006/relationships/image" Target="http://biology.kenyon.edu/courses/biol114/Chap12/veg-rep.jpg" TargetMode="External"/><Relationship Id="rId2" Type="http://schemas.openxmlformats.org/officeDocument/2006/relationships/image" Target="../media/image78.jpeg"/><Relationship Id="rId1" Type="http://schemas.openxmlformats.org/officeDocument/2006/relationships/slideLayout" Target="../slideLayouts/slideLayout2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9.xml"/></Relationships>
</file>

<file path=ppt/slides/_rels/slide11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Layout" Target="../slideLayouts/slideLayout2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5.xml.rels><?xml version="1.0" encoding="UTF-8" standalone="yes"?>
<Relationships xmlns="http://schemas.openxmlformats.org/package/2006/relationships"><Relationship Id="rId3" Type="http://schemas.openxmlformats.org/officeDocument/2006/relationships/image" Target="http://upload.wikimedia.org/wikipedia/en/d/dc/Selaginella-wallacei.JPG" TargetMode="External"/><Relationship Id="rId2" Type="http://schemas.openxmlformats.org/officeDocument/2006/relationships/image" Target="../media/image82.jpeg"/><Relationship Id="rId1" Type="http://schemas.openxmlformats.org/officeDocument/2006/relationships/slideLayout" Target="../slideLayouts/slideLayout29.xml"/><Relationship Id="rId6" Type="http://schemas.openxmlformats.org/officeDocument/2006/relationships/image" Target="http://chestofbooks.com/health/materia-medica-drugs/Manual-Pharmacology/images/Fig-12-Lycopodium-clavatum-o-a-fragment-of-stem-with-s.jpg" TargetMode="External"/><Relationship Id="rId5" Type="http://schemas.openxmlformats.org/officeDocument/2006/relationships/image" Target="../media/image84.jpeg"/><Relationship Id="rId4" Type="http://schemas.openxmlformats.org/officeDocument/2006/relationships/image" Target="../media/image83.jpe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6.xml"/><Relationship Id="rId1" Type="http://schemas.openxmlformats.org/officeDocument/2006/relationships/slideLayout" Target="../slideLayouts/slideLayout29.xml"/><Relationship Id="rId6" Type="http://schemas.openxmlformats.org/officeDocument/2006/relationships/image" Target="http://edis.ifas.ufl.edu/LyraEDISServlet?command=getScreenImage&amp;oid=5085428" TargetMode="External"/><Relationship Id="rId5" Type="http://schemas.openxmlformats.org/officeDocument/2006/relationships/image" Target="../media/image86.jpeg"/><Relationship Id="rId4" Type="http://schemas.openxmlformats.org/officeDocument/2006/relationships/image" Target="http://upload.wikimedia.org/wikipedia/commons/thumb/5/56/Casuarina_equisetifolia_fruits.jpg/220px-Casuarina_equisetifolia_fruits.jpg" TargetMode="Externa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9.xml.rels><?xml version="1.0" encoding="UTF-8" standalone="yes"?>
<Relationships xmlns="http://schemas.openxmlformats.org/package/2006/relationships"><Relationship Id="rId3" Type="http://schemas.openxmlformats.org/officeDocument/2006/relationships/image" Target="http://www.fireflyforest.com/images/wildflowers/plants/Vitis_ari_400.jpg" TargetMode="External"/><Relationship Id="rId2" Type="http://schemas.openxmlformats.org/officeDocument/2006/relationships/image" Target="../media/image87.jpeg"/><Relationship Id="rId1" Type="http://schemas.openxmlformats.org/officeDocument/2006/relationships/slideLayout" Target="../slideLayouts/slideLayout29.xml"/><Relationship Id="rId5" Type="http://schemas.openxmlformats.org/officeDocument/2006/relationships/image" Target="http://pharm1.pharmazie.uni-greifswald.de/allgemei/koehler/koeh-145.jpg" TargetMode="External"/><Relationship Id="rId4" Type="http://schemas.openxmlformats.org/officeDocument/2006/relationships/image" Target="../media/image8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29.xml"/></Relationships>
</file>

<file path=ppt/slides/_rels/slide12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1.jpg"/><Relationship Id="rId1" Type="http://schemas.openxmlformats.org/officeDocument/2006/relationships/slideLayout" Target="../slideLayouts/slideLayout29.xml"/><Relationship Id="rId4" Type="http://schemas.openxmlformats.org/officeDocument/2006/relationships/image" Target="../media/image92.jpeg"/></Relationships>
</file>

<file path=ppt/slides/_rels/slide122.xml.rels><?xml version="1.0" encoding="UTF-8" standalone="yes"?>
<Relationships xmlns="http://schemas.openxmlformats.org/package/2006/relationships"><Relationship Id="rId3" Type="http://schemas.openxmlformats.org/officeDocument/2006/relationships/hyperlink" Target="http://radicalbotany.com/2012/05/20/the-flower-part-2-pollination-and-sex-life-of-flowers/floral-meristem-physiology/" TargetMode="External"/><Relationship Id="rId2" Type="http://schemas.openxmlformats.org/officeDocument/2006/relationships/notesSlide" Target="../notesSlides/notesSlide27.xml"/><Relationship Id="rId1" Type="http://schemas.openxmlformats.org/officeDocument/2006/relationships/slideLayout" Target="../slideLayouts/slideLayout29.xml"/><Relationship Id="rId5" Type="http://schemas.openxmlformats.org/officeDocument/2006/relationships/image" Target="../media/image94.jpg"/><Relationship Id="rId4" Type="http://schemas.openxmlformats.org/officeDocument/2006/relationships/image" Target="../media/image93.jpeg"/></Relationships>
</file>

<file path=ppt/slides/_rels/slide12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hyperlink" Target="http://radicalbotany.com/2012/05/20/the-flower-part-2-pollination-and-sex-life-of-flowers/floral-meristem-physiology/" TargetMode="External"/><Relationship Id="rId1" Type="http://schemas.openxmlformats.org/officeDocument/2006/relationships/slideLayout" Target="../slideLayouts/slideLayout2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9.xml"/></Relationships>
</file>

<file path=ppt/slides/_rels/slide12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9.xml"/></Relationships>
</file>

<file path=ppt/slides/_rels/slide13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29.xml"/><Relationship Id="rId4" Type="http://schemas.openxmlformats.org/officeDocument/2006/relationships/image" Target="http://www.botany.hawaii.edu/faculty/webb/bot311/bot311-00/celltissorgan/GymRootMaeristem200.jpg" TargetMode="Externa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4.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28.xml"/><Relationship Id="rId1" Type="http://schemas.openxmlformats.org/officeDocument/2006/relationships/slideLayout" Target="../slideLayouts/slideLayout29.xml"/><Relationship Id="rId4" Type="http://schemas.openxmlformats.org/officeDocument/2006/relationships/image" Target="../media/image102.jpeg"/></Relationships>
</file>

<file path=ppt/slides/_rels/slide135.xml.rels><?xml version="1.0" encoding="UTF-8" standalone="yes"?>
<Relationships xmlns="http://schemas.openxmlformats.org/package/2006/relationships"><Relationship Id="rId3" Type="http://schemas.openxmlformats.org/officeDocument/2006/relationships/image" Target="http://t2.gstatic.com/images?q=tbn:rKJyFeUSEXIr1M:" TargetMode="External"/><Relationship Id="rId2" Type="http://schemas.openxmlformats.org/officeDocument/2006/relationships/image" Target="../media/image103.jpeg"/><Relationship Id="rId1" Type="http://schemas.openxmlformats.org/officeDocument/2006/relationships/slideLayout" Target="../slideLayouts/slideLayout29.xml"/><Relationship Id="rId4" Type="http://schemas.openxmlformats.org/officeDocument/2006/relationships/image" Target="../media/image104.jpg"/></Relationships>
</file>

<file path=ppt/slides/_rels/slide136.xml.rels><?xml version="1.0" encoding="UTF-8" standalone="yes"?>
<Relationships xmlns="http://schemas.openxmlformats.org/package/2006/relationships"><Relationship Id="rId2" Type="http://schemas.openxmlformats.org/officeDocument/2006/relationships/image" Target="../media/image105.jpg"/><Relationship Id="rId1" Type="http://schemas.openxmlformats.org/officeDocument/2006/relationships/slideLayout" Target="../slideLayouts/slideLayout29.xml"/></Relationships>
</file>

<file path=ppt/slides/_rels/slide137.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9.xml"/></Relationships>
</file>

<file path=ppt/slides/_rels/slide138.xml.rels><?xml version="1.0" encoding="UTF-8" standalone="yes"?>
<Relationships xmlns="http://schemas.openxmlformats.org/package/2006/relationships"><Relationship Id="rId2" Type="http://schemas.openxmlformats.org/officeDocument/2006/relationships/image" Target="../media/image107.jpg"/><Relationship Id="rId1" Type="http://schemas.openxmlformats.org/officeDocument/2006/relationships/slideLayout" Target="../slideLayouts/slideLayout29.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2.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143.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9.xml"/></Relationships>
</file>

<file path=ppt/slides/_rels/slide144.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7.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9.xml"/></Relationships>
</file>

<file path=ppt/slides/_rels/slide14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9.xml"/></Relationships>
</file>

<file path=ppt/slides/_rels/slide14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9.xml"/><Relationship Id="rId5" Type="http://schemas.openxmlformats.org/officeDocument/2006/relationships/image" Target="../media/image113.jpeg"/><Relationship Id="rId4" Type="http://schemas.openxmlformats.org/officeDocument/2006/relationships/image" Target="../media/image112.jpeg"/></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9.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1.xml.rels><?xml version="1.0" encoding="UTF-8" standalone="yes"?>
<Relationships xmlns="http://schemas.openxmlformats.org/package/2006/relationships"><Relationship Id="rId3" Type="http://schemas.openxmlformats.org/officeDocument/2006/relationships/image" Target="http://t2.gstatic.com/images?q=tbn:sAjewtH2ThTwKM:" TargetMode="External"/><Relationship Id="rId2" Type="http://schemas.openxmlformats.org/officeDocument/2006/relationships/image" Target="../media/image114.jpeg"/><Relationship Id="rId1" Type="http://schemas.openxmlformats.org/officeDocument/2006/relationships/slideLayout" Target="../slideLayouts/slideLayout29.xml"/><Relationship Id="rId6" Type="http://schemas.openxmlformats.org/officeDocument/2006/relationships/image" Target="../media/image117.jpeg"/><Relationship Id="rId5" Type="http://schemas.openxmlformats.org/officeDocument/2006/relationships/image" Target="../media/image116.jpg"/><Relationship Id="rId4" Type="http://schemas.openxmlformats.org/officeDocument/2006/relationships/image" Target="../media/image115.jpeg"/></Relationships>
</file>

<file path=ppt/slides/_rels/slide152.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image" Target="../media/image68.jpeg"/><Relationship Id="rId1" Type="http://schemas.openxmlformats.org/officeDocument/2006/relationships/slideLayout" Target="../slideLayouts/slideLayout29.xml"/></Relationships>
</file>

<file path=ppt/slides/_rels/slide153.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29.xml"/><Relationship Id="rId5" Type="http://schemas.openxmlformats.org/officeDocument/2006/relationships/image" Target="../media/image120.jpeg"/><Relationship Id="rId4" Type="http://schemas.openxmlformats.org/officeDocument/2006/relationships/image" Target="../media/image115.jpe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6.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30.xml"/><Relationship Id="rId1" Type="http://schemas.openxmlformats.org/officeDocument/2006/relationships/slideLayout" Target="../slideLayouts/slideLayout29.xml"/><Relationship Id="rId5" Type="http://schemas.openxmlformats.org/officeDocument/2006/relationships/image" Target="../media/image123.jpg"/><Relationship Id="rId4" Type="http://schemas.openxmlformats.org/officeDocument/2006/relationships/image" Target="../media/image122.jpg"/></Relationships>
</file>

<file path=ppt/slides/_rels/slide157.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image" Target="../media/image124.jpg"/><Relationship Id="rId1" Type="http://schemas.openxmlformats.org/officeDocument/2006/relationships/slideLayout" Target="../slideLayouts/slideLayout29.xml"/></Relationships>
</file>

<file path=ppt/slides/_rels/slide158.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31.xml"/><Relationship Id="rId1" Type="http://schemas.openxmlformats.org/officeDocument/2006/relationships/slideLayout" Target="../slideLayouts/slideLayout29.xml"/><Relationship Id="rId5" Type="http://schemas.openxmlformats.org/officeDocument/2006/relationships/image" Target="../media/image127.jpg"/><Relationship Id="rId4" Type="http://schemas.openxmlformats.org/officeDocument/2006/relationships/image" Target="http://t3.gstatic.com/images?q=tbn:zWBr3rcbYVNx9M:" TargetMode="Externa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1.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image" Target="../media/image128.jpg"/><Relationship Id="rId1" Type="http://schemas.openxmlformats.org/officeDocument/2006/relationships/slideLayout" Target="../slideLayouts/slideLayout29.xml"/><Relationship Id="rId4" Type="http://schemas.openxmlformats.org/officeDocument/2006/relationships/image" Target="../media/image130.jpeg"/></Relationships>
</file>

<file path=ppt/slides/_rels/slide16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32.xml"/><Relationship Id="rId1" Type="http://schemas.openxmlformats.org/officeDocument/2006/relationships/slideLayout" Target="../slideLayouts/slideLayout29.xml"/><Relationship Id="rId4" Type="http://schemas.openxmlformats.org/officeDocument/2006/relationships/image" Target="../media/image132.gif"/></Relationships>
</file>

<file path=ppt/slides/_rels/slide163.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9.xml"/></Relationships>
</file>

<file path=ppt/slides/_rels/slide164.xml.rels><?xml version="1.0" encoding="UTF-8" standalone="yes"?>
<Relationships xmlns="http://schemas.openxmlformats.org/package/2006/relationships"><Relationship Id="rId3" Type="http://schemas.openxmlformats.org/officeDocument/2006/relationships/image" Target="http://t0.gstatic.com/images?q=tbn:ZeosvkX_r0Ki6M:" TargetMode="External"/><Relationship Id="rId7" Type="http://schemas.openxmlformats.org/officeDocument/2006/relationships/image" Target="http://t2.gstatic.com/images?q=tbn:sAjewtH2ThTwKM:" TargetMode="External"/><Relationship Id="rId2" Type="http://schemas.openxmlformats.org/officeDocument/2006/relationships/image" Target="../media/image134.jpeg"/><Relationship Id="rId1" Type="http://schemas.openxmlformats.org/officeDocument/2006/relationships/slideLayout" Target="../slideLayouts/slideLayout29.xml"/><Relationship Id="rId6" Type="http://schemas.openxmlformats.org/officeDocument/2006/relationships/image" Target="../media/image114.jpeg"/><Relationship Id="rId5" Type="http://schemas.openxmlformats.org/officeDocument/2006/relationships/image" Target="http://t3.gstatic.com/images?q=tbn:UvLX-l_EjVxWkM:" TargetMode="External"/><Relationship Id="rId4" Type="http://schemas.openxmlformats.org/officeDocument/2006/relationships/image" Target="../media/image135.jpeg"/></Relationships>
</file>

<file path=ppt/slides/_rels/slide165.xml.rels><?xml version="1.0" encoding="UTF-8" standalone="yes"?>
<Relationships xmlns="http://schemas.openxmlformats.org/package/2006/relationships"><Relationship Id="rId3" Type="http://schemas.openxmlformats.org/officeDocument/2006/relationships/image" Target="http://www.lima.ohio-state.edu/biology/images/stoma.jpg" TargetMode="External"/><Relationship Id="rId2" Type="http://schemas.openxmlformats.org/officeDocument/2006/relationships/image" Target="../media/image136.jpeg"/><Relationship Id="rId1" Type="http://schemas.openxmlformats.org/officeDocument/2006/relationships/slideLayout" Target="../slideLayouts/slideLayout29.xml"/><Relationship Id="rId4" Type="http://schemas.openxmlformats.org/officeDocument/2006/relationships/image" Target="../media/image137.jpeg"/></Relationships>
</file>

<file path=ppt/slides/_rels/slide166.xml.rels><?xml version="1.0" encoding="UTF-8" standalone="yes"?>
<Relationships xmlns="http://schemas.openxmlformats.org/package/2006/relationships"><Relationship Id="rId3" Type="http://schemas.openxmlformats.org/officeDocument/2006/relationships/image" Target="http://t2.gstatic.com/images?q=tbn:6yMqYdTvY1B3_M:" TargetMode="External"/><Relationship Id="rId2" Type="http://schemas.openxmlformats.org/officeDocument/2006/relationships/image" Target="../media/image138.jpeg"/><Relationship Id="rId1" Type="http://schemas.openxmlformats.org/officeDocument/2006/relationships/slideLayout" Target="../slideLayouts/slideLayout29.xml"/><Relationship Id="rId6" Type="http://schemas.openxmlformats.org/officeDocument/2006/relationships/image" Target="../media/image140.gif"/><Relationship Id="rId5" Type="http://schemas.openxmlformats.org/officeDocument/2006/relationships/image" Target="http://t1.gstatic.com/images?q=tbn:0Ka52DSlD2FTuM:" TargetMode="External"/><Relationship Id="rId4" Type="http://schemas.openxmlformats.org/officeDocument/2006/relationships/image" Target="../media/image139.jpeg"/></Relationships>
</file>

<file path=ppt/slides/_rels/slide167.xml.rels><?xml version="1.0" encoding="UTF-8" standalone="yes"?>
<Relationships xmlns="http://schemas.openxmlformats.org/package/2006/relationships"><Relationship Id="rId3" Type="http://schemas.openxmlformats.org/officeDocument/2006/relationships/image" Target="http://t1.gstatic.com/images?q=tbn:xy5lL6ovSzNCHM:" TargetMode="External"/><Relationship Id="rId2" Type="http://schemas.openxmlformats.org/officeDocument/2006/relationships/image" Target="../media/image141.jpeg"/><Relationship Id="rId1" Type="http://schemas.openxmlformats.org/officeDocument/2006/relationships/slideLayout" Target="../slideLayouts/slideLayout29.xml"/><Relationship Id="rId5" Type="http://schemas.openxmlformats.org/officeDocument/2006/relationships/image" Target="http://t0.gstatic.com/images?q=tbn:-cV4417qfH-isM:" TargetMode="External"/><Relationship Id="rId4" Type="http://schemas.openxmlformats.org/officeDocument/2006/relationships/image" Target="../media/image142.jpeg"/></Relationships>
</file>

<file path=ppt/slides/_rels/slide168.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image" Target="../media/image143.jpg"/><Relationship Id="rId1" Type="http://schemas.openxmlformats.org/officeDocument/2006/relationships/slideLayout" Target="../slideLayouts/slideLayout29.xml"/></Relationships>
</file>

<file path=ppt/slides/_rels/slide169.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170.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9.xml"/></Relationships>
</file>

<file path=ppt/slides/_rels/slide171.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image" Target="../media/image148.jpg"/><Relationship Id="rId1" Type="http://schemas.openxmlformats.org/officeDocument/2006/relationships/slideLayout" Target="../slideLayouts/slideLayout29.xml"/><Relationship Id="rId4" Type="http://schemas.openxmlformats.org/officeDocument/2006/relationships/image" Target="../media/image150.gif"/></Relationships>
</file>

<file path=ppt/slides/_rels/slide172.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33.xml"/><Relationship Id="rId1" Type="http://schemas.openxmlformats.org/officeDocument/2006/relationships/slideLayout" Target="../slideLayouts/slideLayout29.xml"/><Relationship Id="rId6" Type="http://schemas.openxmlformats.org/officeDocument/2006/relationships/image" Target="../media/image154.png"/><Relationship Id="rId5" Type="http://schemas.openxmlformats.org/officeDocument/2006/relationships/image" Target="../media/image153.gif"/><Relationship Id="rId4" Type="http://schemas.openxmlformats.org/officeDocument/2006/relationships/image" Target="../media/image152.gif"/></Relationships>
</file>

<file path=ppt/slides/_rels/slide173.xml.rels><?xml version="1.0" encoding="UTF-8" standalone="yes"?>
<Relationships xmlns="http://schemas.openxmlformats.org/package/2006/relationships"><Relationship Id="rId2" Type="http://schemas.openxmlformats.org/officeDocument/2006/relationships/image" Target="../media/image155.jpg"/><Relationship Id="rId1" Type="http://schemas.openxmlformats.org/officeDocument/2006/relationships/slideLayout" Target="../slideLayouts/slideLayout29.xml"/></Relationships>
</file>

<file path=ppt/slides/_rels/slide174.xml.rels><?xml version="1.0" encoding="UTF-8" standalone="yes"?>
<Relationships xmlns="http://schemas.openxmlformats.org/package/2006/relationships"><Relationship Id="rId2" Type="http://schemas.openxmlformats.org/officeDocument/2006/relationships/image" Target="../media/image156.gif"/><Relationship Id="rId1" Type="http://schemas.openxmlformats.org/officeDocument/2006/relationships/slideLayout" Target="../slideLayouts/slideLayout29.xml"/></Relationships>
</file>

<file path=ppt/slides/_rels/slide175.xml.rels><?xml version="1.0" encoding="UTF-8" standalone="yes"?>
<Relationships xmlns="http://schemas.openxmlformats.org/package/2006/relationships"><Relationship Id="rId8" Type="http://schemas.openxmlformats.org/officeDocument/2006/relationships/image" Target="../media/image160.jpeg"/><Relationship Id="rId3" Type="http://schemas.openxmlformats.org/officeDocument/2006/relationships/image" Target="http://t2.gstatic.com/images?q=tbn:aCKnfzCWA-H9KM:http://wwwdelivery.superstock.com/WI/223/1566/200801/PreviewComp/SuperStock_1566-399616.jpg" TargetMode="External"/><Relationship Id="rId7" Type="http://schemas.openxmlformats.org/officeDocument/2006/relationships/image" Target="http://t2.gstatic.com/images?q=tbn:Sr0ewqtr900JWM:http://c.photoshelter.com/img-get/I00000LsK0Ah_c3c/s" TargetMode="External"/><Relationship Id="rId2" Type="http://schemas.openxmlformats.org/officeDocument/2006/relationships/image" Target="../media/image157.jpeg"/><Relationship Id="rId1" Type="http://schemas.openxmlformats.org/officeDocument/2006/relationships/slideLayout" Target="../slideLayouts/slideLayout29.xml"/><Relationship Id="rId6" Type="http://schemas.openxmlformats.org/officeDocument/2006/relationships/image" Target="../media/image159.jpeg"/><Relationship Id="rId5" Type="http://schemas.openxmlformats.org/officeDocument/2006/relationships/image" Target="http://sols.unlv.edu/Schulte/Anatomy/Leaves/MonocotEpidermisSM.jpg" TargetMode="External"/><Relationship Id="rId4" Type="http://schemas.openxmlformats.org/officeDocument/2006/relationships/image" Target="../media/image158.jpeg"/><Relationship Id="rId9" Type="http://schemas.openxmlformats.org/officeDocument/2006/relationships/image" Target="http://t2.gstatic.com/images?q=tbn:C0UGpywnEDkw_M:http://lima.osu.edu/biology/images/monoderm.jpg" TargetMode="External"/></Relationships>
</file>

<file path=ppt/slides/_rels/slide176.xml.rels><?xml version="1.0" encoding="UTF-8" standalone="yes"?>
<Relationships xmlns="http://schemas.openxmlformats.org/package/2006/relationships"><Relationship Id="rId8" Type="http://schemas.openxmlformats.org/officeDocument/2006/relationships/image" Target="../media/image160.jpeg"/><Relationship Id="rId3" Type="http://schemas.openxmlformats.org/officeDocument/2006/relationships/image" Target="http://t2.gstatic.com/images?q=tbn:aCKnfzCWA-H9KM:http://wwwdelivery.superstock.com/WI/223/1566/200801/PreviewComp/SuperStock_1566-399616.jpg" TargetMode="External"/><Relationship Id="rId7" Type="http://schemas.openxmlformats.org/officeDocument/2006/relationships/image" Target="http://t2.gstatic.com/images?q=tbn:Sr0ewqtr900JWM:http://c.photoshelter.com/img-get/I00000LsK0Ah_c3c/s" TargetMode="External"/><Relationship Id="rId2" Type="http://schemas.openxmlformats.org/officeDocument/2006/relationships/image" Target="../media/image157.jpeg"/><Relationship Id="rId1" Type="http://schemas.openxmlformats.org/officeDocument/2006/relationships/slideLayout" Target="../slideLayouts/slideLayout29.xml"/><Relationship Id="rId6" Type="http://schemas.openxmlformats.org/officeDocument/2006/relationships/image" Target="../media/image159.jpeg"/><Relationship Id="rId5" Type="http://schemas.openxmlformats.org/officeDocument/2006/relationships/image" Target="http://sols.unlv.edu/Schulte/Anatomy/Leaves/MonocotEpidermisSM.jpg" TargetMode="External"/><Relationship Id="rId4" Type="http://schemas.openxmlformats.org/officeDocument/2006/relationships/image" Target="../media/image158.jpeg"/><Relationship Id="rId9" Type="http://schemas.openxmlformats.org/officeDocument/2006/relationships/image" Target="http://t2.gstatic.com/images?q=tbn:C0UGpywnEDkw_M:http://lima.osu.edu/biology/images/monoderm.jpg" TargetMode="Externa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2.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9.xml"/></Relationships>
</file>

<file path=ppt/slides/_rels/slide183.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29.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5.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image" Target="../media/image163.jpeg"/><Relationship Id="rId1" Type="http://schemas.openxmlformats.org/officeDocument/2006/relationships/slideLayout" Target="../slideLayouts/slideLayout29.xml"/><Relationship Id="rId4" Type="http://schemas.openxmlformats.org/officeDocument/2006/relationships/image" Target="../media/image165.jpe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42.jpeg"/><Relationship Id="rId1" Type="http://schemas.openxmlformats.org/officeDocument/2006/relationships/slideLayout" Target="../slideLayouts/slideLayout29.xml"/><Relationship Id="rId5" Type="http://schemas.openxmlformats.org/officeDocument/2006/relationships/image" Target="../media/image167.jpeg"/><Relationship Id="rId4" Type="http://schemas.openxmlformats.org/officeDocument/2006/relationships/image" Target="../media/image166.jpeg"/></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4.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jpeg"/><Relationship Id="rId1" Type="http://schemas.openxmlformats.org/officeDocument/2006/relationships/slideLayout" Target="../slideLayouts/slideLayout29.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7.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29.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70.jpeg"/><Relationship Id="rId1" Type="http://schemas.openxmlformats.org/officeDocument/2006/relationships/slideLayout" Target="../slideLayouts/slideLayout29.xml"/><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4.xml.rels><?xml version="1.0" encoding="UTF-8" standalone="yes"?>
<Relationships xmlns="http://schemas.openxmlformats.org/package/2006/relationships"><Relationship Id="rId3" Type="http://schemas.openxmlformats.org/officeDocument/2006/relationships/image" Target="../media/image172.jpeg"/><Relationship Id="rId7" Type="http://schemas.openxmlformats.org/officeDocument/2006/relationships/image" Target="../media/image175.jpeg"/><Relationship Id="rId2" Type="http://schemas.openxmlformats.org/officeDocument/2006/relationships/image" Target="../media/image171.jpeg"/><Relationship Id="rId1" Type="http://schemas.openxmlformats.org/officeDocument/2006/relationships/slideLayout" Target="../slideLayouts/slideLayout29.xml"/><Relationship Id="rId6" Type="http://schemas.openxmlformats.org/officeDocument/2006/relationships/image" Target="../media/image174.jpeg"/><Relationship Id="rId5" Type="http://schemas.openxmlformats.org/officeDocument/2006/relationships/image" Target="../media/image173.jpeg"/><Relationship Id="rId4" Type="http://schemas.openxmlformats.org/officeDocument/2006/relationships/image" Target="../media/image42.jpe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7.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29.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1.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image" Target="../media/image177.jpeg"/><Relationship Id="rId1" Type="http://schemas.openxmlformats.org/officeDocument/2006/relationships/slideLayout" Target="../slideLayouts/slideLayout29.xml"/><Relationship Id="rId5" Type="http://schemas.openxmlformats.org/officeDocument/2006/relationships/image" Target="../media/image180.jpeg"/><Relationship Id="rId4" Type="http://schemas.openxmlformats.org/officeDocument/2006/relationships/image" Target="../media/image179.jpeg"/></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9.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image" Target="../media/image181.jpeg"/><Relationship Id="rId1" Type="http://schemas.openxmlformats.org/officeDocument/2006/relationships/slideLayout" Target="../slideLayouts/slideLayout29.xml"/><Relationship Id="rId4" Type="http://schemas.openxmlformats.org/officeDocument/2006/relationships/image" Target="../media/image18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2.xml.rels><?xml version="1.0" encoding="UTF-8" standalone="yes"?>
<Relationships xmlns="http://schemas.openxmlformats.org/package/2006/relationships"><Relationship Id="rId3" Type="http://schemas.openxmlformats.org/officeDocument/2006/relationships/image" Target="../media/image185.jpeg"/><Relationship Id="rId7" Type="http://schemas.openxmlformats.org/officeDocument/2006/relationships/image" Target="../media/image189.jpeg"/><Relationship Id="rId2" Type="http://schemas.openxmlformats.org/officeDocument/2006/relationships/image" Target="../media/image184.jpeg"/><Relationship Id="rId1" Type="http://schemas.openxmlformats.org/officeDocument/2006/relationships/slideLayout" Target="../slideLayouts/slideLayout29.xml"/><Relationship Id="rId6" Type="http://schemas.openxmlformats.org/officeDocument/2006/relationships/image" Target="../media/image188.jpeg"/><Relationship Id="rId5" Type="http://schemas.openxmlformats.org/officeDocument/2006/relationships/image" Target="../media/image187.jpeg"/><Relationship Id="rId4" Type="http://schemas.openxmlformats.org/officeDocument/2006/relationships/image" Target="../media/image186.jpeg"/></Relationships>
</file>

<file path=ppt/slides/_rels/slide23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9.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google.com.sa/url?sa=i&amp;rct=j&amp;q=&amp;esrc=s&amp;frm=1&amp;source=images&amp;cd=&amp;cad=rja&amp;docid=Nm94pvHiRH76VM&amp;tbnid=RI2zRK-zMZlo4M:&amp;ved=0CAUQjRw&amp;url=http://www.uic.edu/classes/bios/bios100/f06pm/lect06.htm&amp;ei=0D80UtDjC4350gXzroDYBQ&amp;psig=AFQjCNFWWCKYpKK1NwFfcdJ220K1KG_LxA&amp;ust=1379242206974459" TargetMode="Externa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media/image16.jpeg"/></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http://www.cartage.org.lb/en/themes/Sciences/Zoology/AnimalPhysiology/Anatomy/AnimalCellStructure/Mitochondria/mitochondria.jpg" TargetMode="External"/><Relationship Id="rId2" Type="http://schemas.openxmlformats.org/officeDocument/2006/relationships/image" Target="../media/image18.jpeg"/><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9.xml"/><Relationship Id="rId4" Type="http://schemas.openxmlformats.org/officeDocument/2006/relationships/image" Target="../media/image24.gif"/></Relationships>
</file>

<file path=ppt/slides/_rels/slide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9.xml"/><Relationship Id="rId1" Type="http://schemas.openxmlformats.org/officeDocument/2006/relationships/vmlDrawing" Target="../drawings/vmlDrawing1.v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wmf"/></Relationships>
</file>

<file path=ppt/slides/_rels/slide46.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3.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9.xml"/><Relationship Id="rId4" Type="http://schemas.openxmlformats.org/officeDocument/2006/relationships/image" Target="../media/image52.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9.xml"/><Relationship Id="rId4" Type="http://schemas.openxmlformats.org/officeDocument/2006/relationships/image" Target="http://img.sparknotes.com/figures/B/b1ab5bb87aee74a86fdae78ed564e663/dicotseed.gif"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63.jpeg"/><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9.xml"/></Relationships>
</file>

<file path=ppt/slides/_rels/slide9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5.jpeg"/><Relationship Id="rId1" Type="http://schemas.openxmlformats.org/officeDocument/2006/relationships/slideLayout" Target="../slideLayouts/slideLayout2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8.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srcRect/>
          <a:stretch>
            <a:fillRect/>
          </a:stretch>
        </p:blipFill>
        <p:spPr bwMode="auto">
          <a:xfrm>
            <a:off x="11784" y="31588"/>
            <a:ext cx="9144000" cy="6858000"/>
          </a:xfrm>
          <a:prstGeom prst="rect">
            <a:avLst/>
          </a:prstGeom>
          <a:noFill/>
          <a:ln w="9525">
            <a:noFill/>
            <a:miter lim="800000"/>
            <a:headEnd/>
            <a:tailEnd/>
          </a:ln>
          <a:effectLst/>
        </p:spPr>
      </p:pic>
      <p:sp>
        <p:nvSpPr>
          <p:cNvPr id="6" name="Rectangle 5"/>
          <p:cNvSpPr/>
          <p:nvPr/>
        </p:nvSpPr>
        <p:spPr>
          <a:xfrm>
            <a:off x="4139952" y="4509120"/>
            <a:ext cx="1063112" cy="369332"/>
          </a:xfrm>
          <a:prstGeom prst="rect">
            <a:avLst/>
          </a:prstGeom>
        </p:spPr>
        <p:txBody>
          <a:bodyPr wrap="none">
            <a:spAutoFit/>
          </a:bodyPr>
          <a:lstStyle/>
          <a:p>
            <a:r>
              <a:rPr lang="ar-SA" dirty="0"/>
              <a:t>الجزء الأول</a:t>
            </a:r>
            <a:endParaRPr lang="en-US" dirty="0"/>
          </a:p>
        </p:txBody>
      </p:sp>
    </p:spTree>
    <p:extLst>
      <p:ext uri="{BB962C8B-B14F-4D97-AF65-F5344CB8AC3E}">
        <p14:creationId xmlns:p14="http://schemas.microsoft.com/office/powerpoint/2010/main" val="5474033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611560" y="1386717"/>
            <a:ext cx="8136904"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كيفية تكوين النبات المعقد التركيب من الجنين البسيط التركيب:</a:t>
            </a:r>
            <a:endParaRPr kumimoji="0" lang="en-US" sz="2800" b="0" i="0" u="none" strike="noStrike" cap="none" normalizeH="0" baseline="0" dirty="0" smtClean="0">
              <a:ln>
                <a:noFill/>
              </a:ln>
              <a:solidFill>
                <a:srgbClr val="0070C0"/>
              </a:solidFill>
              <a:effectLst/>
              <a:latin typeface="Arial" pitchFamily="34" charset="0"/>
              <a:cs typeface="Arial" pitchFamily="34" charset="0"/>
            </a:endParaRPr>
          </a:p>
          <a:p>
            <a:pPr lvl="0" eaLnBrk="0" fontAlgn="base" hangingPunct="0">
              <a:spcBef>
                <a:spcPct val="0"/>
              </a:spcBef>
              <a:spcAft>
                <a:spcPct val="0"/>
              </a:spcAft>
            </a:pPr>
            <a:r>
              <a:rPr lang="ar-SA" sz="2800" dirty="0" smtClean="0">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لو فحصنا جنين النباتات البذرية فإنه يوجد منطقتين إنشائيتين على طرفي محور الجنين هما النسيج الإنشائي القمي للساق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Apical</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meristem</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of</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lang="en-US" sz="2800" dirty="0" smtClean="0">
                <a:solidFill>
                  <a:srgbClr val="FF0000"/>
                </a:solidFill>
                <a:latin typeface="Traditional Arabic" pitchFamily="2" charset="-78"/>
                <a:ea typeface="Times New Roman" pitchFamily="18" charset="0"/>
                <a:cs typeface="Traditional Arabic" pitchFamily="2" charset="-78"/>
              </a:rPr>
              <a:t>shoot</a:t>
            </a:r>
            <a:r>
              <a:rPr lang="en-US" sz="2800" dirty="0" smtClean="0">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أو قمة الساق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Shoot apex</a:t>
            </a:r>
            <a:r>
              <a:rPr kumimoji="0" lang="ar-SA"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والنسيج الإنشائي القمي للجذر</a:t>
            </a:r>
            <a:r>
              <a:rPr lang="en-US" sz="2800" dirty="0" smtClean="0">
                <a:solidFill>
                  <a:srgbClr val="FF0000"/>
                </a:solidFill>
                <a:latin typeface="Traditional Arabic" pitchFamily="2" charset="-78"/>
                <a:ea typeface="Times New Roman" pitchFamily="18" charset="0"/>
                <a:cs typeface="Traditional Arabic" pitchFamily="2" charset="-78"/>
              </a:rPr>
              <a:t>Apical meristem of</a:t>
            </a:r>
            <a:r>
              <a:rPr lang="en-US" sz="2800" dirty="0" smtClean="0">
                <a:latin typeface="Traditional Arabic" pitchFamily="2" charset="-78"/>
                <a:ea typeface="Times New Roman" pitchFamily="18" charset="0"/>
                <a:cs typeface="Traditional Arabic" pitchFamily="2" charset="-78"/>
              </a:rPr>
              <a:t>  </a:t>
            </a:r>
            <a:r>
              <a:rPr lang="en-US" sz="2800" dirty="0" smtClean="0">
                <a:solidFill>
                  <a:srgbClr val="FF0000"/>
                </a:solidFill>
                <a:latin typeface="Traditional Arabic" pitchFamily="2" charset="-78"/>
                <a:ea typeface="Times New Roman" pitchFamily="18" charset="0"/>
                <a:cs typeface="Traditional Arabic" pitchFamily="2" charset="-78"/>
              </a:rPr>
              <a:t>root</a:t>
            </a:r>
            <a:r>
              <a:rPr lang="en-US" sz="2800" dirty="0" smtClean="0">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أو قمة الجذر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Root apex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وبنشاط هاتين المنطقتين وما يرافقهما من تميز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Differentiation</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وتخصص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Specialization</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إلى خلايا وأنسجة مختلفة ثم ترتيبها في نظام معين لتكوين الأعضاء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Organization</a:t>
            </a:r>
            <a:r>
              <a:rPr kumimoji="0" lang="ar-SA"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من ذلك يتحول الجنين البسيط التركيب إلى نبات نامي معقد يمثل الطور البوغي </a:t>
            </a:r>
            <a:r>
              <a:rPr lang="en-US" sz="2800" dirty="0" smtClean="0">
                <a:solidFill>
                  <a:srgbClr val="FF0000"/>
                </a:solidFill>
                <a:latin typeface="Arial" panose="020B0604020202020204" pitchFamily="34" charset="0"/>
                <a:cs typeface="Arial" panose="020B0604020202020204" pitchFamily="34" charset="0"/>
              </a:rPr>
              <a:t>Sporophyte </a:t>
            </a:r>
            <a:r>
              <a:rPr lang="ar-SA" sz="2800" dirty="0" smtClean="0">
                <a:solidFill>
                  <a:srgbClr val="FF0000"/>
                </a:solidFill>
                <a:latin typeface="Arial" panose="020B0604020202020204" pitchFamily="34" charset="0"/>
                <a:cs typeface="Arial" panose="020B0604020202020204" pitchFamily="34" charset="0"/>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من دورة حياة النبات ( شكل 1 ).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44008" y="113719"/>
            <a:ext cx="4176464" cy="6555641"/>
          </a:xfrm>
          <a:prstGeom prst="rect">
            <a:avLst/>
          </a:prstGeom>
        </p:spPr>
        <p:txBody>
          <a:bodyPr wrap="square">
            <a:spAutoFit/>
          </a:bodyPr>
          <a:lstStyle/>
          <a:p>
            <a:r>
              <a:rPr lang="ar-SA" sz="2800" b="1" dirty="0">
                <a:latin typeface="Arial" panose="020B0604020202020204" pitchFamily="34" charset="0"/>
                <a:cs typeface="Arial" panose="020B0604020202020204" pitchFamily="34" charset="0"/>
              </a:rPr>
              <a:t>لقد وجد بالدراسة والبحث أن الجسد يحتوي علي </a:t>
            </a:r>
            <a:r>
              <a:rPr lang="ar-SA" sz="2800" b="1" dirty="0">
                <a:solidFill>
                  <a:srgbClr val="0070C0"/>
                </a:solidFill>
                <a:latin typeface="Arial" panose="020B0604020202020204" pitchFamily="34" charset="0"/>
                <a:cs typeface="Arial" panose="020B0604020202020204" pitchFamily="34" charset="0"/>
              </a:rPr>
              <a:t>طبقة واحدة </a:t>
            </a:r>
            <a:r>
              <a:rPr lang="ar-SA" sz="2800" b="1" dirty="0">
                <a:latin typeface="Arial" panose="020B0604020202020204" pitchFamily="34" charset="0"/>
                <a:cs typeface="Arial" panose="020B0604020202020204" pitchFamily="34" charset="0"/>
              </a:rPr>
              <a:t>من الخلايا الإنشائية بينما وجد أن لكل طبقة من </a:t>
            </a:r>
            <a:r>
              <a:rPr lang="ar-SA" sz="2800" b="1" dirty="0">
                <a:solidFill>
                  <a:srgbClr val="0070C0"/>
                </a:solidFill>
                <a:latin typeface="Arial" panose="020B0604020202020204" pitchFamily="34" charset="0"/>
                <a:cs typeface="Arial" panose="020B0604020202020204" pitchFamily="34" charset="0"/>
              </a:rPr>
              <a:t>طبقات الغطاء خلية أو أكثر من الخلايا المنشئة </a:t>
            </a:r>
            <a:r>
              <a:rPr lang="ar-SA" sz="2800" b="1" dirty="0">
                <a:latin typeface="Arial" panose="020B0604020202020204" pitchFamily="34" charset="0"/>
                <a:cs typeface="Arial" panose="020B0604020202020204" pitchFamily="34" charset="0"/>
              </a:rPr>
              <a:t>وبهذا يكون مجموع الطبقات المنشئة في هذا النسيج الإنشائي القمي هي عدد طبقات الغطاء مضافاً إليها الطبـقة المنشأة للجـسد ( </a:t>
            </a:r>
            <a:r>
              <a:rPr lang="ar-SA" sz="2800" b="1" dirty="0">
                <a:solidFill>
                  <a:srgbClr val="7030A0"/>
                </a:solidFill>
                <a:latin typeface="Arial" panose="020B0604020202020204" pitchFamily="34" charset="0"/>
                <a:cs typeface="Arial" panose="020B0604020202020204" pitchFamily="34" charset="0"/>
              </a:rPr>
              <a:t>أي عدد طبقات الغطاء  + 1 </a:t>
            </a:r>
            <a:r>
              <a:rPr lang="ar-SA" sz="2800" b="1" dirty="0">
                <a:latin typeface="Arial" panose="020B0604020202020204" pitchFamily="34" charset="0"/>
                <a:cs typeface="Arial" panose="020B0604020202020204" pitchFamily="34" charset="0"/>
              </a:rPr>
              <a:t>). وفي هذه الحالة تنشأ </a:t>
            </a:r>
            <a:r>
              <a:rPr lang="ar-SA" sz="2800" b="1" dirty="0">
                <a:solidFill>
                  <a:srgbClr val="0070C0"/>
                </a:solidFill>
                <a:latin typeface="Arial" panose="020B0604020202020204" pitchFamily="34" charset="0"/>
                <a:cs typeface="Arial" panose="020B0604020202020204" pitchFamily="34" charset="0"/>
              </a:rPr>
              <a:t>البشرة </a:t>
            </a:r>
            <a:r>
              <a:rPr lang="ar-SA" sz="2800" b="1" dirty="0" smtClean="0">
                <a:latin typeface="Arial" panose="020B0604020202020204" pitchFamily="34" charset="0"/>
                <a:cs typeface="Arial" panose="020B0604020202020204" pitchFamily="34" charset="0"/>
              </a:rPr>
              <a:t>دائماَ </a:t>
            </a:r>
            <a:r>
              <a:rPr lang="ar-SA" sz="2800" b="1" dirty="0">
                <a:latin typeface="Arial" panose="020B0604020202020204" pitchFamily="34" charset="0"/>
                <a:cs typeface="Arial" panose="020B0604020202020204" pitchFamily="34" charset="0"/>
              </a:rPr>
              <a:t>من </a:t>
            </a:r>
            <a:r>
              <a:rPr lang="ar-SA" sz="2800" b="1" dirty="0">
                <a:solidFill>
                  <a:srgbClr val="FF0000"/>
                </a:solidFill>
                <a:latin typeface="Arial" panose="020B0604020202020204" pitchFamily="34" charset="0"/>
                <a:cs typeface="Arial" panose="020B0604020202020204" pitchFamily="34" charset="0"/>
              </a:rPr>
              <a:t>الطبقة الخارجية للغطاء </a:t>
            </a:r>
            <a:r>
              <a:rPr lang="ar-SA" sz="2800" b="1" dirty="0">
                <a:latin typeface="Arial" panose="020B0604020202020204" pitchFamily="34" charset="0"/>
                <a:cs typeface="Arial" panose="020B0604020202020204" pitchFamily="34" charset="0"/>
              </a:rPr>
              <a:t>بينما تنشأ الأنسجة الأخرى ( </a:t>
            </a:r>
            <a:r>
              <a:rPr lang="ar-SA" sz="2800" b="1" dirty="0">
                <a:solidFill>
                  <a:srgbClr val="0070C0"/>
                </a:solidFill>
                <a:latin typeface="Arial" panose="020B0604020202020204" pitchFamily="34" charset="0"/>
                <a:cs typeface="Arial" panose="020B0604020202020204" pitchFamily="34" charset="0"/>
              </a:rPr>
              <a:t>القشرة والإسطوانة الوعائية والنخاع </a:t>
            </a:r>
            <a:r>
              <a:rPr lang="ar-SA" sz="2800" b="1" dirty="0">
                <a:solidFill>
                  <a:srgbClr val="FF0000"/>
                </a:solidFill>
                <a:latin typeface="Arial" panose="020B0604020202020204" pitchFamily="34" charset="0"/>
                <a:cs typeface="Arial" panose="020B0604020202020204" pitchFamily="34" charset="0"/>
              </a:rPr>
              <a:t>)</a:t>
            </a:r>
            <a:r>
              <a:rPr lang="ar-SA" sz="2800" b="1" dirty="0">
                <a:latin typeface="Arial" panose="020B0604020202020204" pitchFamily="34" charset="0"/>
                <a:cs typeface="Arial" panose="020B0604020202020204" pitchFamily="34" charset="0"/>
              </a:rPr>
              <a:t> من </a:t>
            </a:r>
            <a:r>
              <a:rPr lang="ar-SA" sz="2800" b="1" dirty="0">
                <a:solidFill>
                  <a:srgbClr val="FF0000"/>
                </a:solidFill>
                <a:latin typeface="Arial" panose="020B0604020202020204" pitchFamily="34" charset="0"/>
                <a:cs typeface="Arial" panose="020B0604020202020204" pitchFamily="34" charset="0"/>
              </a:rPr>
              <a:t>الغطاء والجسد </a:t>
            </a:r>
            <a:r>
              <a:rPr lang="ar-SA" sz="2800" b="1" dirty="0">
                <a:latin typeface="Arial" panose="020B0604020202020204" pitchFamily="34" charset="0"/>
                <a:cs typeface="Arial" panose="020B0604020202020204" pitchFamily="34" charset="0"/>
              </a:rPr>
              <a:t>معاً.</a:t>
            </a:r>
          </a:p>
        </p:txBody>
      </p:sp>
      <p:pic>
        <p:nvPicPr>
          <p:cNvPr id="3" name="Picture 3" descr="Tunica &amp; Corpus 2"/>
          <p:cNvPicPr>
            <a:picLocks noChangeAspect="1" noChangeArrowheads="1"/>
          </p:cNvPicPr>
          <p:nvPr/>
        </p:nvPicPr>
        <p:blipFill>
          <a:blip r:embed="rId3" cstate="print"/>
          <a:srcRect/>
          <a:stretch>
            <a:fillRect/>
          </a:stretch>
        </p:blipFill>
        <p:spPr bwMode="auto">
          <a:xfrm>
            <a:off x="423223" y="188640"/>
            <a:ext cx="3855095" cy="3528392"/>
          </a:xfrm>
          <a:prstGeom prst="rect">
            <a:avLst/>
          </a:prstGeom>
          <a:noFill/>
          <a:ln w="9525">
            <a:noFill/>
            <a:miter lim="800000"/>
            <a:headEnd/>
            <a:tailEnd/>
          </a:ln>
        </p:spPr>
      </p:pic>
      <p:pic>
        <p:nvPicPr>
          <p:cNvPr id="4" name="Picture 2" descr="Copy of Picture 030"/>
          <p:cNvPicPr>
            <a:picLocks noChangeAspect="1" noChangeArrowheads="1"/>
          </p:cNvPicPr>
          <p:nvPr/>
        </p:nvPicPr>
        <p:blipFill>
          <a:blip r:embed="rId4" cstate="print"/>
          <a:srcRect/>
          <a:stretch>
            <a:fillRect/>
          </a:stretch>
        </p:blipFill>
        <p:spPr bwMode="auto">
          <a:xfrm>
            <a:off x="467544" y="3717032"/>
            <a:ext cx="3810774" cy="2952328"/>
          </a:xfrm>
          <a:prstGeom prst="rect">
            <a:avLst/>
          </a:prstGeom>
          <a:noFill/>
        </p:spPr>
      </p:pic>
    </p:spTree>
    <p:extLst>
      <p:ext uri="{BB962C8B-B14F-4D97-AF65-F5344CB8AC3E}">
        <p14:creationId xmlns:p14="http://schemas.microsoft.com/office/powerpoint/2010/main" val="360351901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3" name="Rectangle 3"/>
          <p:cNvSpPr>
            <a:spLocks noChangeArrowheads="1"/>
          </p:cNvSpPr>
          <p:nvPr/>
        </p:nvSpPr>
        <p:spPr bwMode="auto">
          <a:xfrm>
            <a:off x="3707904" y="471155"/>
            <a:ext cx="4968552"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effectLst/>
                <a:latin typeface="Times New Roman" pitchFamily="18" charset="0"/>
                <a:ea typeface="Times New Roman" pitchFamily="18" charset="0"/>
                <a:cs typeface="Traditional Arabic" pitchFamily="2" charset="-78"/>
              </a:rPr>
              <a:t>4</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.نظرية المناطق الخلوية ( التمنطق الخلوي </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Cytological zones</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lvl="0" indent="457200" algn="r" eaLnBrk="0" fontAlgn="base" hangingPunct="0">
              <a:spcBef>
                <a:spcPct val="0"/>
              </a:spcBef>
              <a:spcAft>
                <a:spcPct val="0"/>
              </a:spcAft>
            </a:pPr>
            <a:r>
              <a:rPr lang="en-US" sz="2400" b="1" dirty="0" err="1" smtClean="0">
                <a:solidFill>
                  <a:srgbClr val="C00000"/>
                </a:solidFill>
                <a:latin typeface="Traditional Arabic" pitchFamily="2" charset="-78"/>
                <a:ea typeface="Times New Roman" pitchFamily="18" charset="0"/>
                <a:cs typeface="Traditional Arabic" pitchFamily="2" charset="-78"/>
              </a:rPr>
              <a:t>Cyto</a:t>
            </a:r>
            <a:r>
              <a:rPr lang="en-US" sz="2400" b="1" dirty="0" smtClean="0">
                <a:solidFill>
                  <a:srgbClr val="C00000"/>
                </a:solidFill>
                <a:latin typeface="Traditional Arabic" pitchFamily="2" charset="-78"/>
                <a:ea typeface="Times New Roman" pitchFamily="18" charset="0"/>
                <a:cs typeface="Traditional Arabic" pitchFamily="2" charset="-78"/>
              </a:rPr>
              <a:t>-histological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zonation  </a:t>
            </a:r>
            <a:r>
              <a:rPr kumimoji="0" lang="ar-SA" sz="24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lang="en-US" sz="2400" b="1" dirty="0">
              <a:latin typeface="Times New Roman" pitchFamily="18" charset="0"/>
              <a:ea typeface="Times New Roman" pitchFamily="18" charset="0"/>
              <a:cs typeface="Traditional Arabic" pitchFamily="2" charset="-78"/>
            </a:endParaRPr>
          </a:p>
          <a:p>
            <a:pPr lvl="0" indent="457200" algn="r" eaLnBrk="0" fontAlgn="base" hangingPunct="0">
              <a:spcBef>
                <a:spcPct val="0"/>
              </a:spcBef>
              <a:spcAft>
                <a:spcPct val="0"/>
              </a:spcAf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لقد اقترح هذه النظرية العالم فوستر </a:t>
            </a:r>
            <a:r>
              <a:rPr kumimoji="0" lang="en-US"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Foster</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عام 1938م على غرار ما وجد في قمم كل من نبات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الجينكو</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Genko</a:t>
            </a:r>
            <a:r>
              <a:rPr kumimoji="0" lang="en-US"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biloba</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ونبات الصنوبر </a:t>
            </a:r>
            <a:r>
              <a:rPr kumimoji="0" lang="en-US" b="0" i="1"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Pinus</a:t>
            </a:r>
            <a:r>
              <a:rPr kumimoji="0" lang="en-US"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sp.</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وفي هذه النظرية يقسم النسيج الإنشائي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إلى منطقة محورية بعيدة </a:t>
            </a:r>
            <a:r>
              <a:rPr kumimoji="0" lang="en-US"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Distal apical zone</a:t>
            </a:r>
            <a:r>
              <a:rPr kumimoji="0" lang="ar-SA"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ينتهي فيها المحور النباتي ومنطقتين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تنشآن</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عنها أو تشتقان منها وهما المنطقة الداخلية </a:t>
            </a:r>
            <a:r>
              <a:rPr kumimoji="0" lang="en-US"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Rib </a:t>
            </a:r>
            <a:r>
              <a:rPr kumimoji="0" lang="en-US"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en-US"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 inner zone )</a:t>
            </a:r>
            <a:r>
              <a:rPr kumimoji="0" lang="ar-SA"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وتظهر مباشرة تحت المنطقة المحورية البعيدة ويعطي نشاطها وانقسامها النخاع بعد عدة انقسامات ويطلق على المنطقة الداخلية أحياناً بالنسيج الإنشائي العمودي ( الضلعي ) </a:t>
            </a:r>
            <a:r>
              <a:rPr kumimoji="0" lang="en-US"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Rib </a:t>
            </a:r>
            <a:r>
              <a:rPr kumimoji="0" lang="en-US"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والمنطقة الخارجية أو </a:t>
            </a:r>
            <a:r>
              <a:rPr kumimoji="0" lang="en-US"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Outer zone</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أو المنطقة المحيطية  </a:t>
            </a:r>
            <a:r>
              <a:rPr kumimoji="0" lang="ar-SA"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Peripheral zone</a:t>
            </a:r>
            <a:r>
              <a:rPr kumimoji="0" lang="ar-SA"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تحيط بالمنطقة الداخلية وأحياناً تسمى بالنسيج الإنشائي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الحقيقي</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Eumeristem</a:t>
            </a:r>
            <a:r>
              <a:rPr kumimoji="0" lang="ar-SA"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أو النسيج الإنشائي الجانبي </a:t>
            </a:r>
            <a:r>
              <a:rPr kumimoji="0" lang="en-US"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Flank</a:t>
            </a:r>
            <a:r>
              <a:rPr kumimoji="0" lang="en-US"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شكل 23).</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r" defTabSz="914400" eaLnBrk="0" fontAlgn="base" latinLnBrk="0" hangingPunct="0">
              <a:lnSpc>
                <a:spcPct val="100000"/>
              </a:lnSpc>
              <a:spcBef>
                <a:spcPct val="0"/>
              </a:spcBef>
              <a:spcAft>
                <a:spcPct val="0"/>
              </a:spcAft>
              <a:buClrTx/>
              <a:buSzTx/>
              <a:buFontTx/>
              <a:buNone/>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وتتميز المنطقة المحيطية أو الخارجية بأنها ذات خلايا صغيرة غزيرة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وأنها ذات نشاط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مرستيمي</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عالي حيث تعطي هذه المنطقة بدايات الأوراق والبراعم، والنسيج الإنشائي الأساسي الذي يعطي القشرة وكذلك منشئ الأنسجة الوعائية الذي يعطي اللحاء والخشب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الأبتدائيين</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r" defTabSz="914400" eaLnBrk="0" fontAlgn="base" latinLnBrk="0" hangingPunct="0">
              <a:lnSpc>
                <a:spcPct val="100000"/>
              </a:lnSpc>
              <a:spcBef>
                <a:spcPct val="0"/>
              </a:spcBef>
              <a:spcAft>
                <a:spcPct val="0"/>
              </a:spcAft>
              <a:buClrTx/>
              <a:buSzTx/>
              <a:buFontTx/>
              <a:buNone/>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أما المنطقة الداخلية فإن خلاياها ذات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أقل كثافة من خلايا المنطقة الخارجية ويعطي نشاط هذه المنطقة نسيج النخاع.</a:t>
            </a:r>
            <a:endParaRPr kumimoji="0" lang="ar-SA"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web6"/>
          <p:cNvPicPr>
            <a:picLocks noChangeAspect="1" noChangeArrowheads="1"/>
          </p:cNvPicPr>
          <p:nvPr/>
        </p:nvPicPr>
        <p:blipFill>
          <a:blip r:embed="rId3" cstate="print"/>
          <a:srcRect/>
          <a:stretch>
            <a:fillRect/>
          </a:stretch>
        </p:blipFill>
        <p:spPr bwMode="auto">
          <a:xfrm>
            <a:off x="323528" y="332656"/>
            <a:ext cx="3168352" cy="3443548"/>
          </a:xfrm>
          <a:prstGeom prst="rect">
            <a:avLst/>
          </a:prstGeom>
          <a:noFill/>
          <a:ln w="9525">
            <a:noFill/>
            <a:miter lim="800000"/>
            <a:headEnd/>
            <a:tailEnd/>
          </a:ln>
        </p:spPr>
      </p:pic>
      <p:pic>
        <p:nvPicPr>
          <p:cNvPr id="4" name="Picture 3" descr="web6_3-5a"/>
          <p:cNvPicPr>
            <a:picLocks noChangeAspect="1" noChangeArrowheads="1"/>
          </p:cNvPicPr>
          <p:nvPr/>
        </p:nvPicPr>
        <p:blipFill>
          <a:blip r:embed="rId4" cstate="print"/>
          <a:srcRect/>
          <a:stretch>
            <a:fillRect/>
          </a:stretch>
        </p:blipFill>
        <p:spPr bwMode="auto">
          <a:xfrm>
            <a:off x="330627" y="3993524"/>
            <a:ext cx="3059832" cy="25059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eb6"/>
          <p:cNvPicPr>
            <a:picLocks noChangeAspect="1" noChangeArrowheads="1"/>
          </p:cNvPicPr>
          <p:nvPr/>
        </p:nvPicPr>
        <p:blipFill>
          <a:blip r:embed="rId3" cstate="print"/>
          <a:srcRect/>
          <a:stretch>
            <a:fillRect/>
          </a:stretch>
        </p:blipFill>
        <p:spPr bwMode="auto">
          <a:xfrm>
            <a:off x="4644008" y="836712"/>
            <a:ext cx="4149871" cy="3744416"/>
          </a:xfrm>
          <a:prstGeom prst="rect">
            <a:avLst/>
          </a:prstGeom>
          <a:noFill/>
          <a:ln w="9525">
            <a:noFill/>
            <a:miter lim="800000"/>
            <a:headEnd/>
            <a:tailEnd/>
          </a:ln>
        </p:spPr>
      </p:pic>
      <p:pic>
        <p:nvPicPr>
          <p:cNvPr id="3" name="Picture 2" descr="web6_3-5a"/>
          <p:cNvPicPr>
            <a:picLocks noChangeAspect="1" noChangeArrowheads="1"/>
          </p:cNvPicPr>
          <p:nvPr/>
        </p:nvPicPr>
        <p:blipFill>
          <a:blip r:embed="rId4" cstate="print"/>
          <a:srcRect/>
          <a:stretch>
            <a:fillRect/>
          </a:stretch>
        </p:blipFill>
        <p:spPr bwMode="auto">
          <a:xfrm>
            <a:off x="323528" y="836712"/>
            <a:ext cx="4248472" cy="3744416"/>
          </a:xfrm>
          <a:prstGeom prst="rect">
            <a:avLst/>
          </a:prstGeom>
          <a:noFill/>
          <a:ln w="9525">
            <a:noFill/>
            <a:miter lim="800000"/>
            <a:headEnd/>
            <a:tailEnd/>
          </a:ln>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75" y="0"/>
            <a:ext cx="9086850" cy="6858000"/>
          </a:xfrm>
          <a:prstGeom prst="rect">
            <a:avLst/>
          </a:prstGeom>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3"/>
          <p:cNvSpPr>
            <a:spLocks noChangeArrowheads="1"/>
          </p:cNvSpPr>
          <p:nvPr/>
        </p:nvSpPr>
        <p:spPr bwMode="auto">
          <a:xfrm>
            <a:off x="2987824" y="378870"/>
            <a:ext cx="5688632"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نظرية النسيج الإنشائي المنتظر والحلقة الإنشائية</a:t>
            </a:r>
            <a:endParaRPr kumimoji="0" lang="en-US" sz="24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l" defTabSz="914400" rtl="1"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Waitting</a:t>
            </a:r>
            <a:r>
              <a:rPr lang="en-US" sz="2400" b="1" dirty="0" smtClean="0">
                <a:solidFill>
                  <a:srgbClr val="C00000"/>
                </a:solidFill>
                <a:latin typeface="Traditional Arabic" pitchFamily="2" charset="-78"/>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meristem and initiating ring Theory                                                         </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لقد اقترح هذه النظرية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بوفا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Buvat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وطلابه عام 1955م ، ثم أيد هذا الاقتراح العالم كلاوس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Clawes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بعد ذلك بسنوات وكان ذلك في عام 1961م وفي هذه النظرية نلاحظ أن النشاط الإنشائي يلعب دوراً كبيراً في اقتراحها حيث أن الدراسات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السيتولوجية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وكيمياء الأنسجة والبنيات الدقيقة على المنطقة البعيدة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Distal zone</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المقترحة من قبل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فوستر</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1938م والتي تمثل النسيج الإنشائي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Apical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تدل على أن هذه المنطقة خاملة خلال النمو الخضري للعضو النباتي بمقارنتها بالمنطقة الخارجية ( أو النسيج الإنشائي الحقيقي ) ولهذا أطلق عليها بوفا اسم النسيج الإنشائي المنتظر ( النسيج الإنشائي المترقب )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Waiting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لأنه يعتقد أن هذه المنطقة البعيدة تظل خاملة أي غير نشطة حتى وقت التحول من الطور الخضري إلى الطور التكاثري وفي هذه المرحلة يلاحظ أنه يبدأ النسيج الإنشائي المنتظر في النشاط والانقسام ونتيجة لهذا النشاط ينتج المجموع الزهري أو التكاثري.</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62820" name="Rectangle 4"/>
          <p:cNvSpPr>
            <a:spLocks noChangeArrowheads="1"/>
          </p:cNvSpPr>
          <p:nvPr/>
        </p:nvSpPr>
        <p:spPr bwMode="auto">
          <a:xfrm>
            <a:off x="0" y="3095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endParaRPr kumimoji="0" lang="ar-SA" sz="16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sz="16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pic>
        <p:nvPicPr>
          <p:cNvPr id="4" name="Picture 1" descr="PineAppleSAMDay-12-Crop-HuePartLab300"/>
          <p:cNvPicPr>
            <a:picLocks noChangeAspect="1" noChangeArrowheads="1"/>
          </p:cNvPicPr>
          <p:nvPr/>
        </p:nvPicPr>
        <p:blipFill>
          <a:blip r:embed="rId2" cstate="print"/>
          <a:srcRect/>
          <a:stretch>
            <a:fillRect/>
          </a:stretch>
        </p:blipFill>
        <p:spPr bwMode="auto">
          <a:xfrm>
            <a:off x="323528" y="260648"/>
            <a:ext cx="2603140" cy="3600400"/>
          </a:xfrm>
          <a:prstGeom prst="rect">
            <a:avLst/>
          </a:prstGeom>
          <a:noFill/>
        </p:spPr>
      </p:pic>
      <p:pic>
        <p:nvPicPr>
          <p:cNvPr id="5" name="Picture 2" descr="PineappleFruLSMacroLab250"/>
          <p:cNvPicPr>
            <a:picLocks noChangeAspect="1" noChangeArrowheads="1"/>
          </p:cNvPicPr>
          <p:nvPr/>
        </p:nvPicPr>
        <p:blipFill>
          <a:blip r:embed="rId3" cstate="print"/>
          <a:srcRect/>
          <a:stretch>
            <a:fillRect/>
          </a:stretch>
        </p:blipFill>
        <p:spPr bwMode="auto">
          <a:xfrm>
            <a:off x="323528" y="3877503"/>
            <a:ext cx="2603140" cy="2700300"/>
          </a:xfrm>
          <a:prstGeom prst="rect">
            <a:avLst/>
          </a:prstGeom>
          <a:noFill/>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ineappleFruLSMacroLab250"/>
          <p:cNvPicPr>
            <a:picLocks noChangeAspect="1" noChangeArrowheads="1"/>
          </p:cNvPicPr>
          <p:nvPr/>
        </p:nvPicPr>
        <p:blipFill>
          <a:blip r:embed="rId3" cstate="print"/>
          <a:srcRect/>
          <a:stretch>
            <a:fillRect/>
          </a:stretch>
        </p:blipFill>
        <p:spPr bwMode="auto">
          <a:xfrm>
            <a:off x="5580112" y="764704"/>
            <a:ext cx="3168352" cy="5184576"/>
          </a:xfrm>
          <a:prstGeom prst="rect">
            <a:avLst/>
          </a:prstGeom>
          <a:noFill/>
        </p:spPr>
      </p:pic>
      <p:pic>
        <p:nvPicPr>
          <p:cNvPr id="3" name="Picture 1" descr="PineAppleSAMDay-12-Crop-HuePartLab300"/>
          <p:cNvPicPr>
            <a:picLocks noChangeAspect="1" noChangeArrowheads="1"/>
          </p:cNvPicPr>
          <p:nvPr/>
        </p:nvPicPr>
        <p:blipFill>
          <a:blip r:embed="rId4" cstate="print"/>
          <a:srcRect/>
          <a:stretch>
            <a:fillRect/>
          </a:stretch>
        </p:blipFill>
        <p:spPr bwMode="auto">
          <a:xfrm>
            <a:off x="845657" y="332656"/>
            <a:ext cx="4536504" cy="5256584"/>
          </a:xfrm>
          <a:prstGeom prst="rect">
            <a:avLst/>
          </a:prstGeom>
          <a:noFill/>
        </p:spPr>
      </p:pic>
      <p:sp>
        <p:nvSpPr>
          <p:cNvPr id="4" name="Rectangle 3"/>
          <p:cNvSpPr/>
          <p:nvPr/>
        </p:nvSpPr>
        <p:spPr>
          <a:xfrm>
            <a:off x="1544458" y="6021288"/>
            <a:ext cx="2919389" cy="369332"/>
          </a:xfrm>
          <a:prstGeom prst="rect">
            <a:avLst/>
          </a:prstGeom>
        </p:spPr>
        <p:txBody>
          <a:bodyPr wrap="none">
            <a:spAutoFit/>
          </a:bodyPr>
          <a:lstStyle/>
          <a:p>
            <a:r>
              <a:rPr lang="en-US" dirty="0"/>
              <a:t>SAM =shoot apical </a:t>
            </a:r>
            <a:r>
              <a:rPr lang="en-US" dirty="0" smtClean="0"/>
              <a:t>meristem</a:t>
            </a:r>
            <a:endParaRPr 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8760" r="47740"/>
          <a:stretch/>
        </p:blipFill>
        <p:spPr>
          <a:xfrm>
            <a:off x="4283968" y="116632"/>
            <a:ext cx="4573016" cy="5669742"/>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424" y="629980"/>
            <a:ext cx="3888432" cy="5805264"/>
          </a:xfrm>
          <a:prstGeom prst="rect">
            <a:avLst/>
          </a:prstGeom>
        </p:spPr>
      </p:pic>
      <p:sp>
        <p:nvSpPr>
          <p:cNvPr id="4" name="Rectangle 3"/>
          <p:cNvSpPr/>
          <p:nvPr/>
        </p:nvSpPr>
        <p:spPr>
          <a:xfrm>
            <a:off x="2326598" y="260648"/>
            <a:ext cx="1975220" cy="369332"/>
          </a:xfrm>
          <a:prstGeom prst="rect">
            <a:avLst/>
          </a:prstGeom>
        </p:spPr>
        <p:txBody>
          <a:bodyPr wrap="none">
            <a:spAutoFit/>
          </a:bodyPr>
          <a:lstStyle/>
          <a:p>
            <a:r>
              <a:rPr lang="en-US" dirty="0"/>
              <a:t>Dragon Fruit plant </a:t>
            </a:r>
          </a:p>
        </p:txBody>
      </p:sp>
      <p:sp>
        <p:nvSpPr>
          <p:cNvPr id="5" name="Rectangle 4"/>
          <p:cNvSpPr/>
          <p:nvPr/>
        </p:nvSpPr>
        <p:spPr>
          <a:xfrm>
            <a:off x="4139952" y="5877272"/>
            <a:ext cx="1975220" cy="369332"/>
          </a:xfrm>
          <a:prstGeom prst="rect">
            <a:avLst/>
          </a:prstGeom>
        </p:spPr>
        <p:txBody>
          <a:bodyPr wrap="none">
            <a:spAutoFit/>
          </a:bodyPr>
          <a:lstStyle/>
          <a:p>
            <a:r>
              <a:rPr lang="en-US" dirty="0"/>
              <a:t>Dragon Fruit plant </a:t>
            </a:r>
          </a:p>
        </p:txBody>
      </p:sp>
    </p:spTree>
    <p:extLst>
      <p:ext uri="{BB962C8B-B14F-4D97-AF65-F5344CB8AC3E}">
        <p14:creationId xmlns:p14="http://schemas.microsoft.com/office/powerpoint/2010/main" val="295847387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267546"/>
            <a:ext cx="7416824" cy="6245024"/>
          </a:xfrm>
          <a:prstGeom prst="rect">
            <a:avLst/>
          </a:prstGeom>
        </p:spPr>
      </p:pic>
      <p:sp>
        <p:nvSpPr>
          <p:cNvPr id="3" name="Rectangle 2"/>
          <p:cNvSpPr/>
          <p:nvPr/>
        </p:nvSpPr>
        <p:spPr>
          <a:xfrm>
            <a:off x="251520" y="5589240"/>
            <a:ext cx="4572000" cy="923330"/>
          </a:xfrm>
          <a:prstGeom prst="rect">
            <a:avLst/>
          </a:prstGeom>
        </p:spPr>
        <p:txBody>
          <a:bodyPr>
            <a:spAutoFit/>
          </a:bodyPr>
          <a:lstStyle/>
          <a:p>
            <a:pPr algn="l"/>
            <a:r>
              <a:rPr lang="en-US" dirty="0"/>
              <a:t>http://</a:t>
            </a:r>
            <a:r>
              <a:rPr lang="en-US" dirty="0" smtClean="0"/>
              <a:t>media-cache ak0.pinimg.com/736x/37/9d/30/379d30e624b13f7fa8fc99b036221c6f.jpg</a:t>
            </a:r>
            <a:endParaRPr lang="en-US" dirty="0"/>
          </a:p>
        </p:txBody>
      </p:sp>
    </p:spTree>
    <p:extLst>
      <p:ext uri="{BB962C8B-B14F-4D97-AF65-F5344CB8AC3E}">
        <p14:creationId xmlns:p14="http://schemas.microsoft.com/office/powerpoint/2010/main" val="70175906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1054" y="887588"/>
            <a:ext cx="3795082" cy="5061691"/>
          </a:xfrm>
          <a:prstGeom prst="rect">
            <a:avLst/>
          </a:prstGeom>
        </p:spPr>
      </p:pic>
      <p:sp>
        <p:nvSpPr>
          <p:cNvPr id="3" name="Rectangle 2"/>
          <p:cNvSpPr/>
          <p:nvPr/>
        </p:nvSpPr>
        <p:spPr>
          <a:xfrm>
            <a:off x="2123728" y="6202339"/>
            <a:ext cx="3033203" cy="646331"/>
          </a:xfrm>
          <a:prstGeom prst="rect">
            <a:avLst/>
          </a:prstGeom>
        </p:spPr>
        <p:txBody>
          <a:bodyPr wrap="none">
            <a:spAutoFit/>
          </a:bodyPr>
          <a:lstStyle/>
          <a:p>
            <a:r>
              <a:rPr lang="en-US" b="1" dirty="0" smtClean="0"/>
              <a:t>Blue Puya  </a:t>
            </a:r>
            <a:r>
              <a:rPr lang="en-US" dirty="0" smtClean="0"/>
              <a:t>Puya </a:t>
            </a:r>
            <a:r>
              <a:rPr lang="en-US" dirty="0"/>
              <a:t>berteroniana</a:t>
            </a:r>
          </a:p>
          <a:p>
            <a:r>
              <a:rPr lang="en-US" b="1" dirty="0" smtClean="0"/>
              <a:t>  </a:t>
            </a:r>
            <a:endParaRPr lang="en-US" dirty="0"/>
          </a:p>
        </p:txBody>
      </p:sp>
    </p:spTree>
    <p:extLst>
      <p:ext uri="{BB962C8B-B14F-4D97-AF65-F5344CB8AC3E}">
        <p14:creationId xmlns:p14="http://schemas.microsoft.com/office/powerpoint/2010/main" val="127564830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ChangeArrowheads="1"/>
          </p:cNvSpPr>
          <p:nvPr/>
        </p:nvSpPr>
        <p:spPr bwMode="auto">
          <a:xfrm>
            <a:off x="467544" y="235474"/>
            <a:ext cx="8136904" cy="20005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ونظراً لأن المنطقة الخارجية ( النسيج الإنشائي الحقيقي ) ذات نشاط انقسامي كبير وأنها تنشئ بدايات الأوراق والبراعم الجانبية بالإضافة إلى الأنسجة الداخلية ما عدا نسيج النخاع فقد أطلق عليها بوفات ب</a:t>
            </a:r>
            <a:r>
              <a:rPr kumimoji="0" lang="ar-SA" sz="24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الحلقة</a:t>
            </a:r>
            <a:r>
              <a:rPr lang="ar-SA" sz="2400" dirty="0" smtClean="0">
                <a:solidFill>
                  <a:srgbClr val="C00000"/>
                </a:solidFill>
                <a:latin typeface="Times New Roman" pitchFamily="18" charset="0"/>
                <a:ea typeface="Times New Roman" pitchFamily="18" charset="0"/>
                <a:cs typeface="Traditional Arabic" pitchFamily="2" charset="-78"/>
              </a:rPr>
              <a:t> الإنشائية </a:t>
            </a:r>
            <a:r>
              <a:rPr lang="en-US" sz="2400" dirty="0" smtClean="0">
                <a:solidFill>
                  <a:srgbClr val="C00000"/>
                </a:solidFill>
                <a:latin typeface="Traditional Arabic" pitchFamily="2" charset="-78"/>
                <a:ea typeface="Times New Roman" pitchFamily="18" charset="0"/>
                <a:cs typeface="Traditional Arabic" pitchFamily="2" charset="-78"/>
              </a:rPr>
              <a:t>Initiating ring</a:t>
            </a:r>
            <a:r>
              <a:rPr lang="ar-SA" sz="2400" dirty="0" smtClean="0">
                <a:solidFill>
                  <a:srgbClr val="C00000"/>
                </a:solidFill>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واعتبر المنطقة الداخلية منشئة للنخاع </a:t>
            </a:r>
            <a:r>
              <a:rPr lang="en-US" sz="2400" dirty="0" err="1" smtClean="0">
                <a:solidFill>
                  <a:srgbClr val="C00000"/>
                </a:solidFill>
                <a:latin typeface="Traditional Arabic" pitchFamily="2" charset="-78"/>
                <a:ea typeface="Times New Roman" pitchFamily="18" charset="0"/>
                <a:cs typeface="Traditional Arabic" pitchFamily="2" charset="-78"/>
              </a:rPr>
              <a:t>Medullary</a:t>
            </a:r>
            <a:r>
              <a:rPr lang="en-US" sz="2400" dirty="0" smtClean="0">
                <a:solidFill>
                  <a:srgbClr val="C00000"/>
                </a:solidFill>
                <a:latin typeface="Traditional Arabic" pitchFamily="2" charset="-78"/>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meristem</a:t>
            </a:r>
            <a:r>
              <a:rPr lang="ar-SA" sz="2400" dirty="0" smtClean="0">
                <a:solidFill>
                  <a:srgbClr val="C00000"/>
                </a:solidFill>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61793" name="Picture 1" descr="http://biology.kenyon.edu/courses/biol114/Chap12/veg-rep.jpg"/>
          <p:cNvPicPr>
            <a:picLocks noChangeAspect="1" noChangeArrowheads="1"/>
          </p:cNvPicPr>
          <p:nvPr/>
        </p:nvPicPr>
        <p:blipFill>
          <a:blip r:embed="rId2" r:link="rId3" cstate="print"/>
          <a:srcRect/>
          <a:stretch>
            <a:fillRect/>
          </a:stretch>
        </p:blipFill>
        <p:spPr bwMode="auto">
          <a:xfrm>
            <a:off x="1979712" y="1772816"/>
            <a:ext cx="6048672" cy="2626618"/>
          </a:xfrm>
          <a:prstGeom prst="rect">
            <a:avLst/>
          </a:prstGeom>
          <a:noFill/>
        </p:spPr>
      </p:pic>
      <p:sp>
        <p:nvSpPr>
          <p:cNvPr id="161795" name="Rectangle 3"/>
          <p:cNvSpPr>
            <a:spLocks noChangeArrowheads="1"/>
          </p:cNvSpPr>
          <p:nvPr/>
        </p:nvSpPr>
        <p:spPr bwMode="auto">
          <a:xfrm>
            <a:off x="395536" y="4166585"/>
            <a:ext cx="8136904"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هذا وقد امتدت نظرية المنطقة البعيدة الخاملة من وجودها في المجموع الخضري لنباتات كاسيات البذور إلى نباتات عاريات البذور كما وجدت أيضاً في النباتات الوعائية البدائية وكذلك في الجذور لمعظم النباتات الراقية، والتي سميت فيما بعد بالمركز الساكن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Quiescent center</a:t>
            </a:r>
            <a:r>
              <a:rPr kumimoji="0" lang="ar-SA"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(كلاوس 1961م )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1"/>
          <p:cNvSpPr>
            <a:spLocks noChangeArrowheads="1"/>
          </p:cNvSpPr>
          <p:nvPr/>
        </p:nvSpPr>
        <p:spPr bwMode="auto">
          <a:xfrm>
            <a:off x="179512" y="571328"/>
            <a:ext cx="871296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قمة المجموع الخضري للنباتات الوعائية غير الزهرية </a:t>
            </a:r>
            <a:endParaRPr kumimoji="0" lang="en-US" sz="24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تتميز هذه النباتات بوجود خلية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واحدة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Single apical cell</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أو أحياناً عدة خلايا إنشائية. وعادة ما تكون الخلية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الفردية هرمية الشكل تتجه قاعدتها إلى ناحية السطح الحر وتتجه الجوانب الثلاثة الأخرى ناحية الداخل. وتنتج الخلايا الجديدة موازية للأضلاع الثلاثة وخير مثل على ذلك ما يوجد في</a:t>
            </a:r>
            <a:r>
              <a:rPr kumimoji="0" lang="ar-SA" sz="2400" b="0" i="0" u="none" strike="noStrike" cap="none" normalizeH="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قمة المجموع الخضري لنبات ذيل الحصان وكثير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السراخس</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ما عدا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السراخس</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الحقيقية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شكل 20 ).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قمة المجموع الخضري للنباتات عاريات البذور</a:t>
            </a:r>
            <a:endParaRPr kumimoji="0" lang="en-US" sz="24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اكتشفت نظرية المناطق الخلوية في النسيج الإنشائي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لكل من نبات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الجينكو</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ونباتات الصنوبر. وقسم النسيج الإنشائي الابتدائي في تلك النباتات إلى منطقة محورية بعيدة ذات خلايا إنشائية متشابهة في الشكل ونشاط إنشائي قليل وهذه المنطقة يعطي نشاطها إلى تكوين منطقتين من الخلايا الإنشائية: منطقة خارجية. يعطي نشاطها جميع الخلايا والأنسجة ما عدا النخاع، ومنطقة داخلية يعطي نشاطها نسيج النخاع ( شكل 23 ).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قمة المجموع الخضري للنباتات كاسيات البذور</a:t>
            </a:r>
            <a:endParaRPr kumimoji="0" lang="en-US" sz="24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تنطبق نظرية الغطاء والجسد على معظم أفراد هذه المجموعة من النباتات : ففي نباتات ذوات الفلقتين يتكون الغطاء من طبقة إلى خمس طبقات وغالباً ما يوجد طبقتين. بينما في نباتات ذوات الفلقة الواحدة يتكون الغطاء من طبقة إلى 4 طبقات وعادة ما يكون الغطاء طبقة واحدة في أغلب النباتات. وهناك آراء تقول بأن الغطاء لا يتكون من أكثر من طبقتين هما منشئ البشرة ومنشئ تحت البـشرة ( شكل 22 ).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Pictures\Pictures\Dcot emberyo.gif"/>
          <p:cNvPicPr>
            <a:picLocks noChangeAspect="1" noChangeArrowheads="1"/>
          </p:cNvPicPr>
          <p:nvPr/>
        </p:nvPicPr>
        <p:blipFill>
          <a:blip r:embed="rId3" cstate="print"/>
          <a:srcRect/>
          <a:stretch>
            <a:fillRect/>
          </a:stretch>
        </p:blipFill>
        <p:spPr bwMode="auto">
          <a:xfrm>
            <a:off x="1753566" y="1618187"/>
            <a:ext cx="5486400" cy="3619500"/>
          </a:xfrm>
          <a:prstGeom prst="rect">
            <a:avLst/>
          </a:prstGeom>
          <a:noFill/>
        </p:spPr>
      </p:pic>
      <p:sp>
        <p:nvSpPr>
          <p:cNvPr id="3" name="Rectangle 2"/>
          <p:cNvSpPr/>
          <p:nvPr/>
        </p:nvSpPr>
        <p:spPr>
          <a:xfrm flipV="1">
            <a:off x="4286506" y="3613666"/>
            <a:ext cx="717542" cy="369332"/>
          </a:xfrm>
          <a:prstGeom prst="rect">
            <a:avLst/>
          </a:prstGeom>
        </p:spPr>
        <p:txBody>
          <a:bodyPr wrap="square">
            <a:spAutoFit/>
          </a:bodyPr>
          <a:lstStyle/>
          <a:p>
            <a:r>
              <a:rPr lang="ar-SA" b="1" dirty="0">
                <a:latin typeface="Traditional Arabic" pitchFamily="2" charset="-78"/>
                <a:ea typeface="Times New Roman" pitchFamily="18" charset="0"/>
                <a:cs typeface="Traditional Arabic" pitchFamily="2" charset="-78"/>
              </a:rPr>
              <a:t>شكل </a:t>
            </a:r>
            <a:endParaRPr lang="en-US" dirty="0"/>
          </a:p>
        </p:txBody>
      </p:sp>
      <p:sp>
        <p:nvSpPr>
          <p:cNvPr id="4" name="Rectangle 3"/>
          <p:cNvSpPr/>
          <p:nvPr/>
        </p:nvSpPr>
        <p:spPr>
          <a:xfrm>
            <a:off x="5880459" y="5840698"/>
            <a:ext cx="2719014" cy="369332"/>
          </a:xfrm>
          <a:prstGeom prst="rect">
            <a:avLst/>
          </a:prstGeom>
        </p:spPr>
        <p:txBody>
          <a:bodyPr wrap="none">
            <a:spAutoFit/>
          </a:bodyPr>
          <a:lstStyle/>
          <a:p>
            <a:r>
              <a:rPr lang="ar-SA" b="1" dirty="0" smtClean="0">
                <a:latin typeface="Traditional Arabic" pitchFamily="2" charset="-78"/>
                <a:ea typeface="Times New Roman" pitchFamily="18" charset="0"/>
                <a:cs typeface="Traditional Arabic" pitchFamily="2" charset="-78"/>
              </a:rPr>
              <a:t> </a:t>
            </a:r>
            <a:r>
              <a:rPr lang="ar-SA" b="1" dirty="0">
                <a:latin typeface="Traditional Arabic" pitchFamily="2" charset="-78"/>
                <a:ea typeface="Times New Roman" pitchFamily="18" charset="0"/>
                <a:cs typeface="Traditional Arabic" pitchFamily="2" charset="-78"/>
              </a:rPr>
              <a:t>شكل </a:t>
            </a:r>
            <a:r>
              <a:rPr lang="ar-SA" b="1" dirty="0" smtClean="0">
                <a:latin typeface="Traditional Arabic" pitchFamily="2" charset="-78"/>
                <a:ea typeface="Times New Roman" pitchFamily="18" charset="0"/>
                <a:cs typeface="Traditional Arabic" pitchFamily="2" charset="-78"/>
              </a:rPr>
              <a:t>(3 </a:t>
            </a:r>
            <a:r>
              <a:rPr lang="ar-SA" b="1" dirty="0">
                <a:latin typeface="Traditional Arabic" pitchFamily="2" charset="-78"/>
                <a:ea typeface="Times New Roman" pitchFamily="18" charset="0"/>
                <a:cs typeface="Traditional Arabic" pitchFamily="2" charset="-78"/>
              </a:rPr>
              <a:t>) </a:t>
            </a:r>
            <a:r>
              <a:rPr lang="ar-SA" b="1" dirty="0" smtClean="0">
                <a:latin typeface="Traditional Arabic" pitchFamily="2" charset="-78"/>
                <a:ea typeface="Times New Roman" pitchFamily="18" charset="0"/>
                <a:cs typeface="Traditional Arabic" pitchFamily="2" charset="-78"/>
              </a:rPr>
              <a:t>جنين </a:t>
            </a:r>
            <a:r>
              <a:rPr lang="ar-SA" b="1" dirty="0">
                <a:latin typeface="Traditional Arabic" pitchFamily="2" charset="-78"/>
                <a:ea typeface="Times New Roman" pitchFamily="18" charset="0"/>
                <a:cs typeface="Traditional Arabic" pitchFamily="2" charset="-78"/>
              </a:rPr>
              <a:t>نباتات ذوات </a:t>
            </a:r>
            <a:r>
              <a:rPr lang="ar-SA" b="1" dirty="0" smtClean="0">
                <a:latin typeface="Traditional Arabic" pitchFamily="2" charset="-78"/>
                <a:ea typeface="Times New Roman" pitchFamily="18" charset="0"/>
                <a:cs typeface="Traditional Arabic" pitchFamily="2" charset="-78"/>
              </a:rPr>
              <a:t>الفلقتين </a:t>
            </a:r>
            <a:endParaRPr lang="en-US" dirty="0"/>
          </a:p>
        </p:txBody>
      </p:sp>
      <p:sp>
        <p:nvSpPr>
          <p:cNvPr id="6" name="Rectangle 5"/>
          <p:cNvSpPr/>
          <p:nvPr/>
        </p:nvSpPr>
        <p:spPr>
          <a:xfrm>
            <a:off x="4678050" y="645844"/>
            <a:ext cx="4142481" cy="369332"/>
          </a:xfrm>
          <a:prstGeom prst="rect">
            <a:avLst/>
          </a:prstGeom>
        </p:spPr>
        <p:txBody>
          <a:bodyPr wrap="none">
            <a:spAutoFit/>
          </a:bodyPr>
          <a:lstStyle/>
          <a:p>
            <a:r>
              <a:rPr lang="ar-SA" dirty="0">
                <a:latin typeface="Traditional Arabic" pitchFamily="2" charset="-78"/>
                <a:ea typeface="Times New Roman" pitchFamily="18" charset="0"/>
                <a:cs typeface="Traditional Arabic" pitchFamily="2" charset="-78"/>
              </a:rPr>
              <a:t>النسيج الإنشائي القمي للساق </a:t>
            </a:r>
            <a:r>
              <a:rPr lang="ar-SA" dirty="0" smtClean="0">
                <a:solidFill>
                  <a:srgbClr val="FF0000"/>
                </a:solidFill>
                <a:latin typeface="Traditional Arabic" pitchFamily="2" charset="-78"/>
                <a:ea typeface="Times New Roman" pitchFamily="18" charset="0"/>
                <a:cs typeface="Traditional Arabic" pitchFamily="2" charset="-78"/>
              </a:rPr>
              <a:t>ٍ</a:t>
            </a:r>
            <a:r>
              <a:rPr lang="en-US" dirty="0" smtClean="0">
                <a:solidFill>
                  <a:srgbClr val="FF0000"/>
                </a:solidFill>
                <a:latin typeface="Traditional Arabic" pitchFamily="2" charset="-78"/>
                <a:ea typeface="Times New Roman" pitchFamily="18" charset="0"/>
                <a:cs typeface="Traditional Arabic" pitchFamily="2" charset="-78"/>
              </a:rPr>
              <a:t>Shoot</a:t>
            </a:r>
            <a:r>
              <a:rPr lang="en-US" dirty="0" smtClean="0">
                <a:latin typeface="Traditional Arabic" pitchFamily="2" charset="-78"/>
                <a:ea typeface="Times New Roman" pitchFamily="18" charset="0"/>
                <a:cs typeface="Traditional Arabic" pitchFamily="2" charset="-78"/>
              </a:rPr>
              <a:t> </a:t>
            </a:r>
            <a:r>
              <a:rPr lang="en-US" dirty="0" smtClean="0">
                <a:solidFill>
                  <a:srgbClr val="FF0000"/>
                </a:solidFill>
                <a:latin typeface="Traditional Arabic" pitchFamily="2" charset="-78"/>
                <a:ea typeface="Times New Roman" pitchFamily="18" charset="0"/>
                <a:cs typeface="Traditional Arabic" pitchFamily="2" charset="-78"/>
              </a:rPr>
              <a:t>Apical</a:t>
            </a:r>
            <a:r>
              <a:rPr lang="en-US" dirty="0" smtClean="0">
                <a:latin typeface="Traditional Arabic" pitchFamily="2" charset="-78"/>
                <a:ea typeface="Times New Roman" pitchFamily="18" charset="0"/>
                <a:cs typeface="Traditional Arabic" pitchFamily="2" charset="-78"/>
              </a:rPr>
              <a:t> </a:t>
            </a:r>
            <a:r>
              <a:rPr lang="en-US" dirty="0" smtClean="0">
                <a:solidFill>
                  <a:srgbClr val="FF0000"/>
                </a:solidFill>
                <a:latin typeface="Traditional Arabic" pitchFamily="2" charset="-78"/>
                <a:ea typeface="Times New Roman" pitchFamily="18" charset="0"/>
                <a:cs typeface="Traditional Arabic" pitchFamily="2" charset="-78"/>
              </a:rPr>
              <a:t>meristem</a:t>
            </a:r>
            <a:endParaRPr lang="en-US" dirty="0"/>
          </a:p>
        </p:txBody>
      </p:sp>
      <p:sp>
        <p:nvSpPr>
          <p:cNvPr id="7" name="Rectangle 6"/>
          <p:cNvSpPr/>
          <p:nvPr/>
        </p:nvSpPr>
        <p:spPr>
          <a:xfrm>
            <a:off x="1187624" y="5676187"/>
            <a:ext cx="4153702" cy="369332"/>
          </a:xfrm>
          <a:prstGeom prst="rect">
            <a:avLst/>
          </a:prstGeom>
        </p:spPr>
        <p:txBody>
          <a:bodyPr wrap="none">
            <a:spAutoFit/>
          </a:bodyPr>
          <a:lstStyle/>
          <a:p>
            <a:r>
              <a:rPr lang="ar-SA" dirty="0">
                <a:latin typeface="Traditional Arabic" pitchFamily="2" charset="-78"/>
                <a:ea typeface="Times New Roman" pitchFamily="18" charset="0"/>
                <a:cs typeface="Traditional Arabic" pitchFamily="2" charset="-78"/>
              </a:rPr>
              <a:t>والنسيج الإنشائي القمي </a:t>
            </a:r>
            <a:r>
              <a:rPr lang="ar-SA" dirty="0" smtClean="0">
                <a:latin typeface="Traditional Arabic" pitchFamily="2" charset="-78"/>
                <a:ea typeface="Times New Roman" pitchFamily="18" charset="0"/>
                <a:cs typeface="Traditional Arabic" pitchFamily="2" charset="-78"/>
              </a:rPr>
              <a:t>للجذر</a:t>
            </a:r>
            <a:r>
              <a:rPr lang="en-US" dirty="0" smtClean="0">
                <a:solidFill>
                  <a:srgbClr val="FF0000"/>
                </a:solidFill>
                <a:latin typeface="Traditional Arabic" pitchFamily="2" charset="-78"/>
                <a:ea typeface="Times New Roman" pitchFamily="18" charset="0"/>
                <a:cs typeface="Traditional Arabic" pitchFamily="2" charset="-78"/>
              </a:rPr>
              <a:t>Root</a:t>
            </a:r>
            <a:r>
              <a:rPr lang="en-US" dirty="0" smtClean="0">
                <a:latin typeface="Traditional Arabic" pitchFamily="2" charset="-78"/>
                <a:ea typeface="Times New Roman" pitchFamily="18" charset="0"/>
                <a:cs typeface="Traditional Arabic" pitchFamily="2" charset="-78"/>
              </a:rPr>
              <a:t> </a:t>
            </a:r>
            <a:r>
              <a:rPr lang="en-US" dirty="0" smtClean="0">
                <a:solidFill>
                  <a:srgbClr val="FF0000"/>
                </a:solidFill>
                <a:latin typeface="Traditional Arabic" pitchFamily="2" charset="-78"/>
                <a:ea typeface="Times New Roman" pitchFamily="18" charset="0"/>
                <a:cs typeface="Traditional Arabic" pitchFamily="2" charset="-78"/>
              </a:rPr>
              <a:t>Apical </a:t>
            </a:r>
            <a:r>
              <a:rPr lang="en-US" dirty="0">
                <a:solidFill>
                  <a:srgbClr val="FF0000"/>
                </a:solidFill>
                <a:latin typeface="Traditional Arabic" pitchFamily="2" charset="-78"/>
                <a:ea typeface="Times New Roman" pitchFamily="18" charset="0"/>
                <a:cs typeface="Traditional Arabic" pitchFamily="2" charset="-78"/>
              </a:rPr>
              <a:t>meristem </a:t>
            </a:r>
            <a:endParaRPr lang="en-US" dirty="0"/>
          </a:p>
        </p:txBody>
      </p:sp>
      <p:sp>
        <p:nvSpPr>
          <p:cNvPr id="10" name="Up Arrow 9"/>
          <p:cNvSpPr/>
          <p:nvPr/>
        </p:nvSpPr>
        <p:spPr>
          <a:xfrm rot="8433521" flipH="1" flipV="1">
            <a:off x="3381077" y="4448565"/>
            <a:ext cx="64111" cy="1487703"/>
          </a:xfrm>
          <a:prstGeom prst="up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flipH="1" flipV="1">
            <a:off x="6530435" y="1268759"/>
            <a:ext cx="57789" cy="1702945"/>
          </a:xfrm>
          <a:prstGeom prst="up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13881" y="1031771"/>
            <a:ext cx="2028119" cy="369332"/>
          </a:xfrm>
          <a:prstGeom prst="rect">
            <a:avLst/>
          </a:prstGeom>
        </p:spPr>
        <p:txBody>
          <a:bodyPr wrap="none">
            <a:spAutoFit/>
          </a:bodyPr>
          <a:lstStyle/>
          <a:p>
            <a:r>
              <a:rPr lang="ar-SA" dirty="0"/>
              <a:t>الفلقات </a:t>
            </a:r>
            <a:r>
              <a:rPr lang="en-US" dirty="0"/>
              <a:t>Cotyledons</a:t>
            </a:r>
          </a:p>
        </p:txBody>
      </p:sp>
      <p:sp>
        <p:nvSpPr>
          <p:cNvPr id="13" name="Up Arrow 12"/>
          <p:cNvSpPr/>
          <p:nvPr/>
        </p:nvSpPr>
        <p:spPr>
          <a:xfrm flipH="1" flipV="1">
            <a:off x="3131839" y="1556792"/>
            <a:ext cx="52881" cy="1866690"/>
          </a:xfrm>
          <a:prstGeom prst="up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Up Arrow 13"/>
          <p:cNvSpPr/>
          <p:nvPr/>
        </p:nvSpPr>
        <p:spPr>
          <a:xfrm flipH="1" flipV="1">
            <a:off x="3734192" y="1462497"/>
            <a:ext cx="45719" cy="1418352"/>
          </a:xfrm>
          <a:prstGeom prst="up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1"/>
          <p:cNvSpPr>
            <a:spLocks noChangeArrowheads="1"/>
          </p:cNvSpPr>
          <p:nvPr/>
        </p:nvSpPr>
        <p:spPr bwMode="auto">
          <a:xfrm>
            <a:off x="467544" y="257021"/>
            <a:ext cx="828092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7200" algn="justLow" fontAlgn="base">
              <a:spcBef>
                <a:spcPct val="0"/>
              </a:spcBef>
              <a:spcAft>
                <a:spcPct val="0"/>
              </a:spcAf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منشأ الأوراق</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r>
              <a:rPr lang="en-US" sz="2800" b="1" dirty="0" smtClean="0">
                <a:latin typeface="Times New Roman" pitchFamily="18" charset="0"/>
                <a:ea typeface="Times New Roman" pitchFamily="18" charset="0"/>
                <a:cs typeface="Traditional Arabic" pitchFamily="2" charset="-78"/>
              </a:rPr>
              <a:t> </a:t>
            </a:r>
            <a:r>
              <a:rPr lang="en-US" sz="2800" b="1" dirty="0" smtClean="0">
                <a:solidFill>
                  <a:srgbClr val="C00000"/>
                </a:solidFill>
                <a:latin typeface="Times New Roman" pitchFamily="18" charset="0"/>
                <a:ea typeface="Times New Roman" pitchFamily="18" charset="0"/>
                <a:cs typeface="Traditional Arabic" pitchFamily="2" charset="-78"/>
              </a:rPr>
              <a:t>Leaf origin  </a:t>
            </a:r>
            <a:r>
              <a:rPr lang="ar-SA" sz="2800" b="1" dirty="0" smtClean="0">
                <a:solidFill>
                  <a:srgbClr val="C00000"/>
                </a:solidFill>
                <a:latin typeface="Times New Roman" pitchFamily="18" charset="0"/>
                <a:ea typeface="Times New Roman" pitchFamily="18" charset="0"/>
                <a:cs typeface="Traditional Arabic" pitchFamily="2" charset="-78"/>
              </a:rPr>
              <a:t> </a:t>
            </a:r>
            <a:r>
              <a:rPr lang="ar-SA" sz="2800" b="1" dirty="0" smtClean="0">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 أهم العلماء الذين بحثوا في منشأ الورقة هو العالم جو تنبرج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Guttenberg</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(1960م )، وقد وجد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أن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أوراق نباتات ذوات الفلقتين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تنشأ عادة من الطبقة تحت السطحية من الغطاء حيث يبدأ الانقسام الأول موازياً للسطح في الطبقة تحت السطحية ثم يتبع ذلك انقسامات متشابهة في الطبقة التي تليها من الداخل. كما يصاحب ذلك انقسامات متعامدة على السطح في الطبقة السطحية فقط، مكونة بشرة الورقة، بينما تكون الانقسامات الموازية للسطح في الطبقة تحت السطحية والتي تليها من الداخل النسيج الوسطي للورقة بالإشتراك مع الطبقة السطحية من الجسد حيث يتكون في بداية الأمر مجموعة من النسيج الإنشائي تبرز إلى خارج النسيج الإنشائي القمي أو العضو النباتي تسمى ببداية الورقة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Leaf</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primordium</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وعند مضي مرحلة من الانقسامات تسمى بزر الورقة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Leaf buttress</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الذي يتحول إلى ما يعرف بمحور الورقة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Leaf</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axis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شكل 25 ) ومن ثم يتكون منشئات خاصة لتكوين الورقة منشئ حافي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Marginal meristem</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ومنشئ سطحي،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Plate</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ومنشئ كتلي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Mass meristem</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تعمل جميعها على تشكل الورقة.</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am9%20%28a%29"/>
          <p:cNvPicPr>
            <a:picLocks noChangeAspect="1" noChangeArrowheads="1"/>
          </p:cNvPicPr>
          <p:nvPr/>
        </p:nvPicPr>
        <p:blipFill>
          <a:blip r:embed="rId2" cstate="print"/>
          <a:srcRect/>
          <a:stretch>
            <a:fillRect/>
          </a:stretch>
        </p:blipFill>
        <p:spPr bwMode="auto">
          <a:xfrm>
            <a:off x="1691680" y="1196752"/>
            <a:ext cx="6552728" cy="48245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1" name="Picture 1" descr="shoot_apex"/>
          <p:cNvPicPr>
            <a:picLocks noChangeAspect="1" noChangeArrowheads="1"/>
          </p:cNvPicPr>
          <p:nvPr/>
        </p:nvPicPr>
        <p:blipFill>
          <a:blip r:embed="rId2" cstate="print"/>
          <a:srcRect/>
          <a:stretch>
            <a:fillRect/>
          </a:stretch>
        </p:blipFill>
        <p:spPr bwMode="auto">
          <a:xfrm>
            <a:off x="3923928" y="0"/>
            <a:ext cx="5220072" cy="6309320"/>
          </a:xfrm>
          <a:prstGeom prst="rect">
            <a:avLst/>
          </a:prstGeom>
          <a:noFill/>
          <a:ln w="9525">
            <a:noFill/>
            <a:miter lim="800000"/>
            <a:headEnd/>
            <a:tailEnd/>
          </a:ln>
        </p:spPr>
      </p:pic>
      <p:pic>
        <p:nvPicPr>
          <p:cNvPr id="158722" name="Picture 2" descr="shoot_apex2"/>
          <p:cNvPicPr>
            <a:picLocks noChangeAspect="1" noChangeArrowheads="1"/>
          </p:cNvPicPr>
          <p:nvPr/>
        </p:nvPicPr>
        <p:blipFill>
          <a:blip r:embed="rId3" cstate="print"/>
          <a:srcRect/>
          <a:stretch>
            <a:fillRect/>
          </a:stretch>
        </p:blipFill>
        <p:spPr bwMode="auto">
          <a:xfrm>
            <a:off x="0" y="332656"/>
            <a:ext cx="3923928" cy="6021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1"/>
          <p:cNvSpPr>
            <a:spLocks noChangeArrowheads="1"/>
          </p:cNvSpPr>
          <p:nvPr/>
        </p:nvSpPr>
        <p:spPr bwMode="auto">
          <a:xfrm>
            <a:off x="323528" y="121318"/>
            <a:ext cx="8352928"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أما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في نباتات ذوات الفلقة الواحدة</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فتنشأ الأوراق من انقسام الطبقة السطحية للغطاء بانقسامات موازية للسطح حيث تعطي معظم النسيج الداخلي للورقة أو جزءاً كبيراً منه بالإضافة إلى البشرة. ولكن قد تشارك الطبقات تحت السطحية من الغطاء والسطحية من الجسد أيضاً في تكوين جزءاً من النسيج الوسطي للورقة. وعموماً فإن نشأة الأوراق في نباتات كاسيات البذور سواء نباتات ذوات الفلقتين أو ذات الفلقة الواحدة يتبع نظاما ثانياً مع الاختلاف في عمق أو عدد الطبقات المشتركة لكل من الغطاء والجسد. ولهذا فإن كل من الغطاء والجسد يشتركان في تكوين الورقة بنسب مختلفة حسب المجاميع النباتية.</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أما في نباتات عاريات البذور فتنشأ الورقة ( الأوراق ) من المنطقة المحيطية أو المنشئ الحقيقي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Eumeristem</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وقد تساهم الطبقة السطحية في تكوين النسيج الداخلي لبداية الورقة ) بحدوث انقسامات مماسية في منشأ بداية الورقة يؤدي إلى تكوين بروز جانبي يقع تحت النسيج الإنشائي القمي الأولي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Protomeristen</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بقليل يعرف بزر الورقة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Leaf buttress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حيث ينمو مكوناً الورقة فيما بعد وتختلف مواضع تكوين الأزرار الورقية حسب نوع النبات.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827584" y="908720"/>
            <a:ext cx="7848872" cy="4093428"/>
          </a:xfrm>
          <a:prstGeom prst="rect">
            <a:avLst/>
          </a:prstGeom>
        </p:spPr>
        <p:txBody>
          <a:bodyPr wrap="square">
            <a:spAutoFit/>
          </a:bodyPr>
          <a:lstStyle/>
          <a:p>
            <a:pPr lvl="0" fontAlgn="base">
              <a:spcBef>
                <a:spcPct val="0"/>
              </a:spcBef>
              <a:spcAft>
                <a:spcPct val="0"/>
              </a:spcAft>
            </a:pPr>
            <a:r>
              <a:rPr lang="ar-SA" sz="3600" b="1" dirty="0" smtClean="0">
                <a:solidFill>
                  <a:srgbClr val="0070C0"/>
                </a:solidFill>
                <a:latin typeface="Times New Roman" pitchFamily="18" charset="0"/>
                <a:ea typeface="Times New Roman" pitchFamily="18" charset="0"/>
                <a:cs typeface="Traditional Arabic" pitchFamily="2" charset="-78"/>
              </a:rPr>
              <a:t>تفرع الساق   </a:t>
            </a:r>
            <a:r>
              <a:rPr lang="en-US" sz="2800" b="1" dirty="0" smtClean="0">
                <a:solidFill>
                  <a:srgbClr val="C00000"/>
                </a:solidFill>
                <a:latin typeface="Traditional Arabic" pitchFamily="2" charset="-78"/>
                <a:ea typeface="Times New Roman" pitchFamily="18" charset="0"/>
                <a:cs typeface="Traditional Arabic" pitchFamily="2" charset="-78"/>
              </a:rPr>
              <a:t>Stem branching</a:t>
            </a:r>
            <a:endParaRPr lang="en-US" sz="2800" dirty="0" smtClean="0">
              <a:solidFill>
                <a:srgbClr val="C00000"/>
              </a:solidFill>
              <a:latin typeface="Arial" pitchFamily="34" charset="0"/>
              <a:cs typeface="Arial" pitchFamily="34" charset="0"/>
            </a:endParaRPr>
          </a:p>
          <a:p>
            <a:pPr lvl="0"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          يقسم التفرع في ساق النبات إلى نوعين هما:</a:t>
            </a:r>
            <a:endParaRPr lang="en-US" sz="2800" dirty="0" smtClean="0">
              <a:latin typeface="Arial" pitchFamily="34" charset="0"/>
              <a:cs typeface="Arial" pitchFamily="34" charset="0"/>
            </a:endParaRPr>
          </a:p>
          <a:p>
            <a:pPr lvl="0" eaLnBrk="0" fontAlgn="base" hangingPunct="0">
              <a:spcBef>
                <a:spcPct val="0"/>
              </a:spcBef>
              <a:spcAft>
                <a:spcPct val="0"/>
              </a:spcAft>
            </a:pPr>
            <a:r>
              <a:rPr lang="ar-SA" sz="2800" b="1" dirty="0" smtClean="0">
                <a:latin typeface="Times New Roman" pitchFamily="18" charset="0"/>
                <a:ea typeface="Times New Roman" pitchFamily="18" charset="0"/>
                <a:cs typeface="Traditional Arabic" pitchFamily="2" charset="-78"/>
              </a:rPr>
              <a:t>1 </a:t>
            </a:r>
            <a:r>
              <a:rPr lang="ar-SA" sz="2800" b="1" dirty="0" err="1" smtClean="0">
                <a:latin typeface="Times New Roman" pitchFamily="18" charset="0"/>
                <a:ea typeface="Times New Roman" pitchFamily="18" charset="0"/>
                <a:cs typeface="Traditional Arabic" pitchFamily="2" charset="-78"/>
              </a:rPr>
              <a:t>ـ</a:t>
            </a:r>
            <a:r>
              <a:rPr lang="ar-SA" sz="2800" b="1" dirty="0" smtClean="0">
                <a:latin typeface="Times New Roman" pitchFamily="18" charset="0"/>
                <a:ea typeface="Times New Roman" pitchFamily="18" charset="0"/>
                <a:cs typeface="Traditional Arabic" pitchFamily="2" charset="-78"/>
              </a:rPr>
              <a:t> </a:t>
            </a:r>
            <a:r>
              <a:rPr lang="ar-SA" sz="2800" b="1" dirty="0" smtClean="0">
                <a:solidFill>
                  <a:srgbClr val="0070C0"/>
                </a:solidFill>
                <a:latin typeface="Times New Roman" pitchFamily="18" charset="0"/>
                <a:ea typeface="Times New Roman" pitchFamily="18" charset="0"/>
                <a:cs typeface="Traditional Arabic" pitchFamily="2" charset="-78"/>
              </a:rPr>
              <a:t>تفرع </a:t>
            </a:r>
            <a:r>
              <a:rPr lang="ar-SA" sz="2800" b="1" dirty="0" err="1" smtClean="0">
                <a:solidFill>
                  <a:srgbClr val="0070C0"/>
                </a:solidFill>
                <a:latin typeface="Times New Roman" pitchFamily="18" charset="0"/>
                <a:ea typeface="Times New Roman" pitchFamily="18" charset="0"/>
                <a:cs typeface="Traditional Arabic" pitchFamily="2" charset="-78"/>
              </a:rPr>
              <a:t>قمي</a:t>
            </a:r>
            <a:r>
              <a:rPr lang="ar-SA" sz="2800" b="1" dirty="0" smtClean="0">
                <a:solidFill>
                  <a:srgbClr val="0070C0"/>
                </a:solidFill>
                <a:latin typeface="Times New Roman" pitchFamily="18" charset="0"/>
                <a:ea typeface="Times New Roman" pitchFamily="18" charset="0"/>
                <a:cs typeface="Traditional Arabic" pitchFamily="2" charset="-78"/>
              </a:rPr>
              <a:t> </a:t>
            </a:r>
            <a:r>
              <a:rPr lang="en-US" sz="2800" b="1" dirty="0" smtClean="0">
                <a:solidFill>
                  <a:srgbClr val="C00000"/>
                </a:solidFill>
                <a:latin typeface="Traditional Arabic" pitchFamily="2" charset="-78"/>
                <a:ea typeface="Times New Roman" pitchFamily="18" charset="0"/>
                <a:cs typeface="Traditional Arabic" pitchFamily="2" charset="-78"/>
              </a:rPr>
              <a:t>Apical branching</a:t>
            </a:r>
            <a:r>
              <a:rPr lang="ar-SA" sz="2800" b="1" dirty="0" smtClean="0">
                <a:solidFill>
                  <a:srgbClr val="C00000"/>
                </a:solidFill>
                <a:latin typeface="Times New Roman" pitchFamily="18" charset="0"/>
                <a:ea typeface="Times New Roman" pitchFamily="18" charset="0"/>
                <a:cs typeface="Traditional Arabic" pitchFamily="2" charset="-78"/>
              </a:rPr>
              <a:t> </a:t>
            </a:r>
            <a:endParaRPr lang="en-US" sz="2800" dirty="0" smtClean="0">
              <a:solidFill>
                <a:srgbClr val="C00000"/>
              </a:solidFill>
              <a:latin typeface="Arial" pitchFamily="34" charset="0"/>
              <a:cs typeface="Arial" pitchFamily="34" charset="0"/>
            </a:endParaRPr>
          </a:p>
          <a:p>
            <a:pPr lvl="0"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	تنقسم الخلية </a:t>
            </a:r>
            <a:r>
              <a:rPr lang="ar-SA" sz="2800" dirty="0" err="1" smtClean="0">
                <a:latin typeface="Times New Roman" pitchFamily="18" charset="0"/>
                <a:ea typeface="Times New Roman" pitchFamily="18" charset="0"/>
                <a:cs typeface="Traditional Arabic" pitchFamily="2" charset="-78"/>
              </a:rPr>
              <a:t>القمية</a:t>
            </a:r>
            <a:r>
              <a:rPr lang="ar-SA" sz="2800" dirty="0" smtClean="0">
                <a:latin typeface="Times New Roman" pitchFamily="18" charset="0"/>
                <a:ea typeface="Times New Roman" pitchFamily="18" charset="0"/>
                <a:cs typeface="Traditional Arabic" pitchFamily="2" charset="-78"/>
              </a:rPr>
              <a:t> </a:t>
            </a:r>
            <a:r>
              <a:rPr lang="ar-SA" sz="2800" dirty="0" err="1" smtClean="0">
                <a:latin typeface="Times New Roman" pitchFamily="18" charset="0"/>
                <a:ea typeface="Times New Roman" pitchFamily="18" charset="0"/>
                <a:cs typeface="Traditional Arabic" pitchFamily="2" charset="-78"/>
              </a:rPr>
              <a:t>الأنشائية</a:t>
            </a:r>
            <a:r>
              <a:rPr lang="ar-SA" sz="2800" dirty="0" smtClean="0">
                <a:latin typeface="Times New Roman" pitchFamily="18" charset="0"/>
                <a:ea typeface="Times New Roman" pitchFamily="18" charset="0"/>
                <a:cs typeface="Traditional Arabic" pitchFamily="2" charset="-78"/>
              </a:rPr>
              <a:t> إلى خليتين متساويتين، يعطى النشاط الانقسامي لكل منهما فرعاً مستقلاً ثم يتكرر ذلك الانقسام في كل قمة إنشائية ويعرف بالتفرع الثنائي </a:t>
            </a:r>
            <a:r>
              <a:rPr lang="en-US" sz="2800" dirty="0" smtClean="0">
                <a:solidFill>
                  <a:srgbClr val="C00000"/>
                </a:solidFill>
                <a:latin typeface="Traditional Arabic" pitchFamily="2" charset="-78"/>
                <a:ea typeface="Times New Roman" pitchFamily="18" charset="0"/>
                <a:cs typeface="Traditional Arabic" pitchFamily="2" charset="-78"/>
              </a:rPr>
              <a:t>Dichotomous branching</a:t>
            </a:r>
            <a:r>
              <a:rPr lang="ar-SA" sz="2800" dirty="0" smtClean="0">
                <a:solidFill>
                  <a:srgbClr val="C00000"/>
                </a:solidFill>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كما في طحلب </a:t>
            </a:r>
            <a:r>
              <a:rPr lang="ar-SA" sz="2800" dirty="0" err="1" smtClean="0">
                <a:latin typeface="Times New Roman" pitchFamily="18" charset="0"/>
                <a:ea typeface="Times New Roman" pitchFamily="18" charset="0"/>
                <a:cs typeface="Traditional Arabic" pitchFamily="2" charset="-78"/>
              </a:rPr>
              <a:t>الدكتيوتا</a:t>
            </a:r>
            <a:r>
              <a:rPr lang="ar-SA" sz="2800" dirty="0" smtClean="0">
                <a:latin typeface="Times New Roman" pitchFamily="18" charset="0"/>
                <a:ea typeface="Times New Roman" pitchFamily="18" charset="0"/>
                <a:cs typeface="Traditional Arabic" pitchFamily="2" charset="-78"/>
              </a:rPr>
              <a:t> </a:t>
            </a:r>
            <a:r>
              <a:rPr lang="en-US" sz="2800" i="1" dirty="0" smtClean="0">
                <a:solidFill>
                  <a:srgbClr val="C00000"/>
                </a:solidFill>
                <a:latin typeface="Traditional Arabic" pitchFamily="2" charset="-78"/>
                <a:ea typeface="Times New Roman" pitchFamily="18" charset="0"/>
                <a:cs typeface="Traditional Arabic" pitchFamily="2" charset="-78"/>
              </a:rPr>
              <a:t>Dictyota</a:t>
            </a:r>
            <a:r>
              <a:rPr lang="ar-SA" sz="2800" dirty="0" smtClean="0">
                <a:latin typeface="Times New Roman" pitchFamily="18" charset="0"/>
                <a:ea typeface="Times New Roman" pitchFamily="18" charset="0"/>
                <a:cs typeface="Traditional Arabic" pitchFamily="2" charset="-78"/>
              </a:rPr>
              <a:t> ( شكل، 26 ) ونباتي السيلاجينيلا والليكويوديوم. أو تنقسم القمة النامية إلى قسمين متساويين يعطي كل منهما فرعاً مستقلاً ثم يتكرر ذلك في كل قمة مثل نبات نخيل الدوم </a:t>
            </a:r>
            <a:r>
              <a:rPr lang="en-US" sz="2800" i="1" dirty="0" err="1" smtClean="0">
                <a:solidFill>
                  <a:srgbClr val="C00000"/>
                </a:solidFill>
                <a:latin typeface="Traditional Arabic" pitchFamily="2" charset="-78"/>
                <a:ea typeface="Times New Roman" pitchFamily="18" charset="0"/>
                <a:cs typeface="Traditional Arabic" pitchFamily="2" charset="-78"/>
              </a:rPr>
              <a:t>Hyphaene</a:t>
            </a:r>
            <a:r>
              <a:rPr lang="en-US" sz="2800" i="1" dirty="0" smtClean="0">
                <a:solidFill>
                  <a:srgbClr val="C00000"/>
                </a:solidFill>
                <a:latin typeface="Traditional Arabic" pitchFamily="2" charset="-78"/>
                <a:ea typeface="Times New Roman" pitchFamily="18" charset="0"/>
                <a:cs typeface="Traditional Arabic" pitchFamily="2" charset="-78"/>
              </a:rPr>
              <a:t> </a:t>
            </a:r>
            <a:r>
              <a:rPr lang="en-US" sz="2800" i="1" dirty="0" err="1" smtClean="0">
                <a:solidFill>
                  <a:srgbClr val="C00000"/>
                </a:solidFill>
                <a:latin typeface="Traditional Arabic" pitchFamily="2" charset="-78"/>
                <a:ea typeface="Times New Roman" pitchFamily="18" charset="0"/>
                <a:cs typeface="Traditional Arabic" pitchFamily="2" charset="-78"/>
              </a:rPr>
              <a:t>thebaica</a:t>
            </a:r>
            <a:endParaRPr lang="en-US" sz="2800" dirty="0" smtClean="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5" name="Picture 3" descr="http://upload.wikimedia.org/wikipedia/en/d/dc/Selaginella-wallacei.JPG"/>
          <p:cNvPicPr>
            <a:picLocks noChangeAspect="1" noChangeArrowheads="1"/>
          </p:cNvPicPr>
          <p:nvPr/>
        </p:nvPicPr>
        <p:blipFill>
          <a:blip r:embed="rId2" r:link="rId3" cstate="print"/>
          <a:srcRect/>
          <a:stretch>
            <a:fillRect/>
          </a:stretch>
        </p:blipFill>
        <p:spPr bwMode="auto">
          <a:xfrm>
            <a:off x="6829425" y="2420889"/>
            <a:ext cx="2314575" cy="4437112"/>
          </a:xfrm>
          <a:prstGeom prst="rect">
            <a:avLst/>
          </a:prstGeom>
          <a:noFill/>
        </p:spPr>
      </p:pic>
      <p:pic>
        <p:nvPicPr>
          <p:cNvPr id="156674" name="Picture 2" descr="Copy of Picture 025"/>
          <p:cNvPicPr>
            <a:picLocks noChangeAspect="1" noChangeArrowheads="1"/>
          </p:cNvPicPr>
          <p:nvPr/>
        </p:nvPicPr>
        <p:blipFill>
          <a:blip r:embed="rId4" cstate="print"/>
          <a:srcRect/>
          <a:stretch>
            <a:fillRect/>
          </a:stretch>
        </p:blipFill>
        <p:spPr bwMode="auto">
          <a:xfrm>
            <a:off x="4067944" y="2420888"/>
            <a:ext cx="2664296" cy="4437112"/>
          </a:xfrm>
          <a:prstGeom prst="rect">
            <a:avLst/>
          </a:prstGeom>
          <a:noFill/>
        </p:spPr>
      </p:pic>
      <p:pic>
        <p:nvPicPr>
          <p:cNvPr id="156673" name="Picture 1" descr="Fig. 12.   Lycopodium clavatum: o, a fragment of stem with spore bearing spikes, f, f; a, leaf of stem; b, leaf of fertile branch; c, cone scale (bract) showing sporangium e; d, spores."/>
          <p:cNvPicPr>
            <a:picLocks noChangeAspect="1" noChangeArrowheads="1"/>
          </p:cNvPicPr>
          <p:nvPr/>
        </p:nvPicPr>
        <p:blipFill>
          <a:blip r:embed="rId5" r:link="rId6" cstate="print"/>
          <a:srcRect/>
          <a:stretch>
            <a:fillRect/>
          </a:stretch>
        </p:blipFill>
        <p:spPr bwMode="auto">
          <a:xfrm>
            <a:off x="395536" y="2708921"/>
            <a:ext cx="3456384" cy="4149080"/>
          </a:xfrm>
          <a:prstGeom prst="rect">
            <a:avLst/>
          </a:prstGeom>
          <a:noFill/>
        </p:spPr>
      </p:pic>
      <p:sp>
        <p:nvSpPr>
          <p:cNvPr id="156677" name="Rectangle 5"/>
          <p:cNvSpPr>
            <a:spLocks noChangeArrowheads="1"/>
          </p:cNvSpPr>
          <p:nvPr/>
        </p:nvSpPr>
        <p:spPr bwMode="auto">
          <a:xfrm>
            <a:off x="0" y="3533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0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56678" name="Rectangle 6"/>
          <p:cNvSpPr>
            <a:spLocks noChangeArrowheads="1"/>
          </p:cNvSpPr>
          <p:nvPr/>
        </p:nvSpPr>
        <p:spPr bwMode="auto">
          <a:xfrm>
            <a:off x="0" y="5829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56679" name="Rectangle 7"/>
          <p:cNvSpPr>
            <a:spLocks noChangeArrowheads="1"/>
          </p:cNvSpPr>
          <p:nvPr/>
        </p:nvSpPr>
        <p:spPr bwMode="auto">
          <a:xfrm>
            <a:off x="0" y="881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611560" y="1124744"/>
            <a:ext cx="8136904" cy="3539430"/>
          </a:xfrm>
          <a:prstGeom prst="rect">
            <a:avLst/>
          </a:prstGeom>
        </p:spPr>
        <p:txBody>
          <a:bodyPr wrap="square">
            <a:spAutoFit/>
          </a:bodyPr>
          <a:lstStyle/>
          <a:p>
            <a:pPr lvl="0" indent="457200" fontAlgn="base">
              <a:spcBef>
                <a:spcPct val="0"/>
              </a:spcBef>
              <a:spcAft>
                <a:spcPct val="0"/>
              </a:spcAft>
            </a:pPr>
            <a:r>
              <a:rPr lang="ar-SA" sz="2800" b="1" dirty="0" smtClean="0">
                <a:latin typeface="Times New Roman" pitchFamily="18" charset="0"/>
                <a:ea typeface="Times New Roman" pitchFamily="18" charset="0"/>
                <a:cs typeface="Traditional Arabic" pitchFamily="2" charset="-78"/>
              </a:rPr>
              <a:t>2 </a:t>
            </a:r>
            <a:r>
              <a:rPr lang="ar-SA" sz="2800" b="1" dirty="0" err="1" smtClean="0">
                <a:solidFill>
                  <a:srgbClr val="0070C0"/>
                </a:solidFill>
                <a:latin typeface="Times New Roman" pitchFamily="18" charset="0"/>
                <a:ea typeface="Times New Roman" pitchFamily="18" charset="0"/>
                <a:cs typeface="Traditional Arabic" pitchFamily="2" charset="-78"/>
              </a:rPr>
              <a:t>ـ</a:t>
            </a:r>
            <a:r>
              <a:rPr lang="ar-SA" sz="2800" b="1" dirty="0" smtClean="0">
                <a:solidFill>
                  <a:srgbClr val="0070C0"/>
                </a:solidFill>
                <a:latin typeface="Times New Roman" pitchFamily="18" charset="0"/>
                <a:ea typeface="Times New Roman" pitchFamily="18" charset="0"/>
                <a:cs typeface="Traditional Arabic" pitchFamily="2" charset="-78"/>
              </a:rPr>
              <a:t> تفرع جانبي </a:t>
            </a:r>
            <a:r>
              <a:rPr lang="en-US" sz="2800" b="1" dirty="0" smtClean="0">
                <a:solidFill>
                  <a:srgbClr val="C00000"/>
                </a:solidFill>
                <a:latin typeface="Traditional Arabic" pitchFamily="2" charset="-78"/>
                <a:ea typeface="Times New Roman" pitchFamily="18" charset="0"/>
                <a:cs typeface="Traditional Arabic" pitchFamily="2" charset="-78"/>
              </a:rPr>
              <a:t>Lateral branching</a:t>
            </a:r>
            <a:r>
              <a:rPr lang="ar-SA" sz="2800" b="1" dirty="0" smtClean="0">
                <a:solidFill>
                  <a:srgbClr val="C00000"/>
                </a:solidFill>
                <a:latin typeface="Times New Roman" pitchFamily="18" charset="0"/>
                <a:ea typeface="Times New Roman" pitchFamily="18" charset="0"/>
                <a:cs typeface="Traditional Arabic" pitchFamily="2" charset="-78"/>
              </a:rPr>
              <a:t> </a:t>
            </a:r>
            <a:endParaRPr lang="en-US" sz="2800" dirty="0" smtClean="0">
              <a:solidFill>
                <a:srgbClr val="C00000"/>
              </a:solidFill>
              <a:latin typeface="Arial" pitchFamily="34" charset="0"/>
              <a:cs typeface="Arial" pitchFamily="34" charset="0"/>
            </a:endParaRPr>
          </a:p>
          <a:p>
            <a:pPr lvl="0" indent="457200"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وهو الشائع في النباتات الراقية وفيه تتكون بدايات البراعم ( الفروع ) تحت المرستيم القمي الأولي بقليل وفي آباط الأوراق. ويقسم إلى نوعين:</a:t>
            </a:r>
            <a:r>
              <a:rPr lang="ar-SA" sz="2800" dirty="0" smtClean="0">
                <a:latin typeface="Traditional Arabic" pitchFamily="2" charset="-78"/>
                <a:ea typeface="Times New Roman" pitchFamily="18" charset="0"/>
                <a:cs typeface="Traditional Arabic" pitchFamily="2" charset="-78"/>
              </a:rPr>
              <a:t> </a:t>
            </a:r>
            <a:endParaRPr lang="en-US" sz="2800" dirty="0" smtClean="0">
              <a:latin typeface="Arial" pitchFamily="34" charset="0"/>
              <a:cs typeface="Arial" pitchFamily="34" charset="0"/>
            </a:endParaRPr>
          </a:p>
          <a:p>
            <a:pPr lvl="0" indent="457200" eaLnBrk="0" fontAlgn="base" hangingPunct="0">
              <a:spcBef>
                <a:spcPct val="0"/>
              </a:spcBef>
              <a:spcAft>
                <a:spcPct val="0"/>
              </a:spcAft>
            </a:pPr>
            <a:r>
              <a:rPr lang="ar-SA" sz="2800" b="1" dirty="0" smtClean="0">
                <a:latin typeface="Times New Roman" pitchFamily="18" charset="0"/>
                <a:ea typeface="Times New Roman" pitchFamily="18" charset="0"/>
                <a:cs typeface="Traditional Arabic" pitchFamily="2" charset="-78"/>
              </a:rPr>
              <a:t>أ </a:t>
            </a:r>
            <a:r>
              <a:rPr lang="ar-SA" sz="2800" b="1" dirty="0" err="1" smtClean="0">
                <a:latin typeface="Times New Roman" pitchFamily="18" charset="0"/>
                <a:ea typeface="Times New Roman" pitchFamily="18" charset="0"/>
                <a:cs typeface="Traditional Arabic" pitchFamily="2" charset="-78"/>
              </a:rPr>
              <a:t>ـ</a:t>
            </a:r>
            <a:r>
              <a:rPr lang="ar-SA" sz="2800" b="1" dirty="0" smtClean="0">
                <a:latin typeface="Times New Roman" pitchFamily="18" charset="0"/>
                <a:ea typeface="Times New Roman" pitchFamily="18" charset="0"/>
                <a:cs typeface="Traditional Arabic" pitchFamily="2" charset="-78"/>
              </a:rPr>
              <a:t> </a:t>
            </a:r>
            <a:r>
              <a:rPr lang="ar-SA" sz="2800" b="1" dirty="0" smtClean="0">
                <a:solidFill>
                  <a:srgbClr val="0070C0"/>
                </a:solidFill>
                <a:latin typeface="Times New Roman" pitchFamily="18" charset="0"/>
                <a:ea typeface="Times New Roman" pitchFamily="18" charset="0"/>
                <a:cs typeface="Traditional Arabic" pitchFamily="2" charset="-78"/>
              </a:rPr>
              <a:t>تفرع صادق المحور</a:t>
            </a:r>
            <a:r>
              <a:rPr lang="en-US" sz="2800" b="1" dirty="0" smtClean="0">
                <a:solidFill>
                  <a:srgbClr val="0070C0"/>
                </a:solidFill>
                <a:latin typeface="Traditional Arabic" pitchFamily="2" charset="-78"/>
                <a:ea typeface="Times New Roman" pitchFamily="18" charset="0"/>
                <a:cs typeface="Traditional Arabic" pitchFamily="2" charset="-78"/>
              </a:rPr>
              <a:t> </a:t>
            </a:r>
            <a:r>
              <a:rPr lang="en-US" sz="2800" b="1" dirty="0" err="1" smtClean="0">
                <a:solidFill>
                  <a:srgbClr val="C00000"/>
                </a:solidFill>
                <a:latin typeface="Traditional Arabic" pitchFamily="2" charset="-78"/>
                <a:ea typeface="Times New Roman" pitchFamily="18" charset="0"/>
                <a:cs typeface="Traditional Arabic" pitchFamily="2" charset="-78"/>
              </a:rPr>
              <a:t>Monopodial</a:t>
            </a:r>
            <a:r>
              <a:rPr lang="en-US" sz="2800" b="1" dirty="0" smtClean="0">
                <a:solidFill>
                  <a:srgbClr val="C00000"/>
                </a:solidFill>
                <a:latin typeface="Traditional Arabic" pitchFamily="2" charset="-78"/>
                <a:ea typeface="Times New Roman" pitchFamily="18" charset="0"/>
                <a:cs typeface="Traditional Arabic" pitchFamily="2" charset="-78"/>
              </a:rPr>
              <a:t> branching </a:t>
            </a:r>
            <a:r>
              <a:rPr lang="ar-SA" sz="2800" dirty="0" smtClean="0">
                <a:solidFill>
                  <a:srgbClr val="C00000"/>
                </a:solidFill>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وفيه يستمر نمو البرعم الطرفي ونشاطه إلى زمن غير محدود ويضيف باستمرار أعضاء جديدة ( أوراق وفروع ) إلى محور النبات مثل نبات الكازورينا </a:t>
            </a:r>
            <a:r>
              <a:rPr lang="en-US" sz="2800" i="1" dirty="0" err="1" smtClean="0">
                <a:latin typeface="Traditional Arabic" pitchFamily="2" charset="-78"/>
                <a:ea typeface="Times New Roman" pitchFamily="18" charset="0"/>
                <a:cs typeface="Traditional Arabic" pitchFamily="2" charset="-78"/>
              </a:rPr>
              <a:t>Casuarina</a:t>
            </a:r>
            <a:r>
              <a:rPr lang="ar-SA" sz="2800" dirty="0" smtClean="0">
                <a:latin typeface="Times New Roman" pitchFamily="18" charset="0"/>
                <a:ea typeface="Times New Roman" pitchFamily="18" charset="0"/>
                <a:cs typeface="Traditional Arabic" pitchFamily="2" charset="-78"/>
              </a:rPr>
              <a:t> والزان والبلوط. وتخرج الفروع الجانبية من هذا المحور في آباط الأوراق ويكون أحدثها أقربها إلى القمة ويعرف ذلك بالتعاقب </a:t>
            </a:r>
            <a:r>
              <a:rPr lang="ar-SA" sz="2800" dirty="0" err="1" smtClean="0">
                <a:latin typeface="Times New Roman" pitchFamily="18" charset="0"/>
                <a:ea typeface="Times New Roman" pitchFamily="18" charset="0"/>
                <a:cs typeface="Traditional Arabic" pitchFamily="2" charset="-78"/>
              </a:rPr>
              <a:t>القمي</a:t>
            </a:r>
            <a:r>
              <a:rPr lang="ar-SA" sz="2800" dirty="0" smtClean="0">
                <a:latin typeface="Times New Roman" pitchFamily="18" charset="0"/>
                <a:ea typeface="Times New Roman" pitchFamily="18" charset="0"/>
                <a:cs typeface="Traditional Arabic" pitchFamily="2" charset="-78"/>
              </a:rPr>
              <a:t> </a:t>
            </a:r>
            <a:r>
              <a:rPr lang="en-US" sz="2800" dirty="0" err="1" smtClean="0">
                <a:solidFill>
                  <a:srgbClr val="C00000"/>
                </a:solidFill>
                <a:latin typeface="Traditional Arabic" pitchFamily="2" charset="-78"/>
                <a:ea typeface="Times New Roman" pitchFamily="18" charset="0"/>
                <a:cs typeface="Traditional Arabic" pitchFamily="2" charset="-78"/>
              </a:rPr>
              <a:t>Acropetal</a:t>
            </a:r>
            <a:r>
              <a:rPr lang="en-US" sz="2800" dirty="0" smtClean="0">
                <a:solidFill>
                  <a:srgbClr val="C00000"/>
                </a:solidFill>
                <a:latin typeface="Traditional Arabic" pitchFamily="2" charset="-78"/>
                <a:ea typeface="Times New Roman" pitchFamily="18" charset="0"/>
                <a:cs typeface="Traditional Arabic" pitchFamily="2" charset="-78"/>
              </a:rPr>
              <a:t> succession</a:t>
            </a:r>
            <a:r>
              <a:rPr lang="en-US" sz="2800" dirty="0" smtClean="0">
                <a:solidFill>
                  <a:srgbClr val="C00000"/>
                </a:solidFill>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 شكل 26 )</a:t>
            </a:r>
            <a:endParaRPr lang="en-U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2" descr="http://upload.wikimedia.org/wikipedia/commons/thumb/5/56/Casuarina_equisetifolia_fruits.jpg/220px-Casuarina_equisetifolia_fruits.jpg"/>
          <p:cNvPicPr>
            <a:picLocks noChangeAspect="1" noChangeArrowheads="1"/>
          </p:cNvPicPr>
          <p:nvPr/>
        </p:nvPicPr>
        <p:blipFill>
          <a:blip r:embed="rId3" r:link="rId4" cstate="print"/>
          <a:srcRect/>
          <a:stretch>
            <a:fillRect/>
          </a:stretch>
        </p:blipFill>
        <p:spPr bwMode="auto">
          <a:xfrm>
            <a:off x="5652120" y="2276873"/>
            <a:ext cx="3491881" cy="4581128"/>
          </a:xfrm>
          <a:prstGeom prst="rect">
            <a:avLst/>
          </a:prstGeom>
          <a:noFill/>
        </p:spPr>
      </p:pic>
      <p:pic>
        <p:nvPicPr>
          <p:cNvPr id="155649" name="Picture 1" descr="http://edis.ifas.ufl.edu/LyraEDISServlet?command=getScreenImage&amp;oid=5085428"/>
          <p:cNvPicPr>
            <a:picLocks noChangeAspect="1" noChangeArrowheads="1"/>
          </p:cNvPicPr>
          <p:nvPr/>
        </p:nvPicPr>
        <p:blipFill>
          <a:blip r:embed="rId5" r:link="rId6" cstate="print"/>
          <a:srcRect/>
          <a:stretch>
            <a:fillRect/>
          </a:stretch>
        </p:blipFill>
        <p:spPr bwMode="auto">
          <a:xfrm>
            <a:off x="1043608" y="2060848"/>
            <a:ext cx="3960440" cy="4797152"/>
          </a:xfrm>
          <a:prstGeom prst="rect">
            <a:avLst/>
          </a:prstGeom>
          <a:noFill/>
        </p:spPr>
      </p:pic>
      <p:sp>
        <p:nvSpPr>
          <p:cNvPr id="155652" name="Rectangle 4"/>
          <p:cNvSpPr>
            <a:spLocks noChangeArrowheads="1"/>
          </p:cNvSpPr>
          <p:nvPr/>
        </p:nvSpPr>
        <p:spPr bwMode="auto">
          <a:xfrm>
            <a:off x="0" y="3533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611560" y="980728"/>
            <a:ext cx="8064896" cy="3970318"/>
          </a:xfrm>
          <a:prstGeom prst="rect">
            <a:avLst/>
          </a:prstGeom>
        </p:spPr>
        <p:txBody>
          <a:bodyPr wrap="square">
            <a:spAutoFit/>
          </a:bodyPr>
          <a:lstStyle/>
          <a:p>
            <a:pPr lvl="0" indent="457200" fontAlgn="base">
              <a:spcBef>
                <a:spcPct val="0"/>
              </a:spcBef>
              <a:spcAft>
                <a:spcPct val="0"/>
              </a:spcAft>
            </a:pPr>
            <a:r>
              <a:rPr lang="ar-SA" sz="3600" b="1" dirty="0" smtClean="0">
                <a:latin typeface="Times New Roman" pitchFamily="18" charset="0"/>
                <a:ea typeface="Times New Roman" pitchFamily="18" charset="0"/>
                <a:cs typeface="Traditional Arabic" pitchFamily="2" charset="-78"/>
              </a:rPr>
              <a:t>ب </a:t>
            </a:r>
            <a:r>
              <a:rPr lang="ar-SA" sz="3600" b="1" dirty="0" err="1" smtClean="0">
                <a:latin typeface="Times New Roman" pitchFamily="18" charset="0"/>
                <a:ea typeface="Times New Roman" pitchFamily="18" charset="0"/>
                <a:cs typeface="Traditional Arabic" pitchFamily="2" charset="-78"/>
              </a:rPr>
              <a:t>ـ</a:t>
            </a:r>
            <a:r>
              <a:rPr lang="ar-SA" sz="3600" b="1" dirty="0" smtClean="0">
                <a:latin typeface="Times New Roman" pitchFamily="18" charset="0"/>
                <a:ea typeface="Times New Roman" pitchFamily="18" charset="0"/>
                <a:cs typeface="Traditional Arabic" pitchFamily="2" charset="-78"/>
              </a:rPr>
              <a:t> </a:t>
            </a:r>
            <a:r>
              <a:rPr lang="ar-SA" sz="3600" b="1" dirty="0" smtClean="0">
                <a:solidFill>
                  <a:srgbClr val="0070C0"/>
                </a:solidFill>
                <a:latin typeface="Times New Roman" pitchFamily="18" charset="0"/>
                <a:ea typeface="Times New Roman" pitchFamily="18" charset="0"/>
                <a:cs typeface="Traditional Arabic" pitchFamily="2" charset="-78"/>
              </a:rPr>
              <a:t>تفرع كاذب المحور </a:t>
            </a:r>
            <a:r>
              <a:rPr lang="en-US" sz="3600" b="1" dirty="0" err="1" smtClean="0">
                <a:solidFill>
                  <a:srgbClr val="C00000"/>
                </a:solidFill>
                <a:latin typeface="Traditional Arabic" pitchFamily="2" charset="-78"/>
                <a:ea typeface="Times New Roman" pitchFamily="18" charset="0"/>
                <a:cs typeface="Traditional Arabic" pitchFamily="2" charset="-78"/>
              </a:rPr>
              <a:t>Sympodial</a:t>
            </a:r>
            <a:r>
              <a:rPr lang="en-US" sz="3600" b="1" dirty="0" smtClean="0">
                <a:latin typeface="Traditional Arabic" pitchFamily="2" charset="-78"/>
                <a:ea typeface="Times New Roman" pitchFamily="18" charset="0"/>
                <a:cs typeface="Traditional Arabic" pitchFamily="2" charset="-78"/>
              </a:rPr>
              <a:t> </a:t>
            </a:r>
            <a:r>
              <a:rPr lang="en-US" sz="3600" b="1" dirty="0" smtClean="0">
                <a:solidFill>
                  <a:srgbClr val="C00000"/>
                </a:solidFill>
                <a:latin typeface="Traditional Arabic" pitchFamily="2" charset="-78"/>
                <a:ea typeface="Times New Roman" pitchFamily="18" charset="0"/>
                <a:cs typeface="Traditional Arabic" pitchFamily="2" charset="-78"/>
              </a:rPr>
              <a:t>branching</a:t>
            </a:r>
            <a:r>
              <a:rPr lang="ar-SA" sz="3600" dirty="0" smtClean="0">
                <a:latin typeface="Times New Roman" pitchFamily="18" charset="0"/>
                <a:ea typeface="Times New Roman" pitchFamily="18" charset="0"/>
                <a:cs typeface="Traditional Arabic" pitchFamily="2" charset="-78"/>
              </a:rPr>
              <a:t> وفي هذا النوع ينشط البرعم الطرفي لفترة محدودة ثم </a:t>
            </a:r>
            <a:r>
              <a:rPr lang="ar-SA" sz="3600" dirty="0" err="1" smtClean="0">
                <a:latin typeface="Times New Roman" pitchFamily="18" charset="0"/>
                <a:ea typeface="Times New Roman" pitchFamily="18" charset="0"/>
                <a:cs typeface="Traditional Arabic" pitchFamily="2" charset="-78"/>
              </a:rPr>
              <a:t>يتحور</a:t>
            </a:r>
            <a:r>
              <a:rPr lang="ar-SA" sz="3600" dirty="0" smtClean="0">
                <a:latin typeface="Times New Roman" pitchFamily="18" charset="0"/>
                <a:ea typeface="Times New Roman" pitchFamily="18" charset="0"/>
                <a:cs typeface="Traditional Arabic" pitchFamily="2" charset="-78"/>
              </a:rPr>
              <a:t> إلى عضو مستديم أي يقف نشاطه ويتم نمو المحور الأصلي بدلاً منه فرع جانبي ينمو على استقامته فترة من الزمن ثم </a:t>
            </a:r>
            <a:r>
              <a:rPr lang="ar-SA" sz="3600" dirty="0" err="1" smtClean="0">
                <a:latin typeface="Times New Roman" pitchFamily="18" charset="0"/>
                <a:ea typeface="Times New Roman" pitchFamily="18" charset="0"/>
                <a:cs typeface="Traditional Arabic" pitchFamily="2" charset="-78"/>
              </a:rPr>
              <a:t>يتحور</a:t>
            </a:r>
            <a:r>
              <a:rPr lang="ar-SA" sz="3600" dirty="0" smtClean="0">
                <a:latin typeface="Times New Roman" pitchFamily="18" charset="0"/>
                <a:ea typeface="Times New Roman" pitchFamily="18" charset="0"/>
                <a:cs typeface="Traditional Arabic" pitchFamily="2" charset="-78"/>
              </a:rPr>
              <a:t> برعمه الطرفي إلى عضو مستديم ويكمل المحور فرع جديد وهكذا وبذلك يتكون المحور من أجزاء ذات أصول مختلفة كل منها يمثل فرعاً جانبياً مثل ساق العنب ( شكل، 26 ).</a:t>
            </a:r>
            <a:endParaRPr lang="en-US" sz="36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Vitis arizonica - Canyon Grape, Arizona Grape (fruit)"/>
          <p:cNvPicPr>
            <a:picLocks noChangeAspect="1" noChangeArrowheads="1"/>
          </p:cNvPicPr>
          <p:nvPr/>
        </p:nvPicPr>
        <p:blipFill>
          <a:blip r:embed="rId2" r:link="rId3" cstate="print"/>
          <a:srcRect/>
          <a:stretch>
            <a:fillRect/>
          </a:stretch>
        </p:blipFill>
        <p:spPr bwMode="auto">
          <a:xfrm>
            <a:off x="4788024" y="548680"/>
            <a:ext cx="4067944" cy="4797152"/>
          </a:xfrm>
          <a:prstGeom prst="rect">
            <a:avLst/>
          </a:prstGeom>
          <a:noFill/>
        </p:spPr>
      </p:pic>
      <p:pic>
        <p:nvPicPr>
          <p:cNvPr id="154625" name="Picture 1" descr="http://pharm1.pharmazie.uni-greifswald.de/allgemei/koehler/koeh-145.jpg"/>
          <p:cNvPicPr>
            <a:picLocks noChangeAspect="1" noChangeArrowheads="1"/>
          </p:cNvPicPr>
          <p:nvPr/>
        </p:nvPicPr>
        <p:blipFill>
          <a:blip r:embed="rId4" r:link="rId5" cstate="print"/>
          <a:srcRect/>
          <a:stretch>
            <a:fillRect/>
          </a:stretch>
        </p:blipFill>
        <p:spPr bwMode="auto">
          <a:xfrm>
            <a:off x="539552" y="764704"/>
            <a:ext cx="4248472" cy="4648200"/>
          </a:xfrm>
          <a:prstGeom prst="rect">
            <a:avLst/>
          </a:prstGeom>
          <a:noFill/>
        </p:spPr>
      </p:pic>
      <p:sp>
        <p:nvSpPr>
          <p:cNvPr id="154628" name="Rectangle 4"/>
          <p:cNvSpPr>
            <a:spLocks noChangeArrowheads="1"/>
          </p:cNvSpPr>
          <p:nvPr/>
        </p:nvSpPr>
        <p:spPr bwMode="auto">
          <a:xfrm>
            <a:off x="0" y="2543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54629" name="Rectangle 5"/>
          <p:cNvSpPr>
            <a:spLocks noChangeArrowheads="1"/>
          </p:cNvSpPr>
          <p:nvPr/>
        </p:nvSpPr>
        <p:spPr bwMode="auto">
          <a:xfrm>
            <a:off x="0" y="71913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620688"/>
            <a:ext cx="8568952" cy="4832092"/>
          </a:xfrm>
          <a:prstGeom prst="rect">
            <a:avLst/>
          </a:prstGeom>
        </p:spPr>
        <p:txBody>
          <a:bodyPr wrap="square">
            <a:spAutoFit/>
          </a:bodyPr>
          <a:lstStyle/>
          <a:p>
            <a:pPr lvl="0" indent="111125" algn="justLow" fontAlgn="base">
              <a:spcBef>
                <a:spcPct val="0"/>
              </a:spcBef>
              <a:spcAft>
                <a:spcPct val="0"/>
              </a:spcAft>
            </a:pPr>
            <a:r>
              <a:rPr lang="ar-SA" sz="2800" b="1" dirty="0" smtClean="0">
                <a:solidFill>
                  <a:srgbClr val="0070C0"/>
                </a:solidFill>
                <a:latin typeface="Traditional Arabic" pitchFamily="2" charset="-78"/>
                <a:ea typeface="Times New Roman" pitchFamily="18" charset="0"/>
                <a:cs typeface="Traditional Arabic" pitchFamily="2" charset="-78"/>
              </a:rPr>
              <a:t>التعضى الداخلي لجسم </a:t>
            </a:r>
            <a:r>
              <a:rPr lang="ar-SA" sz="2800" b="1" dirty="0" smtClean="0">
                <a:solidFill>
                  <a:srgbClr val="0070C0"/>
                </a:solidFill>
                <a:latin typeface="Traditional Arabic" pitchFamily="2" charset="-78"/>
                <a:ea typeface="Times New Roman" pitchFamily="18" charset="0"/>
                <a:cs typeface="Traditional Arabic" pitchFamily="2" charset="-78"/>
              </a:rPr>
              <a:t>النبات</a:t>
            </a:r>
            <a:endParaRPr lang="en-US" sz="2800" b="1" dirty="0" smtClean="0">
              <a:solidFill>
                <a:srgbClr val="0070C0"/>
              </a:solidFill>
              <a:latin typeface="Traditional Arabic" pitchFamily="2" charset="-78"/>
              <a:ea typeface="Times New Roman" pitchFamily="18" charset="0"/>
              <a:cs typeface="Traditional Arabic" pitchFamily="2" charset="-78"/>
            </a:endParaRPr>
          </a:p>
          <a:p>
            <a:pPr lvl="0" indent="111125" algn="justLow" fontAlgn="base">
              <a:spcBef>
                <a:spcPct val="0"/>
              </a:spcBef>
              <a:spcAft>
                <a:spcPct val="0"/>
              </a:spcAft>
            </a:pPr>
            <a:r>
              <a:rPr lang="ar-SA" sz="2800" b="1" dirty="0" smtClean="0">
                <a:solidFill>
                  <a:srgbClr val="0070C0"/>
                </a:solidFill>
                <a:latin typeface="Traditional Arabic" pitchFamily="2" charset="-78"/>
                <a:ea typeface="Times New Roman" pitchFamily="18" charset="0"/>
                <a:cs typeface="Traditional Arabic" pitchFamily="2" charset="-78"/>
              </a:rPr>
              <a:t> </a:t>
            </a:r>
            <a:r>
              <a:rPr lang="en-US" sz="2800" b="1" dirty="0" smtClean="0">
                <a:solidFill>
                  <a:srgbClr val="FF0000"/>
                </a:solidFill>
                <a:latin typeface="Traditional Arabic" pitchFamily="2" charset="-78"/>
                <a:ea typeface="Times New Roman" pitchFamily="18" charset="0"/>
                <a:cs typeface="Traditional Arabic" pitchFamily="2" charset="-78"/>
              </a:rPr>
              <a:t>Internal</a:t>
            </a:r>
            <a:r>
              <a:rPr lang="en-US" sz="2800" b="1" dirty="0" smtClean="0">
                <a:latin typeface="Traditional Arabic" pitchFamily="2" charset="-78"/>
                <a:ea typeface="Times New Roman" pitchFamily="18" charset="0"/>
                <a:cs typeface="Traditional Arabic" pitchFamily="2" charset="-78"/>
              </a:rPr>
              <a:t> </a:t>
            </a:r>
            <a:r>
              <a:rPr lang="en-US" sz="2800" b="1" dirty="0" smtClean="0">
                <a:solidFill>
                  <a:srgbClr val="FF0000"/>
                </a:solidFill>
                <a:latin typeface="Traditional Arabic" pitchFamily="2" charset="-78"/>
                <a:ea typeface="Times New Roman" pitchFamily="18" charset="0"/>
                <a:cs typeface="Traditional Arabic" pitchFamily="2" charset="-78"/>
              </a:rPr>
              <a:t>organization</a:t>
            </a:r>
            <a:r>
              <a:rPr lang="en-US" sz="2800" b="1" dirty="0" smtClean="0">
                <a:latin typeface="Traditional Arabic" pitchFamily="2" charset="-78"/>
                <a:ea typeface="Times New Roman" pitchFamily="18" charset="0"/>
                <a:cs typeface="Traditional Arabic" pitchFamily="2" charset="-78"/>
              </a:rPr>
              <a:t> </a:t>
            </a:r>
            <a:r>
              <a:rPr lang="en-US" sz="2800" b="1" dirty="0" smtClean="0">
                <a:solidFill>
                  <a:srgbClr val="FF0000"/>
                </a:solidFill>
                <a:latin typeface="Traditional Arabic" pitchFamily="2" charset="-78"/>
                <a:ea typeface="Times New Roman" pitchFamily="18" charset="0"/>
                <a:cs typeface="Traditional Arabic" pitchFamily="2" charset="-78"/>
              </a:rPr>
              <a:t>of Plant</a:t>
            </a:r>
            <a:r>
              <a:rPr lang="en-US" sz="2800" b="1" dirty="0" smtClean="0">
                <a:latin typeface="Traditional Arabic" pitchFamily="2" charset="-78"/>
                <a:ea typeface="Times New Roman" pitchFamily="18" charset="0"/>
                <a:cs typeface="Traditional Arabic" pitchFamily="2" charset="-78"/>
              </a:rPr>
              <a:t> </a:t>
            </a:r>
            <a:r>
              <a:rPr lang="en-US" sz="2800" b="1" dirty="0" smtClean="0">
                <a:solidFill>
                  <a:srgbClr val="FF0000"/>
                </a:solidFill>
                <a:latin typeface="Traditional Arabic" pitchFamily="2" charset="-78"/>
                <a:ea typeface="Times New Roman" pitchFamily="18" charset="0"/>
                <a:cs typeface="Traditional Arabic" pitchFamily="2" charset="-78"/>
              </a:rPr>
              <a:t>body</a:t>
            </a:r>
          </a:p>
          <a:p>
            <a:pPr lvl="0" indent="457200" algn="justLow" fontAlgn="base">
              <a:spcBef>
                <a:spcPct val="0"/>
              </a:spcBef>
              <a:spcAft>
                <a:spcPct val="0"/>
              </a:spcAft>
            </a:pPr>
            <a:r>
              <a:rPr lang="ar-SA" sz="2800" dirty="0" smtClean="0">
                <a:latin typeface="Traditional Arabic" pitchFamily="2" charset="-78"/>
                <a:ea typeface="Times New Roman" pitchFamily="18" charset="0"/>
                <a:cs typeface="Traditional Arabic" pitchFamily="2" charset="-78"/>
              </a:rPr>
              <a:t>يتكون </a:t>
            </a:r>
            <a:r>
              <a:rPr lang="ar-SA" sz="2800" dirty="0" smtClean="0">
                <a:latin typeface="Traditional Arabic" pitchFamily="2" charset="-78"/>
                <a:ea typeface="Times New Roman" pitchFamily="18" charset="0"/>
                <a:cs typeface="Traditional Arabic" pitchFamily="2" charset="-78"/>
              </a:rPr>
              <a:t>الجسم النباتي داخلياً من وحدات متميزة في المظهر الخارجي هي الخلايا وكل خلية تحاط بجدار وتلتحم مع الخلايا المجاورة بمواد بين خلوية تسمى بالصفيحة الوسطى </a:t>
            </a:r>
            <a:r>
              <a:rPr lang="en-US" sz="2800" dirty="0" smtClean="0">
                <a:solidFill>
                  <a:srgbClr val="FF0000"/>
                </a:solidFill>
                <a:latin typeface="Traditional Arabic" pitchFamily="2" charset="-78"/>
                <a:ea typeface="Times New Roman" pitchFamily="18" charset="0"/>
                <a:cs typeface="Traditional Arabic" pitchFamily="2" charset="-78"/>
              </a:rPr>
              <a:t>Middle</a:t>
            </a:r>
            <a:r>
              <a:rPr lang="en-US" sz="2800" dirty="0" smtClean="0">
                <a:latin typeface="Traditional Arabic" pitchFamily="2" charset="-78"/>
                <a:ea typeface="Times New Roman" pitchFamily="18" charset="0"/>
                <a:cs typeface="Traditional Arabic" pitchFamily="2" charset="-78"/>
              </a:rPr>
              <a:t> </a:t>
            </a:r>
            <a:r>
              <a:rPr lang="en-US" sz="2800" dirty="0" smtClean="0">
                <a:solidFill>
                  <a:srgbClr val="FF0000"/>
                </a:solidFill>
                <a:latin typeface="Traditional Arabic" pitchFamily="2" charset="-78"/>
                <a:ea typeface="Times New Roman" pitchFamily="18" charset="0"/>
                <a:cs typeface="Traditional Arabic" pitchFamily="2" charset="-78"/>
              </a:rPr>
              <a:t>lamella</a:t>
            </a:r>
            <a:r>
              <a:rPr lang="ar-SA" sz="2800" dirty="0" smtClean="0">
                <a:latin typeface="Traditional Arabic" pitchFamily="2" charset="-78"/>
                <a:ea typeface="Times New Roman" pitchFamily="18" charset="0"/>
                <a:cs typeface="Traditional Arabic" pitchFamily="2" charset="-78"/>
              </a:rPr>
              <a:t>، والتي تتكون من المواد </a:t>
            </a:r>
            <a:r>
              <a:rPr lang="ar-SA" sz="2800" dirty="0" err="1" smtClean="0">
                <a:latin typeface="Traditional Arabic" pitchFamily="2" charset="-78"/>
                <a:ea typeface="Times New Roman" pitchFamily="18" charset="0"/>
                <a:cs typeface="Traditional Arabic" pitchFamily="2" charset="-78"/>
              </a:rPr>
              <a:t>البكتية</a:t>
            </a:r>
            <a:r>
              <a:rPr lang="ar-SA" sz="2800" dirty="0" smtClean="0">
                <a:latin typeface="Traditional Arabic" pitchFamily="2" charset="-78"/>
                <a:ea typeface="Times New Roman" pitchFamily="18" charset="0"/>
                <a:cs typeface="Traditional Arabic" pitchFamily="2" charset="-78"/>
              </a:rPr>
              <a:t> </a:t>
            </a:r>
            <a:r>
              <a:rPr lang="en-US" sz="2800" dirty="0" err="1" smtClean="0">
                <a:solidFill>
                  <a:srgbClr val="FF0000"/>
                </a:solidFill>
                <a:latin typeface="Traditional Arabic" pitchFamily="2" charset="-78"/>
                <a:ea typeface="Times New Roman" pitchFamily="18" charset="0"/>
                <a:cs typeface="Traditional Arabic" pitchFamily="2" charset="-78"/>
              </a:rPr>
              <a:t>Pectic</a:t>
            </a:r>
            <a:r>
              <a:rPr lang="en-US" sz="2800" dirty="0" smtClean="0">
                <a:latin typeface="Traditional Arabic" pitchFamily="2" charset="-78"/>
                <a:ea typeface="Times New Roman" pitchFamily="18" charset="0"/>
                <a:cs typeface="Traditional Arabic" pitchFamily="2" charset="-78"/>
              </a:rPr>
              <a:t> </a:t>
            </a:r>
            <a:r>
              <a:rPr lang="en-US" sz="2800" dirty="0" smtClean="0">
                <a:solidFill>
                  <a:srgbClr val="FF0000"/>
                </a:solidFill>
                <a:latin typeface="Traditional Arabic" pitchFamily="2" charset="-78"/>
                <a:ea typeface="Times New Roman" pitchFamily="18" charset="0"/>
                <a:cs typeface="Traditional Arabic" pitchFamily="2" charset="-78"/>
              </a:rPr>
              <a:t>substances</a:t>
            </a:r>
            <a:r>
              <a:rPr lang="en-US" sz="2800" dirty="0" smtClean="0">
                <a:latin typeface="Traditional Arabic" pitchFamily="2" charset="-78"/>
                <a:ea typeface="Times New Roman" pitchFamily="18" charset="0"/>
                <a:cs typeface="Traditional Arabic" pitchFamily="2" charset="-78"/>
              </a:rPr>
              <a:t> </a:t>
            </a:r>
            <a:r>
              <a:rPr lang="ar-SA" sz="2800" dirty="0" smtClean="0">
                <a:latin typeface="Traditional Arabic" pitchFamily="2" charset="-78"/>
                <a:ea typeface="Times New Roman" pitchFamily="18" charset="0"/>
                <a:cs typeface="Traditional Arabic" pitchFamily="2" charset="-78"/>
              </a:rPr>
              <a:t>لتكون مجموعة من الخلايا </a:t>
            </a:r>
            <a:r>
              <a:rPr lang="ar-SA" sz="2800" dirty="0" err="1" smtClean="0">
                <a:latin typeface="Traditional Arabic" pitchFamily="2" charset="-78"/>
                <a:ea typeface="Times New Roman" pitchFamily="18" charset="0"/>
                <a:cs typeface="Traditional Arabic" pitchFamily="2" charset="-78"/>
              </a:rPr>
              <a:t>المتشابهه</a:t>
            </a:r>
            <a:r>
              <a:rPr lang="ar-SA" sz="2800" dirty="0" smtClean="0">
                <a:latin typeface="Traditional Arabic" pitchFamily="2" charset="-78"/>
                <a:ea typeface="Times New Roman" pitchFamily="18" charset="0"/>
                <a:cs typeface="Traditional Arabic" pitchFamily="2" charset="-78"/>
              </a:rPr>
              <a:t> إما وظيفياً أو تركيبياً أو كلاهما معاً. هذه المجاميع تدعى بالأنسجة </a:t>
            </a:r>
            <a:r>
              <a:rPr lang="en-US" sz="2800" dirty="0" smtClean="0">
                <a:solidFill>
                  <a:srgbClr val="FF0000"/>
                </a:solidFill>
                <a:latin typeface="Traditional Arabic" pitchFamily="2" charset="-78"/>
                <a:ea typeface="Times New Roman" pitchFamily="18" charset="0"/>
                <a:cs typeface="Traditional Arabic" pitchFamily="2" charset="-78"/>
              </a:rPr>
              <a:t>Tissues</a:t>
            </a:r>
            <a:r>
              <a:rPr lang="ar-SA" sz="2800" dirty="0" smtClean="0">
                <a:latin typeface="Traditional Arabic" pitchFamily="2" charset="-78"/>
                <a:ea typeface="Times New Roman" pitchFamily="18" charset="0"/>
                <a:cs typeface="Traditional Arabic" pitchFamily="2" charset="-78"/>
              </a:rPr>
              <a:t> وتعتمد اختلافات تراكيب الأنسجة على الاختلافات في محتويات الخلايا </a:t>
            </a:r>
            <a:r>
              <a:rPr lang="ar-SA" sz="2800" dirty="0" err="1" smtClean="0">
                <a:latin typeface="Traditional Arabic" pitchFamily="2" charset="-78"/>
                <a:ea typeface="Times New Roman" pitchFamily="18" charset="0"/>
                <a:cs typeface="Traditional Arabic" pitchFamily="2" charset="-78"/>
              </a:rPr>
              <a:t>و</a:t>
            </a:r>
            <a:r>
              <a:rPr lang="ar-SA" sz="2800" dirty="0" smtClean="0">
                <a:latin typeface="Traditional Arabic" pitchFamily="2" charset="-78"/>
                <a:ea typeface="Times New Roman" pitchFamily="18" charset="0"/>
                <a:cs typeface="Traditional Arabic" pitchFamily="2" charset="-78"/>
              </a:rPr>
              <a:t> تنوع ارتباطها مع بعض.</a:t>
            </a:r>
            <a:endParaRPr lang="en-US" sz="2800" dirty="0" smtClean="0">
              <a:latin typeface="Arial" pitchFamily="34" charset="0"/>
              <a:cs typeface="Arial" pitchFamily="34" charset="0"/>
            </a:endParaRPr>
          </a:p>
          <a:p>
            <a:pPr lvl="0" indent="457200" algn="justLow" eaLnBrk="0" fontAlgn="base" hangingPunct="0">
              <a:spcBef>
                <a:spcPct val="0"/>
              </a:spcBef>
              <a:spcAft>
                <a:spcPct val="0"/>
              </a:spcAft>
            </a:pPr>
            <a:r>
              <a:rPr lang="ar-SA" sz="2800" dirty="0" smtClean="0">
                <a:latin typeface="Traditional Arabic" pitchFamily="2" charset="-78"/>
                <a:ea typeface="Times New Roman" pitchFamily="18" charset="0"/>
                <a:cs typeface="Traditional Arabic" pitchFamily="2" charset="-78"/>
              </a:rPr>
              <a:t>فبعض الأنسجة تتكون من نوع واحد من الخلايا ويسمى نسيج بسيط </a:t>
            </a:r>
            <a:r>
              <a:rPr lang="en-US" sz="2800" dirty="0" smtClean="0">
                <a:solidFill>
                  <a:srgbClr val="FF0000"/>
                </a:solidFill>
                <a:latin typeface="Traditional Arabic" pitchFamily="2" charset="-78"/>
                <a:ea typeface="Times New Roman" pitchFamily="18" charset="0"/>
                <a:cs typeface="Traditional Arabic" pitchFamily="2" charset="-78"/>
              </a:rPr>
              <a:t>Simple tissue</a:t>
            </a:r>
            <a:r>
              <a:rPr lang="ar-SA" sz="2800" dirty="0" smtClean="0">
                <a:latin typeface="Traditional Arabic" pitchFamily="2" charset="-78"/>
                <a:ea typeface="Times New Roman" pitchFamily="18" charset="0"/>
                <a:cs typeface="Traditional Arabic" pitchFamily="2" charset="-78"/>
              </a:rPr>
              <a:t>. وبعضها يتكون من أكثر نوع واحد من الخلايا </a:t>
            </a:r>
            <a:r>
              <a:rPr lang="ar-SA" sz="2800" dirty="0" err="1" smtClean="0">
                <a:latin typeface="Traditional Arabic" pitchFamily="2" charset="-78"/>
                <a:ea typeface="Times New Roman" pitchFamily="18" charset="0"/>
                <a:cs typeface="Traditional Arabic" pitchFamily="2" charset="-78"/>
              </a:rPr>
              <a:t>و</a:t>
            </a:r>
            <a:r>
              <a:rPr lang="ar-SA" sz="2800" dirty="0" smtClean="0">
                <a:latin typeface="Traditional Arabic" pitchFamily="2" charset="-78"/>
                <a:ea typeface="Times New Roman" pitchFamily="18" charset="0"/>
                <a:cs typeface="Traditional Arabic" pitchFamily="2" charset="-78"/>
              </a:rPr>
              <a:t> يسمى بالنسيج المعقد </a:t>
            </a:r>
            <a:r>
              <a:rPr lang="en-US" sz="2800" dirty="0" smtClean="0">
                <a:solidFill>
                  <a:srgbClr val="FF0000"/>
                </a:solidFill>
                <a:latin typeface="Traditional Arabic" pitchFamily="2" charset="-78"/>
                <a:ea typeface="Times New Roman" pitchFamily="18" charset="0"/>
                <a:cs typeface="Traditional Arabic" pitchFamily="2" charset="-78"/>
              </a:rPr>
              <a:t>Complex</a:t>
            </a:r>
            <a:r>
              <a:rPr lang="en-US" sz="2800" dirty="0" smtClean="0">
                <a:latin typeface="Traditional Arabic" pitchFamily="2" charset="-78"/>
                <a:ea typeface="Times New Roman" pitchFamily="18" charset="0"/>
                <a:cs typeface="Traditional Arabic" pitchFamily="2" charset="-78"/>
              </a:rPr>
              <a:t> </a:t>
            </a:r>
            <a:r>
              <a:rPr lang="en-US" sz="2800" dirty="0" smtClean="0">
                <a:solidFill>
                  <a:srgbClr val="FF0000"/>
                </a:solidFill>
                <a:latin typeface="Traditional Arabic" pitchFamily="2" charset="-78"/>
                <a:ea typeface="Times New Roman" pitchFamily="18" charset="0"/>
                <a:cs typeface="Traditional Arabic" pitchFamily="2" charset="-78"/>
              </a:rPr>
              <a:t>tissue</a:t>
            </a:r>
            <a:r>
              <a:rPr lang="ar-SA" sz="2800" dirty="0" smtClean="0">
                <a:latin typeface="Traditional Arabic" pitchFamily="2" charset="-78"/>
                <a:ea typeface="Times New Roman" pitchFamily="18" charset="0"/>
                <a:cs typeface="Traditional Arabic" pitchFamily="2" charset="-78"/>
              </a:rPr>
              <a:t>. </a:t>
            </a:r>
            <a:endParaRPr lang="en-U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63888" y="474345"/>
            <a:ext cx="5112568" cy="6432530"/>
          </a:xfrm>
          <a:prstGeom prst="rect">
            <a:avLst/>
          </a:prstGeom>
        </p:spPr>
        <p:txBody>
          <a:bodyPr wrap="square">
            <a:spAutoFit/>
          </a:bodyPr>
          <a:lstStyle/>
          <a:p>
            <a:pPr lvl="0" indent="457200" fontAlgn="base">
              <a:spcBef>
                <a:spcPct val="0"/>
              </a:spcBef>
              <a:spcAft>
                <a:spcPct val="0"/>
              </a:spcAft>
            </a:pPr>
            <a:r>
              <a:rPr lang="ar-SA" sz="2800" b="1" dirty="0" smtClean="0">
                <a:solidFill>
                  <a:srgbClr val="0070C0"/>
                </a:solidFill>
                <a:latin typeface="Times New Roman" pitchFamily="18" charset="0"/>
                <a:ea typeface="Times New Roman" pitchFamily="18" charset="0"/>
                <a:cs typeface="Traditional Arabic" pitchFamily="2" charset="-78"/>
              </a:rPr>
              <a:t>منشأ الفروع   </a:t>
            </a:r>
            <a:r>
              <a:rPr lang="en-US" sz="2800" b="1" dirty="0" smtClean="0">
                <a:latin typeface="Traditional Arabic" pitchFamily="2" charset="-78"/>
                <a:ea typeface="Times New Roman" pitchFamily="18" charset="0"/>
                <a:cs typeface="Traditional Arabic" pitchFamily="2" charset="-78"/>
              </a:rPr>
              <a:t>Origin of branches</a:t>
            </a:r>
            <a:r>
              <a:rPr lang="ar-SA" sz="2800" b="1" dirty="0" smtClean="0">
                <a:latin typeface="Times New Roman" pitchFamily="18" charset="0"/>
                <a:ea typeface="Times New Roman" pitchFamily="18" charset="0"/>
                <a:cs typeface="Traditional Arabic" pitchFamily="2" charset="-78"/>
              </a:rPr>
              <a:t> </a:t>
            </a:r>
            <a:endParaRPr lang="en-US" sz="2800" b="1" dirty="0" smtClean="0">
              <a:latin typeface="Arial" pitchFamily="34" charset="0"/>
              <a:cs typeface="Arial" pitchFamily="34" charset="0"/>
            </a:endParaRPr>
          </a:p>
          <a:p>
            <a:pPr lvl="0" indent="457200"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يتكون البرعم في النباتات الوعائية الراقية نتيجة الانقسامات المتعامدة على السطح </a:t>
            </a:r>
            <a:r>
              <a:rPr lang="en-US" sz="2400" dirty="0" smtClean="0">
                <a:solidFill>
                  <a:srgbClr val="FF0000"/>
                </a:solidFill>
                <a:latin typeface="Times New Roman" pitchFamily="18" charset="0"/>
                <a:ea typeface="Times New Roman" pitchFamily="18" charset="0"/>
                <a:cs typeface="Traditional Arabic" pitchFamily="2" charset="-78"/>
              </a:rPr>
              <a:t>Anticlinal Division</a:t>
            </a:r>
            <a:r>
              <a:rPr lang="ar-SA" sz="2400" dirty="0" smtClean="0">
                <a:latin typeface="Times New Roman" pitchFamily="18" charset="0"/>
                <a:ea typeface="Times New Roman" pitchFamily="18" charset="0"/>
                <a:cs typeface="Traditional Arabic" pitchFamily="2" charset="-78"/>
              </a:rPr>
              <a:t>في الطبقتين الأولى والثانية السطحيتين للمحور الصغير أو النسيج الإنشائي القمي وحدوث عدد كبير من الانقسامات الموازية للسطح </a:t>
            </a:r>
            <a:r>
              <a:rPr lang="en-US" sz="2400" dirty="0" err="1" smtClean="0">
                <a:solidFill>
                  <a:srgbClr val="C00000"/>
                </a:solidFill>
                <a:latin typeface="Traditional Arabic" pitchFamily="2" charset="-78"/>
                <a:ea typeface="Times New Roman" pitchFamily="18" charset="0"/>
                <a:cs typeface="Traditional Arabic" pitchFamily="2" charset="-78"/>
              </a:rPr>
              <a:t>Periclinal</a:t>
            </a:r>
            <a:r>
              <a:rPr lang="en-US"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divisions</a:t>
            </a:r>
            <a:r>
              <a:rPr lang="ar-SA" sz="2400" dirty="0" smtClean="0">
                <a:latin typeface="Times New Roman" pitchFamily="18" charset="0"/>
                <a:ea typeface="Times New Roman" pitchFamily="18" charset="0"/>
                <a:cs typeface="Traditional Arabic" pitchFamily="2" charset="-78"/>
              </a:rPr>
              <a:t> في الطبقات العميقة. ويسبب هذا النمو في السطح والحجم إبراز البرعم فوق سطح المحور النباتي. وأحياناً تكون الانقسامات منتظمة بدرجة كبيرة مما ينتج عنه تكوين سلسلة منحنية من الطبقات المتوازية، ولهذا يسمى هذا الوضع للنسيج الإنشائي المبكر للبرعم </a:t>
            </a:r>
            <a:r>
              <a:rPr lang="ar-SA" sz="2400" dirty="0" smtClean="0">
                <a:solidFill>
                  <a:srgbClr val="00B0F0"/>
                </a:solidFill>
                <a:latin typeface="Times New Roman" pitchFamily="18" charset="0"/>
                <a:ea typeface="Times New Roman" pitchFamily="18" charset="0"/>
                <a:cs typeface="Traditional Arabic" pitchFamily="2" charset="-78"/>
              </a:rPr>
              <a:t>بالمنطقة القشرية </a:t>
            </a:r>
            <a:r>
              <a:rPr lang="en-US" sz="2400" dirty="0" smtClean="0">
                <a:solidFill>
                  <a:srgbClr val="C00000"/>
                </a:solidFill>
                <a:latin typeface="Traditional Arabic" pitchFamily="2" charset="-78"/>
                <a:ea typeface="Times New Roman" pitchFamily="18" charset="0"/>
                <a:cs typeface="Traditional Arabic" pitchFamily="2" charset="-78"/>
              </a:rPr>
              <a:t>Shell zone</a:t>
            </a:r>
            <a:r>
              <a:rPr lang="ar-SA" sz="2400" dirty="0" smtClean="0">
                <a:latin typeface="Times New Roman" pitchFamily="18" charset="0"/>
                <a:ea typeface="Times New Roman" pitchFamily="18" charset="0"/>
                <a:cs typeface="Traditional Arabic" pitchFamily="2" charset="-78"/>
              </a:rPr>
              <a:t>. واعتماداً على مقدار العلاقة بين الغطاء والجسد في قمم المجموع الخضري في النباتات كاسيات البذور فإن نواتج أو مشتقات هاتين المنطقتين تكون مختلفة من حيث الاشتراك في تكوين النسيج الإنشائي للبرعم الأبطي، ولهذا فإن البراعم تنشأ من طبقات أكثر عمقاً مما هو عليه في منشأ الأوراق.</a:t>
            </a:r>
          </a:p>
          <a:p>
            <a:pPr lvl="0" indent="457200"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 </a:t>
            </a:r>
            <a:endParaRPr lang="en-US" sz="2400" dirty="0" smtClean="0">
              <a:latin typeface="Arial" pitchFamily="34" charset="0"/>
              <a:cs typeface="Arial" pitchFamily="34" charset="0"/>
            </a:endParaRPr>
          </a:p>
        </p:txBody>
      </p:sp>
      <p:pic>
        <p:nvPicPr>
          <p:cNvPr id="3" name="Picture 1" descr="apical meristem"/>
          <p:cNvPicPr>
            <a:picLocks noChangeAspect="1" noChangeArrowheads="1"/>
          </p:cNvPicPr>
          <p:nvPr/>
        </p:nvPicPr>
        <p:blipFill>
          <a:blip r:embed="rId2" cstate="print"/>
          <a:srcRect/>
          <a:stretch>
            <a:fillRect/>
          </a:stretch>
        </p:blipFill>
        <p:spPr bwMode="auto">
          <a:xfrm>
            <a:off x="323528" y="496860"/>
            <a:ext cx="3099401" cy="2708920"/>
          </a:xfrm>
          <a:prstGeom prst="rect">
            <a:avLst/>
          </a:prstGeom>
          <a:noFill/>
        </p:spPr>
      </p:pic>
      <p:pic>
        <p:nvPicPr>
          <p:cNvPr id="4" name="Picture 3"/>
          <p:cNvPicPr>
            <a:picLocks noChangeAspect="1"/>
          </p:cNvPicPr>
          <p:nvPr/>
        </p:nvPicPr>
        <p:blipFill>
          <a:blip r:embed="rId3"/>
          <a:stretch>
            <a:fillRect/>
          </a:stretch>
        </p:blipFill>
        <p:spPr>
          <a:xfrm>
            <a:off x="415320" y="3356992"/>
            <a:ext cx="2915816" cy="3124089"/>
          </a:xfrm>
          <a:prstGeom prst="rect">
            <a:avLst/>
          </a:prstGeom>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125979"/>
            <a:ext cx="4392488" cy="4647426"/>
          </a:xfrm>
          <a:prstGeom prst="rect">
            <a:avLst/>
          </a:prstGeom>
        </p:spPr>
        <p:txBody>
          <a:bodyPr wrap="square">
            <a:spAutoFit/>
          </a:bodyPr>
          <a:lstStyle/>
          <a:p>
            <a:pPr lvl="0" indent="457200" eaLnBrk="0" fontAlgn="base" hangingPunct="0">
              <a:spcBef>
                <a:spcPct val="0"/>
              </a:spcBef>
              <a:spcAft>
                <a:spcPct val="0"/>
              </a:spcAft>
            </a:pPr>
            <a:r>
              <a:rPr lang="ar-SA" sz="2400" dirty="0">
                <a:solidFill>
                  <a:srgbClr val="000000"/>
                </a:solidFill>
                <a:latin typeface="Times New Roman" pitchFamily="18" charset="0"/>
                <a:ea typeface="Times New Roman" pitchFamily="18" charset="0"/>
                <a:cs typeface="Traditional Arabic" pitchFamily="2" charset="-78"/>
              </a:rPr>
              <a:t> </a:t>
            </a:r>
            <a:r>
              <a:rPr lang="ar-SA" sz="3200" b="1" dirty="0">
                <a:solidFill>
                  <a:srgbClr val="00B0F0"/>
                </a:solidFill>
                <a:latin typeface="Times New Roman" pitchFamily="18" charset="0"/>
                <a:ea typeface="Times New Roman" pitchFamily="18" charset="0"/>
                <a:cs typeface="Traditional Arabic" pitchFamily="2" charset="-78"/>
              </a:rPr>
              <a:t>البراعم العرضية </a:t>
            </a:r>
            <a:r>
              <a:rPr lang="en-US" sz="2400" dirty="0">
                <a:solidFill>
                  <a:srgbClr val="C00000"/>
                </a:solidFill>
                <a:latin typeface="Traditional Arabic" pitchFamily="2" charset="-78"/>
                <a:ea typeface="Times New Roman" pitchFamily="18" charset="0"/>
                <a:cs typeface="Traditional Arabic" pitchFamily="2" charset="-78"/>
              </a:rPr>
              <a:t>Adventitious buds</a:t>
            </a:r>
            <a:r>
              <a:rPr lang="ar-SA" sz="2400" dirty="0">
                <a:solidFill>
                  <a:srgbClr val="000000"/>
                </a:solidFill>
                <a:latin typeface="Times New Roman" pitchFamily="18" charset="0"/>
                <a:ea typeface="Times New Roman" pitchFamily="18" charset="0"/>
                <a:cs typeface="Traditional Arabic" pitchFamily="2" charset="-78"/>
              </a:rPr>
              <a:t>.هي البراعم التي تنشأ من أنسجة بالغة دون أي علاقة مع النسيج الإنشائي القمي أو بمعنى آخر تنشأ بعيدة </a:t>
            </a:r>
            <a:r>
              <a:rPr lang="ar-SA" sz="2400" dirty="0" smtClean="0">
                <a:solidFill>
                  <a:srgbClr val="000000"/>
                </a:solidFill>
                <a:latin typeface="Times New Roman" pitchFamily="18" charset="0"/>
                <a:ea typeface="Times New Roman" pitchFamily="18" charset="0"/>
                <a:cs typeface="Traditional Arabic" pitchFamily="2" charset="-78"/>
              </a:rPr>
              <a:t>عنه</a:t>
            </a:r>
            <a:r>
              <a:rPr lang="en-US" sz="2400" dirty="0" smtClean="0">
                <a:solidFill>
                  <a:srgbClr val="000000"/>
                </a:solidFill>
                <a:latin typeface="Times New Roman" pitchFamily="18" charset="0"/>
                <a:ea typeface="Times New Roman" pitchFamily="18" charset="0"/>
                <a:cs typeface="Traditional Arabic" pitchFamily="2" charset="-78"/>
              </a:rPr>
              <a:t> </a:t>
            </a:r>
            <a:r>
              <a:rPr lang="ar-SA" sz="2400" dirty="0" smtClean="0">
                <a:solidFill>
                  <a:srgbClr val="000000"/>
                </a:solidFill>
                <a:latin typeface="Times New Roman" pitchFamily="18" charset="0"/>
                <a:ea typeface="Times New Roman" pitchFamily="18" charset="0"/>
                <a:cs typeface="Traditional Arabic" pitchFamily="2" charset="-78"/>
              </a:rPr>
              <a:t>. ومن </a:t>
            </a:r>
            <a:r>
              <a:rPr lang="ar-SA" sz="2400" dirty="0">
                <a:solidFill>
                  <a:srgbClr val="000000"/>
                </a:solidFill>
                <a:latin typeface="Times New Roman" pitchFamily="18" charset="0"/>
                <a:ea typeface="Times New Roman" pitchFamily="18" charset="0"/>
                <a:cs typeface="Traditional Arabic" pitchFamily="2" charset="-78"/>
              </a:rPr>
              <a:t>الواضح أنه ليس هناك تمييز نشوئي واضح بين البراعم الأبطية والبراعم العرضية لأن الأولى قد تنشأ أيضاً من خلايا برنشيمية بالغة ولكن تتكون البراعم العرضية على السيقان والجذور والأوراق في النباتات السليمة أو المجروحة أو الأوراق المعزولة وقد تكون خارجية أو داخلية المنشأ </a:t>
            </a:r>
            <a:r>
              <a:rPr lang="en-US" sz="2400" dirty="0">
                <a:solidFill>
                  <a:srgbClr val="C00000"/>
                </a:solidFill>
                <a:latin typeface="Traditional Arabic" pitchFamily="2" charset="-78"/>
                <a:ea typeface="Times New Roman" pitchFamily="18" charset="0"/>
                <a:cs typeface="Traditional Arabic" pitchFamily="2" charset="-78"/>
              </a:rPr>
              <a:t>Endogenous</a:t>
            </a:r>
            <a:r>
              <a:rPr lang="ar-SA" sz="2400" dirty="0">
                <a:solidFill>
                  <a:srgbClr val="000000"/>
                </a:solidFill>
                <a:latin typeface="Times New Roman" pitchFamily="18" charset="0"/>
                <a:ea typeface="Times New Roman" pitchFamily="18" charset="0"/>
                <a:cs typeface="Traditional Arabic" pitchFamily="2" charset="-78"/>
              </a:rPr>
              <a:t> أما البراعم الإبطية فدائماً تكون خارجية المنشأ </a:t>
            </a:r>
            <a:r>
              <a:rPr lang="en-US" sz="2400" dirty="0">
                <a:solidFill>
                  <a:srgbClr val="C00000"/>
                </a:solidFill>
                <a:latin typeface="Traditional Arabic" pitchFamily="2" charset="-78"/>
                <a:ea typeface="Times New Roman" pitchFamily="18" charset="0"/>
                <a:cs typeface="Traditional Arabic" pitchFamily="2" charset="-78"/>
              </a:rPr>
              <a:t>Exogenous</a:t>
            </a:r>
            <a:r>
              <a:rPr lang="ar-SA" sz="2400" dirty="0">
                <a:solidFill>
                  <a:srgbClr val="000000"/>
                </a:solidFill>
                <a:latin typeface="Times New Roman" pitchFamily="18" charset="0"/>
                <a:ea typeface="Times New Roman" pitchFamily="18" charset="0"/>
                <a:cs typeface="Traditional Arabic" pitchFamily="2" charset="-78"/>
              </a:rPr>
              <a:t> أي تنشأ من الطبقات السطحية للنسيج الإنشائي القمي.</a:t>
            </a:r>
            <a:endParaRPr lang="en-US" sz="2400" dirty="0">
              <a:solidFill>
                <a:srgbClr val="000000"/>
              </a:solidFill>
              <a:latin typeface="Arial" pitchFamily="34" charset="0"/>
              <a:cs typeface="Arial"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476672"/>
            <a:ext cx="3810000" cy="2781300"/>
          </a:xfrm>
          <a:prstGeom prst="rect">
            <a:avLst/>
          </a:prstGeom>
        </p:spPr>
      </p:pic>
      <p:pic>
        <p:nvPicPr>
          <p:cNvPr id="7" name="Picture 6"/>
          <p:cNvPicPr>
            <a:picLocks noChangeAspect="1"/>
          </p:cNvPicPr>
          <p:nvPr/>
        </p:nvPicPr>
        <p:blipFill>
          <a:blip r:embed="rId3"/>
          <a:stretch>
            <a:fillRect/>
          </a:stretch>
        </p:blipFill>
        <p:spPr>
          <a:xfrm>
            <a:off x="576064" y="3356992"/>
            <a:ext cx="2915816" cy="3124089"/>
          </a:xfrm>
          <a:prstGeom prst="rect">
            <a:avLst/>
          </a:prstGeom>
        </p:spPr>
      </p:pic>
      <p:pic>
        <p:nvPicPr>
          <p:cNvPr id="59394" name="Picture 2" descr="https://www.ndsu.edu/pubweb/chiwonlee/plsc368/lecture/cpt10/chpt10pg3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8959" y="4366078"/>
            <a:ext cx="3168352" cy="2135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769599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ChangeArrowheads="1"/>
          </p:cNvSpPr>
          <p:nvPr/>
        </p:nvSpPr>
        <p:spPr bwMode="auto">
          <a:xfrm>
            <a:off x="3851920" y="244985"/>
            <a:ext cx="4896544" cy="58477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eaLnBrk="1" fontAlgn="base" latinLnBrk="0" hangingPunct="1">
              <a:lnSpc>
                <a:spcPct val="100000"/>
              </a:lnSpc>
              <a:spcBef>
                <a:spcPct val="0"/>
              </a:spcBef>
              <a:spcAft>
                <a:spcPct val="0"/>
              </a:spcAft>
              <a:buClrTx/>
              <a:buSzTx/>
              <a:buFontTx/>
              <a:buNone/>
              <a:tabLst>
                <a:tab pos="685800" algn="l"/>
              </a:tabLst>
            </a:pPr>
            <a:r>
              <a:rPr kumimoji="0" lang="ar-SA" sz="3600" b="1" i="0" u="none" strike="noStrike" cap="none" normalizeH="0" baseline="0" dirty="0" smtClean="0">
                <a:ln>
                  <a:noFill/>
                </a:ln>
                <a:solidFill>
                  <a:srgbClr val="00B0F0"/>
                </a:solidFill>
                <a:effectLst/>
                <a:latin typeface="Times New Roman" pitchFamily="18" charset="0"/>
                <a:ea typeface="Times New Roman" pitchFamily="18" charset="0"/>
                <a:cs typeface="Traditional Arabic" pitchFamily="2" charset="-78"/>
              </a:rPr>
              <a:t>منشأ الأزهار </a:t>
            </a:r>
            <a:r>
              <a:rPr kumimoji="0" lang="en-US" sz="36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Flower origin</a:t>
            </a:r>
            <a:endParaRPr kumimoji="0" lang="en-US" sz="36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حالة التكاثر ( تكوين الأزهار ) في النباتات الزهرية ( كاسيات البذور ) يحل النسيج الإنشائي القمي الزهري محل النسيج الإنشائي القمي الخضري إما مباشرة أو عن طريق نمو حوامل زهرية ومن ثم تتكون الأزهار على الحامل الزهري في أشكالها المختلفة. والنمو التركيبي الذي يحدث في النسيج الإنشائي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خلال التغيير إلى الطور التكاثري يمكن أن يشاهد في قمة الحامل الزهري. ولهذا فإن دراسة القمم الزهرية يجب أن تشتمل على كل من الحامل الزهري والنسيج الإنشائي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الزهري. ومن هذه الملاحظات ما شاهده كل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باركر</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واستيورد</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Barker and Steward </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1962م وعلماء آخرون من قبله من تغير إلى الطور التكاثري عن طريق تحور الشكل الظاهري للساق وهي : </a:t>
            </a: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685800" algn="l"/>
              </a:tabLst>
            </a:pP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0418" name="Picture 2" descr="http://radicalbotany.files.wordpress.com/2012/05/floral-meristem-physiology.jpg?w=600&amp;h=520">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578" y="747372"/>
            <a:ext cx="2857500" cy="247650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28" y="3573016"/>
            <a:ext cx="3200400" cy="2743200"/>
          </a:xfrm>
          <a:prstGeom prst="rect">
            <a:avLst/>
          </a:prstGeom>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radicalbotany.files.wordpress.com/2012/05/floral-meristem-physiology.jpg?w=600&amp;h=520">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332656"/>
            <a:ext cx="7416824" cy="5616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12538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1412776"/>
            <a:ext cx="8424936" cy="4401205"/>
          </a:xfrm>
          <a:prstGeom prst="rect">
            <a:avLst/>
          </a:prstGeom>
        </p:spPr>
        <p:txBody>
          <a:bodyPr wrap="square">
            <a:spAutoFit/>
          </a:bodyPr>
          <a:lstStyle/>
          <a:p>
            <a:pPr lvl="0" algn="justLow" eaLnBrk="0" fontAlgn="base" hangingPunct="0">
              <a:spcBef>
                <a:spcPct val="0"/>
              </a:spcBef>
              <a:spcAft>
                <a:spcPct val="0"/>
              </a:spcAft>
              <a:buFontTx/>
              <a:buChar char="•"/>
              <a:tabLst>
                <a:tab pos="685800" algn="l"/>
              </a:tabLst>
            </a:pPr>
            <a:r>
              <a:rPr lang="ar-SA" sz="2800" dirty="0" smtClean="0">
                <a:latin typeface="Times New Roman" pitchFamily="18" charset="0"/>
                <a:ea typeface="Times New Roman" pitchFamily="18" charset="0"/>
                <a:cs typeface="Traditional Arabic" pitchFamily="2" charset="-78"/>
              </a:rPr>
              <a:t>الإسراع في تكوين براعم </a:t>
            </a:r>
            <a:r>
              <a:rPr lang="ar-SA" sz="2800" dirty="0" err="1" smtClean="0">
                <a:latin typeface="Times New Roman" pitchFamily="18" charset="0"/>
                <a:ea typeface="Times New Roman" pitchFamily="18" charset="0"/>
                <a:cs typeface="Traditional Arabic" pitchFamily="2" charset="-78"/>
              </a:rPr>
              <a:t>إبطية</a:t>
            </a:r>
            <a:r>
              <a:rPr lang="ar-SA" sz="2800" dirty="0" smtClean="0">
                <a:latin typeface="Times New Roman" pitchFamily="18" charset="0"/>
                <a:ea typeface="Times New Roman" pitchFamily="18" charset="0"/>
                <a:cs typeface="Traditional Arabic" pitchFamily="2" charset="-78"/>
              </a:rPr>
              <a:t>.</a:t>
            </a:r>
            <a:endParaRPr lang="en-US" sz="2800" dirty="0" smtClean="0">
              <a:latin typeface="Arial" pitchFamily="34" charset="0"/>
              <a:cs typeface="Arial" pitchFamily="34" charset="0"/>
            </a:endParaRPr>
          </a:p>
          <a:p>
            <a:pPr lvl="0" algn="justLow" eaLnBrk="0" fontAlgn="base" hangingPunct="0">
              <a:spcBef>
                <a:spcPct val="0"/>
              </a:spcBef>
              <a:spcAft>
                <a:spcPct val="0"/>
              </a:spcAft>
              <a:buFontTx/>
              <a:buChar char="•"/>
              <a:tabLst>
                <a:tab pos="685800" algn="l"/>
              </a:tabLst>
            </a:pPr>
            <a:r>
              <a:rPr lang="ar-SA" sz="2800" dirty="0" smtClean="0">
                <a:latin typeface="Times New Roman" pitchFamily="18" charset="0"/>
                <a:ea typeface="Times New Roman" pitchFamily="18" charset="0"/>
                <a:cs typeface="Traditional Arabic" pitchFamily="2" charset="-78"/>
              </a:rPr>
              <a:t>نمو أعضاء ورقية تتأبط هذه البراعم تختلف في مظهرها وطبيعتها عن الأوراق تعرف </a:t>
            </a:r>
            <a:r>
              <a:rPr lang="ar-SA" sz="2800" b="1" dirty="0" err="1" smtClean="0">
                <a:solidFill>
                  <a:srgbClr val="0070C0"/>
                </a:solidFill>
                <a:latin typeface="Times New Roman" pitchFamily="18" charset="0"/>
                <a:ea typeface="Times New Roman" pitchFamily="18" charset="0"/>
                <a:cs typeface="Traditional Arabic" pitchFamily="2" charset="-78"/>
              </a:rPr>
              <a:t>بالقنابات</a:t>
            </a:r>
            <a:r>
              <a:rPr lang="ar-SA" sz="2800" dirty="0" smtClean="0">
                <a:latin typeface="Times New Roman" pitchFamily="18" charset="0"/>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Bracts</a:t>
            </a:r>
            <a:r>
              <a:rPr lang="ar-SA" sz="2800" dirty="0" smtClean="0">
                <a:latin typeface="Times New Roman" pitchFamily="18" charset="0"/>
                <a:ea typeface="Times New Roman" pitchFamily="18" charset="0"/>
                <a:cs typeface="Traditional Arabic" pitchFamily="2" charset="-78"/>
              </a:rPr>
              <a:t>.</a:t>
            </a:r>
            <a:endParaRPr lang="en-US" sz="2800" dirty="0" smtClean="0">
              <a:latin typeface="Arial" pitchFamily="34" charset="0"/>
              <a:cs typeface="Arial" pitchFamily="34" charset="0"/>
            </a:endParaRPr>
          </a:p>
          <a:p>
            <a:pPr lvl="0" algn="justLow" eaLnBrk="0" fontAlgn="base" hangingPunct="0">
              <a:spcBef>
                <a:spcPct val="0"/>
              </a:spcBef>
              <a:spcAft>
                <a:spcPct val="0"/>
              </a:spcAft>
              <a:buFontTx/>
              <a:buChar char="•"/>
              <a:tabLst>
                <a:tab pos="685800" algn="l"/>
              </a:tabLst>
            </a:pPr>
            <a:r>
              <a:rPr lang="ar-SA" sz="2800" dirty="0" smtClean="0">
                <a:latin typeface="Times New Roman" pitchFamily="18" charset="0"/>
                <a:ea typeface="Times New Roman" pitchFamily="18" charset="0"/>
                <a:cs typeface="Traditional Arabic" pitchFamily="2" charset="-78"/>
              </a:rPr>
              <a:t>تنشأ البراعم </a:t>
            </a:r>
            <a:r>
              <a:rPr lang="ar-SA" sz="2800" dirty="0" err="1" smtClean="0">
                <a:latin typeface="Times New Roman" pitchFamily="18" charset="0"/>
                <a:ea typeface="Times New Roman" pitchFamily="18" charset="0"/>
                <a:cs typeface="Traditional Arabic" pitchFamily="2" charset="-78"/>
              </a:rPr>
              <a:t>الأبطية</a:t>
            </a:r>
            <a:r>
              <a:rPr lang="ar-SA" sz="2800" dirty="0" smtClean="0">
                <a:latin typeface="Times New Roman" pitchFamily="18" charset="0"/>
                <a:ea typeface="Times New Roman" pitchFamily="18" charset="0"/>
                <a:cs typeface="Traditional Arabic" pitchFamily="2" charset="-78"/>
              </a:rPr>
              <a:t> قبل بدايات الأوراق وهذا مخالفاً لما هو عليه في النسيج الإنشائي </a:t>
            </a:r>
            <a:r>
              <a:rPr lang="ar-SA" sz="2800" dirty="0" err="1" smtClean="0">
                <a:latin typeface="Times New Roman" pitchFamily="18" charset="0"/>
                <a:ea typeface="Times New Roman" pitchFamily="18" charset="0"/>
                <a:cs typeface="Traditional Arabic" pitchFamily="2" charset="-78"/>
              </a:rPr>
              <a:t>القمي</a:t>
            </a:r>
            <a:r>
              <a:rPr lang="ar-SA" sz="2800" dirty="0" smtClean="0">
                <a:latin typeface="Times New Roman" pitchFamily="18" charset="0"/>
                <a:ea typeface="Times New Roman" pitchFamily="18" charset="0"/>
                <a:cs typeface="Traditional Arabic" pitchFamily="2" charset="-78"/>
              </a:rPr>
              <a:t> الخضري حيث تنشأ بدايات الأوراق أولاً.</a:t>
            </a:r>
            <a:endParaRPr lang="en-US" sz="2800" dirty="0" smtClean="0">
              <a:latin typeface="Arial" pitchFamily="34" charset="0"/>
              <a:cs typeface="Arial" pitchFamily="34" charset="0"/>
            </a:endParaRPr>
          </a:p>
          <a:p>
            <a:pPr lvl="0" algn="justLow" eaLnBrk="0" fontAlgn="base" hangingPunct="0">
              <a:spcBef>
                <a:spcPct val="0"/>
              </a:spcBef>
              <a:spcAft>
                <a:spcPct val="0"/>
              </a:spcAft>
              <a:buFontTx/>
              <a:buChar char="•"/>
              <a:tabLst>
                <a:tab pos="685800" algn="l"/>
              </a:tabLst>
            </a:pPr>
            <a:r>
              <a:rPr lang="ar-SA" sz="2800" dirty="0" smtClean="0">
                <a:latin typeface="Times New Roman" pitchFamily="18" charset="0"/>
                <a:ea typeface="Times New Roman" pitchFamily="18" charset="0"/>
                <a:cs typeface="Traditional Arabic" pitchFamily="2" charset="-78"/>
              </a:rPr>
              <a:t>الاستطالة المفاجئة للسلاميات كما هو الحال في النباتات التي لا يستطيل الساق فيها خلال النمو الخضري كما في بعض الأعشاب والنباتات </a:t>
            </a:r>
            <a:r>
              <a:rPr lang="ar-SA" sz="2800" dirty="0" err="1" smtClean="0">
                <a:latin typeface="Times New Roman" pitchFamily="18" charset="0"/>
                <a:ea typeface="Times New Roman" pitchFamily="18" charset="0"/>
                <a:cs typeface="Traditional Arabic" pitchFamily="2" charset="-78"/>
              </a:rPr>
              <a:t>النجمية</a:t>
            </a:r>
            <a:r>
              <a:rPr lang="ar-SA" sz="2800" dirty="0" smtClean="0">
                <a:latin typeface="Times New Roman" pitchFamily="18" charset="0"/>
                <a:ea typeface="Times New Roman" pitchFamily="18" charset="0"/>
                <a:cs typeface="Traditional Arabic" pitchFamily="2" charset="-78"/>
              </a:rPr>
              <a:t>. </a:t>
            </a:r>
            <a:endParaRPr lang="en-US" sz="2800" dirty="0" smtClean="0">
              <a:latin typeface="Arial" pitchFamily="34" charset="0"/>
              <a:cs typeface="Arial" pitchFamily="34" charset="0"/>
            </a:endParaRPr>
          </a:p>
          <a:p>
            <a:pPr lvl="0" algn="justLow" eaLnBrk="0" fontAlgn="base" hangingPunct="0">
              <a:spcBef>
                <a:spcPct val="0"/>
              </a:spcBef>
              <a:spcAft>
                <a:spcPct val="0"/>
              </a:spcAft>
              <a:buFontTx/>
              <a:buChar char="•"/>
              <a:tabLst>
                <a:tab pos="685800" algn="l"/>
              </a:tabLst>
            </a:pPr>
            <a:r>
              <a:rPr lang="ar-SA" sz="2800" dirty="0" smtClean="0">
                <a:latin typeface="Times New Roman" pitchFamily="18" charset="0"/>
                <a:ea typeface="Times New Roman" pitchFamily="18" charset="0"/>
                <a:cs typeface="Traditional Arabic" pitchFamily="2" charset="-78"/>
              </a:rPr>
              <a:t>يختلف النسيج الإنشائي التكاثري </a:t>
            </a:r>
            <a:r>
              <a:rPr lang="ar-SA" sz="2800" dirty="0" err="1" smtClean="0">
                <a:latin typeface="Times New Roman" pitchFamily="18" charset="0"/>
                <a:ea typeface="Times New Roman" pitchFamily="18" charset="0"/>
                <a:cs typeface="Traditional Arabic" pitchFamily="2" charset="-78"/>
              </a:rPr>
              <a:t>هستولوجياً</a:t>
            </a:r>
            <a:r>
              <a:rPr lang="ar-SA" sz="2800" dirty="0" smtClean="0">
                <a:latin typeface="Times New Roman" pitchFamily="18" charset="0"/>
                <a:ea typeface="Times New Roman" pitchFamily="18" charset="0"/>
                <a:cs typeface="Traditional Arabic" pitchFamily="2" charset="-78"/>
              </a:rPr>
              <a:t> عن النسيج الإنشائي الخضري فقد يحتفظ في عدد طبقات الغطاء والجسد كما هو الحال في المجموع الخضري أو قد تقل أو تزيد عدد الطبقات السطحية ( الغطاء ).</a:t>
            </a:r>
            <a:endParaRPr lang="ar-SA" sz="2800"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39552" y="332656"/>
            <a:ext cx="8064896" cy="5653216"/>
          </a:xfrm>
          <a:prstGeom prst="rect">
            <a:avLst/>
          </a:prstGeom>
        </p:spPr>
        <p:txBody>
          <a:bodyPr wrap="square">
            <a:spAutoFit/>
          </a:bodyPr>
          <a:lstStyle/>
          <a:p>
            <a:pPr lvl="0" algn="justLow" eaLnBrk="0" fontAlgn="base" hangingPunct="0">
              <a:spcBef>
                <a:spcPct val="0"/>
              </a:spcBef>
              <a:spcAft>
                <a:spcPct val="0"/>
              </a:spcAft>
              <a:buFontTx/>
              <a:buChar char="•"/>
              <a:tabLst>
                <a:tab pos="685800" algn="l"/>
              </a:tabLst>
            </a:pPr>
            <a:endParaRPr lang="en-US" sz="3200" dirty="0" smtClean="0">
              <a:latin typeface="Arial" pitchFamily="34" charset="0"/>
              <a:cs typeface="Arial" pitchFamily="34" charset="0"/>
            </a:endParaRPr>
          </a:p>
          <a:p>
            <a:pPr lvl="0" algn="justLow" eaLnBrk="0" fontAlgn="base" hangingPunct="0">
              <a:spcBef>
                <a:spcPct val="0"/>
              </a:spcBef>
              <a:spcAft>
                <a:spcPct val="0"/>
              </a:spcAft>
              <a:buFontTx/>
              <a:buChar char="•"/>
              <a:tabLst>
                <a:tab pos="685800" algn="l"/>
              </a:tabLst>
            </a:pPr>
            <a:r>
              <a:rPr lang="ar-SA" sz="3200" dirty="0" smtClean="0">
                <a:latin typeface="Times New Roman" pitchFamily="18" charset="0"/>
                <a:ea typeface="Times New Roman" pitchFamily="18" charset="0"/>
                <a:cs typeface="Traditional Arabic" pitchFamily="2" charset="-78"/>
              </a:rPr>
              <a:t>توزيع خلايا النسيج الإنشائي </a:t>
            </a:r>
            <a:r>
              <a:rPr lang="ar-SA" sz="3200" dirty="0" err="1" smtClean="0">
                <a:latin typeface="Times New Roman" pitchFamily="18" charset="0"/>
                <a:ea typeface="Times New Roman" pitchFamily="18" charset="0"/>
                <a:cs typeface="Traditional Arabic" pitchFamily="2" charset="-78"/>
              </a:rPr>
              <a:t>الحقيقي</a:t>
            </a:r>
            <a:r>
              <a:rPr lang="ar-SA" sz="3200" dirty="0" smtClean="0">
                <a:latin typeface="Times New Roman" pitchFamily="18" charset="0"/>
                <a:ea typeface="Times New Roman" pitchFamily="18" charset="0"/>
                <a:cs typeface="Traditional Arabic" pitchFamily="2" charset="-78"/>
              </a:rPr>
              <a:t> في عدد من النباتات، فمنطقة الغطاء تكون ذات خلايا صغيرة متماثلة تأخذ صبغة داكنة تكون على هيئة قناع تحيط بخلايا كبيرة وتأخذ صبغة خفيفة. وهذه القمة تكون أكثر اتساعاً من قمة المجموع الخضري.</a:t>
            </a:r>
            <a:endParaRPr lang="en-US" sz="3200" dirty="0" smtClean="0">
              <a:latin typeface="Arial" pitchFamily="34" charset="0"/>
              <a:cs typeface="Arial" pitchFamily="34" charset="0"/>
            </a:endParaRPr>
          </a:p>
          <a:p>
            <a:pPr lvl="0" algn="justLow" eaLnBrk="0" fontAlgn="base" hangingPunct="0">
              <a:spcBef>
                <a:spcPct val="0"/>
              </a:spcBef>
              <a:spcAft>
                <a:spcPct val="0"/>
              </a:spcAft>
              <a:buFontTx/>
              <a:buChar char="•"/>
              <a:tabLst>
                <a:tab pos="685800" algn="l"/>
              </a:tabLst>
            </a:pPr>
            <a:r>
              <a:rPr lang="ar-SA" sz="3200" dirty="0" smtClean="0">
                <a:latin typeface="Times New Roman" pitchFamily="18" charset="0"/>
                <a:ea typeface="Times New Roman" pitchFamily="18" charset="0"/>
                <a:cs typeface="Traditional Arabic" pitchFamily="2" charset="-78"/>
              </a:rPr>
              <a:t>ليس من الضروري أن تكون منطقة القناع ممثلة بالغطاء فقد يدخل جزءا من خلايا الجسد  في تكوين هذا القناع.</a:t>
            </a:r>
            <a:endParaRPr lang="en-US" sz="3200" dirty="0" smtClean="0">
              <a:latin typeface="Arial" pitchFamily="34" charset="0"/>
              <a:cs typeface="Arial" pitchFamily="34" charset="0"/>
            </a:endParaRPr>
          </a:p>
          <a:p>
            <a:pPr lvl="0" algn="justLow" eaLnBrk="0" fontAlgn="base" hangingPunct="0">
              <a:spcBef>
                <a:spcPct val="0"/>
              </a:spcBef>
              <a:spcAft>
                <a:spcPct val="0"/>
              </a:spcAft>
              <a:buFontTx/>
              <a:buChar char="•"/>
              <a:tabLst>
                <a:tab pos="685800" algn="l"/>
              </a:tabLst>
            </a:pPr>
            <a:r>
              <a:rPr lang="ar-SA" sz="3200" dirty="0" smtClean="0">
                <a:latin typeface="Times New Roman" pitchFamily="18" charset="0"/>
                <a:ea typeface="Times New Roman" pitchFamily="18" charset="0"/>
                <a:cs typeface="Traditional Arabic" pitchFamily="2" charset="-78"/>
              </a:rPr>
              <a:t>يحدد النسيج الإنشائي الزهري ( التكاثري ) استطالة الساق.</a:t>
            </a:r>
            <a:endParaRPr lang="en-US" sz="3200" dirty="0" smtClean="0">
              <a:latin typeface="Arial" pitchFamily="34" charset="0"/>
              <a:cs typeface="Arial" pitchFamily="34" charset="0"/>
            </a:endParaRPr>
          </a:p>
          <a:p>
            <a:pPr lvl="0" algn="justLow" eaLnBrk="0" fontAlgn="base" hangingPunct="0">
              <a:spcBef>
                <a:spcPct val="0"/>
              </a:spcBef>
              <a:spcAft>
                <a:spcPct val="0"/>
              </a:spcAft>
              <a:buFontTx/>
              <a:buChar char="•"/>
              <a:tabLst>
                <a:tab pos="685800" algn="l"/>
              </a:tabLst>
            </a:pPr>
            <a:r>
              <a:rPr lang="ar-SA" sz="3200" dirty="0" smtClean="0">
                <a:latin typeface="Times New Roman" pitchFamily="18" charset="0"/>
                <a:ea typeface="Times New Roman" pitchFamily="18" charset="0"/>
                <a:cs typeface="Traditional Arabic" pitchFamily="2" charset="-78"/>
              </a:rPr>
              <a:t>النسيج الإنشائي المحوري الموجود في النسيج الإنشائي </a:t>
            </a:r>
            <a:r>
              <a:rPr lang="ar-SA" sz="3200" dirty="0" err="1" smtClean="0">
                <a:latin typeface="Times New Roman" pitchFamily="18" charset="0"/>
                <a:ea typeface="Times New Roman" pitchFamily="18" charset="0"/>
                <a:cs typeface="Traditional Arabic" pitchFamily="2" charset="-78"/>
              </a:rPr>
              <a:t>القمي</a:t>
            </a:r>
            <a:r>
              <a:rPr lang="ar-SA" sz="3200" dirty="0" smtClean="0">
                <a:latin typeface="Times New Roman" pitchFamily="18" charset="0"/>
                <a:ea typeface="Times New Roman" pitchFamily="18" charset="0"/>
                <a:cs typeface="Traditional Arabic" pitchFamily="2" charset="-78"/>
              </a:rPr>
              <a:t> الخضري يقل نشاطه، وينحصر النشاط الإنشائي في القناع ( المنطقة الخارجية ) ويكون مسؤولاً عن تكوين الأعضاء التكاثرية فقط.</a:t>
            </a:r>
            <a:endParaRPr lang="ar-SA" sz="32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1"/>
          <p:cNvSpPr>
            <a:spLocks noChangeArrowheads="1"/>
          </p:cNvSpPr>
          <p:nvPr/>
        </p:nvSpPr>
        <p:spPr bwMode="auto">
          <a:xfrm>
            <a:off x="467544" y="919109"/>
            <a:ext cx="8208912"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685800" algn="l"/>
              </a:tabLst>
            </a:pP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وحسب نظرية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بوفا</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6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Buvat</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التي تقسم النسيج الإنشائي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إلى: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tab pos="685800" algn="l"/>
              </a:tabLst>
            </a:pP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النسيج الإنشائي المنتظر </a:t>
            </a:r>
            <a:r>
              <a:rPr kumimoji="0" lang="en-US" sz="36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Waiting </a:t>
            </a:r>
            <a:r>
              <a:rPr kumimoji="0" lang="en-US" sz="36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en-US" sz="36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الذي يتميز إلى نسيجين إنشائيين هما:</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685800" algn="l"/>
              </a:tabLst>
            </a:pP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نسيج إنشائي أولي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بوغي</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يعطي الأجزاء الزهرية التكاثرية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والبتلات</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الأسدية</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ـ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المدقة</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ـ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البتلات</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 شكل 28 ).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685800" algn="l"/>
              </a:tabLst>
            </a:pP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نسيج إنشائي تختي ويعطي التخت الزهري.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tab pos="685800" algn="l"/>
              </a:tabLst>
            </a:pP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الحلقة الإنشائية </a:t>
            </a:r>
            <a:r>
              <a:rPr kumimoji="0" lang="en-US" sz="36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Initial ring</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وتعطي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السبلات</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فقط ومن ثم يقف نشاطها مباشرة بعد إعطاء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السبلات</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شكل، 28 ).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68580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404664"/>
            <a:ext cx="8424936" cy="5509200"/>
          </a:xfrm>
          <a:prstGeom prst="rect">
            <a:avLst/>
          </a:prstGeom>
        </p:spPr>
        <p:txBody>
          <a:bodyPr wrap="square">
            <a:spAutoFit/>
          </a:bodyPr>
          <a:lstStyle/>
          <a:p>
            <a:pPr lvl="0" eaLnBrk="0" fontAlgn="base" hangingPunct="0">
              <a:spcBef>
                <a:spcPct val="0"/>
              </a:spcBef>
              <a:spcAft>
                <a:spcPct val="0"/>
              </a:spcAft>
              <a:tabLst>
                <a:tab pos="685800" algn="l"/>
              </a:tabLst>
            </a:pPr>
            <a:r>
              <a:rPr lang="ar-SA" sz="3200" smtClean="0">
                <a:latin typeface="Times New Roman" pitchFamily="18" charset="0"/>
                <a:ea typeface="Times New Roman" pitchFamily="18" charset="0"/>
                <a:cs typeface="Traditional Arabic" pitchFamily="2" charset="-78"/>
              </a:rPr>
              <a:t>الا</a:t>
            </a:r>
            <a:r>
              <a:rPr lang="ar-SA" sz="3200" b="1" smtClean="0">
                <a:solidFill>
                  <a:srgbClr val="0070C0"/>
                </a:solidFill>
                <a:latin typeface="Times New Roman" pitchFamily="18" charset="0"/>
                <a:ea typeface="Times New Roman" pitchFamily="18" charset="0"/>
                <a:cs typeface="Traditional Arabic" pitchFamily="2" charset="-78"/>
              </a:rPr>
              <a:t>سباب </a:t>
            </a:r>
            <a:r>
              <a:rPr lang="ar-SA" sz="3200" dirty="0" smtClean="0">
                <a:latin typeface="Times New Roman" pitchFamily="18" charset="0"/>
                <a:ea typeface="Times New Roman" pitchFamily="18" charset="0"/>
                <a:cs typeface="Traditional Arabic" pitchFamily="2" charset="-78"/>
              </a:rPr>
              <a:t>التي تؤدي إلى تحول النسيج الإنشائي </a:t>
            </a:r>
            <a:r>
              <a:rPr lang="ar-SA" sz="3200" dirty="0" err="1" smtClean="0">
                <a:latin typeface="Times New Roman" pitchFamily="18" charset="0"/>
                <a:ea typeface="Times New Roman" pitchFamily="18" charset="0"/>
                <a:cs typeface="Traditional Arabic" pitchFamily="2" charset="-78"/>
              </a:rPr>
              <a:t>القمي</a:t>
            </a:r>
            <a:r>
              <a:rPr lang="ar-SA" sz="3200" dirty="0" smtClean="0">
                <a:latin typeface="Times New Roman" pitchFamily="18" charset="0"/>
                <a:ea typeface="Times New Roman" pitchFamily="18" charset="0"/>
                <a:cs typeface="Traditional Arabic" pitchFamily="2" charset="-78"/>
              </a:rPr>
              <a:t> الخضري إلى نسيج إنشائي </a:t>
            </a:r>
            <a:r>
              <a:rPr lang="ar-SA" sz="3200" dirty="0" err="1" smtClean="0">
                <a:latin typeface="Times New Roman" pitchFamily="18" charset="0"/>
                <a:ea typeface="Times New Roman" pitchFamily="18" charset="0"/>
                <a:cs typeface="Traditional Arabic" pitchFamily="2" charset="-78"/>
              </a:rPr>
              <a:t>قـمي</a:t>
            </a:r>
            <a:r>
              <a:rPr lang="ar-SA" sz="3200" dirty="0" smtClean="0">
                <a:latin typeface="Times New Roman" pitchFamily="18" charset="0"/>
                <a:ea typeface="Times New Roman" pitchFamily="18" charset="0"/>
                <a:cs typeface="Traditional Arabic" pitchFamily="2" charset="-78"/>
              </a:rPr>
              <a:t> تكـاثري ( زهري ) غير واضحة التحديد ولكن هناك بعض </a:t>
            </a:r>
            <a:r>
              <a:rPr lang="ar-SA" sz="3200" b="1" dirty="0" smtClean="0">
                <a:solidFill>
                  <a:srgbClr val="0070C0"/>
                </a:solidFill>
                <a:latin typeface="Times New Roman" pitchFamily="18" charset="0"/>
                <a:ea typeface="Times New Roman" pitchFamily="18" charset="0"/>
                <a:cs typeface="Traditional Arabic" pitchFamily="2" charset="-78"/>
              </a:rPr>
              <a:t>الآراء </a:t>
            </a:r>
            <a:r>
              <a:rPr lang="ar-SA" sz="3200" dirty="0" smtClean="0">
                <a:latin typeface="Times New Roman" pitchFamily="18" charset="0"/>
                <a:ea typeface="Times New Roman" pitchFamily="18" charset="0"/>
                <a:cs typeface="Traditional Arabic" pitchFamily="2" charset="-78"/>
              </a:rPr>
              <a:t>حول ذلك منها:</a:t>
            </a:r>
            <a:endParaRPr lang="en-US" sz="3200" dirty="0" smtClean="0">
              <a:latin typeface="Arial" pitchFamily="34" charset="0"/>
              <a:cs typeface="Arial" pitchFamily="34" charset="0"/>
            </a:endParaRPr>
          </a:p>
          <a:p>
            <a:pPr lvl="0" eaLnBrk="0" fontAlgn="base" hangingPunct="0">
              <a:spcBef>
                <a:spcPct val="0"/>
              </a:spcBef>
              <a:spcAft>
                <a:spcPct val="0"/>
              </a:spcAft>
              <a:buFontTx/>
              <a:buChar char="•"/>
              <a:tabLst>
                <a:tab pos="685800" algn="l"/>
              </a:tabLst>
            </a:pPr>
            <a:r>
              <a:rPr lang="ar-SA" sz="3200" dirty="0" smtClean="0">
                <a:latin typeface="Times New Roman" pitchFamily="18" charset="0"/>
                <a:ea typeface="Times New Roman" pitchFamily="18" charset="0"/>
                <a:cs typeface="Traditional Arabic" pitchFamily="2" charset="-78"/>
              </a:rPr>
              <a:t>أنه ليس هناك علاقة </a:t>
            </a:r>
            <a:r>
              <a:rPr lang="ar-SA" sz="3200" dirty="0" err="1" smtClean="0">
                <a:latin typeface="Times New Roman" pitchFamily="18" charset="0"/>
                <a:ea typeface="Times New Roman" pitchFamily="18" charset="0"/>
                <a:cs typeface="Traditional Arabic" pitchFamily="2" charset="-78"/>
              </a:rPr>
              <a:t>نشوئية</a:t>
            </a:r>
            <a:r>
              <a:rPr lang="ar-SA" sz="3200" dirty="0" smtClean="0">
                <a:latin typeface="Times New Roman" pitchFamily="18" charset="0"/>
                <a:ea typeface="Times New Roman" pitchFamily="18" charset="0"/>
                <a:cs typeface="Traditional Arabic" pitchFamily="2" charset="-78"/>
              </a:rPr>
              <a:t> بين النسيج الإنشائي للمجموع الخضري والنسيج الإنشائي للمجموع التكاثري لأنهما يختلفان وظيفياً.</a:t>
            </a:r>
            <a:endParaRPr lang="en-US" sz="3200" dirty="0" smtClean="0">
              <a:latin typeface="Arial" pitchFamily="34" charset="0"/>
              <a:cs typeface="Arial" pitchFamily="34" charset="0"/>
            </a:endParaRPr>
          </a:p>
          <a:p>
            <a:pPr lvl="0" eaLnBrk="0" fontAlgn="base" hangingPunct="0">
              <a:spcBef>
                <a:spcPct val="0"/>
              </a:spcBef>
              <a:spcAft>
                <a:spcPct val="0"/>
              </a:spcAft>
              <a:buFontTx/>
              <a:buChar char="•"/>
              <a:tabLst>
                <a:tab pos="685800" algn="l"/>
              </a:tabLst>
            </a:pPr>
            <a:r>
              <a:rPr lang="ar-SA" sz="3200" dirty="0" smtClean="0">
                <a:latin typeface="Times New Roman" pitchFamily="18" charset="0"/>
                <a:ea typeface="Times New Roman" pitchFamily="18" charset="0"/>
                <a:cs typeface="Traditional Arabic" pitchFamily="2" charset="-78"/>
              </a:rPr>
              <a:t>أن النسيج الإنشائي </a:t>
            </a:r>
            <a:r>
              <a:rPr lang="ar-SA" sz="3200" dirty="0" err="1" smtClean="0">
                <a:latin typeface="Times New Roman" pitchFamily="18" charset="0"/>
                <a:ea typeface="Times New Roman" pitchFamily="18" charset="0"/>
                <a:cs typeface="Traditional Arabic" pitchFamily="2" charset="-78"/>
              </a:rPr>
              <a:t>القمي</a:t>
            </a:r>
            <a:r>
              <a:rPr lang="ar-SA" sz="3200" dirty="0" smtClean="0">
                <a:latin typeface="Times New Roman" pitchFamily="18" charset="0"/>
                <a:ea typeface="Times New Roman" pitchFamily="18" charset="0"/>
                <a:cs typeface="Traditional Arabic" pitchFamily="2" charset="-78"/>
              </a:rPr>
              <a:t> التكاثري ينشأ من إعادة تنظيم كبير للنسيج الإنشائي </a:t>
            </a:r>
            <a:r>
              <a:rPr lang="ar-SA" sz="3200" dirty="0" err="1" smtClean="0">
                <a:latin typeface="Times New Roman" pitchFamily="18" charset="0"/>
                <a:ea typeface="Times New Roman" pitchFamily="18" charset="0"/>
                <a:cs typeface="Traditional Arabic" pitchFamily="2" charset="-78"/>
              </a:rPr>
              <a:t>القمي</a:t>
            </a:r>
            <a:r>
              <a:rPr lang="ar-SA" sz="3200" dirty="0" smtClean="0">
                <a:latin typeface="Times New Roman" pitchFamily="18" charset="0"/>
                <a:ea typeface="Times New Roman" pitchFamily="18" charset="0"/>
                <a:cs typeface="Traditional Arabic" pitchFamily="2" charset="-78"/>
              </a:rPr>
              <a:t> للمجموع الخضري في نباتات عاريات وكاسيات البذور.</a:t>
            </a:r>
            <a:endParaRPr lang="en-US" sz="3200" dirty="0" smtClean="0">
              <a:latin typeface="Arial" pitchFamily="34" charset="0"/>
              <a:cs typeface="Arial" pitchFamily="34" charset="0"/>
            </a:endParaRPr>
          </a:p>
          <a:p>
            <a:pPr lvl="0" eaLnBrk="0" fontAlgn="base" hangingPunct="0">
              <a:spcBef>
                <a:spcPct val="0"/>
              </a:spcBef>
              <a:spcAft>
                <a:spcPct val="0"/>
              </a:spcAft>
              <a:buFontTx/>
              <a:buChar char="•"/>
              <a:tabLst>
                <a:tab pos="685800" algn="l"/>
              </a:tabLst>
            </a:pPr>
            <a:r>
              <a:rPr lang="ar-SA" sz="3200" dirty="0" smtClean="0">
                <a:latin typeface="Times New Roman" pitchFamily="18" charset="0"/>
                <a:ea typeface="Times New Roman" pitchFamily="18" charset="0"/>
                <a:cs typeface="Traditional Arabic" pitchFamily="2" charset="-78"/>
              </a:rPr>
              <a:t>أن النسيج الإنشائي </a:t>
            </a:r>
            <a:r>
              <a:rPr lang="ar-SA" sz="3200" dirty="0" err="1" smtClean="0">
                <a:latin typeface="Times New Roman" pitchFamily="18" charset="0"/>
                <a:ea typeface="Times New Roman" pitchFamily="18" charset="0"/>
                <a:cs typeface="Traditional Arabic" pitchFamily="2" charset="-78"/>
              </a:rPr>
              <a:t>القمي</a:t>
            </a:r>
            <a:r>
              <a:rPr lang="ar-SA" sz="3200" dirty="0" smtClean="0">
                <a:latin typeface="Times New Roman" pitchFamily="18" charset="0"/>
                <a:ea typeface="Times New Roman" pitchFamily="18" charset="0"/>
                <a:cs typeface="Traditional Arabic" pitchFamily="2" charset="-78"/>
              </a:rPr>
              <a:t> والتكاثري يتداخلان من خلال وجود أشكال متوسطة وأن الاختلافات بينهما ليست أساسية وترجع إلى الأشكال المختلفة للنمو في محور كل من المجموع الخضري والتكاثري.</a:t>
            </a:r>
            <a:endParaRPr lang="en-US" sz="3200" dirty="0" smtClean="0">
              <a:latin typeface="Arial" pitchFamily="34" charset="0"/>
              <a:cs typeface="Arial" pitchFamily="34" charset="0"/>
            </a:endParaRPr>
          </a:p>
          <a:p>
            <a:pPr lvl="0" eaLnBrk="0" fontAlgn="base" hangingPunct="0">
              <a:spcBef>
                <a:spcPct val="0"/>
              </a:spcBef>
              <a:spcAft>
                <a:spcPct val="0"/>
              </a:spcAft>
              <a:buFontTx/>
              <a:buChar char="•"/>
              <a:tabLst>
                <a:tab pos="685800" algn="l"/>
              </a:tabLst>
            </a:pPr>
            <a:r>
              <a:rPr lang="ar-SA" sz="3200" dirty="0" smtClean="0">
                <a:latin typeface="Times New Roman" pitchFamily="18" charset="0"/>
                <a:ea typeface="Times New Roman" pitchFamily="18" charset="0"/>
                <a:cs typeface="Traditional Arabic" pitchFamily="2" charset="-78"/>
              </a:rPr>
              <a:t>أن التغير الواضح ينشأ عن انعكاس بعض التغيرات الفسيولوجية في النبات.</a:t>
            </a:r>
            <a:endParaRPr lang="en-US" sz="32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29" name="Picture 1" descr="a01fig04"/>
          <p:cNvPicPr>
            <a:picLocks noChangeAspect="1" noChangeArrowheads="1"/>
          </p:cNvPicPr>
          <p:nvPr/>
        </p:nvPicPr>
        <p:blipFill>
          <a:blip r:embed="rId2" cstate="print"/>
          <a:srcRect/>
          <a:stretch>
            <a:fillRect/>
          </a:stretch>
        </p:blipFill>
        <p:spPr bwMode="auto">
          <a:xfrm>
            <a:off x="1259632" y="332656"/>
            <a:ext cx="5688632" cy="60486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4"/>
          <p:cNvPicPr>
            <a:picLocks noChangeAspect="1" noChangeArrowheads="1"/>
          </p:cNvPicPr>
          <p:nvPr/>
        </p:nvPicPr>
        <p:blipFill>
          <a:blip r:embed="rId2" cstate="print"/>
          <a:srcRect/>
          <a:stretch>
            <a:fillRect/>
          </a:stretch>
        </p:blipFill>
        <p:spPr bwMode="auto">
          <a:xfrm>
            <a:off x="2123728" y="1196752"/>
            <a:ext cx="5832648" cy="51845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39552" y="895883"/>
            <a:ext cx="8208912"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إن ترتيب الأنسجة في النبات الكامل وفي معظم أعضاءه يعطي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تعضياً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تركيبياً ووظيفياً معاً. فالأنسجة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المسؤولة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عن توصيل الغذاء والماء ( الأنسجة التوصيلية ) تكون جهازاً متماسكاً يمتد في كل عضو من أعضاء النبات وفي النبات الكامل. هذه الأنسجة تعمل على توصيل أماكن امتصاص الماء ومصانع الغذاء بمناطق النمو والتخزين. أما الأنسجة غير الموصلة فهي أيضاً متصلة مع بعض ونظامها يدل على وجود علاقات بينية معينة ( مثلاً بين التخزيني والموصل ) أو وظائف متخصصة ( مثل التدعيم والتخزين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ولضرورة تمييز الأنسجة إلى وحدات كبيرة مظهرة الوحدة الأساسية للجسم النباتي فقد اقترح مصطلح النظام النسيجي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Tissue</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system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إلا أن تصنيف الخلايا والأنسجة يعتبر طريقة عشوائية. ولكن لابد من الأخذ بهذا التقسيم لغرض الوصف المرتب للنبات.</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ChangeArrowheads="1"/>
          </p:cNvSpPr>
          <p:nvPr/>
        </p:nvSpPr>
        <p:spPr bwMode="auto">
          <a:xfrm>
            <a:off x="467544" y="426369"/>
            <a:ext cx="8208912"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النسيج الإنشائي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القمي</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للمجموع الجذري </a:t>
            </a:r>
            <a:endParaRPr kumimoji="0" lang="en-US"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endParaRPr>
          </a:p>
          <a:p>
            <a:pPr marL="0" marR="0" lvl="0" indent="457200" algn="justLow" defTabSz="914400" rtl="1"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Apical </a:t>
            </a:r>
            <a:r>
              <a:rPr kumimoji="0" lang="en-US"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of root </a:t>
            </a:r>
            <a:r>
              <a:rPr kumimoji="0" lang="ar-SA" sz="32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تختلف قمة الجذر النامية عن قمة الساق في أن النسيج الإنشائي تنتج خلايا ناحية المحور إلى جانب خلايا بعيدة عن المحور وهي خلايا القلنسوة وبسبب وجود قلنسوة الجذر فإن الجزء البعيد من النسيج الإنشائي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ليس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قمياً</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ولكنه تحت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قمي</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الموضع أي أنه يقع تحت قلنسوة الجذر.كما أن الجذر لا ينتج عقـداً أو سـلاميات، وقـد يسـمى الجزء البعيد من قـمة الجـذر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بالنسيج الإنشـائي الأولي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Protomeristem</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الذي يتميز إلى </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منشئ القشرة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Periblem</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ومنشئ الاسطوانة الوعائية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Plerome</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يطلق عليها مصطلح الاسطوانة المركزية إذا لم يوجد نخاع في الاسطوانة الوعائية</a:t>
            </a:r>
            <a:r>
              <a:rPr kumimoji="0" lang="ar-SA"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211960" y="188640"/>
            <a:ext cx="4752528" cy="6494085"/>
          </a:xfrm>
          <a:prstGeom prst="rect">
            <a:avLst/>
          </a:prstGeom>
        </p:spPr>
        <p:txBody>
          <a:bodyPr wrap="square">
            <a:spAutoFit/>
          </a:bodyPr>
          <a:lstStyle/>
          <a:p>
            <a:pPr lvl="0" indent="457200" algn="justLow" eaLnBrk="0" fontAlgn="base" hangingPunct="0">
              <a:spcBef>
                <a:spcPct val="0"/>
              </a:spcBef>
              <a:spcAft>
                <a:spcPct val="0"/>
              </a:spcAft>
            </a:pPr>
            <a:r>
              <a:rPr lang="ar-SA" sz="3200" dirty="0" smtClean="0">
                <a:latin typeface="Times New Roman" pitchFamily="18" charset="0"/>
                <a:ea typeface="Times New Roman" pitchFamily="18" charset="0"/>
                <a:cs typeface="Traditional Arabic" pitchFamily="2" charset="-78"/>
              </a:rPr>
              <a:t>ويختلف نمط النمو في النسيج الإنشائي </a:t>
            </a:r>
            <a:r>
              <a:rPr lang="ar-SA" sz="3200" dirty="0" err="1" smtClean="0">
                <a:latin typeface="Times New Roman" pitchFamily="18" charset="0"/>
                <a:ea typeface="Times New Roman" pitchFamily="18" charset="0"/>
                <a:cs typeface="Traditional Arabic" pitchFamily="2" charset="-78"/>
              </a:rPr>
              <a:t>القمي</a:t>
            </a:r>
            <a:r>
              <a:rPr lang="ar-SA" sz="3200" dirty="0" smtClean="0">
                <a:latin typeface="Times New Roman" pitchFamily="18" charset="0"/>
                <a:ea typeface="Times New Roman" pitchFamily="18" charset="0"/>
                <a:cs typeface="Traditional Arabic" pitchFamily="2" charset="-78"/>
              </a:rPr>
              <a:t> للجذر في النباتات الوعائية المختلفة كما يلي:</a:t>
            </a:r>
            <a:endParaRPr lang="en-US" sz="3200" dirty="0" smtClean="0">
              <a:latin typeface="Arial" pitchFamily="34" charset="0"/>
              <a:cs typeface="Arial" pitchFamily="34" charset="0"/>
            </a:endParaRPr>
          </a:p>
          <a:p>
            <a:pPr lvl="0" indent="457200" algn="justLow" eaLnBrk="0" fontAlgn="base" hangingPunct="0">
              <a:spcBef>
                <a:spcPct val="0"/>
              </a:spcBef>
              <a:spcAft>
                <a:spcPct val="0"/>
              </a:spcAft>
            </a:pPr>
            <a:r>
              <a:rPr lang="ar-SA" sz="3200" b="1" dirty="0" smtClean="0">
                <a:solidFill>
                  <a:srgbClr val="0070C0"/>
                </a:solidFill>
                <a:latin typeface="Times New Roman" pitchFamily="18" charset="0"/>
                <a:ea typeface="Times New Roman" pitchFamily="18" charset="0"/>
                <a:cs typeface="Traditional Arabic" pitchFamily="2" charset="-78"/>
              </a:rPr>
              <a:t>قمة الجذر في النباتات الوعائية غير الزهرية:</a:t>
            </a:r>
            <a:endParaRPr lang="en-US" sz="3200" dirty="0" smtClean="0">
              <a:solidFill>
                <a:srgbClr val="0070C0"/>
              </a:solidFill>
              <a:latin typeface="Arial" pitchFamily="34" charset="0"/>
              <a:cs typeface="Arial" pitchFamily="34" charset="0"/>
            </a:endParaRPr>
          </a:p>
          <a:p>
            <a:pPr lvl="0" indent="457200" algn="justLow" eaLnBrk="0" fontAlgn="base" hangingPunct="0">
              <a:spcBef>
                <a:spcPct val="0"/>
              </a:spcBef>
              <a:spcAft>
                <a:spcPct val="0"/>
              </a:spcAft>
            </a:pPr>
            <a:r>
              <a:rPr lang="ar-SA" sz="3200" dirty="0" smtClean="0">
                <a:latin typeface="Times New Roman" pitchFamily="18" charset="0"/>
                <a:ea typeface="Times New Roman" pitchFamily="18" charset="0"/>
                <a:cs typeface="Traditional Arabic" pitchFamily="2" charset="-78"/>
              </a:rPr>
              <a:t>تنتج جميع الأنسجة من خلية واحدة أو عدة خلايا مرتبة في صف واحد وتشبه الشكل الموجود في الساق كما في جذر كزبرة البئر </a:t>
            </a:r>
            <a:r>
              <a:rPr lang="en-US" sz="3200" i="1" dirty="0" err="1" smtClean="0">
                <a:solidFill>
                  <a:srgbClr val="C00000"/>
                </a:solidFill>
                <a:latin typeface="Traditional Arabic" pitchFamily="2" charset="-78"/>
                <a:ea typeface="Times New Roman" pitchFamily="18" charset="0"/>
                <a:cs typeface="Traditional Arabic" pitchFamily="2" charset="-78"/>
              </a:rPr>
              <a:t>Adiantum</a:t>
            </a:r>
            <a:r>
              <a:rPr lang="ar-SA" sz="3200" dirty="0" smtClean="0">
                <a:latin typeface="Times New Roman" pitchFamily="18" charset="0"/>
                <a:ea typeface="Times New Roman" pitchFamily="18" charset="0"/>
                <a:cs typeface="Traditional Arabic" pitchFamily="2" charset="-78"/>
              </a:rPr>
              <a:t>. ولكن الخلية الهرمية الممثلة للمنشئ الأولي تختلف عنها في المجموع الخضري حيث تنقسم انقسامات موازية للأضلاع الأربعة معطية بذلك القلنسوة، والقشرة والأسطوانة الوعائية.</a:t>
            </a:r>
            <a:endParaRPr lang="ar-SA" sz="3200" dirty="0" smtClean="0">
              <a:latin typeface="Arial" pitchFamily="34" charset="0"/>
              <a:cs typeface="Arial" pitchFamily="34" charset="0"/>
            </a:endParaRPr>
          </a:p>
        </p:txBody>
      </p:sp>
      <p:pic>
        <p:nvPicPr>
          <p:cNvPr id="3" name="Picture 1" descr="web6"/>
          <p:cNvPicPr>
            <a:picLocks noChangeAspect="1" noChangeArrowheads="1"/>
          </p:cNvPicPr>
          <p:nvPr/>
        </p:nvPicPr>
        <p:blipFill>
          <a:blip r:embed="rId2" cstate="print"/>
          <a:srcRect/>
          <a:stretch>
            <a:fillRect/>
          </a:stretch>
        </p:blipFill>
        <p:spPr bwMode="auto">
          <a:xfrm>
            <a:off x="631907" y="207576"/>
            <a:ext cx="2823461" cy="3228105"/>
          </a:xfrm>
          <a:prstGeom prst="rect">
            <a:avLst/>
          </a:prstGeom>
          <a:noFill/>
          <a:ln w="9525">
            <a:noFill/>
            <a:miter lim="800000"/>
            <a:headEnd/>
            <a:tailEnd/>
          </a:ln>
        </p:spPr>
      </p:pic>
      <p:pic>
        <p:nvPicPr>
          <p:cNvPr id="5" name="Picture 2" descr="web6"/>
          <p:cNvPicPr>
            <a:picLocks noChangeAspect="1" noChangeArrowheads="1"/>
          </p:cNvPicPr>
          <p:nvPr/>
        </p:nvPicPr>
        <p:blipFill>
          <a:blip r:embed="rId3" cstate="print"/>
          <a:srcRect/>
          <a:stretch>
            <a:fillRect/>
          </a:stretch>
        </p:blipFill>
        <p:spPr bwMode="auto">
          <a:xfrm>
            <a:off x="251520" y="3595915"/>
            <a:ext cx="3312368" cy="292942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779912" y="188640"/>
            <a:ext cx="5112568" cy="6186309"/>
          </a:xfrm>
          <a:prstGeom prst="rect">
            <a:avLst/>
          </a:prstGeom>
        </p:spPr>
        <p:txBody>
          <a:bodyPr wrap="square">
            <a:spAutoFit/>
          </a:bodyPr>
          <a:lstStyle/>
          <a:p>
            <a:pPr lvl="0" indent="457200" fontAlgn="base">
              <a:spcBef>
                <a:spcPct val="0"/>
              </a:spcBef>
              <a:spcAft>
                <a:spcPct val="0"/>
              </a:spcAft>
            </a:pPr>
            <a:r>
              <a:rPr lang="ar-SA" sz="3600" b="1" dirty="0" smtClean="0">
                <a:solidFill>
                  <a:srgbClr val="0070C0"/>
                </a:solidFill>
                <a:latin typeface="Times New Roman" pitchFamily="18" charset="0"/>
                <a:ea typeface="Times New Roman" pitchFamily="18" charset="0"/>
                <a:cs typeface="Traditional Arabic" pitchFamily="2" charset="-78"/>
              </a:rPr>
              <a:t>قمة الجذر في النباتات عاريات البذور</a:t>
            </a:r>
            <a:r>
              <a:rPr lang="ar-SA" sz="3600" b="1" dirty="0" smtClean="0">
                <a:latin typeface="Times New Roman" pitchFamily="18" charset="0"/>
                <a:ea typeface="Times New Roman" pitchFamily="18" charset="0"/>
                <a:cs typeface="Traditional Arabic" pitchFamily="2" charset="-78"/>
              </a:rPr>
              <a:t>:</a:t>
            </a:r>
            <a:endParaRPr lang="en-US" sz="3600" dirty="0" smtClean="0">
              <a:latin typeface="Arial" pitchFamily="34" charset="0"/>
              <a:cs typeface="Arial" pitchFamily="34" charset="0"/>
            </a:endParaRPr>
          </a:p>
          <a:p>
            <a:pPr lvl="0" indent="457200" eaLnBrk="0" fontAlgn="base" hangingPunct="0">
              <a:spcBef>
                <a:spcPct val="0"/>
              </a:spcBef>
              <a:spcAft>
                <a:spcPct val="0"/>
              </a:spcAft>
            </a:pPr>
            <a:r>
              <a:rPr lang="ar-SA" sz="3600" dirty="0" smtClean="0">
                <a:latin typeface="Times New Roman" pitchFamily="18" charset="0"/>
                <a:ea typeface="Times New Roman" pitchFamily="18" charset="0"/>
                <a:cs typeface="Traditional Arabic" pitchFamily="2" charset="-78"/>
              </a:rPr>
              <a:t>في معظم عاريات البذور تنتج الأنسجة بالجذر أو جميعها ( القلنسوة والقشرة والبشرة ) ما عدا الاسطوانة الوعائية من طبقة واحدة من الخلايا الإنشائية، بينما تنشأ الاسطوانة الوعائية من طبقة أخرى من الخلايا الإنشائية بمعنى آخر أن هناك طبقتين إنشائيتين إحداهما تعطي القلنسوة والبشرة والقشرة والأخرى تعطي الاسطوانة الوعائية. كما في نبات الصنوبر.</a:t>
            </a:r>
            <a:endParaRPr lang="en-US" sz="3600" dirty="0" smtClean="0">
              <a:latin typeface="Arial" pitchFamily="34" charset="0"/>
              <a:cs typeface="Arial" pitchFamily="34" charset="0"/>
            </a:endParaRPr>
          </a:p>
        </p:txBody>
      </p:sp>
      <p:pic>
        <p:nvPicPr>
          <p:cNvPr id="3" name="Picture 1" descr="Picture 043"/>
          <p:cNvPicPr>
            <a:picLocks noChangeAspect="1" noChangeArrowheads="1"/>
          </p:cNvPicPr>
          <p:nvPr/>
        </p:nvPicPr>
        <p:blipFill>
          <a:blip r:embed="rId2" cstate="print"/>
          <a:srcRect/>
          <a:stretch>
            <a:fillRect/>
          </a:stretch>
        </p:blipFill>
        <p:spPr bwMode="auto">
          <a:xfrm>
            <a:off x="246275" y="260648"/>
            <a:ext cx="3317613" cy="3528392"/>
          </a:xfrm>
          <a:prstGeom prst="rect">
            <a:avLst/>
          </a:prstGeom>
          <a:noFill/>
        </p:spPr>
      </p:pic>
      <p:pic>
        <p:nvPicPr>
          <p:cNvPr id="4" name="Picture 2" descr="GymRootMaeristem200.jpg (83441 bytes)"/>
          <p:cNvPicPr>
            <a:picLocks noChangeAspect="1" noChangeArrowheads="1"/>
          </p:cNvPicPr>
          <p:nvPr/>
        </p:nvPicPr>
        <p:blipFill>
          <a:blip r:embed="rId3" r:link="rId4" cstate="print"/>
          <a:srcRect/>
          <a:stretch>
            <a:fillRect/>
          </a:stretch>
        </p:blipFill>
        <p:spPr bwMode="auto">
          <a:xfrm>
            <a:off x="323528" y="3997034"/>
            <a:ext cx="3240360" cy="2600318"/>
          </a:xfrm>
          <a:prstGeom prst="rect">
            <a:avLst/>
          </a:prstGeom>
          <a:noFill/>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260648"/>
            <a:ext cx="8064896" cy="6124754"/>
          </a:xfrm>
          <a:prstGeom prst="rect">
            <a:avLst/>
          </a:prstGeom>
        </p:spPr>
        <p:txBody>
          <a:bodyPr wrap="square">
            <a:spAutoFit/>
          </a:bodyPr>
          <a:lstStyle/>
          <a:p>
            <a:pPr lvl="0" fontAlgn="base">
              <a:spcBef>
                <a:spcPct val="0"/>
              </a:spcBef>
              <a:spcAft>
                <a:spcPct val="0"/>
              </a:spcAft>
            </a:pPr>
            <a:r>
              <a:rPr lang="ar-SA" sz="2800" b="1" dirty="0" smtClean="0">
                <a:solidFill>
                  <a:srgbClr val="0070C0"/>
                </a:solidFill>
                <a:latin typeface="Times New Roman" pitchFamily="18" charset="0"/>
                <a:ea typeface="Times New Roman" pitchFamily="18" charset="0"/>
                <a:cs typeface="Traditional Arabic" pitchFamily="2" charset="-78"/>
              </a:rPr>
              <a:t>قمة الجذر في النباتات كاسيات البذور:</a:t>
            </a:r>
            <a:endParaRPr lang="en-US" sz="2800" dirty="0" smtClean="0">
              <a:solidFill>
                <a:srgbClr val="0070C0"/>
              </a:solidFill>
              <a:latin typeface="Arial" pitchFamily="34" charset="0"/>
              <a:cs typeface="Arial" pitchFamily="34" charset="0"/>
            </a:endParaRPr>
          </a:p>
          <a:p>
            <a:pPr indent="457200" algn="justLow"/>
            <a:r>
              <a:rPr lang="ar-SA" sz="2800" dirty="0" smtClean="0">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إن قمة الجذر لبعض كاسيات البذور تتبع أو تشابه قمة الجذر في عاريات البذور. والبعض الآخر يوجد فيه نوعين من النسيج الإنشائي الأولي </a:t>
            </a:r>
            <a:r>
              <a:rPr lang="en-US" sz="2400" dirty="0" smtClean="0">
                <a:solidFill>
                  <a:srgbClr val="C00000"/>
                </a:solidFill>
                <a:latin typeface="Traditional Arabic" pitchFamily="2" charset="-78"/>
                <a:ea typeface="Times New Roman" pitchFamily="18" charset="0"/>
                <a:cs typeface="Traditional Arabic" pitchFamily="2" charset="-78"/>
              </a:rPr>
              <a:t>Protomerestem</a:t>
            </a:r>
            <a:r>
              <a:rPr lang="en-US" sz="2400" dirty="0" smtClean="0">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هما: مغلق </a:t>
            </a:r>
            <a:r>
              <a:rPr lang="en-US" sz="2400" dirty="0" smtClean="0">
                <a:solidFill>
                  <a:srgbClr val="C00000"/>
                </a:solidFill>
                <a:latin typeface="Traditional Arabic" pitchFamily="2" charset="-78"/>
                <a:ea typeface="Times New Roman" pitchFamily="18" charset="0"/>
                <a:cs typeface="Traditional Arabic" pitchFamily="2" charset="-78"/>
              </a:rPr>
              <a:t>Closed</a:t>
            </a:r>
            <a:r>
              <a:rPr lang="ar-SA" sz="2400" dirty="0" smtClean="0">
                <a:latin typeface="Times New Roman" pitchFamily="18" charset="0"/>
                <a:ea typeface="Times New Roman" pitchFamily="18" charset="0"/>
                <a:cs typeface="Traditional Arabic" pitchFamily="2" charset="-78"/>
              </a:rPr>
              <a:t> ومفتوح </a:t>
            </a:r>
            <a:r>
              <a:rPr lang="en-US" sz="2400" dirty="0" smtClean="0">
                <a:solidFill>
                  <a:srgbClr val="C00000"/>
                </a:solidFill>
                <a:latin typeface="Traditional Arabic" pitchFamily="2" charset="-78"/>
                <a:ea typeface="Times New Roman" pitchFamily="18" charset="0"/>
                <a:cs typeface="Traditional Arabic" pitchFamily="2" charset="-78"/>
              </a:rPr>
              <a:t>Open</a:t>
            </a:r>
            <a:r>
              <a:rPr lang="ar-SA" sz="2400" dirty="0" smtClean="0">
                <a:latin typeface="Times New Roman" pitchFamily="18" charset="0"/>
                <a:ea typeface="Times New Roman" pitchFamily="18" charset="0"/>
                <a:cs typeface="Traditional Arabic" pitchFamily="2" charset="-78"/>
              </a:rPr>
              <a:t>. ففي </a:t>
            </a:r>
            <a:r>
              <a:rPr lang="ar-SA" sz="2400" dirty="0" smtClean="0">
                <a:solidFill>
                  <a:srgbClr val="FF0000"/>
                </a:solidFill>
                <a:latin typeface="Times New Roman" pitchFamily="18" charset="0"/>
                <a:ea typeface="Times New Roman" pitchFamily="18" charset="0"/>
                <a:cs typeface="Traditional Arabic" pitchFamily="2" charset="-78"/>
              </a:rPr>
              <a:t>النوع المغلق </a:t>
            </a:r>
            <a:r>
              <a:rPr lang="ar-SA" sz="2400" dirty="0" smtClean="0">
                <a:latin typeface="Times New Roman" pitchFamily="18" charset="0"/>
                <a:ea typeface="Times New Roman" pitchFamily="18" charset="0"/>
                <a:cs typeface="Traditional Arabic" pitchFamily="2" charset="-78"/>
              </a:rPr>
              <a:t>توجد ثلاث صفوف من الخلايا الإنشائية أحدهما في قمة الاسطوانة الوعائية ويعطي الاسطوانة المركزية، والثاني يعطي القشرة </a:t>
            </a:r>
            <a:r>
              <a:rPr lang="en-US" sz="2400" dirty="0" smtClean="0">
                <a:latin typeface="Traditional Arabic" pitchFamily="2" charset="-78"/>
                <a:ea typeface="Times New Roman" pitchFamily="18" charset="0"/>
                <a:cs typeface="Traditional Arabic" pitchFamily="2" charset="-78"/>
              </a:rPr>
              <a:t>Cortex</a:t>
            </a:r>
            <a:r>
              <a:rPr lang="ar-SA" sz="2400" dirty="0" smtClean="0">
                <a:latin typeface="Times New Roman" pitchFamily="18" charset="0"/>
                <a:ea typeface="Times New Roman" pitchFamily="18" charset="0"/>
                <a:cs typeface="Traditional Arabic" pitchFamily="2" charset="-78"/>
              </a:rPr>
              <a:t>، وأما الثالث فيعطي القلنسوة </a:t>
            </a:r>
            <a:r>
              <a:rPr lang="en-US" sz="2400" dirty="0" smtClean="0">
                <a:solidFill>
                  <a:srgbClr val="C00000"/>
                </a:solidFill>
                <a:latin typeface="Traditional Arabic" pitchFamily="2" charset="-78"/>
                <a:ea typeface="Times New Roman" pitchFamily="18" charset="0"/>
                <a:cs typeface="Traditional Arabic" pitchFamily="2" charset="-78"/>
              </a:rPr>
              <a:t>Calyptra</a:t>
            </a:r>
            <a:r>
              <a:rPr lang="en-US" sz="2400" dirty="0" smtClean="0">
                <a:latin typeface="Traditional Arabic" pitchFamily="2" charset="-78"/>
                <a:ea typeface="Times New Roman" pitchFamily="18" charset="0"/>
                <a:cs typeface="Traditional Arabic" pitchFamily="2" charset="-78"/>
              </a:rPr>
              <a:t> ( </a:t>
            </a:r>
            <a:r>
              <a:rPr lang="en-US" sz="2400" dirty="0" smtClean="0">
                <a:solidFill>
                  <a:srgbClr val="C00000"/>
                </a:solidFill>
                <a:latin typeface="Traditional Arabic" pitchFamily="2" charset="-78"/>
                <a:ea typeface="Times New Roman" pitchFamily="18" charset="0"/>
                <a:cs typeface="Traditional Arabic" pitchFamily="2" charset="-78"/>
              </a:rPr>
              <a:t>Root</a:t>
            </a:r>
            <a:r>
              <a:rPr lang="en-US"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cap</a:t>
            </a:r>
            <a:r>
              <a:rPr lang="en-US" sz="2400" dirty="0" smtClean="0">
                <a:latin typeface="Traditional Arabic" pitchFamily="2" charset="-78"/>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 وتقسم هذه الصفوف الثلاثة من الأنسجة الإنشائية حسب نشأة البشرة، ففي مجموعة من النباتات مثل الذرة تنشأ البشرة من الطبقة الخارجية من القشرة ويكون لها أصل مشترك مع القشرة . أما في مجموعات أخرى من النباتات مثل نبات الدخان فتنشأ البشرة من منشأ القلنسوة وبذلك يكون للبشرة أصل مشترك مع القلنسوة.</a:t>
            </a:r>
            <a:r>
              <a:rPr lang="ar-SA" sz="2400"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ar-SA" sz="2400" dirty="0" smtClean="0">
                <a:solidFill>
                  <a:srgbClr val="FF0000"/>
                </a:solidFill>
                <a:latin typeface="Times New Roman" pitchFamily="18" charset="0"/>
                <a:ea typeface="Times New Roman" pitchFamily="18" charset="0"/>
                <a:cs typeface="Traditional Arabic" pitchFamily="2" charset="-78"/>
              </a:rPr>
              <a:t>وأما المفتوح</a:t>
            </a:r>
            <a:r>
              <a:rPr lang="ar-SA" sz="2400" dirty="0" smtClean="0">
                <a:latin typeface="Times New Roman" pitchFamily="18" charset="0"/>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Open </a:t>
            </a:r>
            <a:r>
              <a:rPr lang="ar-SA" sz="2400" dirty="0" smtClean="0">
                <a:solidFill>
                  <a:srgbClr val="C00000"/>
                </a:solidFill>
                <a:latin typeface="Traditional Arabic" pitchFamily="2" charset="-78"/>
                <a:ea typeface="Times New Roman" pitchFamily="18" charset="0"/>
                <a:cs typeface="Traditional Arabic" pitchFamily="2" charset="-78"/>
              </a:rPr>
              <a:t> </a:t>
            </a:r>
            <a:r>
              <a:rPr lang="ar-SA" sz="2400" dirty="0" smtClean="0">
                <a:latin typeface="Times New Roman" panose="02020603050405020304" pitchFamily="18" charset="0"/>
                <a:ea typeface="Times New Roman" panose="02020603050405020304" pitchFamily="18" charset="0"/>
                <a:cs typeface="Traditional Arabic" panose="02020603050405020304" pitchFamily="18" charset="-78"/>
              </a:rPr>
              <a:t>وفيه تبدو الأنسجة الإنشائية المنشئة لكل الأنسجة مرتبة على محيط (حافة) الخلايا المركزية الدائمةأومايعرف بالمركز الساكن </a:t>
            </a:r>
            <a:r>
              <a:rPr lang="en-US" sz="2400" dirty="0" smtClean="0"/>
              <a:t>Quiescent center  </a:t>
            </a:r>
            <a:r>
              <a:rPr lang="ar-SA" sz="2400" dirty="0" smtClean="0"/>
              <a:t> </a:t>
            </a:r>
            <a:r>
              <a:rPr lang="ar-SA" sz="2400" dirty="0">
                <a:latin typeface="Times New Roman" panose="02020603050405020304" pitchFamily="18" charset="0"/>
                <a:ea typeface="Times New Roman" panose="02020603050405020304" pitchFamily="18" charset="0"/>
                <a:cs typeface="Traditional Arabic" panose="02020603050405020304" pitchFamily="18" charset="-78"/>
              </a:rPr>
              <a:t>حيث تشير </a:t>
            </a:r>
            <a:r>
              <a:rPr lang="ar-SA" sz="2400" dirty="0" smtClean="0">
                <a:latin typeface="Times New Roman" panose="02020603050405020304" pitchFamily="18" charset="0"/>
                <a:ea typeface="Times New Roman" panose="02020603050405020304" pitchFamily="18" charset="0"/>
                <a:cs typeface="Traditional Arabic" panose="02020603050405020304" pitchFamily="18" charset="-78"/>
              </a:rPr>
              <a:t>الدراسات </a:t>
            </a:r>
            <a:r>
              <a:rPr lang="ar-SA" sz="2400" dirty="0">
                <a:latin typeface="Times New Roman" panose="02020603050405020304" pitchFamily="18" charset="0"/>
                <a:ea typeface="Times New Roman" panose="02020603050405020304" pitchFamily="18" charset="0"/>
                <a:cs typeface="Traditional Arabic" panose="02020603050405020304" pitchFamily="18" charset="-78"/>
              </a:rPr>
              <a:t>الحديثة لكلاوس </a:t>
            </a:r>
            <a:r>
              <a:rPr lang="en-US" sz="2400" dirty="0" smtClean="0">
                <a:latin typeface="Times New Roman" panose="02020603050405020304" pitchFamily="18" charset="0"/>
                <a:ea typeface="Times New Roman" panose="02020603050405020304" pitchFamily="18" charset="0"/>
                <a:cs typeface="Traditional Arabic" panose="02020603050405020304" pitchFamily="18" charset="-78"/>
              </a:rPr>
              <a:t>Clowes </a:t>
            </a:r>
            <a:r>
              <a:rPr lang="ar-SA" sz="2400"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ar-SA" sz="2400" dirty="0">
                <a:latin typeface="Times New Roman" panose="02020603050405020304" pitchFamily="18" charset="0"/>
                <a:ea typeface="Times New Roman" panose="02020603050405020304" pitchFamily="18" charset="0"/>
                <a:cs typeface="Traditional Arabic" panose="02020603050405020304" pitchFamily="18" charset="-78"/>
              </a:rPr>
              <a:t>1971 ) على النسيج الإنشائي الأولى ( طليعة النسيج الإنشائي ) </a:t>
            </a:r>
            <a:r>
              <a:rPr lang="en-US" sz="2400" dirty="0">
                <a:latin typeface="Times New Roman" panose="02020603050405020304" pitchFamily="18" charset="0"/>
                <a:ea typeface="Times New Roman" panose="02020603050405020304" pitchFamily="18" charset="0"/>
                <a:cs typeface="Traditional Arabic" panose="02020603050405020304" pitchFamily="18" charset="-78"/>
              </a:rPr>
              <a:t>Promeristem</a:t>
            </a:r>
            <a:r>
              <a:rPr lang="ar-SA" sz="2400" dirty="0">
                <a:latin typeface="Times New Roman" panose="02020603050405020304" pitchFamily="18" charset="0"/>
                <a:ea typeface="Times New Roman" panose="02020603050405020304" pitchFamily="18" charset="0"/>
                <a:cs typeface="Traditional Arabic" panose="02020603050405020304" pitchFamily="18" charset="-78"/>
              </a:rPr>
              <a:t> في قمة الجذر بينت أن المنطقة المركزية من قمة الجذر ذات نشاط ضعيف أو خاملة وأطلق عليها اسم المركز الساكن </a:t>
            </a:r>
            <a:r>
              <a:rPr lang="en-US" sz="2400" dirty="0">
                <a:latin typeface="Times New Roman" panose="02020603050405020304" pitchFamily="18" charset="0"/>
                <a:ea typeface="Times New Roman" panose="02020603050405020304" pitchFamily="18" charset="0"/>
                <a:cs typeface="Traditional Arabic" panose="02020603050405020304" pitchFamily="18" charset="-78"/>
              </a:rPr>
              <a:t>Quiescent </a:t>
            </a:r>
            <a:r>
              <a:rPr lang="en-US" sz="2400" dirty="0" smtClean="0">
                <a:latin typeface="Times New Roman" panose="02020603050405020304" pitchFamily="18" charset="0"/>
                <a:ea typeface="Times New Roman" panose="02020603050405020304" pitchFamily="18" charset="0"/>
                <a:cs typeface="Traditional Arabic" panose="02020603050405020304" pitchFamily="18" charset="-78"/>
              </a:rPr>
              <a:t>center</a:t>
            </a:r>
            <a:r>
              <a:rPr lang="ar-SA" sz="2400" dirty="0" smtClean="0">
                <a:latin typeface="Times New Roman" panose="02020603050405020304" pitchFamily="18" charset="0"/>
                <a:ea typeface="Times New Roman" panose="02020603050405020304" pitchFamily="18" charset="0"/>
                <a:cs typeface="Traditional Arabic" panose="02020603050405020304" pitchFamily="18" charset="-78"/>
              </a:rPr>
              <a:t> ويعتقد </a:t>
            </a:r>
            <a:r>
              <a:rPr lang="ar-SA" sz="2400" dirty="0">
                <a:latin typeface="Times New Roman" panose="02020603050405020304" pitchFamily="18" charset="0"/>
                <a:ea typeface="Times New Roman" panose="02020603050405020304" pitchFamily="18" charset="0"/>
                <a:cs typeface="Traditional Arabic" panose="02020603050405020304" pitchFamily="18" charset="-78"/>
              </a:rPr>
              <a:t>ممثلو المدرسة الفرنسية أن المركز الساكن يقابل إلى حد كبير النسيج الإنشائي المترقب في قمة الساق.</a:t>
            </a:r>
            <a:r>
              <a:rPr lang="ar-SA" sz="2400" dirty="0">
                <a:latin typeface="Times New Roman" panose="02020603050405020304" pitchFamily="18" charset="0"/>
                <a:ea typeface="Times New Roman" panose="02020603050405020304" pitchFamily="18" charset="0"/>
              </a:rPr>
              <a:t> </a:t>
            </a:r>
            <a:endParaRPr lang="en-US" sz="2400" dirty="0">
              <a:latin typeface="Times New Roman" panose="02020603050405020304" pitchFamily="18" charset="0"/>
              <a:ea typeface="Times New Roman" panose="02020603050405020304" pitchFamily="18" charset="0"/>
            </a:endParaRPr>
          </a:p>
          <a:p>
            <a:pPr lvl="0" eaLnBrk="0" fontAlgn="base" hangingPunct="0">
              <a:spcBef>
                <a:spcPct val="0"/>
              </a:spcBef>
              <a:spcAft>
                <a:spcPct val="0"/>
              </a:spcAft>
            </a:pPr>
            <a:endParaRPr 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2" name="Rectangle 4"/>
          <p:cNvSpPr>
            <a:spLocks noChangeArrowheads="1"/>
          </p:cNvSpPr>
          <p:nvPr/>
        </p:nvSpPr>
        <p:spPr bwMode="auto">
          <a:xfrm>
            <a:off x="0" y="3952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64865" name="Rectangle 1"/>
          <p:cNvSpPr>
            <a:spLocks noChangeArrowheads="1"/>
          </p:cNvSpPr>
          <p:nvPr/>
        </p:nvSpPr>
        <p:spPr bwMode="auto">
          <a:xfrm>
            <a:off x="-324544" y="6021288"/>
            <a:ext cx="6551712"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النسيج الإنشائي لجذر الذرة</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745" y="389653"/>
            <a:ext cx="3674838" cy="4869160"/>
          </a:xfrm>
          <a:prstGeom prst="rect">
            <a:avLst/>
          </a:prstGeom>
        </p:spPr>
      </p:pic>
      <p:sp>
        <p:nvSpPr>
          <p:cNvPr id="3" name="Rectangle 2"/>
          <p:cNvSpPr/>
          <p:nvPr/>
        </p:nvSpPr>
        <p:spPr>
          <a:xfrm>
            <a:off x="611560" y="5445224"/>
            <a:ext cx="3672408" cy="646331"/>
          </a:xfrm>
          <a:prstGeom prst="rect">
            <a:avLst/>
          </a:prstGeom>
        </p:spPr>
        <p:txBody>
          <a:bodyPr wrap="square">
            <a:spAutoFit/>
          </a:bodyPr>
          <a:lstStyle/>
          <a:p>
            <a:pPr algn="l"/>
            <a:r>
              <a:rPr lang="en-US" dirty="0">
                <a:latin typeface="Arial" panose="020B0604020202020204" pitchFamily="34" charset="0"/>
              </a:rPr>
              <a:t>Longitudinal section of root apex of cattail (</a:t>
            </a:r>
            <a:r>
              <a:rPr lang="en-US" u="sng" dirty="0">
                <a:latin typeface="Arial" panose="020B0604020202020204" pitchFamily="34" charset="0"/>
              </a:rPr>
              <a:t>Typha</a:t>
            </a:r>
            <a:r>
              <a:rPr lang="en-US" dirty="0">
                <a:latin typeface="Arial" panose="020B0604020202020204" pitchFamily="34" charset="0"/>
              </a:rPr>
              <a:t>).</a:t>
            </a:r>
            <a:endParaRPr lang="en-US"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366658" y="802120"/>
            <a:ext cx="4757321" cy="3811200"/>
          </a:xfrm>
          <a:prstGeom prst="rect">
            <a:avLst/>
          </a:prstGeom>
        </p:spPr>
      </p:pic>
      <p:sp>
        <p:nvSpPr>
          <p:cNvPr id="6" name="Rectangle 5"/>
          <p:cNvSpPr/>
          <p:nvPr/>
        </p:nvSpPr>
        <p:spPr>
          <a:xfrm>
            <a:off x="4806452" y="5548590"/>
            <a:ext cx="3603871" cy="369332"/>
          </a:xfrm>
          <a:prstGeom prst="rect">
            <a:avLst/>
          </a:prstGeom>
        </p:spPr>
        <p:txBody>
          <a:bodyPr wrap="none">
            <a:spAutoFit/>
          </a:bodyPr>
          <a:lstStyle/>
          <a:p>
            <a:r>
              <a:rPr lang="en-US" b="1" dirty="0" err="1"/>
              <a:t>Zea</a:t>
            </a:r>
            <a:r>
              <a:rPr lang="en-US" b="1" dirty="0"/>
              <a:t> sp.) root, longitudinal section.</a:t>
            </a:r>
            <a:endParaRPr lang="en-US"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t2.gstatic.com/images?q=tbn:rKJyFeUSEXIr1M:"/>
          <p:cNvPicPr>
            <a:picLocks noChangeAspect="1" noChangeArrowheads="1"/>
          </p:cNvPicPr>
          <p:nvPr/>
        </p:nvPicPr>
        <p:blipFill>
          <a:blip r:embed="rId2" r:link="rId3" cstate="print"/>
          <a:srcRect/>
          <a:stretch>
            <a:fillRect/>
          </a:stretch>
        </p:blipFill>
        <p:spPr bwMode="auto">
          <a:xfrm>
            <a:off x="5436096" y="259634"/>
            <a:ext cx="3426321" cy="4941168"/>
          </a:xfrm>
          <a:prstGeom prst="rect">
            <a:avLst/>
          </a:prstGeom>
          <a:noFill/>
        </p:spPr>
      </p:pic>
      <p:sp>
        <p:nvSpPr>
          <p:cNvPr id="3" name="Rectangle 2"/>
          <p:cNvSpPr/>
          <p:nvPr/>
        </p:nvSpPr>
        <p:spPr>
          <a:xfrm>
            <a:off x="395536" y="4581128"/>
            <a:ext cx="4464496" cy="2031325"/>
          </a:xfrm>
          <a:prstGeom prst="rect">
            <a:avLst/>
          </a:prstGeom>
        </p:spPr>
        <p:txBody>
          <a:bodyPr wrap="square">
            <a:spAutoFit/>
          </a:bodyPr>
          <a:lstStyle/>
          <a:p>
            <a:pPr algn="l" rtl="0"/>
            <a:r>
              <a:rPr lang="en-US" dirty="0">
                <a:latin typeface="Arial" panose="020B0604020202020204" pitchFamily="34" charset="0"/>
              </a:rPr>
              <a:t>The boundary between the root proper and root cap is distinct. An important aspect of zonation is not visible in any histological preparation like this -- much of the root apical meristem that is visible here is mitotically quiescent -- the </a:t>
            </a:r>
            <a:r>
              <a:rPr lang="en-US" b="1" dirty="0">
                <a:latin typeface="Arial" panose="020B0604020202020204" pitchFamily="34" charset="0"/>
              </a:rPr>
              <a:t>quiescent center</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193" y="260648"/>
            <a:ext cx="3185727" cy="4221088"/>
          </a:xfrm>
          <a:prstGeom prst="rect">
            <a:avLst/>
          </a:prstGeom>
        </p:spPr>
      </p:pic>
      <p:sp>
        <p:nvSpPr>
          <p:cNvPr id="5" name="Rectangle 4"/>
          <p:cNvSpPr/>
          <p:nvPr/>
        </p:nvSpPr>
        <p:spPr>
          <a:xfrm>
            <a:off x="5148064" y="5562713"/>
            <a:ext cx="2182139" cy="646331"/>
          </a:xfrm>
          <a:prstGeom prst="rect">
            <a:avLst/>
          </a:prstGeom>
        </p:spPr>
        <p:txBody>
          <a:bodyPr wrap="square">
            <a:spAutoFit/>
          </a:bodyPr>
          <a:lstStyle/>
          <a:p>
            <a:r>
              <a:rPr lang="en-US" dirty="0">
                <a:latin typeface="Arial" panose="020B0604020202020204" pitchFamily="34" charset="0"/>
              </a:rPr>
              <a:t>Magnification of a root apex of corn</a:t>
            </a:r>
            <a:endParaRPr lang="en-US" dirty="0"/>
          </a:p>
        </p:txBody>
      </p:sp>
    </p:spTree>
    <p:extLst>
      <p:ext uri="{BB962C8B-B14F-4D97-AF65-F5344CB8AC3E}">
        <p14:creationId xmlns:p14="http://schemas.microsoft.com/office/powerpoint/2010/main" val="268815778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55976" y="908720"/>
            <a:ext cx="4572000" cy="4801314"/>
          </a:xfrm>
          <a:prstGeom prst="rect">
            <a:avLst/>
          </a:prstGeom>
        </p:spPr>
        <p:txBody>
          <a:bodyPr>
            <a:spAutoFit/>
          </a:bodyPr>
          <a:lstStyle/>
          <a:p>
            <a:pPr algn="l" rtl="0"/>
            <a:r>
              <a:rPr lang="en-US" dirty="0">
                <a:latin typeface="Arial" panose="020B0604020202020204" pitchFamily="34" charset="0"/>
              </a:rPr>
              <a:t>Longitudinal section of a root apex in corn (</a:t>
            </a:r>
            <a:r>
              <a:rPr lang="en-US" u="sng" dirty="0" err="1">
                <a:latin typeface="Arial" panose="020B0604020202020204" pitchFamily="34" charset="0"/>
              </a:rPr>
              <a:t>Zea</a:t>
            </a:r>
            <a:r>
              <a:rPr lang="en-US" u="sng" dirty="0">
                <a:latin typeface="Arial" panose="020B0604020202020204" pitchFamily="34" charset="0"/>
              </a:rPr>
              <a:t> mays</a:t>
            </a:r>
            <a:r>
              <a:rPr lang="en-US" dirty="0">
                <a:latin typeface="Arial" panose="020B0604020202020204" pitchFamily="34" charset="0"/>
              </a:rPr>
              <a:t>). This longitudinal section shows many of the same features as occur in cattail (</a:t>
            </a:r>
            <a:r>
              <a:rPr lang="en-US" u="sng" dirty="0">
                <a:latin typeface="Arial" panose="020B0604020202020204" pitchFamily="34" charset="0"/>
              </a:rPr>
              <a:t>Typha</a:t>
            </a:r>
            <a:r>
              <a:rPr lang="en-US" dirty="0">
                <a:latin typeface="Arial" panose="020B0604020202020204" pitchFamily="34" charset="0"/>
              </a:rPr>
              <a:t>) in Fig. 6.8-2. Here too the root cap is distinct from the root, and the central cylinder meristem is producing a broad set of cells that will develop into vascular tissues. </a:t>
            </a:r>
            <a:r>
              <a:rPr lang="en-US" b="1" dirty="0">
                <a:latin typeface="Arial" panose="020B0604020202020204" pitchFamily="34" charset="0"/>
              </a:rPr>
              <a:t>Notice how wide the entire root is</a:t>
            </a:r>
            <a:r>
              <a:rPr lang="en-US" dirty="0">
                <a:latin typeface="Arial" panose="020B0604020202020204" pitchFamily="34" charset="0"/>
              </a:rPr>
              <a:t>, even here near the apical meristem. You may be able to identify more than 50 rows of cells, so the mature root will be at least that many cells wide. That is quite broad, and is much more typical of roots of monocots rather than dicots. Dicot root apices tend to be much smaller. A higher magnification is shown in Fig. 6.8-4b.</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404664"/>
            <a:ext cx="3946566" cy="5229200"/>
          </a:xfrm>
          <a:prstGeom prst="rect">
            <a:avLst/>
          </a:prstGeom>
        </p:spPr>
      </p:pic>
    </p:spTree>
    <p:extLst>
      <p:ext uri="{BB962C8B-B14F-4D97-AF65-F5344CB8AC3E}">
        <p14:creationId xmlns:p14="http://schemas.microsoft.com/office/powerpoint/2010/main" val="375074280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ChangeArrowheads="1"/>
          </p:cNvSpPr>
          <p:nvPr/>
        </p:nvSpPr>
        <p:spPr bwMode="auto">
          <a:xfrm>
            <a:off x="6300192" y="260648"/>
            <a:ext cx="2627784" cy="38164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وقد يكون للبشرة منشئ خاص فيتكون المنشئ الأولي من أربع طبقات هي منشئ الأسطوانة الوعائية، منشئ القشرة، منشئ البشرة ومنشئ القلنسوة.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63841" name="Picture 1" descr="D:\Pictures\Pictures\roottip1.jpg"/>
          <p:cNvPicPr>
            <a:picLocks noChangeAspect="1" noChangeArrowheads="1"/>
          </p:cNvPicPr>
          <p:nvPr/>
        </p:nvPicPr>
        <p:blipFill rotWithShape="1">
          <a:blip r:embed="rId2" cstate="print"/>
          <a:srcRect t="31113" b="1170"/>
          <a:stretch/>
        </p:blipFill>
        <p:spPr bwMode="auto">
          <a:xfrm>
            <a:off x="251520" y="247260"/>
            <a:ext cx="5904656" cy="6350092"/>
          </a:xfrm>
          <a:prstGeom prst="rect">
            <a:avLst/>
          </a:prstGeom>
          <a:noFill/>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188640"/>
            <a:ext cx="6480720" cy="5760640"/>
          </a:xfrm>
          <a:prstGeom prst="rect">
            <a:avLst/>
          </a:prstGeom>
        </p:spPr>
      </p:pic>
    </p:spTree>
    <p:extLst>
      <p:ext uri="{BB962C8B-B14F-4D97-AF65-F5344CB8AC3E}">
        <p14:creationId xmlns:p14="http://schemas.microsoft.com/office/powerpoint/2010/main" val="364212691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1"/>
          <p:cNvSpPr>
            <a:spLocks noChangeArrowheads="1"/>
          </p:cNvSpPr>
          <p:nvPr/>
        </p:nvSpPr>
        <p:spPr bwMode="auto">
          <a:xfrm>
            <a:off x="539552" y="1287645"/>
            <a:ext cx="8208912" cy="44627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الكا</a:t>
            </a:r>
            <a:r>
              <a:rPr lang="ar-SA" sz="3200" b="1" dirty="0">
                <a:solidFill>
                  <a:srgbClr val="0070C0"/>
                </a:solidFill>
                <a:latin typeface="Times New Roman" pitchFamily="18" charset="0"/>
                <a:ea typeface="Times New Roman" pitchFamily="18" charset="0"/>
                <a:cs typeface="Traditional Arabic" pitchFamily="2" charset="-78"/>
              </a:rPr>
              <a:t>ي</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ميرات النباتية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Plant chimeras</a:t>
            </a:r>
            <a:r>
              <a:rPr kumimoji="0" lang="ar-SA" sz="28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الكايميرات هي عبارة عن نباتات تكون فيها طبقة أو أكثر من الخلايا أو جزء أو نسيج يحتوي على خلايا منطفرة سواء كانت الطفرة الحاصلة فيها على مستوى الكروموسومات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Chromosomal mutation</a:t>
            </a:r>
            <a:r>
              <a:rPr kumimoji="0" lang="ar-SA"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أو على المستوى الجيني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Gene mutation</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بينما تبقى طبقات أو أنسجة النبات الأخرى حاوية على خلايا اعتيادية. أو قد تكون قد عانت طفرات من نوع آخر . وفي الواقع فإن الخلايا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المنطفرة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قد تظهر اختلافاً في عدد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صبغياتها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كروموسوماتها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أو في جوانب أخرى كاللون أو الحجم أو غير ذلك من الصفات الظاهرية التي قد تميز هذه الأجزاء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المنطفرة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عن بقية أجزاء النبات الأخرى.</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4" name="Rectangle 18"/>
          <p:cNvSpPr>
            <a:spLocks noChangeArrowheads="1"/>
          </p:cNvSpPr>
          <p:nvPr/>
        </p:nvSpPr>
        <p:spPr bwMode="auto">
          <a:xfrm>
            <a:off x="467544" y="332656"/>
            <a:ext cx="8208912"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أما بعض العلماء فيقسمون الأنسجة النباتية إلى: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نسيج وقائي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Dermal</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tissue</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نسيج توصيلي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Vascular tissue </a:t>
            </a:r>
            <a:endParaRPr kumimoji="0" lang="en-US"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نسيج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دعامي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Mecanieal</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tissue</a:t>
            </a:r>
            <a:endParaRPr kumimoji="0" lang="en-US"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نسيج إفرازي  </a:t>
            </a:r>
            <a:r>
              <a:rPr kumimoji="0" lang="en-US" sz="2400" b="0"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Secretory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tissue</a:t>
            </a:r>
            <a:endParaRPr kumimoji="0" lang="en-US"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نسيج أساسي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Ground</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tissue</a:t>
            </a:r>
            <a:endParaRPr kumimoji="0" lang="en-US" sz="24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إن النمو الذي يحصل في أي جزء من أجزاء النبات وفي أي عضو من أعضاءه منذ فترة نشوءه حتى توقف نمو العضو النباتي في الطول يطلق عليه بالنمـو الابتدائي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Primary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growth</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والجسم الناتج يعتبر جسماً ابتدائياً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Primary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body</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وجميع الأنسجة المتكونة في هذه الفترة ناتجة من أنسجة إنشائية ابتدائية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Primary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meristems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وقد يقتصر النبات طول حياته على هذا النوع من النمو. أما النمو الذي يحصل بعد استكمال استطالة العضو النباتي والذي يسبب زيادة في سمك أعضاء النبات فيسمى بالنمو الثانوي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Secondary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growth</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والأنسجة الناتجة خلال هذه الفترة من النمو تسمى بالأنسجة الثانوية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Secondary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tissues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والجسم النباتي المتكون أثناء ذلك يسمى بالجسم النباتي الثانوي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Secondary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body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والذي قد يحل محل الجسم النباتي الابتدائي خاصة في السيقان والجذور للنباتات الخشبية. وتقسم الأنسجة النباتية حسب النشاط الانقسامي إلى</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أنسجة إنشائية وأنسجة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مستديمة</a:t>
            </a:r>
            <a:r>
              <a:rPr lang="ar-SA" sz="2400" dirty="0">
                <a:latin typeface="Traditional Arabic" pitchFamily="2" charset="-78"/>
                <a:ea typeface="Times New Roman" pitchFamily="18" charset="0"/>
                <a:cs typeface="Traditional Arabic" pitchFamily="2" charset="-78"/>
              </a:rPr>
              <a:t>.</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83568" y="980728"/>
            <a:ext cx="7920880" cy="4585871"/>
          </a:xfrm>
          <a:prstGeom prst="rect">
            <a:avLst/>
          </a:prstGeom>
        </p:spPr>
        <p:txBody>
          <a:bodyPr wrap="square">
            <a:spAutoFit/>
          </a:bodyPr>
          <a:lstStyle/>
          <a:p>
            <a:pPr lvl="0" indent="457200" algn="justLow" eaLnBrk="0" fontAlgn="base" hangingPunct="0">
              <a:spcBef>
                <a:spcPct val="0"/>
              </a:spcBef>
              <a:spcAft>
                <a:spcPct val="0"/>
              </a:spcAft>
            </a:pPr>
            <a:r>
              <a:rPr lang="ar-SA" sz="3600" dirty="0" smtClean="0">
                <a:latin typeface="Times New Roman" pitchFamily="18" charset="0"/>
                <a:ea typeface="Times New Roman" pitchFamily="18" charset="0"/>
                <a:cs typeface="Traditional Arabic" pitchFamily="2" charset="-78"/>
              </a:rPr>
              <a:t>وفي بعض الأحيان يتغير النبات جميعه نتيجة لحصول </a:t>
            </a:r>
            <a:r>
              <a:rPr lang="ar-SA" sz="3600" b="1" dirty="0" smtClean="0">
                <a:solidFill>
                  <a:srgbClr val="0070C0"/>
                </a:solidFill>
                <a:latin typeface="Times New Roman" pitchFamily="18" charset="0"/>
                <a:ea typeface="Times New Roman" pitchFamily="18" charset="0"/>
                <a:cs typeface="Traditional Arabic" pitchFamily="2" charset="-78"/>
              </a:rPr>
              <a:t>طفرة</a:t>
            </a:r>
            <a:r>
              <a:rPr lang="ar-SA" sz="3600" dirty="0" smtClean="0">
                <a:latin typeface="Times New Roman" pitchFamily="18" charset="0"/>
                <a:ea typeface="Times New Roman" pitchFamily="18" charset="0"/>
                <a:cs typeface="Traditional Arabic" pitchFamily="2" charset="-78"/>
              </a:rPr>
              <a:t> </a:t>
            </a:r>
            <a:r>
              <a:rPr lang="ar-SA" sz="3600" b="1" dirty="0" smtClean="0">
                <a:solidFill>
                  <a:srgbClr val="0070C0"/>
                </a:solidFill>
                <a:latin typeface="Times New Roman" pitchFamily="18" charset="0"/>
                <a:ea typeface="Times New Roman" pitchFamily="18" charset="0"/>
                <a:cs typeface="Traditional Arabic" pitchFamily="2" charset="-78"/>
              </a:rPr>
              <a:t>جنينية</a:t>
            </a:r>
            <a:r>
              <a:rPr lang="ar-SA" sz="3600" dirty="0" smtClean="0">
                <a:latin typeface="Times New Roman" pitchFamily="18" charset="0"/>
                <a:ea typeface="Times New Roman" pitchFamily="18" charset="0"/>
                <a:cs typeface="Traditional Arabic" pitchFamily="2" charset="-78"/>
              </a:rPr>
              <a:t> أو </a:t>
            </a:r>
            <a:r>
              <a:rPr lang="ar-SA" sz="4000" b="1" dirty="0" smtClean="0">
                <a:solidFill>
                  <a:srgbClr val="0070C0"/>
                </a:solidFill>
                <a:latin typeface="Times New Roman" pitchFamily="18" charset="0"/>
                <a:ea typeface="Times New Roman" pitchFamily="18" charset="0"/>
                <a:cs typeface="Traditional Arabic" pitchFamily="2" charset="-78"/>
              </a:rPr>
              <a:t>صبغية </a:t>
            </a:r>
            <a:r>
              <a:rPr lang="ar-SA" sz="3600" dirty="0" smtClean="0">
                <a:latin typeface="Times New Roman" pitchFamily="18" charset="0"/>
                <a:ea typeface="Times New Roman" pitchFamily="18" charset="0"/>
                <a:cs typeface="Traditional Arabic" pitchFamily="2" charset="-78"/>
              </a:rPr>
              <a:t>وذلك في جميع خلايا الجسم النباتي وفي هذه الحالة فلا يسمى هذا النوع من الطفرة للنبات بالكايميرا النباتية بل يأخذ أسم الطفرة التي حصلت فيه والتي تكون ممثلة في جميع خلاياه مثال ذلك لو حصل طفرة تتعلق بطول النبات أو حجمه أو وفرة </a:t>
            </a:r>
            <a:r>
              <a:rPr lang="ar-SA" sz="3600" dirty="0" smtClean="0">
                <a:solidFill>
                  <a:srgbClr val="0070C0"/>
                </a:solidFill>
                <a:latin typeface="Times New Roman" pitchFamily="18" charset="0"/>
                <a:ea typeface="Times New Roman" pitchFamily="18" charset="0"/>
                <a:cs typeface="Traditional Arabic" pitchFamily="2" charset="-78"/>
              </a:rPr>
              <a:t>اليخضور ( الكلوروفيل </a:t>
            </a:r>
            <a:r>
              <a:rPr lang="ar-SA" sz="3600" dirty="0" smtClean="0">
                <a:latin typeface="Times New Roman" pitchFamily="18" charset="0"/>
                <a:ea typeface="Times New Roman" pitchFamily="18" charset="0"/>
                <a:cs typeface="Traditional Arabic" pitchFamily="2" charset="-78"/>
              </a:rPr>
              <a:t>) فيه أو مايتعلق بلون الأزهار فإن هذه الطفرات لاتحول النبات إلى كايميرا نباتية مالم تحصل هذه الطفرات في صورة جزئية في بعض الأنسجة فقط.</a:t>
            </a:r>
            <a:endParaRPr lang="en-US" sz="36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764704"/>
            <a:ext cx="8280920" cy="6001643"/>
          </a:xfrm>
          <a:prstGeom prst="rect">
            <a:avLst/>
          </a:prstGeom>
        </p:spPr>
        <p:txBody>
          <a:bodyPr wrap="square">
            <a:spAutoFit/>
          </a:bodyPr>
          <a:lstStyle/>
          <a:p>
            <a:pPr lvl="0" indent="457200" algn="justLow" eaLnBrk="0" fontAlgn="base" hangingPunct="0">
              <a:spcBef>
                <a:spcPct val="0"/>
              </a:spcBef>
              <a:spcAft>
                <a:spcPct val="0"/>
              </a:spcAft>
            </a:pPr>
            <a:r>
              <a:rPr lang="ar-SA" sz="3200" dirty="0" smtClean="0">
                <a:latin typeface="Times New Roman" pitchFamily="18" charset="0"/>
                <a:ea typeface="Times New Roman" pitchFamily="18" charset="0"/>
                <a:cs typeface="Traditional Arabic" pitchFamily="2" charset="-78"/>
              </a:rPr>
              <a:t>إن أول من استخدم مصطلح كاميرا هو العالم </a:t>
            </a:r>
            <a:r>
              <a:rPr lang="ar-SA" sz="3200" dirty="0" err="1" smtClean="0">
                <a:latin typeface="Times New Roman" pitchFamily="18" charset="0"/>
                <a:ea typeface="Times New Roman" pitchFamily="18" charset="0"/>
                <a:cs typeface="Traditional Arabic" pitchFamily="2" charset="-78"/>
              </a:rPr>
              <a:t>فينكلر</a:t>
            </a:r>
            <a:r>
              <a:rPr lang="ar-SA" sz="3200" dirty="0" smtClean="0">
                <a:solidFill>
                  <a:srgbClr val="C00000"/>
                </a:solidFill>
                <a:latin typeface="Times New Roman" pitchFamily="18" charset="0"/>
                <a:ea typeface="Times New Roman" pitchFamily="18" charset="0"/>
                <a:cs typeface="Traditional Arabic" pitchFamily="2" charset="-78"/>
              </a:rPr>
              <a:t> </a:t>
            </a:r>
            <a:r>
              <a:rPr lang="en-US" sz="3200" dirty="0" err="1" smtClean="0">
                <a:solidFill>
                  <a:srgbClr val="C00000"/>
                </a:solidFill>
                <a:latin typeface="Traditional Arabic" pitchFamily="2" charset="-78"/>
                <a:ea typeface="Times New Roman" pitchFamily="18" charset="0"/>
                <a:cs typeface="Traditional Arabic" pitchFamily="2" charset="-78"/>
              </a:rPr>
              <a:t>Vinkler</a:t>
            </a:r>
            <a:r>
              <a:rPr lang="ar-SA" sz="3200" dirty="0" smtClean="0">
                <a:latin typeface="Times New Roman" pitchFamily="18" charset="0"/>
                <a:ea typeface="Times New Roman" pitchFamily="18" charset="0"/>
                <a:cs typeface="Traditional Arabic" pitchFamily="2" charset="-78"/>
              </a:rPr>
              <a:t>( 1907 </a:t>
            </a:r>
            <a:r>
              <a:rPr lang="ar-SA" sz="3200" dirty="0" err="1" smtClean="0">
                <a:latin typeface="Times New Roman" pitchFamily="18" charset="0"/>
                <a:ea typeface="Times New Roman" pitchFamily="18" charset="0"/>
                <a:cs typeface="Traditional Arabic" pitchFamily="2" charset="-78"/>
              </a:rPr>
              <a:t>م</a:t>
            </a:r>
            <a:r>
              <a:rPr lang="ar-SA" sz="3200" dirty="0" smtClean="0">
                <a:latin typeface="Times New Roman" pitchFamily="18" charset="0"/>
                <a:ea typeface="Times New Roman" pitchFamily="18" charset="0"/>
                <a:cs typeface="Traditional Arabic" pitchFamily="2" charset="-78"/>
              </a:rPr>
              <a:t> ) وذلك عندما أطلق هذا الاسم على نبات استنتجه من تطعيم نباتيين من نباتات العائلة الباذنجانية حيث استخدم نبات </a:t>
            </a:r>
            <a:r>
              <a:rPr lang="en-US" sz="3200" i="1" dirty="0" err="1" smtClean="0">
                <a:solidFill>
                  <a:srgbClr val="C00000"/>
                </a:solidFill>
                <a:latin typeface="Traditional Arabic" pitchFamily="2" charset="-78"/>
                <a:ea typeface="Times New Roman" pitchFamily="18" charset="0"/>
                <a:cs typeface="Traditional Arabic" pitchFamily="2" charset="-78"/>
              </a:rPr>
              <a:t>Solanum</a:t>
            </a:r>
            <a:r>
              <a:rPr lang="en-US" sz="3200" i="1" dirty="0" smtClean="0">
                <a:latin typeface="Traditional Arabic" pitchFamily="2" charset="-78"/>
                <a:ea typeface="Times New Roman" pitchFamily="18" charset="0"/>
                <a:cs typeface="Traditional Arabic" pitchFamily="2" charset="-78"/>
              </a:rPr>
              <a:t> </a:t>
            </a:r>
            <a:r>
              <a:rPr lang="en-US" sz="3200" i="1" dirty="0" err="1" smtClean="0">
                <a:solidFill>
                  <a:srgbClr val="C00000"/>
                </a:solidFill>
                <a:latin typeface="Traditional Arabic" pitchFamily="2" charset="-78"/>
                <a:ea typeface="Times New Roman" pitchFamily="18" charset="0"/>
                <a:cs typeface="Traditional Arabic" pitchFamily="2" charset="-78"/>
              </a:rPr>
              <a:t>lycopersicum</a:t>
            </a:r>
            <a:r>
              <a:rPr lang="ar-SA" sz="3200" dirty="0" smtClean="0">
                <a:latin typeface="Times New Roman" pitchFamily="18" charset="0"/>
                <a:ea typeface="Times New Roman" pitchFamily="18" charset="0"/>
                <a:cs typeface="Traditional Arabic" pitchFamily="2" charset="-78"/>
              </a:rPr>
              <a:t> كأصل ونبات</a:t>
            </a:r>
            <a:r>
              <a:rPr lang="ar-SA" sz="3200" i="1" dirty="0" smtClean="0">
                <a:latin typeface="Times New Roman" pitchFamily="18" charset="0"/>
                <a:ea typeface="Times New Roman" pitchFamily="18" charset="0"/>
                <a:cs typeface="Traditional Arabic" pitchFamily="2" charset="-78"/>
              </a:rPr>
              <a:t> </a:t>
            </a:r>
            <a:r>
              <a:rPr lang="en-US" sz="3200" i="1" dirty="0" err="1" smtClean="0">
                <a:solidFill>
                  <a:srgbClr val="C00000"/>
                </a:solidFill>
                <a:latin typeface="Traditional Arabic" pitchFamily="2" charset="-78"/>
                <a:ea typeface="Times New Roman" pitchFamily="18" charset="0"/>
                <a:cs typeface="Traditional Arabic" pitchFamily="2" charset="-78"/>
              </a:rPr>
              <a:t>Solanum</a:t>
            </a:r>
            <a:r>
              <a:rPr lang="en-US" sz="3200" i="1" dirty="0" smtClean="0">
                <a:latin typeface="Traditional Arabic" pitchFamily="2" charset="-78"/>
                <a:ea typeface="Times New Roman" pitchFamily="18" charset="0"/>
                <a:cs typeface="Traditional Arabic" pitchFamily="2" charset="-78"/>
              </a:rPr>
              <a:t> </a:t>
            </a:r>
            <a:r>
              <a:rPr lang="en-US" sz="3200" i="1" dirty="0" err="1" smtClean="0">
                <a:solidFill>
                  <a:srgbClr val="C00000"/>
                </a:solidFill>
                <a:latin typeface="Traditional Arabic" pitchFamily="2" charset="-78"/>
                <a:ea typeface="Times New Roman" pitchFamily="18" charset="0"/>
                <a:cs typeface="Traditional Arabic" pitchFamily="2" charset="-78"/>
              </a:rPr>
              <a:t>nigar</a:t>
            </a:r>
            <a:r>
              <a:rPr lang="ar-SA" sz="3200" dirty="0" smtClean="0">
                <a:latin typeface="Times New Roman" pitchFamily="18" charset="0"/>
                <a:ea typeface="Times New Roman" pitchFamily="18" charset="0"/>
                <a:cs typeface="Traditional Arabic" pitchFamily="2" charset="-78"/>
              </a:rPr>
              <a:t> كطعم فاستنتج من تجاربه أن بعض النباتات الناتجة تحتوي على بعض الأنسجة من أحدى النباتين، بينما تظهر الأنسجة الأخرى تماثلاً مع النبات الآخر.</a:t>
            </a:r>
            <a:endParaRPr lang="en-US" sz="3200" dirty="0" smtClean="0">
              <a:latin typeface="Arial" pitchFamily="34" charset="0"/>
              <a:cs typeface="Arial" pitchFamily="34" charset="0"/>
            </a:endParaRPr>
          </a:p>
          <a:p>
            <a:pPr lvl="0" indent="457200" algn="justLow" eaLnBrk="0" fontAlgn="base" hangingPunct="0">
              <a:spcBef>
                <a:spcPct val="0"/>
              </a:spcBef>
              <a:spcAft>
                <a:spcPct val="0"/>
              </a:spcAft>
            </a:pPr>
            <a:r>
              <a:rPr lang="ar-SA" sz="3200" dirty="0" smtClean="0">
                <a:latin typeface="Times New Roman" pitchFamily="18" charset="0"/>
                <a:ea typeface="Times New Roman" pitchFamily="18" charset="0"/>
                <a:cs typeface="Traditional Arabic" pitchFamily="2" charset="-78"/>
              </a:rPr>
              <a:t>	توالت البحوث بعد ذلك على دراسة الكاميرا النباتية ومن أهمها ما قام </a:t>
            </a:r>
            <a:r>
              <a:rPr lang="ar-SA" sz="3200" dirty="0" err="1" smtClean="0">
                <a:latin typeface="Times New Roman" pitchFamily="18" charset="0"/>
                <a:ea typeface="Times New Roman" pitchFamily="18" charset="0"/>
                <a:cs typeface="Traditional Arabic" pitchFamily="2" charset="-78"/>
              </a:rPr>
              <a:t>به</a:t>
            </a:r>
            <a:r>
              <a:rPr lang="ar-SA" sz="3200" dirty="0" smtClean="0">
                <a:latin typeface="Times New Roman" pitchFamily="18" charset="0"/>
                <a:ea typeface="Times New Roman" pitchFamily="18" charset="0"/>
                <a:cs typeface="Traditional Arabic" pitchFamily="2" charset="-78"/>
              </a:rPr>
              <a:t> العالم بور </a:t>
            </a:r>
            <a:r>
              <a:rPr lang="en-US" sz="3200" dirty="0" err="1" smtClean="0">
                <a:solidFill>
                  <a:srgbClr val="C00000"/>
                </a:solidFill>
                <a:latin typeface="Traditional Arabic" pitchFamily="2" charset="-78"/>
                <a:ea typeface="Times New Roman" pitchFamily="18" charset="0"/>
                <a:cs typeface="Traditional Arabic" pitchFamily="2" charset="-78"/>
              </a:rPr>
              <a:t>Baur</a:t>
            </a:r>
            <a:r>
              <a:rPr lang="en-US" sz="3200" dirty="0" smtClean="0">
                <a:latin typeface="Traditional Arabic" pitchFamily="2" charset="-78"/>
                <a:ea typeface="Times New Roman" pitchFamily="18" charset="0"/>
                <a:cs typeface="Traditional Arabic" pitchFamily="2" charset="-78"/>
              </a:rPr>
              <a:t> </a:t>
            </a:r>
            <a:r>
              <a:rPr lang="ar-SA" sz="3200" dirty="0" smtClean="0">
                <a:latin typeface="Times New Roman" pitchFamily="18" charset="0"/>
                <a:ea typeface="Times New Roman" pitchFamily="18" charset="0"/>
                <a:cs typeface="Traditional Arabic" pitchFamily="2" charset="-78"/>
              </a:rPr>
              <a:t> حيث قسم الكاميرات النباتية إلى نوعين هما الكاميرا المحيطية </a:t>
            </a:r>
            <a:r>
              <a:rPr lang="en-US" sz="3200" dirty="0" err="1" smtClean="0">
                <a:solidFill>
                  <a:srgbClr val="C00000"/>
                </a:solidFill>
                <a:latin typeface="Traditional Arabic" pitchFamily="2" charset="-78"/>
                <a:ea typeface="Times New Roman" pitchFamily="18" charset="0"/>
                <a:cs typeface="Traditional Arabic" pitchFamily="2" charset="-78"/>
              </a:rPr>
              <a:t>Periclinal</a:t>
            </a:r>
            <a:r>
              <a:rPr lang="en-US" sz="3200" dirty="0" smtClean="0">
                <a:latin typeface="Traditional Arabic" pitchFamily="2" charset="-78"/>
                <a:ea typeface="Times New Roman" pitchFamily="18" charset="0"/>
                <a:cs typeface="Traditional Arabic" pitchFamily="2" charset="-78"/>
              </a:rPr>
              <a:t> </a:t>
            </a:r>
            <a:r>
              <a:rPr lang="en-US" sz="3200" dirty="0" smtClean="0">
                <a:solidFill>
                  <a:srgbClr val="C00000"/>
                </a:solidFill>
                <a:latin typeface="Traditional Arabic" pitchFamily="2" charset="-78"/>
                <a:ea typeface="Times New Roman" pitchFamily="18" charset="0"/>
                <a:cs typeface="Traditional Arabic" pitchFamily="2" charset="-78"/>
              </a:rPr>
              <a:t>chimeras</a:t>
            </a:r>
            <a:r>
              <a:rPr lang="ar-SA" sz="3200" dirty="0" smtClean="0">
                <a:latin typeface="Times New Roman" pitchFamily="18" charset="0"/>
                <a:ea typeface="Times New Roman" pitchFamily="18" charset="0"/>
                <a:cs typeface="Traditional Arabic" pitchFamily="2" charset="-78"/>
              </a:rPr>
              <a:t> والكاميرا القطاعية </a:t>
            </a:r>
            <a:r>
              <a:rPr lang="en-US" sz="3200" dirty="0" smtClean="0">
                <a:solidFill>
                  <a:srgbClr val="C00000"/>
                </a:solidFill>
                <a:latin typeface="Traditional Arabic" pitchFamily="2" charset="-78"/>
                <a:ea typeface="Times New Roman" pitchFamily="18" charset="0"/>
                <a:cs typeface="Traditional Arabic" pitchFamily="2" charset="-78"/>
              </a:rPr>
              <a:t>Sectional</a:t>
            </a:r>
            <a:r>
              <a:rPr lang="en-US" sz="3200" dirty="0" smtClean="0">
                <a:latin typeface="Traditional Arabic" pitchFamily="2" charset="-78"/>
                <a:ea typeface="Times New Roman" pitchFamily="18" charset="0"/>
                <a:cs typeface="Traditional Arabic" pitchFamily="2" charset="-78"/>
              </a:rPr>
              <a:t> </a:t>
            </a:r>
            <a:r>
              <a:rPr lang="en-US" sz="3200" dirty="0" smtClean="0">
                <a:solidFill>
                  <a:srgbClr val="C00000"/>
                </a:solidFill>
                <a:latin typeface="Traditional Arabic" pitchFamily="2" charset="-78"/>
                <a:ea typeface="Times New Roman" pitchFamily="18" charset="0"/>
                <a:cs typeface="Traditional Arabic" pitchFamily="2" charset="-78"/>
              </a:rPr>
              <a:t>chimeras</a:t>
            </a:r>
            <a:r>
              <a:rPr lang="ar-SA" sz="3200" dirty="0" smtClean="0">
                <a:latin typeface="Times New Roman" pitchFamily="18" charset="0"/>
                <a:ea typeface="Times New Roman" pitchFamily="18" charset="0"/>
                <a:cs typeface="Traditional Arabic" pitchFamily="2" charset="-78"/>
              </a:rPr>
              <a:t> ثم سميث بالفسيفساء الوراثية </a:t>
            </a:r>
            <a:r>
              <a:rPr lang="en-US" sz="3200" dirty="0" smtClean="0">
                <a:solidFill>
                  <a:srgbClr val="C00000"/>
                </a:solidFill>
                <a:latin typeface="Traditional Arabic" pitchFamily="2" charset="-78"/>
                <a:ea typeface="Times New Roman" pitchFamily="18" charset="0"/>
                <a:cs typeface="Traditional Arabic" pitchFamily="2" charset="-78"/>
              </a:rPr>
              <a:t>Genetic</a:t>
            </a:r>
            <a:r>
              <a:rPr lang="en-US" sz="3200" dirty="0" smtClean="0">
                <a:latin typeface="Traditional Arabic" pitchFamily="2" charset="-78"/>
                <a:ea typeface="Times New Roman" pitchFamily="18" charset="0"/>
                <a:cs typeface="Traditional Arabic" pitchFamily="2" charset="-78"/>
              </a:rPr>
              <a:t> mo</a:t>
            </a:r>
            <a:r>
              <a:rPr lang="en-US" sz="3200" dirty="0" smtClean="0">
                <a:solidFill>
                  <a:srgbClr val="C00000"/>
                </a:solidFill>
                <a:latin typeface="Traditional Arabic" pitchFamily="2" charset="-78"/>
                <a:ea typeface="Times New Roman" pitchFamily="18" charset="0"/>
                <a:cs typeface="Traditional Arabic" pitchFamily="2" charset="-78"/>
              </a:rPr>
              <a:t>s</a:t>
            </a:r>
            <a:r>
              <a:rPr lang="en-US" sz="3200" dirty="0" smtClean="0">
                <a:latin typeface="Traditional Arabic" pitchFamily="2" charset="-78"/>
                <a:ea typeface="Times New Roman" pitchFamily="18" charset="0"/>
                <a:cs typeface="Traditional Arabic" pitchFamily="2" charset="-78"/>
              </a:rPr>
              <a:t>aics</a:t>
            </a:r>
            <a:r>
              <a:rPr lang="ar-SA" sz="3200" dirty="0" smtClean="0">
                <a:latin typeface="Times New Roman" pitchFamily="18" charset="0"/>
                <a:ea typeface="Times New Roman" pitchFamily="18" charset="0"/>
                <a:cs typeface="Traditional Arabic" pitchFamily="2" charset="-78"/>
              </a:rPr>
              <a:t>، ( ماركوتيرجيانو، </a:t>
            </a:r>
            <a:r>
              <a:rPr lang="en-US" sz="3200" dirty="0" err="1" smtClean="0">
                <a:solidFill>
                  <a:srgbClr val="C00000"/>
                </a:solidFill>
                <a:latin typeface="Traditional Arabic" pitchFamily="2" charset="-78"/>
                <a:ea typeface="Times New Roman" pitchFamily="18" charset="0"/>
                <a:cs typeface="Traditional Arabic" pitchFamily="2" charset="-78"/>
              </a:rPr>
              <a:t>Marcotrigiano</a:t>
            </a:r>
            <a:r>
              <a:rPr lang="en-US" sz="3200" dirty="0" smtClean="0">
                <a:latin typeface="Times New Roman" pitchFamily="18" charset="0"/>
                <a:ea typeface="Times New Roman" pitchFamily="18" charset="0"/>
                <a:cs typeface="Traditional Arabic" pitchFamily="2" charset="-78"/>
              </a:rPr>
              <a:t> </a:t>
            </a:r>
            <a:r>
              <a:rPr lang="ar-SA" sz="3200" dirty="0" smtClean="0">
                <a:latin typeface="Times New Roman" pitchFamily="18" charset="0"/>
                <a:ea typeface="Times New Roman" pitchFamily="18" charset="0"/>
                <a:cs typeface="Traditional Arabic" pitchFamily="2" charset="-78"/>
              </a:rPr>
              <a:t>2001م ) وعلماء آخرين من قبله. </a:t>
            </a:r>
            <a:r>
              <a:rPr lang="ar-SA" sz="3200" dirty="0" err="1" smtClean="0">
                <a:latin typeface="Times New Roman" pitchFamily="18" charset="0"/>
                <a:ea typeface="Times New Roman" pitchFamily="18" charset="0"/>
                <a:cs typeface="Traditional Arabic" pitchFamily="2" charset="-78"/>
              </a:rPr>
              <a:t>تلى</a:t>
            </a:r>
            <a:r>
              <a:rPr lang="ar-SA" sz="3200" dirty="0" smtClean="0">
                <a:latin typeface="Times New Roman" pitchFamily="18" charset="0"/>
                <a:ea typeface="Times New Roman" pitchFamily="18" charset="0"/>
                <a:cs typeface="Traditional Arabic" pitchFamily="2" charset="-78"/>
              </a:rPr>
              <a:t> ذلك تقسيم الكاميرات النباتية إلى أربعة أنواع رئيسية هي:</a:t>
            </a:r>
            <a:endParaRPr lang="ar-SA" sz="32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ChangeArrowheads="1"/>
          </p:cNvSpPr>
          <p:nvPr/>
        </p:nvSpPr>
        <p:spPr bwMode="auto">
          <a:xfrm>
            <a:off x="3131840" y="284183"/>
            <a:ext cx="5616624" cy="60631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1" indent="228600" algn="justLow" fontAlgn="base">
              <a:spcBef>
                <a:spcPct val="0"/>
              </a:spcBef>
              <a:spcAft>
                <a:spcPct val="0"/>
              </a:spcAft>
              <a:buFontTx/>
              <a:buChar char="•"/>
              <a:tabLst>
                <a:tab pos="457200" algn="l"/>
              </a:tabLst>
            </a:pPr>
            <a:r>
              <a:rPr kumimoji="0" lang="ar-SA" sz="28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كايميرات محيطية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Periclinal</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chimeras</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وفيها تكون طبقة أو أكثر من الطبقات السطحية للنسيج الإنشائي القمي مختلفة وراثياً عن الطبقات والمناطق الأخرى، ويعتبر هذا النوع من الكايميرات ذو أهمية كبيرة لعلم التشكل ( تخليق الشكل )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Morphogenesis</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علم نشؤ الأنسجة والأعضاء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وكذلك علم نشوء الأنسجة. وكذلك الطبقات المختلفة للنسيج الإنشائي حيث يمكن تتبع نواتج كل طبقة من الطبقات الإنشائية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وذلك في القمم الإنشائية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من المراحل المبكرة لهذه المناطق وحتى المراحل التي تصبح فيها هذه المناطق قد تكشفت إلى أنسجة وأعضاء.</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فقد استخدمت </a:t>
            </a:r>
            <a:r>
              <a:rPr kumimoji="0" lang="ar-SA" sz="24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الكاميرات المحيطية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على في تتبع منشأ البشرة في الورقة والساق حيث وجد أنها تنشأ من الطبقة الخارجية الإنشائية في النسيج الإنشائي القمي للساق ـ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Tunica1</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ـ كما أن النسيج الوسطي للورقة ينشأ من الطبقة الإنشائية الثانية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ـ</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Tunica II</a:t>
            </a:r>
            <a:r>
              <a:rPr kumimoji="0" lang="ar-SA" sz="24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ـ وذلك في نبات يتكون الغطاء بالقمة الإنشائية من طبقتين. ومن الفوائد الأساسية </a:t>
            </a:r>
            <a:r>
              <a:rPr kumimoji="0" lang="ar-SA" sz="24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للكايميرات المحيطية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معرفة عدد الطبقات الإنشائية في القمم الإنشائية للمجموع الخضري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types_of_chimeras"/>
          <p:cNvPicPr/>
          <p:nvPr/>
        </p:nvPicPr>
        <p:blipFill rotWithShape="1">
          <a:blip r:embed="rId3" cstate="print"/>
          <a:srcRect l="32692" t="7404" r="33333"/>
          <a:stretch/>
        </p:blipFill>
        <p:spPr bwMode="auto">
          <a:xfrm>
            <a:off x="323528" y="99518"/>
            <a:ext cx="2808312" cy="6353818"/>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ypes_of_chimeras"/>
          <p:cNvPicPr/>
          <p:nvPr/>
        </p:nvPicPr>
        <p:blipFill rotWithShape="1">
          <a:blip r:embed="rId2" cstate="print"/>
          <a:srcRect l="66410" t="7404"/>
          <a:stretch/>
        </p:blipFill>
        <p:spPr bwMode="auto">
          <a:xfrm>
            <a:off x="395536" y="404664"/>
            <a:ext cx="4032448" cy="6192688"/>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4716016" y="1124744"/>
            <a:ext cx="4067944" cy="4524315"/>
          </a:xfrm>
          <a:prstGeom prst="rect">
            <a:avLst/>
          </a:prstGeom>
        </p:spPr>
        <p:txBody>
          <a:bodyPr wrap="square">
            <a:spAutoFit/>
          </a:bodyPr>
          <a:lstStyle/>
          <a:p>
            <a:pPr lvl="0" indent="228600" algn="justLow" eaLnBrk="0" fontAlgn="base" hangingPunct="0">
              <a:spcBef>
                <a:spcPct val="0"/>
              </a:spcBef>
              <a:spcAft>
                <a:spcPct val="0"/>
              </a:spcAft>
              <a:buFontTx/>
              <a:buChar char="•"/>
              <a:tabLst>
                <a:tab pos="457200" algn="l"/>
              </a:tabLst>
            </a:pPr>
            <a:r>
              <a:rPr lang="ar-SA" sz="3200" b="1" dirty="0">
                <a:solidFill>
                  <a:srgbClr val="C00000"/>
                </a:solidFill>
                <a:latin typeface="Times New Roman" pitchFamily="18" charset="0"/>
                <a:ea typeface="Times New Roman" pitchFamily="18" charset="0"/>
                <a:cs typeface="Traditional Arabic" pitchFamily="2" charset="-78"/>
              </a:rPr>
              <a:t>الكايميرات القطاعية </a:t>
            </a:r>
            <a:r>
              <a:rPr lang="en-US" sz="3200" b="1" dirty="0">
                <a:solidFill>
                  <a:srgbClr val="C00000"/>
                </a:solidFill>
                <a:latin typeface="Traditional Arabic" pitchFamily="2" charset="-78"/>
                <a:ea typeface="Times New Roman" pitchFamily="18" charset="0"/>
                <a:cs typeface="Traditional Arabic" pitchFamily="2" charset="-78"/>
              </a:rPr>
              <a:t>Sectional chimeras</a:t>
            </a:r>
            <a:r>
              <a:rPr lang="ar-SA" sz="3200" b="1" dirty="0">
                <a:solidFill>
                  <a:srgbClr val="C00000"/>
                </a:solidFill>
                <a:latin typeface="Times New Roman" pitchFamily="18" charset="0"/>
                <a:ea typeface="Times New Roman" pitchFamily="18" charset="0"/>
                <a:cs typeface="Traditional Arabic" pitchFamily="2" charset="-78"/>
              </a:rPr>
              <a:t> </a:t>
            </a:r>
            <a:endParaRPr lang="en-US" sz="3200" dirty="0">
              <a:solidFill>
                <a:srgbClr val="C00000"/>
              </a:solidFill>
              <a:latin typeface="Arial" pitchFamily="34" charset="0"/>
              <a:cs typeface="Arial" pitchFamily="34" charset="0"/>
            </a:endParaRPr>
          </a:p>
          <a:p>
            <a:pPr lvl="0" indent="228600" algn="justLow" eaLnBrk="0" fontAlgn="base" hangingPunct="0">
              <a:spcBef>
                <a:spcPct val="0"/>
              </a:spcBef>
              <a:spcAft>
                <a:spcPct val="0"/>
              </a:spcAft>
              <a:tabLst>
                <a:tab pos="457200" algn="l"/>
              </a:tabLst>
            </a:pPr>
            <a:r>
              <a:rPr lang="ar-SA" sz="3200" dirty="0">
                <a:latin typeface="Traditional Arabic" pitchFamily="2" charset="-78"/>
                <a:ea typeface="Times New Roman" pitchFamily="18" charset="0"/>
                <a:cs typeface="Traditional Arabic" pitchFamily="2" charset="-78"/>
              </a:rPr>
              <a:t> </a:t>
            </a:r>
            <a:r>
              <a:rPr lang="ar-SA" sz="3200" dirty="0">
                <a:latin typeface="Times New Roman" pitchFamily="18" charset="0"/>
                <a:ea typeface="Times New Roman" pitchFamily="18" charset="0"/>
                <a:cs typeface="Traditional Arabic" pitchFamily="2" charset="-78"/>
              </a:rPr>
              <a:t>وفي هذا النوع تشكل الخلايا المنطفرة قطاعاً معيناً في عضو النبات أو تحتل غصناً  من الأغصان. </a:t>
            </a:r>
            <a:r>
              <a:rPr lang="ar-SA" sz="3200" b="1" dirty="0">
                <a:solidFill>
                  <a:srgbClr val="0070C0"/>
                </a:solidFill>
                <a:latin typeface="Times New Roman" pitchFamily="18" charset="0"/>
                <a:ea typeface="Times New Roman" pitchFamily="18" charset="0"/>
                <a:cs typeface="Traditional Arabic" pitchFamily="2" charset="-78"/>
              </a:rPr>
              <a:t>وهذا النوع من الكايميرات أثبت وجود أكثر من خلية إنشائية واحدة في كل طبقة من الطبقات الإنشائية المستقلة</a:t>
            </a:r>
            <a:r>
              <a:rPr lang="ar-SA" dirty="0">
                <a:latin typeface="Times New Roman" pitchFamily="18" charset="0"/>
                <a:ea typeface="Times New Roman" pitchFamily="18" charset="0"/>
                <a:cs typeface="Traditional Arabic" pitchFamily="2" charset="-78"/>
              </a:rPr>
              <a:t>.</a:t>
            </a:r>
            <a:endParaRPr lang="en-US" dirty="0">
              <a:latin typeface="Arial" pitchFamily="34" charset="0"/>
              <a:cs typeface="Arial" pitchFamily="34" charset="0"/>
            </a:endParaRPr>
          </a:p>
        </p:txBody>
      </p:sp>
    </p:spTree>
    <p:extLst>
      <p:ext uri="{BB962C8B-B14F-4D97-AF65-F5344CB8AC3E}">
        <p14:creationId xmlns:p14="http://schemas.microsoft.com/office/powerpoint/2010/main" val="63415106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860032" y="197346"/>
            <a:ext cx="3960440" cy="4154984"/>
          </a:xfrm>
          <a:prstGeom prst="rect">
            <a:avLst/>
          </a:prstGeom>
        </p:spPr>
        <p:txBody>
          <a:bodyPr wrap="square">
            <a:spAutoFit/>
          </a:bodyPr>
          <a:lstStyle/>
          <a:p>
            <a:pPr lvl="0" indent="228600" algn="justLow" eaLnBrk="0" fontAlgn="base" hangingPunct="0">
              <a:spcBef>
                <a:spcPct val="0"/>
              </a:spcBef>
              <a:spcAft>
                <a:spcPct val="0"/>
              </a:spcAft>
              <a:buFontTx/>
              <a:buChar char="•"/>
              <a:tabLst>
                <a:tab pos="457200" algn="l"/>
              </a:tabLst>
            </a:pPr>
            <a:r>
              <a:rPr lang="ar-SA" sz="2400" b="1" dirty="0" smtClean="0">
                <a:solidFill>
                  <a:srgbClr val="C00000"/>
                </a:solidFill>
                <a:latin typeface="Times New Roman" pitchFamily="18" charset="0"/>
                <a:ea typeface="Times New Roman" pitchFamily="18" charset="0"/>
                <a:cs typeface="Traditional Arabic" pitchFamily="2" charset="-78"/>
              </a:rPr>
              <a:t>الكايميرات الناقصة </a:t>
            </a:r>
            <a:r>
              <a:rPr lang="en-US" sz="2400" b="1" dirty="0" err="1" smtClean="0">
                <a:solidFill>
                  <a:srgbClr val="C00000"/>
                </a:solidFill>
                <a:latin typeface="Traditional Arabic" pitchFamily="2" charset="-78"/>
                <a:ea typeface="Times New Roman" pitchFamily="18" charset="0"/>
                <a:cs typeface="Traditional Arabic" pitchFamily="2" charset="-78"/>
              </a:rPr>
              <a:t>Mericlinal</a:t>
            </a:r>
            <a:r>
              <a:rPr lang="en-US" sz="2400" b="1" dirty="0" smtClean="0">
                <a:solidFill>
                  <a:srgbClr val="C00000"/>
                </a:solidFill>
                <a:latin typeface="Traditional Arabic" pitchFamily="2" charset="-78"/>
                <a:ea typeface="Times New Roman" pitchFamily="18" charset="0"/>
                <a:cs typeface="Traditional Arabic" pitchFamily="2" charset="-78"/>
              </a:rPr>
              <a:t> chimeras</a:t>
            </a:r>
            <a:endParaRPr lang="en-US" sz="2400" dirty="0" smtClean="0">
              <a:solidFill>
                <a:srgbClr val="C00000"/>
              </a:solidFill>
              <a:latin typeface="Arial" pitchFamily="34" charset="0"/>
              <a:cs typeface="Arial" pitchFamily="34" charset="0"/>
            </a:endParaRPr>
          </a:p>
          <a:p>
            <a:pPr lvl="0" indent="228600" algn="justLow" eaLnBrk="0" fontAlgn="base" hangingPunct="0">
              <a:spcBef>
                <a:spcPct val="0"/>
              </a:spcBef>
              <a:spcAft>
                <a:spcPct val="0"/>
              </a:spcAft>
              <a:tabLst>
                <a:tab pos="457200" algn="l"/>
              </a:tabLst>
            </a:pPr>
            <a:r>
              <a:rPr lang="ar-SA" sz="2400" dirty="0" smtClean="0">
                <a:latin typeface="Times New Roman" pitchFamily="18" charset="0"/>
                <a:ea typeface="Times New Roman" pitchFamily="18" charset="0"/>
                <a:cs typeface="Traditional Arabic" pitchFamily="2" charset="-78"/>
              </a:rPr>
              <a:t>وهي الكايميرات التي تحصل فيها الطفرة في أحدى الطبقات السطحية بصورة جزئية بينما تظل بقية خلايا الطبقة نفسها والطبقات الأخرى في حالة عادية، أو أنها تعاني طفرات من نوع آخر. </a:t>
            </a:r>
            <a:r>
              <a:rPr lang="ar-SA" sz="2400" b="1" dirty="0" smtClean="0">
                <a:solidFill>
                  <a:srgbClr val="0070C0"/>
                </a:solidFill>
                <a:latin typeface="Times New Roman" pitchFamily="18" charset="0"/>
                <a:ea typeface="Times New Roman" pitchFamily="18" charset="0"/>
                <a:cs typeface="Traditional Arabic" pitchFamily="2" charset="-78"/>
              </a:rPr>
              <a:t>ويلعب هذا النوع من الكايميرات دوراً هاماً في علم نشوء الأنسجة كما أثبتت أيضاً وتجود أكثر من خلية واحدة إنشائية في كل طبقة من الطبقات الإنشائية في القمم الإنشائية للساق</a:t>
            </a:r>
            <a:r>
              <a:rPr lang="ar-SA" sz="2400" dirty="0" smtClean="0">
                <a:latin typeface="Times New Roman" pitchFamily="18" charset="0"/>
                <a:ea typeface="Times New Roman" pitchFamily="18" charset="0"/>
                <a:cs typeface="Traditional Arabic" pitchFamily="2" charset="-78"/>
              </a:rPr>
              <a:t>.</a:t>
            </a:r>
            <a:endParaRPr lang="en-US" sz="2400" dirty="0" smtClean="0">
              <a:latin typeface="Arial" pitchFamily="34" charset="0"/>
              <a:cs typeface="Arial" pitchFamily="34" charset="0"/>
            </a:endParaRPr>
          </a:p>
        </p:txBody>
      </p:sp>
      <p:pic>
        <p:nvPicPr>
          <p:cNvPr id="3" name="Picture 2" descr="types_of_chimeras"/>
          <p:cNvPicPr/>
          <p:nvPr/>
        </p:nvPicPr>
        <p:blipFill rotWithShape="1">
          <a:blip r:embed="rId2" cstate="print"/>
          <a:srcRect t="6875" r="66154"/>
          <a:stretch/>
        </p:blipFill>
        <p:spPr bwMode="auto">
          <a:xfrm>
            <a:off x="467544" y="260648"/>
            <a:ext cx="4320480" cy="5832648"/>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1052736"/>
            <a:ext cx="8424936" cy="3970318"/>
          </a:xfrm>
          <a:prstGeom prst="rect">
            <a:avLst/>
          </a:prstGeom>
        </p:spPr>
        <p:txBody>
          <a:bodyPr wrap="square">
            <a:spAutoFit/>
          </a:bodyPr>
          <a:lstStyle/>
          <a:p>
            <a:pPr lvl="0" indent="228600" algn="justLow" eaLnBrk="0" fontAlgn="base" hangingPunct="0">
              <a:spcBef>
                <a:spcPct val="0"/>
              </a:spcBef>
              <a:spcAft>
                <a:spcPct val="0"/>
              </a:spcAft>
              <a:buFontTx/>
              <a:buChar char="•"/>
              <a:tabLst>
                <a:tab pos="457200" algn="l"/>
              </a:tabLst>
            </a:pPr>
            <a:r>
              <a:rPr lang="ar-SA" sz="2800" b="1" dirty="0">
                <a:solidFill>
                  <a:srgbClr val="C00000"/>
                </a:solidFill>
                <a:latin typeface="Times New Roman" pitchFamily="18" charset="0"/>
                <a:ea typeface="Times New Roman" pitchFamily="18" charset="0"/>
                <a:cs typeface="Traditional Arabic" pitchFamily="2" charset="-78"/>
              </a:rPr>
              <a:t>الكايميرات المختلطة</a:t>
            </a:r>
            <a:endParaRPr lang="en-US" sz="2800" dirty="0">
              <a:solidFill>
                <a:srgbClr val="C00000"/>
              </a:solidFill>
              <a:latin typeface="Arial" pitchFamily="34" charset="0"/>
              <a:cs typeface="Arial" pitchFamily="34" charset="0"/>
            </a:endParaRPr>
          </a:p>
          <a:p>
            <a:pPr lvl="0" indent="228600" algn="justLow" eaLnBrk="0" fontAlgn="base" hangingPunct="0">
              <a:spcBef>
                <a:spcPct val="0"/>
              </a:spcBef>
              <a:spcAft>
                <a:spcPct val="0"/>
              </a:spcAft>
              <a:tabLst>
                <a:tab pos="457200" algn="l"/>
              </a:tabLst>
            </a:pPr>
            <a:r>
              <a:rPr lang="ar-SA" sz="2800" dirty="0">
                <a:latin typeface="Times New Roman" pitchFamily="18" charset="0"/>
                <a:ea typeface="Times New Roman" pitchFamily="18" charset="0"/>
                <a:cs typeface="Traditional Arabic" pitchFamily="2" charset="-78"/>
              </a:rPr>
              <a:t>وهي نباتات تكون الخلايا المنطفرة فيها متناثرة هنا وهناك إما بصورة مفردة أو على شكل مجاميع مطمورة في نسيج عادي لم تعان خلاياه أي نوع من الطفرة. </a:t>
            </a:r>
            <a:endParaRPr lang="en-US" sz="2800" dirty="0">
              <a:latin typeface="Arial" pitchFamily="34" charset="0"/>
              <a:cs typeface="Arial" pitchFamily="34" charset="0"/>
            </a:endParaRPr>
          </a:p>
          <a:p>
            <a:pPr lvl="0" indent="228600" algn="justLow" eaLnBrk="0" fontAlgn="base" hangingPunct="0">
              <a:spcBef>
                <a:spcPct val="0"/>
              </a:spcBef>
              <a:spcAft>
                <a:spcPct val="0"/>
              </a:spcAft>
              <a:tabLst>
                <a:tab pos="457200" algn="l"/>
              </a:tabLst>
            </a:pPr>
            <a:r>
              <a:rPr lang="ar-SA" sz="2800" dirty="0">
                <a:latin typeface="Times New Roman" pitchFamily="18" charset="0"/>
                <a:ea typeface="Times New Roman" pitchFamily="18" charset="0"/>
                <a:cs typeface="Traditional Arabic" pitchFamily="2" charset="-78"/>
              </a:rPr>
              <a:t>و</a:t>
            </a:r>
            <a:r>
              <a:rPr lang="ar-SA" sz="2800" b="1" dirty="0">
                <a:solidFill>
                  <a:srgbClr val="0070C0"/>
                </a:solidFill>
                <a:latin typeface="Times New Roman" pitchFamily="18" charset="0"/>
                <a:ea typeface="Times New Roman" pitchFamily="18" charset="0"/>
                <a:cs typeface="Traditional Arabic" pitchFamily="2" charset="-78"/>
              </a:rPr>
              <a:t>الكايميرات</a:t>
            </a:r>
            <a:r>
              <a:rPr lang="ar-SA" sz="2800" dirty="0">
                <a:latin typeface="Times New Roman" pitchFamily="18" charset="0"/>
                <a:ea typeface="Times New Roman" pitchFamily="18" charset="0"/>
                <a:cs typeface="Traditional Arabic" pitchFamily="2" charset="-78"/>
              </a:rPr>
              <a:t> النباتية قد تتكون في الطبيعة بصورة ذاتية بدون أي تدخل من الإنسان أو أي عوامل بيئية أخرى وتسمى هذه الكاميرات النباتية بالذاتية </a:t>
            </a:r>
            <a:r>
              <a:rPr lang="en-US" sz="2800" dirty="0">
                <a:solidFill>
                  <a:srgbClr val="C00000"/>
                </a:solidFill>
                <a:latin typeface="Traditional Arabic" pitchFamily="2" charset="-78"/>
                <a:ea typeface="Times New Roman" pitchFamily="18" charset="0"/>
                <a:cs typeface="Traditional Arabic" pitchFamily="2" charset="-78"/>
              </a:rPr>
              <a:t>Spontaneus chimeras</a:t>
            </a:r>
            <a:r>
              <a:rPr lang="ar-SA" sz="2800" dirty="0">
                <a:solidFill>
                  <a:srgbClr val="C00000"/>
                </a:solidFill>
                <a:latin typeface="Times New Roman" pitchFamily="18" charset="0"/>
                <a:ea typeface="Times New Roman" pitchFamily="18" charset="0"/>
                <a:cs typeface="Traditional Arabic" pitchFamily="2" charset="-78"/>
              </a:rPr>
              <a:t> </a:t>
            </a:r>
            <a:r>
              <a:rPr lang="ar-SA" sz="2800" dirty="0">
                <a:latin typeface="Times New Roman" pitchFamily="18" charset="0"/>
                <a:ea typeface="Times New Roman" pitchFamily="18" charset="0"/>
                <a:cs typeface="Traditional Arabic" pitchFamily="2" charset="-78"/>
              </a:rPr>
              <a:t>أما التي تنتج بعد معاملة النبات ببعض المواد الكيميائية أو بعد التعرض لبعض الظروف الفيزيائية كالحرارة والأشعاعات الذرية وما إلى ذلك بحيث ينتج عنها طفرات في بعض الخلايا والأنسجة دون البعض الآخر فيطلق عليها </a:t>
            </a:r>
            <a:r>
              <a:rPr lang="ar-SA" sz="2800" b="1" dirty="0">
                <a:solidFill>
                  <a:srgbClr val="0070C0"/>
                </a:solidFill>
                <a:latin typeface="Times New Roman" pitchFamily="18" charset="0"/>
                <a:ea typeface="Times New Roman" pitchFamily="18" charset="0"/>
                <a:cs typeface="Traditional Arabic" pitchFamily="2" charset="-78"/>
              </a:rPr>
              <a:t>بالكايميرات المستحدثة</a:t>
            </a:r>
            <a:r>
              <a:rPr lang="ar-SA" sz="2800" dirty="0">
                <a:latin typeface="Times New Roman" pitchFamily="18" charset="0"/>
                <a:ea typeface="Times New Roman" pitchFamily="18" charset="0"/>
                <a:cs typeface="Traditional Arabic" pitchFamily="2" charset="-78"/>
              </a:rPr>
              <a:t> </a:t>
            </a:r>
            <a:r>
              <a:rPr lang="en-US" sz="2800" dirty="0">
                <a:solidFill>
                  <a:srgbClr val="C00000"/>
                </a:solidFill>
                <a:latin typeface="Traditional Arabic" pitchFamily="2" charset="-78"/>
                <a:ea typeface="Times New Roman" pitchFamily="18" charset="0"/>
                <a:cs typeface="Traditional Arabic" pitchFamily="2" charset="-78"/>
              </a:rPr>
              <a:t>Induced chimeras</a:t>
            </a:r>
            <a:r>
              <a:rPr lang="ar-SA" sz="2800" dirty="0">
                <a:solidFill>
                  <a:srgbClr val="C00000"/>
                </a:solidFill>
                <a:latin typeface="Times New Roman" pitchFamily="18" charset="0"/>
                <a:ea typeface="Times New Roman" pitchFamily="18" charset="0"/>
                <a:cs typeface="Traditional Arabic" pitchFamily="2" charset="-78"/>
              </a:rPr>
              <a:t> </a:t>
            </a:r>
            <a:r>
              <a:rPr lang="ar-SA" sz="2800" dirty="0">
                <a:latin typeface="Times New Roman" pitchFamily="18" charset="0"/>
                <a:ea typeface="Times New Roman" pitchFamily="18" charset="0"/>
                <a:cs typeface="Traditional Arabic" pitchFamily="2" charset="-78"/>
              </a:rPr>
              <a:t>مثل : </a:t>
            </a:r>
            <a:endParaRPr lang="ar-SA" sz="2800" dirty="0">
              <a:latin typeface="Arial" pitchFamily="34" charset="0"/>
              <a:cs typeface="Arial" pitchFamily="34" charset="0"/>
            </a:endParaRPr>
          </a:p>
        </p:txBody>
      </p:sp>
    </p:spTree>
    <p:extLst>
      <p:ext uri="{BB962C8B-B14F-4D97-AF65-F5344CB8AC3E}">
        <p14:creationId xmlns:p14="http://schemas.microsoft.com/office/powerpoint/2010/main" val="33933993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83568" y="620688"/>
            <a:ext cx="7704856" cy="5016758"/>
          </a:xfrm>
          <a:prstGeom prst="rect">
            <a:avLst/>
          </a:prstGeom>
        </p:spPr>
        <p:txBody>
          <a:bodyPr wrap="square">
            <a:spAutoFit/>
          </a:bodyPr>
          <a:lstStyle/>
          <a:p>
            <a:pPr lvl="0" indent="457200" algn="justLow" fontAlgn="base">
              <a:spcBef>
                <a:spcPct val="0"/>
              </a:spcBef>
              <a:spcAft>
                <a:spcPct val="0"/>
              </a:spcAft>
            </a:pPr>
            <a:r>
              <a:rPr lang="ar-SA" sz="3200" b="1" dirty="0" smtClean="0">
                <a:solidFill>
                  <a:srgbClr val="0070C0"/>
                </a:solidFill>
                <a:latin typeface="Times New Roman" pitchFamily="18" charset="0"/>
                <a:ea typeface="Times New Roman" pitchFamily="18" charset="0"/>
                <a:cs typeface="Traditional Arabic" pitchFamily="2" charset="-78"/>
              </a:rPr>
              <a:t>الكاميرا المتعددة </a:t>
            </a:r>
            <a:r>
              <a:rPr lang="en-US" sz="3200" b="1" dirty="0" err="1" smtClean="0">
                <a:solidFill>
                  <a:srgbClr val="C00000"/>
                </a:solidFill>
                <a:latin typeface="Traditional Arabic" pitchFamily="2" charset="-78"/>
                <a:ea typeface="Times New Roman" pitchFamily="18" charset="0"/>
                <a:cs typeface="Traditional Arabic" pitchFamily="2" charset="-78"/>
              </a:rPr>
              <a:t>Polyploid</a:t>
            </a:r>
            <a:r>
              <a:rPr lang="en-US" sz="3200" b="1" dirty="0" smtClean="0">
                <a:solidFill>
                  <a:srgbClr val="C00000"/>
                </a:solidFill>
                <a:latin typeface="Traditional Arabic" pitchFamily="2" charset="-78"/>
                <a:ea typeface="Times New Roman" pitchFamily="18" charset="0"/>
                <a:cs typeface="Traditional Arabic" pitchFamily="2" charset="-78"/>
              </a:rPr>
              <a:t> chimeras</a:t>
            </a:r>
            <a:r>
              <a:rPr lang="ar-SA" sz="3200" b="1" dirty="0" smtClean="0">
                <a:solidFill>
                  <a:srgbClr val="C00000"/>
                </a:solidFill>
                <a:latin typeface="Times New Roman" pitchFamily="18" charset="0"/>
                <a:ea typeface="Times New Roman" pitchFamily="18" charset="0"/>
                <a:cs typeface="Traditional Arabic" pitchFamily="2" charset="-78"/>
              </a:rPr>
              <a:t> </a:t>
            </a:r>
            <a:endParaRPr lang="en-US" sz="32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pPr>
            <a:r>
              <a:rPr lang="ar-SA" sz="3200" dirty="0" smtClean="0">
                <a:latin typeface="Times New Roman" pitchFamily="18" charset="0"/>
                <a:ea typeface="Times New Roman" pitchFamily="18" charset="0"/>
                <a:cs typeface="Traditional Arabic" pitchFamily="2" charset="-78"/>
              </a:rPr>
              <a:t>وتنتج هذه الكاميرا النباتية من إضافة مادة </a:t>
            </a:r>
            <a:r>
              <a:rPr lang="ar-SA" sz="3200" dirty="0" err="1" smtClean="0">
                <a:latin typeface="Times New Roman" pitchFamily="18" charset="0"/>
                <a:ea typeface="Times New Roman" pitchFamily="18" charset="0"/>
                <a:cs typeface="Traditional Arabic" pitchFamily="2" charset="-78"/>
              </a:rPr>
              <a:t>الكولشيسين</a:t>
            </a:r>
            <a:r>
              <a:rPr lang="ar-SA" sz="3200" dirty="0" smtClean="0">
                <a:latin typeface="Times New Roman" pitchFamily="18" charset="0"/>
                <a:ea typeface="Times New Roman" pitchFamily="18" charset="0"/>
                <a:cs typeface="Traditional Arabic" pitchFamily="2" charset="-78"/>
              </a:rPr>
              <a:t> </a:t>
            </a:r>
            <a:r>
              <a:rPr lang="en-US" sz="3200" dirty="0" err="1" smtClean="0">
                <a:solidFill>
                  <a:srgbClr val="C00000"/>
                </a:solidFill>
                <a:latin typeface="Traditional Arabic" pitchFamily="2" charset="-78"/>
                <a:ea typeface="Times New Roman" pitchFamily="18" charset="0"/>
                <a:cs typeface="Traditional Arabic" pitchFamily="2" charset="-78"/>
              </a:rPr>
              <a:t>Colchicine</a:t>
            </a:r>
            <a:r>
              <a:rPr lang="ar-SA" sz="3200" dirty="0" smtClean="0">
                <a:latin typeface="Times New Roman" pitchFamily="18" charset="0"/>
                <a:ea typeface="Times New Roman" pitchFamily="18" charset="0"/>
                <a:cs typeface="Traditional Arabic" pitchFamily="2" charset="-78"/>
              </a:rPr>
              <a:t> إلى النسيج الإنشائي </a:t>
            </a:r>
            <a:r>
              <a:rPr lang="ar-SA" sz="3200" dirty="0" err="1" smtClean="0">
                <a:latin typeface="Times New Roman" pitchFamily="18" charset="0"/>
                <a:ea typeface="Times New Roman" pitchFamily="18" charset="0"/>
                <a:cs typeface="Traditional Arabic" pitchFamily="2" charset="-78"/>
              </a:rPr>
              <a:t>القمي</a:t>
            </a:r>
            <a:r>
              <a:rPr lang="ar-SA" sz="3200" dirty="0" smtClean="0">
                <a:latin typeface="Times New Roman" pitchFamily="18" charset="0"/>
                <a:ea typeface="Times New Roman" pitchFamily="18" charset="0"/>
                <a:cs typeface="Traditional Arabic" pitchFamily="2" charset="-78"/>
              </a:rPr>
              <a:t> للنبات والتي تمنع تكون خيوط المغزل التي تعمل على شد أو سحب </a:t>
            </a:r>
            <a:r>
              <a:rPr lang="ar-SA" sz="3200" dirty="0" err="1" smtClean="0">
                <a:latin typeface="Times New Roman" pitchFamily="18" charset="0"/>
                <a:ea typeface="Times New Roman" pitchFamily="18" charset="0"/>
                <a:cs typeface="Traditional Arabic" pitchFamily="2" charset="-78"/>
              </a:rPr>
              <a:t>الصبغيات</a:t>
            </a:r>
            <a:r>
              <a:rPr lang="ar-SA" sz="3200" dirty="0" smtClean="0">
                <a:latin typeface="Times New Roman" pitchFamily="18" charset="0"/>
                <a:ea typeface="Times New Roman" pitchFamily="18" charset="0"/>
                <a:cs typeface="Traditional Arabic" pitchFamily="2" charset="-78"/>
              </a:rPr>
              <a:t> (</a:t>
            </a:r>
            <a:r>
              <a:rPr lang="ar-SA" sz="3200" dirty="0" err="1" smtClean="0">
                <a:latin typeface="Times New Roman" pitchFamily="18" charset="0"/>
                <a:ea typeface="Times New Roman" pitchFamily="18" charset="0"/>
                <a:cs typeface="Traditional Arabic" pitchFamily="2" charset="-78"/>
              </a:rPr>
              <a:t>الكروموسومات</a:t>
            </a:r>
            <a:r>
              <a:rPr lang="ar-SA" sz="3200" dirty="0" smtClean="0">
                <a:latin typeface="Times New Roman" pitchFamily="18" charset="0"/>
                <a:ea typeface="Times New Roman" pitchFamily="18" charset="0"/>
                <a:cs typeface="Traditional Arabic" pitchFamily="2" charset="-78"/>
              </a:rPr>
              <a:t> ) إلى أقطاب الخلية. فتعمل على توقف الإنقسام في الطور الاستوائي بعد تضاعف الصبغيات ومن ثم ينتقل الانقسام إلى الطور النهائي دون حدوث الطور الانفصالي أي دون حدوث انفصال للصبغيات مسببة تضاعف صبغي  للنواة وقد يتكرر التضاعف الصبغي مرة ثانية إلى حدوث الانقسام الغير مباشر تحت تأثير صبغة الكولشيسين وتستعمل هذه التجربة للتعرف على طبقات النسيج الإنشائي كما في نبات الداتوره.</a:t>
            </a:r>
            <a:endParaRPr lang="ar-SA" sz="32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User\Desktop\Plant anatomy lab\chpt9pg7b[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1894522"/>
            <a:ext cx="5943600" cy="3068955"/>
          </a:xfrm>
          <a:prstGeom prst="rect">
            <a:avLst/>
          </a:prstGeom>
          <a:noFill/>
          <a:ln>
            <a:noFill/>
          </a:ln>
        </p:spPr>
      </p:pic>
    </p:spTree>
    <p:extLst>
      <p:ext uri="{BB962C8B-B14F-4D97-AF65-F5344CB8AC3E}">
        <p14:creationId xmlns:p14="http://schemas.microsoft.com/office/powerpoint/2010/main" val="2797941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eristem 4"/>
          <p:cNvPicPr>
            <a:picLocks noChangeAspect="1" noChangeArrowheads="1"/>
          </p:cNvPicPr>
          <p:nvPr/>
        </p:nvPicPr>
        <p:blipFill>
          <a:blip r:embed="rId2" cstate="print"/>
          <a:srcRect/>
          <a:stretch>
            <a:fillRect/>
          </a:stretch>
        </p:blipFill>
        <p:spPr bwMode="auto">
          <a:xfrm>
            <a:off x="1835696" y="1556792"/>
            <a:ext cx="5688632" cy="43204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5" name="Picture 1" descr="Variegated rose seedling that is likely a periclinal chimera."/>
          <p:cNvPicPr>
            <a:picLocks noChangeAspect="1" noChangeArrowheads="1"/>
          </p:cNvPicPr>
          <p:nvPr/>
        </p:nvPicPr>
        <p:blipFill>
          <a:blip r:embed="rId2" cstate="print"/>
          <a:srcRect/>
          <a:stretch>
            <a:fillRect/>
          </a:stretch>
        </p:blipFill>
        <p:spPr bwMode="auto">
          <a:xfrm flipH="1">
            <a:off x="5220071" y="332656"/>
            <a:ext cx="3923927" cy="3438500"/>
          </a:xfrm>
          <a:prstGeom prst="rect">
            <a:avLst/>
          </a:prstGeom>
          <a:noFill/>
          <a:ln w="9525">
            <a:noFill/>
            <a:miter lim="800000"/>
            <a:headEnd/>
            <a:tailEnd/>
          </a:ln>
        </p:spPr>
      </p:pic>
      <p:pic>
        <p:nvPicPr>
          <p:cNvPr id="169986" name="Picture 2" descr="Anthony Waterer Spirea with various chimeric patterns."/>
          <p:cNvPicPr>
            <a:picLocks noChangeAspect="1" noChangeArrowheads="1"/>
          </p:cNvPicPr>
          <p:nvPr/>
        </p:nvPicPr>
        <p:blipFill>
          <a:blip r:embed="rId3" cstate="print"/>
          <a:srcRect/>
          <a:stretch>
            <a:fillRect/>
          </a:stretch>
        </p:blipFill>
        <p:spPr bwMode="auto">
          <a:xfrm>
            <a:off x="0" y="476672"/>
            <a:ext cx="4788024" cy="3261147"/>
          </a:xfrm>
          <a:prstGeom prst="rect">
            <a:avLst/>
          </a:prstGeom>
          <a:noFill/>
          <a:ln w="9525">
            <a:noFill/>
            <a:miter lim="800000"/>
            <a:headEnd/>
            <a:tailEnd/>
          </a:ln>
        </p:spPr>
      </p:pic>
      <p:pic>
        <p:nvPicPr>
          <p:cNvPr id="169987" name="Picture 3" descr="Light O Day hydrangea."/>
          <p:cNvPicPr>
            <a:picLocks noChangeAspect="1" noChangeArrowheads="1"/>
          </p:cNvPicPr>
          <p:nvPr/>
        </p:nvPicPr>
        <p:blipFill>
          <a:blip r:embed="rId4" cstate="print"/>
          <a:srcRect/>
          <a:stretch>
            <a:fillRect/>
          </a:stretch>
        </p:blipFill>
        <p:spPr bwMode="auto">
          <a:xfrm>
            <a:off x="5220072" y="3861048"/>
            <a:ext cx="3923928" cy="2996952"/>
          </a:xfrm>
          <a:prstGeom prst="rect">
            <a:avLst/>
          </a:prstGeom>
          <a:noFill/>
          <a:ln w="9525">
            <a:noFill/>
            <a:miter lim="800000"/>
            <a:headEnd/>
            <a:tailEnd/>
          </a:ln>
        </p:spPr>
      </p:pic>
      <p:pic>
        <p:nvPicPr>
          <p:cNvPr id="169988" name="Picture 4" descr="Loraine Sunshine heliopsis."/>
          <p:cNvPicPr>
            <a:picLocks noChangeAspect="1" noChangeArrowheads="1"/>
          </p:cNvPicPr>
          <p:nvPr/>
        </p:nvPicPr>
        <p:blipFill>
          <a:blip r:embed="rId5" cstate="print"/>
          <a:srcRect/>
          <a:stretch>
            <a:fillRect/>
          </a:stretch>
        </p:blipFill>
        <p:spPr bwMode="auto">
          <a:xfrm>
            <a:off x="0" y="4005064"/>
            <a:ext cx="4788024" cy="28529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499992" y="274290"/>
            <a:ext cx="4385009" cy="5940088"/>
          </a:xfrm>
          <a:prstGeom prst="rect">
            <a:avLst/>
          </a:prstGeom>
        </p:spPr>
        <p:txBody>
          <a:bodyPr wrap="square">
            <a:spAutoFit/>
          </a:bodyPr>
          <a:lstStyle/>
          <a:p>
            <a:pPr lvl="0" indent="341313" fontAlgn="base">
              <a:spcBef>
                <a:spcPct val="0"/>
              </a:spcBef>
              <a:spcAft>
                <a:spcPct val="0"/>
              </a:spcAft>
            </a:pPr>
            <a:r>
              <a:rPr lang="ar-SA" sz="3200" dirty="0" smtClean="0">
                <a:latin typeface="Traditional Arabic" pitchFamily="2" charset="-78"/>
                <a:ea typeface="Times New Roman" pitchFamily="18" charset="0"/>
                <a:cs typeface="Traditional Arabic" pitchFamily="2" charset="-78"/>
              </a:rPr>
              <a:t>إن مدى </a:t>
            </a:r>
            <a:r>
              <a:rPr lang="ar-SA" sz="3200" dirty="0" err="1" smtClean="0">
                <a:latin typeface="Traditional Arabic" pitchFamily="2" charset="-78"/>
                <a:ea typeface="Times New Roman" pitchFamily="18" charset="0"/>
                <a:cs typeface="Traditional Arabic" pitchFamily="2" charset="-78"/>
              </a:rPr>
              <a:t>التعضي</a:t>
            </a:r>
            <a:r>
              <a:rPr lang="ar-SA" sz="3200" dirty="0" smtClean="0">
                <a:latin typeface="Traditional Arabic" pitchFamily="2" charset="-78"/>
                <a:ea typeface="Times New Roman" pitchFamily="18" charset="0"/>
                <a:cs typeface="Traditional Arabic" pitchFamily="2" charset="-78"/>
              </a:rPr>
              <a:t> الداخلي للخلايا في الكائنات الحية يحتم تمييز نوعين من الخلايا هما:</a:t>
            </a:r>
          </a:p>
          <a:p>
            <a:pPr lvl="0" indent="457200" fontAlgn="base">
              <a:spcBef>
                <a:spcPct val="0"/>
              </a:spcBef>
              <a:spcAft>
                <a:spcPct val="0"/>
              </a:spcAft>
            </a:pPr>
            <a:r>
              <a:rPr lang="ar-SA" sz="3200" dirty="0" smtClean="0">
                <a:latin typeface="Arial" pitchFamily="34" charset="0"/>
                <a:cs typeface="Arial" pitchFamily="34" charset="0"/>
              </a:rPr>
              <a:t> </a:t>
            </a:r>
            <a:r>
              <a:rPr lang="ar-SA" sz="3200" b="1" dirty="0" smtClean="0">
                <a:latin typeface="Traditional Arabic" pitchFamily="2" charset="-78"/>
                <a:ea typeface="Times New Roman" pitchFamily="18" charset="0"/>
                <a:cs typeface="Traditional Arabic" pitchFamily="2" charset="-78"/>
              </a:rPr>
              <a:t>1</a:t>
            </a:r>
            <a:r>
              <a:rPr lang="ar-SA" sz="2800" b="1" dirty="0" smtClean="0">
                <a:latin typeface="Traditional Arabic" pitchFamily="2" charset="-78"/>
                <a:ea typeface="Times New Roman" pitchFamily="18" charset="0"/>
                <a:cs typeface="Traditional Arabic" pitchFamily="2" charset="-78"/>
              </a:rPr>
              <a:t> ـ </a:t>
            </a:r>
            <a:r>
              <a:rPr lang="ar-SA" sz="2800" b="1" dirty="0" smtClean="0">
                <a:solidFill>
                  <a:srgbClr val="0070C0"/>
                </a:solidFill>
                <a:latin typeface="Traditional Arabic" pitchFamily="2" charset="-78"/>
                <a:ea typeface="Times New Roman" pitchFamily="18" charset="0"/>
                <a:cs typeface="Traditional Arabic" pitchFamily="2" charset="-78"/>
              </a:rPr>
              <a:t>خلية بدائية النواة </a:t>
            </a:r>
            <a:r>
              <a:rPr lang="en-US" sz="2800" b="1" dirty="0" smtClean="0">
                <a:solidFill>
                  <a:srgbClr val="C00000"/>
                </a:solidFill>
                <a:latin typeface="Traditional Arabic" pitchFamily="2" charset="-78"/>
                <a:ea typeface="Times New Roman" pitchFamily="18" charset="0"/>
                <a:cs typeface="Traditional Arabic" pitchFamily="2" charset="-78"/>
              </a:rPr>
              <a:t>Prokaryotic</a:t>
            </a:r>
            <a:endParaRPr lang="ar-SA" sz="2800" dirty="0">
              <a:solidFill>
                <a:srgbClr val="C00000"/>
              </a:solidFill>
              <a:latin typeface="Arial" pitchFamily="34" charset="0"/>
              <a:cs typeface="Arial" pitchFamily="34" charset="0"/>
            </a:endParaRPr>
          </a:p>
          <a:p>
            <a:pPr lvl="0" indent="280988" algn="just" fontAlgn="base">
              <a:spcBef>
                <a:spcPct val="0"/>
              </a:spcBef>
              <a:spcAft>
                <a:spcPct val="0"/>
              </a:spcAft>
            </a:pPr>
            <a:r>
              <a:rPr lang="ar-SA" sz="2800" dirty="0" smtClean="0">
                <a:latin typeface="Traditional Arabic" pitchFamily="2" charset="-78"/>
                <a:ea typeface="Times New Roman" pitchFamily="18" charset="0"/>
                <a:cs typeface="Traditional Arabic" pitchFamily="2" charset="-78"/>
              </a:rPr>
              <a:t>وهي بسيطة الشكل ولا تحتوي على وحدات منفصلة عن السيتوبلازم لتظهر وظائف معينة </a:t>
            </a:r>
            <a:r>
              <a:rPr lang="ar-SA" sz="2800" dirty="0" smtClean="0">
                <a:latin typeface="Traditional Arabic" pitchFamily="2" charset="-78"/>
                <a:ea typeface="Times New Roman" pitchFamily="18" charset="0"/>
                <a:cs typeface="Traditional Arabic" pitchFamily="2" charset="-78"/>
              </a:rPr>
              <a:t>،كما </a:t>
            </a:r>
            <a:r>
              <a:rPr lang="ar-SA" sz="2800" dirty="0" smtClean="0">
                <a:latin typeface="Traditional Arabic" pitchFamily="2" charset="-78"/>
                <a:ea typeface="Times New Roman" pitchFamily="18" charset="0"/>
                <a:cs typeface="Traditional Arabic" pitchFamily="2" charset="-78"/>
              </a:rPr>
              <a:t>أن حامض </a:t>
            </a:r>
            <a:r>
              <a:rPr lang="en-US" sz="2800" dirty="0" smtClean="0">
                <a:solidFill>
                  <a:srgbClr val="C00000"/>
                </a:solidFill>
                <a:latin typeface="Traditional Arabic" pitchFamily="2" charset="-78"/>
                <a:ea typeface="Times New Roman" pitchFamily="18" charset="0"/>
                <a:cs typeface="Traditional Arabic" pitchFamily="2" charset="-78"/>
              </a:rPr>
              <a:t>DNA</a:t>
            </a:r>
            <a:r>
              <a:rPr lang="ar-SA" sz="2800" dirty="0" smtClean="0">
                <a:latin typeface="Traditional Arabic" pitchFamily="2" charset="-78"/>
                <a:ea typeface="Times New Roman" pitchFamily="18" charset="0"/>
                <a:cs typeface="Traditional Arabic" pitchFamily="2" charset="-78"/>
              </a:rPr>
              <a:t> ينتشر في جزء كبير من الخلية دون أن يكون ضمن غلاف غشائي. والأحياء التي تتصف بهذا النوع من الخلايا هي البكتيريا والبكتيريا المزرقة </a:t>
            </a:r>
          </a:p>
          <a:p>
            <a:pPr lvl="0" indent="457200" fontAlgn="base">
              <a:spcBef>
                <a:spcPct val="0"/>
              </a:spcBef>
              <a:spcAft>
                <a:spcPct val="0"/>
              </a:spcAft>
            </a:pPr>
            <a:r>
              <a:rPr lang="ar-SA" sz="2800" dirty="0" smtClean="0">
                <a:latin typeface="Traditional Arabic" pitchFamily="2" charset="-78"/>
                <a:ea typeface="Times New Roman" pitchFamily="18" charset="0"/>
                <a:cs typeface="Traditional Arabic" pitchFamily="2" charset="-78"/>
              </a:rPr>
              <a:t>( والطحالب الخضراء المزرقة </a:t>
            </a:r>
            <a:r>
              <a:rPr lang="ar-SA" sz="2800" dirty="0" smtClean="0">
                <a:latin typeface="Traditional Arabic" pitchFamily="2" charset="-78"/>
                <a:ea typeface="Times New Roman" pitchFamily="18" charset="0"/>
                <a:cs typeface="Traditional Arabic" pitchFamily="2" charset="-78"/>
              </a:rPr>
              <a:t>).</a:t>
            </a:r>
            <a:r>
              <a:rPr lang="en-US" sz="2800" dirty="0">
                <a:latin typeface="Traditional Arabic" pitchFamily="2" charset="-78"/>
                <a:ea typeface="Times New Roman" pitchFamily="18" charset="0"/>
                <a:cs typeface="Traditional Arabic" pitchFamily="2" charset="-78"/>
              </a:rPr>
              <a:t> </a:t>
            </a:r>
            <a:r>
              <a:rPr lang="en-US" sz="2800" dirty="0" smtClean="0">
                <a:latin typeface="Traditional Arabic" pitchFamily="2" charset="-78"/>
                <a:ea typeface="Times New Roman" pitchFamily="18" charset="0"/>
                <a:cs typeface="Traditional Arabic" pitchFamily="2" charset="-78"/>
              </a:rPr>
              <a:t>Cyanobacteria       </a:t>
            </a:r>
            <a:endParaRPr lang="en-US" sz="2800" dirty="0" smtClean="0">
              <a:latin typeface="Arial" pitchFamily="34" charset="0"/>
              <a:cs typeface="Arial" pitchFamily="34" charset="0"/>
            </a:endParaRPr>
          </a:p>
        </p:txBody>
      </p:sp>
      <p:pic>
        <p:nvPicPr>
          <p:cNvPr id="3" name="Picture 2"/>
          <p:cNvPicPr>
            <a:picLocks noChangeAspect="1"/>
          </p:cNvPicPr>
          <p:nvPr/>
        </p:nvPicPr>
        <p:blipFill>
          <a:blip r:embed="rId2"/>
          <a:stretch>
            <a:fillRect/>
          </a:stretch>
        </p:blipFill>
        <p:spPr>
          <a:xfrm>
            <a:off x="514274" y="454736"/>
            <a:ext cx="3854000" cy="4198400"/>
          </a:xfrm>
          <a:prstGeom prst="rect">
            <a:avLst/>
          </a:prstGeom>
        </p:spPr>
      </p:pic>
      <p:sp>
        <p:nvSpPr>
          <p:cNvPr id="4" name="Rectangle 3"/>
          <p:cNvSpPr/>
          <p:nvPr/>
        </p:nvSpPr>
        <p:spPr>
          <a:xfrm>
            <a:off x="1012388" y="4653136"/>
            <a:ext cx="3350597" cy="400110"/>
          </a:xfrm>
          <a:prstGeom prst="rect">
            <a:avLst/>
          </a:prstGeom>
        </p:spPr>
        <p:txBody>
          <a:bodyPr wrap="none">
            <a:spAutoFit/>
          </a:bodyPr>
          <a:lstStyle/>
          <a:p>
            <a:pPr algn="r" rtl="0"/>
            <a:r>
              <a:rPr lang="en-US" sz="2000" b="1" dirty="0" smtClean="0">
                <a:solidFill>
                  <a:srgbClr val="810000"/>
                </a:solidFill>
                <a:latin typeface="Calibri,Bold"/>
              </a:rPr>
              <a:t>Prokaryotic</a:t>
            </a:r>
            <a:r>
              <a:rPr lang="ar-SA" sz="2000" b="1" dirty="0" smtClean="0">
                <a:solidFill>
                  <a:srgbClr val="810000"/>
                </a:solidFill>
                <a:latin typeface="Calibri,Bold"/>
              </a:rPr>
              <a:t> </a:t>
            </a:r>
            <a:r>
              <a:rPr lang="en-US" sz="2000" b="1" dirty="0" smtClean="0">
                <a:solidFill>
                  <a:srgbClr val="810000"/>
                </a:solidFill>
                <a:latin typeface="Calibri,Bold"/>
              </a:rPr>
              <a:t>Cell </a:t>
            </a:r>
            <a:r>
              <a:rPr lang="en-US" sz="2000" b="1" dirty="0">
                <a:solidFill>
                  <a:srgbClr val="810000"/>
                </a:solidFill>
                <a:latin typeface="Calibri,Bold"/>
              </a:rPr>
              <a:t>Structure</a:t>
            </a:r>
            <a:endParaRPr lang="en-US" sz="2000"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1"/>
          <p:cNvSpPr>
            <a:spLocks noChangeArrowheads="1"/>
          </p:cNvSpPr>
          <p:nvPr/>
        </p:nvSpPr>
        <p:spPr bwMode="auto">
          <a:xfrm>
            <a:off x="467544" y="666584"/>
            <a:ext cx="8280920"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tab pos="457200" algn="l"/>
              </a:tabLst>
            </a:pPr>
            <a:r>
              <a:rPr kumimoji="0" lang="ar-SA" sz="36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الأنسجة المستديمة أو البالغة</a:t>
            </a:r>
            <a:endParaRPr kumimoji="0" lang="en-US" sz="36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Permanent ( Mature ) tissues</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lvl="0" indent="457200" algn="justLow" eaLnBrk="0" fontAlgn="base" hangingPunct="0">
              <a:spcBef>
                <a:spcPct val="0"/>
              </a:spcBef>
              <a:spcAft>
                <a:spcPct val="0"/>
              </a:spcAft>
              <a:tabLst>
                <a:tab pos="457200" algn="l"/>
              </a:tabLst>
            </a:pPr>
            <a:r>
              <a:rPr kumimoji="0" lang="ar-SA" sz="28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النسيج المستديم </a:t>
            </a:r>
            <a:r>
              <a:rPr lang="en-US" sz="2800" b="1" dirty="0" smtClean="0">
                <a:solidFill>
                  <a:srgbClr val="C00000"/>
                </a:solidFill>
                <a:latin typeface="Traditional Arabic" pitchFamily="2" charset="-78"/>
                <a:ea typeface="Times New Roman" pitchFamily="18" charset="0"/>
                <a:cs typeface="Traditional Arabic" pitchFamily="2" charset="-78"/>
              </a:rPr>
              <a:t>tissue</a:t>
            </a:r>
            <a:r>
              <a:rPr lang="ar-SA" sz="2800" b="1" dirty="0" smtClean="0">
                <a:solidFill>
                  <a:srgbClr val="C00000"/>
                </a:solidFill>
                <a:latin typeface="Traditional Arabic" pitchFamily="2" charset="-78"/>
                <a:ea typeface="Times New Roman" pitchFamily="18" charset="0"/>
                <a:cs typeface="Traditional Arabic" pitchFamily="2" charset="-78"/>
              </a:rPr>
              <a:t> </a:t>
            </a:r>
            <a:r>
              <a:rPr lang="en-US" sz="2800" b="1" dirty="0" smtClean="0">
                <a:solidFill>
                  <a:srgbClr val="C00000"/>
                </a:solidFill>
                <a:latin typeface="Traditional Arabic" pitchFamily="2" charset="-78"/>
                <a:ea typeface="Times New Roman" pitchFamily="18" charset="0"/>
                <a:cs typeface="Traditional Arabic" pitchFamily="2" charset="-78"/>
              </a:rPr>
              <a:t>Permanent</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البالغ ) هو مجموعة من الخلايا المتميزة أو المتخصصة</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r>
              <a:rPr kumimoji="0" lang="ar-SA" sz="2800" b="0" i="0" u="none" strike="noStrike" cap="none" normalizeH="0" dirty="0" smtClean="0">
                <a:ln>
                  <a:noFill/>
                </a:ln>
                <a:solidFill>
                  <a:schemeClr val="tx1"/>
                </a:solidFill>
                <a:effectLst/>
                <a:latin typeface="Times New Roman" pitchFamily="18" charset="0"/>
                <a:ea typeface="Times New Roman" pitchFamily="18" charset="0"/>
                <a:cs typeface="Traditional Arabic" pitchFamily="2" charset="-78"/>
              </a:rPr>
              <a:t> ومجموعة الأنسجة تكون </a:t>
            </a:r>
            <a:r>
              <a:rPr kumimoji="0" lang="ar-SA" sz="2800" b="0" i="0" u="none" strike="noStrike" cap="none" normalizeH="0" dirty="0" smtClean="0">
                <a:ln>
                  <a:noFill/>
                </a:ln>
                <a:solidFill>
                  <a:srgbClr val="FF0000"/>
                </a:solidFill>
                <a:effectLst/>
                <a:latin typeface="Times New Roman" pitchFamily="18" charset="0"/>
                <a:ea typeface="Times New Roman" pitchFamily="18" charset="0"/>
                <a:cs typeface="Traditional Arabic" pitchFamily="2" charset="-78"/>
              </a:rPr>
              <a:t>نظام</a:t>
            </a:r>
            <a:r>
              <a:rPr lang="ar-SA" sz="2800" dirty="0" smtClean="0">
                <a:solidFill>
                  <a:srgbClr val="FF0000"/>
                </a:solidFill>
                <a:latin typeface="Times New Roman" pitchFamily="18" charset="0"/>
                <a:ea typeface="Times New Roman" pitchFamily="18" charset="0"/>
                <a:cs typeface="Traditional Arabic" pitchFamily="2" charset="-78"/>
              </a:rPr>
              <a:t>اً</a:t>
            </a:r>
            <a:r>
              <a:rPr kumimoji="0" lang="ar-SA" sz="2800" b="0" i="0" u="none" strike="noStrike" cap="none" normalizeH="0" dirty="0" smtClean="0">
                <a:ln>
                  <a:noFill/>
                </a:ln>
                <a:solidFill>
                  <a:srgbClr val="FF0000"/>
                </a:solidFill>
                <a:effectLst/>
                <a:latin typeface="Times New Roman" pitchFamily="18" charset="0"/>
                <a:ea typeface="Times New Roman" pitchFamily="18" charset="0"/>
                <a:cs typeface="Traditional Arabic" pitchFamily="2" charset="-78"/>
              </a:rPr>
              <a:t> نسيجياً </a:t>
            </a:r>
            <a:r>
              <a:rPr lang="en-US" sz="2800" dirty="0" smtClean="0">
                <a:solidFill>
                  <a:srgbClr val="FF0000"/>
                </a:solidFill>
                <a:latin typeface="Times New Roman" pitchFamily="18" charset="0"/>
                <a:ea typeface="Times New Roman" pitchFamily="18" charset="0"/>
                <a:cs typeface="Traditional Arabic" pitchFamily="2" charset="-78"/>
              </a:rPr>
              <a:t>Tissue system</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ويشتمل الجسم النباتي</a:t>
            </a:r>
            <a:r>
              <a:rPr kumimoji="0" lang="ar-SA" sz="2800" b="0" i="0" u="none" strike="noStrike" cap="none" normalizeH="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على ثلاثة أنظمة ( أجهزة ) رئيسية هي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tabLst>
                <a:tab pos="457200" algn="l"/>
              </a:tabLst>
            </a:pP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 النظام ( الجهاز ) النسيجي الوقائي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Dermal tissue system</a:t>
            </a:r>
            <a:r>
              <a:rPr kumimoji="0" lang="ar-SA"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ويتكون من نسيج البشرة أو نسيج البشرة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الطباقية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البريدرم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tabLst>
                <a:tab pos="457200" algn="l"/>
              </a:tabLst>
            </a:pP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ب_ النظام ( الجهاز ) النسيجي الأساسي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Ground tissue system</a:t>
            </a:r>
            <a:r>
              <a:rPr kumimoji="0" lang="ar-SA"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ويتكون من النسيج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 النسيج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الكولنشيمي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 النسيج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السكلرنشيمي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بعض الأحيان.</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tabLst>
                <a:tab pos="457200" algn="l"/>
              </a:tabLst>
            </a:pPr>
            <a:r>
              <a:rPr lang="ar-SA" sz="2800" dirty="0" smtClean="0">
                <a:solidFill>
                  <a:srgbClr val="0070C0"/>
                </a:solidFill>
                <a:latin typeface="Times New Roman" pitchFamily="18" charset="0"/>
                <a:ea typeface="Times New Roman" pitchFamily="18" charset="0"/>
                <a:cs typeface="Traditional Arabic" pitchFamily="2" charset="-78"/>
              </a:rPr>
              <a:t>ج_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النظام ( الجهاز ) النسيجي الوعائي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Vascular tissue system </a:t>
            </a:r>
            <a:r>
              <a:rPr kumimoji="0" lang="ar-SA"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ويتكون من نسيج الخشب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Xylem tissue</a:t>
            </a:r>
            <a:r>
              <a:rPr kumimoji="0" lang="ar-SA"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ونسيج اللحاء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Phloem tissue</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057345" y="1635798"/>
            <a:ext cx="3954377" cy="5078313"/>
          </a:xfrm>
          <a:prstGeom prst="rect">
            <a:avLst/>
          </a:prstGeom>
        </p:spPr>
        <p:txBody>
          <a:bodyPr wrap="square">
            <a:spAutoFit/>
          </a:bodyPr>
          <a:lstStyle/>
          <a:p>
            <a:pPr lvl="0" indent="457200" algn="justLow" eaLnBrk="0" fontAlgn="base" hangingPunct="0">
              <a:spcBef>
                <a:spcPct val="0"/>
              </a:spcBef>
              <a:spcAft>
                <a:spcPct val="0"/>
              </a:spcAft>
              <a:tabLst>
                <a:tab pos="457200" algn="l"/>
              </a:tabLst>
            </a:pPr>
            <a:r>
              <a:rPr lang="ar-SA" sz="4000" b="1" dirty="0" smtClean="0">
                <a:solidFill>
                  <a:srgbClr val="0070C0"/>
                </a:solidFill>
                <a:latin typeface="Times New Roman" pitchFamily="18" charset="0"/>
                <a:ea typeface="Times New Roman" pitchFamily="18" charset="0"/>
                <a:cs typeface="Traditional Arabic" pitchFamily="2" charset="-78"/>
              </a:rPr>
              <a:t>البشرة </a:t>
            </a:r>
            <a:r>
              <a:rPr lang="en-US" sz="3200" b="1" dirty="0" smtClean="0">
                <a:solidFill>
                  <a:srgbClr val="C00000"/>
                </a:solidFill>
                <a:latin typeface="Traditional Arabic" pitchFamily="2" charset="-78"/>
                <a:ea typeface="Times New Roman" pitchFamily="18" charset="0"/>
                <a:cs typeface="Traditional Arabic" pitchFamily="2" charset="-78"/>
              </a:rPr>
              <a:t>Epidermis</a:t>
            </a:r>
            <a:endParaRPr lang="en-US" sz="32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tabLst>
                <a:tab pos="457200" algn="l"/>
              </a:tabLst>
            </a:pPr>
            <a:r>
              <a:rPr lang="ar-SA" sz="2800" dirty="0" smtClean="0">
                <a:latin typeface="Times New Roman" pitchFamily="18" charset="0"/>
                <a:ea typeface="Times New Roman" pitchFamily="18" charset="0"/>
                <a:cs typeface="Traditional Arabic" pitchFamily="2" charset="-78"/>
              </a:rPr>
              <a:t>هي الطبقة الخارجية من جسم النبات الابتدائي في كل من الساق والجذر والورقة وأجزاء الزهرة والبذرة والثمرة، وهي نسيج من خلايا متراصة</a:t>
            </a:r>
            <a:r>
              <a:rPr lang="en-US" sz="2800" dirty="0" smtClean="0">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لايوجد بينها مسافات ما عدا فتحات الثغور. ووظائف البشرة في الأجزاء الهوائية هي الحماية وتقليل النتح وتبادل الغازات من خلال الثغور وتخزين الماء والمواد الأيضية، أما في الجذور فوظيفتها امتصاص الماء والأملاح عبر الشعيرات </a:t>
            </a:r>
            <a:r>
              <a:rPr lang="ar-SA" sz="3200" dirty="0" smtClean="0">
                <a:latin typeface="Times New Roman" pitchFamily="18" charset="0"/>
                <a:ea typeface="Times New Roman" pitchFamily="18" charset="0"/>
                <a:cs typeface="Traditional Arabic" pitchFamily="2" charset="-78"/>
              </a:rPr>
              <a:t>الجذرية.</a:t>
            </a:r>
            <a:endParaRPr lang="en-US" sz="3200" dirty="0" smtClean="0">
              <a:latin typeface="Arial" pitchFamily="34" charset="0"/>
              <a:cs typeface="Arial" pitchFamily="34" charset="0"/>
            </a:endParaRPr>
          </a:p>
        </p:txBody>
      </p:sp>
      <p:pic>
        <p:nvPicPr>
          <p:cNvPr id="3" name="Picture 2" descr="http://t2.gstatic.com/images?q=tbn:sAjewtH2ThTwKM:"/>
          <p:cNvPicPr>
            <a:picLocks noChangeAspect="1" noChangeArrowheads="1"/>
          </p:cNvPicPr>
          <p:nvPr/>
        </p:nvPicPr>
        <p:blipFill>
          <a:blip r:embed="rId2" r:link="rId3" cstate="print"/>
          <a:srcRect/>
          <a:stretch>
            <a:fillRect/>
          </a:stretch>
        </p:blipFill>
        <p:spPr bwMode="auto">
          <a:xfrm>
            <a:off x="251520" y="3789040"/>
            <a:ext cx="2402913" cy="2842686"/>
          </a:xfrm>
          <a:prstGeom prst="rect">
            <a:avLst/>
          </a:prstGeom>
          <a:noFill/>
        </p:spPr>
      </p:pic>
      <p:sp>
        <p:nvSpPr>
          <p:cNvPr id="4" name="Rectangle 3"/>
          <p:cNvSpPr/>
          <p:nvPr/>
        </p:nvSpPr>
        <p:spPr>
          <a:xfrm>
            <a:off x="370763" y="260648"/>
            <a:ext cx="8640960" cy="1384995"/>
          </a:xfrm>
          <a:prstGeom prst="rect">
            <a:avLst/>
          </a:prstGeom>
        </p:spPr>
        <p:txBody>
          <a:bodyPr wrap="square">
            <a:spAutoFit/>
          </a:bodyPr>
          <a:lstStyle/>
          <a:p>
            <a:pPr lvl="0" indent="457200" algn="justLow" eaLnBrk="0" fontAlgn="base" hangingPunct="0">
              <a:spcBef>
                <a:spcPct val="0"/>
              </a:spcBef>
              <a:spcAft>
                <a:spcPct val="0"/>
              </a:spcAft>
              <a:tabLst>
                <a:tab pos="457200" algn="l"/>
              </a:tabLst>
            </a:pPr>
            <a:r>
              <a:rPr lang="en-US" sz="2800" b="1" dirty="0" smtClean="0">
                <a:solidFill>
                  <a:srgbClr val="000000"/>
                </a:solidFill>
                <a:latin typeface="Times New Roman" pitchFamily="18" charset="0"/>
                <a:ea typeface="Times New Roman" pitchFamily="18" charset="0"/>
                <a:cs typeface="Traditional Arabic" pitchFamily="2" charset="-78"/>
              </a:rPr>
              <a:t>1</a:t>
            </a:r>
            <a:r>
              <a:rPr lang="ar-SA" sz="2800" b="1" dirty="0" smtClean="0">
                <a:solidFill>
                  <a:srgbClr val="000000"/>
                </a:solidFill>
                <a:latin typeface="Times New Roman" pitchFamily="18" charset="0"/>
                <a:ea typeface="Times New Roman" pitchFamily="18" charset="0"/>
                <a:cs typeface="Traditional Arabic" pitchFamily="2" charset="-78"/>
              </a:rPr>
              <a:t> </a:t>
            </a:r>
            <a:r>
              <a:rPr lang="ar-SA" sz="2800" b="1" dirty="0">
                <a:solidFill>
                  <a:srgbClr val="000000"/>
                </a:solidFill>
                <a:latin typeface="Times New Roman" pitchFamily="18" charset="0"/>
                <a:ea typeface="Times New Roman" pitchFamily="18" charset="0"/>
                <a:cs typeface="Traditional Arabic" pitchFamily="2" charset="-78"/>
              </a:rPr>
              <a:t>ـ </a:t>
            </a:r>
            <a:r>
              <a:rPr lang="ar-SA" sz="2800" b="1" dirty="0">
                <a:solidFill>
                  <a:srgbClr val="0070C0"/>
                </a:solidFill>
                <a:latin typeface="Times New Roman" pitchFamily="18" charset="0"/>
                <a:ea typeface="Times New Roman" pitchFamily="18" charset="0"/>
                <a:cs typeface="Traditional Arabic" pitchFamily="2" charset="-78"/>
              </a:rPr>
              <a:t>النطام النسيجي الوقائي</a:t>
            </a:r>
            <a:r>
              <a:rPr lang="ar-SA" sz="2800" b="1" dirty="0">
                <a:solidFill>
                  <a:srgbClr val="000000"/>
                </a:solidFill>
                <a:latin typeface="Times New Roman" pitchFamily="18" charset="0"/>
                <a:ea typeface="Times New Roman" pitchFamily="18" charset="0"/>
                <a:cs typeface="Traditional Arabic" pitchFamily="2" charset="-78"/>
              </a:rPr>
              <a:t>:</a:t>
            </a:r>
            <a:r>
              <a:rPr lang="ar-SA" sz="2800" dirty="0">
                <a:solidFill>
                  <a:srgbClr val="000000"/>
                </a:solidFill>
                <a:latin typeface="Times New Roman" pitchFamily="18" charset="0"/>
                <a:ea typeface="Times New Roman" pitchFamily="18" charset="0"/>
                <a:cs typeface="Traditional Arabic" pitchFamily="2" charset="-78"/>
              </a:rPr>
              <a:t> ويشمل كل من نسيج البشرة في الجسم النباتي الابتدائي أونسيجي لبشرة والبشرة الطباقية في الجسم النباتي الثانوي، وغالباً مايكون نسيج البشرة الطباقية فقط نظراً لتمزق البشرة في الجسم النباتي الثانوي.</a:t>
            </a:r>
            <a:endParaRPr lang="en-US" sz="2800" dirty="0">
              <a:solidFill>
                <a:srgbClr val="000000"/>
              </a:solidFill>
              <a:latin typeface="Arial" pitchFamily="34" charset="0"/>
              <a:cs typeface="Arial" pitchFamily="34" charset="0"/>
            </a:endParaRPr>
          </a:p>
        </p:txBody>
      </p:sp>
      <p:pic>
        <p:nvPicPr>
          <p:cNvPr id="5" name="Picture 4"/>
          <p:cNvPicPr>
            <a:picLocks noChangeAspect="1" noChangeArrowheads="1"/>
          </p:cNvPicPr>
          <p:nvPr/>
        </p:nvPicPr>
        <p:blipFill>
          <a:blip r:embed="rId4" cstate="print"/>
          <a:srcRect/>
          <a:stretch>
            <a:fillRect/>
          </a:stretch>
        </p:blipFill>
        <p:spPr bwMode="auto">
          <a:xfrm>
            <a:off x="251520" y="1124744"/>
            <a:ext cx="2402913" cy="2504510"/>
          </a:xfrm>
          <a:prstGeom prst="rect">
            <a:avLst/>
          </a:prstGeom>
          <a:noFill/>
          <a:ln w="9525">
            <a:noFill/>
            <a:miter lim="800000"/>
            <a:headEnd/>
            <a:tailEnd/>
          </a:ln>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9348" r="47179" b="8433"/>
          <a:stretch/>
        </p:blipFill>
        <p:spPr>
          <a:xfrm>
            <a:off x="2654433" y="3783679"/>
            <a:ext cx="2500486" cy="2808312"/>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73676" y="1158207"/>
            <a:ext cx="1366276" cy="1765843"/>
          </a:xfrm>
          <a:prstGeom prst="rect">
            <a:avLst/>
          </a:prstGeom>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4048" y="764704"/>
            <a:ext cx="3744416" cy="5509200"/>
          </a:xfrm>
          <a:prstGeom prst="rect">
            <a:avLst/>
          </a:prstGeom>
        </p:spPr>
        <p:txBody>
          <a:bodyPr wrap="square">
            <a:spAutoFit/>
          </a:bodyPr>
          <a:lstStyle/>
          <a:p>
            <a:pPr lvl="0" indent="457200" algn="justLow" eaLnBrk="0" fontAlgn="base" hangingPunct="0">
              <a:spcBef>
                <a:spcPct val="0"/>
              </a:spcBef>
              <a:spcAft>
                <a:spcPct val="0"/>
              </a:spcAft>
              <a:tabLst>
                <a:tab pos="457200" algn="l"/>
              </a:tabLst>
            </a:pPr>
            <a:r>
              <a:rPr lang="ar-SA" sz="3200" b="1" dirty="0" smtClean="0">
                <a:solidFill>
                  <a:srgbClr val="FF0000"/>
                </a:solidFill>
                <a:latin typeface="Times New Roman" pitchFamily="18" charset="0"/>
                <a:ea typeface="Times New Roman" pitchFamily="18" charset="0"/>
                <a:cs typeface="Traditional Arabic" pitchFamily="2" charset="-78"/>
              </a:rPr>
              <a:t>منشأ البشرة</a:t>
            </a:r>
            <a:r>
              <a:rPr lang="ar-SA" sz="3200" dirty="0" smtClean="0">
                <a:latin typeface="Times New Roman" pitchFamily="18" charset="0"/>
                <a:ea typeface="Times New Roman" pitchFamily="18" charset="0"/>
                <a:cs typeface="Traditional Arabic" pitchFamily="2" charset="-78"/>
              </a:rPr>
              <a:t>:</a:t>
            </a:r>
          </a:p>
          <a:p>
            <a:pPr lvl="0" indent="457200" algn="justLow" eaLnBrk="0" fontAlgn="base" hangingPunct="0">
              <a:spcBef>
                <a:spcPct val="0"/>
              </a:spcBef>
              <a:spcAft>
                <a:spcPct val="0"/>
              </a:spcAft>
              <a:tabLst>
                <a:tab pos="457200" algn="l"/>
              </a:tabLst>
            </a:pPr>
            <a:r>
              <a:rPr lang="ar-SA" sz="3200" dirty="0" smtClean="0">
                <a:latin typeface="Times New Roman" pitchFamily="18" charset="0"/>
                <a:ea typeface="Times New Roman" pitchFamily="18" charset="0"/>
                <a:cs typeface="Traditional Arabic" pitchFamily="2" charset="-78"/>
              </a:rPr>
              <a:t> تنشأ </a:t>
            </a:r>
            <a:r>
              <a:rPr lang="ar-SA" sz="3200" dirty="0">
                <a:latin typeface="Times New Roman" pitchFamily="18" charset="0"/>
                <a:ea typeface="Times New Roman" pitchFamily="18" charset="0"/>
                <a:cs typeface="Traditional Arabic" pitchFamily="2" charset="-78"/>
              </a:rPr>
              <a:t>البشرة في المجموع الخضري من الطبقة الخارجية للغلاف </a:t>
            </a:r>
            <a:r>
              <a:rPr lang="en-US" sz="3200" dirty="0">
                <a:solidFill>
                  <a:srgbClr val="C00000"/>
                </a:solidFill>
                <a:latin typeface="Traditional Arabic" pitchFamily="2" charset="-78"/>
                <a:ea typeface="Times New Roman" pitchFamily="18" charset="0"/>
                <a:cs typeface="Traditional Arabic" pitchFamily="2" charset="-78"/>
              </a:rPr>
              <a:t>Tunica</a:t>
            </a:r>
            <a:r>
              <a:rPr lang="ar-SA" sz="3200" dirty="0">
                <a:latin typeface="Times New Roman" pitchFamily="18" charset="0"/>
                <a:ea typeface="Times New Roman" pitchFamily="18" charset="0"/>
                <a:cs typeface="Traditional Arabic" pitchFamily="2" charset="-78"/>
              </a:rPr>
              <a:t>  من </a:t>
            </a:r>
            <a:r>
              <a:rPr lang="ar-SA" sz="3200" b="1" dirty="0">
                <a:solidFill>
                  <a:srgbClr val="0070C0"/>
                </a:solidFill>
                <a:latin typeface="Times New Roman" pitchFamily="18" charset="0"/>
                <a:ea typeface="Times New Roman" pitchFamily="18" charset="0"/>
                <a:cs typeface="Traditional Arabic" pitchFamily="2" charset="-78"/>
              </a:rPr>
              <a:t>منشئ البشرة </a:t>
            </a:r>
            <a:r>
              <a:rPr lang="en-US" sz="3200" dirty="0" err="1">
                <a:solidFill>
                  <a:srgbClr val="C00000"/>
                </a:solidFill>
                <a:latin typeface="Traditional Arabic" pitchFamily="2" charset="-78"/>
                <a:ea typeface="Times New Roman" pitchFamily="18" charset="0"/>
                <a:cs typeface="Traditional Arabic" pitchFamily="2" charset="-78"/>
              </a:rPr>
              <a:t>Protoderm</a:t>
            </a:r>
            <a:r>
              <a:rPr lang="ar-SA" sz="3200" dirty="0">
                <a:latin typeface="Times New Roman" pitchFamily="18" charset="0"/>
                <a:ea typeface="Times New Roman" pitchFamily="18" charset="0"/>
                <a:cs typeface="Traditional Arabic" pitchFamily="2" charset="-78"/>
              </a:rPr>
              <a:t>، أو تنشأ من منشئ البشرة في الجذر </a:t>
            </a:r>
            <a:r>
              <a:rPr lang="en-US" sz="3200" dirty="0">
                <a:solidFill>
                  <a:srgbClr val="C00000"/>
                </a:solidFill>
                <a:latin typeface="Traditional Arabic" pitchFamily="2" charset="-78"/>
                <a:ea typeface="Times New Roman" pitchFamily="18" charset="0"/>
                <a:cs typeface="Traditional Arabic" pitchFamily="2" charset="-78"/>
              </a:rPr>
              <a:t>Dermatogen</a:t>
            </a:r>
            <a:r>
              <a:rPr lang="ar-SA" sz="3200" dirty="0">
                <a:latin typeface="Times New Roman" pitchFamily="18" charset="0"/>
                <a:ea typeface="Times New Roman" pitchFamily="18" charset="0"/>
                <a:cs typeface="Traditional Arabic" pitchFamily="2" charset="-78"/>
              </a:rPr>
              <a:t> حيث تتكون هذه المنشئات من انقسامات محيطية في الجنين النامي، أو يكون لها أصل ( منشأ ) مشترك مع القشرة أو </a:t>
            </a:r>
            <a:r>
              <a:rPr lang="ar-SA" sz="3200" dirty="0" smtClean="0">
                <a:latin typeface="Times New Roman" pitchFamily="18" charset="0"/>
                <a:ea typeface="Times New Roman" pitchFamily="18" charset="0"/>
                <a:cs typeface="Traditional Arabic" pitchFamily="2" charset="-78"/>
              </a:rPr>
              <a:t>القلنسوة.</a:t>
            </a:r>
            <a:endParaRPr lang="ar-SA" sz="3200" dirty="0"/>
          </a:p>
        </p:txBody>
      </p:sp>
      <p:pic>
        <p:nvPicPr>
          <p:cNvPr id="3" name="Picture 3" descr="Tunica &amp; Corpus 2"/>
          <p:cNvPicPr>
            <a:picLocks noChangeAspect="1" noChangeArrowheads="1"/>
          </p:cNvPicPr>
          <p:nvPr/>
        </p:nvPicPr>
        <p:blipFill>
          <a:blip r:embed="rId2" cstate="print"/>
          <a:srcRect/>
          <a:stretch>
            <a:fillRect/>
          </a:stretch>
        </p:blipFill>
        <p:spPr bwMode="auto">
          <a:xfrm>
            <a:off x="395535" y="339349"/>
            <a:ext cx="3168353" cy="3096344"/>
          </a:xfrm>
          <a:prstGeom prst="rect">
            <a:avLst/>
          </a:prstGeom>
          <a:noFill/>
          <a:ln w="9525">
            <a:noFill/>
            <a:miter lim="800000"/>
            <a:headEnd/>
            <a:tailEnd/>
          </a:ln>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5" y="3429000"/>
            <a:ext cx="3168353" cy="3053949"/>
          </a:xfrm>
          <a:prstGeom prst="rect">
            <a:avLst/>
          </a:prstGeom>
        </p:spPr>
      </p:pic>
    </p:spTree>
    <p:extLst>
      <p:ext uri="{BB962C8B-B14F-4D97-AF65-F5344CB8AC3E}">
        <p14:creationId xmlns:p14="http://schemas.microsoft.com/office/powerpoint/2010/main" val="191782667"/>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1"/>
          <p:cNvSpPr>
            <a:spLocks noChangeArrowheads="1"/>
          </p:cNvSpPr>
          <p:nvPr/>
        </p:nvSpPr>
        <p:spPr bwMode="auto">
          <a:xfrm>
            <a:off x="4572000" y="490859"/>
            <a:ext cx="432048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تميز وتكشف خلايا البشرة، حيث تنقسم خلية منشئ البشرة إلى خليتين غير متساويتين أحدهما صغيرة والأخرى كبيرة وتتميز أو تتكشف الخلايا الصغيرة إلى خلايا متخصصة مثل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منشئ الشعيرة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Trichoblast</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والخلايا الحارسة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Guard</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cells</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وخلايا الفلين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Cork</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cells</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وأيضاً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8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السيليكا</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Silica</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cells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وكذلك في تكوين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الشعيرات الجذرية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Root</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hairs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بينما تتميز الخلايا الكبيرة إلى خلايا بشرة عادية </a:t>
            </a:r>
            <a:r>
              <a:rPr lang="ar-SA" sz="2800" dirty="0" smtClean="0">
                <a:latin typeface="Times New Roman" pitchFamily="18" charset="0"/>
                <a:ea typeface="Times New Roman" pitchFamily="18" charset="0"/>
                <a:cs typeface="Traditional Arabic" pitchFamily="2" charset="-78"/>
              </a:rPr>
              <a:t>.</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2" descr="220px-Leaf_epidermis_w_scale"/>
          <p:cNvPicPr>
            <a:picLocks noChangeAspect="1" noChangeArrowheads="1"/>
          </p:cNvPicPr>
          <p:nvPr/>
        </p:nvPicPr>
        <p:blipFill>
          <a:blip r:embed="rId2" cstate="print"/>
          <a:srcRect/>
          <a:stretch>
            <a:fillRect/>
          </a:stretch>
        </p:blipFill>
        <p:spPr bwMode="auto">
          <a:xfrm>
            <a:off x="251521" y="260648"/>
            <a:ext cx="1944216" cy="2132856"/>
          </a:xfrm>
          <a:prstGeom prst="rect">
            <a:avLst/>
          </a:prstGeom>
          <a:noFill/>
          <a:ln w="9525">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298933" y="2409030"/>
            <a:ext cx="1849391" cy="1916832"/>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298933" y="4363690"/>
            <a:ext cx="1849391" cy="2292203"/>
          </a:xfrm>
          <a:prstGeom prst="rect">
            <a:avLst/>
          </a:prstGeom>
          <a:noFill/>
          <a:ln w="9525">
            <a:noFill/>
            <a:miter lim="800000"/>
            <a:headEnd/>
            <a:tailEnd/>
          </a:ln>
        </p:spPr>
      </p:pic>
      <p:pic>
        <p:nvPicPr>
          <p:cNvPr id="7" name="Picture 3" descr="240px-Tomato_leaf_stomate_1"/>
          <p:cNvPicPr>
            <a:picLocks noChangeAspect="1" noChangeArrowheads="1"/>
          </p:cNvPicPr>
          <p:nvPr/>
        </p:nvPicPr>
        <p:blipFill>
          <a:blip r:embed="rId5" cstate="print"/>
          <a:srcRect/>
          <a:stretch>
            <a:fillRect/>
          </a:stretch>
        </p:blipFill>
        <p:spPr bwMode="auto">
          <a:xfrm>
            <a:off x="2267214" y="298216"/>
            <a:ext cx="2172344" cy="21786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548681"/>
            <a:ext cx="8136904" cy="4401205"/>
          </a:xfrm>
          <a:prstGeom prst="rect">
            <a:avLst/>
          </a:prstGeom>
        </p:spPr>
        <p:txBody>
          <a:bodyPr wrap="square">
            <a:spAutoFit/>
          </a:bodyPr>
          <a:lstStyle/>
          <a:p>
            <a:pPr lvl="0" indent="457200" algn="justLow" fontAlgn="base">
              <a:spcBef>
                <a:spcPct val="0"/>
              </a:spcBef>
              <a:spcAft>
                <a:spcPct val="0"/>
              </a:spcAft>
            </a:pPr>
            <a:r>
              <a:rPr lang="ar-SA" sz="4000" dirty="0" smtClean="0">
                <a:latin typeface="Times New Roman" pitchFamily="18" charset="0"/>
                <a:ea typeface="Times New Roman" pitchFamily="18" charset="0"/>
                <a:cs typeface="Traditional Arabic" pitchFamily="2" charset="-78"/>
              </a:rPr>
              <a:t>أن خلايا الفلين وخلايا </a:t>
            </a:r>
            <a:r>
              <a:rPr lang="ar-SA" sz="4000" dirty="0" err="1" smtClean="0">
                <a:latin typeface="Times New Roman" pitchFamily="18" charset="0"/>
                <a:ea typeface="Times New Roman" pitchFamily="18" charset="0"/>
                <a:cs typeface="Traditional Arabic" pitchFamily="2" charset="-78"/>
              </a:rPr>
              <a:t>السليكا</a:t>
            </a:r>
            <a:r>
              <a:rPr lang="ar-SA" sz="4000" dirty="0" smtClean="0">
                <a:latin typeface="Times New Roman" pitchFamily="18" charset="0"/>
                <a:ea typeface="Times New Roman" pitchFamily="18" charset="0"/>
                <a:cs typeface="Traditional Arabic" pitchFamily="2" charset="-78"/>
              </a:rPr>
              <a:t> لبشرة </a:t>
            </a:r>
            <a:r>
              <a:rPr lang="ar-SA" sz="4000" dirty="0" err="1" smtClean="0">
                <a:latin typeface="Times New Roman" pitchFamily="18" charset="0"/>
                <a:ea typeface="Times New Roman" pitchFamily="18" charset="0"/>
                <a:cs typeface="Traditional Arabic" pitchFamily="2" charset="-78"/>
              </a:rPr>
              <a:t>النجيليات</a:t>
            </a:r>
            <a:r>
              <a:rPr lang="ar-SA" sz="4000" dirty="0" smtClean="0">
                <a:latin typeface="Times New Roman" pitchFamily="18" charset="0"/>
                <a:ea typeface="Times New Roman" pitchFamily="18" charset="0"/>
                <a:cs typeface="Traditional Arabic" pitchFamily="2" charset="-78"/>
              </a:rPr>
              <a:t> التي تنشأ من منشأ عام توضح نمواً ثابتاً. فالخلايا الفلينية تتسع </a:t>
            </a:r>
            <a:r>
              <a:rPr lang="ar-SA" sz="4000" dirty="0" err="1" smtClean="0">
                <a:latin typeface="Times New Roman" pitchFamily="18" charset="0"/>
                <a:ea typeface="Times New Roman" pitchFamily="18" charset="0"/>
                <a:cs typeface="Traditional Arabic" pitchFamily="2" charset="-78"/>
              </a:rPr>
              <a:t>وتتسوبر</a:t>
            </a:r>
            <a:r>
              <a:rPr lang="ar-SA" sz="4000" dirty="0" smtClean="0">
                <a:latin typeface="Times New Roman" pitchFamily="18" charset="0"/>
                <a:ea typeface="Times New Roman" pitchFamily="18" charset="0"/>
                <a:cs typeface="Traditional Arabic" pitchFamily="2" charset="-78"/>
              </a:rPr>
              <a:t> بينما خلايا </a:t>
            </a:r>
            <a:r>
              <a:rPr lang="ar-SA" sz="4000" dirty="0" err="1" smtClean="0">
                <a:latin typeface="Times New Roman" pitchFamily="18" charset="0"/>
                <a:ea typeface="Times New Roman" pitchFamily="18" charset="0"/>
                <a:cs typeface="Traditional Arabic" pitchFamily="2" charset="-78"/>
              </a:rPr>
              <a:t>السيليكا</a:t>
            </a:r>
            <a:r>
              <a:rPr lang="ar-SA" sz="4000" dirty="0" smtClean="0">
                <a:latin typeface="Times New Roman" pitchFamily="18" charset="0"/>
                <a:ea typeface="Times New Roman" pitchFamily="18" charset="0"/>
                <a:cs typeface="Traditional Arabic" pitchFamily="2" charset="-78"/>
              </a:rPr>
              <a:t> تفقد </a:t>
            </a:r>
            <a:r>
              <a:rPr lang="ar-SA" sz="4000" dirty="0" err="1" smtClean="0">
                <a:latin typeface="Times New Roman" pitchFamily="18" charset="0"/>
                <a:ea typeface="Times New Roman" pitchFamily="18" charset="0"/>
                <a:cs typeface="Traditional Arabic" pitchFamily="2" charset="-78"/>
              </a:rPr>
              <a:t>بروتوبلازمها</a:t>
            </a:r>
            <a:r>
              <a:rPr lang="ar-SA" sz="4000" dirty="0" smtClean="0">
                <a:latin typeface="Times New Roman" pitchFamily="18" charset="0"/>
                <a:ea typeface="Times New Roman" pitchFamily="18" charset="0"/>
                <a:cs typeface="Traditional Arabic" pitchFamily="2" charset="-78"/>
              </a:rPr>
              <a:t> </a:t>
            </a:r>
            <a:r>
              <a:rPr lang="ar-SA" sz="4000" dirty="0" err="1" smtClean="0">
                <a:latin typeface="Times New Roman" pitchFamily="18" charset="0"/>
                <a:ea typeface="Times New Roman" pitchFamily="18" charset="0"/>
                <a:cs typeface="Traditional Arabic" pitchFamily="2" charset="-78"/>
              </a:rPr>
              <a:t>وتتسيلك</a:t>
            </a:r>
            <a:r>
              <a:rPr lang="ar-SA" sz="4000" dirty="0" smtClean="0">
                <a:latin typeface="Times New Roman" pitchFamily="18" charset="0"/>
                <a:ea typeface="Times New Roman" pitchFamily="18" charset="0"/>
                <a:cs typeface="Traditional Arabic" pitchFamily="2" charset="-78"/>
              </a:rPr>
              <a:t> ويقال بأن ترسب مادة </a:t>
            </a:r>
            <a:r>
              <a:rPr lang="ar-SA" sz="4000" dirty="0" err="1" smtClean="0">
                <a:latin typeface="Times New Roman" pitchFamily="18" charset="0"/>
                <a:ea typeface="Times New Roman" pitchFamily="18" charset="0"/>
                <a:cs typeface="Traditional Arabic" pitchFamily="2" charset="-78"/>
              </a:rPr>
              <a:t>السيليكا</a:t>
            </a:r>
            <a:r>
              <a:rPr lang="ar-SA" sz="4000" dirty="0" smtClean="0">
                <a:latin typeface="Times New Roman" pitchFamily="18" charset="0"/>
                <a:ea typeface="Times New Roman" pitchFamily="18" charset="0"/>
                <a:cs typeface="Traditional Arabic" pitchFamily="2" charset="-78"/>
              </a:rPr>
              <a:t> تحدث بطريقة آلية غير </a:t>
            </a:r>
            <a:r>
              <a:rPr lang="ar-SA" sz="4000" dirty="0" err="1" smtClean="0">
                <a:latin typeface="Times New Roman" pitchFamily="18" charset="0"/>
                <a:ea typeface="Times New Roman" pitchFamily="18" charset="0"/>
                <a:cs typeface="Traditional Arabic" pitchFamily="2" charset="-78"/>
              </a:rPr>
              <a:t>أيضية</a:t>
            </a:r>
            <a:r>
              <a:rPr lang="ar-SA" sz="4000" dirty="0" smtClean="0">
                <a:latin typeface="Times New Roman" pitchFamily="18" charset="0"/>
                <a:ea typeface="Times New Roman" pitchFamily="18" charset="0"/>
                <a:cs typeface="Traditional Arabic" pitchFamily="2" charset="-78"/>
              </a:rPr>
              <a:t> مجهولة وأن وجود </a:t>
            </a:r>
            <a:r>
              <a:rPr lang="ar-SA" sz="4000" dirty="0" err="1" smtClean="0">
                <a:latin typeface="Times New Roman" pitchFamily="18" charset="0"/>
                <a:ea typeface="Times New Roman" pitchFamily="18" charset="0"/>
                <a:cs typeface="Traditional Arabic" pitchFamily="2" charset="-78"/>
              </a:rPr>
              <a:t>السيليكا</a:t>
            </a:r>
            <a:r>
              <a:rPr lang="ar-SA" sz="4000" dirty="0" smtClean="0">
                <a:latin typeface="Times New Roman" pitchFamily="18" charset="0"/>
                <a:ea typeface="Times New Roman" pitchFamily="18" charset="0"/>
                <a:cs typeface="Traditional Arabic" pitchFamily="2" charset="-78"/>
              </a:rPr>
              <a:t> يزيد من مقاومة مختلف الحشرات والفطريات وكذلك البكتيريا ( أجاري وآخرون </a:t>
            </a:r>
            <a:r>
              <a:rPr lang="en-US" sz="4000" dirty="0" err="1" smtClean="0">
                <a:solidFill>
                  <a:srgbClr val="C00000"/>
                </a:solidFill>
                <a:latin typeface="Traditional Arabic" pitchFamily="2" charset="-78"/>
                <a:ea typeface="Times New Roman" pitchFamily="18" charset="0"/>
                <a:cs typeface="Traditional Arabic" pitchFamily="2" charset="-78"/>
              </a:rPr>
              <a:t>Agarie</a:t>
            </a:r>
            <a:r>
              <a:rPr lang="en-US" sz="4000" dirty="0" smtClean="0">
                <a:solidFill>
                  <a:srgbClr val="C00000"/>
                </a:solidFill>
                <a:latin typeface="Traditional Arabic" pitchFamily="2" charset="-78"/>
                <a:ea typeface="Times New Roman" pitchFamily="18" charset="0"/>
                <a:cs typeface="Traditional Arabic" pitchFamily="2" charset="-78"/>
              </a:rPr>
              <a:t>, et. el.</a:t>
            </a:r>
            <a:r>
              <a:rPr lang="ar-SA" sz="4000" dirty="0" smtClean="0">
                <a:solidFill>
                  <a:srgbClr val="C00000"/>
                </a:solidFill>
                <a:latin typeface="Times New Roman" pitchFamily="18" charset="0"/>
                <a:ea typeface="Times New Roman" pitchFamily="18" charset="0"/>
                <a:cs typeface="Traditional Arabic" pitchFamily="2" charset="-78"/>
              </a:rPr>
              <a:t> </a:t>
            </a:r>
            <a:r>
              <a:rPr lang="ar-SA" sz="4000" dirty="0" smtClean="0">
                <a:latin typeface="Times New Roman" pitchFamily="18" charset="0"/>
                <a:ea typeface="Times New Roman" pitchFamily="18" charset="0"/>
                <a:cs typeface="Traditional Arabic" pitchFamily="2" charset="-78"/>
              </a:rPr>
              <a:t>1996م ) .</a:t>
            </a:r>
            <a:endParaRPr lang="en-US" sz="4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404665"/>
            <a:ext cx="8280920" cy="5632311"/>
          </a:xfrm>
          <a:prstGeom prst="rect">
            <a:avLst/>
          </a:prstGeom>
        </p:spPr>
        <p:txBody>
          <a:bodyPr wrap="square">
            <a:spAutoFit/>
          </a:bodyPr>
          <a:lstStyle/>
          <a:p>
            <a:pPr lvl="0" indent="457200" algn="justLow" eaLnBrk="0" fontAlgn="base" hangingPunct="0">
              <a:spcBef>
                <a:spcPct val="0"/>
              </a:spcBef>
              <a:spcAft>
                <a:spcPct val="0"/>
              </a:spcAft>
            </a:pPr>
            <a:r>
              <a:rPr lang="ar-SA" sz="3600" dirty="0" smtClean="0">
                <a:latin typeface="Times New Roman" pitchFamily="18" charset="0"/>
                <a:ea typeface="Times New Roman" pitchFamily="18" charset="0"/>
                <a:cs typeface="Traditional Arabic" pitchFamily="2" charset="-78"/>
              </a:rPr>
              <a:t>وتترتب خلايا البشرة بإحكام أي لا يوجد عادة بينها مسافات بيئية وقد تختلف خلايا البشرة عن الشكل العام للبشرة فقد تشبه الألياف كما في بعض نباتات ذوات الفلقتين أو تكون بعض الخلايا على هيئة أكياس تعرف </a:t>
            </a:r>
            <a:r>
              <a:rPr lang="ar-SA" sz="3600" b="1" dirty="0" smtClean="0">
                <a:solidFill>
                  <a:srgbClr val="0070C0"/>
                </a:solidFill>
                <a:latin typeface="Times New Roman" pitchFamily="18" charset="0"/>
                <a:ea typeface="Times New Roman" pitchFamily="18" charset="0"/>
                <a:cs typeface="Traditional Arabic" pitchFamily="2" charset="-78"/>
              </a:rPr>
              <a:t>بالخلايا </a:t>
            </a:r>
            <a:r>
              <a:rPr lang="ar-SA" sz="3600" b="1" dirty="0" err="1" smtClean="0">
                <a:solidFill>
                  <a:srgbClr val="0070C0"/>
                </a:solidFill>
                <a:latin typeface="Times New Roman" pitchFamily="18" charset="0"/>
                <a:ea typeface="Times New Roman" pitchFamily="18" charset="0"/>
                <a:cs typeface="Traditional Arabic" pitchFamily="2" charset="-78"/>
              </a:rPr>
              <a:t>الميروسين</a:t>
            </a:r>
            <a:r>
              <a:rPr lang="ar-SA" sz="3600" b="1" dirty="0" smtClean="0">
                <a:solidFill>
                  <a:srgbClr val="0070C0"/>
                </a:solidFill>
                <a:latin typeface="Times New Roman" pitchFamily="18" charset="0"/>
                <a:ea typeface="Times New Roman" pitchFamily="18" charset="0"/>
                <a:cs typeface="Traditional Arabic" pitchFamily="2" charset="-78"/>
              </a:rPr>
              <a:t> </a:t>
            </a:r>
            <a:r>
              <a:rPr lang="en-US" sz="3600" dirty="0" smtClean="0">
                <a:solidFill>
                  <a:srgbClr val="C00000"/>
                </a:solidFill>
                <a:latin typeface="Traditional Arabic" pitchFamily="2" charset="-78"/>
                <a:ea typeface="Times New Roman" pitchFamily="18" charset="0"/>
                <a:cs typeface="Traditional Arabic" pitchFamily="2" charset="-78"/>
              </a:rPr>
              <a:t>Myrosin cells</a:t>
            </a:r>
            <a:r>
              <a:rPr lang="ar-SA" sz="3600" dirty="0" smtClean="0">
                <a:solidFill>
                  <a:srgbClr val="C00000"/>
                </a:solidFill>
                <a:latin typeface="Times New Roman" pitchFamily="18" charset="0"/>
                <a:ea typeface="Times New Roman" pitchFamily="18" charset="0"/>
                <a:cs typeface="Traditional Arabic" pitchFamily="2" charset="-78"/>
              </a:rPr>
              <a:t> </a:t>
            </a:r>
            <a:r>
              <a:rPr lang="ar-SA" sz="3600" dirty="0" smtClean="0">
                <a:latin typeface="Times New Roman" pitchFamily="18" charset="0"/>
                <a:ea typeface="Times New Roman" pitchFamily="18" charset="0"/>
                <a:cs typeface="Traditional Arabic" pitchFamily="2" charset="-78"/>
              </a:rPr>
              <a:t>كما في الفصيلة الصليبية، وقد تعطي حويصلات حجرية كما في الفصيلة </a:t>
            </a:r>
            <a:r>
              <a:rPr lang="ar-SA" sz="3600" dirty="0" err="1" smtClean="0">
                <a:latin typeface="Times New Roman" pitchFamily="18" charset="0"/>
                <a:ea typeface="Times New Roman" pitchFamily="18" charset="0"/>
                <a:cs typeface="Traditional Arabic" pitchFamily="2" charset="-78"/>
              </a:rPr>
              <a:t>الأكانشية</a:t>
            </a:r>
            <a:r>
              <a:rPr lang="ar-SA" sz="3600" dirty="0" smtClean="0">
                <a:latin typeface="Times New Roman" pitchFamily="18" charset="0"/>
                <a:ea typeface="Times New Roman" pitchFamily="18" charset="0"/>
                <a:cs typeface="Traditional Arabic" pitchFamily="2" charset="-78"/>
              </a:rPr>
              <a:t> </a:t>
            </a:r>
            <a:r>
              <a:rPr lang="ar-SA" sz="3600" dirty="0" err="1" smtClean="0">
                <a:latin typeface="Times New Roman" pitchFamily="18" charset="0"/>
                <a:ea typeface="Times New Roman" pitchFamily="18" charset="0"/>
                <a:cs typeface="Traditional Arabic" pitchFamily="2" charset="-78"/>
              </a:rPr>
              <a:t>والتوتية</a:t>
            </a:r>
            <a:r>
              <a:rPr lang="ar-SA" sz="3600" dirty="0" smtClean="0">
                <a:latin typeface="Times New Roman" pitchFamily="18" charset="0"/>
                <a:ea typeface="Times New Roman" pitchFamily="18" charset="0"/>
                <a:cs typeface="Traditional Arabic" pitchFamily="2" charset="-78"/>
              </a:rPr>
              <a:t> </a:t>
            </a:r>
            <a:r>
              <a:rPr lang="ar-SA" sz="3600" dirty="0" err="1" smtClean="0">
                <a:latin typeface="Times New Roman" pitchFamily="18" charset="0"/>
                <a:ea typeface="Times New Roman" pitchFamily="18" charset="0"/>
                <a:cs typeface="Traditional Arabic" pitchFamily="2" charset="-78"/>
              </a:rPr>
              <a:t>والقرعية</a:t>
            </a:r>
            <a:r>
              <a:rPr lang="ar-SA" sz="3600" dirty="0" smtClean="0">
                <a:latin typeface="Times New Roman" pitchFamily="18" charset="0"/>
                <a:ea typeface="Times New Roman" pitchFamily="18" charset="0"/>
                <a:cs typeface="Traditional Arabic" pitchFamily="2" charset="-78"/>
              </a:rPr>
              <a:t> </a:t>
            </a:r>
            <a:r>
              <a:rPr lang="ar-SA" sz="3600" dirty="0" err="1" smtClean="0">
                <a:latin typeface="Times New Roman" pitchFamily="18" charset="0"/>
                <a:ea typeface="Times New Roman" pitchFamily="18" charset="0"/>
                <a:cs typeface="Traditional Arabic" pitchFamily="2" charset="-78"/>
              </a:rPr>
              <a:t>والحراقية</a:t>
            </a:r>
            <a:r>
              <a:rPr lang="ar-SA" sz="3600" dirty="0" smtClean="0">
                <a:latin typeface="Times New Roman" pitchFamily="18" charset="0"/>
                <a:ea typeface="Times New Roman" pitchFamily="18" charset="0"/>
                <a:cs typeface="Traditional Arabic" pitchFamily="2" charset="-78"/>
              </a:rPr>
              <a:t>. وبشرة البذور تتكون من الخلايا الحجرية مترتبة في إحكام. وتتكون البشرة في الغالب من طبقة واحدة أو من عدة طبقات، تأخذ الطبقة السطحية منها صفات البشرة وحيدة الطبقة، أما بقية الطبقات فتأخذ صفات النسيج الداخلي للنبات.</a:t>
            </a:r>
            <a:endParaRPr lang="ar-SA" sz="36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851920" y="332656"/>
            <a:ext cx="5040560" cy="4524315"/>
          </a:xfrm>
          <a:prstGeom prst="rect">
            <a:avLst/>
          </a:prstGeom>
        </p:spPr>
        <p:txBody>
          <a:bodyPr wrap="square">
            <a:spAutoFit/>
          </a:bodyPr>
          <a:lstStyle/>
          <a:p>
            <a:pPr lvl="0" indent="457200" fontAlgn="base">
              <a:spcBef>
                <a:spcPct val="0"/>
              </a:spcBef>
              <a:spcAft>
                <a:spcPct val="0"/>
              </a:spcAft>
            </a:pPr>
            <a:r>
              <a:rPr lang="ar-SA" sz="3600" b="1" dirty="0" smtClean="0">
                <a:solidFill>
                  <a:srgbClr val="0070C0"/>
                </a:solidFill>
                <a:latin typeface="Times New Roman" pitchFamily="18" charset="0"/>
                <a:ea typeface="Times New Roman" pitchFamily="18" charset="0"/>
                <a:cs typeface="Traditional Arabic" pitchFamily="2" charset="-78"/>
              </a:rPr>
              <a:t>تركيب جدار خلية البشرة</a:t>
            </a:r>
            <a:r>
              <a:rPr lang="ar-SA" sz="3600" b="1" dirty="0" smtClean="0">
                <a:latin typeface="Times New Roman" pitchFamily="18" charset="0"/>
                <a:ea typeface="Times New Roman" pitchFamily="18" charset="0"/>
                <a:cs typeface="Traditional Arabic" pitchFamily="2" charset="-78"/>
              </a:rPr>
              <a:t>:</a:t>
            </a:r>
            <a:endParaRPr lang="en-US" sz="3600" dirty="0" smtClean="0">
              <a:latin typeface="Arial" pitchFamily="34" charset="0"/>
              <a:cs typeface="Arial" pitchFamily="34" charset="0"/>
            </a:endParaRPr>
          </a:p>
          <a:p>
            <a:pPr lvl="0" indent="457200"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عند فحص خلايا البشرة في قطاع عرضي فإن الجدار الخارجي لخلية البشرة عادة يكون أسمك من الجدر الداخلية في الخلايا ذات الجدر الرقيقة، وقد </a:t>
            </a:r>
            <a:r>
              <a:rPr lang="ar-SA" sz="2800" dirty="0" err="1" smtClean="0">
                <a:latin typeface="Times New Roman" pitchFamily="18" charset="0"/>
                <a:ea typeface="Times New Roman" pitchFamily="18" charset="0"/>
                <a:cs typeface="Traditional Arabic" pitchFamily="2" charset="-78"/>
              </a:rPr>
              <a:t>تتغلظ</a:t>
            </a:r>
            <a:r>
              <a:rPr lang="ar-SA" sz="2800" dirty="0" smtClean="0">
                <a:latin typeface="Times New Roman" pitchFamily="18" charset="0"/>
                <a:ea typeface="Times New Roman" pitchFamily="18" charset="0"/>
                <a:cs typeface="Traditional Arabic" pitchFamily="2" charset="-78"/>
              </a:rPr>
              <a:t> جدرها كثيراً كما في المخروطيات، وتوجد جدر ثانوية في الخلايا التي تتحول إلى خلايا حجرية في أغلفة البذور. وقد تكون جدر الخلايا </a:t>
            </a:r>
            <a:r>
              <a:rPr lang="ar-SA" sz="2800" dirty="0" err="1" smtClean="0">
                <a:latin typeface="Times New Roman" pitchFamily="18" charset="0"/>
                <a:ea typeface="Times New Roman" pitchFamily="18" charset="0"/>
                <a:cs typeface="Traditional Arabic" pitchFamily="2" charset="-78"/>
              </a:rPr>
              <a:t>ملجننة</a:t>
            </a:r>
            <a:r>
              <a:rPr lang="ar-SA" sz="2800" dirty="0" smtClean="0">
                <a:latin typeface="Times New Roman" pitchFamily="18" charset="0"/>
                <a:ea typeface="Times New Roman" pitchFamily="18" charset="0"/>
                <a:cs typeface="Traditional Arabic" pitchFamily="2" charset="-78"/>
              </a:rPr>
              <a:t> أو </a:t>
            </a:r>
            <a:r>
              <a:rPr lang="ar-SA" sz="2800" dirty="0" err="1" smtClean="0">
                <a:latin typeface="Times New Roman" pitchFamily="18" charset="0"/>
                <a:ea typeface="Times New Roman" pitchFamily="18" charset="0"/>
                <a:cs typeface="Traditional Arabic" pitchFamily="2" charset="-78"/>
              </a:rPr>
              <a:t>مسوبرة</a:t>
            </a:r>
            <a:r>
              <a:rPr lang="ar-SA" sz="2800" dirty="0" smtClean="0">
                <a:latin typeface="Times New Roman" pitchFamily="18" charset="0"/>
                <a:ea typeface="Times New Roman" pitchFamily="18" charset="0"/>
                <a:cs typeface="Traditional Arabic" pitchFamily="2" charset="-78"/>
              </a:rPr>
              <a:t>. كما أن جدر خلايا البشرة قد تكون سليولوزية رقيقة إما مستقيمة أو متموجة في المنظر السطحي وذات حقول نقرية إبتدائية.</a:t>
            </a:r>
            <a:endParaRPr lang="en-US" sz="2800" dirty="0" smtClean="0">
              <a:latin typeface="Arial" pitchFamily="34" charset="0"/>
              <a:cs typeface="Arial"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548680"/>
            <a:ext cx="3592489" cy="288032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991" y="3594652"/>
            <a:ext cx="2657475" cy="2786676"/>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8025" y="4627982"/>
            <a:ext cx="2857500" cy="1885950"/>
          </a:xfrm>
          <a:prstGeom prst="rect">
            <a:avLst/>
          </a:prstGeom>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23928" y="548681"/>
            <a:ext cx="4824536" cy="6370975"/>
          </a:xfrm>
          <a:prstGeom prst="rect">
            <a:avLst/>
          </a:prstGeom>
        </p:spPr>
        <p:txBody>
          <a:bodyPr wrap="square">
            <a:spAutoFit/>
          </a:bodyPr>
          <a:lstStyle/>
          <a:p>
            <a:pPr lvl="0" indent="457200" fontAlgn="base">
              <a:spcBef>
                <a:spcPct val="0"/>
              </a:spcBef>
              <a:spcAft>
                <a:spcPct val="0"/>
              </a:spcAft>
            </a:pPr>
            <a:r>
              <a:rPr lang="ar-SA" sz="3600" b="1" dirty="0" smtClean="0">
                <a:solidFill>
                  <a:srgbClr val="0070C0"/>
                </a:solidFill>
                <a:latin typeface="Times New Roman" pitchFamily="18" charset="0"/>
                <a:ea typeface="Times New Roman" pitchFamily="18" charset="0"/>
                <a:cs typeface="Traditional Arabic" pitchFamily="2" charset="-78"/>
              </a:rPr>
              <a:t>محتويات خلية البشرة</a:t>
            </a:r>
            <a:endParaRPr lang="en-US" sz="3600" dirty="0" smtClean="0">
              <a:solidFill>
                <a:srgbClr val="0070C0"/>
              </a:solidFill>
              <a:latin typeface="Arial" pitchFamily="34" charset="0"/>
              <a:cs typeface="Arial" pitchFamily="34" charset="0"/>
            </a:endParaRPr>
          </a:p>
          <a:p>
            <a:pPr lvl="0" indent="457200"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محتويات خلايا البشرة لم تعط حقها من الدراسة الكافية حتى الآن، ولكن بما أن هذه الخلايا تحتوي على </a:t>
            </a:r>
            <a:r>
              <a:rPr lang="ar-SA" sz="2800" dirty="0" err="1" smtClean="0">
                <a:latin typeface="Times New Roman" pitchFamily="18" charset="0"/>
                <a:ea typeface="Times New Roman" pitchFamily="18" charset="0"/>
                <a:cs typeface="Traditional Arabic" pitchFamily="2" charset="-78"/>
              </a:rPr>
              <a:t>بروتوبلاست</a:t>
            </a:r>
            <a:r>
              <a:rPr lang="ar-SA" sz="2800" dirty="0" smtClean="0">
                <a:latin typeface="Times New Roman" pitchFamily="18" charset="0"/>
                <a:ea typeface="Times New Roman" pitchFamily="18" charset="0"/>
                <a:cs typeface="Traditional Arabic" pitchFamily="2" charset="-78"/>
              </a:rPr>
              <a:t> فإنه من المحتمل أن تحتوي على مواد مختلفة معتمدة على درجة تخصصها. فإن </a:t>
            </a:r>
            <a:r>
              <a:rPr lang="ar-SA" sz="2800" dirty="0" err="1" smtClean="0">
                <a:latin typeface="Times New Roman" pitchFamily="18" charset="0"/>
                <a:ea typeface="Times New Roman" pitchFamily="18" charset="0"/>
                <a:cs typeface="Traditional Arabic" pitchFamily="2" charset="-78"/>
              </a:rPr>
              <a:t>بلاستيدات</a:t>
            </a:r>
            <a:r>
              <a:rPr lang="ar-SA" sz="2800" dirty="0" smtClean="0">
                <a:latin typeface="Times New Roman" pitchFamily="18" charset="0"/>
                <a:ea typeface="Times New Roman" pitchFamily="18" charset="0"/>
                <a:cs typeface="Traditional Arabic" pitchFamily="2" charset="-78"/>
              </a:rPr>
              <a:t> خلايا البشرة ليست متكشفة إلى </a:t>
            </a:r>
            <a:r>
              <a:rPr lang="ar-SA" sz="2800" dirty="0" err="1" smtClean="0">
                <a:latin typeface="Times New Roman" pitchFamily="18" charset="0"/>
                <a:ea typeface="Times New Roman" pitchFamily="18" charset="0"/>
                <a:cs typeface="Traditional Arabic" pitchFamily="2" charset="-78"/>
              </a:rPr>
              <a:t>بلاستيدات</a:t>
            </a:r>
            <a:r>
              <a:rPr lang="ar-SA" sz="2800" dirty="0" smtClean="0">
                <a:latin typeface="Times New Roman" pitchFamily="18" charset="0"/>
                <a:ea typeface="Times New Roman" pitchFamily="18" charset="0"/>
                <a:cs typeface="Traditional Arabic" pitchFamily="2" charset="-78"/>
              </a:rPr>
              <a:t> خضر ولكنها في بعض النباتات تحتوي مادة </a:t>
            </a:r>
            <a:r>
              <a:rPr lang="ar-SA" sz="2800" dirty="0" err="1" smtClean="0">
                <a:latin typeface="Times New Roman" pitchFamily="18" charset="0"/>
                <a:ea typeface="Times New Roman" pitchFamily="18" charset="0"/>
                <a:cs typeface="Traditional Arabic" pitchFamily="2" charset="-78"/>
              </a:rPr>
              <a:t>اليخضور</a:t>
            </a:r>
            <a:r>
              <a:rPr lang="ar-SA" sz="2800" dirty="0" smtClean="0">
                <a:latin typeface="Times New Roman" pitchFamily="18" charset="0"/>
                <a:ea typeface="Times New Roman" pitchFamily="18" charset="0"/>
                <a:cs typeface="Traditional Arabic" pitchFamily="2" charset="-78"/>
              </a:rPr>
              <a:t> ويمكن أن يوجد النشا في </a:t>
            </a:r>
            <a:r>
              <a:rPr lang="ar-SA" sz="2800" dirty="0" err="1" smtClean="0">
                <a:latin typeface="Times New Roman" pitchFamily="18" charset="0"/>
                <a:ea typeface="Times New Roman" pitchFamily="18" charset="0"/>
                <a:cs typeface="Traditional Arabic" pitchFamily="2" charset="-78"/>
              </a:rPr>
              <a:t>البلاستيدات</a:t>
            </a:r>
            <a:r>
              <a:rPr lang="ar-SA" sz="2800" dirty="0" smtClean="0">
                <a:latin typeface="Times New Roman" pitchFamily="18" charset="0"/>
                <a:ea typeface="Times New Roman" pitchFamily="18" charset="0"/>
                <a:cs typeface="Traditional Arabic" pitchFamily="2" charset="-78"/>
              </a:rPr>
              <a:t> لبعض </a:t>
            </a:r>
            <a:r>
              <a:rPr lang="ar-SA" sz="2800" dirty="0" err="1" smtClean="0">
                <a:latin typeface="Times New Roman" pitchFamily="18" charset="0"/>
                <a:ea typeface="Times New Roman" pitchFamily="18" charset="0"/>
                <a:cs typeface="Traditional Arabic" pitchFamily="2" charset="-78"/>
              </a:rPr>
              <a:t>السراخس</a:t>
            </a:r>
            <a:r>
              <a:rPr lang="ar-SA" sz="2800" dirty="0" smtClean="0">
                <a:latin typeface="Times New Roman" pitchFamily="18" charset="0"/>
                <a:ea typeface="Times New Roman" pitchFamily="18" charset="0"/>
                <a:cs typeface="Traditional Arabic" pitchFamily="2" charset="-78"/>
              </a:rPr>
              <a:t> والنباتات المائية وفي نباتات الظل تحتوي خلايا البشرة على </a:t>
            </a:r>
            <a:r>
              <a:rPr lang="ar-SA" sz="2800" dirty="0" err="1" smtClean="0">
                <a:latin typeface="Times New Roman" pitchFamily="18" charset="0"/>
                <a:ea typeface="Times New Roman" pitchFamily="18" charset="0"/>
                <a:cs typeface="Traditional Arabic" pitchFamily="2" charset="-78"/>
              </a:rPr>
              <a:t>بلاستيدات</a:t>
            </a:r>
            <a:r>
              <a:rPr lang="ar-SA" sz="2800" dirty="0" smtClean="0">
                <a:latin typeface="Times New Roman" pitchFamily="18" charset="0"/>
                <a:ea typeface="Times New Roman" pitchFamily="18" charset="0"/>
                <a:cs typeface="Traditional Arabic" pitchFamily="2" charset="-78"/>
              </a:rPr>
              <a:t> خضر. ويحتوي العصير الخلوي في الفجوات على مادة </a:t>
            </a:r>
            <a:r>
              <a:rPr lang="ar-SA" sz="2800" dirty="0" err="1" smtClean="0">
                <a:latin typeface="Times New Roman" pitchFamily="18" charset="0"/>
                <a:ea typeface="Times New Roman" pitchFamily="18" charset="0"/>
                <a:cs typeface="Traditional Arabic" pitchFamily="2" charset="-78"/>
              </a:rPr>
              <a:t>الأنثوسيانين</a:t>
            </a:r>
            <a:r>
              <a:rPr lang="ar-SA" sz="2800" dirty="0" smtClean="0">
                <a:latin typeface="Times New Roman" pitchFamily="18" charset="0"/>
                <a:ea typeface="Times New Roman" pitchFamily="18" charset="0"/>
                <a:cs typeface="Traditional Arabic" pitchFamily="2" charset="-78"/>
              </a:rPr>
              <a:t>. وقد تشابه محتوياتها محتويات الخلايا البرنشيمية. </a:t>
            </a:r>
            <a:endParaRPr lang="en-US" sz="2800" dirty="0" smtClean="0">
              <a:latin typeface="Arial" pitchFamily="34" charset="0"/>
              <a:cs typeface="Arial" pitchFamily="34" charset="0"/>
            </a:endParaRPr>
          </a:p>
          <a:p>
            <a:pPr lvl="0" indent="457200" rtl="0" eaLnBrk="0" fontAlgn="base" hangingPunct="0">
              <a:spcBef>
                <a:spcPct val="0"/>
              </a:spcBef>
              <a:spcAft>
                <a:spcPct val="0"/>
              </a:spcAft>
            </a:pPr>
            <a:endParaRPr lang="en-US" sz="3600" dirty="0" smtClean="0">
              <a:latin typeface="Arial" pitchFamily="34" charset="0"/>
              <a:cs typeface="Arial"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260648"/>
            <a:ext cx="3821807" cy="376237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4025555"/>
            <a:ext cx="3672408" cy="2390775"/>
          </a:xfrm>
          <a:prstGeom prst="rect">
            <a:avLst/>
          </a:prstGeom>
        </p:spPr>
      </p:pic>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5" name="Picture 1" descr="http://t3.gstatic.com/images?q=tbn:zWBr3rcbYVNx9M:"/>
          <p:cNvPicPr>
            <a:picLocks noChangeAspect="1" noChangeArrowheads="1"/>
          </p:cNvPicPr>
          <p:nvPr/>
        </p:nvPicPr>
        <p:blipFill rotWithShape="1">
          <a:blip r:embed="rId3" r:link="rId4" cstate="print"/>
          <a:srcRect l="21552" r="26724" b="22148"/>
          <a:stretch/>
        </p:blipFill>
        <p:spPr bwMode="auto">
          <a:xfrm>
            <a:off x="179512" y="381397"/>
            <a:ext cx="4032448" cy="5276056"/>
          </a:xfrm>
          <a:prstGeom prst="rect">
            <a:avLst/>
          </a:prstGeom>
          <a:noFill/>
        </p:spPr>
      </p:pic>
      <p:sp>
        <p:nvSpPr>
          <p:cNvPr id="185348" name="Rectangle 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85349" name="Rectangle 5"/>
          <p:cNvSpPr>
            <a:spLocks noChangeArrowheads="1"/>
          </p:cNvSpPr>
          <p:nvPr/>
        </p:nvSpPr>
        <p:spPr bwMode="auto">
          <a:xfrm>
            <a:off x="0" y="25622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44663"/>
          <a:stretch/>
        </p:blipFill>
        <p:spPr>
          <a:xfrm>
            <a:off x="4716016" y="620688"/>
            <a:ext cx="4104456" cy="4608512"/>
          </a:xfrm>
          <a:prstGeom prst="rect">
            <a:avLst/>
          </a:prstGeom>
        </p:spPr>
      </p:pic>
      <p:sp>
        <p:nvSpPr>
          <p:cNvPr id="3" name="Rectangle 2"/>
          <p:cNvSpPr/>
          <p:nvPr/>
        </p:nvSpPr>
        <p:spPr>
          <a:xfrm>
            <a:off x="5708499" y="5472787"/>
            <a:ext cx="2119490" cy="369332"/>
          </a:xfrm>
          <a:prstGeom prst="rect">
            <a:avLst/>
          </a:prstGeom>
        </p:spPr>
        <p:txBody>
          <a:bodyPr wrap="none">
            <a:spAutoFit/>
          </a:bodyPr>
          <a:lstStyle/>
          <a:p>
            <a:r>
              <a:rPr lang="en-US" dirty="0"/>
              <a:t>Seed coat epidermis</a:t>
            </a:r>
          </a:p>
        </p:txBody>
      </p:sp>
      <p:sp>
        <p:nvSpPr>
          <p:cNvPr id="4" name="Rectangle 3"/>
          <p:cNvSpPr/>
          <p:nvPr/>
        </p:nvSpPr>
        <p:spPr>
          <a:xfrm>
            <a:off x="1043608" y="5733256"/>
            <a:ext cx="2095445" cy="369332"/>
          </a:xfrm>
          <a:prstGeom prst="rect">
            <a:avLst/>
          </a:prstGeom>
        </p:spPr>
        <p:txBody>
          <a:bodyPr wrap="none">
            <a:spAutoFit/>
          </a:bodyPr>
          <a:lstStyle/>
          <a:p>
            <a:r>
              <a:rPr lang="en-US" dirty="0"/>
              <a:t>Pinus leaf epidermis</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620688"/>
            <a:ext cx="8136904" cy="6001643"/>
          </a:xfrm>
          <a:prstGeom prst="rect">
            <a:avLst/>
          </a:prstGeom>
        </p:spPr>
        <p:txBody>
          <a:bodyPr wrap="square">
            <a:spAutoFit/>
          </a:bodyPr>
          <a:lstStyle/>
          <a:p>
            <a:pPr lvl="0" indent="457200" algn="justLow" fontAlgn="base">
              <a:spcBef>
                <a:spcPct val="0"/>
              </a:spcBef>
              <a:spcAft>
                <a:spcPct val="0"/>
              </a:spcAft>
            </a:pPr>
            <a:r>
              <a:rPr lang="ar-SA" sz="3200" b="1" dirty="0" smtClean="0">
                <a:solidFill>
                  <a:srgbClr val="0070C0"/>
                </a:solidFill>
                <a:latin typeface="Times New Roman" pitchFamily="18" charset="0"/>
                <a:ea typeface="Times New Roman" pitchFamily="18" charset="0"/>
                <a:cs typeface="Traditional Arabic" pitchFamily="2" charset="-78"/>
              </a:rPr>
              <a:t>الأدمة </a:t>
            </a:r>
            <a:r>
              <a:rPr lang="ar-SA" sz="3200" b="1" dirty="0" smtClean="0">
                <a:latin typeface="Times New Roman" pitchFamily="18" charset="0"/>
                <a:ea typeface="Times New Roman" pitchFamily="18" charset="0"/>
                <a:cs typeface="Traditional Arabic" pitchFamily="2" charset="-78"/>
              </a:rPr>
              <a:t>: </a:t>
            </a:r>
            <a:r>
              <a:rPr lang="en-US" sz="3200" b="1" dirty="0" smtClean="0">
                <a:solidFill>
                  <a:srgbClr val="C00000"/>
                </a:solidFill>
                <a:latin typeface="Traditional Arabic" pitchFamily="2" charset="-78"/>
                <a:ea typeface="Times New Roman" pitchFamily="18" charset="0"/>
                <a:cs typeface="Traditional Arabic" pitchFamily="2" charset="-78"/>
              </a:rPr>
              <a:t>Cuticle</a:t>
            </a:r>
            <a:r>
              <a:rPr lang="ar-SA" sz="3200" b="1" dirty="0" smtClean="0">
                <a:latin typeface="Times New Roman" pitchFamily="18" charset="0"/>
                <a:ea typeface="Times New Roman" pitchFamily="18" charset="0"/>
                <a:cs typeface="Traditional Arabic" pitchFamily="2" charset="-78"/>
              </a:rPr>
              <a:t> </a:t>
            </a:r>
            <a:endParaRPr lang="en-US" sz="3200" dirty="0" smtClean="0">
              <a:latin typeface="Arial" pitchFamily="34" charset="0"/>
              <a:cs typeface="Arial" pitchFamily="34" charset="0"/>
            </a:endParaRPr>
          </a:p>
          <a:p>
            <a:pPr lvl="0" indent="457200" algn="justLow" eaLnBrk="0" fontAlgn="base" hangingPunct="0">
              <a:spcBef>
                <a:spcPct val="0"/>
              </a:spcBef>
              <a:spcAft>
                <a:spcPct val="0"/>
              </a:spcAft>
            </a:pPr>
            <a:r>
              <a:rPr lang="ar-SA" sz="3200" dirty="0" smtClean="0">
                <a:latin typeface="Times New Roman" pitchFamily="18" charset="0"/>
                <a:ea typeface="Times New Roman" pitchFamily="18" charset="0"/>
                <a:cs typeface="Traditional Arabic" pitchFamily="2" charset="-78"/>
              </a:rPr>
              <a:t>تترسب مادة </a:t>
            </a:r>
            <a:r>
              <a:rPr lang="ar-SA" sz="3200" dirty="0" err="1" smtClean="0">
                <a:latin typeface="Times New Roman" pitchFamily="18" charset="0"/>
                <a:ea typeface="Times New Roman" pitchFamily="18" charset="0"/>
                <a:cs typeface="Traditional Arabic" pitchFamily="2" charset="-78"/>
              </a:rPr>
              <a:t>الكيوتين</a:t>
            </a:r>
            <a:r>
              <a:rPr lang="ar-SA" sz="3200" dirty="0" smtClean="0">
                <a:latin typeface="Times New Roman" pitchFamily="18" charset="0"/>
                <a:ea typeface="Times New Roman" pitchFamily="18" charset="0"/>
                <a:cs typeface="Traditional Arabic" pitchFamily="2" charset="-78"/>
              </a:rPr>
              <a:t> في طبقة متصلة فوق الجدار الخارجي لخلية البشرة وتعطي ما يسمى </a:t>
            </a:r>
            <a:r>
              <a:rPr lang="ar-SA" sz="3200" dirty="0" smtClean="0">
                <a:solidFill>
                  <a:srgbClr val="0070C0"/>
                </a:solidFill>
                <a:latin typeface="Times New Roman" pitchFamily="18" charset="0"/>
                <a:ea typeface="Times New Roman" pitchFamily="18" charset="0"/>
                <a:cs typeface="Traditional Arabic" pitchFamily="2" charset="-78"/>
              </a:rPr>
              <a:t>بالأدمة </a:t>
            </a:r>
            <a:r>
              <a:rPr lang="en-US" sz="3200" dirty="0" smtClean="0">
                <a:solidFill>
                  <a:srgbClr val="C00000"/>
                </a:solidFill>
                <a:latin typeface="Traditional Arabic" pitchFamily="2" charset="-78"/>
                <a:ea typeface="Times New Roman" pitchFamily="18" charset="0"/>
                <a:cs typeface="Traditional Arabic" pitchFamily="2" charset="-78"/>
              </a:rPr>
              <a:t>Cuticle</a:t>
            </a:r>
            <a:r>
              <a:rPr lang="ar-SA" sz="3200" dirty="0" smtClean="0">
                <a:latin typeface="Times New Roman" pitchFamily="18" charset="0"/>
                <a:ea typeface="Times New Roman" pitchFamily="18" charset="0"/>
                <a:cs typeface="Traditional Arabic" pitchFamily="2" charset="-78"/>
              </a:rPr>
              <a:t> التي تغطي بشرة جميع الأجزاء الخضرية للنبات ويتوقف سمك الأدمة على العوامل البيئية فقد يكون رقيقاً جداً كما في النباتات المائية والنباتات ذات المحتوى المائي الأمثل أو سميكة كما في النباتات الصحراوية وقد يكون سطح الأدمة ناعماً </a:t>
            </a:r>
            <a:r>
              <a:rPr lang="en-US" sz="3200" dirty="0" smtClean="0">
                <a:solidFill>
                  <a:srgbClr val="C00000"/>
                </a:solidFill>
                <a:latin typeface="Traditional Arabic" pitchFamily="2" charset="-78"/>
                <a:ea typeface="Times New Roman" pitchFamily="18" charset="0"/>
                <a:cs typeface="Traditional Arabic" pitchFamily="2" charset="-78"/>
              </a:rPr>
              <a:t>Smooth</a:t>
            </a:r>
            <a:r>
              <a:rPr lang="ar-SA" sz="3200" dirty="0" smtClean="0">
                <a:latin typeface="Times New Roman" pitchFamily="18" charset="0"/>
                <a:ea typeface="Times New Roman" pitchFamily="18" charset="0"/>
                <a:cs typeface="Traditional Arabic" pitchFamily="2" charset="-78"/>
              </a:rPr>
              <a:t> أو يحمل </a:t>
            </a:r>
            <a:r>
              <a:rPr lang="ar-SA" sz="3200" b="1" dirty="0" smtClean="0">
                <a:solidFill>
                  <a:srgbClr val="0070C0"/>
                </a:solidFill>
                <a:latin typeface="Times New Roman" pitchFamily="18" charset="0"/>
                <a:ea typeface="Times New Roman" pitchFamily="18" charset="0"/>
                <a:cs typeface="Traditional Arabic" pitchFamily="2" charset="-78"/>
              </a:rPr>
              <a:t>بروزات أو ثنايا </a:t>
            </a:r>
            <a:r>
              <a:rPr lang="en-US" sz="3200" dirty="0" smtClean="0">
                <a:solidFill>
                  <a:srgbClr val="C00000"/>
                </a:solidFill>
                <a:latin typeface="Traditional Arabic" pitchFamily="2" charset="-78"/>
                <a:ea typeface="Times New Roman" pitchFamily="18" charset="0"/>
                <a:cs typeface="Traditional Arabic" pitchFamily="2" charset="-78"/>
              </a:rPr>
              <a:t>Striated</a:t>
            </a:r>
            <a:r>
              <a:rPr lang="ar-SA" sz="3200" dirty="0" smtClean="0">
                <a:latin typeface="Times New Roman" pitchFamily="18" charset="0"/>
                <a:ea typeface="Times New Roman" pitchFamily="18" charset="0"/>
                <a:cs typeface="Traditional Arabic" pitchFamily="2" charset="-78"/>
              </a:rPr>
              <a:t> وقد توجد طبقة </a:t>
            </a:r>
            <a:r>
              <a:rPr lang="ar-SA" sz="3200" dirty="0" err="1" smtClean="0">
                <a:solidFill>
                  <a:srgbClr val="0070C0"/>
                </a:solidFill>
                <a:latin typeface="Times New Roman" pitchFamily="18" charset="0"/>
                <a:ea typeface="Times New Roman" pitchFamily="18" charset="0"/>
                <a:cs typeface="Traditional Arabic" pitchFamily="2" charset="-78"/>
              </a:rPr>
              <a:t>متأدمة</a:t>
            </a:r>
            <a:r>
              <a:rPr lang="ar-SA" sz="3200" dirty="0" smtClean="0">
                <a:latin typeface="Times New Roman" pitchFamily="18" charset="0"/>
                <a:ea typeface="Times New Roman" pitchFamily="18" charset="0"/>
                <a:cs typeface="Traditional Arabic" pitchFamily="2" charset="-78"/>
              </a:rPr>
              <a:t> </a:t>
            </a:r>
            <a:r>
              <a:rPr lang="en-US" sz="3200" dirty="0" smtClean="0">
                <a:solidFill>
                  <a:srgbClr val="C00000"/>
                </a:solidFill>
                <a:latin typeface="Traditional Arabic" pitchFamily="2" charset="-78"/>
                <a:ea typeface="Times New Roman" pitchFamily="18" charset="0"/>
                <a:cs typeface="Traditional Arabic" pitchFamily="2" charset="-78"/>
              </a:rPr>
              <a:t>Cutinized</a:t>
            </a:r>
            <a:r>
              <a:rPr lang="en-US" sz="3200" dirty="0" smtClean="0">
                <a:latin typeface="Traditional Arabic" pitchFamily="2" charset="-78"/>
                <a:ea typeface="Times New Roman" pitchFamily="18" charset="0"/>
                <a:cs typeface="Traditional Arabic" pitchFamily="2" charset="-78"/>
              </a:rPr>
              <a:t> </a:t>
            </a:r>
            <a:r>
              <a:rPr lang="en-US" sz="3200" dirty="0" smtClean="0">
                <a:solidFill>
                  <a:srgbClr val="C00000"/>
                </a:solidFill>
                <a:latin typeface="Traditional Arabic" pitchFamily="2" charset="-78"/>
                <a:ea typeface="Times New Roman" pitchFamily="18" charset="0"/>
                <a:cs typeface="Traditional Arabic" pitchFamily="2" charset="-78"/>
              </a:rPr>
              <a:t>layer</a:t>
            </a:r>
            <a:r>
              <a:rPr lang="ar-SA" sz="3200" dirty="0" smtClean="0">
                <a:latin typeface="Times New Roman" pitchFamily="18" charset="0"/>
                <a:ea typeface="Times New Roman" pitchFamily="18" charset="0"/>
                <a:cs typeface="Traditional Arabic" pitchFamily="2" charset="-78"/>
              </a:rPr>
              <a:t> تحت الأدمة ولها شكل معقد ففي النباتات ذات الأدمة السميكة تتكون من عدة صفائح من </a:t>
            </a:r>
            <a:r>
              <a:rPr lang="ar-SA" sz="3200" dirty="0" err="1" smtClean="0">
                <a:latin typeface="Times New Roman" pitchFamily="18" charset="0"/>
                <a:ea typeface="Times New Roman" pitchFamily="18" charset="0"/>
                <a:cs typeface="Traditional Arabic" pitchFamily="2" charset="-78"/>
              </a:rPr>
              <a:t>السليولوز</a:t>
            </a:r>
            <a:r>
              <a:rPr lang="ar-SA" sz="3200" dirty="0" smtClean="0">
                <a:latin typeface="Times New Roman" pitchFamily="18" charset="0"/>
                <a:ea typeface="Times New Roman" pitchFamily="18" charset="0"/>
                <a:cs typeface="Traditional Arabic" pitchFamily="2" charset="-78"/>
              </a:rPr>
              <a:t> </a:t>
            </a:r>
            <a:r>
              <a:rPr lang="ar-SA" sz="3200" dirty="0" err="1" smtClean="0">
                <a:latin typeface="Times New Roman" pitchFamily="18" charset="0"/>
                <a:ea typeface="Times New Roman" pitchFamily="18" charset="0"/>
                <a:cs typeface="Traditional Arabic" pitchFamily="2" charset="-78"/>
              </a:rPr>
              <a:t>المكوتن</a:t>
            </a:r>
            <a:r>
              <a:rPr lang="ar-SA" sz="3200" dirty="0" smtClean="0">
                <a:latin typeface="Times New Roman" pitchFamily="18" charset="0"/>
                <a:ea typeface="Times New Roman" pitchFamily="18" charset="0"/>
                <a:cs typeface="Traditional Arabic" pitchFamily="2" charset="-78"/>
              </a:rPr>
              <a:t> تتبادل مع طبقات غنية </a:t>
            </a:r>
            <a:r>
              <a:rPr lang="ar-SA" sz="3200" dirty="0" err="1" smtClean="0">
                <a:latin typeface="Times New Roman" pitchFamily="18" charset="0"/>
                <a:ea typeface="Times New Roman" pitchFamily="18" charset="0"/>
                <a:cs typeface="Traditional Arabic" pitchFamily="2" charset="-78"/>
              </a:rPr>
              <a:t>بالبكتين</a:t>
            </a:r>
            <a:r>
              <a:rPr lang="ar-SA" sz="3200" dirty="0" smtClean="0">
                <a:latin typeface="Times New Roman" pitchFamily="18" charset="0"/>
                <a:ea typeface="Times New Roman" pitchFamily="18" charset="0"/>
                <a:cs typeface="Traditional Arabic" pitchFamily="2" charset="-78"/>
              </a:rPr>
              <a:t>، كما وجد طبقة من </a:t>
            </a:r>
            <a:r>
              <a:rPr lang="ar-SA" sz="3200" dirty="0" err="1" smtClean="0">
                <a:latin typeface="Times New Roman" pitchFamily="18" charset="0"/>
                <a:ea typeface="Times New Roman" pitchFamily="18" charset="0"/>
                <a:cs typeface="Traditional Arabic" pitchFamily="2" charset="-78"/>
              </a:rPr>
              <a:t>البكتين</a:t>
            </a:r>
            <a:r>
              <a:rPr lang="ar-SA" sz="3200" dirty="0" smtClean="0">
                <a:latin typeface="Times New Roman" pitchFamily="18" charset="0"/>
                <a:ea typeface="Times New Roman" pitchFamily="18" charset="0"/>
                <a:cs typeface="Traditional Arabic" pitchFamily="2" charset="-78"/>
              </a:rPr>
              <a:t> بين الأدمة والطبقة </a:t>
            </a:r>
            <a:r>
              <a:rPr lang="ar-SA" sz="3200" dirty="0" err="1" smtClean="0">
                <a:latin typeface="Times New Roman" pitchFamily="18" charset="0"/>
                <a:ea typeface="Times New Roman" pitchFamily="18" charset="0"/>
                <a:cs typeface="Traditional Arabic" pitchFamily="2" charset="-78"/>
              </a:rPr>
              <a:t>المتأدمة</a:t>
            </a:r>
            <a:r>
              <a:rPr lang="ar-SA" sz="3200" dirty="0" smtClean="0">
                <a:latin typeface="Times New Roman" pitchFamily="18" charset="0"/>
                <a:ea typeface="Times New Roman" pitchFamily="18" charset="0"/>
                <a:cs typeface="Traditional Arabic" pitchFamily="2" charset="-78"/>
              </a:rPr>
              <a:t>. </a:t>
            </a:r>
            <a:endParaRPr lang="en-US" sz="3200" dirty="0" smtClean="0">
              <a:latin typeface="Arial" pitchFamily="34" charset="0"/>
              <a:cs typeface="Arial" pitchFamily="34" charset="0"/>
            </a:endParaRPr>
          </a:p>
          <a:p>
            <a:pPr lvl="0" indent="457200" algn="justLow" eaLnBrk="0" fontAlgn="base" hangingPunct="0">
              <a:spcBef>
                <a:spcPct val="0"/>
              </a:spcBef>
              <a:spcAft>
                <a:spcPct val="0"/>
              </a:spcAft>
            </a:pPr>
            <a:r>
              <a:rPr lang="ar-SA" sz="3200" dirty="0" smtClean="0">
                <a:latin typeface="Times New Roman" pitchFamily="18" charset="0"/>
                <a:ea typeface="Times New Roman" pitchFamily="18" charset="0"/>
                <a:cs typeface="Traditional Arabic" pitchFamily="2" charset="-78"/>
              </a:rPr>
              <a:t>كما يترسب الشمع والزيت </a:t>
            </a:r>
            <a:r>
              <a:rPr lang="ar-SA" sz="3200" dirty="0" err="1" smtClean="0">
                <a:latin typeface="Times New Roman" pitchFamily="18" charset="0"/>
                <a:ea typeface="Times New Roman" pitchFamily="18" charset="0"/>
                <a:cs typeface="Traditional Arabic" pitchFamily="2" charset="-78"/>
              </a:rPr>
              <a:t>والراتنج</a:t>
            </a:r>
            <a:r>
              <a:rPr lang="ar-SA" sz="3200" dirty="0" smtClean="0">
                <a:latin typeface="Times New Roman" pitchFamily="18" charset="0"/>
                <a:ea typeface="Times New Roman" pitchFamily="18" charset="0"/>
                <a:cs typeface="Traditional Arabic" pitchFamily="2" charset="-78"/>
              </a:rPr>
              <a:t> والأملاح </a:t>
            </a:r>
            <a:r>
              <a:rPr lang="ar-SA" sz="3200" dirty="0" err="1" smtClean="0">
                <a:latin typeface="Times New Roman" pitchFamily="18" charset="0"/>
                <a:ea typeface="Times New Roman" pitchFamily="18" charset="0"/>
                <a:cs typeface="Traditional Arabic" pitchFamily="2" charset="-78"/>
              </a:rPr>
              <a:t>المتبلرة</a:t>
            </a:r>
            <a:r>
              <a:rPr lang="ar-SA" sz="3200" dirty="0" smtClean="0">
                <a:latin typeface="Times New Roman" pitchFamily="18" charset="0"/>
                <a:ea typeface="Times New Roman" pitchFamily="18" charset="0"/>
                <a:cs typeface="Traditional Arabic" pitchFamily="2" charset="-78"/>
              </a:rPr>
              <a:t> على السطح الخارجي لبشرة النباتات مثل نباتي الأثل </a:t>
            </a:r>
            <a:r>
              <a:rPr lang="ar-SA" sz="3200" dirty="0" err="1" smtClean="0">
                <a:latin typeface="Times New Roman" pitchFamily="18" charset="0"/>
                <a:ea typeface="Times New Roman" pitchFamily="18" charset="0"/>
                <a:cs typeface="Traditional Arabic" pitchFamily="2" charset="-78"/>
              </a:rPr>
              <a:t>والفرانكلينيا</a:t>
            </a:r>
            <a:r>
              <a:rPr lang="ar-SA" sz="3200" dirty="0" smtClean="0">
                <a:latin typeface="Times New Roman" pitchFamily="18" charset="0"/>
                <a:ea typeface="Times New Roman" pitchFamily="18" charset="0"/>
                <a:cs typeface="Traditional Arabic" pitchFamily="2" charset="-78"/>
              </a:rPr>
              <a:t>.</a:t>
            </a:r>
            <a:endParaRPr lang="en-US" sz="32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611560" y="763380"/>
            <a:ext cx="7992888" cy="51090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خلية </a:t>
            </a:r>
            <a:r>
              <a:rPr kumimoji="0" lang="ar-SA" sz="2800" b="1" i="0" u="none" strike="noStrike" cap="none" normalizeH="0" baseline="0" dirty="0" err="1" smtClean="0">
                <a:ln>
                  <a:noFill/>
                </a:ln>
                <a:solidFill>
                  <a:srgbClr val="0070C0"/>
                </a:solidFill>
                <a:effectLst/>
                <a:latin typeface="Traditional Arabic" pitchFamily="2" charset="-78"/>
                <a:ea typeface="Times New Roman" pitchFamily="18" charset="0"/>
                <a:cs typeface="Traditional Arabic" pitchFamily="2" charset="-78"/>
              </a:rPr>
              <a:t>حقيقية</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النواة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Eukaryotic</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lvl="0" indent="457200" eaLnBrk="0" fontAlgn="base" hangingPunct="0">
              <a:spcBef>
                <a:spcPct val="0"/>
              </a:spcBef>
              <a:spcAft>
                <a:spcPct val="0"/>
              </a:spcAf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وتتصف بها جميع الأحياء</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lang="ar-SA" sz="2800" dirty="0">
                <a:latin typeface="Traditional Arabic" pitchFamily="2" charset="-78"/>
                <a:ea typeface="Times New Roman" pitchFamily="18" charset="0"/>
                <a:cs typeface="Traditional Arabic" pitchFamily="2" charset="-78"/>
              </a:rPr>
              <a:t> </a:t>
            </a:r>
            <a:r>
              <a:rPr lang="ar-SA" sz="2800" dirty="0" smtClean="0">
                <a:latin typeface="Traditional Arabic" pitchFamily="2" charset="-78"/>
                <a:ea typeface="Times New Roman" pitchFamily="18" charset="0"/>
                <a:cs typeface="Traditional Arabic" pitchFamily="2" charset="-78"/>
              </a:rPr>
              <a:t>(الكائنات الحية)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ما عدا البكتيريا والبكتيريا المزرقة وتقسم هذه الخلية داخلياً إلى أجزاء مميزة تظهر وظائف مختلفة. فحامض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DNA</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يتركز في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الصبغيات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التي بدورها توجد في النواة المحاطة بغشاء نووي. والتمثيل الضوئي تقوم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عضيات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صغيرة يطلق عليها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البلاستيدات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Plastids</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كما أن التنفس الخلوي يتم عن طريق الأجسام السبحية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Mitochondria</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كما أن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الدكتوسومات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Dictyosomes</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تخزن وتفرز مادة الجدار الخلوي ونواتج أخرى. بينما يتم تكوين البروتين بواسطة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الرايبوسومات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Ribosomes</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والجهاز الغشائي الذي يسمى بالشبكة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الإندوبلازمية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Endoplasmic</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Reticulum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جميع هذه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العضيات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والأغشية مغمورة في مادة سائلة تسمى بالمادة الحية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Hyaloplasm</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السيتوبلازم الأساسي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Ground</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plasm</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ما يعرف حديثاً بالسيتوسول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Cytosol</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Rectangle 1"/>
          <p:cNvSpPr>
            <a:spLocks noChangeArrowheads="1"/>
          </p:cNvSpPr>
          <p:nvPr/>
        </p:nvSpPr>
        <p:spPr bwMode="auto">
          <a:xfrm>
            <a:off x="395536" y="104881"/>
            <a:ext cx="8352928"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ويفسر تكوين الأدمة بانسياب مادة سابقة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للكيوتين</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شبيهة بالزيت وجفاف هذه المادة فيما بعد نتيجة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للبلمرة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بواسطة أكسجين الهواء تنتج مادة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الكيوتين</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تتكشف الأدمة خلال المراحل المبكرة من نمو الأعضاء، حيث تهاجر أسلاف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الكيوتين</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هيئة قطرات صغيرة خلال مادة جدر خلايا البشرة وهذه الأسلاف يتوقع أن تكون أحماض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دهنية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غير مشبعة، حيث تترسب مادة الأدمة ناحية المركز من الخارج إلى الداخل حيث تتكون الطبقات الخارجية ثم تتصلب تدريجياً نتيجة للأكسدة المستمرة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والبلمرة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برزت عدة نظريات حول تكوين الأدمة منها وجود قنوات دقيقة في الجدار الخارجي للبشرة تنفذ من خلالها مادة الأدمـة الأولية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سكات</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وآخرون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Scatt</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et.al</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1957وأنتون وآخرون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Anton et.al</a:t>
            </a:r>
            <a:r>
              <a:rPr kumimoji="0" lang="ar-SA" sz="32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1994. والرأي الثاني أن التركيب الطبيعي لجدار خلية البشرة الخارجي يتيح تسرب هذه المادة إلى الخارج. حيث يوجد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اللجنين</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جدر خلايا البشرة وخاصة الجدر الخارجية ( شكل 38 ).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51920" y="332656"/>
            <a:ext cx="5040560" cy="63094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40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أنواع خلايا البشرة</a:t>
            </a:r>
            <a:r>
              <a:rPr kumimoji="0" lang="ar-SA" sz="40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4000" b="1"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تتكون البشرة من عدة أنواع من خلايا هي:</a:t>
            </a:r>
            <a:endParaRPr lang="ar-SA" sz="2800" dirty="0">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a:t>
            </a:r>
            <a:r>
              <a:rPr kumimoji="0" lang="ar-SA" sz="20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ـ </a:t>
            </a:r>
            <a:r>
              <a:rPr kumimoji="0" lang="ar-SA" sz="20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البشرة العادية:</a:t>
            </a:r>
            <a:r>
              <a:rPr kumimoji="0" lang="en-US"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Normal epidermal cells </a:t>
            </a:r>
            <a:r>
              <a:rPr kumimoji="0" lang="en-US"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توصف خلية البشرة العادية البالغة في القطاع العرضي عادة بأنها خلية مفـلطحة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Tabular</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(عرضها وهو المتعامد على السطح قليل ) وقد توجد خلايا بشرة ذات عمق كبير في بعض أغلفة البذور. أما في المنظر السطحي فتوجد الأشكال المستطيلة للبشرة في الأعضاء المستطيلة مثل الساق وعنق الورقة وعروقها، وأوراق ذوات الفلقة الواحدة، وقد يختلف شكل خلايا البشرة العليا عن البشرة السفلى وجدر خلايا البشرة ذات شكل متموج عادة. ويعزى ذلك إلى الضغوط الناتجة أثناء نمو الورقة أو نتيجة جفاف الأدمة أثناء التشكل.</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918" y="4293096"/>
            <a:ext cx="3080953" cy="192405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918" y="2276872"/>
            <a:ext cx="3152961" cy="187220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919" y="260648"/>
            <a:ext cx="3152960" cy="1872208"/>
          </a:xfrm>
          <a:prstGeom prst="rect">
            <a:avLst/>
          </a:prstGeom>
        </p:spPr>
      </p:pic>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ChangeArrowheads="1"/>
          </p:cNvSpPr>
          <p:nvPr/>
        </p:nvSpPr>
        <p:spPr bwMode="auto">
          <a:xfrm>
            <a:off x="539552" y="474219"/>
            <a:ext cx="8208912"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2 </a:t>
            </a:r>
            <a:r>
              <a:rPr kumimoji="0" lang="ar-SA" sz="28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السيليكا</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Silica cells</a:t>
            </a:r>
            <a:r>
              <a:rPr kumimoji="0" lang="en-US"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توجد في الغالب فوق العروق ضمن خلايا بشرة نباتات من الفصيلة النجيلية وهي خلايا صغيرة متميزة تحتوي على أجسام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سيليكية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Silica bodies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وتنشأ بجانب خلايا أخرى متخصصة تعرف بخلايا الفلين ولها وظيفة دفاعية لوجود الأجسام السيليكية حيث تسبب تهيجاً لبطانة الفم لبعض الحيوانات.</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3 </a:t>
            </a:r>
            <a:r>
              <a:rPr kumimoji="0" lang="ar-SA" sz="28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الفلين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Cork cells</a:t>
            </a:r>
            <a:r>
              <a:rPr kumimoji="0" lang="en-US"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خلايا صغيرة الحجم ذات جدر مسوبرة وقد تحتوي على أجسام سيليكية ولكنها قليلة، وتنشأ هذه الخلايا بجوار الخلايا السيليكية في بشرة بعض النباتات النجيلية.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299" name="Rectangle 3"/>
          <p:cNvSpPr>
            <a:spLocks noChangeArrowheads="1"/>
          </p:cNvSpPr>
          <p:nvPr/>
        </p:nvSpPr>
        <p:spPr bwMode="auto">
          <a:xfrm>
            <a:off x="0" y="3543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4459548"/>
            <a:ext cx="2695575" cy="1943100"/>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1870" b="51092"/>
          <a:stretch/>
        </p:blipFill>
        <p:spPr>
          <a:xfrm>
            <a:off x="395536" y="3933056"/>
            <a:ext cx="3314598" cy="2572818"/>
          </a:xfrm>
          <a:prstGeom prst="rect">
            <a:avLst/>
          </a:prstGeom>
        </p:spPr>
      </p:pic>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ChangeArrowheads="1"/>
          </p:cNvSpPr>
          <p:nvPr/>
        </p:nvSpPr>
        <p:spPr bwMode="auto">
          <a:xfrm>
            <a:off x="4644008" y="260648"/>
            <a:ext cx="427657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4 </a:t>
            </a:r>
            <a:r>
              <a:rPr kumimoji="0" lang="ar-SA" sz="32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الخلايا </a:t>
            </a:r>
            <a:r>
              <a:rPr kumimoji="0" lang="ar-SA" sz="32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الميروسنية</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Myrosin cells</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خلايا كبيرة الحجم تحتوي على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جلوكوسينوليتات</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Glucosinolates</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زيت الخردل ) و أنزيمات الميروسينيز التي تحلل الجلوسينوليتات وتوجد في سبع  فصائل  نباتية مثل فصيلة بنت القنصل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Euphorbiaceae</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والفصيلة الصليبية </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Brassicaceae</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82275" name="Rectangle 3"/>
          <p:cNvSpPr>
            <a:spLocks noChangeArrowheads="1"/>
          </p:cNvSpPr>
          <p:nvPr/>
        </p:nvSpPr>
        <p:spPr bwMode="auto">
          <a:xfrm>
            <a:off x="0" y="3686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pic>
        <p:nvPicPr>
          <p:cNvPr id="59394" name="Picture 2" descr="http://www.spps.fi/wp-content/uploads/2011/09/NTNU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454" y="932823"/>
            <a:ext cx="3785914" cy="36724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2" name="Picture 4" descr="http://t0.gstatic.com/images?q=tbn:ZeosvkX_r0Ki6M:"/>
          <p:cNvPicPr>
            <a:picLocks noChangeAspect="1" noChangeArrowheads="1"/>
          </p:cNvPicPr>
          <p:nvPr/>
        </p:nvPicPr>
        <p:blipFill>
          <a:blip r:embed="rId2" r:link="rId3" cstate="print"/>
          <a:srcRect/>
          <a:stretch>
            <a:fillRect/>
          </a:stretch>
        </p:blipFill>
        <p:spPr bwMode="auto">
          <a:xfrm>
            <a:off x="6084168" y="3068960"/>
            <a:ext cx="2736304" cy="2736304"/>
          </a:xfrm>
          <a:prstGeom prst="rect">
            <a:avLst/>
          </a:prstGeom>
          <a:noFill/>
        </p:spPr>
      </p:pic>
      <p:pic>
        <p:nvPicPr>
          <p:cNvPr id="181251" name="Picture 3" descr="http://t3.gstatic.com/images?q=tbn:UvLX-l_EjVxWkM:"/>
          <p:cNvPicPr>
            <a:picLocks noChangeAspect="1" noChangeArrowheads="1"/>
          </p:cNvPicPr>
          <p:nvPr/>
        </p:nvPicPr>
        <p:blipFill>
          <a:blip r:embed="rId4" r:link="rId5" cstate="print"/>
          <a:srcRect/>
          <a:stretch>
            <a:fillRect/>
          </a:stretch>
        </p:blipFill>
        <p:spPr bwMode="auto">
          <a:xfrm>
            <a:off x="3059832" y="3068960"/>
            <a:ext cx="2952328" cy="2880320"/>
          </a:xfrm>
          <a:prstGeom prst="rect">
            <a:avLst/>
          </a:prstGeom>
          <a:noFill/>
        </p:spPr>
      </p:pic>
      <p:pic>
        <p:nvPicPr>
          <p:cNvPr id="181250" name="Picture 2" descr="http://t2.gstatic.com/images?q=tbn:sAjewtH2ThTwKM:"/>
          <p:cNvPicPr>
            <a:picLocks noChangeAspect="1" noChangeArrowheads="1"/>
          </p:cNvPicPr>
          <p:nvPr/>
        </p:nvPicPr>
        <p:blipFill>
          <a:blip r:embed="rId6" r:link="rId7" cstate="print"/>
          <a:srcRect/>
          <a:stretch>
            <a:fillRect/>
          </a:stretch>
        </p:blipFill>
        <p:spPr bwMode="auto">
          <a:xfrm>
            <a:off x="395536" y="3212976"/>
            <a:ext cx="2592288" cy="2448272"/>
          </a:xfrm>
          <a:prstGeom prst="rect">
            <a:avLst/>
          </a:prstGeom>
          <a:noFill/>
        </p:spPr>
      </p:pic>
      <p:sp>
        <p:nvSpPr>
          <p:cNvPr id="181253" name="Rectangle 5"/>
          <p:cNvSpPr>
            <a:spLocks noChangeArrowheads="1"/>
          </p:cNvSpPr>
          <p:nvPr/>
        </p:nvSpPr>
        <p:spPr bwMode="auto">
          <a:xfrm>
            <a:off x="539552" y="98887"/>
            <a:ext cx="8136904" cy="28315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5</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ـ</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الخلايا الحركية </a:t>
            </a:r>
            <a:r>
              <a:rPr kumimoji="0" lang="en-US"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Bulliform</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cells</a:t>
            </a:r>
            <a:r>
              <a:rPr kumimoji="0" lang="ar-SA" sz="32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rgbClr val="C00000"/>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خلايا كبيرة الحجم وذات جدر سليولوزية رقيقة وذات فجوات كبيرة، وتحتوي هذه الخلايا على كمية كبيرة من الماء وقد تكون خالية من البلاستيدات الخضر، وتقوم بالتفاف الأوراق،كما تساعد في تفتح الأوراق في البراعم.</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1254" name="Rectangle 6"/>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81255" name="Rectangle 7"/>
          <p:cNvSpPr>
            <a:spLocks noChangeArrowheads="1"/>
          </p:cNvSpPr>
          <p:nvPr/>
        </p:nvSpPr>
        <p:spPr bwMode="auto">
          <a:xfrm>
            <a:off x="0" y="2295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3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81256" name="Rectangle 8"/>
          <p:cNvSpPr>
            <a:spLocks noChangeArrowheads="1"/>
          </p:cNvSpPr>
          <p:nvPr/>
        </p:nvSpPr>
        <p:spPr bwMode="auto">
          <a:xfrm>
            <a:off x="0" y="3438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1257" name="Rectangle 9"/>
          <p:cNvSpPr>
            <a:spLocks noChangeArrowheads="1"/>
          </p:cNvSpPr>
          <p:nvPr/>
        </p:nvSpPr>
        <p:spPr bwMode="auto">
          <a:xfrm>
            <a:off x="5220072" y="5749515"/>
            <a:ext cx="720080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شكل (41 ) انماط </a:t>
            </a:r>
            <a:r>
              <a:rPr kumimoji="0" lang="ar-SA" sz="1600" b="1" i="1"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الخلايا الحركية</a:t>
            </a:r>
            <a:endParaRPr kumimoji="0" lang="en-US" sz="1400" b="0" i="1"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ChangeArrowheads="1"/>
          </p:cNvSpPr>
          <p:nvPr/>
        </p:nvSpPr>
        <p:spPr bwMode="auto">
          <a:xfrm>
            <a:off x="323528" y="260648"/>
            <a:ext cx="8352928"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6 </a:t>
            </a:r>
            <a:r>
              <a:rPr kumimoji="0" lang="ar-SA" sz="28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الثغـور</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Stomata</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مفردها ثغر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Stoma</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وهو فتحة في البشرة تحد بخليتين تسميان بالخلايا الحارسة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Guard cells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وتتحكم هاتين الخليتين في فتحة الثغر وتقع تحت فتحة الثغر مسافة بين خلوية تسمى بالغرفة تحت الثغرية وتتصل بالمسافات بين الخلوية في النسيج الوسطي. كما توجد في كثير من النباتات خليتين أو أكثر، ذات علاقة وظيفية بالخليتين الحارستين تعرف بالخلايا المساعدة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Subsidiary</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cells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80225" name="Picture 1" descr="http://www.lima.ohio-state.edu/biology/images/stoma.jpg"/>
          <p:cNvPicPr>
            <a:picLocks noChangeAspect="1" noChangeArrowheads="1"/>
          </p:cNvPicPr>
          <p:nvPr/>
        </p:nvPicPr>
        <p:blipFill>
          <a:blip r:embed="rId2" r:link="rId3" cstate="print"/>
          <a:srcRect/>
          <a:stretch>
            <a:fillRect/>
          </a:stretch>
        </p:blipFill>
        <p:spPr bwMode="auto">
          <a:xfrm>
            <a:off x="323528" y="2924944"/>
            <a:ext cx="4176464" cy="2880320"/>
          </a:xfrm>
          <a:prstGeom prst="rect">
            <a:avLst/>
          </a:prstGeom>
          <a:noFill/>
        </p:spPr>
      </p:pic>
      <p:sp>
        <p:nvSpPr>
          <p:cNvPr id="180227" name="Rectangle 3"/>
          <p:cNvSpPr>
            <a:spLocks noChangeArrowheads="1"/>
          </p:cNvSpPr>
          <p:nvPr/>
        </p:nvSpPr>
        <p:spPr bwMode="auto">
          <a:xfrm>
            <a:off x="2462889" y="6168173"/>
            <a:ext cx="2481770"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تركيب الثغر</a:t>
            </a:r>
            <a:endParaRPr kumimoji="0" lang="ar-SA"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Picture 2" descr="The density and patterning of stomata in response to environmental stimul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8606" y="2924944"/>
            <a:ext cx="3497849" cy="28803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2" descr="http://t2.gstatic.com/images?q=tbn:6yMqYdTvY1B3_M:"/>
          <p:cNvPicPr>
            <a:picLocks noChangeAspect="1" noChangeArrowheads="1"/>
          </p:cNvPicPr>
          <p:nvPr/>
        </p:nvPicPr>
        <p:blipFill>
          <a:blip r:embed="rId2" r:link="rId3" cstate="print"/>
          <a:srcRect/>
          <a:stretch>
            <a:fillRect/>
          </a:stretch>
        </p:blipFill>
        <p:spPr bwMode="auto">
          <a:xfrm>
            <a:off x="251520" y="3140968"/>
            <a:ext cx="2304256" cy="2880320"/>
          </a:xfrm>
          <a:prstGeom prst="rect">
            <a:avLst/>
          </a:prstGeom>
          <a:noFill/>
        </p:spPr>
      </p:pic>
      <p:pic>
        <p:nvPicPr>
          <p:cNvPr id="179201" name="Picture 1" descr="http://t1.gstatic.com/images?q=tbn:0Ka52DSlD2FTuM:"/>
          <p:cNvPicPr>
            <a:picLocks noChangeAspect="1" noChangeArrowheads="1"/>
          </p:cNvPicPr>
          <p:nvPr/>
        </p:nvPicPr>
        <p:blipFill>
          <a:blip r:embed="rId4" r:link="rId5" cstate="print"/>
          <a:srcRect/>
          <a:stretch>
            <a:fillRect/>
          </a:stretch>
        </p:blipFill>
        <p:spPr bwMode="auto">
          <a:xfrm>
            <a:off x="2699792" y="3140968"/>
            <a:ext cx="2520280" cy="2843386"/>
          </a:xfrm>
          <a:prstGeom prst="rect">
            <a:avLst/>
          </a:prstGeom>
          <a:noFill/>
        </p:spPr>
      </p:pic>
      <p:pic>
        <p:nvPicPr>
          <p:cNvPr id="179203" name="Picture 3" descr="spaltoef"/>
          <p:cNvPicPr>
            <a:picLocks noChangeAspect="1" noChangeArrowheads="1" noCrop="1"/>
          </p:cNvPicPr>
          <p:nvPr/>
        </p:nvPicPr>
        <p:blipFill>
          <a:blip r:embed="rId6" cstate="print"/>
          <a:srcRect/>
          <a:stretch>
            <a:fillRect/>
          </a:stretch>
        </p:blipFill>
        <p:spPr bwMode="auto">
          <a:xfrm>
            <a:off x="5364088" y="3140968"/>
            <a:ext cx="3096344" cy="2880320"/>
          </a:xfrm>
          <a:prstGeom prst="rect">
            <a:avLst/>
          </a:prstGeom>
          <a:noFill/>
        </p:spPr>
      </p:pic>
      <p:sp>
        <p:nvSpPr>
          <p:cNvPr id="179204" name="Rectangle 4"/>
          <p:cNvSpPr>
            <a:spLocks noChangeArrowheads="1"/>
          </p:cNvSpPr>
          <p:nvPr/>
        </p:nvSpPr>
        <p:spPr bwMode="auto">
          <a:xfrm>
            <a:off x="251520" y="266966"/>
            <a:ext cx="8424936"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ترتيب الثغور: </a:t>
            </a:r>
            <a:endParaRPr kumimoji="0" lang="en-US" sz="3600" b="1" i="0" u="none" strike="noStrike" cap="none" normalizeH="0" baseline="0" dirty="0" smtClean="0">
              <a:ln>
                <a:noFill/>
              </a:ln>
              <a:solidFill>
                <a:srgbClr val="0070C0"/>
              </a:solidFill>
              <a:effectLst/>
              <a:latin typeface="Arial" pitchFamily="34" charset="0"/>
              <a:cs typeface="Arial" pitchFamily="34" charset="0"/>
            </a:endParaRPr>
          </a:p>
          <a:p>
            <a:pPr indent="457200" algn="justLow" eaLnBrk="0" fontAlgn="base" hangingPunct="0">
              <a:spcBef>
                <a:spcPct val="0"/>
              </a:spcBef>
              <a:spcAft>
                <a:spcPct val="0"/>
              </a:spcAft>
            </a:pPr>
            <a:r>
              <a:rPr lang="ar-SA" sz="2800" dirty="0">
                <a:latin typeface="Times New Roman" pitchFamily="18" charset="0"/>
                <a:ea typeface="Times New Roman" pitchFamily="18" charset="0"/>
                <a:cs typeface="Traditional Arabic" pitchFamily="2" charset="-78"/>
              </a:rPr>
              <a:t>فتوجد الثغور في الأجزاء الخضراء الهوائية ( الساق والورقة وأجزاء الزهرة ). كما توجد الثغور على الأوراق أحياناً في كلا </a:t>
            </a:r>
            <a:r>
              <a:rPr lang="ar-SA" sz="2800" dirty="0" smtClean="0">
                <a:latin typeface="Times New Roman" pitchFamily="18" charset="0"/>
                <a:ea typeface="Times New Roman" pitchFamily="18" charset="0"/>
                <a:cs typeface="Traditional Arabic" pitchFamily="2" charset="-78"/>
              </a:rPr>
              <a:t>السطحين.  </a:t>
            </a:r>
            <a:r>
              <a:rPr lang="ar-SA" sz="2800" dirty="0" smtClean="0">
                <a:latin typeface="Arial" pitchFamily="34" charset="0"/>
                <a:cs typeface="Arial" pitchFamily="34" charset="0"/>
              </a:rPr>
              <a:t>في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الأوراق متوازية التعرق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تكون الثغور في </a:t>
            </a:r>
            <a:r>
              <a:rPr kumimoji="0" lang="ar-SA" sz="28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صفوف متوازية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مثل ذوات الفلقة الواحدة </a:t>
            </a:r>
            <a:r>
              <a:rPr kumimoji="0" lang="ar-SA" sz="28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و</a:t>
            </a:r>
            <a:r>
              <a:rPr kumimoji="0" lang="ar-SA" sz="28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في الأوراق شبكية التعرق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تكون </a:t>
            </a:r>
            <a:r>
              <a:rPr kumimoji="0" lang="ar-SA" sz="28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الثغور مبعثرة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قد توجد الخلايا الحارسة بمستوى خلايا البشرة المجاورة أو تعلوها أو قد تكون غائرة كما في أوراق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9205" name="Rectangle 5"/>
          <p:cNvSpPr>
            <a:spLocks noChangeArrowheads="1"/>
          </p:cNvSpPr>
          <p:nvPr/>
        </p:nvSpPr>
        <p:spPr bwMode="auto">
          <a:xfrm rot="10800000" flipV="1">
            <a:off x="0" y="-800922"/>
            <a:ext cx="914400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الصنوبر أو في غرف أو تجاويف ثغرية كما في أوراق </a:t>
            </a:r>
            <a:r>
              <a:rPr kumimoji="0" lang="ar-SA" sz="1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الدفلة</a:t>
            </a:r>
            <a:r>
              <a:rPr kumimoji="0" lang="ar-SA"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9206" name="Rectangle 6"/>
          <p:cNvSpPr>
            <a:spLocks noChangeArrowheads="1"/>
          </p:cNvSpPr>
          <p:nvPr/>
        </p:nvSpPr>
        <p:spPr bwMode="auto">
          <a:xfrm>
            <a:off x="0" y="2200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79207" name="Rectangle 7"/>
          <p:cNvSpPr>
            <a:spLocks noChangeArrowheads="1"/>
          </p:cNvSpPr>
          <p:nvPr/>
        </p:nvSpPr>
        <p:spPr bwMode="auto">
          <a:xfrm>
            <a:off x="5724128" y="6165304"/>
            <a:ext cx="1979712"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شكل الخلايا الحارسة: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80" name="Picture 4" descr="http://t1.gstatic.com/images?q=tbn:xy5lL6ovSzNCHM:"/>
          <p:cNvPicPr>
            <a:picLocks noChangeAspect="1" noChangeArrowheads="1"/>
          </p:cNvPicPr>
          <p:nvPr/>
        </p:nvPicPr>
        <p:blipFill rotWithShape="1">
          <a:blip r:embed="rId2" r:link="rId3" cstate="print"/>
          <a:srcRect t="52125"/>
          <a:stretch/>
        </p:blipFill>
        <p:spPr bwMode="auto">
          <a:xfrm>
            <a:off x="4211960" y="2884984"/>
            <a:ext cx="3767045" cy="2992288"/>
          </a:xfrm>
          <a:prstGeom prst="rect">
            <a:avLst/>
          </a:prstGeom>
          <a:noFill/>
        </p:spPr>
      </p:pic>
      <p:pic>
        <p:nvPicPr>
          <p:cNvPr id="178179" name="Picture 3" descr="http://t0.gstatic.com/images?q=tbn:-cV4417qfH-isM:"/>
          <p:cNvPicPr>
            <a:picLocks noChangeAspect="1" noChangeArrowheads="1"/>
          </p:cNvPicPr>
          <p:nvPr/>
        </p:nvPicPr>
        <p:blipFill>
          <a:blip r:embed="rId4" r:link="rId5" cstate="print"/>
          <a:srcRect/>
          <a:stretch>
            <a:fillRect/>
          </a:stretch>
        </p:blipFill>
        <p:spPr bwMode="auto">
          <a:xfrm>
            <a:off x="323528" y="2780928"/>
            <a:ext cx="3718279" cy="3096344"/>
          </a:xfrm>
          <a:prstGeom prst="rect">
            <a:avLst/>
          </a:prstGeom>
          <a:noFill/>
        </p:spPr>
      </p:pic>
      <p:sp>
        <p:nvSpPr>
          <p:cNvPr id="178181" name="Rectangle 5"/>
          <p:cNvSpPr>
            <a:spLocks noChangeArrowheads="1"/>
          </p:cNvSpPr>
          <p:nvPr/>
        </p:nvSpPr>
        <p:spPr bwMode="auto">
          <a:xfrm>
            <a:off x="323528" y="680995"/>
            <a:ext cx="8424936"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Low" fontAlgn="base">
              <a:spcBef>
                <a:spcPct val="0"/>
              </a:spcBef>
              <a:spcAft>
                <a:spcPct val="0"/>
              </a:spcAft>
            </a:pPr>
            <a:r>
              <a:rPr lang="ar-SA" sz="3200" b="1" dirty="0">
                <a:latin typeface="Times New Roman" pitchFamily="18" charset="0"/>
                <a:ea typeface="Times New Roman" pitchFamily="18" charset="0"/>
                <a:cs typeface="Traditional Arabic" pitchFamily="2" charset="-78"/>
              </a:rPr>
              <a:t>أشكال الخلايا الحارسة</a:t>
            </a:r>
            <a:endParaRPr lang="ar-SA" sz="3600" dirty="0">
              <a:latin typeface="Arial" pitchFamily="34" charset="0"/>
              <a:cs typeface="Arial" pitchFamily="34" charset="0"/>
            </a:endParaRPr>
          </a:p>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عادة تكون </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الحارسة هلالية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أو </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كلوية الشكل</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Kidny</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shaped</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في ذوات الفلقتين أو </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منتفختي الطرفين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في ذوات الفلقة الواحدة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Dumb </a:t>
            </a:r>
            <a:r>
              <a:rPr kumimoji="0" lang="en-US" sz="3200" b="0" i="0" u="none" strike="noStrike" cap="none" normalizeH="0" baseline="0" dirty="0" smtClean="0">
                <a:ln>
                  <a:noFill/>
                </a:ln>
                <a:solidFill>
                  <a:srgbClr val="C00000"/>
                </a:solidFill>
                <a:effectLst/>
                <a:latin typeface="Arial"/>
                <a:ea typeface="Times New Roman" pitchFamily="18" charset="0"/>
                <a:cs typeface="Traditional Arabic" pitchFamily="2" charset="-78"/>
              </a:rPr>
              <a:t>–</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bell shaped</a:t>
            </a:r>
            <a:r>
              <a:rPr kumimoji="0" lang="ar-SA" sz="32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أي </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على شكل وحدتي أثقال.</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78182" name="Rectangle 6"/>
          <p:cNvSpPr>
            <a:spLocks noChangeArrowheads="1"/>
          </p:cNvSpPr>
          <p:nvPr/>
        </p:nvSpPr>
        <p:spPr bwMode="auto">
          <a:xfrm>
            <a:off x="0" y="167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78183" name="Rectangle 7"/>
          <p:cNvSpPr>
            <a:spLocks noChangeArrowheads="1"/>
          </p:cNvSpPr>
          <p:nvPr/>
        </p:nvSpPr>
        <p:spPr bwMode="auto">
          <a:xfrm>
            <a:off x="0" y="2676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8184" name="Rectangle 8"/>
          <p:cNvSpPr>
            <a:spLocks noChangeArrowheads="1"/>
          </p:cNvSpPr>
          <p:nvPr/>
        </p:nvSpPr>
        <p:spPr bwMode="auto">
          <a:xfrm>
            <a:off x="0" y="3733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8185" name="Rectangle 9"/>
          <p:cNvSpPr>
            <a:spLocks noChangeArrowheads="1"/>
          </p:cNvSpPr>
          <p:nvPr/>
        </p:nvSpPr>
        <p:spPr bwMode="auto">
          <a:xfrm>
            <a:off x="1216717" y="5826581"/>
            <a:ext cx="3148618" cy="6924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1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أشكال الخلايا الحارسة</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5436096" y="467955"/>
            <a:ext cx="331236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محتويات الخلايا الحارسة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Guard</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cells</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تحتوي الخلية الحارسة على نواة واضحة أو كبيرة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وبلاستيدات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خضر تجمع النشا على فترات ويكون الجهاز الفراغي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مجزءاً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بدرجات مختلفة، كما تحتوي على العديد من الأجسام السبحية. وأن الجدار غير منتظم السمك (شكل 43 ).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5522" b="-5522"/>
          <a:stretch/>
        </p:blipFill>
        <p:spPr>
          <a:xfrm>
            <a:off x="467544" y="260648"/>
            <a:ext cx="4856088" cy="403244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063" y="3861049"/>
            <a:ext cx="4392488" cy="2664296"/>
          </a:xfrm>
          <a:prstGeom prst="rect">
            <a:avLst/>
          </a:prstGeom>
        </p:spPr>
      </p:pic>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3968" y="188640"/>
            <a:ext cx="4662264" cy="6124754"/>
          </a:xfrm>
          <a:prstGeom prst="rect">
            <a:avLst/>
          </a:prstGeom>
        </p:spPr>
        <p:txBody>
          <a:bodyPr wrap="square">
            <a:spAutoFit/>
          </a:bodyPr>
          <a:lstStyle/>
          <a:p>
            <a:pPr lvl="0" indent="457200" algn="justLow" eaLnBrk="0" fontAlgn="base" hangingPunct="0">
              <a:spcBef>
                <a:spcPct val="0"/>
              </a:spcBef>
              <a:spcAft>
                <a:spcPct val="0"/>
              </a:spcAft>
            </a:pPr>
            <a:r>
              <a:rPr lang="ar-SA" sz="2800" b="1" dirty="0">
                <a:solidFill>
                  <a:srgbClr val="0070C0"/>
                </a:solidFill>
                <a:latin typeface="Times New Roman" pitchFamily="18" charset="0"/>
                <a:ea typeface="Times New Roman" pitchFamily="18" charset="0"/>
                <a:cs typeface="Traditional Arabic" pitchFamily="2" charset="-78"/>
              </a:rPr>
              <a:t>نشأة الثغر :</a:t>
            </a:r>
          </a:p>
          <a:p>
            <a:pPr lvl="0" indent="457200" algn="justLow" eaLnBrk="0" fontAlgn="base" hangingPunct="0">
              <a:spcBef>
                <a:spcPct val="0"/>
              </a:spcBef>
              <a:spcAft>
                <a:spcPct val="0"/>
              </a:spcAft>
            </a:pPr>
            <a:r>
              <a:rPr lang="ar-SA" sz="2800" dirty="0" smtClean="0">
                <a:solidFill>
                  <a:srgbClr val="000000"/>
                </a:solidFill>
                <a:latin typeface="Times New Roman" pitchFamily="18" charset="0"/>
                <a:ea typeface="Times New Roman" pitchFamily="18" charset="0"/>
                <a:cs typeface="Traditional Arabic" pitchFamily="2" charset="-78"/>
              </a:rPr>
              <a:t>يتكون </a:t>
            </a:r>
            <a:r>
              <a:rPr lang="ar-SA" sz="2800" dirty="0">
                <a:solidFill>
                  <a:srgbClr val="000000"/>
                </a:solidFill>
                <a:latin typeface="Times New Roman" pitchFamily="18" charset="0"/>
                <a:ea typeface="Times New Roman" pitchFamily="18" charset="0"/>
                <a:cs typeface="Traditional Arabic" pitchFamily="2" charset="-78"/>
              </a:rPr>
              <a:t>الثغر نتيجة الإنقسامات في </a:t>
            </a:r>
            <a:r>
              <a:rPr lang="ar-SA" sz="2800" b="1" dirty="0">
                <a:solidFill>
                  <a:srgbClr val="0070C0"/>
                </a:solidFill>
                <a:latin typeface="Times New Roman" pitchFamily="18" charset="0"/>
                <a:ea typeface="Times New Roman" pitchFamily="18" charset="0"/>
                <a:cs typeface="Traditional Arabic" pitchFamily="2" charset="-78"/>
              </a:rPr>
              <a:t>منشئ البشرة </a:t>
            </a:r>
            <a:r>
              <a:rPr lang="en-US" sz="2800" dirty="0" err="1">
                <a:solidFill>
                  <a:srgbClr val="C00000"/>
                </a:solidFill>
                <a:latin typeface="Traditional Arabic" pitchFamily="2" charset="-78"/>
                <a:ea typeface="Times New Roman" pitchFamily="18" charset="0"/>
                <a:cs typeface="Traditional Arabic" pitchFamily="2" charset="-78"/>
              </a:rPr>
              <a:t>Protoderm</a:t>
            </a:r>
            <a:r>
              <a:rPr lang="ar-SA" sz="2800" dirty="0">
                <a:solidFill>
                  <a:srgbClr val="000000"/>
                </a:solidFill>
                <a:latin typeface="Times New Roman" pitchFamily="18" charset="0"/>
                <a:ea typeface="Times New Roman" pitchFamily="18" charset="0"/>
                <a:cs typeface="Traditional Arabic" pitchFamily="2" charset="-78"/>
              </a:rPr>
              <a:t> فبعد عدة انقسامات لخلية منشئ البشرة تصبح أحد الخلايا الناتجة خلية منشئة للثغر ( خلية أمية للثغر </a:t>
            </a:r>
            <a:r>
              <a:rPr lang="en-US" sz="2800" dirty="0" smtClean="0">
                <a:solidFill>
                  <a:srgbClr val="FF0000"/>
                </a:solidFill>
                <a:latin typeface="Times New Roman" pitchFamily="18" charset="0"/>
                <a:ea typeface="Times New Roman" pitchFamily="18" charset="0"/>
                <a:cs typeface="Traditional Arabic" pitchFamily="2" charset="-78"/>
              </a:rPr>
              <a:t>Guard Mother cell</a:t>
            </a:r>
            <a:r>
              <a:rPr lang="ar-SA" sz="2800" dirty="0" smtClean="0">
                <a:solidFill>
                  <a:srgbClr val="000000"/>
                </a:solidFill>
                <a:latin typeface="Times New Roman" pitchFamily="18" charset="0"/>
                <a:ea typeface="Times New Roman" pitchFamily="18" charset="0"/>
                <a:cs typeface="Traditional Arabic" pitchFamily="2" charset="-78"/>
              </a:rPr>
              <a:t>) </a:t>
            </a:r>
            <a:r>
              <a:rPr lang="ar-SA" sz="2800" dirty="0">
                <a:solidFill>
                  <a:srgbClr val="000000"/>
                </a:solidFill>
                <a:latin typeface="Times New Roman" pitchFamily="18" charset="0"/>
                <a:ea typeface="Times New Roman" pitchFamily="18" charset="0"/>
                <a:cs typeface="Traditional Arabic" pitchFamily="2" charset="-78"/>
              </a:rPr>
              <a:t>ثم تنقسم هذه إلى خليتين حارستين وتكبران وتأخذان الشكل الهلالي أو الكلوي كما في ذوات الفلقتين أو الصولجاني كما في ذوات الفلقة الواحدة. وتحتل المسافة التي ستكون فتحة الثغر كتلة من مادة بكتية عدسية الشكل تذوب فيما بعد وتقع الخلية الأمية للثغر في مستوى خلايا البشرة ولكن يتغير موضعها بعد ذلك حسب بروز أو انخفاض الثغر عن سطح البشرة.</a:t>
            </a:r>
            <a:endParaRPr lang="ar-SA" sz="2800" dirty="0">
              <a:solidFill>
                <a:srgbClr val="000000"/>
              </a:solidFill>
              <a:latin typeface="Arial" pitchFamily="34" charset="0"/>
              <a:cs typeface="Arial"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520" y="332656"/>
            <a:ext cx="3901440" cy="3331464"/>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0272" b="51111"/>
          <a:stretch/>
        </p:blipFill>
        <p:spPr>
          <a:xfrm>
            <a:off x="1794451" y="4082306"/>
            <a:ext cx="2417509" cy="2227014"/>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r="68500"/>
          <a:stretch/>
        </p:blipFill>
        <p:spPr>
          <a:xfrm>
            <a:off x="339265" y="3855678"/>
            <a:ext cx="1265381" cy="2680270"/>
          </a:xfrm>
          <a:prstGeom prst="rect">
            <a:avLst/>
          </a:prstGeom>
        </p:spPr>
      </p:pic>
    </p:spTree>
    <p:extLst>
      <p:ext uri="{BB962C8B-B14F-4D97-AF65-F5344CB8AC3E}">
        <p14:creationId xmlns:p14="http://schemas.microsoft.com/office/powerpoint/2010/main" val="38645254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611560" y="314381"/>
            <a:ext cx="7920880" cy="54476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الخلية النباتية </a:t>
            </a:r>
            <a:r>
              <a:rPr kumimoji="0" lang="en-US"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The plant cell</a:t>
            </a: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في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سنة 1839م أطلق العالم الألماني شلايدين </a:t>
            </a:r>
            <a:r>
              <a:rPr kumimoji="0" lang="en-US" sz="2400" b="0"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Schleiden</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عالم نباتي ) والعالم شوان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Schwann</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عالم حيواني ) نظرية الخلية</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Cell theory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ومضمونها أن الخلية هي الوحدة التركيبية والوظيفية للكائن الحي وأنها تنشأ من انقسام خلية سابقة.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ولهذا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فالخلية هي الوحدة التركيبية والوظيفية للكائن العضوي الحي. وسميت خلية نسبة إلى خلايا النحل، وقد أخذت التسمية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Cell</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الأصل اللاتيني </a:t>
            </a:r>
            <a:r>
              <a:rPr kumimoji="0" lang="en-US" sz="2400" b="0"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Cellula</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ومعناه المسكن الصغير. </a:t>
            </a:r>
            <a:r>
              <a:rPr kumimoji="0" lang="ar-SA"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وأول من شاهد الخـلية روبرت </a:t>
            </a:r>
            <a:r>
              <a:rPr kumimoji="0" lang="ar-SA" sz="2400" b="0"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هوك</a:t>
            </a:r>
            <a:r>
              <a:rPr kumimoji="0" lang="ar-SA"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Robert</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Hooke</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القرن السابع عشر الميلادي في قطاع من نسيج الفلين شاهدها كفراغ محدد بجدار. بعد ذلك بفترة ومن خلال فحص عينة حية رأى سائلاً داخل هذا التجويف أطلق عليه فيما بعد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بالبروتوبلاست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البروتوبلازم</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Protoplast</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or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protoplasm</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ثم زاد الاهتمام بهذا السائل حتى اكتشف روبرت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بـراون</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Robert</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Brown</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جسماً كروياً أطلق عليه اسم النواة (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Nucleus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عام ( 1831م ).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تلى</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ذلك التمييز بين المادة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البروتوبلازمية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والعصير الخلوي ثم أطلق على المادة التي تحيط بالنواة اسم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السيتوبلازم</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Cytoplasm</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ومن ثم توالت اكتشافات مكونات الخلية أولاً بالمجهر الضوئي ثم بالمجهر الإلكتروني ( شكل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4</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descr="stomataFIG2HP"/>
          <p:cNvPicPr>
            <a:picLocks noChangeAspect="1" noChangeArrowheads="1"/>
          </p:cNvPicPr>
          <p:nvPr/>
        </p:nvPicPr>
        <p:blipFill>
          <a:blip r:embed="rId2" cstate="print"/>
          <a:stretch>
            <a:fillRect/>
          </a:stretch>
        </p:blipFill>
        <p:spPr bwMode="auto">
          <a:xfrm>
            <a:off x="0" y="0"/>
            <a:ext cx="9144000" cy="6858000"/>
          </a:xfrm>
          <a:prstGeom prst="rect">
            <a:avLst/>
          </a:prstGeom>
          <a:noFill/>
          <a:ln>
            <a:noFill/>
          </a:ln>
        </p:spPr>
      </p:pic>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2" name="Rectangle 4"/>
          <p:cNvSpPr>
            <a:spLocks noChangeArrowheads="1"/>
          </p:cNvSpPr>
          <p:nvPr/>
        </p:nvSpPr>
        <p:spPr bwMode="auto">
          <a:xfrm>
            <a:off x="0" y="3209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96613" name="Rectangle 5"/>
          <p:cNvSpPr>
            <a:spLocks noChangeArrowheads="1"/>
          </p:cNvSpPr>
          <p:nvPr/>
        </p:nvSpPr>
        <p:spPr bwMode="auto">
          <a:xfrm>
            <a:off x="0" y="427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1"/>
          <p:cNvSpPr>
            <a:spLocks noChangeArrowheads="1"/>
          </p:cNvSpPr>
          <p:nvPr/>
        </p:nvSpPr>
        <p:spPr bwMode="auto">
          <a:xfrm>
            <a:off x="323528" y="26519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Stomatal Movement in Dicot Plants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  </a:t>
            </a:r>
            <a:endParaRPr kumimoji="0" lang="en-US" altLang="en-US" sz="4600" b="0" i="0" u="none" strike="noStrike" cap="none" normalizeH="0" baseline="0" dirty="0" smtClean="0">
              <a:ln>
                <a:noFill/>
              </a:ln>
              <a:solidFill>
                <a:schemeClr val="tx1"/>
              </a:solidFill>
              <a:effectLst/>
              <a:latin typeface="Arial" panose="020B0604020202020204" pitchFamily="34" charset="0"/>
            </a:endParaRPr>
          </a:p>
        </p:txBody>
      </p:sp>
      <p:grpSp>
        <p:nvGrpSpPr>
          <p:cNvPr id="6" name="Group 5"/>
          <p:cNvGrpSpPr/>
          <p:nvPr/>
        </p:nvGrpSpPr>
        <p:grpSpPr>
          <a:xfrm>
            <a:off x="323528" y="265199"/>
            <a:ext cx="8247009" cy="6260145"/>
            <a:chOff x="456746" y="209276"/>
            <a:chExt cx="8230507" cy="6470259"/>
          </a:xfrm>
        </p:grpSpPr>
        <p:sp>
          <p:nvSpPr>
            <p:cNvPr id="196611" name="Rectangle 3"/>
            <p:cNvSpPr>
              <a:spLocks noChangeArrowheads="1"/>
            </p:cNvSpPr>
            <p:nvPr/>
          </p:nvSpPr>
          <p:spPr bwMode="auto">
            <a:xfrm>
              <a:off x="539552" y="209276"/>
              <a:ext cx="806489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آلية فتح وغلق الثغر</a:t>
              </a:r>
              <a:r>
                <a:rPr kumimoji="0" lang="ar-SA" sz="20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 أهم مميزات الثغر عدم انتظام تغلظ الجدار بالخلايا الحارسة ويظهر ذلك أن له علاقة بتغير الشكل والحجم نتيجة تغيرات التوتر في الخلايا الحارسة.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ويحدث فتح وغلق الثغر في النوع ذو الخلايا الحارسة كلوية الشكل نتيجة تحرك الجدار الخلفي الذي يبتعد بعيداً عن فتحة الثغر وهو جدار رقيق ومطاط بخلاف الجدار المواجه للفتحة حيث يكون سميكاً وعند امتلاء الخلية يبتعد الجدار الخلفي عن فتحة الثغر بينما يصبح الجدار الأمامي مستقيماً أو مقعراً ويعود الثغر إلى </a:t>
              </a:r>
              <a:r>
                <a:rPr kumimoji="0" lang="ar-SA" sz="20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الإنقلاق</a:t>
              </a: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عندما يقل ضغط </a:t>
              </a:r>
              <a:r>
                <a:rPr kumimoji="0" lang="ar-SA" sz="20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الإمتلاء</a:t>
              </a: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3" name="Group 2"/>
            <p:cNvGrpSpPr/>
            <p:nvPr/>
          </p:nvGrpSpPr>
          <p:grpSpPr>
            <a:xfrm>
              <a:off x="456746" y="2357544"/>
              <a:ext cx="8230507" cy="4321991"/>
              <a:chOff x="574866" y="2276872"/>
              <a:chExt cx="8230507" cy="4321991"/>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866" y="2318060"/>
                <a:ext cx="3707354" cy="312908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2276872"/>
                <a:ext cx="4305381" cy="3242810"/>
              </a:xfrm>
              <a:prstGeom prst="rect">
                <a:avLst/>
              </a:prstGeom>
            </p:spPr>
          </p:pic>
          <p:pic>
            <p:nvPicPr>
              <p:cNvPr id="60418" name="Picture 2" descr="http://images.tutorvista.com/contentimages/biology_12/content/us/class12biology/chapter01/images/img9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866" y="5855913"/>
                <a:ext cx="4791075" cy="742950"/>
              </a:xfrm>
              <a:prstGeom prst="rect">
                <a:avLst/>
              </a:prstGeom>
              <a:noFill/>
              <a:extLst>
                <a:ext uri="{909E8E84-426E-40DD-AFC4-6F175D3DCCD1}">
                  <a14:hiddenFill xmlns:a14="http://schemas.microsoft.com/office/drawing/2010/main">
                    <a:solidFill>
                      <a:srgbClr val="FFFFFF"/>
                    </a:solidFill>
                  </a14:hiddenFill>
                </a:ext>
              </a:extLst>
            </p:spPr>
          </p:pic>
        </p:grpSp>
      </p:gr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928" y="2924944"/>
            <a:ext cx="5029150" cy="2715741"/>
          </a:xfrm>
          <a:prstGeom prst="rect">
            <a:avLst/>
          </a:prstGeom>
        </p:spPr>
      </p:pic>
      <p:sp>
        <p:nvSpPr>
          <p:cNvPr id="3" name="Rectangle 1"/>
          <p:cNvSpPr>
            <a:spLocks noChangeArrowheads="1"/>
          </p:cNvSpPr>
          <p:nvPr/>
        </p:nvSpPr>
        <p:spPr bwMode="auto">
          <a:xfrm>
            <a:off x="6372200" y="701258"/>
            <a:ext cx="2232248" cy="4447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rtl="0" eaLnBrk="0" fontAlgn="base" hangingPunct="0">
              <a:spcBef>
                <a:spcPct val="0"/>
              </a:spcBef>
              <a:spcAft>
                <a:spcPct val="0"/>
              </a:spcAft>
            </a:pPr>
            <a:r>
              <a:rPr lang="ar-SA" altLang="en-US" sz="2000" smtClean="0">
                <a:solidFill>
                  <a:srgbClr val="FF0000"/>
                </a:solidFill>
                <a:latin typeface="Arial" panose="020B0604020202020204" pitchFamily="34" charset="0"/>
                <a:cs typeface="Arial" panose="020B0604020202020204" pitchFamily="34" charset="0"/>
              </a:rPr>
              <a:t>النوع الصولجاني: </a:t>
            </a:r>
            <a:r>
              <a:rPr lang="ar-SA" altLang="en-US" sz="2000" dirty="0" smtClean="0">
                <a:latin typeface="Arial" panose="020B0604020202020204" pitchFamily="34" charset="0"/>
                <a:cs typeface="Arial" panose="020B0604020202020204" pitchFamily="34" charset="0"/>
              </a:rPr>
              <a:t>ذو </a:t>
            </a:r>
            <a:r>
              <a:rPr lang="ar-SA" altLang="en-US" sz="2000" dirty="0">
                <a:latin typeface="Arial" panose="020B0604020202020204" pitchFamily="34" charset="0"/>
                <a:cs typeface="Arial" panose="020B0604020202020204" pitchFamily="34" charset="0"/>
              </a:rPr>
              <a:t>الخلايا منتفخة الأطراف </a:t>
            </a:r>
            <a:endParaRPr lang="en-US" altLang="en-US" sz="2000" dirty="0" smtClean="0">
              <a:latin typeface="Arial" panose="020B0604020202020204" pitchFamily="34" charset="0"/>
              <a:cs typeface="Arial" panose="020B0604020202020204" pitchFamily="34" charset="0"/>
            </a:endParaRPr>
          </a:p>
          <a:p>
            <a:pPr lvl="0" rtl="0" eaLnBrk="0" fontAlgn="base" hangingPunct="0">
              <a:spcBef>
                <a:spcPct val="0"/>
              </a:spcBef>
              <a:spcAft>
                <a:spcPct val="0"/>
              </a:spcAft>
            </a:pPr>
            <a:r>
              <a:rPr lang="en-US" sz="2000" dirty="0">
                <a:solidFill>
                  <a:srgbClr val="C00000"/>
                </a:solidFill>
                <a:latin typeface="Traditional Arabic" pitchFamily="2" charset="-78"/>
                <a:ea typeface="Times New Roman" pitchFamily="18" charset="0"/>
                <a:cs typeface="Traditional Arabic" pitchFamily="2" charset="-78"/>
              </a:rPr>
              <a:t>Dumb </a:t>
            </a:r>
            <a:r>
              <a:rPr lang="en-US" sz="2000" dirty="0">
                <a:solidFill>
                  <a:srgbClr val="C00000"/>
                </a:solidFill>
                <a:latin typeface="Arial"/>
                <a:ea typeface="Times New Roman" pitchFamily="18" charset="0"/>
                <a:cs typeface="Traditional Arabic" pitchFamily="2" charset="-78"/>
              </a:rPr>
              <a:t>–</a:t>
            </a:r>
            <a:r>
              <a:rPr lang="en-US" sz="2000" dirty="0">
                <a:solidFill>
                  <a:srgbClr val="C00000"/>
                </a:solidFill>
                <a:latin typeface="Traditional Arabic" pitchFamily="2" charset="-78"/>
                <a:ea typeface="Times New Roman" pitchFamily="18" charset="0"/>
                <a:cs typeface="Traditional Arabic" pitchFamily="2" charset="-78"/>
              </a:rPr>
              <a:t> bell shaped</a:t>
            </a:r>
            <a:endParaRPr lang="en-US" altLang="en-US" sz="2000" dirty="0">
              <a:latin typeface="Arial" panose="020B0604020202020204" pitchFamily="34" charset="0"/>
              <a:cs typeface="Arial" panose="020B0604020202020204" pitchFamily="34" charset="0"/>
            </a:endParaRPr>
          </a:p>
          <a:p>
            <a:pPr lvl="0" rtl="0" eaLnBrk="0" fontAlgn="base" hangingPunct="0">
              <a:spcBef>
                <a:spcPct val="0"/>
              </a:spcBef>
              <a:spcAft>
                <a:spcPct val="0"/>
              </a:spcAft>
            </a:pPr>
            <a:r>
              <a:rPr lang="ar-SA" altLang="en-US" sz="2000" dirty="0" smtClean="0">
                <a:latin typeface="Arial" panose="020B0604020202020204" pitchFamily="34" charset="0"/>
                <a:cs typeface="Arial" panose="020B0604020202020204" pitchFamily="34" charset="0"/>
              </a:rPr>
              <a:t>فإن </a:t>
            </a:r>
            <a:r>
              <a:rPr lang="ar-SA" altLang="en-US" sz="2000" dirty="0">
                <a:latin typeface="Arial" panose="020B0604020202020204" pitchFamily="34" charset="0"/>
                <a:cs typeface="Arial" panose="020B0604020202020204" pitchFamily="34" charset="0"/>
              </a:rPr>
              <a:t>النهايات أو أطراف الخلايا تكون رقيقة الجدر بينما يكون الوسط سميك ويسبب زيادة الامتلاء انتفاخ النهايات وبالتالي ابتعاد الأجزاء الوسطية المستقيمة من جدر الخلايا الحارسة عن البعض مسبباً بذلك انفتاح </a:t>
            </a:r>
            <a:r>
              <a:rPr lang="ar-SA" altLang="en-US" sz="2000" dirty="0" smtClean="0">
                <a:latin typeface="Arial" panose="020B0604020202020204" pitchFamily="34" charset="0"/>
                <a:cs typeface="Arial" panose="020B0604020202020204" pitchFamily="34" charset="0"/>
              </a:rPr>
              <a:t>الثغر.</a:t>
            </a:r>
          </a:p>
          <a:p>
            <a:pPr marL="0" marR="0" lvl="0" indent="0" defTabSz="914400" eaLnBrk="0" fontAlgn="base" latinLnBrk="0" hangingPunct="0">
              <a:lnSpc>
                <a:spcPct val="100000"/>
              </a:lnSpc>
              <a:spcBef>
                <a:spcPct val="0"/>
              </a:spcBef>
              <a:spcAft>
                <a:spcPct val="0"/>
              </a:spcAft>
              <a:buClrTx/>
              <a:buSzTx/>
              <a:buFontTx/>
              <a:buNone/>
              <a:tabLst/>
            </a:pPr>
            <a:r>
              <a:rPr kumimoji="0" lang="en-US" altLang="en-US" sz="4300" b="0" i="0" u="none" strike="noStrike" cap="none" normalizeH="0" baseline="0" dirty="0" smtClean="0">
                <a:ln>
                  <a:noFill/>
                </a:ln>
                <a:solidFill>
                  <a:schemeClr val="tx1"/>
                </a:solidFill>
                <a:effectLst/>
                <a:latin typeface="Arial" panose="020B0604020202020204" pitchFamily="34" charset="0"/>
              </a:rPr>
              <a:t>         </a:t>
            </a:r>
          </a:p>
        </p:txBody>
      </p:sp>
      <p:pic>
        <p:nvPicPr>
          <p:cNvPr id="61442" name="Picture 2" descr="http://images.tutorvista.com/contentimages/biology_12/content/us/class12biology/chapter01/images/img94.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0" y="1031258"/>
            <a:ext cx="5383907" cy="695325"/>
          </a:xfrm>
          <a:prstGeom prst="rect">
            <a:avLst/>
          </a:prstGeom>
          <a:noFill/>
          <a:extLst>
            <a:ext uri="{909E8E84-426E-40DD-AFC4-6F175D3DCCD1}">
              <a14:hiddenFill xmlns:a14="http://schemas.microsoft.com/office/drawing/2010/main">
                <a:solidFill>
                  <a:srgbClr val="FFFFFF"/>
                </a:solidFill>
              </a14:hiddenFill>
            </a:ext>
          </a:extLst>
        </p:spPr>
      </p:pic>
      <p:pic>
        <p:nvPicPr>
          <p:cNvPr id="61443" name="Picture 3" descr="http://images.tutorvista.com/contentimages/biology_12/content/us/class12biology/chapter01/images/img95.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294" y="1889884"/>
            <a:ext cx="5095875" cy="4572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6"/>
          <a:stretch>
            <a:fillRect/>
          </a:stretch>
        </p:blipFill>
        <p:spPr>
          <a:xfrm>
            <a:off x="251520" y="404664"/>
            <a:ext cx="4200508" cy="493819"/>
          </a:xfrm>
          <a:prstGeom prst="rect">
            <a:avLst/>
          </a:prstGeom>
        </p:spPr>
      </p:pic>
    </p:spTree>
    <p:extLst>
      <p:ext uri="{BB962C8B-B14F-4D97-AF65-F5344CB8AC3E}">
        <p14:creationId xmlns:p14="http://schemas.microsoft.com/office/powerpoint/2010/main" val="1134954268"/>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5" name="Rectangle 5"/>
          <p:cNvSpPr>
            <a:spLocks noChangeArrowheads="1"/>
          </p:cNvSpPr>
          <p:nvPr/>
        </p:nvSpPr>
        <p:spPr bwMode="auto">
          <a:xfrm>
            <a:off x="3563888" y="312911"/>
            <a:ext cx="540060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457200" algn="l"/>
              </a:tabLst>
            </a:pPr>
            <a:r>
              <a:rPr kumimoji="0" lang="ar-SA" sz="32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أنواع الثغور في النباتات ذوات الفلقتين</a:t>
            </a:r>
            <a:r>
              <a:rPr kumimoji="0" lang="ar-SA" sz="16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تصنف ثغور نباتات ذوات الفلقتين حسب الخلايا المساعدة إلى: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eaLnBrk="0" fontAlgn="base" hangingPunct="0">
              <a:spcBef>
                <a:spcPct val="0"/>
              </a:spcBef>
              <a:spcAft>
                <a:spcPct val="0"/>
              </a:spcAft>
              <a:tabLst>
                <a:tab pos="457200" algn="l"/>
              </a:tabLst>
            </a:pPr>
            <a:r>
              <a:rPr lang="ar-SA" sz="2000" b="1" dirty="0" smtClean="0">
                <a:solidFill>
                  <a:srgbClr val="0070C0"/>
                </a:solidFill>
                <a:latin typeface="Times New Roman" pitchFamily="18" charset="0"/>
                <a:ea typeface="Times New Roman" pitchFamily="18" charset="0"/>
                <a:cs typeface="Traditional Arabic" pitchFamily="2" charset="-78"/>
              </a:rPr>
              <a:t>1_ ثغر غير منتظم الخلايا </a:t>
            </a:r>
            <a:r>
              <a:rPr lang="en-US" sz="2000" b="1" dirty="0" smtClean="0">
                <a:solidFill>
                  <a:srgbClr val="C00000"/>
                </a:solidFill>
                <a:latin typeface="Traditional Arabic" pitchFamily="2" charset="-78"/>
                <a:ea typeface="Times New Roman" pitchFamily="18" charset="0"/>
                <a:cs typeface="Traditional Arabic" pitchFamily="2" charset="-78"/>
              </a:rPr>
              <a:t>Anomocytic</a:t>
            </a:r>
            <a:r>
              <a:rPr lang="ar-SA" sz="2000" b="1" dirty="0" smtClean="0">
                <a:solidFill>
                  <a:srgbClr val="0070C0"/>
                </a:solidFill>
                <a:latin typeface="Times New Roman" pitchFamily="18" charset="0"/>
                <a:ea typeface="Times New Roman" pitchFamily="18" charset="0"/>
                <a:cs typeface="Traditional Arabic" pitchFamily="2" charset="-78"/>
              </a:rPr>
              <a:t> ( </a:t>
            </a:r>
            <a:r>
              <a:rPr lang="en-US" sz="2000" b="1" dirty="0" err="1" smtClean="0">
                <a:solidFill>
                  <a:srgbClr val="C00000"/>
                </a:solidFill>
                <a:latin typeface="Traditional Arabic" pitchFamily="2" charset="-78"/>
                <a:ea typeface="Times New Roman" pitchFamily="18" charset="0"/>
                <a:cs typeface="Traditional Arabic" pitchFamily="2" charset="-78"/>
              </a:rPr>
              <a:t>Ranunculaceous</a:t>
            </a:r>
            <a:r>
              <a:rPr lang="ar-SA" sz="2000" b="1" dirty="0" smtClean="0">
                <a:solidFill>
                  <a:srgbClr val="0070C0"/>
                </a:solidFill>
                <a:latin typeface="Times New Roman" pitchFamily="18" charset="0"/>
                <a:ea typeface="Times New Roman" pitchFamily="18" charset="0"/>
                <a:cs typeface="Traditional Arabic" pitchFamily="2" charset="-78"/>
              </a:rPr>
              <a:t> )</a:t>
            </a:r>
            <a:endParaRPr lang="en-US" sz="2000" dirty="0" smtClean="0">
              <a:solidFill>
                <a:srgbClr val="0070C0"/>
              </a:solidFill>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حيط بالخلايا الحارسة أربع أو خمس خلايا غير منتظمة ولا يتميز إلى خلايا مساعدة الفصيلة الشقيقية، والقرعية، والخبازية و الفصيلة الشقيقية.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0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2_</a:t>
            </a:r>
            <a:r>
              <a:rPr kumimoji="0" lang="ar-SA" sz="2000" b="1" i="0" u="none" strike="noStrike" cap="none" normalizeH="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0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ثغر غير متساوي الخلايا المساعدة </a:t>
            </a:r>
            <a:r>
              <a:rPr kumimoji="0" lang="en-US" sz="20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Anisocytic</a:t>
            </a:r>
            <a:r>
              <a:rPr kumimoji="0" lang="ar-SA" sz="20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en-US" sz="20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Cruciferous</a:t>
            </a:r>
            <a:r>
              <a:rPr kumimoji="0" lang="ar-SA" sz="20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تحيط في الخلايا الحارسة ثلاث خلايا مساعدة أحداهن صغيرة مثل الفول، ودوار الشمس</a:t>
            </a:r>
            <a:r>
              <a:rPr kumimoji="0" lang="ar-SA" sz="2000" b="0" i="0" u="none" strike="noStrike" cap="none" normalizeH="0" dirty="0" smtClean="0">
                <a:ln>
                  <a:noFill/>
                </a:ln>
                <a:solidFill>
                  <a:schemeClr val="tx1"/>
                </a:solidFill>
                <a:effectLst/>
                <a:latin typeface="Times New Roman" pitchFamily="18" charset="0"/>
                <a:ea typeface="Times New Roman" pitchFamily="18" charset="0"/>
                <a:cs typeface="Traditional Arabic" pitchFamily="2" charset="-78"/>
              </a:rPr>
              <a:t> (ا</a:t>
            </a: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لفصيلة الصليبية ).</a:t>
            </a:r>
            <a:endParaRPr kumimoji="0" lang="en-US" sz="2000" b="0" i="0" u="none" strike="noStrike" cap="none" normalizeH="0" baseline="0" dirty="0" smtClean="0">
              <a:ln>
                <a:noFill/>
              </a:ln>
              <a:solidFill>
                <a:srgbClr val="C00000"/>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0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3_ ثغر متوازي الخلايا المساعدة  </a:t>
            </a:r>
            <a:r>
              <a:rPr kumimoji="0" lang="en-US" sz="20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Paracytic</a:t>
            </a:r>
            <a:r>
              <a:rPr kumimoji="0" lang="ar-SA" sz="20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 </a:t>
            </a:r>
            <a:r>
              <a:rPr kumimoji="0" lang="en-US" sz="20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Rubiaceous</a:t>
            </a:r>
            <a:r>
              <a:rPr kumimoji="0" lang="ar-SA" sz="20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0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lvl="0" algn="justLow" eaLnBrk="0" fontAlgn="base" hangingPunct="0">
              <a:spcBef>
                <a:spcPct val="0"/>
              </a:spcBef>
              <a:spcAft>
                <a:spcPct val="0"/>
              </a:spcAft>
              <a:tabLst>
                <a:tab pos="457200" algn="l"/>
              </a:tabLst>
            </a:pP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خليتان من الخلايا المساعدة تحيط بالخلايا الحارسة جدارهما المشترك موازي للمحور الطولي لفتحة الثغرالفصيلة الروبية ) والفصيلة العلاقية.</a:t>
            </a:r>
            <a:r>
              <a:rPr lang="ar-SA" sz="2000" b="1" dirty="0" smtClean="0">
                <a:solidFill>
                  <a:srgbClr val="0070C0"/>
                </a:solidFill>
                <a:latin typeface="Times New Roman" pitchFamily="18" charset="0"/>
                <a:ea typeface="Times New Roman" pitchFamily="18" charset="0"/>
                <a:cs typeface="Traditional Arabic" pitchFamily="2" charset="-78"/>
              </a:rPr>
              <a:t> </a:t>
            </a:r>
            <a:endParaRPr lang="en-US" sz="2000" b="1" dirty="0" smtClean="0">
              <a:solidFill>
                <a:srgbClr val="0070C0"/>
              </a:solidFill>
              <a:latin typeface="Times New Roman" pitchFamily="18" charset="0"/>
              <a:ea typeface="Times New Roman" pitchFamily="18" charset="0"/>
              <a:cs typeface="Traditional Arabic" pitchFamily="2" charset="-78"/>
            </a:endParaRPr>
          </a:p>
          <a:p>
            <a:pPr lvl="0" algn="justLow" eaLnBrk="0" fontAlgn="base" hangingPunct="0">
              <a:spcBef>
                <a:spcPct val="0"/>
              </a:spcBef>
              <a:spcAft>
                <a:spcPct val="0"/>
              </a:spcAft>
              <a:tabLst>
                <a:tab pos="457200" algn="l"/>
              </a:tabLst>
            </a:pPr>
            <a:r>
              <a:rPr lang="en-US" sz="2000" b="1" dirty="0">
                <a:solidFill>
                  <a:srgbClr val="0070C0"/>
                </a:solidFill>
                <a:latin typeface="Times New Roman" pitchFamily="18" charset="0"/>
                <a:ea typeface="Times New Roman" pitchFamily="18" charset="0"/>
                <a:cs typeface="Traditional Arabic" pitchFamily="2" charset="-78"/>
              </a:rPr>
              <a:t>4</a:t>
            </a:r>
            <a:r>
              <a:rPr lang="ar-SA" sz="2000" b="1" dirty="0" smtClean="0">
                <a:solidFill>
                  <a:srgbClr val="0070C0"/>
                </a:solidFill>
                <a:latin typeface="Times New Roman" pitchFamily="18" charset="0"/>
                <a:ea typeface="Times New Roman" pitchFamily="18" charset="0"/>
                <a:cs typeface="Traditional Arabic" pitchFamily="2" charset="-78"/>
              </a:rPr>
              <a:t>_ </a:t>
            </a:r>
            <a:r>
              <a:rPr lang="ar-SA" sz="2000" b="1" dirty="0">
                <a:solidFill>
                  <a:srgbClr val="0070C0"/>
                </a:solidFill>
                <a:latin typeface="Times New Roman" pitchFamily="18" charset="0"/>
                <a:ea typeface="Times New Roman" pitchFamily="18" charset="0"/>
                <a:cs typeface="Traditional Arabic" pitchFamily="2" charset="-78"/>
              </a:rPr>
              <a:t>ثغر متعامد الخلايا المساعدة </a:t>
            </a:r>
            <a:r>
              <a:rPr lang="en-US" sz="2000" b="1" dirty="0" err="1">
                <a:solidFill>
                  <a:srgbClr val="C00000"/>
                </a:solidFill>
                <a:latin typeface="Traditional Arabic" pitchFamily="2" charset="-78"/>
                <a:ea typeface="Times New Roman" pitchFamily="18" charset="0"/>
                <a:cs typeface="Traditional Arabic" pitchFamily="2" charset="-78"/>
              </a:rPr>
              <a:t>Diacytic</a:t>
            </a:r>
            <a:r>
              <a:rPr lang="ar-SA" sz="2000" b="1" dirty="0">
                <a:latin typeface="Times New Roman" pitchFamily="18" charset="0"/>
                <a:ea typeface="Times New Roman" pitchFamily="18" charset="0"/>
                <a:cs typeface="Traditional Arabic" pitchFamily="2" charset="-78"/>
              </a:rPr>
              <a:t> ( </a:t>
            </a:r>
            <a:r>
              <a:rPr lang="en-US" sz="2000" b="1" dirty="0">
                <a:solidFill>
                  <a:srgbClr val="C00000"/>
                </a:solidFill>
                <a:latin typeface="Traditional Arabic" pitchFamily="2" charset="-78"/>
                <a:ea typeface="Times New Roman" pitchFamily="18" charset="0"/>
                <a:cs typeface="Traditional Arabic" pitchFamily="2" charset="-78"/>
              </a:rPr>
              <a:t>Caryophyllaceous</a:t>
            </a:r>
            <a:r>
              <a:rPr lang="ar-SA" sz="2000" b="1" dirty="0">
                <a:latin typeface="Times New Roman" pitchFamily="18" charset="0"/>
                <a:ea typeface="Times New Roman" pitchFamily="18" charset="0"/>
                <a:cs typeface="Traditional Arabic" pitchFamily="2" charset="-78"/>
              </a:rPr>
              <a:t> )</a:t>
            </a:r>
            <a:endParaRPr lang="en-US" sz="2000" dirty="0">
              <a:latin typeface="Arial" pitchFamily="34" charset="0"/>
              <a:cs typeface="Arial" pitchFamily="34" charset="0"/>
            </a:endParaRPr>
          </a:p>
          <a:p>
            <a:pPr lvl="0" algn="justLow" eaLnBrk="0" fontAlgn="base" hangingPunct="0">
              <a:spcBef>
                <a:spcPct val="0"/>
              </a:spcBef>
              <a:spcAft>
                <a:spcPct val="0"/>
              </a:spcAft>
              <a:tabLst>
                <a:tab pos="457200" algn="l"/>
              </a:tabLst>
            </a:pPr>
            <a:r>
              <a:rPr lang="ar-SA" sz="2000" dirty="0">
                <a:latin typeface="Times New Roman" pitchFamily="18" charset="0"/>
                <a:ea typeface="Times New Roman" pitchFamily="18" charset="0"/>
                <a:cs typeface="Traditional Arabic" pitchFamily="2" charset="-78"/>
              </a:rPr>
              <a:t>خليتين مساعدتين تحيط بالخلايا الحارسة جدارهما المشترك متعامد على المحور الطولي </a:t>
            </a:r>
            <a:r>
              <a:rPr lang="ar-SA" sz="2000" dirty="0" smtClean="0">
                <a:latin typeface="Times New Roman" pitchFamily="18" charset="0"/>
                <a:ea typeface="Times New Roman" pitchFamily="18" charset="0"/>
                <a:cs typeface="Traditional Arabic" pitchFamily="2" charset="-78"/>
              </a:rPr>
              <a:t>للثغر.  </a:t>
            </a:r>
            <a:r>
              <a:rPr lang="ar-SA" sz="2000" dirty="0">
                <a:latin typeface="Times New Roman" pitchFamily="18" charset="0"/>
                <a:ea typeface="Times New Roman" pitchFamily="18" charset="0"/>
                <a:cs typeface="Traditional Arabic" pitchFamily="2" charset="-78"/>
              </a:rPr>
              <a:t>المنثور ) القرنفل ( الفصيلة الأكاشية </a:t>
            </a:r>
            <a:r>
              <a:rPr lang="ar-SA" sz="2000" dirty="0" smtClean="0">
                <a:latin typeface="Times New Roman" pitchFamily="18" charset="0"/>
                <a:ea typeface="Times New Roman" pitchFamily="18" charset="0"/>
                <a:cs typeface="Traditional Arabic" pitchFamily="2" charset="-78"/>
              </a:rPr>
              <a:t>).</a:t>
            </a:r>
            <a:endParaRPr lang="en-US" sz="2000" dirty="0">
              <a:latin typeface="Arial" pitchFamily="34" charset="0"/>
              <a:cs typeface="Arial" pitchFamily="34" charset="0"/>
            </a:endParaRPr>
          </a:p>
          <a:p>
            <a:pPr lvl="0" algn="justLow" eaLnBrk="0" fontAlgn="base" hangingPunct="0">
              <a:spcBef>
                <a:spcPct val="0"/>
              </a:spcBef>
              <a:spcAft>
                <a:spcPct val="0"/>
              </a:spcAft>
              <a:tabLst>
                <a:tab pos="457200" algn="l"/>
              </a:tabLst>
            </a:pPr>
            <a:r>
              <a:rPr lang="ar-SA" sz="2000" b="1" dirty="0">
                <a:latin typeface="Times New Roman" pitchFamily="18" charset="0"/>
                <a:ea typeface="Times New Roman" pitchFamily="18" charset="0"/>
                <a:cs typeface="Traditional Arabic" pitchFamily="2" charset="-78"/>
              </a:rPr>
              <a:t>5_ </a:t>
            </a:r>
            <a:r>
              <a:rPr lang="ar-SA" sz="2000" b="1" dirty="0">
                <a:solidFill>
                  <a:srgbClr val="0070C0"/>
                </a:solidFill>
                <a:latin typeface="Times New Roman" pitchFamily="18" charset="0"/>
                <a:ea typeface="Times New Roman" pitchFamily="18" charset="0"/>
                <a:cs typeface="Traditional Arabic" pitchFamily="2" charset="-78"/>
              </a:rPr>
              <a:t>ثغر شعاعي الخلايا المساعدة </a:t>
            </a:r>
            <a:r>
              <a:rPr lang="en-US" sz="2000" b="1" dirty="0" err="1">
                <a:solidFill>
                  <a:srgbClr val="C00000"/>
                </a:solidFill>
                <a:latin typeface="Traditional Arabic" pitchFamily="2" charset="-78"/>
                <a:ea typeface="Times New Roman" pitchFamily="18" charset="0"/>
                <a:cs typeface="Traditional Arabic" pitchFamily="2" charset="-78"/>
              </a:rPr>
              <a:t>Actinoeytic</a:t>
            </a:r>
            <a:endParaRPr lang="en-US" sz="2000" dirty="0">
              <a:solidFill>
                <a:srgbClr val="C00000"/>
              </a:solidFill>
              <a:latin typeface="Arial" pitchFamily="34" charset="0"/>
              <a:cs typeface="Arial" pitchFamily="34" charset="0"/>
            </a:endParaRPr>
          </a:p>
          <a:p>
            <a:pPr lvl="0" algn="justLow" eaLnBrk="0" fontAlgn="base" hangingPunct="0">
              <a:spcBef>
                <a:spcPct val="0"/>
              </a:spcBef>
              <a:spcAft>
                <a:spcPct val="0"/>
              </a:spcAft>
              <a:tabLst>
                <a:tab pos="457200" algn="l"/>
              </a:tabLst>
            </a:pPr>
            <a:r>
              <a:rPr lang="ar-SA" sz="2000" dirty="0">
                <a:latin typeface="Times New Roman" pitchFamily="18" charset="0"/>
                <a:ea typeface="Times New Roman" pitchFamily="18" charset="0"/>
                <a:cs typeface="Traditional Arabic" pitchFamily="2" charset="-78"/>
              </a:rPr>
              <a:t>تحيط بالخلايا الحارسة مجموعة من الخلايا المساعدة منتظمة قطرياً مع </a:t>
            </a:r>
            <a:r>
              <a:rPr lang="ar-SA" sz="2000" dirty="0" smtClean="0">
                <a:latin typeface="Times New Roman" pitchFamily="18" charset="0"/>
                <a:ea typeface="Times New Roman" pitchFamily="18" charset="0"/>
                <a:cs typeface="Traditional Arabic" pitchFamily="2" charset="-78"/>
              </a:rPr>
              <a:t>الثغر.</a:t>
            </a:r>
            <a:endParaRPr lang="ar-SA" sz="2000" dirty="0">
              <a:latin typeface="Arial" pitchFamily="34" charset="0"/>
              <a:cs typeface="Arial" pitchFamily="34" charset="0"/>
            </a:endParaRPr>
          </a:p>
          <a:p>
            <a:pPr marL="0" marR="0" lvl="0" indent="0" defTabSz="914400" eaLnBrk="0" fontAlgn="base" latinLnBrk="0" hangingPunct="0">
              <a:lnSpc>
                <a:spcPct val="100000"/>
              </a:lnSpc>
              <a:spcBef>
                <a:spcPct val="0"/>
              </a:spcBef>
              <a:spcAft>
                <a:spcPct val="0"/>
              </a:spcAft>
              <a:buClrTx/>
              <a:buSzTx/>
              <a:buFontTx/>
              <a:buNone/>
              <a:tabLst>
                <a:tab pos="457200" algn="l"/>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57200" algn="l"/>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47295"/>
          <a:stretch/>
        </p:blipFill>
        <p:spPr>
          <a:xfrm>
            <a:off x="251521" y="116632"/>
            <a:ext cx="3312368" cy="3096344"/>
          </a:xfrm>
          <a:prstGeom prst="rect">
            <a:avLst/>
          </a:prstGeom>
        </p:spPr>
      </p:pic>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0"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93541" name="Rectangle 5"/>
          <p:cNvSpPr>
            <a:spLocks noChangeArrowheads="1"/>
          </p:cNvSpPr>
          <p:nvPr/>
        </p:nvSpPr>
        <p:spPr bwMode="auto">
          <a:xfrm>
            <a:off x="0" y="2419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93542" name="Rectangle 6"/>
          <p:cNvSpPr>
            <a:spLocks noChangeArrowheads="1"/>
          </p:cNvSpPr>
          <p:nvPr/>
        </p:nvSpPr>
        <p:spPr bwMode="auto">
          <a:xfrm>
            <a:off x="179512" y="5229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93543" name="Rectangle 7"/>
          <p:cNvSpPr>
            <a:spLocks noChangeArrowheads="1"/>
          </p:cNvSpPr>
          <p:nvPr/>
        </p:nvSpPr>
        <p:spPr bwMode="auto">
          <a:xfrm>
            <a:off x="0" y="8905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576250"/>
            <a:ext cx="8676456" cy="4533900"/>
          </a:xfrm>
          <a:prstGeom prst="rect">
            <a:avLst/>
          </a:prstGeom>
        </p:spPr>
      </p:pic>
      <p:sp>
        <p:nvSpPr>
          <p:cNvPr id="4" name="Rectangle 3"/>
          <p:cNvSpPr/>
          <p:nvPr/>
        </p:nvSpPr>
        <p:spPr>
          <a:xfrm>
            <a:off x="575048" y="5238511"/>
            <a:ext cx="8352928" cy="1200329"/>
          </a:xfrm>
          <a:prstGeom prst="rect">
            <a:avLst/>
          </a:prstGeom>
        </p:spPr>
        <p:txBody>
          <a:bodyPr wrap="square">
            <a:spAutoFit/>
          </a:bodyPr>
          <a:lstStyle/>
          <a:p>
            <a:pPr algn="l"/>
            <a:r>
              <a:rPr lang="en-US" dirty="0"/>
              <a:t>53. Paracytic complexes 54. Actinocytic complexes (arrows</a:t>
            </a:r>
            <a:r>
              <a:rPr lang="en-US" dirty="0" smtClean="0"/>
              <a:t>): </a:t>
            </a:r>
            <a:r>
              <a:rPr lang="en-US" dirty="0"/>
              <a:t>55. An actinocytic (left) and anomocytic (right) </a:t>
            </a:r>
            <a:r>
              <a:rPr lang="en-US" dirty="0" smtClean="0"/>
              <a:t>complex: </a:t>
            </a:r>
            <a:r>
              <a:rPr lang="en-US" dirty="0"/>
              <a:t>56. Laterocytic complex2</a:t>
            </a:r>
            <a:r>
              <a:rPr lang="en-US" dirty="0" smtClean="0"/>
              <a:t>; 57</a:t>
            </a:r>
            <a:r>
              <a:rPr lang="en-US" dirty="0"/>
              <a:t>. Paracytic complexes,; 58.Laterocytic (arrows) and paracytic complexes,); 59. Paracytic and laterocytic (arrows) complexes</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1"/>
          <p:cNvSpPr>
            <a:spLocks noChangeArrowheads="1"/>
          </p:cNvSpPr>
          <p:nvPr/>
        </p:nvSpPr>
        <p:spPr bwMode="auto">
          <a:xfrm>
            <a:off x="3635896" y="333237"/>
            <a:ext cx="5256584"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457200" algn="l"/>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أنواع الثغور في ذوات الفلقة الواحدة</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يوجد أيضاً في نباتات ذوات الفلقة الواحدة أربعة أنواع من التراكيب الثغرية هي:</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1 - ثغر ذات </a:t>
            </a:r>
            <a:r>
              <a:rPr kumimoji="0" lang="ar-SA" sz="28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أربع إلى ست خلايا مساعدة حول الخلايا الحارسة،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ويوجد في كل من الفصائل التالية الموزية، والزنجبيلية، وفصائل أخرى.</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2 - تحاط الخلايا الحارسة </a:t>
            </a:r>
            <a:r>
              <a:rPr kumimoji="0" lang="ar-SA" sz="280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بأربع إلى ست خلايا مساعدة اثنتان مستديرة وأصغر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 البقية وتقعان عند نهاية الخلايا الحارسة، توجد في الفصيلة النخيلية.</a:t>
            </a: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3 - 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حاط الخلايا الحارسة جانبياً </a:t>
            </a:r>
            <a:r>
              <a:rPr kumimoji="0" lang="ar-SA" sz="28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بخليتين مساعدتين على جانبي الخلايا الحارسة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توجد في الفصيلة السعدية والنخيلية.</a:t>
            </a: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4 - لا يوجد </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خلايا مساعدة متميزة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في الفصيلة الزنبقية مثل البصل</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3" descr="http://t2.gstatic.com/images?q=tbn:aCKnfzCWA-H9KM:http://wwwdelivery.superstock.com/WI/223/1566/200801/PreviewComp/SuperStock_1566-399616.jpg"/>
          <p:cNvPicPr>
            <a:picLocks noChangeAspect="1" noChangeArrowheads="1"/>
          </p:cNvPicPr>
          <p:nvPr/>
        </p:nvPicPr>
        <p:blipFill rotWithShape="1">
          <a:blip r:embed="rId2" r:link="rId3" cstate="print"/>
          <a:srcRect l="32241" r="161"/>
          <a:stretch/>
        </p:blipFill>
        <p:spPr bwMode="auto">
          <a:xfrm>
            <a:off x="299047" y="3201077"/>
            <a:ext cx="2616769" cy="1596075"/>
          </a:xfrm>
          <a:prstGeom prst="rect">
            <a:avLst/>
          </a:prstGeom>
          <a:noFill/>
        </p:spPr>
      </p:pic>
      <p:pic>
        <p:nvPicPr>
          <p:cNvPr id="4" name="Picture 4" descr="http://sols.unlv.edu/Schulte/Anatomy/Leaves/MonocotEpidermisSM.jpg"/>
          <p:cNvPicPr>
            <a:picLocks noChangeAspect="1" noChangeArrowheads="1"/>
          </p:cNvPicPr>
          <p:nvPr/>
        </p:nvPicPr>
        <p:blipFill rotWithShape="1">
          <a:blip r:embed="rId4" r:link="rId5" cstate="print"/>
          <a:srcRect t="34662" r="51737"/>
          <a:stretch/>
        </p:blipFill>
        <p:spPr bwMode="auto">
          <a:xfrm>
            <a:off x="299046" y="4907610"/>
            <a:ext cx="2616770" cy="1689742"/>
          </a:xfrm>
          <a:prstGeom prst="rect">
            <a:avLst/>
          </a:prstGeom>
          <a:noFill/>
        </p:spPr>
      </p:pic>
      <p:pic>
        <p:nvPicPr>
          <p:cNvPr id="5" name="Picture 2" descr="http://t2.gstatic.com/images?q=tbn:Sr0ewqtr900JWM:http://c.photoshelter.com/img-get/I00000LsK0Ah_c3c/s"/>
          <p:cNvPicPr>
            <a:picLocks noChangeAspect="1" noChangeArrowheads="1"/>
          </p:cNvPicPr>
          <p:nvPr/>
        </p:nvPicPr>
        <p:blipFill rotWithShape="1">
          <a:blip r:embed="rId6" r:link="rId7" cstate="print"/>
          <a:srcRect t="27931"/>
          <a:stretch/>
        </p:blipFill>
        <p:spPr bwMode="auto">
          <a:xfrm>
            <a:off x="316425" y="1762518"/>
            <a:ext cx="2599392" cy="1328101"/>
          </a:xfrm>
          <a:prstGeom prst="rect">
            <a:avLst/>
          </a:prstGeom>
          <a:noFill/>
        </p:spPr>
      </p:pic>
      <p:pic>
        <p:nvPicPr>
          <p:cNvPr id="6" name="Picture 1" descr="http://t2.gstatic.com/images?q=tbn:C0UGpywnEDkw_M:http://lima.osu.edu/biology/images/monoderm.jpg"/>
          <p:cNvPicPr>
            <a:picLocks noChangeAspect="1" noChangeArrowheads="1"/>
          </p:cNvPicPr>
          <p:nvPr/>
        </p:nvPicPr>
        <p:blipFill rotWithShape="1">
          <a:blip r:embed="rId8" r:link="rId9" cstate="print"/>
          <a:srcRect t="41645" r="38597"/>
          <a:stretch/>
        </p:blipFill>
        <p:spPr bwMode="auto">
          <a:xfrm>
            <a:off x="330758" y="208610"/>
            <a:ext cx="2585058" cy="1530379"/>
          </a:xfrm>
          <a:prstGeom prst="rect">
            <a:avLst/>
          </a:prstGeom>
          <a:noFill/>
        </p:spPr>
      </p:pic>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91494" name="Rectangle 6"/>
          <p:cNvSpPr>
            <a:spLocks noChangeArrowheads="1"/>
          </p:cNvSpPr>
          <p:nvPr/>
        </p:nvSpPr>
        <p:spPr bwMode="auto">
          <a:xfrm>
            <a:off x="0" y="2581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91495" name="Rectangle 7"/>
          <p:cNvSpPr>
            <a:spLocks noChangeArrowheads="1"/>
          </p:cNvSpPr>
          <p:nvPr/>
        </p:nvSpPr>
        <p:spPr bwMode="auto">
          <a:xfrm>
            <a:off x="0" y="4705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91496" name="Rectangle 8"/>
          <p:cNvSpPr>
            <a:spLocks noChangeArrowheads="1"/>
          </p:cNvSpPr>
          <p:nvPr/>
        </p:nvSpPr>
        <p:spPr bwMode="auto">
          <a:xfrm>
            <a:off x="0" y="6753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 name="Group 1"/>
          <p:cNvGrpSpPr/>
          <p:nvPr/>
        </p:nvGrpSpPr>
        <p:grpSpPr>
          <a:xfrm>
            <a:off x="356740" y="211320"/>
            <a:ext cx="7383612" cy="6295725"/>
            <a:chOff x="283971" y="220598"/>
            <a:chExt cx="7383612" cy="6295725"/>
          </a:xfrm>
        </p:grpSpPr>
        <p:pic>
          <p:nvPicPr>
            <p:cNvPr id="10" name="Picture 3" descr="http://t2.gstatic.com/images?q=tbn:aCKnfzCWA-H9KM:http://wwwdelivery.superstock.com/WI/223/1566/200801/PreviewComp/SuperStock_1566-399616.jpg"/>
            <p:cNvPicPr>
              <a:picLocks noChangeAspect="1" noChangeArrowheads="1"/>
            </p:cNvPicPr>
            <p:nvPr/>
          </p:nvPicPr>
          <p:blipFill rotWithShape="1">
            <a:blip r:embed="rId2" r:link="rId3" cstate="print"/>
            <a:srcRect l="32241" r="161"/>
            <a:stretch/>
          </p:blipFill>
          <p:spPr bwMode="auto">
            <a:xfrm>
              <a:off x="283971" y="220598"/>
              <a:ext cx="3567950" cy="3256190"/>
            </a:xfrm>
            <a:prstGeom prst="rect">
              <a:avLst/>
            </a:prstGeom>
            <a:noFill/>
          </p:spPr>
        </p:pic>
        <p:pic>
          <p:nvPicPr>
            <p:cNvPr id="11" name="Picture 4" descr="http://sols.unlv.edu/Schulte/Anatomy/Leaves/MonocotEpidermisSM.jpg"/>
            <p:cNvPicPr>
              <a:picLocks noChangeAspect="1" noChangeArrowheads="1"/>
            </p:cNvPicPr>
            <p:nvPr/>
          </p:nvPicPr>
          <p:blipFill rotWithShape="1">
            <a:blip r:embed="rId4" r:link="rId5" cstate="print"/>
            <a:srcRect t="34662" r="47394"/>
            <a:stretch/>
          </p:blipFill>
          <p:spPr bwMode="auto">
            <a:xfrm>
              <a:off x="3957902" y="3260133"/>
              <a:ext cx="3277633" cy="3256190"/>
            </a:xfrm>
            <a:prstGeom prst="rect">
              <a:avLst/>
            </a:prstGeom>
            <a:noFill/>
          </p:spPr>
        </p:pic>
        <p:pic>
          <p:nvPicPr>
            <p:cNvPr id="12" name="Picture 2" descr="http://t2.gstatic.com/images?q=tbn:Sr0ewqtr900JWM:http://c.photoshelter.com/img-get/I00000LsK0Ah_c3c/s"/>
            <p:cNvPicPr>
              <a:picLocks noChangeAspect="1" noChangeArrowheads="1"/>
            </p:cNvPicPr>
            <p:nvPr/>
          </p:nvPicPr>
          <p:blipFill rotWithShape="1">
            <a:blip r:embed="rId6" r:link="rId7" cstate="print"/>
            <a:srcRect t="27931"/>
            <a:stretch/>
          </p:blipFill>
          <p:spPr bwMode="auto">
            <a:xfrm>
              <a:off x="305356" y="3748062"/>
              <a:ext cx="3567950" cy="2768261"/>
            </a:xfrm>
            <a:prstGeom prst="rect">
              <a:avLst/>
            </a:prstGeom>
            <a:noFill/>
          </p:spPr>
        </p:pic>
        <p:pic>
          <p:nvPicPr>
            <p:cNvPr id="13" name="Picture 1" descr="http://t2.gstatic.com/images?q=tbn:C0UGpywnEDkw_M:http://lima.osu.edu/biology/images/monoderm.jpg"/>
            <p:cNvPicPr>
              <a:picLocks noChangeAspect="1" noChangeArrowheads="1"/>
            </p:cNvPicPr>
            <p:nvPr/>
          </p:nvPicPr>
          <p:blipFill rotWithShape="1">
            <a:blip r:embed="rId8" r:link="rId9" cstate="print"/>
            <a:srcRect t="41645" r="38597"/>
            <a:stretch/>
          </p:blipFill>
          <p:spPr bwMode="auto">
            <a:xfrm>
              <a:off x="4067944" y="454626"/>
              <a:ext cx="3599639" cy="2643891"/>
            </a:xfrm>
            <a:prstGeom prst="rect">
              <a:avLst/>
            </a:prstGeom>
            <a:noFill/>
          </p:spPr>
        </p:pic>
      </p:gr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39552" y="332656"/>
            <a:ext cx="8136904" cy="5816977"/>
          </a:xfrm>
          <a:prstGeom prst="rect">
            <a:avLst/>
          </a:prstGeom>
        </p:spPr>
        <p:txBody>
          <a:bodyPr wrap="square">
            <a:spAutoFit/>
          </a:bodyPr>
          <a:lstStyle/>
          <a:p>
            <a:pPr lvl="0" indent="457200" algn="justLow" fontAlgn="base">
              <a:spcBef>
                <a:spcPct val="0"/>
              </a:spcBef>
              <a:spcAft>
                <a:spcPct val="0"/>
              </a:spcAft>
              <a:tabLst>
                <a:tab pos="539750" algn="l"/>
              </a:tabLst>
            </a:pPr>
            <a:r>
              <a:rPr lang="ar-SA" sz="2800" b="1" dirty="0" smtClean="0">
                <a:latin typeface="Times New Roman" pitchFamily="18" charset="0"/>
                <a:ea typeface="Times New Roman" pitchFamily="18" charset="0"/>
                <a:cs typeface="Traditional Arabic" pitchFamily="2" charset="-78"/>
              </a:rPr>
              <a:t>7 </a:t>
            </a:r>
            <a:r>
              <a:rPr lang="ar-SA" sz="2800" b="1" dirty="0" err="1" smtClean="0">
                <a:latin typeface="Times New Roman" pitchFamily="18" charset="0"/>
                <a:ea typeface="Times New Roman" pitchFamily="18" charset="0"/>
                <a:cs typeface="Traditional Arabic" pitchFamily="2" charset="-78"/>
              </a:rPr>
              <a:t>ـ</a:t>
            </a:r>
            <a:r>
              <a:rPr lang="ar-SA" sz="2800" b="1" dirty="0" smtClean="0">
                <a:latin typeface="Times New Roman" pitchFamily="18" charset="0"/>
                <a:ea typeface="Times New Roman" pitchFamily="18" charset="0"/>
                <a:cs typeface="Traditional Arabic" pitchFamily="2" charset="-78"/>
              </a:rPr>
              <a:t> ا</a:t>
            </a:r>
            <a:r>
              <a:rPr lang="ar-SA" sz="3600" b="1" dirty="0" smtClean="0">
                <a:solidFill>
                  <a:srgbClr val="0070C0"/>
                </a:solidFill>
                <a:latin typeface="Times New Roman" pitchFamily="18" charset="0"/>
                <a:ea typeface="Times New Roman" pitchFamily="18" charset="0"/>
                <a:cs typeface="Traditional Arabic" pitchFamily="2" charset="-78"/>
              </a:rPr>
              <a:t>لشعيرات</a:t>
            </a:r>
            <a:r>
              <a:rPr lang="ar-SA" sz="3600" b="1" dirty="0" smtClean="0">
                <a:latin typeface="Times New Roman" pitchFamily="18" charset="0"/>
                <a:ea typeface="Times New Roman" pitchFamily="18" charset="0"/>
                <a:cs typeface="Traditional Arabic" pitchFamily="2" charset="-78"/>
              </a:rPr>
              <a:t> </a:t>
            </a:r>
            <a:r>
              <a:rPr lang="en-US" sz="3600" b="1" dirty="0" err="1" smtClean="0">
                <a:solidFill>
                  <a:srgbClr val="C00000"/>
                </a:solidFill>
                <a:latin typeface="Traditional Arabic" pitchFamily="2" charset="-78"/>
                <a:ea typeface="Times New Roman" pitchFamily="18" charset="0"/>
                <a:cs typeface="Traditional Arabic" pitchFamily="2" charset="-78"/>
              </a:rPr>
              <a:t>Trichomes</a:t>
            </a:r>
            <a:r>
              <a:rPr lang="ar-SA" sz="3600" b="1" dirty="0" smtClean="0">
                <a:latin typeface="Times New Roman" pitchFamily="18" charset="0"/>
                <a:ea typeface="Times New Roman" pitchFamily="18" charset="0"/>
                <a:cs typeface="Traditional Arabic" pitchFamily="2" charset="-78"/>
              </a:rPr>
              <a:t> </a:t>
            </a:r>
            <a:endParaRPr lang="en-US" sz="3600" dirty="0" smtClean="0">
              <a:latin typeface="Arial" pitchFamily="34" charset="0"/>
              <a:cs typeface="Arial" pitchFamily="34" charset="0"/>
            </a:endParaRPr>
          </a:p>
          <a:p>
            <a:pPr lvl="0" indent="457200" algn="justLow" eaLnBrk="0" fontAlgn="base" hangingPunct="0">
              <a:spcBef>
                <a:spcPct val="0"/>
              </a:spcBef>
              <a:spcAft>
                <a:spcPct val="0"/>
              </a:spcAft>
              <a:tabLst>
                <a:tab pos="539750" algn="l"/>
              </a:tabLst>
            </a:pPr>
            <a:r>
              <a:rPr lang="ar-SA" sz="2800" dirty="0" smtClean="0">
                <a:latin typeface="Times New Roman" pitchFamily="18" charset="0"/>
                <a:ea typeface="Times New Roman" pitchFamily="18" charset="0"/>
                <a:cs typeface="Traditional Arabic" pitchFamily="2" charset="-78"/>
              </a:rPr>
              <a:t>يطلق على </a:t>
            </a:r>
            <a:r>
              <a:rPr lang="ar-SA" sz="2800" dirty="0" err="1" smtClean="0">
                <a:latin typeface="Times New Roman" pitchFamily="18" charset="0"/>
                <a:ea typeface="Times New Roman" pitchFamily="18" charset="0"/>
                <a:cs typeface="Traditional Arabic" pitchFamily="2" charset="-78"/>
              </a:rPr>
              <a:t>زوائد</a:t>
            </a:r>
            <a:r>
              <a:rPr lang="ar-SA" sz="2800" dirty="0" smtClean="0">
                <a:latin typeface="Times New Roman" pitchFamily="18" charset="0"/>
                <a:ea typeface="Times New Roman" pitchFamily="18" charset="0"/>
                <a:cs typeface="Traditional Arabic" pitchFamily="2" charset="-78"/>
              </a:rPr>
              <a:t> البشرة سواء وحيدة الخلية أو عديدة الخلايا بالشعيرات وهي إما أن تكون ذات جدار </a:t>
            </a:r>
            <a:r>
              <a:rPr lang="ar-SA" sz="2800" dirty="0" err="1" smtClean="0">
                <a:latin typeface="Times New Roman" pitchFamily="18" charset="0"/>
                <a:ea typeface="Times New Roman" pitchFamily="18" charset="0"/>
                <a:cs typeface="Traditional Arabic" pitchFamily="2" charset="-78"/>
              </a:rPr>
              <a:t>سليولوزي</a:t>
            </a:r>
            <a:r>
              <a:rPr lang="ar-SA" sz="2800" dirty="0" smtClean="0">
                <a:latin typeface="Times New Roman" pitchFamily="18" charset="0"/>
                <a:ea typeface="Times New Roman" pitchFamily="18" charset="0"/>
                <a:cs typeface="Traditional Arabic" pitchFamily="2" charset="-78"/>
              </a:rPr>
              <a:t> رقيق أو سميك حسب نوع الشعيرة وأحياناً قد يكون سميك </a:t>
            </a:r>
            <a:r>
              <a:rPr lang="ar-SA" sz="2800" dirty="0" err="1" smtClean="0">
                <a:latin typeface="Times New Roman" pitchFamily="18" charset="0"/>
                <a:ea typeface="Times New Roman" pitchFamily="18" charset="0"/>
                <a:cs typeface="Traditional Arabic" pitchFamily="2" charset="-78"/>
              </a:rPr>
              <a:t>ملجنن</a:t>
            </a:r>
            <a:r>
              <a:rPr lang="ar-SA" sz="2800" dirty="0" smtClean="0">
                <a:latin typeface="Times New Roman" pitchFamily="18" charset="0"/>
                <a:ea typeface="Times New Roman" pitchFamily="18" charset="0"/>
                <a:cs typeface="Traditional Arabic" pitchFamily="2" charset="-78"/>
              </a:rPr>
              <a:t> ذو تغلظ ثانوي وقد تفقد الشعيرات </a:t>
            </a:r>
            <a:r>
              <a:rPr lang="ar-SA" sz="2800" dirty="0" err="1" smtClean="0">
                <a:latin typeface="Times New Roman" pitchFamily="18" charset="0"/>
                <a:ea typeface="Times New Roman" pitchFamily="18" charset="0"/>
                <a:cs typeface="Traditional Arabic" pitchFamily="2" charset="-78"/>
              </a:rPr>
              <a:t>بروتوبلازمها</a:t>
            </a:r>
            <a:r>
              <a:rPr lang="ar-SA" sz="2800" dirty="0" smtClean="0">
                <a:latin typeface="Times New Roman" pitchFamily="18" charset="0"/>
                <a:ea typeface="Times New Roman" pitchFamily="18" charset="0"/>
                <a:cs typeface="Traditional Arabic" pitchFamily="2" charset="-78"/>
              </a:rPr>
              <a:t>. والشعيرات ذات أهمية تصنيفية كبيرة على مستوى الفصائل وأحياناً على مستوى الجنس والنوع. </a:t>
            </a:r>
            <a:endParaRPr lang="en-US" sz="2800" dirty="0" smtClean="0">
              <a:latin typeface="Arial" pitchFamily="34" charset="0"/>
              <a:cs typeface="Arial" pitchFamily="34" charset="0"/>
            </a:endParaRPr>
          </a:p>
          <a:p>
            <a:pPr lvl="0" indent="457200" algn="justLow" eaLnBrk="0" fontAlgn="base" hangingPunct="0">
              <a:spcBef>
                <a:spcPct val="0"/>
              </a:spcBef>
              <a:spcAft>
                <a:spcPct val="0"/>
              </a:spcAft>
              <a:tabLst>
                <a:tab pos="539750" algn="l"/>
              </a:tabLst>
            </a:pPr>
            <a:r>
              <a:rPr lang="ar-SA" sz="2800" dirty="0" smtClean="0">
                <a:latin typeface="Times New Roman" pitchFamily="18" charset="0"/>
                <a:ea typeface="Times New Roman" pitchFamily="18" charset="0"/>
                <a:cs typeface="Traditional Arabic" pitchFamily="2" charset="-78"/>
              </a:rPr>
              <a:t>ويمكن أن تقسم الشعيرات إلى:</a:t>
            </a:r>
            <a:endParaRPr lang="en-US" sz="2800" dirty="0" smtClean="0">
              <a:latin typeface="Arial" pitchFamily="34" charset="0"/>
              <a:cs typeface="Arial" pitchFamily="34" charset="0"/>
            </a:endParaRPr>
          </a:p>
          <a:p>
            <a:pPr lvl="0" indent="457200" algn="justLow" eaLnBrk="0" fontAlgn="base" hangingPunct="0">
              <a:spcBef>
                <a:spcPct val="0"/>
              </a:spcBef>
              <a:spcAft>
                <a:spcPct val="0"/>
              </a:spcAft>
              <a:tabLst>
                <a:tab pos="539750" algn="l"/>
              </a:tabLst>
            </a:pPr>
            <a:r>
              <a:rPr lang="ar-SA" sz="2800" b="1" dirty="0" smtClean="0">
                <a:solidFill>
                  <a:srgbClr val="0070C0"/>
                </a:solidFill>
                <a:latin typeface="Times New Roman" pitchFamily="18" charset="0"/>
                <a:ea typeface="Times New Roman" pitchFamily="18" charset="0"/>
                <a:cs typeface="Traditional Arabic" pitchFamily="2" charset="-78"/>
              </a:rPr>
              <a:t>أولاً : شعيرات لا غدية </a:t>
            </a:r>
            <a:r>
              <a:rPr lang="en-US" sz="2800" b="1" dirty="0" err="1" smtClean="0">
                <a:solidFill>
                  <a:srgbClr val="C00000"/>
                </a:solidFill>
                <a:latin typeface="Traditional Arabic" pitchFamily="2" charset="-78"/>
                <a:ea typeface="Times New Roman" pitchFamily="18" charset="0"/>
                <a:cs typeface="Traditional Arabic" pitchFamily="2" charset="-78"/>
              </a:rPr>
              <a:t>Nonglandular</a:t>
            </a:r>
            <a:r>
              <a:rPr lang="en-US" sz="2800" b="1" dirty="0" smtClean="0">
                <a:solidFill>
                  <a:srgbClr val="C00000"/>
                </a:solidFill>
                <a:latin typeface="Traditional Arabic" pitchFamily="2" charset="-78"/>
                <a:ea typeface="Times New Roman" pitchFamily="18" charset="0"/>
                <a:cs typeface="Traditional Arabic" pitchFamily="2" charset="-78"/>
              </a:rPr>
              <a:t> </a:t>
            </a:r>
            <a:r>
              <a:rPr lang="en-US" sz="2800" b="1" dirty="0" err="1" smtClean="0">
                <a:solidFill>
                  <a:srgbClr val="C00000"/>
                </a:solidFill>
                <a:latin typeface="Traditional Arabic" pitchFamily="2" charset="-78"/>
                <a:ea typeface="Times New Roman" pitchFamily="18" charset="0"/>
                <a:cs typeface="Traditional Arabic" pitchFamily="2" charset="-78"/>
              </a:rPr>
              <a:t>trichomes</a:t>
            </a:r>
            <a:endParaRPr lang="en-US" sz="28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buFontTx/>
              <a:buAutoNum type="arabicPeriod"/>
              <a:tabLst>
                <a:tab pos="539750" algn="l"/>
              </a:tabLst>
            </a:pPr>
            <a:r>
              <a:rPr lang="ar-SA" sz="2800" b="1" dirty="0" smtClean="0">
                <a:solidFill>
                  <a:srgbClr val="0070C0"/>
                </a:solidFill>
                <a:latin typeface="Times New Roman" pitchFamily="18" charset="0"/>
                <a:ea typeface="Times New Roman" pitchFamily="18" charset="0"/>
                <a:cs typeface="Traditional Arabic" pitchFamily="2" charset="-78"/>
              </a:rPr>
              <a:t>غير متفرعة</a:t>
            </a:r>
            <a:r>
              <a:rPr lang="en-US" sz="2800" b="1" dirty="0" smtClean="0">
                <a:solidFill>
                  <a:srgbClr val="C00000"/>
                </a:solidFill>
                <a:latin typeface="Traditional Arabic" pitchFamily="2" charset="-78"/>
                <a:ea typeface="Times New Roman" pitchFamily="18" charset="0"/>
                <a:cs typeface="Traditional Arabic" pitchFamily="2" charset="-78"/>
              </a:rPr>
              <a:t>Non-glandular </a:t>
            </a:r>
            <a:r>
              <a:rPr lang="en-US" sz="2800" b="1" dirty="0" err="1" smtClean="0">
                <a:solidFill>
                  <a:srgbClr val="C00000"/>
                </a:solidFill>
                <a:latin typeface="Traditional Arabic" pitchFamily="2" charset="-78"/>
                <a:ea typeface="Times New Roman" pitchFamily="18" charset="0"/>
                <a:cs typeface="Traditional Arabic" pitchFamily="2" charset="-78"/>
              </a:rPr>
              <a:t>unbranched</a:t>
            </a:r>
            <a:r>
              <a:rPr lang="en-US" sz="2800" b="1" dirty="0" smtClean="0">
                <a:solidFill>
                  <a:srgbClr val="C00000"/>
                </a:solidFill>
                <a:latin typeface="Traditional Arabic" pitchFamily="2" charset="-78"/>
                <a:ea typeface="Times New Roman" pitchFamily="18" charset="0"/>
                <a:cs typeface="Traditional Arabic" pitchFamily="2" charset="-78"/>
              </a:rPr>
              <a:t> </a:t>
            </a:r>
            <a:r>
              <a:rPr lang="en-US" sz="2800" b="1" dirty="0" err="1" smtClean="0">
                <a:solidFill>
                  <a:srgbClr val="C00000"/>
                </a:solidFill>
                <a:latin typeface="Traditional Arabic" pitchFamily="2" charset="-78"/>
                <a:ea typeface="Times New Roman" pitchFamily="18" charset="0"/>
                <a:cs typeface="Traditional Arabic" pitchFamily="2" charset="-78"/>
              </a:rPr>
              <a:t>trichomes</a:t>
            </a:r>
            <a:r>
              <a:rPr lang="en-US" sz="2800" b="1" dirty="0" smtClean="0">
                <a:latin typeface="Traditional Arabic" pitchFamily="2" charset="-78"/>
                <a:ea typeface="Times New Roman" pitchFamily="18" charset="0"/>
                <a:cs typeface="Traditional Arabic" pitchFamily="2" charset="-78"/>
              </a:rPr>
              <a:t> </a:t>
            </a:r>
            <a:r>
              <a:rPr lang="en-US" sz="2800" b="1" dirty="0" smtClean="0">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 شكل 46 </a:t>
            </a:r>
            <a:r>
              <a:rPr lang="ar-SA" sz="2800" dirty="0" err="1" smtClean="0">
                <a:latin typeface="Times New Roman" pitchFamily="18" charset="0"/>
                <a:ea typeface="Times New Roman" pitchFamily="18" charset="0"/>
                <a:cs typeface="Traditional Arabic" pitchFamily="2" charset="-78"/>
              </a:rPr>
              <a:t>أ</a:t>
            </a:r>
            <a:r>
              <a:rPr lang="ar-SA" sz="2800" dirty="0" smtClean="0">
                <a:latin typeface="Times New Roman" pitchFamily="18" charset="0"/>
                <a:ea typeface="Times New Roman" pitchFamily="18" charset="0"/>
                <a:cs typeface="Traditional Arabic" pitchFamily="2" charset="-78"/>
              </a:rPr>
              <a:t> ، </a:t>
            </a:r>
            <a:r>
              <a:rPr lang="ar-SA" sz="2800" dirty="0" err="1" smtClean="0">
                <a:latin typeface="Times New Roman" pitchFamily="18" charset="0"/>
                <a:ea typeface="Times New Roman" pitchFamily="18" charset="0"/>
                <a:cs typeface="Traditional Arabic" pitchFamily="2" charset="-78"/>
              </a:rPr>
              <a:t>ب</a:t>
            </a:r>
            <a:r>
              <a:rPr lang="ar-SA" sz="2800" dirty="0" smtClean="0">
                <a:latin typeface="Times New Roman" pitchFamily="18" charset="0"/>
                <a:ea typeface="Times New Roman" pitchFamily="18" charset="0"/>
                <a:cs typeface="Traditional Arabic" pitchFamily="2" charset="-78"/>
              </a:rPr>
              <a:t> ، </a:t>
            </a:r>
            <a:r>
              <a:rPr lang="ar-SA" sz="2800" dirty="0" err="1" smtClean="0">
                <a:latin typeface="Times New Roman" pitchFamily="18" charset="0"/>
                <a:ea typeface="Times New Roman" pitchFamily="18" charset="0"/>
                <a:cs typeface="Traditional Arabic" pitchFamily="2" charset="-78"/>
              </a:rPr>
              <a:t>ج</a:t>
            </a:r>
            <a:r>
              <a:rPr lang="ar-SA" sz="2800" dirty="0" smtClean="0">
                <a:latin typeface="Times New Roman" pitchFamily="18" charset="0"/>
                <a:ea typeface="Times New Roman" pitchFamily="18" charset="0"/>
                <a:cs typeface="Traditional Arabic" pitchFamily="2" charset="-78"/>
              </a:rPr>
              <a:t> )</a:t>
            </a:r>
            <a:r>
              <a:rPr lang="ar-SA" sz="2800" b="1" dirty="0" smtClean="0">
                <a:latin typeface="Times New Roman" pitchFamily="18" charset="0"/>
                <a:ea typeface="Times New Roman" pitchFamily="18" charset="0"/>
                <a:cs typeface="Traditional Arabic" pitchFamily="2" charset="-78"/>
              </a:rPr>
              <a:t>.</a:t>
            </a:r>
            <a:endParaRPr lang="en-US" sz="2800" dirty="0" smtClean="0">
              <a:latin typeface="Arial" pitchFamily="34" charset="0"/>
              <a:cs typeface="Arial" pitchFamily="34" charset="0"/>
            </a:endParaRPr>
          </a:p>
          <a:p>
            <a:pPr lvl="1" algn="justLow" eaLnBrk="0" fontAlgn="base" hangingPunct="0">
              <a:spcBef>
                <a:spcPct val="0"/>
              </a:spcBef>
              <a:spcAft>
                <a:spcPct val="0"/>
              </a:spcAft>
              <a:buFontTx/>
              <a:buAutoNum type="arabicPeriod"/>
              <a:tabLst>
                <a:tab pos="539750" algn="l"/>
              </a:tabLst>
            </a:pPr>
            <a:r>
              <a:rPr lang="ar-SA" sz="2800" dirty="0" smtClean="0">
                <a:latin typeface="Times New Roman" pitchFamily="18" charset="0"/>
                <a:ea typeface="Times New Roman" pitchFamily="18" charset="0"/>
                <a:cs typeface="Traditional Arabic" pitchFamily="2" charset="-78"/>
              </a:rPr>
              <a:t>وحيدة الخلية مثل حنك السبع. وكما في الفصيلة الصليبية</a:t>
            </a:r>
            <a:endParaRPr lang="en-US" sz="2800" dirty="0" smtClean="0">
              <a:latin typeface="Arial" pitchFamily="34" charset="0"/>
              <a:cs typeface="Arial" pitchFamily="34" charset="0"/>
            </a:endParaRPr>
          </a:p>
          <a:p>
            <a:pPr lvl="1" algn="justLow" eaLnBrk="0" fontAlgn="base" hangingPunct="0">
              <a:spcBef>
                <a:spcPct val="0"/>
              </a:spcBef>
              <a:spcAft>
                <a:spcPct val="0"/>
              </a:spcAft>
              <a:buFontTx/>
              <a:buAutoNum type="arabicPeriod"/>
              <a:tabLst>
                <a:tab pos="539750" algn="l"/>
              </a:tabLst>
            </a:pPr>
            <a:r>
              <a:rPr lang="ar-SA" sz="2800" dirty="0" smtClean="0">
                <a:latin typeface="Times New Roman" pitchFamily="18" charset="0"/>
                <a:ea typeface="Times New Roman" pitchFamily="18" charset="0"/>
                <a:cs typeface="Traditional Arabic" pitchFamily="2" charset="-78"/>
              </a:rPr>
              <a:t>عديدة الخلايا وحيدة الصف مثل حنك السبع</a:t>
            </a:r>
            <a:endParaRPr lang="en-US" sz="2800" dirty="0" smtClean="0">
              <a:latin typeface="Arial" pitchFamily="34" charset="0"/>
              <a:cs typeface="Arial" pitchFamily="34" charset="0"/>
            </a:endParaRPr>
          </a:p>
          <a:p>
            <a:pPr lvl="1" algn="justLow" eaLnBrk="0" fontAlgn="base" hangingPunct="0">
              <a:spcBef>
                <a:spcPct val="0"/>
              </a:spcBef>
              <a:spcAft>
                <a:spcPct val="0"/>
              </a:spcAft>
              <a:buFontTx/>
              <a:buAutoNum type="arabicPeriod"/>
              <a:tabLst>
                <a:tab pos="539750" algn="l"/>
              </a:tabLst>
            </a:pPr>
            <a:r>
              <a:rPr lang="ar-SA" sz="2800" dirty="0" smtClean="0">
                <a:latin typeface="Times New Roman" pitchFamily="18" charset="0"/>
                <a:ea typeface="Times New Roman" pitchFamily="18" charset="0"/>
                <a:cs typeface="Traditional Arabic" pitchFamily="2" charset="-78"/>
              </a:rPr>
              <a:t>عديدة الخلايا عديدة الصفوف مثل نبات </a:t>
            </a:r>
            <a:r>
              <a:rPr lang="ar-SA" sz="2800" dirty="0" err="1" smtClean="0">
                <a:latin typeface="Times New Roman" pitchFamily="18" charset="0"/>
                <a:ea typeface="Times New Roman" pitchFamily="18" charset="0"/>
                <a:cs typeface="Traditional Arabic" pitchFamily="2" charset="-78"/>
              </a:rPr>
              <a:t>بورتيولاكيا</a:t>
            </a:r>
            <a:r>
              <a:rPr lang="ar-SA" sz="2800" dirty="0" smtClean="0">
                <a:latin typeface="Times New Roman" pitchFamily="18" charset="0"/>
                <a:ea typeface="Times New Roman" pitchFamily="18" charset="0"/>
                <a:cs typeface="Traditional Arabic" pitchFamily="2" charset="-78"/>
              </a:rPr>
              <a:t> </a:t>
            </a:r>
            <a:r>
              <a:rPr lang="en-US" sz="2800" i="1" dirty="0" err="1" smtClean="0">
                <a:solidFill>
                  <a:srgbClr val="C00000"/>
                </a:solidFill>
                <a:latin typeface="Traditional Arabic" pitchFamily="2" charset="-78"/>
                <a:ea typeface="Times New Roman" pitchFamily="18" charset="0"/>
                <a:cs typeface="Traditional Arabic" pitchFamily="2" charset="-78"/>
              </a:rPr>
              <a:t>Portulaca</a:t>
            </a:r>
            <a:r>
              <a:rPr lang="ar-SA" sz="2800" dirty="0" smtClean="0">
                <a:latin typeface="Times New Roman" pitchFamily="18" charset="0"/>
                <a:ea typeface="Times New Roman" pitchFamily="18" charset="0"/>
                <a:cs typeface="Traditional Arabic" pitchFamily="2" charset="-78"/>
              </a:rPr>
              <a:t> وفي عدد كبير من الفصيلة المركبة. </a:t>
            </a:r>
            <a:endParaRPr lang="en-U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ChangeArrowheads="1"/>
          </p:cNvSpPr>
          <p:nvPr/>
        </p:nvSpPr>
        <p:spPr bwMode="auto">
          <a:xfrm>
            <a:off x="395536" y="122750"/>
            <a:ext cx="8352928"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AutoNum type="arabicPeriod"/>
              <a:tabLst>
                <a:tab pos="539750" algn="l"/>
              </a:tabLst>
            </a:pPr>
            <a:r>
              <a:rPr kumimoji="0" lang="ar-SA" sz="28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ت</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فرعة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Nonglandular</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branched</a:t>
            </a:r>
            <a:r>
              <a:rPr kumimoji="0" lang="en-US" sz="28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شكل 46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هـ ، و )</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lvl="1" algn="justLow" eaLnBrk="0" fontAlgn="base" hangingPunct="0">
              <a:spcBef>
                <a:spcPct val="0"/>
              </a:spcBef>
              <a:spcAft>
                <a:spcPct val="0"/>
              </a:spcAft>
              <a:buFontTx/>
              <a:buAutoNum type="arabicPeriod"/>
              <a:tabLst>
                <a:tab pos="539750" algn="l"/>
              </a:tabLst>
            </a:pPr>
            <a:r>
              <a:rPr lang="ar-SA" sz="2800" b="1" dirty="0" err="1" smtClean="0">
                <a:latin typeface="Times New Roman" pitchFamily="18" charset="0"/>
                <a:ea typeface="Times New Roman" pitchFamily="18" charset="0"/>
                <a:cs typeface="Traditional Arabic" pitchFamily="2" charset="-78"/>
              </a:rPr>
              <a:t>م</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وحيدة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الخلية متفرعة أو على شكل حرف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T</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مثل نبات </a:t>
            </a:r>
            <a:r>
              <a:rPr kumimoji="0" lang="en-US" sz="28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Lobularia</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والمنثور </a:t>
            </a:r>
            <a:r>
              <a:rPr kumimoji="0" lang="en-US" sz="28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Matthiola</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457200" marR="0" lvl="1" indent="0" algn="justLow" defTabSz="914400" rtl="1" eaLnBrk="0" fontAlgn="base" latinLnBrk="0" hangingPunct="0">
              <a:lnSpc>
                <a:spcPct val="100000"/>
              </a:lnSpc>
              <a:spcBef>
                <a:spcPct val="0"/>
              </a:spcBef>
              <a:spcAft>
                <a:spcPct val="0"/>
              </a:spcAft>
              <a:buClrTx/>
              <a:buSzTx/>
              <a:buFontTx/>
              <a:buAutoNum type="arabicPeriod"/>
              <a:tabLst>
                <a:tab pos="53975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عديدة الخلايا متفرعة مثل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الشمعدانية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Candelabra</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مثل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الفيربسكم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من فصيلة حنك السبع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نجمية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Stellate</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في نبات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السيدا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Sida</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1" eaLnBrk="0" fontAlgn="base" latinLnBrk="0" hangingPunct="0">
              <a:lnSpc>
                <a:spcPct val="100000"/>
              </a:lnSpc>
              <a:spcBef>
                <a:spcPct val="0"/>
              </a:spcBef>
              <a:spcAft>
                <a:spcPct val="0"/>
              </a:spcAft>
              <a:buClrTx/>
              <a:buSzTx/>
              <a:buFontTx/>
              <a:buAutoNum type="arabicPeriod"/>
              <a:tabLst>
                <a:tab pos="53975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شعيرات حرشفية أو قرصية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Petate</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وتوجد في نبات الزيتون.</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539750" algn="l"/>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ثانياً :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شعيرات غدية</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Glandular</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trichomes</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53975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تفرز الشعيرات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الغدية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أنواع عديدة من المواد مثل المحلول الملحي،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المحلول السكري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Necter</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والتربينات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Terpenes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a:t>
            </a:r>
            <a:r>
              <a:rPr kumimoji="0" lang="ar-SA" sz="28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صموغ</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Glands</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ويمكن أن يطلق على الشعيرات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المفرزة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بالغدد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Glands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وتتكون الشعيرة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الغدية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عادة من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جزئين</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قاعدة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bose</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القدم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foot</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وتكون مغمورة في البشرة، والجسم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body</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وهو الجزء البارز على سطح البشرة ويمكن أن يقسم إلى :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53975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العنق</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Stalk</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وهو يتكون من خلية إلى عدة خلايا.</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53975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ب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الرأس</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head</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وهو يتكون من خلية إلى عدة خلايا ويعرف أيضاً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بالغدة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Gland</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(شكل 47 ).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612844"/>
            <a:ext cx="8280920" cy="6001643"/>
          </a:xfrm>
          <a:prstGeom prst="rect">
            <a:avLst/>
          </a:prstGeom>
        </p:spPr>
        <p:txBody>
          <a:bodyPr wrap="square">
            <a:spAutoFit/>
          </a:bodyPr>
          <a:lstStyle/>
          <a:p>
            <a:pPr lvl="0" algn="justLow" fontAlgn="base">
              <a:spcBef>
                <a:spcPct val="0"/>
              </a:spcBef>
              <a:spcAft>
                <a:spcPct val="0"/>
              </a:spcAft>
              <a:tabLst>
                <a:tab pos="539750" algn="l"/>
              </a:tabLst>
            </a:pPr>
            <a:r>
              <a:rPr lang="ar-SA" sz="2400" dirty="0" smtClean="0">
                <a:latin typeface="Times New Roman" pitchFamily="18" charset="0"/>
                <a:ea typeface="Times New Roman" pitchFamily="18" charset="0"/>
                <a:cs typeface="Traditional Arabic" pitchFamily="2" charset="-78"/>
              </a:rPr>
              <a:t>ويمكن أن تصنف الشعيرات </a:t>
            </a:r>
            <a:r>
              <a:rPr lang="ar-SA" sz="2400" dirty="0" err="1" smtClean="0">
                <a:latin typeface="Times New Roman" pitchFamily="18" charset="0"/>
                <a:ea typeface="Times New Roman" pitchFamily="18" charset="0"/>
                <a:cs typeface="Traditional Arabic" pitchFamily="2" charset="-78"/>
              </a:rPr>
              <a:t>الغدية</a:t>
            </a:r>
            <a:r>
              <a:rPr lang="ar-SA" sz="2400" dirty="0" smtClean="0">
                <a:latin typeface="Times New Roman" pitchFamily="18" charset="0"/>
                <a:ea typeface="Times New Roman" pitchFamily="18" charset="0"/>
                <a:cs typeface="Traditional Arabic" pitchFamily="2" charset="-78"/>
              </a:rPr>
              <a:t> حسب الشكل:</a:t>
            </a:r>
            <a:endParaRPr lang="en-US" sz="2400" dirty="0" smtClean="0">
              <a:latin typeface="Arial" pitchFamily="34" charset="0"/>
              <a:cs typeface="Arial" pitchFamily="34" charset="0"/>
            </a:endParaRPr>
          </a:p>
          <a:p>
            <a:pPr lvl="0" algn="justLow" eaLnBrk="0" fontAlgn="base" hangingPunct="0">
              <a:spcBef>
                <a:spcPct val="0"/>
              </a:spcBef>
              <a:spcAft>
                <a:spcPct val="0"/>
              </a:spcAft>
              <a:tabLst>
                <a:tab pos="539750" algn="l"/>
              </a:tabLst>
            </a:pPr>
            <a:r>
              <a:rPr lang="ar-SA" sz="2400" b="1" dirty="0" smtClean="0">
                <a:latin typeface="Times New Roman" pitchFamily="18" charset="0"/>
                <a:ea typeface="Times New Roman" pitchFamily="18" charset="0"/>
                <a:cs typeface="Traditional Arabic" pitchFamily="2" charset="-78"/>
              </a:rPr>
              <a:t>1 </a:t>
            </a:r>
            <a:r>
              <a:rPr lang="ar-SA" sz="2400" b="1" dirty="0" err="1" smtClean="0">
                <a:latin typeface="Times New Roman" pitchFamily="18" charset="0"/>
                <a:ea typeface="Times New Roman" pitchFamily="18" charset="0"/>
                <a:cs typeface="Traditional Arabic" pitchFamily="2" charset="-78"/>
              </a:rPr>
              <a:t>ـ</a:t>
            </a:r>
            <a:r>
              <a:rPr lang="ar-SA" sz="2400" b="1" dirty="0" smtClean="0">
                <a:latin typeface="Times New Roman" pitchFamily="18" charset="0"/>
                <a:ea typeface="Times New Roman" pitchFamily="18" charset="0"/>
                <a:cs typeface="Traditional Arabic" pitchFamily="2" charset="-78"/>
              </a:rPr>
              <a:t> </a:t>
            </a:r>
            <a:r>
              <a:rPr lang="ar-SA" sz="2400" b="1" dirty="0" smtClean="0">
                <a:solidFill>
                  <a:srgbClr val="0070C0"/>
                </a:solidFill>
                <a:latin typeface="Times New Roman" pitchFamily="18" charset="0"/>
                <a:ea typeface="Times New Roman" pitchFamily="18" charset="0"/>
                <a:cs typeface="Traditional Arabic" pitchFamily="2" charset="-78"/>
              </a:rPr>
              <a:t>شعيرات </a:t>
            </a:r>
            <a:r>
              <a:rPr lang="ar-SA" sz="2400" b="1" dirty="0" err="1" smtClean="0">
                <a:solidFill>
                  <a:srgbClr val="0070C0"/>
                </a:solidFill>
                <a:latin typeface="Times New Roman" pitchFamily="18" charset="0"/>
                <a:ea typeface="Times New Roman" pitchFamily="18" charset="0"/>
                <a:cs typeface="Traditional Arabic" pitchFamily="2" charset="-78"/>
              </a:rPr>
              <a:t>غدية</a:t>
            </a:r>
            <a:r>
              <a:rPr lang="ar-SA" sz="2400" b="1" dirty="0" smtClean="0">
                <a:solidFill>
                  <a:srgbClr val="0070C0"/>
                </a:solidFill>
                <a:latin typeface="Times New Roman" pitchFamily="18" charset="0"/>
                <a:ea typeface="Times New Roman" pitchFamily="18" charset="0"/>
                <a:cs typeface="Traditional Arabic" pitchFamily="2" charset="-78"/>
              </a:rPr>
              <a:t> غير متفرعة </a:t>
            </a:r>
            <a:r>
              <a:rPr lang="en-US" sz="2400" b="1" dirty="0" err="1" smtClean="0">
                <a:solidFill>
                  <a:srgbClr val="C00000"/>
                </a:solidFill>
                <a:latin typeface="Traditional Arabic" pitchFamily="2" charset="-78"/>
                <a:ea typeface="Times New Roman" pitchFamily="18" charset="0"/>
                <a:cs typeface="Traditional Arabic" pitchFamily="2" charset="-78"/>
              </a:rPr>
              <a:t>Unbranched</a:t>
            </a:r>
            <a:r>
              <a:rPr lang="en-US" sz="2400" b="1" dirty="0" smtClean="0">
                <a:solidFill>
                  <a:srgbClr val="C00000"/>
                </a:solidFill>
                <a:latin typeface="Traditional Arabic" pitchFamily="2" charset="-78"/>
                <a:ea typeface="Times New Roman" pitchFamily="18" charset="0"/>
                <a:cs typeface="Traditional Arabic" pitchFamily="2" charset="-78"/>
              </a:rPr>
              <a:t> glandular t. </a:t>
            </a:r>
            <a:r>
              <a:rPr lang="en-US" sz="2400" b="1" dirty="0" smtClean="0">
                <a:solidFill>
                  <a:srgbClr val="C00000"/>
                </a:solidFill>
                <a:latin typeface="Times New Roman" pitchFamily="18" charset="0"/>
                <a:ea typeface="Times New Roman" pitchFamily="18" charset="0"/>
                <a:cs typeface="Traditional Arabic" pitchFamily="2" charset="-78"/>
              </a:rPr>
              <a:t> </a:t>
            </a:r>
            <a:r>
              <a:rPr lang="ar-SA" sz="2400" dirty="0" smtClean="0">
                <a:solidFill>
                  <a:srgbClr val="C00000"/>
                </a:solidFill>
                <a:latin typeface="Times New Roman" pitchFamily="18" charset="0"/>
                <a:ea typeface="Times New Roman" pitchFamily="18" charset="0"/>
                <a:cs typeface="Traditional Arabic" pitchFamily="2" charset="-78"/>
              </a:rPr>
              <a:t>( شكل </a:t>
            </a:r>
            <a:r>
              <a:rPr lang="ar-SA" sz="2400" dirty="0" smtClean="0">
                <a:latin typeface="Times New Roman" pitchFamily="18" charset="0"/>
                <a:ea typeface="Times New Roman" pitchFamily="18" charset="0"/>
                <a:cs typeface="Traditional Arabic" pitchFamily="2" charset="-78"/>
              </a:rPr>
              <a:t>47 </a:t>
            </a:r>
            <a:r>
              <a:rPr lang="ar-SA" sz="2400" dirty="0" err="1" smtClean="0">
                <a:latin typeface="Times New Roman" pitchFamily="18" charset="0"/>
                <a:ea typeface="Times New Roman" pitchFamily="18" charset="0"/>
                <a:cs typeface="Traditional Arabic" pitchFamily="2" charset="-78"/>
              </a:rPr>
              <a:t>أ</a:t>
            </a:r>
            <a:r>
              <a:rPr lang="ar-SA" sz="2400" dirty="0" smtClean="0">
                <a:latin typeface="Times New Roman" pitchFamily="18" charset="0"/>
                <a:ea typeface="Times New Roman" pitchFamily="18" charset="0"/>
                <a:cs typeface="Traditional Arabic" pitchFamily="2" charset="-78"/>
              </a:rPr>
              <a:t> ـ هـ ).</a:t>
            </a:r>
            <a:endParaRPr lang="en-US" sz="2400" dirty="0" smtClean="0">
              <a:latin typeface="Arial" pitchFamily="34" charset="0"/>
              <a:cs typeface="Arial" pitchFamily="34" charset="0"/>
            </a:endParaRPr>
          </a:p>
          <a:p>
            <a:pPr lvl="0" algn="justLow" eaLnBrk="0" fontAlgn="base" hangingPunct="0">
              <a:spcBef>
                <a:spcPct val="0"/>
              </a:spcBef>
              <a:spcAft>
                <a:spcPct val="0"/>
              </a:spcAft>
              <a:buFontTx/>
              <a:buChar char="•"/>
              <a:tabLst>
                <a:tab pos="539750" algn="l"/>
              </a:tabLst>
            </a:pPr>
            <a:r>
              <a:rPr lang="ar-SA" sz="2400" dirty="0" smtClean="0">
                <a:latin typeface="Times New Roman" pitchFamily="18" charset="0"/>
                <a:ea typeface="Times New Roman" pitchFamily="18" charset="0"/>
                <a:cs typeface="Traditional Arabic" pitchFamily="2" charset="-78"/>
              </a:rPr>
              <a:t>وحيدة العنق وحيدة الرأس.</a:t>
            </a:r>
            <a:endParaRPr lang="en-US" sz="2400" dirty="0" smtClean="0">
              <a:latin typeface="Arial" pitchFamily="34" charset="0"/>
              <a:cs typeface="Arial" pitchFamily="34" charset="0"/>
            </a:endParaRPr>
          </a:p>
          <a:p>
            <a:pPr lvl="0" algn="justLow" eaLnBrk="0" fontAlgn="base" hangingPunct="0">
              <a:spcBef>
                <a:spcPct val="0"/>
              </a:spcBef>
              <a:spcAft>
                <a:spcPct val="0"/>
              </a:spcAft>
              <a:buFontTx/>
              <a:buChar char="•"/>
              <a:tabLst>
                <a:tab pos="539750" algn="l"/>
              </a:tabLst>
            </a:pPr>
            <a:r>
              <a:rPr lang="ar-SA" sz="2400" dirty="0" smtClean="0">
                <a:latin typeface="Times New Roman" pitchFamily="18" charset="0"/>
                <a:ea typeface="Times New Roman" pitchFamily="18" charset="0"/>
                <a:cs typeface="Traditional Arabic" pitchFamily="2" charset="-78"/>
              </a:rPr>
              <a:t>ثنائية العنق أحادية الرأس أو أحادية العنق ثنائية الرأس. ( حنك السبع ).</a:t>
            </a:r>
            <a:endParaRPr lang="en-US" sz="2400" dirty="0" smtClean="0">
              <a:latin typeface="Arial" pitchFamily="34" charset="0"/>
              <a:cs typeface="Arial" pitchFamily="34" charset="0"/>
            </a:endParaRPr>
          </a:p>
          <a:p>
            <a:pPr lvl="0" algn="justLow" eaLnBrk="0" fontAlgn="base" hangingPunct="0">
              <a:spcBef>
                <a:spcPct val="0"/>
              </a:spcBef>
              <a:spcAft>
                <a:spcPct val="0"/>
              </a:spcAft>
              <a:buFontTx/>
              <a:buChar char="•"/>
              <a:tabLst>
                <a:tab pos="539750" algn="l"/>
              </a:tabLst>
            </a:pPr>
            <a:r>
              <a:rPr lang="ar-SA" sz="2400" dirty="0" smtClean="0">
                <a:latin typeface="Times New Roman" pitchFamily="18" charset="0"/>
                <a:ea typeface="Times New Roman" pitchFamily="18" charset="0"/>
                <a:cs typeface="Traditional Arabic" pitchFamily="2" charset="-78"/>
              </a:rPr>
              <a:t>عديدة خلايا العنق وحيدة الرأس فصيلة حنك السبع ( حنك السبع ).</a:t>
            </a:r>
            <a:endParaRPr lang="en-US" sz="2400" dirty="0" smtClean="0">
              <a:latin typeface="Arial" pitchFamily="34" charset="0"/>
              <a:cs typeface="Arial" pitchFamily="34" charset="0"/>
            </a:endParaRPr>
          </a:p>
          <a:p>
            <a:pPr lvl="0" algn="justLow" eaLnBrk="0" fontAlgn="base" hangingPunct="0">
              <a:spcBef>
                <a:spcPct val="0"/>
              </a:spcBef>
              <a:spcAft>
                <a:spcPct val="0"/>
              </a:spcAft>
              <a:buFontTx/>
              <a:buChar char="•"/>
              <a:tabLst>
                <a:tab pos="539750" algn="l"/>
              </a:tabLst>
            </a:pPr>
            <a:r>
              <a:rPr lang="ar-SA" sz="2400" dirty="0" smtClean="0">
                <a:latin typeface="Times New Roman" pitchFamily="18" charset="0"/>
                <a:ea typeface="Times New Roman" pitchFamily="18" charset="0"/>
                <a:cs typeface="Traditional Arabic" pitchFamily="2" charset="-78"/>
              </a:rPr>
              <a:t>عديدة خلايا الرأس وحيدة العنق فصيلة حنك السبع ( حنك السبع ).</a:t>
            </a:r>
            <a:endParaRPr lang="en-US" sz="2400" dirty="0" smtClean="0">
              <a:latin typeface="Arial" pitchFamily="34" charset="0"/>
              <a:cs typeface="Arial" pitchFamily="34" charset="0"/>
            </a:endParaRPr>
          </a:p>
          <a:p>
            <a:pPr lvl="0" algn="justLow" eaLnBrk="0" fontAlgn="base" hangingPunct="0">
              <a:spcBef>
                <a:spcPct val="0"/>
              </a:spcBef>
              <a:spcAft>
                <a:spcPct val="0"/>
              </a:spcAft>
              <a:tabLst>
                <a:tab pos="539750" algn="l"/>
              </a:tabLst>
            </a:pPr>
            <a:r>
              <a:rPr lang="ar-SA" sz="2400" dirty="0" smtClean="0">
                <a:latin typeface="Traditional Arabic" pitchFamily="2" charset="-78"/>
                <a:ea typeface="Times New Roman" pitchFamily="18" charset="0"/>
                <a:cs typeface="Traditional Arabic" pitchFamily="2" charset="-78"/>
              </a:rPr>
              <a:t>         ﻫ</a:t>
            </a:r>
            <a:r>
              <a:rPr lang="ar-SA" sz="2400" dirty="0" smtClean="0">
                <a:latin typeface="Times New Roman" pitchFamily="18" charset="0"/>
                <a:ea typeface="Times New Roman" pitchFamily="18" charset="0"/>
                <a:cs typeface="Traditional Arabic" pitchFamily="2" charset="-78"/>
              </a:rPr>
              <a:t> - عديدة خلايا العنق عديدة خلايا الرأس فصيلة حنك السبع ( حنك السبع ).</a:t>
            </a:r>
            <a:endParaRPr lang="en-US" sz="2400" dirty="0" smtClean="0">
              <a:latin typeface="Arial" pitchFamily="34" charset="0"/>
              <a:cs typeface="Arial" pitchFamily="34" charset="0"/>
            </a:endParaRPr>
          </a:p>
          <a:p>
            <a:pPr lvl="0" algn="justLow" eaLnBrk="0" fontAlgn="base" hangingPunct="0">
              <a:spcBef>
                <a:spcPct val="0"/>
              </a:spcBef>
              <a:spcAft>
                <a:spcPct val="0"/>
              </a:spcAft>
              <a:tabLst>
                <a:tab pos="539750" algn="l"/>
              </a:tabLst>
            </a:pPr>
            <a:r>
              <a:rPr lang="ar-SA" sz="2400" b="1" dirty="0" smtClean="0">
                <a:latin typeface="Times New Roman" pitchFamily="18" charset="0"/>
                <a:ea typeface="Times New Roman" pitchFamily="18" charset="0"/>
                <a:cs typeface="Traditional Arabic" pitchFamily="2" charset="-78"/>
              </a:rPr>
              <a:t>2 </a:t>
            </a:r>
            <a:r>
              <a:rPr lang="ar-SA" sz="2400" b="1" dirty="0" err="1" smtClean="0">
                <a:latin typeface="Times New Roman" pitchFamily="18" charset="0"/>
                <a:ea typeface="Times New Roman" pitchFamily="18" charset="0"/>
                <a:cs typeface="Traditional Arabic" pitchFamily="2" charset="-78"/>
              </a:rPr>
              <a:t>ـ</a:t>
            </a:r>
            <a:r>
              <a:rPr lang="ar-SA" sz="2400" b="1" dirty="0" smtClean="0">
                <a:latin typeface="Times New Roman" pitchFamily="18" charset="0"/>
                <a:ea typeface="Times New Roman" pitchFamily="18" charset="0"/>
                <a:cs typeface="Traditional Arabic" pitchFamily="2" charset="-78"/>
              </a:rPr>
              <a:t> </a:t>
            </a:r>
            <a:r>
              <a:rPr lang="ar-SA" sz="2400" b="1" dirty="0" smtClean="0">
                <a:solidFill>
                  <a:srgbClr val="0070C0"/>
                </a:solidFill>
                <a:latin typeface="Times New Roman" pitchFamily="18" charset="0"/>
                <a:ea typeface="Times New Roman" pitchFamily="18" charset="0"/>
                <a:cs typeface="Traditional Arabic" pitchFamily="2" charset="-78"/>
              </a:rPr>
              <a:t>شعيرات </a:t>
            </a:r>
            <a:r>
              <a:rPr lang="ar-SA" sz="2400" b="1" dirty="0" err="1" smtClean="0">
                <a:solidFill>
                  <a:srgbClr val="0070C0"/>
                </a:solidFill>
                <a:latin typeface="Times New Roman" pitchFamily="18" charset="0"/>
                <a:ea typeface="Times New Roman" pitchFamily="18" charset="0"/>
                <a:cs typeface="Traditional Arabic" pitchFamily="2" charset="-78"/>
              </a:rPr>
              <a:t>غدية</a:t>
            </a:r>
            <a:r>
              <a:rPr lang="ar-SA" sz="2400" b="1" dirty="0" smtClean="0">
                <a:solidFill>
                  <a:srgbClr val="0070C0"/>
                </a:solidFill>
                <a:latin typeface="Times New Roman" pitchFamily="18" charset="0"/>
                <a:ea typeface="Times New Roman" pitchFamily="18" charset="0"/>
                <a:cs typeface="Traditional Arabic" pitchFamily="2" charset="-78"/>
              </a:rPr>
              <a:t> متفرعة </a:t>
            </a:r>
            <a:r>
              <a:rPr lang="en-US" sz="2400" b="1" dirty="0" smtClean="0">
                <a:solidFill>
                  <a:srgbClr val="C00000"/>
                </a:solidFill>
                <a:latin typeface="Traditional Arabic" pitchFamily="2" charset="-78"/>
                <a:ea typeface="Times New Roman" pitchFamily="18" charset="0"/>
                <a:cs typeface="Traditional Arabic" pitchFamily="2" charset="-78"/>
              </a:rPr>
              <a:t>Branched</a:t>
            </a:r>
            <a:r>
              <a:rPr lang="en-US" sz="2400" b="1" dirty="0" smtClean="0">
                <a:latin typeface="Traditional Arabic" pitchFamily="2" charset="-78"/>
                <a:ea typeface="Times New Roman" pitchFamily="18" charset="0"/>
                <a:cs typeface="Traditional Arabic" pitchFamily="2" charset="-78"/>
              </a:rPr>
              <a:t> </a:t>
            </a:r>
            <a:r>
              <a:rPr lang="en-US" sz="2400" b="1" dirty="0" smtClean="0">
                <a:solidFill>
                  <a:srgbClr val="C00000"/>
                </a:solidFill>
                <a:latin typeface="Traditional Arabic" pitchFamily="2" charset="-78"/>
                <a:ea typeface="Times New Roman" pitchFamily="18" charset="0"/>
                <a:cs typeface="Traditional Arabic" pitchFamily="2" charset="-78"/>
              </a:rPr>
              <a:t>glandular</a:t>
            </a:r>
            <a:r>
              <a:rPr lang="en-US" sz="2400" b="1" dirty="0" smtClean="0">
                <a:latin typeface="Traditional Arabic" pitchFamily="2" charset="-78"/>
                <a:ea typeface="Times New Roman" pitchFamily="18" charset="0"/>
                <a:cs typeface="Traditional Arabic" pitchFamily="2" charset="-78"/>
              </a:rPr>
              <a:t> t.</a:t>
            </a:r>
            <a:r>
              <a:rPr lang="en-US" sz="2400" b="1" dirty="0" smtClean="0">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 شكل 47 </a:t>
            </a:r>
            <a:r>
              <a:rPr lang="ar-SA" sz="2400" dirty="0" err="1" smtClean="0">
                <a:latin typeface="Times New Roman" pitchFamily="18" charset="0"/>
                <a:ea typeface="Times New Roman" pitchFamily="18" charset="0"/>
                <a:cs typeface="Traditional Arabic" pitchFamily="2" charset="-78"/>
              </a:rPr>
              <a:t>و</a:t>
            </a:r>
            <a:r>
              <a:rPr lang="ar-SA" sz="2400" dirty="0" smtClean="0">
                <a:latin typeface="Times New Roman" pitchFamily="18" charset="0"/>
                <a:ea typeface="Times New Roman" pitchFamily="18" charset="0"/>
                <a:cs typeface="Traditional Arabic" pitchFamily="2" charset="-78"/>
              </a:rPr>
              <a:t> ـ </a:t>
            </a:r>
            <a:r>
              <a:rPr lang="ar-SA" sz="2400" dirty="0" err="1" smtClean="0">
                <a:latin typeface="Times New Roman" pitchFamily="18" charset="0"/>
                <a:ea typeface="Times New Roman" pitchFamily="18" charset="0"/>
                <a:cs typeface="Traditional Arabic" pitchFamily="2" charset="-78"/>
              </a:rPr>
              <a:t>ح</a:t>
            </a:r>
            <a:r>
              <a:rPr lang="ar-SA" sz="2400" dirty="0" smtClean="0">
                <a:latin typeface="Times New Roman" pitchFamily="18" charset="0"/>
                <a:ea typeface="Times New Roman" pitchFamily="18" charset="0"/>
                <a:cs typeface="Traditional Arabic" pitchFamily="2" charset="-78"/>
              </a:rPr>
              <a:t> ).</a:t>
            </a:r>
            <a:endParaRPr lang="en-US" sz="2400" dirty="0" smtClean="0">
              <a:latin typeface="Arial" pitchFamily="34" charset="0"/>
              <a:cs typeface="Arial" pitchFamily="34" charset="0"/>
            </a:endParaRPr>
          </a:p>
          <a:p>
            <a:pPr lvl="0" algn="justLow" eaLnBrk="0" fontAlgn="base" hangingPunct="0">
              <a:spcBef>
                <a:spcPct val="0"/>
              </a:spcBef>
              <a:spcAft>
                <a:spcPct val="0"/>
              </a:spcAft>
              <a:tabLst>
                <a:tab pos="539750" algn="l"/>
              </a:tabLst>
            </a:pPr>
            <a:r>
              <a:rPr lang="ar-SA" sz="2400" dirty="0" smtClean="0">
                <a:latin typeface="Times New Roman" pitchFamily="18" charset="0"/>
                <a:ea typeface="Times New Roman" pitchFamily="18" charset="0"/>
                <a:cs typeface="Traditional Arabic" pitchFamily="2" charset="-78"/>
              </a:rPr>
              <a:t>عديدة خلايا العنق وحيدة الرأس ( فصيلة حنك السبع ) ( سبلات ) مثل حنك السبع.</a:t>
            </a:r>
            <a:endParaRPr lang="en-US" sz="2400" dirty="0" smtClean="0">
              <a:latin typeface="Arial" pitchFamily="34" charset="0"/>
              <a:cs typeface="Arial" pitchFamily="34" charset="0"/>
            </a:endParaRPr>
          </a:p>
          <a:p>
            <a:pPr lvl="0" algn="justLow" eaLnBrk="0" fontAlgn="base" hangingPunct="0">
              <a:spcBef>
                <a:spcPct val="0"/>
              </a:spcBef>
              <a:spcAft>
                <a:spcPct val="0"/>
              </a:spcAft>
              <a:tabLst>
                <a:tab pos="539750" algn="l"/>
              </a:tabLst>
            </a:pPr>
            <a:r>
              <a:rPr lang="ar-SA" sz="2400" dirty="0" smtClean="0">
                <a:latin typeface="Times New Roman" pitchFamily="18" charset="0"/>
                <a:ea typeface="Times New Roman" pitchFamily="18" charset="0"/>
                <a:cs typeface="Traditional Arabic" pitchFamily="2" charset="-78"/>
              </a:rPr>
              <a:t>عديدة خلايا العنق ثنائية الرأس ( فصيلة حنك السبع ) حنك السبع.</a:t>
            </a:r>
            <a:endParaRPr lang="en-US" sz="2400" dirty="0" smtClean="0">
              <a:latin typeface="Arial" pitchFamily="34" charset="0"/>
              <a:cs typeface="Arial" pitchFamily="34" charset="0"/>
            </a:endParaRPr>
          </a:p>
          <a:p>
            <a:pPr lvl="0" algn="justLow" eaLnBrk="0" fontAlgn="base" hangingPunct="0">
              <a:spcBef>
                <a:spcPct val="0"/>
              </a:spcBef>
              <a:spcAft>
                <a:spcPct val="0"/>
              </a:spcAft>
              <a:tabLst>
                <a:tab pos="539750" algn="l"/>
              </a:tabLst>
            </a:pPr>
            <a:r>
              <a:rPr lang="ar-SA" sz="2400" dirty="0" smtClean="0">
                <a:latin typeface="Times New Roman" pitchFamily="18" charset="0"/>
                <a:ea typeface="Times New Roman" pitchFamily="18" charset="0"/>
                <a:cs typeface="Traditional Arabic" pitchFamily="2" charset="-78"/>
              </a:rPr>
              <a:t>عديدة خلايا العنق عديدة الرأس ( فصيلة حنك السبع ) حنك السبع.</a:t>
            </a:r>
            <a:endParaRPr lang="en-US" sz="2400" dirty="0" smtClean="0">
              <a:latin typeface="Arial" pitchFamily="34" charset="0"/>
              <a:cs typeface="Arial" pitchFamily="34" charset="0"/>
            </a:endParaRPr>
          </a:p>
          <a:p>
            <a:pPr lvl="0" algn="justLow" eaLnBrk="0" fontAlgn="base" hangingPunct="0">
              <a:spcBef>
                <a:spcPct val="0"/>
              </a:spcBef>
              <a:spcAft>
                <a:spcPct val="0"/>
              </a:spcAft>
              <a:tabLst>
                <a:tab pos="539750" algn="l"/>
              </a:tabLst>
            </a:pPr>
            <a:r>
              <a:rPr lang="ar-SA" sz="2400" dirty="0" smtClean="0">
                <a:latin typeface="Times New Roman" pitchFamily="18" charset="0"/>
                <a:ea typeface="Times New Roman" pitchFamily="18" charset="0"/>
                <a:cs typeface="Traditional Arabic" pitchFamily="2" charset="-78"/>
              </a:rPr>
              <a:t>وتقسم الشعيرات حسب نوع الوظيفة التي تقوم </a:t>
            </a:r>
            <a:r>
              <a:rPr lang="ar-SA" sz="2400" dirty="0" err="1" smtClean="0">
                <a:latin typeface="Times New Roman" pitchFamily="18" charset="0"/>
                <a:ea typeface="Times New Roman" pitchFamily="18" charset="0"/>
                <a:cs typeface="Traditional Arabic" pitchFamily="2" charset="-78"/>
              </a:rPr>
              <a:t>بها</a:t>
            </a:r>
            <a:r>
              <a:rPr lang="ar-SA" sz="2400" dirty="0" smtClean="0">
                <a:latin typeface="Times New Roman" pitchFamily="18" charset="0"/>
                <a:ea typeface="Times New Roman" pitchFamily="18" charset="0"/>
                <a:cs typeface="Traditional Arabic" pitchFamily="2" charset="-78"/>
              </a:rPr>
              <a:t> في جسم النبات وهي محاولة من بعض العلماء لمعرفة وظيفة هذه الشعيرات:</a:t>
            </a:r>
            <a:endParaRPr lang="en-US" sz="2400" dirty="0" smtClean="0">
              <a:latin typeface="Arial" pitchFamily="34" charset="0"/>
              <a:cs typeface="Arial" pitchFamily="34" charset="0"/>
            </a:endParaRPr>
          </a:p>
          <a:p>
            <a:pPr lvl="0" algn="justLow" eaLnBrk="0" fontAlgn="base" hangingPunct="0">
              <a:spcBef>
                <a:spcPct val="0"/>
              </a:spcBef>
              <a:spcAft>
                <a:spcPct val="0"/>
              </a:spcAft>
              <a:tabLst>
                <a:tab pos="539750" algn="l"/>
              </a:tabLst>
            </a:pPr>
            <a:r>
              <a:rPr lang="ar-SA" sz="2400" b="1" dirty="0" smtClean="0">
                <a:latin typeface="Times New Roman" pitchFamily="18" charset="0"/>
                <a:ea typeface="Times New Roman" pitchFamily="18" charset="0"/>
                <a:cs typeface="Traditional Arabic" pitchFamily="2" charset="-78"/>
              </a:rPr>
              <a:t>3_ </a:t>
            </a:r>
            <a:r>
              <a:rPr lang="ar-SA" sz="2400" b="1" dirty="0" err="1" smtClean="0">
                <a:solidFill>
                  <a:srgbClr val="0070C0"/>
                </a:solidFill>
                <a:latin typeface="Times New Roman" pitchFamily="18" charset="0"/>
                <a:ea typeface="Times New Roman" pitchFamily="18" charset="0"/>
                <a:cs typeface="Traditional Arabic" pitchFamily="2" charset="-78"/>
              </a:rPr>
              <a:t>زوائد</a:t>
            </a:r>
            <a:r>
              <a:rPr lang="ar-SA" sz="2400" b="1" dirty="0" smtClean="0">
                <a:solidFill>
                  <a:srgbClr val="0070C0"/>
                </a:solidFill>
                <a:latin typeface="Times New Roman" pitchFamily="18" charset="0"/>
                <a:ea typeface="Times New Roman" pitchFamily="18" charset="0"/>
                <a:cs typeface="Traditional Arabic" pitchFamily="2" charset="-78"/>
              </a:rPr>
              <a:t> أو شعيرات خازنة الماء </a:t>
            </a:r>
            <a:r>
              <a:rPr lang="en-US" sz="2400" b="1" dirty="0" smtClean="0">
                <a:solidFill>
                  <a:srgbClr val="C00000"/>
                </a:solidFill>
                <a:latin typeface="Traditional Arabic" pitchFamily="2" charset="-78"/>
                <a:ea typeface="Times New Roman" pitchFamily="18" charset="0"/>
                <a:cs typeface="Traditional Arabic" pitchFamily="2" charset="-78"/>
              </a:rPr>
              <a:t>Water storage </a:t>
            </a:r>
            <a:r>
              <a:rPr lang="en-US" sz="2400" b="1" dirty="0" err="1" smtClean="0">
                <a:solidFill>
                  <a:srgbClr val="C00000"/>
                </a:solidFill>
                <a:latin typeface="Traditional Arabic" pitchFamily="2" charset="-78"/>
                <a:ea typeface="Times New Roman" pitchFamily="18" charset="0"/>
                <a:cs typeface="Traditional Arabic" pitchFamily="2" charset="-78"/>
              </a:rPr>
              <a:t>trichomes</a:t>
            </a:r>
            <a:endParaRPr lang="en-US" sz="2400" dirty="0" smtClean="0">
              <a:solidFill>
                <a:srgbClr val="C00000"/>
              </a:solidFill>
              <a:latin typeface="Arial" pitchFamily="34" charset="0"/>
              <a:cs typeface="Arial" pitchFamily="34" charset="0"/>
            </a:endParaRPr>
          </a:p>
          <a:p>
            <a:pPr lvl="0" algn="justLow" eaLnBrk="0" fontAlgn="base" hangingPunct="0">
              <a:spcBef>
                <a:spcPct val="0"/>
              </a:spcBef>
              <a:spcAft>
                <a:spcPct val="0"/>
              </a:spcAft>
              <a:tabLst>
                <a:tab pos="539750" algn="l"/>
              </a:tabLst>
            </a:pPr>
            <a:r>
              <a:rPr lang="ar-SA" sz="2400" dirty="0" smtClean="0">
                <a:latin typeface="Times New Roman" pitchFamily="18" charset="0"/>
                <a:ea typeface="Times New Roman" pitchFamily="18" charset="0"/>
                <a:cs typeface="Traditional Arabic" pitchFamily="2" charset="-78"/>
              </a:rPr>
              <a:t>هي عبارة عن خلايا فردية تختص لخزن الماء الذي يبقى إما في العصير الخلوي أو الجزء الداخلي للجدار الخلوي ( شكل 48 أ ). </a:t>
            </a:r>
            <a:endParaRPr 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user\Pictures\plant_cell.jpg"/>
          <p:cNvPicPr>
            <a:picLocks noChangeAspect="1" noChangeArrowheads="1"/>
          </p:cNvPicPr>
          <p:nvPr/>
        </p:nvPicPr>
        <p:blipFill>
          <a:blip r:embed="rId3" cstate="print"/>
          <a:srcRect/>
          <a:stretch>
            <a:fillRect/>
          </a:stretch>
        </p:blipFill>
        <p:spPr bwMode="auto">
          <a:xfrm>
            <a:off x="867836" y="332656"/>
            <a:ext cx="7880628" cy="5873298"/>
          </a:xfrm>
          <a:prstGeom prst="rect">
            <a:avLst/>
          </a:prstGeom>
          <a:noFill/>
        </p:spPr>
      </p:pic>
      <p:sp>
        <p:nvSpPr>
          <p:cNvPr id="4" name="Rectangle 3"/>
          <p:cNvSpPr/>
          <p:nvPr/>
        </p:nvSpPr>
        <p:spPr>
          <a:xfrm>
            <a:off x="2421786" y="6381328"/>
            <a:ext cx="3999813" cy="369332"/>
          </a:xfrm>
          <a:prstGeom prst="rect">
            <a:avLst/>
          </a:prstGeom>
        </p:spPr>
        <p:txBody>
          <a:bodyPr wrap="none">
            <a:spAutoFit/>
          </a:bodyPr>
          <a:lstStyle/>
          <a:p>
            <a:r>
              <a:rPr lang="ar-SA" dirty="0"/>
              <a:t>شكل (4) الخلية </a:t>
            </a:r>
            <a:r>
              <a:rPr lang="ar-SA" dirty="0" smtClean="0"/>
              <a:t>النباتية </a:t>
            </a:r>
            <a:r>
              <a:rPr lang="en-US" b="1" dirty="0" smtClean="0">
                <a:solidFill>
                  <a:srgbClr val="0070C0"/>
                </a:solidFill>
                <a:latin typeface="Traditional Arabic" pitchFamily="2" charset="-78"/>
                <a:ea typeface="Times New Roman" pitchFamily="18" charset="0"/>
                <a:cs typeface="Traditional Arabic" pitchFamily="2" charset="-78"/>
              </a:rPr>
              <a:t> </a:t>
            </a:r>
            <a:r>
              <a:rPr lang="en-US" b="1" dirty="0">
                <a:solidFill>
                  <a:srgbClr val="0070C0"/>
                </a:solidFill>
                <a:latin typeface="Traditional Arabic" pitchFamily="2" charset="-78"/>
                <a:ea typeface="Times New Roman" pitchFamily="18" charset="0"/>
                <a:cs typeface="Traditional Arabic" pitchFamily="2" charset="-78"/>
              </a:rPr>
              <a:t>The plant cell</a:t>
            </a:r>
            <a:r>
              <a:rPr lang="ar-SA" b="1" dirty="0">
                <a:solidFill>
                  <a:srgbClr val="0070C0"/>
                </a:solidFill>
                <a:latin typeface="Traditional Arabic" pitchFamily="2" charset="-78"/>
                <a:ea typeface="Times New Roman" pitchFamily="18" charset="0"/>
                <a:cs typeface="Traditional Arabic" pitchFamily="2" charset="-78"/>
              </a:rPr>
              <a:t> </a:t>
            </a:r>
            <a:endParaRPr lang="en-US" dirty="0"/>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Rectangle 3"/>
          <p:cNvSpPr>
            <a:spLocks noChangeArrowheads="1"/>
          </p:cNvSpPr>
          <p:nvPr/>
        </p:nvSpPr>
        <p:spPr bwMode="auto">
          <a:xfrm>
            <a:off x="179512" y="-51153"/>
            <a:ext cx="864096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tabLst>
                <a:tab pos="539750" algn="l"/>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1_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زوائد</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أو شعيرات ماصة للماء</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Water absorbing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trichomes</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53975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هذه الشعيرات تشمل الشعيرات الموجودة على الأوراق الخضراء وخاصة أوراق النباتات الصحراوية حيث تمكن النبات من امتصاص الندى في الليل والرطوبة في الطقس الرطب.</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53975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ويمكن أن تكون هذه الشعيرات وحيدة الخلية أو عديدة الخلايا وتشمل أيضاًَ الحراشف الامتصاصية والخلايا الحركية لبعض النباتات الصحراوية التي تتعلق بلف أو فرد الأوراق ( شكل 48 ب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AutoNum type="arabicPeriod"/>
              <a:tabLst>
                <a:tab pos="539750" algn="l"/>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الشعيرات الواقية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Protective hairs</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53975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هذه الشعيرات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تتحور</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لتقي النبات من رعي الماشية ويمكن أن تكون ميكانيكيا خالص أو سامة وكمثل الشعيرات الآلية التأثير ( </a:t>
            </a:r>
            <a:r>
              <a:rPr kumimoji="0" lang="en-US"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Pristte</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وهي شعيرات خشنة قصيرة جدرها متكلسة أو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مسيلكة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ومغطاة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ببثيرات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صغيرة أما الشعيرات السامة فهي مثل الشعيرات اللاسعة الموجودة في نبات الحريق ( شكل 48 ج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AutoNum type="arabicPeriod"/>
              <a:tabLst>
                <a:tab pos="539750" algn="l"/>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الشعيرات المغطية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Clothing or covering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trichomes</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53975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هذه الشعيرات تعطي تغطية عامة لسطح الورقة وتعمل كشاشة خفيفة وكطبقة عازلة ضد تغيرات الحرارة الشديدة كما تقلل معدل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النتح</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ويمكن أن تكون وحيدة الخلية أو عديدة الخلايا (شكل 48 د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620689"/>
            <a:ext cx="7848872" cy="5262979"/>
          </a:xfrm>
          <a:prstGeom prst="rect">
            <a:avLst/>
          </a:prstGeom>
        </p:spPr>
        <p:txBody>
          <a:bodyPr wrap="square">
            <a:spAutoFit/>
          </a:bodyPr>
          <a:lstStyle/>
          <a:p>
            <a:pPr lvl="0" fontAlgn="base">
              <a:spcBef>
                <a:spcPct val="0"/>
              </a:spcBef>
              <a:spcAft>
                <a:spcPct val="0"/>
              </a:spcAft>
            </a:pPr>
            <a:r>
              <a:rPr lang="ar-SA" sz="2800" dirty="0" smtClean="0">
                <a:latin typeface="Times New Roman" pitchFamily="18" charset="0"/>
                <a:ea typeface="Times New Roman" pitchFamily="18" charset="0"/>
                <a:cs typeface="Traditional Arabic" pitchFamily="2" charset="-78"/>
              </a:rPr>
              <a:t>شكل 48 </a:t>
            </a:r>
            <a:r>
              <a:rPr lang="ar-SA" sz="2800" dirty="0" err="1" smtClean="0">
                <a:latin typeface="Times New Roman" pitchFamily="18" charset="0"/>
                <a:ea typeface="Times New Roman" pitchFamily="18" charset="0"/>
                <a:cs typeface="Traditional Arabic" pitchFamily="2" charset="-78"/>
              </a:rPr>
              <a:t>د</a:t>
            </a:r>
            <a:r>
              <a:rPr lang="ar-SA" sz="2800" dirty="0" smtClean="0">
                <a:latin typeface="Times New Roman" pitchFamily="18" charset="0"/>
                <a:ea typeface="Times New Roman" pitchFamily="18" charset="0"/>
                <a:cs typeface="Traditional Arabic" pitchFamily="2" charset="-78"/>
              </a:rPr>
              <a:t> ).</a:t>
            </a:r>
            <a:endParaRPr lang="en-US" sz="2800" dirty="0" smtClean="0">
              <a:latin typeface="Arial" pitchFamily="34" charset="0"/>
              <a:cs typeface="Arial" pitchFamily="34" charset="0"/>
            </a:endParaRPr>
          </a:p>
          <a:p>
            <a:pPr lvl="0" eaLnBrk="0" fontAlgn="base" hangingPunct="0">
              <a:spcBef>
                <a:spcPct val="0"/>
              </a:spcBef>
              <a:spcAft>
                <a:spcPct val="0"/>
              </a:spcAft>
              <a:buFontTx/>
              <a:buAutoNum type="arabicPeriod"/>
            </a:pPr>
            <a:r>
              <a:rPr lang="ar-SA" sz="2800" b="1" dirty="0" smtClean="0">
                <a:solidFill>
                  <a:srgbClr val="0070C0"/>
                </a:solidFill>
                <a:latin typeface="Times New Roman" pitchFamily="18" charset="0"/>
                <a:ea typeface="Times New Roman" pitchFamily="18" charset="0"/>
                <a:cs typeface="Traditional Arabic" pitchFamily="2" charset="-78"/>
              </a:rPr>
              <a:t>شعيرات متسلقة </a:t>
            </a:r>
            <a:r>
              <a:rPr lang="en-US" sz="2800" b="1" dirty="0" smtClean="0">
                <a:solidFill>
                  <a:srgbClr val="C00000"/>
                </a:solidFill>
                <a:latin typeface="Traditional Arabic" pitchFamily="2" charset="-78"/>
                <a:ea typeface="Times New Roman" pitchFamily="18" charset="0"/>
                <a:cs typeface="Traditional Arabic" pitchFamily="2" charset="-78"/>
              </a:rPr>
              <a:t>Climbing</a:t>
            </a:r>
            <a:r>
              <a:rPr lang="en-US" sz="2800" b="1" dirty="0" smtClean="0">
                <a:latin typeface="Traditional Arabic" pitchFamily="2" charset="-78"/>
                <a:ea typeface="Times New Roman" pitchFamily="18" charset="0"/>
                <a:cs typeface="Traditional Arabic" pitchFamily="2" charset="-78"/>
              </a:rPr>
              <a:t> </a:t>
            </a:r>
            <a:r>
              <a:rPr lang="en-US" sz="2800" b="1" dirty="0" smtClean="0">
                <a:solidFill>
                  <a:srgbClr val="C00000"/>
                </a:solidFill>
                <a:latin typeface="Traditional Arabic" pitchFamily="2" charset="-78"/>
                <a:ea typeface="Times New Roman" pitchFamily="18" charset="0"/>
                <a:cs typeface="Traditional Arabic" pitchFamily="2" charset="-78"/>
              </a:rPr>
              <a:t>hairs</a:t>
            </a:r>
            <a:r>
              <a:rPr lang="en-US" sz="2800" b="1" dirty="0" smtClean="0">
                <a:latin typeface="Traditional Arabic" pitchFamily="2" charset="-78"/>
                <a:ea typeface="Times New Roman" pitchFamily="18" charset="0"/>
                <a:cs typeface="Traditional Arabic" pitchFamily="2" charset="-78"/>
              </a:rPr>
              <a:t> </a:t>
            </a:r>
            <a:r>
              <a:rPr lang="en-US" sz="2800" b="1" dirty="0" smtClean="0">
                <a:latin typeface="Times New Roman" pitchFamily="18" charset="0"/>
                <a:ea typeface="Times New Roman" pitchFamily="18" charset="0"/>
                <a:cs typeface="Traditional Arabic" pitchFamily="2" charset="-78"/>
              </a:rPr>
              <a:t> </a:t>
            </a:r>
            <a:endParaRPr lang="en-US" sz="2800" dirty="0" smtClean="0">
              <a:latin typeface="Arial" pitchFamily="34" charset="0"/>
              <a:cs typeface="Arial" pitchFamily="34" charset="0"/>
            </a:endParaRPr>
          </a:p>
          <a:p>
            <a:pPr lvl="0"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توجد في النباتات الملتفة والمتسلقة وتنتظم بشكل معين بحيث تحمي الساق من </a:t>
            </a:r>
            <a:r>
              <a:rPr lang="ar-SA" sz="2800" dirty="0" err="1" smtClean="0">
                <a:latin typeface="Times New Roman" pitchFamily="18" charset="0"/>
                <a:ea typeface="Times New Roman" pitchFamily="18" charset="0"/>
                <a:cs typeface="Traditional Arabic" pitchFamily="2" charset="-78"/>
              </a:rPr>
              <a:t>الإنزلاق</a:t>
            </a:r>
            <a:r>
              <a:rPr lang="ar-SA" sz="2800" dirty="0" smtClean="0">
                <a:latin typeface="Times New Roman" pitchFamily="18" charset="0"/>
                <a:ea typeface="Times New Roman" pitchFamily="18" charset="0"/>
                <a:cs typeface="Traditional Arabic" pitchFamily="2" charset="-78"/>
              </a:rPr>
              <a:t> من الدعامة. وغالباً ما تكون الشعيرة </a:t>
            </a:r>
            <a:r>
              <a:rPr lang="ar-SA" sz="2800" dirty="0" err="1" smtClean="0">
                <a:latin typeface="Times New Roman" pitchFamily="18" charset="0"/>
                <a:ea typeface="Times New Roman" pitchFamily="18" charset="0"/>
                <a:cs typeface="Traditional Arabic" pitchFamily="2" charset="-78"/>
              </a:rPr>
              <a:t>معكوفة</a:t>
            </a:r>
            <a:r>
              <a:rPr lang="ar-SA" sz="2800" dirty="0" smtClean="0">
                <a:latin typeface="Times New Roman" pitchFamily="18" charset="0"/>
                <a:ea typeface="Times New Roman" pitchFamily="18" charset="0"/>
                <a:cs typeface="Traditional Arabic" pitchFamily="2" charset="-78"/>
              </a:rPr>
              <a:t> النهاية ( شكل 48 هـ ).</a:t>
            </a:r>
            <a:endParaRPr lang="en-US" sz="2800" dirty="0" smtClean="0">
              <a:latin typeface="Arial" pitchFamily="34" charset="0"/>
              <a:cs typeface="Arial" pitchFamily="34" charset="0"/>
            </a:endParaRPr>
          </a:p>
          <a:p>
            <a:pPr lvl="0" eaLnBrk="0" fontAlgn="base" hangingPunct="0">
              <a:spcBef>
                <a:spcPct val="0"/>
              </a:spcBef>
              <a:spcAft>
                <a:spcPct val="0"/>
              </a:spcAft>
              <a:buFontTx/>
              <a:buAutoNum type="arabicPeriod"/>
            </a:pPr>
            <a:r>
              <a:rPr lang="ar-SA" sz="2800" b="1" dirty="0" smtClean="0">
                <a:solidFill>
                  <a:srgbClr val="0070C0"/>
                </a:solidFill>
                <a:latin typeface="Times New Roman" pitchFamily="18" charset="0"/>
                <a:ea typeface="Times New Roman" pitchFamily="18" charset="0"/>
                <a:cs typeface="Traditional Arabic" pitchFamily="2" charset="-78"/>
              </a:rPr>
              <a:t>غدد هاضمة بسيطة </a:t>
            </a:r>
            <a:r>
              <a:rPr lang="en-US" sz="2800" b="1" dirty="0" smtClean="0">
                <a:solidFill>
                  <a:srgbClr val="C00000"/>
                </a:solidFill>
                <a:latin typeface="Traditional Arabic" pitchFamily="2" charset="-78"/>
                <a:ea typeface="Times New Roman" pitchFamily="18" charset="0"/>
                <a:cs typeface="Traditional Arabic" pitchFamily="2" charset="-78"/>
              </a:rPr>
              <a:t>Simple digestive glands</a:t>
            </a:r>
            <a:endParaRPr lang="en-US" sz="2800" dirty="0" smtClean="0">
              <a:solidFill>
                <a:srgbClr val="C00000"/>
              </a:solidFill>
              <a:latin typeface="Arial" pitchFamily="34" charset="0"/>
              <a:cs typeface="Arial" pitchFamily="34" charset="0"/>
            </a:endParaRPr>
          </a:p>
          <a:p>
            <a:pPr lvl="0"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يوجد هذا النوع من الغدد في البشرة للنباتات آكلة الحشرات ( </a:t>
            </a:r>
            <a:r>
              <a:rPr lang="en-US" sz="2800" dirty="0" err="1" smtClean="0">
                <a:solidFill>
                  <a:srgbClr val="C00000"/>
                </a:solidFill>
                <a:latin typeface="Traditional Arabic" pitchFamily="2" charset="-78"/>
                <a:ea typeface="Times New Roman" pitchFamily="18" charset="0"/>
                <a:cs typeface="Traditional Arabic" pitchFamily="2" charset="-78"/>
              </a:rPr>
              <a:t>Insectiverous</a:t>
            </a:r>
            <a:r>
              <a:rPr lang="en-US" sz="2800" dirty="0" smtClean="0">
                <a:latin typeface="Traditional Arabic" pitchFamily="2" charset="-78"/>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plants</a:t>
            </a:r>
            <a:r>
              <a:rPr lang="ar-SA" sz="2800" dirty="0" smtClean="0">
                <a:latin typeface="Times New Roman" pitchFamily="18" charset="0"/>
                <a:ea typeface="Times New Roman" pitchFamily="18" charset="0"/>
                <a:cs typeface="Traditional Arabic" pitchFamily="2" charset="-78"/>
              </a:rPr>
              <a:t> ) وهي غدد تفرز أنزيمات هاضمة لبروتين الكائنات الحية تمكن النبات من امتصاص نواتج الهضم مثل الشعيرات الهاضمة في نبات </a:t>
            </a:r>
            <a:r>
              <a:rPr lang="ar-SA" sz="2800" dirty="0" err="1" smtClean="0">
                <a:latin typeface="Times New Roman" pitchFamily="18" charset="0"/>
                <a:ea typeface="Times New Roman" pitchFamily="18" charset="0"/>
                <a:cs typeface="Traditional Arabic" pitchFamily="2" charset="-78"/>
              </a:rPr>
              <a:t>الدوسيرا</a:t>
            </a:r>
            <a:r>
              <a:rPr lang="ar-SA" sz="2800" dirty="0" smtClean="0">
                <a:latin typeface="Times New Roman" pitchFamily="18" charset="0"/>
                <a:ea typeface="Times New Roman" pitchFamily="18" charset="0"/>
                <a:cs typeface="Traditional Arabic" pitchFamily="2" charset="-78"/>
              </a:rPr>
              <a:t> </a:t>
            </a:r>
            <a:r>
              <a:rPr lang="en-US" sz="2800" i="1" dirty="0" err="1" smtClean="0">
                <a:solidFill>
                  <a:srgbClr val="C00000"/>
                </a:solidFill>
                <a:latin typeface="Traditional Arabic" pitchFamily="2" charset="-78"/>
                <a:ea typeface="Times New Roman" pitchFamily="18" charset="0"/>
                <a:cs typeface="Traditional Arabic" pitchFamily="2" charset="-78"/>
              </a:rPr>
              <a:t>Drosera</a:t>
            </a:r>
            <a:r>
              <a:rPr lang="en-US" sz="2800" dirty="0" smtClean="0">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 شكل 48: </a:t>
            </a:r>
            <a:r>
              <a:rPr lang="ar-SA" sz="2800" dirty="0" err="1" smtClean="0">
                <a:latin typeface="Times New Roman" pitchFamily="18" charset="0"/>
                <a:ea typeface="Times New Roman" pitchFamily="18" charset="0"/>
                <a:cs typeface="Traditional Arabic" pitchFamily="2" charset="-78"/>
              </a:rPr>
              <a:t>و</a:t>
            </a:r>
            <a:r>
              <a:rPr lang="ar-SA" sz="2800" dirty="0" smtClean="0">
                <a:latin typeface="Times New Roman" pitchFamily="18" charset="0"/>
                <a:ea typeface="Times New Roman" pitchFamily="18" charset="0"/>
                <a:cs typeface="Traditional Arabic" pitchFamily="2" charset="-78"/>
              </a:rPr>
              <a:t> )</a:t>
            </a:r>
            <a:endParaRPr lang="en-US" sz="2800" dirty="0" smtClean="0">
              <a:latin typeface="Arial" pitchFamily="34" charset="0"/>
              <a:cs typeface="Arial" pitchFamily="34" charset="0"/>
            </a:endParaRPr>
          </a:p>
          <a:p>
            <a:pPr lvl="0" eaLnBrk="0" fontAlgn="base" hangingPunct="0">
              <a:spcBef>
                <a:spcPct val="0"/>
              </a:spcBef>
              <a:spcAft>
                <a:spcPct val="0"/>
              </a:spcAft>
              <a:buFontTx/>
              <a:buAutoNum type="arabicPeriod"/>
            </a:pPr>
            <a:r>
              <a:rPr lang="ar-SA" sz="2800" b="1" dirty="0" smtClean="0">
                <a:solidFill>
                  <a:srgbClr val="0070C0"/>
                </a:solidFill>
                <a:latin typeface="Times New Roman" pitchFamily="18" charset="0"/>
                <a:ea typeface="Times New Roman" pitchFamily="18" charset="0"/>
                <a:cs typeface="Traditional Arabic" pitchFamily="2" charset="-78"/>
              </a:rPr>
              <a:t>غدد غير هاضمة </a:t>
            </a:r>
            <a:r>
              <a:rPr lang="en-US" sz="2800" b="1" dirty="0" smtClean="0">
                <a:solidFill>
                  <a:srgbClr val="C00000"/>
                </a:solidFill>
                <a:latin typeface="Traditional Arabic" pitchFamily="2" charset="-78"/>
                <a:ea typeface="Times New Roman" pitchFamily="18" charset="0"/>
                <a:cs typeface="Traditional Arabic" pitchFamily="2" charset="-78"/>
              </a:rPr>
              <a:t>Non-Simple digestive glands</a:t>
            </a:r>
            <a:endParaRPr lang="en-US" sz="2800" dirty="0" smtClean="0">
              <a:solidFill>
                <a:srgbClr val="C00000"/>
              </a:solidFill>
              <a:latin typeface="Arial" pitchFamily="34" charset="0"/>
              <a:cs typeface="Arial" pitchFamily="34" charset="0"/>
            </a:endParaRPr>
          </a:p>
          <a:p>
            <a:pPr lvl="0"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وهي </a:t>
            </a:r>
            <a:r>
              <a:rPr lang="ar-SA" sz="2800" dirty="0" err="1" smtClean="0">
                <a:latin typeface="Times New Roman" pitchFamily="18" charset="0"/>
                <a:ea typeface="Times New Roman" pitchFamily="18" charset="0"/>
                <a:cs typeface="Traditional Arabic" pitchFamily="2" charset="-78"/>
              </a:rPr>
              <a:t>زوائد</a:t>
            </a:r>
            <a:r>
              <a:rPr lang="ar-SA" sz="2800" dirty="0" smtClean="0">
                <a:latin typeface="Times New Roman" pitchFamily="18" charset="0"/>
                <a:ea typeface="Times New Roman" pitchFamily="18" charset="0"/>
                <a:cs typeface="Traditional Arabic" pitchFamily="2" charset="-78"/>
              </a:rPr>
              <a:t> </a:t>
            </a:r>
            <a:r>
              <a:rPr lang="ar-SA" sz="2800" dirty="0" err="1" smtClean="0">
                <a:latin typeface="Times New Roman" pitchFamily="18" charset="0"/>
                <a:ea typeface="Times New Roman" pitchFamily="18" charset="0"/>
                <a:cs typeface="Traditional Arabic" pitchFamily="2" charset="-78"/>
              </a:rPr>
              <a:t>غدية</a:t>
            </a:r>
            <a:r>
              <a:rPr lang="ar-SA" sz="2800" dirty="0" smtClean="0">
                <a:latin typeface="Times New Roman" pitchFamily="18" charset="0"/>
                <a:ea typeface="Times New Roman" pitchFamily="18" charset="0"/>
                <a:cs typeface="Traditional Arabic" pitchFamily="2" charset="-78"/>
              </a:rPr>
              <a:t> تفرز مواد مثل الزيت أو </a:t>
            </a:r>
            <a:r>
              <a:rPr lang="ar-SA" sz="2800" dirty="0" err="1" smtClean="0">
                <a:latin typeface="Times New Roman" pitchFamily="18" charset="0"/>
                <a:ea typeface="Times New Roman" pitchFamily="18" charset="0"/>
                <a:cs typeface="Traditional Arabic" pitchFamily="2" charset="-78"/>
              </a:rPr>
              <a:t>الراتنج</a:t>
            </a:r>
            <a:r>
              <a:rPr lang="ar-SA" sz="2800" dirty="0" smtClean="0">
                <a:latin typeface="Times New Roman" pitchFamily="18" charset="0"/>
                <a:ea typeface="Times New Roman" pitchFamily="18" charset="0"/>
                <a:cs typeface="Traditional Arabic" pitchFamily="2" charset="-78"/>
              </a:rPr>
              <a:t> ( </a:t>
            </a:r>
            <a:r>
              <a:rPr lang="en-US" sz="2800" dirty="0" smtClean="0">
                <a:latin typeface="Traditional Arabic" pitchFamily="2" charset="-78"/>
                <a:ea typeface="Times New Roman" pitchFamily="18" charset="0"/>
                <a:cs typeface="Traditional Arabic" pitchFamily="2" charset="-78"/>
              </a:rPr>
              <a:t>resin</a:t>
            </a:r>
            <a:r>
              <a:rPr lang="ar-SA" sz="2800" dirty="0" smtClean="0">
                <a:latin typeface="Times New Roman" pitchFamily="18" charset="0"/>
                <a:ea typeface="Times New Roman" pitchFamily="18" charset="0"/>
                <a:cs typeface="Traditional Arabic" pitchFamily="2" charset="-78"/>
              </a:rPr>
              <a:t> ) أو المخاط ( شكل 48: ز ).</a:t>
            </a:r>
            <a:endParaRPr lang="en-U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5" name="Picture 1" descr="trichomes"/>
          <p:cNvPicPr>
            <a:picLocks noChangeAspect="1" noChangeArrowheads="1"/>
          </p:cNvPicPr>
          <p:nvPr/>
        </p:nvPicPr>
        <p:blipFill>
          <a:blip r:embed="rId2" cstate="print"/>
          <a:srcRect/>
          <a:stretch>
            <a:fillRect/>
          </a:stretch>
        </p:blipFill>
        <p:spPr bwMode="auto">
          <a:xfrm>
            <a:off x="395536" y="1"/>
            <a:ext cx="8064896" cy="68579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descr="C:\Users\user\Desktop\صورمورفولوجيا النبات وتشريحه\New Folder (2)\Picture 023.jpg"/>
          <p:cNvPicPr>
            <a:picLocks noChangeAspect="1" noChangeArrowheads="1"/>
          </p:cNvPicPr>
          <p:nvPr/>
        </p:nvPicPr>
        <p:blipFill>
          <a:blip r:embed="rId2" cstate="print"/>
          <a:srcRect/>
          <a:stretch>
            <a:fillRect/>
          </a:stretch>
        </p:blipFill>
        <p:spPr bwMode="auto">
          <a:xfrm>
            <a:off x="1907704" y="1124744"/>
            <a:ext cx="5616624" cy="5175448"/>
          </a:xfrm>
          <a:prstGeom prst="rect">
            <a:avLst/>
          </a:prstGeom>
          <a:noFill/>
        </p:spPr>
      </p:pic>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1"/>
          <p:cNvSpPr>
            <a:spLocks noChangeArrowheads="1"/>
          </p:cNvSpPr>
          <p:nvPr/>
        </p:nvSpPr>
        <p:spPr bwMode="auto">
          <a:xfrm>
            <a:off x="467544" y="377302"/>
            <a:ext cx="820891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الثغور المائية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Hydathodes</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تراكيب تزيل أو تطرد السائل المائي من داخل الورقة إلى سطحها وهناك نوعين:</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ثغور مائية بشرية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Epidermal</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hydathodes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وتعتبر شعيرات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متحورة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تعمل على إفراز الماء ويمكن أن تكون أحادية الخلية أو عديدة الخلايا (شكل 48: ح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ب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الثغور المائية </a:t>
            </a:r>
            <a:r>
              <a:rPr kumimoji="0" lang="ar-SA" sz="28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الطلائية</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Epithem</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hydathodes</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endParaRPr kumimoji="0" lang="ar-SA"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endParaRPr>
          </a:p>
          <a:p>
            <a:pPr marL="0" marR="0" lvl="0" indent="0" defTabSz="914400"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وهذه الثغور المائية لها علاقة مباشرة مع الخشب الذي ينتهي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بالقصيبات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حيث تتصل بنسيج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خاص يسمى الطبقة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الطلائية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Arial" pitchFamily="34" charset="0"/>
                <a:ea typeface="Times New Roman" pitchFamily="18" charset="0"/>
                <a:cs typeface="Traditional Arabic" pitchFamily="2" charset="-78"/>
              </a:rPr>
              <a:t>Epithem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وهذا يحاط بغلاف حزمي يمكن أن يكون خلايا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خلايا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مسوبرة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خلايا فيها شرائط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كاسبر</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وتوجد الثغور المفتوحة في البشرة فوق الطبقة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الطلائية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ويمر الماء إلى الفتحات الثغرية من خلال النسيج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الطلائي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ذي المسافات البينية الواسعة ويفرز إلى الخارج على هيئة قطرات مائية تعرف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با</a:t>
            </a:r>
            <a:r>
              <a:rPr kumimoji="0" lang="ar-SA" sz="2800" b="0" i="0" u="none" strike="noStrike" cap="none" normalizeH="0" baseline="0" dirty="0" err="1" smtClean="0">
                <a:ln>
                  <a:noFill/>
                </a:ln>
                <a:solidFill>
                  <a:srgbClr val="0070C0"/>
                </a:solidFill>
                <a:effectLst/>
                <a:latin typeface="Traditional Arabic" pitchFamily="2" charset="-78"/>
                <a:ea typeface="Times New Roman" pitchFamily="18" charset="0"/>
                <a:cs typeface="Traditional Arabic" pitchFamily="2" charset="-78"/>
              </a:rPr>
              <a:t>لإدماع</a:t>
            </a:r>
            <a:r>
              <a:rPr kumimoji="0" lang="ar-SA" sz="2800" b="0"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Arial" pitchFamily="34" charset="0"/>
                <a:ea typeface="Times New Roman" pitchFamily="18" charset="0"/>
                <a:cs typeface="Traditional Arabic" pitchFamily="2" charset="-78"/>
              </a:rPr>
              <a:t>Guttation</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1" descr="D:\Pictures\Pictures\Hydathode (2).jpg"/>
          <p:cNvPicPr>
            <a:picLocks noChangeAspect="1" noChangeArrowheads="1"/>
          </p:cNvPicPr>
          <p:nvPr/>
        </p:nvPicPr>
        <p:blipFill>
          <a:blip r:embed="rId2" cstate="print"/>
          <a:srcRect/>
          <a:stretch>
            <a:fillRect/>
          </a:stretch>
        </p:blipFill>
        <p:spPr bwMode="auto">
          <a:xfrm>
            <a:off x="5796136" y="1412776"/>
            <a:ext cx="3096344" cy="5184576"/>
          </a:xfrm>
          <a:prstGeom prst="rect">
            <a:avLst/>
          </a:prstGeom>
          <a:noFill/>
        </p:spPr>
      </p:pic>
      <p:pic>
        <p:nvPicPr>
          <p:cNvPr id="120834" name="Picture 2" descr="D:\Pictures\Pictures\Hydathodes.jpg"/>
          <p:cNvPicPr>
            <a:picLocks noChangeAspect="1" noChangeArrowheads="1"/>
          </p:cNvPicPr>
          <p:nvPr/>
        </p:nvPicPr>
        <p:blipFill>
          <a:blip r:embed="rId3" cstate="print"/>
          <a:srcRect/>
          <a:stretch>
            <a:fillRect/>
          </a:stretch>
        </p:blipFill>
        <p:spPr bwMode="auto">
          <a:xfrm>
            <a:off x="2987824" y="1844824"/>
            <a:ext cx="2592288" cy="4752528"/>
          </a:xfrm>
          <a:prstGeom prst="rect">
            <a:avLst/>
          </a:prstGeom>
          <a:noFill/>
        </p:spPr>
      </p:pic>
      <p:pic>
        <p:nvPicPr>
          <p:cNvPr id="120835" name="Picture 3" descr="D:\Pictures\Pictures\Hydathode.jpg"/>
          <p:cNvPicPr>
            <a:picLocks noChangeAspect="1" noChangeArrowheads="1"/>
          </p:cNvPicPr>
          <p:nvPr/>
        </p:nvPicPr>
        <p:blipFill>
          <a:blip r:embed="rId4" cstate="print"/>
          <a:srcRect/>
          <a:stretch>
            <a:fillRect/>
          </a:stretch>
        </p:blipFill>
        <p:spPr bwMode="auto">
          <a:xfrm>
            <a:off x="251520" y="0"/>
            <a:ext cx="2520280" cy="6858000"/>
          </a:xfrm>
          <a:prstGeom prst="rect">
            <a:avLst/>
          </a:prstGeom>
          <a:noFill/>
        </p:spPr>
      </p:pic>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Rectangle 1"/>
          <p:cNvSpPr>
            <a:spLocks noChangeArrowheads="1"/>
          </p:cNvSpPr>
          <p:nvPr/>
        </p:nvSpPr>
        <p:spPr bwMode="auto">
          <a:xfrm>
            <a:off x="539552" y="649588"/>
            <a:ext cx="8136904" cy="55707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r" defTabSz="914400"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2 </a:t>
            </a:r>
            <a:r>
              <a:rPr kumimoji="0" lang="ar-SA" sz="32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النظام ( الجهاز ) النسيجي الأساسي</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endParaRPr>
          </a:p>
          <a:p>
            <a:pPr marL="0" marR="0" lvl="0" indent="457200" algn="l"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Ground tissue system</a:t>
            </a:r>
            <a:r>
              <a:rPr kumimoji="0" lang="en-US" sz="32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ويتكون أساساً من النسيج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يدخل كل من النسيج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الكولنشيمي</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والنسيج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السكلرنشيمي</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تكوينه.</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النسيج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Parenchyma</a:t>
            </a:r>
            <a:endParaRPr kumimoji="0" lang="ar-SA"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endParaRPr>
          </a:p>
          <a:p>
            <a:pPr marL="0" marR="0" lvl="0" indent="457200" defTabSz="914400" rtl="0"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يتكون النسيج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البرنشيمي</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خلايا حية تختلف في أشكالها ووظائفها ولهذا فقد يطلق عليها مصطلح نسيجاً معقداً. وهذه الخلايا لها جدر رقيقة عادة وتعرف بالنسيج الأساسي في الجسم النباتي، وهي تتطابق مع هذا التعريف من الناحيتين الشكلية والوظيفية، ويمكن اعتبارها مكونات الجسم النباتي الرئيسية نظراً لأن الخلايا الإنشائية في النسيج الإنشائي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القمي</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والخلايا التكاثرية ذات طبيعة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descr="Parenchyma1"/>
          <p:cNvPicPr>
            <a:picLocks noChangeAspect="1" noChangeArrowheads="1"/>
          </p:cNvPicPr>
          <p:nvPr/>
        </p:nvPicPr>
        <p:blipFill>
          <a:blip r:embed="rId2" cstate="print"/>
          <a:srcRect/>
          <a:stretch>
            <a:fillRect/>
          </a:stretch>
        </p:blipFill>
        <p:spPr bwMode="auto">
          <a:xfrm>
            <a:off x="5940152" y="620688"/>
            <a:ext cx="2223765" cy="2808312"/>
          </a:xfrm>
          <a:prstGeom prst="rect">
            <a:avLst/>
          </a:prstGeom>
          <a:noFill/>
          <a:ln w="9525">
            <a:noFill/>
            <a:miter lim="800000"/>
            <a:headEnd/>
            <a:tailEnd/>
          </a:ln>
        </p:spPr>
      </p:pic>
      <p:pic>
        <p:nvPicPr>
          <p:cNvPr id="119811" name="Picture 3" descr="parenchyma with starch"/>
          <p:cNvPicPr>
            <a:picLocks noChangeAspect="1" noChangeArrowheads="1"/>
          </p:cNvPicPr>
          <p:nvPr/>
        </p:nvPicPr>
        <p:blipFill>
          <a:blip r:embed="rId3" cstate="print"/>
          <a:srcRect/>
          <a:stretch>
            <a:fillRect/>
          </a:stretch>
        </p:blipFill>
        <p:spPr bwMode="auto">
          <a:xfrm>
            <a:off x="2771800" y="764704"/>
            <a:ext cx="3059832" cy="2664296"/>
          </a:xfrm>
          <a:prstGeom prst="rect">
            <a:avLst/>
          </a:prstGeom>
          <a:noFill/>
          <a:ln w="9525">
            <a:noFill/>
            <a:miter lim="800000"/>
            <a:headEnd/>
            <a:tailEnd/>
          </a:ln>
        </p:spPr>
      </p:pic>
      <p:pic>
        <p:nvPicPr>
          <p:cNvPr id="119812" name="Picture 4" descr="clorenchyma1"/>
          <p:cNvPicPr>
            <a:picLocks noChangeAspect="1" noChangeArrowheads="1"/>
          </p:cNvPicPr>
          <p:nvPr/>
        </p:nvPicPr>
        <p:blipFill>
          <a:blip r:embed="rId4" cstate="print"/>
          <a:srcRect/>
          <a:stretch>
            <a:fillRect/>
          </a:stretch>
        </p:blipFill>
        <p:spPr bwMode="auto">
          <a:xfrm>
            <a:off x="5724128" y="3789040"/>
            <a:ext cx="2482850" cy="2304256"/>
          </a:xfrm>
          <a:prstGeom prst="rect">
            <a:avLst/>
          </a:prstGeom>
          <a:noFill/>
          <a:ln w="9525">
            <a:noFill/>
            <a:miter lim="800000"/>
            <a:headEnd/>
            <a:tailEnd/>
          </a:ln>
        </p:spPr>
      </p:pic>
      <p:pic>
        <p:nvPicPr>
          <p:cNvPr id="119814" name="Picture 6" descr="برنشيمي تمثيلي"/>
          <p:cNvPicPr>
            <a:picLocks noChangeAspect="1" noChangeArrowheads="1"/>
          </p:cNvPicPr>
          <p:nvPr/>
        </p:nvPicPr>
        <p:blipFill>
          <a:blip r:embed="rId5" cstate="print"/>
          <a:srcRect/>
          <a:stretch>
            <a:fillRect/>
          </a:stretch>
        </p:blipFill>
        <p:spPr bwMode="auto">
          <a:xfrm>
            <a:off x="2771800" y="3717032"/>
            <a:ext cx="2755900" cy="23771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Rectangle 1"/>
          <p:cNvSpPr>
            <a:spLocks noChangeArrowheads="1"/>
          </p:cNvSpPr>
          <p:nvPr/>
        </p:nvSpPr>
        <p:spPr bwMode="auto">
          <a:xfrm>
            <a:off x="539552" y="596550"/>
            <a:ext cx="8064896"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None/>
              <a:tabLst/>
            </a:pPr>
            <a:r>
              <a:rPr kumimoji="0" lang="ar-SA" sz="32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أنه من الناحية التطورية تعتبر المصدر الأولي للأنسجة الأخرى. كما يتضح من تركيب معظم النباتات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الحزازية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المنبطحة مثل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الريشيا</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والماركانتيا</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إن </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2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هي قاعدة الأنشطة الحيوية في النباتات والتي تتم فيها كثير من العمليات الأساسية مثل البناء الضوئي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والأيض</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والتنفس والتخزين والإفراز والإخراج. تلك الأنشطة تعتمد على وجود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حي. وهذا يدل بدوره على كون </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2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خلايا حية.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 قد ذكرت أشاو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Esau</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1965م أن الخلايا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الموجودة في أنسجة الخشب واللحاء قد تلعب دوراً هاماً أولاً في تحرك الماء في العناصر الوعائية غير الحية، وثانياً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إنتقال</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الغذاء في عناصر الأنابيب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الغربالية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والتي لا تحتوي على نواة مميزة في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a:t>
            </a:r>
            <a:r>
              <a:rPr kumimoji="0" lang="ar-SA" sz="1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ها</a:t>
            </a:r>
            <a:r>
              <a:rPr kumimoji="0" lang="ar-SA"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39552" y="620688"/>
            <a:ext cx="7992888" cy="5693866"/>
          </a:xfrm>
          <a:prstGeom prst="rect">
            <a:avLst/>
          </a:prstGeom>
        </p:spPr>
        <p:txBody>
          <a:bodyPr wrap="square">
            <a:spAutoFit/>
          </a:bodyPr>
          <a:lstStyle/>
          <a:p>
            <a:pPr lvl="0" indent="358775" algn="justLow" fontAlgn="base">
              <a:spcBef>
                <a:spcPct val="0"/>
              </a:spcBef>
              <a:spcAft>
                <a:spcPct val="0"/>
              </a:spcAft>
            </a:pPr>
            <a:r>
              <a:rPr lang="ar-SA" sz="2800" b="1" dirty="0" smtClean="0">
                <a:solidFill>
                  <a:srgbClr val="0070C0"/>
                </a:solidFill>
                <a:latin typeface="Times New Roman" pitchFamily="18" charset="0"/>
                <a:ea typeface="Times New Roman" pitchFamily="18" charset="0"/>
                <a:cs typeface="Traditional Arabic" pitchFamily="2" charset="-78"/>
              </a:rPr>
              <a:t>تميز الخلايا </a:t>
            </a:r>
            <a:r>
              <a:rPr lang="ar-SA" sz="2800" b="1" dirty="0" err="1" smtClean="0">
                <a:solidFill>
                  <a:srgbClr val="0070C0"/>
                </a:solidFill>
                <a:latin typeface="Times New Roman" pitchFamily="18" charset="0"/>
                <a:ea typeface="Times New Roman" pitchFamily="18" charset="0"/>
                <a:cs typeface="Traditional Arabic" pitchFamily="2" charset="-78"/>
              </a:rPr>
              <a:t>البرنشيمية</a:t>
            </a:r>
            <a:r>
              <a:rPr lang="ar-SA" sz="2800" b="1" dirty="0" smtClean="0">
                <a:latin typeface="Times New Roman" pitchFamily="18" charset="0"/>
                <a:ea typeface="Times New Roman" pitchFamily="18" charset="0"/>
                <a:cs typeface="Traditional Arabic" pitchFamily="2" charset="-78"/>
              </a:rPr>
              <a:t>:</a:t>
            </a:r>
            <a:endParaRPr lang="en-US" sz="2800" dirty="0" smtClean="0">
              <a:latin typeface="Arial" pitchFamily="34" charset="0"/>
              <a:cs typeface="Arial" pitchFamily="34" charset="0"/>
            </a:endParaRPr>
          </a:p>
          <a:p>
            <a:pPr lvl="0" indent="358775" algn="justLow"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إن </a:t>
            </a:r>
            <a:r>
              <a:rPr lang="ar-SA" sz="2800" b="1" dirty="0" smtClean="0">
                <a:solidFill>
                  <a:srgbClr val="0070C0"/>
                </a:solidFill>
                <a:latin typeface="Times New Roman" pitchFamily="18" charset="0"/>
                <a:ea typeface="Times New Roman" pitchFamily="18" charset="0"/>
                <a:cs typeface="Traditional Arabic" pitchFamily="2" charset="-78"/>
              </a:rPr>
              <a:t>الخلايا </a:t>
            </a:r>
            <a:r>
              <a:rPr lang="ar-SA" sz="2800" b="1" dirty="0" err="1" smtClean="0">
                <a:solidFill>
                  <a:srgbClr val="0070C0"/>
                </a:solidFill>
                <a:latin typeface="Times New Roman" pitchFamily="18" charset="0"/>
                <a:ea typeface="Times New Roman" pitchFamily="18" charset="0"/>
                <a:cs typeface="Traditional Arabic" pitchFamily="2" charset="-78"/>
              </a:rPr>
              <a:t>البرنشيمية</a:t>
            </a:r>
            <a:r>
              <a:rPr lang="ar-SA" sz="2800" b="1" dirty="0" smtClean="0">
                <a:solidFill>
                  <a:srgbClr val="0070C0"/>
                </a:solidFill>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من الناحية التكوينية تعتبر غير متميزة تماماً فهي ليست متخصصة شكلياً أو وظيفياً بمقارنتها بالخلايا الأخرى كالعناصر </a:t>
            </a:r>
            <a:r>
              <a:rPr lang="ar-SA" sz="2800" dirty="0" err="1" smtClean="0">
                <a:latin typeface="Times New Roman" pitchFamily="18" charset="0"/>
                <a:ea typeface="Times New Roman" pitchFamily="18" charset="0"/>
                <a:cs typeface="Traditional Arabic" pitchFamily="2" charset="-78"/>
              </a:rPr>
              <a:t>الغربالية</a:t>
            </a:r>
            <a:r>
              <a:rPr lang="ar-SA" sz="2800" dirty="0" smtClean="0">
                <a:latin typeface="Times New Roman" pitchFamily="18" charset="0"/>
                <a:ea typeface="Times New Roman" pitchFamily="18" charset="0"/>
                <a:cs typeface="Traditional Arabic" pitchFamily="2" charset="-78"/>
              </a:rPr>
              <a:t> </a:t>
            </a:r>
            <a:r>
              <a:rPr lang="ar-SA" sz="2800" dirty="0" err="1" smtClean="0">
                <a:latin typeface="Times New Roman" pitchFamily="18" charset="0"/>
                <a:ea typeface="Times New Roman" pitchFamily="18" charset="0"/>
                <a:cs typeface="Traditional Arabic" pitchFamily="2" charset="-78"/>
              </a:rPr>
              <a:t>والقصيبات</a:t>
            </a:r>
            <a:r>
              <a:rPr lang="ar-SA" sz="2800" dirty="0" smtClean="0">
                <a:latin typeface="Times New Roman" pitchFamily="18" charset="0"/>
                <a:ea typeface="Times New Roman" pitchFamily="18" charset="0"/>
                <a:cs typeface="Traditional Arabic" pitchFamily="2" charset="-78"/>
              </a:rPr>
              <a:t> أو الألياف، ولهذا فقد تغير الخلية </a:t>
            </a:r>
            <a:r>
              <a:rPr lang="ar-SA" sz="2800" dirty="0" err="1" smtClean="0">
                <a:latin typeface="Times New Roman" pitchFamily="18" charset="0"/>
                <a:ea typeface="Times New Roman" pitchFamily="18" charset="0"/>
                <a:cs typeface="Traditional Arabic" pitchFamily="2" charset="-78"/>
              </a:rPr>
              <a:t>البرنشيمية</a:t>
            </a:r>
            <a:r>
              <a:rPr lang="ar-SA" sz="2800" dirty="0" smtClean="0">
                <a:latin typeface="Times New Roman" pitchFamily="18" charset="0"/>
                <a:ea typeface="Times New Roman" pitchFamily="18" charset="0"/>
                <a:cs typeface="Traditional Arabic" pitchFamily="2" charset="-78"/>
              </a:rPr>
              <a:t> وظيفتها أو تجمع بين وظائف مختلفة، ولكنها قد تتخصص أحياناً بأن تتخصص للتمثيل الضوئي عندما تحتوي على </a:t>
            </a:r>
            <a:r>
              <a:rPr lang="ar-SA" sz="2800" dirty="0" err="1" smtClean="0">
                <a:latin typeface="Times New Roman" pitchFamily="18" charset="0"/>
                <a:ea typeface="Times New Roman" pitchFamily="18" charset="0"/>
                <a:cs typeface="Traditional Arabic" pitchFamily="2" charset="-78"/>
              </a:rPr>
              <a:t>بلاستيدات</a:t>
            </a:r>
            <a:r>
              <a:rPr lang="ar-SA" sz="2800" dirty="0" smtClean="0">
                <a:latin typeface="Times New Roman" pitchFamily="18" charset="0"/>
                <a:ea typeface="Times New Roman" pitchFamily="18" charset="0"/>
                <a:cs typeface="Traditional Arabic" pitchFamily="2" charset="-78"/>
              </a:rPr>
              <a:t> خضر، كما هو الحال في الخلايا </a:t>
            </a:r>
            <a:r>
              <a:rPr lang="ar-SA" sz="2800" dirty="0" err="1" smtClean="0">
                <a:latin typeface="Times New Roman" pitchFamily="18" charset="0"/>
                <a:ea typeface="Times New Roman" pitchFamily="18" charset="0"/>
                <a:cs typeface="Traditional Arabic" pitchFamily="2" charset="-78"/>
              </a:rPr>
              <a:t>العمادية</a:t>
            </a:r>
            <a:r>
              <a:rPr lang="ar-SA" sz="2800" dirty="0" smtClean="0">
                <a:latin typeface="Times New Roman" pitchFamily="18" charset="0"/>
                <a:ea typeface="Times New Roman" pitchFamily="18" charset="0"/>
                <a:cs typeface="Traditional Arabic" pitchFamily="2" charset="-78"/>
              </a:rPr>
              <a:t> والأسفنجية بالورقة. أو تتخصص في التخزين كما هو الحال في </a:t>
            </a:r>
            <a:r>
              <a:rPr lang="ar-SA" sz="2800" b="1" dirty="0" smtClean="0">
                <a:solidFill>
                  <a:srgbClr val="0070C0"/>
                </a:solidFill>
                <a:latin typeface="Times New Roman" pitchFamily="18" charset="0"/>
                <a:ea typeface="Times New Roman" pitchFamily="18" charset="0"/>
                <a:cs typeface="Traditional Arabic" pitchFamily="2" charset="-78"/>
              </a:rPr>
              <a:t>الخلايا </a:t>
            </a:r>
            <a:r>
              <a:rPr lang="ar-SA" sz="2800" b="1" dirty="0" err="1" smtClean="0">
                <a:solidFill>
                  <a:srgbClr val="0070C0"/>
                </a:solidFill>
                <a:latin typeface="Times New Roman" pitchFamily="18" charset="0"/>
                <a:ea typeface="Times New Roman" pitchFamily="18" charset="0"/>
                <a:cs typeface="Traditional Arabic" pitchFamily="2" charset="-78"/>
              </a:rPr>
              <a:t>البرنشيمية</a:t>
            </a:r>
            <a:r>
              <a:rPr lang="ar-SA" sz="2800" b="1" dirty="0" smtClean="0">
                <a:solidFill>
                  <a:srgbClr val="0070C0"/>
                </a:solidFill>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للطبقة </a:t>
            </a:r>
            <a:r>
              <a:rPr lang="ar-SA" sz="2800" dirty="0" err="1" smtClean="0">
                <a:latin typeface="Times New Roman" pitchFamily="18" charset="0"/>
                <a:ea typeface="Times New Roman" pitchFamily="18" charset="0"/>
                <a:cs typeface="Traditional Arabic" pitchFamily="2" charset="-78"/>
              </a:rPr>
              <a:t>الأليرونية</a:t>
            </a:r>
            <a:r>
              <a:rPr lang="ar-SA" sz="2800" dirty="0" smtClean="0">
                <a:latin typeface="Times New Roman" pitchFamily="18" charset="0"/>
                <a:ea typeface="Times New Roman" pitchFamily="18" charset="0"/>
                <a:cs typeface="Traditional Arabic" pitchFamily="2" charset="-78"/>
              </a:rPr>
              <a:t> في الحبوب والتي تتخصص في تخزين البروتين. أو خلايا </a:t>
            </a:r>
            <a:r>
              <a:rPr lang="ar-SA" sz="2800" dirty="0" err="1" smtClean="0">
                <a:latin typeface="Times New Roman" pitchFamily="18" charset="0"/>
                <a:ea typeface="Times New Roman" pitchFamily="18" charset="0"/>
                <a:cs typeface="Traditional Arabic" pitchFamily="2" charset="-78"/>
              </a:rPr>
              <a:t>الأندوسبيرم</a:t>
            </a:r>
            <a:r>
              <a:rPr lang="ar-SA" sz="2800" dirty="0" smtClean="0">
                <a:latin typeface="Times New Roman" pitchFamily="18" charset="0"/>
                <a:ea typeface="Times New Roman" pitchFamily="18" charset="0"/>
                <a:cs typeface="Traditional Arabic" pitchFamily="2" charset="-78"/>
              </a:rPr>
              <a:t> في البذور، وخلايا الغلاف النشوي في سيقان نباتات ذات الفلقتين والتي تتخصص في تخزين النشا. وكذلك الخلايا التي تتخصص لترسيب المواد الفائضة عن حاجة النبات. ومن أبرز صفات </a:t>
            </a:r>
            <a:r>
              <a:rPr lang="ar-SA" sz="2800" b="1" dirty="0" smtClean="0">
                <a:solidFill>
                  <a:srgbClr val="0070C0"/>
                </a:solidFill>
                <a:latin typeface="Times New Roman" pitchFamily="18" charset="0"/>
                <a:ea typeface="Times New Roman" pitchFamily="18" charset="0"/>
                <a:cs typeface="Traditional Arabic" pitchFamily="2" charset="-78"/>
              </a:rPr>
              <a:t>الخلايا </a:t>
            </a:r>
            <a:r>
              <a:rPr lang="ar-SA" sz="2800" b="1" dirty="0" err="1" smtClean="0">
                <a:solidFill>
                  <a:srgbClr val="0070C0"/>
                </a:solidFill>
                <a:latin typeface="Times New Roman" pitchFamily="18" charset="0"/>
                <a:ea typeface="Times New Roman" pitchFamily="18" charset="0"/>
                <a:cs typeface="Traditional Arabic" pitchFamily="2" charset="-78"/>
              </a:rPr>
              <a:t>البرنشيمية</a:t>
            </a:r>
            <a:r>
              <a:rPr lang="ar-SA" sz="2800" b="1" dirty="0" smtClean="0">
                <a:solidFill>
                  <a:srgbClr val="0070C0"/>
                </a:solidFill>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هي قابليتها على إعادة النشاط الإنشائي وهذا يعود كما ذكرنا سابقاً إلى كونها أقل تميزاً وتكشفاً عن باقي الخلايا. فالخلايا </a:t>
            </a:r>
            <a:r>
              <a:rPr lang="ar-SA" sz="2800" dirty="0" err="1" smtClean="0">
                <a:latin typeface="Times New Roman" pitchFamily="18" charset="0"/>
                <a:ea typeface="Times New Roman" pitchFamily="18" charset="0"/>
                <a:cs typeface="Traditional Arabic" pitchFamily="2" charset="-78"/>
              </a:rPr>
              <a:t>البرنشيمية</a:t>
            </a:r>
            <a:r>
              <a:rPr lang="ar-SA" sz="2800" dirty="0" smtClean="0">
                <a:latin typeface="Times New Roman" pitchFamily="18" charset="0"/>
                <a:ea typeface="Times New Roman" pitchFamily="18" charset="0"/>
                <a:cs typeface="Traditional Arabic" pitchFamily="2" charset="-78"/>
              </a:rPr>
              <a:t> الموجودة في قشرة الساق كثيراً ما تستعيد نشاطها الإنشائي مكونة </a:t>
            </a:r>
            <a:r>
              <a:rPr lang="ar-SA" sz="2800" dirty="0" err="1" smtClean="0">
                <a:latin typeface="Times New Roman" pitchFamily="18" charset="0"/>
                <a:ea typeface="Times New Roman" pitchFamily="18" charset="0"/>
                <a:cs typeface="Traditional Arabic" pitchFamily="2" charset="-78"/>
              </a:rPr>
              <a:t>الكامبيوم</a:t>
            </a:r>
            <a:r>
              <a:rPr lang="ar-SA" sz="2800" dirty="0" smtClean="0">
                <a:latin typeface="Times New Roman" pitchFamily="18" charset="0"/>
                <a:ea typeface="Times New Roman" pitchFamily="18" charset="0"/>
                <a:cs typeface="Traditional Arabic" pitchFamily="2" charset="-78"/>
              </a:rPr>
              <a:t> الفليني، </a:t>
            </a:r>
            <a:endParaRPr lang="ar-SA"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1520" y="260648"/>
            <a:ext cx="8568952" cy="6514991"/>
          </a:xfrm>
          <a:prstGeom prst="rect">
            <a:avLst/>
          </a:prstGeom>
        </p:spPr>
        <p:txBody>
          <a:bodyPr wrap="square">
            <a:spAutoFit/>
          </a:bodyPr>
          <a:lstStyle/>
          <a:p>
            <a:pPr lvl="0" indent="457200" algn="justLow" fontAlgn="base">
              <a:spcBef>
                <a:spcPct val="0"/>
              </a:spcBef>
              <a:spcAft>
                <a:spcPct val="0"/>
              </a:spcAft>
            </a:pPr>
            <a:r>
              <a:rPr lang="ar-SA" sz="2400" b="1" dirty="0" err="1" smtClean="0">
                <a:solidFill>
                  <a:srgbClr val="0070C0"/>
                </a:solidFill>
                <a:latin typeface="Traditional Arabic" pitchFamily="2" charset="-78"/>
                <a:ea typeface="Times New Roman" pitchFamily="18" charset="0"/>
                <a:cs typeface="Traditional Arabic" pitchFamily="2" charset="-78"/>
              </a:rPr>
              <a:t>البروتوبلاست</a:t>
            </a:r>
            <a:r>
              <a:rPr lang="ar-SA" sz="2400" b="1" dirty="0" smtClean="0">
                <a:solidFill>
                  <a:srgbClr val="0070C0"/>
                </a:solidFill>
                <a:latin typeface="Traditional Arabic" pitchFamily="2" charset="-78"/>
                <a:ea typeface="Times New Roman" pitchFamily="18" charset="0"/>
                <a:cs typeface="Traditional Arabic" pitchFamily="2" charset="-78"/>
              </a:rPr>
              <a:t> </a:t>
            </a:r>
            <a:r>
              <a:rPr lang="en-US" sz="2400" b="1" dirty="0" smtClean="0">
                <a:solidFill>
                  <a:srgbClr val="C00000"/>
                </a:solidFill>
                <a:latin typeface="Traditional Arabic" pitchFamily="2" charset="-78"/>
                <a:ea typeface="Times New Roman" pitchFamily="18" charset="0"/>
                <a:cs typeface="Traditional Arabic" pitchFamily="2" charset="-78"/>
              </a:rPr>
              <a:t>Protoplast</a:t>
            </a:r>
            <a:r>
              <a:rPr lang="ar-SA" sz="2400" b="1" dirty="0" smtClean="0">
                <a:latin typeface="Traditional Arabic" pitchFamily="2" charset="-78"/>
                <a:ea typeface="Times New Roman" pitchFamily="18" charset="0"/>
                <a:cs typeface="Traditional Arabic" pitchFamily="2" charset="-78"/>
              </a:rPr>
              <a:t> </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raditional Arabic" pitchFamily="2" charset="-78"/>
                <a:ea typeface="Times New Roman" pitchFamily="18" charset="0"/>
                <a:cs typeface="Traditional Arabic" pitchFamily="2" charset="-78"/>
              </a:rPr>
              <a:t>يعني المادة الحية في أبسط معانيها وتشمل السيتوبلازم والنواة ويطلق على جميع مكونات الخلية ماعدا الجدار ( شكل، 4 ).</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r>
              <a:rPr lang="ar-SA" sz="2400" b="1" dirty="0" err="1" smtClean="0">
                <a:solidFill>
                  <a:srgbClr val="0070C0"/>
                </a:solidFill>
                <a:latin typeface="Traditional Arabic" pitchFamily="2" charset="-78"/>
                <a:ea typeface="Times New Roman" pitchFamily="18" charset="0"/>
                <a:cs typeface="Traditional Arabic" pitchFamily="2" charset="-78"/>
              </a:rPr>
              <a:t>السيتوبلازم</a:t>
            </a:r>
            <a:r>
              <a:rPr lang="ar-SA" sz="2400" b="1" dirty="0" smtClean="0">
                <a:solidFill>
                  <a:srgbClr val="0070C0"/>
                </a:solidFill>
                <a:latin typeface="Traditional Arabic" pitchFamily="2" charset="-78"/>
                <a:ea typeface="Times New Roman" pitchFamily="18" charset="0"/>
                <a:cs typeface="Traditional Arabic" pitchFamily="2" charset="-78"/>
              </a:rPr>
              <a:t>  </a:t>
            </a:r>
            <a:r>
              <a:rPr lang="en-US" sz="2400" b="1" dirty="0" smtClean="0">
                <a:solidFill>
                  <a:srgbClr val="C00000"/>
                </a:solidFill>
                <a:latin typeface="Traditional Arabic" pitchFamily="2" charset="-78"/>
                <a:ea typeface="Times New Roman" pitchFamily="18" charset="0"/>
                <a:cs typeface="Traditional Arabic" pitchFamily="2" charset="-78"/>
              </a:rPr>
              <a:t>Cytoplasm</a:t>
            </a:r>
            <a:endParaRPr lang="en-US" sz="24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raditional Arabic" pitchFamily="2" charset="-78"/>
                <a:ea typeface="Times New Roman" pitchFamily="18" charset="0"/>
                <a:cs typeface="Traditional Arabic" pitchFamily="2" charset="-78"/>
              </a:rPr>
              <a:t>مادة </a:t>
            </a:r>
            <a:r>
              <a:rPr lang="ar-SA" sz="2400" dirty="0" err="1" smtClean="0">
                <a:latin typeface="Traditional Arabic" pitchFamily="2" charset="-78"/>
                <a:ea typeface="Times New Roman" pitchFamily="18" charset="0"/>
                <a:cs typeface="Traditional Arabic" pitchFamily="2" charset="-78"/>
              </a:rPr>
              <a:t>بروتوبلازمية</a:t>
            </a:r>
            <a:r>
              <a:rPr lang="ar-SA" sz="2400" dirty="0" smtClean="0">
                <a:latin typeface="Traditional Arabic" pitchFamily="2" charset="-78"/>
                <a:ea typeface="Times New Roman" pitchFamily="18" charset="0"/>
                <a:cs typeface="Traditional Arabic" pitchFamily="2" charset="-78"/>
              </a:rPr>
              <a:t> غروية تحيط بكل المواد </a:t>
            </a:r>
            <a:r>
              <a:rPr lang="ar-SA" sz="2400" dirty="0" err="1" smtClean="0">
                <a:latin typeface="Traditional Arabic" pitchFamily="2" charset="-78"/>
                <a:ea typeface="Times New Roman" pitchFamily="18" charset="0"/>
                <a:cs typeface="Traditional Arabic" pitchFamily="2" charset="-78"/>
              </a:rPr>
              <a:t>البروتوبلازمية</a:t>
            </a:r>
            <a:r>
              <a:rPr lang="ar-SA" sz="2400" dirty="0" smtClean="0">
                <a:latin typeface="Traditional Arabic" pitchFamily="2" charset="-78"/>
                <a:ea typeface="Times New Roman" pitchFamily="18" charset="0"/>
                <a:cs typeface="Traditional Arabic" pitchFamily="2" charset="-78"/>
              </a:rPr>
              <a:t> الأخرى وغير </a:t>
            </a:r>
            <a:r>
              <a:rPr lang="ar-SA" sz="2400" dirty="0" err="1" smtClean="0">
                <a:latin typeface="Traditional Arabic" pitchFamily="2" charset="-78"/>
                <a:ea typeface="Times New Roman" pitchFamily="18" charset="0"/>
                <a:cs typeface="Traditional Arabic" pitchFamily="2" charset="-78"/>
              </a:rPr>
              <a:t>البروتوبلازمية</a:t>
            </a:r>
            <a:r>
              <a:rPr lang="ar-SA" sz="2400" dirty="0" smtClean="0">
                <a:latin typeface="Traditional Arabic" pitchFamily="2" charset="-78"/>
                <a:ea typeface="Times New Roman" pitchFamily="18" charset="0"/>
                <a:cs typeface="Traditional Arabic" pitchFamily="2" charset="-78"/>
              </a:rPr>
              <a:t>. وتكون النظم الغشائية في الخلية. ويظهر متجانساً أو حبيبياً تحت المجهر الضوئي ولكن يُظهر تميزاً غشائياً خاصة الشبكة </a:t>
            </a:r>
            <a:r>
              <a:rPr lang="ar-SA" sz="2400" dirty="0" err="1" smtClean="0">
                <a:latin typeface="Traditional Arabic" pitchFamily="2" charset="-78"/>
                <a:ea typeface="Times New Roman" pitchFamily="18" charset="0"/>
                <a:cs typeface="Traditional Arabic" pitchFamily="2" charset="-78"/>
              </a:rPr>
              <a:t>الإندوبلازمية</a:t>
            </a:r>
            <a:r>
              <a:rPr lang="ar-SA"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E</a:t>
            </a:r>
            <a:r>
              <a:rPr lang="en-US" sz="2400" dirty="0" smtClean="0">
                <a:solidFill>
                  <a:srgbClr val="C00000"/>
                </a:solidFill>
                <a:latin typeface="Traditional Arabic" pitchFamily="2" charset="-78"/>
                <a:ea typeface="Times New Roman" pitchFamily="18" charset="0"/>
                <a:cs typeface="Traditional Arabic" pitchFamily="2" charset="-78"/>
              </a:rPr>
              <a:t>. R</a:t>
            </a:r>
            <a:r>
              <a:rPr lang="ar-SA" sz="2400" dirty="0" smtClean="0">
                <a:solidFill>
                  <a:srgbClr val="C00000"/>
                </a:solidFill>
                <a:latin typeface="Traditional Arabic" pitchFamily="2" charset="-78"/>
                <a:ea typeface="Times New Roman" pitchFamily="18" charset="0"/>
                <a:cs typeface="Traditional Arabic" pitchFamily="2" charset="-78"/>
              </a:rPr>
              <a:t> </a:t>
            </a:r>
            <a:r>
              <a:rPr lang="en-US" sz="2400" dirty="0">
                <a:solidFill>
                  <a:srgbClr val="C00000"/>
                </a:solidFill>
                <a:latin typeface="Traditional Arabic" pitchFamily="2" charset="-78"/>
                <a:ea typeface="Times New Roman" pitchFamily="18" charset="0"/>
                <a:cs typeface="Traditional Arabic" pitchFamily="2" charset="-78"/>
              </a:rPr>
              <a:t>Endoplasmic </a:t>
            </a:r>
            <a:r>
              <a:rPr lang="en-US" sz="2400" dirty="0" smtClean="0">
                <a:solidFill>
                  <a:srgbClr val="C00000"/>
                </a:solidFill>
                <a:latin typeface="Traditional Arabic" pitchFamily="2" charset="-78"/>
                <a:ea typeface="Times New Roman" pitchFamily="18" charset="0"/>
                <a:cs typeface="Traditional Arabic" pitchFamily="2" charset="-78"/>
              </a:rPr>
              <a:t>Reticulum</a:t>
            </a:r>
            <a:r>
              <a:rPr lang="ar-SA" sz="2400" dirty="0" smtClean="0">
                <a:solidFill>
                  <a:srgbClr val="C00000"/>
                </a:solidFill>
                <a:latin typeface="Traditional Arabic" pitchFamily="2" charset="-78"/>
                <a:ea typeface="Times New Roman" pitchFamily="18" charset="0"/>
                <a:cs typeface="Traditional Arabic" pitchFamily="2" charset="-78"/>
              </a:rPr>
              <a:t> </a:t>
            </a:r>
            <a:r>
              <a:rPr lang="ar-SA" sz="2400" dirty="0" smtClean="0">
                <a:latin typeface="Traditional Arabic" pitchFamily="2" charset="-78"/>
                <a:ea typeface="Times New Roman" pitchFamily="18" charset="0"/>
                <a:cs typeface="Traditional Arabic" pitchFamily="2" charset="-78"/>
              </a:rPr>
              <a:t>تحت </a:t>
            </a:r>
            <a:r>
              <a:rPr lang="ar-SA" sz="2400" dirty="0" smtClean="0">
                <a:latin typeface="Traditional Arabic" pitchFamily="2" charset="-78"/>
                <a:ea typeface="Times New Roman" pitchFamily="18" charset="0"/>
                <a:cs typeface="Traditional Arabic" pitchFamily="2" charset="-78"/>
              </a:rPr>
              <a:t>المجهر الإلكتروني. ويُحد </a:t>
            </a:r>
            <a:r>
              <a:rPr lang="ar-SA" sz="2400" dirty="0" err="1" smtClean="0">
                <a:latin typeface="Traditional Arabic" pitchFamily="2" charset="-78"/>
                <a:ea typeface="Times New Roman" pitchFamily="18" charset="0"/>
                <a:cs typeface="Traditional Arabic" pitchFamily="2" charset="-78"/>
              </a:rPr>
              <a:t>السيتوبلازم</a:t>
            </a:r>
            <a:r>
              <a:rPr lang="ar-SA" sz="2400" dirty="0" smtClean="0">
                <a:latin typeface="Traditional Arabic" pitchFamily="2" charset="-78"/>
                <a:ea typeface="Times New Roman" pitchFamily="18" charset="0"/>
                <a:cs typeface="Traditional Arabic" pitchFamily="2" charset="-78"/>
              </a:rPr>
              <a:t> ناحية جدار الخلية بغشاء يسمى بالغشاء الخارجي  </a:t>
            </a:r>
            <a:r>
              <a:rPr lang="en-US" sz="2400" dirty="0" err="1" smtClean="0">
                <a:solidFill>
                  <a:srgbClr val="C00000"/>
                </a:solidFill>
                <a:latin typeface="Traditional Arabic" pitchFamily="2" charset="-78"/>
                <a:ea typeface="Times New Roman" pitchFamily="18" charset="0"/>
                <a:cs typeface="Traditional Arabic" pitchFamily="2" charset="-78"/>
              </a:rPr>
              <a:t>Ectoplast</a:t>
            </a:r>
            <a:r>
              <a:rPr lang="ar-SA" sz="2400" dirty="0" smtClean="0">
                <a:latin typeface="Traditional Arabic" pitchFamily="2" charset="-78"/>
                <a:ea typeface="Times New Roman" pitchFamily="18" charset="0"/>
                <a:cs typeface="Traditional Arabic" pitchFamily="2" charset="-78"/>
              </a:rPr>
              <a:t>  وناحية فراغ الخلية بغشاء داخلي </a:t>
            </a:r>
            <a:r>
              <a:rPr lang="en-US" sz="2400" dirty="0" err="1" smtClean="0">
                <a:solidFill>
                  <a:srgbClr val="C00000"/>
                </a:solidFill>
                <a:latin typeface="Traditional Arabic" pitchFamily="2" charset="-78"/>
                <a:ea typeface="Times New Roman" pitchFamily="18" charset="0"/>
                <a:cs typeface="Traditional Arabic" pitchFamily="2" charset="-78"/>
              </a:rPr>
              <a:t>Tonoplast</a:t>
            </a:r>
            <a:r>
              <a:rPr lang="ar-SA" sz="2400" dirty="0" smtClean="0">
                <a:latin typeface="Traditional Arabic" pitchFamily="2" charset="-78"/>
                <a:ea typeface="Times New Roman" pitchFamily="18" charset="0"/>
                <a:cs typeface="Traditional Arabic" pitchFamily="2" charset="-78"/>
              </a:rPr>
              <a:t> ويضم </a:t>
            </a:r>
            <a:r>
              <a:rPr lang="ar-SA" sz="2400" dirty="0" err="1" smtClean="0">
                <a:latin typeface="Traditional Arabic" pitchFamily="2" charset="-78"/>
                <a:ea typeface="Times New Roman" pitchFamily="18" charset="0"/>
                <a:cs typeface="Traditional Arabic" pitchFamily="2" charset="-78"/>
              </a:rPr>
              <a:t>السيتوبلازم</a:t>
            </a:r>
            <a:r>
              <a:rPr lang="ar-SA" sz="2400" dirty="0" smtClean="0">
                <a:latin typeface="Traditional Arabic" pitchFamily="2" charset="-78"/>
                <a:ea typeface="Times New Roman" pitchFamily="18" charset="0"/>
                <a:cs typeface="Traditional Arabic" pitchFamily="2" charset="-78"/>
              </a:rPr>
              <a:t> حبيبات ليبيرية </a:t>
            </a:r>
            <a:r>
              <a:rPr lang="ar-SA" sz="2400" dirty="0" err="1" smtClean="0">
                <a:latin typeface="Traditional Arabic" pitchFamily="2" charset="-78"/>
                <a:ea typeface="Times New Roman" pitchFamily="18" charset="0"/>
                <a:cs typeface="Traditional Arabic" pitchFamily="2" charset="-78"/>
              </a:rPr>
              <a:t>وبروتنية</a:t>
            </a:r>
            <a:r>
              <a:rPr lang="ar-SA" sz="2400" dirty="0" smtClean="0">
                <a:latin typeface="Traditional Arabic" pitchFamily="2" charset="-78"/>
                <a:ea typeface="Times New Roman" pitchFamily="18" charset="0"/>
                <a:cs typeface="Traditional Arabic" pitchFamily="2" charset="-78"/>
              </a:rPr>
              <a:t> بالإضافة إلى </a:t>
            </a:r>
            <a:r>
              <a:rPr lang="ar-SA" sz="2400" dirty="0" err="1" smtClean="0">
                <a:latin typeface="Traditional Arabic" pitchFamily="2" charset="-78"/>
                <a:ea typeface="Times New Roman" pitchFamily="18" charset="0"/>
                <a:cs typeface="Traditional Arabic" pitchFamily="2" charset="-78"/>
              </a:rPr>
              <a:t>الريبوسومات</a:t>
            </a:r>
            <a:r>
              <a:rPr lang="ar-SA" sz="2400" dirty="0" smtClean="0">
                <a:latin typeface="Traditional Arabic" pitchFamily="2" charset="-78"/>
                <a:ea typeface="Times New Roman" pitchFamily="18" charset="0"/>
                <a:cs typeface="Traditional Arabic" pitchFamily="2" charset="-78"/>
              </a:rPr>
              <a:t> التي إما أن تكون طليقة أو ملتصقة بالغشاء الخارجي للشبكة </a:t>
            </a:r>
            <a:r>
              <a:rPr lang="ar-SA" sz="2400" dirty="0" err="1" smtClean="0">
                <a:latin typeface="Traditional Arabic" pitchFamily="2" charset="-78"/>
                <a:ea typeface="Times New Roman" pitchFamily="18" charset="0"/>
                <a:cs typeface="Traditional Arabic" pitchFamily="2" charset="-78"/>
              </a:rPr>
              <a:t>الإندوبلازمية</a:t>
            </a:r>
            <a:r>
              <a:rPr lang="ar-SA" sz="2400" dirty="0" smtClean="0">
                <a:latin typeface="Traditional Arabic" pitchFamily="2" charset="-78"/>
                <a:ea typeface="Times New Roman" pitchFamily="18" charset="0"/>
                <a:cs typeface="Traditional Arabic" pitchFamily="2" charset="-78"/>
              </a:rPr>
              <a:t>. ويميل الكثير إلى أن </a:t>
            </a:r>
            <a:r>
              <a:rPr lang="ar-SA" sz="2400" dirty="0" err="1" smtClean="0">
                <a:latin typeface="Traditional Arabic" pitchFamily="2" charset="-78"/>
                <a:ea typeface="Times New Roman" pitchFamily="18" charset="0"/>
                <a:cs typeface="Traditional Arabic" pitchFamily="2" charset="-78"/>
              </a:rPr>
              <a:t>السيتوبلازم</a:t>
            </a:r>
            <a:r>
              <a:rPr lang="ar-SA" sz="2400" dirty="0" smtClean="0">
                <a:latin typeface="Traditional Arabic" pitchFamily="2" charset="-78"/>
                <a:ea typeface="Times New Roman" pitchFamily="18" charset="0"/>
                <a:cs typeface="Traditional Arabic" pitchFamily="2" charset="-78"/>
              </a:rPr>
              <a:t> مادة أساسية لم يتعرف بعد على شكل ثابت لها تسمى </a:t>
            </a:r>
            <a:r>
              <a:rPr lang="ar-SA" sz="2400" dirty="0" err="1" smtClean="0">
                <a:latin typeface="Traditional Arabic" pitchFamily="2" charset="-78"/>
                <a:ea typeface="Times New Roman" pitchFamily="18" charset="0"/>
                <a:cs typeface="Traditional Arabic" pitchFamily="2" charset="-78"/>
              </a:rPr>
              <a:t>بالسيتوبلازم</a:t>
            </a:r>
            <a:r>
              <a:rPr lang="ar-SA" sz="2400" dirty="0" smtClean="0">
                <a:latin typeface="Traditional Arabic" pitchFamily="2" charset="-78"/>
                <a:ea typeface="Times New Roman" pitchFamily="18" charset="0"/>
                <a:cs typeface="Traditional Arabic" pitchFamily="2" charset="-78"/>
              </a:rPr>
              <a:t> الأسـاسي </a:t>
            </a:r>
            <a:r>
              <a:rPr lang="en-US" sz="2400" dirty="0" smtClean="0">
                <a:solidFill>
                  <a:srgbClr val="C00000"/>
                </a:solidFill>
                <a:latin typeface="Traditional Arabic" pitchFamily="2" charset="-78"/>
                <a:ea typeface="Times New Roman" pitchFamily="18" charset="0"/>
                <a:cs typeface="Traditional Arabic" pitchFamily="2" charset="-78"/>
              </a:rPr>
              <a:t>Ground</a:t>
            </a:r>
            <a:r>
              <a:rPr lang="en-US" sz="2400" dirty="0" smtClean="0">
                <a:latin typeface="Traditional Arabic" pitchFamily="2" charset="-78"/>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plasm</a:t>
            </a:r>
            <a:r>
              <a:rPr lang="ar-SA" sz="2400" dirty="0" smtClean="0">
                <a:latin typeface="Traditional Arabic" pitchFamily="2" charset="-78"/>
                <a:ea typeface="Times New Roman" pitchFamily="18" charset="0"/>
                <a:cs typeface="Traditional Arabic" pitchFamily="2" charset="-78"/>
              </a:rPr>
              <a:t>  أو المادة الحـية </a:t>
            </a:r>
            <a:r>
              <a:rPr lang="en-US" sz="2400" dirty="0" err="1" smtClean="0">
                <a:solidFill>
                  <a:srgbClr val="C00000"/>
                </a:solidFill>
                <a:latin typeface="Traditional Arabic" pitchFamily="2" charset="-78"/>
                <a:ea typeface="Times New Roman" pitchFamily="18" charset="0"/>
                <a:cs typeface="Traditional Arabic" pitchFamily="2" charset="-78"/>
              </a:rPr>
              <a:t>Hayloplasm</a:t>
            </a:r>
            <a:r>
              <a:rPr lang="en-US" sz="2400" dirty="0" smtClean="0">
                <a:latin typeface="Traditional Arabic" pitchFamily="2" charset="-78"/>
                <a:ea typeface="Times New Roman" pitchFamily="18" charset="0"/>
                <a:cs typeface="Traditional Arabic" pitchFamily="2" charset="-78"/>
              </a:rPr>
              <a:t> </a:t>
            </a:r>
            <a:r>
              <a:rPr lang="ar-SA" sz="2400" dirty="0" smtClean="0">
                <a:latin typeface="Traditional Arabic" pitchFamily="2" charset="-78"/>
                <a:ea typeface="Times New Roman" pitchFamily="18" charset="0"/>
                <a:cs typeface="Traditional Arabic" pitchFamily="2" charset="-78"/>
              </a:rPr>
              <a:t>أو ما يعرف الآن </a:t>
            </a:r>
            <a:r>
              <a:rPr lang="ar-SA" sz="2400" dirty="0" err="1" smtClean="0">
                <a:latin typeface="Traditional Arabic" pitchFamily="2" charset="-78"/>
                <a:ea typeface="Times New Roman" pitchFamily="18" charset="0"/>
                <a:cs typeface="Traditional Arabic" pitchFamily="2" charset="-78"/>
              </a:rPr>
              <a:t>بالسيتوسول</a:t>
            </a:r>
            <a:r>
              <a:rPr lang="ar-SA" sz="2400" dirty="0" smtClean="0">
                <a:latin typeface="Traditional Arabic" pitchFamily="2" charset="-78"/>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Cytosol</a:t>
            </a:r>
            <a:r>
              <a:rPr lang="ar-SA" sz="2400" dirty="0" smtClean="0">
                <a:latin typeface="Traditional Arabic" pitchFamily="2" charset="-78"/>
                <a:ea typeface="Times New Roman" pitchFamily="18" charset="0"/>
                <a:cs typeface="Traditional Arabic" pitchFamily="2" charset="-78"/>
              </a:rPr>
              <a:t>، </a:t>
            </a:r>
            <a:r>
              <a:rPr lang="ar-SA" sz="2400" dirty="0" err="1" smtClean="0">
                <a:latin typeface="Traditional Arabic" pitchFamily="2" charset="-78"/>
                <a:ea typeface="Times New Roman" pitchFamily="18" charset="0"/>
                <a:cs typeface="Traditional Arabic" pitchFamily="2" charset="-78"/>
              </a:rPr>
              <a:t>وعضيات</a:t>
            </a:r>
            <a:r>
              <a:rPr lang="ar-SA" sz="2400" dirty="0" smtClean="0">
                <a:latin typeface="Traditional Arabic" pitchFamily="2" charset="-78"/>
                <a:ea typeface="Times New Roman" pitchFamily="18" charset="0"/>
                <a:cs typeface="Traditional Arabic" pitchFamily="2" charset="-78"/>
              </a:rPr>
              <a:t> قابلة للتحلل في </a:t>
            </a:r>
            <a:r>
              <a:rPr lang="ar-SA" sz="2400" dirty="0" err="1" smtClean="0">
                <a:latin typeface="Traditional Arabic" pitchFamily="2" charset="-78"/>
                <a:ea typeface="Times New Roman" pitchFamily="18" charset="0"/>
                <a:cs typeface="Traditional Arabic" pitchFamily="2" charset="-78"/>
              </a:rPr>
              <a:t>البروتوبلاست</a:t>
            </a:r>
            <a:r>
              <a:rPr lang="ar-SA" sz="2400" dirty="0" smtClean="0">
                <a:latin typeface="Traditional Arabic" pitchFamily="2" charset="-78"/>
                <a:ea typeface="Times New Roman" pitchFamily="18" charset="0"/>
                <a:cs typeface="Traditional Arabic" pitchFamily="2" charset="-78"/>
              </a:rPr>
              <a:t> ذات طبيعة غشائية أو حبيبية ومن هذه </a:t>
            </a:r>
            <a:r>
              <a:rPr lang="ar-SA" sz="2400" dirty="0" err="1" smtClean="0">
                <a:latin typeface="Traditional Arabic" pitchFamily="2" charset="-78"/>
                <a:ea typeface="Times New Roman" pitchFamily="18" charset="0"/>
                <a:cs typeface="Traditional Arabic" pitchFamily="2" charset="-78"/>
              </a:rPr>
              <a:t>العضيات</a:t>
            </a:r>
            <a:r>
              <a:rPr lang="ar-SA" sz="2400" dirty="0" smtClean="0">
                <a:latin typeface="Traditional Arabic" pitchFamily="2" charset="-78"/>
                <a:ea typeface="Times New Roman" pitchFamily="18" charset="0"/>
                <a:cs typeface="Traditional Arabic" pitchFamily="2" charset="-78"/>
              </a:rPr>
              <a:t> النواة </a:t>
            </a:r>
            <a:r>
              <a:rPr lang="ar-SA" sz="2400" dirty="0" err="1" smtClean="0">
                <a:latin typeface="Traditional Arabic" pitchFamily="2" charset="-78"/>
                <a:ea typeface="Times New Roman" pitchFamily="18" charset="0"/>
                <a:cs typeface="Traditional Arabic" pitchFamily="2" charset="-78"/>
              </a:rPr>
              <a:t>و</a:t>
            </a:r>
            <a:r>
              <a:rPr lang="ar-SA" sz="2400" dirty="0" smtClean="0">
                <a:latin typeface="Traditional Arabic" pitchFamily="2" charset="-78"/>
                <a:ea typeface="Times New Roman" pitchFamily="18" charset="0"/>
                <a:cs typeface="Traditional Arabic" pitchFamily="2" charset="-78"/>
              </a:rPr>
              <a:t> </a:t>
            </a:r>
            <a:r>
              <a:rPr lang="ar-SA" sz="2400" dirty="0" err="1" smtClean="0">
                <a:latin typeface="Traditional Arabic" pitchFamily="2" charset="-78"/>
                <a:ea typeface="Times New Roman" pitchFamily="18" charset="0"/>
                <a:cs typeface="Traditional Arabic" pitchFamily="2" charset="-78"/>
              </a:rPr>
              <a:t>البلاستيدات</a:t>
            </a:r>
            <a:r>
              <a:rPr lang="ar-SA" sz="2400" dirty="0" smtClean="0">
                <a:latin typeface="Traditional Arabic" pitchFamily="2" charset="-78"/>
                <a:ea typeface="Times New Roman" pitchFamily="18" charset="0"/>
                <a:cs typeface="Traditional Arabic" pitchFamily="2" charset="-78"/>
              </a:rPr>
              <a:t> و الأجسام السبحية وأحياناً الشبكة </a:t>
            </a:r>
            <a:r>
              <a:rPr lang="ar-SA" sz="2400" dirty="0" err="1" smtClean="0">
                <a:latin typeface="Traditional Arabic" pitchFamily="2" charset="-78"/>
                <a:ea typeface="Times New Roman" pitchFamily="18" charset="0"/>
                <a:cs typeface="Traditional Arabic" pitchFamily="2" charset="-78"/>
              </a:rPr>
              <a:t>الإندوبلازمية</a:t>
            </a:r>
            <a:r>
              <a:rPr lang="ar-SA"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E</a:t>
            </a:r>
            <a:r>
              <a:rPr lang="en-US" sz="2400" dirty="0" smtClean="0">
                <a:latin typeface="Traditional Arabic" pitchFamily="2" charset="-78"/>
                <a:ea typeface="Times New Roman" pitchFamily="18" charset="0"/>
                <a:cs typeface="Traditional Arabic" pitchFamily="2" charset="-78"/>
              </a:rPr>
              <a:t>R</a:t>
            </a:r>
            <a:r>
              <a:rPr lang="ar-SA" sz="2400" dirty="0" smtClean="0">
                <a:latin typeface="Traditional Arabic" pitchFamily="2" charset="-78"/>
                <a:ea typeface="Times New Roman" pitchFamily="18" charset="0"/>
                <a:cs typeface="Traditional Arabic" pitchFamily="2" charset="-78"/>
              </a:rPr>
              <a:t> </a:t>
            </a:r>
            <a:r>
              <a:rPr lang="ar-SA" sz="2400" dirty="0" err="1" smtClean="0">
                <a:latin typeface="Traditional Arabic" pitchFamily="2" charset="-78"/>
                <a:ea typeface="Times New Roman" pitchFamily="18" charset="0"/>
                <a:cs typeface="Traditional Arabic" pitchFamily="2" charset="-78"/>
              </a:rPr>
              <a:t>والدكتيوسومات</a:t>
            </a:r>
            <a:r>
              <a:rPr lang="ar-SA" sz="2400" dirty="0" smtClean="0">
                <a:latin typeface="Traditional Arabic" pitchFamily="2" charset="-78"/>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Dictyosomes</a:t>
            </a:r>
            <a:r>
              <a:rPr lang="ar-SA" sz="2400" dirty="0" smtClean="0">
                <a:latin typeface="Traditional Arabic" pitchFamily="2" charset="-78"/>
                <a:ea typeface="Times New Roman" pitchFamily="18" charset="0"/>
                <a:cs typeface="Traditional Arabic" pitchFamily="2" charset="-78"/>
              </a:rPr>
              <a:t> والأخيران قد يعتبران من الأنظمة الغشائية. ويظهر </a:t>
            </a:r>
            <a:r>
              <a:rPr lang="ar-SA" sz="2400" dirty="0" err="1" smtClean="0">
                <a:latin typeface="Traditional Arabic" pitchFamily="2" charset="-78"/>
                <a:ea typeface="Times New Roman" pitchFamily="18" charset="0"/>
                <a:cs typeface="Traditional Arabic" pitchFamily="2" charset="-78"/>
              </a:rPr>
              <a:t>السيتوبلازم</a:t>
            </a:r>
            <a:r>
              <a:rPr lang="ar-SA" sz="2400" dirty="0" smtClean="0">
                <a:latin typeface="Traditional Arabic" pitchFamily="2" charset="-78"/>
                <a:ea typeface="Times New Roman" pitchFamily="18" charset="0"/>
                <a:cs typeface="Traditional Arabic" pitchFamily="2" charset="-78"/>
              </a:rPr>
              <a:t> في الخلايا الحية كمادة نصف شفافة يكوّن الماء 85 - 90٪ من مكوناته. كما توجد الأملاح والمواد </a:t>
            </a:r>
            <a:r>
              <a:rPr lang="ar-SA" sz="2400" dirty="0" err="1" smtClean="0">
                <a:latin typeface="Traditional Arabic" pitchFamily="2" charset="-78"/>
                <a:ea typeface="Times New Roman" pitchFamily="18" charset="0"/>
                <a:cs typeface="Traditional Arabic" pitchFamily="2" charset="-78"/>
              </a:rPr>
              <a:t>الكربوايدراتية</a:t>
            </a:r>
            <a:r>
              <a:rPr lang="ar-SA" sz="2400" dirty="0" smtClean="0">
                <a:latin typeface="Traditional Arabic" pitchFamily="2" charset="-78"/>
                <a:ea typeface="Times New Roman" pitchFamily="18" charset="0"/>
                <a:cs typeface="Traditional Arabic" pitchFamily="2" charset="-78"/>
              </a:rPr>
              <a:t> والمواد الذائبة منتشرة في صورة أيونية أو جزيئية. كما توجد البروتينات والدهون في حالة غروية وهي المكونات الأساسية للنظم الغشائية الموجودة في السيتوبلازم ( شكل 4).</a:t>
            </a:r>
            <a:endParaRPr 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Rectangle 1"/>
          <p:cNvSpPr>
            <a:spLocks noChangeArrowheads="1"/>
          </p:cNvSpPr>
          <p:nvPr/>
        </p:nvSpPr>
        <p:spPr bwMode="auto">
          <a:xfrm>
            <a:off x="467544" y="865721"/>
            <a:ext cx="813690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8775"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والخلايا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الموجودة بقواعد أعناق الأوراق والأزهار. والثمار كثيرا ما تستعيد نشاطها الإنشائي مكونة نسيجاً إنشائياً يعطي نشاطه ما يعرف بمنطقة الانفصال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Abscission</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region</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والخلايا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المكونة للأشعة النخاعية بساق نباتات ذات الفلقتين هي الأخرى تستعيد نشاطها الإنشائي مكونة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الكامبيوم</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بين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الحزمي</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Interfascicular</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cambium</a:t>
            </a: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أن الخلايا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الموجودة بين اللحاء الابتدائي بجذور نباتات ذات الفلقتين أيضاً تستعيد قابليتها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للإنقسام</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وتكون نسيجاً إنشائياً. كما تشير الأبحاث إلى أن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المكونة للنسيج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العمادي</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المستديم بالورقة قد تستعيد نشاطها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الإنقسامي</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دون تكوين نسيج إنشائي متميز. والجدير بالذكر أنه من الأمثلة السابقة يتضح مقدرة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استعادة نشاطها الإنشائي ومن ثم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الأنقسام</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وهي ما زالت داخل جسم النبات.</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1"/>
          <p:cNvSpPr>
            <a:spLocks noChangeArrowheads="1"/>
          </p:cNvSpPr>
          <p:nvPr/>
        </p:nvSpPr>
        <p:spPr bwMode="auto">
          <a:xfrm>
            <a:off x="251520" y="341806"/>
            <a:ext cx="84249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وتدل الأبحاث الحديثة ( باركر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Barker</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1953 ) إلى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أن الخلايا البرنشيمية </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المكونة للنخاع نادراً ما تعيد قابليتها للإنقسام وهي في جسم النبات، وقد يرجع ذلك إلى حاجة النبات. أما عند </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عزل</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خلايا من النخاع لساق نبات </a:t>
            </a:r>
            <a:r>
              <a:rPr kumimoji="0" lang="ar-SA" sz="2800" b="0" i="0" u="none" strike="noStrike" cap="none" normalizeH="0" baseline="0" dirty="0" err="1" smtClean="0">
                <a:ln>
                  <a:noFill/>
                </a:ln>
                <a:effectLst/>
                <a:latin typeface="Times New Roman" pitchFamily="18" charset="0"/>
                <a:ea typeface="Times New Roman" pitchFamily="18" charset="0"/>
                <a:cs typeface="Traditional Arabic" pitchFamily="2" charset="-78"/>
              </a:rPr>
              <a:t>الزيزفون</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عمره حوالي خمسون عاماً وتنمية هذا النسيج على بيئة صناعية خاصة تحت ظروف معقمة، فإن هذه الخلايا </a:t>
            </a:r>
            <a:r>
              <a:rPr kumimoji="0" lang="ar-SA" sz="2800" b="0" i="0" u="none" strike="noStrike" cap="none" normalizeH="0" baseline="0" dirty="0" err="1" smtClean="0">
                <a:ln>
                  <a:noFill/>
                </a:ln>
                <a:effectLst/>
                <a:latin typeface="Times New Roman" pitchFamily="18" charset="0"/>
                <a:ea typeface="Times New Roman" pitchFamily="18" charset="0"/>
                <a:cs typeface="Traditional Arabic" pitchFamily="2" charset="-78"/>
              </a:rPr>
              <a:t>البرنشيمية</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استعادة نشاطها الإنشائي وكونت </a:t>
            </a:r>
            <a:r>
              <a:rPr kumimoji="0" lang="ar-SA" sz="2800" b="0" i="0" u="none" strike="noStrike" cap="none" normalizeH="0" baseline="0" dirty="0" err="1" smtClean="0">
                <a:ln>
                  <a:noFill/>
                </a:ln>
                <a:effectLst/>
                <a:latin typeface="Times New Roman" pitchFamily="18" charset="0"/>
                <a:ea typeface="Times New Roman" pitchFamily="18" charset="0"/>
                <a:cs typeface="Traditional Arabic" pitchFamily="2" charset="-78"/>
              </a:rPr>
              <a:t>كالوساً</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effectLst/>
                <a:latin typeface="Traditional Arabic" pitchFamily="2" charset="-78"/>
                <a:ea typeface="Times New Roman" pitchFamily="18" charset="0"/>
                <a:cs typeface="Traditional Arabic" pitchFamily="2" charset="-78"/>
              </a:rPr>
              <a:t>Callus</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أي مجموعة من الخلايا </a:t>
            </a:r>
            <a:r>
              <a:rPr kumimoji="0" lang="ar-SA" sz="2800" b="0" i="0" u="none" strike="noStrike" cap="none" normalizeH="0" baseline="0" dirty="0" err="1" smtClean="0">
                <a:ln>
                  <a:noFill/>
                </a:ln>
                <a:effectLst/>
                <a:latin typeface="Times New Roman" pitchFamily="18" charset="0"/>
                <a:ea typeface="Times New Roman" pitchFamily="18" charset="0"/>
                <a:cs typeface="Traditional Arabic" pitchFamily="2" charset="-78"/>
              </a:rPr>
              <a:t>البرنشيمية</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ذات الجدر الرقيقة، وهذه النتيجة تدل ليس فقط على مقدرة هذه الخلايا على </a:t>
            </a:r>
            <a:r>
              <a:rPr kumimoji="0" lang="ar-SA" sz="2800" b="0" i="0" u="none" strike="noStrike" cap="none" normalizeH="0" baseline="0" dirty="0" err="1" smtClean="0">
                <a:ln>
                  <a:noFill/>
                </a:ln>
                <a:effectLst/>
                <a:latin typeface="Times New Roman" pitchFamily="18" charset="0"/>
                <a:ea typeface="Times New Roman" pitchFamily="18" charset="0"/>
                <a:cs typeface="Traditional Arabic" pitchFamily="2" charset="-78"/>
              </a:rPr>
              <a:t>الإنقسام</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بل تدل دلالة واضحة على احتفاظ هذه الخلايا بمقدرتها على </a:t>
            </a:r>
            <a:r>
              <a:rPr kumimoji="0" lang="ar-SA" sz="2800" b="0" i="0" u="none" strike="noStrike" cap="none" normalizeH="0" baseline="0" dirty="0" err="1" smtClean="0">
                <a:ln>
                  <a:noFill/>
                </a:ln>
                <a:effectLst/>
                <a:latin typeface="Times New Roman" pitchFamily="18" charset="0"/>
                <a:ea typeface="Times New Roman" pitchFamily="18" charset="0"/>
                <a:cs typeface="Traditional Arabic" pitchFamily="2" charset="-78"/>
              </a:rPr>
              <a:t>الإنقسام</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طوال هذه الفترة من عمر النبات.كما أنه في تجربة مشابهه قام </a:t>
            </a:r>
            <a:r>
              <a:rPr kumimoji="0" lang="ar-SA" sz="2800" b="0" i="0" u="none" strike="noStrike" cap="none" normalizeH="0" baseline="0" dirty="0" err="1" smtClean="0">
                <a:ln>
                  <a:noFill/>
                </a:ln>
                <a:effectLst/>
                <a:latin typeface="Times New Roman" pitchFamily="18" charset="0"/>
                <a:ea typeface="Times New Roman" pitchFamily="18" charset="0"/>
                <a:cs typeface="Traditional Arabic" pitchFamily="2" charset="-78"/>
              </a:rPr>
              <a:t>بها</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 </a:t>
            </a:r>
            <a:r>
              <a:rPr kumimoji="0" lang="ar-SA" sz="2800" b="0" i="0" u="none" strike="noStrike" cap="none" normalizeH="0" baseline="0" dirty="0" err="1" smtClean="0">
                <a:ln>
                  <a:noFill/>
                </a:ln>
                <a:effectLst/>
                <a:latin typeface="Times New Roman" pitchFamily="18" charset="0"/>
                <a:ea typeface="Times New Roman" pitchFamily="18" charset="0"/>
                <a:cs typeface="Traditional Arabic" pitchFamily="2" charset="-78"/>
              </a:rPr>
              <a:t>استيورد</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وآخرون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Steward,et.al</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1970 ) على خلايا من نخاع جذر الجزر ونماها على بيئة صناعية سائلة تحت ظروف الهز الميكانيكي المستمر فتفككت خلايا هذا الكالوس مما أمكن الحصول على خلايا منفردة، أخذت احداها ونميت حتى كونت نباتاً كاملاً نمي حتى وصل مرحلة الإزهار. وهذه الدراسة وما شابهها من دراسات لاحقة تثبت أن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الخلية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تحتوي جميع المعلومات الوراثية اللازمة لتكوين نباتاً كاملاً وأنها تحت ظروف معينة تستطيع أن تؤدي كل ما تؤديه </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خلية </a:t>
            </a:r>
            <a:r>
              <a:rPr kumimoji="0" lang="ar-SA" sz="28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اللاقحة</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a:t>
            </a:r>
            <a:endParaRPr kumimoji="0" lang="ar-SA" sz="2800" b="0"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Rectangle 1"/>
          <p:cNvSpPr>
            <a:spLocks noChangeArrowheads="1"/>
          </p:cNvSpPr>
          <p:nvPr/>
        </p:nvSpPr>
        <p:spPr bwMode="auto">
          <a:xfrm>
            <a:off x="467544" y="279683"/>
            <a:ext cx="8208912" cy="59708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محتويات 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a:t>
            </a:r>
            <a:endParaRPr kumimoji="0" lang="en-US" sz="2800" b="1" i="0" u="none" strike="noStrike" cap="none" normalizeH="0" baseline="0" dirty="0" smtClean="0">
              <a:ln>
                <a:noFill/>
              </a:ln>
              <a:solidFill>
                <a:srgbClr val="0070C0"/>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تختلف محتويات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حسب نوع الوظيفة التي تقوم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الخلية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حيث أن هناك علاقة وثيقة بين محتويات هذه الخلايا وما تقوم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من نشاطات ووظائف في الجسم النباتي. فقد تحتوي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على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بلاستيدات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خضر كما في النسيج التمثيلي للورقة أو قشرة الساق، وقد توجد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بلاستيدات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عديمة اللون كما هو الحال في نخاع الساق وقد تحتوي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الخلية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على العديد من المواد الغذائية في العصير الخلوي، أو على صورة مواد صلبة أو سائلة في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تكون هذه المحتويات مواد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أيضية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مثل النشا والبروتين والدهون والزيوت أو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مواداً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مختزنة من السكر والمواد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الكربوهيدراتية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الذائبة. كما قد تختزن الماء وفي هذه الحالة تكون نسيجاً خازناً للماء كما هو الحال في النباتات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العصيرية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مثل الصبار. وقد تحتوي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على المواد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التانينات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والمواد المعدنية على هيئة بلورات. وعلى أساس محتويات الخلايا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وما تقوم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من وظائف في جسم النبات فإنه أمكن تقسيم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النسيج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إلى عدة أنماط منها:</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Rectangle 1"/>
          <p:cNvSpPr>
            <a:spLocks noChangeArrowheads="1"/>
          </p:cNvSpPr>
          <p:nvPr/>
        </p:nvSpPr>
        <p:spPr bwMode="auto">
          <a:xfrm>
            <a:off x="395536" y="122687"/>
            <a:ext cx="8424936"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تمثيلية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Chlorenchyma</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خلايا تحتوي على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بلاستيدات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خضر وتوجد هذه الخلايا في النسيج الوسطي للورقة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قشرة الساق وقشرة الجذور الهوائية. وتعتبر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التمثيلية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النسيج الوسطي للأوراق أكثر تخصصاً من تلك الموجودة في أنسجة النبات الأخرى لدورها الرئيسي في عملية البناء الضوئي وتكوين المواد الغذائية للنبات ( شكل 49: أ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2.خلايا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خازنة للغذاء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Food </a:t>
            </a:r>
            <a:r>
              <a:rPr kumimoji="0" lang="en-US" sz="2800" b="1" i="0" u="none" strike="noStrike" cap="none" normalizeH="0" baseline="0" dirty="0" smtClean="0">
                <a:ln>
                  <a:noFill/>
                </a:ln>
                <a:solidFill>
                  <a:srgbClr val="C00000"/>
                </a:solidFill>
                <a:effectLst/>
                <a:latin typeface="Arial"/>
                <a:ea typeface="Times New Roman" pitchFamily="18" charset="0"/>
                <a:cs typeface="Traditional Arabic" pitchFamily="2" charset="-78"/>
              </a:rPr>
              <a:t>–</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storage tissues</a:t>
            </a:r>
            <a:r>
              <a:rPr kumimoji="0" lang="ar-SA" sz="28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تقوم هذه الخلايا بتخزين العديد من المواد الغذائية إما على هيئة مواد ذائبة أو صلبة في العصير الخلوي بداخل الفجوات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العصارية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داخل أجسام خاصة في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هو الحال في تخزين المواد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البروتينية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هيئة أجسام بروتينية أو تخزين حبيبات النشا وتخزين الدهون والزيوت. كما قد تحتوي الخلايا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مواد مختزنة إما بصورة ذائبة في العصير الخلوي وإما بصورة صلبة في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نفس الخلية كما هو الحال في الخلايا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لدرنات البطاطس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وريزومات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العديد من النباتات حيث يحتوي العصير على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أميدات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وبروتينات ذائبة، ويحتوي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حبيبات نشا كما قد يحتوي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سيتوبلازم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أكثر من مادة غذائية مختزنة كما هو الحال في الخلايا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فلقات بذور الفاصوليا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والبازلاء</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clorenchyma1"/>
          <p:cNvPicPr>
            <a:picLocks noChangeAspect="1" noChangeArrowheads="1"/>
          </p:cNvPicPr>
          <p:nvPr/>
        </p:nvPicPr>
        <p:blipFill>
          <a:blip r:embed="rId2" cstate="print"/>
          <a:srcRect/>
          <a:stretch>
            <a:fillRect/>
          </a:stretch>
        </p:blipFill>
        <p:spPr bwMode="auto">
          <a:xfrm>
            <a:off x="5220072" y="1772816"/>
            <a:ext cx="3168352" cy="3024336"/>
          </a:xfrm>
          <a:prstGeom prst="rect">
            <a:avLst/>
          </a:prstGeom>
          <a:noFill/>
          <a:ln w="9525">
            <a:noFill/>
            <a:miter lim="800000"/>
            <a:headEnd/>
            <a:tailEnd/>
          </a:ln>
        </p:spPr>
      </p:pic>
      <p:pic>
        <p:nvPicPr>
          <p:cNvPr id="120835" name="Picture 3" descr="برنشيمي تمثيلي"/>
          <p:cNvPicPr>
            <a:picLocks noChangeAspect="1" noChangeArrowheads="1"/>
          </p:cNvPicPr>
          <p:nvPr/>
        </p:nvPicPr>
        <p:blipFill>
          <a:blip r:embed="rId3" cstate="print"/>
          <a:srcRect/>
          <a:stretch>
            <a:fillRect/>
          </a:stretch>
        </p:blipFill>
        <p:spPr bwMode="auto">
          <a:xfrm>
            <a:off x="1259632" y="1844824"/>
            <a:ext cx="3672408" cy="27839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Rectangle 1"/>
          <p:cNvSpPr>
            <a:spLocks noChangeArrowheads="1"/>
          </p:cNvSpPr>
          <p:nvPr/>
        </p:nvSpPr>
        <p:spPr bwMode="auto">
          <a:xfrm>
            <a:off x="683568" y="3810635"/>
            <a:ext cx="7632848"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بالإضافة إلى تخزين المواد الغذائية في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وفي العصير الخلوي فإن بعض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تختزن المواد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الكربوهيدراتية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وخاصة أشباه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Hemicelluloses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جدرانها الخلوية على هيئة ترسبات مما يؤدي إلى سمك هذه الجدر الخلوية كما هو الحال في 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أندوسبيرم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بذرة البلح وبذرة وبذرة البن العربي.</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مستطيل 2"/>
          <p:cNvSpPr/>
          <p:nvPr/>
        </p:nvSpPr>
        <p:spPr>
          <a:xfrm>
            <a:off x="539552" y="836712"/>
            <a:ext cx="7848872" cy="3108543"/>
          </a:xfrm>
          <a:prstGeom prst="rect">
            <a:avLst/>
          </a:prstGeom>
        </p:spPr>
        <p:txBody>
          <a:bodyPr wrap="square">
            <a:spAutoFit/>
          </a:bodyPr>
          <a:lstStyle/>
          <a:p>
            <a:r>
              <a:rPr lang="ar-SA" sz="2800" dirty="0" smtClean="0">
                <a:latin typeface="Times New Roman" pitchFamily="18" charset="0"/>
                <a:ea typeface="Times New Roman" pitchFamily="18" charset="0"/>
                <a:cs typeface="Traditional Arabic" pitchFamily="2" charset="-78"/>
              </a:rPr>
              <a:t>والعدس والتي تحتوي على حبيبات </a:t>
            </a:r>
            <a:r>
              <a:rPr lang="ar-SA" sz="2800" dirty="0" err="1" smtClean="0">
                <a:latin typeface="Times New Roman" pitchFamily="18" charset="0"/>
                <a:ea typeface="Times New Roman" pitchFamily="18" charset="0"/>
                <a:cs typeface="Traditional Arabic" pitchFamily="2" charset="-78"/>
              </a:rPr>
              <a:t>أليرون</a:t>
            </a:r>
            <a:r>
              <a:rPr lang="ar-SA" sz="2800" dirty="0" smtClean="0">
                <a:latin typeface="Times New Roman" pitchFamily="18" charset="0"/>
                <a:ea typeface="Times New Roman" pitchFamily="18" charset="0"/>
                <a:cs typeface="Traditional Arabic" pitchFamily="2" charset="-78"/>
              </a:rPr>
              <a:t> وحبيبات نشا، وفي بذور نباتات أخرى مثل نباتي الخروع وفول </a:t>
            </a:r>
            <a:r>
              <a:rPr lang="ar-SA" sz="2800" dirty="0" err="1" smtClean="0">
                <a:latin typeface="Times New Roman" pitchFamily="18" charset="0"/>
                <a:ea typeface="Times New Roman" pitchFamily="18" charset="0"/>
                <a:cs typeface="Traditional Arabic" pitchFamily="2" charset="-78"/>
              </a:rPr>
              <a:t>الصويا</a:t>
            </a:r>
            <a:r>
              <a:rPr lang="ar-SA" sz="2800" dirty="0" smtClean="0">
                <a:latin typeface="Times New Roman" pitchFamily="18" charset="0"/>
                <a:ea typeface="Times New Roman" pitchFamily="18" charset="0"/>
                <a:cs typeface="Traditional Arabic" pitchFamily="2" charset="-78"/>
              </a:rPr>
              <a:t> فإن الخلايا </a:t>
            </a:r>
            <a:r>
              <a:rPr lang="ar-SA" sz="2800" dirty="0" err="1" smtClean="0">
                <a:latin typeface="Times New Roman" pitchFamily="18" charset="0"/>
                <a:ea typeface="Times New Roman" pitchFamily="18" charset="0"/>
                <a:cs typeface="Traditional Arabic" pitchFamily="2" charset="-78"/>
              </a:rPr>
              <a:t>البرنشيمية</a:t>
            </a:r>
            <a:r>
              <a:rPr lang="ar-SA" sz="2800" dirty="0" smtClean="0">
                <a:latin typeface="Times New Roman" pitchFamily="18" charset="0"/>
                <a:ea typeface="Times New Roman" pitchFamily="18" charset="0"/>
                <a:cs typeface="Traditional Arabic" pitchFamily="2" charset="-78"/>
              </a:rPr>
              <a:t> </a:t>
            </a:r>
            <a:r>
              <a:rPr lang="ar-SA" sz="2800" dirty="0" err="1" smtClean="0">
                <a:latin typeface="Times New Roman" pitchFamily="18" charset="0"/>
                <a:ea typeface="Times New Roman" pitchFamily="18" charset="0"/>
                <a:cs typeface="Traditional Arabic" pitchFamily="2" charset="-78"/>
              </a:rPr>
              <a:t>لفلقات</a:t>
            </a:r>
            <a:r>
              <a:rPr lang="ar-SA" sz="2800" dirty="0" smtClean="0">
                <a:latin typeface="Times New Roman" pitchFamily="18" charset="0"/>
                <a:ea typeface="Times New Roman" pitchFamily="18" charset="0"/>
                <a:cs typeface="Traditional Arabic" pitchFamily="2" charset="-78"/>
              </a:rPr>
              <a:t> نبات فول </a:t>
            </a:r>
            <a:r>
              <a:rPr lang="ar-SA" sz="2800" dirty="0" err="1" smtClean="0">
                <a:latin typeface="Times New Roman" pitchFamily="18" charset="0"/>
                <a:ea typeface="Times New Roman" pitchFamily="18" charset="0"/>
                <a:cs typeface="Traditional Arabic" pitchFamily="2" charset="-78"/>
              </a:rPr>
              <a:t>الصويا</a:t>
            </a:r>
            <a:r>
              <a:rPr lang="ar-SA" sz="2800" dirty="0" smtClean="0">
                <a:latin typeface="Times New Roman" pitchFamily="18" charset="0"/>
                <a:ea typeface="Times New Roman" pitchFamily="18" charset="0"/>
                <a:cs typeface="Traditional Arabic" pitchFamily="2" charset="-78"/>
              </a:rPr>
              <a:t> </a:t>
            </a:r>
            <a:r>
              <a:rPr lang="ar-SA" sz="2800" dirty="0" err="1" smtClean="0">
                <a:latin typeface="Times New Roman" pitchFamily="18" charset="0"/>
                <a:ea typeface="Times New Roman" pitchFamily="18" charset="0"/>
                <a:cs typeface="Traditional Arabic" pitchFamily="2" charset="-78"/>
              </a:rPr>
              <a:t>وأندوسبيرم</a:t>
            </a:r>
            <a:r>
              <a:rPr lang="ar-SA" sz="2800" dirty="0" smtClean="0">
                <a:latin typeface="Times New Roman" pitchFamily="18" charset="0"/>
                <a:ea typeface="Times New Roman" pitchFamily="18" charset="0"/>
                <a:cs typeface="Traditional Arabic" pitchFamily="2" charset="-78"/>
              </a:rPr>
              <a:t> بذرة الخروع تحتوي في </a:t>
            </a:r>
            <a:r>
              <a:rPr lang="ar-SA" sz="2800" dirty="0" err="1" smtClean="0">
                <a:latin typeface="Times New Roman" pitchFamily="18" charset="0"/>
                <a:ea typeface="Times New Roman" pitchFamily="18" charset="0"/>
                <a:cs typeface="Traditional Arabic" pitchFamily="2" charset="-78"/>
              </a:rPr>
              <a:t>سيتوبلازمها</a:t>
            </a:r>
            <a:r>
              <a:rPr lang="ar-SA" sz="2800" dirty="0" smtClean="0">
                <a:latin typeface="Times New Roman" pitchFamily="18" charset="0"/>
                <a:ea typeface="Times New Roman" pitchFamily="18" charset="0"/>
                <a:cs typeface="Traditional Arabic" pitchFamily="2" charset="-78"/>
              </a:rPr>
              <a:t> على حبيبات </a:t>
            </a:r>
            <a:r>
              <a:rPr lang="ar-SA" sz="2800" dirty="0" err="1" smtClean="0">
                <a:latin typeface="Times New Roman" pitchFamily="18" charset="0"/>
                <a:ea typeface="Times New Roman" pitchFamily="18" charset="0"/>
                <a:cs typeface="Traditional Arabic" pitchFamily="2" charset="-78"/>
              </a:rPr>
              <a:t>أليرون</a:t>
            </a:r>
            <a:r>
              <a:rPr lang="ar-SA" sz="2800" dirty="0" smtClean="0">
                <a:latin typeface="Times New Roman" pitchFamily="18" charset="0"/>
                <a:ea typeface="Times New Roman" pitchFamily="18" charset="0"/>
                <a:cs typeface="Traditional Arabic" pitchFamily="2" charset="-78"/>
              </a:rPr>
              <a:t> وزيوت (شكل 49 أ ، ب ). يعتبر النشا أكثر المواد المدخرة شيوعاً حيث يوجد في الخلايا </a:t>
            </a:r>
            <a:r>
              <a:rPr lang="ar-SA" sz="2800" dirty="0" err="1" smtClean="0">
                <a:latin typeface="Times New Roman" pitchFamily="18" charset="0"/>
                <a:ea typeface="Times New Roman" pitchFamily="18" charset="0"/>
                <a:cs typeface="Traditional Arabic" pitchFamily="2" charset="-78"/>
              </a:rPr>
              <a:t>البرنشيمية</a:t>
            </a:r>
            <a:r>
              <a:rPr lang="ar-SA" sz="2800" dirty="0" smtClean="0">
                <a:latin typeface="Times New Roman" pitchFamily="18" charset="0"/>
                <a:ea typeface="Times New Roman" pitchFamily="18" charset="0"/>
                <a:cs typeface="Traditional Arabic" pitchFamily="2" charset="-78"/>
              </a:rPr>
              <a:t> للقشرة والنخاع، وكذلك </a:t>
            </a:r>
            <a:r>
              <a:rPr lang="ar-SA" sz="2800" b="1" dirty="0" smtClean="0">
                <a:solidFill>
                  <a:srgbClr val="0070C0"/>
                </a:solidFill>
                <a:latin typeface="Times New Roman" pitchFamily="18" charset="0"/>
                <a:ea typeface="Times New Roman" pitchFamily="18" charset="0"/>
                <a:cs typeface="Traditional Arabic" pitchFamily="2" charset="-78"/>
              </a:rPr>
              <a:t>الخلايا </a:t>
            </a:r>
            <a:r>
              <a:rPr lang="ar-SA" sz="2800" b="1" dirty="0" err="1" smtClean="0">
                <a:solidFill>
                  <a:srgbClr val="0070C0"/>
                </a:solidFill>
                <a:latin typeface="Times New Roman" pitchFamily="18" charset="0"/>
                <a:ea typeface="Times New Roman" pitchFamily="18" charset="0"/>
                <a:cs typeface="Traditional Arabic" pitchFamily="2" charset="-78"/>
              </a:rPr>
              <a:t>البرنشيمية</a:t>
            </a:r>
            <a:r>
              <a:rPr lang="ar-SA" sz="2800" b="1" dirty="0" smtClean="0">
                <a:solidFill>
                  <a:srgbClr val="0070C0"/>
                </a:solidFill>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للأنسجة الوعائية مثل </a:t>
            </a:r>
            <a:r>
              <a:rPr lang="ar-SA" sz="2800" dirty="0" err="1" smtClean="0">
                <a:latin typeface="Times New Roman" pitchFamily="18" charset="0"/>
                <a:ea typeface="Times New Roman" pitchFamily="18" charset="0"/>
                <a:cs typeface="Traditional Arabic" pitchFamily="2" charset="-78"/>
              </a:rPr>
              <a:t>برنشيمة</a:t>
            </a:r>
            <a:r>
              <a:rPr lang="ar-SA" sz="2800" dirty="0" smtClean="0">
                <a:latin typeface="Times New Roman" pitchFamily="18" charset="0"/>
                <a:ea typeface="Times New Roman" pitchFamily="18" charset="0"/>
                <a:cs typeface="Traditional Arabic" pitchFamily="2" charset="-78"/>
              </a:rPr>
              <a:t> الخشب، </a:t>
            </a:r>
            <a:r>
              <a:rPr lang="ar-SA" sz="2800" dirty="0" err="1" smtClean="0">
                <a:latin typeface="Times New Roman" pitchFamily="18" charset="0"/>
                <a:ea typeface="Times New Roman" pitchFamily="18" charset="0"/>
                <a:cs typeface="Traditional Arabic" pitchFamily="2" charset="-78"/>
              </a:rPr>
              <a:t>برنشيمة</a:t>
            </a:r>
            <a:r>
              <a:rPr lang="ar-SA" sz="2800" dirty="0" smtClean="0">
                <a:latin typeface="Times New Roman" pitchFamily="18" charset="0"/>
                <a:ea typeface="Times New Roman" pitchFamily="18" charset="0"/>
                <a:cs typeface="Traditional Arabic" pitchFamily="2" charset="-78"/>
              </a:rPr>
              <a:t> اللحاء، والأشعة </a:t>
            </a:r>
            <a:r>
              <a:rPr lang="ar-SA" sz="2800" dirty="0" err="1" smtClean="0">
                <a:latin typeface="Times New Roman" pitchFamily="18" charset="0"/>
                <a:ea typeface="Times New Roman" pitchFamily="18" charset="0"/>
                <a:cs typeface="Traditional Arabic" pitchFamily="2" charset="-78"/>
              </a:rPr>
              <a:t>البرنشيمية</a:t>
            </a:r>
            <a:r>
              <a:rPr lang="ar-SA" sz="2800" dirty="0" smtClean="0">
                <a:latin typeface="Times New Roman" pitchFamily="18" charset="0"/>
                <a:ea typeface="Times New Roman" pitchFamily="18" charset="0"/>
                <a:cs typeface="Traditional Arabic" pitchFamily="2" charset="-78"/>
              </a:rPr>
              <a:t>، ولا يكاد يخلو أي نسيج </a:t>
            </a:r>
            <a:r>
              <a:rPr lang="ar-SA" sz="2800" dirty="0" err="1" smtClean="0">
                <a:latin typeface="Times New Roman" pitchFamily="18" charset="0"/>
                <a:ea typeface="Times New Roman" pitchFamily="18" charset="0"/>
                <a:cs typeface="Traditional Arabic" pitchFamily="2" charset="-78"/>
              </a:rPr>
              <a:t>برنشيمي</a:t>
            </a:r>
            <a:r>
              <a:rPr lang="ar-SA" sz="2800" dirty="0" smtClean="0">
                <a:latin typeface="Times New Roman" pitchFamily="18" charset="0"/>
                <a:ea typeface="Times New Roman" pitchFamily="18" charset="0"/>
                <a:cs typeface="Traditional Arabic" pitchFamily="2" charset="-78"/>
              </a:rPr>
              <a:t> من مادة النشا.</a:t>
            </a:r>
            <a:endParaRPr lang="ar-SA" sz="2800" dirty="0"/>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Rectangle 1"/>
          <p:cNvSpPr>
            <a:spLocks noChangeArrowheads="1"/>
          </p:cNvSpPr>
          <p:nvPr/>
        </p:nvSpPr>
        <p:spPr bwMode="auto">
          <a:xfrm>
            <a:off x="395536" y="906263"/>
            <a:ext cx="8280920"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خازنة للماء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Water-storage tissues</a:t>
            </a:r>
            <a:r>
              <a:rPr kumimoji="0" lang="ar-SA" sz="24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تحتوي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الحية ذات الفجوات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العصارية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الكبيرة على كميات كبيرة من الماء وبالتالي فهي تلعب دوراً كبيراً كخلايا خازنة للماء، ولكن هناك بعض </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تتخصص لخزن الماء مكونة بذلك نسيجاً مختزناً للماء وتكون خلايا هذا النسيج خلايا حية ذات جدر رقيقة، كبيرة الحجم، وغالباً تكون في صفوف أو تكون أحياناً مستطيلة كالخلايا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العمادية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ويوجد بكل خلية طبقة رقيقة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السيتوبلازم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تحيط بجدار الخلية من الداخل. ونواة مميزة، وفجوة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عصارية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كبيرة ذات محتويات مائية أو مخاطية تقريباً. وهذه المادة المخاطية تزيد من قدرة هذه الخلايا على تجميع الماء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وادمصاصه</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والإحتفاظ</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توجد المادة المخاطية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وفي جدار الخلية أيضاً. وفي كثير من النباتات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العصيرية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مثل الصبار تحتوي أنسجتها التي تقوم بعملية البناء الضوئي على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خالية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الخضر متخصصة لتخزين كمية كبيرة من الماء.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إن أعضاء التخزين الأرضية كالدرنات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والكورمات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والريزومات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والأبصال لا تحتوي في الغالب على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خاصة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لإختزان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الماء. ولكن الخلايا المختزنة للنشا والمواد الغذائية الأخرى تحتوي على كميات كبيرة من الماء ( شكل 49: ج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water storage parenchyma"/>
          <p:cNvPicPr>
            <a:picLocks noChangeAspect="1" noChangeArrowheads="1"/>
          </p:cNvPicPr>
          <p:nvPr/>
        </p:nvPicPr>
        <p:blipFill>
          <a:blip r:embed="rId2" cstate="print"/>
          <a:srcRect/>
          <a:stretch>
            <a:fillRect/>
          </a:stretch>
        </p:blipFill>
        <p:spPr bwMode="auto">
          <a:xfrm>
            <a:off x="4860032" y="1772816"/>
            <a:ext cx="3906838" cy="2921000"/>
          </a:xfrm>
          <a:prstGeom prst="rect">
            <a:avLst/>
          </a:prstGeom>
          <a:noFill/>
          <a:ln w="9525">
            <a:noFill/>
            <a:miter lim="800000"/>
            <a:headEnd/>
            <a:tailEnd/>
          </a:ln>
        </p:spPr>
      </p:pic>
      <p:pic>
        <p:nvPicPr>
          <p:cNvPr id="121859" name="Picture 3" descr="storage parenchyma in bean"/>
          <p:cNvPicPr>
            <a:picLocks noChangeAspect="1" noChangeArrowheads="1"/>
          </p:cNvPicPr>
          <p:nvPr/>
        </p:nvPicPr>
        <p:blipFill>
          <a:blip r:embed="rId3" cstate="print"/>
          <a:srcRect/>
          <a:stretch>
            <a:fillRect/>
          </a:stretch>
        </p:blipFill>
        <p:spPr bwMode="auto">
          <a:xfrm>
            <a:off x="971600" y="1772816"/>
            <a:ext cx="3744416" cy="30963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Rectangle 1"/>
          <p:cNvSpPr>
            <a:spLocks noChangeArrowheads="1"/>
          </p:cNvSpPr>
          <p:nvPr/>
        </p:nvSpPr>
        <p:spPr bwMode="auto">
          <a:xfrm>
            <a:off x="323528" y="557107"/>
            <a:ext cx="842493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هوائية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Aerenchyma</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ذات مسافات بينية واسعة تصل إلى ما يعرف بالغرف الهوائية. ويوجد هذا النوع من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النباتات المائية ونباتات الأوساط الرطبة، وتختلف أحجام هذه المسافات البينية تبعاً لبيئة النبات فهي واسعة جداً في أجزاء النباتات المغمورة في الماء. وهذه المسافات البينية تنشأ عادة من انفصال جدر الخلايا المتجاورة جزئياً وابتعادها عن بعضها البعض، وأحياناً أخرى تنشأ هذه المسافات البينية نتيجة لتمزق جدر الخلايا المتجاورة. وتقوم هذه الخلايا ذات المسافات البينية بتخزين الهواء ( الغازات ) في المسافات البينية التي تكون على اتصال مع فتحات الثغور من خلال الأنسجة النباتية مما يسهل تبادل الغازات، وحيث أن كمية الغازات تقل في البيئة المائية فإن الأجزاء المغمورة من النبات تستطيع أن تحصل على ما تحتاجه من الغازات عن طريق هذا المخزون الموجود في المسافات البينية لهذه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البرنشيمية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شكل 49: د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aerenchyma"/>
          <p:cNvPicPr>
            <a:picLocks noChangeAspect="1" noChangeArrowheads="1"/>
          </p:cNvPicPr>
          <p:nvPr/>
        </p:nvPicPr>
        <p:blipFill>
          <a:blip r:embed="rId2" cstate="print"/>
          <a:srcRect/>
          <a:stretch>
            <a:fillRect/>
          </a:stretch>
        </p:blipFill>
        <p:spPr bwMode="auto">
          <a:xfrm>
            <a:off x="5148064" y="3833664"/>
            <a:ext cx="3277791" cy="3024336"/>
          </a:xfrm>
          <a:prstGeom prst="rect">
            <a:avLst/>
          </a:prstGeom>
          <a:noFill/>
          <a:ln w="9525">
            <a:noFill/>
            <a:miter lim="800000"/>
            <a:headEnd/>
            <a:tailEnd/>
          </a:ln>
        </p:spPr>
      </p:pic>
      <p:pic>
        <p:nvPicPr>
          <p:cNvPr id="122883" name="Picture 3" descr="Picture 033"/>
          <p:cNvPicPr>
            <a:picLocks noChangeAspect="1" noChangeArrowheads="1"/>
          </p:cNvPicPr>
          <p:nvPr/>
        </p:nvPicPr>
        <p:blipFill>
          <a:blip r:embed="rId3" cstate="print"/>
          <a:srcRect/>
          <a:stretch>
            <a:fillRect/>
          </a:stretch>
        </p:blipFill>
        <p:spPr bwMode="auto">
          <a:xfrm>
            <a:off x="5148064" y="332656"/>
            <a:ext cx="3456384" cy="2952328"/>
          </a:xfrm>
          <a:prstGeom prst="rect">
            <a:avLst/>
          </a:prstGeom>
          <a:solidFill>
            <a:srgbClr val="FFC000"/>
          </a:solidFill>
          <a:ln w="9525">
            <a:noFill/>
            <a:miter lim="800000"/>
            <a:headEnd/>
            <a:tailEnd/>
          </a:ln>
        </p:spPr>
      </p:pic>
      <p:pic>
        <p:nvPicPr>
          <p:cNvPr id="4" name="Picture 4" descr="web3"/>
          <p:cNvPicPr>
            <a:picLocks noChangeAspect="1" noChangeArrowheads="1"/>
          </p:cNvPicPr>
          <p:nvPr/>
        </p:nvPicPr>
        <p:blipFill>
          <a:blip r:embed="rId4" cstate="print"/>
          <a:srcRect/>
          <a:stretch>
            <a:fillRect/>
          </a:stretch>
        </p:blipFill>
        <p:spPr bwMode="auto">
          <a:xfrm>
            <a:off x="1475656" y="1844824"/>
            <a:ext cx="3336032" cy="41764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1547664" y="888395"/>
            <a:ext cx="6840760" cy="45858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40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المقدمـة</a:t>
            </a:r>
            <a:endParaRPr kumimoji="0" lang="en-US" sz="4000" b="1" i="0" u="none" strike="noStrike" cap="none" normalizeH="0" baseline="0" dirty="0" smtClean="0">
              <a:ln>
                <a:noFill/>
              </a:ln>
              <a:solidFill>
                <a:srgbClr val="00206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لتشريح</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Anatomy</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يستخدم مصطلح التشريح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Anatomy</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للدلالة على العلم الذي يتبنى تشريح الكائن الحي سواء</a:t>
            </a:r>
            <a:r>
              <a:rPr lang="ar-SA" sz="2800" dirty="0">
                <a:latin typeface="Traditional Arabic" pitchFamily="2" charset="-78"/>
                <a:ea typeface="Times New Roman" pitchFamily="18" charset="0"/>
                <a:cs typeface="Traditional Arabic" pitchFamily="2" charset="-78"/>
              </a:rPr>
              <a:t>ً</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كان حيواناً أو نباتاً وذلك بغرض دراسة تركيبه الداخلي والعلاقة الموجودة بين أعضاءه المختلفة والتعرف على الارتباط الموجود بين الخلايا والأنسجة والأعضاء مع بعضها، ويستعمل للدلالة على تشريح الإنسان أكثر من سواه، ولكن إذا أدخل على هذا المصطلح أو سبقه كلمة نبات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Plant</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دل دلالة تامة على علم خاص من علوم الحياة هو علم تشريح النبات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Plant</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Anatomy</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وسوف نتناول في دراستنا هذه تشريح النبات أو تركيبه الداخلي.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817536" y="404664"/>
            <a:ext cx="806489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الأغشية البلازمية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Plasma</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membranes</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lvl="0" indent="457200" algn="justLow" eaLnBrk="0" fontAlgn="base" hangingPunct="0">
              <a:spcBef>
                <a:spcPct val="0"/>
              </a:spcBef>
              <a:spcAft>
                <a:spcPct val="0"/>
              </a:spcAf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هي أغشية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سيتوبلازمية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تحيط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بالسيتوبلازم</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وتتكون من غشاء بلازمي خارجي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Ectoplast</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وغشاء بلازمي داخلي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Tonoplast</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or</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Endoplast</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وهي رقيقة جدا حوالي 7.5 مليميكرمتر وقد توصل العلماء الآن إلى أن الغشاء يتكون من طبقتين من الدهون ينغمس فيها بروتينات كروية تعبر طبقتي الدهون وتبرز على جانبيهما ( شكل 5 ).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Picture"/>
          <p:cNvPicPr>
            <a:picLocks noChangeAspect="1" noChangeArrowheads="1"/>
          </p:cNvPicPr>
          <p:nvPr/>
        </p:nvPicPr>
        <p:blipFill>
          <a:blip r:embed="rId3"/>
          <a:srcRect/>
          <a:stretch>
            <a:fillRect/>
          </a:stretch>
        </p:blipFill>
        <p:spPr bwMode="auto">
          <a:xfrm>
            <a:off x="1115616" y="3451652"/>
            <a:ext cx="7038488" cy="3145700"/>
          </a:xfrm>
          <a:prstGeom prst="rect">
            <a:avLst/>
          </a:prstGeom>
          <a:noFill/>
        </p:spPr>
      </p:pic>
      <p:sp>
        <p:nvSpPr>
          <p:cNvPr id="2" name="Rectangle 1"/>
          <p:cNvSpPr>
            <a:spLocks noChangeArrowheads="1"/>
          </p:cNvSpPr>
          <p:nvPr/>
        </p:nvSpPr>
        <p:spPr bwMode="auto">
          <a:xfrm>
            <a:off x="2123728" y="6074132"/>
            <a:ext cx="208823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2800" b="0" i="0" u="none" strike="noStrike" cap="none" normalizeH="0" baseline="0" dirty="0" smtClean="0">
                <a:ln>
                  <a:noFill/>
                </a:ln>
                <a:solidFill>
                  <a:schemeClr val="tx1"/>
                </a:solidFill>
                <a:effectLst/>
                <a:latin typeface="Calibri" panose="020F0502020204030204" pitchFamily="34" charset="0"/>
                <a:cs typeface="Arial" panose="020B0604020202020204" pitchFamily="34" charset="0"/>
              </a:rPr>
              <a:t>شكل</a:t>
            </a:r>
            <a:r>
              <a:rPr kumimoji="0" lang="en-US" altLang="en-US" sz="2800" b="0" i="0" u="none" strike="noStrike" cap="none" normalizeH="0" baseline="0" dirty="0" smtClean="0">
                <a:ln>
                  <a:noFill/>
                </a:ln>
                <a:solidFill>
                  <a:schemeClr val="tx1"/>
                </a:solidFill>
                <a:effectLst/>
                <a:latin typeface="Calibri" panose="020F0502020204030204" pitchFamily="34" charset="0"/>
                <a:cs typeface="Arial" panose="020B0604020202020204" pitchFamily="34" charset="0"/>
              </a:rPr>
              <a:t> (5)</a:t>
            </a:r>
            <a:endParaRPr kumimoji="0" lang="en-US" altLang="en-US" sz="2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Rectangle 1"/>
          <p:cNvSpPr>
            <a:spLocks noChangeArrowheads="1"/>
          </p:cNvSpPr>
          <p:nvPr/>
        </p:nvSpPr>
        <p:spPr bwMode="auto">
          <a:xfrm>
            <a:off x="467544" y="549768"/>
            <a:ext cx="8208912"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خازنة المواد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الدباغية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للتانينات</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قد توجد هذه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الخازنة للمواد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الدباغية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موزعة بصورة منفردة أو في مجموعات وتوجد هذه الخلايا عادة في الأوراق وفي الساق إما منفصلة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إما متصلة على هيئة حلقة وعادة توجد كطبقة خارج اللحاء تحيط بالحزم الوعائية، وقد توجد بداخل الحزم الوعائية على هيئة خلايا منفردة أو في مجاميع. كما توجد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قريبة من الجروح والأنسجة المصابة، وتتراكم المواد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الفجوات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العصارية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ويظهر أن تكون المواد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لا يمنع نشاطها الحيوي، حيث وجد أن هذه الخلايا المحتوية على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تستعيد نشاطها الإنشائي مكونة منشئ فليني ويمكنها أن تشارك في استطالة الساق، كما يمكنها أن تكون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تايلوزات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العناصر الوعائية المجاورة، كما أنه عند تنميتها على بيئة صناعية قامت هذه الخلايا بالانقسام وتكوين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الكالوس</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دلالة أيضاً على أن تكون المواد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لا يمنع أو يحد من نشاطها. وأحياناً يزداد تراكم المواد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إلى حد يجعلها تتخصص في تخزين هذه المواد وفي هذه الحالة يطلق عليها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أكياساً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تانينية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Tannin sacs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مجموعة غير متجانسة من مشتقات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الفينول</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واسعة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الإنتشار</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النبات وتظهر في القطاعات العرضية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للإجزاء</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النباتية ككتل خشنة أو ملساء تملأ الخلية ذات لون بني أو أحمر أو أصفر ( شكل 49: و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Rectangle 1"/>
          <p:cNvSpPr>
            <a:spLocks noChangeArrowheads="1"/>
          </p:cNvSpPr>
          <p:nvPr/>
        </p:nvSpPr>
        <p:spPr bwMode="auto">
          <a:xfrm>
            <a:off x="395536" y="1093827"/>
            <a:ext cx="828092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36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خازنة للمواد المعدنية </a:t>
            </a:r>
            <a:r>
              <a:rPr kumimoji="0" lang="en-US" sz="36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Idioblasts</a:t>
            </a:r>
            <a:r>
              <a:rPr kumimoji="0" lang="ar-SA" sz="36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36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تقوم بعض </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6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بتخزين المواد المعدنية على صورة بلّورات بأشكال مختلفة (انظر محتويات الخلية )، وهذه الخلايا تظل محتفظة في بروتوبلازمها بعد تكوين تلك البلّورات ولكن البعض الآخر يفقد البروتوبلازم ويكبر في الحجم بعد تكوين البلورات ويصبح خلايا ميتة ذات شكل متميز تسمى </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بالخلايا المتخصصة </a:t>
            </a:r>
            <a:r>
              <a:rPr kumimoji="0" lang="en-US" sz="36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Idioblasts</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تخصصت لتخزين المواد المعدنية على هيئة بلّورات ( شكل 49: هـ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Rectangle 1"/>
          <p:cNvSpPr>
            <a:spLocks noChangeArrowheads="1"/>
          </p:cNvSpPr>
          <p:nvPr/>
        </p:nvSpPr>
        <p:spPr bwMode="auto">
          <a:xfrm>
            <a:off x="539552" y="350808"/>
            <a:ext cx="8208912"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جدر 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rgbClr val="0070C0"/>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تكون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عادة ذات جدر ابتدائية رقيقة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سليولوزية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توجد الجدر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الابتدائية السميكة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للخلايا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هو الحال في 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اندوسبيرم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بذرة البلح. وقد توجد الجدر الثانوية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الملجننة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هو الحال في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برنشيمية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الخشب والقشرة أو النخاع. أما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التمثيلية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والتخزينية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فإنها في الغالب ذات جدر ابتدائية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سليولوزية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رقيقة ( شكل 49 ).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ترتيب 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endParaRPr kumimoji="0" lang="en-US" sz="2800" b="0" i="0" u="none" strike="noStrike" cap="none" normalizeH="0" baseline="0" dirty="0" smtClean="0">
              <a:ln>
                <a:noFill/>
              </a:ln>
              <a:solidFill>
                <a:srgbClr val="0070C0"/>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إن أهم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صفات النسيج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المستديم وجود المسافات البينية، وهي قد تكون ضيقة أو واسعة ويعتمد ذلك على نوع الوظيفة التي يقوم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النسيج، ففي النسيج التمثيلي والنسيج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التخزيني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للأجزاء الهوائية والنسيج الهوائي تكون المسافات البينية واسعة، ولكنها أيضاً تختلف أحجامها من نسيج إلى آخر، بينما في النسيج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التخزيني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لأندوسبيرم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البذور تكون المسافات البينية ضيقة أو معدومة.</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ChangeArrowheads="1"/>
          </p:cNvSpPr>
          <p:nvPr/>
        </p:nvSpPr>
        <p:spPr bwMode="auto">
          <a:xfrm>
            <a:off x="611560" y="489089"/>
            <a:ext cx="7992888"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أشكال 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a:t>
            </a:r>
            <a:endParaRPr kumimoji="0" lang="en-US" sz="28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تكون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الخلية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متعددة الأضلاع قد تصل أضلاعها إلى 20 ضلعاً ( شكل 50 ) وأبعادها مختلفة، ولكنها متساوية العدد في النبات نفسه. تأخذ بعض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شكلاً مستطيلاً ذا أطراف مدببة في المقطع الطولي حيث تعرف بالخلايا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البروزنشيمية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Prosenchyma</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هو الحال في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النسيج الوعائي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أنها قد تأخذ أشكالاً مفصصة أو منثنية أو متفرعة كما هي الحال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برنشيمة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النسيج الوسطي للورقة وهي تظهر في المقطع العرضي إما مستديرة أو مضلعة، أما في القطاع الطولي فتظهر مستديرة أو بيضاوية إلى مستطيلة.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منشأ الخلايا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تنشأ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 منشئات مختلفة، ففي الجسم النباتي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الإبتدائي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تنشأ من المنشئ الأساسي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Ground</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وهي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القشرة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الإبتدائية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والنخاع،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وبرنشيمة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النسيج الوسطي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للأوراق وأجزاء الزهرة، بينما تنشأ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برنشيمة</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الخشب واللحاء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الإبتدائيين</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 المنشئ الأولي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Procambium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تنشأ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اللحاء والخشب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الثانويين من المنشئ الوعائي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Vascular</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cambium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أما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برنشيمة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القشرة الفلينية فتنشأ من المنشئ الفليني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Phellogen</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بينما تنشأ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البشرة المضاعفة من منشئ البشرة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Protoderm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Copy of Picture 011"/>
          <p:cNvPicPr>
            <a:picLocks noChangeAspect="1" noChangeArrowheads="1"/>
          </p:cNvPicPr>
          <p:nvPr/>
        </p:nvPicPr>
        <p:blipFill>
          <a:blip r:embed="rId2" cstate="print"/>
          <a:srcRect/>
          <a:stretch>
            <a:fillRect/>
          </a:stretch>
        </p:blipFill>
        <p:spPr bwMode="auto">
          <a:xfrm>
            <a:off x="5796136" y="332656"/>
            <a:ext cx="3115320" cy="2981325"/>
          </a:xfrm>
          <a:prstGeom prst="rect">
            <a:avLst/>
          </a:prstGeom>
          <a:noFill/>
          <a:ln w="9525">
            <a:noFill/>
            <a:miter lim="800000"/>
            <a:headEnd/>
            <a:tailEnd/>
          </a:ln>
        </p:spPr>
      </p:pic>
      <p:pic>
        <p:nvPicPr>
          <p:cNvPr id="124931" name="Picture 3" descr="برنشيمي  متفرعة"/>
          <p:cNvPicPr>
            <a:picLocks noChangeAspect="1" noChangeArrowheads="1"/>
          </p:cNvPicPr>
          <p:nvPr/>
        </p:nvPicPr>
        <p:blipFill>
          <a:blip r:embed="rId3" cstate="print"/>
          <a:srcRect/>
          <a:stretch>
            <a:fillRect/>
          </a:stretch>
        </p:blipFill>
        <p:spPr bwMode="auto">
          <a:xfrm>
            <a:off x="3131840" y="332656"/>
            <a:ext cx="2517775" cy="2921000"/>
          </a:xfrm>
          <a:prstGeom prst="rect">
            <a:avLst/>
          </a:prstGeom>
          <a:noFill/>
          <a:ln w="9525">
            <a:noFill/>
            <a:miter lim="800000"/>
            <a:headEnd/>
            <a:tailEnd/>
          </a:ln>
        </p:spPr>
      </p:pic>
      <p:pic>
        <p:nvPicPr>
          <p:cNvPr id="124932" name="Picture 4" descr="Parenchyma1"/>
          <p:cNvPicPr>
            <a:picLocks noChangeAspect="1" noChangeArrowheads="1"/>
          </p:cNvPicPr>
          <p:nvPr/>
        </p:nvPicPr>
        <p:blipFill>
          <a:blip r:embed="rId4" cstate="print"/>
          <a:srcRect/>
          <a:stretch>
            <a:fillRect/>
          </a:stretch>
        </p:blipFill>
        <p:spPr bwMode="auto">
          <a:xfrm>
            <a:off x="827584" y="404664"/>
            <a:ext cx="2162175" cy="2880320"/>
          </a:xfrm>
          <a:prstGeom prst="rect">
            <a:avLst/>
          </a:prstGeom>
          <a:noFill/>
          <a:ln w="9525">
            <a:noFill/>
            <a:miter lim="800000"/>
            <a:headEnd/>
            <a:tailEnd/>
          </a:ln>
        </p:spPr>
      </p:pic>
      <p:pic>
        <p:nvPicPr>
          <p:cNvPr id="124933" name="Picture 5" descr="Parenchyma 2"/>
          <p:cNvPicPr>
            <a:picLocks noChangeAspect="1" noChangeArrowheads="1"/>
          </p:cNvPicPr>
          <p:nvPr/>
        </p:nvPicPr>
        <p:blipFill>
          <a:blip r:embed="rId5" cstate="print"/>
          <a:srcRect/>
          <a:stretch>
            <a:fillRect/>
          </a:stretch>
        </p:blipFill>
        <p:spPr bwMode="auto">
          <a:xfrm>
            <a:off x="6588224" y="3645024"/>
            <a:ext cx="2304256" cy="2624138"/>
          </a:xfrm>
          <a:prstGeom prst="rect">
            <a:avLst/>
          </a:prstGeom>
          <a:noFill/>
          <a:ln w="9525">
            <a:noFill/>
            <a:miter lim="800000"/>
            <a:headEnd/>
            <a:tailEnd/>
          </a:ln>
        </p:spPr>
      </p:pic>
      <p:pic>
        <p:nvPicPr>
          <p:cNvPr id="124934" name="Picture 6" descr="Picture 159"/>
          <p:cNvPicPr>
            <a:picLocks noChangeAspect="1" noChangeArrowheads="1"/>
          </p:cNvPicPr>
          <p:nvPr/>
        </p:nvPicPr>
        <p:blipFill>
          <a:blip r:embed="rId6" cstate="print"/>
          <a:srcRect/>
          <a:stretch>
            <a:fillRect/>
          </a:stretch>
        </p:blipFill>
        <p:spPr bwMode="auto">
          <a:xfrm>
            <a:off x="3419872" y="3645024"/>
            <a:ext cx="2975347" cy="2736304"/>
          </a:xfrm>
          <a:prstGeom prst="rect">
            <a:avLst/>
          </a:prstGeom>
          <a:noFill/>
          <a:ln w="9525">
            <a:noFill/>
            <a:miter lim="800000"/>
            <a:headEnd/>
            <a:tailEnd/>
          </a:ln>
        </p:spPr>
      </p:pic>
      <p:pic>
        <p:nvPicPr>
          <p:cNvPr id="124935" name="Picture 7" descr="Picture 169"/>
          <p:cNvPicPr>
            <a:picLocks noChangeAspect="1" noChangeArrowheads="1"/>
          </p:cNvPicPr>
          <p:nvPr/>
        </p:nvPicPr>
        <p:blipFill>
          <a:blip r:embed="rId7" cstate="print"/>
          <a:srcRect/>
          <a:stretch>
            <a:fillRect/>
          </a:stretch>
        </p:blipFill>
        <p:spPr bwMode="auto">
          <a:xfrm>
            <a:off x="971600" y="3645024"/>
            <a:ext cx="2351088" cy="27243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Rectangle 1"/>
          <p:cNvSpPr>
            <a:spLocks noChangeArrowheads="1"/>
          </p:cNvSpPr>
          <p:nvPr/>
        </p:nvSpPr>
        <p:spPr bwMode="auto">
          <a:xfrm>
            <a:off x="323528" y="715350"/>
            <a:ext cx="8064896"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457200" algn="l"/>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وظائف الخلايا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endParaRPr kumimoji="0" lang="en-US" sz="3200" b="1" i="0" u="none" strike="noStrike" cap="none" normalizeH="0" baseline="0" dirty="0" smtClean="0">
              <a:ln>
                <a:noFill/>
              </a:ln>
              <a:solidFill>
                <a:srgbClr val="0070C0"/>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مما تقدم من استعراض أنماط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يتضح أنها تقوم بعدة وظائف في الجسم النباتي منها: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القيام بعملية البناء الضوئي.</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AutoNum type="arabicPeriod"/>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تخزين المواد الغذائية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أوالماء</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buFontTx/>
              <a:buAutoNum type="arabicPeriod"/>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تمد النبات بما يحتاج من الغازات خاصة النباتات المائية.</a:t>
            </a:r>
            <a:endPar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buFontTx/>
              <a:buAutoNum type="arabicPeriod"/>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تساعد النباتات المائية في الطفو في الماء.</a:t>
            </a:r>
            <a:endPar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buFontTx/>
              <a:buAutoNum type="arabicPeriod"/>
              <a:tabLst>
                <a:tab pos="457200"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لها القدرة على استعادة نشاطها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الإنقسامي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فتساعد على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إلتآم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الجروح، كما تساعد في نجاح عملية التطعيم، وكذلك تقوم بتكوين البراعم والجذور العرضية. </a:t>
            </a:r>
            <a:endPar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buFontTx/>
              <a:buAutoNum type="arabicPeriod"/>
              <a:tabLst>
                <a:tab pos="457200" algn="l"/>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المعزولة لها القدرة على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الإنقسام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وتكوين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الكالوس</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ومن ثم النمو وتكوين نبات كامل إذا ما زرعت في بيئة صناعية مناسبة.</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57200" algn="l"/>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Rectangle 1"/>
          <p:cNvSpPr>
            <a:spLocks noChangeArrowheads="1"/>
          </p:cNvSpPr>
          <p:nvPr/>
        </p:nvSpPr>
        <p:spPr bwMode="auto">
          <a:xfrm>
            <a:off x="467544" y="250237"/>
            <a:ext cx="792088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النسيج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Collenchyma</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هو نسيج بسيط يتكون من خلايا حية مستطيلة بعض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الشيئ</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وذات جدر ابتدائية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سليولوزية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مغلظة تغلظاً غير منتظم ولكنها غير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ملجننة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ويدل شكلها وتوزيعها في جسم النبات على أن وظيفتها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دعامية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الأعضاء النامية، فهي تجمع بين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اللدونة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والمرونة. وهي تشبه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وجود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وفي الشكل والتركيب، ولكنها عادة أطول وأضيق من الخلايا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وتوجد أشكال انتقالية بين كل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 الخلايا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والخلايا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وخاصة إذا وجد النسيجان متجاوران في العضو النباتي نفسه ويوجد في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بلاستيدات</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خضر ولكنها تقل عندما تصبح الخلايا تامة النمو، كما  توجد المواد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الدباغية</a:t>
            </a:r>
            <a:r>
              <a:rPr kumimoji="0" lang="ar-SA"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parenchyma_collenchyma"/>
          <p:cNvPicPr>
            <a:picLocks noChangeAspect="1" noChangeArrowheads="1"/>
          </p:cNvPicPr>
          <p:nvPr/>
        </p:nvPicPr>
        <p:blipFill>
          <a:blip r:embed="rId2" cstate="print"/>
          <a:srcRect/>
          <a:stretch>
            <a:fillRect/>
          </a:stretch>
        </p:blipFill>
        <p:spPr bwMode="auto">
          <a:xfrm>
            <a:off x="2771799" y="908720"/>
            <a:ext cx="5120569" cy="43204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Rectangle 1"/>
          <p:cNvSpPr>
            <a:spLocks noChangeArrowheads="1"/>
          </p:cNvSpPr>
          <p:nvPr/>
        </p:nvSpPr>
        <p:spPr bwMode="auto">
          <a:xfrm rot="10800000" flipV="1">
            <a:off x="539552" y="305474"/>
            <a:ext cx="8208912"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تتكون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الأعضاء النامية من النباتات الخشبية وفي الأعضاء تامة النمو من النباتات العشبية التي لم يحدث فيها نمواً ثانوياً. وتقع هذه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الأجزاء الخارجية من السيقان أي الأجزاء القريبة من السطح الخارجي للسيقان وقد توجد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تحت البشرة مباشرة كما هي الحال في ساق نبات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البيلسان</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تنفصل عن البشرة بطبقة أو طبقتين من الخلايا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في عنق ورقة نبات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حشيشة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الدينار </a:t>
            </a:r>
            <a:r>
              <a:rPr kumimoji="0" lang="en-US" sz="28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Humulus</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توجد تحت البشرة على هيئة اسطوانة غير متصلة كما في ورقة نبات القرع أو متصلة كما في ساق نبات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البيلسان</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على هيئة أشرطة متباعدة كما في ساق نبات الجزر الأبيض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Pastinaca</a:t>
            </a:r>
            <a:r>
              <a:rPr kumimoji="0" lang="en-US" sz="28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sativa</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أو على هيئة مجاميع في أركان السيقان المضلعة كما هو الحال في سيقان نبات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السلفيا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وتوجد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بالإضافة إلى السيقان في أعناق الأوراق والعروق الوسطية للأوراق. كما قد توجد في قشرة الجذر المعرض للضوء. وأحياناً قليلة في سيقان نباتات ذات الفلقة وتعتبر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النسيج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الدعامي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أوراق نباتات ذوات الفلقتين والسيقان الخضر العشبية التي لم يحدث فيها نمواً ثانوياً.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Rectangle 1"/>
          <p:cNvSpPr>
            <a:spLocks noChangeArrowheads="1"/>
          </p:cNvSpPr>
          <p:nvPr/>
        </p:nvSpPr>
        <p:spPr bwMode="auto">
          <a:xfrm>
            <a:off x="251520" y="204978"/>
            <a:ext cx="8640960"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1325"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شكل 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endParaRPr kumimoji="0" lang="en-US" sz="2800" b="1" i="0" u="none" strike="noStrike" cap="none" normalizeH="0" baseline="0" dirty="0" smtClean="0">
              <a:ln>
                <a:noFill/>
              </a:ln>
              <a:solidFill>
                <a:srgbClr val="0070C0"/>
              </a:solidFill>
              <a:effectLst/>
              <a:latin typeface="Arial" pitchFamily="34" charset="0"/>
              <a:cs typeface="Arial" pitchFamily="34" charset="0"/>
            </a:endParaRPr>
          </a:p>
          <a:p>
            <a:pPr marL="0" marR="0" lvl="0" indent="441325"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تكون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الخلية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طويلة وقد يصل طولها إلى 2ملم ونهاياتها مدببة، عديدة الأضلاع في المقطع العرضي وقد تختلف في الشكل والحجم في النبات نفسه بل وفي النسيج نفسه. وهذا الاختلاف  قد يكون ناتجاً من اختلاف المنشأ لهذه الخلايا. ويتكون شريط ال</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نتيجة لسلسلة من الانقسامات الطولية لخلايا النسيج الإنشائي الأساسي، ويبدأ تميزها من الوسط ثم ينتشر ناحية خارج الشريط. ثم يعقب ذلك استطالة للخلايا الناتجة ولهذا فإن الخلايا الداخلية للشريط المتكون تكون أكثر استطالة من الخلايا الخارجية حديثة التكوين التي تصبح قصيرة عند تمام النمو وذات نهايات مدببة قليلاً ( شكل 51).</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41325"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جدر الخلايا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endParaRPr kumimoji="0" lang="ar-SA" sz="3200" b="0"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endParaRPr>
          </a:p>
          <a:p>
            <a:pPr marL="0" marR="0" lvl="0" indent="441325" defTabSz="914400" rtl="0"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إن تركيب جدار </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الخلية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الكولنشيمية</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يعتبر من أهم صفات هذه الخلايا. حيث أن مادة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السليولوز</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المكونة للجدار تترسب بطريقة غير منتظمة مما يجعل هذه الخلايا تأخذ أشكالاً مختلفة في مختلف النباتات التي توجد فيها. وجدار الخلية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الكولنشيمية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سليولوزي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ابتدائي وقد يوجد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قليل من المواد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البكتينية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ويكون الماء حوالي 76 ٪ من مكونات الجدار. وقد قام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رولوفسين</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Arial" pitchFamily="34" charset="0"/>
                <a:ea typeface="Times New Roman" pitchFamily="18" charset="0"/>
                <a:cs typeface="Traditional Arabic" pitchFamily="2" charset="-78"/>
              </a:rPr>
              <a:t>Roelofsen</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1959م بإجراء دراسة على مكونات جدار الخلية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الكولنشيمية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لنبـاتات </a:t>
            </a:r>
            <a:r>
              <a:rPr kumimoji="0" lang="en-US" sz="2400" b="0" i="1" u="none" strike="noStrike" cap="none" normalizeH="0" baseline="0" dirty="0" err="1" smtClean="0">
                <a:ln>
                  <a:noFill/>
                </a:ln>
                <a:solidFill>
                  <a:srgbClr val="C00000"/>
                </a:solidFill>
                <a:effectLst/>
                <a:latin typeface="Arial" pitchFamily="34" charset="0"/>
                <a:ea typeface="Times New Roman" pitchFamily="18" charset="0"/>
                <a:cs typeface="Traditional Arabic" pitchFamily="2" charset="-78"/>
              </a:rPr>
              <a:t>Petasites</a:t>
            </a: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 sp.</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فوجد أنه يتكون من 45٪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بكتين</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35 ٪ أنصاف سليولوز وحوالي 20٪ سليولوز، وهذا يشير إلى أن جدر الخلايا الكولنشيمية تحتوي على كمية كبيرة من البكتين وأشباه السليولوز، وأيده في ذلك كل من جارفس </a:t>
            </a:r>
            <a:r>
              <a:rPr kumimoji="0" lang="en-US" sz="2400" b="0" i="0" u="none" strike="noStrike" cap="none" normalizeH="0" baseline="0" dirty="0" smtClean="0">
                <a:ln>
                  <a:noFill/>
                </a:ln>
                <a:solidFill>
                  <a:srgbClr val="C00000"/>
                </a:solidFill>
                <a:effectLst/>
                <a:latin typeface="Arial" pitchFamily="34" charset="0"/>
                <a:ea typeface="Times New Roman" pitchFamily="18" charset="0"/>
                <a:cs typeface="Traditional Arabic" pitchFamily="2" charset="-78"/>
              </a:rPr>
              <a:t>Jarvis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وأبيرلي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Arial" pitchFamily="34" charset="0"/>
                <a:ea typeface="Times New Roman" pitchFamily="18" charset="0"/>
                <a:cs typeface="Traditional Arabic" pitchFamily="2" charset="-78"/>
              </a:rPr>
              <a:t>Apperley</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1990</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descr="plasmamembranefigure1"/>
          <p:cNvPicPr>
            <a:picLocks noChangeAspect="1" noChangeArrowheads="1"/>
          </p:cNvPicPr>
          <p:nvPr/>
        </p:nvPicPr>
        <p:blipFill>
          <a:blip r:embed="rId3" cstate="print"/>
          <a:stretch>
            <a:fillRect/>
          </a:stretch>
        </p:blipFill>
        <p:spPr bwMode="auto">
          <a:xfrm>
            <a:off x="322688" y="882298"/>
            <a:ext cx="8642640" cy="3626822"/>
          </a:xfrm>
          <a:prstGeom prst="rect">
            <a:avLst/>
          </a:prstGeom>
          <a:noFill/>
          <a:ln>
            <a:noFill/>
          </a:ln>
        </p:spPr>
      </p:pic>
      <p:sp>
        <p:nvSpPr>
          <p:cNvPr id="2" name="Rectangle 1"/>
          <p:cNvSpPr/>
          <p:nvPr/>
        </p:nvSpPr>
        <p:spPr>
          <a:xfrm>
            <a:off x="589118" y="1203345"/>
            <a:ext cx="1188146" cy="369332"/>
          </a:xfrm>
          <a:prstGeom prst="rect">
            <a:avLst/>
          </a:prstGeom>
        </p:spPr>
        <p:txBody>
          <a:bodyPr wrap="none">
            <a:spAutoFit/>
          </a:bodyPr>
          <a:lstStyle/>
          <a:p>
            <a:r>
              <a:rPr lang="ar-SA" dirty="0" smtClean="0">
                <a:latin typeface="arial" panose="020B0604020202020204" pitchFamily="34" charset="0"/>
              </a:rPr>
              <a:t>محب </a:t>
            </a:r>
            <a:r>
              <a:rPr lang="ar-SA" dirty="0">
                <a:latin typeface="arial" panose="020B0604020202020204" pitchFamily="34" charset="0"/>
              </a:rPr>
              <a:t>للماء</a:t>
            </a:r>
            <a:endParaRPr lang="en-US" dirty="0"/>
          </a:p>
        </p:txBody>
      </p:sp>
      <p:sp>
        <p:nvSpPr>
          <p:cNvPr id="3" name="Rectangle 2"/>
          <p:cNvSpPr/>
          <p:nvPr/>
        </p:nvSpPr>
        <p:spPr>
          <a:xfrm>
            <a:off x="589118" y="2311526"/>
            <a:ext cx="1143262" cy="369332"/>
          </a:xfrm>
          <a:prstGeom prst="rect">
            <a:avLst/>
          </a:prstGeom>
        </p:spPr>
        <p:txBody>
          <a:bodyPr wrap="none">
            <a:spAutoFit/>
          </a:bodyPr>
          <a:lstStyle/>
          <a:p>
            <a:r>
              <a:rPr lang="ar-SA" dirty="0" smtClean="0">
                <a:latin typeface="arial" panose="020B0604020202020204" pitchFamily="34" charset="0"/>
              </a:rPr>
              <a:t>كاره للماء </a:t>
            </a:r>
            <a:endParaRPr lang="en-US" dirty="0"/>
          </a:p>
        </p:txBody>
      </p:sp>
      <p:sp>
        <p:nvSpPr>
          <p:cNvPr id="4" name="Rectangle 3"/>
          <p:cNvSpPr/>
          <p:nvPr/>
        </p:nvSpPr>
        <p:spPr>
          <a:xfrm>
            <a:off x="3463877" y="4725144"/>
            <a:ext cx="1180131" cy="523220"/>
          </a:xfrm>
          <a:prstGeom prst="rect">
            <a:avLst/>
          </a:prstGeom>
        </p:spPr>
        <p:txBody>
          <a:bodyPr wrap="none">
            <a:spAutoFit/>
          </a:bodyPr>
          <a:lstStyle/>
          <a:p>
            <a:pPr lvl="0" eaLnBrk="0" fontAlgn="base" hangingPunct="0">
              <a:spcBef>
                <a:spcPct val="0"/>
              </a:spcBef>
              <a:spcAft>
                <a:spcPct val="0"/>
              </a:spcAft>
            </a:pPr>
            <a:r>
              <a:rPr lang="ar-SA" altLang="en-US" sz="2800" dirty="0">
                <a:latin typeface="Calibri" panose="020F0502020204030204" pitchFamily="34" charset="0"/>
                <a:cs typeface="Arial" panose="020B0604020202020204" pitchFamily="34" charset="0"/>
              </a:rPr>
              <a:t>شكل</a:t>
            </a:r>
            <a:r>
              <a:rPr lang="en-US" altLang="en-US" sz="2800" dirty="0">
                <a:latin typeface="Calibri" panose="020F0502020204030204" pitchFamily="34" charset="0"/>
                <a:cs typeface="Arial" panose="020B0604020202020204" pitchFamily="34" charset="0"/>
              </a:rPr>
              <a:t> (5)</a:t>
            </a:r>
            <a:endParaRPr lang="en-US" altLang="en-US" sz="28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Rectangle 1"/>
          <p:cNvSpPr>
            <a:spLocks noChangeArrowheads="1"/>
          </p:cNvSpPr>
          <p:nvPr/>
        </p:nvSpPr>
        <p:spPr bwMode="auto">
          <a:xfrm>
            <a:off x="323528" y="193592"/>
            <a:ext cx="8496944"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12725" algn="justLow"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وتبعاً لترسيب مادة الجدار الخلوي غير المنتظمة لهذه الخلايا فقد اقترح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مولر</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a:t>
            </a:r>
            <a:r>
              <a:rPr kumimoji="0" lang="en-US" sz="2400" b="0" i="0" u="none" strike="noStrike" cap="none" normalizeH="0" baseline="0" dirty="0" err="1" smtClean="0">
                <a:ln>
                  <a:noFill/>
                </a:ln>
                <a:solidFill>
                  <a:srgbClr val="C00000"/>
                </a:solidFill>
                <a:effectLst/>
                <a:latin typeface="Arial"/>
                <a:ea typeface="Times New Roman" pitchFamily="18" charset="0"/>
                <a:cs typeface="Traditional Arabic" pitchFamily="2" charset="-78"/>
              </a:rPr>
              <a:t>ü</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llar</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1890 تقسيم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إلى الأنواع التالية: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12725"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زاوية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Angular</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collenchyma</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441325"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تترسب مادة جدار الخلية بكميات كبيرة في أركان الخلايا المتجاورة كما هو الحال في ساق نبات العنب وساق نبات القرع، والتين والتوت وإذا زاد هذا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التغلظ</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فإن فراغ الخلية يظهر مستديراً وتكون أركان هذه الخلايا ذات تغلظ واضح بمقارنته في </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بقية جدار الخلية ( شكل 51: أ ).</a:t>
            </a:r>
            <a:endParaRPr kumimoji="0" lang="en-US" sz="2400" b="0" i="0" u="none" strike="noStrike" cap="none" normalizeH="0" baseline="0" dirty="0" smtClean="0">
              <a:ln>
                <a:noFill/>
              </a:ln>
              <a:effectLst/>
              <a:latin typeface="Arial" pitchFamily="34" charset="0"/>
              <a:cs typeface="Arial" pitchFamily="34" charset="0"/>
            </a:endParaRPr>
          </a:p>
          <a:p>
            <a:pPr marL="0" marR="0" lvl="0" indent="441325"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effectLst/>
                <a:latin typeface="Times New Roman" pitchFamily="18" charset="0"/>
                <a:ea typeface="Times New Roman" pitchFamily="18" charset="0"/>
                <a:cs typeface="Traditional Arabic" pitchFamily="2" charset="-78"/>
              </a:rPr>
              <a:t>2.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صفيحية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Lamellar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collenchyma</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441325"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تترسب مادة الجدار الخلوي بكميات كبيرة على الجدر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المماسية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فتظهر هذه الجدر سميكة بمقارنتها بالجدر القطرية كما في ساق نبات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البيلسان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شكل 51: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41325"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3.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فراغية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Lacunar</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collenchyma</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441325"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تترسب مادة جدار الخلية بكميات كبيرة على الجدر المواجهة للمسافات البينية كما هو الحال في أعناق نباتات الفصيلة المركبة ونباتات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السلفيا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والخباز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والخطمية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شكل 51:ج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41325"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ثم أضاف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متكالف</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Metcalfe</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1979 نوعاً آخر قريباً جداً من الزاوي هو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41325"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4.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حلقية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Annular</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collenchyma</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441325"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وفيها يكون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التغلظ</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تقريباً متساوياً في جميع الجدار، ويظهر تجويف الخلية دائرياً، ويرى فين وآخرون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Vian</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et.al</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1993 أن هذا النوع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الكولنشيمة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يمكن أن يكون البديل للنوع الزاوي (شكل 51: د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angular collenchyma 1"/>
          <p:cNvPicPr>
            <a:picLocks noChangeAspect="1" noChangeArrowheads="1"/>
          </p:cNvPicPr>
          <p:nvPr/>
        </p:nvPicPr>
        <p:blipFill>
          <a:blip r:embed="rId2" cstate="print"/>
          <a:srcRect/>
          <a:stretch>
            <a:fillRect/>
          </a:stretch>
        </p:blipFill>
        <p:spPr bwMode="auto">
          <a:xfrm>
            <a:off x="5004048" y="476672"/>
            <a:ext cx="2594223" cy="2485132"/>
          </a:xfrm>
          <a:prstGeom prst="rect">
            <a:avLst/>
          </a:prstGeom>
          <a:noFill/>
          <a:ln w="9525">
            <a:noFill/>
            <a:miter lim="800000"/>
            <a:headEnd/>
            <a:tailEnd/>
          </a:ln>
        </p:spPr>
      </p:pic>
      <p:pic>
        <p:nvPicPr>
          <p:cNvPr id="126979" name="Picture 3" descr="كولنشيمي صفائحي"/>
          <p:cNvPicPr>
            <a:picLocks noChangeAspect="1" noChangeArrowheads="1"/>
          </p:cNvPicPr>
          <p:nvPr/>
        </p:nvPicPr>
        <p:blipFill>
          <a:blip r:embed="rId3" cstate="print"/>
          <a:srcRect/>
          <a:stretch>
            <a:fillRect/>
          </a:stretch>
        </p:blipFill>
        <p:spPr bwMode="auto">
          <a:xfrm>
            <a:off x="1547664" y="404664"/>
            <a:ext cx="3240360" cy="2724969"/>
          </a:xfrm>
          <a:prstGeom prst="rect">
            <a:avLst/>
          </a:prstGeom>
          <a:noFill/>
          <a:ln w="9525">
            <a:noFill/>
            <a:miter lim="800000"/>
            <a:headEnd/>
            <a:tailEnd/>
          </a:ln>
        </p:spPr>
      </p:pic>
      <p:pic>
        <p:nvPicPr>
          <p:cNvPr id="126980" name="Picture 4" descr="angular Collenchyma"/>
          <p:cNvPicPr>
            <a:picLocks noChangeAspect="1" noChangeArrowheads="1"/>
          </p:cNvPicPr>
          <p:nvPr/>
        </p:nvPicPr>
        <p:blipFill>
          <a:blip r:embed="rId4" cstate="print"/>
          <a:srcRect/>
          <a:stretch>
            <a:fillRect/>
          </a:stretch>
        </p:blipFill>
        <p:spPr bwMode="auto">
          <a:xfrm>
            <a:off x="1547664" y="3284984"/>
            <a:ext cx="3312368" cy="2996307"/>
          </a:xfrm>
          <a:prstGeom prst="rect">
            <a:avLst/>
          </a:prstGeom>
          <a:noFill/>
          <a:ln w="9525">
            <a:noFill/>
            <a:miter lim="800000"/>
            <a:headEnd/>
            <a:tailEnd/>
          </a:ln>
        </p:spPr>
      </p:pic>
      <p:pic>
        <p:nvPicPr>
          <p:cNvPr id="126981" name="Picture 5" descr="كولنشيمه فراغيه"/>
          <p:cNvPicPr>
            <a:picLocks noChangeAspect="1" noChangeArrowheads="1"/>
          </p:cNvPicPr>
          <p:nvPr/>
        </p:nvPicPr>
        <p:blipFill>
          <a:blip r:embed="rId5" cstate="print"/>
          <a:srcRect/>
          <a:stretch>
            <a:fillRect/>
          </a:stretch>
        </p:blipFill>
        <p:spPr bwMode="auto">
          <a:xfrm>
            <a:off x="5004048" y="3140968"/>
            <a:ext cx="2736304" cy="292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Rectangle 1"/>
          <p:cNvSpPr>
            <a:spLocks noChangeArrowheads="1"/>
          </p:cNvSpPr>
          <p:nvPr/>
        </p:nvSpPr>
        <p:spPr bwMode="auto">
          <a:xfrm>
            <a:off x="323528" y="297183"/>
            <a:ext cx="8496944"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1325"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تبدأ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التغلظات</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التي يتصف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جدار الخلية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التكوين قبل أن تنهي الخلية استطالتها، ولهذا فقد وجدت طبقات متتالية من مادة الجدار في جميع جدار الخلية ولكن هذه الطبقات تكون أكثر سمكاً في مناطق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التغلظ</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ومن الملاحظ أن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قد يوجد بينها مسافات بينية أو لا يوجد، ففي حالة عدم وجود مسافات بينية فإن الأركان التي بين الخلايا تتكون من 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بكتينية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ويرى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وولكر</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Walker</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1960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أن زيادة سمك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جدر 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أثناء النمو ناتج عن تعرض النبات للحركة بفعل الرياح، وامتناع الخلايا عن الاستطالة في الوقت نفسه.</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وتذكر بعض الأبحاث إلى أن سمك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جدر 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قد يزول كما يحدث عند تكون المنشئ  الفليني في تلك الأنسجة أو عندما تتعرض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الكولنشيمية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لأضرار معينة كالجروح. وقد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تتحور</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جدر 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النباتات المسنة عما هي عليه في جسم النبات الابتدائي وذلك لتساير الزيادة الكبيرة في محيط العضو النباتي وخاصة تلك النباتات التي يحدث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نمواً ثانوياً. حيث تشير الأبحاث إلى أن الخلايا تستطيل وتصبح جدرها رقيقة في النباتات التي يحدث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نمواً ثانوياً كما هي الحال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الزيزفون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والقيقب</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ولم تؤكد هذه الأبحاث ما إذا كان هذا النقص في سمك الجدر ناتجاً عن حذف جزءاً من مواد الجدار أو أنه ناتج عن شد الجدار ونزع كمية من الماء المكون لهذا الجدار. وتجدر الإشارة إلى أن بعض الأبحاث تبرهن على وجود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ذات جدر ثانوية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ملجننة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ويعزى ذلك إلى أن هذه الخلايا تتحول إلى 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سكلرنشيمية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فينويك وآخرون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Fenwieck,et.a</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1997م ) كما وجد حديثاً أن الجدار يتكون من أشباه السيليولوز والبكتين مما يجعله صلباً قوياً يؤدي دور التدعيم ( ليو وآخرون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Liu, et.al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1999م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Rectangle 1"/>
          <p:cNvSpPr>
            <a:spLocks noChangeArrowheads="1"/>
          </p:cNvSpPr>
          <p:nvPr/>
        </p:nvSpPr>
        <p:spPr bwMode="auto">
          <a:xfrm>
            <a:off x="467544" y="162235"/>
            <a:ext cx="8280920"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محتويات 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endParaRPr kumimoji="0" lang="en-US" sz="24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تحتوي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الخلية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على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فهي إذن خلية حية كما توجد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الخضر بكميات مختلفة فهي عديدة في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الكولنشيمية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القريبة الشبه بالخلايا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أما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التي وصلت مرحلة متقدمة من تمام النمو فإنها تحتوي على عدد قليل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الخضر أو تكون خالية منها.</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منشأ 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endParaRPr kumimoji="0" lang="en-US" sz="24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نظراً لتكون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الجزء الخارجي من قشرة الساق فإن منشؤها غير واضح، فبعض العلماء ينسب منشأ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إلى النسيج الإنشائي الأساسي والبعض الآخر ينسبه إلى المنشئ الأولي وهو منشئ الأنسجة الوعائية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الإبتدائية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وبالرجوع إلى النسيج الإنشائي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وتقسيمه إلى ثلاث منشئات وهي منشئ البشرة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Protoderm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ومنشئ النسيج الأساسي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Ground</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ومنشئ النسيج الوعائي الأولي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Procambium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فإنه قد يكون هناك تمييز بين منشئ البشرة ومنشئ النسيج الأساسي، ولكن لا يوجد حد أو فاصل واضح في المنشأ بين منشئ النسيج الأساسي ومنشئ النسيج الوعائي حيث أن منشئ القشرة والمنشئ الأولي متقاربان في بعض النباتات كما في نبات الفصيلة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الخيمية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بينما يكون المنشئان متباعدين في نباتات أخرى كما في نباتات الفصيلة الشفوية والمركبة والصليبية. وتشير بعض الأبحاث التي أجريت حول دراسة منشأ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الكولنشيمية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إلى أن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المتميزة كثيراً عن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تنشأ من المنشئ الأولي بينما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الكولنشيمية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الأقل تميزاً فتنشأ من النسيج الإنشائي الأساسي.</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Rectangle 1"/>
          <p:cNvSpPr>
            <a:spLocks noChangeArrowheads="1"/>
          </p:cNvSpPr>
          <p:nvPr/>
        </p:nvSpPr>
        <p:spPr bwMode="auto">
          <a:xfrm>
            <a:off x="683568" y="664113"/>
            <a:ext cx="7992888"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وظائف الخلايا </a:t>
            </a:r>
            <a:r>
              <a:rPr kumimoji="0" lang="ar-SA" sz="36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endParaRPr kumimoji="0" lang="en-US" sz="3600" b="0" i="0" u="none" strike="noStrike" cap="none" normalizeH="0" baseline="0" dirty="0" smtClean="0">
              <a:ln>
                <a:noFill/>
              </a:ln>
              <a:solidFill>
                <a:srgbClr val="0070C0"/>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تُكوّن </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6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نسيجاً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دعامياً</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تحور ليدعم الأعضاء النباتية النامية، وحيث أنه ذو خلايا لها جدر سميكة وخال تقريباً من المسافات البينية فيعتبر نسيجاً صلباً كما أن مرونته وقدرته على الاستطالة أثناء نمو النبات لا تفقده قوته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ولدونته</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أنه يساعد في عملية البناء الضوئي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لإحتوائه</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بلاستيدات</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خضر. إن </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6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الكولنشيمية</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تستطيع أن تعود إلى الحالة الإنشائية مثلها مثل </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36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البرنشيمية</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حيث تنقسم وتعطي خلايا جديدة كما هي الحال عند تكوين المنشئ الفليني.</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Rectangle 1"/>
          <p:cNvSpPr>
            <a:spLocks noChangeArrowheads="1"/>
          </p:cNvSpPr>
          <p:nvPr/>
        </p:nvSpPr>
        <p:spPr bwMode="auto">
          <a:xfrm>
            <a:off x="395536" y="667803"/>
            <a:ext cx="8352928"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النسيج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السكلرنشيمي</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Sclerenchyma</a:t>
            </a:r>
            <a:endParaRPr kumimoji="0" lang="en-US" sz="32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يتكون من مجموعة من الخلايا ذات جدر سميكة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ملجننة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الغالب تفقد هذه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عند تمام النمو فتصبح خلايا ميتة. وهو نسيج يقوم بوظيفة تدعيم جسم النبات وحماية أنسجته الداخلية حيث يساعد النبات على مقاومة الضغوط المختلفة الناتجة عن الشد والثني أو الثقل. وتتصف خلايا هذا النسيج بالمتانة والمرونة عند مقاومة الضغوط المختلفة دون أن تحدث أي ضرر للخلايا الأخرى ذات الجدر الرقيقة بعكس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النسيج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الكولنشيمي</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التي تتصف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باللدونة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والمرونة.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ذكر فان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وليشيم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Fahn</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and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leshem</a:t>
            </a:r>
            <a:r>
              <a:rPr kumimoji="0" lang="en-US"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1963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أن بعضاً من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النسيج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السكلرنشيمي</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تحتفظ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عند تمام النمو لفترة طويلة قد تصل إلى خمس سنوات من عمر الخلية كالألياف، ولهذا فهي تقوم ببعض الوظائف الحيوية بالإضافة إلى وظيفة التدعيم الأساسية. وقد تختلف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النسيج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السكلرنشيمي</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الشكل والتركيب، وكذلك في المنشأ والتكوين، كما قد يوجد أشكالاً انتقالية بين أنواع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السكلرنشيمية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مما يجعل من الصعب تقسيمها إلى أنواع متميزة وثابتة، ونظراً لوجود أكثر من نوع من الخلايا المكونة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للنسيج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السكلرنشيمي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فقد يطلق عليه نسيجاً معقداً، حيث يتكون من نوعين من الخلايا هما : الألياف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 الخلايا الحجرية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Scle</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r</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eids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بالرغم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قيامهما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بوظيفة واحدة هي التدعيم.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Rectangle 1"/>
          <p:cNvSpPr>
            <a:spLocks noChangeArrowheads="1"/>
          </p:cNvSpPr>
          <p:nvPr/>
        </p:nvSpPr>
        <p:spPr bwMode="auto">
          <a:xfrm>
            <a:off x="467544" y="999909"/>
            <a:ext cx="8208912"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وتوصف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الألياف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بأنها خلايا طويلة، بينما تكون الخلايا الحجرية قصيرة. ولكن هذا الوصف ليس ثابتاً فقد توجد خلايا حجرية طويلة، وكذلك قد توجد ألياف قصيرة، ولكن يمكن تمييز الألياف عن الخلايا الحجرية بتركيب النقر الموجودة في جدر خلاياها، حيث تكون النقر في الخلايا الحجرية عديدة ذات تجاويف ضيقة وفتحات مستديرة وقد تكون متفرعة نتيجة للزيادة الكبيرة في جدر الخلايا. وقد أجريت عدة محاولات للتمييز بين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الألياف والخلايا الحجرية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 حيث المنشأ، فوجد أن الخلايا الحجرية تنشأ أحياناً من 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برنشيمية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ذات جدر ثانوية، بينما تنشأ الألياف من خلايا إنشائية. ولكن هذا التمييز من حيث المنشأ غير كاف نظراً لعدم تميز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الألياف والخلايا الحجرية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بعضها عن بعض بصورة كافية، فمن الصعب التفريق بين أنواعها نتيجة لوجود أشكال انتقالية أثناء النمو وكذلك لصعوبة التمييز بينها وبين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البرانشيمية</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ذات الجدر الثانوية كما هي الحال في خلايا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برنشيمة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الخشب.</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Rectangle 1"/>
          <p:cNvSpPr>
            <a:spLocks noChangeArrowheads="1"/>
          </p:cNvSpPr>
          <p:nvPr/>
        </p:nvSpPr>
        <p:spPr bwMode="auto">
          <a:xfrm>
            <a:off x="611560" y="553768"/>
            <a:ext cx="792088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الألياف </a:t>
            </a:r>
            <a:r>
              <a:rPr kumimoji="0" lang="en-US"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تتكون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الألياف</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أماكن عديدة من جسم النبات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الإبتدائي</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والثانوي. فقد توجد في سيقان ذوات الفلقتين بالجزء الخارجي من اللحاء الابتدائي على هيئة حزم منفصلة كما في ساق نبات دوار الشمس، أو على شكل اسطوانة متصلة في قشرة الساق كما في نبات الكتان، أو في مجموعات منتشرة في النسيج الأساسي كما في ساق بعض نباتات جنس حنك السبع، أو توجد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الألياف</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اللحاء والخشب ضمن عناصرهما، وأحياناً توجد الألياف مفردة متناثرة في قشرة الساق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النسيج الوسطي للورقة كما في وريقات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نبات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السيكاس</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وتقسم الألياف تبعاً لموقعها من الجسم النباتي إلى نوعين هما:</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Rectangle 1"/>
          <p:cNvSpPr>
            <a:spLocks noChangeArrowheads="1"/>
          </p:cNvSpPr>
          <p:nvPr/>
        </p:nvSpPr>
        <p:spPr bwMode="auto">
          <a:xfrm>
            <a:off x="467544" y="901031"/>
            <a:ext cx="8208912"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None/>
              <a:tabLst>
                <a:tab pos="685800" algn="l"/>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ـ</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ألياف الخشب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Xylary</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ar-SA" sz="24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خلايا تفقد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عند تمام النمو وذات أصل واحد حيث تنشأ من المنشئ الوعائي نفسه الذي تنشأ منه عناصر الخشب، ولكنها تتباين في الشكل وتتكامل مع العناصر الوعائية غير المثقبة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ـ وتقسم ألياف الخشب إلى ثلاثة أنماط هي: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tabLst>
                <a:tab pos="685800" algn="l"/>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2_ألياف مدببة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Libriform</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en-US" sz="24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خلايا طويلة مدببة الطرفين ذات جدر ثانوية سميكة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ملجننة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عادة، تتميز بنقر بسيطة، ونتيجة للزيادة الكبيرة في سمك الجدر الثانوية للخلايا فقد تكون تجاويفها ضيقة جداً ( شكل 52: أ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tabLst>
                <a:tab pos="685800" algn="l"/>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3_ألياف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قصيبية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Arial"/>
                <a:ea typeface="Times New Roman" pitchFamily="18" charset="0"/>
                <a:cs typeface="Traditional Arabic" pitchFamily="2" charset="-78"/>
              </a:rPr>
              <a:t>–</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tracheids</a:t>
            </a:r>
            <a:r>
              <a:rPr kumimoji="0" lang="ar-SA" sz="24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صور انتقالية بين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Tracheids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ـ التي سيرد ذكرها ضمن عناصر الخشب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والحالة القصوى للألياف المدببة حيث تكون جدر الخلايا ذات سمك متوسط بمعنى أنها أقل سمكاً من جدر الألياف وأكثر سمكاً من جدر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أن جدر الألياف القصبية تحتوي على نقر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مضفوفة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ذات تجاويف أضيق مما هو عليه الحال في النقر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المضفوفة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الموجودة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بالقصيبات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وكذلك فإن تجاويف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القصيبية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تكون أوسع من تجاويف الألياف المدببة ( شكل 52: ب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Picture 045"/>
          <p:cNvPicPr>
            <a:picLocks noChangeAspect="1" noChangeArrowheads="1"/>
          </p:cNvPicPr>
          <p:nvPr/>
        </p:nvPicPr>
        <p:blipFill>
          <a:blip r:embed="rId2" cstate="print"/>
          <a:srcRect/>
          <a:stretch>
            <a:fillRect/>
          </a:stretch>
        </p:blipFill>
        <p:spPr bwMode="auto">
          <a:xfrm rot="5400000">
            <a:off x="5467970" y="1812950"/>
            <a:ext cx="3784550" cy="2984202"/>
          </a:xfrm>
          <a:prstGeom prst="rect">
            <a:avLst/>
          </a:prstGeom>
          <a:noFill/>
          <a:ln w="9525">
            <a:noFill/>
            <a:miter lim="800000"/>
            <a:headEnd/>
            <a:tailEnd/>
          </a:ln>
        </p:spPr>
      </p:pic>
      <p:pic>
        <p:nvPicPr>
          <p:cNvPr id="128003" name="Picture 3" descr="Picture 048"/>
          <p:cNvPicPr>
            <a:picLocks noChangeAspect="1" noChangeArrowheads="1"/>
          </p:cNvPicPr>
          <p:nvPr/>
        </p:nvPicPr>
        <p:blipFill>
          <a:blip r:embed="rId3" cstate="print"/>
          <a:srcRect/>
          <a:stretch>
            <a:fillRect/>
          </a:stretch>
        </p:blipFill>
        <p:spPr bwMode="auto">
          <a:xfrm>
            <a:off x="3131840" y="1340768"/>
            <a:ext cx="2592288" cy="3816424"/>
          </a:xfrm>
          <a:prstGeom prst="rect">
            <a:avLst/>
          </a:prstGeom>
          <a:noFill/>
          <a:ln w="9525">
            <a:noFill/>
            <a:miter lim="800000"/>
            <a:headEnd/>
            <a:tailEnd/>
          </a:ln>
        </p:spPr>
      </p:pic>
      <p:pic>
        <p:nvPicPr>
          <p:cNvPr id="128004" name="Picture 4" descr="C:\Users\user\Desktop\صورمورفولوجيا النبات وتشريحه\New Folder (2)\Picture 133.jpg"/>
          <p:cNvPicPr>
            <a:picLocks noChangeAspect="1" noChangeArrowheads="1"/>
          </p:cNvPicPr>
          <p:nvPr/>
        </p:nvPicPr>
        <p:blipFill>
          <a:blip r:embed="rId4" cstate="print"/>
          <a:srcRect/>
          <a:stretch>
            <a:fillRect/>
          </a:stretch>
        </p:blipFill>
        <p:spPr bwMode="auto">
          <a:xfrm rot="16200000">
            <a:off x="-295808" y="2089584"/>
            <a:ext cx="3960440" cy="2606824"/>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683568" y="345658"/>
            <a:ext cx="7776864"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المكونات الأساسية للنظم الغشائية الموجودة في </a:t>
            </a:r>
            <a:r>
              <a:rPr kumimoji="0" lang="ar-SA" sz="2800" b="1" i="0" u="none" strike="noStrike" cap="none" normalizeH="0" baseline="0" dirty="0" err="1" smtClean="0">
                <a:ln>
                  <a:noFill/>
                </a:ln>
                <a:solidFill>
                  <a:srgbClr val="0070C0"/>
                </a:solidFill>
                <a:effectLst/>
                <a:latin typeface="Traditional Arabic" pitchFamily="2" charset="-78"/>
                <a:ea typeface="Times New Roman" pitchFamily="18" charset="0"/>
                <a:cs typeface="Traditional Arabic" pitchFamily="2" charset="-78"/>
              </a:rPr>
              <a:t>السيتوبلازم</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Endomembrane</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system</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p>
          <a:p>
            <a:pPr marL="0" marR="0" lvl="0" indent="457200"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وتشمل جميع الأغشية الخلوية ماعدا أغشية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البلاستيدات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والأجسام السبحية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والاجسام</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البيروكسية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ومنها:</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الشبكة </a:t>
            </a:r>
            <a:r>
              <a:rPr kumimoji="0" lang="ar-SA" sz="2800" b="1" i="0" u="none" strike="noStrike" cap="none" normalizeH="0" baseline="0" dirty="0" err="1" smtClean="0">
                <a:ln>
                  <a:noFill/>
                </a:ln>
                <a:solidFill>
                  <a:srgbClr val="0070C0"/>
                </a:solidFill>
                <a:effectLst/>
                <a:latin typeface="Traditional Arabic" pitchFamily="2" charset="-78"/>
                <a:ea typeface="Times New Roman" pitchFamily="18" charset="0"/>
                <a:cs typeface="Traditional Arabic" pitchFamily="2" charset="-78"/>
              </a:rPr>
              <a:t>الإندوبلازمية</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Endoplasmic</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Reticulum</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هي نظام من فراغات محاطة بأغشية (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Cistemae</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أو هي غشاء مزدوج يحيط بفراغ ضيق يحتوي وسطاً غير معروف التركيب. والشبكة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الاندوبلازمية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تملأ الخلية بسطح غشائي داخلي كبير تتوزع خلاله الأنزيمات كما يمكن أن تعمل على تكثيف أو تجميع النواتج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الأيضيه</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وقد تقوم بنقلها من مكان إلى آخر وقد وجد أن لها حوالي 16منطقة وظيفية في الخلية النباتية (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Staehelin,1997</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وتوصف الشبكة الاندوبلازمية بذات السطح الخشن إذا التصقت عليها الريبوسومات وبالسطح الأملس إذا خلت منها ( شكل 6 ).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Rectangle 1"/>
          <p:cNvSpPr>
            <a:spLocks noChangeArrowheads="1"/>
          </p:cNvSpPr>
          <p:nvPr/>
        </p:nvSpPr>
        <p:spPr bwMode="auto">
          <a:xfrm>
            <a:off x="467544" y="225526"/>
            <a:ext cx="8208912"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ﺟ.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ألياف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جلاتينية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أو مخاطية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Gelatinous</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or</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mucilaginous</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ألياف طويلة مدببة الطرفين. وتحتوي الطبقة الداخلية لجدار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كمية كبيرة من ألفا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سليولوز</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وقليل من مادة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اللجنين</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ويطلق على هذه الطبقة بطبقة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جي</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G-layer</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حيث تمتص هذه الطبقة الماء، ولذلك فقد تنتفخ حتى تملأ تجويف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داد</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سويل</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وواردروب</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Dadswell</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and</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wardrop</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1955م ) كما أن عدم وجود الماء يجعلها تتقلص بالاتجاه المعاكس، وقد وجد أن هذه الطبقة ذات تركيب مسامي وأنها أقل تماسكاً من بقية الطبقات الأخرى لجدار الليفة. وتوجد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الألياف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الجلاتينية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الخشب الثانوي وبالذات في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خشب التوتر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Tention</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wood</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الموجود في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خشب التفاعل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Reaction</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wood</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الذي يقع في القسم العلوي لفروع نباتات ذوات الفلقتين ( شكل 52: ج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Rectangle 1"/>
          <p:cNvSpPr>
            <a:spLocks noChangeArrowheads="1"/>
          </p:cNvSpPr>
          <p:nvPr/>
        </p:nvSpPr>
        <p:spPr bwMode="auto">
          <a:xfrm>
            <a:off x="395536" y="426459"/>
            <a:ext cx="828092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2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ألياف خارج الخشب </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Extra- </a:t>
            </a:r>
            <a:r>
              <a:rPr kumimoji="0" lang="en-US"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xylary</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fibres</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هي ألياف طويلة مغزلية الشكل ومدببة الطرفين تشبه الألياف المدببة، ولكن قد توجد الألياف القصيرة ذات النهايات المستديرة. وتشمل ألياف خارج الخشب جميع الألياف التي توجد في جسم النبات ماعدا ألياف الخشب وهي : ألياف القشرة وألياف بعض الحزم الوعائية ما عدا التي تحيط بالحزم من الخارج كما هو الحال في بعض الحزم الوعائية لنباتات ذوات الفلقة الواحدة، وألياف اللحاء الابتدائي والتي كانت تسمى سابقاً بألياف الدائرة المحيطية ـ ألياف البريسيكل ـ وألياف اللحاء.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لقد أوضحت الدراسات الحديثة على الألياف أن تقسيمها إلى ألياف خشب وألياف خارج الخشب لم يكن ملائماً أو ثابتاً حيث يوجد ما تسمى بالألياف المقسمة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Septate</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fibres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والتي توجد في خشب ولحاء حتى النبات الواحد، كما هو الحال في نبات العنب. وهذه الألياف تتميز بوجود حواجز داخلية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الواحدة تقسمها إلى عدة غرف، كما تحتوي على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وتتكون الحواجز الليفية بالانقسام المباشر، ويتكون الحاجز من الصفيحة الوسطى وطبقة تشبه الجدار الابتدائي على جانبها، ويتخلل هذا الحاجز عدد كبير من الروابط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السيتوبلازمية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ويرى بعض علماء النبات بأن الحاجز لا يلتحم بجدار خلية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ولكنه يكون عريضاً في نقطة التلاقي بينه وبين جدار خلية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وتحتوي الألياف المقسمة على حبيبات نشا وزيوت، ولهذا توصف بأنها ذات وظيفة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تخزينية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تحتوي على 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راتنجية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وبلّورات. وتوجد الألياف المقسمة في الخشب الثانوي للعديد من نباتات ذوات الفلقتين ( شكل 53 ).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Rectangle 1"/>
          <p:cNvSpPr>
            <a:spLocks noChangeArrowheads="1"/>
          </p:cNvSpPr>
          <p:nvPr/>
        </p:nvSpPr>
        <p:spPr bwMode="auto">
          <a:xfrm>
            <a:off x="323528" y="222648"/>
            <a:ext cx="8496944"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أظهرت الدراسات المستفيضة على الألياف، أن الألياف تامة النمو ( المستديمة ) منها ذات جدر ثانوية سميكة ملجننة وقد يزداد سمك هذه الجدر الثانوية زيادة كبيرة بحيث تصل إلى ملء تجويف الليفة، وبما أن مادة الجدار الثانوي تترسب على هيئة صفيحات تتفاوت في السمك لهذا فهي تظهر واضحة في هذه الألياف، وقد وجد في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نبات الكتان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Linum</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sp</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أن سمك الصفيحة يتراوح بين 0.1 – 0.2 ميكروميتر.وتجدر الإشارة إلى أن هناك أليافاً طويلة توجد في الخشب الثانوي ذات جدر ثانوية تماثل في سمكها جدر الخلايا البرنشيمية، وتحتوي هذه الألياف على بروتوبلازم، وقد أطلق عليها العالم سانو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Sanio</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هيبرلانت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Haberlandt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( 1918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مصطلح</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ألياف بديلة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Substitute</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والتي يرى فان وآخرون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Fahn,et.al</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( 1983م ) أنها يجب أن تكون ضمن برنشيمة الخشب، ولا يمكن أن يخلط بينها وبين الألياف المدببة والألياف القصيبية الحية.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لقد أشير سلفاً إلى أن الألياف تكون غالباً طويلة جداً مقارنة بالخلايا الأخرى، وذات تجاويف ضيفة ونهايات مدببة وأحياناً متفرعة. ولكن طول الألياف يختلف كثيراً من نبات إلى آخر. وعلى العموم فإن ألياف خارج الخشب تكون أطول بكثير من ألياف الخشب. وهناك بعض الأمثلة النباتية التي تظهر التفاوت الكبير في طول الألياف ذكرها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الدابا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Aldaba</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( 1927م ). فمثلاً في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نبات القنب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Hemp</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Cannabis sativa</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يصل طول الألياف من 0.5 – 5.5 سم بينما يصل طول ألياف نبات الكتان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Flax</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Linicm</a:t>
            </a:r>
            <a:r>
              <a:rPr kumimoji="0" lang="en-US" sz="2400" b="0" i="1"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usitatissimum</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 0.8 – 6.9 سم، كما أن ألياف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نبات الرامي(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Ramie</a:t>
            </a:r>
            <a:r>
              <a:rPr kumimoji="0" lang="en-US"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i="0" u="none" strike="noStrike" cap="none" normalizeH="0" baseline="0" dirty="0" smtClean="0">
                <a:ln>
                  <a:noFill/>
                </a:ln>
                <a:effectLst/>
                <a:latin typeface="Times New Roman" pitchFamily="18" charset="0"/>
                <a:ea typeface="Times New Roman" pitchFamily="18" charset="0"/>
                <a:cs typeface="Traditional Arabic" pitchFamily="2" charset="-78"/>
              </a:rPr>
              <a:t>) </a:t>
            </a:r>
            <a:r>
              <a:rPr kumimoji="0" lang="en-US" sz="240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Boehmeria</a:t>
            </a:r>
            <a:r>
              <a:rPr kumimoji="0" lang="en-US" sz="2400" i="1"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r>
              <a:rPr kumimoji="0" lang="en-US" sz="240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nivea</a:t>
            </a:r>
            <a:r>
              <a:rPr kumimoji="0" lang="ar-SA" sz="240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i="0" u="none" strike="noStrike" cap="none" normalizeH="0" baseline="0" dirty="0" smtClean="0">
                <a:ln>
                  <a:noFill/>
                </a:ln>
                <a:effectLst/>
                <a:latin typeface="Times New Roman" pitchFamily="18" charset="0"/>
                <a:ea typeface="Times New Roman" pitchFamily="18" charset="0"/>
                <a:cs typeface="Traditional Arabic" pitchFamily="2" charset="-78"/>
              </a:rPr>
              <a:t>قد يصل طولها من 5 سم إلى 55 سم وهي ألياف ذات أهمية اقتصادية. </a:t>
            </a:r>
            <a:endParaRPr kumimoji="0" lang="en-US" sz="2400"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Rectangle 1"/>
          <p:cNvSpPr>
            <a:spLocks noChangeArrowheads="1"/>
          </p:cNvSpPr>
          <p:nvPr/>
        </p:nvSpPr>
        <p:spPr bwMode="auto">
          <a:xfrm>
            <a:off x="323528" y="235961"/>
            <a:ext cx="8496944"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منشأ الألياف ونموها:</a:t>
            </a:r>
            <a:endParaRPr kumimoji="0" lang="en-US" sz="32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تنشأ ا</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لألياف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 أنسجة إنشائية مختلفة حسب موقعها من الجسم النباتي، فقد تنشأ من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النسيج الإنشائي الأولي ( المنشئ الوعائي الأولي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كألياف الخشب واللحاء الابتدائيين، أو قد تنشأ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 المنشئ الوعائي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هو الحال في ألياف الخشب واللحاء الثانويتين وقد تنشأ الألياف من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النسيج الإنشائي الأساسي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كألياف القشرة، كما قد تنشأ من منشئ البشرة كما هو الحال في بعض نباتات الفصيلتين النجيلية والسعدية. وقد تنشأ الألياف من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هو الحال في اللحاء الأول.</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إن الألياف التي تنشأ من خلايا إنشائية قصيرة كما في ألياف نبات الكتان وألياف نبات الرامي والتي تكون طويلة جداً عند تمام نموها لابد وأنها استطالت كثيراً أثناء نموها ففي ألياف الرامي مثلاً يكون طول الخلايا المنشئة لألياف اللحاء الابتدائي حوالي 20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ميكرومترًا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بينما طول الألياف البالغة حوالي 55سم أي حوالي 550.000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ميكرومترًا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وهذا المثال يدل دلالة واضحة على أن الألياف تستطيل كثيراً أثناء نمو النبات، وهذه الاستطالة في الألياف تحدث بالتدريج لمدة قد تصل إلى عدة أشهر. إن استطالة الألياف أثناء نمو النبات تتضمن نمواً معقداً للجدار الثانوي للألياف. فبينما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تنمو الألياف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تناسقيا</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Symplastically</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فإن نهاياتها تظل رقيقة الجدار، بينما يبدأ تكون الجدار الثانوي من وسط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الأجزاء التي وقفت عن الاستطالة، ولهذا فإن الصفائح الجديدة من الجدار الثانوي تضاف ناحية المركز على هيئة حلقات مفتوحة الطرفين وفي نفس الوقت فإن الحلقات أيضاً تستمر في الاستطالة ناحية نهايات الألياف وتصل إليها بعد أن تقف عن النمو والاستطالة ( شكل 52:ج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Rectangle 1"/>
          <p:cNvSpPr>
            <a:spLocks noChangeArrowheads="1"/>
          </p:cNvSpPr>
          <p:nvPr/>
        </p:nvSpPr>
        <p:spPr bwMode="auto">
          <a:xfrm>
            <a:off x="467544" y="1154669"/>
            <a:ext cx="8352928"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أما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الأليـاف القصيرة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مثل </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ألياف </a:t>
            </a:r>
            <a:r>
              <a:rPr kumimoji="0" lang="ar-SA" sz="32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الأجاف</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Agave</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والمـوز الليـفي </a:t>
            </a:r>
            <a:r>
              <a:rPr kumimoji="0" lang="en-US" sz="3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Musa </a:t>
            </a:r>
            <a:r>
              <a:rPr kumimoji="0" lang="en-US"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textelis</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التي لا يتجاوز طولها بضعة مليمترات فإن جميع أجزاء جدار الخلية ينمو بنفس المعدل. إن الاختلافات في طريقة النمو لكل من ألياف الجسم النباتي الابتدائي وألياف الجسم النباتي الثانوي تكون ثابتة،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فمنشئات ألياف الجسم النباتي الابتدائي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تظهر مبكراً قبل أن يستطيل العضو النباتي الذي توجد فيه ولهذا فهي تنمو في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الطول تناسقاً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مع الخلايا المجاورة لها والتي ما زالت تنقسم، وبالإضافة إلى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النمو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التناسقي</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لهذه الألياف فقد يحدث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أيضاً نمواً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تداخلياً</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ونمواً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انزلاقياً</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Gliding</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لنهايات الألياف التي تتداخل بين الخلايا المجاورة. أما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منشئات ألياف الجسم النباتي الثانوي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والتي تنشأ في الأعضاء التي توقفت عن الاستطالة فإن نمو الألياف يكون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نمواً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تداخلياً</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قمياً</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Rectangle 1"/>
          <p:cNvSpPr>
            <a:spLocks noChangeArrowheads="1"/>
          </p:cNvSpPr>
          <p:nvPr/>
        </p:nvSpPr>
        <p:spPr bwMode="auto">
          <a:xfrm>
            <a:off x="395536" y="673392"/>
            <a:ext cx="835292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وهذا الاختلاف الثابت في طريقة النمو لكل من ألياف الجسم النباتي الابتدائي وألياف الجسم النباتي الثانوي قد يجيب على السؤال لماذا تكون ألياف الجسم النباتي الابتدائي دائماً أطول من ألياف الجسم النباتي الثانوي للنبات نفسه ؟ كما هي الحال في نبات الرامي حيث أن متوسط طول ألياف اللحاء الابتدائي 6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146ملم بينما متوسط طول ألياف اللحاء الثانوي لا يتجاوز 5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15 ملم. لقد دلت الدراسات بالمجهر الالكتروني على ألياف الخشب أنه خلال تكوين الجدار الثانوي لهذه الألياف فإن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السيتوبلازم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يكون ذو فراغات واضحة ولكنها لا تمتد إلى نهايات الألياف، كما أن النواة تكون كبيرة وأن بقية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العضيات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الأخرى تكون قليلة العدد ولكنها شوهدت متراكمة بالقرب من نهايات الألياف بينما تظهر الشبكة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الأندوبلازمية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موازية لسطح الجدار الخلوي من الداخل.</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لقد وجدت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اشاو</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Esau</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( 1938، 1943 ) أثناء نمو اللحاء الابتدائي لنبات التبغ ونبات الكتان أن بروتوبلاست الألياف يكون عديد الأنوية بينما يكون وحيد النواة في ألياف اللحاء الثانوي، وصفت الألياف المدببة والقصيبية تامة النمو بأنها خلايا ميتة ذات وظيفة دعامية، واقتصر وجود البروتوبلازم على ألياف اللحاء والألياف المقسمة، ولكن بيلي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Bailey</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1953 ذكر بأن الألياف المدببة قد تحتفظ أحياناً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تبعاً لتكوين الجدار الثانوي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الملجنن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مما يمكنها من القيام بوظيفة التخزين بالإضافة إلى وظيفة التدعيم الأساسية.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Rectangle 1"/>
          <p:cNvSpPr>
            <a:spLocks noChangeArrowheads="1"/>
          </p:cNvSpPr>
          <p:nvPr/>
        </p:nvSpPr>
        <p:spPr bwMode="auto">
          <a:xfrm>
            <a:off x="323528" y="399745"/>
            <a:ext cx="849694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أما الدراسات الحديثة التي أجراها فان وآخرون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Fahn,et.al</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( 1963 ) على الألياف فتثبت وجود بروتوبلازم وأنوية واضحة في الألياف المدببة والألياف القصيبية كما في بعض أنواع جنس الأثل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Tamarix</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وفي عديد من الأنواع الخشبية للفصيلة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الرمرامية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وفي أشجار وشجيرات عديدة من نباتات ذوات الفلقتين ونباتات ذوات الفلقة الواحدة.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تطور ألياف الخشب</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لقد ذكر سلفاً أن ألياف الخشب تختلف في الشكل والحجم وسمك الجدار، وكذلك في نوع وكمية النقر، ولقد افترض من الوجهة التطورية أن الألياف تطورت عن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وهذا الافتراض كان مدعماً بالحقائق التي تبين وجود عدداً من الأشكال الانتقالية بين الألياف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كثير من نباتات ذوات الفلقتين كما في أنواع نباتات البلوط، واستنتج من التغيرات التي حدثت أثناء تطور الألياف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مايلي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( 1 ) زيادة سمك الجدار الخلوي.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( 2 ) اختزال عدد النقر واختزال تجاويفها.</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( 3 ) اختفاء الضفة من النقر المضفوفة تدريجياً لتصبح نقراً بسيطة.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( 4 ) تصبح الخلايا الإنشائية قصيرة وليست الألياف تامة النمو. </a:t>
            </a:r>
            <a:endPar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defTabSz="914400" rtl="0"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( 5 ) الزيادة في طول الألياف تعتبر ثانوية ناتجة عن النمو التداخلي القمي في نهايات</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Rectangle 1"/>
          <p:cNvSpPr>
            <a:spLocks noChangeArrowheads="1"/>
          </p:cNvSpPr>
          <p:nvPr/>
        </p:nvSpPr>
        <p:spPr bwMode="auto">
          <a:xfrm>
            <a:off x="467544" y="543180"/>
            <a:ext cx="8352928"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الألياف التجارية</a:t>
            </a:r>
            <a:endParaRPr kumimoji="0" lang="en-US" sz="3200" b="1" i="0" u="none" strike="noStrike" cap="none" normalizeH="0" baseline="0" dirty="0" smtClean="0">
              <a:ln>
                <a:noFill/>
              </a:ln>
              <a:solidFill>
                <a:srgbClr val="0070C0"/>
              </a:solidFill>
              <a:effectLst/>
              <a:latin typeface="Arial" pitchFamily="34" charset="0"/>
              <a:cs typeface="Arial" pitchFamily="34" charset="0"/>
            </a:endParaRPr>
          </a:p>
          <a:p>
            <a:pPr marL="0" marR="0" lvl="0" indent="0" defTabSz="914400"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من الواضح أن مصطلح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المستعمل في المصانع لا يحمل معنى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الذي أطلقه علماء النبات، فمثلاً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ألياف الكتان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Linum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الرامي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Boehmeria</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هي في الواقع مجاميع من الألياف، بينما ألياف نباتات ذوات الفلقة الواحدة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كألياف الموز الليفي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لأجاف</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يقصد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الحزم الوعائية بما فيها من ألياف وعناصر وعائية وقد يقصد بالألياف التجارية الجهاز الوعائي كما في جذر نبات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الماهلنبيكيا</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Muhlenberia</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النبات بكاملة كما في </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نبات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التيلاندزيا</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Tillandsia</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يقصد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با</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لأياف</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التجارية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لنبات </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لقطن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Gossypium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تلك الشعيرات الموجودة على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قصرة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بذور القطن،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وألياف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القبك</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Ceiba</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sp</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تلك الشعيرات التي تنمو على سطح ثمرة النبات</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وتقسم الألياف التجارية إلى نوعين هما: ألياف صلبة  </a:t>
            </a:r>
            <a:r>
              <a:rPr kumimoji="0" lang="en-US" sz="2400" b="0" i="0" u="none" strike="noStrike" cap="none" normalizeH="0" baseline="0" dirty="0" smtClean="0">
                <a:ln>
                  <a:noFill/>
                </a:ln>
                <a:solidFill>
                  <a:srgbClr val="C00000"/>
                </a:solidFill>
                <a:effectLst/>
                <a:latin typeface="Arial" pitchFamily="34" charset="0"/>
                <a:ea typeface="Times New Roman" pitchFamily="18" charset="0"/>
                <a:cs typeface="Traditional Arabic" pitchFamily="2" charset="-78"/>
              </a:rPr>
              <a:t>Hard </a:t>
            </a:r>
            <a:r>
              <a:rPr kumimoji="0" lang="en-US" sz="2400" b="0" i="0" u="none" strike="noStrike" cap="none" normalizeH="0" baseline="0" dirty="0" err="1" smtClean="0">
                <a:ln>
                  <a:noFill/>
                </a:ln>
                <a:solidFill>
                  <a:srgbClr val="C00000"/>
                </a:solidFill>
                <a:effectLst/>
                <a:latin typeface="Arial" pitchFamily="34" charset="0"/>
                <a:ea typeface="Times New Roman" pitchFamily="18" charset="0"/>
                <a:cs typeface="Traditional Arabic" pitchFamily="2" charset="-78"/>
              </a:rPr>
              <a:t>fibres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وألياف طرية </a:t>
            </a:r>
            <a:r>
              <a:rPr kumimoji="0" lang="en-US" sz="2400" b="0" i="0" u="none" strike="noStrike" cap="none" normalizeH="0" baseline="0" dirty="0" smtClean="0">
                <a:ln>
                  <a:noFill/>
                </a:ln>
                <a:solidFill>
                  <a:srgbClr val="C00000"/>
                </a:solidFill>
                <a:effectLst/>
                <a:latin typeface="Arial" pitchFamily="34" charset="0"/>
                <a:ea typeface="Times New Roman" pitchFamily="18" charset="0"/>
                <a:cs typeface="Traditional Arabic" pitchFamily="2" charset="-78"/>
              </a:rPr>
              <a:t>Soft </a:t>
            </a:r>
            <a:r>
              <a:rPr kumimoji="0" lang="en-US" sz="2400" b="0" i="0" u="none" strike="noStrike" cap="none" normalizeH="0" baseline="0" dirty="0" err="1" smtClean="0">
                <a:ln>
                  <a:noFill/>
                </a:ln>
                <a:solidFill>
                  <a:srgbClr val="C00000"/>
                </a:solidFill>
                <a:effectLst/>
                <a:latin typeface="Arial" pitchFamily="34" charset="0"/>
                <a:ea typeface="Times New Roman" pitchFamily="18" charset="0"/>
                <a:cs typeface="Traditional Arabic" pitchFamily="2" charset="-78"/>
              </a:rPr>
              <a:t>fibres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الألياف الصلبة هي التي تحتوي على كمية من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اللجنين</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جدرها ولهذا فهي صلبة التركيب ويحصل عليها من نباتات ذوات الفلقة الواحدة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كالأجاف</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والموز الليفي. أما الألياف الطرية فهي قد تكون ذات جدر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ملجننة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غير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ملجننة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وهي ألياف مرنة ومطاطية وتوجد في نباتات ذوات الفلقتين كالكتان والقنب والرامي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والجوت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والتيل</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والقبك</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والقطن الذي تعتبر أليافه من أهم الألياف التجارية في</a:t>
            </a:r>
            <a:r>
              <a:rPr kumimoji="0" lang="ar-SA" sz="2400" b="0" i="0" u="none" strike="noStrike" cap="none" normalizeH="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الوقت الحاضر</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Rectangle 1"/>
          <p:cNvSpPr>
            <a:spLocks noChangeArrowheads="1"/>
          </p:cNvSpPr>
          <p:nvPr/>
        </p:nvSpPr>
        <p:spPr bwMode="auto">
          <a:xfrm>
            <a:off x="323528" y="476672"/>
            <a:ext cx="8424936" cy="62092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تقسم الألياف التجارية حسب استعمالاتها إلى: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ألياف نسيج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Textile</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وهي الألياف التي تستعمل لصناعة الأقمـشة كألياف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القطن.</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( 2 )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ألياف الحبال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Cordage</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مثل ألياف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الأجاف</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والموز الليفي.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( 3 )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ألياف الحشو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Filling</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كألياف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القبك</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وهي تستعمل في تعبئة أو حشو المفارش والمطارح أو صناعة التنجيد وأحزمة النجاة والتغليف وذلك في التقوية والتدعيم.</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( 4 )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ألياف الفرش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Brush</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fibres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مثل الألياف المستخدمة في صناعة الفرش.</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وتستعمل الألياف في صناعة الورق، واعتماداً على صفاتها الطبيعية والكيميائية فإن أنواعاً عديدة من الورق يمكن تصنيعها منها. ومن الناحية التقنية فإن شكل خلية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وطولها وتركيب جدارها ذات أهمية كبيرة في الصناعة الليفية. فقد اهتم الخبراء في صناعة الألياف بطول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وإلى أي مدى تتراكب نهاياتها مع الخلايا المجاورة، وكيف ترتبط هذه الألياف مع بعضها. كما عني أيضاً باتجاه وحدات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اللييفات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في الجدار حيث وجد أن له تأثير على الصفات الفيزيائية للخشب والألياف التجارية، وقد وجد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برستون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Preston</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( 1963 ) أن المرونة والتوصيل الحراري للألياف تزداد مع درجة اتجاه وحدات السليولوز المتوافقة مع زيادة طول الألياف.</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وتقسم الألياف التجارية حسب المتانة وقوة الشد وطول الحزم الليفية، وكذلك حسب النعومة والتجانس والمرونة إلى أربعة أصناف ( فان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Fahn</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1982 ) كما في الجدول التالي:</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755575" y="2590800"/>
          <a:ext cx="7488832" cy="2987040"/>
        </p:xfrm>
        <a:graphic>
          <a:graphicData uri="http://schemas.openxmlformats.org/drawingml/2006/table">
            <a:tbl>
              <a:tblPr rtl="1"/>
              <a:tblGrid>
                <a:gridCol w="1497239"/>
                <a:gridCol w="1497239"/>
                <a:gridCol w="1498118"/>
                <a:gridCol w="1498118"/>
                <a:gridCol w="1498118"/>
              </a:tblGrid>
              <a:tr h="0">
                <a:tc rowSpan="2">
                  <a:txBody>
                    <a:bodyPr/>
                    <a:lstStyle/>
                    <a:p>
                      <a:pPr algn="ctr" rtl="1">
                        <a:spcAft>
                          <a:spcPts val="0"/>
                        </a:spcAft>
                      </a:pPr>
                      <a:r>
                        <a:rPr lang="ar-SA" sz="2800" dirty="0">
                          <a:latin typeface="Times New Roman"/>
                          <a:ea typeface="Times New Roman"/>
                        </a:rPr>
                        <a:t>نوع الألياف</a:t>
                      </a:r>
                      <a:endParaRPr lang="en-US" sz="2800" dirty="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rtl="1">
                        <a:spcAft>
                          <a:spcPts val="0"/>
                        </a:spcAft>
                      </a:pPr>
                      <a:r>
                        <a:rPr lang="ar-SA" sz="2800">
                          <a:latin typeface="Times New Roman"/>
                          <a:ea typeface="Times New Roman"/>
                        </a:rPr>
                        <a:t>الصنف</a:t>
                      </a:r>
                      <a:endParaRPr lang="en-US" sz="28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0">
                <a:tc vMerge="1">
                  <a:txBody>
                    <a:bodyPr/>
                    <a:lstStyle/>
                    <a:p>
                      <a:pPr rtl="1"/>
                      <a:endParaRPr lang="ar-SA"/>
                    </a:p>
                  </a:txBody>
                  <a:tcPr/>
                </a:tc>
                <a:tc>
                  <a:txBody>
                    <a:bodyPr/>
                    <a:lstStyle/>
                    <a:p>
                      <a:pPr algn="ctr" rtl="1">
                        <a:spcAft>
                          <a:spcPts val="0"/>
                        </a:spcAft>
                      </a:pPr>
                      <a:r>
                        <a:rPr lang="ar-SA" sz="2800" dirty="0">
                          <a:latin typeface="Times New Roman"/>
                          <a:ea typeface="Times New Roman"/>
                        </a:rPr>
                        <a:t>1</a:t>
                      </a:r>
                      <a:endParaRPr lang="en-US" sz="2800" dirty="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800">
                          <a:latin typeface="Times New Roman"/>
                          <a:ea typeface="Times New Roman"/>
                        </a:rPr>
                        <a:t>2</a:t>
                      </a:r>
                      <a:endParaRPr lang="en-US" sz="28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800">
                          <a:latin typeface="Times New Roman"/>
                          <a:ea typeface="Times New Roman"/>
                        </a:rPr>
                        <a:t>3</a:t>
                      </a:r>
                      <a:endParaRPr lang="en-US" sz="28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600">
                          <a:latin typeface="Times New Roman"/>
                          <a:ea typeface="Times New Roman"/>
                        </a:rPr>
                        <a:t>4</a:t>
                      </a:r>
                      <a:endParaRPr lang="en-US" sz="12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spcAft>
                          <a:spcPts val="0"/>
                        </a:spcAft>
                      </a:pPr>
                      <a:r>
                        <a:rPr lang="ar-SA" sz="2800">
                          <a:latin typeface="Times New Roman"/>
                          <a:ea typeface="Times New Roman"/>
                        </a:rPr>
                        <a:t>الألياف الصلبة</a:t>
                      </a:r>
                      <a:endParaRPr lang="en-US" sz="28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800">
                          <a:latin typeface="Times New Roman"/>
                          <a:ea typeface="Times New Roman"/>
                        </a:rPr>
                        <a:t>الموز الليفي</a:t>
                      </a:r>
                      <a:endParaRPr lang="en-US" sz="28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800" dirty="0" err="1">
                          <a:latin typeface="Times New Roman"/>
                          <a:ea typeface="Times New Roman"/>
                        </a:rPr>
                        <a:t>الأجاف</a:t>
                      </a:r>
                      <a:endParaRPr lang="en-US" sz="2800" dirty="0">
                        <a:latin typeface="Traditional Arabic"/>
                        <a:ea typeface="Times New Roman"/>
                      </a:endParaRPr>
                    </a:p>
                    <a:p>
                      <a:pPr algn="ctr" rtl="1">
                        <a:spcAft>
                          <a:spcPts val="0"/>
                        </a:spcAft>
                      </a:pPr>
                      <a:r>
                        <a:rPr lang="ar-SA" sz="2800" dirty="0">
                          <a:latin typeface="Times New Roman"/>
                          <a:ea typeface="Times New Roman"/>
                        </a:rPr>
                        <a:t>( الصبار الأمريكي )</a:t>
                      </a:r>
                      <a:endParaRPr lang="en-US" sz="2800" dirty="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800" dirty="0" err="1">
                          <a:latin typeface="Times New Roman"/>
                          <a:ea typeface="Times New Roman"/>
                        </a:rPr>
                        <a:t>الفورمييوم</a:t>
                      </a:r>
                      <a:r>
                        <a:rPr lang="ar-SA" sz="2800" dirty="0">
                          <a:latin typeface="Times New Roman"/>
                          <a:ea typeface="Times New Roman"/>
                        </a:rPr>
                        <a:t> </a:t>
                      </a:r>
                      <a:r>
                        <a:rPr lang="ar-SA" sz="2800" dirty="0" err="1">
                          <a:latin typeface="Times New Roman"/>
                          <a:ea typeface="Times New Roman"/>
                        </a:rPr>
                        <a:t>تبناكس</a:t>
                      </a:r>
                      <a:endParaRPr lang="en-US" sz="2800" dirty="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600">
                          <a:latin typeface="Times New Roman"/>
                          <a:ea typeface="Times New Roman"/>
                        </a:rPr>
                        <a:t>فوركيريا جاينختيا</a:t>
                      </a:r>
                      <a:endParaRPr lang="en-US" sz="12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8160">
                <a:tc>
                  <a:txBody>
                    <a:bodyPr/>
                    <a:lstStyle/>
                    <a:p>
                      <a:pPr algn="ctr" rtl="1">
                        <a:spcAft>
                          <a:spcPts val="0"/>
                        </a:spcAft>
                      </a:pPr>
                      <a:r>
                        <a:rPr lang="ar-SA" sz="2800">
                          <a:latin typeface="Times New Roman"/>
                          <a:ea typeface="Times New Roman"/>
                        </a:rPr>
                        <a:t>الألياف الناعمة</a:t>
                      </a:r>
                      <a:endParaRPr lang="en-US" sz="28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800">
                          <a:latin typeface="Times New Roman"/>
                          <a:ea typeface="Times New Roman"/>
                        </a:rPr>
                        <a:t>الكتان</a:t>
                      </a:r>
                      <a:endParaRPr lang="en-US" sz="28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800">
                          <a:latin typeface="Times New Roman"/>
                          <a:ea typeface="Times New Roman"/>
                        </a:rPr>
                        <a:t>الرامي</a:t>
                      </a:r>
                      <a:endParaRPr lang="en-US" sz="280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800" dirty="0">
                          <a:latin typeface="Times New Roman"/>
                          <a:ea typeface="Times New Roman"/>
                        </a:rPr>
                        <a:t>القنب</a:t>
                      </a:r>
                      <a:endParaRPr lang="en-US" sz="2800" dirty="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600" dirty="0" err="1">
                          <a:latin typeface="Times New Roman"/>
                          <a:ea typeface="Times New Roman"/>
                        </a:rPr>
                        <a:t>الجوت</a:t>
                      </a:r>
                      <a:endParaRPr lang="en-US" sz="1200" dirty="0">
                        <a:latin typeface="Traditional Arabic"/>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48833"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71400"/>
            <a:ext cx="8496300" cy="6192688"/>
          </a:xfrm>
          <a:prstGeom prst="rect">
            <a:avLst/>
          </a:prstGeom>
        </p:spPr>
      </p:pic>
      <p:sp>
        <p:nvSpPr>
          <p:cNvPr id="3" name="Rectangle 2"/>
          <p:cNvSpPr/>
          <p:nvPr/>
        </p:nvSpPr>
        <p:spPr>
          <a:xfrm>
            <a:off x="3907326" y="6165304"/>
            <a:ext cx="1040671" cy="523220"/>
          </a:xfrm>
          <a:prstGeom prst="rect">
            <a:avLst/>
          </a:prstGeom>
        </p:spPr>
        <p:txBody>
          <a:bodyPr wrap="none">
            <a:spAutoFit/>
          </a:bodyPr>
          <a:lstStyle/>
          <a:p>
            <a:r>
              <a:rPr lang="ar-SA" sz="2800" dirty="0" smtClean="0">
                <a:latin typeface="Traditional Arabic" pitchFamily="2" charset="-78"/>
                <a:ea typeface="Times New Roman" pitchFamily="18" charset="0"/>
                <a:cs typeface="Traditional Arabic" pitchFamily="2" charset="-78"/>
              </a:rPr>
              <a:t>شكل 6 </a:t>
            </a:r>
            <a:endParaRPr lang="en-US" sz="2800" dirty="0"/>
          </a:p>
        </p:txBody>
      </p:sp>
    </p:spTree>
    <p:extLst>
      <p:ext uri="{BB962C8B-B14F-4D97-AF65-F5344CB8AC3E}">
        <p14:creationId xmlns:p14="http://schemas.microsoft.com/office/powerpoint/2010/main" val="2354209300"/>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Rectangle 1"/>
          <p:cNvSpPr>
            <a:spLocks noChangeArrowheads="1"/>
          </p:cNvSpPr>
          <p:nvPr/>
        </p:nvSpPr>
        <p:spPr bwMode="auto">
          <a:xfrm>
            <a:off x="395536" y="407583"/>
            <a:ext cx="8424936"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الحجرية </a:t>
            </a:r>
            <a:r>
              <a:rPr kumimoji="0" lang="en-US"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Sclereids</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هي خلايا قصيرة ذات جدر ثانوية سميكة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ملجننة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تحتوي على نقر بسيطة عديدة ذات فتحات مستديرة وعادة تكون تجاويفها متفرعة نتيجة للزيادة الكبيرة في سمك الجدار الذي يبدو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صفائحياً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نظراً لتراكم مادة الجدار الثانوي، كما تصبح تجاويف الخلايا الحجرية ضيقة وخالية من المكونات الحية. ولكن أنواع من الخلايا الحجرية تحتفظ في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بروتوبلازمها</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عند تمام النمو.</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توجد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الحجرية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أماكن عديدة من جسم النبات. فتوجد في القشرة والنخاع لسيقان نباتات عاريات البذور ونباتات ذوات الفلقتين، إما منفردة كما في سيقان نباتات حنك السبع أو في مجموعات كما في نباتات أخرى من الجنس نفسه، كما توجد في الخشب واللحاء. وقد توجد على هيئة اسطوانة كاملة تحيط بالاسطوانة الوعائية من الخارج كما في ساق نبات التبغ، وتوجد في كثير من أوراق نباتات المناطق الحارة، وفي الثمار وخاصة الثمار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اللبية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كالكمثرى، وفي بشرة البذور كما في بذرة الفاصوليا والفول أو معظم بذور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البقوليات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بصفة عامة.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ChangeArrowheads="1"/>
          </p:cNvSpPr>
          <p:nvPr/>
        </p:nvSpPr>
        <p:spPr bwMode="auto">
          <a:xfrm>
            <a:off x="323528" y="215686"/>
            <a:ext cx="8424936" cy="6309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تشير الدراسات المستفيضة التي أجريت على هذه الخلايا الحجرية أنها تتكون بأشكال مختلفة في الجسم النباتي. وقد اقترح تشرخ </a:t>
            </a:r>
            <a:r>
              <a:rPr kumimoji="0" lang="en-US"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Tschirch</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( 1889 ) تقسيمها إلى أربعة أنواع ثم أضاف بلوخ </a:t>
            </a:r>
            <a:r>
              <a:rPr kumimoji="0" lang="en-US"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Bloch</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( 1946 ) نوعاً خامساً، ويذكر روي </a:t>
            </a:r>
            <a:r>
              <a:rPr kumimoji="0" lang="en-US"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Rao</a:t>
            </a:r>
            <a:r>
              <a:rPr kumimoji="0" lang="en-US"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( 1991 ) أن هذا التقسيم للخلايا الحجرية قد لايكون صحيحاً لأنه لا يغطي جميع أشكالها وهي:</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tabLst>
                <a:tab pos="457200" algn="l"/>
              </a:tabLst>
            </a:pP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1_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حجرية مستديرة </a:t>
            </a:r>
            <a:r>
              <a:rPr kumimoji="0" lang="en-US"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Brachysclereids</a:t>
            </a: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خلايا تشبه الخلايا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من حيث الشكل والحجم فهي قصيرة متساوية الأقطار تقريباً وذات جدر سميكة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ملجننة</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وتوجد في لب الثمار كما في الكمثرى والجوافة كما قد تنتشر في قشرة ولحاء ونخاع السيقان لنباتات مختلفة ( شكل 54: أ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tabLst>
                <a:tab pos="457200" algn="l"/>
              </a:tabLst>
            </a:pP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2</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_ خلايا حجرية كبيرة </a:t>
            </a:r>
            <a:r>
              <a:rPr kumimoji="0" lang="en-US"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Macrosclereids</a:t>
            </a:r>
            <a:r>
              <a:rPr kumimoji="0" lang="en-US"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خلايا مستطيلة عصوية الشكل، توجد على هيئة طبقة متراصة بجانب بعضها البعض كخلايا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عمادية</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قصرة</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كثير من بذور الفصيلة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البقولية</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في الفاصوليا ( شكل 54: ب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tabLst>
                <a:tab pos="457200" algn="l"/>
              </a:tabLst>
            </a:pP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3</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_ خلايا حجرية عظمية </a:t>
            </a:r>
            <a:r>
              <a:rPr kumimoji="0" lang="en-US"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Osteosclereids</a:t>
            </a: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خلايا تشبه العظمة حيث تنتفخ في نهاياتها، وأحياناً تتفرع هذه النهايات، وتوجد في أوراق كثير من نباتات ذوات الفلقتين كما في أوراق نبات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الهاكيا</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Hakea</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وفي أغلفة بعض البذور ( شكل 54: ج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tabLst>
                <a:tab pos="457200" algn="l"/>
              </a:tabLst>
            </a:pP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4_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حجرية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نجمية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Astrosclereids</a:t>
            </a: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وهي خلايا متفرعة بدرجات متفاوتة وغالباً ما تشبه النجمة وتوجد في أوراق ذوات الفلقتين كما في أوراق نبات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البشنين</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Nymphaea</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شكل 54 : د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tabLst>
                <a:tab pos="457200" algn="l"/>
              </a:tabLst>
            </a:pP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5_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حجرية شعرية </a:t>
            </a:r>
            <a:r>
              <a:rPr kumimoji="0" lang="en-US"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Trichosclereids</a:t>
            </a: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خلايا حجرية رقيقة الجدر متفرعة تتداخل الفروع بين المسافات البينية للخلايا كما في كثير من النباتات المائية. وهذا النوع قد يسمى خلايا حجرية رفيعة </a:t>
            </a:r>
            <a:r>
              <a:rPr kumimoji="0" lang="en-US"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Filiform</a:t>
            </a:r>
            <a:r>
              <a:rPr kumimoji="0" lang="en-US"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sclereids</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شكل 54: هـ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وقد تقسم الخلايا الحجرية إلى أكثر من ذلك، هذا وأن اختلاف أشكالها له أهمية كبيرة في تعريف النبات وربما له أهمية في التصنيف أيضاً.</a:t>
            </a:r>
            <a:endParaRPr kumimoji="0" lang="ar-SA"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groundtsc"/>
          <p:cNvPicPr>
            <a:picLocks noChangeAspect="1" noChangeArrowheads="1"/>
          </p:cNvPicPr>
          <p:nvPr/>
        </p:nvPicPr>
        <p:blipFill>
          <a:blip r:embed="rId2" cstate="print"/>
          <a:srcRect/>
          <a:stretch>
            <a:fillRect/>
          </a:stretch>
        </p:blipFill>
        <p:spPr bwMode="auto">
          <a:xfrm>
            <a:off x="5868144" y="476672"/>
            <a:ext cx="2810247" cy="2736304"/>
          </a:xfrm>
          <a:prstGeom prst="rect">
            <a:avLst/>
          </a:prstGeom>
          <a:noFill/>
          <a:ln w="9525">
            <a:noFill/>
            <a:miter lim="800000"/>
            <a:headEnd/>
            <a:tailEnd/>
          </a:ln>
        </p:spPr>
      </p:pic>
      <p:pic>
        <p:nvPicPr>
          <p:cNvPr id="129027" name="Picture 3" descr="Sclereids 1"/>
          <p:cNvPicPr>
            <a:picLocks noChangeAspect="1" noChangeArrowheads="1"/>
          </p:cNvPicPr>
          <p:nvPr/>
        </p:nvPicPr>
        <p:blipFill>
          <a:blip r:embed="rId3" cstate="print"/>
          <a:srcRect/>
          <a:stretch>
            <a:fillRect/>
          </a:stretch>
        </p:blipFill>
        <p:spPr bwMode="auto">
          <a:xfrm>
            <a:off x="3203848" y="548680"/>
            <a:ext cx="2592288" cy="2820219"/>
          </a:xfrm>
          <a:prstGeom prst="rect">
            <a:avLst/>
          </a:prstGeom>
          <a:noFill/>
          <a:ln w="9525">
            <a:noFill/>
            <a:miter lim="800000"/>
            <a:headEnd/>
            <a:tailEnd/>
          </a:ln>
        </p:spPr>
      </p:pic>
      <p:pic>
        <p:nvPicPr>
          <p:cNvPr id="129028" name="Picture 4" descr="Phaseolus (bean) seed coat macrosclereids copy"/>
          <p:cNvPicPr>
            <a:picLocks noChangeAspect="1" noChangeArrowheads="1"/>
          </p:cNvPicPr>
          <p:nvPr/>
        </p:nvPicPr>
        <p:blipFill>
          <a:blip r:embed="rId4" cstate="print"/>
          <a:srcRect/>
          <a:stretch>
            <a:fillRect/>
          </a:stretch>
        </p:blipFill>
        <p:spPr bwMode="auto">
          <a:xfrm>
            <a:off x="323528" y="620688"/>
            <a:ext cx="2583805" cy="2686174"/>
          </a:xfrm>
          <a:prstGeom prst="rect">
            <a:avLst/>
          </a:prstGeom>
          <a:noFill/>
          <a:ln w="9525">
            <a:noFill/>
            <a:miter lim="800000"/>
            <a:headEnd/>
            <a:tailEnd/>
          </a:ln>
        </p:spPr>
      </p:pic>
      <p:pic>
        <p:nvPicPr>
          <p:cNvPr id="129029" name="Picture 5" descr="Macro sclereids"/>
          <p:cNvPicPr>
            <a:picLocks noChangeAspect="1" noChangeArrowheads="1"/>
          </p:cNvPicPr>
          <p:nvPr/>
        </p:nvPicPr>
        <p:blipFill>
          <a:blip r:embed="rId5" cstate="print"/>
          <a:srcRect/>
          <a:stretch>
            <a:fillRect/>
          </a:stretch>
        </p:blipFill>
        <p:spPr bwMode="auto">
          <a:xfrm>
            <a:off x="5652120" y="3573016"/>
            <a:ext cx="3096344" cy="2952328"/>
          </a:xfrm>
          <a:prstGeom prst="rect">
            <a:avLst/>
          </a:prstGeom>
          <a:noFill/>
          <a:ln w="9525">
            <a:noFill/>
            <a:miter lim="800000"/>
            <a:headEnd/>
            <a:tailEnd/>
          </a:ln>
        </p:spPr>
      </p:pic>
      <p:pic>
        <p:nvPicPr>
          <p:cNvPr id="129030" name="Picture 6" descr="Picture 055"/>
          <p:cNvPicPr>
            <a:picLocks noChangeAspect="1" noChangeArrowheads="1"/>
          </p:cNvPicPr>
          <p:nvPr/>
        </p:nvPicPr>
        <p:blipFill>
          <a:blip r:embed="rId6" cstate="print"/>
          <a:srcRect/>
          <a:stretch>
            <a:fillRect/>
          </a:stretch>
        </p:blipFill>
        <p:spPr bwMode="auto">
          <a:xfrm>
            <a:off x="2699792" y="3573016"/>
            <a:ext cx="2880320" cy="2952328"/>
          </a:xfrm>
          <a:prstGeom prst="rect">
            <a:avLst/>
          </a:prstGeom>
          <a:noFill/>
          <a:ln w="9525">
            <a:noFill/>
            <a:miter lim="800000"/>
            <a:headEnd/>
            <a:tailEnd/>
          </a:ln>
        </p:spPr>
      </p:pic>
      <p:pic>
        <p:nvPicPr>
          <p:cNvPr id="129031" name="Picture 7" descr="Astro sclereids"/>
          <p:cNvPicPr>
            <a:picLocks noChangeAspect="1" noChangeArrowheads="1"/>
          </p:cNvPicPr>
          <p:nvPr/>
        </p:nvPicPr>
        <p:blipFill>
          <a:blip r:embed="rId7" cstate="print"/>
          <a:srcRect/>
          <a:stretch>
            <a:fillRect/>
          </a:stretch>
        </p:blipFill>
        <p:spPr bwMode="auto">
          <a:xfrm>
            <a:off x="539552" y="3429000"/>
            <a:ext cx="2149475" cy="3024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descr="C:\Users\user\Desktop\صورمورفولوجيا النبات وتشريحه\New Folder (2)\Picture 056.jpg"/>
          <p:cNvPicPr>
            <a:picLocks noChangeAspect="1" noChangeArrowheads="1"/>
          </p:cNvPicPr>
          <p:nvPr/>
        </p:nvPicPr>
        <p:blipFill>
          <a:blip r:embed="rId2" cstate="print"/>
          <a:srcRect/>
          <a:stretch>
            <a:fillRect/>
          </a:stretch>
        </p:blipFill>
        <p:spPr bwMode="auto">
          <a:xfrm rot="5400000">
            <a:off x="1691680" y="1484784"/>
            <a:ext cx="5112568" cy="3672408"/>
          </a:xfrm>
          <a:prstGeom prst="rect">
            <a:avLst/>
          </a:prstGeom>
          <a:noFill/>
        </p:spPr>
      </p:pic>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Rectangle 1"/>
          <p:cNvSpPr>
            <a:spLocks noChangeArrowheads="1"/>
          </p:cNvSpPr>
          <p:nvPr/>
        </p:nvSpPr>
        <p:spPr bwMode="auto">
          <a:xfrm>
            <a:off x="323528" y="771400"/>
            <a:ext cx="842493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منشأ الخلايا الحجرية</a:t>
            </a:r>
            <a:endParaRPr kumimoji="0" lang="en-US" sz="36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لقد عمل العديد من الأبحاث حول منشأ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الحجرية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ولكن ما يزال المجال مفتوحاً إلى المزيد من هذه الدراسات نظراً لتعدد الآراء حول منشأها. كما أن تعدد أشكالها وتداخلها مع الألياف يجعل من الصعوبة بمكان تتبع منشأها، ولكن بالرغم من هذا فقد اقترح أنها قد تنشأ من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خلايا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برنشيمية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وذلك بزيادة ترسب مادة جدار الخلية وفي هذه الحالة يكون منشأها ثانوياً أو من خلية إنشائية تخصصت لهذا الغرض ( فوستر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Foster</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1947 ) ( شكل 55 ).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وتنشأ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الحجرية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الموجودة في الاسطوانة الوعائية من المنشئ الوعائي الأولي إذا كانت ضمن عناصر الخشب واللحاء الابتدائيين ( بلوخ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Bloch</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1946</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تنشأ من المنشئ الوعائي إذا كانت ضمن عناصر الخشب واللحاء الثانويين ( إيفرت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Evert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1963 ). أما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الحجرية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الموجودة في النسيج الوقائي الثانوي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البشرة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الطباقية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ـ فتنشأ من المنشئ الفليني. كما تنشأ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الحجرية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الموجودة في البشرة من منشئها. إن نمو وتكشف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الخلايا الحجرية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قد يفسر بأنه خليط من نمو سطحي في المراحل المبكرة لتكشف الخلايا ونمو ترسيبي تداخلي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قمي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لها في المراحل المتأخرة لتكشفها وذلك عندما تستطيل وتتداخل في المسافات البينية للنسيج النباتي ( شكل 55 ).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Rectangle 5"/>
          <p:cNvSpPr>
            <a:spLocks noChangeArrowheads="1"/>
          </p:cNvSpPr>
          <p:nvPr/>
        </p:nvSpPr>
        <p:spPr bwMode="auto">
          <a:xfrm>
            <a:off x="467544" y="1091135"/>
            <a:ext cx="8208912"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الروابط  ( الخيوط ) السيتوبلازمية </a:t>
            </a:r>
            <a:r>
              <a:rPr kumimoji="0" lang="en-US"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Plasmodesmata</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lvl="0" indent="457200" algn="justLow" eaLnBrk="0" fontAlgn="base" hangingPunct="0">
              <a:spcBef>
                <a:spcPct val="0"/>
              </a:spcBef>
              <a:spcAft>
                <a:spcPct val="0"/>
              </a:spcAft>
            </a:pPr>
            <a:r>
              <a:rPr lang="ar-SA" sz="3200" dirty="0" smtClean="0">
                <a:latin typeface="Times New Roman" pitchFamily="18" charset="0"/>
                <a:ea typeface="Times New Roman" pitchFamily="18" charset="0"/>
                <a:cs typeface="Traditional Arabic" pitchFamily="2" charset="-78"/>
              </a:rPr>
              <a:t>هي قنوات مجهرية خلال جدران الخلايا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تمر من خلالها روابط سيتوبلازمية تصل الخلية الحية بما يجاورها من خلايا حية. </a:t>
            </a:r>
            <a:r>
              <a:rPr lang="ar-SA" sz="3200" dirty="0" smtClean="0">
                <a:latin typeface="Times New Roman" pitchFamily="18" charset="0"/>
                <a:ea typeface="Times New Roman" pitchFamily="18" charset="0"/>
                <a:cs typeface="Traditional Arabic" pitchFamily="2" charset="-78"/>
              </a:rPr>
              <a:t>الروابط السيتوبلازمية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أنبوبية الشكل قطرها حوالي 40 مليميكرومتر ولها جدار يشبه غشاء السيتوبلازم ويوجد بداخله فراغ يتوسطه تركيب كثيف غير معروف يسمى بالقلب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Core</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وتوجد الروابط السيتوبلازمية إما متجمعة تمر خلال الحقول النقرية الابتدائية أو متفرقة تخترق جدار الخلية في مواضع متعددة وقد تتفرع هذه الروابط. وظيفتها نقل  وتبادل المواد الغذائية وغيرها بين الخلايا( شكل 6 ).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uic.edu/classes/bios/bios100/f06pm/plasmodesmata.jpg">
            <a:hlinkClick r:id="rId2"/>
          </p:cNvPr>
          <p:cNvPicPr>
            <a:picLocks noChangeAspect="1" noChangeArrowheads="1"/>
          </p:cNvPicPr>
          <p:nvPr/>
        </p:nvPicPr>
        <p:blipFill>
          <a:blip r:embed="rId3"/>
          <a:srcRect/>
          <a:stretch>
            <a:fillRect/>
          </a:stretch>
        </p:blipFill>
        <p:spPr bwMode="auto">
          <a:xfrm>
            <a:off x="971600" y="1180028"/>
            <a:ext cx="7696200" cy="4867276"/>
          </a:xfrm>
          <a:prstGeom prst="rect">
            <a:avLst/>
          </a:prstGeom>
          <a:noFill/>
        </p:spPr>
      </p:pic>
      <p:sp>
        <p:nvSpPr>
          <p:cNvPr id="3" name="Rectangle 2"/>
          <p:cNvSpPr/>
          <p:nvPr/>
        </p:nvSpPr>
        <p:spPr>
          <a:xfrm>
            <a:off x="4499992" y="6011471"/>
            <a:ext cx="971740" cy="369332"/>
          </a:xfrm>
          <a:prstGeom prst="rect">
            <a:avLst/>
          </a:prstGeom>
        </p:spPr>
        <p:txBody>
          <a:bodyPr wrap="none">
            <a:spAutoFit/>
          </a:bodyPr>
          <a:lstStyle/>
          <a:p>
            <a:r>
              <a:rPr lang="ar-SA" dirty="0"/>
              <a:t>شكل </a:t>
            </a:r>
            <a:r>
              <a:rPr lang="ar-SA" dirty="0" smtClean="0"/>
              <a:t>7 </a:t>
            </a:r>
            <a:endParaRPr lang="ar-SA" dirty="0"/>
          </a:p>
        </p:txBody>
      </p:sp>
    </p:spTree>
    <p:extLst>
      <p:ext uri="{BB962C8B-B14F-4D97-AF65-F5344CB8AC3E}">
        <p14:creationId xmlns:p14="http://schemas.microsoft.com/office/powerpoint/2010/main" val="9019123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539552" y="318429"/>
            <a:ext cx="7920880"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effectLst/>
                <a:latin typeface="Times New Roman" pitchFamily="18" charset="0"/>
                <a:ea typeface="Times New Roman" pitchFamily="18" charset="0"/>
                <a:cs typeface="Traditional Arabic" pitchFamily="2" charset="-78"/>
              </a:rPr>
              <a:t>ا</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لنــواة </a:t>
            </a:r>
            <a:r>
              <a:rPr kumimoji="0" lang="ar-SA" sz="2400" b="1" i="0" u="none" strike="noStrike" cap="none" normalizeH="0" baseline="0" dirty="0" smtClean="0">
                <a:ln>
                  <a:noFill/>
                </a:ln>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Nucleus</a:t>
            </a:r>
            <a:r>
              <a:rPr kumimoji="0" lang="ar-SA" sz="24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تظهر النواة في حالة عدم الانقسام على هيئة جسم كروي أو بيضاوي محاطة </a:t>
            </a:r>
            <a:r>
              <a:rPr kumimoji="0" lang="ar-SA" sz="2400" b="0" i="0" u="none" strike="noStrike" cap="none" normalizeH="0" baseline="0" dirty="0" err="1" smtClean="0">
                <a:ln>
                  <a:noFill/>
                </a:ln>
                <a:effectLst/>
                <a:latin typeface="Times New Roman" pitchFamily="18" charset="0"/>
                <a:ea typeface="Times New Roman" pitchFamily="18" charset="0"/>
                <a:cs typeface="Traditional Arabic" pitchFamily="2" charset="-78"/>
              </a:rPr>
              <a:t>بالسيتوبلازم</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وتغلف بغشاء مزدوج رقيق يعرف بغشاء النواة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Nuclear</a:t>
            </a:r>
            <a:r>
              <a:rPr kumimoji="0" lang="en-US" sz="2400" b="0" i="0" u="none" strike="noStrike" cap="none" normalizeH="0" baseline="0" dirty="0" smtClean="0">
                <a:ln>
                  <a:noFill/>
                </a:ln>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membrane</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ويتصل بالشبكة </a:t>
            </a:r>
            <a:r>
              <a:rPr kumimoji="0" lang="ar-SA" sz="2400" b="0" i="0" u="none" strike="noStrike" cap="none" normalizeH="0" baseline="0" dirty="0" err="1" smtClean="0">
                <a:ln>
                  <a:noFill/>
                </a:ln>
                <a:effectLst/>
                <a:latin typeface="Times New Roman" pitchFamily="18" charset="0"/>
                <a:ea typeface="Times New Roman" pitchFamily="18" charset="0"/>
                <a:cs typeface="Traditional Arabic" pitchFamily="2" charset="-78"/>
              </a:rPr>
              <a:t>الاندوبلازمية</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وقد تتصل خلالها محتويات النواة </a:t>
            </a:r>
            <a:r>
              <a:rPr kumimoji="0" lang="ar-SA" sz="2400" b="0" i="0" u="none" strike="noStrike" cap="none" normalizeH="0" baseline="0" dirty="0" err="1" smtClean="0">
                <a:ln>
                  <a:noFill/>
                </a:ln>
                <a:effectLst/>
                <a:latin typeface="Times New Roman" pitchFamily="18" charset="0"/>
                <a:ea typeface="Times New Roman" pitchFamily="18" charset="0"/>
                <a:cs typeface="Traditional Arabic" pitchFamily="2" charset="-78"/>
              </a:rPr>
              <a:t>بالسيتوبلازم</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ويوجد داخل الغشاء النووي البلازما النووية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Nucleoplasm</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والشبكة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Reticulum</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التي تتمثل في </a:t>
            </a:r>
            <a:r>
              <a:rPr kumimoji="0" lang="ar-SA" sz="2400" b="0" i="0" u="none" strike="noStrike" cap="none" normalizeH="0" baseline="0" dirty="0" err="1" smtClean="0">
                <a:ln>
                  <a:noFill/>
                </a:ln>
                <a:effectLst/>
                <a:latin typeface="Times New Roman" pitchFamily="18" charset="0"/>
                <a:ea typeface="Times New Roman" pitchFamily="18" charset="0"/>
                <a:cs typeface="Traditional Arabic" pitchFamily="2" charset="-78"/>
              </a:rPr>
              <a:t>الكروماتينات</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effectLst/>
                <a:latin typeface="Times New Roman" pitchFamily="18" charset="0"/>
                <a:ea typeface="Times New Roman" pitchFamily="18" charset="0"/>
                <a:cs typeface="Traditional Arabic" pitchFamily="2" charset="-78"/>
              </a:rPr>
              <a:t>والنـوية</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Nucleolus</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ولم يظهر المجهر الالكتروني أي تميز غشائي داخل النواة ( شكل8 ).</a:t>
            </a:r>
            <a:endParaRPr kumimoji="0" lang="en-US" sz="2400" b="0" i="0" u="none" strike="noStrike" cap="none" normalizeH="0" baseline="0" dirty="0" smtClean="0">
              <a:ln>
                <a:noFill/>
              </a:ln>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وتمتاز النواة بلزوجة كبيرة ونسبة البروتينات أقل فيها مما هو في </a:t>
            </a:r>
            <a:r>
              <a:rPr kumimoji="0" lang="ar-SA" sz="2400" b="0" i="0" u="none" strike="noStrike" cap="none" normalizeH="0" baseline="0" dirty="0" err="1" smtClean="0">
                <a:ln>
                  <a:noFill/>
                </a:ln>
                <a:effectLst/>
                <a:latin typeface="Times New Roman" pitchFamily="18" charset="0"/>
                <a:ea typeface="Times New Roman" pitchFamily="18" charset="0"/>
                <a:cs typeface="Traditional Arabic" pitchFamily="2" charset="-78"/>
              </a:rPr>
              <a:t>السيتوبلازم</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كما تتميز بوجود</a:t>
            </a: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الحمض النووي</a:t>
            </a:r>
            <a:r>
              <a:rPr kumimoji="0" lang="en-US" sz="2400" b="0" i="0" u="none" strike="noStrike" cap="none" normalizeH="0" baseline="0" dirty="0" smtClean="0">
                <a:ln>
                  <a:noFill/>
                </a:ln>
                <a:effectLst/>
                <a:latin typeface="Traditional Arabic" pitchFamily="2" charset="-78"/>
                <a:ea typeface="Times New Roman" pitchFamily="18" charset="0"/>
                <a:cs typeface="Traditional Arabic" pitchFamily="2" charset="-78"/>
              </a:rPr>
              <a:t>DNA</a:t>
            </a:r>
            <a:r>
              <a:rPr kumimoji="0" lang="en-US" sz="2400" b="0" i="0" u="none" strike="noStrike" cap="none" normalizeH="0" baseline="0" dirty="0" smtClean="0">
                <a:ln>
                  <a:noFill/>
                </a:ln>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حامل المادة الوراثية أو الجينية وكذلك حمض النووي</a:t>
            </a:r>
            <a:r>
              <a:rPr kumimoji="0" lang="en-US" sz="2400" b="0" i="0" u="none" strike="noStrike" cap="none" normalizeH="0" baseline="0" dirty="0" smtClean="0">
                <a:ln>
                  <a:noFill/>
                </a:ln>
                <a:effectLst/>
                <a:latin typeface="Traditional Arabic" pitchFamily="2" charset="-78"/>
                <a:ea typeface="Times New Roman" pitchFamily="18" charset="0"/>
                <a:cs typeface="Traditional Arabic" pitchFamily="2" charset="-78"/>
              </a:rPr>
              <a:t>RNA</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ولكن الأخير يكون بنسبة أقل مما هو في السيتوبلازم ويتركز بصفة خاصة في النوية أو النويات وجميع المعلومات الوراثية المخزنة في النواة يطلق عليها مصطلح المجموعة الوراثية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Genome</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a:t>
            </a:r>
            <a:endParaRPr kumimoji="0" lang="en-US" sz="2400" b="0" i="0" u="none" strike="noStrike" cap="none" normalizeH="0" baseline="0" dirty="0" smtClean="0">
              <a:ln>
                <a:noFill/>
              </a:ln>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err="1" smtClean="0">
                <a:ln>
                  <a:noFill/>
                </a:ln>
                <a:effectLst/>
                <a:latin typeface="Times New Roman" pitchFamily="18" charset="0"/>
                <a:ea typeface="Times New Roman" pitchFamily="18" charset="0"/>
                <a:cs typeface="Traditional Arabic" pitchFamily="2" charset="-78"/>
              </a:rPr>
              <a:t>النوية</a:t>
            </a:r>
            <a:r>
              <a:rPr kumimoji="0" lang="ar-SA" sz="2400" b="1" i="0" u="none" strike="noStrike" cap="none" normalizeH="0" baseline="0" dirty="0" smtClean="0">
                <a:ln>
                  <a:noFill/>
                </a:ln>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Nucleolus</a:t>
            </a:r>
            <a:r>
              <a:rPr kumimoji="0" lang="ar-SA" sz="2400" b="1" i="0" u="none" strike="noStrike" cap="none" normalizeH="0" baseline="0" dirty="0" smtClean="0">
                <a:ln>
                  <a:noFill/>
                </a:ln>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effectLst/>
                <a:latin typeface="Traditional Arabic" pitchFamily="2" charset="-78"/>
                <a:ea typeface="Times New Roman" pitchFamily="18" charset="0"/>
                <a:cs typeface="Traditional Arabic" pitchFamily="2" charset="-78"/>
              </a:rPr>
              <a:t> 	هلامية ونصف صلبة وأكبر كثافة من العصير النووي وتحتوي عادة فراغات وأجسام بلورية. ويعتقد أن </a:t>
            </a:r>
            <a:r>
              <a:rPr kumimoji="0" lang="ar-SA" sz="2400" b="0" i="0" u="none" strike="noStrike" cap="none" normalizeH="0" baseline="0" dirty="0" err="1" smtClean="0">
                <a:ln>
                  <a:noFill/>
                </a:ln>
                <a:effectLst/>
                <a:latin typeface="Traditional Arabic" pitchFamily="2" charset="-78"/>
                <a:ea typeface="Times New Roman" pitchFamily="18" charset="0"/>
                <a:cs typeface="Traditional Arabic" pitchFamily="2" charset="-78"/>
              </a:rPr>
              <a:t>النويات</a:t>
            </a:r>
            <a:r>
              <a:rPr kumimoji="0" lang="ar-SA" sz="2400" b="0" i="0" u="none" strike="noStrike" cap="none" normalizeH="0" baseline="0" dirty="0" smtClean="0">
                <a:ln>
                  <a:noFill/>
                </a:ln>
                <a:effectLst/>
                <a:latin typeface="Traditional Arabic" pitchFamily="2" charset="-78"/>
                <a:ea typeface="Times New Roman" pitchFamily="18" charset="0"/>
                <a:cs typeface="Traditional Arabic" pitchFamily="2" charset="-78"/>
              </a:rPr>
              <a:t> تعمل كمراكز لتكوين الحمض النووي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RNA</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والبروتينات مع حلقات كبيرة من الحمض النووي </a:t>
            </a:r>
            <a:r>
              <a:rPr kumimoji="0" lang="en-US" sz="2400" b="0" i="0" u="none" strike="noStrike" cap="none" normalizeH="0" baseline="0" dirty="0" smtClean="0">
                <a:ln>
                  <a:noFill/>
                </a:ln>
                <a:effectLst/>
                <a:latin typeface="Traditional Arabic" pitchFamily="2" charset="-78"/>
                <a:ea typeface="Times New Roman" pitchFamily="18" charset="0"/>
                <a:cs typeface="Traditional Arabic" pitchFamily="2" charset="-78"/>
              </a:rPr>
              <a:t>DNA</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تعرف بمناطق تكوين تحتوي على مجموعة من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rRNA</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 وكذلك أماكن لتكوين </a:t>
            </a:r>
            <a:r>
              <a:rPr kumimoji="0" lang="ar-SA" sz="2400" b="0" i="0" u="none" strike="noStrike" cap="none" normalizeH="0" baseline="0" dirty="0" err="1" smtClean="0">
                <a:ln>
                  <a:noFill/>
                </a:ln>
                <a:effectLst/>
                <a:latin typeface="Times New Roman" pitchFamily="18" charset="0"/>
                <a:ea typeface="Times New Roman" pitchFamily="18" charset="0"/>
                <a:cs typeface="Traditional Arabic" pitchFamily="2" charset="-78"/>
              </a:rPr>
              <a:t>الريبوسومات</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a:t>
            </a:r>
            <a:endParaRPr kumimoji="0" lang="ar-SA" sz="2400" b="0" i="0" u="none" strike="noStrike" cap="none" normalizeH="0" baseline="0" dirty="0" smtClean="0">
              <a:ln>
                <a:noFill/>
              </a:ln>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1" descr="cellnucleus"/>
          <p:cNvPicPr>
            <a:picLocks noChangeAspect="1" noChangeArrowheads="1"/>
          </p:cNvPicPr>
          <p:nvPr/>
        </p:nvPicPr>
        <p:blipFill rotWithShape="1">
          <a:blip r:embed="rId3" cstate="print">
            <a:duotone>
              <a:prstClr val="black"/>
              <a:schemeClr val="accent6">
                <a:tint val="45000"/>
                <a:satMod val="400000"/>
              </a:schemeClr>
            </a:duotone>
          </a:blip>
          <a:srcRect b="5195"/>
          <a:stretch/>
        </p:blipFill>
        <p:spPr bwMode="auto">
          <a:xfrm>
            <a:off x="251520" y="29584"/>
            <a:ext cx="8637638" cy="6141640"/>
          </a:xfrm>
          <a:prstGeom prst="rect">
            <a:avLst/>
          </a:prstGeom>
          <a:noFill/>
          <a:ln w="9525">
            <a:noFill/>
            <a:miter lim="800000"/>
            <a:headEnd/>
            <a:tailEnd/>
          </a:ln>
        </p:spPr>
      </p:pic>
      <p:sp>
        <p:nvSpPr>
          <p:cNvPr id="2" name="Rectangle 1"/>
          <p:cNvSpPr/>
          <p:nvPr/>
        </p:nvSpPr>
        <p:spPr>
          <a:xfrm>
            <a:off x="3814255" y="6093296"/>
            <a:ext cx="1512168" cy="523220"/>
          </a:xfrm>
          <a:prstGeom prst="rect">
            <a:avLst/>
          </a:prstGeom>
        </p:spPr>
        <p:txBody>
          <a:bodyPr wrap="square">
            <a:spAutoFit/>
          </a:bodyPr>
          <a:lstStyle/>
          <a:p>
            <a:r>
              <a:rPr lang="ar-SA" sz="2800" dirty="0" smtClean="0"/>
              <a:t>شكل8 </a:t>
            </a:r>
            <a:endParaRPr lang="ar-SA" sz="28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39552" y="620688"/>
            <a:ext cx="7776864" cy="5653216"/>
          </a:xfrm>
          <a:prstGeom prst="rect">
            <a:avLst/>
          </a:prstGeom>
        </p:spPr>
        <p:txBody>
          <a:bodyPr wrap="square">
            <a:spAutoFit/>
          </a:bodyPr>
          <a:lstStyle/>
          <a:p>
            <a:pPr lvl="0" indent="457200" algn="justLow" fontAlgn="base">
              <a:spcBef>
                <a:spcPct val="0"/>
              </a:spcBef>
              <a:spcAft>
                <a:spcPct val="0"/>
              </a:spcAft>
              <a:tabLst>
                <a:tab pos="914400" algn="l"/>
              </a:tabLst>
            </a:pPr>
            <a:r>
              <a:rPr lang="ar-SA" sz="3200" b="1" dirty="0" err="1" smtClean="0">
                <a:solidFill>
                  <a:srgbClr val="0070C0"/>
                </a:solidFill>
                <a:latin typeface="Times New Roman" pitchFamily="18" charset="0"/>
                <a:ea typeface="Times New Roman" pitchFamily="18" charset="0"/>
                <a:cs typeface="Traditional Arabic" pitchFamily="2" charset="-78"/>
              </a:rPr>
              <a:t>البلاستيدات</a:t>
            </a:r>
            <a:r>
              <a:rPr lang="ar-SA" sz="3200" b="1" dirty="0" smtClean="0">
                <a:latin typeface="Times New Roman" pitchFamily="18" charset="0"/>
                <a:ea typeface="Times New Roman" pitchFamily="18" charset="0"/>
                <a:cs typeface="Traditional Arabic" pitchFamily="2" charset="-78"/>
              </a:rPr>
              <a:t> </a:t>
            </a:r>
            <a:r>
              <a:rPr lang="en-US" sz="3200" b="1" dirty="0" smtClean="0">
                <a:solidFill>
                  <a:srgbClr val="C00000"/>
                </a:solidFill>
                <a:latin typeface="Traditional Arabic" pitchFamily="2" charset="-78"/>
                <a:ea typeface="Times New Roman" pitchFamily="18" charset="0"/>
                <a:cs typeface="Traditional Arabic" pitchFamily="2" charset="-78"/>
              </a:rPr>
              <a:t>Plastids</a:t>
            </a:r>
            <a:r>
              <a:rPr lang="ar-SA" sz="3200" b="1" dirty="0" smtClean="0">
                <a:latin typeface="Times New Roman" pitchFamily="18" charset="0"/>
                <a:ea typeface="Times New Roman" pitchFamily="18" charset="0"/>
                <a:cs typeface="Traditional Arabic" pitchFamily="2" charset="-78"/>
              </a:rPr>
              <a:t> </a:t>
            </a:r>
            <a:endParaRPr lang="en-US" sz="3200" dirty="0" smtClean="0">
              <a:latin typeface="Arial" pitchFamily="34" charset="0"/>
              <a:cs typeface="Arial" pitchFamily="34" charset="0"/>
            </a:endParaRPr>
          </a:p>
          <a:p>
            <a:pPr lvl="0" indent="457200" algn="justLow" eaLnBrk="0" fontAlgn="base" hangingPunct="0">
              <a:spcBef>
                <a:spcPct val="0"/>
              </a:spcBef>
              <a:spcAft>
                <a:spcPct val="0"/>
              </a:spcAft>
              <a:tabLst>
                <a:tab pos="914400" algn="l"/>
              </a:tabLst>
            </a:pPr>
            <a:r>
              <a:rPr lang="ar-SA" sz="3200" dirty="0" smtClean="0">
                <a:latin typeface="Times New Roman" pitchFamily="18" charset="0"/>
                <a:ea typeface="Times New Roman" pitchFamily="18" charset="0"/>
                <a:cs typeface="Traditional Arabic" pitchFamily="2" charset="-78"/>
              </a:rPr>
              <a:t>اكتشفها العالم فان </a:t>
            </a:r>
            <a:r>
              <a:rPr lang="ar-SA" sz="3200" dirty="0" err="1" smtClean="0">
                <a:latin typeface="Times New Roman" pitchFamily="18" charset="0"/>
                <a:ea typeface="Times New Roman" pitchFamily="18" charset="0"/>
                <a:cs typeface="Traditional Arabic" pitchFamily="2" charset="-78"/>
              </a:rPr>
              <a:t>لوفينهوك</a:t>
            </a:r>
            <a:r>
              <a:rPr lang="ar-SA" sz="3200" dirty="0" smtClean="0">
                <a:latin typeface="Times New Roman" pitchFamily="18" charset="0"/>
                <a:ea typeface="Times New Roman" pitchFamily="18" charset="0"/>
                <a:cs typeface="Traditional Arabic" pitchFamily="2" charset="-78"/>
              </a:rPr>
              <a:t> ( 1676م ) وهي: أجسام بروتوبلازمية ذات وظيفة وشكل متخصص وقد لا توجد البلاستيدات في النباتات الواطئة وخاصة البلاستيدات الخضر كما في الفطريات على التصنيف القديم. أو قد توجد </a:t>
            </a:r>
            <a:r>
              <a:rPr lang="ar-SA" sz="3200" dirty="0" err="1" smtClean="0">
                <a:latin typeface="Times New Roman" pitchFamily="18" charset="0"/>
                <a:ea typeface="Times New Roman" pitchFamily="18" charset="0"/>
                <a:cs typeface="Traditional Arabic" pitchFamily="2" charset="-78"/>
              </a:rPr>
              <a:t>بلاستيدة</a:t>
            </a:r>
            <a:r>
              <a:rPr lang="ar-SA" sz="3200" dirty="0" smtClean="0">
                <a:latin typeface="Times New Roman" pitchFamily="18" charset="0"/>
                <a:ea typeface="Times New Roman" pitchFamily="18" charset="0"/>
                <a:cs typeface="Traditional Arabic" pitchFamily="2" charset="-78"/>
              </a:rPr>
              <a:t> واحدة كما في بعض الطحالب مثل طحلب </a:t>
            </a:r>
            <a:r>
              <a:rPr lang="ar-SA" sz="3200" dirty="0" err="1" smtClean="0">
                <a:latin typeface="Times New Roman" pitchFamily="18" charset="0"/>
                <a:ea typeface="Times New Roman" pitchFamily="18" charset="0"/>
                <a:cs typeface="Traditional Arabic" pitchFamily="2" charset="-78"/>
              </a:rPr>
              <a:t>الاسبيروجيرا</a:t>
            </a:r>
            <a:r>
              <a:rPr lang="ar-SA" sz="3200" dirty="0" smtClean="0">
                <a:latin typeface="Times New Roman" pitchFamily="18" charset="0"/>
                <a:ea typeface="Times New Roman" pitchFamily="18" charset="0"/>
                <a:cs typeface="Traditional Arabic" pitchFamily="2" charset="-78"/>
              </a:rPr>
              <a:t>. أما في النباتات الراقية فإن الخلية تحتوي عدداً كبيراً من </a:t>
            </a:r>
            <a:r>
              <a:rPr lang="ar-SA" sz="3200" dirty="0" err="1" smtClean="0">
                <a:latin typeface="Times New Roman" pitchFamily="18" charset="0"/>
                <a:ea typeface="Times New Roman" pitchFamily="18" charset="0"/>
                <a:cs typeface="Traditional Arabic" pitchFamily="2" charset="-78"/>
              </a:rPr>
              <a:t>البلاستيدات</a:t>
            </a:r>
            <a:r>
              <a:rPr lang="ar-SA" sz="3200" dirty="0" smtClean="0">
                <a:latin typeface="Times New Roman" pitchFamily="18" charset="0"/>
                <a:ea typeface="Times New Roman" pitchFamily="18" charset="0"/>
                <a:cs typeface="Traditional Arabic" pitchFamily="2" charset="-78"/>
              </a:rPr>
              <a:t>. </a:t>
            </a:r>
            <a:r>
              <a:rPr lang="ar-SA" sz="3200" dirty="0" err="1" smtClean="0">
                <a:latin typeface="Times New Roman" pitchFamily="18" charset="0"/>
                <a:ea typeface="Times New Roman" pitchFamily="18" charset="0"/>
                <a:cs typeface="Traditional Arabic" pitchFamily="2" charset="-78"/>
              </a:rPr>
              <a:t>والبلاستيدات</a:t>
            </a:r>
            <a:r>
              <a:rPr lang="ar-SA" sz="3200" dirty="0" smtClean="0">
                <a:latin typeface="Times New Roman" pitchFamily="18" charset="0"/>
                <a:ea typeface="Times New Roman" pitchFamily="18" charset="0"/>
                <a:cs typeface="Traditional Arabic" pitchFamily="2" charset="-78"/>
              </a:rPr>
              <a:t> أجسام لزجة تحاط بغشاء مزدوج ومجموعة معقدة من الأغشية الداخلية. وتنشأ </a:t>
            </a:r>
            <a:r>
              <a:rPr lang="ar-SA" sz="3200" dirty="0" err="1" smtClean="0">
                <a:latin typeface="Times New Roman" pitchFamily="18" charset="0"/>
                <a:ea typeface="Times New Roman" pitchFamily="18" charset="0"/>
                <a:cs typeface="Traditional Arabic" pitchFamily="2" charset="-78"/>
              </a:rPr>
              <a:t>البلاستيدات</a:t>
            </a:r>
            <a:r>
              <a:rPr lang="ar-SA" sz="3200" dirty="0" smtClean="0">
                <a:latin typeface="Times New Roman" pitchFamily="18" charset="0"/>
                <a:ea typeface="Times New Roman" pitchFamily="18" charset="0"/>
                <a:cs typeface="Traditional Arabic" pitchFamily="2" charset="-78"/>
              </a:rPr>
              <a:t> من </a:t>
            </a:r>
            <a:r>
              <a:rPr lang="ar-SA" sz="3200" dirty="0" err="1" smtClean="0">
                <a:latin typeface="Times New Roman" pitchFamily="18" charset="0"/>
                <a:ea typeface="Times New Roman" pitchFamily="18" charset="0"/>
                <a:cs typeface="Traditional Arabic" pitchFamily="2" charset="-78"/>
              </a:rPr>
              <a:t>بلاستيدات</a:t>
            </a:r>
            <a:r>
              <a:rPr lang="ar-SA" sz="3200" dirty="0" smtClean="0">
                <a:latin typeface="Times New Roman" pitchFamily="18" charset="0"/>
                <a:ea typeface="Times New Roman" pitchFamily="18" charset="0"/>
                <a:cs typeface="Traditional Arabic" pitchFamily="2" charset="-78"/>
              </a:rPr>
              <a:t> أولية </a:t>
            </a:r>
            <a:r>
              <a:rPr lang="en-US" sz="3200" dirty="0" err="1" smtClean="0">
                <a:solidFill>
                  <a:srgbClr val="C00000"/>
                </a:solidFill>
                <a:latin typeface="Traditional Arabic" pitchFamily="2" charset="-78"/>
                <a:ea typeface="Times New Roman" pitchFamily="18" charset="0"/>
                <a:cs typeface="Traditional Arabic" pitchFamily="2" charset="-78"/>
              </a:rPr>
              <a:t>Proplastids</a:t>
            </a:r>
            <a:r>
              <a:rPr lang="ar-SA" sz="3200" dirty="0" smtClean="0">
                <a:latin typeface="Times New Roman" pitchFamily="18" charset="0"/>
                <a:ea typeface="Times New Roman" pitchFamily="18" charset="0"/>
                <a:cs typeface="Traditional Arabic" pitchFamily="2" charset="-78"/>
              </a:rPr>
              <a:t> ذات أصل متشابه ثم تأخذ في التميز مع تميز الخلية ونموها. وتستطيع </a:t>
            </a:r>
            <a:r>
              <a:rPr lang="ar-SA" sz="3200" dirty="0" err="1" smtClean="0">
                <a:latin typeface="Times New Roman" pitchFamily="18" charset="0"/>
                <a:ea typeface="Times New Roman" pitchFamily="18" charset="0"/>
                <a:cs typeface="Traditional Arabic" pitchFamily="2" charset="-78"/>
              </a:rPr>
              <a:t>البلاستيدة</a:t>
            </a:r>
            <a:r>
              <a:rPr lang="ar-SA" sz="3200" dirty="0" smtClean="0">
                <a:latin typeface="Times New Roman" pitchFamily="18" charset="0"/>
                <a:ea typeface="Times New Roman" pitchFamily="18" charset="0"/>
                <a:cs typeface="Traditional Arabic" pitchFamily="2" charset="-78"/>
              </a:rPr>
              <a:t> أن تتكاثر في الانقسام المباشر ولا يرتبط انقسامها بانقسام الخلية ( أشكال( 7 -9 ). </a:t>
            </a:r>
            <a:endParaRPr lang="en-US" sz="32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539552" y="675046"/>
            <a:ext cx="8208912" cy="52937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tab pos="914400" algn="l"/>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وتقسم </a:t>
            </a:r>
            <a:r>
              <a:rPr lang="ar-SA" sz="3200" dirty="0" err="1" smtClean="0">
                <a:latin typeface="Times New Roman" pitchFamily="18" charset="0"/>
                <a:ea typeface="Times New Roman" pitchFamily="18" charset="0"/>
                <a:cs typeface="Traditional Arabic" pitchFamily="2" charset="-78"/>
              </a:rPr>
              <a:t>ا</a:t>
            </a:r>
            <a:r>
              <a:rPr lang="ar-SA" sz="3200" b="1" dirty="0" err="1" smtClean="0">
                <a:solidFill>
                  <a:srgbClr val="0070C0"/>
                </a:solidFill>
                <a:latin typeface="Times New Roman" pitchFamily="18" charset="0"/>
                <a:ea typeface="Times New Roman" pitchFamily="18" charset="0"/>
                <a:cs typeface="Traditional Arabic" pitchFamily="2" charset="-78"/>
              </a:rPr>
              <a:t>ل</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بلاستيدات</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حسب وجود أو غياب الأصباغ إلى:</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32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بلاستيدات</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ملونة </a:t>
            </a:r>
            <a:r>
              <a:rPr kumimoji="0" lang="en-US" sz="32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Chromoplasts</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ويدخل ضمنها </a:t>
            </a:r>
            <a:r>
              <a:rPr kumimoji="0" lang="ar-SA" sz="32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لبلاستيدات</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الخضر</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Chloroplasts</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بلاستيدات</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عديمة اللون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Leucoplasts</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914400" algn="l"/>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أما الرأي الثاني فيقسم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البلاستيدات</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إلى:</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32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بلاستيدات</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خضر</a:t>
            </a:r>
            <a:endParaRPr kumimoji="0" lang="en-US" sz="32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32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بلاستيدات</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عديمة اللون</a:t>
            </a:r>
            <a:endParaRPr kumimoji="0" lang="en-US" sz="32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32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بلاستيدات</a:t>
            </a:r>
            <a:r>
              <a:rPr kumimoji="0" lang="ar-SA" sz="32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ملونة</a:t>
            </a:r>
            <a:endParaRPr kumimoji="0" lang="en-US" sz="32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914400" algn="l"/>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وغالباً ما يؤخذ بالتقسيم الأخير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للبلاستيدات</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لأهمية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الخضر حيث أنها تلعب دوراً كبيراً في عملية البناء الضوئي في النبات.</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91440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1115616" y="325415"/>
            <a:ext cx="727280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تشريح النبات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Plant Anatomy</a:t>
            </a:r>
            <a:r>
              <a:rPr kumimoji="0" lang="ar-SA"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وهو دراسة التركيب الداخلي للنبات والعلاقة الموجودة بين الخلايا والأنسجة والنظم النسيجية والأعضاء المختلفة المكونة للجسم النباتي. وسوف نؤكد في دراستنا بصورة رئيسة على التراكيب الداخلية للنباتات الوعائية الراقية، وتكيفها للقيام بوظائفها المختلفة. وخاصة النباتات كاسيات البذور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Angiosperms</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وعاريات البذور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Gymnosperms</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مع التطرق إلى دراسة بعض النباتات البدائية وخاصة عند دراسة الأنسجة. والسبب في ذلك يرجع إلى تعقيد تراكيب أجسام هذه النباتات عن غيرها من النباتات البدائية التي يتكون جسمها إما من خلية واحدة أو من نوع واحد من الخلايا ذات التركيب المتشابه.</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620688"/>
            <a:ext cx="8280920" cy="4524315"/>
          </a:xfrm>
          <a:prstGeom prst="rect">
            <a:avLst/>
          </a:prstGeom>
        </p:spPr>
        <p:txBody>
          <a:bodyPr wrap="square">
            <a:spAutoFit/>
          </a:bodyPr>
          <a:lstStyle/>
          <a:p>
            <a:pPr lvl="0" indent="457200" algn="justLow" eaLnBrk="0" fontAlgn="base" hangingPunct="0">
              <a:spcBef>
                <a:spcPct val="0"/>
              </a:spcBef>
              <a:spcAft>
                <a:spcPct val="0"/>
              </a:spcAft>
              <a:tabLst>
                <a:tab pos="914400" algn="l"/>
              </a:tabLst>
            </a:pPr>
            <a:r>
              <a:rPr lang="ar-SA" sz="2400" b="1" dirty="0" err="1" smtClean="0">
                <a:solidFill>
                  <a:srgbClr val="0070C0"/>
                </a:solidFill>
                <a:latin typeface="Times New Roman" pitchFamily="18" charset="0"/>
                <a:ea typeface="Times New Roman" pitchFamily="18" charset="0"/>
                <a:cs typeface="Traditional Arabic" pitchFamily="2" charset="-78"/>
              </a:rPr>
              <a:t>البلاستيدات</a:t>
            </a:r>
            <a:r>
              <a:rPr lang="ar-SA" sz="2400" b="1" dirty="0" smtClean="0">
                <a:solidFill>
                  <a:srgbClr val="0070C0"/>
                </a:solidFill>
                <a:latin typeface="Times New Roman" pitchFamily="18" charset="0"/>
                <a:ea typeface="Times New Roman" pitchFamily="18" charset="0"/>
                <a:cs typeface="Traditional Arabic" pitchFamily="2" charset="-78"/>
              </a:rPr>
              <a:t> الخضر </a:t>
            </a:r>
            <a:endParaRPr lang="en-US" sz="2400" dirty="0" smtClean="0">
              <a:solidFill>
                <a:srgbClr val="0070C0"/>
              </a:solidFill>
              <a:latin typeface="Arial" pitchFamily="34" charset="0"/>
              <a:cs typeface="Arial" pitchFamily="34" charset="0"/>
            </a:endParaRPr>
          </a:p>
          <a:p>
            <a:pPr lvl="0" indent="457200" algn="justLow" eaLnBrk="0" fontAlgn="base" hangingPunct="0">
              <a:spcBef>
                <a:spcPct val="0"/>
              </a:spcBef>
              <a:spcAft>
                <a:spcPct val="0"/>
              </a:spcAft>
              <a:tabLst>
                <a:tab pos="914400" algn="l"/>
              </a:tabLst>
            </a:pPr>
            <a:r>
              <a:rPr lang="ar-SA" sz="2400" dirty="0" smtClean="0">
                <a:latin typeface="Times New Roman" pitchFamily="18" charset="0"/>
                <a:ea typeface="Times New Roman" pitchFamily="18" charset="0"/>
                <a:cs typeface="Traditional Arabic" pitchFamily="2" charset="-78"/>
              </a:rPr>
              <a:t>	يوجد هذا النوع من </a:t>
            </a:r>
            <a:r>
              <a:rPr lang="ar-SA" sz="2400" dirty="0" err="1" smtClean="0">
                <a:latin typeface="Times New Roman" pitchFamily="18" charset="0"/>
                <a:ea typeface="Times New Roman" pitchFamily="18" charset="0"/>
                <a:cs typeface="Traditional Arabic" pitchFamily="2" charset="-78"/>
              </a:rPr>
              <a:t>البلاستيدات</a:t>
            </a:r>
            <a:r>
              <a:rPr lang="ar-SA" sz="2400" dirty="0" smtClean="0">
                <a:latin typeface="Times New Roman" pitchFamily="18" charset="0"/>
                <a:ea typeface="Times New Roman" pitchFamily="18" charset="0"/>
                <a:cs typeface="Traditional Arabic" pitchFamily="2" charset="-78"/>
              </a:rPr>
              <a:t> في الأنسجة التمثيلية ( النسيج الوسطي للورقة والأجزاء القريبة من الضوء ) وقد توجد أحياناً في الأجزاء البعيدة عن الضوء مثل الجنين وبرنشيمة الأنسجة الوعائية. </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tabLst>
                <a:tab pos="914400" algn="l"/>
              </a:tabLst>
            </a:pPr>
            <a:r>
              <a:rPr lang="ar-SA" sz="2400" dirty="0" err="1" smtClean="0">
                <a:latin typeface="Times New Roman" pitchFamily="18" charset="0"/>
                <a:ea typeface="Times New Roman" pitchFamily="18" charset="0"/>
                <a:cs typeface="Traditional Arabic" pitchFamily="2" charset="-78"/>
              </a:rPr>
              <a:t>والبلاستيدات</a:t>
            </a:r>
            <a:r>
              <a:rPr lang="ar-SA" sz="2400" dirty="0" smtClean="0">
                <a:latin typeface="Times New Roman" pitchFamily="18" charset="0"/>
                <a:ea typeface="Times New Roman" pitchFamily="18" charset="0"/>
                <a:cs typeface="Traditional Arabic" pitchFamily="2" charset="-78"/>
              </a:rPr>
              <a:t> الخضر أجسام قرصية الشكل أو مقعرة كالطبق وشكلها وحجمها عادة ثابتين. وتتركب </a:t>
            </a:r>
            <a:r>
              <a:rPr lang="ar-SA" sz="2400" dirty="0" err="1" smtClean="0">
                <a:latin typeface="Times New Roman" pitchFamily="18" charset="0"/>
                <a:ea typeface="Times New Roman" pitchFamily="18" charset="0"/>
                <a:cs typeface="Traditional Arabic" pitchFamily="2" charset="-78"/>
              </a:rPr>
              <a:t>البلاستيدة</a:t>
            </a:r>
            <a:r>
              <a:rPr lang="ar-SA" sz="2400" dirty="0" smtClean="0">
                <a:latin typeface="Times New Roman" pitchFamily="18" charset="0"/>
                <a:ea typeface="Times New Roman" pitchFamily="18" charset="0"/>
                <a:cs typeface="Traditional Arabic" pitchFamily="2" charset="-78"/>
              </a:rPr>
              <a:t> ( شكل 8 ) من غشاء مزدوج يسمى غشاء البلاستـيدة </a:t>
            </a:r>
            <a:r>
              <a:rPr lang="en-US" sz="2400" dirty="0" smtClean="0">
                <a:solidFill>
                  <a:srgbClr val="C00000"/>
                </a:solidFill>
                <a:latin typeface="Traditional Arabic" pitchFamily="2" charset="-78"/>
                <a:ea typeface="Times New Roman" pitchFamily="18" charset="0"/>
                <a:cs typeface="Traditional Arabic" pitchFamily="2" charset="-78"/>
              </a:rPr>
              <a:t>Plastid</a:t>
            </a:r>
            <a:r>
              <a:rPr lang="en-US"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envelope</a:t>
            </a:r>
            <a:r>
              <a:rPr lang="ar-SA" sz="2400" dirty="0" smtClean="0">
                <a:latin typeface="Times New Roman" pitchFamily="18" charset="0"/>
                <a:ea typeface="Times New Roman" pitchFamily="18" charset="0"/>
                <a:cs typeface="Traditional Arabic" pitchFamily="2" charset="-78"/>
              </a:rPr>
              <a:t> يفصلها عن </a:t>
            </a:r>
            <a:r>
              <a:rPr lang="ar-SA" sz="2400" dirty="0" err="1" smtClean="0">
                <a:latin typeface="Times New Roman" pitchFamily="18" charset="0"/>
                <a:ea typeface="Times New Roman" pitchFamily="18" charset="0"/>
                <a:cs typeface="Traditional Arabic" pitchFamily="2" charset="-78"/>
              </a:rPr>
              <a:t>السيتوبلازم</a:t>
            </a:r>
            <a:r>
              <a:rPr lang="ar-SA" sz="2400" dirty="0" smtClean="0">
                <a:latin typeface="Times New Roman" pitchFamily="18" charset="0"/>
                <a:ea typeface="Times New Roman" pitchFamily="18" charset="0"/>
                <a:cs typeface="Traditional Arabic" pitchFamily="2" charset="-78"/>
              </a:rPr>
              <a:t> ويحيط بمجموعة من الحبيبات </a:t>
            </a:r>
            <a:r>
              <a:rPr lang="ar-SA" sz="2400" dirty="0" err="1" smtClean="0">
                <a:latin typeface="Times New Roman" pitchFamily="18" charset="0"/>
                <a:ea typeface="Times New Roman" pitchFamily="18" charset="0"/>
                <a:cs typeface="Traditional Arabic" pitchFamily="2" charset="-78"/>
              </a:rPr>
              <a:t>البلاستيدية</a:t>
            </a:r>
            <a:r>
              <a:rPr lang="ar-SA" sz="2400" dirty="0" smtClean="0">
                <a:latin typeface="Times New Roman" pitchFamily="18" charset="0"/>
                <a:ea typeface="Times New Roman" pitchFamily="18" charset="0"/>
                <a:cs typeface="Traditional Arabic" pitchFamily="2" charset="-78"/>
              </a:rPr>
              <a:t> يطلق عليها </a:t>
            </a:r>
            <a:r>
              <a:rPr lang="ar-SA" sz="2400" dirty="0" err="1" smtClean="0">
                <a:latin typeface="Times New Roman" pitchFamily="18" charset="0"/>
                <a:ea typeface="Times New Roman" pitchFamily="18" charset="0"/>
                <a:cs typeface="Traditional Arabic" pitchFamily="2" charset="-78"/>
              </a:rPr>
              <a:t>الجـرانا</a:t>
            </a:r>
            <a:r>
              <a:rPr lang="ar-SA" sz="2400" dirty="0" smtClean="0">
                <a:latin typeface="Times New Roman" pitchFamily="18" charset="0"/>
                <a:ea typeface="Times New Roman" pitchFamily="18" charset="0"/>
                <a:cs typeface="Traditional Arabic" pitchFamily="2" charset="-78"/>
              </a:rPr>
              <a:t> ( </a:t>
            </a:r>
            <a:r>
              <a:rPr lang="en-US" sz="2400" dirty="0" err="1" smtClean="0">
                <a:latin typeface="Traditional Arabic" pitchFamily="2" charset="-78"/>
                <a:ea typeface="Times New Roman" pitchFamily="18" charset="0"/>
                <a:cs typeface="Traditional Arabic" pitchFamily="2" charset="-78"/>
              </a:rPr>
              <a:t>gra</a:t>
            </a:r>
            <a:r>
              <a:rPr lang="en-US" sz="2400" dirty="0" err="1" smtClean="0">
                <a:solidFill>
                  <a:srgbClr val="C00000"/>
                </a:solidFill>
                <a:latin typeface="Traditional Arabic" pitchFamily="2" charset="-78"/>
                <a:ea typeface="Times New Roman" pitchFamily="18" charset="0"/>
                <a:cs typeface="Traditional Arabic" pitchFamily="2" charset="-78"/>
              </a:rPr>
              <a:t>n</a:t>
            </a:r>
            <a:r>
              <a:rPr lang="en-US" sz="2400" dirty="0" err="1" smtClean="0">
                <a:latin typeface="Traditional Arabic" pitchFamily="2" charset="-78"/>
                <a:ea typeface="Times New Roman" pitchFamily="18" charset="0"/>
                <a:cs typeface="Traditional Arabic" pitchFamily="2" charset="-78"/>
              </a:rPr>
              <a:t>a</a:t>
            </a:r>
            <a:r>
              <a:rPr lang="ar-SA" sz="2400" dirty="0" smtClean="0">
                <a:latin typeface="Times New Roman" pitchFamily="18" charset="0"/>
                <a:ea typeface="Times New Roman" pitchFamily="18" charset="0"/>
                <a:cs typeface="Traditional Arabic" pitchFamily="2" charset="-78"/>
              </a:rPr>
              <a:t> ) ومفـردها ( </a:t>
            </a:r>
            <a:r>
              <a:rPr lang="en-US" sz="2400" dirty="0" err="1" smtClean="0">
                <a:solidFill>
                  <a:srgbClr val="C00000"/>
                </a:solidFill>
                <a:latin typeface="Traditional Arabic" pitchFamily="2" charset="-78"/>
                <a:ea typeface="Times New Roman" pitchFamily="18" charset="0"/>
                <a:cs typeface="Traditional Arabic" pitchFamily="2" charset="-78"/>
              </a:rPr>
              <a:t>granum</a:t>
            </a:r>
            <a:r>
              <a:rPr lang="ar-SA" sz="2400" dirty="0" smtClean="0">
                <a:latin typeface="Times New Roman" pitchFamily="18" charset="0"/>
                <a:ea typeface="Times New Roman" pitchFamily="18" charset="0"/>
                <a:cs typeface="Traditional Arabic" pitchFamily="2" charset="-78"/>
              </a:rPr>
              <a:t> ) وهي مكونة من أكياس مفلطحة تشبه الأقراص محدده بغشاء محيطي أو حويصلات </a:t>
            </a:r>
            <a:r>
              <a:rPr lang="ar-SA" sz="2400" dirty="0" err="1" smtClean="0">
                <a:latin typeface="Times New Roman" pitchFamily="18" charset="0"/>
                <a:ea typeface="Times New Roman" pitchFamily="18" charset="0"/>
                <a:cs typeface="Traditional Arabic" pitchFamily="2" charset="-78"/>
              </a:rPr>
              <a:t>مبططة</a:t>
            </a:r>
            <a:r>
              <a:rPr lang="ar-SA" sz="2400" dirty="0" smtClean="0">
                <a:latin typeface="Times New Roman" pitchFamily="18" charset="0"/>
                <a:ea typeface="Times New Roman" pitchFamily="18" charset="0"/>
                <a:cs typeface="Traditional Arabic" pitchFamily="2" charset="-78"/>
              </a:rPr>
              <a:t> تسمى أحياناً </a:t>
            </a:r>
            <a:r>
              <a:rPr lang="ar-SA" sz="2400" dirty="0" err="1" smtClean="0">
                <a:latin typeface="Times New Roman" pitchFamily="18" charset="0"/>
                <a:ea typeface="Times New Roman" pitchFamily="18" charset="0"/>
                <a:cs typeface="Traditional Arabic" pitchFamily="2" charset="-78"/>
              </a:rPr>
              <a:t>بالصفيحات</a:t>
            </a:r>
            <a:r>
              <a:rPr lang="ar-SA" sz="2400" dirty="0" smtClean="0">
                <a:latin typeface="Times New Roman" pitchFamily="18" charset="0"/>
                <a:ea typeface="Times New Roman" pitchFamily="18" charset="0"/>
                <a:cs typeface="Traditional Arabic" pitchFamily="2" charset="-78"/>
              </a:rPr>
              <a:t> ( </a:t>
            </a:r>
            <a:r>
              <a:rPr lang="en-US" sz="2400" dirty="0" smtClean="0">
                <a:solidFill>
                  <a:srgbClr val="C00000"/>
                </a:solidFill>
                <a:latin typeface="Traditional Arabic" pitchFamily="2" charset="-78"/>
                <a:ea typeface="Times New Roman" pitchFamily="18" charset="0"/>
                <a:cs typeface="Traditional Arabic" pitchFamily="2" charset="-78"/>
              </a:rPr>
              <a:t>lamellae</a:t>
            </a:r>
            <a:r>
              <a:rPr lang="ar-SA" sz="2400" dirty="0" smtClean="0">
                <a:latin typeface="Times New Roman" pitchFamily="18" charset="0"/>
                <a:ea typeface="Times New Roman" pitchFamily="18" charset="0"/>
                <a:cs typeface="Traditional Arabic" pitchFamily="2" charset="-78"/>
              </a:rPr>
              <a:t> ) أو </a:t>
            </a:r>
            <a:r>
              <a:rPr lang="ar-SA" sz="2400" dirty="0" err="1" smtClean="0">
                <a:latin typeface="Times New Roman" pitchFamily="18" charset="0"/>
                <a:ea typeface="Times New Roman" pitchFamily="18" charset="0"/>
                <a:cs typeface="Traditional Arabic" pitchFamily="2" charset="-78"/>
              </a:rPr>
              <a:t>التايلاكويدز</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Tylakoids</a:t>
            </a:r>
            <a:r>
              <a:rPr lang="ar-SA" sz="2400" dirty="0" smtClean="0">
                <a:latin typeface="Times New Roman" pitchFamily="18" charset="0"/>
                <a:ea typeface="Times New Roman" pitchFamily="18" charset="0"/>
                <a:cs typeface="Traditional Arabic" pitchFamily="2" charset="-78"/>
              </a:rPr>
              <a:t> ويظهر بأن </a:t>
            </a:r>
            <a:r>
              <a:rPr lang="ar-SA" sz="2400" dirty="0" err="1" smtClean="0">
                <a:latin typeface="Times New Roman" pitchFamily="18" charset="0"/>
                <a:ea typeface="Times New Roman" pitchFamily="18" charset="0"/>
                <a:cs typeface="Traditional Arabic" pitchFamily="2" charset="-78"/>
              </a:rPr>
              <a:t>الجرانا</a:t>
            </a:r>
            <a:r>
              <a:rPr lang="ar-SA" sz="2400" dirty="0" smtClean="0">
                <a:latin typeface="Times New Roman" pitchFamily="18" charset="0"/>
                <a:ea typeface="Times New Roman" pitchFamily="18" charset="0"/>
                <a:cs typeface="Traditional Arabic" pitchFamily="2" charset="-78"/>
              </a:rPr>
              <a:t> تتصل مع بعضها البعض على مسافات معينة بصفائح بين </a:t>
            </a:r>
            <a:r>
              <a:rPr lang="ar-SA" sz="2400" dirty="0" err="1" smtClean="0">
                <a:latin typeface="Times New Roman" pitchFamily="18" charset="0"/>
                <a:ea typeface="Times New Roman" pitchFamily="18" charset="0"/>
                <a:cs typeface="Traditional Arabic" pitchFamily="2" charset="-78"/>
              </a:rPr>
              <a:t>جرانية</a:t>
            </a:r>
            <a:r>
              <a:rPr lang="ar-SA" sz="2400" dirty="0" smtClean="0">
                <a:latin typeface="Times New Roman" pitchFamily="18" charset="0"/>
                <a:ea typeface="Times New Roman" pitchFamily="18" charset="0"/>
                <a:cs typeface="Traditional Arabic" pitchFamily="2" charset="-78"/>
              </a:rPr>
              <a:t> ( </a:t>
            </a:r>
            <a:r>
              <a:rPr lang="en-US" sz="2400" dirty="0" err="1" smtClean="0">
                <a:latin typeface="Traditional Arabic" pitchFamily="2" charset="-78"/>
                <a:ea typeface="Times New Roman" pitchFamily="18" charset="0"/>
                <a:cs typeface="Traditional Arabic" pitchFamily="2" charset="-78"/>
              </a:rPr>
              <a:t>Intergrana</a:t>
            </a:r>
            <a:r>
              <a:rPr lang="en-US"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lamellae</a:t>
            </a:r>
            <a:r>
              <a:rPr lang="ar-SA" sz="2400" dirty="0" smtClean="0">
                <a:latin typeface="Times New Roman" pitchFamily="18" charset="0"/>
                <a:ea typeface="Times New Roman" pitchFamily="18" charset="0"/>
                <a:cs typeface="Traditional Arabic" pitchFamily="2" charset="-78"/>
              </a:rPr>
              <a:t> ) وتغمر </a:t>
            </a:r>
            <a:r>
              <a:rPr lang="ar-SA" sz="2400" dirty="0" err="1" smtClean="0">
                <a:latin typeface="Times New Roman" pitchFamily="18" charset="0"/>
                <a:ea typeface="Times New Roman" pitchFamily="18" charset="0"/>
                <a:cs typeface="Traditional Arabic" pitchFamily="2" charset="-78"/>
              </a:rPr>
              <a:t>الجرانا</a:t>
            </a:r>
            <a:r>
              <a:rPr lang="ar-SA" sz="2400" dirty="0" smtClean="0">
                <a:latin typeface="Times New Roman" pitchFamily="18" charset="0"/>
                <a:ea typeface="Times New Roman" pitchFamily="18" charset="0"/>
                <a:cs typeface="Traditional Arabic" pitchFamily="2" charset="-78"/>
              </a:rPr>
              <a:t> والصفائح عادة في مادة غير معروفة التركيب تسمى </a:t>
            </a:r>
            <a:r>
              <a:rPr lang="ar-SA" sz="2400" dirty="0" err="1" smtClean="0">
                <a:latin typeface="Times New Roman" pitchFamily="18" charset="0"/>
                <a:ea typeface="Times New Roman" pitchFamily="18" charset="0"/>
                <a:cs typeface="Traditional Arabic" pitchFamily="2" charset="-78"/>
              </a:rPr>
              <a:t>الحشوة</a:t>
            </a:r>
            <a:r>
              <a:rPr lang="ar-SA" sz="2400" dirty="0" smtClean="0">
                <a:latin typeface="Times New Roman" pitchFamily="18" charset="0"/>
                <a:ea typeface="Times New Roman" pitchFamily="18" charset="0"/>
                <a:cs typeface="Traditional Arabic" pitchFamily="2" charset="-78"/>
              </a:rPr>
              <a:t> ( </a:t>
            </a:r>
            <a:r>
              <a:rPr lang="en-US" sz="2400" dirty="0" err="1" smtClean="0">
                <a:solidFill>
                  <a:srgbClr val="C00000"/>
                </a:solidFill>
                <a:latin typeface="Traditional Arabic" pitchFamily="2" charset="-78"/>
                <a:ea typeface="Times New Roman" pitchFamily="18" charset="0"/>
                <a:cs typeface="Traditional Arabic" pitchFamily="2" charset="-78"/>
              </a:rPr>
              <a:t>stroma</a:t>
            </a:r>
            <a:r>
              <a:rPr lang="ar-SA" sz="2400" dirty="0" smtClean="0">
                <a:latin typeface="Times New Roman" pitchFamily="18" charset="0"/>
                <a:ea typeface="Times New Roman" pitchFamily="18" charset="0"/>
                <a:cs typeface="Traditional Arabic" pitchFamily="2" charset="-78"/>
              </a:rPr>
              <a:t> ) أو </a:t>
            </a:r>
            <a:r>
              <a:rPr lang="ar-SA" sz="2400" dirty="0" err="1" smtClean="0">
                <a:latin typeface="Times New Roman" pitchFamily="18" charset="0"/>
                <a:ea typeface="Times New Roman" pitchFamily="18" charset="0"/>
                <a:cs typeface="Traditional Arabic" pitchFamily="2" charset="-78"/>
              </a:rPr>
              <a:t>الستروما</a:t>
            </a:r>
            <a:r>
              <a:rPr lang="ar-SA" sz="2400" dirty="0" smtClean="0">
                <a:latin typeface="Times New Roman" pitchFamily="18" charset="0"/>
                <a:ea typeface="Times New Roman" pitchFamily="18" charset="0"/>
                <a:cs typeface="Traditional Arabic" pitchFamily="2" charset="-78"/>
              </a:rPr>
              <a:t>. </a:t>
            </a:r>
            <a:r>
              <a:rPr lang="ar-SA" sz="2400" dirty="0" err="1" smtClean="0">
                <a:latin typeface="Times New Roman" pitchFamily="18" charset="0"/>
                <a:ea typeface="Times New Roman" pitchFamily="18" charset="0"/>
                <a:cs typeface="Traditional Arabic" pitchFamily="2" charset="-78"/>
              </a:rPr>
              <a:t>والجرانا</a:t>
            </a:r>
            <a:r>
              <a:rPr lang="ar-SA" sz="2400" dirty="0" smtClean="0">
                <a:latin typeface="Times New Roman" pitchFamily="18" charset="0"/>
                <a:ea typeface="Times New Roman" pitchFamily="18" charset="0"/>
                <a:cs typeface="Traditional Arabic" pitchFamily="2" charset="-78"/>
              </a:rPr>
              <a:t> هي الأماكن الأساسية لموضع </a:t>
            </a:r>
            <a:r>
              <a:rPr lang="ar-SA" sz="2400" dirty="0" err="1" smtClean="0">
                <a:latin typeface="Times New Roman" pitchFamily="18" charset="0"/>
                <a:ea typeface="Times New Roman" pitchFamily="18" charset="0"/>
                <a:cs typeface="Traditional Arabic" pitchFamily="2" charset="-78"/>
              </a:rPr>
              <a:t>اليخضور</a:t>
            </a:r>
            <a:r>
              <a:rPr lang="ar-SA" sz="2400" dirty="0" smtClean="0">
                <a:latin typeface="Times New Roman" pitchFamily="18" charset="0"/>
                <a:ea typeface="Times New Roman" pitchFamily="18" charset="0"/>
                <a:cs typeface="Traditional Arabic" pitchFamily="2" charset="-78"/>
              </a:rPr>
              <a:t> ( الكلوروفيل ) ويعزي تحول البلاستيدات الخضر إلى عديمة اللون أحياناً إلى تحلل الج</a:t>
            </a:r>
            <a:r>
              <a:rPr lang="ar-SA" dirty="0" smtClean="0">
                <a:latin typeface="Times New Roman" pitchFamily="18" charset="0"/>
                <a:ea typeface="Times New Roman" pitchFamily="18" charset="0"/>
                <a:cs typeface="Traditional Arabic" pitchFamily="2" charset="-78"/>
              </a:rPr>
              <a:t>ـرانا.</a:t>
            </a:r>
            <a:endParaRPr lang="ar-SA"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539552" y="2060848"/>
            <a:ext cx="8136904" cy="3539430"/>
          </a:xfrm>
          <a:prstGeom prst="rect">
            <a:avLst/>
          </a:prstGeom>
        </p:spPr>
        <p:txBody>
          <a:bodyPr wrap="square">
            <a:spAutoFit/>
          </a:bodyPr>
          <a:lstStyle/>
          <a:p>
            <a:pPr lvl="0" indent="457200" algn="justLow" eaLnBrk="0" fontAlgn="base" hangingPunct="0">
              <a:spcBef>
                <a:spcPct val="0"/>
              </a:spcBef>
              <a:spcAft>
                <a:spcPct val="0"/>
              </a:spcAft>
              <a:tabLst>
                <a:tab pos="914400" algn="l"/>
              </a:tabLst>
            </a:pPr>
            <a:r>
              <a:rPr lang="ar-SA" sz="3200" dirty="0" smtClean="0">
                <a:latin typeface="Times New Roman" pitchFamily="18" charset="0"/>
                <a:ea typeface="Times New Roman" pitchFamily="18" charset="0"/>
                <a:cs typeface="Traditional Arabic" pitchFamily="2" charset="-78"/>
              </a:rPr>
              <a:t>ويمكن تقسيم </a:t>
            </a:r>
            <a:r>
              <a:rPr lang="ar-SA" sz="3200" b="1" dirty="0" err="1" smtClean="0">
                <a:solidFill>
                  <a:srgbClr val="0070C0"/>
                </a:solidFill>
                <a:latin typeface="Times New Roman" pitchFamily="18" charset="0"/>
                <a:ea typeface="Times New Roman" pitchFamily="18" charset="0"/>
                <a:cs typeface="Traditional Arabic" pitchFamily="2" charset="-78"/>
              </a:rPr>
              <a:t>البلاستيدات</a:t>
            </a:r>
            <a:r>
              <a:rPr lang="ar-SA" sz="3200" b="1" dirty="0" smtClean="0">
                <a:solidFill>
                  <a:srgbClr val="0070C0"/>
                </a:solidFill>
                <a:latin typeface="Times New Roman" pitchFamily="18" charset="0"/>
                <a:ea typeface="Times New Roman" pitchFamily="18" charset="0"/>
                <a:cs typeface="Traditional Arabic" pitchFamily="2" charset="-78"/>
              </a:rPr>
              <a:t> الخضر </a:t>
            </a:r>
            <a:r>
              <a:rPr lang="ar-SA" sz="3200" dirty="0" smtClean="0">
                <a:latin typeface="Times New Roman" pitchFamily="18" charset="0"/>
                <a:ea typeface="Times New Roman" pitchFamily="18" charset="0"/>
                <a:cs typeface="Traditional Arabic" pitchFamily="2" charset="-78"/>
              </a:rPr>
              <a:t>حسب </a:t>
            </a:r>
            <a:r>
              <a:rPr lang="ar-SA" sz="3200" dirty="0" smtClean="0">
                <a:solidFill>
                  <a:srgbClr val="0070C0"/>
                </a:solidFill>
                <a:latin typeface="Times New Roman" pitchFamily="18" charset="0"/>
                <a:ea typeface="Times New Roman" pitchFamily="18" charset="0"/>
                <a:cs typeface="Traditional Arabic" pitchFamily="2" charset="-78"/>
              </a:rPr>
              <a:t>أشباه </a:t>
            </a:r>
            <a:r>
              <a:rPr lang="ar-SA" sz="3200" dirty="0" err="1" smtClean="0">
                <a:solidFill>
                  <a:srgbClr val="0070C0"/>
                </a:solidFill>
                <a:latin typeface="Times New Roman" pitchFamily="18" charset="0"/>
                <a:ea typeface="Times New Roman" pitchFamily="18" charset="0"/>
                <a:cs typeface="Traditional Arabic" pitchFamily="2" charset="-78"/>
              </a:rPr>
              <a:t>الكاروتينات</a:t>
            </a:r>
            <a:r>
              <a:rPr lang="ar-SA" sz="3200" dirty="0" smtClean="0">
                <a:solidFill>
                  <a:srgbClr val="0070C0"/>
                </a:solidFill>
                <a:latin typeface="Times New Roman" pitchFamily="18" charset="0"/>
                <a:ea typeface="Times New Roman" pitchFamily="18" charset="0"/>
                <a:cs typeface="Traditional Arabic" pitchFamily="2" charset="-78"/>
              </a:rPr>
              <a:t> </a:t>
            </a:r>
            <a:r>
              <a:rPr lang="ar-SA" sz="3200" dirty="0" smtClean="0">
                <a:latin typeface="Times New Roman" pitchFamily="18" charset="0"/>
                <a:ea typeface="Times New Roman" pitchFamily="18" charset="0"/>
                <a:cs typeface="Traditional Arabic" pitchFamily="2" charset="-78"/>
              </a:rPr>
              <a:t>( </a:t>
            </a:r>
            <a:r>
              <a:rPr lang="en-US" sz="3200" dirty="0" smtClean="0">
                <a:latin typeface="Traditional Arabic" pitchFamily="2" charset="-78"/>
                <a:ea typeface="Times New Roman" pitchFamily="18" charset="0"/>
                <a:cs typeface="Traditional Arabic" pitchFamily="2" charset="-78"/>
              </a:rPr>
              <a:t>Evert, 2006</a:t>
            </a:r>
            <a:r>
              <a:rPr lang="ar-SA" sz="3200" dirty="0" smtClean="0">
                <a:latin typeface="Times New Roman" pitchFamily="18" charset="0"/>
                <a:ea typeface="Times New Roman" pitchFamily="18" charset="0"/>
                <a:cs typeface="Traditional Arabic" pitchFamily="2" charset="-78"/>
              </a:rPr>
              <a:t> ) إلى:</a:t>
            </a:r>
            <a:r>
              <a:rPr lang="ar-SA" sz="3200" dirty="0" smtClean="0">
                <a:solidFill>
                  <a:srgbClr val="003366"/>
                </a:solidFill>
                <a:latin typeface="Traditional Arabic" pitchFamily="2" charset="-78"/>
                <a:ea typeface="Times New Roman" pitchFamily="18" charset="0"/>
                <a:cs typeface="Traditional Arabic" pitchFamily="2" charset="-78"/>
              </a:rPr>
              <a:t> </a:t>
            </a:r>
            <a:endParaRPr lang="en-US" sz="3200" dirty="0" smtClean="0">
              <a:latin typeface="Arial" pitchFamily="34" charset="0"/>
              <a:cs typeface="Arial" pitchFamily="34" charset="0"/>
            </a:endParaRPr>
          </a:p>
          <a:p>
            <a:pPr lvl="0" indent="457200" algn="justLow" eaLnBrk="0" fontAlgn="base" hangingPunct="0">
              <a:spcBef>
                <a:spcPct val="0"/>
              </a:spcBef>
              <a:spcAft>
                <a:spcPct val="0"/>
              </a:spcAft>
              <a:tabLst>
                <a:tab pos="914400" algn="l"/>
              </a:tabLst>
            </a:pPr>
            <a:r>
              <a:rPr lang="ar-SA" sz="3200" dirty="0" smtClean="0">
                <a:latin typeface="Times New Roman" pitchFamily="18" charset="0"/>
                <a:ea typeface="Times New Roman" pitchFamily="18" charset="0"/>
                <a:cs typeface="Traditional Arabic" pitchFamily="2" charset="-78"/>
              </a:rPr>
              <a:t>1 </a:t>
            </a:r>
            <a:r>
              <a:rPr lang="ar-SA" sz="3200" dirty="0" err="1" smtClean="0">
                <a:latin typeface="Times New Roman" pitchFamily="18" charset="0"/>
                <a:ea typeface="Times New Roman" pitchFamily="18" charset="0"/>
                <a:cs typeface="Traditional Arabic" pitchFamily="2" charset="-78"/>
              </a:rPr>
              <a:t>ـ</a:t>
            </a:r>
            <a:r>
              <a:rPr lang="ar-SA" sz="3200" dirty="0" smtClean="0">
                <a:latin typeface="Times New Roman" pitchFamily="18" charset="0"/>
                <a:ea typeface="Times New Roman" pitchFamily="18" charset="0"/>
                <a:cs typeface="Traditional Arabic" pitchFamily="2" charset="-78"/>
              </a:rPr>
              <a:t> </a:t>
            </a:r>
            <a:r>
              <a:rPr lang="ar-SA" sz="3200" dirty="0" err="1" smtClean="0">
                <a:solidFill>
                  <a:srgbClr val="0070C0"/>
                </a:solidFill>
                <a:latin typeface="Times New Roman" pitchFamily="18" charset="0"/>
                <a:ea typeface="Times New Roman" pitchFamily="18" charset="0"/>
                <a:cs typeface="Traditional Arabic" pitchFamily="2" charset="-78"/>
              </a:rPr>
              <a:t>بلاستيدات</a:t>
            </a:r>
            <a:r>
              <a:rPr lang="ar-SA" sz="3200" dirty="0" smtClean="0">
                <a:solidFill>
                  <a:srgbClr val="0070C0"/>
                </a:solidFill>
                <a:latin typeface="Times New Roman" pitchFamily="18" charset="0"/>
                <a:ea typeface="Times New Roman" pitchFamily="18" charset="0"/>
                <a:cs typeface="Traditional Arabic" pitchFamily="2" charset="-78"/>
              </a:rPr>
              <a:t> خضر كروية  </a:t>
            </a:r>
            <a:r>
              <a:rPr lang="en-US" sz="3200" dirty="0" smtClean="0">
                <a:solidFill>
                  <a:srgbClr val="C00000"/>
                </a:solidFill>
                <a:latin typeface="Traditional Arabic" pitchFamily="2" charset="-78"/>
                <a:ea typeface="Times New Roman" pitchFamily="18" charset="0"/>
                <a:cs typeface="Traditional Arabic" pitchFamily="2" charset="-78"/>
              </a:rPr>
              <a:t>Globular</a:t>
            </a:r>
            <a:r>
              <a:rPr lang="en-US" sz="3200" dirty="0" smtClean="0">
                <a:latin typeface="Traditional Arabic" pitchFamily="2" charset="-78"/>
                <a:ea typeface="Times New Roman" pitchFamily="18" charset="0"/>
                <a:cs typeface="Traditional Arabic" pitchFamily="2" charset="-78"/>
              </a:rPr>
              <a:t> </a:t>
            </a:r>
            <a:r>
              <a:rPr lang="en-US" sz="3200" dirty="0" smtClean="0">
                <a:solidFill>
                  <a:srgbClr val="C00000"/>
                </a:solidFill>
                <a:latin typeface="Traditional Arabic" pitchFamily="2" charset="-78"/>
                <a:ea typeface="Times New Roman" pitchFamily="18" charset="0"/>
                <a:cs typeface="Traditional Arabic" pitchFamily="2" charset="-78"/>
              </a:rPr>
              <a:t>chloroplasts</a:t>
            </a:r>
            <a:endParaRPr lang="en-US" sz="32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tabLst>
                <a:tab pos="914400" algn="l"/>
              </a:tabLst>
            </a:pPr>
            <a:r>
              <a:rPr lang="ar-SA" sz="3200" dirty="0" smtClean="0">
                <a:latin typeface="Times New Roman" pitchFamily="18" charset="0"/>
                <a:ea typeface="Times New Roman" pitchFamily="18" charset="0"/>
                <a:cs typeface="Traditional Arabic" pitchFamily="2" charset="-78"/>
              </a:rPr>
              <a:t>2 </a:t>
            </a:r>
            <a:r>
              <a:rPr lang="ar-SA" sz="3200" dirty="0" err="1" smtClean="0">
                <a:latin typeface="Times New Roman" pitchFamily="18" charset="0"/>
                <a:ea typeface="Times New Roman" pitchFamily="18" charset="0"/>
                <a:cs typeface="Traditional Arabic" pitchFamily="2" charset="-78"/>
              </a:rPr>
              <a:t>ـ</a:t>
            </a:r>
            <a:r>
              <a:rPr lang="ar-SA" sz="3200" dirty="0" smtClean="0">
                <a:latin typeface="Times New Roman" pitchFamily="18" charset="0"/>
                <a:ea typeface="Times New Roman" pitchFamily="18" charset="0"/>
                <a:cs typeface="Traditional Arabic" pitchFamily="2" charset="-78"/>
              </a:rPr>
              <a:t> </a:t>
            </a:r>
            <a:r>
              <a:rPr lang="ar-SA" sz="3200" dirty="0" err="1" smtClean="0">
                <a:solidFill>
                  <a:srgbClr val="0070C0"/>
                </a:solidFill>
                <a:latin typeface="Times New Roman" pitchFamily="18" charset="0"/>
                <a:ea typeface="Times New Roman" pitchFamily="18" charset="0"/>
                <a:cs typeface="Traditional Arabic" pitchFamily="2" charset="-78"/>
              </a:rPr>
              <a:t>بلاستيدات</a:t>
            </a:r>
            <a:r>
              <a:rPr lang="ar-SA" sz="3200" dirty="0" smtClean="0">
                <a:solidFill>
                  <a:srgbClr val="0070C0"/>
                </a:solidFill>
                <a:latin typeface="Times New Roman" pitchFamily="18" charset="0"/>
                <a:ea typeface="Times New Roman" pitchFamily="18" charset="0"/>
                <a:cs typeface="Traditional Arabic" pitchFamily="2" charset="-78"/>
              </a:rPr>
              <a:t> خضر غشائية </a:t>
            </a:r>
            <a:r>
              <a:rPr lang="en-US" sz="3200" dirty="0" smtClean="0">
                <a:solidFill>
                  <a:srgbClr val="C00000"/>
                </a:solidFill>
                <a:latin typeface="Traditional Arabic" pitchFamily="2" charset="-78"/>
                <a:ea typeface="Times New Roman" pitchFamily="18" charset="0"/>
                <a:cs typeface="Traditional Arabic" pitchFamily="2" charset="-78"/>
              </a:rPr>
              <a:t>Membranous</a:t>
            </a:r>
            <a:r>
              <a:rPr lang="en-US" sz="3200" dirty="0" smtClean="0">
                <a:latin typeface="Traditional Arabic" pitchFamily="2" charset="-78"/>
                <a:ea typeface="Times New Roman" pitchFamily="18" charset="0"/>
                <a:cs typeface="Traditional Arabic" pitchFamily="2" charset="-78"/>
              </a:rPr>
              <a:t> </a:t>
            </a:r>
            <a:r>
              <a:rPr lang="en-US" sz="3200" dirty="0" smtClean="0">
                <a:solidFill>
                  <a:srgbClr val="C00000"/>
                </a:solidFill>
                <a:latin typeface="Traditional Arabic" pitchFamily="2" charset="-78"/>
                <a:ea typeface="Times New Roman" pitchFamily="18" charset="0"/>
                <a:cs typeface="Traditional Arabic" pitchFamily="2" charset="-78"/>
              </a:rPr>
              <a:t>chloroplasts</a:t>
            </a:r>
            <a:r>
              <a:rPr lang="en-US" sz="3200" dirty="0" smtClean="0">
                <a:latin typeface="Traditional Arabic" pitchFamily="2" charset="-78"/>
                <a:ea typeface="Times New Roman" pitchFamily="18" charset="0"/>
                <a:cs typeface="Traditional Arabic" pitchFamily="2" charset="-78"/>
              </a:rPr>
              <a:t>  </a:t>
            </a:r>
            <a:r>
              <a:rPr lang="ar-SA" sz="3200" dirty="0" smtClean="0">
                <a:latin typeface="Times New Roman" pitchFamily="18" charset="0"/>
                <a:ea typeface="Times New Roman" pitchFamily="18" charset="0"/>
                <a:cs typeface="Traditional Arabic" pitchFamily="2" charset="-78"/>
              </a:rPr>
              <a:t> </a:t>
            </a:r>
            <a:endParaRPr lang="en-US" sz="3200" dirty="0" smtClean="0">
              <a:latin typeface="Arial" pitchFamily="34" charset="0"/>
              <a:cs typeface="Arial" pitchFamily="34" charset="0"/>
            </a:endParaRPr>
          </a:p>
          <a:p>
            <a:pPr lvl="0" indent="457200" algn="justLow" eaLnBrk="0" fontAlgn="base" hangingPunct="0">
              <a:spcBef>
                <a:spcPct val="0"/>
              </a:spcBef>
              <a:spcAft>
                <a:spcPct val="0"/>
              </a:spcAft>
              <a:tabLst>
                <a:tab pos="914400" algn="l"/>
              </a:tabLst>
            </a:pPr>
            <a:r>
              <a:rPr lang="ar-SA" sz="3200" dirty="0" smtClean="0">
                <a:latin typeface="Times New Roman" pitchFamily="18" charset="0"/>
                <a:ea typeface="Times New Roman" pitchFamily="18" charset="0"/>
                <a:cs typeface="Traditional Arabic" pitchFamily="2" charset="-78"/>
              </a:rPr>
              <a:t>3 </a:t>
            </a:r>
            <a:r>
              <a:rPr lang="ar-SA" sz="3200" dirty="0" err="1" smtClean="0">
                <a:latin typeface="Times New Roman" pitchFamily="18" charset="0"/>
                <a:ea typeface="Times New Roman" pitchFamily="18" charset="0"/>
                <a:cs typeface="Traditional Arabic" pitchFamily="2" charset="-78"/>
              </a:rPr>
              <a:t>ـ</a:t>
            </a:r>
            <a:r>
              <a:rPr lang="ar-SA" sz="3200" dirty="0" smtClean="0">
                <a:latin typeface="Times New Roman" pitchFamily="18" charset="0"/>
                <a:ea typeface="Times New Roman" pitchFamily="18" charset="0"/>
                <a:cs typeface="Traditional Arabic" pitchFamily="2" charset="-78"/>
              </a:rPr>
              <a:t> </a:t>
            </a:r>
            <a:r>
              <a:rPr lang="ar-SA" sz="3200" dirty="0" err="1" smtClean="0">
                <a:solidFill>
                  <a:srgbClr val="0070C0"/>
                </a:solidFill>
                <a:latin typeface="Times New Roman" pitchFamily="18" charset="0"/>
                <a:ea typeface="Times New Roman" pitchFamily="18" charset="0"/>
                <a:cs typeface="Traditional Arabic" pitchFamily="2" charset="-78"/>
              </a:rPr>
              <a:t>بلاستيدات</a:t>
            </a:r>
            <a:r>
              <a:rPr lang="ar-SA" sz="3200" dirty="0" smtClean="0">
                <a:solidFill>
                  <a:srgbClr val="0070C0"/>
                </a:solidFill>
                <a:latin typeface="Times New Roman" pitchFamily="18" charset="0"/>
                <a:ea typeface="Times New Roman" pitchFamily="18" charset="0"/>
                <a:cs typeface="Traditional Arabic" pitchFamily="2" charset="-78"/>
              </a:rPr>
              <a:t> خضر أنبوبية </a:t>
            </a:r>
            <a:r>
              <a:rPr lang="en-US" sz="3200" dirty="0" smtClean="0">
                <a:solidFill>
                  <a:srgbClr val="C00000"/>
                </a:solidFill>
                <a:latin typeface="Traditional Arabic" pitchFamily="2" charset="-78"/>
                <a:ea typeface="Times New Roman" pitchFamily="18" charset="0"/>
                <a:cs typeface="Traditional Arabic" pitchFamily="2" charset="-78"/>
              </a:rPr>
              <a:t>Tubular</a:t>
            </a:r>
            <a:r>
              <a:rPr lang="en-US" sz="3200" dirty="0" smtClean="0">
                <a:latin typeface="Traditional Arabic" pitchFamily="2" charset="-78"/>
                <a:ea typeface="Times New Roman" pitchFamily="18" charset="0"/>
                <a:cs typeface="Traditional Arabic" pitchFamily="2" charset="-78"/>
              </a:rPr>
              <a:t> </a:t>
            </a:r>
            <a:r>
              <a:rPr lang="en-US" sz="3200" dirty="0" smtClean="0">
                <a:solidFill>
                  <a:srgbClr val="C00000"/>
                </a:solidFill>
                <a:latin typeface="Traditional Arabic" pitchFamily="2" charset="-78"/>
                <a:ea typeface="Times New Roman" pitchFamily="18" charset="0"/>
                <a:cs typeface="Traditional Arabic" pitchFamily="2" charset="-78"/>
              </a:rPr>
              <a:t>chloroplasts</a:t>
            </a:r>
            <a:endParaRPr lang="en-US" sz="32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tabLst>
                <a:tab pos="914400" algn="l"/>
              </a:tabLst>
            </a:pPr>
            <a:r>
              <a:rPr lang="ar-SA" sz="3200" dirty="0" smtClean="0">
                <a:latin typeface="Times New Roman" pitchFamily="18" charset="0"/>
                <a:ea typeface="Times New Roman" pitchFamily="18" charset="0"/>
                <a:cs typeface="Traditional Arabic" pitchFamily="2" charset="-78"/>
              </a:rPr>
              <a:t>4 </a:t>
            </a:r>
            <a:r>
              <a:rPr lang="ar-SA" sz="3200" dirty="0" err="1" smtClean="0">
                <a:latin typeface="Times New Roman" pitchFamily="18" charset="0"/>
                <a:ea typeface="Times New Roman" pitchFamily="18" charset="0"/>
                <a:cs typeface="Traditional Arabic" pitchFamily="2" charset="-78"/>
              </a:rPr>
              <a:t>ـ</a:t>
            </a:r>
            <a:r>
              <a:rPr lang="ar-SA" sz="3200" dirty="0" smtClean="0">
                <a:latin typeface="Times New Roman" pitchFamily="18" charset="0"/>
                <a:ea typeface="Times New Roman" pitchFamily="18" charset="0"/>
                <a:cs typeface="Traditional Arabic" pitchFamily="2" charset="-78"/>
              </a:rPr>
              <a:t> </a:t>
            </a:r>
            <a:r>
              <a:rPr lang="ar-SA" sz="3200" dirty="0" err="1" smtClean="0">
                <a:solidFill>
                  <a:srgbClr val="0070C0"/>
                </a:solidFill>
                <a:latin typeface="Times New Roman" pitchFamily="18" charset="0"/>
                <a:ea typeface="Times New Roman" pitchFamily="18" charset="0"/>
                <a:cs typeface="Traditional Arabic" pitchFamily="2" charset="-78"/>
              </a:rPr>
              <a:t>بلاستيدات</a:t>
            </a:r>
            <a:r>
              <a:rPr lang="ar-SA" sz="3200" dirty="0" smtClean="0">
                <a:solidFill>
                  <a:srgbClr val="0070C0"/>
                </a:solidFill>
                <a:latin typeface="Times New Roman" pitchFamily="18" charset="0"/>
                <a:ea typeface="Times New Roman" pitchFamily="18" charset="0"/>
                <a:cs typeface="Traditional Arabic" pitchFamily="2" charset="-78"/>
              </a:rPr>
              <a:t> خضر بلورية </a:t>
            </a:r>
            <a:r>
              <a:rPr lang="en-US" sz="3200" dirty="0" smtClean="0">
                <a:solidFill>
                  <a:srgbClr val="C00000"/>
                </a:solidFill>
                <a:latin typeface="Traditional Arabic" pitchFamily="2" charset="-78"/>
                <a:ea typeface="Times New Roman" pitchFamily="18" charset="0"/>
                <a:cs typeface="Traditional Arabic" pitchFamily="2" charset="-78"/>
              </a:rPr>
              <a:t>Crystalline</a:t>
            </a:r>
            <a:r>
              <a:rPr lang="en-US" sz="3200" dirty="0" smtClean="0">
                <a:latin typeface="Traditional Arabic" pitchFamily="2" charset="-78"/>
                <a:ea typeface="Times New Roman" pitchFamily="18" charset="0"/>
                <a:cs typeface="Traditional Arabic" pitchFamily="2" charset="-78"/>
              </a:rPr>
              <a:t> </a:t>
            </a:r>
            <a:r>
              <a:rPr lang="en-US" sz="3200" dirty="0" smtClean="0">
                <a:solidFill>
                  <a:srgbClr val="C00000"/>
                </a:solidFill>
                <a:latin typeface="Traditional Arabic" pitchFamily="2" charset="-78"/>
                <a:ea typeface="Times New Roman" pitchFamily="18" charset="0"/>
                <a:cs typeface="Traditional Arabic" pitchFamily="2" charset="-78"/>
              </a:rPr>
              <a:t>chloroplasts</a:t>
            </a:r>
            <a:r>
              <a:rPr lang="en-US" sz="3200" dirty="0" smtClean="0">
                <a:latin typeface="Times New Roman" pitchFamily="18" charset="0"/>
                <a:ea typeface="Times New Roman" pitchFamily="18" charset="0"/>
                <a:cs typeface="Traditional Arabic" pitchFamily="2" charset="-78"/>
              </a:rPr>
              <a:t> </a:t>
            </a:r>
            <a:endParaRPr lang="ar-SA" sz="32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300px-Plagiomnium_affine_laminazellen"/>
          <p:cNvPicPr>
            <a:picLocks noChangeAspect="1" noChangeArrowheads="1"/>
          </p:cNvPicPr>
          <p:nvPr/>
        </p:nvPicPr>
        <p:blipFill>
          <a:blip r:embed="rId2" cstate="print"/>
          <a:srcRect/>
          <a:stretch>
            <a:fillRect/>
          </a:stretch>
        </p:blipFill>
        <p:spPr bwMode="auto">
          <a:xfrm>
            <a:off x="395536" y="332656"/>
            <a:ext cx="8280920" cy="61206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carrolifescience.files.wordpress.com/2012/02/elodea-cell.jpg"/>
          <p:cNvPicPr>
            <a:picLocks noChangeAspect="1" noChangeArrowheads="1"/>
          </p:cNvPicPr>
          <p:nvPr/>
        </p:nvPicPr>
        <p:blipFill>
          <a:blip r:embed="rId2"/>
          <a:srcRect/>
          <a:stretch>
            <a:fillRect/>
          </a:stretch>
        </p:blipFill>
        <p:spPr bwMode="auto">
          <a:xfrm>
            <a:off x="2214546" y="1500174"/>
            <a:ext cx="5929354" cy="357190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260648"/>
            <a:ext cx="8424936" cy="6432530"/>
          </a:xfrm>
          <a:prstGeom prst="rect">
            <a:avLst/>
          </a:prstGeom>
        </p:spPr>
        <p:txBody>
          <a:bodyPr wrap="square">
            <a:spAutoFit/>
          </a:bodyPr>
          <a:lstStyle/>
          <a:p>
            <a:pPr lvl="0" fontAlgn="base">
              <a:spcBef>
                <a:spcPct val="0"/>
              </a:spcBef>
              <a:spcAft>
                <a:spcPct val="0"/>
              </a:spcAft>
            </a:pPr>
            <a:r>
              <a:rPr lang="ar-SA" sz="3600" b="1" dirty="0" err="1" smtClean="0">
                <a:solidFill>
                  <a:srgbClr val="0070C0"/>
                </a:solidFill>
                <a:latin typeface="Times New Roman" pitchFamily="18" charset="0"/>
                <a:ea typeface="Times New Roman" pitchFamily="18" charset="0"/>
                <a:cs typeface="Traditional Arabic" pitchFamily="2" charset="-78"/>
              </a:rPr>
              <a:t>البلاستيدات</a:t>
            </a:r>
            <a:r>
              <a:rPr lang="ar-SA" sz="3600" b="1" dirty="0" smtClean="0">
                <a:solidFill>
                  <a:srgbClr val="0070C0"/>
                </a:solidFill>
                <a:latin typeface="Times New Roman" pitchFamily="18" charset="0"/>
                <a:ea typeface="Times New Roman" pitchFamily="18" charset="0"/>
                <a:cs typeface="Traditional Arabic" pitchFamily="2" charset="-78"/>
              </a:rPr>
              <a:t> الملونة </a:t>
            </a:r>
            <a:endParaRPr lang="en-US" sz="3600" dirty="0" smtClean="0">
              <a:solidFill>
                <a:srgbClr val="0070C0"/>
              </a:solidFill>
              <a:latin typeface="Arial" pitchFamily="34" charset="0"/>
              <a:cs typeface="Arial" pitchFamily="34" charset="0"/>
            </a:endParaRPr>
          </a:p>
          <a:p>
            <a:pPr lvl="0" eaLnBrk="0" fontAlgn="base" hangingPunct="0">
              <a:spcBef>
                <a:spcPct val="0"/>
              </a:spcBef>
              <a:spcAft>
                <a:spcPct val="0"/>
              </a:spcAft>
            </a:pPr>
            <a:r>
              <a:rPr lang="ar-SA" sz="3600" dirty="0" smtClean="0">
                <a:latin typeface="Times New Roman" pitchFamily="18" charset="0"/>
                <a:ea typeface="Times New Roman" pitchFamily="18" charset="0"/>
                <a:cs typeface="Traditional Arabic" pitchFamily="2" charset="-78"/>
              </a:rPr>
              <a:t>	خذ </a:t>
            </a:r>
            <a:r>
              <a:rPr lang="ar-SA" sz="3600" b="1" dirty="0" err="1" smtClean="0">
                <a:solidFill>
                  <a:srgbClr val="0070C0"/>
                </a:solidFill>
                <a:latin typeface="Times New Roman" pitchFamily="18" charset="0"/>
                <a:ea typeface="Times New Roman" pitchFamily="18" charset="0"/>
                <a:cs typeface="Traditional Arabic" pitchFamily="2" charset="-78"/>
              </a:rPr>
              <a:t>البلاستيدات</a:t>
            </a:r>
            <a:r>
              <a:rPr lang="ar-SA" sz="3600" dirty="0" smtClean="0">
                <a:solidFill>
                  <a:srgbClr val="0070C0"/>
                </a:solidFill>
                <a:latin typeface="Times New Roman" pitchFamily="18" charset="0"/>
                <a:ea typeface="Times New Roman" pitchFamily="18" charset="0"/>
                <a:cs typeface="Traditional Arabic" pitchFamily="2" charset="-78"/>
              </a:rPr>
              <a:t> </a:t>
            </a:r>
            <a:r>
              <a:rPr lang="ar-SA" sz="3600" b="1" dirty="0" smtClean="0">
                <a:solidFill>
                  <a:srgbClr val="0070C0"/>
                </a:solidFill>
                <a:latin typeface="Times New Roman" pitchFamily="18" charset="0"/>
                <a:ea typeface="Times New Roman" pitchFamily="18" charset="0"/>
                <a:cs typeface="Traditional Arabic" pitchFamily="2" charset="-78"/>
              </a:rPr>
              <a:t>الملونة</a:t>
            </a:r>
            <a:r>
              <a:rPr lang="ar-SA" sz="3600" dirty="0" smtClean="0">
                <a:solidFill>
                  <a:srgbClr val="0070C0"/>
                </a:solidFill>
                <a:latin typeface="Times New Roman" pitchFamily="18" charset="0"/>
                <a:ea typeface="Times New Roman" pitchFamily="18" charset="0"/>
                <a:cs typeface="Traditional Arabic" pitchFamily="2" charset="-78"/>
              </a:rPr>
              <a:t> </a:t>
            </a:r>
            <a:r>
              <a:rPr lang="ar-SA" sz="3600" dirty="0" smtClean="0">
                <a:latin typeface="Times New Roman" pitchFamily="18" charset="0"/>
                <a:ea typeface="Times New Roman" pitchFamily="18" charset="0"/>
                <a:cs typeface="Traditional Arabic" pitchFamily="2" charset="-78"/>
              </a:rPr>
              <a:t>أشكالاً متعددة فمنها المستطيلة والمفصصة والزاوية والمستديرة وعادة ما تكون صفراء أو برتقالية ( شكل 8 ). وتتبع الأصباغ المسئولة عن هذه الألوان أشباه </a:t>
            </a:r>
            <a:r>
              <a:rPr lang="ar-SA" sz="3600" b="1" dirty="0" err="1" smtClean="0">
                <a:solidFill>
                  <a:srgbClr val="0070C0"/>
                </a:solidFill>
                <a:latin typeface="Times New Roman" pitchFamily="18" charset="0"/>
                <a:ea typeface="Times New Roman" pitchFamily="18" charset="0"/>
                <a:cs typeface="Traditional Arabic" pitchFamily="2" charset="-78"/>
              </a:rPr>
              <a:t>الكاروتينات</a:t>
            </a:r>
            <a:r>
              <a:rPr lang="ar-SA" sz="3600" dirty="0" smtClean="0">
                <a:latin typeface="Times New Roman" pitchFamily="18" charset="0"/>
                <a:ea typeface="Times New Roman" pitchFamily="18" charset="0"/>
                <a:cs typeface="Traditional Arabic" pitchFamily="2" charset="-78"/>
              </a:rPr>
              <a:t>. </a:t>
            </a:r>
            <a:r>
              <a:rPr lang="ar-SA" sz="3600" b="1" dirty="0" err="1" smtClean="0">
                <a:solidFill>
                  <a:srgbClr val="0070C0"/>
                </a:solidFill>
                <a:latin typeface="Times New Roman" pitchFamily="18" charset="0"/>
                <a:ea typeface="Times New Roman" pitchFamily="18" charset="0"/>
                <a:cs typeface="Traditional Arabic" pitchFamily="2" charset="-78"/>
              </a:rPr>
              <a:t>والبلاستيدات</a:t>
            </a:r>
            <a:r>
              <a:rPr lang="ar-SA" sz="3600" dirty="0" smtClean="0">
                <a:solidFill>
                  <a:srgbClr val="0070C0"/>
                </a:solidFill>
                <a:latin typeface="Times New Roman" pitchFamily="18" charset="0"/>
                <a:ea typeface="Times New Roman" pitchFamily="18" charset="0"/>
                <a:cs typeface="Traditional Arabic" pitchFamily="2" charset="-78"/>
              </a:rPr>
              <a:t> الملونة </a:t>
            </a:r>
            <a:r>
              <a:rPr lang="ar-SA" sz="3600" dirty="0" smtClean="0">
                <a:latin typeface="Times New Roman" pitchFamily="18" charset="0"/>
                <a:ea typeface="Times New Roman" pitchFamily="18" charset="0"/>
                <a:cs typeface="Traditional Arabic" pitchFamily="2" charset="-78"/>
              </a:rPr>
              <a:t>قد تحتوي على بلورات أشباه </a:t>
            </a:r>
            <a:r>
              <a:rPr lang="ar-SA" sz="3600" dirty="0" err="1" smtClean="0">
                <a:latin typeface="Times New Roman" pitchFamily="18" charset="0"/>
                <a:ea typeface="Times New Roman" pitchFamily="18" charset="0"/>
                <a:cs typeface="Traditional Arabic" pitchFamily="2" charset="-78"/>
              </a:rPr>
              <a:t>الكاروتين</a:t>
            </a:r>
            <a:r>
              <a:rPr lang="ar-SA" sz="3600" dirty="0" smtClean="0">
                <a:latin typeface="Times New Roman" pitchFamily="18" charset="0"/>
                <a:ea typeface="Times New Roman" pitchFamily="18" charset="0"/>
                <a:cs typeface="Traditional Arabic" pitchFamily="2" charset="-78"/>
              </a:rPr>
              <a:t> كما في الجزر وثمرة الطماطم أو حزم من خيوط تحت </a:t>
            </a:r>
            <a:r>
              <a:rPr lang="ar-SA" sz="3600" dirty="0" err="1" smtClean="0">
                <a:latin typeface="Times New Roman" pitchFamily="18" charset="0"/>
                <a:ea typeface="Times New Roman" pitchFamily="18" charset="0"/>
                <a:cs typeface="Traditional Arabic" pitchFamily="2" charset="-78"/>
              </a:rPr>
              <a:t>مجهرية</a:t>
            </a:r>
            <a:r>
              <a:rPr lang="ar-SA" sz="3600" dirty="0" smtClean="0">
                <a:latin typeface="Times New Roman" pitchFamily="18" charset="0"/>
                <a:ea typeface="Times New Roman" pitchFamily="18" charset="0"/>
                <a:cs typeface="Traditional Arabic" pitchFamily="2" charset="-78"/>
              </a:rPr>
              <a:t> كما في الفلفل الأحمر ولم يثبت وجود غلاف مزدوج حول هذه </a:t>
            </a:r>
            <a:r>
              <a:rPr lang="ar-SA" sz="3600" b="1" dirty="0" err="1" smtClean="0">
                <a:latin typeface="Times New Roman" pitchFamily="18" charset="0"/>
                <a:ea typeface="Times New Roman" pitchFamily="18" charset="0"/>
                <a:cs typeface="Traditional Arabic" pitchFamily="2" charset="-78"/>
              </a:rPr>
              <a:t>ا</a:t>
            </a:r>
            <a:r>
              <a:rPr lang="ar-SA" sz="3600" b="1" dirty="0" err="1" smtClean="0">
                <a:solidFill>
                  <a:srgbClr val="0070C0"/>
                </a:solidFill>
                <a:latin typeface="Times New Roman" pitchFamily="18" charset="0"/>
                <a:ea typeface="Times New Roman" pitchFamily="18" charset="0"/>
                <a:cs typeface="Traditional Arabic" pitchFamily="2" charset="-78"/>
              </a:rPr>
              <a:t>لبلاستيدات</a:t>
            </a:r>
            <a:r>
              <a:rPr lang="ar-SA" sz="3600" dirty="0" smtClean="0">
                <a:solidFill>
                  <a:srgbClr val="0070C0"/>
                </a:solidFill>
                <a:latin typeface="Times New Roman" pitchFamily="18" charset="0"/>
                <a:ea typeface="Times New Roman" pitchFamily="18" charset="0"/>
                <a:cs typeface="Traditional Arabic" pitchFamily="2" charset="-78"/>
              </a:rPr>
              <a:t> </a:t>
            </a:r>
            <a:r>
              <a:rPr lang="ar-SA" sz="3600" dirty="0" smtClean="0">
                <a:latin typeface="Times New Roman" pitchFamily="18" charset="0"/>
                <a:ea typeface="Times New Roman" pitchFamily="18" charset="0"/>
                <a:cs typeface="Traditional Arabic" pitchFamily="2" charset="-78"/>
              </a:rPr>
              <a:t>كما أن وظيفتها لم تعرف بعد، ولكن قد تلعب دوراً في جذب الحشرات وبعض الحيوانات لإتمام عملية التلقيح وكذلك تسهم في انتشار الثمار والبذور. </a:t>
            </a:r>
            <a:r>
              <a:rPr lang="ar-SA" sz="3600" dirty="0" err="1" smtClean="0">
                <a:latin typeface="Times New Roman" pitchFamily="18" charset="0"/>
                <a:ea typeface="Times New Roman" pitchFamily="18" charset="0"/>
                <a:cs typeface="Traditional Arabic" pitchFamily="2" charset="-78"/>
              </a:rPr>
              <a:t>ريفـن</a:t>
            </a:r>
            <a:r>
              <a:rPr lang="ar-SA" sz="3600" dirty="0" smtClean="0">
                <a:latin typeface="Times New Roman" pitchFamily="18" charset="0"/>
                <a:ea typeface="Times New Roman" pitchFamily="18" charset="0"/>
                <a:cs typeface="Traditional Arabic" pitchFamily="2" charset="-78"/>
              </a:rPr>
              <a:t> وآخــــرون  ( </a:t>
            </a:r>
            <a:r>
              <a:rPr lang="en-US" sz="3600" dirty="0" err="1" smtClean="0">
                <a:latin typeface="Traditional Arabic" pitchFamily="2" charset="-78"/>
                <a:ea typeface="Times New Roman" pitchFamily="18" charset="0"/>
                <a:cs typeface="Traditional Arabic" pitchFamily="2" charset="-78"/>
              </a:rPr>
              <a:t>Ravin,et,al</a:t>
            </a:r>
            <a:r>
              <a:rPr lang="ar-SA" sz="3600" dirty="0" smtClean="0">
                <a:latin typeface="Times New Roman" pitchFamily="18" charset="0"/>
                <a:ea typeface="Times New Roman" pitchFamily="18" charset="0"/>
                <a:cs typeface="Traditional Arabic" pitchFamily="2" charset="-78"/>
              </a:rPr>
              <a:t> 2005).</a:t>
            </a:r>
            <a:endParaRPr lang="en-US" sz="3600" dirty="0" smtClean="0">
              <a:latin typeface="Arial" pitchFamily="34" charset="0"/>
              <a:cs typeface="Arial" pitchFamily="34" charset="0"/>
            </a:endParaRPr>
          </a:p>
          <a:p>
            <a:pPr lvl="0" rtl="0" eaLnBrk="0" fontAlgn="base" hangingPunct="0">
              <a:spcBef>
                <a:spcPct val="0"/>
              </a:spcBef>
              <a:spcAft>
                <a:spcPct val="0"/>
              </a:spcAft>
            </a:pPr>
            <a:endParaRPr lang="en-US" sz="16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descr="Chloronchyma"/>
          <p:cNvPicPr>
            <a:picLocks noChangeAspect="1" noChangeArrowheads="1"/>
          </p:cNvPicPr>
          <p:nvPr/>
        </p:nvPicPr>
        <p:blipFill>
          <a:blip r:embed="rId3" cstate="print"/>
          <a:srcRect/>
          <a:stretch>
            <a:fillRect/>
          </a:stretch>
        </p:blipFill>
        <p:spPr bwMode="auto">
          <a:xfrm>
            <a:off x="5652120" y="3068959"/>
            <a:ext cx="3240360" cy="3528393"/>
          </a:xfrm>
          <a:prstGeom prst="rect">
            <a:avLst/>
          </a:prstGeom>
          <a:noFill/>
        </p:spPr>
      </p:pic>
      <p:sp>
        <p:nvSpPr>
          <p:cNvPr id="37891" name="Rectangle 3"/>
          <p:cNvSpPr>
            <a:spLocks noChangeArrowheads="1"/>
          </p:cNvSpPr>
          <p:nvPr/>
        </p:nvSpPr>
        <p:spPr bwMode="auto">
          <a:xfrm>
            <a:off x="0" y="45624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pic>
        <p:nvPicPr>
          <p:cNvPr id="5" name="Picture 1" descr="chloroplaste_proche"/>
          <p:cNvPicPr>
            <a:picLocks noChangeAspect="1" noChangeArrowheads="1"/>
          </p:cNvPicPr>
          <p:nvPr/>
        </p:nvPicPr>
        <p:blipFill>
          <a:blip r:embed="rId4" cstate="print"/>
          <a:srcRect/>
          <a:stretch>
            <a:fillRect/>
          </a:stretch>
        </p:blipFill>
        <p:spPr bwMode="auto">
          <a:xfrm>
            <a:off x="251520" y="2564904"/>
            <a:ext cx="5112568" cy="40050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467544" y="71352"/>
            <a:ext cx="8136904"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البلاستيدات</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عديمة اللون</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بلاستيدات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غير واضحة التحديد وهي كتل صغيرة من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متفاوتة في الشكل وغير ثابتة تتجمع عادة قرب النواة وتوجد عادة في الخلايا البالغة البعيدة عن الضوء كالنخاع بالساق وكثير من الأجزاء الأرضية وكذلك توجد في خلايا البشرة وتعتبر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عديمة اللون أماكن لتجميع مـادة النشا، وعندما تختص لهذا الغـرض يطـلق عليها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بلاستيدات</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نشوية</a:t>
            </a:r>
            <a:r>
              <a:rPr kumimoji="0" lang="ar-SA" sz="28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Amyloplasts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(شكل ( 9 ).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6865" name="Picture 1" descr="starch grains from potato"/>
          <p:cNvPicPr>
            <a:picLocks noChangeAspect="1" noChangeArrowheads="1"/>
          </p:cNvPicPr>
          <p:nvPr/>
        </p:nvPicPr>
        <p:blipFill>
          <a:blip r:embed="rId2" cstate="print"/>
          <a:srcRect/>
          <a:stretch>
            <a:fillRect/>
          </a:stretch>
        </p:blipFill>
        <p:spPr bwMode="auto">
          <a:xfrm>
            <a:off x="4427984" y="3861048"/>
            <a:ext cx="3499101" cy="2664296"/>
          </a:xfrm>
          <a:prstGeom prst="rect">
            <a:avLst/>
          </a:prstGeom>
          <a:noFill/>
        </p:spPr>
      </p:pic>
      <p:sp>
        <p:nvSpPr>
          <p:cNvPr id="36867" name="Rectangle 3"/>
          <p:cNvSpPr>
            <a:spLocks noChangeArrowheads="1"/>
          </p:cNvSpPr>
          <p:nvPr/>
        </p:nvSpPr>
        <p:spPr bwMode="auto">
          <a:xfrm>
            <a:off x="0" y="20764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1" name="Rectangle 11"/>
          <p:cNvSpPr>
            <a:spLocks noChangeArrowheads="1"/>
          </p:cNvSpPr>
          <p:nvPr/>
        </p:nvSpPr>
        <p:spPr bwMode="auto">
          <a:xfrm>
            <a:off x="467544" y="114459"/>
            <a:ext cx="813690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الأجسام السبحية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Mitochondria</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اكتشفها العالم الألماني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التمان</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( 1900م ) وهي مكونات بروتوبلازمية حية قطرها حوالي0.5 ميكرومتر وطولها 6 ميكرومترات، تظهر تحت المجهر الضوئي كحبيبات صغيرة مستديرة أو عصوية. أما تحت المجهر الالكتروني فتظهر إما مستديرة أو مستطيلة وأحياناً أجسام مفصصة يحيط بهذه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العضيات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غشاء مزدوج الجزء الداخلي ذو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ثنيات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cristae</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تمتد إلى الداخل لزيادة السطح الغشائي الداخلي. وتوجد بين أجزاء الغشاء مادة غير مميزة أو معروفة ولكنها غالباً تتكون من بروتين. ويقال أن نمو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السبحيات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يتبعه انقسام مباشر كطريقة للتكاثر. وتوجد عدة أنزيمات من ضمنها الأنزيمات الداخلية في دورة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كربس</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والإنزيمات المؤكسدة. وقد تحتوي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السبحيات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حمض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DNA</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والرايبوسومات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ولكن قدرتها الوراثية محدودة وتتكاثر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بالإنقسام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المباشر. وقد تقوم بدور في برمجة موت الخلية(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Evert, 2006</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pic>
        <p:nvPicPr>
          <p:cNvPr id="61441" name="Picture 1" descr="http://www.cartage.org.lb/en/themes/Sciences/Zoology/AnimalPhysiology/Anatomy/AnimalCellStructure/Mitochondria/mitochondria.jpg"/>
          <p:cNvPicPr>
            <a:picLocks noChangeAspect="1" noChangeArrowheads="1"/>
          </p:cNvPicPr>
          <p:nvPr/>
        </p:nvPicPr>
        <p:blipFill>
          <a:blip r:embed="rId2" r:link="rId3" cstate="print"/>
          <a:srcRect/>
          <a:stretch>
            <a:fillRect/>
          </a:stretch>
        </p:blipFill>
        <p:spPr bwMode="auto">
          <a:xfrm>
            <a:off x="1331640" y="908720"/>
            <a:ext cx="6264696" cy="4929373"/>
          </a:xfrm>
          <a:prstGeom prst="rect">
            <a:avLst/>
          </a:prstGeom>
          <a:noFill/>
        </p:spPr>
      </p:pic>
      <p:sp>
        <p:nvSpPr>
          <p:cNvPr id="61443" name="Rectangle 3"/>
          <p:cNvSpPr>
            <a:spLocks noChangeArrowheads="1"/>
          </p:cNvSpPr>
          <p:nvPr/>
        </p:nvSpPr>
        <p:spPr bwMode="auto">
          <a:xfrm>
            <a:off x="0" y="1914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755576" y="891026"/>
            <a:ext cx="777686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الدكتيوسومات</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 أجسام </a:t>
            </a:r>
            <a:r>
              <a:rPr kumimoji="0" lang="ar-SA" sz="28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جولجي</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Dictyosomes</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Golgi</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Apparatus</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اكتشفها العالم </a:t>
            </a:r>
            <a:r>
              <a:rPr kumimoji="0" lang="ar-SA" sz="2800" b="0" i="0" u="none" strike="noStrike" cap="none" normalizeH="0" baseline="0" dirty="0" err="1" smtClean="0">
                <a:ln>
                  <a:noFill/>
                </a:ln>
                <a:solidFill>
                  <a:srgbClr val="002060"/>
                </a:solidFill>
                <a:effectLst/>
                <a:latin typeface="Times New Roman" pitchFamily="18" charset="0"/>
                <a:ea typeface="Times New Roman" pitchFamily="18" charset="0"/>
                <a:cs typeface="Traditional Arabic" pitchFamily="2" charset="-78"/>
              </a:rPr>
              <a:t>جولجي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( 1898م ) في الخلية الحيوانية وهي عضيات تتكون من حزمة مفلطحة من الأكياس المستديرة كل كيس محاط بغشاء وحافته غالباً ما تكون ذات ثقوب أو فتحات عميقة وعندما تمتد هذه الفتحات تظهر الأكياس شبه أنبوبية وتشبه أجسام جولجي في الخلية الحيوانية وتتكون الدكتيوسومات في النبات من 2-7 أكياس ( شكل 11 ) وتقوم هذه المجموعة من الأكياس بعملية تجميع مادة الجدار الخلوي وإفرازها حيث تفرز المواد على هيئة حويصلات تتحد مع غشاء السيتوبلازم ثم تفرز المواد تجاه الجدار الخلوي. ويقوم بتوجيه هذه الحويصلات إلى الغشاء الخارجي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للسيتوبلازم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ومن ثم لجدار الخلية ما يعرف </a:t>
            </a:r>
            <a:r>
              <a:rPr kumimoji="0" lang="ar-SA" sz="2800" b="1" i="0" u="none" strike="noStrike" cap="none" normalizeH="0" baseline="0" dirty="0" smtClean="0">
                <a:ln>
                  <a:noFill/>
                </a:ln>
                <a:solidFill>
                  <a:srgbClr val="002060"/>
                </a:solidFill>
                <a:effectLst/>
                <a:latin typeface="Times New Roman" pitchFamily="18" charset="0"/>
                <a:ea typeface="Times New Roman" pitchFamily="18" charset="0"/>
                <a:cs typeface="Traditional Arabic" pitchFamily="2" charset="-78"/>
              </a:rPr>
              <a:t>بالأنابيب</a:t>
            </a:r>
            <a:r>
              <a:rPr kumimoji="0" lang="ar-SA" sz="2800" b="0" i="0" u="none" strike="noStrike" cap="none" normalizeH="0" baseline="0" dirty="0" smtClean="0">
                <a:ln>
                  <a:noFill/>
                </a:ln>
                <a:solidFill>
                  <a:srgbClr val="002060"/>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2060"/>
                </a:solidFill>
                <a:effectLst/>
                <a:latin typeface="Times New Roman" pitchFamily="18" charset="0"/>
                <a:ea typeface="Times New Roman" pitchFamily="18" charset="0"/>
                <a:cs typeface="Traditional Arabic" pitchFamily="2" charset="-78"/>
              </a:rPr>
              <a:t>الدقيقة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755576" y="387175"/>
            <a:ext cx="734481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إن علم تشريح النبات له علاقة وثيقة بكل من العلوم الآتية:</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علم الخلية </a:t>
            </a:r>
            <a:r>
              <a:rPr kumimoji="0" lang="en-US" sz="36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Cytology</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علم الأنسجة </a:t>
            </a:r>
            <a:r>
              <a:rPr kumimoji="0" lang="en-US" sz="36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Histology</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علم الكيمياء الحيوية </a:t>
            </a:r>
            <a:r>
              <a:rPr kumimoji="0" lang="en-US" sz="36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Biochemistry</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علم التحضيرات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المجهرية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Microtechnique</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علم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الفسيولوجيا</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Physiology</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علم التصنيف </a:t>
            </a:r>
            <a:r>
              <a:rPr kumimoji="0" lang="en-US" sz="36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Taxonomy</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علم البيئة </a:t>
            </a:r>
            <a:r>
              <a:rPr kumimoji="0" lang="en-US" sz="36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Ecology</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علم الوراثة </a:t>
            </a:r>
            <a:r>
              <a:rPr kumimoji="0" lang="en-US" sz="36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Genetics</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1" descr="GB"/>
          <p:cNvPicPr>
            <a:picLocks noChangeAspect="1" noChangeArrowheads="1"/>
          </p:cNvPicPr>
          <p:nvPr/>
        </p:nvPicPr>
        <p:blipFill>
          <a:blip r:embed="rId2" cstate="print"/>
          <a:srcRect/>
          <a:stretch>
            <a:fillRect/>
          </a:stretch>
        </p:blipFill>
        <p:spPr bwMode="auto">
          <a:xfrm>
            <a:off x="1043608" y="836712"/>
            <a:ext cx="7488832"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4500" y="527050"/>
            <a:ext cx="5715000" cy="5803900"/>
          </a:xfrm>
          <a:prstGeom prst="rect">
            <a:avLst/>
          </a:prstGeom>
        </p:spPr>
      </p:pic>
    </p:spTree>
    <p:extLst>
      <p:ext uri="{BB962C8B-B14F-4D97-AF65-F5344CB8AC3E}">
        <p14:creationId xmlns:p14="http://schemas.microsoft.com/office/powerpoint/2010/main" val="42152623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161459" y="476672"/>
            <a:ext cx="4587005" cy="5816977"/>
          </a:xfrm>
          <a:prstGeom prst="rect">
            <a:avLst/>
          </a:prstGeom>
        </p:spPr>
        <p:txBody>
          <a:bodyPr wrap="square">
            <a:spAutoFit/>
          </a:bodyPr>
          <a:lstStyle/>
          <a:p>
            <a:pPr lvl="0" indent="457200" algn="justLow" fontAlgn="base">
              <a:spcBef>
                <a:spcPct val="0"/>
              </a:spcBef>
              <a:spcAft>
                <a:spcPct val="0"/>
              </a:spcAft>
            </a:pPr>
            <a:r>
              <a:rPr lang="ar-SA" sz="3600" b="1" dirty="0" smtClean="0">
                <a:solidFill>
                  <a:srgbClr val="002060"/>
                </a:solidFill>
                <a:latin typeface="Times New Roman" pitchFamily="18" charset="0"/>
                <a:ea typeface="Times New Roman" pitchFamily="18" charset="0"/>
                <a:cs typeface="Traditional Arabic" pitchFamily="2" charset="-78"/>
              </a:rPr>
              <a:t>الفجوات</a:t>
            </a:r>
            <a:r>
              <a:rPr lang="ar-SA" sz="3600" b="1" dirty="0" smtClean="0">
                <a:latin typeface="Times New Roman" pitchFamily="18" charset="0"/>
                <a:ea typeface="Times New Roman" pitchFamily="18" charset="0"/>
                <a:cs typeface="Traditional Arabic" pitchFamily="2" charset="-78"/>
              </a:rPr>
              <a:t> </a:t>
            </a:r>
            <a:r>
              <a:rPr lang="en-US" sz="2400" b="1" dirty="0" smtClean="0">
                <a:solidFill>
                  <a:srgbClr val="C00000"/>
                </a:solidFill>
                <a:latin typeface="Traditional Arabic" pitchFamily="2" charset="-78"/>
                <a:ea typeface="Times New Roman" pitchFamily="18" charset="0"/>
                <a:cs typeface="Traditional Arabic" pitchFamily="2" charset="-78"/>
              </a:rPr>
              <a:t>Vacuoles</a:t>
            </a:r>
            <a:r>
              <a:rPr lang="ar-SA" sz="2400" b="1" dirty="0" smtClean="0">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تعتبر الفجوات من أهم مكونات البروتبلازم  فهي تحتوي على الماء والمواد العضوية وغير العضوية ومعظمها تكون في حالة سائلة وقد تكون هذه المواد تخزينية مثل السكر، الأحماض العضوية، البروتينات والفوسفات وأحياناً تكون نواتج إفرازية مثل أكسالات الكالسيوم والتانينات (الدباغيات)</a:t>
            </a:r>
            <a:r>
              <a:rPr lang="ar-SA" sz="2400" dirty="0">
                <a:latin typeface="Arial" pitchFamily="34" charset="0"/>
                <a:cs typeface="Arial" pitchFamily="34" charset="0"/>
              </a:rPr>
              <a:t> </a:t>
            </a:r>
            <a:r>
              <a:rPr lang="ar-SA" sz="2400" dirty="0" smtClean="0">
                <a:latin typeface="Times New Roman" pitchFamily="18" charset="0"/>
                <a:ea typeface="Times New Roman" pitchFamily="18" charset="0"/>
                <a:cs typeface="Traditional Arabic" pitchFamily="2" charset="-78"/>
              </a:rPr>
              <a:t>وأظهرت الدراسة الحديثة أن الفجوات لا تقتصر فقط على تجميع النواتج الأيضية ولكن تشترك في أعادة المواد الكيميائية النباتية في الخلية ( شكل 2 ). لذلك فأن الفجوات تستطيع أن تعمل كعضي يقوم بوظيفة حيوية مثل عملية الأيض، والتكشف، وتحريك المواد المخزنة نظراً لوجود بعض الإنزيمات التي تقوم بمثل هذه العمليات. وكأماكن لتجميع </a:t>
            </a:r>
            <a:r>
              <a:rPr lang="ar-SA" sz="2400" dirty="0" err="1" smtClean="0">
                <a:latin typeface="Times New Roman" pitchFamily="18" charset="0"/>
                <a:ea typeface="Times New Roman" pitchFamily="18" charset="0"/>
                <a:cs typeface="Traditional Arabic" pitchFamily="2" charset="-78"/>
              </a:rPr>
              <a:t>الصبغات</a:t>
            </a:r>
            <a:r>
              <a:rPr lang="ar-SA" sz="2400" dirty="0" smtClean="0">
                <a:latin typeface="Times New Roman" pitchFamily="18" charset="0"/>
                <a:ea typeface="Times New Roman" pitchFamily="18" charset="0"/>
                <a:cs typeface="Traditional Arabic" pitchFamily="2" charset="-78"/>
              </a:rPr>
              <a:t> خاصة ( الأنثوسيانات ) المسؤولة عن تلون الأزهار والثمار.</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endParaRPr lang="en-US" sz="2400" dirty="0" smtClean="0">
              <a:latin typeface="Arial" pitchFamily="34" charset="0"/>
              <a:cs typeface="Arial"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476672"/>
            <a:ext cx="3643979" cy="3168352"/>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9271"/>
          <a:stretch/>
        </p:blipFill>
        <p:spPr>
          <a:xfrm>
            <a:off x="940032" y="3754492"/>
            <a:ext cx="3121555" cy="2616578"/>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23928" y="866330"/>
            <a:ext cx="4976854" cy="5693866"/>
          </a:xfrm>
          <a:prstGeom prst="rect">
            <a:avLst/>
          </a:prstGeom>
        </p:spPr>
        <p:txBody>
          <a:bodyPr wrap="square">
            <a:spAutoFit/>
          </a:bodyPr>
          <a:lstStyle/>
          <a:p>
            <a:pPr lvl="0" indent="457200" algn="justLow" eaLnBrk="0" fontAlgn="base" hangingPunct="0">
              <a:spcBef>
                <a:spcPct val="0"/>
              </a:spcBef>
              <a:spcAft>
                <a:spcPct val="0"/>
              </a:spcAft>
            </a:pPr>
            <a:r>
              <a:rPr lang="ar-SA" sz="2800" dirty="0">
                <a:latin typeface="Times New Roman" pitchFamily="18" charset="0"/>
                <a:ea typeface="Times New Roman" pitchFamily="18" charset="0"/>
                <a:cs typeface="Traditional Arabic" pitchFamily="2" charset="-78"/>
              </a:rPr>
              <a:t>هي جسيمات قطرها حوالي 17-23 مليميكرومتر وهي أماكن تكوين البروتينات من الأحماض الأمينية وتتكون من كمية متساوية من البروتينات وحمض </a:t>
            </a:r>
            <a:r>
              <a:rPr lang="en-US" sz="2800" dirty="0">
                <a:solidFill>
                  <a:srgbClr val="C00000"/>
                </a:solidFill>
                <a:latin typeface="Traditional Arabic" pitchFamily="2" charset="-78"/>
                <a:ea typeface="Times New Roman" pitchFamily="18" charset="0"/>
                <a:cs typeface="Traditional Arabic" pitchFamily="2" charset="-78"/>
              </a:rPr>
              <a:t>RNA</a:t>
            </a:r>
            <a:r>
              <a:rPr lang="ar-SA" sz="2800" dirty="0">
                <a:latin typeface="Times New Roman" pitchFamily="18" charset="0"/>
                <a:ea typeface="Times New Roman" pitchFamily="18" charset="0"/>
                <a:cs typeface="Traditional Arabic" pitchFamily="2" charset="-78"/>
              </a:rPr>
              <a:t> وعند تكوين البروتين تتحد الرايبوسومات في مجاميع إلى رايبوسومات متعددة بواسطة حمض </a:t>
            </a:r>
            <a:r>
              <a:rPr lang="en-US" sz="2800" dirty="0">
                <a:latin typeface="Traditional Arabic" pitchFamily="2" charset="-78"/>
                <a:ea typeface="Times New Roman" pitchFamily="18" charset="0"/>
                <a:cs typeface="Traditional Arabic" pitchFamily="2" charset="-78"/>
              </a:rPr>
              <a:t>M.</a:t>
            </a:r>
            <a:r>
              <a:rPr lang="en-US" sz="2800" dirty="0">
                <a:solidFill>
                  <a:srgbClr val="C00000"/>
                </a:solidFill>
                <a:latin typeface="Traditional Arabic" pitchFamily="2" charset="-78"/>
                <a:ea typeface="Times New Roman" pitchFamily="18" charset="0"/>
                <a:cs typeface="Traditional Arabic" pitchFamily="2" charset="-78"/>
              </a:rPr>
              <a:t>RNA</a:t>
            </a:r>
            <a:r>
              <a:rPr lang="ar-SA" sz="2800" dirty="0">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حاملاً </a:t>
            </a:r>
            <a:r>
              <a:rPr lang="ar-SA" sz="2800" dirty="0">
                <a:latin typeface="Times New Roman" pitchFamily="18" charset="0"/>
                <a:ea typeface="Times New Roman" pitchFamily="18" charset="0"/>
                <a:cs typeface="Traditional Arabic" pitchFamily="2" charset="-78"/>
              </a:rPr>
              <a:t>الرسالة الوراثية من النواة. والأحماض الأمينية التي يتكون منها البروتين تأتي إلى الرايبوسومات المتعددة بواسطة حمض </a:t>
            </a:r>
            <a:r>
              <a:rPr lang="en-US" sz="2800" dirty="0">
                <a:latin typeface="Traditional Arabic" pitchFamily="2" charset="-78"/>
                <a:ea typeface="Times New Roman" pitchFamily="18" charset="0"/>
                <a:cs typeface="Traditional Arabic" pitchFamily="2" charset="-78"/>
              </a:rPr>
              <a:t>T. RNA</a:t>
            </a:r>
            <a:r>
              <a:rPr lang="ar-SA" sz="2800" dirty="0">
                <a:latin typeface="Times New Roman" pitchFamily="18" charset="0"/>
                <a:ea typeface="Times New Roman" pitchFamily="18" charset="0"/>
                <a:cs typeface="Traditional Arabic" pitchFamily="2" charset="-78"/>
              </a:rPr>
              <a:t> الناقل الموجود في السيتوبلازم. وتوجد الرايبوسومات إما طليقة في السيتوبلازم أو متصلة بالشبكة الإندوبلازمية كما توجد متصلة بغشاء النواة وفي النوية والبلاستيدات وكذلك في الأجسام </a:t>
            </a:r>
            <a:r>
              <a:rPr lang="ar-SA" sz="2800" dirty="0" smtClean="0">
                <a:latin typeface="Times New Roman" pitchFamily="18" charset="0"/>
                <a:ea typeface="Times New Roman" pitchFamily="18" charset="0"/>
                <a:cs typeface="Traditional Arabic" pitchFamily="2" charset="-78"/>
              </a:rPr>
              <a:t>السبحية. </a:t>
            </a:r>
            <a:endParaRPr lang="en-US" sz="2800" dirty="0">
              <a:latin typeface="Arial" pitchFamily="34" charset="0"/>
              <a:cs typeface="Arial" pitchFamily="34" charset="0"/>
            </a:endParaRPr>
          </a:p>
        </p:txBody>
      </p:sp>
      <p:sp>
        <p:nvSpPr>
          <p:cNvPr id="3" name="مستطيل 1"/>
          <p:cNvSpPr/>
          <p:nvPr/>
        </p:nvSpPr>
        <p:spPr>
          <a:xfrm>
            <a:off x="251520" y="404665"/>
            <a:ext cx="8640960" cy="584775"/>
          </a:xfrm>
          <a:prstGeom prst="rect">
            <a:avLst/>
          </a:prstGeom>
        </p:spPr>
        <p:txBody>
          <a:bodyPr wrap="square">
            <a:spAutoFit/>
          </a:bodyPr>
          <a:lstStyle/>
          <a:p>
            <a:pPr lvl="0" indent="457200" algn="justLow" fontAlgn="base">
              <a:spcBef>
                <a:spcPct val="0"/>
              </a:spcBef>
              <a:spcAft>
                <a:spcPct val="0"/>
              </a:spcAft>
            </a:pPr>
            <a:r>
              <a:rPr lang="ar-SA" sz="2400" b="1" dirty="0" smtClean="0">
                <a:latin typeface="Times New Roman" pitchFamily="18" charset="0"/>
                <a:ea typeface="Times New Roman" pitchFamily="18" charset="0"/>
                <a:cs typeface="Traditional Arabic" pitchFamily="2" charset="-78"/>
              </a:rPr>
              <a:t>ا</a:t>
            </a:r>
            <a:r>
              <a:rPr lang="ar-SA" sz="3200" b="1" dirty="0" smtClean="0">
                <a:latin typeface="Times New Roman" pitchFamily="18" charset="0"/>
                <a:ea typeface="Times New Roman" pitchFamily="18" charset="0"/>
                <a:cs typeface="Traditional Arabic" pitchFamily="2" charset="-78"/>
              </a:rPr>
              <a:t>لرايبوسومات </a:t>
            </a:r>
            <a:r>
              <a:rPr lang="en-US" sz="2400" b="1" dirty="0" smtClean="0">
                <a:solidFill>
                  <a:srgbClr val="C00000"/>
                </a:solidFill>
                <a:latin typeface="Traditional Arabic" pitchFamily="2" charset="-78"/>
                <a:ea typeface="Times New Roman" pitchFamily="18" charset="0"/>
                <a:cs typeface="Traditional Arabic" pitchFamily="2" charset="-78"/>
              </a:rPr>
              <a:t>Ribosomes</a:t>
            </a:r>
            <a:r>
              <a:rPr lang="ar-SA" sz="2400" b="1" dirty="0" smtClean="0">
                <a:latin typeface="Times New Roman" pitchFamily="18" charset="0"/>
                <a:ea typeface="Times New Roman" pitchFamily="18" charset="0"/>
                <a:cs typeface="Traditional Arabic" pitchFamily="2" charset="-78"/>
              </a:rPr>
              <a:t> </a:t>
            </a:r>
            <a:endParaRPr lang="en-US" sz="2400" dirty="0" smtClean="0">
              <a:latin typeface="Arial" pitchFamily="34" charset="0"/>
              <a:cs typeface="Arial" pitchFamily="34" charset="0"/>
            </a:endParaRPr>
          </a:p>
        </p:txBody>
      </p:sp>
      <p:pic>
        <p:nvPicPr>
          <p:cNvPr id="4" name="Picture 6" descr="07-10-Ribosomes-L"/>
          <p:cNvPicPr>
            <a:picLocks noChangeAspect="1" noChangeArrowheads="1"/>
          </p:cNvPicPr>
          <p:nvPr/>
        </p:nvPicPr>
        <p:blipFill rotWithShape="1">
          <a:blip r:embed="rId3" cstate="print"/>
          <a:srcRect l="66247"/>
          <a:stretch/>
        </p:blipFill>
        <p:spPr>
          <a:xfrm>
            <a:off x="683568" y="2924944"/>
            <a:ext cx="2494856" cy="3398837"/>
          </a:xfrm>
          <a:prstGeom prst="rect">
            <a:avLst/>
          </a:prstGeom>
          <a:noFill/>
          <a:ln/>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29828"/>
          <a:stretch/>
        </p:blipFill>
        <p:spPr>
          <a:xfrm>
            <a:off x="827584" y="809678"/>
            <a:ext cx="2828922" cy="2295029"/>
          </a:xfrm>
          <a:prstGeom prst="rect">
            <a:avLst/>
          </a:prstGeom>
        </p:spPr>
      </p:pic>
    </p:spTree>
    <p:extLst>
      <p:ext uri="{BB962C8B-B14F-4D97-AF65-F5344CB8AC3E}">
        <p14:creationId xmlns:p14="http://schemas.microsoft.com/office/powerpoint/2010/main" val="107943256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4650" y="1700807"/>
            <a:ext cx="4023656" cy="2840921"/>
          </a:xfrm>
          <a:prstGeom prst="rect">
            <a:avLst/>
          </a:prstGeom>
        </p:spPr>
      </p:pic>
      <p:sp>
        <p:nvSpPr>
          <p:cNvPr id="4" name="Rectangle 3"/>
          <p:cNvSpPr/>
          <p:nvPr/>
        </p:nvSpPr>
        <p:spPr>
          <a:xfrm>
            <a:off x="4951809" y="836712"/>
            <a:ext cx="3491880" cy="2554545"/>
          </a:xfrm>
          <a:prstGeom prst="rect">
            <a:avLst/>
          </a:prstGeom>
        </p:spPr>
        <p:txBody>
          <a:bodyPr wrap="square">
            <a:spAutoFit/>
          </a:bodyPr>
          <a:lstStyle/>
          <a:p>
            <a:pPr lvl="0" indent="457200" algn="justLow" eaLnBrk="0" fontAlgn="base" hangingPunct="0">
              <a:spcBef>
                <a:spcPct val="0"/>
              </a:spcBef>
              <a:spcAft>
                <a:spcPct val="0"/>
              </a:spcAft>
            </a:pPr>
            <a:r>
              <a:rPr lang="ar-SA" sz="2400" b="1" dirty="0">
                <a:solidFill>
                  <a:srgbClr val="0070C0"/>
                </a:solidFill>
                <a:latin typeface="Times New Roman" pitchFamily="18" charset="0"/>
                <a:ea typeface="Times New Roman" pitchFamily="18" charset="0"/>
                <a:cs typeface="Traditional Arabic" pitchFamily="2" charset="-78"/>
              </a:rPr>
              <a:t>الأنابيب الدقيقة </a:t>
            </a:r>
            <a:r>
              <a:rPr lang="en-US" sz="2400" b="1" dirty="0">
                <a:solidFill>
                  <a:srgbClr val="C00000"/>
                </a:solidFill>
                <a:latin typeface="Traditional Arabic" pitchFamily="2" charset="-78"/>
                <a:ea typeface="Times New Roman" pitchFamily="18" charset="0"/>
                <a:cs typeface="Traditional Arabic" pitchFamily="2" charset="-78"/>
              </a:rPr>
              <a:t>Microtubules</a:t>
            </a:r>
            <a:r>
              <a:rPr lang="ar-SA" b="1" dirty="0">
                <a:latin typeface="Times New Roman" pitchFamily="18" charset="0"/>
                <a:ea typeface="Times New Roman" pitchFamily="18" charset="0"/>
                <a:cs typeface="Traditional Arabic" pitchFamily="2" charset="-78"/>
              </a:rPr>
              <a:t> </a:t>
            </a:r>
            <a:endParaRPr lang="en-US" dirty="0">
              <a:latin typeface="Arial" pitchFamily="34" charset="0"/>
              <a:cs typeface="Arial" pitchFamily="34" charset="0"/>
            </a:endParaRPr>
          </a:p>
          <a:p>
            <a:pPr lvl="0" indent="457200" algn="justLow" eaLnBrk="0" fontAlgn="base" hangingPunct="0">
              <a:spcBef>
                <a:spcPct val="0"/>
              </a:spcBef>
              <a:spcAft>
                <a:spcPct val="0"/>
              </a:spcAft>
            </a:pPr>
            <a:r>
              <a:rPr lang="ar-SA" dirty="0">
                <a:latin typeface="Times New Roman" pitchFamily="18" charset="0"/>
                <a:ea typeface="Times New Roman" pitchFamily="18" charset="0"/>
                <a:cs typeface="Traditional Arabic" pitchFamily="2" charset="-78"/>
              </a:rPr>
              <a:t>	</a:t>
            </a:r>
            <a:r>
              <a:rPr lang="ar-SA" sz="2800" dirty="0">
                <a:latin typeface="Times New Roman" pitchFamily="18" charset="0"/>
                <a:ea typeface="Times New Roman" pitchFamily="18" charset="0"/>
                <a:cs typeface="Traditional Arabic" pitchFamily="2" charset="-78"/>
              </a:rPr>
              <a:t>أنابيب مستقيمة مجوفة حوالي 23-27 ميليميكرومتر في القطر تتكون من </a:t>
            </a:r>
            <a:r>
              <a:rPr lang="ar-SA" dirty="0">
                <a:latin typeface="Times New Roman" pitchFamily="18" charset="0"/>
                <a:ea typeface="Times New Roman" pitchFamily="18" charset="0"/>
                <a:cs typeface="Traditional Arabic" pitchFamily="2" charset="-78"/>
              </a:rPr>
              <a:t>تحت</a:t>
            </a:r>
            <a:r>
              <a:rPr lang="ar-SA" sz="2800" dirty="0">
                <a:latin typeface="Times New Roman" pitchFamily="18" charset="0"/>
                <a:ea typeface="Times New Roman" pitchFamily="18" charset="0"/>
                <a:cs typeface="Traditional Arabic" pitchFamily="2" charset="-78"/>
              </a:rPr>
              <a:t> وحدات من جزيئات البروتين ( ألفا ، بيتا) </a:t>
            </a:r>
          </a:p>
        </p:txBody>
      </p:sp>
      <p:sp>
        <p:nvSpPr>
          <p:cNvPr id="5" name="Rectangle 4"/>
          <p:cNvSpPr/>
          <p:nvPr/>
        </p:nvSpPr>
        <p:spPr>
          <a:xfrm>
            <a:off x="4932040" y="3212976"/>
            <a:ext cx="3744417" cy="3108543"/>
          </a:xfrm>
          <a:prstGeom prst="rect">
            <a:avLst/>
          </a:prstGeom>
        </p:spPr>
        <p:txBody>
          <a:bodyPr wrap="square">
            <a:spAutoFit/>
          </a:bodyPr>
          <a:lstStyle/>
          <a:p>
            <a:pPr lvl="0" indent="457200" algn="justLow" fontAlgn="base">
              <a:spcBef>
                <a:spcPct val="0"/>
              </a:spcBef>
              <a:spcAft>
                <a:spcPct val="0"/>
              </a:spcAft>
            </a:pPr>
            <a:r>
              <a:rPr lang="ar-SA" dirty="0">
                <a:latin typeface="Times New Roman" pitchFamily="18" charset="0"/>
                <a:ea typeface="Times New Roman" pitchFamily="18" charset="0"/>
                <a:cs typeface="Traditional Arabic" pitchFamily="2" charset="-78"/>
              </a:rPr>
              <a:t> </a:t>
            </a:r>
            <a:r>
              <a:rPr lang="ar-SA" sz="2800" dirty="0">
                <a:latin typeface="Times New Roman" pitchFamily="18" charset="0"/>
                <a:ea typeface="Times New Roman" pitchFamily="18" charset="0"/>
                <a:cs typeface="Traditional Arabic" pitchFamily="2" charset="-78"/>
              </a:rPr>
              <a:t>تيوبيولين وهي مكونات الخيوط المغزلية وتساعد في تكوين الجدار الخلوي في الانقسام الخلوي. وكذلك توجيه المواد الجديدة التي تترسب على الجدار الخلوي.كما أنها تكون مع خيوط الآكتين ما يعرف بالهيكل السيتوبلازمي </a:t>
            </a:r>
            <a:r>
              <a:rPr lang="en-US" sz="2800" dirty="0">
                <a:solidFill>
                  <a:srgbClr val="C00000"/>
                </a:solidFill>
                <a:latin typeface="Traditional Arabic" pitchFamily="2" charset="-78"/>
                <a:ea typeface="Times New Roman" pitchFamily="18" charset="0"/>
                <a:cs typeface="Traditional Arabic" pitchFamily="2" charset="-78"/>
              </a:rPr>
              <a:t>Cytoskeleton</a:t>
            </a:r>
            <a:r>
              <a:rPr lang="ar-SA" sz="2800" dirty="0">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a:t>
            </a:r>
            <a:endParaRPr lang="en-US" sz="2800" dirty="0">
              <a:latin typeface="Arial" pitchFamily="34" charset="0"/>
              <a:cs typeface="Arial" pitchFamily="34" charset="0"/>
            </a:endParaRPr>
          </a:p>
        </p:txBody>
      </p:sp>
    </p:spTree>
    <p:extLst>
      <p:ext uri="{BB962C8B-B14F-4D97-AF65-F5344CB8AC3E}">
        <p14:creationId xmlns:p14="http://schemas.microsoft.com/office/powerpoint/2010/main" val="9235670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ChangeArrowheads="1"/>
          </p:cNvSpPr>
          <p:nvPr/>
        </p:nvSpPr>
        <p:spPr bwMode="auto">
          <a:xfrm>
            <a:off x="4454820" y="430798"/>
            <a:ext cx="234359"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73" name="Rectangle 5"/>
          <p:cNvSpPr>
            <a:spLocks noChangeArrowheads="1"/>
          </p:cNvSpPr>
          <p:nvPr/>
        </p:nvSpPr>
        <p:spPr bwMode="auto">
          <a:xfrm>
            <a:off x="4860032" y="1052736"/>
            <a:ext cx="3825591"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الأجسام الدقيقة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Microbodies</a:t>
            </a: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Peroxisomes</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هي أجسام بروتوبلازمية كروية صغيرة الحجم 0.5 – 1.5 ميكرومتر، توجد في الخلايا النباتية تتكون من حشوة تحاط بغشاء مفرد ويقال بأنها تحتوي على أنزيمات تقوم بتحليل الجزيئات الكبيرة الداخلة في تركيب البروتوبلازم وعند تمزق الغشاء المفرد لهذه الأجسام فإن هذه الإنزيمات تعمل على تحليل محتويات الخلية وموتها ويحدث ذلك عند كبر الخلية وبلوغها أو تخصصها كما يحدث في الأوعية والقصيبات والألياف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 name="Object 3"/>
          <p:cNvGraphicFramePr>
            <a:graphicFrameLocks noChangeAspect="1"/>
          </p:cNvGraphicFramePr>
          <p:nvPr/>
        </p:nvGraphicFramePr>
        <p:xfrm>
          <a:off x="1547664" y="1484784"/>
          <a:ext cx="2448272" cy="200025"/>
        </p:xfrm>
        <a:graphic>
          <a:graphicData uri="http://schemas.openxmlformats.org/presentationml/2006/ole">
            <mc:AlternateContent xmlns:mc="http://schemas.openxmlformats.org/markup-compatibility/2006">
              <mc:Choice xmlns:v="urn:schemas-microsoft-com:vml" Requires="v">
                <p:oleObj spid="_x0000_s58439" r:id="rId3" imgW="152268" imgH="203024" progId="">
                  <p:embed/>
                </p:oleObj>
              </mc:Choice>
              <mc:Fallback>
                <p:oleObj r:id="rId3" imgW="152268" imgH="203024" progId="">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1484784"/>
                        <a:ext cx="2448272" cy="20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349" y="2862653"/>
            <a:ext cx="3987276" cy="3339899"/>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6349" y="250958"/>
            <a:ext cx="3819611" cy="2867702"/>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8104" y="764704"/>
            <a:ext cx="3131840" cy="5016758"/>
          </a:xfrm>
          <a:prstGeom prst="rect">
            <a:avLst/>
          </a:prstGeom>
        </p:spPr>
        <p:txBody>
          <a:bodyPr wrap="square">
            <a:spAutoFit/>
          </a:bodyPr>
          <a:lstStyle/>
          <a:p>
            <a:pPr lvl="0" indent="457200" algn="justLow" eaLnBrk="0" fontAlgn="base" hangingPunct="0">
              <a:spcBef>
                <a:spcPct val="0"/>
              </a:spcBef>
              <a:spcAft>
                <a:spcPct val="0"/>
              </a:spcAft>
            </a:pPr>
            <a:r>
              <a:rPr lang="ar-SA" sz="3200" b="1" dirty="0">
                <a:solidFill>
                  <a:srgbClr val="0070C0"/>
                </a:solidFill>
                <a:latin typeface="Times New Roman" pitchFamily="18" charset="0"/>
                <a:ea typeface="Times New Roman" pitchFamily="18" charset="0"/>
                <a:cs typeface="Traditional Arabic" pitchFamily="2" charset="-78"/>
              </a:rPr>
              <a:t>الأجسام الكروية </a:t>
            </a:r>
            <a:endParaRPr lang="ar-SA" sz="3200" b="1" dirty="0" smtClean="0">
              <a:solidFill>
                <a:srgbClr val="0070C0"/>
              </a:solidFill>
              <a:latin typeface="Times New Roman" pitchFamily="18" charset="0"/>
              <a:ea typeface="Times New Roman" pitchFamily="18" charset="0"/>
              <a:cs typeface="Traditional Arabic" pitchFamily="2" charset="-78"/>
            </a:endParaRPr>
          </a:p>
          <a:p>
            <a:pPr lvl="0" indent="457200" algn="justLow" eaLnBrk="0" fontAlgn="base" hangingPunct="0">
              <a:spcBef>
                <a:spcPct val="0"/>
              </a:spcBef>
              <a:spcAft>
                <a:spcPct val="0"/>
              </a:spcAft>
            </a:pPr>
            <a:r>
              <a:rPr lang="en-US" sz="3200" b="1" dirty="0" smtClean="0">
                <a:solidFill>
                  <a:srgbClr val="C00000"/>
                </a:solidFill>
                <a:latin typeface="Traditional Arabic" pitchFamily="2" charset="-78"/>
                <a:ea typeface="Times New Roman" pitchFamily="18" charset="0"/>
                <a:cs typeface="Traditional Arabic" pitchFamily="2" charset="-78"/>
              </a:rPr>
              <a:t>Spherosomes</a:t>
            </a:r>
            <a:r>
              <a:rPr lang="en-US" sz="3200" b="1" dirty="0" smtClean="0">
                <a:latin typeface="Times New Roman" pitchFamily="18" charset="0"/>
                <a:ea typeface="Times New Roman" pitchFamily="18" charset="0"/>
                <a:cs typeface="Traditional Arabic" pitchFamily="2" charset="-78"/>
              </a:rPr>
              <a:t> </a:t>
            </a:r>
            <a:r>
              <a:rPr lang="ar-SA" sz="3200" b="1" dirty="0">
                <a:latin typeface="Times New Roman" pitchFamily="18" charset="0"/>
                <a:ea typeface="Times New Roman" pitchFamily="18" charset="0"/>
                <a:cs typeface="Traditional Arabic" pitchFamily="2" charset="-78"/>
              </a:rPr>
              <a:t>( </a:t>
            </a:r>
            <a:r>
              <a:rPr lang="en-US" sz="3200" b="1" dirty="0">
                <a:solidFill>
                  <a:srgbClr val="C00000"/>
                </a:solidFill>
                <a:latin typeface="Traditional Arabic" pitchFamily="2" charset="-78"/>
                <a:ea typeface="Times New Roman" pitchFamily="18" charset="0"/>
                <a:cs typeface="Traditional Arabic" pitchFamily="2" charset="-78"/>
              </a:rPr>
              <a:t>Oil</a:t>
            </a:r>
            <a:r>
              <a:rPr lang="en-US" sz="3200" b="1" dirty="0">
                <a:latin typeface="Traditional Arabic" pitchFamily="2" charset="-78"/>
                <a:ea typeface="Times New Roman" pitchFamily="18" charset="0"/>
                <a:cs typeface="Traditional Arabic" pitchFamily="2" charset="-78"/>
              </a:rPr>
              <a:t> </a:t>
            </a:r>
            <a:r>
              <a:rPr lang="en-US" sz="3200" b="1" dirty="0">
                <a:solidFill>
                  <a:srgbClr val="C00000"/>
                </a:solidFill>
                <a:latin typeface="Traditional Arabic" pitchFamily="2" charset="-78"/>
                <a:ea typeface="Times New Roman" pitchFamily="18" charset="0"/>
                <a:cs typeface="Traditional Arabic" pitchFamily="2" charset="-78"/>
              </a:rPr>
              <a:t>Bodies</a:t>
            </a:r>
            <a:r>
              <a:rPr lang="ar-SA" sz="3200" b="1" dirty="0">
                <a:latin typeface="Times New Roman" pitchFamily="18" charset="0"/>
                <a:ea typeface="Times New Roman" pitchFamily="18" charset="0"/>
                <a:cs typeface="Traditional Arabic" pitchFamily="2" charset="-78"/>
              </a:rPr>
              <a:t> )</a:t>
            </a:r>
            <a:endParaRPr lang="en-US" sz="3200" dirty="0">
              <a:latin typeface="Arial" pitchFamily="34" charset="0"/>
              <a:cs typeface="Arial" pitchFamily="34" charset="0"/>
            </a:endParaRPr>
          </a:p>
          <a:p>
            <a:pPr lvl="0" indent="457200" algn="justLow" eaLnBrk="0" fontAlgn="base" hangingPunct="0">
              <a:spcBef>
                <a:spcPct val="0"/>
              </a:spcBef>
              <a:spcAft>
                <a:spcPct val="0"/>
              </a:spcAft>
            </a:pPr>
            <a:r>
              <a:rPr lang="ar-SA" sz="3200" dirty="0">
                <a:latin typeface="Times New Roman" pitchFamily="18" charset="0"/>
                <a:ea typeface="Times New Roman" pitchFamily="18" charset="0"/>
                <a:cs typeface="Traditional Arabic" pitchFamily="2" charset="-78"/>
              </a:rPr>
              <a:t>تراكيب كروية ذات مظهر حبيبي تحت  المجهر الضوئي، أما تحت المجهر الإلكتروني فليس لها تركيب مميز. توجد في جميع الخلايا النباتية ولكنها توجد بكثرة في الثمار </a:t>
            </a:r>
            <a:r>
              <a:rPr lang="ar-SA" sz="3200" dirty="0" smtClean="0">
                <a:latin typeface="Times New Roman" pitchFamily="18" charset="0"/>
                <a:ea typeface="Times New Roman" pitchFamily="18" charset="0"/>
                <a:cs typeface="Traditional Arabic" pitchFamily="2" charset="-78"/>
              </a:rPr>
              <a:t>والبذور.</a:t>
            </a:r>
            <a:endParaRPr lang="en-US" sz="3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385" y="548680"/>
            <a:ext cx="5066711" cy="5400600"/>
          </a:xfrm>
          <a:prstGeom prst="rect">
            <a:avLst/>
          </a:prstGeom>
        </p:spPr>
      </p:pic>
    </p:spTree>
    <p:extLst>
      <p:ext uri="{BB962C8B-B14F-4D97-AF65-F5344CB8AC3E}">
        <p14:creationId xmlns:p14="http://schemas.microsoft.com/office/powerpoint/2010/main" val="21073482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39552" y="332656"/>
            <a:ext cx="8208912" cy="6463888"/>
          </a:xfrm>
          <a:prstGeom prst="rect">
            <a:avLst/>
          </a:prstGeom>
        </p:spPr>
        <p:txBody>
          <a:bodyPr wrap="square">
            <a:spAutoFit/>
          </a:bodyPr>
          <a:lstStyle/>
          <a:p>
            <a:pPr lvl="0" indent="457200" algn="justLow" fontAlgn="base">
              <a:spcBef>
                <a:spcPct val="0"/>
              </a:spcBef>
              <a:spcAft>
                <a:spcPct val="0"/>
              </a:spcAft>
            </a:pPr>
            <a:r>
              <a:rPr lang="ar-SA" sz="2800" b="1" dirty="0" smtClean="0">
                <a:solidFill>
                  <a:srgbClr val="0070C0"/>
                </a:solidFill>
                <a:latin typeface="Times New Roman" pitchFamily="18" charset="0"/>
                <a:ea typeface="Times New Roman" pitchFamily="18" charset="0"/>
                <a:cs typeface="Traditional Arabic" pitchFamily="2" charset="-78"/>
              </a:rPr>
              <a:t>المواد غير </a:t>
            </a:r>
            <a:r>
              <a:rPr lang="ar-SA" sz="2800" b="1" dirty="0" err="1" smtClean="0">
                <a:solidFill>
                  <a:srgbClr val="0070C0"/>
                </a:solidFill>
                <a:latin typeface="Times New Roman" pitchFamily="18" charset="0"/>
                <a:ea typeface="Times New Roman" pitchFamily="18" charset="0"/>
                <a:cs typeface="Traditional Arabic" pitchFamily="2" charset="-78"/>
              </a:rPr>
              <a:t>البروتوبلازمية</a:t>
            </a:r>
            <a:r>
              <a:rPr lang="ar-SA" sz="2800" b="1" dirty="0" smtClean="0">
                <a:solidFill>
                  <a:srgbClr val="0070C0"/>
                </a:solidFill>
                <a:latin typeface="Times New Roman" pitchFamily="18" charset="0"/>
                <a:ea typeface="Times New Roman" pitchFamily="18" charset="0"/>
                <a:cs typeface="Traditional Arabic" pitchFamily="2" charset="-78"/>
              </a:rPr>
              <a:t> ( غير الحية )</a:t>
            </a:r>
            <a:endParaRPr lang="en-US" sz="2800" dirty="0" smtClean="0">
              <a:solidFill>
                <a:srgbClr val="0070C0"/>
              </a:solidFill>
              <a:latin typeface="Arial" pitchFamily="34" charset="0"/>
              <a:cs typeface="Arial" pitchFamily="34" charset="0"/>
            </a:endParaRPr>
          </a:p>
          <a:p>
            <a:pPr lvl="0" indent="457200" algn="justLow" eaLnBrk="0" fontAlgn="base" hangingPunct="0">
              <a:spcBef>
                <a:spcPct val="0"/>
              </a:spcBef>
              <a:spcAft>
                <a:spcPct val="0"/>
              </a:spcAft>
            </a:pPr>
            <a:r>
              <a:rPr lang="ar-SA" sz="2800" b="1" dirty="0" smtClean="0">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هي مواد أو نواتج </a:t>
            </a:r>
            <a:r>
              <a:rPr lang="ar-SA" sz="2800" dirty="0" err="1" smtClean="0">
                <a:latin typeface="Times New Roman" pitchFamily="18" charset="0"/>
                <a:ea typeface="Times New Roman" pitchFamily="18" charset="0"/>
                <a:cs typeface="Traditional Arabic" pitchFamily="2" charset="-78"/>
              </a:rPr>
              <a:t>الأيض</a:t>
            </a:r>
            <a:r>
              <a:rPr lang="ar-SA" sz="2800" dirty="0" smtClean="0">
                <a:latin typeface="Times New Roman" pitchFamily="18" charset="0"/>
                <a:ea typeface="Times New Roman" pitchFamily="18" charset="0"/>
                <a:cs typeface="Traditional Arabic" pitchFamily="2" charset="-78"/>
              </a:rPr>
              <a:t> الغذائي ويمكن أن تظهر أو تختفي في أوقات مختلفة في حياة الخلية وهي إما أن تكون نواتج مختزنة أو إفرازية ناتجة عن فعالية الخلية. وأهمها </a:t>
            </a:r>
            <a:r>
              <a:rPr lang="ar-SA" sz="2800" dirty="0" err="1" smtClean="0">
                <a:latin typeface="Times New Roman" pitchFamily="18" charset="0"/>
                <a:ea typeface="Times New Roman" pitchFamily="18" charset="0"/>
                <a:cs typeface="Traditional Arabic" pitchFamily="2" charset="-78"/>
              </a:rPr>
              <a:t>السليولوز</a:t>
            </a:r>
            <a:r>
              <a:rPr lang="ar-SA" sz="2800" dirty="0" smtClean="0">
                <a:latin typeface="Times New Roman" pitchFamily="18" charset="0"/>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Cellulose</a:t>
            </a:r>
            <a:r>
              <a:rPr lang="ar-SA" sz="2800" dirty="0" smtClean="0">
                <a:latin typeface="Times New Roman" pitchFamily="18" charset="0"/>
                <a:ea typeface="Times New Roman" pitchFamily="18" charset="0"/>
                <a:cs typeface="Traditional Arabic" pitchFamily="2" charset="-78"/>
              </a:rPr>
              <a:t> والنشا </a:t>
            </a:r>
            <a:r>
              <a:rPr lang="en-US" sz="2800" dirty="0" smtClean="0">
                <a:solidFill>
                  <a:srgbClr val="C00000"/>
                </a:solidFill>
                <a:latin typeface="Traditional Arabic" pitchFamily="2" charset="-78"/>
                <a:ea typeface="Times New Roman" pitchFamily="18" charset="0"/>
                <a:cs typeface="Traditional Arabic" pitchFamily="2" charset="-78"/>
              </a:rPr>
              <a:t>Starch</a:t>
            </a:r>
            <a:r>
              <a:rPr lang="ar-SA" sz="2800" dirty="0" smtClean="0">
                <a:latin typeface="Times New Roman" pitchFamily="18" charset="0"/>
                <a:ea typeface="Times New Roman" pitchFamily="18" charset="0"/>
                <a:cs typeface="Traditional Arabic" pitchFamily="2" charset="-78"/>
              </a:rPr>
              <a:t> والبروتينات </a:t>
            </a:r>
            <a:r>
              <a:rPr lang="en-US" sz="2800" dirty="0" smtClean="0">
                <a:solidFill>
                  <a:srgbClr val="C00000"/>
                </a:solidFill>
                <a:latin typeface="Traditional Arabic" pitchFamily="2" charset="-78"/>
                <a:ea typeface="Times New Roman" pitchFamily="18" charset="0"/>
                <a:cs typeface="Traditional Arabic" pitchFamily="2" charset="-78"/>
              </a:rPr>
              <a:t>Proteins</a:t>
            </a:r>
            <a:r>
              <a:rPr lang="ar-SA" sz="2800" dirty="0" smtClean="0">
                <a:latin typeface="Times New Roman" pitchFamily="18" charset="0"/>
                <a:ea typeface="Times New Roman" pitchFamily="18" charset="0"/>
                <a:cs typeface="Traditional Arabic" pitchFamily="2" charset="-78"/>
              </a:rPr>
              <a:t> والدهون والزيوت </a:t>
            </a:r>
            <a:r>
              <a:rPr lang="en-US" sz="2800" dirty="0" smtClean="0">
                <a:solidFill>
                  <a:srgbClr val="C00000"/>
                </a:solidFill>
                <a:latin typeface="Traditional Arabic" pitchFamily="2" charset="-78"/>
                <a:ea typeface="Times New Roman" pitchFamily="18" charset="0"/>
                <a:cs typeface="Traditional Arabic" pitchFamily="2" charset="-78"/>
              </a:rPr>
              <a:t>Oils</a:t>
            </a:r>
            <a:r>
              <a:rPr lang="en-US" sz="2800" dirty="0" smtClean="0">
                <a:latin typeface="Traditional Arabic" pitchFamily="2" charset="-78"/>
                <a:ea typeface="Times New Roman" pitchFamily="18" charset="0"/>
                <a:cs typeface="Traditional Arabic" pitchFamily="2" charset="-78"/>
              </a:rPr>
              <a:t> &amp; </a:t>
            </a:r>
            <a:r>
              <a:rPr lang="en-US" sz="2800" dirty="0" smtClean="0">
                <a:solidFill>
                  <a:srgbClr val="C00000"/>
                </a:solidFill>
                <a:latin typeface="Traditional Arabic" pitchFamily="2" charset="-78"/>
                <a:ea typeface="Times New Roman" pitchFamily="18" charset="0"/>
                <a:cs typeface="Traditional Arabic" pitchFamily="2" charset="-78"/>
              </a:rPr>
              <a:t>Fats</a:t>
            </a:r>
            <a:r>
              <a:rPr lang="ar-SA" sz="2800" dirty="0" smtClean="0">
                <a:latin typeface="Times New Roman" pitchFamily="18" charset="0"/>
                <a:ea typeface="Times New Roman" pitchFamily="18" charset="0"/>
                <a:cs typeface="Traditional Arabic" pitchFamily="2" charset="-78"/>
              </a:rPr>
              <a:t> والبلورات </a:t>
            </a:r>
            <a:r>
              <a:rPr lang="en-US" sz="2800" dirty="0" smtClean="0">
                <a:solidFill>
                  <a:srgbClr val="C00000"/>
                </a:solidFill>
                <a:latin typeface="Traditional Arabic" pitchFamily="2" charset="-78"/>
                <a:ea typeface="Times New Roman" pitchFamily="18" charset="0"/>
                <a:cs typeface="Traditional Arabic" pitchFamily="2" charset="-78"/>
              </a:rPr>
              <a:t>Crystals</a:t>
            </a:r>
            <a:r>
              <a:rPr lang="ar-SA" sz="2800" dirty="0" smtClean="0">
                <a:latin typeface="Times New Roman" pitchFamily="18" charset="0"/>
                <a:ea typeface="Times New Roman" pitchFamily="18" charset="0"/>
                <a:cs typeface="Traditional Arabic" pitchFamily="2" charset="-78"/>
              </a:rPr>
              <a:t> والأجسام </a:t>
            </a:r>
            <a:r>
              <a:rPr lang="ar-SA" sz="2800" dirty="0" err="1" smtClean="0">
                <a:latin typeface="Times New Roman" pitchFamily="18" charset="0"/>
                <a:ea typeface="Times New Roman" pitchFamily="18" charset="0"/>
                <a:cs typeface="Traditional Arabic" pitchFamily="2" charset="-78"/>
              </a:rPr>
              <a:t>السليكية</a:t>
            </a:r>
            <a:r>
              <a:rPr lang="ar-SA" sz="2800" dirty="0" smtClean="0">
                <a:latin typeface="Times New Roman" pitchFamily="18" charset="0"/>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Silica</a:t>
            </a:r>
            <a:r>
              <a:rPr lang="en-US" sz="2800" dirty="0" smtClean="0">
                <a:latin typeface="Traditional Arabic" pitchFamily="2" charset="-78"/>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bodies</a:t>
            </a:r>
            <a:r>
              <a:rPr lang="ar-SA" sz="2800" dirty="0" smtClean="0">
                <a:latin typeface="Times New Roman" pitchFamily="18" charset="0"/>
                <a:ea typeface="Times New Roman" pitchFamily="18" charset="0"/>
                <a:cs typeface="Traditional Arabic" pitchFamily="2" charset="-78"/>
              </a:rPr>
              <a:t>. كما تضم أيضاً بعض المواد العضوية مثل </a:t>
            </a:r>
            <a:r>
              <a:rPr lang="ar-SA" sz="2800" dirty="0" err="1" smtClean="0">
                <a:latin typeface="Times New Roman" pitchFamily="18" charset="0"/>
                <a:ea typeface="Times New Roman" pitchFamily="18" charset="0"/>
                <a:cs typeface="Traditional Arabic" pitchFamily="2" charset="-78"/>
              </a:rPr>
              <a:t>التانينات</a:t>
            </a:r>
            <a:r>
              <a:rPr lang="ar-SA" sz="2800" dirty="0" smtClean="0">
                <a:latin typeface="Times New Roman" pitchFamily="18" charset="0"/>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Tannins</a:t>
            </a:r>
            <a:r>
              <a:rPr lang="ar-SA" sz="2800" dirty="0" smtClean="0">
                <a:latin typeface="Times New Roman" pitchFamily="18" charset="0"/>
                <a:ea typeface="Times New Roman" pitchFamily="18" charset="0"/>
                <a:cs typeface="Traditional Arabic" pitchFamily="2" charset="-78"/>
              </a:rPr>
              <a:t> </a:t>
            </a:r>
            <a:r>
              <a:rPr lang="ar-SA" sz="2800" dirty="0" err="1" smtClean="0">
                <a:latin typeface="Times New Roman" pitchFamily="18" charset="0"/>
                <a:ea typeface="Times New Roman" pitchFamily="18" charset="0"/>
                <a:cs typeface="Traditional Arabic" pitchFamily="2" charset="-78"/>
              </a:rPr>
              <a:t>والراتنج</a:t>
            </a:r>
            <a:r>
              <a:rPr lang="ar-SA" sz="2800" dirty="0" smtClean="0">
                <a:latin typeface="Times New Roman" pitchFamily="18" charset="0"/>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Resins</a:t>
            </a:r>
            <a:r>
              <a:rPr lang="ar-SA" sz="2800" dirty="0" smtClean="0">
                <a:latin typeface="Times New Roman" pitchFamily="18" charset="0"/>
                <a:ea typeface="Times New Roman" pitchFamily="18" charset="0"/>
                <a:cs typeface="Traditional Arabic" pitchFamily="2" charset="-78"/>
              </a:rPr>
              <a:t> </a:t>
            </a:r>
            <a:r>
              <a:rPr lang="ar-SA" sz="2800" dirty="0" err="1" smtClean="0">
                <a:latin typeface="Times New Roman" pitchFamily="18" charset="0"/>
                <a:ea typeface="Times New Roman" pitchFamily="18" charset="0"/>
                <a:cs typeface="Traditional Arabic" pitchFamily="2" charset="-78"/>
              </a:rPr>
              <a:t>والصموغ</a:t>
            </a:r>
            <a:r>
              <a:rPr lang="ar-SA" sz="2800" dirty="0" smtClean="0">
                <a:latin typeface="Times New Roman" pitchFamily="18" charset="0"/>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Gums</a:t>
            </a:r>
            <a:r>
              <a:rPr lang="ar-SA" sz="2800" dirty="0" smtClean="0">
                <a:latin typeface="Times New Roman" pitchFamily="18" charset="0"/>
                <a:ea typeface="Times New Roman" pitchFamily="18" charset="0"/>
                <a:cs typeface="Traditional Arabic" pitchFamily="2" charset="-78"/>
              </a:rPr>
              <a:t> والأصباغ </a:t>
            </a:r>
            <a:r>
              <a:rPr lang="en-US" sz="2800" dirty="0" smtClean="0">
                <a:solidFill>
                  <a:srgbClr val="C00000"/>
                </a:solidFill>
                <a:latin typeface="Traditional Arabic" pitchFamily="2" charset="-78"/>
                <a:ea typeface="Times New Roman" pitchFamily="18" charset="0"/>
                <a:cs typeface="Traditional Arabic" pitchFamily="2" charset="-78"/>
              </a:rPr>
              <a:t>Pigments</a:t>
            </a:r>
            <a:r>
              <a:rPr lang="ar-SA" sz="2800" dirty="0" smtClean="0">
                <a:latin typeface="Times New Roman" pitchFamily="18" charset="0"/>
                <a:ea typeface="Times New Roman" pitchFamily="18" charset="0"/>
                <a:cs typeface="Traditional Arabic" pitchFamily="2" charset="-78"/>
              </a:rPr>
              <a:t> والشموع </a:t>
            </a:r>
            <a:r>
              <a:rPr lang="en-US" sz="2800" dirty="0" smtClean="0">
                <a:solidFill>
                  <a:srgbClr val="C00000"/>
                </a:solidFill>
                <a:latin typeface="Traditional Arabic" pitchFamily="2" charset="-78"/>
                <a:ea typeface="Times New Roman" pitchFamily="18" charset="0"/>
                <a:cs typeface="Traditional Arabic" pitchFamily="2" charset="-78"/>
              </a:rPr>
              <a:t>Waxes</a:t>
            </a:r>
            <a:r>
              <a:rPr lang="ar-SA" sz="2800" dirty="0" smtClean="0">
                <a:latin typeface="Times New Roman" pitchFamily="18" charset="0"/>
                <a:ea typeface="Times New Roman" pitchFamily="18" charset="0"/>
                <a:cs typeface="Traditional Arabic" pitchFamily="2" charset="-78"/>
              </a:rPr>
              <a:t> .</a:t>
            </a:r>
            <a:endParaRPr lang="en-US" sz="2800" dirty="0" smtClean="0">
              <a:latin typeface="Arial" pitchFamily="34" charset="0"/>
              <a:cs typeface="Arial" pitchFamily="34" charset="0"/>
            </a:endParaRPr>
          </a:p>
          <a:p>
            <a:pPr lvl="0" indent="457200" algn="justLow" eaLnBrk="0" fontAlgn="base" hangingPunct="0">
              <a:spcBef>
                <a:spcPct val="0"/>
              </a:spcBef>
              <a:spcAft>
                <a:spcPct val="0"/>
              </a:spcAft>
            </a:pPr>
            <a:r>
              <a:rPr lang="ar-SA" sz="3600" b="1" dirty="0" err="1" smtClean="0">
                <a:solidFill>
                  <a:srgbClr val="0070C0"/>
                </a:solidFill>
                <a:latin typeface="Times New Roman" pitchFamily="18" charset="0"/>
                <a:ea typeface="Times New Roman" pitchFamily="18" charset="0"/>
                <a:cs typeface="Traditional Arabic" pitchFamily="2" charset="-78"/>
              </a:rPr>
              <a:t>السليولوز</a:t>
            </a:r>
            <a:r>
              <a:rPr lang="ar-SA" sz="3600" b="1" dirty="0" smtClean="0">
                <a:solidFill>
                  <a:srgbClr val="0070C0"/>
                </a:solidFill>
                <a:latin typeface="Times New Roman" pitchFamily="18" charset="0"/>
                <a:ea typeface="Times New Roman" pitchFamily="18" charset="0"/>
                <a:cs typeface="Traditional Arabic" pitchFamily="2" charset="-78"/>
              </a:rPr>
              <a:t> </a:t>
            </a:r>
            <a:r>
              <a:rPr lang="en-US" sz="2800" b="1" dirty="0" smtClean="0">
                <a:solidFill>
                  <a:srgbClr val="C00000"/>
                </a:solidFill>
                <a:latin typeface="Traditional Arabic" pitchFamily="2" charset="-78"/>
                <a:ea typeface="Times New Roman" pitchFamily="18" charset="0"/>
                <a:cs typeface="Traditional Arabic" pitchFamily="2" charset="-78"/>
              </a:rPr>
              <a:t>Cellulose</a:t>
            </a:r>
            <a:r>
              <a:rPr lang="ar-SA" sz="2800" b="1" dirty="0" smtClean="0">
                <a:latin typeface="Times New Roman" pitchFamily="18" charset="0"/>
                <a:ea typeface="Times New Roman" pitchFamily="18" charset="0"/>
                <a:cs typeface="Traditional Arabic" pitchFamily="2" charset="-78"/>
              </a:rPr>
              <a:t> </a:t>
            </a:r>
            <a:endParaRPr lang="en-US" sz="2800" dirty="0" smtClean="0">
              <a:latin typeface="Arial" pitchFamily="34" charset="0"/>
              <a:cs typeface="Arial" pitchFamily="34" charset="0"/>
            </a:endParaRPr>
          </a:p>
          <a:p>
            <a:pPr lvl="0" indent="457200" algn="justLow" eaLnBrk="0" fontAlgn="base" hangingPunct="0">
              <a:spcBef>
                <a:spcPct val="0"/>
              </a:spcBef>
              <a:spcAft>
                <a:spcPct val="0"/>
              </a:spcAft>
            </a:pPr>
            <a:r>
              <a:rPr lang="ar-SA" sz="2800" dirty="0" smtClean="0">
                <a:latin typeface="Times New Roman" pitchFamily="18" charset="0"/>
                <a:ea typeface="Times New Roman" pitchFamily="18" charset="0"/>
                <a:cs typeface="Traditional Arabic" pitchFamily="2" charset="-78"/>
              </a:rPr>
              <a:t>هو المادة الرئيسة في تكوين الجدار الخلوي. وهو مركب </a:t>
            </a:r>
            <a:r>
              <a:rPr lang="ar-SA" sz="2800" dirty="0" err="1" smtClean="0">
                <a:latin typeface="Times New Roman" pitchFamily="18" charset="0"/>
                <a:ea typeface="Times New Roman" pitchFamily="18" charset="0"/>
                <a:cs typeface="Traditional Arabic" pitchFamily="2" charset="-78"/>
              </a:rPr>
              <a:t>كربوايدراتي</a:t>
            </a:r>
            <a:r>
              <a:rPr lang="ar-SA" sz="2800" dirty="0" smtClean="0">
                <a:latin typeface="Times New Roman" pitchFamily="18" charset="0"/>
                <a:ea typeface="Times New Roman" pitchFamily="18" charset="0"/>
                <a:cs typeface="Traditional Arabic" pitchFamily="2" charset="-78"/>
              </a:rPr>
              <a:t> عديد </a:t>
            </a:r>
            <a:r>
              <a:rPr lang="ar-SA" sz="2800" dirty="0" err="1" smtClean="0">
                <a:latin typeface="Times New Roman" pitchFamily="18" charset="0"/>
                <a:ea typeface="Times New Roman" pitchFamily="18" charset="0"/>
                <a:cs typeface="Traditional Arabic" pitchFamily="2" charset="-78"/>
              </a:rPr>
              <a:t>التسكر</a:t>
            </a:r>
            <a:r>
              <a:rPr lang="ar-SA" sz="2800" dirty="0" smtClean="0">
                <a:latin typeface="Times New Roman" pitchFamily="18" charset="0"/>
                <a:ea typeface="Times New Roman" pitchFamily="18" charset="0"/>
                <a:cs typeface="Traditional Arabic" pitchFamily="2" charset="-78"/>
              </a:rPr>
              <a:t> محب للماء </a:t>
            </a:r>
            <a:r>
              <a:rPr lang="ar-SA" sz="2800" dirty="0" err="1" smtClean="0">
                <a:latin typeface="Times New Roman" pitchFamily="18" charset="0"/>
                <a:ea typeface="Times New Roman" pitchFamily="18" charset="0"/>
                <a:cs typeface="Traditional Arabic" pitchFamily="2" charset="-78"/>
              </a:rPr>
              <a:t>و</a:t>
            </a:r>
            <a:r>
              <a:rPr lang="ar-SA" sz="2800" dirty="0" smtClean="0">
                <a:latin typeface="Times New Roman" pitchFamily="18" charset="0"/>
                <a:ea typeface="Times New Roman" pitchFamily="18" charset="0"/>
                <a:cs typeface="Traditional Arabic" pitchFamily="2" charset="-78"/>
              </a:rPr>
              <a:t> يكون على صورة </a:t>
            </a:r>
            <a:r>
              <a:rPr lang="ar-SA" sz="2800" dirty="0" err="1" smtClean="0">
                <a:latin typeface="Times New Roman" pitchFamily="18" charset="0"/>
                <a:ea typeface="Times New Roman" pitchFamily="18" charset="0"/>
                <a:cs typeface="Traditional Arabic" pitchFamily="2" charset="-78"/>
              </a:rPr>
              <a:t>متبلمرة</a:t>
            </a:r>
            <a:r>
              <a:rPr lang="ar-SA" sz="2800" dirty="0" smtClean="0">
                <a:latin typeface="Times New Roman" pitchFamily="18" charset="0"/>
                <a:ea typeface="Times New Roman" pitchFamily="18" charset="0"/>
                <a:cs typeface="Traditional Arabic" pitchFamily="2" charset="-78"/>
              </a:rPr>
              <a:t> ويتكون من جزيئات على هيئة سلسلة طويلة وحداتها الأساسية بقايا جلوكوز غير مائي بالرمز </a:t>
            </a:r>
            <a:r>
              <a:rPr lang="en-US" sz="2800" baseline="30000" dirty="0" smtClean="0">
                <a:latin typeface="Traditional Arabic" pitchFamily="2" charset="-78"/>
                <a:ea typeface="Times New Roman" pitchFamily="18" charset="0"/>
                <a:cs typeface="Traditional Arabic" pitchFamily="2" charset="-78"/>
              </a:rPr>
              <a:t>n</a:t>
            </a:r>
            <a:r>
              <a:rPr lang="ar-SA" sz="2800" dirty="0" smtClean="0">
                <a:latin typeface="Times New Roman" pitchFamily="18" charset="0"/>
                <a:ea typeface="Times New Roman" pitchFamily="18" charset="0"/>
                <a:cs typeface="Traditional Arabic" pitchFamily="2" charset="-78"/>
              </a:rPr>
              <a:t>( </a:t>
            </a:r>
            <a:r>
              <a:rPr lang="en-US" sz="2800" dirty="0" smtClean="0">
                <a:latin typeface="Traditional Arabic" pitchFamily="2" charset="-78"/>
                <a:ea typeface="Times New Roman" pitchFamily="18" charset="0"/>
                <a:cs typeface="Traditional Arabic" pitchFamily="2" charset="-78"/>
              </a:rPr>
              <a:t>C</a:t>
            </a:r>
            <a:r>
              <a:rPr lang="en-US" sz="2800" baseline="-30000" dirty="0" smtClean="0">
                <a:latin typeface="Traditional Arabic" pitchFamily="2" charset="-78"/>
                <a:ea typeface="Times New Roman" pitchFamily="18" charset="0"/>
                <a:cs typeface="Traditional Arabic" pitchFamily="2" charset="-78"/>
              </a:rPr>
              <a:t>6</a:t>
            </a:r>
            <a:r>
              <a:rPr lang="en-US" sz="2800" dirty="0" smtClean="0">
                <a:latin typeface="Traditional Arabic" pitchFamily="2" charset="-78"/>
                <a:ea typeface="Times New Roman" pitchFamily="18" charset="0"/>
                <a:cs typeface="Traditional Arabic" pitchFamily="2" charset="-78"/>
              </a:rPr>
              <a:t>H</a:t>
            </a:r>
            <a:r>
              <a:rPr lang="en-US" sz="2800" baseline="-30000" dirty="0" smtClean="0">
                <a:latin typeface="Traditional Arabic" pitchFamily="2" charset="-78"/>
                <a:ea typeface="Times New Roman" pitchFamily="18" charset="0"/>
                <a:cs typeface="Traditional Arabic" pitchFamily="2" charset="-78"/>
              </a:rPr>
              <a:t>10</a:t>
            </a:r>
            <a:r>
              <a:rPr lang="en-US" sz="2800" dirty="0" smtClean="0">
                <a:latin typeface="Traditional Arabic" pitchFamily="2" charset="-78"/>
                <a:ea typeface="Times New Roman" pitchFamily="18" charset="0"/>
                <a:cs typeface="Traditional Arabic" pitchFamily="2" charset="-78"/>
              </a:rPr>
              <a:t>O</a:t>
            </a:r>
            <a:r>
              <a:rPr lang="en-US" sz="2800" baseline="-30000" dirty="0" smtClean="0">
                <a:latin typeface="Traditional Arabic" pitchFamily="2" charset="-78"/>
                <a:ea typeface="Times New Roman" pitchFamily="18" charset="0"/>
                <a:cs typeface="Traditional Arabic" pitchFamily="2" charset="-78"/>
              </a:rPr>
              <a:t>5</a:t>
            </a:r>
            <a:r>
              <a:rPr lang="ar-SA" sz="2800" dirty="0" smtClean="0">
                <a:latin typeface="Times New Roman" pitchFamily="18" charset="0"/>
                <a:ea typeface="Times New Roman" pitchFamily="18" charset="0"/>
                <a:cs typeface="Traditional Arabic" pitchFamily="2" charset="-78"/>
              </a:rPr>
              <a:t> ) وتوجد الجزيئات مرتبة ولذلك فلها خاصيتي الاستقطاب الضوئي ( ظاهرة تكون فيها الاهتزازات في الموجه الضوئية في اتجاه واحد )، والانكسار الثنائي ( ظاهرة تشعب شعاع الضوء الساقط إلى شعاعين ) ( شكل 16 ).</a:t>
            </a:r>
            <a:endParaRPr lang="en-U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0800" y="1244600"/>
            <a:ext cx="6502400" cy="4368800"/>
          </a:xfrm>
          <a:prstGeom prst="rect">
            <a:avLst/>
          </a:prstGeom>
        </p:spPr>
      </p:pic>
    </p:spTree>
    <p:extLst>
      <p:ext uri="{BB962C8B-B14F-4D97-AF65-F5344CB8AC3E}">
        <p14:creationId xmlns:p14="http://schemas.microsoft.com/office/powerpoint/2010/main" val="7446023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323528" y="574249"/>
            <a:ext cx="8496944" cy="54476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النشا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Starch</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هو من أهم المواد غير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ويتكون على هيئة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حببيبات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تنشأ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ويعتبر من أكثر المواد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الكربوهيدراتية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انتشاراً في عالم النبات. فخلال التركيب الضوئي يتكون النشا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الخضر وأخيراً يتحلل ثم يعاد تكوينه كنشا تخزيني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النشوية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Amyloplast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التي قد تحتوي على واحدة أو أكثر من حبيبات النشا.</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حبيبات النشا ذات أشكال مختلفة ( شكل 12 )كما أنها تختلف أيضاً في موضع السرة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hilum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وفي تكوينها على هيئة طبقات. مما يجعلها ذات أهمية كبيرة في تعريف النبات. فحبيبة النشا في البطاطس تتكون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سرة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جانبية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excentric</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يترسب حولها النشا على هيئة طبقات متفاوتة في الكثافة وذات درجات انكسار مختلفة. بينما حبيبة النشا في الذرة ذات سره مركزية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concentric</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وقد تكون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السرة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على هيئة شق طويل كما في الفاصوليا وقد تكون أحياناً مستطيلة ومتفرعة.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وقد تكون حبيبة النشا بسيطة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simple</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إذا احتوت الحبيبة على سره واحدة أو مركبة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compound</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إذا احتوت حبيبة النشا على أكثر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سرة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في نشا البطاطس. وقد تتجمع حبيبات النشا الصغيرة في مجاميع مختلفة كما في نشا الأرز وأحياناً تأخذ حبيبات النشا أشكالاً مختلفة كما في نشا الموز.</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827584" y="836712"/>
            <a:ext cx="7488832" cy="5078313"/>
          </a:xfrm>
          <a:prstGeom prst="rect">
            <a:avLst/>
          </a:prstGeom>
        </p:spPr>
        <p:txBody>
          <a:bodyPr wrap="square">
            <a:spAutoFit/>
          </a:bodyPr>
          <a:lstStyle/>
          <a:p>
            <a:pPr lvl="0" indent="457200" algn="justLow" fontAlgn="base">
              <a:spcBef>
                <a:spcPct val="0"/>
              </a:spcBef>
              <a:spcAft>
                <a:spcPct val="0"/>
              </a:spcAft>
            </a:pPr>
            <a:r>
              <a:rPr lang="ar-SA" sz="3600" b="1" dirty="0" smtClean="0">
                <a:solidFill>
                  <a:srgbClr val="0070C0"/>
                </a:solidFill>
                <a:latin typeface="Traditional Arabic" pitchFamily="2" charset="-78"/>
                <a:ea typeface="Times New Roman" pitchFamily="18" charset="0"/>
                <a:cs typeface="Traditional Arabic" pitchFamily="2" charset="-78"/>
              </a:rPr>
              <a:t>الجسم النباتي </a:t>
            </a:r>
            <a:r>
              <a:rPr lang="en-US" sz="3600" b="1" dirty="0" smtClean="0">
                <a:solidFill>
                  <a:srgbClr val="FF0000"/>
                </a:solidFill>
                <a:latin typeface="Traditional Arabic" pitchFamily="2" charset="-78"/>
                <a:ea typeface="Times New Roman" pitchFamily="18" charset="0"/>
                <a:cs typeface="Traditional Arabic" pitchFamily="2" charset="-78"/>
              </a:rPr>
              <a:t>Plant body</a:t>
            </a:r>
            <a:r>
              <a:rPr lang="ar-SA" sz="3600" b="1" dirty="0" smtClean="0">
                <a:solidFill>
                  <a:srgbClr val="FF0000"/>
                </a:solidFill>
                <a:latin typeface="Traditional Arabic" pitchFamily="2" charset="-78"/>
                <a:ea typeface="Times New Roman" pitchFamily="18" charset="0"/>
                <a:cs typeface="Traditional Arabic" pitchFamily="2" charset="-78"/>
              </a:rPr>
              <a:t> </a:t>
            </a:r>
            <a:endParaRPr lang="en-US" sz="3600" dirty="0" smtClean="0">
              <a:solidFill>
                <a:srgbClr val="FF0000"/>
              </a:solidFill>
              <a:latin typeface="Arial" pitchFamily="34" charset="0"/>
              <a:cs typeface="Arial" pitchFamily="34" charset="0"/>
            </a:endParaRPr>
          </a:p>
          <a:p>
            <a:pPr lvl="0" indent="457200" algn="justLow" eaLnBrk="0" fontAlgn="base" hangingPunct="0">
              <a:spcBef>
                <a:spcPct val="0"/>
              </a:spcBef>
              <a:spcAft>
                <a:spcPct val="0"/>
              </a:spcAft>
            </a:pPr>
            <a:r>
              <a:rPr lang="ar-SA" sz="3600" dirty="0" smtClean="0">
                <a:latin typeface="Traditional Arabic" pitchFamily="2" charset="-78"/>
                <a:ea typeface="Times New Roman" pitchFamily="18" charset="0"/>
                <a:cs typeface="Traditional Arabic" pitchFamily="2" charset="-78"/>
              </a:rPr>
              <a:t>بالرغم من الاختلافات الكبيرة بين النباتات الوعائية المختلفة في المظهر والحجم والشكل النباتي من أعشاب وشجيرات وأشجار. إلا أن هناك صفة عامة تشترك فيها جميع النباتات الراقية وهذه الصفة أن النبات يتكون عادة من محور رئيسي ذو </a:t>
            </a:r>
            <a:r>
              <a:rPr lang="ar-SA" sz="3600" dirty="0" err="1" smtClean="0">
                <a:latin typeface="Traditional Arabic" pitchFamily="2" charset="-78"/>
                <a:ea typeface="Times New Roman" pitchFamily="18" charset="0"/>
                <a:cs typeface="Traditional Arabic" pitchFamily="2" charset="-78"/>
              </a:rPr>
              <a:t>زوائد</a:t>
            </a:r>
            <a:r>
              <a:rPr lang="ar-SA" sz="3600" dirty="0" smtClean="0">
                <a:latin typeface="Traditional Arabic" pitchFamily="2" charset="-78"/>
                <a:ea typeface="Times New Roman" pitchFamily="18" charset="0"/>
                <a:cs typeface="Traditional Arabic" pitchFamily="2" charset="-78"/>
              </a:rPr>
              <a:t> جانبية. ويظهر هذا الجسم النباتي تطوراً عالياً في صفات التخصص التركيبي والوظيفي منعكسة في التميز لهذا الجسم خارجياً إلى أعضاء وداخلياً إلى أنواع مختلفة من خلايا وأنسجة ثم نظم نسيجية.</a:t>
            </a:r>
            <a:endParaRPr lang="en-US" sz="36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صورة 1" descr="C:\Users\user\Documents\DOAIGEY\صور مورفولوجيا النبات وتشريحه أسود وأبيض\شكل16.JPG"/>
          <p:cNvPicPr>
            <a:picLocks noChangeAspect="1" noChangeArrowheads="1"/>
          </p:cNvPicPr>
          <p:nvPr/>
        </p:nvPicPr>
        <p:blipFill>
          <a:blip r:embed="rId2" cstate="print"/>
          <a:srcRect/>
          <a:stretch>
            <a:fillRect/>
          </a:stretch>
        </p:blipFill>
        <p:spPr bwMode="auto">
          <a:xfrm>
            <a:off x="899592" y="692696"/>
            <a:ext cx="6768752" cy="54726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467544" y="9929"/>
            <a:ext cx="8280920"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البروتينات</a:t>
            </a:r>
            <a:r>
              <a:rPr kumimoji="0" lang="ar-SA" sz="32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Proteins</a:t>
            </a:r>
            <a:r>
              <a:rPr kumimoji="0" lang="ar-SA" sz="32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هي المكونات الأساسية للأجسام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الحية، وتختزن على هيئة أجسام بروتينية أو </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حبيبات </a:t>
            </a:r>
            <a:r>
              <a:rPr kumimoji="0" lang="ar-SA" sz="28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ألـيرون</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Aleurone</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grains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الثمار والبـذور لعدة أنواع من النباتات، وتوجد البروتينات المختزنة على صورة متبلورة وغير متبلورة. فغير المتبلورة تكون على هيئة أشباه كرات (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Globoids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أو كتل ليس لها شكل خاص بينما البروتين المتبلور يجمع بين الخواص الغروية والبلورية ولذلك فإنه يتكون من جسم شبه بلَّوري بروتيني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Crystalloid</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وجسم شبه كروي مائي غير بروتيني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Globoids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يحاطان بغشاء رقيق من البروتين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وينغمران</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مادة بروتينية تختلف عن بروتين الجسم البلَّوري (شكل، 13 ).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يتراكم البروتين المخزون في فجوات الخلايا وفي هذه الحالة تتجزأ الفجوات الكبيرة إلى وحدات صغيرة وعند البلوغ لتلك الأنسجة الخازنة تتحول كل فجوة صغيرة إلى أجسام بروتينية مع بقاء الغشاء الداخلي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Tonoplast</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غشاء الفجوة كغشاء للجسم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البروتيني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وفي عملية الإنبات يستهلك البروتين وتعود تلك الفجوات الصغيرة إلى فجوة كبيرة.</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1" descr="Aleurone layer"/>
          <p:cNvPicPr>
            <a:picLocks noChangeAspect="1" noChangeArrowheads="1"/>
          </p:cNvPicPr>
          <p:nvPr/>
        </p:nvPicPr>
        <p:blipFill>
          <a:blip r:embed="rId2" cstate="print"/>
          <a:srcRect/>
          <a:stretch>
            <a:fillRect/>
          </a:stretch>
        </p:blipFill>
        <p:spPr bwMode="auto">
          <a:xfrm>
            <a:off x="1619672" y="764704"/>
            <a:ext cx="6336704" cy="48245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1" descr="حبيبات الاليرون في الخروع"/>
          <p:cNvPicPr>
            <a:picLocks noChangeAspect="1" noChangeArrowheads="1"/>
          </p:cNvPicPr>
          <p:nvPr/>
        </p:nvPicPr>
        <p:blipFill>
          <a:blip r:embed="rId2" cstate="print"/>
          <a:srcRect/>
          <a:stretch>
            <a:fillRect/>
          </a:stretch>
        </p:blipFill>
        <p:spPr bwMode="auto">
          <a:xfrm>
            <a:off x="1907704" y="1052736"/>
            <a:ext cx="6552728"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683568" y="597394"/>
            <a:ext cx="8064896"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الدباغيات</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التانينات</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Tannins</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هي مجموعة غير متجانسة من مشتقات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الفينول</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واسعة الانتشار في جسم النبات وتظهر واضحة في القطاعات ككتل خشنة أو ملساء أو كأجسام ذات أحجام مختلفة وتظهر في لون أحمر أو أصفر أو بني ولا يخلو تماماً أي نسيج من </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المواد </a:t>
            </a:r>
            <a:r>
              <a:rPr kumimoji="0" lang="ar-SA" sz="32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الدباغية</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وتوجد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a:t>
            </a:r>
            <a:r>
              <a:rPr kumimoji="0" lang="ar-SA" sz="32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لدباغيات</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بكثرة في الألياف والأنسجة الوعائية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والبريدرم</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والفواكه غير الناضجة وفي أغلفة البذور ويوجد في الخلية إما في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السيتوبلازم</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في الفجوة أو داخل تركيب الجدار وأحياناً توجد </a:t>
            </a:r>
            <a:r>
              <a:rPr kumimoji="0" lang="ar-SA" sz="32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الدباغيات</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خلايا كبيرة تعرف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بالأكياس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الدباغية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Tannin</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sacs</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وأحياناً تكون ذات أهمية في إيجاد العلاقة التصنيفية للنبات. وتستعمل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المواد </a:t>
            </a:r>
            <a:r>
              <a:rPr kumimoji="0" lang="ar-SA" sz="32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الدباغية</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لدبغ الجلود ( شكل 14 ).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descr="220px-Pomegranate03_edit"/>
          <p:cNvPicPr>
            <a:picLocks noChangeAspect="1" noChangeArrowheads="1"/>
          </p:cNvPicPr>
          <p:nvPr/>
        </p:nvPicPr>
        <p:blipFill>
          <a:blip r:embed="rId2" cstate="print"/>
          <a:srcRect/>
          <a:stretch>
            <a:fillRect/>
          </a:stretch>
        </p:blipFill>
        <p:spPr bwMode="auto">
          <a:xfrm>
            <a:off x="5580112" y="1916832"/>
            <a:ext cx="3024336" cy="3600400"/>
          </a:xfrm>
          <a:prstGeom prst="rect">
            <a:avLst/>
          </a:prstGeom>
          <a:noFill/>
          <a:ln w="9525">
            <a:noFill/>
            <a:miter lim="800000"/>
            <a:headEnd/>
            <a:tailEnd/>
          </a:ln>
        </p:spPr>
      </p:pic>
      <p:pic>
        <p:nvPicPr>
          <p:cNvPr id="51203" name="Picture 3" descr="250px-Tannin_heap"/>
          <p:cNvPicPr>
            <a:picLocks noChangeAspect="1" noChangeArrowheads="1"/>
          </p:cNvPicPr>
          <p:nvPr/>
        </p:nvPicPr>
        <p:blipFill>
          <a:blip r:embed="rId3" cstate="print"/>
          <a:srcRect/>
          <a:stretch>
            <a:fillRect/>
          </a:stretch>
        </p:blipFill>
        <p:spPr bwMode="auto">
          <a:xfrm>
            <a:off x="899592" y="1844824"/>
            <a:ext cx="4920236" cy="45365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web3"/>
          <p:cNvPicPr>
            <a:picLocks noChangeAspect="1" noChangeArrowheads="1"/>
          </p:cNvPicPr>
          <p:nvPr/>
        </p:nvPicPr>
        <p:blipFill>
          <a:blip r:embed="rId2" cstate="print"/>
          <a:srcRect/>
          <a:stretch>
            <a:fillRect/>
          </a:stretch>
        </p:blipFill>
        <p:spPr bwMode="auto">
          <a:xfrm>
            <a:off x="1763688" y="1412776"/>
            <a:ext cx="5760640" cy="45365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ChangeArrowheads="1"/>
          </p:cNvSpPr>
          <p:nvPr/>
        </p:nvSpPr>
        <p:spPr bwMode="auto">
          <a:xfrm>
            <a:off x="539552" y="995755"/>
            <a:ext cx="7992888"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الدهون والزيوت والشموع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Oils, Fats &amp; Waxes</a:t>
            </a:r>
            <a:r>
              <a:rPr kumimoji="0" lang="ar-SA" sz="28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هي من المواد غير الحية وتعتبر ذات أهمية كبيرة في النباتات التي تستعمل تجارياً أي ذات أهمية اقتصادية. فالشموع هي أسترات لأحماض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دهنية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وكحولات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أحادية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التميؤ</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أما الدهون والزيوت فهي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جلسريدات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لأحماض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دهنية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معينة والفرق بين الدهون والزيوت هو أن الدهون تكون صلبة في درجة الحرارة العادية بينما تكون الزيوت سائلة. وتعتبر جميعها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ليبدات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مختزنة ويمكن إطلاق مصطلح الدهون لكلا الاثنين. وتوجد الدهون في جميع النباتات بل في كل خلية على الأقل بكميات قليلة وقد توجد في حالة صلبة أو سائلة كنقط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دهنية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أما على هيئة بلورات فنادراً ما يحدث ذلك كما في بعض أنواع النخيل حيث تكون الخلية ممتلئة ببلورات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إبرية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قصيرة من الدهون.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والشموع مادة وقائية توجد فوق البشرة ولكن قد تفرز في الخلية. أما الزيوت الطيارة فتفرز في خلايا متخصصة أو تفرز إلى تجاويف بين خلوية ويمكن الكشف عن الدهون بمعاملة الأنسجة النباتية في سودان 3 أو 4.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ChangeArrowheads="1"/>
          </p:cNvSpPr>
          <p:nvPr/>
        </p:nvSpPr>
        <p:spPr bwMode="auto">
          <a:xfrm>
            <a:off x="251520" y="1822177"/>
            <a:ext cx="8568952" cy="45858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2"/>
                </a:solidFill>
                <a:effectLst/>
                <a:latin typeface="Times New Roman" pitchFamily="18" charset="0"/>
                <a:ea typeface="Times New Roman" pitchFamily="18" charset="0"/>
                <a:cs typeface="Traditional Arabic" pitchFamily="2" charset="-78"/>
              </a:rPr>
              <a:t>ا</a:t>
            </a:r>
            <a:r>
              <a:rPr kumimoji="0" lang="ar-SA" sz="2800" b="1" i="0" u="none" strike="noStrike" cap="none" normalizeH="0" baseline="0" dirty="0" smtClean="0">
                <a:ln>
                  <a:noFill/>
                </a:ln>
                <a:solidFill>
                  <a:schemeClr val="tx2"/>
                </a:solidFill>
                <a:effectLst/>
                <a:latin typeface="Times New Roman" pitchFamily="18" charset="0"/>
                <a:ea typeface="Times New Roman" pitchFamily="18" charset="0"/>
                <a:cs typeface="Traditional Arabic" pitchFamily="2" charset="-78"/>
              </a:rPr>
              <a:t>لبــلورات</a:t>
            </a:r>
            <a:r>
              <a:rPr kumimoji="0" lang="ar-SA" sz="2400" b="1" i="0" u="none" strike="noStrike" cap="none" normalizeH="0" baseline="0" dirty="0" smtClean="0">
                <a:ln>
                  <a:noFill/>
                </a:ln>
                <a:solidFill>
                  <a:schemeClr val="tx2"/>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Crystals</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هي </a:t>
            </a:r>
            <a:r>
              <a:rPr kumimoji="0" lang="ar-SA" sz="2400" b="1" i="0" u="none" strike="noStrike" cap="none" normalizeH="0" baseline="0" dirty="0" smtClean="0">
                <a:ln>
                  <a:noFill/>
                </a:ln>
                <a:solidFill>
                  <a:schemeClr val="tx2"/>
                </a:solidFill>
                <a:effectLst/>
                <a:latin typeface="Times New Roman" pitchFamily="18" charset="0"/>
                <a:ea typeface="Times New Roman" pitchFamily="18" charset="0"/>
                <a:cs typeface="Traditional Arabic" pitchFamily="2" charset="-78"/>
              </a:rPr>
              <a:t>أملاح الكالسيوم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وتعتبر من النواتج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الأيضية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الإفرازية التي تفرز إلى تجويف أو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سيتوبلازم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الخلية ولكنها لا تفرز إلى الخارج ومن أهمها </a:t>
            </a:r>
            <a:r>
              <a:rPr kumimoji="0" lang="ar-SA" sz="2400" b="1" i="0" u="none" strike="noStrike" cap="none" normalizeH="0" baseline="0" dirty="0" err="1" smtClean="0">
                <a:ln>
                  <a:noFill/>
                </a:ln>
                <a:solidFill>
                  <a:schemeClr val="tx2"/>
                </a:solidFill>
                <a:effectLst/>
                <a:latin typeface="Times New Roman" pitchFamily="18" charset="0"/>
                <a:ea typeface="Times New Roman" pitchFamily="18" charset="0"/>
                <a:cs typeface="Traditional Arabic" pitchFamily="2" charset="-78"/>
              </a:rPr>
              <a:t>أكسالات</a:t>
            </a:r>
            <a:r>
              <a:rPr kumimoji="0" lang="ar-SA" sz="2400" b="1" i="0" u="none" strike="noStrike" cap="none" normalizeH="0" baseline="0" dirty="0" smtClean="0">
                <a:ln>
                  <a:noFill/>
                </a:ln>
                <a:solidFill>
                  <a:schemeClr val="tx2"/>
                </a:solidFill>
                <a:effectLst/>
                <a:latin typeface="Times New Roman" pitchFamily="18" charset="0"/>
                <a:ea typeface="Times New Roman" pitchFamily="18" charset="0"/>
                <a:cs typeface="Traditional Arabic" pitchFamily="2" charset="-78"/>
              </a:rPr>
              <a:t> الكالسيوم </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وكربونات الكالسيوم. </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أكسالات</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الكالسيوم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Calcium</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oxalate</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تترسب في أشكال مختلفة فتظهر على هيئة بلورات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إبرية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Raphides</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فردية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Solitary</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أعمدة بلورية مستطيلة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منشورية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Prisms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مضلعة أو مثلثة الشكل. كما تترسب على شكل نجمي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Droses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ويوجد أيضا بلّورات صغيرة عادة تتجمع في كتل يطلق عليها اسم الرمل البلّوري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Crystal sand</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وترسب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أكسالات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الكالسيوم بأشكال مختلفة يجعلها ذات أهمية كبيرة في تعريف النبات ( شكل 15 ).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أما كربونات الكالسيوم فيندر وجودها على هيئة بلّورات جيدة التكوين ولكن يوجد منها </a:t>
            </a:r>
            <a:r>
              <a:rPr kumimoji="0" lang="ar-SA" sz="2400" b="1" i="0" u="none" strike="noStrike" cap="none" normalizeH="0" baseline="0" dirty="0" smtClean="0">
                <a:ln>
                  <a:noFill/>
                </a:ln>
                <a:solidFill>
                  <a:schemeClr val="tx2"/>
                </a:solidFill>
                <a:effectLst/>
                <a:latin typeface="Times New Roman" pitchFamily="18" charset="0"/>
                <a:ea typeface="Times New Roman" pitchFamily="18" charset="0"/>
                <a:cs typeface="Traditional Arabic" pitchFamily="2" charset="-78"/>
              </a:rPr>
              <a:t>الحويصلات الحجرية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Cystoliths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نموات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جدار الخلية ( المعروفة </a:t>
            </a:r>
            <a:r>
              <a:rPr kumimoji="0" lang="ar-SA" sz="2400" b="1" i="0" u="none" strike="noStrike" cap="none" normalizeH="0" baseline="0" dirty="0" smtClean="0">
                <a:ln>
                  <a:noFill/>
                </a:ln>
                <a:solidFill>
                  <a:schemeClr val="tx2"/>
                </a:solidFill>
                <a:effectLst/>
                <a:latin typeface="Times New Roman" pitchFamily="18" charset="0"/>
                <a:ea typeface="Times New Roman" pitchFamily="18" charset="0"/>
                <a:cs typeface="Traditional Arabic" pitchFamily="2" charset="-78"/>
              </a:rPr>
              <a:t>بخلية الحويصلة الحجرية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Lithocyst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إلى الداخل تترسب عليها مادة كربونات الكالسيوم وتوجد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البالغة وفي خلايا البشرة والشعيرات أو في خلايا خاصة.</a:t>
            </a:r>
            <a:endParaRPr kumimoji="0" lang="ar-SA" sz="24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1" descr="Copy of Picture 002"/>
          <p:cNvPicPr>
            <a:picLocks noChangeAspect="1" noChangeArrowheads="1"/>
          </p:cNvPicPr>
          <p:nvPr/>
        </p:nvPicPr>
        <p:blipFill>
          <a:blip r:embed="rId2" cstate="print"/>
          <a:srcRect/>
          <a:stretch>
            <a:fillRect/>
          </a:stretch>
        </p:blipFill>
        <p:spPr bwMode="auto">
          <a:xfrm>
            <a:off x="5004048" y="2204864"/>
            <a:ext cx="3168352" cy="4028158"/>
          </a:xfrm>
          <a:prstGeom prst="rect">
            <a:avLst/>
          </a:prstGeom>
          <a:noFill/>
          <a:ln w="9525">
            <a:noFill/>
            <a:miter lim="800000"/>
            <a:headEnd/>
            <a:tailEnd/>
          </a:ln>
        </p:spPr>
      </p:pic>
      <p:pic>
        <p:nvPicPr>
          <p:cNvPr id="70658" name="Picture 2" descr="حويصلة حجرية"/>
          <p:cNvPicPr>
            <a:picLocks noChangeAspect="1" noChangeArrowheads="1"/>
          </p:cNvPicPr>
          <p:nvPr/>
        </p:nvPicPr>
        <p:blipFill>
          <a:blip r:embed="rId3" cstate="print"/>
          <a:srcRect/>
          <a:stretch>
            <a:fillRect/>
          </a:stretch>
        </p:blipFill>
        <p:spPr bwMode="auto">
          <a:xfrm>
            <a:off x="611560" y="1628800"/>
            <a:ext cx="4104456"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755576" y="700396"/>
            <a:ext cx="7776864"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4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وبالرغم من تداخل الأجزاء النباتية المختلفة الجذر والورقة والساق وكذلك الزهرة. وارتباطها ببعض خلال فترة نمو الجسم النباتي فإن من المفيد دراسة النبات كأعضاء منفصلة بعضها عن البعض الآخر ولكن يجب أن لا يؤكد عليها إلى درجة تخفي وحدة الجسم النباتي المتكاملة وتجعلها كأجزاء مختلفة.( شكل 1 )</a:t>
            </a:r>
            <a:endParaRPr kumimoji="0" lang="ar-SA"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1" descr="Picture 482"/>
          <p:cNvPicPr>
            <a:picLocks noChangeAspect="1" noChangeArrowheads="1"/>
          </p:cNvPicPr>
          <p:nvPr/>
        </p:nvPicPr>
        <p:blipFill>
          <a:blip r:embed="rId2" cstate="print"/>
          <a:srcRect/>
          <a:stretch>
            <a:fillRect/>
          </a:stretch>
        </p:blipFill>
        <p:spPr bwMode="auto">
          <a:xfrm>
            <a:off x="5220072" y="1340768"/>
            <a:ext cx="3600400" cy="3888432"/>
          </a:xfrm>
          <a:prstGeom prst="rect">
            <a:avLst/>
          </a:prstGeom>
          <a:noFill/>
          <a:ln w="9525">
            <a:noFill/>
            <a:miter lim="800000"/>
            <a:headEnd/>
            <a:tailEnd/>
          </a:ln>
        </p:spPr>
      </p:pic>
      <p:pic>
        <p:nvPicPr>
          <p:cNvPr id="69634" name="Picture 2" descr="Copy of Picture 005"/>
          <p:cNvPicPr>
            <a:picLocks noChangeAspect="1" noChangeArrowheads="1"/>
          </p:cNvPicPr>
          <p:nvPr/>
        </p:nvPicPr>
        <p:blipFill>
          <a:blip r:embed="rId3" cstate="print"/>
          <a:srcRect/>
          <a:stretch>
            <a:fillRect/>
          </a:stretch>
        </p:blipFill>
        <p:spPr bwMode="auto">
          <a:xfrm>
            <a:off x="539552" y="1484784"/>
            <a:ext cx="4320480" cy="3744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1"/>
          <p:cNvSpPr>
            <a:spLocks noChangeArrowheads="1"/>
          </p:cNvSpPr>
          <p:nvPr/>
        </p:nvSpPr>
        <p:spPr bwMode="auto">
          <a:xfrm>
            <a:off x="323528" y="658761"/>
            <a:ext cx="8280920"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أشباه القلويات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Alkaloids</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مركبات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آزوتية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نيتروجينية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معقدة التركيب لها تأثير فسيولوجي على الإنسان والحيوان، ويتعرف عليها في النبات حسب أنواعها مثل </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لكافين</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Caffeine</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الذي يوجد في بذور القطن وأوراق الشاي والقهوة. والأفيون ( مادة </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الكوكائين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Cocaine</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 </a:t>
            </a: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التي توجد في المادة اللبنية في الثمار غير الناضجة لنبات الخشخاش</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Papaver</a:t>
            </a:r>
            <a:r>
              <a:rPr kumimoji="0" lang="en-US" sz="2400" b="0" i="1"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somniferum</a:t>
            </a:r>
            <a:r>
              <a:rPr kumimoji="0" lang="ar-SA" sz="2400" b="0" i="1"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rgbClr val="C00000"/>
                </a:solidFill>
                <a:effectLst/>
                <a:latin typeface="Times New Roman" pitchFamily="18" charset="0"/>
                <a:ea typeface="Times New Roman" pitchFamily="18" charset="0"/>
                <a:cs typeface="Traditional Arabic" pitchFamily="2" charset="-78"/>
              </a:rPr>
              <a:t>وا</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لكينين</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Quinine</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الذي يسبب هبوطاً في عضلات القلب كما أنه يستعمل طبياً في علاج مرضى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الملاريا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ويوجد في بعض نباتات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الكينا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الأتروبلين</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Atroplene</a:t>
            </a: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يوجد في نباتات الفصيلة الباذنجانية والسكران ويستعمل في الطب لتوسعة حدقة العين في الجراحة.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النكوتين</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Necotine</a:t>
            </a: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ويوجد في نبات الدخان ويستعمل كمادة مخدرة.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الهيوسيامين</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Hyoscymine</a:t>
            </a: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مادة توجد في نبات السكران وهي شبيهه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بالأتروبين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الصبغات</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Pigments</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منها اللون الأخضر الذي يوجد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الخضر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وصبغات</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الكاروتين</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ذات اللون الأصفر.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وصبغات</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الفلافونات</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Flavonoids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ونواتج أكسدتها ( وهي الأنثوسيانيات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Anthocynins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المسؤلة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عن اللون في الثمار والأزهار والجذور.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والصبغات</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إ</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ما أن تكون غير قابلة للذوبان في الماء وتذوب في الكحول مثل </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الصبغ الأخضر</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الخضر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والصبغات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الكاروتينية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صبغات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تذوب في الماء وتوجد في الفجوات مثل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صبغات</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الفلافيونات</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 </a:t>
            </a:r>
            <a:r>
              <a:rPr kumimoji="0" lang="ar-SA" sz="2400" b="0"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الأنثوسيانات</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endParaRPr kumimoji="0" lang="ar-SA" sz="2400" b="0"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1"/>
          <p:cNvSpPr>
            <a:spLocks noChangeArrowheads="1"/>
          </p:cNvSpPr>
          <p:nvPr/>
        </p:nvSpPr>
        <p:spPr bwMode="auto">
          <a:xfrm>
            <a:off x="395536" y="548680"/>
            <a:ext cx="8280920"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914400" algn="l"/>
              </a:tabLst>
            </a:pPr>
            <a:r>
              <a:rPr kumimoji="0" lang="ar-SA" sz="3200" b="1" i="0" u="none" strike="noStrike" cap="none" normalizeH="0" baseline="0" dirty="0" smtClean="0">
                <a:ln>
                  <a:noFill/>
                </a:ln>
                <a:solidFill>
                  <a:srgbClr val="00B0F0"/>
                </a:solidFill>
                <a:effectLst/>
                <a:latin typeface="Times New Roman" pitchFamily="18" charset="0"/>
                <a:ea typeface="Times New Roman" pitchFamily="18" charset="0"/>
                <a:cs typeface="Traditional Arabic" pitchFamily="2" charset="-78"/>
              </a:rPr>
              <a:t>جدار الخلية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Cell</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wall</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من أهم خصائص الخلية النباتية وجود جدار خلوي غالباً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سليولوزي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يميزها عن الخلية الحيوانية التي تفتقر إلى مثل هذا الجدار. وهناك قليل من الخلايا النباتية التي ليس لها جدار مثل الجراثيم السابحة في الطحالب والفطريات والخلايا التناسلية في كل من النباتات البدائية والراقية. ويتميز جدار الخلية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مجهرياً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إلى ثلاثة أجزاء وهي حسب النشأة كما يلي: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الصفيحة الوسطى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Middle</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lamella</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الجدار الابتدائي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Primary wall</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400" b="0" i="0" u="none" strike="noStrike" cap="none" normalizeH="0" baseline="0" dirty="0" smtClean="0">
                <a:ln>
                  <a:noFill/>
                </a:ln>
                <a:effectLst/>
                <a:latin typeface="Times New Roman" pitchFamily="18" charset="0"/>
                <a:ea typeface="Times New Roman" pitchFamily="18" charset="0"/>
                <a:cs typeface="Traditional Arabic" pitchFamily="2" charset="-78"/>
              </a:rPr>
              <a:t>الجدار الثانوي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Secondary wall</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الصفيحة الوسطى</a:t>
            </a:r>
            <a:endParaRPr kumimoji="0" lang="en-US" sz="24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هي مادة بين خلوية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Intercellular</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substances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غير متبلورة وغير نشطة ضوئياً وتتكون أساساً من مركبات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بكتينية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Pectic</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substances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ربما متحدة مع الكالسيوم. وفي الأنسجة الخشبية تكون الصفيحة الوسطى عادة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ملجننة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أي يدخل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اللجنين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تركيبها. وعادة ما يكون من الصعب التمييز بين الصفيحة الوسطى والجدار الابتدائي عندما يكون كلاهما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ملجننين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وأحياناً تشترك الطبقة الداخلية من الجدار الثانوي في عدم التمييز ويحدث ذلك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والألياف ويسمى عند ذلك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بالصفيحة المركبة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Campound</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middle lamella</a:t>
            </a:r>
            <a:r>
              <a:rPr kumimoji="0" lang="en-US"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شكل 16 ).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1" descr="Plant Cell Wall Structure"/>
          <p:cNvPicPr>
            <a:picLocks noChangeAspect="1" noChangeArrowheads="1"/>
          </p:cNvPicPr>
          <p:nvPr/>
        </p:nvPicPr>
        <p:blipFill>
          <a:blip r:embed="rId3" cstate="print"/>
          <a:srcRect/>
          <a:stretch>
            <a:fillRect/>
          </a:stretch>
        </p:blipFill>
        <p:spPr bwMode="auto">
          <a:xfrm>
            <a:off x="611560" y="2276872"/>
            <a:ext cx="4608512" cy="18222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1" descr="Plant Cell Wall Structure"/>
          <p:cNvPicPr>
            <a:picLocks noChangeAspect="1" noChangeArrowheads="1"/>
          </p:cNvPicPr>
          <p:nvPr/>
        </p:nvPicPr>
        <p:blipFill>
          <a:blip r:embed="rId2" cstate="print"/>
          <a:srcRect/>
          <a:stretch>
            <a:fillRect/>
          </a:stretch>
        </p:blipFill>
        <p:spPr bwMode="auto">
          <a:xfrm>
            <a:off x="395536" y="908720"/>
            <a:ext cx="7700384"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751344"/>
            <a:ext cx="8424936" cy="5262979"/>
          </a:xfrm>
          <a:prstGeom prst="rect">
            <a:avLst/>
          </a:prstGeom>
        </p:spPr>
        <p:txBody>
          <a:bodyPr wrap="square">
            <a:spAutoFit/>
          </a:bodyPr>
          <a:lstStyle/>
          <a:p>
            <a:pPr lvl="0" indent="457200" algn="justLow" fontAlgn="base">
              <a:spcBef>
                <a:spcPct val="0"/>
              </a:spcBef>
              <a:spcAft>
                <a:spcPct val="0"/>
              </a:spcAft>
            </a:pPr>
            <a:r>
              <a:rPr lang="ar-SA" sz="2400" b="1" dirty="0" smtClean="0">
                <a:solidFill>
                  <a:srgbClr val="0070C0"/>
                </a:solidFill>
                <a:latin typeface="Times New Roman" pitchFamily="18" charset="0"/>
                <a:ea typeface="Times New Roman" pitchFamily="18" charset="0"/>
                <a:cs typeface="Traditional Arabic" pitchFamily="2" charset="-78"/>
              </a:rPr>
              <a:t>الجـدار الابتدائي</a:t>
            </a:r>
            <a:endParaRPr lang="en-US" sz="2400" dirty="0" smtClean="0">
              <a:solidFill>
                <a:srgbClr val="0070C0"/>
              </a:solidFill>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	وهو الجدار الأساسي الأول الذي يتكون أثناء نمو الخلية، وهو الجدار الوحيد في كثير من أنواع الخلايا، ويتكون هذا الجدار من مادة </a:t>
            </a:r>
            <a:r>
              <a:rPr lang="ar-SA" sz="2400" dirty="0" err="1" smtClean="0">
                <a:latin typeface="Times New Roman" pitchFamily="18" charset="0"/>
                <a:ea typeface="Times New Roman" pitchFamily="18" charset="0"/>
                <a:cs typeface="Traditional Arabic" pitchFamily="2" charset="-78"/>
              </a:rPr>
              <a:t>السليولوز</a:t>
            </a:r>
            <a:r>
              <a:rPr lang="ar-SA" sz="2400" dirty="0" smtClean="0">
                <a:latin typeface="Times New Roman" pitchFamily="18" charset="0"/>
                <a:ea typeface="Times New Roman" pitchFamily="18" charset="0"/>
                <a:cs typeface="Traditional Arabic" pitchFamily="2" charset="-78"/>
              </a:rPr>
              <a:t> وأشباه </a:t>
            </a:r>
            <a:r>
              <a:rPr lang="ar-SA" sz="2400" dirty="0" err="1" smtClean="0">
                <a:latin typeface="Times New Roman" pitchFamily="18" charset="0"/>
                <a:ea typeface="Times New Roman" pitchFamily="18" charset="0"/>
                <a:cs typeface="Traditional Arabic" pitchFamily="2" charset="-78"/>
              </a:rPr>
              <a:t>السليولوز</a:t>
            </a:r>
            <a:r>
              <a:rPr lang="ar-SA" sz="2400" dirty="0" smtClean="0">
                <a:latin typeface="Times New Roman" pitchFamily="18" charset="0"/>
                <a:ea typeface="Times New Roman" pitchFamily="18" charset="0"/>
                <a:cs typeface="Traditional Arabic" pitchFamily="2" charset="-78"/>
              </a:rPr>
              <a:t> وقد يدخل </a:t>
            </a:r>
            <a:r>
              <a:rPr lang="ar-SA" sz="2400" dirty="0" err="1" smtClean="0">
                <a:latin typeface="Times New Roman" pitchFamily="18" charset="0"/>
                <a:ea typeface="Times New Roman" pitchFamily="18" charset="0"/>
                <a:cs typeface="Traditional Arabic" pitchFamily="2" charset="-78"/>
              </a:rPr>
              <a:t>اللجنين</a:t>
            </a:r>
            <a:r>
              <a:rPr lang="ar-SA" sz="2400" dirty="0" smtClean="0">
                <a:latin typeface="Times New Roman" pitchFamily="18" charset="0"/>
                <a:ea typeface="Times New Roman" pitchFamily="18" charset="0"/>
                <a:cs typeface="Traditional Arabic" pitchFamily="2" charset="-78"/>
              </a:rPr>
              <a:t> في تركيبه في بعض الخلايا كالألياف </a:t>
            </a:r>
            <a:r>
              <a:rPr lang="ar-SA" sz="2400" dirty="0" err="1" smtClean="0">
                <a:latin typeface="Times New Roman" pitchFamily="18" charset="0"/>
                <a:ea typeface="Times New Roman" pitchFamily="18" charset="0"/>
                <a:cs typeface="Traditional Arabic" pitchFamily="2" charset="-78"/>
              </a:rPr>
              <a:t>والقصيبات</a:t>
            </a:r>
            <a:r>
              <a:rPr lang="ar-SA" sz="2400" dirty="0" smtClean="0">
                <a:latin typeface="Times New Roman" pitchFamily="18" charset="0"/>
                <a:ea typeface="Times New Roman" pitchFamily="18" charset="0"/>
                <a:cs typeface="Traditional Arabic" pitchFamily="2" charset="-78"/>
              </a:rPr>
              <a:t> ولوجود مادة </a:t>
            </a:r>
            <a:r>
              <a:rPr lang="ar-SA" sz="2400" dirty="0" err="1" smtClean="0">
                <a:latin typeface="Times New Roman" pitchFamily="18" charset="0"/>
                <a:ea typeface="Times New Roman" pitchFamily="18" charset="0"/>
                <a:cs typeface="Traditional Arabic" pitchFamily="2" charset="-78"/>
              </a:rPr>
              <a:t>السليولوز</a:t>
            </a:r>
            <a:r>
              <a:rPr lang="ar-SA" sz="2400" dirty="0" smtClean="0">
                <a:latin typeface="Times New Roman" pitchFamily="18" charset="0"/>
                <a:ea typeface="Times New Roman" pitchFamily="18" charset="0"/>
                <a:cs typeface="Traditional Arabic" pitchFamily="2" charset="-78"/>
              </a:rPr>
              <a:t> في تكوين الجدار الابتدائي فإنه غير متماثل ضوئياً ويختلف سمك الجدار الابتدائي من خلية إلى أخرى حسب ترسب مادة </a:t>
            </a:r>
            <a:r>
              <a:rPr lang="ar-SA" sz="2400" dirty="0" err="1" smtClean="0">
                <a:latin typeface="Times New Roman" pitchFamily="18" charset="0"/>
                <a:ea typeface="Times New Roman" pitchFamily="18" charset="0"/>
                <a:cs typeface="Traditional Arabic" pitchFamily="2" charset="-78"/>
              </a:rPr>
              <a:t>السليولوز</a:t>
            </a:r>
            <a:r>
              <a:rPr lang="ar-SA" sz="2400" dirty="0" smtClean="0">
                <a:latin typeface="Times New Roman" pitchFamily="18" charset="0"/>
                <a:ea typeface="Times New Roman" pitchFamily="18" charset="0"/>
                <a:cs typeface="Traditional Arabic" pitchFamily="2" charset="-78"/>
              </a:rPr>
              <a:t> فقد يكون رقيقاً </a:t>
            </a:r>
            <a:r>
              <a:rPr lang="en-US" sz="2400" dirty="0" smtClean="0">
                <a:solidFill>
                  <a:srgbClr val="C00000"/>
                </a:solidFill>
                <a:latin typeface="Traditional Arabic" pitchFamily="2" charset="-78"/>
                <a:ea typeface="Times New Roman" pitchFamily="18" charset="0"/>
                <a:cs typeface="Traditional Arabic" pitchFamily="2" charset="-78"/>
              </a:rPr>
              <a:t>thin</a:t>
            </a:r>
            <a:r>
              <a:rPr lang="ar-SA" sz="2400" dirty="0" smtClean="0">
                <a:latin typeface="Times New Roman" pitchFamily="18" charset="0"/>
                <a:ea typeface="Times New Roman" pitchFamily="18" charset="0"/>
                <a:cs typeface="Traditional Arabic" pitchFamily="2" charset="-78"/>
              </a:rPr>
              <a:t> كما في جدر الخلايا </a:t>
            </a:r>
            <a:r>
              <a:rPr lang="ar-SA" sz="2400" dirty="0" err="1" smtClean="0">
                <a:latin typeface="Times New Roman" pitchFamily="18" charset="0"/>
                <a:ea typeface="Times New Roman" pitchFamily="18" charset="0"/>
                <a:cs typeface="Traditional Arabic" pitchFamily="2" charset="-78"/>
              </a:rPr>
              <a:t>الكلورنشيمه</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Chlorenchyma</a:t>
            </a:r>
            <a:r>
              <a:rPr lang="ar-SA" sz="2400" dirty="0" smtClean="0">
                <a:latin typeface="Times New Roman" pitchFamily="18" charset="0"/>
                <a:ea typeface="Times New Roman" pitchFamily="18" charset="0"/>
                <a:cs typeface="Traditional Arabic" pitchFamily="2" charset="-78"/>
              </a:rPr>
              <a:t> أو سميكاً </a:t>
            </a:r>
            <a:r>
              <a:rPr lang="en-US" sz="2400" dirty="0" smtClean="0">
                <a:solidFill>
                  <a:srgbClr val="C00000"/>
                </a:solidFill>
                <a:latin typeface="Traditional Arabic" pitchFamily="2" charset="-78"/>
                <a:ea typeface="Times New Roman" pitchFamily="18" charset="0"/>
                <a:cs typeface="Traditional Arabic" pitchFamily="2" charset="-78"/>
              </a:rPr>
              <a:t>Thick</a:t>
            </a:r>
            <a:r>
              <a:rPr lang="ar-SA" sz="2400" dirty="0" smtClean="0">
                <a:latin typeface="Times New Roman" pitchFamily="18" charset="0"/>
                <a:ea typeface="Times New Roman" pitchFamily="18" charset="0"/>
                <a:cs typeface="Traditional Arabic" pitchFamily="2" charset="-78"/>
              </a:rPr>
              <a:t> كما في جدر خلايا </a:t>
            </a:r>
            <a:r>
              <a:rPr lang="ar-SA" sz="2400" dirty="0" err="1" smtClean="0">
                <a:latin typeface="Times New Roman" pitchFamily="18" charset="0"/>
                <a:ea typeface="Times New Roman" pitchFamily="18" charset="0"/>
                <a:cs typeface="Traditional Arabic" pitchFamily="2" charset="-78"/>
              </a:rPr>
              <a:t>أندوسبيرم</a:t>
            </a:r>
            <a:r>
              <a:rPr lang="ar-SA" sz="2400" dirty="0" smtClean="0">
                <a:latin typeface="Times New Roman" pitchFamily="18" charset="0"/>
                <a:ea typeface="Times New Roman" pitchFamily="18" charset="0"/>
                <a:cs typeface="Traditional Arabic" pitchFamily="2" charset="-78"/>
              </a:rPr>
              <a:t> بذرة البلح أو الأنسجة المختزنة للمواد الغذائية في جدر خلاياها. وتترسب مادة </a:t>
            </a:r>
            <a:r>
              <a:rPr lang="ar-SA" sz="2400" dirty="0" err="1" smtClean="0">
                <a:latin typeface="Times New Roman" pitchFamily="18" charset="0"/>
                <a:ea typeface="Times New Roman" pitchFamily="18" charset="0"/>
                <a:cs typeface="Traditional Arabic" pitchFamily="2" charset="-78"/>
              </a:rPr>
              <a:t>السليولوز</a:t>
            </a:r>
            <a:r>
              <a:rPr lang="ar-SA" sz="2400" dirty="0" smtClean="0">
                <a:latin typeface="Times New Roman" pitchFamily="18" charset="0"/>
                <a:ea typeface="Times New Roman" pitchFamily="18" charset="0"/>
                <a:cs typeface="Traditional Arabic" pitchFamily="2" charset="-78"/>
              </a:rPr>
              <a:t> في طبقات متتالية في الجدر السميكة مما يعطي الجدر مظهراً </a:t>
            </a:r>
            <a:r>
              <a:rPr lang="ar-SA" sz="2400" dirty="0" err="1" smtClean="0">
                <a:latin typeface="Times New Roman" pitchFamily="18" charset="0"/>
                <a:ea typeface="Times New Roman" pitchFamily="18" charset="0"/>
                <a:cs typeface="Traditional Arabic" pitchFamily="2" charset="-78"/>
              </a:rPr>
              <a:t>صفائحياً</a:t>
            </a:r>
            <a:r>
              <a:rPr lang="ar-SA" sz="2400" dirty="0" smtClean="0">
                <a:latin typeface="Times New Roman" pitchFamily="18" charset="0"/>
                <a:ea typeface="Times New Roman" pitchFamily="18" charset="0"/>
                <a:cs typeface="Traditional Arabic" pitchFamily="2" charset="-78"/>
              </a:rPr>
              <a:t> </a:t>
            </a:r>
            <a:r>
              <a:rPr lang="en-US" sz="2400" dirty="0" smtClean="0">
                <a:latin typeface="Traditional Arabic" pitchFamily="2" charset="-78"/>
                <a:ea typeface="Times New Roman" pitchFamily="18" charset="0"/>
                <a:cs typeface="Traditional Arabic" pitchFamily="2" charset="-78"/>
              </a:rPr>
              <a:t>Stratification</a:t>
            </a:r>
            <a:r>
              <a:rPr lang="ar-SA" sz="2400" dirty="0" smtClean="0">
                <a:latin typeface="Times New Roman" pitchFamily="18" charset="0"/>
                <a:ea typeface="Times New Roman" pitchFamily="18" charset="0"/>
                <a:cs typeface="Traditional Arabic" pitchFamily="2" charset="-78"/>
              </a:rPr>
              <a:t>. وينمو الجدار الابتدائي في مساحة السطح من بدء الخلية في النمو كما يتبعها فترة متصلة أو منفصلة من النمو في سمك الجدار.</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	والخلايا التي تتميز بوجود الجدار الابتدائي هي الخلايا الإنشائية ومشتقاتها الحديثة وكذلك الخلايا التي تحتفظ في </a:t>
            </a:r>
            <a:r>
              <a:rPr lang="ar-SA" sz="2400" dirty="0" err="1" smtClean="0">
                <a:latin typeface="Times New Roman" pitchFamily="18" charset="0"/>
                <a:ea typeface="Times New Roman" pitchFamily="18" charset="0"/>
                <a:cs typeface="Traditional Arabic" pitchFamily="2" charset="-78"/>
              </a:rPr>
              <a:t>بروتوبلازمها</a:t>
            </a:r>
            <a:r>
              <a:rPr lang="ar-SA" sz="2400" dirty="0" smtClean="0">
                <a:latin typeface="Times New Roman" pitchFamily="18" charset="0"/>
                <a:ea typeface="Times New Roman" pitchFamily="18" charset="0"/>
                <a:cs typeface="Traditional Arabic" pitchFamily="2" charset="-78"/>
              </a:rPr>
              <a:t> الحي مثل الخلايا </a:t>
            </a:r>
            <a:r>
              <a:rPr lang="ar-SA" sz="2400" dirty="0" err="1" smtClean="0">
                <a:latin typeface="Times New Roman" pitchFamily="18" charset="0"/>
                <a:ea typeface="Times New Roman" pitchFamily="18" charset="0"/>
                <a:cs typeface="Traditional Arabic" pitchFamily="2" charset="-78"/>
              </a:rPr>
              <a:t>البرنشيمية</a:t>
            </a:r>
            <a:r>
              <a:rPr lang="ar-SA" sz="2400" dirty="0" smtClean="0">
                <a:latin typeface="Times New Roman" pitchFamily="18" charset="0"/>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Parenchyma</a:t>
            </a:r>
            <a:r>
              <a:rPr lang="ar-SA" sz="2400" dirty="0" smtClean="0">
                <a:latin typeface="Times New Roman" pitchFamily="18" charset="0"/>
                <a:ea typeface="Times New Roman" pitchFamily="18" charset="0"/>
                <a:cs typeface="Traditional Arabic" pitchFamily="2" charset="-78"/>
              </a:rPr>
              <a:t>، والخلايا التمثيلية </a:t>
            </a:r>
            <a:r>
              <a:rPr lang="en-US" sz="2400" dirty="0" err="1" smtClean="0">
                <a:solidFill>
                  <a:srgbClr val="C00000"/>
                </a:solidFill>
                <a:latin typeface="Traditional Arabic" pitchFamily="2" charset="-78"/>
                <a:ea typeface="Times New Roman" pitchFamily="18" charset="0"/>
                <a:cs typeface="Traditional Arabic" pitchFamily="2" charset="-78"/>
              </a:rPr>
              <a:t>Chlorenchyma</a:t>
            </a:r>
            <a:r>
              <a:rPr lang="ar-SA" sz="2400" dirty="0" smtClean="0">
                <a:latin typeface="Times New Roman" pitchFamily="18" charset="0"/>
                <a:ea typeface="Times New Roman" pitchFamily="18" charset="0"/>
                <a:cs typeface="Traditional Arabic" pitchFamily="2" charset="-78"/>
              </a:rPr>
              <a:t>، </a:t>
            </a:r>
            <a:r>
              <a:rPr lang="ar-SA" sz="2400" dirty="0" err="1" smtClean="0">
                <a:latin typeface="Times New Roman" pitchFamily="18" charset="0"/>
                <a:ea typeface="Times New Roman" pitchFamily="18" charset="0"/>
                <a:cs typeface="Traditional Arabic" pitchFamily="2" charset="-78"/>
              </a:rPr>
              <a:t>والكولنشيمية</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Collenchyma</a:t>
            </a:r>
            <a:r>
              <a:rPr lang="ar-SA" sz="2400" dirty="0" smtClean="0">
                <a:latin typeface="Times New Roman" pitchFamily="18" charset="0"/>
                <a:ea typeface="Times New Roman" pitchFamily="18" charset="0"/>
                <a:cs typeface="Traditional Arabic" pitchFamily="2" charset="-78"/>
              </a:rPr>
              <a:t>، والخلايا </a:t>
            </a:r>
            <a:r>
              <a:rPr lang="ar-SA" sz="2400" dirty="0" err="1" smtClean="0">
                <a:latin typeface="Times New Roman" pitchFamily="18" charset="0"/>
                <a:ea typeface="Times New Roman" pitchFamily="18" charset="0"/>
                <a:cs typeface="Traditional Arabic" pitchFamily="2" charset="-78"/>
              </a:rPr>
              <a:t>الغربالية</a:t>
            </a:r>
            <a:r>
              <a:rPr lang="ar-SA" sz="2400" dirty="0" smtClean="0">
                <a:latin typeface="Times New Roman" pitchFamily="18" charset="0"/>
                <a:ea typeface="Times New Roman" pitchFamily="18" charset="0"/>
                <a:cs typeface="Traditional Arabic" pitchFamily="2" charset="-78"/>
              </a:rPr>
              <a:t> </a:t>
            </a:r>
            <a:r>
              <a:rPr lang="en-US" sz="2400" dirty="0" smtClean="0">
                <a:latin typeface="Traditional Arabic" pitchFamily="2" charset="-78"/>
                <a:ea typeface="Times New Roman" pitchFamily="18" charset="0"/>
                <a:cs typeface="Traditional Arabic" pitchFamily="2" charset="-78"/>
              </a:rPr>
              <a:t>Sieve cells</a:t>
            </a:r>
            <a:r>
              <a:rPr lang="ar-SA" sz="2400" dirty="0" smtClean="0">
                <a:latin typeface="Times New Roman" pitchFamily="18" charset="0"/>
                <a:ea typeface="Times New Roman" pitchFamily="18" charset="0"/>
                <a:cs typeface="Traditional Arabic" pitchFamily="2" charset="-78"/>
              </a:rPr>
              <a:t>، وعناصر الأنابيب </a:t>
            </a:r>
            <a:r>
              <a:rPr lang="ar-SA" sz="2400" dirty="0" err="1" smtClean="0">
                <a:latin typeface="Times New Roman" pitchFamily="18" charset="0"/>
                <a:ea typeface="Times New Roman" pitchFamily="18" charset="0"/>
                <a:cs typeface="Traditional Arabic" pitchFamily="2" charset="-78"/>
              </a:rPr>
              <a:t>الغربالية</a:t>
            </a:r>
            <a:r>
              <a:rPr lang="ar-SA" sz="2400" dirty="0" smtClean="0">
                <a:latin typeface="Times New Roman" pitchFamily="18" charset="0"/>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Sieve</a:t>
            </a:r>
            <a:r>
              <a:rPr lang="en-US"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tube</a:t>
            </a:r>
            <a:r>
              <a:rPr lang="en-US"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elements</a:t>
            </a:r>
            <a:r>
              <a:rPr lang="ar-SA" sz="2400" dirty="0" smtClean="0">
                <a:latin typeface="Times New Roman" pitchFamily="18" charset="0"/>
                <a:ea typeface="Times New Roman" pitchFamily="18" charset="0"/>
                <a:cs typeface="Traditional Arabic" pitchFamily="2" charset="-78"/>
              </a:rPr>
              <a:t>، والخلايا المرافقة </a:t>
            </a:r>
            <a:r>
              <a:rPr lang="en-US" sz="2400" dirty="0" smtClean="0">
                <a:solidFill>
                  <a:srgbClr val="C00000"/>
                </a:solidFill>
                <a:latin typeface="Traditional Arabic" pitchFamily="2" charset="-78"/>
                <a:ea typeface="Times New Roman" pitchFamily="18" charset="0"/>
                <a:cs typeface="Traditional Arabic" pitchFamily="2" charset="-78"/>
              </a:rPr>
              <a:t>Companion</a:t>
            </a:r>
            <a:r>
              <a:rPr lang="en-US"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cells</a:t>
            </a:r>
            <a:r>
              <a:rPr lang="ar-SA" sz="2400" dirty="0" smtClean="0">
                <a:latin typeface="Times New Roman" pitchFamily="18" charset="0"/>
                <a:ea typeface="Times New Roman" pitchFamily="18" charset="0"/>
                <a:cs typeface="Traditional Arabic" pitchFamily="2" charset="-78"/>
              </a:rPr>
              <a:t>.</a:t>
            </a:r>
            <a:endParaRPr 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908720"/>
            <a:ext cx="7776864" cy="4801314"/>
          </a:xfrm>
          <a:prstGeom prst="rect">
            <a:avLst/>
          </a:prstGeom>
        </p:spPr>
        <p:txBody>
          <a:bodyPr wrap="square">
            <a:spAutoFit/>
          </a:bodyPr>
          <a:lstStyle/>
          <a:p>
            <a:endParaRPr lang="en-US" dirty="0"/>
          </a:p>
          <a:p>
            <a:pPr algn="l"/>
            <a:r>
              <a:rPr lang="en-US" dirty="0"/>
              <a:t>Cell Wall Function</a:t>
            </a:r>
          </a:p>
          <a:p>
            <a:pPr algn="l"/>
            <a:r>
              <a:rPr lang="en-US" dirty="0"/>
              <a:t>Back to Top </a:t>
            </a:r>
          </a:p>
          <a:p>
            <a:pPr algn="l"/>
            <a:r>
              <a:rPr lang="en-US" dirty="0"/>
              <a:t>Below are the functions of cell wall</a:t>
            </a:r>
            <a:r>
              <a:rPr lang="en-US" dirty="0" smtClean="0"/>
              <a:t>:</a:t>
            </a:r>
            <a:endParaRPr lang="en-US" dirty="0"/>
          </a:p>
          <a:p>
            <a:pPr algn="l"/>
            <a:r>
              <a:rPr lang="en-US" dirty="0"/>
              <a:t>•Gives the cell a definite shape and structure</a:t>
            </a:r>
            <a:r>
              <a:rPr lang="en-US" dirty="0" smtClean="0"/>
              <a:t>.</a:t>
            </a:r>
            <a:endParaRPr lang="en-US" dirty="0"/>
          </a:p>
          <a:p>
            <a:pPr algn="l"/>
            <a:r>
              <a:rPr lang="en-US" dirty="0"/>
              <a:t>•Provides structural support</a:t>
            </a:r>
            <a:r>
              <a:rPr lang="en-US" dirty="0" smtClean="0"/>
              <a:t>.</a:t>
            </a:r>
            <a:endParaRPr lang="en-US" dirty="0"/>
          </a:p>
          <a:p>
            <a:pPr algn="l"/>
            <a:r>
              <a:rPr lang="en-US" dirty="0"/>
              <a:t>•Protection against infection and mechanical stress</a:t>
            </a:r>
            <a:r>
              <a:rPr lang="en-US" dirty="0" smtClean="0"/>
              <a:t>.</a:t>
            </a:r>
            <a:endParaRPr lang="en-US" dirty="0"/>
          </a:p>
          <a:p>
            <a:pPr algn="l"/>
            <a:r>
              <a:rPr lang="en-US" dirty="0"/>
              <a:t>•Separates interior of the cell from the outer environment</a:t>
            </a:r>
            <a:r>
              <a:rPr lang="en-US" dirty="0" smtClean="0"/>
              <a:t>.</a:t>
            </a:r>
            <a:endParaRPr lang="en-US" dirty="0"/>
          </a:p>
          <a:p>
            <a:pPr algn="l"/>
            <a:r>
              <a:rPr lang="en-US" dirty="0"/>
              <a:t>•It enables transport of substances and information from the cell insides to the exterior and vice versa</a:t>
            </a:r>
            <a:r>
              <a:rPr lang="en-US" dirty="0" smtClean="0"/>
              <a:t>.</a:t>
            </a:r>
            <a:endParaRPr lang="en-US" dirty="0"/>
          </a:p>
          <a:p>
            <a:pPr algn="l"/>
            <a:r>
              <a:rPr lang="en-US" dirty="0"/>
              <a:t>•Also helps in osmotic-regulation.</a:t>
            </a:r>
          </a:p>
          <a:p>
            <a:pPr algn="l"/>
            <a:r>
              <a:rPr lang="en-US" dirty="0"/>
              <a:t>•Prevents water loss.</a:t>
            </a:r>
          </a:p>
          <a:p>
            <a:pPr algn="l"/>
            <a:r>
              <a:rPr lang="en-US" dirty="0"/>
              <a:t>•The physiological and biochemical activity of the cell wall helps in cell-cell communication.</a:t>
            </a:r>
          </a:p>
          <a:p>
            <a:pPr algn="l"/>
            <a:r>
              <a:rPr lang="en-US" dirty="0"/>
              <a:t>•It prevents the cell from rupturing due to </a:t>
            </a:r>
            <a:r>
              <a:rPr lang="en-US" dirty="0" err="1"/>
              <a:t>tugor</a:t>
            </a:r>
            <a:r>
              <a:rPr lang="en-US" dirty="0"/>
              <a:t> pressure.</a:t>
            </a:r>
          </a:p>
          <a:p>
            <a:pPr algn="l"/>
            <a:r>
              <a:rPr lang="en-US" dirty="0"/>
              <a:t>•Aids in diffusion of gases in and out of the cell. </a:t>
            </a:r>
          </a:p>
          <a:p>
            <a:pPr algn="l"/>
            <a:r>
              <a:rPr lang="en-US" dirty="0"/>
              <a:t>•Also provides mechanical protection from insects and pathogens.</a:t>
            </a:r>
          </a:p>
        </p:txBody>
      </p:sp>
    </p:spTree>
    <p:extLst>
      <p:ext uri="{BB962C8B-B14F-4D97-AF65-F5344CB8AC3E}">
        <p14:creationId xmlns:p14="http://schemas.microsoft.com/office/powerpoint/2010/main" val="21221317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1" descr="Parenchyma1"/>
          <p:cNvPicPr>
            <a:picLocks noChangeAspect="1" noChangeArrowheads="1"/>
          </p:cNvPicPr>
          <p:nvPr/>
        </p:nvPicPr>
        <p:blipFill>
          <a:blip r:embed="rId2" cstate="print"/>
          <a:srcRect/>
          <a:stretch>
            <a:fillRect/>
          </a:stretch>
        </p:blipFill>
        <p:spPr bwMode="auto">
          <a:xfrm>
            <a:off x="4839144" y="980728"/>
            <a:ext cx="3454450" cy="4392488"/>
          </a:xfrm>
          <a:prstGeom prst="rect">
            <a:avLst/>
          </a:prstGeom>
          <a:noFill/>
          <a:ln w="9525">
            <a:noFill/>
            <a:miter lim="800000"/>
            <a:headEnd/>
            <a:tailEnd/>
          </a:ln>
        </p:spPr>
      </p:pic>
      <p:pic>
        <p:nvPicPr>
          <p:cNvPr id="107522" name="Picture 2" descr="Picture 033"/>
          <p:cNvPicPr>
            <a:picLocks noChangeAspect="1" noChangeArrowheads="1"/>
          </p:cNvPicPr>
          <p:nvPr/>
        </p:nvPicPr>
        <p:blipFill>
          <a:blip r:embed="rId3" cstate="print">
            <a:duotone>
              <a:prstClr val="black"/>
              <a:schemeClr val="accent3">
                <a:tint val="45000"/>
                <a:satMod val="400000"/>
              </a:schemeClr>
            </a:duotone>
            <a:lum contrast="66000"/>
          </a:blip>
          <a:srcRect/>
          <a:stretch>
            <a:fillRect/>
          </a:stretch>
        </p:blipFill>
        <p:spPr bwMode="auto">
          <a:xfrm>
            <a:off x="851421" y="1124744"/>
            <a:ext cx="3888432" cy="4320480"/>
          </a:xfrm>
          <a:prstGeom prst="rect">
            <a:avLst/>
          </a:prstGeom>
          <a:ln w="9525">
            <a:noFill/>
            <a:miter lim="800000"/>
            <a:headEnd/>
            <a:tailEnd/>
          </a:ln>
        </p:spPr>
      </p:pic>
      <p:sp>
        <p:nvSpPr>
          <p:cNvPr id="2" name="Rectangle 1"/>
          <p:cNvSpPr/>
          <p:nvPr/>
        </p:nvSpPr>
        <p:spPr>
          <a:xfrm>
            <a:off x="5436096" y="5661248"/>
            <a:ext cx="1627369" cy="369332"/>
          </a:xfrm>
          <a:prstGeom prst="rect">
            <a:avLst/>
          </a:prstGeom>
        </p:spPr>
        <p:txBody>
          <a:bodyPr wrap="none">
            <a:spAutoFit/>
          </a:bodyPr>
          <a:lstStyle/>
          <a:p>
            <a:pPr lvl="0" indent="457200" algn="justLow" fontAlgn="base">
              <a:spcBef>
                <a:spcPct val="0"/>
              </a:spcBef>
              <a:spcAft>
                <a:spcPct val="0"/>
              </a:spcAft>
            </a:pPr>
            <a:r>
              <a:rPr lang="ar-SA" b="1" dirty="0">
                <a:solidFill>
                  <a:srgbClr val="0070C0"/>
                </a:solidFill>
                <a:latin typeface="Times New Roman" pitchFamily="18" charset="0"/>
                <a:ea typeface="Times New Roman" pitchFamily="18" charset="0"/>
                <a:cs typeface="Traditional Arabic" pitchFamily="2" charset="-78"/>
              </a:rPr>
              <a:t>الجـدار الابتدائي</a:t>
            </a:r>
            <a:endParaRPr lang="en-US" dirty="0">
              <a:solidFill>
                <a:srgbClr val="0070C0"/>
              </a:solidFill>
              <a:latin typeface="Arial" pitchFamily="34" charset="0"/>
              <a:cs typeface="Arial" pitchFamily="34" charset="0"/>
            </a:endParaRPr>
          </a:p>
        </p:txBody>
      </p:sp>
      <p:sp>
        <p:nvSpPr>
          <p:cNvPr id="3" name="Rectangle 2"/>
          <p:cNvSpPr/>
          <p:nvPr/>
        </p:nvSpPr>
        <p:spPr>
          <a:xfrm>
            <a:off x="2750273" y="5661248"/>
            <a:ext cx="2658100" cy="369332"/>
          </a:xfrm>
          <a:prstGeom prst="rect">
            <a:avLst/>
          </a:prstGeom>
        </p:spPr>
        <p:txBody>
          <a:bodyPr wrap="none">
            <a:spAutoFit/>
          </a:bodyPr>
          <a:lstStyle/>
          <a:p>
            <a:r>
              <a:rPr lang="ar-SA" dirty="0" smtClean="0">
                <a:latin typeface="Times New Roman" pitchFamily="18" charset="0"/>
                <a:ea typeface="Times New Roman" pitchFamily="18" charset="0"/>
                <a:cs typeface="Traditional Arabic" pitchFamily="2" charset="-78"/>
              </a:rPr>
              <a:t> </a:t>
            </a:r>
            <a:r>
              <a:rPr lang="ar-SA" dirty="0">
                <a:latin typeface="Times New Roman" pitchFamily="18" charset="0"/>
                <a:ea typeface="Times New Roman" pitchFamily="18" charset="0"/>
                <a:cs typeface="Traditional Arabic" pitchFamily="2" charset="-78"/>
              </a:rPr>
              <a:t>مثل الخلايا البرنشيمية </a:t>
            </a:r>
            <a:r>
              <a:rPr lang="en-US" dirty="0">
                <a:solidFill>
                  <a:srgbClr val="C00000"/>
                </a:solidFill>
                <a:latin typeface="Traditional Arabic" pitchFamily="2" charset="-78"/>
                <a:ea typeface="Times New Roman" pitchFamily="18" charset="0"/>
                <a:cs typeface="Traditional Arabic" pitchFamily="2" charset="-78"/>
              </a:rPr>
              <a:t>Parenchyma</a:t>
            </a:r>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ChangeArrowheads="1"/>
          </p:cNvSpPr>
          <p:nvPr/>
        </p:nvSpPr>
        <p:spPr bwMode="auto">
          <a:xfrm>
            <a:off x="467544" y="332656"/>
            <a:ext cx="827990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الجـدار الثانوي</a:t>
            </a:r>
            <a:endParaRPr kumimoji="0" lang="en-US" sz="3200" b="0" i="0" u="none" strike="noStrike" cap="none" normalizeH="0" baseline="0" dirty="0" smtClean="0">
              <a:ln>
                <a:noFill/>
              </a:ln>
              <a:solidFill>
                <a:srgbClr val="0070C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وهو الجدار الذي يتشكل تالياً للجدار الابتدائي ويتكون أساساً من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وأشباه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الهميسليولوز</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يتغير هذا التركيب نتيجة لترسب مادة </a:t>
            </a:r>
            <a:r>
              <a:rPr kumimoji="0" lang="ar-SA" sz="32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اللجنين</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ومواد أخرى مختلفة. والجدار الثانوي لخلايا الألياف والقصيبات يتكون من ثلاث طبقات ذات اختلافات طبيعية وكيمائية وأحياناً يعزى التفريق أو التمييز بين تلك الطبقات إلى اتجاه الليفيات التي تتكون منها كل طبـقة ( شكل 16 ).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a:blip r:embed="rId2"/>
          <a:stretch>
            <a:fillRect/>
          </a:stretch>
        </p:blipFill>
        <p:spPr>
          <a:xfrm>
            <a:off x="611560" y="3687911"/>
            <a:ext cx="3241858" cy="2684751"/>
          </a:xfrm>
          <a:prstGeom prst="rect">
            <a:avLst/>
          </a:prstGeom>
        </p:spPr>
      </p:pic>
      <p:pic>
        <p:nvPicPr>
          <p:cNvPr id="3" name="Picture 2"/>
          <p:cNvPicPr>
            <a:picLocks noChangeAspect="1"/>
          </p:cNvPicPr>
          <p:nvPr/>
        </p:nvPicPr>
        <p:blipFill>
          <a:blip r:embed="rId3"/>
          <a:stretch>
            <a:fillRect/>
          </a:stretch>
        </p:blipFill>
        <p:spPr>
          <a:xfrm>
            <a:off x="3997434" y="3824572"/>
            <a:ext cx="3240360" cy="2548090"/>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476672"/>
            <a:ext cx="7416824" cy="5832648"/>
          </a:xfrm>
          <a:prstGeom prst="rect">
            <a:avLst/>
          </a:prstGeom>
        </p:spPr>
      </p:pic>
    </p:spTree>
    <p:extLst>
      <p:ext uri="{BB962C8B-B14F-4D97-AF65-F5344CB8AC3E}">
        <p14:creationId xmlns:p14="http://schemas.microsoft.com/office/powerpoint/2010/main" val="54481129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467544" y="620688"/>
            <a:ext cx="7992888" cy="2677656"/>
          </a:xfrm>
          <a:prstGeom prst="rect">
            <a:avLst/>
          </a:prstGeom>
        </p:spPr>
        <p:txBody>
          <a:bodyPr wrap="square">
            <a:spAutoFit/>
          </a:bodyPr>
          <a:lstStyle/>
          <a:p>
            <a:pPr lvl="0" indent="457200" algn="justLow" fontAlgn="base">
              <a:spcBef>
                <a:spcPct val="0"/>
              </a:spcBef>
              <a:spcAft>
                <a:spcPct val="0"/>
              </a:spcAft>
            </a:pPr>
            <a:r>
              <a:rPr lang="ar-SA" sz="2400" b="1" dirty="0" smtClean="0">
                <a:solidFill>
                  <a:srgbClr val="0070C0"/>
                </a:solidFill>
                <a:latin typeface="Times New Roman" pitchFamily="18" charset="0"/>
                <a:ea typeface="Times New Roman" pitchFamily="18" charset="0"/>
                <a:cs typeface="Traditional Arabic" pitchFamily="2" charset="-78"/>
              </a:rPr>
              <a:t>المسافات البينية </a:t>
            </a:r>
            <a:r>
              <a:rPr lang="en-US" sz="2400" b="1" dirty="0" smtClean="0">
                <a:solidFill>
                  <a:srgbClr val="C00000"/>
                </a:solidFill>
                <a:latin typeface="Traditional Arabic" pitchFamily="2" charset="-78"/>
                <a:ea typeface="Times New Roman" pitchFamily="18" charset="0"/>
                <a:cs typeface="Traditional Arabic" pitchFamily="2" charset="-78"/>
              </a:rPr>
              <a:t>Intercellular</a:t>
            </a:r>
            <a:r>
              <a:rPr lang="en-US" sz="2400" b="1" dirty="0" smtClean="0">
                <a:latin typeface="Traditional Arabic" pitchFamily="2" charset="-78"/>
                <a:ea typeface="Times New Roman" pitchFamily="18" charset="0"/>
                <a:cs typeface="Traditional Arabic" pitchFamily="2" charset="-78"/>
              </a:rPr>
              <a:t> </a:t>
            </a:r>
            <a:r>
              <a:rPr lang="en-US" sz="2400" b="1" dirty="0" smtClean="0">
                <a:solidFill>
                  <a:srgbClr val="C00000"/>
                </a:solidFill>
                <a:latin typeface="Traditional Arabic" pitchFamily="2" charset="-78"/>
                <a:ea typeface="Times New Roman" pitchFamily="18" charset="0"/>
                <a:cs typeface="Traditional Arabic" pitchFamily="2" charset="-78"/>
              </a:rPr>
              <a:t>spaces</a:t>
            </a:r>
            <a:endParaRPr lang="en-US" sz="24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أحياناً يحدث انفصال للجدر الابتدائية للخلايا المتجاورة وذلك عن طريق إذابة الصفيحة الوسطى التي تربط بين تلك الخلايا. بسبب بعض الإنزيمات التي تذيب المواد </a:t>
            </a:r>
            <a:r>
              <a:rPr lang="ar-SA" sz="2400" dirty="0" err="1" smtClean="0">
                <a:latin typeface="Times New Roman" pitchFamily="18" charset="0"/>
                <a:ea typeface="Times New Roman" pitchFamily="18" charset="0"/>
                <a:cs typeface="Traditional Arabic" pitchFamily="2" charset="-78"/>
              </a:rPr>
              <a:t>البكتينية</a:t>
            </a:r>
            <a:r>
              <a:rPr lang="ar-SA" sz="2400" dirty="0" smtClean="0">
                <a:latin typeface="Times New Roman" pitchFamily="18" charset="0"/>
                <a:ea typeface="Times New Roman" pitchFamily="18" charset="0"/>
                <a:cs typeface="Traditional Arabic" pitchFamily="2" charset="-78"/>
              </a:rPr>
              <a:t> التي تتكون منها الصفيحة الوسطى وتسمى المسافات الناتجة عن ذوبان المادة بين الخلوية هذه بالمسافات البينية </a:t>
            </a:r>
            <a:r>
              <a:rPr lang="en-US" sz="2400" dirty="0" smtClean="0">
                <a:solidFill>
                  <a:srgbClr val="C00000"/>
                </a:solidFill>
                <a:latin typeface="Traditional Arabic" pitchFamily="2" charset="-78"/>
                <a:ea typeface="Times New Roman" pitchFamily="18" charset="0"/>
                <a:cs typeface="Traditional Arabic" pitchFamily="2" charset="-78"/>
              </a:rPr>
              <a:t>Intercellular spaces</a:t>
            </a:r>
            <a:r>
              <a:rPr lang="ar-SA" sz="2400" dirty="0" smtClean="0">
                <a:latin typeface="Times New Roman" pitchFamily="18" charset="0"/>
                <a:ea typeface="Times New Roman" pitchFamily="18" charset="0"/>
                <a:cs typeface="Traditional Arabic" pitchFamily="2" charset="-78"/>
              </a:rPr>
              <a:t>. وهي تشغل حيزا كبيرا من جسم النبات وبالتالي فهي تميز الأنسجة البالغة مثل النسيج الوسطي للورقة </a:t>
            </a:r>
            <a:r>
              <a:rPr lang="en-US" sz="2400" dirty="0" err="1" smtClean="0">
                <a:solidFill>
                  <a:srgbClr val="C00000"/>
                </a:solidFill>
                <a:latin typeface="Traditional Arabic" pitchFamily="2" charset="-78"/>
                <a:ea typeface="Times New Roman" pitchFamily="18" charset="0"/>
                <a:cs typeface="Traditional Arabic" pitchFamily="2" charset="-78"/>
              </a:rPr>
              <a:t>Mesophyll</a:t>
            </a:r>
            <a:r>
              <a:rPr lang="ar-SA" sz="2400" dirty="0" smtClean="0">
                <a:solidFill>
                  <a:srgbClr val="C00000"/>
                </a:solidFill>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وأنسجة النباتات المائية </a:t>
            </a:r>
            <a:r>
              <a:rPr lang="en-US" sz="2400" dirty="0" smtClean="0">
                <a:solidFill>
                  <a:srgbClr val="C00000"/>
                </a:solidFill>
                <a:latin typeface="Traditional Arabic" pitchFamily="2" charset="-78"/>
                <a:ea typeface="Times New Roman" pitchFamily="18" charset="0"/>
                <a:cs typeface="Traditional Arabic" pitchFamily="2" charset="-78"/>
              </a:rPr>
              <a:t>Hydrophytes</a:t>
            </a:r>
            <a:r>
              <a:rPr lang="ar-SA" sz="2400" dirty="0" smtClean="0">
                <a:latin typeface="Times New Roman" pitchFamily="18" charset="0"/>
                <a:ea typeface="Times New Roman" pitchFamily="18" charset="0"/>
                <a:cs typeface="Traditional Arabic" pitchFamily="2" charset="-78"/>
              </a:rPr>
              <a:t> وقد توجد في بعض الأنسجة الإنشائية ( شكل 49 ).</a:t>
            </a:r>
            <a:endParaRPr lang="ar-SA" sz="2400" dirty="0" smtClean="0">
              <a:latin typeface="Arial" pitchFamily="34" charset="0"/>
              <a:cs typeface="Arial" pitchFamily="34" charset="0"/>
            </a:endParaRPr>
          </a:p>
        </p:txBody>
      </p:sp>
      <p:pic>
        <p:nvPicPr>
          <p:cNvPr id="4" name="Picture 2" descr="Picture 033"/>
          <p:cNvPicPr>
            <a:picLocks noChangeAspect="1" noChangeArrowheads="1"/>
          </p:cNvPicPr>
          <p:nvPr/>
        </p:nvPicPr>
        <p:blipFill>
          <a:blip r:embed="rId2" cstate="print"/>
          <a:srcRect/>
          <a:stretch>
            <a:fillRect/>
          </a:stretch>
        </p:blipFill>
        <p:spPr bwMode="auto">
          <a:xfrm>
            <a:off x="971600" y="3068960"/>
            <a:ext cx="2742531" cy="3036573"/>
          </a:xfrm>
          <a:prstGeom prst="rect">
            <a:avLst/>
          </a:prstGeom>
          <a:ln w="9525">
            <a:noFill/>
            <a:miter lim="800000"/>
            <a:headEnd/>
            <a:tailEnd/>
          </a:ln>
        </p:spPr>
      </p:pic>
      <p:pic>
        <p:nvPicPr>
          <p:cNvPr id="5" name="Picture 4"/>
          <p:cNvPicPr>
            <a:picLocks noChangeAspect="1"/>
          </p:cNvPicPr>
          <p:nvPr/>
        </p:nvPicPr>
        <p:blipFill>
          <a:blip r:embed="rId3"/>
          <a:stretch>
            <a:fillRect/>
          </a:stretch>
        </p:blipFill>
        <p:spPr>
          <a:xfrm>
            <a:off x="3995936" y="3298344"/>
            <a:ext cx="3450635" cy="2807189"/>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lowering_plant"/>
          <p:cNvPicPr>
            <a:picLocks noChangeAspect="1" noChangeArrowheads="1"/>
          </p:cNvPicPr>
          <p:nvPr/>
        </p:nvPicPr>
        <p:blipFill>
          <a:blip r:embed="rId3" cstate="print"/>
          <a:srcRect/>
          <a:stretch>
            <a:fillRect/>
          </a:stretch>
        </p:blipFill>
        <p:spPr bwMode="auto">
          <a:xfrm>
            <a:off x="107504" y="188640"/>
            <a:ext cx="3857075" cy="6336704"/>
          </a:xfrm>
          <a:prstGeom prst="rect">
            <a:avLst/>
          </a:prstGeom>
          <a:noFill/>
          <a:ln w="9525">
            <a:noFill/>
            <a:miter lim="800000"/>
            <a:headEnd/>
            <a:tailEnd/>
          </a:ln>
        </p:spPr>
      </p:pic>
      <p:sp>
        <p:nvSpPr>
          <p:cNvPr id="2" name="Rectangle 1"/>
          <p:cNvSpPr/>
          <p:nvPr/>
        </p:nvSpPr>
        <p:spPr>
          <a:xfrm>
            <a:off x="4333140" y="6022755"/>
            <a:ext cx="4230645" cy="400110"/>
          </a:xfrm>
          <a:prstGeom prst="rect">
            <a:avLst/>
          </a:prstGeom>
        </p:spPr>
        <p:txBody>
          <a:bodyPr wrap="none">
            <a:spAutoFit/>
          </a:bodyPr>
          <a:lstStyle/>
          <a:p>
            <a:r>
              <a:rPr lang="ar-SA" sz="2000" b="1" dirty="0">
                <a:solidFill>
                  <a:srgbClr val="FF0000"/>
                </a:solidFill>
                <a:latin typeface="Arial" panose="020B0604020202020204" pitchFamily="34" charset="0"/>
                <a:cs typeface="Arial" panose="020B0604020202020204" pitchFamily="34" charset="0"/>
              </a:rPr>
              <a:t>شكل ( 1 ) رسم توضيحي للجسم </a:t>
            </a:r>
            <a:r>
              <a:rPr lang="ar-SA" sz="2000" b="1" dirty="0" smtClean="0">
                <a:solidFill>
                  <a:srgbClr val="FF0000"/>
                </a:solidFill>
                <a:latin typeface="Arial" panose="020B0604020202020204" pitchFamily="34" charset="0"/>
                <a:cs typeface="Arial" panose="020B0604020202020204" pitchFamily="34" charset="0"/>
              </a:rPr>
              <a:t>النباتي وأجزاؤه</a:t>
            </a:r>
            <a:endParaRPr lang="en-US" sz="2000" b="1" dirty="0">
              <a:latin typeface="Arial" panose="020B0604020202020204" pitchFamily="34" charset="0"/>
              <a:cs typeface="Arial" panose="020B0604020202020204" pitchFamily="34" charset="0"/>
            </a:endParaRPr>
          </a:p>
        </p:txBody>
      </p:sp>
      <p:sp>
        <p:nvSpPr>
          <p:cNvPr id="3" name="Rectangle 2"/>
          <p:cNvSpPr/>
          <p:nvPr/>
        </p:nvSpPr>
        <p:spPr>
          <a:xfrm rot="16200000">
            <a:off x="3302925" y="2753860"/>
            <a:ext cx="1611339" cy="369332"/>
          </a:xfrm>
          <a:prstGeom prst="rect">
            <a:avLst/>
          </a:prstGeom>
        </p:spPr>
        <p:txBody>
          <a:bodyPr wrap="none">
            <a:spAutoFit/>
          </a:bodyPr>
          <a:lstStyle/>
          <a:p>
            <a:r>
              <a:rPr lang="ar-SA" dirty="0">
                <a:solidFill>
                  <a:srgbClr val="FF0000"/>
                </a:solidFill>
                <a:latin typeface="Arial" panose="020B0604020202020204" pitchFamily="34" charset="0"/>
                <a:cs typeface="Arial" panose="020B0604020202020204" pitchFamily="34" charset="0"/>
              </a:rPr>
              <a:t>المجموع الخضري </a:t>
            </a:r>
            <a:endParaRPr lang="en-US" dirty="0">
              <a:latin typeface="Arial" panose="020B0604020202020204" pitchFamily="34" charset="0"/>
              <a:cs typeface="Arial" panose="020B0604020202020204" pitchFamily="34" charset="0"/>
            </a:endParaRPr>
          </a:p>
        </p:txBody>
      </p:sp>
      <p:sp>
        <p:nvSpPr>
          <p:cNvPr id="4" name="Rectangle 3"/>
          <p:cNvSpPr/>
          <p:nvPr/>
        </p:nvSpPr>
        <p:spPr>
          <a:xfrm rot="16200000">
            <a:off x="3380529" y="4609389"/>
            <a:ext cx="1430200" cy="369332"/>
          </a:xfrm>
          <a:prstGeom prst="rect">
            <a:avLst/>
          </a:prstGeom>
        </p:spPr>
        <p:txBody>
          <a:bodyPr wrap="none">
            <a:spAutoFit/>
          </a:bodyPr>
          <a:lstStyle/>
          <a:p>
            <a:r>
              <a:rPr lang="ar-SA" dirty="0">
                <a:solidFill>
                  <a:srgbClr val="FF0000"/>
                </a:solidFill>
                <a:latin typeface="Arial" panose="020B0604020202020204" pitchFamily="34" charset="0"/>
                <a:cs typeface="Arial" panose="020B0604020202020204" pitchFamily="34" charset="0"/>
              </a:rPr>
              <a:t>المجموع الجذري</a:t>
            </a:r>
            <a:endParaRPr lang="en-US" dirty="0">
              <a:latin typeface="Arial" panose="020B0604020202020204" pitchFamily="34" charset="0"/>
              <a:cs typeface="Arial" panose="020B0604020202020204" pitchFamily="34" charset="0"/>
            </a:endParaRPr>
          </a:p>
        </p:txBody>
      </p:sp>
      <p:sp>
        <p:nvSpPr>
          <p:cNvPr id="5" name="Rectangle 4"/>
          <p:cNvSpPr/>
          <p:nvPr/>
        </p:nvSpPr>
        <p:spPr>
          <a:xfrm>
            <a:off x="4220197" y="379403"/>
            <a:ext cx="4572000" cy="646331"/>
          </a:xfrm>
          <a:prstGeom prst="rect">
            <a:avLst/>
          </a:prstGeom>
        </p:spPr>
        <p:txBody>
          <a:bodyPr>
            <a:spAutoFit/>
          </a:bodyPr>
          <a:lstStyle/>
          <a:p>
            <a:r>
              <a:rPr lang="ar-SA" dirty="0" smtClean="0">
                <a:latin typeface="Arial" panose="020B0604020202020204" pitchFamily="34" charset="0"/>
                <a:cs typeface="Arial" panose="020B0604020202020204" pitchFamily="34" charset="0"/>
              </a:rPr>
              <a:t>يمكن </a:t>
            </a:r>
            <a:r>
              <a:rPr lang="ar-SA" dirty="0">
                <a:latin typeface="Arial" panose="020B0604020202020204" pitchFamily="34" charset="0"/>
                <a:cs typeface="Arial" panose="020B0604020202020204" pitchFamily="34" charset="0"/>
              </a:rPr>
              <a:t>تقسيم </a:t>
            </a:r>
            <a:r>
              <a:rPr lang="ar-SA" b="1" dirty="0">
                <a:solidFill>
                  <a:srgbClr val="0070C0"/>
                </a:solidFill>
                <a:latin typeface="Arial" panose="020B0604020202020204" pitchFamily="34" charset="0"/>
                <a:cs typeface="Arial" panose="020B0604020202020204" pitchFamily="34" charset="0"/>
              </a:rPr>
              <a:t>الجسم النباتي </a:t>
            </a:r>
            <a:r>
              <a:rPr lang="ar-SA" dirty="0">
                <a:latin typeface="Arial" panose="020B0604020202020204" pitchFamily="34" charset="0"/>
                <a:cs typeface="Arial" panose="020B0604020202020204" pitchFamily="34" charset="0"/>
              </a:rPr>
              <a:t>بصورة عامة إلى جزئيين أساسيين </a:t>
            </a:r>
            <a:r>
              <a:rPr lang="ar-SA" dirty="0" smtClean="0">
                <a:latin typeface="Arial" panose="020B0604020202020204" pitchFamily="34" charset="0"/>
                <a:cs typeface="Arial" panose="020B0604020202020204" pitchFamily="34" charset="0"/>
              </a:rPr>
              <a:t>هما:ـ</a:t>
            </a:r>
            <a:endParaRPr lang="en-US" dirty="0">
              <a:latin typeface="Arial" panose="020B0604020202020204" pitchFamily="34" charset="0"/>
              <a:cs typeface="Arial" panose="020B0604020202020204" pitchFamily="34" charset="0"/>
            </a:endParaRPr>
          </a:p>
        </p:txBody>
      </p:sp>
      <p:sp>
        <p:nvSpPr>
          <p:cNvPr id="6" name="Rectangle 5"/>
          <p:cNvSpPr/>
          <p:nvPr/>
        </p:nvSpPr>
        <p:spPr>
          <a:xfrm>
            <a:off x="4333140" y="1103158"/>
            <a:ext cx="4572000" cy="2308324"/>
          </a:xfrm>
          <a:prstGeom prst="rect">
            <a:avLst/>
          </a:prstGeom>
        </p:spPr>
        <p:txBody>
          <a:bodyPr wrap="square">
            <a:spAutoFit/>
          </a:bodyPr>
          <a:lstStyle/>
          <a:p>
            <a:r>
              <a:rPr lang="ar-SA" b="1" dirty="0" smtClean="0">
                <a:latin typeface="Arial" panose="020B0604020202020204" pitchFamily="34" charset="0"/>
                <a:cs typeface="Arial" panose="020B0604020202020204" pitchFamily="34" charset="0"/>
              </a:rPr>
              <a:t>ا - </a:t>
            </a:r>
            <a:r>
              <a:rPr lang="ar-SA" b="1" dirty="0" smtClean="0">
                <a:solidFill>
                  <a:srgbClr val="0070C0"/>
                </a:solidFill>
                <a:latin typeface="Arial" panose="020B0604020202020204" pitchFamily="34" charset="0"/>
                <a:cs typeface="Arial" panose="020B0604020202020204" pitchFamily="34" charset="0"/>
              </a:rPr>
              <a:t>المجموع </a:t>
            </a:r>
            <a:r>
              <a:rPr lang="ar-SA" b="1" dirty="0">
                <a:solidFill>
                  <a:srgbClr val="0070C0"/>
                </a:solidFill>
                <a:latin typeface="Arial" panose="020B0604020202020204" pitchFamily="34" charset="0"/>
                <a:cs typeface="Arial" panose="020B0604020202020204" pitchFamily="34" charset="0"/>
              </a:rPr>
              <a:t>الخضري </a:t>
            </a:r>
            <a:r>
              <a:rPr lang="en-US" b="1" dirty="0">
                <a:solidFill>
                  <a:srgbClr val="FF0000"/>
                </a:solidFill>
                <a:latin typeface="Arial" panose="020B0604020202020204" pitchFamily="34" charset="0"/>
                <a:cs typeface="Arial" panose="020B0604020202020204" pitchFamily="34" charset="0"/>
              </a:rPr>
              <a:t>Shoot</a:t>
            </a:r>
            <a:r>
              <a:rPr lang="en-US" b="1" dirty="0">
                <a:latin typeface="Arial" panose="020B0604020202020204" pitchFamily="34" charset="0"/>
                <a:cs typeface="Arial" panose="020B0604020202020204" pitchFamily="34" charset="0"/>
              </a:rPr>
              <a:t> </a:t>
            </a:r>
            <a:r>
              <a:rPr lang="en-US" b="1" dirty="0">
                <a:solidFill>
                  <a:srgbClr val="FF0000"/>
                </a:solidFill>
                <a:latin typeface="Arial" panose="020B0604020202020204" pitchFamily="34" charset="0"/>
                <a:cs typeface="Arial" panose="020B0604020202020204" pitchFamily="34" charset="0"/>
              </a:rPr>
              <a:t>system</a:t>
            </a:r>
            <a:r>
              <a:rPr lang="ar-SA" b="1"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r>
              <a:rPr lang="ar-SA" dirty="0">
                <a:latin typeface="Arial" panose="020B0604020202020204" pitchFamily="34" charset="0"/>
                <a:cs typeface="Arial" panose="020B0604020202020204" pitchFamily="34" charset="0"/>
              </a:rPr>
              <a:t>وهو الذي ينمو عادة فوق سطح التربة ويشمل الساق ـ وما تحمله من أوراق وأغصان وأفرع مختلفة.</a:t>
            </a:r>
            <a:endParaRPr lang="en-US" dirty="0">
              <a:latin typeface="Arial" panose="020B0604020202020204" pitchFamily="34" charset="0"/>
              <a:cs typeface="Arial" panose="020B0604020202020204" pitchFamily="34" charset="0"/>
            </a:endParaRPr>
          </a:p>
          <a:p>
            <a:r>
              <a:rPr lang="ar-SA" dirty="0">
                <a:latin typeface="Arial" panose="020B0604020202020204" pitchFamily="34" charset="0"/>
                <a:cs typeface="Arial" panose="020B0604020202020204" pitchFamily="34" charset="0"/>
              </a:rPr>
              <a:t>وعلى الرغم من أن الزهرة تمثل عضواً متحوراً ومتكيفاً للقيام بعملية التكاثر وأن معظم الأجزاء الزهرية تمثل أوراقاً متحورة أو سيقاناً متحورة، إلا أنه من المفيد فصل الزهرة كعضو منفصل ودراسته منفردا نظراً لما يتميز به من صفات مورفولوجية وتشريحية.</a:t>
            </a:r>
          </a:p>
        </p:txBody>
      </p:sp>
      <p:sp>
        <p:nvSpPr>
          <p:cNvPr id="7" name="Rectangle 6"/>
          <p:cNvSpPr/>
          <p:nvPr/>
        </p:nvSpPr>
        <p:spPr>
          <a:xfrm>
            <a:off x="4220197" y="4118682"/>
            <a:ext cx="4572000" cy="923330"/>
          </a:xfrm>
          <a:prstGeom prst="rect">
            <a:avLst/>
          </a:prstGeom>
        </p:spPr>
        <p:txBody>
          <a:bodyPr>
            <a:spAutoFit/>
          </a:bodyPr>
          <a:lstStyle/>
          <a:p>
            <a:r>
              <a:rPr lang="ar-SA" b="1" dirty="0" smtClean="0">
                <a:latin typeface="Arial" panose="020B0604020202020204" pitchFamily="34" charset="0"/>
                <a:cs typeface="Arial" panose="020B0604020202020204" pitchFamily="34" charset="0"/>
              </a:rPr>
              <a:t>ب ـ </a:t>
            </a:r>
            <a:r>
              <a:rPr lang="ar-SA" b="1" dirty="0">
                <a:solidFill>
                  <a:srgbClr val="0070C0"/>
                </a:solidFill>
                <a:latin typeface="Arial" panose="020B0604020202020204" pitchFamily="34" charset="0"/>
                <a:cs typeface="Arial" panose="020B0604020202020204" pitchFamily="34" charset="0"/>
              </a:rPr>
              <a:t>المجموع الجذري </a:t>
            </a:r>
            <a:r>
              <a:rPr lang="en-US" b="1" dirty="0">
                <a:solidFill>
                  <a:srgbClr val="FF0000"/>
                </a:solidFill>
                <a:latin typeface="Arial" panose="020B0604020202020204" pitchFamily="34" charset="0"/>
                <a:cs typeface="Arial" panose="020B0604020202020204" pitchFamily="34" charset="0"/>
              </a:rPr>
              <a:t>Root</a:t>
            </a:r>
            <a:r>
              <a:rPr lang="en-US" b="1" dirty="0">
                <a:latin typeface="Arial" panose="020B0604020202020204" pitchFamily="34" charset="0"/>
                <a:cs typeface="Arial" panose="020B0604020202020204" pitchFamily="34" charset="0"/>
              </a:rPr>
              <a:t> </a:t>
            </a:r>
            <a:r>
              <a:rPr lang="en-US" b="1" dirty="0">
                <a:solidFill>
                  <a:srgbClr val="FF0000"/>
                </a:solidFill>
                <a:latin typeface="Arial" panose="020B0604020202020204" pitchFamily="34" charset="0"/>
                <a:cs typeface="Arial" panose="020B0604020202020204" pitchFamily="34" charset="0"/>
              </a:rPr>
              <a:t>system</a:t>
            </a:r>
            <a:endParaRPr lang="en-US" dirty="0">
              <a:solidFill>
                <a:srgbClr val="FF0000"/>
              </a:solidFill>
              <a:latin typeface="Arial" panose="020B0604020202020204" pitchFamily="34" charset="0"/>
              <a:cs typeface="Arial" panose="020B0604020202020204" pitchFamily="34" charset="0"/>
            </a:endParaRPr>
          </a:p>
          <a:p>
            <a:r>
              <a:rPr lang="ar-SA" dirty="0">
                <a:latin typeface="Arial" panose="020B0604020202020204" pitchFamily="34" charset="0"/>
                <a:cs typeface="Arial" panose="020B0604020202020204" pitchFamily="34" charset="0"/>
              </a:rPr>
              <a:t>وهو الجزء الذي ينمو عادة تحت سطح التربة ويشمل الجذر والجذور الجانبية.</a:t>
            </a:r>
            <a:endParaRPr lang="en-US"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836712"/>
            <a:ext cx="8280920" cy="5693866"/>
          </a:xfrm>
          <a:prstGeom prst="rect">
            <a:avLst/>
          </a:prstGeom>
        </p:spPr>
        <p:txBody>
          <a:bodyPr wrap="square">
            <a:spAutoFit/>
          </a:bodyPr>
          <a:lstStyle/>
          <a:p>
            <a:pPr lvl="0" fontAlgn="base">
              <a:spcBef>
                <a:spcPct val="0"/>
              </a:spcBef>
              <a:spcAft>
                <a:spcPct val="0"/>
              </a:spcAft>
            </a:pPr>
            <a:r>
              <a:rPr lang="ar-SA" sz="2800" b="1" dirty="0" smtClean="0">
                <a:solidFill>
                  <a:srgbClr val="0070C0"/>
                </a:solidFill>
                <a:latin typeface="Times New Roman" pitchFamily="18" charset="0"/>
                <a:ea typeface="Times New Roman" pitchFamily="18" charset="0"/>
                <a:cs typeface="Traditional Arabic" pitchFamily="2" charset="-78"/>
              </a:rPr>
              <a:t>النقــر</a:t>
            </a:r>
            <a:r>
              <a:rPr lang="ar-SA" sz="2800" b="1" dirty="0" smtClean="0">
                <a:latin typeface="Times New Roman" pitchFamily="18" charset="0"/>
                <a:ea typeface="Times New Roman" pitchFamily="18" charset="0"/>
                <a:cs typeface="Traditional Arabic" pitchFamily="2" charset="-78"/>
              </a:rPr>
              <a:t> </a:t>
            </a:r>
            <a:r>
              <a:rPr lang="en-US" sz="2800" b="1" dirty="0" smtClean="0">
                <a:solidFill>
                  <a:srgbClr val="C00000"/>
                </a:solidFill>
                <a:latin typeface="Traditional Arabic" pitchFamily="2" charset="-78"/>
                <a:ea typeface="Times New Roman" pitchFamily="18" charset="0"/>
                <a:cs typeface="Traditional Arabic" pitchFamily="2" charset="-78"/>
              </a:rPr>
              <a:t>Pits</a:t>
            </a:r>
            <a:r>
              <a:rPr lang="ar-SA" sz="2800" b="1" dirty="0" smtClean="0">
                <a:latin typeface="Times New Roman" pitchFamily="18" charset="0"/>
                <a:ea typeface="Times New Roman" pitchFamily="18" charset="0"/>
                <a:cs typeface="Traditional Arabic" pitchFamily="2" charset="-78"/>
              </a:rPr>
              <a:t> </a:t>
            </a:r>
            <a:endParaRPr lang="en-US" sz="2800" dirty="0" smtClean="0">
              <a:latin typeface="Arial" pitchFamily="34" charset="0"/>
              <a:cs typeface="Arial" pitchFamily="34" charset="0"/>
            </a:endParaRPr>
          </a:p>
          <a:p>
            <a:pPr lvl="0" algn="justLow" fontAlgn="base">
              <a:spcBef>
                <a:spcPct val="0"/>
              </a:spcBef>
              <a:spcAft>
                <a:spcPct val="0"/>
              </a:spcAft>
              <a:tabLst>
                <a:tab pos="2197100" algn="l"/>
              </a:tabLst>
            </a:pPr>
            <a:r>
              <a:rPr lang="ar-SA" sz="2800" dirty="0" smtClean="0">
                <a:latin typeface="Times New Roman" pitchFamily="18" charset="0"/>
                <a:ea typeface="Times New Roman" pitchFamily="18" charset="0"/>
                <a:cs typeface="Traditional Arabic" pitchFamily="2" charset="-78"/>
              </a:rPr>
              <a:t>	تتميز جدر الخلايا النباتية بوجود انخفاضات أو تجاويف متفاوتة في العمق والاتساع يطلق عليها بالحقول </a:t>
            </a:r>
            <a:r>
              <a:rPr lang="ar-SA" sz="2800" dirty="0" err="1" smtClean="0">
                <a:latin typeface="Times New Roman" pitchFamily="18" charset="0"/>
                <a:ea typeface="Times New Roman" pitchFamily="18" charset="0"/>
                <a:cs typeface="Traditional Arabic" pitchFamily="2" charset="-78"/>
              </a:rPr>
              <a:t>النقرية</a:t>
            </a:r>
            <a:r>
              <a:rPr lang="ar-SA" sz="2800" dirty="0" smtClean="0">
                <a:latin typeface="Times New Roman" pitchFamily="18" charset="0"/>
                <a:ea typeface="Times New Roman" pitchFamily="18" charset="0"/>
                <a:cs typeface="Traditional Arabic" pitchFamily="2" charset="-78"/>
              </a:rPr>
              <a:t> </a:t>
            </a:r>
            <a:r>
              <a:rPr lang="ar-SA" sz="2800" dirty="0" err="1" smtClean="0">
                <a:latin typeface="Times New Roman" pitchFamily="18" charset="0"/>
                <a:ea typeface="Times New Roman" pitchFamily="18" charset="0"/>
                <a:cs typeface="Traditional Arabic" pitchFamily="2" charset="-78"/>
              </a:rPr>
              <a:t>الإبتدائية</a:t>
            </a:r>
            <a:r>
              <a:rPr lang="ar-SA" sz="2800" dirty="0" smtClean="0">
                <a:latin typeface="Times New Roman" pitchFamily="18" charset="0"/>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Primary pit-fields</a:t>
            </a:r>
            <a:r>
              <a:rPr lang="ar-SA" sz="2800" dirty="0" smtClean="0">
                <a:solidFill>
                  <a:srgbClr val="C00000"/>
                </a:solidFill>
                <a:latin typeface="Times New Roman" pitchFamily="18" charset="0"/>
                <a:ea typeface="Times New Roman" pitchFamily="18" charset="0"/>
                <a:cs typeface="Traditional Arabic" pitchFamily="2" charset="-78"/>
              </a:rPr>
              <a:t> </a:t>
            </a:r>
            <a:r>
              <a:rPr lang="ar-SA" sz="2800" dirty="0" smtClean="0">
                <a:latin typeface="Times New Roman" pitchFamily="18" charset="0"/>
                <a:ea typeface="Times New Roman" pitchFamily="18" charset="0"/>
                <a:cs typeface="Traditional Arabic" pitchFamily="2" charset="-78"/>
              </a:rPr>
              <a:t>في حالة وجودها في الجدر الابتدائية. بينما يطلق عليها نقراً </a:t>
            </a:r>
            <a:r>
              <a:rPr lang="en-US" sz="2800" dirty="0" smtClean="0">
                <a:latin typeface="Traditional Arabic" pitchFamily="2" charset="-78"/>
                <a:ea typeface="Times New Roman" pitchFamily="18" charset="0"/>
                <a:cs typeface="Traditional Arabic" pitchFamily="2" charset="-78"/>
              </a:rPr>
              <a:t>pits</a:t>
            </a:r>
            <a:r>
              <a:rPr lang="ar-SA" sz="2800" dirty="0" smtClean="0">
                <a:latin typeface="Times New Roman" pitchFamily="18" charset="0"/>
                <a:ea typeface="Times New Roman" pitchFamily="18" charset="0"/>
                <a:cs typeface="Traditional Arabic" pitchFamily="2" charset="-78"/>
              </a:rPr>
              <a:t> في حالة وجودها في الجدر الثانوية ( شكل 17 ). </a:t>
            </a:r>
            <a:r>
              <a:rPr lang="ar-SA" sz="2800" dirty="0">
                <a:latin typeface="Times New Roman" pitchFamily="18" charset="0"/>
                <a:ea typeface="Times New Roman" pitchFamily="18" charset="0"/>
                <a:cs typeface="Traditional Arabic" pitchFamily="2" charset="-78"/>
              </a:rPr>
              <a:t>والفرق ين هذين النوعين من النقر طفيف جداً حيث أن غشاء النقرة في حالة الحقول النقرية الإبتدائية يتكون فقط من الصفيحة الوسطى وأن عدد هذه النقر كبير جداً حيث يظهر الجدار الابتدائي مسبحي </a:t>
            </a:r>
            <a:r>
              <a:rPr lang="en-US" sz="2800" dirty="0">
                <a:solidFill>
                  <a:srgbClr val="C00000"/>
                </a:solidFill>
                <a:latin typeface="Traditional Arabic" pitchFamily="2" charset="-78"/>
                <a:ea typeface="Times New Roman" pitchFamily="18" charset="0"/>
                <a:cs typeface="Traditional Arabic" pitchFamily="2" charset="-78"/>
              </a:rPr>
              <a:t>Beaded</a:t>
            </a:r>
            <a:r>
              <a:rPr lang="ar-SA" sz="2800" dirty="0">
                <a:latin typeface="Times New Roman" pitchFamily="18" charset="0"/>
                <a:ea typeface="Times New Roman" pitchFamily="18" charset="0"/>
                <a:cs typeface="Traditional Arabic" pitchFamily="2" charset="-78"/>
              </a:rPr>
              <a:t> بينما يشترك الجدار الابتدائي في تكوين غشاء النقرة في حالة النقر سواء كانت بسيطة </a:t>
            </a:r>
            <a:r>
              <a:rPr lang="en-US" sz="2800" dirty="0">
                <a:solidFill>
                  <a:srgbClr val="C00000"/>
                </a:solidFill>
                <a:latin typeface="Traditional Arabic" pitchFamily="2" charset="-78"/>
                <a:ea typeface="Times New Roman" pitchFamily="18" charset="0"/>
                <a:cs typeface="Traditional Arabic" pitchFamily="2" charset="-78"/>
              </a:rPr>
              <a:t>Simple</a:t>
            </a:r>
            <a:r>
              <a:rPr lang="ar-SA" sz="2800" dirty="0">
                <a:latin typeface="Times New Roman" pitchFamily="18" charset="0"/>
                <a:ea typeface="Times New Roman" pitchFamily="18" charset="0"/>
                <a:cs typeface="Traditional Arabic" pitchFamily="2" charset="-78"/>
              </a:rPr>
              <a:t> أو مضفوفة </a:t>
            </a:r>
            <a:r>
              <a:rPr lang="en-US" sz="2800" dirty="0">
                <a:solidFill>
                  <a:srgbClr val="C00000"/>
                </a:solidFill>
                <a:latin typeface="Traditional Arabic" pitchFamily="2" charset="-78"/>
                <a:ea typeface="Times New Roman" pitchFamily="18" charset="0"/>
                <a:cs typeface="Traditional Arabic" pitchFamily="2" charset="-78"/>
              </a:rPr>
              <a:t>Bordered pits</a:t>
            </a:r>
            <a:r>
              <a:rPr lang="ar-SA" sz="2800" dirty="0">
                <a:solidFill>
                  <a:srgbClr val="C00000"/>
                </a:solidFill>
                <a:latin typeface="Times New Roman" pitchFamily="18" charset="0"/>
                <a:ea typeface="Times New Roman" pitchFamily="18" charset="0"/>
                <a:cs typeface="Traditional Arabic" pitchFamily="2" charset="-78"/>
              </a:rPr>
              <a:t> </a:t>
            </a:r>
            <a:r>
              <a:rPr lang="ar-SA" sz="2800" dirty="0">
                <a:latin typeface="Times New Roman" pitchFamily="18" charset="0"/>
                <a:ea typeface="Times New Roman" pitchFamily="18" charset="0"/>
                <a:cs typeface="Traditional Arabic" pitchFamily="2" charset="-78"/>
              </a:rPr>
              <a:t>كما أن الجدار الثانوي لا يغطي تماماً الجدار الابتدائي في مواضع النقر وتتكون النقرة </a:t>
            </a:r>
            <a:r>
              <a:rPr lang="en-US" sz="2800" dirty="0">
                <a:latin typeface="Traditional Arabic" pitchFamily="2" charset="-78"/>
                <a:ea typeface="Times New Roman" pitchFamily="18" charset="0"/>
                <a:cs typeface="Traditional Arabic" pitchFamily="2" charset="-78"/>
              </a:rPr>
              <a:t>pit</a:t>
            </a:r>
            <a:r>
              <a:rPr lang="ar-SA" sz="2800" dirty="0">
                <a:latin typeface="Times New Roman" pitchFamily="18" charset="0"/>
                <a:ea typeface="Times New Roman" pitchFamily="18" charset="0"/>
                <a:cs typeface="Traditional Arabic" pitchFamily="2" charset="-78"/>
              </a:rPr>
              <a:t> فوق حقل نقري إبتدائي أو بعيدة عن بعضها.</a:t>
            </a:r>
            <a:endParaRPr lang="en-US" sz="2800" dirty="0">
              <a:latin typeface="Arial" pitchFamily="34" charset="0"/>
              <a:cs typeface="Arial" pitchFamily="34" charset="0"/>
            </a:endParaRPr>
          </a:p>
          <a:p>
            <a:pPr lvl="0" algn="justLow" eaLnBrk="0" fontAlgn="base" hangingPunct="0">
              <a:spcBef>
                <a:spcPct val="0"/>
              </a:spcBef>
              <a:spcAft>
                <a:spcPct val="0"/>
              </a:spcAft>
              <a:tabLst>
                <a:tab pos="2197100" algn="l"/>
              </a:tabLst>
            </a:pPr>
            <a:r>
              <a:rPr lang="ar-SA" sz="2800" dirty="0">
                <a:latin typeface="Times New Roman" pitchFamily="18" charset="0"/>
                <a:ea typeface="Times New Roman" pitchFamily="18" charset="0"/>
                <a:cs typeface="Traditional Arabic" pitchFamily="2" charset="-78"/>
              </a:rPr>
              <a:t>	وتتكون النقرة من فراغ النقرة </a:t>
            </a:r>
            <a:r>
              <a:rPr lang="en-US" sz="2800" dirty="0">
                <a:solidFill>
                  <a:srgbClr val="C00000"/>
                </a:solidFill>
                <a:latin typeface="Traditional Arabic" pitchFamily="2" charset="-78"/>
                <a:ea typeface="Times New Roman" pitchFamily="18" charset="0"/>
                <a:cs typeface="Traditional Arabic" pitchFamily="2" charset="-78"/>
              </a:rPr>
              <a:t>Pit cavity</a:t>
            </a:r>
            <a:r>
              <a:rPr lang="ar-SA" sz="2800" dirty="0">
                <a:solidFill>
                  <a:srgbClr val="C00000"/>
                </a:solidFill>
                <a:latin typeface="Times New Roman" pitchFamily="18" charset="0"/>
                <a:ea typeface="Times New Roman" pitchFamily="18" charset="0"/>
                <a:cs typeface="Traditional Arabic" pitchFamily="2" charset="-78"/>
              </a:rPr>
              <a:t> </a:t>
            </a:r>
            <a:r>
              <a:rPr lang="ar-SA" sz="2800" dirty="0">
                <a:latin typeface="Times New Roman" pitchFamily="18" charset="0"/>
                <a:ea typeface="Times New Roman" pitchFamily="18" charset="0"/>
                <a:cs typeface="Traditional Arabic" pitchFamily="2" charset="-78"/>
              </a:rPr>
              <a:t>وغشاء النقرة </a:t>
            </a:r>
            <a:r>
              <a:rPr lang="en-US" sz="2800" dirty="0">
                <a:solidFill>
                  <a:srgbClr val="C00000"/>
                </a:solidFill>
                <a:latin typeface="Traditional Arabic" pitchFamily="2" charset="-78"/>
                <a:ea typeface="Times New Roman" pitchFamily="18" charset="0"/>
                <a:cs typeface="Traditional Arabic" pitchFamily="2" charset="-78"/>
              </a:rPr>
              <a:t>Pit membrane</a:t>
            </a:r>
            <a:r>
              <a:rPr lang="ar-SA" sz="2800" dirty="0">
                <a:solidFill>
                  <a:srgbClr val="C00000"/>
                </a:solidFill>
                <a:latin typeface="Times New Roman" pitchFamily="18" charset="0"/>
                <a:ea typeface="Times New Roman" pitchFamily="18" charset="0"/>
                <a:cs typeface="Traditional Arabic" pitchFamily="2" charset="-78"/>
              </a:rPr>
              <a:t> </a:t>
            </a:r>
            <a:r>
              <a:rPr lang="ar-SA" sz="2800" dirty="0">
                <a:latin typeface="Times New Roman" pitchFamily="18" charset="0"/>
                <a:ea typeface="Times New Roman" pitchFamily="18" charset="0"/>
                <a:cs typeface="Traditional Arabic" pitchFamily="2" charset="-78"/>
              </a:rPr>
              <a:t>ويفتح فراغ النقرة إلى تجويف الخلية بفتحة النقرة </a:t>
            </a:r>
            <a:r>
              <a:rPr lang="en-US" sz="2800" dirty="0">
                <a:solidFill>
                  <a:srgbClr val="C00000"/>
                </a:solidFill>
                <a:latin typeface="Traditional Arabic" pitchFamily="2" charset="-78"/>
                <a:ea typeface="Times New Roman" pitchFamily="18" charset="0"/>
                <a:cs typeface="Traditional Arabic" pitchFamily="2" charset="-78"/>
              </a:rPr>
              <a:t>Pit aperture</a:t>
            </a:r>
            <a:r>
              <a:rPr lang="ar-SA" sz="2800" dirty="0">
                <a:solidFill>
                  <a:srgbClr val="C00000"/>
                </a:solidFill>
                <a:latin typeface="Times New Roman" pitchFamily="18" charset="0"/>
                <a:ea typeface="Times New Roman" pitchFamily="18" charset="0"/>
                <a:cs typeface="Traditional Arabic" pitchFamily="2" charset="-78"/>
              </a:rPr>
              <a:t> </a:t>
            </a:r>
            <a:r>
              <a:rPr lang="ar-SA" sz="2800" dirty="0">
                <a:latin typeface="Times New Roman" pitchFamily="18" charset="0"/>
                <a:ea typeface="Times New Roman" pitchFamily="18" charset="0"/>
                <a:cs typeface="Traditional Arabic" pitchFamily="2" charset="-78"/>
              </a:rPr>
              <a:t>و إلى الخارجي بغشاء النقرة.</a:t>
            </a:r>
            <a:endParaRPr lang="en-US" sz="2800" dirty="0">
              <a:latin typeface="Arial" pitchFamily="34" charset="0"/>
              <a:cs typeface="Arial" pitchFamily="34" charset="0"/>
            </a:endParaRPr>
          </a:p>
          <a:p>
            <a:pPr lvl="0" eaLnBrk="0" fontAlgn="base" hangingPunct="0">
              <a:spcBef>
                <a:spcPct val="0"/>
              </a:spcBef>
              <a:spcAft>
                <a:spcPct val="0"/>
              </a:spcAft>
            </a:pPr>
            <a:endParaRPr lang="en-U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Simple Pits"/>
          <p:cNvPicPr>
            <a:picLocks noChangeAspect="1" noChangeArrowheads="1"/>
          </p:cNvPicPr>
          <p:nvPr/>
        </p:nvPicPr>
        <p:blipFill>
          <a:blip r:embed="rId2" cstate="print"/>
          <a:srcRect/>
          <a:stretch>
            <a:fillRect/>
          </a:stretch>
        </p:blipFill>
        <p:spPr bwMode="auto">
          <a:xfrm>
            <a:off x="1403648" y="645815"/>
            <a:ext cx="3304778" cy="2880320"/>
          </a:xfrm>
          <a:prstGeom prst="rect">
            <a:avLst/>
          </a:prstGeom>
          <a:noFill/>
        </p:spPr>
      </p:pic>
      <p:pic>
        <p:nvPicPr>
          <p:cNvPr id="125953" name="Picture 1" descr="simple pits in wood parenchyma cells"/>
          <p:cNvPicPr>
            <a:picLocks noChangeAspect="1" noChangeArrowheads="1"/>
          </p:cNvPicPr>
          <p:nvPr/>
        </p:nvPicPr>
        <p:blipFill>
          <a:blip r:embed="rId3" cstate="print"/>
          <a:srcRect/>
          <a:stretch>
            <a:fillRect/>
          </a:stretch>
        </p:blipFill>
        <p:spPr bwMode="auto">
          <a:xfrm>
            <a:off x="5076056" y="573807"/>
            <a:ext cx="3029322" cy="3024336"/>
          </a:xfrm>
          <a:prstGeom prst="rect">
            <a:avLst/>
          </a:prstGeom>
          <a:noFill/>
        </p:spPr>
      </p:pic>
      <p:sp>
        <p:nvSpPr>
          <p:cNvPr id="125956" name="Rectangle 4"/>
          <p:cNvSpPr>
            <a:spLocks noChangeArrowheads="1"/>
          </p:cNvSpPr>
          <p:nvPr/>
        </p:nvSpPr>
        <p:spPr bwMode="auto">
          <a:xfrm>
            <a:off x="0" y="2085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0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25957" name="Rectangle 5"/>
          <p:cNvSpPr>
            <a:spLocks noChangeArrowheads="1"/>
          </p:cNvSpPr>
          <p:nvPr/>
        </p:nvSpPr>
        <p:spPr bwMode="auto">
          <a:xfrm>
            <a:off x="0" y="3705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1"/>
          <p:cNvSpPr>
            <a:spLocks noChangeArrowheads="1"/>
          </p:cNvSpPr>
          <p:nvPr/>
        </p:nvSpPr>
        <p:spPr bwMode="auto">
          <a:xfrm>
            <a:off x="251520" y="428759"/>
            <a:ext cx="871296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buFontTx/>
              <a:buNone/>
              <a:tabLst>
                <a:tab pos="2197100" algn="l"/>
              </a:tabLst>
            </a:pP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وتقسم النقر إلى نوعين نقر بسيطة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Simple pits</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وفيها ينتهي الجدار الثانوي طبيعياً في فراغ النقرة حيث يبقى الفراغ وفتحة النقرة في اتساع واحد وعادة ما تتقابل النقر البسيطة ويطلق عليها زوج من النقر البسيطة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Simple pit-pairs</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21971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أما إذا تقوس الجدار الثانوي على فراغ النقرة مكوناً ما يسمى بالضفة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Border</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فإن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هذا النوع من النقر يطلق عليه بالنقر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المضفوفة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Bordered</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pits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وإذا تقابل نقرتان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مضفوفتان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وهو الشائع سميتا بزوج من النقر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المضفوفة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Bordered pit-pair</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أما إذا تقابل نقرة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مضفوفة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مع أخرى بسيطة سمي هذا الوضع بالنقر نصف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المضفوفة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Half bordered pit-pair</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ويحدث هذا بين الألياف التي تحتوي على نقر بسيطة وما يجاورها من أوعية أو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عناصر الخشب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Xylem elements</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وقد تقابل النقرة أحد المسافات البينية وحينئذ تسمى بالنقرة العمياء أو الصماء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Blind pit</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لأنها تفتح إلى مسافة بينية مثل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البرنشيمية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وتتكون النقرة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المضفوفة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Bordered pit</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من فتحة النقرة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Pit aperture</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وفراغ النقرة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Pit cavity</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وغشاء النقرة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Pit membrane</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ويوجد في بعض النقر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المضفوفة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وخاصة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قصيبات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عاريات البذور مثل الصنوبر ما يسمى بالتخت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Torus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وعندما يكون الجدار الثانوي سميكاً فإن بعض النقر البسيطة تتفرع وتسمى بالنقر البسيطة المتفرعة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Ramiform</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pits</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في الخلايا الحجرية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Sclereids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أما النقر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المضفوفة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فيتكون لها قناة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Canal</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ذات فتحتين فتحة داخلية تفتح إلى فراغ الخلية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Lumen</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وفتحة خارجية تفتح إلى فراغ النقرة.</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1" name="Picture 1" descr="Tracheids with bordered pits in Pinus (pine) xylem 1"/>
          <p:cNvPicPr>
            <a:picLocks noChangeAspect="1" noChangeArrowheads="1"/>
          </p:cNvPicPr>
          <p:nvPr/>
        </p:nvPicPr>
        <p:blipFill>
          <a:blip r:embed="rId2" cstate="print"/>
          <a:srcRect/>
          <a:stretch>
            <a:fillRect/>
          </a:stretch>
        </p:blipFill>
        <p:spPr bwMode="auto">
          <a:xfrm>
            <a:off x="5364088" y="764704"/>
            <a:ext cx="3096344" cy="2420888"/>
          </a:xfrm>
          <a:prstGeom prst="rect">
            <a:avLst/>
          </a:prstGeom>
          <a:noFill/>
          <a:ln w="9525">
            <a:noFill/>
            <a:miter lim="800000"/>
            <a:headEnd/>
            <a:tailEnd/>
          </a:ln>
        </p:spPr>
      </p:pic>
      <p:pic>
        <p:nvPicPr>
          <p:cNvPr id="143362" name="Picture 2" descr="plant pits"/>
          <p:cNvPicPr>
            <a:picLocks noChangeAspect="1" noChangeArrowheads="1"/>
          </p:cNvPicPr>
          <p:nvPr/>
        </p:nvPicPr>
        <p:blipFill>
          <a:blip r:embed="rId3" cstate="print"/>
          <a:srcRect/>
          <a:stretch>
            <a:fillRect/>
          </a:stretch>
        </p:blipFill>
        <p:spPr bwMode="auto">
          <a:xfrm>
            <a:off x="395536" y="692696"/>
            <a:ext cx="4752528" cy="5230837"/>
          </a:xfrm>
          <a:prstGeom prst="rect">
            <a:avLst/>
          </a:prstGeom>
          <a:noFill/>
          <a:ln w="9525">
            <a:noFill/>
            <a:miter lim="800000"/>
            <a:headEnd/>
            <a:tailEnd/>
          </a:ln>
        </p:spPr>
      </p:pic>
      <p:pic>
        <p:nvPicPr>
          <p:cNvPr id="143363" name="Picture 3" descr="pine borderd pits"/>
          <p:cNvPicPr>
            <a:picLocks noChangeAspect="1" noChangeArrowheads="1"/>
          </p:cNvPicPr>
          <p:nvPr/>
        </p:nvPicPr>
        <p:blipFill>
          <a:blip r:embed="rId4" cstate="print"/>
          <a:srcRect/>
          <a:stretch>
            <a:fillRect/>
          </a:stretch>
        </p:blipFill>
        <p:spPr bwMode="auto">
          <a:xfrm>
            <a:off x="5292080" y="3356992"/>
            <a:ext cx="3384376" cy="29249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474345"/>
            <a:ext cx="8424936" cy="6001643"/>
          </a:xfrm>
          <a:prstGeom prst="rect">
            <a:avLst/>
          </a:prstGeom>
        </p:spPr>
        <p:txBody>
          <a:bodyPr wrap="square">
            <a:spAutoFit/>
          </a:bodyPr>
          <a:lstStyle/>
          <a:p>
            <a:pPr lvl="0" indent="457200" algn="justLow" fontAlgn="base">
              <a:spcBef>
                <a:spcPct val="0"/>
              </a:spcBef>
              <a:spcAft>
                <a:spcPct val="0"/>
              </a:spcAft>
            </a:pPr>
            <a:r>
              <a:rPr lang="ar-SA" sz="2400" b="1" dirty="0" smtClean="0">
                <a:solidFill>
                  <a:srgbClr val="0070C0"/>
                </a:solidFill>
                <a:latin typeface="Times New Roman" pitchFamily="18" charset="0"/>
                <a:ea typeface="Times New Roman" pitchFamily="18" charset="0"/>
                <a:cs typeface="Traditional Arabic" pitchFamily="2" charset="-78"/>
              </a:rPr>
              <a:t>التركيب الكيميائي لجدار الخلية</a:t>
            </a:r>
            <a:endParaRPr lang="en-US" sz="2400" dirty="0" smtClean="0">
              <a:solidFill>
                <a:srgbClr val="0070C0"/>
              </a:solidFill>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من أهم المواد التي تدخل في تركيب الجدار الخلوي مادة </a:t>
            </a:r>
            <a:r>
              <a:rPr lang="ar-SA" sz="2400" dirty="0" err="1" smtClean="0">
                <a:latin typeface="Times New Roman" pitchFamily="18" charset="0"/>
                <a:ea typeface="Times New Roman" pitchFamily="18" charset="0"/>
                <a:cs typeface="Traditional Arabic" pitchFamily="2" charset="-78"/>
              </a:rPr>
              <a:t>السليولوز</a:t>
            </a:r>
            <a:r>
              <a:rPr lang="ar-SA" sz="2400" dirty="0" smtClean="0">
                <a:latin typeface="Times New Roman" pitchFamily="18" charset="0"/>
                <a:ea typeface="Times New Roman" pitchFamily="18" charset="0"/>
                <a:cs typeface="Traditional Arabic" pitchFamily="2" charset="-78"/>
              </a:rPr>
              <a:t> وقد سبق الحديث عنها عند دراسة محتويات الخلية، وأشباه ( أنصاف ) السليولوز </a:t>
            </a:r>
            <a:r>
              <a:rPr lang="en-US" sz="2400" dirty="0" smtClean="0">
                <a:solidFill>
                  <a:srgbClr val="C00000"/>
                </a:solidFill>
                <a:latin typeface="Traditional Arabic" pitchFamily="2" charset="-78"/>
                <a:ea typeface="Times New Roman" pitchFamily="18" charset="0"/>
                <a:cs typeface="Traditional Arabic" pitchFamily="2" charset="-78"/>
              </a:rPr>
              <a:t>Hemicelluloses</a:t>
            </a:r>
            <a:r>
              <a:rPr lang="ar-SA" sz="2400" dirty="0" smtClean="0">
                <a:latin typeface="Times New Roman" pitchFamily="18" charset="0"/>
                <a:ea typeface="Times New Roman" pitchFamily="18" charset="0"/>
                <a:cs typeface="Traditional Arabic" pitchFamily="2" charset="-78"/>
              </a:rPr>
              <a:t> وهي مجموعة غير متجانسة من عديد السكريات ذات درجات ذوبان معينة وبعض أفراد هذه المجموعة </a:t>
            </a:r>
            <a:r>
              <a:rPr lang="ar-SA" sz="2400" dirty="0" err="1" smtClean="0">
                <a:latin typeface="Times New Roman" pitchFamily="18" charset="0"/>
                <a:ea typeface="Times New Roman" pitchFamily="18" charset="0"/>
                <a:cs typeface="Traditional Arabic" pitchFamily="2" charset="-78"/>
              </a:rPr>
              <a:t>المانالات</a:t>
            </a:r>
            <a:r>
              <a:rPr lang="ar-SA" sz="2400" dirty="0" smtClean="0">
                <a:latin typeface="Times New Roman" pitchFamily="18" charset="0"/>
                <a:ea typeface="Times New Roman" pitchFamily="18" charset="0"/>
                <a:cs typeface="Traditional Arabic" pitchFamily="2" charset="-78"/>
              </a:rPr>
              <a:t> </a:t>
            </a:r>
            <a:r>
              <a:rPr lang="en-US" sz="2400" dirty="0" err="1" smtClean="0">
                <a:latin typeface="Traditional Arabic" pitchFamily="2" charset="-78"/>
                <a:ea typeface="Times New Roman" pitchFamily="18" charset="0"/>
                <a:cs typeface="Traditional Arabic" pitchFamily="2" charset="-78"/>
              </a:rPr>
              <a:t>Ma</a:t>
            </a:r>
            <a:r>
              <a:rPr lang="en-US" sz="2400" dirty="0" err="1" smtClean="0">
                <a:solidFill>
                  <a:srgbClr val="C00000"/>
                </a:solidFill>
                <a:latin typeface="Traditional Arabic" pitchFamily="2" charset="-78"/>
                <a:ea typeface="Times New Roman" pitchFamily="18" charset="0"/>
                <a:cs typeface="Traditional Arabic" pitchFamily="2" charset="-78"/>
              </a:rPr>
              <a:t>n</a:t>
            </a:r>
            <a:r>
              <a:rPr lang="en-US" sz="2400" dirty="0" err="1" smtClean="0">
                <a:latin typeface="Traditional Arabic" pitchFamily="2" charset="-78"/>
                <a:ea typeface="Times New Roman" pitchFamily="18" charset="0"/>
                <a:cs typeface="Traditional Arabic" pitchFamily="2" charset="-78"/>
              </a:rPr>
              <a:t>nals</a:t>
            </a:r>
            <a:r>
              <a:rPr lang="ar-SA" sz="2400" dirty="0" smtClean="0">
                <a:latin typeface="Times New Roman" pitchFamily="18" charset="0"/>
                <a:ea typeface="Times New Roman" pitchFamily="18" charset="0"/>
                <a:cs typeface="Traditional Arabic" pitchFamily="2" charset="-78"/>
              </a:rPr>
              <a:t> </a:t>
            </a:r>
            <a:r>
              <a:rPr lang="ar-SA" sz="2400" dirty="0" err="1" smtClean="0">
                <a:latin typeface="Times New Roman" pitchFamily="18" charset="0"/>
                <a:ea typeface="Times New Roman" pitchFamily="18" charset="0"/>
                <a:cs typeface="Traditional Arabic" pitchFamily="2" charset="-78"/>
              </a:rPr>
              <a:t>والجلاكتانات</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Gloctans</a:t>
            </a:r>
            <a:r>
              <a:rPr lang="ar-SA" sz="2400" dirty="0" smtClean="0">
                <a:latin typeface="Times New Roman" pitchFamily="18" charset="0"/>
                <a:ea typeface="Times New Roman" pitchFamily="18" charset="0"/>
                <a:cs typeface="Traditional Arabic" pitchFamily="2" charset="-78"/>
              </a:rPr>
              <a:t> </a:t>
            </a:r>
            <a:r>
              <a:rPr lang="ar-SA" sz="2400" dirty="0" err="1" smtClean="0">
                <a:latin typeface="Times New Roman" pitchFamily="18" charset="0"/>
                <a:ea typeface="Times New Roman" pitchFamily="18" charset="0"/>
                <a:cs typeface="Traditional Arabic" pitchFamily="2" charset="-78"/>
              </a:rPr>
              <a:t>والجلوكانات</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Glucans</a:t>
            </a:r>
            <a:r>
              <a:rPr lang="ar-SA" sz="2400" dirty="0" smtClean="0">
                <a:latin typeface="Times New Roman" pitchFamily="18" charset="0"/>
                <a:ea typeface="Times New Roman" pitchFamily="18" charset="0"/>
                <a:cs typeface="Traditional Arabic" pitchFamily="2" charset="-78"/>
              </a:rPr>
              <a:t> وهي تشبه للمواد </a:t>
            </a:r>
            <a:r>
              <a:rPr lang="ar-SA" sz="2400" dirty="0" err="1" smtClean="0">
                <a:latin typeface="Times New Roman" pitchFamily="18" charset="0"/>
                <a:ea typeface="Times New Roman" pitchFamily="18" charset="0"/>
                <a:cs typeface="Traditional Arabic" pitchFamily="2" charset="-78"/>
              </a:rPr>
              <a:t>البكتينية</a:t>
            </a:r>
            <a:r>
              <a:rPr lang="ar-SA" sz="2400" dirty="0" smtClean="0">
                <a:latin typeface="Times New Roman" pitchFamily="18" charset="0"/>
                <a:ea typeface="Times New Roman" pitchFamily="18" charset="0"/>
                <a:cs typeface="Traditional Arabic" pitchFamily="2" charset="-78"/>
              </a:rPr>
              <a:t> ولكنها ذات درجات ذوبان مختلفة وتعطي المواد نصف </a:t>
            </a:r>
            <a:r>
              <a:rPr lang="ar-SA" sz="2400" dirty="0" err="1" smtClean="0">
                <a:latin typeface="Times New Roman" pitchFamily="18" charset="0"/>
                <a:ea typeface="Times New Roman" pitchFamily="18" charset="0"/>
                <a:cs typeface="Traditional Arabic" pitchFamily="2" charset="-78"/>
              </a:rPr>
              <a:t>السليولوزية</a:t>
            </a:r>
            <a:r>
              <a:rPr lang="ar-SA" sz="2400" dirty="0" smtClean="0">
                <a:latin typeface="Times New Roman" pitchFamily="18" charset="0"/>
                <a:ea typeface="Times New Roman" pitchFamily="18" charset="0"/>
                <a:cs typeface="Traditional Arabic" pitchFamily="2" charset="-78"/>
              </a:rPr>
              <a:t> لوناً أحمراً عند معاملتها بأحمر </a:t>
            </a:r>
            <a:r>
              <a:rPr lang="ar-SA" sz="2400" dirty="0" err="1" smtClean="0">
                <a:latin typeface="Times New Roman" pitchFamily="18" charset="0"/>
                <a:ea typeface="Times New Roman" pitchFamily="18" charset="0"/>
                <a:cs typeface="Traditional Arabic" pitchFamily="2" charset="-78"/>
              </a:rPr>
              <a:t>روثينيم</a:t>
            </a:r>
            <a:r>
              <a:rPr lang="ar-SA" sz="2400" dirty="0" smtClean="0">
                <a:latin typeface="Times New Roman" pitchFamily="18" charset="0"/>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Ruthenium</a:t>
            </a:r>
            <a:r>
              <a:rPr lang="en-US" sz="2400" dirty="0" smtClean="0">
                <a:latin typeface="Traditional Arabic" pitchFamily="2" charset="-78"/>
                <a:ea typeface="Times New Roman" pitchFamily="18" charset="0"/>
                <a:cs typeface="Traditional Arabic" pitchFamily="2" charset="-78"/>
              </a:rPr>
              <a:t> red</a:t>
            </a:r>
            <a:r>
              <a:rPr lang="ar-SA" sz="2400" dirty="0" smtClean="0">
                <a:latin typeface="Times New Roman" pitchFamily="18" charset="0"/>
                <a:ea typeface="Times New Roman" pitchFamily="18" charset="0"/>
                <a:cs typeface="Traditional Arabic" pitchFamily="2" charset="-78"/>
              </a:rPr>
              <a:t> أما المواد </a:t>
            </a:r>
            <a:r>
              <a:rPr lang="ar-SA" sz="2400" dirty="0" err="1" smtClean="0">
                <a:latin typeface="Times New Roman" pitchFamily="18" charset="0"/>
                <a:ea typeface="Times New Roman" pitchFamily="18" charset="0"/>
                <a:cs typeface="Traditional Arabic" pitchFamily="2" charset="-78"/>
              </a:rPr>
              <a:t>البكتينية</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Pectic</a:t>
            </a:r>
            <a:r>
              <a:rPr lang="en-US" sz="2400" dirty="0" smtClean="0">
                <a:solidFill>
                  <a:srgbClr val="C00000"/>
                </a:solidFill>
                <a:latin typeface="Traditional Arabic" pitchFamily="2" charset="-78"/>
                <a:ea typeface="Times New Roman" pitchFamily="18" charset="0"/>
                <a:cs typeface="Traditional Arabic" pitchFamily="2" charset="-78"/>
              </a:rPr>
              <a:t> substances</a:t>
            </a:r>
            <a:r>
              <a:rPr lang="ar-SA" sz="2400" dirty="0" smtClean="0">
                <a:solidFill>
                  <a:srgbClr val="C00000"/>
                </a:solidFill>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فتوجد في ثلاث صور هي </a:t>
            </a:r>
            <a:r>
              <a:rPr lang="ar-SA" sz="2400" dirty="0" err="1" smtClean="0">
                <a:latin typeface="Times New Roman" pitchFamily="18" charset="0"/>
                <a:ea typeface="Times New Roman" pitchFamily="18" charset="0"/>
                <a:cs typeface="Traditional Arabic" pitchFamily="2" charset="-78"/>
              </a:rPr>
              <a:t>البكتين</a:t>
            </a:r>
            <a:r>
              <a:rPr lang="ar-SA" sz="2400" dirty="0" smtClean="0">
                <a:latin typeface="Times New Roman" pitchFamily="18" charset="0"/>
                <a:ea typeface="Times New Roman" pitchFamily="18" charset="0"/>
                <a:cs typeface="Traditional Arabic" pitchFamily="2" charset="-78"/>
              </a:rPr>
              <a:t> الأولي </a:t>
            </a:r>
            <a:r>
              <a:rPr lang="en-US" sz="2400" dirty="0" err="1" smtClean="0">
                <a:latin typeface="Traditional Arabic" pitchFamily="2" charset="-78"/>
                <a:ea typeface="Times New Roman" pitchFamily="18" charset="0"/>
                <a:cs typeface="Traditional Arabic" pitchFamily="2" charset="-78"/>
              </a:rPr>
              <a:t>Propectin</a:t>
            </a:r>
            <a:r>
              <a:rPr lang="ar-SA" sz="2400" dirty="0" smtClean="0">
                <a:latin typeface="Times New Roman" pitchFamily="18" charset="0"/>
                <a:ea typeface="Times New Roman" pitchFamily="18" charset="0"/>
                <a:cs typeface="Traditional Arabic" pitchFamily="2" charset="-78"/>
              </a:rPr>
              <a:t> </a:t>
            </a:r>
            <a:r>
              <a:rPr lang="ar-SA" sz="2400" dirty="0" err="1" smtClean="0">
                <a:latin typeface="Times New Roman" pitchFamily="18" charset="0"/>
                <a:ea typeface="Times New Roman" pitchFamily="18" charset="0"/>
                <a:cs typeface="Traditional Arabic" pitchFamily="2" charset="-78"/>
              </a:rPr>
              <a:t>والبكتين</a:t>
            </a:r>
            <a:r>
              <a:rPr lang="ar-SA" sz="2400" dirty="0" smtClean="0">
                <a:latin typeface="Times New Roman" pitchFamily="18" charset="0"/>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Pectin</a:t>
            </a:r>
            <a:r>
              <a:rPr lang="ar-SA" sz="2400" dirty="0" smtClean="0">
                <a:latin typeface="Times New Roman" pitchFamily="18" charset="0"/>
                <a:ea typeface="Times New Roman" pitchFamily="18" charset="0"/>
                <a:cs typeface="Traditional Arabic" pitchFamily="2" charset="-78"/>
              </a:rPr>
              <a:t> وحمض </a:t>
            </a:r>
            <a:r>
              <a:rPr lang="ar-SA" sz="2400" dirty="0" err="1" smtClean="0">
                <a:latin typeface="Times New Roman" pitchFamily="18" charset="0"/>
                <a:ea typeface="Times New Roman" pitchFamily="18" charset="0"/>
                <a:cs typeface="Traditional Arabic" pitchFamily="2" charset="-78"/>
              </a:rPr>
              <a:t>البكتيك</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Pectic</a:t>
            </a:r>
            <a:r>
              <a:rPr lang="en-US" sz="2400" dirty="0" smtClean="0">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acid</a:t>
            </a:r>
            <a:r>
              <a:rPr lang="ar-SA" sz="2400" dirty="0" smtClean="0">
                <a:latin typeface="Times New Roman" pitchFamily="18" charset="0"/>
                <a:ea typeface="Times New Roman" pitchFamily="18" charset="0"/>
                <a:cs typeface="Traditional Arabic" pitchFamily="2" charset="-78"/>
              </a:rPr>
              <a:t> وهي مواد غير </a:t>
            </a:r>
            <a:r>
              <a:rPr lang="ar-SA" sz="2400" dirty="0" err="1" smtClean="0">
                <a:latin typeface="Times New Roman" pitchFamily="18" charset="0"/>
                <a:ea typeface="Times New Roman" pitchFamily="18" charset="0"/>
                <a:cs typeface="Traditional Arabic" pitchFamily="2" charset="-78"/>
              </a:rPr>
              <a:t>متبلرة</a:t>
            </a:r>
            <a:r>
              <a:rPr lang="ar-SA" sz="2400" dirty="0" smtClean="0">
                <a:latin typeface="Times New Roman" pitchFamily="18" charset="0"/>
                <a:ea typeface="Times New Roman" pitchFamily="18" charset="0"/>
                <a:cs typeface="Traditional Arabic" pitchFamily="2" charset="-78"/>
              </a:rPr>
              <a:t> غروية ومحبة للماء بشدة وتكون الصفيحة الوسطى وأحياناً تدخل في تكوين الجدر الابتدائية.</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ومن أهم مواد الجدار الخلوي التي تضاف بعد تكوينه: </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r>
              <a:rPr lang="ar-SA" sz="2400" b="1" dirty="0" smtClean="0">
                <a:latin typeface="Times New Roman" pitchFamily="18" charset="0"/>
                <a:ea typeface="Times New Roman" pitchFamily="18" charset="0"/>
                <a:cs typeface="Traditional Arabic" pitchFamily="2" charset="-78"/>
              </a:rPr>
              <a:t>1ـ </a:t>
            </a:r>
            <a:r>
              <a:rPr lang="ar-SA" sz="2400" b="1" dirty="0" err="1" smtClean="0">
                <a:solidFill>
                  <a:srgbClr val="0070C0"/>
                </a:solidFill>
                <a:latin typeface="Times New Roman" pitchFamily="18" charset="0"/>
                <a:ea typeface="Times New Roman" pitchFamily="18" charset="0"/>
                <a:cs typeface="Traditional Arabic" pitchFamily="2" charset="-78"/>
              </a:rPr>
              <a:t>اللجنين</a:t>
            </a:r>
            <a:r>
              <a:rPr lang="ar-SA" sz="2400" b="1" dirty="0" smtClean="0">
                <a:solidFill>
                  <a:srgbClr val="0070C0"/>
                </a:solidFill>
                <a:latin typeface="Times New Roman" pitchFamily="18" charset="0"/>
                <a:ea typeface="Times New Roman" pitchFamily="18" charset="0"/>
                <a:cs typeface="Traditional Arabic" pitchFamily="2" charset="-78"/>
              </a:rPr>
              <a:t> </a:t>
            </a:r>
            <a:r>
              <a:rPr lang="en-US" sz="2400" b="1" dirty="0" err="1" smtClean="0">
                <a:solidFill>
                  <a:srgbClr val="C00000"/>
                </a:solidFill>
                <a:latin typeface="Traditional Arabic" pitchFamily="2" charset="-78"/>
                <a:ea typeface="Times New Roman" pitchFamily="18" charset="0"/>
                <a:cs typeface="Traditional Arabic" pitchFamily="2" charset="-78"/>
              </a:rPr>
              <a:t>Lignins</a:t>
            </a:r>
            <a:r>
              <a:rPr lang="ar-SA" sz="2400" dirty="0" smtClean="0">
                <a:latin typeface="Times New Roman" pitchFamily="18" charset="0"/>
                <a:ea typeface="Times New Roman" pitchFamily="18" charset="0"/>
                <a:cs typeface="Traditional Arabic" pitchFamily="2" charset="-78"/>
              </a:rPr>
              <a:t> وتركيبها الكيميائي غير معروف بدقة ويقال بأنها </a:t>
            </a:r>
            <a:r>
              <a:rPr lang="ar-SA" sz="2400" dirty="0" err="1" smtClean="0">
                <a:latin typeface="Times New Roman" pitchFamily="18" charset="0"/>
                <a:ea typeface="Times New Roman" pitchFamily="18" charset="0"/>
                <a:cs typeface="Traditional Arabic" pitchFamily="2" charset="-78"/>
              </a:rPr>
              <a:t>بلمرات</a:t>
            </a:r>
            <a:r>
              <a:rPr lang="ar-SA" sz="2400" dirty="0" smtClean="0">
                <a:latin typeface="Times New Roman" pitchFamily="18" charset="0"/>
                <a:ea typeface="Times New Roman" pitchFamily="18" charset="0"/>
                <a:cs typeface="Traditional Arabic" pitchFamily="2" charset="-78"/>
              </a:rPr>
              <a:t> ذات محتوى كربوني عالي متميز عن المواد </a:t>
            </a:r>
            <a:r>
              <a:rPr lang="ar-SA" sz="2400" dirty="0" err="1" smtClean="0">
                <a:latin typeface="Times New Roman" pitchFamily="18" charset="0"/>
                <a:ea typeface="Times New Roman" pitchFamily="18" charset="0"/>
                <a:cs typeface="Traditional Arabic" pitchFamily="2" charset="-78"/>
              </a:rPr>
              <a:t>الكربوهيدراتية</a:t>
            </a:r>
            <a:r>
              <a:rPr lang="ar-SA" sz="2400" dirty="0" smtClean="0">
                <a:latin typeface="Times New Roman" pitchFamily="18" charset="0"/>
                <a:ea typeface="Times New Roman" pitchFamily="18" charset="0"/>
                <a:cs typeface="Traditional Arabic" pitchFamily="2" charset="-78"/>
              </a:rPr>
              <a:t> ويتكون أساساً من فينيل </a:t>
            </a:r>
            <a:r>
              <a:rPr lang="ar-SA" sz="2400" dirty="0" err="1" smtClean="0">
                <a:latin typeface="Times New Roman" pitchFamily="18" charset="0"/>
                <a:ea typeface="Times New Roman" pitchFamily="18" charset="0"/>
                <a:cs typeface="Traditional Arabic" pitchFamily="2" charset="-78"/>
              </a:rPr>
              <a:t>البروبان</a:t>
            </a:r>
            <a:r>
              <a:rPr lang="ar-SA" sz="2400" dirty="0" smtClean="0">
                <a:latin typeface="Times New Roman" pitchFamily="18" charset="0"/>
                <a:ea typeface="Times New Roman" pitchFamily="18" charset="0"/>
                <a:cs typeface="Traditional Arabic" pitchFamily="2" charset="-78"/>
              </a:rPr>
              <a:t> في صور مختلفة. </a:t>
            </a:r>
            <a:r>
              <a:rPr lang="ar-SA" sz="2400" dirty="0" err="1" smtClean="0">
                <a:latin typeface="Times New Roman" pitchFamily="18" charset="0"/>
                <a:ea typeface="Times New Roman" pitchFamily="18" charset="0"/>
                <a:cs typeface="Traditional Arabic" pitchFamily="2" charset="-78"/>
              </a:rPr>
              <a:t>واللجنين</a:t>
            </a:r>
            <a:r>
              <a:rPr lang="ar-SA" sz="2400" dirty="0" smtClean="0">
                <a:latin typeface="Times New Roman" pitchFamily="18" charset="0"/>
                <a:ea typeface="Times New Roman" pitchFamily="18" charset="0"/>
                <a:cs typeface="Traditional Arabic" pitchFamily="2" charset="-78"/>
              </a:rPr>
              <a:t> ناتج نهائي </a:t>
            </a:r>
            <a:r>
              <a:rPr lang="ar-SA" sz="2400" dirty="0" err="1" smtClean="0">
                <a:latin typeface="Times New Roman" pitchFamily="18" charset="0"/>
                <a:ea typeface="Times New Roman" pitchFamily="18" charset="0"/>
                <a:cs typeface="Traditional Arabic" pitchFamily="2" charset="-78"/>
              </a:rPr>
              <a:t>للأيض</a:t>
            </a:r>
            <a:r>
              <a:rPr lang="ar-SA" sz="2400" dirty="0" smtClean="0">
                <a:latin typeface="Times New Roman" pitchFamily="18" charset="0"/>
                <a:ea typeface="Times New Roman" pitchFamily="18" charset="0"/>
                <a:cs typeface="Traditional Arabic" pitchFamily="2" charset="-78"/>
              </a:rPr>
              <a:t> فإذا تكون فإنه يعمل كمادة أساسية تضاف للجدار الخلوي. وهو مادة صلبة قد تدخل في تكوين الصفيحة الوسطى والجدار الابتدائي ولكنها تعمل كمادة أساسية إضافية للجدار الثانوي ويعطي </a:t>
            </a:r>
            <a:r>
              <a:rPr lang="ar-SA" sz="2400" dirty="0" err="1" smtClean="0">
                <a:latin typeface="Times New Roman" pitchFamily="18" charset="0"/>
                <a:ea typeface="Times New Roman" pitchFamily="18" charset="0"/>
                <a:cs typeface="Traditional Arabic" pitchFamily="2" charset="-78"/>
              </a:rPr>
              <a:t>اللجنين</a:t>
            </a:r>
            <a:r>
              <a:rPr lang="ar-SA" sz="2400" dirty="0" smtClean="0">
                <a:latin typeface="Times New Roman" pitchFamily="18" charset="0"/>
                <a:ea typeface="Times New Roman" pitchFamily="18" charset="0"/>
                <a:cs typeface="Traditional Arabic" pitchFamily="2" charset="-78"/>
              </a:rPr>
              <a:t> لوناً أحمر عند معاملته بصبغة </a:t>
            </a:r>
            <a:r>
              <a:rPr lang="ar-SA" sz="2400" dirty="0" err="1" smtClean="0">
                <a:latin typeface="Times New Roman" pitchFamily="18" charset="0"/>
                <a:ea typeface="Times New Roman" pitchFamily="18" charset="0"/>
                <a:cs typeface="Traditional Arabic" pitchFamily="2" charset="-78"/>
              </a:rPr>
              <a:t>الصفرانين</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Safranin</a:t>
            </a:r>
            <a:r>
              <a:rPr lang="ar-SA" sz="2400" dirty="0" smtClean="0">
                <a:latin typeface="Times New Roman" pitchFamily="18" charset="0"/>
                <a:ea typeface="Times New Roman" pitchFamily="18" charset="0"/>
                <a:cs typeface="Traditional Arabic" pitchFamily="2" charset="-78"/>
              </a:rPr>
              <a:t> وكذلك محلول </a:t>
            </a:r>
            <a:r>
              <a:rPr lang="ar-SA" sz="2400" dirty="0" err="1" smtClean="0">
                <a:latin typeface="Times New Roman" pitchFamily="18" charset="0"/>
                <a:ea typeface="Times New Roman" pitchFamily="18" charset="0"/>
                <a:cs typeface="Traditional Arabic" pitchFamily="2" charset="-78"/>
              </a:rPr>
              <a:t>فلوروجلسينول</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Phloroglycenol</a:t>
            </a:r>
            <a:r>
              <a:rPr lang="ar-SA" sz="2400" dirty="0" smtClean="0">
                <a:latin typeface="Times New Roman" pitchFamily="18" charset="0"/>
                <a:ea typeface="Times New Roman" pitchFamily="18" charset="0"/>
                <a:cs typeface="Traditional Arabic" pitchFamily="2" charset="-78"/>
              </a:rPr>
              <a:t> وحمض </a:t>
            </a:r>
            <a:r>
              <a:rPr lang="ar-SA" sz="2400" dirty="0" err="1" smtClean="0">
                <a:latin typeface="Times New Roman" pitchFamily="18" charset="0"/>
                <a:ea typeface="Times New Roman" pitchFamily="18" charset="0"/>
                <a:cs typeface="Traditional Arabic" pitchFamily="2" charset="-78"/>
              </a:rPr>
              <a:t>الهيدروكلوريك</a:t>
            </a:r>
            <a:r>
              <a:rPr lang="ar-SA" sz="2400" dirty="0" smtClean="0">
                <a:latin typeface="Times New Roman" pitchFamily="18" charset="0"/>
                <a:ea typeface="Times New Roman" pitchFamily="18" charset="0"/>
                <a:cs typeface="Traditional Arabic" pitchFamily="2" charset="-78"/>
              </a:rPr>
              <a:t> المركز.</a:t>
            </a:r>
            <a:endParaRPr 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728216"/>
            <a:ext cx="8229600" cy="3401568"/>
          </a:xfrm>
          <a:prstGeom prst="rect">
            <a:avLst/>
          </a:prstGeom>
        </p:spPr>
      </p:pic>
    </p:spTree>
    <p:extLst>
      <p:ext uri="{BB962C8B-B14F-4D97-AF65-F5344CB8AC3E}">
        <p14:creationId xmlns:p14="http://schemas.microsoft.com/office/powerpoint/2010/main" val="302333890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3046"/>
            <a:ext cx="9144000" cy="6251908"/>
          </a:xfrm>
          <a:prstGeom prst="rect">
            <a:avLst/>
          </a:prstGeom>
        </p:spPr>
      </p:pic>
    </p:spTree>
    <p:extLst>
      <p:ext uri="{BB962C8B-B14F-4D97-AF65-F5344CB8AC3E}">
        <p14:creationId xmlns:p14="http://schemas.microsoft.com/office/powerpoint/2010/main" val="335783221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1"/>
          <p:cNvSpPr>
            <a:spLocks noChangeArrowheads="1"/>
          </p:cNvSpPr>
          <p:nvPr/>
        </p:nvSpPr>
        <p:spPr bwMode="auto">
          <a:xfrm>
            <a:off x="251520" y="89644"/>
            <a:ext cx="8640960" cy="65077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2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لكيوتين</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Cutin</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فهو مادة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دهنية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لا تنصهر ولا تذوب بسهولة في مذيبات الدهون وهو مركب من أحماض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دهنية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عالية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البلمرة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ويكون طبقة متصلة على سطح البشرة الخارجي للأجزاء الهوائية تدعى بالأدمة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Cuticle</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يوجد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الكيوتين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مع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الجدر الخارجية لخلايا البشرة وتعرف عملية تخلل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الكيوتين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للجدر باسم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الكوتنة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Cutinization</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وتكوين الأدمة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بالتأدم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Cuticularization</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ويوجد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الكيوتين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بالأدمة الداخلية لأغلفة البذور بعد تحولها من أغلفة البويضة ويوجد أيضاً في جدر خلايا النسيج الوسطي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Mesophyll</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المحيطة بالغرف الهوائية التي تقع عادة تحت الثغور في الورقة.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3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السيوبرين</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err="1" smtClean="0">
                <a:ln>
                  <a:noFill/>
                </a:ln>
                <a:solidFill>
                  <a:srgbClr val="0070C0"/>
                </a:solidFill>
                <a:effectLst/>
                <a:latin typeface="Traditional Arabic" pitchFamily="2" charset="-78"/>
                <a:ea typeface="Times New Roman" pitchFamily="18" charset="0"/>
                <a:cs typeface="Traditional Arabic" pitchFamily="2" charset="-78"/>
              </a:rPr>
              <a:t>Suberin</a:t>
            </a:r>
            <a:r>
              <a:rPr kumimoji="0" lang="en-US"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فيشبه مادة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الكيوتين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التركيب ويوجد مع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جدر خلايا الفلين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البريديرم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Periderm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وتعرف عملية تخلل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السيوبرين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للسليولوز</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بالجدر الخلوية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بالسوبرة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suberigation</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يوجد أيضاً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الإندوديرمس</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البشرة الداخلية ) والإكسوديرمس (البشرة الخارجية ) في الجذور.</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indent="457200" algn="justLow" eaLnBrk="0" fontAlgn="base" hangingPunct="0">
              <a:spcBef>
                <a:spcPct val="0"/>
              </a:spcBef>
              <a:spcAft>
                <a:spcPct val="0"/>
              </a:spcAf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4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الشموع</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Waxes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توجد بمصاحبة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الكيوتين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والسيوبرين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وقد توجد فوق الأدمة بأشكال مختلفة. مما يجعلها ذات وظيفة وقائية وأنها ذات أهمية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ف</a:t>
            </a:r>
            <a:r>
              <a:rPr lang="en-US" sz="2400" b="1" dirty="0" smtClean="0">
                <a:solidFill>
                  <a:srgbClr val="C00000"/>
                </a:solidFill>
                <a:latin typeface="Traditional Arabic" pitchFamily="2" charset="-78"/>
                <a:ea typeface="Times New Roman" pitchFamily="18" charset="0"/>
                <a:cs typeface="Traditional Arabic" pitchFamily="2" charset="-78"/>
              </a:rPr>
              <a:t>Gums and </a:t>
            </a:r>
            <a:r>
              <a:rPr lang="en-US" sz="2400" b="1" dirty="0" err="1" smtClean="0">
                <a:solidFill>
                  <a:srgbClr val="C00000"/>
                </a:solidFill>
                <a:latin typeface="Traditional Arabic" pitchFamily="2" charset="-78"/>
                <a:ea typeface="Times New Roman" pitchFamily="18" charset="0"/>
                <a:cs typeface="Traditional Arabic" pitchFamily="2" charset="-78"/>
              </a:rPr>
              <a:t>mucilages</a:t>
            </a:r>
            <a:r>
              <a:rPr lang="ar-SA" sz="2400" dirty="0" smtClean="0">
                <a:solidFill>
                  <a:srgbClr val="C00000"/>
                </a:solidFill>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ي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تعريف وتصنيف النبات.</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5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لصموغ</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والمواد المخاطية</a:t>
            </a:r>
            <a:r>
              <a:rPr kumimoji="0" lang="ar-SA" sz="2400" b="0"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وقد سبق الحديث عنها عند دراسة محتويات الخلية. هذه المواد لها علاقة بالمواد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البكتينية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أن لها خاصية الانتفاخ بالماء وتوجد نتيجة الاضطرابات الفسيولوجية أو المرضية محدثة تحللا في جدر الخلايا. وتوجد في الخلايا الخارجية في عديد من النباتات المائية وفي أغلفة البذور كأوراق نبات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السنامكي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37" name="Rectangle 25"/>
          <p:cNvSpPr>
            <a:spLocks noChangeArrowheads="1"/>
          </p:cNvSpPr>
          <p:nvPr/>
        </p:nvSpPr>
        <p:spPr bwMode="auto">
          <a:xfrm>
            <a:off x="611560" y="570935"/>
            <a:ext cx="792088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التركيب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المجهري</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لجدار الخلية</a:t>
            </a:r>
            <a:endParaRPr kumimoji="0" lang="en-US" sz="24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يتكون جدار الخلية من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الذي يكون على صورة جزيئات طويلة السلسلة وتتحد هذه الجزيئات في حزم تتراوح بين تلك التي ترى بالمجهر الالكتروني إلى التي ترى بالمجهر الضوئي وقد وصفت سلسلة جزئي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بأن طولها حوالي 4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ميكرومترات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وتتحد هذه الجزيئات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لييفة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دقيقة أولية (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elementary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fibril</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Micelle</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تحتوي على 100 جزئ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سليولوز</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المقطع العرضي وعرضها 3-5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مليميكرومترات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وهي تتجمع وتكون ما يعرف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باللييفة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الدقيقة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Microfibril</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عرضها 20-30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مليميكرومتراً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وبها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2000 جزئ في المقطع العرضي وتتحد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اللييفات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الدقيقة لتكون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لييفات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كبيرة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Macrofibrils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سمكها 0.4 أو 0.5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مكرومتر</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وبها</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500.000 جزئ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سليولوز</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المقطع العرضي وفي النهاية يكون 2 بليون جزئ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سليلولوز</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المقطع العرضي للجدار الثانوي لخلية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الليفة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(فري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وزلنج</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Frey</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chemeClr val="tx1"/>
                </a:solidFill>
                <a:effectLst/>
                <a:latin typeface="Arial"/>
                <a:ea typeface="Times New Roman" pitchFamily="18" charset="0"/>
                <a:cs typeface="Traditional Arabic" pitchFamily="2" charset="-78"/>
              </a:rPr>
              <a:t>–</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Wyssling</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1976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وولدر</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Wilder</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1970 ) ( شكل 16 )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41338" name="Rectangle 26"/>
          <p:cNvSpPr>
            <a:spLocks noChangeArrowheads="1"/>
          </p:cNvSpPr>
          <p:nvPr/>
        </p:nvSpPr>
        <p:spPr bwMode="auto">
          <a:xfrm>
            <a:off x="611560" y="4141302"/>
            <a:ext cx="7920880"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وهذا النظام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السليولوزي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اللييفي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يتخلله نظام من أنابيب شعرية ذات أحجام مختلفة ممتلئة بالماء ومكونات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سليولوزية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متبلرة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وكذلك مواد كيميائية أخرى داخلة في تكوين الجدار. وأنزيمات قد تكون إنزيمات بناء ونقل وإنزيمات تحلل للجزيئات الكبيرة في الجدار.</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404664"/>
            <a:ext cx="8208911" cy="6048672"/>
          </a:xfrm>
          <a:prstGeom prst="rect">
            <a:avLst/>
          </a:prstGeom>
        </p:spPr>
      </p:pic>
    </p:spTree>
    <p:extLst>
      <p:ext uri="{BB962C8B-B14F-4D97-AF65-F5344CB8AC3E}">
        <p14:creationId xmlns:p14="http://schemas.microsoft.com/office/powerpoint/2010/main" val="16444406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لمحتوى 5"/>
          <p:cNvSpPr>
            <a:spLocks noGrp="1"/>
          </p:cNvSpPr>
          <p:nvPr>
            <p:ph idx="4294967295"/>
          </p:nvPr>
        </p:nvSpPr>
        <p:spPr>
          <a:xfrm>
            <a:off x="179512" y="260350"/>
            <a:ext cx="8640960" cy="6192838"/>
          </a:xfrm>
        </p:spPr>
        <p:txBody>
          <a:bodyPr>
            <a:noAutofit/>
          </a:bodyPr>
          <a:lstStyle/>
          <a:p>
            <a:pPr algn="r" rtl="1">
              <a:buNone/>
            </a:pPr>
            <a:r>
              <a:rPr lang="ar-SA" sz="2400" dirty="0" smtClean="0">
                <a:solidFill>
                  <a:schemeClr val="tx1"/>
                </a:solidFill>
                <a:latin typeface="Arial" panose="020B0604020202020204" pitchFamily="34" charset="0"/>
                <a:cs typeface="Arial" panose="020B0604020202020204" pitchFamily="34" charset="0"/>
              </a:rPr>
              <a:t>وعلى  هذا الأساس يمكن اعتبار الجسم النباتي مكوناً من الأعضاء الآتية:</a:t>
            </a:r>
          </a:p>
          <a:p>
            <a:pPr algn="r" rtl="1">
              <a:buNone/>
            </a:pPr>
            <a:r>
              <a:rPr lang="ar-SA" sz="2400" dirty="0">
                <a:solidFill>
                  <a:schemeClr val="tx1"/>
                </a:solidFill>
                <a:latin typeface="Arial" panose="020B0604020202020204" pitchFamily="34" charset="0"/>
                <a:cs typeface="Arial" panose="020B0604020202020204" pitchFamily="34" charset="0"/>
              </a:rPr>
              <a:t> </a:t>
            </a:r>
            <a:r>
              <a:rPr lang="ar-SA" sz="2400" dirty="0" smtClean="0">
                <a:solidFill>
                  <a:schemeClr val="tx1"/>
                </a:solidFill>
                <a:latin typeface="Arial" panose="020B0604020202020204" pitchFamily="34" charset="0"/>
                <a:cs typeface="Arial" panose="020B0604020202020204" pitchFamily="34" charset="0"/>
              </a:rPr>
              <a:t>أ </a:t>
            </a:r>
            <a:r>
              <a:rPr lang="ar-SA" sz="2400" dirty="0">
                <a:solidFill>
                  <a:schemeClr val="tx1"/>
                </a:solidFill>
                <a:latin typeface="Arial" panose="020B0604020202020204" pitchFamily="34" charset="0"/>
                <a:cs typeface="Arial" panose="020B0604020202020204" pitchFamily="34" charset="0"/>
              </a:rPr>
              <a:t>ـ الجـذر </a:t>
            </a:r>
            <a:r>
              <a:rPr lang="en-US" sz="2400" dirty="0" smtClean="0">
                <a:solidFill>
                  <a:srgbClr val="FF0000"/>
                </a:solidFill>
                <a:latin typeface="Arial" panose="020B0604020202020204" pitchFamily="34" charset="0"/>
                <a:cs typeface="Arial" panose="020B0604020202020204" pitchFamily="34" charset="0"/>
              </a:rPr>
              <a:t>Root</a:t>
            </a:r>
            <a:endParaRPr lang="en-US" sz="2400" dirty="0">
              <a:solidFill>
                <a:srgbClr val="FF0000"/>
              </a:solidFill>
              <a:latin typeface="Arial" panose="020B0604020202020204" pitchFamily="34" charset="0"/>
              <a:cs typeface="Arial" panose="020B0604020202020204" pitchFamily="34" charset="0"/>
            </a:endParaRPr>
          </a:p>
          <a:p>
            <a:pPr algn="r" rtl="1">
              <a:buNone/>
            </a:pPr>
            <a:r>
              <a:rPr lang="ar-SA" sz="2400" dirty="0">
                <a:solidFill>
                  <a:schemeClr val="tx1"/>
                </a:solidFill>
                <a:latin typeface="Arial" panose="020B0604020202020204" pitchFamily="34" charset="0"/>
                <a:cs typeface="Arial" panose="020B0604020202020204" pitchFamily="34" charset="0"/>
              </a:rPr>
              <a:t>ب </a:t>
            </a:r>
            <a:r>
              <a:rPr lang="ar-SA" sz="2400" dirty="0" err="1">
                <a:solidFill>
                  <a:schemeClr val="tx1"/>
                </a:solidFill>
                <a:latin typeface="Arial" panose="020B0604020202020204" pitchFamily="34" charset="0"/>
                <a:cs typeface="Arial" panose="020B0604020202020204" pitchFamily="34" charset="0"/>
              </a:rPr>
              <a:t>ـ</a:t>
            </a:r>
            <a:r>
              <a:rPr lang="ar-SA" sz="2400" dirty="0">
                <a:solidFill>
                  <a:schemeClr val="tx1"/>
                </a:solidFill>
                <a:latin typeface="Arial" panose="020B0604020202020204" pitchFamily="34" charset="0"/>
                <a:cs typeface="Arial" panose="020B0604020202020204" pitchFamily="34" charset="0"/>
              </a:rPr>
              <a:t> الساق </a:t>
            </a:r>
            <a:r>
              <a:rPr lang="en-US" sz="2400" dirty="0">
                <a:solidFill>
                  <a:srgbClr val="FF0000"/>
                </a:solidFill>
                <a:latin typeface="Arial" panose="020B0604020202020204" pitchFamily="34" charset="0"/>
                <a:cs typeface="Arial" panose="020B0604020202020204" pitchFamily="34" charset="0"/>
              </a:rPr>
              <a:t>Stem </a:t>
            </a:r>
            <a:r>
              <a:rPr lang="ar-SA" sz="2400" dirty="0">
                <a:solidFill>
                  <a:schemeClr val="tx1"/>
                </a:solidFill>
                <a:latin typeface="Arial" panose="020B0604020202020204" pitchFamily="34" charset="0"/>
                <a:cs typeface="Arial" panose="020B0604020202020204" pitchFamily="34" charset="0"/>
              </a:rPr>
              <a:t>     </a:t>
            </a:r>
            <a:r>
              <a:rPr lang="ar-SA" sz="2400" dirty="0" smtClean="0">
                <a:solidFill>
                  <a:schemeClr val="tx1"/>
                </a:solidFill>
                <a:latin typeface="Arial" panose="020B0604020202020204" pitchFamily="34" charset="0"/>
                <a:cs typeface="Arial" panose="020B0604020202020204" pitchFamily="34" charset="0"/>
              </a:rPr>
              <a:t> </a:t>
            </a:r>
            <a:r>
              <a:rPr lang="ar-SA" sz="2400" dirty="0">
                <a:solidFill>
                  <a:schemeClr val="tx1"/>
                </a:solidFill>
                <a:latin typeface="Arial" panose="020B0604020202020204" pitchFamily="34" charset="0"/>
                <a:cs typeface="Arial" panose="020B0604020202020204" pitchFamily="34" charset="0"/>
              </a:rPr>
              <a:t>أجزاء ( أعضاء ) خضرية </a:t>
            </a:r>
            <a:r>
              <a:rPr lang="en-US" sz="2400" dirty="0">
                <a:solidFill>
                  <a:srgbClr val="FF0000"/>
                </a:solidFill>
                <a:latin typeface="Arial" panose="020B0604020202020204" pitchFamily="34" charset="0"/>
                <a:cs typeface="Arial" panose="020B0604020202020204" pitchFamily="34" charset="0"/>
              </a:rPr>
              <a:t>Vegetative organs</a:t>
            </a:r>
          </a:p>
          <a:p>
            <a:pPr algn="r" rtl="1">
              <a:buNone/>
            </a:pPr>
            <a:r>
              <a:rPr lang="ar-SA" sz="2400" dirty="0">
                <a:solidFill>
                  <a:schemeClr val="tx1"/>
                </a:solidFill>
                <a:latin typeface="Arial" panose="020B0604020202020204" pitchFamily="34" charset="0"/>
                <a:cs typeface="Arial" panose="020B0604020202020204" pitchFamily="34" charset="0"/>
              </a:rPr>
              <a:t>ج </a:t>
            </a:r>
            <a:r>
              <a:rPr lang="ar-SA" sz="2400" dirty="0" err="1">
                <a:solidFill>
                  <a:schemeClr val="tx1"/>
                </a:solidFill>
                <a:latin typeface="Arial" panose="020B0604020202020204" pitchFamily="34" charset="0"/>
                <a:cs typeface="Arial" panose="020B0604020202020204" pitchFamily="34" charset="0"/>
              </a:rPr>
              <a:t>ـ</a:t>
            </a:r>
            <a:r>
              <a:rPr lang="ar-SA" sz="2400" dirty="0">
                <a:solidFill>
                  <a:schemeClr val="tx1"/>
                </a:solidFill>
                <a:latin typeface="Arial" panose="020B0604020202020204" pitchFamily="34" charset="0"/>
                <a:cs typeface="Arial" panose="020B0604020202020204" pitchFamily="34" charset="0"/>
              </a:rPr>
              <a:t> الورقـة </a:t>
            </a:r>
            <a:r>
              <a:rPr lang="en-US" sz="2400" dirty="0">
                <a:solidFill>
                  <a:srgbClr val="FF0000"/>
                </a:solidFill>
                <a:latin typeface="Arial" panose="020B0604020202020204" pitchFamily="34" charset="0"/>
                <a:cs typeface="Arial" panose="020B0604020202020204" pitchFamily="34" charset="0"/>
              </a:rPr>
              <a:t>Leaf</a:t>
            </a:r>
            <a:r>
              <a:rPr lang="ar-SA" sz="2400" dirty="0">
                <a:solidFill>
                  <a:schemeClr val="tx1"/>
                </a:solidFill>
                <a:latin typeface="Arial" panose="020B0604020202020204" pitchFamily="34" charset="0"/>
                <a:cs typeface="Arial" panose="020B0604020202020204" pitchFamily="34" charset="0"/>
              </a:rPr>
              <a:t> </a:t>
            </a:r>
            <a:endParaRPr lang="en-US" sz="2400" dirty="0">
              <a:solidFill>
                <a:schemeClr val="tx1"/>
              </a:solidFill>
              <a:latin typeface="Arial" panose="020B0604020202020204" pitchFamily="34" charset="0"/>
              <a:cs typeface="Arial" panose="020B0604020202020204" pitchFamily="34" charset="0"/>
            </a:endParaRPr>
          </a:p>
          <a:p>
            <a:pPr algn="r" rtl="1">
              <a:buNone/>
            </a:pPr>
            <a:r>
              <a:rPr lang="ar-SA" sz="2400" dirty="0">
                <a:solidFill>
                  <a:schemeClr val="tx1"/>
                </a:solidFill>
                <a:latin typeface="Arial" panose="020B0604020202020204" pitchFamily="34" charset="0"/>
                <a:cs typeface="Arial" panose="020B0604020202020204" pitchFamily="34" charset="0"/>
              </a:rPr>
              <a:t>د </a:t>
            </a:r>
            <a:r>
              <a:rPr lang="ar-SA" sz="2400" dirty="0" err="1">
                <a:solidFill>
                  <a:schemeClr val="tx1"/>
                </a:solidFill>
                <a:latin typeface="Arial" panose="020B0604020202020204" pitchFamily="34" charset="0"/>
                <a:cs typeface="Arial" panose="020B0604020202020204" pitchFamily="34" charset="0"/>
              </a:rPr>
              <a:t>ـ</a:t>
            </a:r>
            <a:r>
              <a:rPr lang="ar-SA" sz="2400" dirty="0">
                <a:solidFill>
                  <a:schemeClr val="tx1"/>
                </a:solidFill>
                <a:latin typeface="Arial" panose="020B0604020202020204" pitchFamily="34" charset="0"/>
                <a:cs typeface="Arial" panose="020B0604020202020204" pitchFamily="34" charset="0"/>
              </a:rPr>
              <a:t> الزهرة </a:t>
            </a:r>
            <a:r>
              <a:rPr lang="en-US" sz="2400" dirty="0" smtClean="0">
                <a:solidFill>
                  <a:srgbClr val="FF0000"/>
                </a:solidFill>
                <a:latin typeface="Arial" panose="020B0604020202020204" pitchFamily="34" charset="0"/>
                <a:cs typeface="Arial" panose="020B0604020202020204" pitchFamily="34" charset="0"/>
              </a:rPr>
              <a:t>Flower</a:t>
            </a:r>
            <a:r>
              <a:rPr lang="ar-SA" sz="2400" dirty="0" smtClean="0">
                <a:solidFill>
                  <a:schemeClr val="tx1"/>
                </a:solidFill>
                <a:latin typeface="Arial" panose="020B0604020202020204" pitchFamily="34" charset="0"/>
                <a:cs typeface="Arial" panose="020B0604020202020204" pitchFamily="34" charset="0"/>
              </a:rPr>
              <a:t>     جزء </a:t>
            </a:r>
            <a:r>
              <a:rPr lang="ar-SA" sz="2400" dirty="0">
                <a:solidFill>
                  <a:schemeClr val="tx1"/>
                </a:solidFill>
                <a:latin typeface="Arial" panose="020B0604020202020204" pitchFamily="34" charset="0"/>
                <a:cs typeface="Arial" panose="020B0604020202020204" pitchFamily="34" charset="0"/>
              </a:rPr>
              <a:t>( عضو ) تكاثري</a:t>
            </a:r>
            <a:r>
              <a:rPr lang="en-US" sz="2400" dirty="0">
                <a:solidFill>
                  <a:srgbClr val="FF0000"/>
                </a:solidFill>
                <a:latin typeface="Arial" panose="020B0604020202020204" pitchFamily="34" charset="0"/>
                <a:cs typeface="Arial" panose="020B0604020202020204" pitchFamily="34" charset="0"/>
              </a:rPr>
              <a:t>Reproductive organ </a:t>
            </a:r>
          </a:p>
          <a:p>
            <a:pPr algn="r" rtl="1"/>
            <a:endParaRPr lang="en-US" sz="2400" dirty="0" smtClean="0">
              <a:solidFill>
                <a:schemeClr val="tx1"/>
              </a:solidFill>
              <a:latin typeface="Arial" panose="020B0604020202020204" pitchFamily="34" charset="0"/>
              <a:cs typeface="Arial" panose="020B0604020202020204" pitchFamily="34" charset="0"/>
            </a:endParaRPr>
          </a:p>
          <a:p>
            <a:pPr algn="just" rtl="1"/>
            <a:r>
              <a:rPr lang="ar-SA" sz="2400" dirty="0" smtClean="0">
                <a:solidFill>
                  <a:schemeClr val="tx1"/>
                </a:solidFill>
                <a:latin typeface="Arial" panose="020B0604020202020204" pitchFamily="34" charset="0"/>
                <a:cs typeface="Arial" panose="020B0604020202020204" pitchFamily="34" charset="0"/>
              </a:rPr>
              <a:t>ولكن </a:t>
            </a:r>
            <a:r>
              <a:rPr lang="ar-SA" sz="2400" dirty="0">
                <a:solidFill>
                  <a:schemeClr val="tx1"/>
                </a:solidFill>
                <a:latin typeface="Arial" panose="020B0604020202020204" pitchFamily="34" charset="0"/>
                <a:cs typeface="Arial" panose="020B0604020202020204" pitchFamily="34" charset="0"/>
              </a:rPr>
              <a:t>الزهرة قد تُعرَّف بأنها مجموعة أعضاء بعضاً منها أعضاءاً تكاثرية ( الطلع والمتاع ) والبعض الآخر منها خضرياً أو عقيماً مثل ( السبلات والبتلات </a:t>
            </a:r>
            <a:r>
              <a:rPr lang="en-US" sz="2400" dirty="0">
                <a:solidFill>
                  <a:srgbClr val="FF0000"/>
                </a:solidFill>
                <a:latin typeface="Arial" panose="020B0604020202020204" pitchFamily="34" charset="0"/>
                <a:cs typeface="Arial" panose="020B0604020202020204" pitchFamily="34" charset="0"/>
              </a:rPr>
              <a:t>Sepals</a:t>
            </a:r>
            <a:r>
              <a:rPr lang="en-US" sz="2400" dirty="0">
                <a:solidFill>
                  <a:schemeClr val="tx1"/>
                </a:solidFill>
                <a:latin typeface="Arial" panose="020B0604020202020204" pitchFamily="34" charset="0"/>
                <a:cs typeface="Arial" panose="020B0604020202020204" pitchFamily="34" charset="0"/>
              </a:rPr>
              <a:t> </a:t>
            </a:r>
            <a:r>
              <a:rPr lang="en-US" sz="2400" dirty="0">
                <a:solidFill>
                  <a:srgbClr val="FF0000"/>
                </a:solidFill>
                <a:latin typeface="Arial" panose="020B0604020202020204" pitchFamily="34" charset="0"/>
                <a:cs typeface="Arial" panose="020B0604020202020204" pitchFamily="34" charset="0"/>
              </a:rPr>
              <a:t>and petals</a:t>
            </a:r>
            <a:r>
              <a:rPr lang="ar-SA" sz="2400" dirty="0">
                <a:solidFill>
                  <a:srgbClr val="FF0000"/>
                </a:solidFill>
                <a:latin typeface="Arial" panose="020B0604020202020204" pitchFamily="34" charset="0"/>
                <a:cs typeface="Arial" panose="020B0604020202020204" pitchFamily="34" charset="0"/>
              </a:rPr>
              <a:t> </a:t>
            </a:r>
            <a:r>
              <a:rPr lang="ar-SA" sz="2400" dirty="0">
                <a:solidFill>
                  <a:schemeClr val="tx1"/>
                </a:solidFill>
                <a:latin typeface="Arial" panose="020B0604020202020204" pitchFamily="34" charset="0"/>
                <a:cs typeface="Arial" panose="020B0604020202020204" pitchFamily="34" charset="0"/>
              </a:rPr>
              <a:t>وبما أن موضوع دراستنا في الغالب هو النباتات الزهرية الراقية وهي من الكائنات التي تتكاثر تكاثراً جنسياً حيث تكون فيها الأمشاج </a:t>
            </a:r>
            <a:r>
              <a:rPr lang="en-US" sz="2400" dirty="0">
                <a:solidFill>
                  <a:srgbClr val="FF0000"/>
                </a:solidFill>
                <a:latin typeface="Arial" panose="020B0604020202020204" pitchFamily="34" charset="0"/>
                <a:cs typeface="Arial" panose="020B0604020202020204" pitchFamily="34" charset="0"/>
              </a:rPr>
              <a:t>Gametes</a:t>
            </a:r>
            <a:r>
              <a:rPr lang="en-US" sz="2400" dirty="0">
                <a:solidFill>
                  <a:schemeClr val="tx1"/>
                </a:solidFill>
                <a:latin typeface="Arial" panose="020B0604020202020204" pitchFamily="34" charset="0"/>
                <a:cs typeface="Arial" panose="020B0604020202020204" pitchFamily="34" charset="0"/>
              </a:rPr>
              <a:t> </a:t>
            </a:r>
            <a:r>
              <a:rPr lang="ar-SA" sz="2400" dirty="0">
                <a:solidFill>
                  <a:schemeClr val="tx1"/>
                </a:solidFill>
                <a:latin typeface="Arial" panose="020B0604020202020204" pitchFamily="34" charset="0"/>
                <a:cs typeface="Arial" panose="020B0604020202020204" pitchFamily="34" charset="0"/>
              </a:rPr>
              <a:t>أحادية المجموعة </a:t>
            </a:r>
            <a:r>
              <a:rPr lang="ar-SA" sz="2400" dirty="0" err="1">
                <a:solidFill>
                  <a:schemeClr val="tx1"/>
                </a:solidFill>
                <a:latin typeface="Arial" panose="020B0604020202020204" pitchFamily="34" charset="0"/>
                <a:cs typeface="Arial" panose="020B0604020202020204" pitchFamily="34" charset="0"/>
              </a:rPr>
              <a:t>الصبغية</a:t>
            </a:r>
            <a:r>
              <a:rPr lang="ar-SA" sz="2400" dirty="0">
                <a:solidFill>
                  <a:schemeClr val="tx1"/>
                </a:solidFill>
                <a:latin typeface="Arial" panose="020B0604020202020204" pitchFamily="34" charset="0"/>
                <a:cs typeface="Arial" panose="020B0604020202020204" pitchFamily="34" charset="0"/>
              </a:rPr>
              <a:t> </a:t>
            </a:r>
            <a:r>
              <a:rPr lang="en-US" sz="2400" dirty="0">
                <a:solidFill>
                  <a:srgbClr val="FF0000"/>
                </a:solidFill>
                <a:latin typeface="Arial" panose="020B0604020202020204" pitchFamily="34" charset="0"/>
                <a:cs typeface="Arial" panose="020B0604020202020204" pitchFamily="34" charset="0"/>
              </a:rPr>
              <a:t>Haploid</a:t>
            </a:r>
            <a:r>
              <a:rPr lang="ar-SA" sz="2400" dirty="0">
                <a:solidFill>
                  <a:schemeClr val="tx1"/>
                </a:solidFill>
                <a:latin typeface="Arial" panose="020B0604020202020204" pitchFamily="34" charset="0"/>
                <a:cs typeface="Arial" panose="020B0604020202020204" pitchFamily="34" charset="0"/>
              </a:rPr>
              <a:t> أو ما يعرف بالطور </a:t>
            </a:r>
            <a:r>
              <a:rPr lang="ar-SA" sz="2400" dirty="0" err="1">
                <a:solidFill>
                  <a:schemeClr val="tx1"/>
                </a:solidFill>
                <a:latin typeface="Arial" panose="020B0604020202020204" pitchFamily="34" charset="0"/>
                <a:cs typeface="Arial" panose="020B0604020202020204" pitchFamily="34" charset="0"/>
              </a:rPr>
              <a:t>المشيجي</a:t>
            </a:r>
            <a:r>
              <a:rPr lang="ar-SA" sz="2400" dirty="0">
                <a:solidFill>
                  <a:schemeClr val="tx1"/>
                </a:solidFill>
                <a:latin typeface="Arial" panose="020B0604020202020204" pitchFamily="34" charset="0"/>
                <a:cs typeface="Arial" panose="020B0604020202020204" pitchFamily="34" charset="0"/>
              </a:rPr>
              <a:t> </a:t>
            </a:r>
            <a:r>
              <a:rPr lang="en-US" sz="2400" dirty="0">
                <a:solidFill>
                  <a:srgbClr val="FF0000"/>
                </a:solidFill>
                <a:latin typeface="Arial" panose="020B0604020202020204" pitchFamily="34" charset="0"/>
                <a:cs typeface="Arial" panose="020B0604020202020204" pitchFamily="34" charset="0"/>
              </a:rPr>
              <a:t>Gametophyte</a:t>
            </a:r>
            <a:r>
              <a:rPr lang="ar-SA" sz="2400" dirty="0">
                <a:solidFill>
                  <a:srgbClr val="FF0000"/>
                </a:solidFill>
                <a:latin typeface="Arial" panose="020B0604020202020204" pitchFamily="34" charset="0"/>
                <a:cs typeface="Arial" panose="020B0604020202020204" pitchFamily="34" charset="0"/>
              </a:rPr>
              <a:t> </a:t>
            </a:r>
            <a:r>
              <a:rPr lang="ar-SA" sz="2400" dirty="0">
                <a:solidFill>
                  <a:schemeClr val="tx1"/>
                </a:solidFill>
                <a:latin typeface="Arial" panose="020B0604020202020204" pitchFamily="34" charset="0"/>
                <a:cs typeface="Arial" panose="020B0604020202020204" pitchFamily="34" charset="0"/>
              </a:rPr>
              <a:t>وعند تكوين </a:t>
            </a:r>
            <a:r>
              <a:rPr lang="ar-SA" sz="2400" dirty="0" err="1">
                <a:solidFill>
                  <a:schemeClr val="tx1"/>
                </a:solidFill>
                <a:latin typeface="Arial" panose="020B0604020202020204" pitchFamily="34" charset="0"/>
                <a:cs typeface="Arial" panose="020B0604020202020204" pitchFamily="34" charset="0"/>
              </a:rPr>
              <a:t>اللاقحة</a:t>
            </a:r>
            <a:r>
              <a:rPr lang="ar-SA" sz="2400" dirty="0">
                <a:solidFill>
                  <a:schemeClr val="tx1"/>
                </a:solidFill>
                <a:latin typeface="Arial" panose="020B0604020202020204" pitchFamily="34" charset="0"/>
                <a:cs typeface="Arial" panose="020B0604020202020204" pitchFamily="34" charset="0"/>
              </a:rPr>
              <a:t> </a:t>
            </a:r>
            <a:r>
              <a:rPr lang="en-US" sz="2400" dirty="0">
                <a:solidFill>
                  <a:srgbClr val="FF0000"/>
                </a:solidFill>
                <a:latin typeface="Arial" panose="020B0604020202020204" pitchFamily="34" charset="0"/>
                <a:cs typeface="Arial" panose="020B0604020202020204" pitchFamily="34" charset="0"/>
              </a:rPr>
              <a:t>Zygote</a:t>
            </a:r>
            <a:r>
              <a:rPr lang="ar-SA" sz="2400" dirty="0">
                <a:solidFill>
                  <a:schemeClr val="tx1"/>
                </a:solidFill>
                <a:latin typeface="Arial" panose="020B0604020202020204" pitchFamily="34" charset="0"/>
                <a:cs typeface="Arial" panose="020B0604020202020204" pitchFamily="34" charset="0"/>
              </a:rPr>
              <a:t> يصبح عدد </a:t>
            </a:r>
            <a:r>
              <a:rPr lang="ar-SA" sz="2400" dirty="0" err="1">
                <a:solidFill>
                  <a:schemeClr val="tx1"/>
                </a:solidFill>
                <a:latin typeface="Arial" panose="020B0604020202020204" pitchFamily="34" charset="0"/>
                <a:cs typeface="Arial" panose="020B0604020202020204" pitchFamily="34" charset="0"/>
              </a:rPr>
              <a:t>الصبغيات</a:t>
            </a:r>
            <a:r>
              <a:rPr lang="ar-SA" sz="2400" dirty="0">
                <a:solidFill>
                  <a:schemeClr val="tx1"/>
                </a:solidFill>
                <a:latin typeface="Arial" panose="020B0604020202020204" pitchFamily="34" charset="0"/>
                <a:cs typeface="Arial" panose="020B0604020202020204" pitchFamily="34" charset="0"/>
              </a:rPr>
              <a:t> في الخلية ثنائي المجموعة </a:t>
            </a:r>
            <a:r>
              <a:rPr lang="ar-SA" sz="2400" dirty="0" err="1">
                <a:solidFill>
                  <a:schemeClr val="tx1"/>
                </a:solidFill>
                <a:latin typeface="Arial" panose="020B0604020202020204" pitchFamily="34" charset="0"/>
                <a:cs typeface="Arial" panose="020B0604020202020204" pitchFamily="34" charset="0"/>
              </a:rPr>
              <a:t>الصبغية</a:t>
            </a:r>
            <a:r>
              <a:rPr lang="ar-SA" sz="2400" dirty="0">
                <a:solidFill>
                  <a:schemeClr val="tx1"/>
                </a:solidFill>
                <a:latin typeface="Arial" panose="020B0604020202020204" pitchFamily="34" charset="0"/>
                <a:cs typeface="Arial" panose="020B0604020202020204" pitchFamily="34" charset="0"/>
              </a:rPr>
              <a:t> </a:t>
            </a:r>
            <a:r>
              <a:rPr lang="en-US" sz="2400" dirty="0">
                <a:solidFill>
                  <a:srgbClr val="FF0000"/>
                </a:solidFill>
                <a:latin typeface="Arial" panose="020B0604020202020204" pitchFamily="34" charset="0"/>
                <a:cs typeface="Arial" panose="020B0604020202020204" pitchFamily="34" charset="0"/>
              </a:rPr>
              <a:t>Deploid</a:t>
            </a:r>
            <a:r>
              <a:rPr lang="ar-SA" sz="2400" dirty="0">
                <a:solidFill>
                  <a:schemeClr val="tx1"/>
                </a:solidFill>
                <a:latin typeface="Arial" panose="020B0604020202020204" pitchFamily="34" charset="0"/>
                <a:cs typeface="Arial" panose="020B0604020202020204" pitchFamily="34" charset="0"/>
              </a:rPr>
              <a:t> والطور السائد في هذه المجموعة من النباتات هو الطور </a:t>
            </a:r>
            <a:r>
              <a:rPr lang="ar-SA" sz="2400" dirty="0" err="1">
                <a:solidFill>
                  <a:schemeClr val="tx1"/>
                </a:solidFill>
                <a:latin typeface="Arial" panose="020B0604020202020204" pitchFamily="34" charset="0"/>
                <a:cs typeface="Arial" panose="020B0604020202020204" pitchFamily="34" charset="0"/>
              </a:rPr>
              <a:t>البوغي</a:t>
            </a:r>
            <a:r>
              <a:rPr lang="ar-SA" sz="2400" dirty="0">
                <a:solidFill>
                  <a:schemeClr val="tx1"/>
                </a:solidFill>
                <a:latin typeface="Arial" panose="020B0604020202020204" pitchFamily="34" charset="0"/>
                <a:cs typeface="Arial" panose="020B0604020202020204" pitchFamily="34" charset="0"/>
              </a:rPr>
              <a:t> </a:t>
            </a:r>
            <a:r>
              <a:rPr lang="en-US" sz="2400" dirty="0">
                <a:solidFill>
                  <a:srgbClr val="FF0000"/>
                </a:solidFill>
                <a:latin typeface="Arial" panose="020B0604020202020204" pitchFamily="34" charset="0"/>
                <a:cs typeface="Arial" panose="020B0604020202020204" pitchFamily="34" charset="0"/>
              </a:rPr>
              <a:t>Sporophyte</a:t>
            </a:r>
            <a:r>
              <a:rPr lang="ar-SA" sz="2400" dirty="0">
                <a:solidFill>
                  <a:schemeClr val="tx1"/>
                </a:solidFill>
                <a:latin typeface="Arial" panose="020B0604020202020204" pitchFamily="34" charset="0"/>
                <a:cs typeface="Arial" panose="020B0604020202020204" pitchFamily="34" charset="0"/>
              </a:rPr>
              <a:t> . أما الطور </a:t>
            </a:r>
            <a:r>
              <a:rPr lang="ar-SA" sz="2400" dirty="0" err="1">
                <a:solidFill>
                  <a:schemeClr val="tx1"/>
                </a:solidFill>
                <a:latin typeface="Arial" panose="020B0604020202020204" pitchFamily="34" charset="0"/>
                <a:cs typeface="Arial" panose="020B0604020202020204" pitchFamily="34" charset="0"/>
              </a:rPr>
              <a:t>المشيجي</a:t>
            </a:r>
            <a:r>
              <a:rPr lang="ar-SA" sz="2400" dirty="0">
                <a:solidFill>
                  <a:schemeClr val="tx1"/>
                </a:solidFill>
                <a:latin typeface="Arial" panose="020B0604020202020204" pitchFamily="34" charset="0"/>
                <a:cs typeface="Arial" panose="020B0604020202020204" pitchFamily="34" charset="0"/>
              </a:rPr>
              <a:t> فقصير جداً ويتمثل في كل من حبيبات اللقاح والبويضة. ويبدأ الطور </a:t>
            </a:r>
            <a:r>
              <a:rPr lang="ar-SA" sz="2400" dirty="0" err="1">
                <a:solidFill>
                  <a:schemeClr val="tx1"/>
                </a:solidFill>
                <a:latin typeface="Arial" panose="020B0604020202020204" pitchFamily="34" charset="0"/>
                <a:cs typeface="Arial" panose="020B0604020202020204" pitchFamily="34" charset="0"/>
              </a:rPr>
              <a:t>البوغي</a:t>
            </a:r>
            <a:r>
              <a:rPr lang="ar-SA" sz="2400" dirty="0">
                <a:solidFill>
                  <a:schemeClr val="tx1"/>
                </a:solidFill>
                <a:latin typeface="Arial" panose="020B0604020202020204" pitchFamily="34" charset="0"/>
                <a:cs typeface="Arial" panose="020B0604020202020204" pitchFamily="34" charset="0"/>
              </a:rPr>
              <a:t> حياته في النباتات الراقية ( الوعائية ) كخلية واحدة ثنائية المجموعة الصبغية هذه الخلية هي الاقحة </a:t>
            </a:r>
            <a:r>
              <a:rPr lang="en-US" sz="2400" dirty="0">
                <a:solidFill>
                  <a:srgbClr val="FF0000"/>
                </a:solidFill>
                <a:latin typeface="Arial" panose="020B0604020202020204" pitchFamily="34" charset="0"/>
                <a:cs typeface="Arial" panose="020B0604020202020204" pitchFamily="34" charset="0"/>
              </a:rPr>
              <a:t>Zygote</a:t>
            </a:r>
            <a:endParaRPr lang="ar-SA" sz="2400" dirty="0">
              <a:solidFill>
                <a:srgbClr val="FF000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ChangeArrowheads="1"/>
          </p:cNvSpPr>
          <p:nvPr/>
        </p:nvSpPr>
        <p:spPr bwMode="auto">
          <a:xfrm>
            <a:off x="467544" y="424626"/>
            <a:ext cx="8208912"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تكوين الجدار الخلوي</a:t>
            </a:r>
            <a:endParaRPr kumimoji="0" lang="en-US" sz="28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يبدأ تكوين الجدار أثناء انقسام الخلية غير المباشر حيث تنقسم النواة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Karyokinesis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بالخلية المنقسمة ثم تنقسم المواد الأخرى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Cytokinesis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بالخلية، ويتكون الجدار أثناء انقسام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السيتوبلازم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أي بعد مراحل انقسام النواة انقساماً غير مباشر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Mitosis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ويعرف الفاصل بين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الجديد بالصفيحة الخلوية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Cell plate</a:t>
            </a:r>
            <a:r>
              <a:rPr kumimoji="0" lang="ar-SA"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حيث يتجمع في موضع </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القرص الاستوائي شكل مغزلي شبكي يعرف </a:t>
            </a:r>
            <a:r>
              <a:rPr kumimoji="0" lang="ar-SA" sz="2800" b="0" i="0" u="none" strike="noStrike" cap="none" normalizeH="0" baseline="0" dirty="0" err="1" smtClean="0">
                <a:ln>
                  <a:noFill/>
                </a:ln>
                <a:effectLst/>
                <a:latin typeface="Times New Roman" pitchFamily="18" charset="0"/>
                <a:ea typeface="Times New Roman" pitchFamily="18" charset="0"/>
                <a:cs typeface="Traditional Arabic" pitchFamily="2" charset="-78"/>
              </a:rPr>
              <a:t>بالفراجموبلاست</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Phragmoplast</a:t>
            </a:r>
            <a:r>
              <a:rPr kumimoji="0" lang="ar-SA" sz="2800" b="0" i="0" u="none" strike="noStrike" cap="none" normalizeH="0" baseline="0" dirty="0" smtClean="0">
                <a:ln>
                  <a:noFill/>
                </a:ln>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بين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الصبغيات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التي تبتعد عن بعض مع الانقسام ثم تتجمع مواد نصف سائلة في القرص الاستوائي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للفراجموبلاست</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تعرف بالصفيحة الخلوية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Cell plate</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تقسم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إلى قسمين متحولة فيما بعد إلى أغشية بلازمية خارجية للخليتين الجديدتين، بينما تكون المواد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البكتينية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الموجودة بهذه الأغشية الصفيحة الوسطى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Middle lamella</a:t>
            </a:r>
            <a:r>
              <a:rPr kumimoji="0" lang="ar-SA"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أو المادة بين الخلوية </a:t>
            </a:r>
            <a:r>
              <a:rPr kumimoji="0" lang="en-US" sz="28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Intercellulor</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substances</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ثم بعد ذلك تترسب طبقات من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السليولوز</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خارج الأغشية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البروتوبلازمية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مكونة الجدار الابتدائي.</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5" name="Picture 1" descr="mitosis 2"/>
          <p:cNvPicPr>
            <a:picLocks noChangeAspect="1" noChangeArrowheads="1"/>
          </p:cNvPicPr>
          <p:nvPr/>
        </p:nvPicPr>
        <p:blipFill>
          <a:blip r:embed="rId2" cstate="print"/>
          <a:srcRect/>
          <a:stretch>
            <a:fillRect/>
          </a:stretch>
        </p:blipFill>
        <p:spPr bwMode="auto">
          <a:xfrm>
            <a:off x="0" y="0"/>
            <a:ext cx="8909243" cy="61653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404664"/>
            <a:ext cx="8352928" cy="6048672"/>
          </a:xfrm>
          <a:prstGeom prst="rect">
            <a:avLst/>
          </a:prstGeom>
        </p:spPr>
      </p:pic>
    </p:spTree>
    <p:extLst>
      <p:ext uri="{BB962C8B-B14F-4D97-AF65-F5344CB8AC3E}">
        <p14:creationId xmlns:p14="http://schemas.microsoft.com/office/powerpoint/2010/main" val="170283529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332656"/>
            <a:ext cx="7848872" cy="6063198"/>
          </a:xfrm>
          <a:prstGeom prst="rect">
            <a:avLst/>
          </a:prstGeom>
        </p:spPr>
        <p:txBody>
          <a:bodyPr wrap="square">
            <a:spAutoFit/>
          </a:bodyPr>
          <a:lstStyle/>
          <a:p>
            <a:pPr fontAlgn="base">
              <a:spcBef>
                <a:spcPct val="0"/>
              </a:spcBef>
              <a:spcAft>
                <a:spcPct val="0"/>
              </a:spcAft>
              <a:tabLst>
                <a:tab pos="914400" algn="l"/>
              </a:tabLst>
            </a:pPr>
            <a:r>
              <a:rPr lang="ar-SA" sz="2800" b="1" dirty="0" smtClean="0">
                <a:latin typeface="Times New Roman" pitchFamily="18" charset="0"/>
                <a:ea typeface="Times New Roman" pitchFamily="18" charset="0"/>
                <a:cs typeface="Traditional Arabic" pitchFamily="2" charset="-78"/>
              </a:rPr>
              <a:t>الأنسـجة النباتـية  </a:t>
            </a:r>
            <a:r>
              <a:rPr lang="en-US" sz="2800" b="1" dirty="0" smtClean="0">
                <a:latin typeface="Traditional Arabic" pitchFamily="2" charset="-78"/>
                <a:ea typeface="Times New Roman" pitchFamily="18" charset="0"/>
                <a:cs typeface="Traditional Arabic" pitchFamily="2" charset="-78"/>
              </a:rPr>
              <a:t>Plant tissues</a:t>
            </a:r>
            <a:endParaRPr lang="en-US" sz="2800" b="1" dirty="0" smtClean="0">
              <a:latin typeface="Arial" pitchFamily="34" charset="0"/>
              <a:cs typeface="Arial" pitchFamily="34" charset="0"/>
            </a:endParaRPr>
          </a:p>
          <a:p>
            <a:pPr lvl="0" algn="r" eaLnBrk="0" fontAlgn="base" hangingPunct="0">
              <a:spcBef>
                <a:spcPct val="0"/>
              </a:spcBef>
              <a:spcAft>
                <a:spcPct val="0"/>
              </a:spcAft>
              <a:tabLst>
                <a:tab pos="914400" algn="l"/>
              </a:tabLst>
            </a:pPr>
            <a:r>
              <a:rPr lang="ar-SA" sz="2400" dirty="0" smtClean="0">
                <a:latin typeface="Traditional Arabic" pitchFamily="2" charset="-78"/>
                <a:ea typeface="Times New Roman" pitchFamily="18" charset="0"/>
                <a:cs typeface="Traditional Arabic" pitchFamily="2" charset="-78"/>
              </a:rPr>
              <a:t>النسيج هو مجموعة من الخلايا التي إما أن تكون متشابهه في الشكل والتركيب والوظيفة ويطلق على النسيج في هذه الحالة بالنسيج البسيط </a:t>
            </a:r>
            <a:r>
              <a:rPr lang="en-US" sz="2400" dirty="0" smtClean="0">
                <a:solidFill>
                  <a:srgbClr val="C00000"/>
                </a:solidFill>
                <a:latin typeface="Traditional Arabic" pitchFamily="2" charset="-78"/>
                <a:ea typeface="Times New Roman" pitchFamily="18" charset="0"/>
                <a:cs typeface="Traditional Arabic" pitchFamily="2" charset="-78"/>
              </a:rPr>
              <a:t>Simple tissue</a:t>
            </a:r>
            <a:r>
              <a:rPr lang="ar-SA" sz="2400" dirty="0" smtClean="0">
                <a:solidFill>
                  <a:srgbClr val="C00000"/>
                </a:solidFill>
                <a:latin typeface="Traditional Arabic" pitchFamily="2" charset="-78"/>
                <a:ea typeface="Times New Roman" pitchFamily="18" charset="0"/>
                <a:cs typeface="Traditional Arabic" pitchFamily="2" charset="-78"/>
              </a:rPr>
              <a:t> </a:t>
            </a:r>
            <a:r>
              <a:rPr lang="en-US" sz="2400" dirty="0" smtClean="0">
                <a:solidFill>
                  <a:srgbClr val="C00000"/>
                </a:solidFill>
                <a:latin typeface="Traditional Arabic" pitchFamily="2" charset="-78"/>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مثل النسيج </a:t>
            </a:r>
            <a:r>
              <a:rPr lang="ar-SA" sz="2400" dirty="0" err="1" smtClean="0">
                <a:latin typeface="Times New Roman" pitchFamily="18" charset="0"/>
                <a:ea typeface="Times New Roman" pitchFamily="18" charset="0"/>
                <a:cs typeface="Traditional Arabic" pitchFamily="2" charset="-78"/>
              </a:rPr>
              <a:t>الكولنشيمي</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Collenchyma</a:t>
            </a:r>
            <a:r>
              <a:rPr lang="ar-SA" sz="2400" dirty="0" smtClean="0">
                <a:latin typeface="Times New Roman" pitchFamily="18" charset="0"/>
                <a:ea typeface="Times New Roman" pitchFamily="18" charset="0"/>
                <a:cs typeface="Traditional Arabic" pitchFamily="2" charset="-78"/>
              </a:rPr>
              <a:t> وإما أن تكون الخلايا مختلفة في الشكل أو الوظيفة ويطلق على هذا النسيج بالنسيج المعقد  </a:t>
            </a:r>
            <a:r>
              <a:rPr lang="en-US" sz="2400" dirty="0" smtClean="0">
                <a:solidFill>
                  <a:srgbClr val="C00000"/>
                </a:solidFill>
                <a:latin typeface="Traditional Arabic" pitchFamily="2" charset="-78"/>
                <a:ea typeface="Times New Roman" pitchFamily="18" charset="0"/>
                <a:cs typeface="Traditional Arabic" pitchFamily="2" charset="-78"/>
              </a:rPr>
              <a:t>Complex</a:t>
            </a:r>
            <a:r>
              <a:rPr lang="ar-SA" sz="2400" dirty="0" smtClean="0">
                <a:latin typeface="Times New Roman" pitchFamily="18" charset="0"/>
                <a:ea typeface="Times New Roman" pitchFamily="18" charset="0"/>
                <a:cs typeface="Traditional Arabic" pitchFamily="2" charset="-78"/>
              </a:rPr>
              <a:t> مثل النسيج </a:t>
            </a:r>
            <a:r>
              <a:rPr lang="ar-SA" sz="2400" dirty="0" err="1" smtClean="0">
                <a:latin typeface="Times New Roman" pitchFamily="18" charset="0"/>
                <a:ea typeface="Times New Roman" pitchFamily="18" charset="0"/>
                <a:cs typeface="Traditional Arabic" pitchFamily="2" charset="-78"/>
              </a:rPr>
              <a:t>السكلرنشيمي</a:t>
            </a:r>
            <a:r>
              <a:rPr lang="ar-SA" sz="2400" dirty="0" smtClean="0">
                <a:latin typeface="Times New Roman" pitchFamily="18" charset="0"/>
                <a:ea typeface="Times New Roman" pitchFamily="18" charset="0"/>
                <a:cs typeface="Traditional Arabic" pitchFamily="2" charset="-78"/>
              </a:rPr>
              <a:t> </a:t>
            </a:r>
            <a:r>
              <a:rPr lang="en-US" sz="2400" dirty="0" err="1" smtClean="0">
                <a:solidFill>
                  <a:srgbClr val="C00000"/>
                </a:solidFill>
                <a:latin typeface="Traditional Arabic" pitchFamily="2" charset="-78"/>
                <a:ea typeface="Times New Roman" pitchFamily="18" charset="0"/>
                <a:cs typeface="Traditional Arabic" pitchFamily="2" charset="-78"/>
              </a:rPr>
              <a:t>Sclerenchyma</a:t>
            </a:r>
            <a:r>
              <a:rPr lang="ar-SA" sz="2400" dirty="0" smtClean="0">
                <a:latin typeface="Times New Roman" pitchFamily="18" charset="0"/>
                <a:ea typeface="Times New Roman" pitchFamily="18" charset="0"/>
                <a:cs typeface="Traditional Arabic" pitchFamily="2" charset="-78"/>
              </a:rPr>
              <a:t> ونسيج الخشب </a:t>
            </a:r>
            <a:r>
              <a:rPr lang="en-US" sz="2400" dirty="0" smtClean="0">
                <a:solidFill>
                  <a:srgbClr val="C00000"/>
                </a:solidFill>
                <a:latin typeface="Traditional Arabic" pitchFamily="2" charset="-78"/>
                <a:ea typeface="Times New Roman" pitchFamily="18" charset="0"/>
                <a:cs typeface="Traditional Arabic" pitchFamily="2" charset="-78"/>
              </a:rPr>
              <a:t>Xylem tissue</a:t>
            </a:r>
            <a:r>
              <a:rPr lang="ar-SA" sz="2400" dirty="0" smtClean="0">
                <a:solidFill>
                  <a:srgbClr val="C00000"/>
                </a:solidFill>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a:t>
            </a:r>
            <a:endParaRPr lang="en-US" sz="2400" dirty="0" smtClean="0">
              <a:latin typeface="Arial" pitchFamily="34" charset="0"/>
              <a:cs typeface="Arial" pitchFamily="34" charset="0"/>
            </a:endParaRPr>
          </a:p>
          <a:p>
            <a:pPr lvl="0" eaLnBrk="0" fontAlgn="base" hangingPunct="0">
              <a:spcBef>
                <a:spcPct val="0"/>
              </a:spcBef>
              <a:spcAft>
                <a:spcPct val="0"/>
              </a:spcAft>
              <a:tabLst>
                <a:tab pos="914400" algn="l"/>
              </a:tabLst>
            </a:pPr>
            <a:r>
              <a:rPr lang="ar-SA" sz="2400" dirty="0" smtClean="0">
                <a:latin typeface="Times New Roman" pitchFamily="18" charset="0"/>
                <a:ea typeface="Times New Roman" pitchFamily="18" charset="0"/>
                <a:cs typeface="Traditional Arabic" pitchFamily="2" charset="-78"/>
              </a:rPr>
              <a:t>وتقسم الأنسجة النباتية إلى قسمين حسب النشاط الانقسامي لتلك الخلايا المكونة لهذه الأنسجة وهي كما يلي:</a:t>
            </a:r>
            <a:endParaRPr lang="en-US" sz="2400" dirty="0" smtClean="0">
              <a:latin typeface="Arial" pitchFamily="34" charset="0"/>
              <a:cs typeface="Arial" pitchFamily="34" charset="0"/>
            </a:endParaRPr>
          </a:p>
          <a:p>
            <a:pPr lvl="0" eaLnBrk="0" fontAlgn="base" hangingPunct="0">
              <a:spcBef>
                <a:spcPct val="0"/>
              </a:spcBef>
              <a:spcAft>
                <a:spcPct val="0"/>
              </a:spcAft>
              <a:buFontTx/>
              <a:buChar char="•"/>
              <a:tabLst>
                <a:tab pos="914400" algn="l"/>
              </a:tabLst>
            </a:pPr>
            <a:r>
              <a:rPr lang="ar-SA" sz="2400" dirty="0" smtClean="0">
                <a:latin typeface="Times New Roman" pitchFamily="18" charset="0"/>
                <a:ea typeface="Times New Roman" pitchFamily="18" charset="0"/>
                <a:cs typeface="Traditional Arabic" pitchFamily="2" charset="-78"/>
              </a:rPr>
              <a:t>أنسجة إنشائية.</a:t>
            </a:r>
            <a:endParaRPr lang="en-US" sz="2400" dirty="0" smtClean="0">
              <a:latin typeface="Arial" pitchFamily="34" charset="0"/>
              <a:cs typeface="Arial" pitchFamily="34" charset="0"/>
            </a:endParaRPr>
          </a:p>
          <a:p>
            <a:pPr lvl="0" eaLnBrk="0" fontAlgn="base" hangingPunct="0">
              <a:spcBef>
                <a:spcPct val="0"/>
              </a:spcBef>
              <a:spcAft>
                <a:spcPct val="0"/>
              </a:spcAft>
              <a:buFontTx/>
              <a:buChar char="•"/>
              <a:tabLst>
                <a:tab pos="914400" algn="l"/>
              </a:tabLst>
            </a:pPr>
            <a:r>
              <a:rPr lang="ar-SA" sz="2400" dirty="0" smtClean="0">
                <a:latin typeface="Times New Roman" pitchFamily="18" charset="0"/>
                <a:ea typeface="Times New Roman" pitchFamily="18" charset="0"/>
                <a:cs typeface="Traditional Arabic" pitchFamily="2" charset="-78"/>
              </a:rPr>
              <a:t>أنسجة مستديمة أو بالغة.</a:t>
            </a:r>
            <a:endParaRPr lang="en-US" sz="2400" dirty="0" smtClean="0">
              <a:latin typeface="Arial" pitchFamily="34" charset="0"/>
              <a:cs typeface="Arial" pitchFamily="34" charset="0"/>
            </a:endParaRPr>
          </a:p>
          <a:p>
            <a:pPr lvl="0" eaLnBrk="0" fontAlgn="base" hangingPunct="0">
              <a:spcBef>
                <a:spcPct val="0"/>
              </a:spcBef>
              <a:spcAft>
                <a:spcPct val="0"/>
              </a:spcAft>
              <a:tabLst>
                <a:tab pos="914400" algn="l"/>
              </a:tabLst>
            </a:pPr>
            <a:r>
              <a:rPr lang="ar-SA" sz="2400" b="1" dirty="0" smtClean="0">
                <a:latin typeface="Times New Roman" pitchFamily="18" charset="0"/>
                <a:ea typeface="Times New Roman" pitchFamily="18" charset="0"/>
                <a:cs typeface="Traditional Arabic" pitchFamily="2" charset="-78"/>
              </a:rPr>
              <a:t>أولاً : </a:t>
            </a:r>
            <a:r>
              <a:rPr lang="ar-SA" sz="2400" b="1" dirty="0" smtClean="0">
                <a:solidFill>
                  <a:srgbClr val="0070C0"/>
                </a:solidFill>
                <a:latin typeface="Times New Roman" pitchFamily="18" charset="0"/>
                <a:ea typeface="Times New Roman" pitchFamily="18" charset="0"/>
                <a:cs typeface="Traditional Arabic" pitchFamily="2" charset="-78"/>
              </a:rPr>
              <a:t>الأنسجة الإنشائية </a:t>
            </a:r>
            <a:r>
              <a:rPr lang="ar-SA" sz="2400" b="1" dirty="0" smtClean="0">
                <a:latin typeface="Times New Roman" pitchFamily="18" charset="0"/>
                <a:ea typeface="Times New Roman" pitchFamily="18" charset="0"/>
                <a:cs typeface="Traditional Arabic" pitchFamily="2" charset="-78"/>
              </a:rPr>
              <a:t>( المرستيمية </a:t>
            </a:r>
            <a:r>
              <a:rPr lang="ar-SA" sz="2400" b="1" dirty="0" smtClean="0">
                <a:latin typeface="Traditional Arabic" pitchFamily="2" charset="-78"/>
                <a:ea typeface="Times New Roman" pitchFamily="18" charset="0"/>
                <a:cs typeface="Traditional Arabic" pitchFamily="2" charset="-78"/>
              </a:rPr>
              <a:t>) </a:t>
            </a:r>
            <a:r>
              <a:rPr lang="en-US" sz="2400" b="1" dirty="0" smtClean="0">
                <a:solidFill>
                  <a:srgbClr val="C00000"/>
                </a:solidFill>
                <a:latin typeface="Traditional Arabic" pitchFamily="2" charset="-78"/>
                <a:ea typeface="Times New Roman" pitchFamily="18" charset="0"/>
                <a:cs typeface="Traditional Arabic" pitchFamily="2" charset="-78"/>
              </a:rPr>
              <a:t>Meristematic tissues</a:t>
            </a:r>
            <a:r>
              <a:rPr lang="en-US" sz="2400" b="1" dirty="0" smtClean="0">
                <a:solidFill>
                  <a:srgbClr val="C00000"/>
                </a:solidFill>
                <a:latin typeface="Times New Roman" pitchFamily="18" charset="0"/>
                <a:ea typeface="Times New Roman" pitchFamily="18" charset="0"/>
                <a:cs typeface="Traditional Arabic" pitchFamily="2" charset="-78"/>
              </a:rPr>
              <a:t> </a:t>
            </a:r>
            <a:endParaRPr lang="en-US" sz="2400" dirty="0" smtClean="0">
              <a:solidFill>
                <a:srgbClr val="C00000"/>
              </a:solidFill>
              <a:latin typeface="Arial" pitchFamily="34" charset="0"/>
              <a:cs typeface="Arial" pitchFamily="34" charset="0"/>
            </a:endParaRPr>
          </a:p>
          <a:p>
            <a:pPr lvl="0" eaLnBrk="0" fontAlgn="base" hangingPunct="0">
              <a:spcBef>
                <a:spcPct val="0"/>
              </a:spcBef>
              <a:spcAft>
                <a:spcPct val="0"/>
              </a:spcAft>
              <a:tabLst>
                <a:tab pos="914400" algn="l"/>
              </a:tabLst>
            </a:pPr>
            <a:r>
              <a:rPr lang="ar-SA" sz="2400" dirty="0" smtClean="0">
                <a:latin typeface="Traditional Arabic" pitchFamily="2" charset="-78"/>
                <a:ea typeface="Times New Roman" pitchFamily="18" charset="0"/>
                <a:cs typeface="Traditional Arabic" pitchFamily="2" charset="-78"/>
              </a:rPr>
              <a:t>	النسيج الإنشائي مجموعة من الخلايا القابلة للانقسام ومشتقاتها البالغة </a:t>
            </a:r>
            <a:r>
              <a:rPr lang="en-US" sz="2400" dirty="0" smtClean="0">
                <a:solidFill>
                  <a:srgbClr val="C00000"/>
                </a:solidFill>
                <a:latin typeface="Traditional Arabic" pitchFamily="2" charset="-78"/>
                <a:ea typeface="Times New Roman" pitchFamily="18" charset="0"/>
                <a:cs typeface="Traditional Arabic" pitchFamily="2" charset="-78"/>
              </a:rPr>
              <a:t>Mature derivatives</a:t>
            </a:r>
            <a:r>
              <a:rPr lang="ar-SA" sz="2400" dirty="0" smtClean="0">
                <a:solidFill>
                  <a:srgbClr val="C00000"/>
                </a:solidFill>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تضاف إلى الأنسجة المستديمة المكونة للجسم النباتي. ويحتوي النسيج الإنشائي على خلايا معينة تسمى بالخلايا المنشئة </a:t>
            </a:r>
            <a:r>
              <a:rPr lang="en-US" sz="2400" dirty="0" smtClean="0">
                <a:latin typeface="Traditional Arabic" pitchFamily="2" charset="-78"/>
                <a:ea typeface="Times New Roman" pitchFamily="18" charset="0"/>
                <a:cs typeface="Traditional Arabic" pitchFamily="2" charset="-78"/>
              </a:rPr>
              <a:t>Initial cells</a:t>
            </a:r>
            <a:r>
              <a:rPr lang="ar-SA" sz="2400" dirty="0" smtClean="0">
                <a:latin typeface="Times New Roman" pitchFamily="18" charset="0"/>
                <a:ea typeface="Times New Roman" pitchFamily="18" charset="0"/>
                <a:cs typeface="Traditional Arabic" pitchFamily="2" charset="-78"/>
              </a:rPr>
              <a:t> وهذه الخلايا لا تغير مواقعها ولا تتحول إلى خلايا بالغة، ففي الانقسام الأول تضاف إحدى الخلايا الناتجة إلى النسيج الإنشائي ( المشتقات ) والتي بدورها بعد عدة انقسامات تضاف إلى النسيج المستديم وتبقى الخلية الأخرى إنشائية.</a:t>
            </a:r>
            <a:endParaRPr 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548681"/>
            <a:ext cx="7776864" cy="5901024"/>
          </a:xfrm>
          <a:prstGeom prst="rect">
            <a:avLst/>
          </a:prstGeom>
        </p:spPr>
      </p:pic>
    </p:spTree>
    <p:extLst>
      <p:ext uri="{BB962C8B-B14F-4D97-AF65-F5344CB8AC3E}">
        <p14:creationId xmlns:p14="http://schemas.microsoft.com/office/powerpoint/2010/main" val="423139635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1"/>
          <p:cNvSpPr>
            <a:spLocks noChangeArrowheads="1"/>
          </p:cNvSpPr>
          <p:nvPr/>
        </p:nvSpPr>
        <p:spPr bwMode="auto">
          <a:xfrm>
            <a:off x="539552" y="1114732"/>
            <a:ext cx="8136904" cy="46474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tabLst>
                <a:tab pos="914400" algn="l"/>
              </a:tabLst>
            </a:pPr>
            <a:r>
              <a:rPr lang="ar-SA" sz="2800" dirty="0" smtClean="0">
                <a:latin typeface="Times New Roman" pitchFamily="18" charset="0"/>
                <a:ea typeface="Times New Roman" pitchFamily="18" charset="0"/>
                <a:cs typeface="Traditional Arabic" pitchFamily="2" charset="-78"/>
              </a:rPr>
              <a:t>لقد أخذت كلمة </a:t>
            </a:r>
            <a:r>
              <a:rPr lang="en-US" sz="2800" dirty="0" err="1" smtClean="0">
                <a:solidFill>
                  <a:srgbClr val="C00000"/>
                </a:solidFill>
                <a:latin typeface="Traditional Arabic" pitchFamily="2" charset="-78"/>
                <a:ea typeface="Times New Roman" pitchFamily="18" charset="0"/>
                <a:cs typeface="Traditional Arabic" pitchFamily="2" charset="-78"/>
              </a:rPr>
              <a:t>Meristem</a:t>
            </a:r>
            <a:r>
              <a:rPr lang="ar-SA" sz="2800" dirty="0" smtClean="0">
                <a:latin typeface="Times New Roman" pitchFamily="18" charset="0"/>
                <a:ea typeface="Times New Roman" pitchFamily="18" charset="0"/>
                <a:cs typeface="Traditional Arabic" pitchFamily="2" charset="-78"/>
              </a:rPr>
              <a:t> من الكلمة اللاتينية </a:t>
            </a:r>
            <a:r>
              <a:rPr lang="en-US" sz="2800" dirty="0" err="1" smtClean="0">
                <a:solidFill>
                  <a:srgbClr val="C00000"/>
                </a:solidFill>
                <a:latin typeface="Traditional Arabic" pitchFamily="2" charset="-78"/>
                <a:ea typeface="Times New Roman" pitchFamily="18" charset="0"/>
                <a:cs typeface="Traditional Arabic" pitchFamily="2" charset="-78"/>
              </a:rPr>
              <a:t>Meristo</a:t>
            </a:r>
            <a:r>
              <a:rPr lang="ar-SA" sz="2800" dirty="0" smtClean="0">
                <a:latin typeface="Times New Roman" pitchFamily="18" charset="0"/>
                <a:ea typeface="Times New Roman" pitchFamily="18" charset="0"/>
                <a:cs typeface="Traditional Arabic" pitchFamily="2" charset="-78"/>
              </a:rPr>
              <a:t> ومعناه القابل للانقسام، ويختص النسيج الإنشائي بالنمو سواء في الكتلة أو الحجم. وتوجد الأنسجة الإنشائية (المرستيمية) في قمم السيقان والجذور الأصلية والفرعية وعددها كبير في النبات الواحد كما توجد ممثلة في </a:t>
            </a:r>
            <a:r>
              <a:rPr lang="ar-SA" sz="2800" dirty="0" smtClean="0">
                <a:solidFill>
                  <a:srgbClr val="0070C0"/>
                </a:solidFill>
                <a:latin typeface="Times New Roman" pitchFamily="18" charset="0"/>
                <a:ea typeface="Times New Roman" pitchFamily="18" charset="0"/>
                <a:cs typeface="Traditional Arabic" pitchFamily="2" charset="-78"/>
              </a:rPr>
              <a:t>المنشئ الوعائي </a:t>
            </a:r>
            <a:r>
              <a:rPr lang="en-US" sz="2800" dirty="0" smtClean="0">
                <a:solidFill>
                  <a:srgbClr val="0070C0"/>
                </a:solidFill>
                <a:latin typeface="Traditional Arabic" pitchFamily="2" charset="-78"/>
                <a:ea typeface="Times New Roman" pitchFamily="18" charset="0"/>
                <a:cs typeface="Traditional Arabic" pitchFamily="2" charset="-78"/>
              </a:rPr>
              <a:t>  </a:t>
            </a:r>
            <a:r>
              <a:rPr lang="en-US" sz="2800" dirty="0" smtClean="0">
                <a:solidFill>
                  <a:srgbClr val="C00000"/>
                </a:solidFill>
                <a:latin typeface="Traditional Arabic" pitchFamily="2" charset="-78"/>
                <a:ea typeface="Times New Roman" pitchFamily="18" charset="0"/>
                <a:cs typeface="Traditional Arabic" pitchFamily="2" charset="-78"/>
              </a:rPr>
              <a:t>Vascular cambium</a:t>
            </a:r>
            <a:r>
              <a:rPr lang="ar-SA" sz="2800" dirty="0" smtClean="0">
                <a:latin typeface="Times New Roman" pitchFamily="18" charset="0"/>
                <a:ea typeface="Times New Roman" pitchFamily="18" charset="0"/>
                <a:cs typeface="Traditional Arabic" pitchFamily="2" charset="-78"/>
              </a:rPr>
              <a:t>( </a:t>
            </a:r>
            <a:r>
              <a:rPr lang="ar-SA" sz="2800" dirty="0" err="1" smtClean="0">
                <a:latin typeface="Times New Roman" pitchFamily="18" charset="0"/>
                <a:ea typeface="Times New Roman" pitchFamily="18" charset="0"/>
                <a:cs typeface="Traditional Arabic" pitchFamily="2" charset="-78"/>
              </a:rPr>
              <a:t>الحزمي</a:t>
            </a:r>
            <a:r>
              <a:rPr lang="ar-SA" sz="2800" dirty="0" smtClean="0">
                <a:latin typeface="Times New Roman" pitchFamily="18" charset="0"/>
                <a:ea typeface="Times New Roman" pitchFamily="18" charset="0"/>
                <a:cs typeface="Traditional Arabic" pitchFamily="2" charset="-78"/>
              </a:rPr>
              <a:t> و بين </a:t>
            </a:r>
            <a:r>
              <a:rPr lang="ar-SA" sz="2800" dirty="0" err="1" smtClean="0">
                <a:latin typeface="Times New Roman" pitchFamily="18" charset="0"/>
                <a:ea typeface="Times New Roman" pitchFamily="18" charset="0"/>
                <a:cs typeface="Traditional Arabic" pitchFamily="2" charset="-78"/>
              </a:rPr>
              <a:t>الحزمي</a:t>
            </a:r>
            <a:r>
              <a:rPr lang="ar-SA" sz="2800" dirty="0" smtClean="0">
                <a:latin typeface="Times New Roman" pitchFamily="18" charset="0"/>
                <a:ea typeface="Times New Roman" pitchFamily="18" charset="0"/>
                <a:cs typeface="Traditional Arabic" pitchFamily="2" charset="-78"/>
              </a:rPr>
              <a:t> ) </a:t>
            </a:r>
            <a:r>
              <a:rPr lang="ar-SA" sz="2800" dirty="0" smtClean="0">
                <a:solidFill>
                  <a:srgbClr val="0070C0"/>
                </a:solidFill>
                <a:latin typeface="Times New Roman" pitchFamily="18" charset="0"/>
                <a:ea typeface="Times New Roman" pitchFamily="18" charset="0"/>
                <a:cs typeface="Traditional Arabic" pitchFamily="2" charset="-78"/>
              </a:rPr>
              <a:t>والمنشئ الفليني </a:t>
            </a:r>
            <a:r>
              <a:rPr lang="en-US" sz="2800" dirty="0" err="1" smtClean="0">
                <a:solidFill>
                  <a:srgbClr val="C00000"/>
                </a:solidFill>
                <a:latin typeface="Traditional Arabic" pitchFamily="2" charset="-78"/>
                <a:ea typeface="Times New Roman" pitchFamily="18" charset="0"/>
                <a:cs typeface="Traditional Arabic" pitchFamily="2" charset="-78"/>
              </a:rPr>
              <a:t>Phellogen</a:t>
            </a:r>
            <a:r>
              <a:rPr lang="ar-SA" sz="2800" dirty="0" smtClean="0">
                <a:latin typeface="Times New Roman" pitchFamily="18" charset="0"/>
                <a:ea typeface="Times New Roman" pitchFamily="18" charset="0"/>
                <a:cs typeface="Traditional Arabic" pitchFamily="2" charset="-78"/>
              </a:rPr>
              <a:t>. ويؤدي نشاط هذه الأنسجة الإنشائية إلى تكوين جسم النبات الكبير المعقد. وتعمل الأنسجة الإنشائية </a:t>
            </a:r>
            <a:r>
              <a:rPr lang="ar-SA" sz="2800" dirty="0" err="1" smtClean="0">
                <a:latin typeface="Times New Roman" pitchFamily="18" charset="0"/>
                <a:ea typeface="Times New Roman" pitchFamily="18" charset="0"/>
                <a:cs typeface="Traditional Arabic" pitchFamily="2" charset="-78"/>
              </a:rPr>
              <a:t>القمية</a:t>
            </a:r>
            <a:r>
              <a:rPr lang="ar-SA" sz="2800" dirty="0" smtClean="0">
                <a:latin typeface="Times New Roman" pitchFamily="18" charset="0"/>
                <a:ea typeface="Times New Roman" pitchFamily="18" charset="0"/>
                <a:cs typeface="Traditional Arabic" pitchFamily="2" charset="-78"/>
              </a:rPr>
              <a:t> على إنتاج النمو الابتدائي الذي يسبب زيادة في حجم النبات سواء في الطول أو مساحة أسطحه الملامسة للهواء والتربة ويكون أيضاً الأعضاء التـكاثرية. أما الأنسجة الإنشائية الجانبية والممثلة في المنشئ الوعـائي ( الحزمي وبين الحزمي ) والمنشئ الفليني فإنهما يزيدان من حجم المجموع التوصيلي والوقائي لتلائم احتياجات جسم النبات.</a:t>
            </a:r>
            <a:endParaRPr lang="en-US" sz="2800" dirty="0" smtClean="0">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914400" algn="l"/>
              </a:tabLst>
            </a:pPr>
            <a:r>
              <a:rPr kumimoji="0" lang="ar-SA"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39552" y="764704"/>
            <a:ext cx="7992888" cy="5262979"/>
          </a:xfrm>
          <a:prstGeom prst="rect">
            <a:avLst/>
          </a:prstGeom>
        </p:spPr>
        <p:txBody>
          <a:bodyPr wrap="square">
            <a:spAutoFit/>
          </a:bodyPr>
          <a:lstStyle/>
          <a:p>
            <a:pPr lvl="0" indent="457200" algn="justLow" fontAlgn="base">
              <a:spcBef>
                <a:spcPct val="0"/>
              </a:spcBef>
              <a:spcAft>
                <a:spcPct val="0"/>
              </a:spcAft>
            </a:pPr>
            <a:r>
              <a:rPr lang="ar-SA" sz="2400" dirty="0" smtClean="0">
                <a:latin typeface="Times New Roman" pitchFamily="18" charset="0"/>
                <a:ea typeface="Times New Roman" pitchFamily="18" charset="0"/>
                <a:cs typeface="Traditional Arabic" pitchFamily="2" charset="-78"/>
              </a:rPr>
              <a:t>ويبدأ </a:t>
            </a:r>
            <a:r>
              <a:rPr lang="ar-SA" sz="2400" b="1" dirty="0" smtClean="0">
                <a:solidFill>
                  <a:srgbClr val="0070C0"/>
                </a:solidFill>
                <a:latin typeface="Times New Roman" pitchFamily="18" charset="0"/>
                <a:ea typeface="Times New Roman" pitchFamily="18" charset="0"/>
                <a:cs typeface="Traditional Arabic" pitchFamily="2" charset="-78"/>
              </a:rPr>
              <a:t>الجنين النباتي </a:t>
            </a:r>
            <a:r>
              <a:rPr lang="ar-SA" sz="2400" dirty="0" smtClean="0">
                <a:latin typeface="Times New Roman" pitchFamily="18" charset="0"/>
                <a:ea typeface="Times New Roman" pitchFamily="18" charset="0"/>
                <a:cs typeface="Traditional Arabic" pitchFamily="2" charset="-78"/>
              </a:rPr>
              <a:t>في الانقسام والتكوين من بداية انقسام </a:t>
            </a:r>
            <a:r>
              <a:rPr lang="ar-SA" sz="2400" b="1" dirty="0" smtClean="0">
                <a:solidFill>
                  <a:srgbClr val="0070C0"/>
                </a:solidFill>
                <a:latin typeface="Times New Roman" pitchFamily="18" charset="0"/>
                <a:ea typeface="Times New Roman" pitchFamily="18" charset="0"/>
                <a:cs typeface="Traditional Arabic" pitchFamily="2" charset="-78"/>
              </a:rPr>
              <a:t>الخلية </a:t>
            </a:r>
            <a:r>
              <a:rPr lang="ar-SA" sz="2400" b="1" dirty="0" err="1" smtClean="0">
                <a:solidFill>
                  <a:srgbClr val="0070C0"/>
                </a:solidFill>
                <a:latin typeface="Times New Roman" pitchFamily="18" charset="0"/>
                <a:ea typeface="Times New Roman" pitchFamily="18" charset="0"/>
                <a:cs typeface="Traditional Arabic" pitchFamily="2" charset="-78"/>
              </a:rPr>
              <a:t>البيضية</a:t>
            </a:r>
            <a:r>
              <a:rPr lang="ar-SA" sz="2400" b="1" dirty="0" smtClean="0">
                <a:solidFill>
                  <a:srgbClr val="0070C0"/>
                </a:solidFill>
                <a:latin typeface="Times New Roman" pitchFamily="18" charset="0"/>
                <a:ea typeface="Times New Roman" pitchFamily="18" charset="0"/>
                <a:cs typeface="Traditional Arabic" pitchFamily="2" charset="-78"/>
              </a:rPr>
              <a:t> المخصبة </a:t>
            </a:r>
            <a:r>
              <a:rPr lang="ar-SA" sz="2400" dirty="0" smtClean="0">
                <a:latin typeface="Times New Roman" pitchFamily="18" charset="0"/>
                <a:ea typeface="Times New Roman" pitchFamily="18" charset="0"/>
                <a:cs typeface="Traditional Arabic" pitchFamily="2" charset="-78"/>
              </a:rPr>
              <a:t>( ا</a:t>
            </a:r>
            <a:r>
              <a:rPr lang="ar-SA" sz="2400" b="1" dirty="0" smtClean="0">
                <a:solidFill>
                  <a:srgbClr val="0070C0"/>
                </a:solidFill>
                <a:latin typeface="Times New Roman" pitchFamily="18" charset="0"/>
                <a:ea typeface="Times New Roman" pitchFamily="18" charset="0"/>
                <a:cs typeface="Traditional Arabic" pitchFamily="2" charset="-78"/>
              </a:rPr>
              <a:t>للاقحة </a:t>
            </a:r>
            <a:r>
              <a:rPr lang="ar-SA" sz="2400" dirty="0" smtClean="0">
                <a:latin typeface="Times New Roman" pitchFamily="18" charset="0"/>
                <a:ea typeface="Times New Roman" pitchFamily="18" charset="0"/>
                <a:cs typeface="Traditional Arabic" pitchFamily="2" charset="-78"/>
              </a:rPr>
              <a:t>) فيكّون خلايا جديدة بانقسام جميع خلاياه وذلك في الأطوار الأولى من بداية تكوينه، ولكن في المراحل ( الأطوار ) النهائية تنحصر إضافة الخلايا الجديدة تدريجياً في أجزاء خاصة من جسم النبات بينما تتخصص الأجزاء الأخرى بوظائف أخرى غير النمو، ولذلك فإن النبات يتكون من مجموعتين من الأنسجة: أنسجة إنشائية وأنسجة بالغة وهذه الصفة توجد في النبات ولا توجد في الحيوان. </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r>
              <a:rPr lang="ar-SA" sz="2400" b="1" dirty="0" smtClean="0">
                <a:latin typeface="Times New Roman" pitchFamily="18" charset="0"/>
                <a:ea typeface="Times New Roman" pitchFamily="18" charset="0"/>
                <a:cs typeface="Traditional Arabic" pitchFamily="2" charset="-78"/>
              </a:rPr>
              <a:t>وتقسم الأنسجة الإنشائية حسب موضعها من جسم النبات إلى أنواع هي :</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r>
              <a:rPr lang="ar-SA" sz="2400" b="1" dirty="0" smtClean="0">
                <a:latin typeface="Times New Roman" pitchFamily="18" charset="0"/>
                <a:ea typeface="Times New Roman" pitchFamily="18" charset="0"/>
                <a:cs typeface="Traditional Arabic" pitchFamily="2" charset="-78"/>
              </a:rPr>
              <a:t>1 </a:t>
            </a:r>
            <a:r>
              <a:rPr lang="ar-SA" sz="2400" b="1" dirty="0" err="1" smtClean="0">
                <a:latin typeface="Times New Roman" pitchFamily="18" charset="0"/>
                <a:ea typeface="Times New Roman" pitchFamily="18" charset="0"/>
                <a:cs typeface="Traditional Arabic" pitchFamily="2" charset="-78"/>
              </a:rPr>
              <a:t>ـ</a:t>
            </a:r>
            <a:r>
              <a:rPr lang="ar-SA" sz="2400" b="1" dirty="0" smtClean="0">
                <a:latin typeface="Times New Roman" pitchFamily="18" charset="0"/>
                <a:ea typeface="Times New Roman" pitchFamily="18" charset="0"/>
                <a:cs typeface="Traditional Arabic" pitchFamily="2" charset="-78"/>
              </a:rPr>
              <a:t> </a:t>
            </a:r>
            <a:r>
              <a:rPr lang="ar-SA" sz="2400" b="1" dirty="0" smtClean="0">
                <a:solidFill>
                  <a:srgbClr val="0070C0"/>
                </a:solidFill>
                <a:latin typeface="Times New Roman" pitchFamily="18" charset="0"/>
                <a:ea typeface="Times New Roman" pitchFamily="18" charset="0"/>
                <a:cs typeface="Traditional Arabic" pitchFamily="2" charset="-78"/>
              </a:rPr>
              <a:t>نسيج إنشائي </a:t>
            </a:r>
            <a:r>
              <a:rPr lang="ar-SA" sz="2400" b="1" dirty="0" err="1" smtClean="0">
                <a:solidFill>
                  <a:srgbClr val="0070C0"/>
                </a:solidFill>
                <a:latin typeface="Times New Roman" pitchFamily="18" charset="0"/>
                <a:ea typeface="Times New Roman" pitchFamily="18" charset="0"/>
                <a:cs typeface="Traditional Arabic" pitchFamily="2" charset="-78"/>
              </a:rPr>
              <a:t>قمي</a:t>
            </a:r>
            <a:r>
              <a:rPr lang="ar-SA" sz="2400" b="1" dirty="0" smtClean="0">
                <a:solidFill>
                  <a:srgbClr val="0070C0"/>
                </a:solidFill>
                <a:latin typeface="Times New Roman" pitchFamily="18" charset="0"/>
                <a:ea typeface="Times New Roman" pitchFamily="18" charset="0"/>
                <a:cs typeface="Traditional Arabic" pitchFamily="2" charset="-78"/>
              </a:rPr>
              <a:t> </a:t>
            </a:r>
            <a:r>
              <a:rPr lang="en-US" sz="2400" b="1" dirty="0" smtClean="0">
                <a:solidFill>
                  <a:srgbClr val="C00000"/>
                </a:solidFill>
                <a:latin typeface="Traditional Arabic" pitchFamily="2" charset="-78"/>
                <a:ea typeface="Times New Roman" pitchFamily="18" charset="0"/>
                <a:cs typeface="Traditional Arabic" pitchFamily="2" charset="-78"/>
              </a:rPr>
              <a:t>Apical </a:t>
            </a:r>
            <a:r>
              <a:rPr lang="en-US" sz="2400" b="1" dirty="0" err="1" smtClean="0">
                <a:solidFill>
                  <a:srgbClr val="C00000"/>
                </a:solidFill>
                <a:latin typeface="Traditional Arabic" pitchFamily="2" charset="-78"/>
                <a:ea typeface="Times New Roman" pitchFamily="18" charset="0"/>
                <a:cs typeface="Traditional Arabic" pitchFamily="2" charset="-78"/>
              </a:rPr>
              <a:t>meristem</a:t>
            </a:r>
            <a:endParaRPr lang="en-US" sz="24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يقع في قمة كل من المجموع الخضري والمجموع الجذري.</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r>
              <a:rPr lang="ar-SA" sz="2400" b="1" dirty="0" smtClean="0">
                <a:latin typeface="Times New Roman" pitchFamily="18" charset="0"/>
                <a:ea typeface="Times New Roman" pitchFamily="18" charset="0"/>
                <a:cs typeface="Traditional Arabic" pitchFamily="2" charset="-78"/>
              </a:rPr>
              <a:t>2 </a:t>
            </a:r>
            <a:r>
              <a:rPr lang="ar-SA" sz="2400" b="1" dirty="0" err="1" smtClean="0">
                <a:latin typeface="Times New Roman" pitchFamily="18" charset="0"/>
                <a:ea typeface="Times New Roman" pitchFamily="18" charset="0"/>
                <a:cs typeface="Traditional Arabic" pitchFamily="2" charset="-78"/>
              </a:rPr>
              <a:t>ـ</a:t>
            </a:r>
            <a:r>
              <a:rPr lang="ar-SA" sz="2400" b="1" dirty="0" smtClean="0">
                <a:latin typeface="Times New Roman" pitchFamily="18" charset="0"/>
                <a:ea typeface="Times New Roman" pitchFamily="18" charset="0"/>
                <a:cs typeface="Traditional Arabic" pitchFamily="2" charset="-78"/>
              </a:rPr>
              <a:t> </a:t>
            </a:r>
            <a:r>
              <a:rPr lang="ar-SA" sz="2400" b="1" dirty="0" smtClean="0">
                <a:solidFill>
                  <a:srgbClr val="0070C0"/>
                </a:solidFill>
                <a:latin typeface="Times New Roman" pitchFamily="18" charset="0"/>
                <a:ea typeface="Times New Roman" pitchFamily="18" charset="0"/>
                <a:cs typeface="Traditional Arabic" pitchFamily="2" charset="-78"/>
              </a:rPr>
              <a:t>نسيج إنشائي جانبي:</a:t>
            </a:r>
            <a:r>
              <a:rPr lang="en-US" sz="2400" b="1" dirty="0" smtClean="0">
                <a:solidFill>
                  <a:srgbClr val="C00000"/>
                </a:solidFill>
                <a:latin typeface="Traditional Arabic" pitchFamily="2" charset="-78"/>
                <a:ea typeface="Times New Roman" pitchFamily="18" charset="0"/>
                <a:cs typeface="Traditional Arabic" pitchFamily="2" charset="-78"/>
              </a:rPr>
              <a:t>Lateral </a:t>
            </a:r>
            <a:r>
              <a:rPr lang="en-US" sz="2400" b="1" dirty="0" err="1" smtClean="0">
                <a:solidFill>
                  <a:srgbClr val="C00000"/>
                </a:solidFill>
                <a:latin typeface="Traditional Arabic" pitchFamily="2" charset="-78"/>
                <a:ea typeface="Times New Roman" pitchFamily="18" charset="0"/>
                <a:cs typeface="Traditional Arabic" pitchFamily="2" charset="-78"/>
              </a:rPr>
              <a:t>meristem</a:t>
            </a:r>
            <a:r>
              <a:rPr lang="en-US" sz="2400" b="1" dirty="0" smtClean="0">
                <a:solidFill>
                  <a:srgbClr val="C00000"/>
                </a:solidFill>
                <a:latin typeface="Traditional Arabic" pitchFamily="2" charset="-78"/>
                <a:ea typeface="Times New Roman" pitchFamily="18" charset="0"/>
                <a:cs typeface="Traditional Arabic" pitchFamily="2" charset="-78"/>
              </a:rPr>
              <a:t> </a:t>
            </a:r>
            <a:endParaRPr lang="en-US" sz="24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ويقع موازياً للمحور الطولي للعضو النباتي الذي يحدث فيه. </a:t>
            </a:r>
            <a:endParaRPr lang="en-US" sz="2400" dirty="0" smtClean="0">
              <a:latin typeface="Arial" pitchFamily="34" charset="0"/>
              <a:cs typeface="Arial" pitchFamily="34" charset="0"/>
            </a:endParaRPr>
          </a:p>
          <a:p>
            <a:pPr lvl="0" indent="457200" algn="justLow" eaLnBrk="0" fontAlgn="base" hangingPunct="0">
              <a:spcBef>
                <a:spcPct val="0"/>
              </a:spcBef>
              <a:spcAft>
                <a:spcPct val="0"/>
              </a:spcAft>
            </a:pPr>
            <a:r>
              <a:rPr lang="ar-SA" sz="2400" b="1" dirty="0" smtClean="0">
                <a:latin typeface="Times New Roman" pitchFamily="18" charset="0"/>
                <a:ea typeface="Times New Roman" pitchFamily="18" charset="0"/>
                <a:cs typeface="Traditional Arabic" pitchFamily="2" charset="-78"/>
              </a:rPr>
              <a:t>3 </a:t>
            </a:r>
            <a:r>
              <a:rPr lang="ar-SA" sz="2400" b="1" dirty="0" err="1" smtClean="0">
                <a:latin typeface="Times New Roman" pitchFamily="18" charset="0"/>
                <a:ea typeface="Times New Roman" pitchFamily="18" charset="0"/>
                <a:cs typeface="Traditional Arabic" pitchFamily="2" charset="-78"/>
              </a:rPr>
              <a:t>ـ</a:t>
            </a:r>
            <a:r>
              <a:rPr lang="ar-SA" sz="2400" b="1" dirty="0" smtClean="0">
                <a:latin typeface="Times New Roman" pitchFamily="18" charset="0"/>
                <a:ea typeface="Times New Roman" pitchFamily="18" charset="0"/>
                <a:cs typeface="Traditional Arabic" pitchFamily="2" charset="-78"/>
              </a:rPr>
              <a:t> </a:t>
            </a:r>
            <a:r>
              <a:rPr lang="ar-SA" sz="2400" b="1" dirty="0" smtClean="0">
                <a:solidFill>
                  <a:srgbClr val="0070C0"/>
                </a:solidFill>
                <a:latin typeface="Times New Roman" pitchFamily="18" charset="0"/>
                <a:ea typeface="Times New Roman" pitchFamily="18" charset="0"/>
                <a:cs typeface="Traditional Arabic" pitchFamily="2" charset="-78"/>
              </a:rPr>
              <a:t>نسيج إنشائي بيني </a:t>
            </a:r>
            <a:r>
              <a:rPr lang="en-US" sz="2400" b="1" dirty="0" smtClean="0">
                <a:solidFill>
                  <a:srgbClr val="C00000"/>
                </a:solidFill>
                <a:latin typeface="Traditional Arabic" pitchFamily="2" charset="-78"/>
                <a:ea typeface="Times New Roman" pitchFamily="18" charset="0"/>
                <a:cs typeface="Traditional Arabic" pitchFamily="2" charset="-78"/>
              </a:rPr>
              <a:t>Intercalary </a:t>
            </a:r>
            <a:r>
              <a:rPr lang="en-US" sz="2400" b="1" dirty="0" err="1" smtClean="0">
                <a:solidFill>
                  <a:srgbClr val="C00000"/>
                </a:solidFill>
                <a:latin typeface="Traditional Arabic" pitchFamily="2" charset="-78"/>
                <a:ea typeface="Times New Roman" pitchFamily="18" charset="0"/>
                <a:cs typeface="Traditional Arabic" pitchFamily="2" charset="-78"/>
              </a:rPr>
              <a:t>meristem</a:t>
            </a:r>
            <a:r>
              <a:rPr lang="en-US" sz="2400" b="1" dirty="0" smtClean="0">
                <a:solidFill>
                  <a:srgbClr val="C00000"/>
                </a:solidFill>
                <a:latin typeface="Times New Roman" pitchFamily="18" charset="0"/>
                <a:ea typeface="Times New Roman" pitchFamily="18" charset="0"/>
                <a:cs typeface="Traditional Arabic" pitchFamily="2" charset="-78"/>
              </a:rPr>
              <a:t> </a:t>
            </a:r>
            <a:endParaRPr lang="en-US" sz="24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ويقع بين خلايا وأنسجة بالغة ويعتبر جزء من النسيج الإنشائي</a:t>
            </a:r>
            <a:endParaRPr lang="en-US" sz="2400" dirty="0" smtClean="0">
              <a:latin typeface="Times New Roman" pitchFamily="18" charset="0"/>
              <a:ea typeface="Times New Roman" pitchFamily="18" charset="0"/>
              <a:cs typeface="Traditional Arabic" pitchFamily="2" charset="-78"/>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 القمي إنفصل عنه واستمر في النشاط الإنقسامي لفترة معينة.</a:t>
            </a:r>
            <a:endParaRPr lang="en-US" sz="2400" dirty="0" smtClean="0">
              <a:latin typeface="Times New Roman" pitchFamily="18" charset="0"/>
              <a:ea typeface="Times New Roman" pitchFamily="18" charset="0"/>
              <a:cs typeface="Traditional Arabic" pitchFamily="2" charset="-78"/>
            </a:endParaRPr>
          </a:p>
          <a:p>
            <a:pPr lvl="0" indent="457200" algn="justLow" eaLnBrk="0" fontAlgn="base" hangingPunct="0">
              <a:spcBef>
                <a:spcPct val="0"/>
              </a:spcBef>
              <a:spcAft>
                <a:spcPct val="0"/>
              </a:spcAft>
            </a:pPr>
            <a:r>
              <a:rPr lang="ar-SA" sz="2400" dirty="0" smtClean="0">
                <a:latin typeface="Times New Roman" pitchFamily="18" charset="0"/>
                <a:ea typeface="Times New Roman" pitchFamily="18" charset="0"/>
                <a:cs typeface="Traditional Arabic" pitchFamily="2" charset="-78"/>
              </a:rPr>
              <a:t>مثل ماهو موجود بالسلاميات وأغلفة الأوراق.</a:t>
            </a:r>
            <a:endParaRPr lang="en-US" sz="2400" dirty="0" smtClean="0">
              <a:latin typeface="Arial" pitchFamily="34" charset="0"/>
              <a:cs typeface="Arial" pitchFamily="34" charset="0"/>
            </a:endParaRPr>
          </a:p>
        </p:txBody>
      </p:sp>
      <p:pic>
        <p:nvPicPr>
          <p:cNvPr id="3" name="Picture 2"/>
          <p:cNvPicPr>
            <a:picLocks noChangeAspect="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395536" y="2996952"/>
            <a:ext cx="2448272" cy="3401113"/>
          </a:xfrm>
          <a:prstGeom prst="rect">
            <a:avLst/>
          </a:prstGeo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1"/>
          <p:cNvSpPr>
            <a:spLocks noChangeArrowheads="1"/>
          </p:cNvSpPr>
          <p:nvPr/>
        </p:nvSpPr>
        <p:spPr bwMode="auto">
          <a:xfrm>
            <a:off x="611560" y="170365"/>
            <a:ext cx="7992888"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أن هناك مجموعة من العلماء تقسم الأنسجة الإنشائية حسب نشأتها إلى:</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 </a:t>
            </a:r>
            <a:r>
              <a:rPr kumimoji="0" lang="ar-SA" sz="28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نسيج إنشائي ابتدائي</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Primary meristem</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وينشأ مع نشأة الجنين أي يتكون أثناء تكوين الجنين النباتي ويشمل كل من النسيج الإنشائي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للمجموع الخضري والمجموع الجذري.</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2 </a:t>
            </a:r>
            <a:r>
              <a:rPr kumimoji="0" lang="ar-SA" sz="28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نسيج إنشائي ثانوي</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Secondary meristem</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وينشأ بعد تكوين الجنين وإنبات النبات وتميزه إلى نبات بالغ ويشمل كل من المنشئ الوعائي والمنشئ الفليني.</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وسوف نتبع في دراستنا لهذه الأنسجة الإنشائية رأي العالمة </a:t>
            </a:r>
            <a:r>
              <a:rPr kumimoji="0" lang="ar-SA" sz="28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اشاو</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Esau</a:t>
            </a:r>
            <a:r>
              <a:rPr kumimoji="0" lang="en-US" sz="28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(1965م ) والتي تتبع تقسيم الأنسجة الإنشائية إلى قمية وجانبية وبينية أي نأخذ بتقسيم الأنسجة الإنشائية حسب موضع هذه الأنسجة من جسم النبات، وقبل أن نبدأ في دراسة الأنسجة الإنشائية نلقي نظرة على الصفات السيتولوجية للأنسجة الإنشائية وترتيبها، وكذلك ترتيب النمو فيها ثم تميزها إلى خلايا وأنسجة مستديمة ( بالغة ) كما يلي : ـ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1"/>
          <p:cNvSpPr>
            <a:spLocks noChangeArrowheads="1"/>
          </p:cNvSpPr>
          <p:nvPr/>
        </p:nvSpPr>
        <p:spPr bwMode="auto">
          <a:xfrm>
            <a:off x="2555776" y="155065"/>
            <a:ext cx="6120680" cy="66479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457200" algn="l"/>
              </a:tabLst>
            </a:pP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 </a:t>
            </a:r>
            <a:r>
              <a:rPr kumimoji="0" lang="ar-SA" sz="24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الصفات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السيتولوجية</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للخلية الإنشائية </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شكل 18 ):</a:t>
            </a:r>
          </a:p>
          <a:p>
            <a:pPr marL="0" marR="0" lvl="0" indent="0" defTabSz="914400" rtl="1" eaLnBrk="1" fontAlgn="base" latinLnBrk="0" hangingPunct="1">
              <a:lnSpc>
                <a:spcPct val="100000"/>
              </a:lnSpc>
              <a:spcBef>
                <a:spcPct val="0"/>
              </a:spcBef>
              <a:spcAft>
                <a:spcPct val="0"/>
              </a:spcAft>
              <a:buClrTx/>
              <a:buSzTx/>
              <a:buFontTx/>
              <a:buNone/>
              <a:tabLst>
                <a:tab pos="457200" algn="l"/>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1_ </a:t>
            </a:r>
            <a:r>
              <a:rPr lang="ar-SA" sz="2400" dirty="0" smtClean="0">
                <a:latin typeface="Times New Roman" pitchFamily="18" charset="0"/>
                <a:ea typeface="Times New Roman" pitchFamily="18" charset="0"/>
                <a:cs typeface="Traditional Arabic" pitchFamily="2" charset="-78"/>
              </a:rPr>
              <a:t>قابلة للانقسام.</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2</a:t>
            </a:r>
            <a:r>
              <a:rPr lang="ar-SA" sz="2400" dirty="0" smtClean="0">
                <a:latin typeface="Times New Roman" pitchFamily="18" charset="0"/>
                <a:ea typeface="Times New Roman" pitchFamily="18" charset="0"/>
                <a:cs typeface="Traditional Arabic" pitchFamily="2" charset="-78"/>
              </a:rPr>
              <a:t>_ لا يوجد في الخلايا الإنشائية أثناء الانقسام النشط محتويات </a:t>
            </a:r>
            <a:r>
              <a:rPr lang="ar-SA" sz="2400" dirty="0" err="1" smtClean="0">
                <a:latin typeface="Times New Roman" pitchFamily="18" charset="0"/>
                <a:ea typeface="Times New Roman" pitchFamily="18" charset="0"/>
                <a:cs typeface="Traditional Arabic" pitchFamily="2" charset="-78"/>
              </a:rPr>
              <a:t>أيضية</a:t>
            </a:r>
            <a:r>
              <a:rPr lang="ar-SA" sz="2400" dirty="0" smtClean="0">
                <a:latin typeface="Times New Roman" pitchFamily="18" charset="0"/>
                <a:ea typeface="Times New Roman" pitchFamily="18" charset="0"/>
                <a:cs typeface="Traditional Arabic" pitchFamily="2" charset="-78"/>
              </a:rPr>
              <a:t> أو </a:t>
            </a:r>
            <a:r>
              <a:rPr lang="ar-SA" sz="2400" dirty="0" err="1" smtClean="0">
                <a:latin typeface="Times New Roman" pitchFamily="18" charset="0"/>
                <a:ea typeface="Times New Roman" pitchFamily="18" charset="0"/>
                <a:cs typeface="Traditional Arabic" pitchFamily="2" charset="-78"/>
              </a:rPr>
              <a:t>تخزينية</a:t>
            </a:r>
            <a:r>
              <a:rPr lang="ar-SA" sz="2400" dirty="0" smtClean="0">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3_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تكون في مرحلة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بلاستيدات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أولية غير متميزة.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4_ توجد كمية قليلة من الشبكة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الإندوبلازمية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5_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السبحيات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Mitochondria</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قليلة التعقيد أي في حالة أولية.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6_ا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لبروتوبلازم</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كثيف ( غزير ).</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tabLst>
                <a:tab pos="457200" algn="l"/>
              </a:tabLst>
            </a:pPr>
            <a:r>
              <a:rPr lang="ar-SA" sz="2400" dirty="0" smtClean="0">
                <a:latin typeface="Times New Roman" pitchFamily="18" charset="0"/>
                <a:ea typeface="Times New Roman" pitchFamily="18" charset="0"/>
                <a:cs typeface="Traditional Arabic" pitchFamily="2" charset="-78"/>
              </a:rPr>
              <a:t>7_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كون الفجوات عادة صغيرة أو معدومة وأحياناً توجد فجوات كبيرة ولكنها نادرة.</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tabLst>
                <a:tab pos="457200" algn="l"/>
              </a:tabLst>
            </a:pPr>
            <a:r>
              <a:rPr lang="ar-SA" sz="2400" dirty="0" smtClean="0">
                <a:latin typeface="Times New Roman" pitchFamily="18" charset="0"/>
                <a:ea typeface="Times New Roman" pitchFamily="18" charset="0"/>
                <a:cs typeface="Traditional Arabic" pitchFamily="2" charset="-78"/>
              </a:rPr>
              <a:t>8_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النواة كبيرة بالنسبة لحجم الخلية.</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9_ حجم الخلية صغير عادة ومتساوي الأقطار في الخلايا الإنشائية للأنسجة الإنشائية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p>
          <a:p>
            <a:pPr marL="0" marR="0" lvl="0" indent="0" defTabSz="914400" rtl="1" eaLnBrk="0" fontAlgn="base" latinLnBrk="0" hangingPunct="0">
              <a:lnSpc>
                <a:spcPct val="100000"/>
              </a:lnSpc>
              <a:spcBef>
                <a:spcPct val="0"/>
              </a:spcBef>
              <a:spcAft>
                <a:spcPct val="0"/>
              </a:spcAft>
              <a:buClrTx/>
              <a:buSzTx/>
              <a:tabLst>
                <a:tab pos="457200" algn="l"/>
              </a:tabLst>
            </a:pPr>
            <a:r>
              <a:rPr lang="ar-SA" sz="2400" dirty="0" smtClean="0">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ومستطيلة ضيقة في الأنسجة الإنشائية الجانبية.</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10_ جدار الخلية ابتدائي رقيق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وبه</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حقول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نقرية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ابتدائية ويتكون من مواد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سليولوزية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5720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1" descr="mitosis"/>
          <p:cNvPicPr>
            <a:picLocks noChangeAspect="1" noChangeArrowheads="1"/>
          </p:cNvPicPr>
          <p:nvPr/>
        </p:nvPicPr>
        <p:blipFill rotWithShape="1">
          <a:blip r:embed="rId2" cstate="print"/>
          <a:srcRect l="18182" t="11538" r="21212" b="5128"/>
          <a:stretch/>
        </p:blipFill>
        <p:spPr bwMode="auto">
          <a:xfrm>
            <a:off x="251520" y="404664"/>
            <a:ext cx="2664296" cy="33123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1"/>
          <p:cNvSpPr>
            <a:spLocks noChangeArrowheads="1"/>
          </p:cNvSpPr>
          <p:nvPr/>
        </p:nvSpPr>
        <p:spPr bwMode="auto">
          <a:xfrm>
            <a:off x="611560" y="801512"/>
            <a:ext cx="8064896"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ب </a:t>
            </a:r>
            <a:r>
              <a:rPr kumimoji="0" lang="ar-SA" sz="2800"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ترتيب النمو في الأنسجة الإنشائية</a:t>
            </a:r>
            <a:endParaRPr kumimoji="0" lang="en-US" sz="28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بعض النباتات توجد </a:t>
            </a:r>
            <a:r>
              <a:rPr kumimoji="0" lang="ar-SA" sz="24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خلية إنشائية واحدة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تمثل </a:t>
            </a:r>
            <a:r>
              <a:rPr kumimoji="0" lang="ar-SA" sz="24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النسيج الإنشائي </a:t>
            </a:r>
            <a:r>
              <a:rPr kumimoji="0" lang="ar-SA" sz="2400" b="0" i="0" u="none" strike="noStrike" cap="none" normalizeH="0" baseline="0" dirty="0" err="1" smtClean="0">
                <a:ln>
                  <a:noFill/>
                </a:ln>
                <a:solidFill>
                  <a:srgbClr val="FF0000"/>
                </a:solidFill>
                <a:effectLst/>
                <a:latin typeface="Times New Roman" pitchFamily="18" charset="0"/>
                <a:ea typeface="Times New Roman" pitchFamily="18" charset="0"/>
                <a:cs typeface="Traditional Arabic" pitchFamily="2" charset="-78"/>
              </a:rPr>
              <a:t>القمي</a:t>
            </a:r>
            <a:r>
              <a:rPr kumimoji="0" lang="ar-SA" sz="24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للنبات سواء كان ذلك في </a:t>
            </a:r>
            <a:r>
              <a:rPr kumimoji="0" lang="ar-SA" sz="24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قمة المجموع الجذري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أو </a:t>
            </a:r>
            <a:r>
              <a:rPr kumimoji="0" lang="ar-SA" sz="24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المجموع الخضري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ويعطي نشاط هذه الخلية جميع أنسجة النبات الداخلية، كما يكون جميع الأعضاء الأخرى </a:t>
            </a:r>
            <a:r>
              <a:rPr kumimoji="0" lang="ar-SA" sz="24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كبدايات الأوراق وبدايات البراعم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وما إلى ذلك من زيادة مساحة أسطح النبات، ولهذا فإن هذه الخلية تعطي توزيعاً منتظماً من الخلايا. كما هو الحال في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السراخس</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ونبات ذيل الحصان </a:t>
            </a:r>
            <a:r>
              <a:rPr kumimoji="0" lang="en-US" sz="2400" b="0" i="1"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Equesetum</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شكل 19 ). أما في حالة </a:t>
            </a:r>
            <a:r>
              <a:rPr kumimoji="0" lang="ar-SA" sz="24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النباتات الراقية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فإن </a:t>
            </a:r>
            <a:r>
              <a:rPr kumimoji="0" lang="ar-SA" sz="24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النسيج الإنشائي يتكون من أكثر من خلية واحدة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ولهذا فإن انقسام الخلايا في القمم أي في الأنسجة الإنشائية القمية يكون بنظام أقل ترتيباً ولكنه ليس عشوائياً، فقد تنقسم بعض خلايا النسيج الإنشائي ببطئ وتكبر في الحجم بينما تنقسم خلايا أخرى بسرعة فينتج خلايا صغيرة، كما تنقسم بعض الخلايا في محاور مختلفة أي باتجاهات عديدة مختلفة فينتج نمواً حجمياٍ، بينما تنقسم خلايا أخرى عادة بجدر عمودية على سطح النسيج الإنشائي فتعطي نمواً سطحياً. كذلك تنقسم خلايا النسيج الإنشائي الجانبي انقسامات موازية لسطح العضو النباتي ( انقسامات محيطية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Periclinal</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division</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فيؤدي ذلك إلى تكوين صفوف من الخلايا موازية لمحيط المحور ينتج عنها زيادة في سمك محيط العـضو النباتي ( شكل 19 ).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bean"/>
          <p:cNvPicPr>
            <a:picLocks noChangeAspect="1" noChangeArrowheads="1"/>
          </p:cNvPicPr>
          <p:nvPr/>
        </p:nvPicPr>
        <p:blipFill>
          <a:blip r:embed="rId2" cstate="print"/>
          <a:srcRect/>
          <a:stretch>
            <a:fillRect/>
          </a:stretch>
        </p:blipFill>
        <p:spPr bwMode="auto">
          <a:xfrm>
            <a:off x="5220072" y="3501008"/>
            <a:ext cx="2016224" cy="1981200"/>
          </a:xfrm>
          <a:prstGeom prst="rect">
            <a:avLst/>
          </a:prstGeom>
          <a:noFill/>
        </p:spPr>
      </p:pic>
      <p:pic>
        <p:nvPicPr>
          <p:cNvPr id="25601" name="Picture 1" descr="http://img.sparknotes.com/figures/B/b1ab5bb87aee74a86fdae78ed564e663/dicotseed.gif"/>
          <p:cNvPicPr>
            <a:picLocks noChangeAspect="1" noChangeArrowheads="1"/>
          </p:cNvPicPr>
          <p:nvPr/>
        </p:nvPicPr>
        <p:blipFill>
          <a:blip r:embed="rId3" r:link="rId4" cstate="print"/>
          <a:srcRect/>
          <a:stretch>
            <a:fillRect/>
          </a:stretch>
        </p:blipFill>
        <p:spPr bwMode="auto">
          <a:xfrm>
            <a:off x="1043608" y="3284984"/>
            <a:ext cx="3096344" cy="2809875"/>
          </a:xfrm>
          <a:prstGeom prst="rect">
            <a:avLst/>
          </a:prstGeom>
          <a:noFill/>
        </p:spPr>
      </p:pic>
      <p:sp>
        <p:nvSpPr>
          <p:cNvPr id="25603" name="Rectangle 3"/>
          <p:cNvSpPr>
            <a:spLocks noChangeArrowheads="1"/>
          </p:cNvSpPr>
          <p:nvPr/>
        </p:nvSpPr>
        <p:spPr bwMode="auto">
          <a:xfrm>
            <a:off x="395536" y="706777"/>
            <a:ext cx="8208912"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Arial" panose="020B0604020202020204" pitchFamily="34" charset="0"/>
                <a:ea typeface="Times New Roman" pitchFamily="18" charset="0"/>
                <a:cs typeface="Arial" panose="020B0604020202020204" pitchFamily="34" charset="0"/>
              </a:rPr>
              <a:t>وبعد أن تمر بعدة انقسامات ( انقسام غير مباشر ) يتكون نتيجة ذلك الجنين </a:t>
            </a:r>
            <a:r>
              <a:rPr kumimoji="0" lang="en-US" sz="2800" b="0" i="0" u="none" strike="noStrike" cap="none" normalizeH="0" baseline="0" dirty="0" smtClean="0">
                <a:ln>
                  <a:noFill/>
                </a:ln>
                <a:solidFill>
                  <a:srgbClr val="FF0000"/>
                </a:solidFill>
                <a:effectLst/>
                <a:latin typeface="Arial" panose="020B0604020202020204" pitchFamily="34" charset="0"/>
                <a:ea typeface="Times New Roman" pitchFamily="18" charset="0"/>
                <a:cs typeface="Arial" panose="020B0604020202020204" pitchFamily="34" charset="0"/>
              </a:rPr>
              <a:t>Embryo</a:t>
            </a:r>
            <a:r>
              <a:rPr kumimoji="0" lang="en-US" sz="2800" b="0" i="0" u="none" strike="noStrike" cap="none" normalizeH="0" baseline="0" dirty="0" smtClean="0">
                <a:ln>
                  <a:noFill/>
                </a:ln>
                <a:solidFill>
                  <a:schemeClr val="tx1"/>
                </a:solidFill>
                <a:effectLst/>
                <a:latin typeface="Arial" panose="020B0604020202020204" pitchFamily="34" charset="0"/>
                <a:ea typeface="Times New Roman" pitchFamily="18" charset="0"/>
                <a:cs typeface="Arial" panose="020B0604020202020204" pitchFamily="34" charset="0"/>
              </a:rPr>
              <a:t> </a:t>
            </a:r>
            <a:r>
              <a:rPr kumimoji="0" lang="ar-SA" sz="2800" b="0" i="0" u="none" strike="noStrike" cap="none" normalizeH="0" baseline="0" dirty="0" smtClean="0">
                <a:ln>
                  <a:noFill/>
                </a:ln>
                <a:solidFill>
                  <a:schemeClr val="tx1"/>
                </a:solidFill>
                <a:effectLst/>
                <a:latin typeface="Arial" panose="020B0604020202020204" pitchFamily="34" charset="0"/>
                <a:ea typeface="Times New Roman" pitchFamily="18" charset="0"/>
                <a:cs typeface="Arial" panose="020B0604020202020204" pitchFamily="34" charset="0"/>
              </a:rPr>
              <a:t> الذي تكون خلاياه ثنائية المجموعة الصبغية ومن الجنين يتكون بعد الإنبات النبات الكامل، والجنين إذا ما قورن بالنبات المعقد التركيب فإنه يصبح بسيطاً في تركيبه حيث يتكون من شكل محوري محاطاً بعدد من الزوائد (شكل2 ).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604" name="Rectangle 4"/>
          <p:cNvSpPr>
            <a:spLocks noChangeArrowheads="1"/>
          </p:cNvSpPr>
          <p:nvPr/>
        </p:nvSpPr>
        <p:spPr bwMode="auto">
          <a:xfrm>
            <a:off x="0" y="2438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25605" name="Rectangle 5"/>
          <p:cNvSpPr>
            <a:spLocks noChangeArrowheads="1"/>
          </p:cNvSpPr>
          <p:nvPr/>
        </p:nvSpPr>
        <p:spPr bwMode="auto">
          <a:xfrm>
            <a:off x="2267744" y="5697862"/>
            <a:ext cx="511256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شكل (2 ) رسم توضيحي لجنين نباتات ذوات الفلقتين</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descr="genkgo"/>
          <p:cNvPicPr>
            <a:picLocks noChangeAspect="1" noChangeArrowheads="1"/>
          </p:cNvPicPr>
          <p:nvPr/>
        </p:nvPicPr>
        <p:blipFill>
          <a:blip r:embed="rId2" cstate="print"/>
          <a:srcRect/>
          <a:stretch>
            <a:fillRect/>
          </a:stretch>
        </p:blipFill>
        <p:spPr bwMode="auto">
          <a:xfrm>
            <a:off x="4499992" y="1196752"/>
            <a:ext cx="4176464" cy="5328592"/>
          </a:xfrm>
          <a:prstGeom prst="rect">
            <a:avLst/>
          </a:prstGeom>
          <a:noFill/>
        </p:spPr>
      </p:pic>
      <p:pic>
        <p:nvPicPr>
          <p:cNvPr id="132097" name="Picture 1" descr="Copy of Picture 030"/>
          <p:cNvPicPr>
            <a:picLocks noChangeAspect="1" noChangeArrowheads="1"/>
          </p:cNvPicPr>
          <p:nvPr/>
        </p:nvPicPr>
        <p:blipFill>
          <a:blip r:embed="rId3" cstate="print"/>
          <a:srcRect/>
          <a:stretch>
            <a:fillRect/>
          </a:stretch>
        </p:blipFill>
        <p:spPr bwMode="auto">
          <a:xfrm>
            <a:off x="395536" y="1124744"/>
            <a:ext cx="3744069" cy="5328592"/>
          </a:xfrm>
          <a:prstGeom prst="rect">
            <a:avLst/>
          </a:prstGeom>
          <a:noFill/>
        </p:spPr>
      </p:pic>
      <p:sp>
        <p:nvSpPr>
          <p:cNvPr id="13209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32100" name="Rectangle 4"/>
          <p:cNvSpPr>
            <a:spLocks noChangeArrowheads="1"/>
          </p:cNvSpPr>
          <p:nvPr/>
        </p:nvSpPr>
        <p:spPr bwMode="auto">
          <a:xfrm>
            <a:off x="0" y="2409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7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32101" name="Rectangle 5"/>
          <p:cNvSpPr>
            <a:spLocks noChangeArrowheads="1"/>
          </p:cNvSpPr>
          <p:nvPr/>
        </p:nvSpPr>
        <p:spPr bwMode="auto">
          <a:xfrm>
            <a:off x="0" y="4333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3528" y="764704"/>
            <a:ext cx="8352928" cy="5109091"/>
          </a:xfrm>
          <a:prstGeom prst="rect">
            <a:avLst/>
          </a:prstGeom>
        </p:spPr>
        <p:txBody>
          <a:bodyPr wrap="square">
            <a:spAutoFit/>
          </a:bodyPr>
          <a:lstStyle/>
          <a:p>
            <a:pPr lvl="0" indent="457200" algn="justLow" fontAlgn="base">
              <a:spcBef>
                <a:spcPct val="0"/>
              </a:spcBef>
              <a:spcAft>
                <a:spcPct val="0"/>
              </a:spcAft>
              <a:tabLst>
                <a:tab pos="457200" algn="l"/>
              </a:tabLst>
            </a:pPr>
            <a:r>
              <a:rPr lang="ar-SA" sz="2400" b="1" dirty="0" smtClean="0">
                <a:latin typeface="Times New Roman" pitchFamily="18" charset="0"/>
                <a:ea typeface="Times New Roman" pitchFamily="18" charset="0"/>
                <a:cs typeface="Traditional Arabic" pitchFamily="2" charset="-78"/>
              </a:rPr>
              <a:t>ج </a:t>
            </a:r>
            <a:r>
              <a:rPr lang="ar-SA" sz="2400" b="1" dirty="0" err="1" smtClean="0">
                <a:solidFill>
                  <a:srgbClr val="0070C0"/>
                </a:solidFill>
                <a:latin typeface="Times New Roman" pitchFamily="18" charset="0"/>
                <a:ea typeface="Times New Roman" pitchFamily="18" charset="0"/>
                <a:cs typeface="Traditional Arabic" pitchFamily="2" charset="-78"/>
              </a:rPr>
              <a:t>ـ</a:t>
            </a:r>
            <a:r>
              <a:rPr lang="ar-SA" sz="2400" b="1" dirty="0" smtClean="0">
                <a:solidFill>
                  <a:srgbClr val="0070C0"/>
                </a:solidFill>
                <a:latin typeface="Times New Roman" pitchFamily="18" charset="0"/>
                <a:ea typeface="Times New Roman" pitchFamily="18" charset="0"/>
                <a:cs typeface="Traditional Arabic" pitchFamily="2" charset="-78"/>
              </a:rPr>
              <a:t> تميز الخلايا الإنشائية إلى خلايا بالغة </a:t>
            </a:r>
            <a:r>
              <a:rPr lang="en-US" sz="2400" b="1" dirty="0" smtClean="0">
                <a:solidFill>
                  <a:srgbClr val="C00000"/>
                </a:solidFill>
                <a:latin typeface="Traditional Arabic" pitchFamily="2" charset="-78"/>
                <a:ea typeface="Times New Roman" pitchFamily="18" charset="0"/>
                <a:cs typeface="Traditional Arabic" pitchFamily="2" charset="-78"/>
              </a:rPr>
              <a:t>Cell Differentiation</a:t>
            </a:r>
            <a:r>
              <a:rPr lang="ar-SA" sz="2400" b="1" dirty="0" smtClean="0">
                <a:solidFill>
                  <a:srgbClr val="C00000"/>
                </a:solidFill>
                <a:latin typeface="Times New Roman" pitchFamily="18" charset="0"/>
                <a:ea typeface="Times New Roman" pitchFamily="18" charset="0"/>
                <a:cs typeface="Traditional Arabic" pitchFamily="2" charset="-78"/>
              </a:rPr>
              <a:t> </a:t>
            </a:r>
            <a:endParaRPr lang="en-US" sz="2400" dirty="0" smtClean="0">
              <a:solidFill>
                <a:srgbClr val="C00000"/>
              </a:solidFill>
              <a:latin typeface="Arial" pitchFamily="34" charset="0"/>
              <a:cs typeface="Arial" pitchFamily="34" charset="0"/>
            </a:endParaRPr>
          </a:p>
          <a:p>
            <a:pPr lvl="0" indent="457200" algn="justLow" eaLnBrk="0" fontAlgn="base" hangingPunct="0">
              <a:spcBef>
                <a:spcPct val="0"/>
              </a:spcBef>
              <a:spcAft>
                <a:spcPct val="0"/>
              </a:spcAft>
              <a:tabLst>
                <a:tab pos="457200" algn="l"/>
              </a:tabLst>
            </a:pPr>
            <a:r>
              <a:rPr lang="ar-SA" sz="2400" dirty="0" smtClean="0">
                <a:latin typeface="Times New Roman" pitchFamily="18" charset="0"/>
                <a:ea typeface="Times New Roman" pitchFamily="18" charset="0"/>
                <a:cs typeface="Traditional Arabic" pitchFamily="2" charset="-78"/>
              </a:rPr>
              <a:t>	</a:t>
            </a:r>
            <a:r>
              <a:rPr lang="ar-SA" dirty="0" smtClean="0">
                <a:latin typeface="Times New Roman" pitchFamily="18" charset="0"/>
                <a:ea typeface="Times New Roman" pitchFamily="18" charset="0"/>
                <a:cs typeface="Traditional Arabic" pitchFamily="2" charset="-78"/>
              </a:rPr>
              <a:t>يقصد </a:t>
            </a:r>
            <a:r>
              <a:rPr lang="ar-SA" sz="3200" b="1" dirty="0" smtClean="0">
                <a:solidFill>
                  <a:srgbClr val="FF0000"/>
                </a:solidFill>
                <a:latin typeface="Times New Roman" pitchFamily="18" charset="0"/>
                <a:ea typeface="Times New Roman" pitchFamily="18" charset="0"/>
                <a:cs typeface="Traditional Arabic" pitchFamily="2" charset="-78"/>
              </a:rPr>
              <a:t>بالتميز</a:t>
            </a:r>
            <a:r>
              <a:rPr lang="ar-SA" dirty="0" smtClean="0">
                <a:latin typeface="Times New Roman" pitchFamily="18" charset="0"/>
                <a:ea typeface="Times New Roman" pitchFamily="18" charset="0"/>
                <a:cs typeface="Traditional Arabic" pitchFamily="2" charset="-78"/>
              </a:rPr>
              <a:t> العمليات المرتبطة مع بعضها البعض ذات الطبيعة الكيميائية والوظيفية والشكلية  </a:t>
            </a: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   التي تؤدي إلى تخصص الخلايا ويحدث أثناء التميز تغيرات في الخلية الإنشائية منها :_</a:t>
            </a:r>
            <a:endParaRPr lang="en-US" dirty="0" smtClean="0">
              <a:latin typeface="Arial" pitchFamily="34" charset="0"/>
              <a:cs typeface="Arial" pitchFamily="34" charset="0"/>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1_ زيادة واضحة للعصير الخلوي بفجوة الخلية.</a:t>
            </a:r>
            <a:endParaRPr lang="en-US" dirty="0" smtClean="0">
              <a:latin typeface="Arial" pitchFamily="34" charset="0"/>
              <a:cs typeface="Arial" pitchFamily="34" charset="0"/>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2_ </a:t>
            </a:r>
            <a:r>
              <a:rPr lang="ar-SA" dirty="0" err="1" smtClean="0">
                <a:latin typeface="Times New Roman" pitchFamily="18" charset="0"/>
                <a:ea typeface="Times New Roman" pitchFamily="18" charset="0"/>
                <a:cs typeface="Traditional Arabic" pitchFamily="2" charset="-78"/>
              </a:rPr>
              <a:t>كتمال</a:t>
            </a:r>
            <a:r>
              <a:rPr lang="ar-SA" dirty="0" smtClean="0">
                <a:latin typeface="Times New Roman" pitchFamily="18" charset="0"/>
                <a:ea typeface="Times New Roman" pitchFamily="18" charset="0"/>
                <a:cs typeface="Traditional Arabic" pitchFamily="2" charset="-78"/>
              </a:rPr>
              <a:t> نمو وتميز </a:t>
            </a:r>
            <a:r>
              <a:rPr lang="ar-SA" dirty="0" err="1" smtClean="0">
                <a:latin typeface="Times New Roman" pitchFamily="18" charset="0"/>
                <a:ea typeface="Times New Roman" pitchFamily="18" charset="0"/>
                <a:cs typeface="Traditional Arabic" pitchFamily="2" charset="-78"/>
              </a:rPr>
              <a:t>البلاستيدات</a:t>
            </a:r>
            <a:r>
              <a:rPr lang="ar-SA" dirty="0" smtClean="0">
                <a:latin typeface="Times New Roman" pitchFamily="18" charset="0"/>
                <a:ea typeface="Times New Roman" pitchFamily="18" charset="0"/>
                <a:cs typeface="Traditional Arabic" pitchFamily="2" charset="-78"/>
              </a:rPr>
              <a:t> إلى أنواعها المختلفة وأخذها اللون المميز.</a:t>
            </a:r>
            <a:endParaRPr lang="en-US" dirty="0" smtClean="0">
              <a:latin typeface="Arial" pitchFamily="34" charset="0"/>
              <a:cs typeface="Arial" pitchFamily="34" charset="0"/>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3_ تجمع مواد النواتج </a:t>
            </a:r>
            <a:r>
              <a:rPr lang="ar-SA" dirty="0" err="1" smtClean="0">
                <a:latin typeface="Times New Roman" pitchFamily="18" charset="0"/>
                <a:ea typeface="Times New Roman" pitchFamily="18" charset="0"/>
                <a:cs typeface="Traditional Arabic" pitchFamily="2" charset="-78"/>
              </a:rPr>
              <a:t>الأيضية</a:t>
            </a:r>
            <a:r>
              <a:rPr lang="ar-SA" dirty="0" smtClean="0">
                <a:latin typeface="Times New Roman" pitchFamily="18" charset="0"/>
                <a:ea typeface="Times New Roman" pitchFamily="18" charset="0"/>
                <a:cs typeface="Traditional Arabic" pitchFamily="2" charset="-78"/>
              </a:rPr>
              <a:t> ( المواد </a:t>
            </a:r>
            <a:r>
              <a:rPr lang="ar-SA" dirty="0" err="1" smtClean="0">
                <a:latin typeface="Times New Roman" pitchFamily="18" charset="0"/>
                <a:ea typeface="Times New Roman" pitchFamily="18" charset="0"/>
                <a:cs typeface="Traditional Arabic" pitchFamily="2" charset="-78"/>
              </a:rPr>
              <a:t>التخزينية</a:t>
            </a:r>
            <a:r>
              <a:rPr lang="ar-SA" dirty="0" smtClean="0">
                <a:latin typeface="Times New Roman" pitchFamily="18" charset="0"/>
                <a:ea typeface="Times New Roman" pitchFamily="18" charset="0"/>
                <a:cs typeface="Traditional Arabic" pitchFamily="2" charset="-78"/>
              </a:rPr>
              <a:t> والإفرازية ).</a:t>
            </a:r>
            <a:endParaRPr lang="en-US" dirty="0" smtClean="0">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4_ يتغير شكل وحجم الخلايا.</a:t>
            </a:r>
            <a:endParaRPr lang="en-US" dirty="0" smtClean="0">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5_ يحدث تغير في تركيب وتكوين جدار الخلية.</a:t>
            </a:r>
            <a:endParaRPr lang="en-US" dirty="0" smtClean="0">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6_ اختفاء </a:t>
            </a:r>
            <a:r>
              <a:rPr lang="ar-SA" dirty="0" err="1" smtClean="0">
                <a:latin typeface="Times New Roman" pitchFamily="18" charset="0"/>
                <a:ea typeface="Times New Roman" pitchFamily="18" charset="0"/>
                <a:cs typeface="Traditional Arabic" pitchFamily="2" charset="-78"/>
              </a:rPr>
              <a:t>البروتوبلازم</a:t>
            </a:r>
            <a:r>
              <a:rPr lang="ar-SA" dirty="0" smtClean="0">
                <a:latin typeface="Times New Roman" pitchFamily="18" charset="0"/>
                <a:ea typeface="Times New Roman" pitchFamily="18" charset="0"/>
                <a:cs typeface="Traditional Arabic" pitchFamily="2" charset="-78"/>
              </a:rPr>
              <a:t> في الخلايا الميتة.</a:t>
            </a:r>
            <a:endParaRPr lang="en-US" dirty="0" smtClean="0">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7_ حدوث تضاعف </a:t>
            </a:r>
            <a:r>
              <a:rPr lang="ar-SA" dirty="0" err="1" smtClean="0">
                <a:latin typeface="Times New Roman" pitchFamily="18" charset="0"/>
                <a:ea typeface="Times New Roman" pitchFamily="18" charset="0"/>
                <a:cs typeface="Traditional Arabic" pitchFamily="2" charset="-78"/>
              </a:rPr>
              <a:t>كروموزومي</a:t>
            </a:r>
            <a:r>
              <a:rPr lang="ar-SA" dirty="0" smtClean="0">
                <a:latin typeface="Times New Roman" pitchFamily="18" charset="0"/>
                <a:ea typeface="Times New Roman" pitchFamily="18" charset="0"/>
                <a:cs typeface="Traditional Arabic" pitchFamily="2" charset="-78"/>
              </a:rPr>
              <a:t> داخل الخلايا كما هو الحال في الخلايا </a:t>
            </a:r>
            <a:r>
              <a:rPr lang="ar-SA" dirty="0" err="1" smtClean="0">
                <a:latin typeface="Times New Roman" pitchFamily="18" charset="0"/>
                <a:ea typeface="Times New Roman" pitchFamily="18" charset="0"/>
                <a:cs typeface="Traditional Arabic" pitchFamily="2" charset="-78"/>
              </a:rPr>
              <a:t>البرنشيمية</a:t>
            </a:r>
            <a:r>
              <a:rPr lang="ar-SA" dirty="0" smtClean="0">
                <a:latin typeface="Times New Roman" pitchFamily="18" charset="0"/>
                <a:ea typeface="Times New Roman" pitchFamily="18" charset="0"/>
                <a:cs typeface="Traditional Arabic" pitchFamily="2" charset="-78"/>
              </a:rPr>
              <a:t> المختزنة للماء    </a:t>
            </a: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    ـ ولكن لا يحدث ذلك بكثرة في الخلايا المكونة للبشرة والأنسجة التمثيلية ـ كما قد  يصاحب ذلك زيادة </a:t>
            </a: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في حجم النواة ومحتوى </a:t>
            </a:r>
            <a:r>
              <a:rPr lang="en-US" dirty="0" smtClean="0">
                <a:latin typeface="Traditional Arabic" pitchFamily="2" charset="-78"/>
                <a:ea typeface="Times New Roman" pitchFamily="18" charset="0"/>
                <a:cs typeface="Traditional Arabic" pitchFamily="2" charset="-78"/>
              </a:rPr>
              <a:t>DNA</a:t>
            </a:r>
            <a:r>
              <a:rPr lang="ar-SA" dirty="0" smtClean="0">
                <a:latin typeface="Times New Roman" pitchFamily="18" charset="0"/>
                <a:ea typeface="Times New Roman" pitchFamily="18" charset="0"/>
                <a:cs typeface="Traditional Arabic" pitchFamily="2" charset="-78"/>
              </a:rPr>
              <a:t>.</a:t>
            </a:r>
            <a:endParaRPr lang="en-US" dirty="0" smtClean="0">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8_ قد يحدث تغيرات في جدار الخلية </a:t>
            </a:r>
            <a:r>
              <a:rPr lang="ar-SA" dirty="0" err="1" smtClean="0">
                <a:latin typeface="Times New Roman" pitchFamily="18" charset="0"/>
                <a:ea typeface="Times New Roman" pitchFamily="18" charset="0"/>
                <a:cs typeface="Traditional Arabic" pitchFamily="2" charset="-78"/>
              </a:rPr>
              <a:t>كاللجننة</a:t>
            </a:r>
            <a:r>
              <a:rPr lang="ar-SA" dirty="0" smtClean="0">
                <a:latin typeface="Times New Roman" pitchFamily="18" charset="0"/>
                <a:ea typeface="Times New Roman" pitchFamily="18" charset="0"/>
                <a:cs typeface="Traditional Arabic" pitchFamily="2" charset="-78"/>
              </a:rPr>
              <a:t> </a:t>
            </a:r>
            <a:r>
              <a:rPr lang="ar-SA" dirty="0" err="1" smtClean="0">
                <a:latin typeface="Times New Roman" pitchFamily="18" charset="0"/>
                <a:ea typeface="Times New Roman" pitchFamily="18" charset="0"/>
                <a:cs typeface="Traditional Arabic" pitchFamily="2" charset="-78"/>
              </a:rPr>
              <a:t>والسوبرة</a:t>
            </a:r>
            <a:r>
              <a:rPr lang="ar-SA" dirty="0" smtClean="0">
                <a:latin typeface="Times New Roman" pitchFamily="18" charset="0"/>
                <a:ea typeface="Times New Roman" pitchFamily="18" charset="0"/>
                <a:cs typeface="Traditional Arabic" pitchFamily="2" charset="-78"/>
              </a:rPr>
              <a:t> </a:t>
            </a:r>
            <a:r>
              <a:rPr lang="ar-SA" dirty="0" err="1" smtClean="0">
                <a:latin typeface="Times New Roman" pitchFamily="18" charset="0"/>
                <a:ea typeface="Times New Roman" pitchFamily="18" charset="0"/>
                <a:cs typeface="Traditional Arabic" pitchFamily="2" charset="-78"/>
              </a:rPr>
              <a:t>والكوتنة</a:t>
            </a:r>
            <a:r>
              <a:rPr lang="ar-SA" dirty="0" smtClean="0">
                <a:latin typeface="Times New Roman" pitchFamily="18" charset="0"/>
                <a:ea typeface="Times New Roman" pitchFamily="18" charset="0"/>
                <a:cs typeface="Traditional Arabic" pitchFamily="2" charset="-78"/>
              </a:rPr>
              <a:t> </a:t>
            </a:r>
            <a:r>
              <a:rPr lang="ar-SA" dirty="0" err="1" smtClean="0">
                <a:latin typeface="Times New Roman" pitchFamily="18" charset="0"/>
                <a:ea typeface="Times New Roman" pitchFamily="18" charset="0"/>
                <a:cs typeface="Traditional Arabic" pitchFamily="2" charset="-78"/>
              </a:rPr>
              <a:t>والسيلكة</a:t>
            </a:r>
            <a:r>
              <a:rPr lang="ar-SA" dirty="0" smtClean="0">
                <a:latin typeface="Times New Roman" pitchFamily="18" charset="0"/>
                <a:ea typeface="Times New Roman" pitchFamily="18" charset="0"/>
                <a:cs typeface="Traditional Arabic" pitchFamily="2" charset="-78"/>
              </a:rPr>
              <a:t>.</a:t>
            </a:r>
            <a:endParaRPr lang="en-US" dirty="0" smtClean="0">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9_ قد يزال جزء من الجدار المكون للخلية المتخصصة كما هو الحال في خلايا الأوعية الخشبية.</a:t>
            </a:r>
            <a:r>
              <a:rPr lang="ar-SA" dirty="0" smtClean="0">
                <a:latin typeface="Arial" pitchFamily="34" charset="0"/>
                <a:cs typeface="Arial" pitchFamily="34" charset="0"/>
              </a:rPr>
              <a:t>       </a:t>
            </a:r>
            <a:r>
              <a:rPr lang="ar-SA" dirty="0" smtClean="0">
                <a:latin typeface="Times New Roman" pitchFamily="18" charset="0"/>
                <a:ea typeface="Times New Roman" pitchFamily="18" charset="0"/>
                <a:cs typeface="Traditional Arabic" pitchFamily="2" charset="-78"/>
              </a:rPr>
              <a:t>       </a:t>
            </a: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10_ تكون مسافات بينية بين الخلايا المتجاورة وذلك في منطقة التلاقي.</a:t>
            </a:r>
            <a:endParaRPr lang="ar-SA" dirty="0" smtClean="0">
              <a:latin typeface="Arial" pitchFamily="34" charset="0"/>
              <a:cs typeface="Arial" pitchFamily="34" charset="0"/>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 11. قد يغير وجود المسافات البينية ترتيب الخلايا عما كان عليه في الخلايا الإنشائية.</a:t>
            </a:r>
            <a:endParaRPr lang="ar-SA" dirty="0" smtClean="0">
              <a:latin typeface="Arial" pitchFamily="34" charset="0"/>
              <a:cs typeface="Arial" pitchFamily="34" charset="0"/>
            </a:endParaRPr>
          </a:p>
          <a:p>
            <a:pPr lvl="0" indent="457200" algn="justLow" eaLnBrk="0" fontAlgn="base" hangingPunct="0">
              <a:spcBef>
                <a:spcPct val="0"/>
              </a:spcBef>
              <a:spcAft>
                <a:spcPct val="0"/>
              </a:spcAft>
              <a:tabLst>
                <a:tab pos="457200" algn="l"/>
              </a:tabLst>
            </a:pPr>
            <a:r>
              <a:rPr lang="ar-SA" dirty="0" smtClean="0">
                <a:latin typeface="Times New Roman" pitchFamily="18" charset="0"/>
                <a:ea typeface="Times New Roman" pitchFamily="18" charset="0"/>
                <a:cs typeface="Traditional Arabic" pitchFamily="2" charset="-78"/>
              </a:rPr>
              <a:t> 12. تقف الخلية عن </a:t>
            </a:r>
            <a:r>
              <a:rPr lang="ar-SA" dirty="0" err="1" smtClean="0">
                <a:latin typeface="Times New Roman" pitchFamily="18" charset="0"/>
                <a:ea typeface="Times New Roman" pitchFamily="18" charset="0"/>
                <a:cs typeface="Traditional Arabic" pitchFamily="2" charset="-78"/>
              </a:rPr>
              <a:t>الإنقسام</a:t>
            </a:r>
            <a:r>
              <a:rPr lang="ar-SA" dirty="0" smtClean="0">
                <a:latin typeface="Times New Roman" pitchFamily="18" charset="0"/>
                <a:ea typeface="Times New Roman" pitchFamily="18" charset="0"/>
                <a:cs typeface="Traditional Arabic" pitchFamily="2" charset="-78"/>
              </a:rPr>
              <a:t>.</a:t>
            </a:r>
            <a:endParaRPr lang="ar-SA" dirty="0"/>
          </a:p>
        </p:txBody>
      </p:sp>
      <p:pic>
        <p:nvPicPr>
          <p:cNvPr id="3" name="Picture 3" descr="parenchyma with starch"/>
          <p:cNvPicPr>
            <a:picLocks noChangeAspect="1" noChangeArrowheads="1"/>
          </p:cNvPicPr>
          <p:nvPr/>
        </p:nvPicPr>
        <p:blipFill>
          <a:blip r:embed="rId2" cstate="print"/>
          <a:srcRect/>
          <a:stretch>
            <a:fillRect/>
          </a:stretch>
        </p:blipFill>
        <p:spPr bwMode="auto">
          <a:xfrm>
            <a:off x="323528" y="4077072"/>
            <a:ext cx="2304256" cy="2006391"/>
          </a:xfrm>
          <a:prstGeom prst="rect">
            <a:avLst/>
          </a:prstGeom>
          <a:noFill/>
          <a:ln w="9525">
            <a:noFill/>
            <a:miter lim="800000"/>
            <a:headEnd/>
            <a:tailEnd/>
          </a:ln>
        </p:spPr>
      </p:pic>
      <p:pic>
        <p:nvPicPr>
          <p:cNvPr id="4" name="Picture 1" descr="mitosis"/>
          <p:cNvPicPr>
            <a:picLocks noChangeAspect="1" noChangeArrowheads="1"/>
          </p:cNvPicPr>
          <p:nvPr/>
        </p:nvPicPr>
        <p:blipFill rotWithShape="1">
          <a:blip r:embed="rId3" cstate="print"/>
          <a:srcRect l="18182" t="11538" r="21212" b="5128"/>
          <a:stretch/>
        </p:blipFill>
        <p:spPr bwMode="auto">
          <a:xfrm>
            <a:off x="323528" y="1628800"/>
            <a:ext cx="2304256" cy="1893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1"/>
          <p:cNvSpPr>
            <a:spLocks noChangeArrowheads="1"/>
          </p:cNvSpPr>
          <p:nvPr/>
        </p:nvSpPr>
        <p:spPr bwMode="auto">
          <a:xfrm>
            <a:off x="611560" y="263324"/>
            <a:ext cx="8208912" cy="26161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tab pos="457200" algn="l"/>
              </a:tabLst>
            </a:pP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والتميز:</a:t>
            </a:r>
            <a:r>
              <a:rPr kumimoji="0" lang="ar-SA" sz="28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تعرفه أشاو </a:t>
            </a:r>
            <a:r>
              <a:rPr kumimoji="0" lang="en-US" sz="28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Esau</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( 1977م ) هو </a:t>
            </a:r>
            <a:r>
              <a:rPr kumimoji="0" lang="ar-SA" sz="28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عملية التحول من النسيج الإنشائي البسيط التركيب إلى أنسجة مختلفة ومعقدة.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ويمكن أن يفسر ذلك بالمفردات التالية : </a:t>
            </a:r>
            <a:r>
              <a:rPr kumimoji="0" lang="ar-SA" sz="28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خلايا مفردة، ثم نسيج، ونظام نسيجي، ثم عضو أو نبات كامل</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وأحياناً ينظر للتميز أنه </a:t>
            </a:r>
            <a:r>
              <a:rPr kumimoji="0" lang="ar-SA" sz="28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عملية مزدوجة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فأولاً </a:t>
            </a:r>
            <a:r>
              <a:rPr kumimoji="0" lang="ar-SA" sz="28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تكون الخلايا مختلفة عن السلف الإنشائي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وثانياًٍ </a:t>
            </a:r>
            <a:r>
              <a:rPr kumimoji="0" lang="ar-SA" sz="28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تصبح مختلفة عن الخلايا أو الأنسجة المجاورة</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2843523"/>
            <a:ext cx="4752528" cy="3177765"/>
          </a:xfrm>
          <a:prstGeom prst="rect">
            <a:avLst/>
          </a:prstGeo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9592" y="620688"/>
            <a:ext cx="7632848" cy="2677656"/>
          </a:xfrm>
          <a:prstGeom prst="rect">
            <a:avLst/>
          </a:prstGeom>
        </p:spPr>
        <p:txBody>
          <a:bodyPr wrap="square">
            <a:spAutoFit/>
          </a:bodyPr>
          <a:lstStyle/>
          <a:p>
            <a:pPr lvl="0" indent="457200" algn="justLow" eaLnBrk="0" fontAlgn="base" hangingPunct="0">
              <a:spcBef>
                <a:spcPct val="0"/>
              </a:spcBef>
              <a:spcAft>
                <a:spcPct val="0"/>
              </a:spcAft>
              <a:tabLst>
                <a:tab pos="457200" algn="l"/>
              </a:tabLst>
            </a:pPr>
            <a:r>
              <a:rPr lang="ar-SA" sz="2400" b="1" dirty="0">
                <a:solidFill>
                  <a:srgbClr val="0070C0"/>
                </a:solidFill>
                <a:latin typeface="Times New Roman" pitchFamily="18" charset="0"/>
                <a:ea typeface="Times New Roman" pitchFamily="18" charset="0"/>
                <a:cs typeface="Traditional Arabic" pitchFamily="2" charset="-78"/>
              </a:rPr>
              <a:t>التخصص</a:t>
            </a:r>
            <a:r>
              <a:rPr lang="ar-SA" sz="2400" b="1" dirty="0">
                <a:latin typeface="Times New Roman" pitchFamily="18" charset="0"/>
                <a:ea typeface="Times New Roman" pitchFamily="18" charset="0"/>
                <a:cs typeface="Traditional Arabic" pitchFamily="2" charset="-78"/>
              </a:rPr>
              <a:t>:</a:t>
            </a:r>
            <a:r>
              <a:rPr lang="en-US" sz="2400" b="1" dirty="0">
                <a:solidFill>
                  <a:srgbClr val="C00000"/>
                </a:solidFill>
                <a:latin typeface="Traditional Arabic" pitchFamily="2" charset="-78"/>
                <a:ea typeface="Times New Roman" pitchFamily="18" charset="0"/>
                <a:cs typeface="Traditional Arabic" pitchFamily="2" charset="-78"/>
              </a:rPr>
              <a:t>Specialization</a:t>
            </a:r>
            <a:r>
              <a:rPr lang="en-US" sz="2400" b="1" dirty="0">
                <a:solidFill>
                  <a:srgbClr val="C00000"/>
                </a:solidFill>
                <a:latin typeface="Times New Roman" pitchFamily="18" charset="0"/>
                <a:ea typeface="Times New Roman" pitchFamily="18" charset="0"/>
                <a:cs typeface="Traditional Arabic" pitchFamily="2" charset="-78"/>
              </a:rPr>
              <a:t> </a:t>
            </a:r>
            <a:endParaRPr lang="en-US" sz="2400" dirty="0">
              <a:solidFill>
                <a:srgbClr val="C00000"/>
              </a:solidFill>
              <a:latin typeface="Arial" pitchFamily="34" charset="0"/>
              <a:cs typeface="Arial" pitchFamily="34" charset="0"/>
            </a:endParaRPr>
          </a:p>
          <a:p>
            <a:pPr lvl="0" indent="457200" algn="justLow" eaLnBrk="0" fontAlgn="base" hangingPunct="0">
              <a:spcBef>
                <a:spcPct val="0"/>
              </a:spcBef>
              <a:spcAft>
                <a:spcPct val="0"/>
              </a:spcAft>
              <a:tabLst>
                <a:tab pos="457200" algn="l"/>
              </a:tabLst>
            </a:pPr>
            <a:r>
              <a:rPr lang="ar-SA" sz="2400" dirty="0">
                <a:latin typeface="Times New Roman" pitchFamily="18" charset="0"/>
                <a:ea typeface="Times New Roman" pitchFamily="18" charset="0"/>
                <a:cs typeface="Traditional Arabic" pitchFamily="2" charset="-78"/>
              </a:rPr>
              <a:t>	عند فحص التركيب الداخلي للعضو النباتي ومقارنة الخلايا التي اكتمل تميزها فإننا نلاحظ أن بعض هذه الخلايا قد أصبحت أكثر تميزاً عن الخلايا الإنشائية من البعض الآخر. وهذا النوع من التميز يسمى بالتخصص ويتعلق ذلك بالوظائف التي تقوم بها الخلايا المختلفة في الجسم النباتي وأعلى درجة توضح التخصص ما يحدث في الخلايا والعناصر التوصيلية للماء في الخشب حيث تكون خلاياه ذات جدر سميكة وخالية من المحتويات عند البلوغ. وكذلك الأوعـية الموصلة للمـواد الغـذائية (الأنابيب الغربالية ) في اللحاء والتي تفقد أنويتها عند البلوغ.</a:t>
            </a:r>
            <a:endParaRPr lang="ar-SA" sz="2400" dirty="0">
              <a:latin typeface="Arial" pitchFamily="34" charset="0"/>
              <a:cs typeface="Arial" pitchFamily="34" charset="0"/>
            </a:endParaRPr>
          </a:p>
        </p:txBody>
      </p:sp>
      <p:pic>
        <p:nvPicPr>
          <p:cNvPr id="3" name="Picture 2" descr="C:\Users\user\Desktop\صورمورفولوجيا النبات وتشريحه\New Folder (2)\Picture 056.jpg"/>
          <p:cNvPicPr>
            <a:picLocks noChangeAspect="1" noChangeArrowheads="1"/>
          </p:cNvPicPr>
          <p:nvPr/>
        </p:nvPicPr>
        <p:blipFill>
          <a:blip r:embed="rId2" cstate="print"/>
          <a:srcRect/>
          <a:stretch>
            <a:fillRect/>
          </a:stretch>
        </p:blipFill>
        <p:spPr bwMode="auto">
          <a:xfrm rot="5400000">
            <a:off x="527165" y="3710352"/>
            <a:ext cx="3082984" cy="2376264"/>
          </a:xfrm>
          <a:prstGeom prst="rect">
            <a:avLst/>
          </a:prstGeom>
          <a:noFill/>
        </p:spPr>
      </p:pic>
    </p:spTree>
    <p:extLst>
      <p:ext uri="{BB962C8B-B14F-4D97-AF65-F5344CB8AC3E}">
        <p14:creationId xmlns:p14="http://schemas.microsoft.com/office/powerpoint/2010/main" val="225359638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1"/>
          <p:cNvSpPr>
            <a:spLocks noChangeArrowheads="1"/>
          </p:cNvSpPr>
          <p:nvPr/>
        </p:nvSpPr>
        <p:spPr bwMode="auto">
          <a:xfrm>
            <a:off x="3203848" y="466799"/>
            <a:ext cx="547260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457200" algn="l"/>
              </a:tabLst>
            </a:pP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النسيج الإنشائي </a:t>
            </a:r>
            <a:r>
              <a:rPr kumimoji="0" lang="ar-SA" b="1"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للمجموع الخضري</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Apical </a:t>
            </a:r>
            <a:r>
              <a:rPr kumimoji="0" lang="en-US"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meristem</a:t>
            </a:r>
            <a:r>
              <a:rPr kumimoji="0" lang="en-US"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of shoot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Shoot Apical Meristem</a:t>
            </a:r>
            <a:endPar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توجد الأنسجة الإنشائية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القمية</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قمم الساق وفروعها ويسمى النسيج الإنشائي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بالنسيج الإنشائي الأولي </a:t>
            </a:r>
            <a:r>
              <a:rPr kumimoji="0" lang="en-US"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Promeristem</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في المجموع الخضري ولكن هذه التسمية قديمة وتدل على الخلايا الإنشائية ومشتقاتها الحديثة فقط. وتحت هذه المنطقة الإنشائية تتميز الخلايا الناتجة من الخلايا الإنشائية الأولية بحدوث الزيادة في الحجم ودرجة وجود الفجوات، ومعدل واتجاه الانقسام الخلوي وعلى مسافة أبعد من ذلك ناحية الأسفل توجد ظاهرة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التعضي</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أو تكوين الأعضاء مثل تكوين بدايات الأوراق والبراعم، وظاهرة تكوين الأنسجة في المنطقة المحيطية التي تتكـون فيها بدايات الأوراق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ومنشآت كل من البشرة والقشرة وكذلك منشئ الأنسجة الوعائية تكون متميزة عن منشئ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النخاع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ـ</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ولهذا يتميز النسيج الإنشائي </a:t>
            </a:r>
            <a:r>
              <a:rPr kumimoji="0" lang="ar-SA"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هذه المنطقة إلى ثلاثة منشآت ( شكل 20 ) هي:</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457200" algn="l"/>
              </a:tabLst>
            </a:pPr>
            <a:r>
              <a:rPr kumimoji="0" lang="ar-SA" b="1" i="0" u="none" strike="noStrike" cap="none" normalizeH="0" baseline="0" dirty="0" smtClean="0">
                <a:ln>
                  <a:noFill/>
                </a:ln>
                <a:effectLst/>
                <a:latin typeface="Times New Roman" pitchFamily="18" charset="0"/>
                <a:ea typeface="Times New Roman" pitchFamily="18" charset="0"/>
                <a:cs typeface="Traditional Arabic" pitchFamily="2" charset="-78"/>
              </a:rPr>
              <a:t>1_  </a:t>
            </a:r>
            <a:r>
              <a:rPr kumimoji="0" lang="ar-SA"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منشئ البشرة:</a:t>
            </a:r>
            <a:r>
              <a:rPr kumimoji="0" lang="en-US"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Protoderm</a:t>
            </a:r>
            <a:endParaRPr kumimoji="0" lang="en-US" b="1" i="0" u="none" strike="noStrike" cap="none" normalizeH="0" baseline="0" dirty="0" smtClean="0">
              <a:ln>
                <a:noFill/>
              </a:ln>
              <a:solidFill>
                <a:srgbClr val="0070C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ويكتسب صفات خلايا البشرة حيث تكون الخلايا مستطيلة في المقطع العرضي والطولي. ويعطي أو يتميز إلى البشرة.</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457200" algn="l"/>
              </a:tabLst>
            </a:pPr>
            <a:r>
              <a:rPr kumimoji="0" lang="ar-SA" b="1" i="0" u="none" strike="noStrike" cap="none" normalizeH="0" baseline="0" dirty="0" smtClean="0">
                <a:ln>
                  <a:noFill/>
                </a:ln>
                <a:effectLst/>
                <a:latin typeface="Times New Roman" pitchFamily="18" charset="0"/>
                <a:ea typeface="Times New Roman" pitchFamily="18" charset="0"/>
                <a:cs typeface="Traditional Arabic" pitchFamily="2" charset="-78"/>
              </a:rPr>
              <a:t>2_ </a:t>
            </a:r>
            <a:r>
              <a:rPr kumimoji="0" lang="ar-SA"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منشئ النسيج الوعائي:</a:t>
            </a:r>
            <a:r>
              <a:rPr kumimoji="0" lang="en-US"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Procambium</a:t>
            </a:r>
            <a:endParaRPr kumimoji="0" lang="en-US"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وتوصف خلاياه بشكل ضيق ومستطيل بسبب الانقسامات الطولية. ويتميز إلى النسيج الوعائي الابتدائي.</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tab pos="457200" algn="l"/>
              </a:tabLst>
            </a:pPr>
            <a:r>
              <a:rPr kumimoji="0" lang="ar-SA" b="1" i="0" u="none" strike="noStrike" cap="none" normalizeH="0" baseline="0" dirty="0" smtClean="0">
                <a:ln>
                  <a:noFill/>
                </a:ln>
                <a:effectLst/>
                <a:latin typeface="Times New Roman" pitchFamily="18" charset="0"/>
                <a:ea typeface="Times New Roman" pitchFamily="18" charset="0"/>
                <a:cs typeface="Traditional Arabic" pitchFamily="2" charset="-78"/>
              </a:rPr>
              <a:t>3_ </a:t>
            </a:r>
            <a:r>
              <a:rPr kumimoji="0" lang="ar-SA"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منشئ النسيج الأساسي</a:t>
            </a:r>
            <a:r>
              <a:rPr kumimoji="0" lang="ar-SA"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a:t>
            </a:r>
            <a:r>
              <a:rPr kumimoji="0" lang="en-US"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Ground Meristem</a:t>
            </a:r>
            <a:endParaRPr kumimoji="0" lang="en-US"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457200" algn="l"/>
              </a:tabLst>
            </a:pPr>
            <a:r>
              <a:rPr kumimoji="0" lang="ar-SA"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وتكون خلاياه أقل استطالة وأوسع من خلايا منشئ النسيج الوعائي. ويتميز إلى النسيج الأساسي أو الأرضي ( القشرة والنخاع ).</a:t>
            </a:r>
            <a:endParaRPr kumimoji="0" lang="ar-SA"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1" descr="web6"/>
          <p:cNvPicPr>
            <a:picLocks noChangeAspect="1" noChangeArrowheads="1"/>
          </p:cNvPicPr>
          <p:nvPr/>
        </p:nvPicPr>
        <p:blipFill>
          <a:blip r:embed="rId2" cstate="print"/>
          <a:srcRect/>
          <a:stretch>
            <a:fillRect/>
          </a:stretch>
        </p:blipFill>
        <p:spPr bwMode="auto">
          <a:xfrm>
            <a:off x="323528" y="464162"/>
            <a:ext cx="2736304"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5" name="Picture 1" descr="web6"/>
          <p:cNvPicPr>
            <a:picLocks noChangeAspect="1" noChangeArrowheads="1"/>
          </p:cNvPicPr>
          <p:nvPr/>
        </p:nvPicPr>
        <p:blipFill>
          <a:blip r:embed="rId2" cstate="print"/>
          <a:srcRect/>
          <a:stretch>
            <a:fillRect/>
          </a:stretch>
        </p:blipFill>
        <p:spPr bwMode="auto">
          <a:xfrm>
            <a:off x="4427984" y="620688"/>
            <a:ext cx="3960440" cy="5544616"/>
          </a:xfrm>
          <a:prstGeom prst="rect">
            <a:avLst/>
          </a:prstGeom>
          <a:noFill/>
          <a:ln w="9525">
            <a:noFill/>
            <a:miter lim="800000"/>
            <a:headEnd/>
            <a:tailEnd/>
          </a:ln>
        </p:spPr>
      </p:pic>
      <p:pic>
        <p:nvPicPr>
          <p:cNvPr id="129026" name="Picture 2" descr="Copy of Picture 030"/>
          <p:cNvPicPr>
            <a:picLocks noChangeAspect="1" noChangeArrowheads="1"/>
          </p:cNvPicPr>
          <p:nvPr/>
        </p:nvPicPr>
        <p:blipFill>
          <a:blip r:embed="rId3" cstate="print"/>
          <a:srcRect/>
          <a:stretch>
            <a:fillRect/>
          </a:stretch>
        </p:blipFill>
        <p:spPr bwMode="auto">
          <a:xfrm>
            <a:off x="827584" y="692696"/>
            <a:ext cx="3456384" cy="54726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335846"/>
            <a:ext cx="8352928" cy="6124754"/>
          </a:xfrm>
          <a:prstGeom prst="rect">
            <a:avLst/>
          </a:prstGeom>
        </p:spPr>
        <p:txBody>
          <a:bodyPr wrap="square">
            <a:spAutoFit/>
          </a:bodyPr>
          <a:lstStyle/>
          <a:p>
            <a:pPr lvl="0" indent="228600" algn="justLow" fontAlgn="base">
              <a:spcBef>
                <a:spcPct val="0"/>
              </a:spcBef>
              <a:spcAft>
                <a:spcPct val="0"/>
              </a:spcAft>
              <a:tabLst>
                <a:tab pos="130175" algn="l"/>
                <a:tab pos="244475" algn="l"/>
              </a:tabLst>
            </a:pPr>
            <a:r>
              <a:rPr lang="ar-SA" sz="2800" b="1" dirty="0" smtClean="0">
                <a:solidFill>
                  <a:srgbClr val="0070C0"/>
                </a:solidFill>
                <a:latin typeface="Times New Roman" pitchFamily="18" charset="0"/>
                <a:ea typeface="Times New Roman" pitchFamily="18" charset="0"/>
                <a:cs typeface="Traditional Arabic" pitchFamily="2" charset="-78"/>
              </a:rPr>
              <a:t>تطور مفهوم </a:t>
            </a:r>
            <a:r>
              <a:rPr lang="ar-SA" sz="2800" b="1" dirty="0" err="1" smtClean="0">
                <a:solidFill>
                  <a:srgbClr val="0070C0"/>
                </a:solidFill>
                <a:latin typeface="Times New Roman" pitchFamily="18" charset="0"/>
                <a:ea typeface="Times New Roman" pitchFamily="18" charset="0"/>
                <a:cs typeface="Traditional Arabic" pitchFamily="2" charset="-78"/>
              </a:rPr>
              <a:t>التعضي</a:t>
            </a:r>
            <a:r>
              <a:rPr lang="ar-SA" sz="2800" b="1" dirty="0" smtClean="0">
                <a:solidFill>
                  <a:srgbClr val="0070C0"/>
                </a:solidFill>
                <a:latin typeface="Times New Roman" pitchFamily="18" charset="0"/>
                <a:ea typeface="Times New Roman" pitchFamily="18" charset="0"/>
                <a:cs typeface="Traditional Arabic" pitchFamily="2" charset="-78"/>
              </a:rPr>
              <a:t> </a:t>
            </a:r>
            <a:r>
              <a:rPr lang="ar-SA" sz="2800" b="1" dirty="0" err="1" smtClean="0">
                <a:solidFill>
                  <a:srgbClr val="0070C0"/>
                </a:solidFill>
                <a:latin typeface="Times New Roman" pitchFamily="18" charset="0"/>
                <a:ea typeface="Times New Roman" pitchFamily="18" charset="0"/>
                <a:cs typeface="Traditional Arabic" pitchFamily="2" charset="-78"/>
              </a:rPr>
              <a:t>القمي</a:t>
            </a:r>
            <a:r>
              <a:rPr lang="ar-SA" sz="2400" b="1" dirty="0" smtClean="0">
                <a:solidFill>
                  <a:srgbClr val="0070C0"/>
                </a:solidFill>
                <a:latin typeface="Times New Roman" pitchFamily="18" charset="0"/>
                <a:ea typeface="Times New Roman" pitchFamily="18" charset="0"/>
                <a:cs typeface="Traditional Arabic" pitchFamily="2" charset="-78"/>
              </a:rPr>
              <a:t>:</a:t>
            </a:r>
            <a:endParaRPr lang="en-US" sz="2400" dirty="0" smtClean="0">
              <a:solidFill>
                <a:srgbClr val="0070C0"/>
              </a:solidFill>
              <a:latin typeface="Arial" pitchFamily="34" charset="0"/>
              <a:cs typeface="Arial" pitchFamily="34" charset="0"/>
            </a:endParaRPr>
          </a:p>
          <a:p>
            <a:pPr lvl="0" indent="228600" algn="justLow" eaLnBrk="0" fontAlgn="base" hangingPunct="0">
              <a:spcBef>
                <a:spcPct val="0"/>
              </a:spcBef>
              <a:spcAft>
                <a:spcPct val="0"/>
              </a:spcAft>
              <a:tabLst>
                <a:tab pos="130175" algn="l"/>
                <a:tab pos="244475" algn="l"/>
              </a:tabLst>
            </a:pPr>
            <a:r>
              <a:rPr lang="ar-SA" sz="2400" dirty="0" smtClean="0">
                <a:latin typeface="Times New Roman" pitchFamily="18" charset="0"/>
                <a:ea typeface="Times New Roman" pitchFamily="18" charset="0"/>
                <a:cs typeface="Traditional Arabic" pitchFamily="2" charset="-78"/>
              </a:rPr>
              <a:t>نظراً لتقدم العلم في مجال البحث عن مسببات نمو واستطالة العضو النباتي فقد توالت الدراسات على قمة كل من المجموع الخضري والمجموع الجذري للنبات ونتيجة لهذه الدراسات المستفيضة والمركزة فقد اقترح عدة نظريات حول النسيج الإنشائي </a:t>
            </a:r>
            <a:r>
              <a:rPr lang="ar-SA" sz="2400" dirty="0" err="1" smtClean="0">
                <a:latin typeface="Times New Roman" pitchFamily="18" charset="0"/>
                <a:ea typeface="Times New Roman" pitchFamily="18" charset="0"/>
                <a:cs typeface="Traditional Arabic" pitchFamily="2" charset="-78"/>
              </a:rPr>
              <a:t>القمي</a:t>
            </a:r>
            <a:r>
              <a:rPr lang="ar-SA" sz="2400" dirty="0" smtClean="0">
                <a:latin typeface="Times New Roman" pitchFamily="18" charset="0"/>
                <a:ea typeface="Times New Roman" pitchFamily="18" charset="0"/>
                <a:cs typeface="Traditional Arabic" pitchFamily="2" charset="-78"/>
              </a:rPr>
              <a:t> لهذه المجاميع النباتية مبنياً على ترتيب ونشاط هذا النسيج في تكوين جسم النبات وسوف نستعرض هذه النظريات حسب قدمها وتركيبها وهي:</a:t>
            </a:r>
            <a:endParaRPr lang="en-US" sz="2400" dirty="0" smtClean="0">
              <a:latin typeface="Arial" pitchFamily="34" charset="0"/>
              <a:cs typeface="Arial" pitchFamily="34" charset="0"/>
            </a:endParaRPr>
          </a:p>
          <a:p>
            <a:pPr lvl="0" indent="228600" algn="justLow" eaLnBrk="0" fontAlgn="base" hangingPunct="0">
              <a:spcBef>
                <a:spcPct val="0"/>
              </a:spcBef>
              <a:spcAft>
                <a:spcPct val="0"/>
              </a:spcAft>
              <a:buFontTx/>
              <a:buChar char="•"/>
              <a:tabLst>
                <a:tab pos="130175" algn="l"/>
                <a:tab pos="244475" algn="l"/>
              </a:tabLst>
            </a:pPr>
            <a:r>
              <a:rPr lang="ar-SA" sz="2800" b="1" dirty="0" smtClean="0">
                <a:solidFill>
                  <a:srgbClr val="0070C0"/>
                </a:solidFill>
                <a:latin typeface="Times New Roman" pitchFamily="18" charset="0"/>
                <a:ea typeface="Times New Roman" pitchFamily="18" charset="0"/>
                <a:cs typeface="Traditional Arabic" pitchFamily="2" charset="-78"/>
              </a:rPr>
              <a:t>نظرية الخلية </a:t>
            </a:r>
            <a:r>
              <a:rPr lang="ar-SA" sz="2800" b="1" dirty="0" err="1" smtClean="0">
                <a:solidFill>
                  <a:srgbClr val="0070C0"/>
                </a:solidFill>
                <a:latin typeface="Times New Roman" pitchFamily="18" charset="0"/>
                <a:ea typeface="Times New Roman" pitchFamily="18" charset="0"/>
                <a:cs typeface="Traditional Arabic" pitchFamily="2" charset="-78"/>
              </a:rPr>
              <a:t>القمية</a:t>
            </a:r>
            <a:r>
              <a:rPr lang="ar-SA" sz="2800" b="1" dirty="0" smtClean="0">
                <a:solidFill>
                  <a:srgbClr val="0070C0"/>
                </a:solidFill>
                <a:latin typeface="Times New Roman" pitchFamily="18" charset="0"/>
                <a:ea typeface="Times New Roman" pitchFamily="18" charset="0"/>
                <a:cs typeface="Traditional Arabic" pitchFamily="2" charset="-78"/>
              </a:rPr>
              <a:t>:</a:t>
            </a:r>
            <a:r>
              <a:rPr lang="en-US" sz="2400" b="1" dirty="0" smtClean="0">
                <a:solidFill>
                  <a:srgbClr val="C00000"/>
                </a:solidFill>
                <a:latin typeface="Traditional Arabic" pitchFamily="2" charset="-78"/>
                <a:ea typeface="Times New Roman" pitchFamily="18" charset="0"/>
                <a:cs typeface="Traditional Arabic" pitchFamily="2" charset="-78"/>
              </a:rPr>
              <a:t>Apical cell theory </a:t>
            </a:r>
            <a:r>
              <a:rPr lang="ar-SA" sz="2400" b="1" dirty="0" smtClean="0">
                <a:solidFill>
                  <a:srgbClr val="C00000"/>
                </a:solidFill>
                <a:latin typeface="Times New Roman" pitchFamily="18" charset="0"/>
                <a:ea typeface="Times New Roman" pitchFamily="18" charset="0"/>
                <a:cs typeface="Traditional Arabic" pitchFamily="2" charset="-78"/>
              </a:rPr>
              <a:t> </a:t>
            </a:r>
            <a:endParaRPr lang="en-US" sz="2400" dirty="0" smtClean="0">
              <a:solidFill>
                <a:srgbClr val="C00000"/>
              </a:solidFill>
              <a:latin typeface="Arial" pitchFamily="34" charset="0"/>
              <a:cs typeface="Arial" pitchFamily="34" charset="0"/>
            </a:endParaRPr>
          </a:p>
          <a:p>
            <a:pPr lvl="0" indent="228600" algn="justLow" eaLnBrk="0" fontAlgn="base" hangingPunct="0">
              <a:spcBef>
                <a:spcPct val="0"/>
              </a:spcBef>
              <a:spcAft>
                <a:spcPct val="0"/>
              </a:spcAft>
              <a:tabLst>
                <a:tab pos="130175" algn="l"/>
                <a:tab pos="244475" algn="l"/>
              </a:tabLst>
            </a:pPr>
            <a:r>
              <a:rPr lang="ar-SA" sz="2400" dirty="0" smtClean="0">
                <a:latin typeface="Times New Roman" pitchFamily="18" charset="0"/>
                <a:ea typeface="Times New Roman" pitchFamily="18" charset="0"/>
                <a:cs typeface="Traditional Arabic" pitchFamily="2" charset="-78"/>
              </a:rPr>
              <a:t>اقترح هذه النظرية العالم </a:t>
            </a:r>
            <a:r>
              <a:rPr lang="ar-SA" sz="2400" dirty="0" err="1" smtClean="0">
                <a:latin typeface="Times New Roman" pitchFamily="18" charset="0"/>
                <a:ea typeface="Times New Roman" pitchFamily="18" charset="0"/>
                <a:cs typeface="Traditional Arabic" pitchFamily="2" charset="-78"/>
              </a:rPr>
              <a:t>ناجيلي</a:t>
            </a:r>
            <a:r>
              <a:rPr lang="ar-SA" sz="2400" dirty="0" smtClean="0">
                <a:latin typeface="Times New Roman" pitchFamily="18" charset="0"/>
                <a:ea typeface="Times New Roman" pitchFamily="18" charset="0"/>
                <a:cs typeface="Traditional Arabic" pitchFamily="2" charset="-78"/>
              </a:rPr>
              <a:t> ( </a:t>
            </a:r>
            <a:r>
              <a:rPr lang="en-US" sz="2400" b="1" dirty="0" err="1" smtClean="0">
                <a:latin typeface="Traditional Arabic" pitchFamily="2" charset="-78"/>
                <a:ea typeface="Times New Roman" pitchFamily="18" charset="0"/>
                <a:cs typeface="Traditional Arabic" pitchFamily="2" charset="-78"/>
              </a:rPr>
              <a:t>Najeli</a:t>
            </a:r>
            <a:r>
              <a:rPr lang="ar-SA" sz="2400" dirty="0" smtClean="0">
                <a:latin typeface="Times New Roman" pitchFamily="18" charset="0"/>
                <a:ea typeface="Times New Roman" pitchFamily="18" charset="0"/>
                <a:cs typeface="Traditional Arabic" pitchFamily="2" charset="-78"/>
              </a:rPr>
              <a:t> ) عام 1844م عند فحصه النسيج الإنشائي القمي للمجموع الخضري لبعض النباتات الوعائية غير الزهرية وقد اعتقد أن هذه الخلية القمية توجد في جميع النباتات سواء الزهرية منها وغير الزهرية. وتنص هذه النظرية على أن النسيج الإنشائي </a:t>
            </a:r>
            <a:r>
              <a:rPr lang="ar-SA" sz="2400" dirty="0" err="1" smtClean="0">
                <a:latin typeface="Times New Roman" pitchFamily="18" charset="0"/>
                <a:ea typeface="Times New Roman" pitchFamily="18" charset="0"/>
                <a:cs typeface="Traditional Arabic" pitchFamily="2" charset="-78"/>
              </a:rPr>
              <a:t>القمي</a:t>
            </a:r>
            <a:r>
              <a:rPr lang="ar-SA" sz="2400" dirty="0" smtClean="0">
                <a:latin typeface="Times New Roman" pitchFamily="18" charset="0"/>
                <a:ea typeface="Times New Roman" pitchFamily="18" charset="0"/>
                <a:cs typeface="Traditional Arabic" pitchFamily="2" charset="-78"/>
              </a:rPr>
              <a:t> للمجموع الخضري يتكون من خلية </a:t>
            </a:r>
            <a:r>
              <a:rPr lang="ar-SA" sz="2400" dirty="0" err="1" smtClean="0">
                <a:latin typeface="Times New Roman" pitchFamily="18" charset="0"/>
                <a:ea typeface="Times New Roman" pitchFamily="18" charset="0"/>
                <a:cs typeface="Traditional Arabic" pitchFamily="2" charset="-78"/>
              </a:rPr>
              <a:t>قمية</a:t>
            </a:r>
            <a:r>
              <a:rPr lang="ar-SA" sz="2400" dirty="0" smtClean="0">
                <a:latin typeface="Times New Roman" pitchFamily="18" charset="0"/>
                <a:ea typeface="Times New Roman" pitchFamily="18" charset="0"/>
                <a:cs typeface="Traditional Arabic" pitchFamily="2" charset="-78"/>
              </a:rPr>
              <a:t> واحدة سميت بالخلية </a:t>
            </a:r>
            <a:r>
              <a:rPr lang="ar-SA" sz="2400" dirty="0" err="1" smtClean="0">
                <a:latin typeface="Times New Roman" pitchFamily="18" charset="0"/>
                <a:ea typeface="Times New Roman" pitchFamily="18" charset="0"/>
                <a:cs typeface="Traditional Arabic" pitchFamily="2" charset="-78"/>
              </a:rPr>
              <a:t>القمية</a:t>
            </a:r>
            <a:r>
              <a:rPr lang="ar-SA" sz="2400" dirty="0" smtClean="0">
                <a:latin typeface="Times New Roman" pitchFamily="18" charset="0"/>
                <a:ea typeface="Times New Roman" pitchFamily="18" charset="0"/>
                <a:cs typeface="Traditional Arabic" pitchFamily="2" charset="-78"/>
              </a:rPr>
              <a:t> الإنشائية </a:t>
            </a:r>
            <a:r>
              <a:rPr lang="en-US" sz="2400" b="1" dirty="0" smtClean="0">
                <a:solidFill>
                  <a:srgbClr val="C00000"/>
                </a:solidFill>
                <a:latin typeface="Traditional Arabic" pitchFamily="2" charset="-78"/>
                <a:ea typeface="Times New Roman" pitchFamily="18" charset="0"/>
                <a:cs typeface="Traditional Arabic" pitchFamily="2" charset="-78"/>
              </a:rPr>
              <a:t>Apical </a:t>
            </a:r>
            <a:r>
              <a:rPr lang="en-US" sz="2400" b="1" dirty="0" smtClean="0">
                <a:solidFill>
                  <a:srgbClr val="FF0000"/>
                </a:solidFill>
                <a:latin typeface="Traditional Arabic" pitchFamily="2" charset="-78"/>
                <a:ea typeface="Times New Roman" pitchFamily="18" charset="0"/>
                <a:cs typeface="Traditional Arabic" pitchFamily="2" charset="-78"/>
              </a:rPr>
              <a:t>initial cell</a:t>
            </a:r>
            <a:r>
              <a:rPr lang="ar-SA" sz="2400" b="1" dirty="0" smtClean="0">
                <a:solidFill>
                  <a:srgbClr val="FF0000"/>
                </a:solidFill>
                <a:latin typeface="Times New Roman" pitchFamily="18" charset="0"/>
                <a:ea typeface="Times New Roman" pitchFamily="18" charset="0"/>
                <a:cs typeface="Traditional Arabic" pitchFamily="2" charset="-78"/>
              </a:rPr>
              <a:t> </a:t>
            </a:r>
            <a:r>
              <a:rPr lang="ar-SA" sz="2400" dirty="0" smtClean="0">
                <a:latin typeface="Times New Roman" pitchFamily="18" charset="0"/>
                <a:ea typeface="Times New Roman" pitchFamily="18" charset="0"/>
                <a:cs typeface="Traditional Arabic" pitchFamily="2" charset="-78"/>
              </a:rPr>
              <a:t>تحتل هذه الخلية المنطقة البعيدة ( الطرفية ) من مجموع الخلايا المجاورة وخاصة في المجموع الخضري. وتظهر كمصدر لإنشاء جميع الخلايا والأنسجة في المجموع الخضري والمجموع الجذري للنبات.</a:t>
            </a:r>
            <a:endParaRPr lang="en-US" sz="2400" dirty="0" smtClean="0">
              <a:latin typeface="Arial" pitchFamily="34" charset="0"/>
              <a:cs typeface="Arial" pitchFamily="34" charset="0"/>
            </a:endParaRPr>
          </a:p>
          <a:p>
            <a:pPr lvl="0" indent="228600" algn="justLow" eaLnBrk="0" fontAlgn="base" hangingPunct="0">
              <a:spcBef>
                <a:spcPct val="0"/>
              </a:spcBef>
              <a:spcAft>
                <a:spcPct val="0"/>
              </a:spcAft>
              <a:tabLst>
                <a:tab pos="130175" algn="l"/>
                <a:tab pos="244475" algn="l"/>
              </a:tabLst>
            </a:pPr>
            <a:r>
              <a:rPr lang="ar-SA" sz="2400" dirty="0" smtClean="0">
                <a:latin typeface="Times New Roman" pitchFamily="18" charset="0"/>
                <a:ea typeface="Times New Roman" pitchFamily="18" charset="0"/>
                <a:cs typeface="Traditional Arabic" pitchFamily="2" charset="-78"/>
              </a:rPr>
              <a:t>وقد وصفت هذه الخلية بأنها هرمية الشكل رباعية الأضلاع كما في نبات ذيل الحصان </a:t>
            </a:r>
            <a:r>
              <a:rPr lang="en-US" sz="2400" b="1" i="1" dirty="0" err="1" smtClean="0">
                <a:solidFill>
                  <a:srgbClr val="C00000"/>
                </a:solidFill>
                <a:latin typeface="Traditional Arabic" pitchFamily="2" charset="-78"/>
                <a:ea typeface="Times New Roman" pitchFamily="18" charset="0"/>
                <a:cs typeface="Traditional Arabic" pitchFamily="2" charset="-78"/>
              </a:rPr>
              <a:t>Equisetun</a:t>
            </a:r>
            <a:r>
              <a:rPr lang="ar-SA" sz="2400" dirty="0" smtClean="0">
                <a:latin typeface="Times New Roman" pitchFamily="18" charset="0"/>
                <a:ea typeface="Times New Roman" pitchFamily="18" charset="0"/>
                <a:cs typeface="Traditional Arabic" pitchFamily="2" charset="-78"/>
              </a:rPr>
              <a:t> أو </a:t>
            </a:r>
            <a:r>
              <a:rPr lang="ar-SA" sz="2400" dirty="0" err="1" smtClean="0">
                <a:latin typeface="Times New Roman" pitchFamily="18" charset="0"/>
                <a:ea typeface="Times New Roman" pitchFamily="18" charset="0"/>
                <a:cs typeface="Traditional Arabic" pitchFamily="2" charset="-78"/>
              </a:rPr>
              <a:t>عدسية</a:t>
            </a:r>
            <a:r>
              <a:rPr lang="ar-SA" sz="2400" dirty="0" smtClean="0">
                <a:latin typeface="Times New Roman" pitchFamily="18" charset="0"/>
                <a:ea typeface="Times New Roman" pitchFamily="18" charset="0"/>
                <a:cs typeface="Traditional Arabic" pitchFamily="2" charset="-78"/>
              </a:rPr>
              <a:t> الشكل كما في </a:t>
            </a:r>
            <a:r>
              <a:rPr lang="ar-SA" sz="2400" dirty="0" err="1" smtClean="0">
                <a:latin typeface="Times New Roman" pitchFamily="18" charset="0"/>
                <a:ea typeface="Times New Roman" pitchFamily="18" charset="0"/>
                <a:cs typeface="Traditional Arabic" pitchFamily="2" charset="-78"/>
              </a:rPr>
              <a:t>تالوس</a:t>
            </a:r>
            <a:r>
              <a:rPr lang="ar-SA" sz="2400" dirty="0" smtClean="0">
                <a:latin typeface="Times New Roman" pitchFamily="18" charset="0"/>
                <a:ea typeface="Times New Roman" pitchFamily="18" charset="0"/>
                <a:cs typeface="Traditional Arabic" pitchFamily="2" charset="-78"/>
              </a:rPr>
              <a:t> طحلب </a:t>
            </a:r>
            <a:r>
              <a:rPr lang="ar-SA" sz="2400" dirty="0" err="1" smtClean="0">
                <a:latin typeface="Times New Roman" pitchFamily="18" charset="0"/>
                <a:ea typeface="Times New Roman" pitchFamily="18" charset="0"/>
                <a:cs typeface="Traditional Arabic" pitchFamily="2" charset="-78"/>
              </a:rPr>
              <a:t>الدكتيوتا</a:t>
            </a:r>
            <a:r>
              <a:rPr lang="ar-SA" sz="2400" dirty="0" smtClean="0">
                <a:latin typeface="Times New Roman" pitchFamily="18" charset="0"/>
                <a:ea typeface="Times New Roman" pitchFamily="18" charset="0"/>
                <a:cs typeface="Traditional Arabic" pitchFamily="2" charset="-78"/>
              </a:rPr>
              <a:t> </a:t>
            </a:r>
            <a:r>
              <a:rPr lang="en-US" sz="2400" b="1" i="1" dirty="0" smtClean="0">
                <a:solidFill>
                  <a:srgbClr val="C00000"/>
                </a:solidFill>
                <a:latin typeface="Traditional Arabic" pitchFamily="2" charset="-78"/>
                <a:ea typeface="Times New Roman" pitchFamily="18" charset="0"/>
                <a:cs typeface="Traditional Arabic" pitchFamily="2" charset="-78"/>
              </a:rPr>
              <a:t>Dictyota</a:t>
            </a:r>
            <a:r>
              <a:rPr lang="ar-SA" sz="2400" dirty="0" smtClean="0">
                <a:solidFill>
                  <a:srgbClr val="C00000"/>
                </a:solidFill>
                <a:latin typeface="Times New Roman" pitchFamily="18" charset="0"/>
                <a:ea typeface="Times New Roman" pitchFamily="18" charset="0"/>
                <a:cs typeface="Traditional Arabic" pitchFamily="2" charset="-78"/>
              </a:rPr>
              <a:t>.</a:t>
            </a:r>
            <a:r>
              <a:rPr lang="ar-SA" sz="2400" dirty="0" smtClean="0">
                <a:latin typeface="Times New Roman" pitchFamily="18" charset="0"/>
                <a:ea typeface="Times New Roman" pitchFamily="18" charset="0"/>
                <a:cs typeface="Traditional Arabic" pitchFamily="2" charset="-78"/>
              </a:rPr>
              <a:t> والخلية الهرمية الشكل تنقسم انقسامات موازية للأضلاع الثلاثة الداخلية حيث تظهر الخلايا الناتجة مترتبة بنظام معين دالة على هذا الانقسام.</a:t>
            </a:r>
            <a:endParaRPr 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1"/>
          <p:cNvSpPr>
            <a:spLocks noChangeArrowheads="1"/>
          </p:cNvSpPr>
          <p:nvPr/>
        </p:nvSpPr>
        <p:spPr bwMode="auto">
          <a:xfrm>
            <a:off x="3779912" y="366989"/>
            <a:ext cx="489654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0" fontAlgn="base" latinLnBrk="0" hangingPunct="0">
              <a:lnSpc>
                <a:spcPct val="100000"/>
              </a:lnSpc>
              <a:spcBef>
                <a:spcPct val="0"/>
              </a:spcBef>
              <a:spcAft>
                <a:spcPct val="0"/>
              </a:spcAft>
              <a:buClrTx/>
              <a:buSzTx/>
              <a:buFontTx/>
              <a:buNone/>
              <a:tabLst>
                <a:tab pos="130175" algn="l"/>
                <a:tab pos="244475" algn="l"/>
              </a:tabLst>
            </a:pP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والخلية الهرمية الشكل</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يتجه رأس الهرم فيها إلى ناحية قاعدة العضو النباتي أي إلى الداخل بينما تتجه قاعدة الهرم ناحية السطح البعيد أو الحر. وتظهر </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الخلية </a:t>
            </a:r>
            <a:r>
              <a:rPr kumimoji="0" lang="ar-SA" sz="36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القمية</a:t>
            </a:r>
            <a:r>
              <a:rPr kumimoji="0" lang="ar-SA" sz="36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كبيرة وذات فجوة كبيرة </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وكذلك مشتقاتها الأولى </a:t>
            </a:r>
            <a:r>
              <a:rPr kumimoji="0" lang="en-US" sz="36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Derivatives</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ولكن كلما انقسمت هذه المشتقات ثانية فإنها تصغر في الحجم وتزداد كثافة </a:t>
            </a:r>
            <a:r>
              <a:rPr kumimoji="0" lang="ar-SA" sz="36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سيتوبلازمها</a:t>
            </a:r>
            <a:r>
              <a:rPr kumimoji="0" lang="ar-SA"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ويظهر ذلك واضحاً في الخلايا أو المشتقات المحيطية بينما تظهر الخلايا الوسطية ذات فجوات كبيرة.</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1" descr="genkgo"/>
          <p:cNvPicPr>
            <a:picLocks noChangeAspect="1" noChangeArrowheads="1"/>
          </p:cNvPicPr>
          <p:nvPr/>
        </p:nvPicPr>
        <p:blipFill>
          <a:blip r:embed="rId2" cstate="print"/>
          <a:srcRect/>
          <a:stretch>
            <a:fillRect/>
          </a:stretch>
        </p:blipFill>
        <p:spPr bwMode="auto">
          <a:xfrm>
            <a:off x="107504" y="188640"/>
            <a:ext cx="3515106" cy="3710083"/>
          </a:xfrm>
          <a:prstGeom prst="rect">
            <a:avLst/>
          </a:prstGeom>
          <a:noFill/>
          <a:ln w="9525">
            <a:noFill/>
            <a:miter lim="800000"/>
            <a:headEnd/>
            <a:tailEnd/>
          </a:ln>
        </p:spPr>
      </p:pic>
      <p:pic>
        <p:nvPicPr>
          <p:cNvPr id="2" name="Picture 1"/>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58212" y="4187837"/>
            <a:ext cx="3521700" cy="2341931"/>
          </a:xfrm>
          <a:prstGeom prst="rect">
            <a:avLst/>
          </a:prstGeo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1"/>
          <p:cNvSpPr>
            <a:spLocks noChangeArrowheads="1"/>
          </p:cNvSpPr>
          <p:nvPr/>
        </p:nvSpPr>
        <p:spPr bwMode="auto">
          <a:xfrm>
            <a:off x="467544" y="191442"/>
            <a:ext cx="8280920" cy="60631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tab pos="685800" algn="l"/>
              </a:tabLst>
            </a:pP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نظرية أصل النسيج </a:t>
            </a:r>
            <a:r>
              <a:rPr kumimoji="0" lang="en-US" sz="28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Histogen</a:t>
            </a:r>
            <a:r>
              <a:rPr kumimoji="0" lang="en-US" sz="28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theory</a:t>
            </a:r>
            <a:r>
              <a:rPr kumimoji="0" lang="ar-SA" sz="28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8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لقد اقترح هذه النظرية العالم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هانشتاين</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Hanistein</a:t>
            </a:r>
            <a:r>
              <a:rPr kumimoji="0" lang="ar-SA" sz="2400" b="0"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( 1868م ) عندما درس عدد كبير من قمم المجموع الخضري والمجموع الجذري للنباتات الراقية. حيث وجد أن جسم النبات المتكون لا ينمو من خلية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قمية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إنشائية واحدة. كما ذكر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ناجيلي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ولكنه ينمو نتيجة لنشاط وانقسام مجموعة من الخلايا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الإنشائية أطلق عليها فيما بعد بالنسيج الإنشائي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القمي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هذا ويمكن أن تقسم هذه المجموعة من الخلايا إلى ثلاثة منشئات ( شكل 20 ) هي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منشئ البشرة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Protoderm</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ويعطي نشاطه وانقسامه بشرة العضو النباتي.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منشئ القشرة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Periblem</a:t>
            </a:r>
            <a:r>
              <a:rPr kumimoji="0" lang="ar-SA"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ويعطي نشاطه القشرة وأحياناً يسمى بمنشئ القشرة والنخاع حيث يعطي</a:t>
            </a: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نشاطه كل من نسيج القشرة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Cortex</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والنخاع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Medulla</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منشئ الاسطوانة المركزية </a:t>
            </a:r>
            <a:r>
              <a:rPr kumimoji="0" lang="en-US" sz="24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Plerome</a:t>
            </a: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يؤدي نشاطه إلى تكوين أنسجة الجزء المركزي من محور العضو النباتي</a:t>
            </a: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أي يعطي الاسطوانة الوعائية وهي ـ الأنسجة الوعائية والنخاع إن وجد ـ </a:t>
            </a: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ولكن بعض العلماء يطلق على منشئ الأنسجة الوعائية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بالكامببيوم الأولي</a:t>
            </a: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Procambium</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حالة وجود منشئ خاص بالقشرة والنخاع.</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Meristem 4"/>
          <p:cNvPicPr>
            <a:picLocks noChangeAspect="1" noChangeArrowheads="1"/>
          </p:cNvPicPr>
          <p:nvPr/>
        </p:nvPicPr>
        <p:blipFill>
          <a:blip r:embed="rId2" cstate="print"/>
          <a:srcRect/>
          <a:stretch>
            <a:fillRect/>
          </a:stretch>
        </p:blipFill>
        <p:spPr bwMode="auto">
          <a:xfrm>
            <a:off x="251520" y="2708920"/>
            <a:ext cx="2592288" cy="30963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3"/>
          <p:cNvSpPr>
            <a:spLocks noChangeArrowheads="1"/>
          </p:cNvSpPr>
          <p:nvPr/>
        </p:nvSpPr>
        <p:spPr bwMode="auto">
          <a:xfrm>
            <a:off x="4067944" y="116632"/>
            <a:ext cx="4752528"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32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نظرية الغطاء والجسد </a:t>
            </a:r>
            <a:r>
              <a:rPr kumimoji="0" lang="ar-SA" sz="3200" b="1"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Tunica-corpus theory</a:t>
            </a:r>
            <a:r>
              <a:rPr kumimoji="0" lang="en-US" sz="2400" b="1" i="0" u="none" strike="noStrike" cap="none" normalizeH="0" baseline="0" dirty="0" smtClean="0">
                <a:ln>
                  <a:noFill/>
                </a:ln>
                <a:solidFill>
                  <a:srgbClr val="C00000"/>
                </a:solidFill>
                <a:effectLst/>
                <a:latin typeface="Times New Roman"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لقد اقترح هذه النظرية العالم شمت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Schmidt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في أوائل القرن العشرين وبالتحديد في عام 1924م وذلك نتيجة لدراسات عديدة أجريت على قمة المجموع الخضري للنباتات الراقية وبالذات النباتات كاسيات البذور. وفي هذه النظرية وجد أن </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النسيج الإنشائي </a:t>
            </a:r>
            <a:r>
              <a:rPr kumimoji="0" lang="ar-SA" sz="2400" b="1" i="0" u="none" strike="noStrike" cap="none" normalizeH="0" baseline="0" dirty="0" err="1" smtClean="0">
                <a:ln>
                  <a:noFill/>
                </a:ln>
                <a:solidFill>
                  <a:srgbClr val="0070C0"/>
                </a:solidFill>
                <a:effectLst/>
                <a:latin typeface="Times New Roman" pitchFamily="18" charset="0"/>
                <a:ea typeface="Times New Roman" pitchFamily="18" charset="0"/>
                <a:cs typeface="Traditional Arabic" pitchFamily="2" charset="-78"/>
              </a:rPr>
              <a:t>القمي</a:t>
            </a:r>
            <a:r>
              <a:rPr kumimoji="0" lang="ar-SA" sz="24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للمجموع الخضري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لهذه النباتات </a:t>
            </a:r>
            <a:r>
              <a:rPr kumimoji="0" lang="ar-SA" sz="2400" b="1" i="0" u="none" strike="noStrike" cap="none" normalizeH="0" baseline="0" dirty="0" smtClean="0">
                <a:ln>
                  <a:noFill/>
                </a:ln>
                <a:solidFill>
                  <a:srgbClr val="7030A0"/>
                </a:solidFill>
                <a:effectLst/>
                <a:latin typeface="Times New Roman" pitchFamily="18" charset="0"/>
                <a:ea typeface="Times New Roman" pitchFamily="18" charset="0"/>
                <a:cs typeface="Traditional Arabic" pitchFamily="2" charset="-78"/>
              </a:rPr>
              <a:t>لا يتكون من مجموعة متشابهه من الخلايا الإنشائية بل أمكن تمييز منطقتين من الخلايا ذات انقسامات باتجاهات مختلفة</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فأطلق على الخلايا ذات </a:t>
            </a:r>
            <a:r>
              <a:rPr kumimoji="0" lang="ar-SA" sz="24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الانقسامات العمودية على السطح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الواقعة على محيط العضو النباتي بالغطاء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Tunica</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وأما الخلايا الداخلية والتي ذات </a:t>
            </a:r>
            <a:r>
              <a:rPr kumimoji="0" lang="ar-SA" sz="24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انقسامات باتجاهات مختلفة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فقد أطلق عليها مصطلح الجسد </a:t>
            </a:r>
            <a:r>
              <a:rPr kumimoji="0" lang="en-US" sz="2400" b="0"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Corpus</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ووجد أن الغطاء قد يتكون من طبقة أو طبقتين فأكثر تحيط هذه الطبقات بمجموعة الخلايا الأخرى التي هي عبارة عن ما سمي بالجسد.</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64868" name="Rectangle 4"/>
          <p:cNvSpPr>
            <a:spLocks noChangeArrowheads="1"/>
          </p:cNvSpPr>
          <p:nvPr/>
        </p:nvSpPr>
        <p:spPr bwMode="auto">
          <a:xfrm>
            <a:off x="0" y="2381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64869" name="Rectangle 5"/>
          <p:cNvSpPr>
            <a:spLocks noChangeArrowheads="1"/>
          </p:cNvSpPr>
          <p:nvPr/>
        </p:nvSpPr>
        <p:spPr bwMode="auto">
          <a:xfrm>
            <a:off x="0" y="4324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pic>
        <p:nvPicPr>
          <p:cNvPr id="5" name="Picture 3" descr="Tunica &amp; Corpus 2"/>
          <p:cNvPicPr>
            <a:picLocks noChangeAspect="1" noChangeArrowheads="1"/>
          </p:cNvPicPr>
          <p:nvPr/>
        </p:nvPicPr>
        <p:blipFill>
          <a:blip r:embed="rId2" cstate="print"/>
          <a:srcRect/>
          <a:stretch>
            <a:fillRect/>
          </a:stretch>
        </p:blipFill>
        <p:spPr bwMode="auto">
          <a:xfrm>
            <a:off x="216429" y="123314"/>
            <a:ext cx="3672408" cy="3240360"/>
          </a:xfrm>
          <a:prstGeom prst="rect">
            <a:avLst/>
          </a:prstGeom>
          <a:noFill/>
          <a:ln w="9525">
            <a:noFill/>
            <a:miter lim="800000"/>
            <a:headEnd/>
            <a:tailEnd/>
          </a:ln>
        </p:spPr>
      </p:pic>
      <p:pic>
        <p:nvPicPr>
          <p:cNvPr id="6" name="Picture 2" descr="Copy of Picture 030"/>
          <p:cNvPicPr>
            <a:picLocks noChangeAspect="1" noChangeArrowheads="1"/>
          </p:cNvPicPr>
          <p:nvPr/>
        </p:nvPicPr>
        <p:blipFill>
          <a:blip r:embed="rId3" cstate="print"/>
          <a:srcRect/>
          <a:stretch>
            <a:fillRect/>
          </a:stretch>
        </p:blipFill>
        <p:spPr bwMode="auto">
          <a:xfrm>
            <a:off x="216429" y="3416221"/>
            <a:ext cx="3672408" cy="318171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1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3815</TotalTime>
  <Words>16385</Words>
  <Application>Microsoft Office PowerPoint</Application>
  <PresentationFormat>On-screen Show (4:3)</PresentationFormat>
  <Paragraphs>742</Paragraphs>
  <Slides>234</Slides>
  <Notes>33</Notes>
  <HiddenSlides>0</HiddenSlides>
  <MMClips>0</MMClips>
  <ScaleCrop>false</ScaleCrop>
  <HeadingPairs>
    <vt:vector size="6" baseType="variant">
      <vt:variant>
        <vt:lpstr>Theme</vt:lpstr>
      </vt:variant>
      <vt:variant>
        <vt:i4>3</vt:i4>
      </vt:variant>
      <vt:variant>
        <vt:lpstr>Embedded OLE Servers</vt:lpstr>
      </vt:variant>
      <vt:variant>
        <vt:i4>0</vt:i4>
      </vt:variant>
      <vt:variant>
        <vt:lpstr>Slide Titles</vt:lpstr>
      </vt:variant>
      <vt:variant>
        <vt:i4>234</vt:i4>
      </vt:variant>
    </vt:vector>
  </HeadingPairs>
  <TitlesOfParts>
    <vt:vector size="237" baseType="lpstr">
      <vt:lpstr>HDOfficeLightV0</vt:lpstr>
      <vt:lpstr>1_HDOfficeLightV0</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محضرات  212نبت ( تشريح نبات )</dc:title>
  <dc:creator>user</dc:creator>
  <cp:lastModifiedBy>User</cp:lastModifiedBy>
  <cp:revision>325</cp:revision>
  <dcterms:created xsi:type="dcterms:W3CDTF">2011-03-10T15:51:49Z</dcterms:created>
  <dcterms:modified xsi:type="dcterms:W3CDTF">2017-09-26T10:43:00Z</dcterms:modified>
</cp:coreProperties>
</file>