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942" r:id="rId1"/>
  </p:sldMasterIdLst>
  <p:notesMasterIdLst>
    <p:notesMasterId r:id="rId264"/>
  </p:notesMasterIdLst>
  <p:sldIdLst>
    <p:sldId id="544" r:id="rId2"/>
    <p:sldId id="256" r:id="rId3"/>
    <p:sldId id="258" r:id="rId4"/>
    <p:sldId id="260" r:id="rId5"/>
    <p:sldId id="266" r:id="rId6"/>
    <p:sldId id="262" r:id="rId7"/>
    <p:sldId id="554" r:id="rId8"/>
    <p:sldId id="265" r:id="rId9"/>
    <p:sldId id="267" r:id="rId10"/>
    <p:sldId id="269" r:id="rId11"/>
    <p:sldId id="270" r:id="rId12"/>
    <p:sldId id="272" r:id="rId13"/>
    <p:sldId id="546" r:id="rId14"/>
    <p:sldId id="274" r:id="rId15"/>
    <p:sldId id="547" r:id="rId16"/>
    <p:sldId id="275" r:id="rId17"/>
    <p:sldId id="280" r:id="rId18"/>
    <p:sldId id="281" r:id="rId19"/>
    <p:sldId id="548" r:id="rId20"/>
    <p:sldId id="283" r:id="rId21"/>
    <p:sldId id="545" r:id="rId22"/>
    <p:sldId id="284" r:id="rId23"/>
    <p:sldId id="296" r:id="rId24"/>
    <p:sldId id="549" r:id="rId25"/>
    <p:sldId id="550" r:id="rId26"/>
    <p:sldId id="285" r:id="rId27"/>
    <p:sldId id="552" r:id="rId28"/>
    <p:sldId id="286" r:id="rId29"/>
    <p:sldId id="287" r:id="rId30"/>
    <p:sldId id="553" r:id="rId31"/>
    <p:sldId id="555" r:id="rId32"/>
    <p:sldId id="289" r:id="rId33"/>
    <p:sldId id="290" r:id="rId34"/>
    <p:sldId id="291" r:id="rId35"/>
    <p:sldId id="292" r:id="rId36"/>
    <p:sldId id="293" r:id="rId37"/>
    <p:sldId id="297" r:id="rId38"/>
    <p:sldId id="295" r:id="rId39"/>
    <p:sldId id="298" r:id="rId40"/>
    <p:sldId id="299" r:id="rId41"/>
    <p:sldId id="300" r:id="rId42"/>
    <p:sldId id="301" r:id="rId43"/>
    <p:sldId id="302" r:id="rId44"/>
    <p:sldId id="303" r:id="rId45"/>
    <p:sldId id="305" r:id="rId46"/>
    <p:sldId id="306" r:id="rId47"/>
    <p:sldId id="304"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2" r:id="rId62"/>
    <p:sldId id="321" r:id="rId63"/>
    <p:sldId id="323" r:id="rId64"/>
    <p:sldId id="324" r:id="rId65"/>
    <p:sldId id="325" r:id="rId66"/>
    <p:sldId id="326" r:id="rId67"/>
    <p:sldId id="327" r:id="rId68"/>
    <p:sldId id="328" r:id="rId69"/>
    <p:sldId id="329" r:id="rId70"/>
    <p:sldId id="330" r:id="rId71"/>
    <p:sldId id="331" r:id="rId72"/>
    <p:sldId id="332" r:id="rId73"/>
    <p:sldId id="333" r:id="rId74"/>
    <p:sldId id="419" r:id="rId75"/>
    <p:sldId id="420" r:id="rId76"/>
    <p:sldId id="334" r:id="rId77"/>
    <p:sldId id="335" r:id="rId78"/>
    <p:sldId id="336" r:id="rId79"/>
    <p:sldId id="337" r:id="rId80"/>
    <p:sldId id="338" r:id="rId81"/>
    <p:sldId id="348" r:id="rId82"/>
    <p:sldId id="339" r:id="rId83"/>
    <p:sldId id="340" r:id="rId84"/>
    <p:sldId id="341" r:id="rId85"/>
    <p:sldId id="342" r:id="rId86"/>
    <p:sldId id="343" r:id="rId87"/>
    <p:sldId id="344" r:id="rId88"/>
    <p:sldId id="351" r:id="rId89"/>
    <p:sldId id="345" r:id="rId90"/>
    <p:sldId id="350" r:id="rId91"/>
    <p:sldId id="353" r:id="rId92"/>
    <p:sldId id="354" r:id="rId93"/>
    <p:sldId id="355" r:id="rId94"/>
    <p:sldId id="347" r:id="rId95"/>
    <p:sldId id="357" r:id="rId96"/>
    <p:sldId id="356" r:id="rId97"/>
    <p:sldId id="358" r:id="rId98"/>
    <p:sldId id="349" r:id="rId99"/>
    <p:sldId id="359" r:id="rId100"/>
    <p:sldId id="360" r:id="rId101"/>
    <p:sldId id="361" r:id="rId102"/>
    <p:sldId id="362" r:id="rId103"/>
    <p:sldId id="363" r:id="rId104"/>
    <p:sldId id="364" r:id="rId105"/>
    <p:sldId id="365" r:id="rId106"/>
    <p:sldId id="366" r:id="rId107"/>
    <p:sldId id="413" r:id="rId108"/>
    <p:sldId id="367" r:id="rId109"/>
    <p:sldId id="368" r:id="rId110"/>
    <p:sldId id="370" r:id="rId111"/>
    <p:sldId id="371" r:id="rId112"/>
    <p:sldId id="373" r:id="rId113"/>
    <p:sldId id="376" r:id="rId114"/>
    <p:sldId id="374" r:id="rId115"/>
    <p:sldId id="412" r:id="rId116"/>
    <p:sldId id="379" r:id="rId117"/>
    <p:sldId id="414" r:id="rId118"/>
    <p:sldId id="378" r:id="rId119"/>
    <p:sldId id="375" r:id="rId120"/>
    <p:sldId id="381" r:id="rId121"/>
    <p:sldId id="418" r:id="rId122"/>
    <p:sldId id="417" r:id="rId123"/>
    <p:sldId id="384" r:id="rId124"/>
    <p:sldId id="386" r:id="rId125"/>
    <p:sldId id="385" r:id="rId126"/>
    <p:sldId id="382" r:id="rId127"/>
    <p:sldId id="415" r:id="rId128"/>
    <p:sldId id="390" r:id="rId129"/>
    <p:sldId id="393" r:id="rId130"/>
    <p:sldId id="394" r:id="rId131"/>
    <p:sldId id="395" r:id="rId132"/>
    <p:sldId id="397" r:id="rId133"/>
    <p:sldId id="396" r:id="rId134"/>
    <p:sldId id="398" r:id="rId135"/>
    <p:sldId id="399" r:id="rId136"/>
    <p:sldId id="400" r:id="rId137"/>
    <p:sldId id="402" r:id="rId138"/>
    <p:sldId id="403" r:id="rId139"/>
    <p:sldId id="405" r:id="rId140"/>
    <p:sldId id="404" r:id="rId141"/>
    <p:sldId id="401" r:id="rId142"/>
    <p:sldId id="408" r:id="rId143"/>
    <p:sldId id="409" r:id="rId144"/>
    <p:sldId id="406" r:id="rId145"/>
    <p:sldId id="421" r:id="rId146"/>
    <p:sldId id="422" r:id="rId147"/>
    <p:sldId id="432" r:id="rId148"/>
    <p:sldId id="423" r:id="rId149"/>
    <p:sldId id="431" r:id="rId150"/>
    <p:sldId id="424" r:id="rId151"/>
    <p:sldId id="425" r:id="rId152"/>
    <p:sldId id="426" r:id="rId153"/>
    <p:sldId id="427" r:id="rId154"/>
    <p:sldId id="428" r:id="rId155"/>
    <p:sldId id="429" r:id="rId156"/>
    <p:sldId id="430" r:id="rId157"/>
    <p:sldId id="444" r:id="rId158"/>
    <p:sldId id="433" r:id="rId159"/>
    <p:sldId id="434" r:id="rId160"/>
    <p:sldId id="435" r:id="rId161"/>
    <p:sldId id="436" r:id="rId162"/>
    <p:sldId id="437" r:id="rId163"/>
    <p:sldId id="441" r:id="rId164"/>
    <p:sldId id="438" r:id="rId165"/>
    <p:sldId id="440" r:id="rId166"/>
    <p:sldId id="456" r:id="rId167"/>
    <p:sldId id="407" r:id="rId168"/>
    <p:sldId id="457" r:id="rId169"/>
    <p:sldId id="411" r:id="rId170"/>
    <p:sldId id="458" r:id="rId171"/>
    <p:sldId id="459" r:id="rId172"/>
    <p:sldId id="439" r:id="rId173"/>
    <p:sldId id="464" r:id="rId174"/>
    <p:sldId id="460" r:id="rId175"/>
    <p:sldId id="461" r:id="rId176"/>
    <p:sldId id="462" r:id="rId177"/>
    <p:sldId id="463" r:id="rId178"/>
    <p:sldId id="465" r:id="rId179"/>
    <p:sldId id="466" r:id="rId180"/>
    <p:sldId id="467" r:id="rId181"/>
    <p:sldId id="472" r:id="rId182"/>
    <p:sldId id="475" r:id="rId183"/>
    <p:sldId id="468" r:id="rId184"/>
    <p:sldId id="469" r:id="rId185"/>
    <p:sldId id="470" r:id="rId186"/>
    <p:sldId id="471" r:id="rId187"/>
    <p:sldId id="473" r:id="rId188"/>
    <p:sldId id="474" r:id="rId189"/>
    <p:sldId id="480" r:id="rId190"/>
    <p:sldId id="476" r:id="rId191"/>
    <p:sldId id="477" r:id="rId192"/>
    <p:sldId id="478" r:id="rId193"/>
    <p:sldId id="479" r:id="rId194"/>
    <p:sldId id="481" r:id="rId195"/>
    <p:sldId id="482" r:id="rId196"/>
    <p:sldId id="485" r:id="rId197"/>
    <p:sldId id="483" r:id="rId198"/>
    <p:sldId id="484" r:id="rId199"/>
    <p:sldId id="486" r:id="rId200"/>
    <p:sldId id="487" r:id="rId201"/>
    <p:sldId id="489" r:id="rId202"/>
    <p:sldId id="488" r:id="rId203"/>
    <p:sldId id="443" r:id="rId204"/>
    <p:sldId id="491" r:id="rId205"/>
    <p:sldId id="496" r:id="rId206"/>
    <p:sldId id="493" r:id="rId207"/>
    <p:sldId id="494" r:id="rId208"/>
    <p:sldId id="495" r:id="rId209"/>
    <p:sldId id="410" r:id="rId210"/>
    <p:sldId id="490" r:id="rId211"/>
    <p:sldId id="492" r:id="rId212"/>
    <p:sldId id="497" r:id="rId213"/>
    <p:sldId id="450" r:id="rId214"/>
    <p:sldId id="498" r:id="rId215"/>
    <p:sldId id="499" r:id="rId216"/>
    <p:sldId id="448" r:id="rId217"/>
    <p:sldId id="500" r:id="rId218"/>
    <p:sldId id="452" r:id="rId219"/>
    <p:sldId id="453" r:id="rId220"/>
    <p:sldId id="454" r:id="rId221"/>
    <p:sldId id="451" r:id="rId222"/>
    <p:sldId id="455" r:id="rId223"/>
    <p:sldId id="501" r:id="rId224"/>
    <p:sldId id="502" r:id="rId225"/>
    <p:sldId id="503" r:id="rId226"/>
    <p:sldId id="504" r:id="rId227"/>
    <p:sldId id="442" r:id="rId228"/>
    <p:sldId id="505" r:id="rId229"/>
    <p:sldId id="506" r:id="rId230"/>
    <p:sldId id="519" r:id="rId231"/>
    <p:sldId id="522" r:id="rId232"/>
    <p:sldId id="507" r:id="rId233"/>
    <p:sldId id="508" r:id="rId234"/>
    <p:sldId id="528" r:id="rId235"/>
    <p:sldId id="529" r:id="rId236"/>
    <p:sldId id="509" r:id="rId237"/>
    <p:sldId id="531" r:id="rId238"/>
    <p:sldId id="530" r:id="rId239"/>
    <p:sldId id="510" r:id="rId240"/>
    <p:sldId id="532" r:id="rId241"/>
    <p:sldId id="535" r:id="rId242"/>
    <p:sldId id="533" r:id="rId243"/>
    <p:sldId id="537" r:id="rId244"/>
    <p:sldId id="538" r:id="rId245"/>
    <p:sldId id="511" r:id="rId246"/>
    <p:sldId id="534" r:id="rId247"/>
    <p:sldId id="514" r:id="rId248"/>
    <p:sldId id="536" r:id="rId249"/>
    <p:sldId id="513" r:id="rId250"/>
    <p:sldId id="540" r:id="rId251"/>
    <p:sldId id="541" r:id="rId252"/>
    <p:sldId id="515" r:id="rId253"/>
    <p:sldId id="542" r:id="rId254"/>
    <p:sldId id="516" r:id="rId255"/>
    <p:sldId id="523" r:id="rId256"/>
    <p:sldId id="543" r:id="rId257"/>
    <p:sldId id="517" r:id="rId258"/>
    <p:sldId id="524" r:id="rId259"/>
    <p:sldId id="518" r:id="rId260"/>
    <p:sldId id="525" r:id="rId261"/>
    <p:sldId id="526" r:id="rId262"/>
    <p:sldId id="527" r:id="rId263"/>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1660" autoAdjust="0"/>
    <p:restoredTop sz="94118" autoAdjust="0"/>
  </p:normalViewPr>
  <p:slideViewPr>
    <p:cSldViewPr>
      <p:cViewPr varScale="1">
        <p:scale>
          <a:sx n="81" d="100"/>
          <a:sy n="81" d="100"/>
        </p:scale>
        <p:origin x="902" y="5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slide" Target="slides/slide259.xml"/><Relationship Id="rId265"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viewProps" Target="viewProps.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notesMaster" Target="notesMasters/notesMaster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4E102410-015D-4A5B-9046-2815A2F175BC}" type="datetimeFigureOut">
              <a:rPr lang="ar-SA" smtClean="0"/>
              <a:pPr/>
              <a:t>05/07/37</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A6DE0EE6-9C44-4F88-8360-16D7A16804A9}" type="slidenum">
              <a:rPr lang="ar-SA" smtClean="0"/>
              <a:pPr/>
              <a:t>‹#›</a:t>
            </a:fld>
            <a:endParaRPr lang="ar-SA"/>
          </a:p>
        </p:txBody>
      </p:sp>
    </p:spTree>
    <p:extLst>
      <p:ext uri="{BB962C8B-B14F-4D97-AF65-F5344CB8AC3E}">
        <p14:creationId xmlns:p14="http://schemas.microsoft.com/office/powerpoint/2010/main" val="326722541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DE0EE6-9C44-4F88-8360-16D7A16804A9}" type="slidenum">
              <a:rPr lang="ar-SA" smtClean="0"/>
              <a:pPr/>
              <a:t>1</a:t>
            </a:fld>
            <a:endParaRPr lang="ar-SA"/>
          </a:p>
        </p:txBody>
      </p:sp>
    </p:spTree>
    <p:extLst>
      <p:ext uri="{BB962C8B-B14F-4D97-AF65-F5344CB8AC3E}">
        <p14:creationId xmlns:p14="http://schemas.microsoft.com/office/powerpoint/2010/main" val="2558075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33</a:t>
            </a:fld>
            <a:endParaRPr lang="ar-SA"/>
          </a:p>
        </p:txBody>
      </p:sp>
    </p:spTree>
    <p:extLst>
      <p:ext uri="{BB962C8B-B14F-4D97-AF65-F5344CB8AC3E}">
        <p14:creationId xmlns:p14="http://schemas.microsoft.com/office/powerpoint/2010/main" val="94310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50</a:t>
            </a:fld>
            <a:endParaRPr lang="ar-SA"/>
          </a:p>
        </p:txBody>
      </p:sp>
    </p:spTree>
    <p:extLst>
      <p:ext uri="{BB962C8B-B14F-4D97-AF65-F5344CB8AC3E}">
        <p14:creationId xmlns:p14="http://schemas.microsoft.com/office/powerpoint/2010/main" val="14919389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72</a:t>
            </a:fld>
            <a:endParaRPr lang="ar-SA"/>
          </a:p>
        </p:txBody>
      </p:sp>
    </p:spTree>
    <p:extLst>
      <p:ext uri="{BB962C8B-B14F-4D97-AF65-F5344CB8AC3E}">
        <p14:creationId xmlns:p14="http://schemas.microsoft.com/office/powerpoint/2010/main" val="2933233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78</a:t>
            </a:fld>
            <a:endParaRPr lang="ar-SA"/>
          </a:p>
        </p:txBody>
      </p:sp>
    </p:spTree>
    <p:extLst>
      <p:ext uri="{BB962C8B-B14F-4D97-AF65-F5344CB8AC3E}">
        <p14:creationId xmlns:p14="http://schemas.microsoft.com/office/powerpoint/2010/main" val="25454460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93</a:t>
            </a:fld>
            <a:endParaRPr lang="ar-SA"/>
          </a:p>
        </p:txBody>
      </p:sp>
    </p:spTree>
    <p:extLst>
      <p:ext uri="{BB962C8B-B14F-4D97-AF65-F5344CB8AC3E}">
        <p14:creationId xmlns:p14="http://schemas.microsoft.com/office/powerpoint/2010/main" val="29548666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94</a:t>
            </a:fld>
            <a:endParaRPr lang="ar-SA"/>
          </a:p>
        </p:txBody>
      </p:sp>
    </p:spTree>
    <p:extLst>
      <p:ext uri="{BB962C8B-B14F-4D97-AF65-F5344CB8AC3E}">
        <p14:creationId xmlns:p14="http://schemas.microsoft.com/office/powerpoint/2010/main" val="31988923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Ring </a:t>
            </a:r>
            <a:r>
              <a:rPr lang="en-US" sz="1200" kern="1200" dirty="0" err="1" smtClean="0">
                <a:solidFill>
                  <a:schemeClr val="tx1"/>
                </a:solidFill>
                <a:latin typeface="+mn-lt"/>
                <a:ea typeface="+mn-ea"/>
                <a:cs typeface="+mn-cs"/>
              </a:rPr>
              <a:t>porus</a:t>
            </a:r>
            <a:r>
              <a:rPr lang="en-US" sz="1200" kern="1200" dirty="0" smtClean="0">
                <a:solidFill>
                  <a:schemeClr val="tx1"/>
                </a:solidFill>
                <a:latin typeface="+mn-lt"/>
                <a:ea typeface="+mn-ea"/>
                <a:cs typeface="+mn-cs"/>
              </a:rPr>
              <a:t> wood</a:t>
            </a:r>
            <a:endParaRPr lang="ar-SA" sz="1200" kern="1200" dirty="0" smtClean="0">
              <a:solidFill>
                <a:schemeClr val="tx1"/>
              </a:solidFill>
              <a:latin typeface="+mn-lt"/>
              <a:ea typeface="+mn-ea"/>
              <a:cs typeface="+mn-cs"/>
            </a:endParaRPr>
          </a:p>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107</a:t>
            </a:fld>
            <a:endParaRPr lang="ar-SA"/>
          </a:p>
        </p:txBody>
      </p:sp>
    </p:spTree>
    <p:extLst>
      <p:ext uri="{BB962C8B-B14F-4D97-AF65-F5344CB8AC3E}">
        <p14:creationId xmlns:p14="http://schemas.microsoft.com/office/powerpoint/2010/main" val="38428959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109</a:t>
            </a:fld>
            <a:endParaRPr lang="ar-SA"/>
          </a:p>
        </p:txBody>
      </p:sp>
    </p:spTree>
    <p:extLst>
      <p:ext uri="{BB962C8B-B14F-4D97-AF65-F5344CB8AC3E}">
        <p14:creationId xmlns:p14="http://schemas.microsoft.com/office/powerpoint/2010/main" val="2554188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123</a:t>
            </a:fld>
            <a:endParaRPr lang="ar-SA"/>
          </a:p>
        </p:txBody>
      </p:sp>
    </p:spTree>
    <p:extLst>
      <p:ext uri="{BB962C8B-B14F-4D97-AF65-F5344CB8AC3E}">
        <p14:creationId xmlns:p14="http://schemas.microsoft.com/office/powerpoint/2010/main" val="34313608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124</a:t>
            </a:fld>
            <a:endParaRPr lang="ar-SA"/>
          </a:p>
        </p:txBody>
      </p:sp>
    </p:spTree>
    <p:extLst>
      <p:ext uri="{BB962C8B-B14F-4D97-AF65-F5344CB8AC3E}">
        <p14:creationId xmlns:p14="http://schemas.microsoft.com/office/powerpoint/2010/main" val="2671966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DE0EE6-9C44-4F88-8360-16D7A16804A9}" type="slidenum">
              <a:rPr lang="ar-SA" smtClean="0"/>
              <a:pPr/>
              <a:t>2</a:t>
            </a:fld>
            <a:endParaRPr lang="ar-SA"/>
          </a:p>
        </p:txBody>
      </p:sp>
    </p:spTree>
    <p:extLst>
      <p:ext uri="{BB962C8B-B14F-4D97-AF65-F5344CB8AC3E}">
        <p14:creationId xmlns:p14="http://schemas.microsoft.com/office/powerpoint/2010/main" val="9498860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126</a:t>
            </a:fld>
            <a:endParaRPr lang="ar-SA"/>
          </a:p>
        </p:txBody>
      </p:sp>
    </p:spTree>
    <p:extLst>
      <p:ext uri="{BB962C8B-B14F-4D97-AF65-F5344CB8AC3E}">
        <p14:creationId xmlns:p14="http://schemas.microsoft.com/office/powerpoint/2010/main" val="34970669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sz="1200" kern="1200" dirty="0" smtClean="0">
                <a:solidFill>
                  <a:schemeClr val="tx1"/>
                </a:solidFill>
                <a:latin typeface="+mn-lt"/>
                <a:ea typeface="+mn-ea"/>
                <a:cs typeface="+mn-cs"/>
              </a:rPr>
              <a:t>النمو الابتدائي في الجذر</a:t>
            </a:r>
          </a:p>
          <a:p>
            <a:r>
              <a:rPr lang="ar-SA" dirty="0" smtClean="0"/>
              <a:t>ر </a:t>
            </a:r>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128</a:t>
            </a:fld>
            <a:endParaRPr lang="ar-SA"/>
          </a:p>
        </p:txBody>
      </p:sp>
    </p:spTree>
    <p:extLst>
      <p:ext uri="{BB962C8B-B14F-4D97-AF65-F5344CB8AC3E}">
        <p14:creationId xmlns:p14="http://schemas.microsoft.com/office/powerpoint/2010/main" val="16664015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sz="1200" kern="1200" dirty="0" smtClean="0">
                <a:solidFill>
                  <a:schemeClr val="tx1"/>
                </a:solidFill>
                <a:latin typeface="+mn-lt"/>
                <a:ea typeface="+mn-ea"/>
                <a:cs typeface="+mn-cs"/>
              </a:rPr>
              <a:t>النمو الثانوي الشاذ في نباتات ذوات الفلقة الواحدة </a:t>
            </a:r>
          </a:p>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142</a:t>
            </a:fld>
            <a:endParaRPr lang="ar-SA"/>
          </a:p>
        </p:txBody>
      </p:sp>
    </p:spTree>
    <p:extLst>
      <p:ext uri="{BB962C8B-B14F-4D97-AF65-F5344CB8AC3E}">
        <p14:creationId xmlns:p14="http://schemas.microsoft.com/office/powerpoint/2010/main" val="728387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sz="1200" kern="1200" dirty="0" smtClean="0">
                <a:solidFill>
                  <a:schemeClr val="tx1"/>
                </a:solidFill>
                <a:latin typeface="+mn-lt"/>
                <a:ea typeface="+mn-ea"/>
                <a:cs typeface="+mn-cs"/>
              </a:rPr>
              <a:t>البشرة</a:t>
            </a:r>
          </a:p>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147</a:t>
            </a:fld>
            <a:endParaRPr lang="ar-SA"/>
          </a:p>
        </p:txBody>
      </p:sp>
    </p:spTree>
    <p:extLst>
      <p:ext uri="{BB962C8B-B14F-4D97-AF65-F5344CB8AC3E}">
        <p14:creationId xmlns:p14="http://schemas.microsoft.com/office/powerpoint/2010/main" val="38129821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154</a:t>
            </a:fld>
            <a:endParaRPr lang="ar-SA"/>
          </a:p>
        </p:txBody>
      </p:sp>
    </p:spTree>
    <p:extLst>
      <p:ext uri="{BB962C8B-B14F-4D97-AF65-F5344CB8AC3E}">
        <p14:creationId xmlns:p14="http://schemas.microsoft.com/office/powerpoint/2010/main" val="10710631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158</a:t>
            </a:fld>
            <a:endParaRPr lang="ar-SA"/>
          </a:p>
        </p:txBody>
      </p:sp>
    </p:spTree>
    <p:extLst>
      <p:ext uri="{BB962C8B-B14F-4D97-AF65-F5344CB8AC3E}">
        <p14:creationId xmlns:p14="http://schemas.microsoft.com/office/powerpoint/2010/main" val="14823518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162</a:t>
            </a:fld>
            <a:endParaRPr lang="ar-SA"/>
          </a:p>
        </p:txBody>
      </p:sp>
    </p:spTree>
    <p:extLst>
      <p:ext uri="{BB962C8B-B14F-4D97-AF65-F5344CB8AC3E}">
        <p14:creationId xmlns:p14="http://schemas.microsoft.com/office/powerpoint/2010/main" val="1534972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sz="1200" kern="1200" dirty="0" smtClean="0">
                <a:solidFill>
                  <a:schemeClr val="tx1"/>
                </a:solidFill>
                <a:latin typeface="+mn-lt"/>
                <a:ea typeface="+mn-ea"/>
                <a:cs typeface="+mn-cs"/>
              </a:rPr>
              <a:t>ساق </a:t>
            </a:r>
            <a:r>
              <a:rPr lang="ar-SA" sz="1200" kern="1200" dirty="0" err="1" smtClean="0">
                <a:solidFill>
                  <a:schemeClr val="tx1"/>
                </a:solidFill>
                <a:latin typeface="+mn-lt"/>
                <a:ea typeface="+mn-ea"/>
                <a:cs typeface="+mn-cs"/>
              </a:rPr>
              <a:t>الدرتسينا</a:t>
            </a:r>
            <a:r>
              <a:rPr lang="ar-SA" sz="1200" kern="1200" dirty="0" smtClean="0">
                <a:solidFill>
                  <a:schemeClr val="tx1"/>
                </a:solidFill>
                <a:latin typeface="+mn-lt"/>
                <a:ea typeface="+mn-ea"/>
                <a:cs typeface="+mn-cs"/>
              </a:rPr>
              <a:t> المسن</a:t>
            </a:r>
          </a:p>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165</a:t>
            </a:fld>
            <a:endParaRPr lang="ar-SA"/>
          </a:p>
        </p:txBody>
      </p:sp>
    </p:spTree>
    <p:extLst>
      <p:ext uri="{BB962C8B-B14F-4D97-AF65-F5344CB8AC3E}">
        <p14:creationId xmlns:p14="http://schemas.microsoft.com/office/powerpoint/2010/main" val="28876880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166</a:t>
            </a:fld>
            <a:endParaRPr lang="ar-SA"/>
          </a:p>
        </p:txBody>
      </p:sp>
    </p:spTree>
    <p:extLst>
      <p:ext uri="{BB962C8B-B14F-4D97-AF65-F5344CB8AC3E}">
        <p14:creationId xmlns:p14="http://schemas.microsoft.com/office/powerpoint/2010/main" val="13633852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SA" sz="1200" kern="1200" dirty="0" smtClean="0">
                <a:solidFill>
                  <a:schemeClr val="tx1"/>
                </a:solidFill>
                <a:latin typeface="+mn-lt"/>
                <a:ea typeface="+mn-ea"/>
                <a:cs typeface="+mn-cs"/>
              </a:rPr>
              <a:t>نبات </a:t>
            </a:r>
            <a:r>
              <a:rPr lang="ar-SA" sz="1200" kern="1200" dirty="0" err="1" smtClean="0">
                <a:solidFill>
                  <a:schemeClr val="tx1"/>
                </a:solidFill>
                <a:latin typeface="+mn-lt"/>
                <a:ea typeface="+mn-ea"/>
                <a:cs typeface="+mn-cs"/>
              </a:rPr>
              <a:t>الذرةنبات</a:t>
            </a:r>
            <a:r>
              <a:rPr lang="ar-SA" sz="1200" kern="1200" dirty="0" smtClean="0">
                <a:solidFill>
                  <a:schemeClr val="tx1"/>
                </a:solidFill>
                <a:latin typeface="+mn-lt"/>
                <a:ea typeface="+mn-ea"/>
                <a:cs typeface="+mn-cs"/>
              </a:rPr>
              <a:t> الذرة</a:t>
            </a:r>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176</a:t>
            </a:fld>
            <a:endParaRPr lang="ar-SA"/>
          </a:p>
        </p:txBody>
      </p:sp>
    </p:spTree>
    <p:extLst>
      <p:ext uri="{BB962C8B-B14F-4D97-AF65-F5344CB8AC3E}">
        <p14:creationId xmlns:p14="http://schemas.microsoft.com/office/powerpoint/2010/main" val="3360791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DE0EE6-9C44-4F88-8360-16D7A16804A9}" type="slidenum">
              <a:rPr lang="ar-SA" smtClean="0"/>
              <a:pPr/>
              <a:t>3</a:t>
            </a:fld>
            <a:endParaRPr lang="ar-SA"/>
          </a:p>
        </p:txBody>
      </p:sp>
    </p:spTree>
    <p:extLst>
      <p:ext uri="{BB962C8B-B14F-4D97-AF65-F5344CB8AC3E}">
        <p14:creationId xmlns:p14="http://schemas.microsoft.com/office/powerpoint/2010/main" val="14882678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178</a:t>
            </a:fld>
            <a:endParaRPr lang="ar-SA"/>
          </a:p>
        </p:txBody>
      </p:sp>
    </p:spTree>
    <p:extLst>
      <p:ext uri="{BB962C8B-B14F-4D97-AF65-F5344CB8AC3E}">
        <p14:creationId xmlns:p14="http://schemas.microsoft.com/office/powerpoint/2010/main" val="38567335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183</a:t>
            </a:fld>
            <a:endParaRPr lang="ar-SA"/>
          </a:p>
        </p:txBody>
      </p:sp>
    </p:spTree>
    <p:extLst>
      <p:ext uri="{BB962C8B-B14F-4D97-AF65-F5344CB8AC3E}">
        <p14:creationId xmlns:p14="http://schemas.microsoft.com/office/powerpoint/2010/main" val="28876339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sz="1200" kern="1200" dirty="0" smtClean="0">
                <a:solidFill>
                  <a:schemeClr val="tx1"/>
                </a:solidFill>
                <a:latin typeface="+mn-lt"/>
                <a:ea typeface="+mn-ea"/>
                <a:cs typeface="+mn-cs"/>
              </a:rPr>
              <a:t>نبات الشورى</a:t>
            </a:r>
          </a:p>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185</a:t>
            </a:fld>
            <a:endParaRPr lang="ar-SA"/>
          </a:p>
        </p:txBody>
      </p:sp>
    </p:spTree>
    <p:extLst>
      <p:ext uri="{BB962C8B-B14F-4D97-AF65-F5344CB8AC3E}">
        <p14:creationId xmlns:p14="http://schemas.microsoft.com/office/powerpoint/2010/main" val="40022982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sz="1200" kern="1200" dirty="0" smtClean="0">
                <a:solidFill>
                  <a:schemeClr val="tx1"/>
                </a:solidFill>
                <a:latin typeface="+mn-lt"/>
                <a:ea typeface="+mn-ea"/>
                <a:cs typeface="+mn-cs"/>
              </a:rPr>
              <a:t>نبات الشورى</a:t>
            </a:r>
          </a:p>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186</a:t>
            </a:fld>
            <a:endParaRPr lang="ar-SA"/>
          </a:p>
        </p:txBody>
      </p:sp>
    </p:spTree>
    <p:extLst>
      <p:ext uri="{BB962C8B-B14F-4D97-AF65-F5344CB8AC3E}">
        <p14:creationId xmlns:p14="http://schemas.microsoft.com/office/powerpoint/2010/main" val="20981831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sz="1200" kern="1200" dirty="0" smtClean="0">
                <a:solidFill>
                  <a:schemeClr val="tx1"/>
                </a:solidFill>
                <a:latin typeface="+mn-lt"/>
                <a:ea typeface="+mn-ea"/>
                <a:cs typeface="+mn-cs"/>
              </a:rPr>
              <a:t>غدة رحيقية </a:t>
            </a:r>
            <a:r>
              <a:rPr lang="en-US" sz="1200" kern="1200" dirty="0" err="1" smtClean="0">
                <a:solidFill>
                  <a:schemeClr val="tx1"/>
                </a:solidFill>
                <a:latin typeface="+mn-lt"/>
                <a:ea typeface="+mn-ea"/>
                <a:cs typeface="+mn-cs"/>
              </a:rPr>
              <a:t>Nectary</a:t>
            </a:r>
            <a:endParaRPr lang="ar-SA" sz="1200" kern="1200" dirty="0" smtClean="0">
              <a:solidFill>
                <a:schemeClr val="tx1"/>
              </a:solidFill>
              <a:latin typeface="+mn-lt"/>
              <a:ea typeface="+mn-ea"/>
              <a:cs typeface="+mn-cs"/>
            </a:endParaRPr>
          </a:p>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190</a:t>
            </a:fld>
            <a:endParaRPr lang="ar-SA"/>
          </a:p>
        </p:txBody>
      </p:sp>
    </p:spTree>
    <p:extLst>
      <p:ext uri="{BB962C8B-B14F-4D97-AF65-F5344CB8AC3E}">
        <p14:creationId xmlns:p14="http://schemas.microsoft.com/office/powerpoint/2010/main" val="42886322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DE0EE6-9C44-4F88-8360-16D7A16804A9}" type="slidenum">
              <a:rPr lang="ar-SA" smtClean="0"/>
              <a:pPr/>
              <a:t>197</a:t>
            </a:fld>
            <a:endParaRPr lang="ar-SA"/>
          </a:p>
        </p:txBody>
      </p:sp>
    </p:spTree>
    <p:extLst>
      <p:ext uri="{BB962C8B-B14F-4D97-AF65-F5344CB8AC3E}">
        <p14:creationId xmlns:p14="http://schemas.microsoft.com/office/powerpoint/2010/main" val="25738201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DE0EE6-9C44-4F88-8360-16D7A16804A9}" type="slidenum">
              <a:rPr lang="ar-SA" smtClean="0"/>
              <a:pPr/>
              <a:t>198</a:t>
            </a:fld>
            <a:endParaRPr lang="ar-SA"/>
          </a:p>
        </p:txBody>
      </p:sp>
    </p:spTree>
    <p:extLst>
      <p:ext uri="{BB962C8B-B14F-4D97-AF65-F5344CB8AC3E}">
        <p14:creationId xmlns:p14="http://schemas.microsoft.com/office/powerpoint/2010/main" val="16472952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200</a:t>
            </a:fld>
            <a:endParaRPr lang="ar-SA"/>
          </a:p>
        </p:txBody>
      </p:sp>
    </p:spTree>
    <p:extLst>
      <p:ext uri="{BB962C8B-B14F-4D97-AF65-F5344CB8AC3E}">
        <p14:creationId xmlns:p14="http://schemas.microsoft.com/office/powerpoint/2010/main" val="9947138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Yellow </a:t>
            </a:r>
            <a:r>
              <a:rPr lang="en-US" sz="1200" kern="1200" dirty="0" err="1" smtClean="0">
                <a:solidFill>
                  <a:schemeClr val="tx1"/>
                </a:solidFill>
                <a:latin typeface="+mn-lt"/>
                <a:ea typeface="+mn-ea"/>
                <a:cs typeface="+mn-cs"/>
              </a:rPr>
              <a:t>Osmophore</a:t>
            </a:r>
            <a:endParaRPr lang="ar-SA" sz="1200" kern="1200" dirty="0" smtClean="0">
              <a:solidFill>
                <a:schemeClr val="tx1"/>
              </a:solidFill>
              <a:latin typeface="+mn-lt"/>
              <a:ea typeface="+mn-ea"/>
              <a:cs typeface="+mn-cs"/>
            </a:endParaRPr>
          </a:p>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201</a:t>
            </a:fld>
            <a:endParaRPr lang="ar-SA"/>
          </a:p>
        </p:txBody>
      </p:sp>
    </p:spTree>
    <p:extLst>
      <p:ext uri="{BB962C8B-B14F-4D97-AF65-F5344CB8AC3E}">
        <p14:creationId xmlns:p14="http://schemas.microsoft.com/office/powerpoint/2010/main" val="23201370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213</a:t>
            </a:fld>
            <a:endParaRPr lang="ar-SA"/>
          </a:p>
        </p:txBody>
      </p:sp>
    </p:spTree>
    <p:extLst>
      <p:ext uri="{BB962C8B-B14F-4D97-AF65-F5344CB8AC3E}">
        <p14:creationId xmlns:p14="http://schemas.microsoft.com/office/powerpoint/2010/main" val="1712628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DE0EE6-9C44-4F88-8360-16D7A16804A9}" type="slidenum">
              <a:rPr lang="ar-SA" smtClean="0"/>
              <a:pPr/>
              <a:t>11</a:t>
            </a:fld>
            <a:endParaRPr lang="ar-SA"/>
          </a:p>
        </p:txBody>
      </p:sp>
    </p:spTree>
    <p:extLst>
      <p:ext uri="{BB962C8B-B14F-4D97-AF65-F5344CB8AC3E}">
        <p14:creationId xmlns:p14="http://schemas.microsoft.com/office/powerpoint/2010/main" val="17844585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232</a:t>
            </a:fld>
            <a:endParaRPr lang="ar-SA"/>
          </a:p>
        </p:txBody>
      </p:sp>
    </p:spTree>
    <p:extLst>
      <p:ext uri="{BB962C8B-B14F-4D97-AF65-F5344CB8AC3E}">
        <p14:creationId xmlns:p14="http://schemas.microsoft.com/office/powerpoint/2010/main" val="2475252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A6DE0EE6-9C44-4F88-8360-16D7A16804A9}" type="slidenum">
              <a:rPr lang="ar-SA" smtClean="0"/>
              <a:pPr/>
              <a:t>14</a:t>
            </a:fld>
            <a:endParaRPr lang="ar-SA"/>
          </a:p>
        </p:txBody>
      </p:sp>
    </p:spTree>
    <p:extLst>
      <p:ext uri="{BB962C8B-B14F-4D97-AF65-F5344CB8AC3E}">
        <p14:creationId xmlns:p14="http://schemas.microsoft.com/office/powerpoint/2010/main" val="1127985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DE0EE6-9C44-4F88-8360-16D7A16804A9}" type="slidenum">
              <a:rPr lang="ar-SA" smtClean="0"/>
              <a:pPr/>
              <a:t>15</a:t>
            </a:fld>
            <a:endParaRPr lang="ar-SA"/>
          </a:p>
        </p:txBody>
      </p:sp>
    </p:spTree>
    <p:extLst>
      <p:ext uri="{BB962C8B-B14F-4D97-AF65-F5344CB8AC3E}">
        <p14:creationId xmlns:p14="http://schemas.microsoft.com/office/powerpoint/2010/main" val="2029749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DE0EE6-9C44-4F88-8360-16D7A16804A9}" type="slidenum">
              <a:rPr lang="ar-SA" smtClean="0"/>
              <a:pPr/>
              <a:t>18</a:t>
            </a:fld>
            <a:endParaRPr lang="ar-SA"/>
          </a:p>
        </p:txBody>
      </p:sp>
    </p:spTree>
    <p:extLst>
      <p:ext uri="{BB962C8B-B14F-4D97-AF65-F5344CB8AC3E}">
        <p14:creationId xmlns:p14="http://schemas.microsoft.com/office/powerpoint/2010/main" val="249697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DE0EE6-9C44-4F88-8360-16D7A16804A9}" type="slidenum">
              <a:rPr lang="ar-SA" smtClean="0"/>
              <a:pPr/>
              <a:t>19</a:t>
            </a:fld>
            <a:endParaRPr lang="ar-SA"/>
          </a:p>
        </p:txBody>
      </p:sp>
    </p:spTree>
    <p:extLst>
      <p:ext uri="{BB962C8B-B14F-4D97-AF65-F5344CB8AC3E}">
        <p14:creationId xmlns:p14="http://schemas.microsoft.com/office/powerpoint/2010/main" val="1037351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Callose formation in bamboo. A) Sieve plate in the phloem of a vascular bundle of bamboo. B) Sieve plate in bamboo before injury. C-F) Callose formation around pores after 3 min (C), 10 min (D,E) and 20 min (F).  From </a:t>
            </a:r>
            <a:r>
              <a:rPr lang="en-US" sz="1200" b="1" kern="1200" dirty="0" err="1" smtClean="0">
                <a:solidFill>
                  <a:schemeClr val="tx1"/>
                </a:solidFill>
                <a:effectLst/>
                <a:latin typeface="+mn-lt"/>
                <a:ea typeface="+mn-ea"/>
                <a:cs typeface="+mn-cs"/>
              </a:rPr>
              <a:t>Mullendore</a:t>
            </a:r>
            <a:r>
              <a:rPr lang="en-US" sz="1200" b="1" kern="1200" dirty="0" smtClean="0">
                <a:solidFill>
                  <a:schemeClr val="tx1"/>
                </a:solidFill>
                <a:effectLst/>
                <a:latin typeface="+mn-lt"/>
                <a:ea typeface="+mn-ea"/>
                <a:cs typeface="+mn-cs"/>
              </a:rPr>
              <a:t> et al. (2010) Sieve tube geometry in relation to phloem flow. Plant Cell 22, 579-593. Copyright American Society of Plant Biologists </a:t>
            </a:r>
            <a:endParaRPr lang="en-US" dirty="0"/>
          </a:p>
        </p:txBody>
      </p:sp>
      <p:sp>
        <p:nvSpPr>
          <p:cNvPr id="4" name="Slide Number Placeholder 3"/>
          <p:cNvSpPr>
            <a:spLocks noGrp="1"/>
          </p:cNvSpPr>
          <p:nvPr>
            <p:ph type="sldNum" sz="quarter" idx="10"/>
          </p:nvPr>
        </p:nvSpPr>
        <p:spPr/>
        <p:txBody>
          <a:bodyPr/>
          <a:lstStyle/>
          <a:p>
            <a:fld id="{A6DE0EE6-9C44-4F88-8360-16D7A16804A9}" type="slidenum">
              <a:rPr lang="ar-SA" smtClean="0"/>
              <a:pPr/>
              <a:t>25</a:t>
            </a:fld>
            <a:endParaRPr lang="ar-SA"/>
          </a:p>
        </p:txBody>
      </p:sp>
    </p:spTree>
    <p:extLst>
      <p:ext uri="{BB962C8B-B14F-4D97-AF65-F5344CB8AC3E}">
        <p14:creationId xmlns:p14="http://schemas.microsoft.com/office/powerpoint/2010/main" val="3476928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4530"/>
            <a:ext cx="6858000" cy="2387600"/>
          </a:xfrm>
        </p:spPr>
        <p:txBody>
          <a:bodyPr anchor="b">
            <a:normAutofit/>
          </a:bodyPr>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E27DD9A-C39E-48D7-9943-4637AC9BA25D}" type="datetimeFigureOut">
              <a:rPr lang="ar-SA" smtClean="0"/>
              <a:pPr/>
              <a:t>05/07/37</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D20B6B8-7A8D-4E9B-9B0F-0C281B34EDD9}" type="slidenum">
              <a:rPr lang="ar-SA" smtClean="0"/>
              <a:pPr/>
              <a:t>‹#›</a:t>
            </a:fld>
            <a:endParaRPr lang="ar-SA"/>
          </a:p>
        </p:txBody>
      </p:sp>
    </p:spTree>
    <p:extLst>
      <p:ext uri="{BB962C8B-B14F-4D97-AF65-F5344CB8AC3E}">
        <p14:creationId xmlns:p14="http://schemas.microsoft.com/office/powerpoint/2010/main" val="4055307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27DD9A-C39E-48D7-9943-4637AC9BA25D}" type="datetimeFigureOut">
              <a:rPr lang="ar-SA" smtClean="0"/>
              <a:pPr/>
              <a:t>05/07/37</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D20B6B8-7A8D-4E9B-9B0F-0C281B34EDD9}" type="slidenum">
              <a:rPr lang="ar-SA" smtClean="0"/>
              <a:pPr/>
              <a:t>‹#›</a:t>
            </a:fld>
            <a:endParaRPr lang="ar-SA"/>
          </a:p>
        </p:txBody>
      </p:sp>
    </p:spTree>
    <p:extLst>
      <p:ext uri="{BB962C8B-B14F-4D97-AF65-F5344CB8AC3E}">
        <p14:creationId xmlns:p14="http://schemas.microsoft.com/office/powerpoint/2010/main" val="39233042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0362"/>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0363"/>
            <a:ext cx="5800725" cy="5811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27DD9A-C39E-48D7-9943-4637AC9BA25D}" type="datetimeFigureOut">
              <a:rPr lang="ar-SA" smtClean="0"/>
              <a:pPr/>
              <a:t>05/07/37</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D20B6B8-7A8D-4E9B-9B0F-0C281B34EDD9}" type="slidenum">
              <a:rPr lang="ar-SA" smtClean="0"/>
              <a:pPr/>
              <a:t>‹#›</a:t>
            </a:fld>
            <a:endParaRPr lang="ar-SA"/>
          </a:p>
        </p:txBody>
      </p:sp>
    </p:spTree>
    <p:extLst>
      <p:ext uri="{BB962C8B-B14F-4D97-AF65-F5344CB8AC3E}">
        <p14:creationId xmlns:p14="http://schemas.microsoft.com/office/powerpoint/2010/main" val="1730473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27DD9A-C39E-48D7-9943-4637AC9BA25D}" type="datetimeFigureOut">
              <a:rPr lang="ar-SA" smtClean="0"/>
              <a:pPr/>
              <a:t>05/07/37</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D20B6B8-7A8D-4E9B-9B0F-0C281B34EDD9}" type="slidenum">
              <a:rPr lang="ar-SA" smtClean="0"/>
              <a:pPr/>
              <a:t>‹#›</a:t>
            </a:fld>
            <a:endParaRPr lang="ar-SA"/>
          </a:p>
        </p:txBody>
      </p:sp>
    </p:spTree>
    <p:extLst>
      <p:ext uri="{BB962C8B-B14F-4D97-AF65-F5344CB8AC3E}">
        <p14:creationId xmlns:p14="http://schemas.microsoft.com/office/powerpoint/2010/main" val="1356519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12423"/>
            <a:ext cx="7886700" cy="2851208"/>
          </a:xfrm>
        </p:spPr>
        <p:txBody>
          <a:bodyPr anchor="b">
            <a:normAutofit/>
          </a:bodyPr>
          <a:lstStyle>
            <a:lvl1pPr>
              <a:defRPr sz="4500" b="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52634"/>
            <a:ext cx="7886700" cy="1500187"/>
          </a:xfrm>
        </p:spPr>
        <p:txBody>
          <a:bodyPr anchor="t">
            <a:normAutofit/>
          </a:bodyPr>
          <a:lstStyle>
            <a:lvl1pPr marL="0" indent="0">
              <a:buNone/>
              <a:defRPr sz="180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27DD9A-C39E-48D7-9943-4637AC9BA25D}" type="datetimeFigureOut">
              <a:rPr lang="ar-SA" smtClean="0"/>
              <a:pPr/>
              <a:t>05/07/37</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D20B6B8-7A8D-4E9B-9B0F-0C281B34EDD9}" type="slidenum">
              <a:rPr lang="ar-SA" smtClean="0"/>
              <a:pPr/>
              <a:t>‹#›</a:t>
            </a:fld>
            <a:endParaRPr lang="ar-SA"/>
          </a:p>
        </p:txBody>
      </p:sp>
    </p:spTree>
    <p:extLst>
      <p:ext uri="{BB962C8B-B14F-4D97-AF65-F5344CB8AC3E}">
        <p14:creationId xmlns:p14="http://schemas.microsoft.com/office/powerpoint/2010/main" val="1878387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33845" y="1828801"/>
            <a:ext cx="3886200" cy="4351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8801"/>
            <a:ext cx="3886200" cy="4351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E27DD9A-C39E-48D7-9943-4637AC9BA25D}" type="datetimeFigureOut">
              <a:rPr lang="ar-SA" smtClean="0"/>
              <a:pPr/>
              <a:t>05/07/37</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0D20B6B8-7A8D-4E9B-9B0F-0C281B34EDD9}" type="slidenum">
              <a:rPr lang="ar-SA" smtClean="0"/>
              <a:pPr/>
              <a:t>‹#›</a:t>
            </a:fld>
            <a:endParaRPr lang="ar-SA"/>
          </a:p>
        </p:txBody>
      </p:sp>
    </p:spTree>
    <p:extLst>
      <p:ext uri="{BB962C8B-B14F-4D97-AF65-F5344CB8AC3E}">
        <p14:creationId xmlns:p14="http://schemas.microsoft.com/office/powerpoint/2010/main" val="4318993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3845" y="1681851"/>
            <a:ext cx="3867150" cy="825699"/>
          </a:xfrm>
        </p:spPr>
        <p:txBody>
          <a:bodyPr anchor="b">
            <a:normAutofit/>
          </a:bodyP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33845" y="2507551"/>
            <a:ext cx="3867150" cy="3680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851"/>
            <a:ext cx="3886201" cy="825698"/>
          </a:xfrm>
        </p:spPr>
        <p:txBody>
          <a:bodyPr anchor="b"/>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7551"/>
            <a:ext cx="3886201" cy="3680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E27DD9A-C39E-48D7-9943-4637AC9BA25D}" type="datetimeFigureOut">
              <a:rPr lang="ar-SA" smtClean="0"/>
              <a:pPr/>
              <a:t>05/07/37</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0D20B6B8-7A8D-4E9B-9B0F-0C281B34EDD9}" type="slidenum">
              <a:rPr lang="ar-SA" smtClean="0"/>
              <a:pPr/>
              <a:t>‹#›</a:t>
            </a:fld>
            <a:endParaRPr lang="ar-SA"/>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550426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E27DD9A-C39E-48D7-9943-4637AC9BA25D}" type="datetimeFigureOut">
              <a:rPr lang="ar-SA" smtClean="0"/>
              <a:pPr/>
              <a:t>05/07/37</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0D20B6B8-7A8D-4E9B-9B0F-0C281B34EDD9}" type="slidenum">
              <a:rPr lang="ar-SA" smtClean="0"/>
              <a:pPr/>
              <a:t>‹#›</a:t>
            </a:fld>
            <a:endParaRPr lang="ar-SA"/>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60528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27DD9A-C39E-48D7-9943-4637AC9BA25D}" type="datetimeFigureOut">
              <a:rPr lang="ar-SA" smtClean="0"/>
              <a:pPr/>
              <a:t>05/07/37</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0D20B6B8-7A8D-4E9B-9B0F-0C281B34EDD9}" type="slidenum">
              <a:rPr lang="ar-SA" smtClean="0"/>
              <a:pPr/>
              <a:t>‹#›</a:t>
            </a:fld>
            <a:endParaRPr lang="ar-SA"/>
          </a:p>
        </p:txBody>
      </p:sp>
    </p:spTree>
    <p:extLst>
      <p:ext uri="{BB962C8B-B14F-4D97-AF65-F5344CB8AC3E}">
        <p14:creationId xmlns:p14="http://schemas.microsoft.com/office/powerpoint/2010/main" val="4352485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948940" cy="1600197"/>
          </a:xfrm>
        </p:spPr>
        <p:txBody>
          <a:bodyPr anchor="b">
            <a:normAutofit/>
          </a:bodyPr>
          <a:lstStyle>
            <a:lvl1pP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886200" y="990600"/>
            <a:ext cx="4629150" cy="487680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30936" y="2057399"/>
            <a:ext cx="2948940" cy="3810001"/>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27DD9A-C39E-48D7-9943-4637AC9BA25D}" type="datetimeFigureOut">
              <a:rPr lang="ar-SA" smtClean="0"/>
              <a:pPr/>
              <a:t>05/07/37</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0D20B6B8-7A8D-4E9B-9B0F-0C281B34EDD9}" type="slidenum">
              <a:rPr lang="ar-SA" smtClean="0"/>
              <a:pPr/>
              <a:t>‹#›</a:t>
            </a:fld>
            <a:endParaRPr lang="ar-SA"/>
          </a:p>
        </p:txBody>
      </p:sp>
    </p:spTree>
    <p:extLst>
      <p:ext uri="{BB962C8B-B14F-4D97-AF65-F5344CB8AC3E}">
        <p14:creationId xmlns:p14="http://schemas.microsoft.com/office/powerpoint/2010/main" val="2631135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0"/>
            <a:ext cx="2948940" cy="1600200"/>
          </a:xfrm>
        </p:spPr>
        <p:txBody>
          <a:bodyPr anchor="b">
            <a:normAutofit/>
          </a:bodyPr>
          <a:lstStyle>
            <a:lvl1pP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3886200" y="990600"/>
            <a:ext cx="4629150" cy="4876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30936" y="2057400"/>
            <a:ext cx="2948940" cy="3810000"/>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27DD9A-C39E-48D7-9943-4637AC9BA25D}" type="datetimeFigureOut">
              <a:rPr lang="ar-SA" smtClean="0"/>
              <a:pPr/>
              <a:t>05/07/37</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0D20B6B8-7A8D-4E9B-9B0F-0C281B34EDD9}" type="slidenum">
              <a:rPr lang="ar-SA" smtClean="0"/>
              <a:pPr/>
              <a:t>‹#›</a:t>
            </a:fld>
            <a:endParaRPr lang="ar-SA"/>
          </a:p>
        </p:txBody>
      </p:sp>
    </p:spTree>
    <p:extLst>
      <p:ext uri="{BB962C8B-B14F-4D97-AF65-F5344CB8AC3E}">
        <p14:creationId xmlns:p14="http://schemas.microsoft.com/office/powerpoint/2010/main" val="1345332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65760"/>
            <a:ext cx="7886700" cy="13255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33845" y="1828801"/>
            <a:ext cx="7886700" cy="43513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1E27DD9A-C39E-48D7-9943-4637AC9BA25D}" type="datetimeFigureOut">
              <a:rPr lang="ar-SA" smtClean="0"/>
              <a:pPr/>
              <a:t>05/07/37</a:t>
            </a:fld>
            <a:endParaRPr lang="ar-SA"/>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ar-SA"/>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0D20B6B8-7A8D-4E9B-9B0F-0C281B34EDD9}" type="slidenum">
              <a:rPr lang="ar-SA" smtClean="0"/>
              <a:pPr/>
              <a:t>‹#›</a:t>
            </a:fld>
            <a:endParaRPr lang="ar-SA"/>
          </a:p>
        </p:txBody>
      </p:sp>
    </p:spTree>
    <p:extLst>
      <p:ext uri="{BB962C8B-B14F-4D97-AF65-F5344CB8AC3E}">
        <p14:creationId xmlns:p14="http://schemas.microsoft.com/office/powerpoint/2010/main" val="2353573301"/>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15.jpeg"/></Relationships>
</file>

<file path=ppt/slides/_rels/slide108.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9.jpg"/></Relationships>
</file>

<file path=ppt/slides/_rels/slide110.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hyperlink" Target="http://www.biologyimagelibrary.com/fullImage?imageID=37998&amp;subjectID=4937&amp;sectionID=4946&amp;topicID=4948" TargetMode="External"/><Relationship Id="rId1" Type="http://schemas.openxmlformats.org/officeDocument/2006/relationships/slideLayout" Target="../slideLayouts/slideLayout7.xml"/><Relationship Id="rId5" Type="http://schemas.openxmlformats.org/officeDocument/2006/relationships/image" Target="../media/image119.jpeg"/><Relationship Id="rId4" Type="http://schemas.openxmlformats.org/officeDocument/2006/relationships/hyperlink" Target="http://www.biologyimagelibrary.com/fullImage?imageID=37997&amp;subjectID=4937&amp;sectionID=4946&amp;topicID=4948" TargetMode="External"/></Relationships>
</file>

<file path=ppt/slides/_rels/slide112.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09.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121.gif"/><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hyperlink" Target="http://www.google.com.sa/imgres?imgurl=http://www2.estrellamountain.edu/faculty/farabee/biobk/TiliaPRIMARY.gif&amp;imgrefurl=http://www2.estrellamountain.edu/faculty/farabee/biobk/BioBookPLANTANATII.html&amp;usg=__w-L2IkvABnc9d5YtoODNusCcOM8=&amp;h=318&amp;w=338&amp;sz=59&amp;hl=ar&amp;start=0&amp;zoom=1&amp;tbnid=M0CUBHFOGErPQM:&amp;tbnh=121&amp;tbnw=129&amp;ei=0wLVTae_FYns-gaRwJGiDA&amp;prev=/search?q=Tilia+young+stem&amp;hl=ar&amp;safe=active&amp;sa=X&amp;rlz=1W1RNRN_en&amp;biw=779&amp;bih=247&amp;tbm=isch&amp;prmd=ivns&amp;itbs=1&amp;iact=hc&amp;vpx=246&amp;vpy=-41&amp;dur=7067&amp;hovh=218&amp;hovw=231&amp;tx=146&amp;ty=231&amp;sqi=2&amp;page=1&amp;ndsp=8&amp;ved=1t:429,r:1,s:0"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hyperlink" Target="http://www.corbis.co.in/zoom.php?imageuid=%7b83a83481-e52e-4518-bff3-6b0f13ee2e7c%7d" TargetMode="Externa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32.jpeg"/></Relationships>
</file>

<file path=ppt/slides/_rels/slide129.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5.jp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3" Type="http://schemas.openxmlformats.org/officeDocument/2006/relationships/image" Target="http://www.mhhe.com/biosci/pae/botany/crang/periderm/lenti3/images/sambnEDIT2.jpg" TargetMode="External"/><Relationship Id="rId2" Type="http://schemas.openxmlformats.org/officeDocument/2006/relationships/image" Target="../media/image148.jpeg"/><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7.xml"/><Relationship Id="rId5" Type="http://schemas.openxmlformats.org/officeDocument/2006/relationships/image" Target="../media/image29.jpg"/><Relationship Id="rId4" Type="http://schemas.openxmlformats.org/officeDocument/2006/relationships/image" Target="../media/image28.jpg"/></Relationships>
</file>

<file path=ppt/slides/_rels/slide160.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hyperlink" Target="http://www.botany.hawaii.edu/faculty/webb/BOT311/bot311-00/PlantWatMove/EpiTolBlStomataLab500.jpg" TargetMode="External"/><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2.jpg"/></Relationships>
</file>

<file path=ppt/slides/_rels/slide170.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hyperlink" Target="http://www.sciencephoto.com/image/100171/large/C0035945-Young_stem,_light_micrograph-SPL.jpg" TargetMode="External"/><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2" Type="http://schemas.openxmlformats.org/officeDocument/2006/relationships/image" Target="../media/image163.jpeg"/><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2" Type="http://schemas.openxmlformats.org/officeDocument/2006/relationships/image" Target="../media/image164.jpeg"/><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2" Type="http://schemas.openxmlformats.org/officeDocument/2006/relationships/image" Target="../media/image165.jpeg"/><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2" Type="http://schemas.openxmlformats.org/officeDocument/2006/relationships/image" Target="../media/image166.jpeg"/><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image" Target="../media/image168.jpeg"/><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2" Type="http://schemas.openxmlformats.org/officeDocument/2006/relationships/image" Target="../media/image16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6.jpg"/></Relationships>
</file>

<file path=ppt/slides/_rels/slide180.xml.rels><?xml version="1.0" encoding="UTF-8" standalone="yes"?>
<Relationships xmlns="http://schemas.openxmlformats.org/package/2006/relationships"><Relationship Id="rId2" Type="http://schemas.openxmlformats.org/officeDocument/2006/relationships/image" Target="../media/image170.gif"/><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2" Type="http://schemas.openxmlformats.org/officeDocument/2006/relationships/image" Target="../media/image171.jpeg"/><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2" Type="http://schemas.openxmlformats.org/officeDocument/2006/relationships/image" Target="../media/image174.jpeg"/><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2" Type="http://schemas.openxmlformats.org/officeDocument/2006/relationships/image" Target="../media/image170.gif"/><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hyperlink" Target="https://my-plant.org/clade/lamiaceae/gallery/scutellariaovary" TargetMode="External"/><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hyperlink" Target="https://my-plant.org/clade/lamiaceae/gallery/scutellariaovary"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2" Type="http://schemas.openxmlformats.org/officeDocument/2006/relationships/image" Target="../media/image179.jpeg"/><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3" Type="http://schemas.openxmlformats.org/officeDocument/2006/relationships/image" Target="../media/image180.jpeg"/><Relationship Id="rId2" Type="http://schemas.openxmlformats.org/officeDocument/2006/relationships/hyperlink" Target="http://www.marefa.org/index.php/%D9%85%D9%84%D9%81:Nectar.jpg" TargetMode="External"/><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image" Target="../media/image181.jpeg"/><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2" Type="http://schemas.openxmlformats.org/officeDocument/2006/relationships/image" Target="../media/image183.jpeg"/><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2" Type="http://schemas.openxmlformats.org/officeDocument/2006/relationships/image" Target="../media/image184.jpeg"/><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3" Type="http://schemas.openxmlformats.org/officeDocument/2006/relationships/image" Target="../media/image185.jpeg"/><Relationship Id="rId2" Type="http://schemas.openxmlformats.org/officeDocument/2006/relationships/hyperlink" Target="http://www.botany.hawaii.edu/faculty/webb/bot311/bot311-00/Angiosperm/SaxafragaGynoClose240Lab.jpg" TargetMode="External"/><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3" Type="http://schemas.openxmlformats.org/officeDocument/2006/relationships/image" Target="../media/image186.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2" Type="http://schemas.openxmlformats.org/officeDocument/2006/relationships/image" Target="../media/image18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gif"/></Relationships>
</file>

<file path=ppt/slides/_rels/slide2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3" Type="http://schemas.openxmlformats.org/officeDocument/2006/relationships/image" Target="../media/image189.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3" Type="http://schemas.openxmlformats.org/officeDocument/2006/relationships/hyperlink" Target="http://www.botany.hawaii.edu/faculty/webb/bot311/bot311-00/Angiosperm/OsmoFlrOviewCrop.jpg" TargetMode="External"/><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190.jpeg"/></Relationships>
</file>

<file path=ppt/slides/_rels/slide202.xml.rels><?xml version="1.0" encoding="UTF-8" standalone="yes"?>
<Relationships xmlns="http://schemas.openxmlformats.org/package/2006/relationships"><Relationship Id="rId2" Type="http://schemas.openxmlformats.org/officeDocument/2006/relationships/image" Target="../media/image191.jpeg"/><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2" Type="http://schemas.openxmlformats.org/officeDocument/2006/relationships/image" Target="../media/image192.jpeg"/><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2" Type="http://schemas.openxmlformats.org/officeDocument/2006/relationships/image" Target="../media/image193.jpeg"/><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3" Type="http://schemas.openxmlformats.org/officeDocument/2006/relationships/image" Target="../media/image194.jpeg"/><Relationship Id="rId2" Type="http://schemas.openxmlformats.org/officeDocument/2006/relationships/hyperlink" Target="http://botweb.uwsp.edu/anatomy/images/hydathodes/pages/Anat0499.htm" TargetMode="External"/><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3" Type="http://schemas.openxmlformats.org/officeDocument/2006/relationships/image" Target="../media/image195.jpeg"/><Relationship Id="rId2" Type="http://schemas.openxmlformats.org/officeDocument/2006/relationships/hyperlink" Target="http://botweb.uwsp.edu/anatomy/images/hydathodes/pages/Anat0500.htm" TargetMode="External"/><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3" Type="http://schemas.openxmlformats.org/officeDocument/2006/relationships/image" Target="../media/image196.jpeg"/><Relationship Id="rId2" Type="http://schemas.openxmlformats.org/officeDocument/2006/relationships/hyperlink" Target="http://botweb.uwsp.edu/anatomy/images/hydathodes/pages/Anat0503.htm" TargetMode="External"/><Relationship Id="rId1" Type="http://schemas.openxmlformats.org/officeDocument/2006/relationships/slideLayout" Target="../slideLayouts/slideLayout7.xml"/><Relationship Id="rId4" Type="http://schemas.openxmlformats.org/officeDocument/2006/relationships/image" Target="../media/image197.jpeg"/></Relationships>
</file>

<file path=ppt/slides/_rels/slide209.xml.rels><?xml version="1.0" encoding="UTF-8" standalone="yes"?>
<Relationships xmlns="http://schemas.openxmlformats.org/package/2006/relationships"><Relationship Id="rId2" Type="http://schemas.openxmlformats.org/officeDocument/2006/relationships/image" Target="../media/image19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2" Type="http://schemas.openxmlformats.org/officeDocument/2006/relationships/image" Target="../media/image199.jpeg"/><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3" Type="http://schemas.openxmlformats.org/officeDocument/2006/relationships/image" Target="../media/image200.jpeg"/><Relationship Id="rId2" Type="http://schemas.openxmlformats.org/officeDocument/2006/relationships/hyperlink" Target="http://www.botany.hawaii.edu/faculty/webb/bot311/bot311-00/PlantWatMove/GuttationClose.jpg" TargetMode="External"/><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2" Type="http://schemas.openxmlformats.org/officeDocument/2006/relationships/image" Target="../media/image201.jpeg"/><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3" Type="http://schemas.openxmlformats.org/officeDocument/2006/relationships/image" Target="../media/image202.jpe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203.jpeg"/></Relationships>
</file>

<file path=ppt/slides/_rels/slide214.xml.rels><?xml version="1.0" encoding="UTF-8" standalone="yes"?>
<Relationships xmlns="http://schemas.openxmlformats.org/package/2006/relationships"><Relationship Id="rId2" Type="http://schemas.openxmlformats.org/officeDocument/2006/relationships/image" Target="../media/image201.jpeg"/><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3" Type="http://schemas.openxmlformats.org/officeDocument/2006/relationships/image" Target="../media/image205.jpeg"/><Relationship Id="rId2" Type="http://schemas.openxmlformats.org/officeDocument/2006/relationships/image" Target="../media/image204.jpeg"/><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2" Type="http://schemas.openxmlformats.org/officeDocument/2006/relationships/image" Target="../media/image206.jpeg"/><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2" Type="http://schemas.openxmlformats.org/officeDocument/2006/relationships/image" Target="../media/image207.jpeg"/><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2" Type="http://schemas.openxmlformats.org/officeDocument/2006/relationships/image" Target="../media/image208.jpeg"/><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2" Type="http://schemas.openxmlformats.org/officeDocument/2006/relationships/image" Target="../media/image20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2" Type="http://schemas.openxmlformats.org/officeDocument/2006/relationships/image" Target="../media/image210.jpeg"/><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2" Type="http://schemas.openxmlformats.org/officeDocument/2006/relationships/image" Target="../media/image211.jpeg"/><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2" Type="http://schemas.openxmlformats.org/officeDocument/2006/relationships/image" Target="../media/image212.jpeg"/><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2" Type="http://schemas.openxmlformats.org/officeDocument/2006/relationships/image" Target="../media/image212.jpeg"/><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2" Type="http://schemas.openxmlformats.org/officeDocument/2006/relationships/image" Target="../media/image213.jpeg"/><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2" Type="http://schemas.openxmlformats.org/officeDocument/2006/relationships/image" Target="../media/image214.jpeg"/><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3" Type="http://schemas.openxmlformats.org/officeDocument/2006/relationships/image" Target="../media/image216.jpeg"/><Relationship Id="rId2" Type="http://schemas.openxmlformats.org/officeDocument/2006/relationships/image" Target="../media/image215.jpeg"/><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230.xml.rels><?xml version="1.0" encoding="UTF-8" standalone="yes"?>
<Relationships xmlns="http://schemas.openxmlformats.org/package/2006/relationships"><Relationship Id="rId3" Type="http://schemas.openxmlformats.org/officeDocument/2006/relationships/image" Target="../media/image217.jpeg"/><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23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218.jpeg"/><Relationship Id="rId1" Type="http://schemas.openxmlformats.org/officeDocument/2006/relationships/slideLayout" Target="../slideLayouts/slideLayout7.xml"/><Relationship Id="rId4" Type="http://schemas.openxmlformats.org/officeDocument/2006/relationships/image" Target="../media/image219.jpeg"/></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4.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7.xml"/></Relationships>
</file>

<file path=ppt/slides/_rels/slide235.xml.rels><?xml version="1.0" encoding="UTF-8" standalone="yes"?>
<Relationships xmlns="http://schemas.openxmlformats.org/package/2006/relationships"><Relationship Id="rId2" Type="http://schemas.openxmlformats.org/officeDocument/2006/relationships/image" Target="../media/image220.jpeg"/><Relationship Id="rId1" Type="http://schemas.openxmlformats.org/officeDocument/2006/relationships/slideLayout" Target="../slideLayouts/slideLayout7.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7.xml.rels><?xml version="1.0" encoding="UTF-8" standalone="yes"?>
<Relationships xmlns="http://schemas.openxmlformats.org/package/2006/relationships"><Relationship Id="rId2" Type="http://schemas.openxmlformats.org/officeDocument/2006/relationships/image" Target="../media/image221.jpeg"/><Relationship Id="rId1" Type="http://schemas.openxmlformats.org/officeDocument/2006/relationships/slideLayout" Target="../slideLayouts/slideLayout7.xml"/></Relationships>
</file>

<file path=ppt/slides/_rels/slide238.xml.rels><?xml version="1.0" encoding="UTF-8" standalone="yes"?>
<Relationships xmlns="http://schemas.openxmlformats.org/package/2006/relationships"><Relationship Id="rId2" Type="http://schemas.openxmlformats.org/officeDocument/2006/relationships/image" Target="../media/image222.jpeg"/><Relationship Id="rId1" Type="http://schemas.openxmlformats.org/officeDocument/2006/relationships/slideLayout" Target="../slideLayouts/slideLayout7.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hyperlink" Target="http://www.botany.hawaii.edu/faculty/webb/BOT311/bot311-00/PlantWatMove/EpiTolBlStomataLab500.jpg" TargetMode="External"/><Relationship Id="rId1" Type="http://schemas.openxmlformats.org/officeDocument/2006/relationships/slideLayout" Target="../slideLayouts/slideLayout7.xml"/></Relationships>
</file>

<file path=ppt/slides/_rels/slide241.xml.rels><?xml version="1.0" encoding="UTF-8" standalone="yes"?>
<Relationships xmlns="http://schemas.openxmlformats.org/package/2006/relationships"><Relationship Id="rId2" Type="http://schemas.openxmlformats.org/officeDocument/2006/relationships/image" Target="../media/image223.jpeg"/><Relationship Id="rId1" Type="http://schemas.openxmlformats.org/officeDocument/2006/relationships/slideLayout" Target="../slideLayouts/slideLayout7.xml"/></Relationships>
</file>

<file path=ppt/slides/_rels/slide242.xml.rels><?xml version="1.0" encoding="UTF-8" standalone="yes"?>
<Relationships xmlns="http://schemas.openxmlformats.org/package/2006/relationships"><Relationship Id="rId2" Type="http://schemas.openxmlformats.org/officeDocument/2006/relationships/image" Target="../media/image224.jpeg"/><Relationship Id="rId1" Type="http://schemas.openxmlformats.org/officeDocument/2006/relationships/slideLayout" Target="../slideLayouts/slideLayout7.xml"/></Relationships>
</file>

<file path=ppt/slides/_rels/slide243.xml.rels><?xml version="1.0" encoding="UTF-8" standalone="yes"?>
<Relationships xmlns="http://schemas.openxmlformats.org/package/2006/relationships"><Relationship Id="rId2" Type="http://schemas.openxmlformats.org/officeDocument/2006/relationships/image" Target="../media/image225.jpeg"/><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2" Type="http://schemas.openxmlformats.org/officeDocument/2006/relationships/image" Target="../media/image226.jpeg"/><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2" Type="http://schemas.openxmlformats.org/officeDocument/2006/relationships/image" Target="../media/image227.jpeg"/><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2" Type="http://schemas.openxmlformats.org/officeDocument/2006/relationships/image" Target="../media/image228.jpeg"/><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50.xml.rels><?xml version="1.0" encoding="UTF-8" standalone="yes"?>
<Relationships xmlns="http://schemas.openxmlformats.org/package/2006/relationships"><Relationship Id="rId2" Type="http://schemas.openxmlformats.org/officeDocument/2006/relationships/image" Target="../media/image229.jpeg"/><Relationship Id="rId1" Type="http://schemas.openxmlformats.org/officeDocument/2006/relationships/slideLayout" Target="../slideLayouts/slideLayout7.xml"/></Relationships>
</file>

<file path=ppt/slides/_rels/slide251.xml.rels><?xml version="1.0" encoding="UTF-8" standalone="yes"?>
<Relationships xmlns="http://schemas.openxmlformats.org/package/2006/relationships"><Relationship Id="rId2" Type="http://schemas.openxmlformats.org/officeDocument/2006/relationships/image" Target="../media/image230.jpeg"/><Relationship Id="rId1" Type="http://schemas.openxmlformats.org/officeDocument/2006/relationships/slideLayout" Target="../slideLayouts/slideLayout7.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3.xml.rels><?xml version="1.0" encoding="UTF-8" standalone="yes"?>
<Relationships xmlns="http://schemas.openxmlformats.org/package/2006/relationships"><Relationship Id="rId2" Type="http://schemas.openxmlformats.org/officeDocument/2006/relationships/image" Target="../media/image231.jpeg"/><Relationship Id="rId1" Type="http://schemas.openxmlformats.org/officeDocument/2006/relationships/slideLayout" Target="../slideLayouts/slideLayout7.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5.xml.rels><?xml version="1.0" encoding="UTF-8" standalone="yes"?>
<Relationships xmlns="http://schemas.openxmlformats.org/package/2006/relationships"><Relationship Id="rId3" Type="http://schemas.openxmlformats.org/officeDocument/2006/relationships/image" Target="../media/image233.jpeg"/><Relationship Id="rId2" Type="http://schemas.openxmlformats.org/officeDocument/2006/relationships/image" Target="../media/image232.jpeg"/><Relationship Id="rId1" Type="http://schemas.openxmlformats.org/officeDocument/2006/relationships/slideLayout" Target="../slideLayouts/slideLayout7.xml"/><Relationship Id="rId5" Type="http://schemas.openxmlformats.org/officeDocument/2006/relationships/image" Target="../media/image235.jpeg"/><Relationship Id="rId4" Type="http://schemas.openxmlformats.org/officeDocument/2006/relationships/image" Target="../media/image234.jpeg"/></Relationships>
</file>

<file path=ppt/slides/_rels/slide256.xml.rels><?xml version="1.0" encoding="UTF-8" standalone="yes"?>
<Relationships xmlns="http://schemas.openxmlformats.org/package/2006/relationships"><Relationship Id="rId2" Type="http://schemas.openxmlformats.org/officeDocument/2006/relationships/image" Target="../media/image236.jpeg"/><Relationship Id="rId1" Type="http://schemas.openxmlformats.org/officeDocument/2006/relationships/slideLayout" Target="../slideLayouts/slideLayout7.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8.xml.rels><?xml version="1.0" encoding="UTF-8" standalone="yes"?>
<Relationships xmlns="http://schemas.openxmlformats.org/package/2006/relationships"><Relationship Id="rId2" Type="http://schemas.openxmlformats.org/officeDocument/2006/relationships/image" Target="../media/image237.jpeg"/><Relationship Id="rId1" Type="http://schemas.openxmlformats.org/officeDocument/2006/relationships/slideLayout" Target="../slideLayouts/slideLayout7.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260.xml.rels><?xml version="1.0" encoding="UTF-8" standalone="yes"?>
<Relationships xmlns="http://schemas.openxmlformats.org/package/2006/relationships"><Relationship Id="rId2" Type="http://schemas.openxmlformats.org/officeDocument/2006/relationships/image" Target="../media/image238.jpeg"/><Relationship Id="rId1" Type="http://schemas.openxmlformats.org/officeDocument/2006/relationships/slideLayout" Target="../slideLayouts/slideLayout7.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gi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http://plantphys.info/plant_physiology/images/phloemdiag.gif" TargetMode="External"/><Relationship Id="rId2" Type="http://schemas.openxmlformats.org/officeDocument/2006/relationships/image" Target="../media/image55.gi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 Id="rId4" Type="http://schemas.openxmlformats.org/officeDocument/2006/relationships/image" Target="../media/image62.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 Id="rId4" Type="http://schemas.openxmlformats.org/officeDocument/2006/relationships/image" Target="http://t3.gstatic.com/images?q=tbn:ANd9GcTkKN4dTk-Ko897n8Py8NLIws7iKpmMON9hqk8XITlEtSkGEMgd7vqg8rI"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71.jpeg"/></Relationships>
</file>

<file path=ppt/slides/_rels/slide5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7.xml"/><Relationship Id="rId4" Type="http://schemas.openxmlformats.org/officeDocument/2006/relationships/image" Target="http://www.biologie.uni-hamburg.de/b-online/library/webb/BOT201/FERNS/LeafGapClosing300.jpg"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6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http://accessscience.com/loadBinary.aspx?aID=3718&amp;filename=372700FG0020.gif" TargetMode="External"/><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a:effectLst/>
        </p:spPr>
      </p:pic>
      <p:sp>
        <p:nvSpPr>
          <p:cNvPr id="3" name="Rectangle 2"/>
          <p:cNvSpPr/>
          <p:nvPr/>
        </p:nvSpPr>
        <p:spPr>
          <a:xfrm>
            <a:off x="3498894" y="5429264"/>
            <a:ext cx="2215671" cy="707886"/>
          </a:xfrm>
          <a:prstGeom prst="rect">
            <a:avLst/>
          </a:prstGeom>
        </p:spPr>
        <p:txBody>
          <a:bodyPr wrap="none">
            <a:spAutoFit/>
          </a:bodyPr>
          <a:lstStyle/>
          <a:p>
            <a:r>
              <a:rPr lang="ar-SA" sz="4000" b="1" dirty="0" smtClean="0"/>
              <a:t>الجزء الثاني</a:t>
            </a:r>
            <a:endParaRPr lang="en-US" sz="40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1007096" y="909855"/>
            <a:ext cx="7776864"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mj-cs"/>
              </a:rPr>
              <a:t> تترسب مادة الجدار الثانوي على الجدار الابتدائي لعنصر الوعاء بالأشكال أو التغلظات التالية:</a:t>
            </a:r>
            <a:r>
              <a:rPr kumimoji="0" lang="en-US" sz="2000" b="0" i="0" u="none" strike="noStrike" cap="none" normalizeH="0" baseline="0" dirty="0" smtClean="0">
                <a:ln>
                  <a:noFill/>
                </a:ln>
                <a:solidFill>
                  <a:schemeClr val="tx1"/>
                </a:solidFill>
                <a:effectLst/>
                <a:latin typeface="Arial" pitchFamily="34" charset="0"/>
                <a:cs typeface="+mj-cs"/>
              </a:rPr>
              <a:t> </a:t>
            </a:r>
          </a:p>
        </p:txBody>
      </p:sp>
      <p:sp>
        <p:nvSpPr>
          <p:cNvPr id="2" name="Rectangle 1"/>
          <p:cNvSpPr/>
          <p:nvPr/>
        </p:nvSpPr>
        <p:spPr>
          <a:xfrm>
            <a:off x="2699792" y="201969"/>
            <a:ext cx="6084168" cy="584775"/>
          </a:xfrm>
          <a:prstGeom prst="rect">
            <a:avLst/>
          </a:prstGeom>
        </p:spPr>
        <p:txBody>
          <a:bodyPr wrap="square">
            <a:spAutoFit/>
          </a:bodyPr>
          <a:lstStyle/>
          <a:p>
            <a:pPr lvl="0" fontAlgn="base">
              <a:spcBef>
                <a:spcPct val="0"/>
              </a:spcBef>
              <a:spcAft>
                <a:spcPct val="0"/>
              </a:spcAft>
            </a:pPr>
            <a:r>
              <a:rPr lang="ar-SA" sz="3200" b="1" dirty="0">
                <a:solidFill>
                  <a:srgbClr val="0070C0"/>
                </a:solidFill>
                <a:latin typeface="Traditional Arabic" pitchFamily="2" charset="-78"/>
                <a:ea typeface="Times New Roman" pitchFamily="18" charset="0"/>
                <a:cs typeface="Traditional Arabic" pitchFamily="2" charset="-78"/>
              </a:rPr>
              <a:t>تركيب الجدار الثانوي للعناصر الوعائية</a:t>
            </a:r>
            <a:endParaRPr lang="ar-SA" sz="3200" dirty="0">
              <a:solidFill>
                <a:srgbClr val="0070C0"/>
              </a:solidFill>
              <a:latin typeface="Traditional Arabic" pitchFamily="2" charset="-78"/>
              <a:ea typeface="Times New Roman" pitchFamily="18" charset="0"/>
              <a:cs typeface="Traditional Arabic"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564" y="1263230"/>
            <a:ext cx="2835349" cy="3323427"/>
          </a:xfrm>
          <a:prstGeom prst="rect">
            <a:avLst/>
          </a:prstGeom>
        </p:spPr>
      </p:pic>
      <p:sp>
        <p:nvSpPr>
          <p:cNvPr id="4" name="Rectangle 3"/>
          <p:cNvSpPr/>
          <p:nvPr/>
        </p:nvSpPr>
        <p:spPr>
          <a:xfrm>
            <a:off x="3647339" y="1338746"/>
            <a:ext cx="5331728" cy="5447645"/>
          </a:xfrm>
          <a:prstGeom prst="rect">
            <a:avLst/>
          </a:prstGeom>
        </p:spPr>
        <p:txBody>
          <a:bodyPr wrap="square">
            <a:spAutoFit/>
          </a:bodyPr>
          <a:lstStyle/>
          <a:p>
            <a:pPr lvl="0" indent="457200" algn="justLow" fontAlgn="base">
              <a:spcBef>
                <a:spcPct val="0"/>
              </a:spcBef>
              <a:spcAft>
                <a:spcPct val="0"/>
              </a:spcAft>
            </a:pPr>
            <a:r>
              <a:rPr lang="ar-SA" sz="2400" b="1" dirty="0">
                <a:latin typeface="Traditional Arabic" pitchFamily="2" charset="-78"/>
                <a:ea typeface="Times New Roman" pitchFamily="18" charset="0"/>
                <a:cs typeface="Traditional Arabic" pitchFamily="2" charset="-78"/>
              </a:rPr>
              <a:t>1</a:t>
            </a:r>
            <a:r>
              <a:rPr lang="ar-SA" b="1" dirty="0">
                <a:latin typeface="Traditional Arabic" pitchFamily="2" charset="-78"/>
                <a:ea typeface="Times New Roman" pitchFamily="18" charset="0"/>
                <a:cs typeface="Traditional Arabic" pitchFamily="2" charset="-78"/>
              </a:rPr>
              <a:t> -  </a:t>
            </a:r>
            <a:r>
              <a:rPr lang="ar-SA" b="1" dirty="0">
                <a:solidFill>
                  <a:srgbClr val="0070C0"/>
                </a:solidFill>
                <a:latin typeface="Traditional Arabic" pitchFamily="2" charset="-78"/>
                <a:ea typeface="Times New Roman" pitchFamily="18" charset="0"/>
                <a:cs typeface="Traditional Arabic" pitchFamily="2" charset="-78"/>
              </a:rPr>
              <a:t>التغلظ الحلقي </a:t>
            </a:r>
            <a:r>
              <a:rPr lang="en-US" b="1" dirty="0">
                <a:solidFill>
                  <a:srgbClr val="FF0000"/>
                </a:solidFill>
                <a:latin typeface="Traditional Arabic" pitchFamily="2" charset="-78"/>
                <a:ea typeface="Times New Roman" pitchFamily="18" charset="0"/>
                <a:cs typeface="Traditional Arabic" pitchFamily="2" charset="-78"/>
              </a:rPr>
              <a:t>Anrular thickening</a:t>
            </a:r>
            <a:r>
              <a:rPr lang="ar-SA" b="1" dirty="0" smtClean="0">
                <a:solidFill>
                  <a:srgbClr val="FF0000"/>
                </a:solidFill>
                <a:latin typeface="Traditional Arabic" pitchFamily="2" charset="-78"/>
                <a:ea typeface="Times New Roman" pitchFamily="18" charset="0"/>
                <a:cs typeface="Traditional Arabic" pitchFamily="2" charset="-78"/>
              </a:rPr>
              <a:t> </a:t>
            </a:r>
            <a:endParaRPr lang="en-US" dirty="0">
              <a:solidFill>
                <a:srgbClr val="FF0000"/>
              </a:solidFill>
              <a:latin typeface="Arial" pitchFamily="34" charset="0"/>
              <a:cs typeface="Arial" pitchFamily="34" charset="0"/>
            </a:endParaRPr>
          </a:p>
          <a:p>
            <a:pPr lvl="0" indent="457200" algn="justLow" eaLnBrk="0" fontAlgn="base" hangingPunct="0">
              <a:spcBef>
                <a:spcPct val="0"/>
              </a:spcBef>
              <a:spcAft>
                <a:spcPct val="0"/>
              </a:spcAft>
            </a:pPr>
            <a:r>
              <a:rPr lang="ar-SA" dirty="0">
                <a:latin typeface="Traditional Arabic" pitchFamily="2" charset="-78"/>
                <a:ea typeface="Times New Roman" pitchFamily="18" charset="0"/>
                <a:cs typeface="Traditional Arabic" pitchFamily="2" charset="-78"/>
              </a:rPr>
              <a:t>ويتكون الجدار الثانوي على الجدار الابتدائي بشكل حلقات متباعدة ويوجد عادة في الخشب الأول </a:t>
            </a:r>
            <a:r>
              <a:rPr lang="en-US" dirty="0">
                <a:latin typeface="Traditional Arabic" pitchFamily="2" charset="-78"/>
                <a:ea typeface="Times New Roman" pitchFamily="18" charset="0"/>
                <a:cs typeface="Traditional Arabic" pitchFamily="2" charset="-78"/>
              </a:rPr>
              <a:t>Protoxylem </a:t>
            </a:r>
            <a:r>
              <a:rPr lang="ar-SA" dirty="0">
                <a:latin typeface="Traditional Arabic" pitchFamily="2" charset="-78"/>
                <a:ea typeface="Times New Roman" pitchFamily="18" charset="0"/>
                <a:cs typeface="Traditional Arabic" pitchFamily="2" charset="-78"/>
              </a:rPr>
              <a:t>.</a:t>
            </a:r>
            <a:endParaRPr lang="en-US" dirty="0">
              <a:latin typeface="Arial" pitchFamily="34" charset="0"/>
              <a:cs typeface="Arial" pitchFamily="34" charset="0"/>
            </a:endParaRPr>
          </a:p>
          <a:p>
            <a:pPr lvl="0" indent="457200" algn="justLow" eaLnBrk="0" fontAlgn="base" hangingPunct="0">
              <a:spcBef>
                <a:spcPct val="0"/>
              </a:spcBef>
              <a:spcAft>
                <a:spcPct val="0"/>
              </a:spcAft>
            </a:pPr>
            <a:r>
              <a:rPr lang="ar-SA" b="1" dirty="0">
                <a:latin typeface="Traditional Arabic" pitchFamily="2" charset="-78"/>
                <a:ea typeface="Times New Roman" pitchFamily="18" charset="0"/>
                <a:cs typeface="Traditional Arabic" pitchFamily="2" charset="-78"/>
              </a:rPr>
              <a:t>2. </a:t>
            </a:r>
            <a:r>
              <a:rPr lang="ar-SA" b="1" dirty="0">
                <a:solidFill>
                  <a:srgbClr val="0070C0"/>
                </a:solidFill>
                <a:latin typeface="Traditional Arabic" pitchFamily="2" charset="-78"/>
                <a:ea typeface="Times New Roman" pitchFamily="18" charset="0"/>
                <a:cs typeface="Traditional Arabic" pitchFamily="2" charset="-78"/>
              </a:rPr>
              <a:t>التغلظ الحلزوني </a:t>
            </a:r>
            <a:r>
              <a:rPr lang="en-US" b="1" dirty="0">
                <a:solidFill>
                  <a:srgbClr val="FF0000"/>
                </a:solidFill>
                <a:latin typeface="Traditional Arabic" pitchFamily="2" charset="-78"/>
                <a:ea typeface="Times New Roman" pitchFamily="18" charset="0"/>
                <a:cs typeface="Traditional Arabic" pitchFamily="2" charset="-78"/>
              </a:rPr>
              <a:t>Spiral thickening</a:t>
            </a:r>
            <a:r>
              <a:rPr lang="ar-SA" b="1" dirty="0">
                <a:solidFill>
                  <a:srgbClr val="FF0000"/>
                </a:solidFill>
                <a:latin typeface="Traditional Arabic" pitchFamily="2" charset="-78"/>
                <a:ea typeface="Times New Roman" pitchFamily="18" charset="0"/>
                <a:cs typeface="Traditional Arabic" pitchFamily="2" charset="-78"/>
              </a:rPr>
              <a:t> </a:t>
            </a:r>
            <a:endParaRPr lang="en-US" dirty="0">
              <a:solidFill>
                <a:srgbClr val="FF0000"/>
              </a:solidFill>
              <a:latin typeface="Arial" pitchFamily="34" charset="0"/>
              <a:cs typeface="Arial" pitchFamily="34" charset="0"/>
            </a:endParaRPr>
          </a:p>
          <a:p>
            <a:pPr lvl="0" indent="457200" algn="justLow" eaLnBrk="0" fontAlgn="base" hangingPunct="0">
              <a:spcBef>
                <a:spcPct val="0"/>
              </a:spcBef>
              <a:spcAft>
                <a:spcPct val="0"/>
              </a:spcAft>
            </a:pPr>
            <a:r>
              <a:rPr lang="ar-SA" dirty="0">
                <a:latin typeface="Traditional Arabic" pitchFamily="2" charset="-78"/>
                <a:ea typeface="Times New Roman" pitchFamily="18" charset="0"/>
                <a:cs typeface="Traditional Arabic" pitchFamily="2" charset="-78"/>
              </a:rPr>
              <a:t>ويتكون الجدار الثانوي على الجدار الابتدائي على هيئة حلزون إما أن يكون حلزونياً منفرداً أو مزدوجاً ويمكن أن يكون الحلزون متباعداً أو متقارباً ويكون غالباً في الخشب الأول. ويفترض بعض العلماء بأن التغلظ الحلزوني ينتج من التغلظ الحلقي وذلك بزيادة عدد الحلقات واتصالها مع بعض على هيئة حلزون. </a:t>
            </a:r>
            <a:endParaRPr lang="en-US" dirty="0">
              <a:solidFill>
                <a:srgbClr val="FF0000"/>
              </a:solidFill>
              <a:latin typeface="Arial" pitchFamily="34" charset="0"/>
              <a:cs typeface="Arial" pitchFamily="34" charset="0"/>
            </a:endParaRPr>
          </a:p>
          <a:p>
            <a:pPr lvl="0" indent="457200" algn="justLow" eaLnBrk="0" fontAlgn="base" hangingPunct="0">
              <a:spcBef>
                <a:spcPct val="0"/>
              </a:spcBef>
              <a:spcAft>
                <a:spcPct val="0"/>
              </a:spcAft>
            </a:pPr>
            <a:r>
              <a:rPr lang="ar-SA" b="1" dirty="0">
                <a:solidFill>
                  <a:srgbClr val="FF0000"/>
                </a:solidFill>
                <a:latin typeface="Traditional Arabic" pitchFamily="2" charset="-78"/>
                <a:ea typeface="Times New Roman" pitchFamily="18" charset="0"/>
                <a:cs typeface="Traditional Arabic" pitchFamily="2" charset="-78"/>
              </a:rPr>
              <a:t>3</a:t>
            </a:r>
            <a:r>
              <a:rPr lang="ar-SA" b="1" dirty="0">
                <a:solidFill>
                  <a:srgbClr val="0070C0"/>
                </a:solidFill>
                <a:latin typeface="Traditional Arabic" pitchFamily="2" charset="-78"/>
                <a:ea typeface="Times New Roman" pitchFamily="18" charset="0"/>
                <a:cs typeface="Traditional Arabic" pitchFamily="2" charset="-78"/>
              </a:rPr>
              <a:t>. التغلظ الشبكي </a:t>
            </a:r>
            <a:r>
              <a:rPr lang="en-US" b="1" dirty="0">
                <a:solidFill>
                  <a:srgbClr val="FF0000"/>
                </a:solidFill>
                <a:latin typeface="Traditional Arabic" pitchFamily="2" charset="-78"/>
                <a:ea typeface="Times New Roman" pitchFamily="18" charset="0"/>
                <a:cs typeface="Traditional Arabic" pitchFamily="2" charset="-78"/>
              </a:rPr>
              <a:t>Reticulate thickening</a:t>
            </a:r>
            <a:r>
              <a:rPr lang="ar-SA" b="1" dirty="0">
                <a:latin typeface="Traditional Arabic" pitchFamily="2" charset="-78"/>
                <a:ea typeface="Times New Roman" pitchFamily="18" charset="0"/>
                <a:cs typeface="Traditional Arabic" pitchFamily="2" charset="-78"/>
              </a:rPr>
              <a:t> </a:t>
            </a:r>
            <a:endParaRPr lang="en-US" dirty="0">
              <a:latin typeface="Arial" pitchFamily="34" charset="0"/>
              <a:cs typeface="Arial" pitchFamily="34" charset="0"/>
            </a:endParaRPr>
          </a:p>
          <a:p>
            <a:pPr lvl="0" indent="457200" algn="justLow" eaLnBrk="0" fontAlgn="base" hangingPunct="0">
              <a:spcBef>
                <a:spcPct val="0"/>
              </a:spcBef>
              <a:spcAft>
                <a:spcPct val="0"/>
              </a:spcAft>
            </a:pPr>
            <a:r>
              <a:rPr lang="ar-SA" dirty="0">
                <a:latin typeface="Traditional Arabic" pitchFamily="2" charset="-78"/>
                <a:ea typeface="Times New Roman" pitchFamily="18" charset="0"/>
                <a:cs typeface="Traditional Arabic" pitchFamily="2" charset="-78"/>
              </a:rPr>
              <a:t>ويكون ترسيب مادة الجدار الثانوي على هيئة شبكة. وإذا كانت فتحات هذه الشبكة مستطيلة في اتجاهات متعامدة على محور عناصر الوعاء فإن هذا التغـلظ يسمى تغلظاً شبكياً سلمـياً</a:t>
            </a:r>
          </a:p>
          <a:p>
            <a:pPr lvl="0" indent="457200" algn="justLow" eaLnBrk="0" fontAlgn="base" hangingPunct="0">
              <a:spcBef>
                <a:spcPct val="0"/>
              </a:spcBef>
              <a:spcAft>
                <a:spcPct val="0"/>
              </a:spcAft>
            </a:pPr>
            <a:r>
              <a:rPr lang="ar-SA" b="1" dirty="0">
                <a:latin typeface="Traditional Arabic" pitchFamily="2" charset="-78"/>
                <a:ea typeface="Times New Roman" pitchFamily="18" charset="0"/>
                <a:cs typeface="Traditional Arabic" pitchFamily="2" charset="-78"/>
              </a:rPr>
              <a:t>4</a:t>
            </a:r>
            <a:r>
              <a:rPr lang="ar-SA" dirty="0">
                <a:solidFill>
                  <a:srgbClr val="FF0000"/>
                </a:solidFill>
                <a:latin typeface="Traditional Arabic" pitchFamily="2" charset="-78"/>
                <a:ea typeface="Times New Roman" pitchFamily="18" charset="0"/>
                <a:cs typeface="Traditional Arabic" pitchFamily="2" charset="-78"/>
              </a:rPr>
              <a:t>. </a:t>
            </a:r>
            <a:r>
              <a:rPr lang="ar-SA" b="1" dirty="0">
                <a:solidFill>
                  <a:srgbClr val="0070C0"/>
                </a:solidFill>
                <a:latin typeface="Traditional Arabic" pitchFamily="2" charset="-78"/>
                <a:ea typeface="Times New Roman" pitchFamily="18" charset="0"/>
                <a:cs typeface="Traditional Arabic" pitchFamily="2" charset="-78"/>
              </a:rPr>
              <a:t>التغلظ النقري</a:t>
            </a:r>
            <a:r>
              <a:rPr lang="en-US" b="1" dirty="0">
                <a:solidFill>
                  <a:srgbClr val="FF0000"/>
                </a:solidFill>
                <a:latin typeface="Traditional Arabic" pitchFamily="2" charset="-78"/>
                <a:ea typeface="Times New Roman" pitchFamily="18" charset="0"/>
                <a:cs typeface="Traditional Arabic" pitchFamily="2" charset="-78"/>
              </a:rPr>
              <a:t>Pitting thickening </a:t>
            </a:r>
            <a:endParaRPr lang="ar-SA" b="1" dirty="0" smtClean="0">
              <a:solidFill>
                <a:srgbClr val="FF0000"/>
              </a:solidFill>
              <a:latin typeface="Traditional Arabic" pitchFamily="2" charset="-78"/>
              <a:ea typeface="Times New Roman" pitchFamily="18" charset="0"/>
              <a:cs typeface="Traditional Arabic" pitchFamily="2" charset="-78"/>
            </a:endParaRPr>
          </a:p>
          <a:p>
            <a:pPr lvl="0" indent="457200" algn="justLow" eaLnBrk="0" fontAlgn="base" hangingPunct="0">
              <a:spcBef>
                <a:spcPct val="0"/>
              </a:spcBef>
              <a:spcAft>
                <a:spcPct val="0"/>
              </a:spcAft>
            </a:pPr>
            <a:r>
              <a:rPr lang="ar-SA" dirty="0">
                <a:ea typeface="Times New Roman" panose="02020603050405020304" pitchFamily="18" charset="0"/>
                <a:cs typeface="Traditional Arabic" panose="02020603050405020304" pitchFamily="18" charset="-78"/>
              </a:rPr>
              <a:t>إذا زاد ترسب مادة الجدار الثانوي على الجدار الابتدائي إلى درجة أن يكون متصلاً مع بعض فيما عدا بعض النقر المضفوفة سمي هذا التغلظ بالنقري، وهو أرقى أنواع التغلظ الثانوي للجدار ويوجد خاصة في العناصر الوعائية للخشب التالي من الخشب الابتدائي والخشب الثانوي. وقد لا توجد جميع هذه الأشكال من التغلظ الثانوي للجدار في النبات الواحد</a:t>
            </a:r>
            <a:endParaRPr lang="ar-SA" b="1" dirty="0" smtClean="0">
              <a:solidFill>
                <a:srgbClr val="FF0000"/>
              </a:solidFill>
              <a:latin typeface="Traditional Arabic" pitchFamily="2" charset="-78"/>
              <a:ea typeface="Times New Roman" pitchFamily="18" charset="0"/>
              <a:cs typeface="Traditional Arabic" pitchFamily="2" charset="-78"/>
            </a:endParaRPr>
          </a:p>
          <a:p>
            <a:pPr lvl="0" indent="457200" algn="justLow" eaLnBrk="0" fontAlgn="base" hangingPunct="0">
              <a:spcBef>
                <a:spcPct val="0"/>
              </a:spcBef>
              <a:spcAft>
                <a:spcPct val="0"/>
              </a:spcAft>
            </a:pPr>
            <a:endParaRPr lang="ar-SA" b="1" dirty="0">
              <a:solidFill>
                <a:srgbClr val="FF0000"/>
              </a:solidFill>
              <a:latin typeface="Arial" pitchFamily="34" charset="0"/>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2000"/>
          <a:stretch/>
        </p:blipFill>
        <p:spPr>
          <a:xfrm>
            <a:off x="346084" y="3501008"/>
            <a:ext cx="2994308" cy="3168351"/>
          </a:xfrm>
          <a:prstGeom prst="rect">
            <a:avLst/>
          </a:prstGeom>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1857" name="Picture 1" descr="tilia-1yr-600"/>
          <p:cNvPicPr>
            <a:picLocks noChangeAspect="1" noChangeArrowheads="1"/>
          </p:cNvPicPr>
          <p:nvPr/>
        </p:nvPicPr>
        <p:blipFill>
          <a:blip r:embed="rId2" cstate="print"/>
          <a:srcRect/>
          <a:stretch>
            <a:fillRect/>
          </a:stretch>
        </p:blipFill>
        <p:spPr bwMode="auto">
          <a:xfrm>
            <a:off x="1835696" y="836712"/>
            <a:ext cx="5076056" cy="51125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0834" name="Picture 2" descr="tilia-2yr-670"/>
          <p:cNvPicPr>
            <a:picLocks noChangeAspect="1" noChangeArrowheads="1"/>
          </p:cNvPicPr>
          <p:nvPr/>
        </p:nvPicPr>
        <p:blipFill>
          <a:blip r:embed="rId2" cstate="print"/>
          <a:srcRect/>
          <a:stretch>
            <a:fillRect/>
          </a:stretch>
        </p:blipFill>
        <p:spPr bwMode="auto">
          <a:xfrm>
            <a:off x="1475656" y="548680"/>
            <a:ext cx="6048672" cy="56886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809" name="Rectangle 1"/>
          <p:cNvSpPr>
            <a:spLocks noChangeArrowheads="1"/>
          </p:cNvSpPr>
          <p:nvPr/>
        </p:nvSpPr>
        <p:spPr bwMode="auto">
          <a:xfrm>
            <a:off x="323528" y="698659"/>
            <a:ext cx="8496944" cy="55707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الخشب الرخو </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Sapwood</a:t>
            </a:r>
            <a:r>
              <a:rPr lang="en-US" sz="3200" b="1" dirty="0" smtClean="0">
                <a:latin typeface="Traditional Arabic" pitchFamily="2" charset="-78"/>
                <a:ea typeface="Times New Roman" pitchFamily="18" charset="0"/>
                <a:cs typeface="Traditional Arabic" pitchFamily="2" charset="-78"/>
              </a:rPr>
              <a:t> </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والخشب </a:t>
            </a:r>
            <a:r>
              <a:rPr kumimoji="0" lang="ar-SA"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الصميمي</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Heartwood</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0" defTabSz="914400" rtl="0"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الخشب الرخو هو الخشب البسيط والنشط في توصيل الماء والأملاح المعدنية من الجذر إلى الساق فالأوراق وتوجد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خلايا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كثيرة مثل الصفصاف والحور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والتنوب</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والخشب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الصميمي</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غير نشط أي توقف نشاطه الوظيفي في توصيل الماء والأملاح ويتميز كيميائياً. حيث تترسب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مواد عضوية مختلفة مثل الزيوت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والصموغ</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والراتنج</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والتانينات</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ومواد ملونة تمنحه صفات خشبية تجارية مرغوبة حيث يصبح أثقل وزناً وأكثر مقاومة للحشرات وغيرها مثل التين والسمر، أما إذا خلا من هذه المواد المترسبة فإنه غالباً ما يتعفن قلب الشجرة كما في الصفصاف ( شكل 93 ).</a:t>
            </a: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6978" name="Picture 2" descr="GW315H275"/>
          <p:cNvPicPr>
            <a:picLocks noChangeAspect="1" noChangeArrowheads="1"/>
          </p:cNvPicPr>
          <p:nvPr/>
        </p:nvPicPr>
        <p:blipFill>
          <a:blip r:embed="rId2" cstate="print"/>
          <a:srcRect/>
          <a:stretch>
            <a:fillRect/>
          </a:stretch>
        </p:blipFill>
        <p:spPr bwMode="auto">
          <a:xfrm>
            <a:off x="971600" y="908720"/>
            <a:ext cx="6264696" cy="56886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61" name="Rectangle 1"/>
          <p:cNvSpPr>
            <a:spLocks noChangeArrowheads="1"/>
          </p:cNvSpPr>
          <p:nvPr/>
        </p:nvSpPr>
        <p:spPr bwMode="auto">
          <a:xfrm>
            <a:off x="323528" y="479604"/>
            <a:ext cx="8496944"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الخشب الثانوي في العاريات البذور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يكون الخشب الثانوي بسيطاً وأكثر تجانساً ولا توجد أوعية فيما عدا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النيتالات</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Gnetales</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ونسبة قليلة من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البرنشيمه</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والنظام المحوري يتكون من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قصيبات</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وتوجد القنوات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الراتنجية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النظام المحوري وأحياناً في النظام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الشعاعي</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وتظهر حلقات النمو السنوية واضحة بسبب اللون الداكن للخشب المتأخر. كما أن النظام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الشعاعي</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قد يتكون من خلايا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فقط ويسمى بالأشعة المتجانسة </a:t>
            </a:r>
            <a:r>
              <a:rPr kumimoji="0" lang="en-US"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Homocellular</a:t>
            </a:r>
            <a:r>
              <a:rPr kumimoji="0" lang="en-US"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Rays</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 من خلايا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وقصيبات</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وعندها يسمى بالأشعة غير المتجانسة </a:t>
            </a:r>
            <a:r>
              <a:rPr kumimoji="0" lang="en-US"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Heterocellular</a:t>
            </a:r>
            <a:r>
              <a:rPr kumimoji="0" lang="en-US"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Rays</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ويكون الشعاع إما وحيد الصف أو عديد الصفوف ( شكل 94).</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2337" name="Picture 1" descr="ANd9GcRYcgJydSly7_XuGr1YawM4EK6N7gg6CBsDDHt1fdJNFr_4840OH_5lACKv"/>
          <p:cNvPicPr>
            <a:picLocks noChangeAspect="1" noChangeArrowheads="1"/>
          </p:cNvPicPr>
          <p:nvPr/>
        </p:nvPicPr>
        <p:blipFill>
          <a:blip r:embed="rId2" cstate="print"/>
          <a:srcRect/>
          <a:stretch>
            <a:fillRect/>
          </a:stretch>
        </p:blipFill>
        <p:spPr bwMode="auto">
          <a:xfrm>
            <a:off x="5292080" y="980728"/>
            <a:ext cx="3384376" cy="4896544"/>
          </a:xfrm>
          <a:prstGeom prst="rect">
            <a:avLst/>
          </a:prstGeom>
          <a:noFill/>
          <a:ln w="9525">
            <a:noFill/>
            <a:miter lim="800000"/>
            <a:headEnd/>
            <a:tailEnd/>
          </a:ln>
        </p:spPr>
      </p:pic>
      <p:pic>
        <p:nvPicPr>
          <p:cNvPr id="142338" name="Picture 2" descr="phot0005"/>
          <p:cNvPicPr>
            <a:picLocks noChangeAspect="1" noChangeArrowheads="1"/>
          </p:cNvPicPr>
          <p:nvPr/>
        </p:nvPicPr>
        <p:blipFill>
          <a:blip r:embed="rId3" cstate="print"/>
          <a:srcRect/>
          <a:stretch>
            <a:fillRect/>
          </a:stretch>
        </p:blipFill>
        <p:spPr bwMode="auto">
          <a:xfrm>
            <a:off x="395536" y="836712"/>
            <a:ext cx="4680520" cy="51845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1313" name="Rectangle 1"/>
          <p:cNvSpPr>
            <a:spLocks noChangeArrowheads="1"/>
          </p:cNvSpPr>
          <p:nvPr/>
        </p:nvSpPr>
        <p:spPr bwMode="auto">
          <a:xfrm>
            <a:off x="323528" y="488458"/>
            <a:ext cx="8496944"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الخشب الثانوي في الكاسيات البذور ( نباتات ذوات الفلقتين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يكون الخشب الثانوي أكثر تعقيداً من عاريات البذور وتوجد عادة جميع العناصر ( أوعية قصيبات برنشيمية، ألياف والأشعة ). وهناك مظاهر هامة لتمييز عدة أنواع للخشب الثانوي منها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تأخذ الأوعية نظامين أحدهما: تكون الأوعية تقريباً متساوية الأقطار وموزعة في انتظام في حلقة النمو ويسمى بالخشب المسامي المنتشر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Difuse</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poreus</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wood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مثل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التيل</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Acer</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والسمر </a:t>
            </a:r>
            <a:r>
              <a:rPr kumimoji="0" lang="en-US" sz="24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Acasia</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وثانيهما: تكون الأوعية غير متساوية الأقطار وتقع الأوعية الواسعة في الخشب المبكر ويسمى هذا بخشب مسامي حلقي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Ring porous wood</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مثل البلوط </a:t>
            </a:r>
            <a:r>
              <a:rPr kumimoji="0" lang="en-US" sz="24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Quercus</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95 ).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توزيع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البرنشيمة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المحورية فقد تكون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البرنشيمة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منتشرة أو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حزمية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 محيطة بالأوعية أو على هيئة أجنحة أو نادرة.</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141314" name="Rectangle 2"/>
          <p:cNvSpPr>
            <a:spLocks noChangeArrowheads="1"/>
          </p:cNvSpPr>
          <p:nvPr/>
        </p:nvSpPr>
        <p:spPr bwMode="auto">
          <a:xfrm>
            <a:off x="323528" y="3889397"/>
            <a:ext cx="8496944"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3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شكل الأشعة فقد يكون الشعاع منحني أو مستقيم وقد يكون متجانس خلايا منحنية فقط أو مستقيمة فقط أو غير متجانس إذا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اشتمل</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على النوعين. وتكون الأشعة وحيدة الصف أو ثنائية الصف أو عديدة الصفوف.</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4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القنوات الإفرازية مثل القنوات الصمغية وقد تحتوي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راتنج</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وصموغ</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وزيوت ومخاط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pictuers Folders\Stem &amp;root\porus wood.jpg"/>
          <p:cNvPicPr>
            <a:picLocks noChangeAspect="1" noChangeArrowheads="1"/>
          </p:cNvPicPr>
          <p:nvPr/>
        </p:nvPicPr>
        <p:blipFill>
          <a:blip r:embed="rId3" cstate="print"/>
          <a:srcRect/>
          <a:stretch>
            <a:fillRect/>
          </a:stretch>
        </p:blipFill>
        <p:spPr bwMode="auto">
          <a:xfrm>
            <a:off x="611560" y="620688"/>
            <a:ext cx="4642048" cy="4896544"/>
          </a:xfrm>
          <a:prstGeom prst="rect">
            <a:avLst/>
          </a:prstGeom>
          <a:noFill/>
        </p:spPr>
      </p:pic>
      <p:pic>
        <p:nvPicPr>
          <p:cNvPr id="1027" name="Picture 3" descr="D:\pictuers Folders\Stem &amp;root\Ring wood.jpg"/>
          <p:cNvPicPr>
            <a:picLocks noChangeAspect="1" noChangeArrowheads="1"/>
          </p:cNvPicPr>
          <p:nvPr/>
        </p:nvPicPr>
        <p:blipFill>
          <a:blip r:embed="rId4" cstate="print"/>
          <a:srcRect/>
          <a:stretch>
            <a:fillRect/>
          </a:stretch>
        </p:blipFill>
        <p:spPr bwMode="auto">
          <a:xfrm>
            <a:off x="5436096" y="692696"/>
            <a:ext cx="3379440" cy="5157192"/>
          </a:xfrm>
          <a:prstGeom prst="rect">
            <a:avLst/>
          </a:prstGeom>
          <a:noFill/>
        </p:spPr>
      </p:pic>
      <p:sp>
        <p:nvSpPr>
          <p:cNvPr id="5" name="مستطيل 4"/>
          <p:cNvSpPr/>
          <p:nvPr/>
        </p:nvSpPr>
        <p:spPr>
          <a:xfrm>
            <a:off x="1463417" y="5877272"/>
            <a:ext cx="2030877" cy="369332"/>
          </a:xfrm>
          <a:prstGeom prst="rect">
            <a:avLst/>
          </a:prstGeom>
        </p:spPr>
        <p:txBody>
          <a:bodyPr wrap="none">
            <a:spAutoFit/>
          </a:bodyPr>
          <a:lstStyle/>
          <a:p>
            <a:r>
              <a:rPr lang="en-US" dirty="0" err="1" smtClean="0"/>
              <a:t>Difusrd</a:t>
            </a:r>
            <a:r>
              <a:rPr lang="en-US" dirty="0" smtClean="0"/>
              <a:t> </a:t>
            </a:r>
            <a:r>
              <a:rPr lang="en-US" dirty="0" err="1" smtClean="0"/>
              <a:t>porus</a:t>
            </a:r>
            <a:r>
              <a:rPr lang="en-US" dirty="0" smtClean="0"/>
              <a:t> wood</a:t>
            </a:r>
            <a:endParaRPr lang="ar-SA" dirty="0"/>
          </a:p>
        </p:txBody>
      </p:sp>
      <p:sp>
        <p:nvSpPr>
          <p:cNvPr id="6" name="مستطيل 5"/>
          <p:cNvSpPr/>
          <p:nvPr/>
        </p:nvSpPr>
        <p:spPr>
          <a:xfrm>
            <a:off x="6372200" y="6165304"/>
            <a:ext cx="1763110" cy="369332"/>
          </a:xfrm>
          <a:prstGeom prst="rect">
            <a:avLst/>
          </a:prstGeom>
        </p:spPr>
        <p:txBody>
          <a:bodyPr wrap="none">
            <a:spAutoFit/>
          </a:bodyPr>
          <a:lstStyle/>
          <a:p>
            <a:r>
              <a:rPr lang="en-US" dirty="0" smtClean="0"/>
              <a:t>Ring </a:t>
            </a:r>
            <a:r>
              <a:rPr lang="en-US" dirty="0" err="1" smtClean="0"/>
              <a:t>porus</a:t>
            </a:r>
            <a:r>
              <a:rPr lang="en-US" dirty="0" smtClean="0"/>
              <a:t> wood</a:t>
            </a:r>
            <a:endParaRPr lang="ar-SA"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0289" name="Picture 1" descr="tilia-3yr-600"/>
          <p:cNvPicPr>
            <a:picLocks noChangeAspect="1" noChangeArrowheads="1"/>
          </p:cNvPicPr>
          <p:nvPr/>
        </p:nvPicPr>
        <p:blipFill>
          <a:blip r:embed="rId2" cstate="print"/>
          <a:srcRect/>
          <a:stretch>
            <a:fillRect/>
          </a:stretch>
        </p:blipFill>
        <p:spPr bwMode="auto">
          <a:xfrm>
            <a:off x="2123728" y="836712"/>
            <a:ext cx="6120680" cy="51845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9265" name="Rectangle 1"/>
          <p:cNvSpPr>
            <a:spLocks noChangeArrowheads="1"/>
          </p:cNvSpPr>
          <p:nvPr/>
        </p:nvSpPr>
        <p:spPr bwMode="auto">
          <a:xfrm>
            <a:off x="323528" y="400963"/>
            <a:ext cx="8496944"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اللحاء الثانوي </a:t>
            </a:r>
            <a:r>
              <a:rPr kumimoji="0" lang="en-US"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Secondary phloem</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تشبه عناصر اللحاء الثانوي عناصر اللحاء الابتدائي ولكنه يتكون من نظامين: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نظام محوري</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وينتج من انقسام الخلايا الإنشائية المغزلية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ويشتمل</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على العناصر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الغربالية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والخلايا المرافقة وألياف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وبرنشيمة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اللحاء ويكون محورها الطولي موازياً للمحور الطولي لمحور النبات ( شكل 96 ).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نظام شعاعي</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وينتج من انقسام الخلايا الإنشائية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الشعاعية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ويكون أشعة اللحاء الثانوي ويكون محورها الطولي عمودياً على المحور الطولي للنبات ( شكل 96 ).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8" name="Picture 2" descr="ANd9GcSDnIkxYjDKPYMGzbfTpSXX4PjhyN9oOwWh1W9YvgsELMYLXZhsuKENOnI"/>
          <p:cNvPicPr>
            <a:picLocks noChangeAspect="1" noChangeArrowheads="1"/>
          </p:cNvPicPr>
          <p:nvPr/>
        </p:nvPicPr>
        <p:blipFill>
          <a:blip r:embed="rId3" cstate="print"/>
          <a:srcRect/>
          <a:stretch>
            <a:fillRect/>
          </a:stretch>
        </p:blipFill>
        <p:spPr bwMode="auto">
          <a:xfrm>
            <a:off x="482558" y="0"/>
            <a:ext cx="3960440" cy="4608512"/>
          </a:xfrm>
          <a:prstGeom prst="rect">
            <a:avLst/>
          </a:prstGeom>
          <a:noFill/>
          <a:ln w="9525">
            <a:noFill/>
            <a:miter lim="800000"/>
            <a:headEnd/>
            <a:tailEnd/>
          </a:ln>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9992" y="53639"/>
            <a:ext cx="3981450" cy="4608512"/>
          </a:xfrm>
          <a:prstGeom prst="rect">
            <a:avLst/>
          </a:prstGeom>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7217" name="Rectangle 1"/>
          <p:cNvSpPr>
            <a:spLocks noChangeArrowheads="1"/>
          </p:cNvSpPr>
          <p:nvPr/>
        </p:nvSpPr>
        <p:spPr bwMode="auto">
          <a:xfrm>
            <a:off x="323528" y="421217"/>
            <a:ext cx="8496944"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اللحاء الثانوي في العاريات البذور</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يتكون اللحاء الثانوي من خلايا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غربالية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Sieve cells</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وبرانشيمية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وخلايا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زلالية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وألياف وعادة توجد الأشعة وحيدة الصف وهي خلايا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فقط أو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زلالية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وبرنشيمية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97 ). وقد تصل صفوف الخلايا في الشعاع الواحد إلى 20 صفاً.</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37219" name="Picture 3" descr="http://www.biologyimagelibrary.com/imagelibrary/images/13698_1_PinusOldPhloem_BIL081205.JPG"/>
          <p:cNvPicPr>
            <a:picLocks noChangeAspect="1" noChangeArrowheads="1"/>
          </p:cNvPicPr>
          <p:nvPr/>
        </p:nvPicPr>
        <p:blipFill>
          <a:blip r:embed="rId2" cstate="print"/>
          <a:srcRect/>
          <a:stretch>
            <a:fillRect/>
          </a:stretch>
        </p:blipFill>
        <p:spPr bwMode="auto">
          <a:xfrm>
            <a:off x="2339752" y="3068960"/>
            <a:ext cx="4824536" cy="3096344"/>
          </a:xfrm>
          <a:prstGeom prst="rect">
            <a:avLst/>
          </a:prstGeom>
          <a:noFill/>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مستطيل 2"/>
          <p:cNvSpPr/>
          <p:nvPr/>
        </p:nvSpPr>
        <p:spPr>
          <a:xfrm>
            <a:off x="395536" y="332656"/>
            <a:ext cx="8424936" cy="2062103"/>
          </a:xfrm>
          <a:prstGeom prst="rect">
            <a:avLst/>
          </a:prstGeom>
        </p:spPr>
        <p:txBody>
          <a:bodyPr wrap="square">
            <a:spAutoFit/>
          </a:bodyPr>
          <a:lstStyle/>
          <a:p>
            <a:pPr lvl="0" indent="457200" algn="justLow" eaLnBrk="0" fontAlgn="base" hangingPunct="0">
              <a:spcBef>
                <a:spcPct val="0"/>
              </a:spcBef>
              <a:spcAft>
                <a:spcPct val="0"/>
              </a:spcAft>
            </a:pPr>
            <a:r>
              <a:rPr lang="ar-SA" sz="3200" b="1" dirty="0" smtClean="0">
                <a:latin typeface="Traditional Arabic" pitchFamily="2" charset="-78"/>
                <a:ea typeface="Times New Roman" pitchFamily="18" charset="0"/>
                <a:cs typeface="Traditional Arabic" pitchFamily="2" charset="-78"/>
              </a:rPr>
              <a:t>اللحاء الثانوي في ذوات الفلقتين </a:t>
            </a:r>
            <a:endParaRPr lang="en-US" sz="3200" dirty="0" smtClean="0">
              <a:latin typeface="Arial" pitchFamily="34" charset="0"/>
              <a:cs typeface="Arial" pitchFamily="34" charset="0"/>
            </a:endParaRPr>
          </a:p>
          <a:p>
            <a:pPr lvl="0" indent="457200" algn="justLow" eaLnBrk="0" fontAlgn="base" hangingPunct="0">
              <a:spcBef>
                <a:spcPct val="0"/>
              </a:spcBef>
              <a:spcAft>
                <a:spcPct val="0"/>
              </a:spcAft>
            </a:pPr>
            <a:r>
              <a:rPr lang="ar-SA" sz="3200" dirty="0" smtClean="0">
                <a:latin typeface="Traditional Arabic" pitchFamily="2" charset="-78"/>
                <a:ea typeface="Times New Roman" pitchFamily="18" charset="0"/>
                <a:cs typeface="Traditional Arabic" pitchFamily="2" charset="-78"/>
              </a:rPr>
              <a:t>يتكون اللحاء الثانوي من أنابيب </a:t>
            </a:r>
            <a:r>
              <a:rPr lang="ar-SA" sz="3200" dirty="0" err="1" smtClean="0">
                <a:latin typeface="Traditional Arabic" pitchFamily="2" charset="-78"/>
                <a:ea typeface="Times New Roman" pitchFamily="18" charset="0"/>
                <a:cs typeface="Traditional Arabic" pitchFamily="2" charset="-78"/>
              </a:rPr>
              <a:t>غربالية</a:t>
            </a:r>
            <a:r>
              <a:rPr lang="ar-SA" sz="3200" dirty="0" smtClean="0">
                <a:latin typeface="Traditional Arabic" pitchFamily="2" charset="-78"/>
                <a:ea typeface="Times New Roman" pitchFamily="18" charset="0"/>
                <a:cs typeface="Traditional Arabic" pitchFamily="2" charset="-78"/>
              </a:rPr>
              <a:t> </a:t>
            </a:r>
            <a:r>
              <a:rPr lang="en-US" sz="3200" dirty="0" smtClean="0">
                <a:latin typeface="Traditional Arabic" pitchFamily="2" charset="-78"/>
                <a:ea typeface="Times New Roman" pitchFamily="18" charset="0"/>
                <a:cs typeface="Traditional Arabic" pitchFamily="2" charset="-78"/>
              </a:rPr>
              <a:t>Sieve-tube </a:t>
            </a:r>
            <a:r>
              <a:rPr lang="en-US" sz="3200" dirty="0" err="1" smtClean="0">
                <a:latin typeface="Traditional Arabic" pitchFamily="2" charset="-78"/>
                <a:ea typeface="Times New Roman" pitchFamily="18" charset="0"/>
                <a:cs typeface="Traditional Arabic" pitchFamily="2" charset="-78"/>
              </a:rPr>
              <a:t>etements</a:t>
            </a:r>
            <a:r>
              <a:rPr lang="ar-SA" sz="3200" dirty="0" smtClean="0">
                <a:latin typeface="Traditional Arabic" pitchFamily="2" charset="-78"/>
                <a:ea typeface="Times New Roman" pitchFamily="18" charset="0"/>
                <a:cs typeface="Traditional Arabic" pitchFamily="2" charset="-78"/>
              </a:rPr>
              <a:t> وخلايا مرافقة </a:t>
            </a:r>
            <a:r>
              <a:rPr lang="ar-SA" sz="3200" dirty="0" err="1" smtClean="0">
                <a:latin typeface="Traditional Arabic" pitchFamily="2" charset="-78"/>
                <a:ea typeface="Times New Roman" pitchFamily="18" charset="0"/>
                <a:cs typeface="Traditional Arabic" pitchFamily="2" charset="-78"/>
              </a:rPr>
              <a:t>وبرنشيمة</a:t>
            </a:r>
            <a:r>
              <a:rPr lang="ar-SA" sz="3200" dirty="0" smtClean="0">
                <a:latin typeface="Traditional Arabic" pitchFamily="2" charset="-78"/>
                <a:ea typeface="Times New Roman" pitchFamily="18" charset="0"/>
                <a:cs typeface="Traditional Arabic" pitchFamily="2" charset="-78"/>
              </a:rPr>
              <a:t> وألياف لحاء والأشعة إما أن تكون في صف واحد أو عديدة الصفوف ويتكون النظام </a:t>
            </a:r>
            <a:r>
              <a:rPr lang="ar-SA" sz="3200" dirty="0" err="1" smtClean="0">
                <a:latin typeface="Traditional Arabic" pitchFamily="2" charset="-78"/>
                <a:ea typeface="Times New Roman" pitchFamily="18" charset="0"/>
                <a:cs typeface="Traditional Arabic" pitchFamily="2" charset="-78"/>
              </a:rPr>
              <a:t>الشعاعي</a:t>
            </a:r>
            <a:r>
              <a:rPr lang="ar-SA" sz="3200" dirty="0" smtClean="0">
                <a:latin typeface="Traditional Arabic" pitchFamily="2" charset="-78"/>
                <a:ea typeface="Times New Roman" pitchFamily="18" charset="0"/>
                <a:cs typeface="Traditional Arabic" pitchFamily="2" charset="-78"/>
              </a:rPr>
              <a:t> من خلايا </a:t>
            </a:r>
            <a:r>
              <a:rPr lang="ar-SA" sz="3200" dirty="0" err="1" smtClean="0">
                <a:latin typeface="Traditional Arabic" pitchFamily="2" charset="-78"/>
                <a:ea typeface="Times New Roman" pitchFamily="18" charset="0"/>
                <a:cs typeface="Traditional Arabic" pitchFamily="2" charset="-78"/>
              </a:rPr>
              <a:t>برنشيمية</a:t>
            </a:r>
            <a:r>
              <a:rPr lang="ar-SA" sz="3200" dirty="0" smtClean="0">
                <a:latin typeface="Traditional Arabic" pitchFamily="2" charset="-78"/>
                <a:ea typeface="Times New Roman" pitchFamily="18" charset="0"/>
                <a:cs typeface="Traditional Arabic" pitchFamily="2" charset="-78"/>
              </a:rPr>
              <a:t> ( شكل 98 </a:t>
            </a:r>
            <a:endParaRPr lang="ar-SA" sz="3200" dirty="0"/>
          </a:p>
        </p:txBody>
      </p:sp>
      <p:pic>
        <p:nvPicPr>
          <p:cNvPr id="136196" name="Picture 4" descr="http://www.biologyimagelibrary.com/imagelibrary/images/13650_1_LirioRays_BIL081205.JPG">
            <a:hlinkClick r:id="rId2"/>
          </p:cNvPr>
          <p:cNvPicPr>
            <a:picLocks noChangeAspect="1" noChangeArrowheads="1"/>
          </p:cNvPicPr>
          <p:nvPr/>
        </p:nvPicPr>
        <p:blipFill>
          <a:blip r:embed="rId3" cstate="print"/>
          <a:srcRect/>
          <a:stretch>
            <a:fillRect/>
          </a:stretch>
        </p:blipFill>
        <p:spPr bwMode="auto">
          <a:xfrm>
            <a:off x="5364088" y="2708920"/>
            <a:ext cx="2947392" cy="3528392"/>
          </a:xfrm>
          <a:prstGeom prst="rect">
            <a:avLst/>
          </a:prstGeom>
          <a:noFill/>
        </p:spPr>
      </p:pic>
      <p:pic>
        <p:nvPicPr>
          <p:cNvPr id="136198" name="Picture 6" descr="http://www.biologyimagelibrary.com/imagelibrary/images/13648_1_LirioPerfPlates_BIL081205.JPG">
            <a:hlinkClick r:id="rId4"/>
          </p:cNvPr>
          <p:cNvPicPr>
            <a:picLocks noChangeAspect="1" noChangeArrowheads="1"/>
          </p:cNvPicPr>
          <p:nvPr/>
        </p:nvPicPr>
        <p:blipFill>
          <a:blip r:embed="rId5" cstate="print"/>
          <a:srcRect/>
          <a:stretch>
            <a:fillRect/>
          </a:stretch>
        </p:blipFill>
        <p:spPr bwMode="auto">
          <a:xfrm>
            <a:off x="1691680" y="2780928"/>
            <a:ext cx="3384376" cy="3384376"/>
          </a:xfrm>
          <a:prstGeom prst="rect">
            <a:avLst/>
          </a:prstGeom>
          <a:noFill/>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395536" y="509235"/>
            <a:ext cx="8280920"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اللحاء الثانوي في ذوات الفلقتين </a:t>
            </a:r>
            <a:r>
              <a:rPr lang="ar-SA" sz="3200" dirty="0" smtClean="0">
                <a:latin typeface="Arial" pitchFamily="34" charset="0"/>
                <a:cs typeface="Arial" pitchFamily="34" charset="0"/>
              </a:rPr>
              <a:t> </a:t>
            </a:r>
          </a:p>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يتكون اللحاء الثانوي من أنابيب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غربالية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Sieve-tube </a:t>
            </a:r>
            <a:r>
              <a:rPr kumimoji="0" lang="en-US"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etements</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وخلايا مرافقة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وبرنشيمة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وألياف لحاء والأشعة إما أن تكون في صف واحد أو عديدة الصفوف ويتكون النظام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الشعاعي</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من خلايا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98 ).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170" name="Picture 2" descr="13650_1_LirioRays_BIL081205"/>
          <p:cNvPicPr>
            <a:picLocks noChangeAspect="1" noChangeArrowheads="1"/>
          </p:cNvPicPr>
          <p:nvPr/>
        </p:nvPicPr>
        <p:blipFill>
          <a:blip r:embed="rId2" cstate="print"/>
          <a:srcRect/>
          <a:stretch>
            <a:fillRect/>
          </a:stretch>
        </p:blipFill>
        <p:spPr bwMode="auto">
          <a:xfrm>
            <a:off x="5220072" y="3068960"/>
            <a:ext cx="2952328" cy="32403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7" name="Picture 1" descr="tilia-1yr-600"/>
          <p:cNvPicPr>
            <a:picLocks noChangeAspect="1" noChangeArrowheads="1"/>
          </p:cNvPicPr>
          <p:nvPr/>
        </p:nvPicPr>
        <p:blipFill>
          <a:blip r:embed="rId2" cstate="print"/>
          <a:srcRect/>
          <a:stretch>
            <a:fillRect/>
          </a:stretch>
        </p:blipFill>
        <p:spPr bwMode="auto">
          <a:xfrm>
            <a:off x="683568" y="332656"/>
            <a:ext cx="3528392" cy="3619500"/>
          </a:xfrm>
          <a:prstGeom prst="rect">
            <a:avLst/>
          </a:prstGeom>
          <a:noFill/>
          <a:ln w="9525">
            <a:noFill/>
            <a:miter lim="800000"/>
            <a:headEnd/>
            <a:tailEnd/>
          </a:ln>
        </p:spPr>
      </p:pic>
      <p:pic>
        <p:nvPicPr>
          <p:cNvPr id="4100" name="Picture 4" descr="http://t1.gstatic.com/images?q=tbn:ANd9GcRGyTIoUmQNUWISM1oJftiHTbiKfomny8BKpGAoCqThOBTy1q4Xmg"/>
          <p:cNvPicPr>
            <a:picLocks noChangeAspect="1" noChangeArrowheads="1"/>
          </p:cNvPicPr>
          <p:nvPr/>
        </p:nvPicPr>
        <p:blipFill>
          <a:blip r:embed="rId3" cstate="print"/>
          <a:srcRect/>
          <a:stretch>
            <a:fillRect/>
          </a:stretch>
        </p:blipFill>
        <p:spPr bwMode="auto">
          <a:xfrm>
            <a:off x="4716016" y="620688"/>
            <a:ext cx="4032448" cy="5328592"/>
          </a:xfrm>
          <a:prstGeom prst="rect">
            <a:avLst/>
          </a:prstGeom>
          <a:noFill/>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6" name="Picture 2" descr="http://www2.estrellamountain.edu/faculty/farabee/biobk/Tilia1_to_3.gif"/>
          <p:cNvPicPr>
            <a:picLocks noChangeAspect="1" noChangeArrowheads="1"/>
          </p:cNvPicPr>
          <p:nvPr/>
        </p:nvPicPr>
        <p:blipFill>
          <a:blip r:embed="rId2" cstate="print"/>
          <a:srcRect/>
          <a:stretch>
            <a:fillRect/>
          </a:stretch>
        </p:blipFill>
        <p:spPr bwMode="auto">
          <a:xfrm>
            <a:off x="1259632" y="404664"/>
            <a:ext cx="6120680" cy="5688632"/>
          </a:xfrm>
          <a:prstGeom prst="rect">
            <a:avLst/>
          </a:prstGeom>
          <a:noFill/>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http://multiply.com/mu/annawantstolearn/image/5/photos/44/500x500/20/IMG-7352.jpg?et=oXhPKLF2CCHjzHmH16SbqQ&amp;nmid=15261209"/>
          <p:cNvPicPr>
            <a:picLocks noChangeAspect="1" noChangeArrowheads="1"/>
          </p:cNvPicPr>
          <p:nvPr/>
        </p:nvPicPr>
        <p:blipFill>
          <a:blip r:embed="rId2" cstate="print"/>
          <a:srcRect/>
          <a:stretch>
            <a:fillRect/>
          </a:stretch>
        </p:blipFill>
        <p:spPr bwMode="auto">
          <a:xfrm>
            <a:off x="323528" y="332656"/>
            <a:ext cx="8496944" cy="6192688"/>
          </a:xfrm>
          <a:prstGeom prst="rect">
            <a:avLst/>
          </a:prstGeom>
          <a:noFill/>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683568" y="293175"/>
            <a:ext cx="7776864" cy="58785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4000" b="1" i="0" u="none" strike="noStrike" cap="none" normalizeH="0" baseline="0" dirty="0" smtClean="0">
                <a:ln>
                  <a:noFill/>
                </a:ln>
                <a:solidFill>
                  <a:srgbClr val="002060"/>
                </a:solidFill>
                <a:effectLst/>
                <a:latin typeface="Traditional Arabic" pitchFamily="2" charset="-78"/>
                <a:ea typeface="Times New Roman" pitchFamily="18" charset="0"/>
                <a:cs typeface="Traditional Arabic" pitchFamily="2" charset="-78"/>
              </a:rPr>
              <a:t>النمو الثانوي المعتاد</a:t>
            </a:r>
            <a:r>
              <a:rPr kumimoji="0" lang="ar-SA" sz="4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40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Secondary growth</a:t>
            </a:r>
            <a:endParaRPr kumimoji="0" lang="en-US" sz="4000" b="0" i="0" u="none" strike="noStrike" cap="none" normalizeH="0" baseline="0" dirty="0" smtClean="0">
              <a:ln>
                <a:noFill/>
              </a:ln>
              <a:solidFill>
                <a:srgbClr val="C00000"/>
              </a:solidFill>
              <a:effectLst/>
              <a:latin typeface="Arial" pitchFamily="34" charset="0"/>
              <a:cs typeface="Arial" pitchFamily="34" charset="0"/>
            </a:endParaRPr>
          </a:p>
          <a:p>
            <a:pPr lvl="0" algn="justLow" eaLnBrk="0" fontAlgn="base" hangingPunct="0">
              <a:spcBef>
                <a:spcPct val="0"/>
              </a:spcBef>
              <a:spcAft>
                <a:spcPct val="0"/>
              </a:spcAf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p>
          <a:p>
            <a:pPr lvl="0" algn="justLow" eaLnBrk="0" fontAlgn="base" hangingPunct="0">
              <a:spcBef>
                <a:spcPct val="0"/>
              </a:spcBef>
              <a:spcAft>
                <a:spcPct val="0"/>
              </a:spcAf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يحتاج النبات أثناء نموه وزيادة كتلته إلى المواد الغذائية والماء والأملاح ومن ثم يحتاج إلى زيادة في العناصر التوصيلية ( عناصر اللحاء والخشب ) مما يضطره إلى تكوين عناصر وعائية جديدة عن طريق نشاط المنشئ الوعائي الذي يقع بين الخشب واللحاء الابتدائيين في الحزم الوعائية، </a:t>
            </a:r>
            <a:r>
              <a:rPr lang="ar-SA" sz="2800" dirty="0" smtClean="0"/>
              <a:t> والمعروف بالمنشئ الوعائي الحزمي </a:t>
            </a:r>
            <a:r>
              <a:rPr lang="en-US" sz="2800" dirty="0" smtClean="0"/>
              <a:t>Fascicular cambium</a:t>
            </a:r>
            <a:r>
              <a:rPr lang="ar-SA" sz="2800" dirty="0" smtClean="0"/>
              <a:t>، وعند بدء </a:t>
            </a:r>
            <a:r>
              <a:rPr lang="ar-SA" sz="2800" dirty="0" err="1" smtClean="0"/>
              <a:t>النموالثانوي</a:t>
            </a:r>
            <a:r>
              <a:rPr lang="ar-SA" sz="2800" dirty="0" smtClean="0"/>
              <a:t> قد تتصل أشرطة المنشئ </a:t>
            </a:r>
            <a:r>
              <a:rPr lang="ar-SA" sz="2800" dirty="0" err="1" smtClean="0"/>
              <a:t>الحزمي</a:t>
            </a:r>
            <a:r>
              <a:rPr lang="ar-SA" sz="2800" dirty="0" smtClean="0"/>
              <a:t> في الحزم المجاورة بأشرطة منشئ وعائي </a:t>
            </a:r>
            <a:r>
              <a:rPr lang="ar-SA" sz="2800" dirty="0" err="1" smtClean="0"/>
              <a:t>اخرى</a:t>
            </a:r>
            <a:r>
              <a:rPr lang="ar-SA" sz="2800" dirty="0" smtClean="0"/>
              <a:t> جديدة تنشأ من الخلايا </a:t>
            </a:r>
            <a:r>
              <a:rPr lang="ar-SA" sz="2800" dirty="0" err="1" smtClean="0"/>
              <a:t>البرنشيمية</a:t>
            </a:r>
            <a:r>
              <a:rPr lang="ar-SA" sz="2800" dirty="0" smtClean="0"/>
              <a:t> الموجودة بين الحزم الوعائية وتعرف </a:t>
            </a:r>
            <a:r>
              <a:rPr lang="ar-SA" sz="2800" dirty="0" err="1" smtClean="0"/>
              <a:t>باشرطة</a:t>
            </a:r>
            <a:r>
              <a:rPr lang="ar-SA" sz="2800" dirty="0" smtClean="0"/>
              <a:t> المنشئ بين </a:t>
            </a:r>
            <a:r>
              <a:rPr lang="ar-SA" sz="2800" dirty="0" err="1" smtClean="0"/>
              <a:t>الحزمي</a:t>
            </a:r>
            <a:r>
              <a:rPr lang="en-US" sz="2800" dirty="0" err="1" smtClean="0"/>
              <a:t>Interfascicular</a:t>
            </a:r>
            <a:r>
              <a:rPr lang="en-US" sz="2800" dirty="0" smtClean="0"/>
              <a:t> cambium</a:t>
            </a:r>
            <a:r>
              <a:rPr lang="ar-SA" sz="2800" dirty="0" smtClean="0"/>
              <a:t> وتمتد تلك الأشرطة على امتداد أشرطة</a:t>
            </a:r>
            <a:r>
              <a:rPr lang="ar-SA" sz="2800" b="1" dirty="0" smtClean="0"/>
              <a:t> المنشئ </a:t>
            </a:r>
            <a:r>
              <a:rPr lang="ar-SA" sz="2800" b="1" dirty="0" err="1" smtClean="0"/>
              <a:t>الحزمي</a:t>
            </a:r>
            <a:r>
              <a:rPr lang="ar-SA" sz="2800" dirty="0" smtClean="0"/>
              <a:t> وبذلك يصبح المنشئ الوعائي على هيئة اسطوانة.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ويحدث ذلك في كل من السيقان والجذور لنباتات ذوات الفلقتين وعاريات البذور، كما يلي:</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asbundicot.GIF (43982 bytes)"/>
          <p:cNvPicPr>
            <a:picLocks noChangeAspect="1" noChangeArrowheads="1"/>
          </p:cNvPicPr>
          <p:nvPr/>
        </p:nvPicPr>
        <p:blipFill>
          <a:blip r:embed="rId2" cstate="print"/>
          <a:srcRect/>
          <a:stretch>
            <a:fillRect/>
          </a:stretch>
        </p:blipFill>
        <p:spPr bwMode="auto">
          <a:xfrm>
            <a:off x="2195736" y="1052736"/>
            <a:ext cx="4680520" cy="47525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467544" y="598337"/>
            <a:ext cx="8136904"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النمو الثانوي المعتاد في الساق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ينشأ المنشئ الوعائي في ذوات الفلقتين وعاريات البذور على هيئة اسطوانة بين الخشب واللحاء الابتدائيين معطياً خشباً ثانوياً للداخل ولحاءاً ثانوياً للخارج وتتفاوت نشأة ونشاط المنشئ الوعائي في النباتات المختلفة وتوجد ثلاث نظم رئيسية هي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تكون الأنسجة الوعائية الابتدائية اسطوانة وعائية كاملة تقريباً في السلاميات وتكون المسافات بين الحزم ضيقة جداً وتأخذ الأنسجة الوعائية الثانوية نفس الشكل كما في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التليا</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والدخان ( شكل 99: أ ، ب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1" name="Rectangle 1">
            <a:hlinkClick r:id="rId2"/>
          </p:cNvPr>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ar-SA"/>
          </a:p>
        </p:txBody>
      </p:sp>
      <p:pic>
        <p:nvPicPr>
          <p:cNvPr id="5123" name="Picture 3" descr="http://t0.gstatic.com/images?q=tbn:ANd9GcSCIsAEjWT9UNwmv20ncwmxb3s3f3_BfAy4pKOBYxWFeTNDr5i0"/>
          <p:cNvPicPr>
            <a:picLocks noChangeAspect="1" noChangeArrowheads="1"/>
          </p:cNvPicPr>
          <p:nvPr/>
        </p:nvPicPr>
        <p:blipFill>
          <a:blip r:embed="rId3" cstate="print"/>
          <a:srcRect/>
          <a:stretch>
            <a:fillRect/>
          </a:stretch>
        </p:blipFill>
        <p:spPr bwMode="auto">
          <a:xfrm>
            <a:off x="323528" y="332656"/>
            <a:ext cx="5256584" cy="5112568"/>
          </a:xfrm>
          <a:prstGeom prst="rect">
            <a:avLst/>
          </a:prstGeom>
          <a:noFill/>
        </p:spPr>
      </p:pic>
      <p:sp>
        <p:nvSpPr>
          <p:cNvPr id="4" name="مستطيل 3"/>
          <p:cNvSpPr/>
          <p:nvPr/>
        </p:nvSpPr>
        <p:spPr>
          <a:xfrm>
            <a:off x="6660232" y="1340768"/>
            <a:ext cx="2195736" cy="4154984"/>
          </a:xfrm>
          <a:prstGeom prst="rect">
            <a:avLst/>
          </a:prstGeom>
        </p:spPr>
        <p:txBody>
          <a:bodyPr wrap="square">
            <a:spAutoFit/>
          </a:bodyPr>
          <a:lstStyle/>
          <a:p>
            <a:pPr lvl="0" indent="457200" algn="justLow" eaLnBrk="0" fontAlgn="base" hangingPunct="0">
              <a:spcBef>
                <a:spcPct val="0"/>
              </a:spcBef>
              <a:spcAft>
                <a:spcPct val="0"/>
              </a:spcAft>
            </a:pPr>
            <a:r>
              <a:rPr lang="ar-SA" sz="2400" dirty="0" smtClean="0">
                <a:latin typeface="Traditional Arabic" pitchFamily="2" charset="-78"/>
                <a:ea typeface="Times New Roman" pitchFamily="18" charset="0"/>
                <a:cs typeface="Traditional Arabic" pitchFamily="2" charset="-78"/>
              </a:rPr>
              <a:t>1 </a:t>
            </a:r>
            <a:r>
              <a:rPr lang="ar-SA" sz="2400" dirty="0" err="1" smtClean="0">
                <a:latin typeface="Traditional Arabic" pitchFamily="2" charset="-78"/>
                <a:ea typeface="Times New Roman" pitchFamily="18" charset="0"/>
                <a:cs typeface="Traditional Arabic" pitchFamily="2" charset="-78"/>
              </a:rPr>
              <a:t>ـ</a:t>
            </a:r>
            <a:r>
              <a:rPr lang="ar-SA" sz="2400" dirty="0" smtClean="0">
                <a:latin typeface="Traditional Arabic" pitchFamily="2" charset="-78"/>
                <a:ea typeface="Times New Roman" pitchFamily="18" charset="0"/>
                <a:cs typeface="Traditional Arabic" pitchFamily="2" charset="-78"/>
              </a:rPr>
              <a:t> تكون الأنسجة الوعائية الابتدائية اسطوانة وعائية كاملة تقريباً في السلاميات وتكون المسافات بين الحزم ضيقة جداً وتأخذ الأنسجة الوعائية الثانوية نفس الشكل كما في </a:t>
            </a:r>
            <a:r>
              <a:rPr lang="ar-SA" sz="2400" dirty="0" err="1" smtClean="0">
                <a:latin typeface="Traditional Arabic" pitchFamily="2" charset="-78"/>
                <a:ea typeface="Times New Roman" pitchFamily="18" charset="0"/>
                <a:cs typeface="Traditional Arabic" pitchFamily="2" charset="-78"/>
              </a:rPr>
              <a:t>التليا</a:t>
            </a:r>
            <a:r>
              <a:rPr lang="ar-SA" sz="2400" dirty="0" smtClean="0">
                <a:latin typeface="Traditional Arabic" pitchFamily="2" charset="-78"/>
                <a:ea typeface="Times New Roman" pitchFamily="18" charset="0"/>
                <a:cs typeface="Traditional Arabic" pitchFamily="2" charset="-78"/>
              </a:rPr>
              <a:t> والدخان ( شكل 99: أ ، ب ).</a:t>
            </a:r>
            <a:endParaRPr lang="ar-SA" sz="2400" dirty="0" smtClean="0">
              <a:latin typeface="Arial" pitchFamily="34" charset="0"/>
              <a:cs typeface="Arial" pitchFamily="34" charset="0"/>
            </a:endParaRPr>
          </a:p>
        </p:txBody>
      </p:sp>
      <p:sp>
        <p:nvSpPr>
          <p:cNvPr id="5" name="مستطيل 4"/>
          <p:cNvSpPr/>
          <p:nvPr/>
        </p:nvSpPr>
        <p:spPr>
          <a:xfrm>
            <a:off x="2268075" y="5949280"/>
            <a:ext cx="1915909" cy="369332"/>
          </a:xfrm>
          <a:prstGeom prst="rect">
            <a:avLst/>
          </a:prstGeom>
        </p:spPr>
        <p:txBody>
          <a:bodyPr wrap="none">
            <a:spAutoFit/>
          </a:bodyPr>
          <a:lstStyle/>
          <a:p>
            <a:r>
              <a:rPr lang="ar-SA" dirty="0" smtClean="0"/>
              <a:t>النمو الابتدائي في </a:t>
            </a:r>
            <a:r>
              <a:rPr lang="ar-SA" dirty="0" err="1" smtClean="0"/>
              <a:t>التيليا</a:t>
            </a:r>
            <a:endParaRPr lang="ar-SA"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4139952" y="674176"/>
            <a:ext cx="4608512"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النقر في التغلظ النقري للجدار</a:t>
            </a:r>
            <a:r>
              <a:rPr kumimoji="0" lang="ar-SA"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تكون مضفوفة وعندما تكون النقر المضفوفة مستطيلة ومرتبة في صفوف طولية على طول العناصر الوعائية</a:t>
            </a:r>
            <a:r>
              <a:rPr kumimoji="0" lang="ar-SA" sz="2400" b="0" i="0" u="none" strike="noStrike" cap="none" normalizeH="0" baseline="0" dirty="0" smtClean="0">
                <a:ln>
                  <a:noFill/>
                </a:ln>
                <a:effectLst/>
                <a:latin typeface="Traditional Arabic" pitchFamily="2" charset="-78"/>
                <a:ea typeface="Times New Roman" pitchFamily="18" charset="0"/>
                <a:cs typeface="Traditional Arabic" pitchFamily="2" charset="-78"/>
              </a:rPr>
              <a:t> يسمى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التنقير بالسلمي </a:t>
            </a:r>
            <a:r>
              <a:rPr kumimoji="0" lang="en-US"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Scalariform pitting</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وعندما تكون النقر مستديرة تترتب في صفوف عرضية تسمى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بالتنقير المتقابل </a:t>
            </a:r>
            <a:r>
              <a:rPr kumimoji="0" lang="en-US"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Opposite pitting</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وعندما تكون النقر بيضاوية أو أهليلجية مترتبة عرضياً يسمى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بالتنقير المتبادل</a:t>
            </a:r>
            <a:r>
              <a:rPr kumimoji="0" lang="ar-SA" sz="2400" b="1" i="0" u="none" strike="noStrike" cap="none" normalizeH="0" dirty="0" smtClean="0">
                <a:ln>
                  <a:noFill/>
                </a:ln>
                <a:solidFill>
                  <a:srgbClr val="0070C0"/>
                </a:solidFill>
                <a:effectLst/>
                <a:latin typeface="Traditional Arabic" pitchFamily="2" charset="-78"/>
                <a:ea typeface="Times New Roman" pitchFamily="18" charset="0"/>
                <a:cs typeface="Traditional Arabic" pitchFamily="2" charset="-78"/>
              </a:rPr>
              <a:t> </a:t>
            </a:r>
            <a:r>
              <a:rPr kumimoji="0" lang="en-US"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Alternate pitting</a:t>
            </a:r>
            <a:r>
              <a:rPr kumimoji="0" lang="ar-SA"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وتعتبر القص</a:t>
            </a:r>
            <a:r>
              <a:rPr lang="ar-SA" sz="2400" dirty="0">
                <a:latin typeface="Traditional Arabic" pitchFamily="2" charset="-78"/>
                <a:ea typeface="Times New Roman" pitchFamily="18" charset="0"/>
                <a:cs typeface="Traditional Arabic" pitchFamily="2" charset="-78"/>
              </a:rPr>
              <a:t>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بة أقل رقياً من عناصر الوعاء وتوجد في النباتات البذرية الحفرية وفي عاريات البذور والنباتات الوعائية البدائية. في نباتات ذوات الفلقتين تتحول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القصيبات</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إلى عناصر أوعية في الخشب الثانوي ثم في الخشب الابتدائي، أما في نباتات الفلقة الواحدة فلا توجد أوعية في الخشب الثانوي في النباتات التي يحصل فيها نمواً ثانوياً. أو قد لا توجد في الخشب الابتدائي.</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054" y="332656"/>
            <a:ext cx="3117364" cy="371703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4250090"/>
            <a:ext cx="3744416" cy="2600325"/>
          </a:xfrm>
          <a:prstGeom prst="rect">
            <a:avLst/>
          </a:prstGeom>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5890" name="Picture 2" descr="Cross-section of a young Basswood or Linden stem (Tilia)"/>
          <p:cNvPicPr>
            <a:picLocks noChangeAspect="1" noChangeArrowheads="1"/>
          </p:cNvPicPr>
          <p:nvPr/>
        </p:nvPicPr>
        <p:blipFill>
          <a:blip r:embed="rId2" cstate="print"/>
          <a:srcRect/>
          <a:stretch>
            <a:fillRect/>
          </a:stretch>
        </p:blipFill>
        <p:spPr bwMode="auto">
          <a:xfrm>
            <a:off x="323528" y="1268760"/>
            <a:ext cx="5544616" cy="3905250"/>
          </a:xfrm>
          <a:prstGeom prst="rect">
            <a:avLst/>
          </a:prstGeom>
          <a:noFill/>
        </p:spPr>
      </p:pic>
      <p:sp>
        <p:nvSpPr>
          <p:cNvPr id="3" name="مستطيل 2"/>
          <p:cNvSpPr/>
          <p:nvPr/>
        </p:nvSpPr>
        <p:spPr>
          <a:xfrm>
            <a:off x="6156176" y="404665"/>
            <a:ext cx="2520280" cy="6001643"/>
          </a:xfrm>
          <a:prstGeom prst="rect">
            <a:avLst/>
          </a:prstGeom>
        </p:spPr>
        <p:txBody>
          <a:bodyPr wrap="square">
            <a:spAutoFit/>
          </a:bodyPr>
          <a:lstStyle/>
          <a:p>
            <a:pPr lvl="0" indent="457200" algn="justLow" eaLnBrk="0" fontAlgn="base" hangingPunct="0">
              <a:spcBef>
                <a:spcPct val="0"/>
              </a:spcBef>
              <a:spcAft>
                <a:spcPct val="0"/>
              </a:spcAft>
            </a:pPr>
            <a:r>
              <a:rPr lang="ar-SA" sz="3200" dirty="0" smtClean="0">
                <a:latin typeface="Traditional Arabic" pitchFamily="2" charset="-78"/>
                <a:ea typeface="Times New Roman" pitchFamily="18" charset="0"/>
                <a:cs typeface="Traditional Arabic" pitchFamily="2" charset="-78"/>
              </a:rPr>
              <a:t>1 </a:t>
            </a:r>
            <a:r>
              <a:rPr lang="ar-SA" sz="3200" dirty="0" err="1" smtClean="0">
                <a:latin typeface="Traditional Arabic" pitchFamily="2" charset="-78"/>
                <a:ea typeface="Times New Roman" pitchFamily="18" charset="0"/>
                <a:cs typeface="Traditional Arabic" pitchFamily="2" charset="-78"/>
              </a:rPr>
              <a:t>ـ</a:t>
            </a:r>
            <a:r>
              <a:rPr lang="ar-SA" sz="3200" dirty="0" smtClean="0">
                <a:latin typeface="Traditional Arabic" pitchFamily="2" charset="-78"/>
                <a:ea typeface="Times New Roman" pitchFamily="18" charset="0"/>
                <a:cs typeface="Traditional Arabic" pitchFamily="2" charset="-78"/>
              </a:rPr>
              <a:t> تكون الأنسجة الوعائية الابتدائية اسطوانة وعائية كاملة تقريباً في السلاميات وتكون المسافات بين الحزم ضيقة جداً وتأخذ الأنسجة الوعائية الثانوية نفس الشكل كما في </a:t>
            </a:r>
            <a:r>
              <a:rPr lang="ar-SA" sz="3200" dirty="0" err="1" smtClean="0">
                <a:latin typeface="Traditional Arabic" pitchFamily="2" charset="-78"/>
                <a:ea typeface="Times New Roman" pitchFamily="18" charset="0"/>
                <a:cs typeface="Traditional Arabic" pitchFamily="2" charset="-78"/>
              </a:rPr>
              <a:t>التليا</a:t>
            </a:r>
            <a:r>
              <a:rPr lang="ar-SA" sz="3200" dirty="0" smtClean="0">
                <a:latin typeface="Traditional Arabic" pitchFamily="2" charset="-78"/>
                <a:ea typeface="Times New Roman" pitchFamily="18" charset="0"/>
                <a:cs typeface="Traditional Arabic" pitchFamily="2" charset="-78"/>
              </a:rPr>
              <a:t> والدخان ( شكل 99: أ ، ب ).</a:t>
            </a:r>
            <a:endParaRPr lang="ar-SA" sz="3200" dirty="0" smtClean="0">
              <a:latin typeface="Arial" pitchFamily="34" charset="0"/>
              <a:cs typeface="Arial" pitchFamily="34" charset="0"/>
            </a:endParaRPr>
          </a:p>
        </p:txBody>
      </p:sp>
      <p:sp>
        <p:nvSpPr>
          <p:cNvPr id="4" name="مستطيل 3"/>
          <p:cNvSpPr/>
          <p:nvPr/>
        </p:nvSpPr>
        <p:spPr>
          <a:xfrm>
            <a:off x="1764019" y="5733256"/>
            <a:ext cx="1915909" cy="369332"/>
          </a:xfrm>
          <a:prstGeom prst="rect">
            <a:avLst/>
          </a:prstGeom>
        </p:spPr>
        <p:txBody>
          <a:bodyPr wrap="none">
            <a:spAutoFit/>
          </a:bodyPr>
          <a:lstStyle/>
          <a:p>
            <a:r>
              <a:rPr lang="ar-SA" dirty="0" smtClean="0"/>
              <a:t>النمو الابتدائي في </a:t>
            </a:r>
            <a:r>
              <a:rPr lang="ar-SA" dirty="0" err="1" smtClean="0"/>
              <a:t>التيليا</a:t>
            </a:r>
            <a:endParaRPr lang="ar-SA" dirty="0"/>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2" descr="D:\pictuers Folders\Stem &amp;root\tilia-3yr-600.jpg"/>
          <p:cNvPicPr>
            <a:picLocks noChangeAspect="1" noChangeArrowheads="1"/>
          </p:cNvPicPr>
          <p:nvPr/>
        </p:nvPicPr>
        <p:blipFill>
          <a:blip r:embed="rId2" cstate="print"/>
          <a:srcRect/>
          <a:stretch>
            <a:fillRect/>
          </a:stretch>
        </p:blipFill>
        <p:spPr bwMode="auto">
          <a:xfrm>
            <a:off x="755576" y="476673"/>
            <a:ext cx="7200800" cy="5976664"/>
          </a:xfrm>
          <a:prstGeom prst="rect">
            <a:avLst/>
          </a:prstGeom>
          <a:noFill/>
        </p:spPr>
      </p:pic>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42" name="Picture 2" descr="http://media.tipsimages.it/contentimages092009/Visual_H/Logo/VUN435365.jpg"/>
          <p:cNvPicPr>
            <a:picLocks noChangeAspect="1" noChangeArrowheads="1"/>
          </p:cNvPicPr>
          <p:nvPr/>
        </p:nvPicPr>
        <p:blipFill>
          <a:blip r:embed="rId2" cstate="print"/>
          <a:srcRect/>
          <a:stretch>
            <a:fillRect/>
          </a:stretch>
        </p:blipFill>
        <p:spPr bwMode="auto">
          <a:xfrm>
            <a:off x="539552" y="1340768"/>
            <a:ext cx="4860032" cy="3981450"/>
          </a:xfrm>
          <a:prstGeom prst="rect">
            <a:avLst/>
          </a:prstGeom>
          <a:noFill/>
        </p:spPr>
      </p:pic>
      <p:sp>
        <p:nvSpPr>
          <p:cNvPr id="3" name="مستطيل 2"/>
          <p:cNvSpPr/>
          <p:nvPr/>
        </p:nvSpPr>
        <p:spPr>
          <a:xfrm>
            <a:off x="5940152" y="1412776"/>
            <a:ext cx="2304256" cy="4154984"/>
          </a:xfrm>
          <a:prstGeom prst="rect">
            <a:avLst/>
          </a:prstGeom>
        </p:spPr>
        <p:txBody>
          <a:bodyPr wrap="square">
            <a:spAutoFit/>
          </a:bodyPr>
          <a:lstStyle/>
          <a:p>
            <a:pPr lvl="0" algn="justLow" fontAlgn="base">
              <a:spcBef>
                <a:spcPct val="0"/>
              </a:spcBef>
              <a:spcAft>
                <a:spcPct val="0"/>
              </a:spcAft>
            </a:pPr>
            <a:r>
              <a:rPr lang="ar-SA" sz="2400" dirty="0" smtClean="0">
                <a:latin typeface="Traditional Arabic" pitchFamily="2" charset="-78"/>
                <a:ea typeface="Times New Roman" pitchFamily="18" charset="0"/>
                <a:cs typeface="Traditional Arabic" pitchFamily="2" charset="-78"/>
              </a:rPr>
              <a:t>2 </a:t>
            </a:r>
            <a:r>
              <a:rPr lang="ar-SA" sz="2400" dirty="0" err="1" smtClean="0">
                <a:latin typeface="Traditional Arabic" pitchFamily="2" charset="-78"/>
                <a:ea typeface="Times New Roman" pitchFamily="18" charset="0"/>
                <a:cs typeface="Traditional Arabic" pitchFamily="2" charset="-78"/>
              </a:rPr>
              <a:t>ـ</a:t>
            </a:r>
            <a:r>
              <a:rPr lang="ar-SA" sz="2400" dirty="0" smtClean="0">
                <a:latin typeface="Traditional Arabic" pitchFamily="2" charset="-78"/>
                <a:ea typeface="Times New Roman" pitchFamily="18" charset="0"/>
                <a:cs typeface="Traditional Arabic" pitchFamily="2" charset="-78"/>
              </a:rPr>
              <a:t> تُكون الأنسجة الوعائية الابتدائية مجموعة من الحزم المنفصلة ويعطي المنشئ بين </a:t>
            </a:r>
            <a:r>
              <a:rPr lang="ar-SA" sz="2400" dirty="0" err="1" smtClean="0">
                <a:latin typeface="Traditional Arabic" pitchFamily="2" charset="-78"/>
                <a:ea typeface="Times New Roman" pitchFamily="18" charset="0"/>
                <a:cs typeface="Traditional Arabic" pitchFamily="2" charset="-78"/>
              </a:rPr>
              <a:t>الحزمي</a:t>
            </a:r>
            <a:r>
              <a:rPr lang="ar-SA" sz="2400" dirty="0" smtClean="0">
                <a:latin typeface="Traditional Arabic" pitchFamily="2" charset="-78"/>
                <a:ea typeface="Times New Roman" pitchFamily="18" charset="0"/>
                <a:cs typeface="Traditional Arabic" pitchFamily="2" charset="-78"/>
              </a:rPr>
              <a:t> </a:t>
            </a:r>
            <a:r>
              <a:rPr lang="ar-SA" sz="2400" dirty="0" err="1" smtClean="0">
                <a:latin typeface="Traditional Arabic" pitchFamily="2" charset="-78"/>
                <a:ea typeface="Times New Roman" pitchFamily="18" charset="0"/>
                <a:cs typeface="Traditional Arabic" pitchFamily="2" charset="-78"/>
              </a:rPr>
              <a:t>برانشيمة</a:t>
            </a:r>
            <a:r>
              <a:rPr lang="ar-SA" sz="2400" dirty="0" smtClean="0">
                <a:latin typeface="Traditional Arabic" pitchFamily="2" charset="-78"/>
                <a:ea typeface="Times New Roman" pitchFamily="18" charset="0"/>
                <a:cs typeface="Traditional Arabic" pitchFamily="2" charset="-78"/>
              </a:rPr>
              <a:t> بينما يعطي المنشئ </a:t>
            </a:r>
            <a:r>
              <a:rPr lang="ar-SA" sz="2400" dirty="0" err="1" smtClean="0">
                <a:latin typeface="Traditional Arabic" pitchFamily="2" charset="-78"/>
                <a:ea typeface="Times New Roman" pitchFamily="18" charset="0"/>
                <a:cs typeface="Traditional Arabic" pitchFamily="2" charset="-78"/>
              </a:rPr>
              <a:t>الحزمي</a:t>
            </a:r>
            <a:r>
              <a:rPr lang="ar-SA" sz="2400" dirty="0" smtClean="0">
                <a:latin typeface="Traditional Arabic" pitchFamily="2" charset="-78"/>
                <a:ea typeface="Times New Roman" pitchFamily="18" charset="0"/>
                <a:cs typeface="Traditional Arabic" pitchFamily="2" charset="-78"/>
              </a:rPr>
              <a:t> أنسجة وعائية ثانوية وبذلك تظهر الأنسجة الوعائية الثانوية على هيئة حزم كما في العنب </a:t>
            </a:r>
            <a:r>
              <a:rPr lang="ar-SA" sz="2400" dirty="0" err="1" smtClean="0">
                <a:latin typeface="Traditional Arabic" pitchFamily="2" charset="-78"/>
                <a:ea typeface="Times New Roman" pitchFamily="18" charset="0"/>
                <a:cs typeface="Traditional Arabic" pitchFamily="2" charset="-78"/>
              </a:rPr>
              <a:t>والأرستولوجيا</a:t>
            </a:r>
            <a:r>
              <a:rPr lang="ar-SA" sz="2400" dirty="0" smtClean="0">
                <a:latin typeface="Traditional Arabic" pitchFamily="2" charset="-78"/>
                <a:ea typeface="Times New Roman" pitchFamily="18" charset="0"/>
                <a:cs typeface="Traditional Arabic" pitchFamily="2" charset="-78"/>
              </a:rPr>
              <a:t> والقرع ( شكل 100 ). </a:t>
            </a:r>
            <a:endParaRPr lang="en-US" sz="2400" dirty="0" smtClean="0">
              <a:latin typeface="Arial" pitchFamily="34" charset="0"/>
              <a:cs typeface="Arial" pitchFamily="34" charset="0"/>
            </a:endParaRPr>
          </a:p>
        </p:txBody>
      </p:sp>
      <p:sp>
        <p:nvSpPr>
          <p:cNvPr id="4" name="مستطيل 3"/>
          <p:cNvSpPr/>
          <p:nvPr/>
        </p:nvSpPr>
        <p:spPr>
          <a:xfrm>
            <a:off x="1459957" y="5661248"/>
            <a:ext cx="1931939" cy="369332"/>
          </a:xfrm>
          <a:prstGeom prst="rect">
            <a:avLst/>
          </a:prstGeom>
        </p:spPr>
        <p:txBody>
          <a:bodyPr wrap="none">
            <a:spAutoFit/>
          </a:bodyPr>
          <a:lstStyle/>
          <a:p>
            <a:r>
              <a:rPr lang="ar-SA" dirty="0" smtClean="0"/>
              <a:t>النمو الابتدائي في العنب</a:t>
            </a:r>
            <a:endParaRPr lang="ar-SA" dirty="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2818" name="Picture 2" descr="http://media.tipsimages.it/contentimages092009/Visual_H/Logo/VUN435346.jpg"/>
          <p:cNvPicPr>
            <a:picLocks noChangeAspect="1" noChangeArrowheads="1"/>
          </p:cNvPicPr>
          <p:nvPr/>
        </p:nvPicPr>
        <p:blipFill>
          <a:blip r:embed="rId3" cstate="print"/>
          <a:srcRect/>
          <a:stretch>
            <a:fillRect/>
          </a:stretch>
        </p:blipFill>
        <p:spPr bwMode="auto">
          <a:xfrm>
            <a:off x="1547664" y="1052736"/>
            <a:ext cx="6210300" cy="4171951"/>
          </a:xfrm>
          <a:prstGeom prst="rect">
            <a:avLst/>
          </a:prstGeom>
          <a:noFill/>
        </p:spPr>
      </p:pic>
      <p:sp>
        <p:nvSpPr>
          <p:cNvPr id="3" name="مستطيل 2"/>
          <p:cNvSpPr/>
          <p:nvPr/>
        </p:nvSpPr>
        <p:spPr>
          <a:xfrm>
            <a:off x="3332165" y="5949280"/>
            <a:ext cx="1899879" cy="369332"/>
          </a:xfrm>
          <a:prstGeom prst="rect">
            <a:avLst/>
          </a:prstGeom>
        </p:spPr>
        <p:txBody>
          <a:bodyPr wrap="none">
            <a:spAutoFit/>
          </a:bodyPr>
          <a:lstStyle/>
          <a:p>
            <a:r>
              <a:rPr lang="ar-SA" dirty="0" smtClean="0"/>
              <a:t>النمو الثانوي في العنب </a:t>
            </a:r>
            <a:endParaRPr lang="ar-SA" dirty="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0770" name="Picture 2" descr="http://cachens.corbis.com/CorbisImage/thumb/23/59/72/23597236/42-23597236.jpg"/>
          <p:cNvPicPr>
            <a:picLocks noChangeAspect="1" noChangeArrowheads="1"/>
          </p:cNvPicPr>
          <p:nvPr/>
        </p:nvPicPr>
        <p:blipFill>
          <a:blip r:embed="rId3" cstate="print"/>
          <a:srcRect/>
          <a:stretch>
            <a:fillRect/>
          </a:stretch>
        </p:blipFill>
        <p:spPr bwMode="auto">
          <a:xfrm>
            <a:off x="539552" y="404664"/>
            <a:ext cx="8208912" cy="5544616"/>
          </a:xfrm>
          <a:prstGeom prst="rect">
            <a:avLst/>
          </a:prstGeom>
          <a:noFill/>
        </p:spPr>
      </p:pic>
      <p:sp>
        <p:nvSpPr>
          <p:cNvPr id="3" name="مستطيل 2"/>
          <p:cNvSpPr/>
          <p:nvPr/>
        </p:nvSpPr>
        <p:spPr>
          <a:xfrm>
            <a:off x="3828333" y="6165304"/>
            <a:ext cx="1835759" cy="369332"/>
          </a:xfrm>
          <a:prstGeom prst="rect">
            <a:avLst/>
          </a:prstGeom>
        </p:spPr>
        <p:txBody>
          <a:bodyPr wrap="none">
            <a:spAutoFit/>
          </a:bodyPr>
          <a:lstStyle/>
          <a:p>
            <a:r>
              <a:rPr lang="ar-SA" dirty="0" smtClean="0"/>
              <a:t>النمو الثانوي في العنب</a:t>
            </a:r>
            <a:endParaRPr lang="ar-SA" dirty="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1794" name="Picture 2" descr="Cross-section of a one-year Dutchman's Pipe stem (Aristolochia durior)">
            <a:hlinkClick r:id="rId2"/>
          </p:cNvPr>
          <p:cNvPicPr>
            <a:picLocks noChangeAspect="1" noChangeArrowheads="1"/>
          </p:cNvPicPr>
          <p:nvPr/>
        </p:nvPicPr>
        <p:blipFill>
          <a:blip r:embed="rId3" cstate="print"/>
          <a:srcRect/>
          <a:stretch>
            <a:fillRect/>
          </a:stretch>
        </p:blipFill>
        <p:spPr bwMode="auto">
          <a:xfrm>
            <a:off x="0" y="764704"/>
            <a:ext cx="6588224" cy="5328592"/>
          </a:xfrm>
          <a:prstGeom prst="rect">
            <a:avLst/>
          </a:prstGeom>
          <a:noFill/>
        </p:spPr>
      </p:pic>
      <p:sp>
        <p:nvSpPr>
          <p:cNvPr id="3" name="مستطيل 2"/>
          <p:cNvSpPr/>
          <p:nvPr/>
        </p:nvSpPr>
        <p:spPr>
          <a:xfrm>
            <a:off x="7092280" y="1340768"/>
            <a:ext cx="1512168" cy="5016758"/>
          </a:xfrm>
          <a:prstGeom prst="rect">
            <a:avLst/>
          </a:prstGeom>
        </p:spPr>
        <p:txBody>
          <a:bodyPr wrap="square">
            <a:spAutoFit/>
          </a:bodyPr>
          <a:lstStyle/>
          <a:p>
            <a:pPr lvl="0" algn="justLow" fontAlgn="base">
              <a:spcBef>
                <a:spcPct val="0"/>
              </a:spcBef>
              <a:spcAft>
                <a:spcPct val="0"/>
              </a:spcAft>
            </a:pPr>
            <a:r>
              <a:rPr lang="ar-SA" sz="2000" dirty="0" smtClean="0">
                <a:latin typeface="Traditional Arabic" pitchFamily="2" charset="-78"/>
                <a:ea typeface="Times New Roman" pitchFamily="18" charset="0"/>
                <a:cs typeface="Traditional Arabic" pitchFamily="2" charset="-78"/>
              </a:rPr>
              <a:t>2 </a:t>
            </a:r>
            <a:r>
              <a:rPr lang="ar-SA" sz="2000" dirty="0" err="1" smtClean="0">
                <a:latin typeface="Traditional Arabic" pitchFamily="2" charset="-78"/>
                <a:ea typeface="Times New Roman" pitchFamily="18" charset="0"/>
                <a:cs typeface="Traditional Arabic" pitchFamily="2" charset="-78"/>
              </a:rPr>
              <a:t>ـ</a:t>
            </a:r>
            <a:r>
              <a:rPr lang="ar-SA" sz="2000" dirty="0" smtClean="0">
                <a:latin typeface="Traditional Arabic" pitchFamily="2" charset="-78"/>
                <a:ea typeface="Times New Roman" pitchFamily="18" charset="0"/>
                <a:cs typeface="Traditional Arabic" pitchFamily="2" charset="-78"/>
              </a:rPr>
              <a:t> تُكون الأنسجة الوعائية الابتدائية مجموعة من الحزم المنفصلة ويعطي المنشئ بين </a:t>
            </a:r>
            <a:r>
              <a:rPr lang="ar-SA" sz="2000" dirty="0" err="1" smtClean="0">
                <a:latin typeface="Traditional Arabic" pitchFamily="2" charset="-78"/>
                <a:ea typeface="Times New Roman" pitchFamily="18" charset="0"/>
                <a:cs typeface="Traditional Arabic" pitchFamily="2" charset="-78"/>
              </a:rPr>
              <a:t>الحزمي</a:t>
            </a:r>
            <a:r>
              <a:rPr lang="ar-SA" sz="2000" dirty="0" smtClean="0">
                <a:latin typeface="Traditional Arabic" pitchFamily="2" charset="-78"/>
                <a:ea typeface="Times New Roman" pitchFamily="18" charset="0"/>
                <a:cs typeface="Traditional Arabic" pitchFamily="2" charset="-78"/>
              </a:rPr>
              <a:t> </a:t>
            </a:r>
            <a:r>
              <a:rPr lang="ar-SA" sz="2000" dirty="0" err="1" smtClean="0">
                <a:latin typeface="Traditional Arabic" pitchFamily="2" charset="-78"/>
                <a:ea typeface="Times New Roman" pitchFamily="18" charset="0"/>
                <a:cs typeface="Traditional Arabic" pitchFamily="2" charset="-78"/>
              </a:rPr>
              <a:t>برانشيمة</a:t>
            </a:r>
            <a:r>
              <a:rPr lang="ar-SA" sz="2000" dirty="0" smtClean="0">
                <a:latin typeface="Traditional Arabic" pitchFamily="2" charset="-78"/>
                <a:ea typeface="Times New Roman" pitchFamily="18" charset="0"/>
                <a:cs typeface="Traditional Arabic" pitchFamily="2" charset="-78"/>
              </a:rPr>
              <a:t> بينما يعطي المنشئ </a:t>
            </a:r>
            <a:r>
              <a:rPr lang="ar-SA" sz="2000" dirty="0" err="1" smtClean="0">
                <a:latin typeface="Traditional Arabic" pitchFamily="2" charset="-78"/>
                <a:ea typeface="Times New Roman" pitchFamily="18" charset="0"/>
                <a:cs typeface="Traditional Arabic" pitchFamily="2" charset="-78"/>
              </a:rPr>
              <a:t>الحزمي</a:t>
            </a:r>
            <a:r>
              <a:rPr lang="ar-SA" sz="2000" dirty="0" smtClean="0">
                <a:latin typeface="Traditional Arabic" pitchFamily="2" charset="-78"/>
                <a:ea typeface="Times New Roman" pitchFamily="18" charset="0"/>
                <a:cs typeface="Traditional Arabic" pitchFamily="2" charset="-78"/>
              </a:rPr>
              <a:t> أنسجة وعائية ثانوية وبذلك تظهر الأنسجة الوعائية الثانوية على هيئة حزم كما في العنب </a:t>
            </a:r>
            <a:r>
              <a:rPr lang="ar-SA" sz="2000" dirty="0" err="1" smtClean="0">
                <a:latin typeface="Traditional Arabic" pitchFamily="2" charset="-78"/>
                <a:ea typeface="Times New Roman" pitchFamily="18" charset="0"/>
                <a:cs typeface="Traditional Arabic" pitchFamily="2" charset="-78"/>
              </a:rPr>
              <a:t>والأرستولوجيا</a:t>
            </a:r>
            <a:r>
              <a:rPr lang="ar-SA" sz="2000" dirty="0" smtClean="0">
                <a:latin typeface="Traditional Arabic" pitchFamily="2" charset="-78"/>
                <a:ea typeface="Times New Roman" pitchFamily="18" charset="0"/>
                <a:cs typeface="Traditional Arabic" pitchFamily="2" charset="-78"/>
              </a:rPr>
              <a:t> والقرع ( شكل 100 ). </a:t>
            </a:r>
            <a:endParaRPr lang="en-US" sz="2000" dirty="0" smtClean="0">
              <a:latin typeface="Arial" pitchFamily="34" charset="0"/>
              <a:cs typeface="Arial" pitchFamily="34" charset="0"/>
            </a:endParaRPr>
          </a:p>
        </p:txBody>
      </p:sp>
      <p:sp>
        <p:nvSpPr>
          <p:cNvPr id="4" name="مستطيل 3"/>
          <p:cNvSpPr/>
          <p:nvPr/>
        </p:nvSpPr>
        <p:spPr>
          <a:xfrm>
            <a:off x="1841548" y="6093296"/>
            <a:ext cx="2414444" cy="369332"/>
          </a:xfrm>
          <a:prstGeom prst="rect">
            <a:avLst/>
          </a:prstGeom>
        </p:spPr>
        <p:txBody>
          <a:bodyPr wrap="none">
            <a:spAutoFit/>
          </a:bodyPr>
          <a:lstStyle/>
          <a:p>
            <a:r>
              <a:rPr lang="ar-SA" dirty="0" smtClean="0"/>
              <a:t>النمو الابتدائي في </a:t>
            </a:r>
            <a:r>
              <a:rPr lang="ar-SA" dirty="0" err="1" smtClean="0"/>
              <a:t>الرستولوخيا</a:t>
            </a:r>
            <a:endParaRPr lang="ar-SA"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4866" name="Picture 2" descr="http://media.tipsimages.it/contentimages092009/Visual_H/Logo/VUN435364.jpg"/>
          <p:cNvPicPr>
            <a:picLocks noChangeAspect="1" noChangeArrowheads="1"/>
          </p:cNvPicPr>
          <p:nvPr/>
        </p:nvPicPr>
        <p:blipFill>
          <a:blip r:embed="rId3" cstate="print"/>
          <a:srcRect/>
          <a:stretch>
            <a:fillRect/>
          </a:stretch>
        </p:blipFill>
        <p:spPr bwMode="auto">
          <a:xfrm>
            <a:off x="1619672" y="980728"/>
            <a:ext cx="6210300" cy="4381501"/>
          </a:xfrm>
          <a:prstGeom prst="rect">
            <a:avLst/>
          </a:prstGeom>
          <a:noFill/>
        </p:spPr>
      </p:pic>
      <p:sp>
        <p:nvSpPr>
          <p:cNvPr id="3" name="مستطيل 2"/>
          <p:cNvSpPr/>
          <p:nvPr/>
        </p:nvSpPr>
        <p:spPr>
          <a:xfrm>
            <a:off x="2764829" y="5733256"/>
            <a:ext cx="2395207" cy="369332"/>
          </a:xfrm>
          <a:prstGeom prst="rect">
            <a:avLst/>
          </a:prstGeom>
        </p:spPr>
        <p:txBody>
          <a:bodyPr wrap="none">
            <a:spAutoFit/>
          </a:bodyPr>
          <a:lstStyle/>
          <a:p>
            <a:r>
              <a:rPr lang="ar-SA" dirty="0" smtClean="0"/>
              <a:t>النمو الثانوي في </a:t>
            </a:r>
            <a:r>
              <a:rPr lang="ar-SA" dirty="0" err="1" smtClean="0"/>
              <a:t>الارستولوخيا</a:t>
            </a:r>
            <a:endParaRPr lang="ar-SA" dirty="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395536" y="41150"/>
            <a:ext cx="8424936" cy="648419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4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 </a:t>
            </a:r>
            <a:r>
              <a:rPr kumimoji="0" lang="ar-SA" sz="40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4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النمو الثانوي المعتاد في الجذر</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4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يتكون المنشئ الوعائي في الجذر من خلايا الحواف الداخلية للحاء الابتدائي أولاً على هيئة أقواس بين أذرع الخشب ثم بعد ذلك تنقسم خلايا الدائرة المحيطية المواجه لأقطاب الخشب الأول وتكمل المشتقات الداخلية لهذه الانقسامات اسطوانة المنشئ الوعائي حيث تتصل بأشرطة المنشئ المتكونة من داخل اللحاء ويأخذ شكلاً دائرياً في المقطع العرضي نتيجة لتكون الخشب الثانوي مبكراً في هذه المناطق خارج الخشب الأول، ومن ثم تأخذ الأنسجة الوعائية الثانوية شكل اسطوانة تحيط بالخشب الابتدائي تماماً ( شكل 102 ).</a:t>
            </a:r>
            <a:endParaRPr kumimoji="0" lang="ar-SA"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6674" name="Picture 2" descr="http://t1.gstatic.com/images?q=tbn:ANd9GcTisFCzsdCWJZJriGSaci4oursqx4BWa7cgzip3xSWltvYOk98l"/>
          <p:cNvPicPr>
            <a:picLocks noChangeAspect="1" noChangeArrowheads="1"/>
          </p:cNvPicPr>
          <p:nvPr/>
        </p:nvPicPr>
        <p:blipFill>
          <a:blip r:embed="rId3" cstate="print"/>
          <a:srcRect/>
          <a:stretch>
            <a:fillRect/>
          </a:stretch>
        </p:blipFill>
        <p:spPr bwMode="auto">
          <a:xfrm>
            <a:off x="0" y="0"/>
            <a:ext cx="4572000" cy="5760640"/>
          </a:xfrm>
          <a:prstGeom prst="rect">
            <a:avLst/>
          </a:prstGeom>
          <a:noFill/>
        </p:spPr>
      </p:pic>
      <p:pic>
        <p:nvPicPr>
          <p:cNvPr id="4" name="Picture 2" descr="http://web.itctel.com/plantanatomy/images/12%20x%20Ranunculus%205%20arch%20MP.JPG"/>
          <p:cNvPicPr>
            <a:picLocks noChangeAspect="1" noChangeArrowheads="1"/>
          </p:cNvPicPr>
          <p:nvPr/>
        </p:nvPicPr>
        <p:blipFill>
          <a:blip r:embed="rId4" cstate="print"/>
          <a:srcRect/>
          <a:stretch>
            <a:fillRect/>
          </a:stretch>
        </p:blipFill>
        <p:spPr bwMode="auto">
          <a:xfrm>
            <a:off x="4644008" y="0"/>
            <a:ext cx="4499992" cy="5832648"/>
          </a:xfrm>
          <a:prstGeom prst="rect">
            <a:avLst/>
          </a:prstGeom>
          <a:noFill/>
        </p:spPr>
      </p:pic>
      <p:sp>
        <p:nvSpPr>
          <p:cNvPr id="5" name="مستطيل 4"/>
          <p:cNvSpPr/>
          <p:nvPr/>
        </p:nvSpPr>
        <p:spPr>
          <a:xfrm>
            <a:off x="3707904" y="6165304"/>
            <a:ext cx="1931939" cy="369332"/>
          </a:xfrm>
          <a:prstGeom prst="rect">
            <a:avLst/>
          </a:prstGeom>
        </p:spPr>
        <p:txBody>
          <a:bodyPr wrap="none">
            <a:spAutoFit/>
          </a:bodyPr>
          <a:lstStyle/>
          <a:p>
            <a:r>
              <a:rPr lang="ar-SA" dirty="0" smtClean="0"/>
              <a:t>النمو الابتدائي في الجذر</a:t>
            </a:r>
            <a:endParaRPr lang="ar-SA" dirty="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02" name="Picture 2" descr="http://web.itctel.com/plantanatomy/images/12%20x%20LIRIODENDRON%20AGE%203%20LP.JPG"/>
          <p:cNvPicPr>
            <a:picLocks noChangeAspect="1" noChangeArrowheads="1"/>
          </p:cNvPicPr>
          <p:nvPr/>
        </p:nvPicPr>
        <p:blipFill>
          <a:blip r:embed="rId2" cstate="print"/>
          <a:srcRect/>
          <a:stretch>
            <a:fillRect/>
          </a:stretch>
        </p:blipFill>
        <p:spPr bwMode="auto">
          <a:xfrm>
            <a:off x="323528" y="1124744"/>
            <a:ext cx="4536504" cy="4752528"/>
          </a:xfrm>
          <a:prstGeom prst="rect">
            <a:avLst/>
          </a:prstGeom>
          <a:noFill/>
        </p:spPr>
      </p:pic>
      <p:pic>
        <p:nvPicPr>
          <p:cNvPr id="3" name="Picture 2" descr="http://web.itctel.com/plantanatomy/images/12%20x%20Euphorbia%20age%204.JPG"/>
          <p:cNvPicPr>
            <a:picLocks noChangeAspect="1" noChangeArrowheads="1"/>
          </p:cNvPicPr>
          <p:nvPr/>
        </p:nvPicPr>
        <p:blipFill>
          <a:blip r:embed="rId3" cstate="print"/>
          <a:srcRect/>
          <a:stretch>
            <a:fillRect/>
          </a:stretch>
        </p:blipFill>
        <p:spPr bwMode="auto">
          <a:xfrm>
            <a:off x="4716016" y="1196752"/>
            <a:ext cx="4104456" cy="4680520"/>
          </a:xfrm>
          <a:prstGeom prst="rect">
            <a:avLst/>
          </a:prstGeom>
          <a:noFill/>
        </p:spPr>
      </p:pic>
      <p:sp>
        <p:nvSpPr>
          <p:cNvPr id="4" name="مستطيل 3"/>
          <p:cNvSpPr/>
          <p:nvPr/>
        </p:nvSpPr>
        <p:spPr>
          <a:xfrm>
            <a:off x="3667702" y="6021288"/>
            <a:ext cx="1835759" cy="369332"/>
          </a:xfrm>
          <a:prstGeom prst="rect">
            <a:avLst/>
          </a:prstGeom>
        </p:spPr>
        <p:txBody>
          <a:bodyPr wrap="none">
            <a:spAutoFit/>
          </a:bodyPr>
          <a:lstStyle/>
          <a:p>
            <a:r>
              <a:rPr lang="ar-SA" dirty="0" smtClean="0"/>
              <a:t>النمو الثانوي في الجذر</a:t>
            </a:r>
            <a:endParaRPr lang="ar-SA"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243408"/>
            <a:ext cx="6120680" cy="3118038"/>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9084" y="3167494"/>
            <a:ext cx="4991100" cy="2600325"/>
          </a:xfrm>
          <a:prstGeom prst="rect">
            <a:avLst/>
          </a:prstGeom>
        </p:spPr>
      </p:pic>
      <p:sp>
        <p:nvSpPr>
          <p:cNvPr id="4" name="Rectangle 3"/>
          <p:cNvSpPr/>
          <p:nvPr/>
        </p:nvSpPr>
        <p:spPr>
          <a:xfrm>
            <a:off x="5378562" y="5893234"/>
            <a:ext cx="1694695" cy="307777"/>
          </a:xfrm>
          <a:prstGeom prst="rect">
            <a:avLst/>
          </a:prstGeom>
        </p:spPr>
        <p:txBody>
          <a:bodyPr wrap="none">
            <a:spAutoFit/>
          </a:bodyPr>
          <a:lstStyle/>
          <a:p>
            <a:r>
              <a:rPr lang="en-US" sz="1400" b="1" dirty="0" err="1">
                <a:solidFill>
                  <a:srgbClr val="FF0000"/>
                </a:solidFill>
                <a:latin typeface="Traditional Arabic" pitchFamily="2" charset="-78"/>
                <a:ea typeface="Times New Roman" pitchFamily="18" charset="0"/>
                <a:cs typeface="Traditional Arabic" pitchFamily="2" charset="-78"/>
              </a:rPr>
              <a:t>Scalariform</a:t>
            </a:r>
            <a:r>
              <a:rPr lang="en-US" sz="1400" b="1" dirty="0">
                <a:solidFill>
                  <a:srgbClr val="FF0000"/>
                </a:solidFill>
                <a:latin typeface="Traditional Arabic" pitchFamily="2" charset="-78"/>
                <a:ea typeface="Times New Roman" pitchFamily="18" charset="0"/>
                <a:cs typeface="Traditional Arabic" pitchFamily="2" charset="-78"/>
              </a:rPr>
              <a:t> pitting</a:t>
            </a:r>
            <a:endParaRPr lang="en-US" sz="1400" dirty="0"/>
          </a:p>
        </p:txBody>
      </p:sp>
      <p:sp>
        <p:nvSpPr>
          <p:cNvPr id="5" name="Rectangle 4"/>
          <p:cNvSpPr/>
          <p:nvPr/>
        </p:nvSpPr>
        <p:spPr>
          <a:xfrm>
            <a:off x="3885846" y="5893235"/>
            <a:ext cx="1492716" cy="307777"/>
          </a:xfrm>
          <a:prstGeom prst="rect">
            <a:avLst/>
          </a:prstGeom>
        </p:spPr>
        <p:txBody>
          <a:bodyPr wrap="none">
            <a:spAutoFit/>
          </a:bodyPr>
          <a:lstStyle/>
          <a:p>
            <a:r>
              <a:rPr lang="en-US" sz="1400" b="1" dirty="0">
                <a:solidFill>
                  <a:srgbClr val="FF0000"/>
                </a:solidFill>
                <a:latin typeface="Traditional Arabic" pitchFamily="2" charset="-78"/>
                <a:ea typeface="Times New Roman" pitchFamily="18" charset="0"/>
                <a:cs typeface="Traditional Arabic" pitchFamily="2" charset="-78"/>
              </a:rPr>
              <a:t>Opposite pitting</a:t>
            </a:r>
            <a:endParaRPr lang="en-US" sz="1400" dirty="0"/>
          </a:p>
        </p:txBody>
      </p:sp>
      <p:sp>
        <p:nvSpPr>
          <p:cNvPr id="6" name="Rectangle 5"/>
          <p:cNvSpPr/>
          <p:nvPr/>
        </p:nvSpPr>
        <p:spPr>
          <a:xfrm>
            <a:off x="2297958" y="5895409"/>
            <a:ext cx="1545616" cy="307777"/>
          </a:xfrm>
          <a:prstGeom prst="rect">
            <a:avLst/>
          </a:prstGeom>
        </p:spPr>
        <p:txBody>
          <a:bodyPr wrap="none">
            <a:spAutoFit/>
          </a:bodyPr>
          <a:lstStyle/>
          <a:p>
            <a:r>
              <a:rPr lang="en-US" sz="1400" b="1" dirty="0">
                <a:solidFill>
                  <a:srgbClr val="FF0000"/>
                </a:solidFill>
                <a:latin typeface="Traditional Arabic" pitchFamily="2" charset="-78"/>
                <a:ea typeface="Times New Roman" pitchFamily="18" charset="0"/>
                <a:cs typeface="Traditional Arabic" pitchFamily="2" charset="-78"/>
              </a:rPr>
              <a:t>Alternate pitting</a:t>
            </a:r>
            <a:r>
              <a:rPr lang="ar-SA" sz="1400" b="1" dirty="0">
                <a:solidFill>
                  <a:srgbClr val="FF0000"/>
                </a:solidFill>
                <a:latin typeface="Traditional Arabic" pitchFamily="2" charset="-78"/>
                <a:ea typeface="Times New Roman" pitchFamily="18" charset="0"/>
                <a:cs typeface="Traditional Arabic" pitchFamily="2" charset="-78"/>
              </a:rPr>
              <a:t> </a:t>
            </a:r>
            <a:endParaRPr lang="en-US" sz="1400" dirty="0"/>
          </a:p>
        </p:txBody>
      </p:sp>
    </p:spTree>
    <p:extLst>
      <p:ext uri="{BB962C8B-B14F-4D97-AF65-F5344CB8AC3E}">
        <p14:creationId xmlns:p14="http://schemas.microsoft.com/office/powerpoint/2010/main" val="2142237050"/>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http://web.itctel.com/plantanatomy/images/12%20x%20Euphorbia%20age%204.JPG"/>
          <p:cNvPicPr>
            <a:picLocks noChangeAspect="1" noChangeArrowheads="1"/>
          </p:cNvPicPr>
          <p:nvPr/>
        </p:nvPicPr>
        <p:blipFill>
          <a:blip r:embed="rId2" cstate="print"/>
          <a:srcRect/>
          <a:stretch>
            <a:fillRect/>
          </a:stretch>
        </p:blipFill>
        <p:spPr bwMode="auto">
          <a:xfrm>
            <a:off x="1259632" y="404664"/>
            <a:ext cx="6912768" cy="5616624"/>
          </a:xfrm>
          <a:prstGeom prst="rect">
            <a:avLst/>
          </a:prstGeom>
          <a:noFill/>
        </p:spPr>
      </p:pic>
      <p:sp>
        <p:nvSpPr>
          <p:cNvPr id="4" name="مستطيل 3"/>
          <p:cNvSpPr/>
          <p:nvPr/>
        </p:nvSpPr>
        <p:spPr>
          <a:xfrm>
            <a:off x="3635896" y="6093296"/>
            <a:ext cx="1835759" cy="369332"/>
          </a:xfrm>
          <a:prstGeom prst="rect">
            <a:avLst/>
          </a:prstGeom>
        </p:spPr>
        <p:txBody>
          <a:bodyPr wrap="square">
            <a:spAutoFit/>
          </a:bodyPr>
          <a:lstStyle/>
          <a:p>
            <a:r>
              <a:rPr lang="ar-SA" dirty="0" smtClean="0"/>
              <a:t>النمو الثانوي في الجذر</a:t>
            </a:r>
            <a:endParaRPr lang="ar-SA" dirty="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1553" name="Rectangle 1"/>
          <p:cNvSpPr>
            <a:spLocks noChangeArrowheads="1"/>
          </p:cNvSpPr>
          <p:nvPr/>
        </p:nvSpPr>
        <p:spPr bwMode="auto">
          <a:xfrm>
            <a:off x="4788024" y="450143"/>
            <a:ext cx="3888432"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النمو الثانوي الشاذ </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Anomalous Secondary Growth</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يكثر هذا النمو في النباتات الاستوائية وهو انحراف للنمو المعتاد عن الوضع الطبيعي. ويوجد في النباتات عاريات البذور وذوات الفلقتين. ففي بعض النباتات يوجد المنشئ الوعائي في موضعه العادي ولكن يختلف في كمية إنتاج اللحاء والخشب الثانويين كما في الفصيلة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البجنونية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مثل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البيجونيا</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Bignonia</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حيث يكون الخشب مفصصاً وتتبادل الفصوص مع أشرطة اللحاء ( شكل 103 ).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51554" name="Picture 2" descr="old begnonia stem"/>
          <p:cNvPicPr>
            <a:picLocks noChangeAspect="1" noChangeArrowheads="1"/>
          </p:cNvPicPr>
          <p:nvPr/>
        </p:nvPicPr>
        <p:blipFill>
          <a:blip r:embed="rId2" cstate="print"/>
          <a:srcRect/>
          <a:stretch>
            <a:fillRect/>
          </a:stretch>
        </p:blipFill>
        <p:spPr bwMode="auto">
          <a:xfrm>
            <a:off x="611560" y="993694"/>
            <a:ext cx="4032447" cy="4235506"/>
          </a:xfrm>
          <a:prstGeom prst="rect">
            <a:avLst/>
          </a:prstGeom>
          <a:noFill/>
          <a:ln w="9525">
            <a:noFill/>
            <a:miter lim="800000"/>
            <a:headEnd/>
            <a:tailEnd/>
          </a:ln>
        </p:spPr>
      </p:pic>
      <p:sp>
        <p:nvSpPr>
          <p:cNvPr id="151555" name="Rectangle 3"/>
          <p:cNvSpPr>
            <a:spLocks noChangeArrowheads="1"/>
          </p:cNvSpPr>
          <p:nvPr/>
        </p:nvSpPr>
        <p:spPr bwMode="auto">
          <a:xfrm>
            <a:off x="-4140968" y="5661248"/>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النمو الثانوي الشاذ في نبات</a:t>
            </a: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البجنونيا</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ستطيل 1"/>
          <p:cNvSpPr/>
          <p:nvPr/>
        </p:nvSpPr>
        <p:spPr>
          <a:xfrm>
            <a:off x="6084168" y="476672"/>
            <a:ext cx="2664296" cy="2862322"/>
          </a:xfrm>
          <a:prstGeom prst="rect">
            <a:avLst/>
          </a:prstGeom>
        </p:spPr>
        <p:txBody>
          <a:bodyPr wrap="square">
            <a:spAutoFit/>
          </a:bodyPr>
          <a:lstStyle/>
          <a:p>
            <a:pPr lvl="0" indent="457200" algn="justLow" eaLnBrk="0" fontAlgn="base" hangingPunct="0">
              <a:spcBef>
                <a:spcPct val="0"/>
              </a:spcBef>
              <a:spcAft>
                <a:spcPct val="0"/>
              </a:spcAft>
            </a:pPr>
            <a:r>
              <a:rPr lang="ar-SA" sz="3600" dirty="0" smtClean="0">
                <a:latin typeface="Traditional Arabic" pitchFamily="2" charset="-78"/>
                <a:ea typeface="Times New Roman" pitchFamily="18" charset="0"/>
                <a:cs typeface="Traditional Arabic" pitchFamily="2" charset="-78"/>
              </a:rPr>
              <a:t>وفي نبات </a:t>
            </a:r>
            <a:r>
              <a:rPr lang="ar-SA" sz="3600" dirty="0" err="1" smtClean="0">
                <a:latin typeface="Traditional Arabic" pitchFamily="2" charset="-78"/>
                <a:ea typeface="Times New Roman" pitchFamily="18" charset="0"/>
                <a:cs typeface="Traditional Arabic" pitchFamily="2" charset="-78"/>
              </a:rPr>
              <a:t>المرخ</a:t>
            </a:r>
            <a:r>
              <a:rPr lang="ar-SA" sz="3600" dirty="0" smtClean="0">
                <a:latin typeface="Traditional Arabic" pitchFamily="2" charset="-78"/>
                <a:ea typeface="Times New Roman" pitchFamily="18" charset="0"/>
                <a:cs typeface="Traditional Arabic" pitchFamily="2" charset="-78"/>
              </a:rPr>
              <a:t> </a:t>
            </a:r>
            <a:r>
              <a:rPr lang="en-US" sz="3600" i="1" dirty="0" err="1" smtClean="0">
                <a:latin typeface="Traditional Arabic" pitchFamily="2" charset="-78"/>
                <a:ea typeface="Times New Roman" pitchFamily="18" charset="0"/>
                <a:cs typeface="Traditional Arabic" pitchFamily="2" charset="-78"/>
              </a:rPr>
              <a:t>Leptadenia</a:t>
            </a:r>
            <a:r>
              <a:rPr lang="ar-SA" sz="3600" dirty="0" smtClean="0">
                <a:latin typeface="Traditional Arabic" pitchFamily="2" charset="-78"/>
                <a:ea typeface="Times New Roman" pitchFamily="18" charset="0"/>
                <a:cs typeface="Traditional Arabic" pitchFamily="2" charset="-78"/>
              </a:rPr>
              <a:t> توجد حزم لحائية في الخشب الثانوي ( شكل 104 )، </a:t>
            </a:r>
            <a:endParaRPr lang="ar-SA" sz="3600" dirty="0" smtClean="0">
              <a:latin typeface="Arial" pitchFamily="34" charset="0"/>
              <a:cs typeface="Arial" pitchFamily="34" charset="0"/>
            </a:endParaRPr>
          </a:p>
        </p:txBody>
      </p:sp>
      <p:pic>
        <p:nvPicPr>
          <p:cNvPr id="149505" name="Picture 1" descr="old markh stem"/>
          <p:cNvPicPr>
            <a:picLocks noChangeAspect="1" noChangeArrowheads="1"/>
          </p:cNvPicPr>
          <p:nvPr/>
        </p:nvPicPr>
        <p:blipFill>
          <a:blip r:embed="rId2" cstate="print"/>
          <a:srcRect/>
          <a:stretch>
            <a:fillRect/>
          </a:stretch>
        </p:blipFill>
        <p:spPr bwMode="auto">
          <a:xfrm>
            <a:off x="395536" y="404664"/>
            <a:ext cx="5616624" cy="4392488"/>
          </a:xfrm>
          <a:prstGeom prst="rect">
            <a:avLst/>
          </a:prstGeom>
          <a:noFill/>
          <a:ln w="9525">
            <a:noFill/>
            <a:miter lim="800000"/>
            <a:headEnd/>
            <a:tailEnd/>
          </a:ln>
        </p:spPr>
      </p:pic>
      <p:sp>
        <p:nvSpPr>
          <p:cNvPr id="149506" name="Rectangle 2"/>
          <p:cNvSpPr>
            <a:spLocks noChangeArrowheads="1"/>
          </p:cNvSpPr>
          <p:nvPr/>
        </p:nvSpPr>
        <p:spPr bwMode="auto">
          <a:xfrm>
            <a:off x="899592" y="5444108"/>
            <a:ext cx="4824536"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النمو الثانوي الشاذ في نبات </a:t>
            </a:r>
            <a:r>
              <a:rPr kumimoji="0" lang="ar-SA"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المرخ</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0529" name="Picture 1" descr="old markh stem"/>
          <p:cNvPicPr>
            <a:picLocks noChangeAspect="1" noChangeArrowheads="1"/>
          </p:cNvPicPr>
          <p:nvPr/>
        </p:nvPicPr>
        <p:blipFill>
          <a:blip r:embed="rId2" cstate="print"/>
          <a:srcRect/>
          <a:stretch>
            <a:fillRect/>
          </a:stretch>
        </p:blipFill>
        <p:spPr bwMode="auto">
          <a:xfrm>
            <a:off x="323528" y="404664"/>
            <a:ext cx="8136904" cy="5544616"/>
          </a:xfrm>
          <a:prstGeom prst="rect">
            <a:avLst/>
          </a:prstGeom>
          <a:noFill/>
          <a:ln w="9525">
            <a:noFill/>
            <a:miter lim="800000"/>
            <a:headEnd/>
            <a:tailEnd/>
          </a:ln>
        </p:spPr>
      </p:pic>
      <p:sp>
        <p:nvSpPr>
          <p:cNvPr id="150530" name="Rectangle 2"/>
          <p:cNvSpPr>
            <a:spLocks noChangeArrowheads="1"/>
          </p:cNvSpPr>
          <p:nvPr/>
        </p:nvSpPr>
        <p:spPr bwMode="auto">
          <a:xfrm>
            <a:off x="755576" y="5961746"/>
            <a:ext cx="5616624"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النمو الثانوي الشاذ في نبات </a:t>
            </a:r>
            <a:r>
              <a:rPr kumimoji="0" lang="ar-SA"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المرخ</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ستطيل 1"/>
          <p:cNvSpPr/>
          <p:nvPr/>
        </p:nvSpPr>
        <p:spPr>
          <a:xfrm>
            <a:off x="5148064" y="476672"/>
            <a:ext cx="3384376" cy="6186309"/>
          </a:xfrm>
          <a:prstGeom prst="rect">
            <a:avLst/>
          </a:prstGeom>
        </p:spPr>
        <p:txBody>
          <a:bodyPr wrap="square">
            <a:spAutoFit/>
          </a:bodyPr>
          <a:lstStyle/>
          <a:p>
            <a:r>
              <a:rPr lang="ar-SA" sz="3600" dirty="0" smtClean="0">
                <a:latin typeface="Traditional Arabic" pitchFamily="2" charset="-78"/>
                <a:ea typeface="Times New Roman" pitchFamily="18" charset="0"/>
                <a:cs typeface="Traditional Arabic" pitchFamily="2" charset="-78"/>
              </a:rPr>
              <a:t>وقد يحدث النمو الشاذ نتيجة لزيادة نمو </a:t>
            </a:r>
            <a:r>
              <a:rPr lang="ar-SA" sz="3600" dirty="0" err="1" smtClean="0">
                <a:latin typeface="Traditional Arabic" pitchFamily="2" charset="-78"/>
                <a:ea typeface="Times New Roman" pitchFamily="18" charset="0"/>
                <a:cs typeface="Traditional Arabic" pitchFamily="2" charset="-78"/>
              </a:rPr>
              <a:t>البرانشيمة</a:t>
            </a:r>
            <a:r>
              <a:rPr lang="ar-SA" sz="3600" dirty="0" smtClean="0">
                <a:latin typeface="Traditional Arabic" pitchFamily="2" charset="-78"/>
                <a:ea typeface="Times New Roman" pitchFamily="18" charset="0"/>
                <a:cs typeface="Traditional Arabic" pitchFamily="2" charset="-78"/>
              </a:rPr>
              <a:t> البعيدة عن المنشئ الوعائي ففي ساق خف الجمل </a:t>
            </a:r>
            <a:r>
              <a:rPr lang="en-US" sz="3600" i="1" dirty="0" smtClean="0">
                <a:latin typeface="Traditional Arabic" pitchFamily="2" charset="-78"/>
                <a:ea typeface="Times New Roman" pitchFamily="18" charset="0"/>
                <a:cs typeface="Traditional Arabic" pitchFamily="2" charset="-78"/>
              </a:rPr>
              <a:t>Bauhinia</a:t>
            </a:r>
            <a:r>
              <a:rPr lang="en-US" sz="3600" dirty="0" smtClean="0">
                <a:latin typeface="Traditional Arabic" pitchFamily="2" charset="-78"/>
                <a:ea typeface="Times New Roman" pitchFamily="18" charset="0"/>
                <a:cs typeface="Traditional Arabic" pitchFamily="2" charset="-78"/>
              </a:rPr>
              <a:t> sp. </a:t>
            </a:r>
            <a:r>
              <a:rPr lang="ar-SA" sz="3600" dirty="0" smtClean="0">
                <a:latin typeface="Traditional Arabic" pitchFamily="2" charset="-78"/>
                <a:ea typeface="Times New Roman" pitchFamily="18" charset="0"/>
                <a:cs typeface="Traditional Arabic" pitchFamily="2" charset="-78"/>
              </a:rPr>
              <a:t>وكثير من نباتات الفصيلة </a:t>
            </a:r>
            <a:r>
              <a:rPr lang="ar-SA" sz="3600" dirty="0" err="1" smtClean="0">
                <a:latin typeface="Traditional Arabic" pitchFamily="2" charset="-78"/>
                <a:ea typeface="Times New Roman" pitchFamily="18" charset="0"/>
                <a:cs typeface="Traditional Arabic" pitchFamily="2" charset="-78"/>
              </a:rPr>
              <a:t>البجنونية</a:t>
            </a:r>
            <a:r>
              <a:rPr lang="ar-SA" sz="3600" dirty="0" smtClean="0">
                <a:latin typeface="Traditional Arabic" pitchFamily="2" charset="-78"/>
                <a:ea typeface="Times New Roman" pitchFamily="18" charset="0"/>
                <a:cs typeface="Traditional Arabic" pitchFamily="2" charset="-78"/>
              </a:rPr>
              <a:t> يتجزأ الخشب المتصل ناحية المركز إلى وحدات منتظمة نتيجة نمو النخاع </a:t>
            </a:r>
            <a:r>
              <a:rPr lang="ar-SA" sz="3600" dirty="0" err="1" smtClean="0">
                <a:latin typeface="Traditional Arabic" pitchFamily="2" charset="-78"/>
                <a:ea typeface="Times New Roman" pitchFamily="18" charset="0"/>
                <a:cs typeface="Traditional Arabic" pitchFamily="2" charset="-78"/>
              </a:rPr>
              <a:t>وبرنشيمة</a:t>
            </a:r>
            <a:r>
              <a:rPr lang="ar-SA" sz="3600" dirty="0" smtClean="0">
                <a:latin typeface="Traditional Arabic" pitchFamily="2" charset="-78"/>
                <a:ea typeface="Times New Roman" pitchFamily="18" charset="0"/>
                <a:cs typeface="Traditional Arabic" pitchFamily="2" charset="-78"/>
              </a:rPr>
              <a:t> الخشب ( شكل 106 ). </a:t>
            </a:r>
            <a:endParaRPr lang="ar-SA" sz="3600" dirty="0"/>
          </a:p>
        </p:txBody>
      </p:sp>
      <p:pic>
        <p:nvPicPr>
          <p:cNvPr id="148481" name="Picture 1" descr="Old bauhinia  stem"/>
          <p:cNvPicPr>
            <a:picLocks noChangeAspect="1" noChangeArrowheads="1"/>
          </p:cNvPicPr>
          <p:nvPr/>
        </p:nvPicPr>
        <p:blipFill>
          <a:blip r:embed="rId2" cstate="print"/>
          <a:srcRect/>
          <a:stretch>
            <a:fillRect/>
          </a:stretch>
        </p:blipFill>
        <p:spPr bwMode="auto">
          <a:xfrm>
            <a:off x="395536" y="692696"/>
            <a:ext cx="4864100" cy="4392488"/>
          </a:xfrm>
          <a:prstGeom prst="rect">
            <a:avLst/>
          </a:prstGeom>
          <a:noFill/>
          <a:ln w="9525">
            <a:noFill/>
            <a:miter lim="800000"/>
            <a:headEnd/>
            <a:tailEnd/>
          </a:ln>
        </p:spPr>
      </p:pic>
      <p:sp>
        <p:nvSpPr>
          <p:cNvPr id="148482" name="Rectangle 2"/>
          <p:cNvSpPr>
            <a:spLocks noChangeArrowheads="1"/>
          </p:cNvSpPr>
          <p:nvPr/>
        </p:nvSpPr>
        <p:spPr bwMode="auto">
          <a:xfrm>
            <a:off x="-3924944" y="5733256"/>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النمو الثانوي الشاذ في نبات</a:t>
            </a: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خف الجمل</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7457" name="Picture 1" descr="we-successive-cambia-a"/>
          <p:cNvPicPr>
            <a:picLocks noChangeAspect="1" noChangeArrowheads="1"/>
          </p:cNvPicPr>
          <p:nvPr/>
        </p:nvPicPr>
        <p:blipFill>
          <a:blip r:embed="rId2" cstate="print"/>
          <a:srcRect/>
          <a:stretch>
            <a:fillRect/>
          </a:stretch>
        </p:blipFill>
        <p:spPr bwMode="auto">
          <a:xfrm>
            <a:off x="467544" y="548680"/>
            <a:ext cx="4680520" cy="5544616"/>
          </a:xfrm>
          <a:prstGeom prst="rect">
            <a:avLst/>
          </a:prstGeom>
          <a:noFill/>
          <a:ln w="9525">
            <a:noFill/>
            <a:miter lim="800000"/>
            <a:headEnd/>
            <a:tailEnd/>
          </a:ln>
        </p:spPr>
      </p:pic>
      <p:sp>
        <p:nvSpPr>
          <p:cNvPr id="53249" name="Rectangle 1"/>
          <p:cNvSpPr>
            <a:spLocks noChangeArrowheads="1"/>
          </p:cNvSpPr>
          <p:nvPr/>
        </p:nvSpPr>
        <p:spPr bwMode="auto">
          <a:xfrm>
            <a:off x="5868144" y="538080"/>
            <a:ext cx="2808312"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أما الفصيلة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الأمارانثية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والجهينية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والسيكاس</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والنيتم</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فيبدأ النمو الثانوي من المنشئ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الحزمي</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وفي موضعه الطبيعي معطياً لحاء وخشباً ثانويين ثم يقف نشاطه، وبعد ذلك يتكون منشئ آخر في اللحاء الثانوي أو خارجه ويعطي خشباً للداخل ولحاء للخارج وبذلك يتكون طبقات من اللحاء والخشب الثانويين (شكل 105 )،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6433" name="Rectangle 1"/>
          <p:cNvSpPr>
            <a:spLocks noChangeArrowheads="1"/>
          </p:cNvSpPr>
          <p:nvPr/>
        </p:nvSpPr>
        <p:spPr bwMode="auto">
          <a:xfrm>
            <a:off x="323528" y="319298"/>
            <a:ext cx="8568952" cy="63094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7200" algn="justLow" fontAlgn="base">
              <a:spcBef>
                <a:spcPct val="0"/>
              </a:spcBef>
              <a:spcAft>
                <a:spcPct val="0"/>
              </a:spcAft>
            </a:pPr>
            <a:r>
              <a:rPr lang="ar-SA" sz="3600" dirty="0" smtClean="0"/>
              <a:t>النمو الثانوي الشاذ في نباتات ذوات الفلقة الواحدة </a:t>
            </a:r>
          </a:p>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تفتقر معظم نباتات ذوات الفلقة الواحدة إلى النمو الثانوي الناتج فعلاً من المنشئ الوعائي لأن الحزم الوعائية مغلقة ولكن بالرغم من هذا فقد تعطي أجساماً كبيرة وسميكة كما هو الحال في نباتات النخيل. حيث يوجد في نباتات ذوات الفلقة الواحدة ما يسمى بالنسيج الإنشائي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التغلظي</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الابتدائي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Primary thickening </a:t>
            </a:r>
            <a:r>
              <a:rPr kumimoji="0" lang="en-US"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maristem</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ونشاط هذا النسيج الإنشائي يشبه النسيج الإنشائي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المسؤول</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عن تكوين النمو الثانوي في بعض ذوات الفلقة الواحدة. وقد يكون هناك نمواً استمرارياً بين هذين النسيجين الإنشائيين إذا وجدا في نفس النبات. وفي هذه النباتات يعطي النسيج الإنشائي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القمي</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جزءاً صغيراً من الجسم الابتدائي مثل بدايات الأوراق والبراعم وزيادة الطول. ويقع النسيج الإنشائي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التغلظي</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الابتدائي تحت بدايات الأوراق ويعطي خلايا في صفوف بواسطة الانقسام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المماسي</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ومشتقات هذا النسيج الإنشائي تتميز إلى نسيج أساسي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يتخلله حزم من المنشئ الأولي </a:t>
            </a:r>
            <a:r>
              <a:rPr kumimoji="0" lang="en-US"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Procambium</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يتميز مستقبلاً إلى حزم وعائية. بالإضافة إلى ذلك هناك زيادة في السمك نتيجة لانقسام واستطالة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البرنشيمة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الأساسية. وتستطيل السلاميات بعد أن يصبح المحور عريضاً ( شكل 107 ).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1010" name="il_fi" descr="PTMLab500"/>
          <p:cNvPicPr>
            <a:picLocks noChangeAspect="1" noChangeArrowheads="1"/>
          </p:cNvPicPr>
          <p:nvPr/>
        </p:nvPicPr>
        <p:blipFill>
          <a:blip r:embed="rId2" cstate="print"/>
          <a:srcRect/>
          <a:stretch>
            <a:fillRect/>
          </a:stretch>
        </p:blipFill>
        <p:spPr bwMode="auto">
          <a:xfrm>
            <a:off x="683569" y="404664"/>
            <a:ext cx="8077198" cy="5688632"/>
          </a:xfrm>
          <a:prstGeom prst="rect">
            <a:avLst/>
          </a:prstGeom>
          <a:noFill/>
          <a:ln w="9525">
            <a:noFill/>
            <a:miter lim="800000"/>
            <a:headEnd/>
            <a:tailEnd/>
          </a:ln>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7153" name="Rectangle 1"/>
          <p:cNvSpPr>
            <a:spLocks noChangeArrowheads="1"/>
          </p:cNvSpPr>
          <p:nvPr/>
        </p:nvSpPr>
        <p:spPr bwMode="auto">
          <a:xfrm>
            <a:off x="467544" y="712748"/>
            <a:ext cx="813690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ويقول توملنسون </a:t>
            </a:r>
            <a:r>
              <a:rPr kumimoji="0" lang="en-US" sz="24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Tomlinson</a:t>
            </a:r>
            <a:r>
              <a:rPr kumimoji="0" lang="ar-SA" sz="24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 عام 1961م قد يسمى هذا النوع من التغلظ بالنمو الثانوي الانتشاري </a:t>
            </a:r>
            <a:r>
              <a:rPr kumimoji="0" lang="en-US" sz="24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Diffuse secondary growth</a:t>
            </a:r>
            <a:r>
              <a:rPr kumimoji="0" lang="ar-SA" sz="24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 كما في النخيل منتشر لأنه لم ينتج من نشاط نسيج إنشائي في منطقة معينة وثانوي لأنه يحدث بعيداً من النسيج الإنشائي القمي. والنمو الثانوي الذي ينشأ من منطقة معينة يوجد في النباتات العشبية والخشبية لرتبة الزنبقيات ( الصبار، اليوكا، والدراسينا ) كما ورد عن شيدل </a:t>
            </a:r>
            <a:r>
              <a:rPr kumimoji="0" lang="en-US" sz="24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Cheadle </a:t>
            </a:r>
            <a:r>
              <a:rPr kumimoji="0" lang="ar-SA" sz="24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عام 1937م ويسمى النسيج الإنشائي المسؤول عن هذا النمو بالمنشئ </a:t>
            </a:r>
            <a:r>
              <a:rPr kumimoji="0" lang="en-US" sz="24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Cambium </a:t>
            </a:r>
            <a:r>
              <a:rPr kumimoji="0" lang="ar-SA" sz="24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 ويقول شورد </a:t>
            </a:r>
            <a:r>
              <a:rPr kumimoji="0" lang="en-US" sz="24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Chouard</a:t>
            </a:r>
            <a:r>
              <a:rPr kumimoji="0" lang="en-US" sz="2400" b="0" i="0" u="none" strike="noStrike" cap="none" normalizeH="0" baseline="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عام 1937م يظهر أن هذا المنشئ أو النمو استمراراً مباشرًا للنسيج الإنشائي التغلظي الابتدائي. ويبدأ تكوين هذا المنشئ في أجزاء من المحور قد أتمت استطالتها في البرنشيمة خارج الحزم الوعائية والتي أحياناً ما تسمى بالقشرة أو الدائرة المحيطية ولو أن هناك صعوبة في تحديد منطقة الدائرة المحيطية في النباتات البذرية. وتختلف خلايا المنشئ كما شوهدت في القطاع الطولي فقد تكون مغزلية </a:t>
            </a:r>
            <a:r>
              <a:rPr kumimoji="0" lang="en-US" sz="24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Fusiform cells</a:t>
            </a:r>
            <a:r>
              <a:rPr kumimoji="0" lang="ar-SA" sz="24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 أو مستطيلة أو مقطوعة من إحدى نهاياتها كما ذكر ذلك شيدل </a:t>
            </a:r>
            <a:r>
              <a:rPr kumimoji="0" lang="en-US" sz="24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 Cheadle</a:t>
            </a:r>
            <a:r>
              <a:rPr kumimoji="0" lang="ar-SA" sz="2400" b="0" i="0" u="none" strike="noStrike" cap="none" normalizeH="0" baseline="0" smtClean="0">
                <a:ln>
                  <a:noFill/>
                </a:ln>
                <a:solidFill>
                  <a:schemeClr val="tx1"/>
                </a:solidFill>
                <a:effectLst/>
                <a:latin typeface="Traditional Arabic" pitchFamily="2" charset="-78"/>
                <a:ea typeface="Times New Roman" pitchFamily="18" charset="0"/>
                <a:cs typeface="Traditional Arabic" pitchFamily="2" charset="-78"/>
              </a:rPr>
              <a:t> 1937م. ويعطي المنشئ أولاً خلايا إلى الداخل من دائرتة بكميات كبيرة ثم أخيراً يعطي كمية قليلة من الخلايا إلى الخارج. والخلايا التي تنتج ناحية الداخل من المنشئ تتميز إلى حزم وعائية وخلايا برنشيمية، بينما الخلايا الناتجة إلى الخارج منه تتميز إلى خلايا برنشيمية ( شكل 108 ).</a:t>
            </a:r>
            <a:endParaRPr kumimoji="0" lang="ar-SA" sz="24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5105" name="Picture 1" descr="prim_mer_thickening"/>
          <p:cNvPicPr>
            <a:picLocks noChangeAspect="1" noChangeArrowheads="1"/>
          </p:cNvPicPr>
          <p:nvPr/>
        </p:nvPicPr>
        <p:blipFill>
          <a:blip r:embed="rId2" cstate="print"/>
          <a:srcRect/>
          <a:stretch>
            <a:fillRect/>
          </a:stretch>
        </p:blipFill>
        <p:spPr bwMode="auto">
          <a:xfrm>
            <a:off x="539552" y="548680"/>
            <a:ext cx="8136904" cy="5976664"/>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3779912" y="153888"/>
            <a:ext cx="5112568" cy="58785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الألياف</a:t>
            </a:r>
            <a:r>
              <a:rPr kumimoji="0" lang="ar-SA" sz="36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en-US" sz="3600" b="1" i="0" u="none" strike="noStrike" cap="none" normalizeH="0" baseline="0" dirty="0" err="1" smtClean="0">
                <a:ln>
                  <a:noFill/>
                </a:ln>
                <a:solidFill>
                  <a:srgbClr val="FF0000"/>
                </a:solidFill>
                <a:effectLst/>
                <a:latin typeface="Traditional Arabic" pitchFamily="2" charset="-78"/>
                <a:ea typeface="Times New Roman" pitchFamily="18" charset="0"/>
                <a:cs typeface="Traditional Arabic" pitchFamily="2" charset="-78"/>
              </a:rPr>
              <a:t>Fibres</a:t>
            </a:r>
            <a:endParaRPr kumimoji="0" lang="en-US" sz="3600" b="0" i="0" u="none" strike="noStrike" cap="none" normalizeH="0" baseline="0" dirty="0" smtClean="0">
              <a:ln>
                <a:noFill/>
              </a:ln>
              <a:solidFill>
                <a:srgbClr val="FF0000"/>
              </a:solidFill>
              <a:effectLst/>
              <a:latin typeface="Arial" pitchFamily="34" charset="0"/>
              <a:cs typeface="Arial" pitchFamily="34" charset="0"/>
            </a:endParaRPr>
          </a:p>
          <a:p>
            <a:pPr indent="457200" eaLnBrk="0" fontAlgn="base" hangingPunct="0">
              <a:spcBef>
                <a:spcPct val="0"/>
              </a:spcBef>
              <a:spcAft>
                <a:spcPct val="0"/>
              </a:spcAft>
            </a:pPr>
            <a:r>
              <a:rPr lang="ar-SA" sz="2000" b="1" dirty="0">
                <a:solidFill>
                  <a:srgbClr val="0070C0"/>
                </a:solidFill>
                <a:latin typeface="Times New Roman" pitchFamily="18" charset="0"/>
                <a:ea typeface="Times New Roman" pitchFamily="18" charset="0"/>
                <a:cs typeface="Traditional Arabic" pitchFamily="2" charset="-78"/>
              </a:rPr>
              <a:t>_ألياف مدببة </a:t>
            </a:r>
            <a:r>
              <a:rPr lang="en-US" sz="2000" b="1" dirty="0">
                <a:solidFill>
                  <a:srgbClr val="C00000"/>
                </a:solidFill>
                <a:latin typeface="Traditional Arabic" pitchFamily="2" charset="-78"/>
                <a:ea typeface="Times New Roman" pitchFamily="18" charset="0"/>
                <a:cs typeface="Traditional Arabic" pitchFamily="2" charset="-78"/>
              </a:rPr>
              <a:t>Libriform fibres</a:t>
            </a:r>
            <a:r>
              <a:rPr lang="en-US" sz="2000" b="1" dirty="0">
                <a:solidFill>
                  <a:srgbClr val="C00000"/>
                </a:solidFill>
                <a:latin typeface="Times New Roman" pitchFamily="18" charset="0"/>
                <a:ea typeface="Times New Roman" pitchFamily="18" charset="0"/>
                <a:cs typeface="Traditional Arabic" pitchFamily="2" charset="-78"/>
              </a:rPr>
              <a:t> </a:t>
            </a:r>
            <a:endParaRPr lang="en-US" sz="2000" dirty="0">
              <a:solidFill>
                <a:srgbClr val="C00000"/>
              </a:solidFill>
              <a:latin typeface="Arial" pitchFamily="34" charset="0"/>
              <a:cs typeface="Arial" pitchFamily="34" charset="0"/>
            </a:endParaRPr>
          </a:p>
          <a:p>
            <a:pPr indent="457200" eaLnBrk="0" fontAlgn="base" hangingPunct="0">
              <a:spcBef>
                <a:spcPct val="0"/>
              </a:spcBef>
              <a:spcAft>
                <a:spcPct val="0"/>
              </a:spcAft>
            </a:pPr>
            <a:r>
              <a:rPr lang="ar-SA" sz="2000" b="1" dirty="0">
                <a:solidFill>
                  <a:srgbClr val="0070C0"/>
                </a:solidFill>
                <a:latin typeface="Times New Roman" pitchFamily="18" charset="0"/>
                <a:ea typeface="Times New Roman" pitchFamily="18" charset="0"/>
                <a:cs typeface="Traditional Arabic" pitchFamily="2" charset="-78"/>
              </a:rPr>
              <a:t>_ألياف قصيبية </a:t>
            </a:r>
            <a:r>
              <a:rPr lang="en-US" sz="2000" b="1" dirty="0">
                <a:solidFill>
                  <a:srgbClr val="C00000"/>
                </a:solidFill>
                <a:latin typeface="Traditional Arabic" pitchFamily="2" charset="-78"/>
                <a:ea typeface="Times New Roman" pitchFamily="18" charset="0"/>
                <a:cs typeface="Traditional Arabic" pitchFamily="2" charset="-78"/>
              </a:rPr>
              <a:t>Fibre </a:t>
            </a:r>
            <a:r>
              <a:rPr lang="en-US" sz="2000" b="1" dirty="0">
                <a:solidFill>
                  <a:srgbClr val="C00000"/>
                </a:solidFill>
                <a:latin typeface="Arial"/>
                <a:ea typeface="Times New Roman" pitchFamily="18" charset="0"/>
                <a:cs typeface="Traditional Arabic" pitchFamily="2" charset="-78"/>
              </a:rPr>
              <a:t>–</a:t>
            </a:r>
            <a:r>
              <a:rPr lang="en-US" sz="2000" b="1" dirty="0">
                <a:solidFill>
                  <a:srgbClr val="C00000"/>
                </a:solidFill>
                <a:latin typeface="Traditional Arabic" pitchFamily="2" charset="-78"/>
                <a:ea typeface="Times New Roman" pitchFamily="18" charset="0"/>
                <a:cs typeface="Traditional Arabic" pitchFamily="2" charset="-78"/>
              </a:rPr>
              <a:t> </a:t>
            </a:r>
            <a:r>
              <a:rPr lang="en-US" sz="2000" b="1" dirty="0" smtClean="0">
                <a:solidFill>
                  <a:srgbClr val="C00000"/>
                </a:solidFill>
                <a:latin typeface="Traditional Arabic" pitchFamily="2" charset="-78"/>
                <a:ea typeface="Times New Roman" pitchFamily="18" charset="0"/>
                <a:cs typeface="Traditional Arabic" pitchFamily="2" charset="-78"/>
              </a:rPr>
              <a:t>Tracheids</a:t>
            </a:r>
            <a:r>
              <a:rPr lang="ar-SA" sz="2000" b="1" dirty="0" smtClean="0">
                <a:solidFill>
                  <a:srgbClr val="C00000"/>
                </a:solidFill>
                <a:latin typeface="Times New Roman" pitchFamily="18" charset="0"/>
                <a:ea typeface="Times New Roman" pitchFamily="18" charset="0"/>
                <a:cs typeface="Traditional Arabic" pitchFamily="2" charset="-78"/>
              </a:rPr>
              <a:t> </a:t>
            </a:r>
            <a:endParaRPr lang="en-US" sz="2000" dirty="0">
              <a:solidFill>
                <a:srgbClr val="C00000"/>
              </a:solidFill>
              <a:latin typeface="Arial" pitchFamily="34" charset="0"/>
              <a:cs typeface="Arial" pitchFamily="34" charset="0"/>
            </a:endParaRPr>
          </a:p>
          <a:p>
            <a:pPr marL="342900" indent="-342900" eaLnBrk="0" fontAlgn="base" hangingPunct="0">
              <a:spcBef>
                <a:spcPct val="0"/>
              </a:spcBef>
              <a:spcAft>
                <a:spcPct val="0"/>
              </a:spcAft>
              <a:buFontTx/>
              <a:buChar char="-"/>
            </a:pPr>
            <a:r>
              <a:rPr lang="ar-SA" sz="2000" b="1" dirty="0" smtClean="0">
                <a:solidFill>
                  <a:srgbClr val="0070C0"/>
                </a:solidFill>
                <a:latin typeface="Times New Roman" pitchFamily="18" charset="0"/>
                <a:ea typeface="Times New Roman" pitchFamily="18" charset="0"/>
                <a:cs typeface="Traditional Arabic" pitchFamily="2" charset="-78"/>
              </a:rPr>
              <a:t>ألياف </a:t>
            </a:r>
            <a:r>
              <a:rPr lang="ar-SA" sz="2000" b="1" dirty="0">
                <a:solidFill>
                  <a:srgbClr val="0070C0"/>
                </a:solidFill>
                <a:latin typeface="Times New Roman" pitchFamily="18" charset="0"/>
                <a:ea typeface="Times New Roman" pitchFamily="18" charset="0"/>
                <a:cs typeface="Traditional Arabic" pitchFamily="2" charset="-78"/>
              </a:rPr>
              <a:t>جلاتينية أو </a:t>
            </a:r>
            <a:r>
              <a:rPr lang="ar-SA" sz="2000" b="1" dirty="0" smtClean="0">
                <a:solidFill>
                  <a:srgbClr val="0070C0"/>
                </a:solidFill>
                <a:latin typeface="Times New Roman" pitchFamily="18" charset="0"/>
                <a:ea typeface="Times New Roman" pitchFamily="18" charset="0"/>
                <a:cs typeface="Traditional Arabic" pitchFamily="2" charset="-78"/>
              </a:rPr>
              <a:t>مخاطية</a:t>
            </a:r>
            <a:endParaRPr lang="en-US" sz="2000" b="1" dirty="0" smtClean="0">
              <a:solidFill>
                <a:srgbClr val="0070C0"/>
              </a:solidFill>
              <a:latin typeface="Times New Roman" pitchFamily="18" charset="0"/>
              <a:ea typeface="Times New Roman" pitchFamily="18" charset="0"/>
              <a:cs typeface="Traditional Arabic" pitchFamily="2" charset="-78"/>
            </a:endParaRPr>
          </a:p>
          <a:p>
            <a:pPr marL="342900" indent="-342900" eaLnBrk="0" fontAlgn="base" hangingPunct="0">
              <a:spcBef>
                <a:spcPct val="0"/>
              </a:spcBef>
              <a:spcAft>
                <a:spcPct val="0"/>
              </a:spcAft>
              <a:buFontTx/>
              <a:buChar char="-"/>
            </a:pPr>
            <a:r>
              <a:rPr lang="en-US" sz="2000" b="1" dirty="0" smtClean="0">
                <a:solidFill>
                  <a:srgbClr val="0070C0"/>
                </a:solidFill>
                <a:latin typeface="Times New Roman" pitchFamily="18" charset="0"/>
                <a:ea typeface="Times New Roman" pitchFamily="18" charset="0"/>
                <a:cs typeface="Traditional Arabic" pitchFamily="2" charset="-78"/>
              </a:rPr>
              <a:t> </a:t>
            </a:r>
            <a:r>
              <a:rPr lang="en-US" sz="2000" b="1" dirty="0" smtClean="0">
                <a:solidFill>
                  <a:srgbClr val="C00000"/>
                </a:solidFill>
                <a:latin typeface="Traditional Arabic" pitchFamily="2" charset="-78"/>
                <a:ea typeface="Times New Roman" pitchFamily="18" charset="0"/>
                <a:cs typeface="Traditional Arabic" pitchFamily="2" charset="-78"/>
              </a:rPr>
              <a:t>Gelatinous</a:t>
            </a:r>
            <a:r>
              <a:rPr lang="en-US" sz="2000" b="1" dirty="0" smtClean="0">
                <a:latin typeface="Traditional Arabic" pitchFamily="2" charset="-78"/>
                <a:ea typeface="Times New Roman" pitchFamily="18" charset="0"/>
                <a:cs typeface="Traditional Arabic" pitchFamily="2" charset="-78"/>
              </a:rPr>
              <a:t> </a:t>
            </a:r>
            <a:r>
              <a:rPr lang="en-US" sz="2000" b="1" dirty="0" smtClean="0">
                <a:solidFill>
                  <a:srgbClr val="C00000"/>
                </a:solidFill>
                <a:latin typeface="Traditional Arabic" pitchFamily="2" charset="-78"/>
                <a:ea typeface="Times New Roman" pitchFamily="18" charset="0"/>
                <a:cs typeface="Traditional Arabic" pitchFamily="2" charset="-78"/>
              </a:rPr>
              <a:t>or  mucilaginous</a:t>
            </a:r>
            <a:r>
              <a:rPr lang="en-US" sz="2000" b="1" dirty="0" smtClean="0">
                <a:latin typeface="Traditional Arabic" pitchFamily="2" charset="-78"/>
                <a:ea typeface="Times New Roman" pitchFamily="18" charset="0"/>
                <a:cs typeface="Traditional Arabic" pitchFamily="2" charset="-78"/>
              </a:rPr>
              <a:t> </a:t>
            </a:r>
            <a:r>
              <a:rPr lang="en-US" sz="2000" b="1" dirty="0" err="1" smtClean="0">
                <a:solidFill>
                  <a:srgbClr val="C00000"/>
                </a:solidFill>
                <a:latin typeface="Traditional Arabic" pitchFamily="2" charset="-78"/>
                <a:ea typeface="Times New Roman" pitchFamily="18" charset="0"/>
                <a:cs typeface="Traditional Arabic" pitchFamily="2" charset="-78"/>
              </a:rPr>
              <a:t>fibres</a:t>
            </a:r>
            <a:r>
              <a:rPr lang="en-US" sz="2000" b="1" dirty="0" smtClean="0">
                <a:solidFill>
                  <a:srgbClr val="C00000"/>
                </a:solidFill>
                <a:latin typeface="Traditional Arabic" pitchFamily="2" charset="-78"/>
                <a:ea typeface="Times New Roman" pitchFamily="18" charset="0"/>
                <a:cs typeface="Traditional Arabic" pitchFamily="2" charset="-78"/>
              </a:rPr>
              <a:t> </a:t>
            </a:r>
            <a:endParaRPr lang="en-US" sz="2000" dirty="0">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سبق استعراضها عند وصف </a:t>
            </a:r>
            <a:r>
              <a:rPr kumimoji="0" lang="ar-SA" sz="20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النسيج السكلرنشيمي</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الخلايا البرنشيمية ( برنشيمة الخشب</a:t>
            </a:r>
            <a:endParaRPr kumimoji="0" lang="en-US" sz="20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en-US" sz="20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Xylem </a:t>
            </a:r>
            <a:r>
              <a:rPr kumimoji="0" lang="en-US" sz="2000" b="1" i="0" u="none" strike="noStrike" cap="none" normalizeH="0" baseline="0" dirty="0" err="1" smtClean="0">
                <a:ln>
                  <a:noFill/>
                </a:ln>
                <a:solidFill>
                  <a:srgbClr val="FF0000"/>
                </a:solidFill>
                <a:effectLst/>
                <a:latin typeface="Traditional Arabic" pitchFamily="2" charset="-78"/>
                <a:ea typeface="Times New Roman" pitchFamily="18" charset="0"/>
                <a:cs typeface="Traditional Arabic" pitchFamily="2" charset="-78"/>
              </a:rPr>
              <a:t>pareuclyma</a:t>
            </a: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خلايا حية رقيقة الجدر تنشأ من المنشئ الأولي </a:t>
            </a:r>
            <a:endPar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في حالة الخشب الابتدائي، أي أنها تحتوي على بروتوبلازم </a:t>
            </a:r>
            <a:endPar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وتقوم بالوظائف الحيوية مثل تخزين المواد الغذائية مثل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النشا ـ الدهون والبروتينات (هول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Holl</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2000 م ). </a:t>
            </a: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كما أنها قد تحتوي على المواد الدباغية وبلورات </a:t>
            </a:r>
            <a:endPar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أكسالات الكالسيوم </a:t>
            </a: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(كارلكويست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Carlquist</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2001م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548680"/>
            <a:ext cx="3816424" cy="4680520"/>
          </a:xfrm>
          <a:prstGeom prst="rect">
            <a:avLst/>
          </a:prstGeom>
        </p:spPr>
      </p:pic>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6129" name="Rectangle 1"/>
          <p:cNvSpPr>
            <a:spLocks noChangeArrowheads="1"/>
          </p:cNvSpPr>
          <p:nvPr/>
        </p:nvSpPr>
        <p:spPr bwMode="auto">
          <a:xfrm>
            <a:off x="395536" y="208538"/>
            <a:ext cx="8352928" cy="62447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وعند تكوين الحزم الوعائية تنقسم كل خلية من مشتقات المنشئ طولياً، ثم تكون خليتان أو ثلاث من الخلايا الناتجة الحزمة الوعائية بإضافة انقسامات طولية. والحزم الوعائية الناتجة تكون بيضاوية الشكل في المقاطع العرضية وقد تكون جانبية أو مركزية ( خارجية الخشب ) ويتكون لحاء الحزمة من عناصر غربالية قصيرة ذات جدر عرضية تحتوي على صفائح غربالية بسيطة مع وجود خلايا مرافقة وبرنشيمية ولحاء.</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بينما يتكون الخشب أو العناصر الوعائية من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قصيبات</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طويلة حيث تعاني من النمو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التداخلي</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القمي</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بالإضافة إلى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خشب قليلة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ملجننة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الغالب. أما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البرنشيمة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التي تحيط بهذه الحزم الوعائية فقد تكون رقيقة الجدر أو سميكة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ملجننة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أما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البرنشيمة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المتكونة خارج المنشئ فعادة ذات جدر رقيقة وتحتوي على بلّورات وقد تنقسم هذه الخلايا عرضياً وتصبح أقل طولاً من خلايا المنشئ. والحزم الوعائية الثانوية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والبرنشيمة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المحيطة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بها</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تميل إلى انتظامها في صفوف قطرية بينما الحزم الوعائية الابتدائية تكون مبعثرة في النسيج الأساسي الذي بدوره غير منتظم. وعلى العموم فإن التركيب الأساسي لكل من النمو الابتدائي والثانوي يكون متشابهاً إلى حد كبير حيث أن كل منها يتكون من نسيج أساسي تنتشر فيه عدد من الحزم الوعائية كما في نبات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الدراسينا</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108 ).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9986" name="Picture 2" descr="Transverse section of a Dracena stem_ a monocot with unusual"/>
          <p:cNvPicPr>
            <a:picLocks noChangeAspect="1" noChangeArrowheads="1"/>
          </p:cNvPicPr>
          <p:nvPr/>
        </p:nvPicPr>
        <p:blipFill>
          <a:blip r:embed="rId2" cstate="print"/>
          <a:srcRect/>
          <a:stretch>
            <a:fillRect/>
          </a:stretch>
        </p:blipFill>
        <p:spPr bwMode="auto">
          <a:xfrm>
            <a:off x="755576" y="404664"/>
            <a:ext cx="6120680" cy="5400600"/>
          </a:xfrm>
          <a:prstGeom prst="rect">
            <a:avLst/>
          </a:prstGeom>
          <a:noFill/>
          <a:ln w="9525">
            <a:noFill/>
            <a:miter lim="800000"/>
            <a:headEnd/>
            <a:tailEnd/>
          </a:ln>
        </p:spPr>
      </p:pic>
      <p:sp>
        <p:nvSpPr>
          <p:cNvPr id="3" name="مستطيل 2"/>
          <p:cNvSpPr/>
          <p:nvPr/>
        </p:nvSpPr>
        <p:spPr>
          <a:xfrm>
            <a:off x="1907704" y="5949280"/>
            <a:ext cx="4235454" cy="369332"/>
          </a:xfrm>
          <a:prstGeom prst="rect">
            <a:avLst/>
          </a:prstGeom>
        </p:spPr>
        <p:txBody>
          <a:bodyPr wrap="none">
            <a:spAutoFit/>
          </a:bodyPr>
          <a:lstStyle/>
          <a:p>
            <a:r>
              <a:rPr lang="ar-SA" b="1" dirty="0" smtClean="0"/>
              <a:t>النمو الثانوي الشاذ في نبات</a:t>
            </a:r>
            <a:r>
              <a:rPr lang="ar-SA" dirty="0" smtClean="0"/>
              <a:t> </a:t>
            </a:r>
            <a:r>
              <a:rPr lang="ar-SA" b="1" dirty="0" err="1" smtClean="0"/>
              <a:t>الدراسينا</a:t>
            </a:r>
            <a:endParaRPr lang="ar-SA" dirty="0"/>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8962" name="Picture 2" descr="old dracena stem"/>
          <p:cNvPicPr>
            <a:picLocks noChangeAspect="1" noChangeArrowheads="1"/>
          </p:cNvPicPr>
          <p:nvPr/>
        </p:nvPicPr>
        <p:blipFill>
          <a:blip r:embed="rId3" cstate="print"/>
          <a:srcRect/>
          <a:stretch>
            <a:fillRect/>
          </a:stretch>
        </p:blipFill>
        <p:spPr bwMode="auto">
          <a:xfrm>
            <a:off x="395536" y="404664"/>
            <a:ext cx="6516216" cy="5544616"/>
          </a:xfrm>
          <a:prstGeom prst="rect">
            <a:avLst/>
          </a:prstGeom>
          <a:noFill/>
          <a:ln w="9525">
            <a:noFill/>
            <a:miter lim="800000"/>
            <a:headEnd/>
            <a:tailEnd/>
          </a:ln>
        </p:spPr>
      </p:pic>
      <p:sp>
        <p:nvSpPr>
          <p:cNvPr id="3" name="مستطيل 2"/>
          <p:cNvSpPr/>
          <p:nvPr/>
        </p:nvSpPr>
        <p:spPr>
          <a:xfrm rot="10800000" flipV="1">
            <a:off x="6948264" y="926575"/>
            <a:ext cx="1872208" cy="1200329"/>
          </a:xfrm>
          <a:prstGeom prst="rect">
            <a:avLst/>
          </a:prstGeom>
        </p:spPr>
        <p:txBody>
          <a:bodyPr wrap="square">
            <a:spAutoFit/>
          </a:bodyPr>
          <a:lstStyle/>
          <a:p>
            <a:r>
              <a:rPr lang="ar-SA" dirty="0" smtClean="0"/>
              <a:t>النمو الثانوي الشاذ في نباتات ذوات الفلقة الواحدة </a:t>
            </a:r>
            <a:endParaRPr lang="ar-SA" dirty="0"/>
          </a:p>
        </p:txBody>
      </p:sp>
      <p:sp>
        <p:nvSpPr>
          <p:cNvPr id="5" name="مستطيل 4"/>
          <p:cNvSpPr/>
          <p:nvPr/>
        </p:nvSpPr>
        <p:spPr>
          <a:xfrm>
            <a:off x="2051720" y="6093296"/>
            <a:ext cx="4235454" cy="369332"/>
          </a:xfrm>
          <a:prstGeom prst="rect">
            <a:avLst/>
          </a:prstGeom>
        </p:spPr>
        <p:txBody>
          <a:bodyPr wrap="none">
            <a:spAutoFit/>
          </a:bodyPr>
          <a:lstStyle/>
          <a:p>
            <a:r>
              <a:rPr lang="ar-SA" b="1" dirty="0" smtClean="0"/>
              <a:t>النمو الثانوي الشاذ في نبات</a:t>
            </a:r>
            <a:r>
              <a:rPr lang="ar-SA" dirty="0" smtClean="0"/>
              <a:t> </a:t>
            </a:r>
            <a:r>
              <a:rPr lang="ar-SA" b="1" dirty="0" err="1" smtClean="0"/>
              <a:t>الدراسينا</a:t>
            </a:r>
            <a:endParaRPr lang="ar-SA" dirty="0"/>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467544" y="512403"/>
            <a:ext cx="8280920" cy="53860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 </a:t>
            </a:r>
            <a:r>
              <a:rPr kumimoji="0" lang="ar-SA"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1" i="0" u="none" strike="noStrike" cap="none" normalizeH="0" baseline="0" dirty="0" smtClean="0">
                <a:ln>
                  <a:noFill/>
                </a:ln>
                <a:solidFill>
                  <a:srgbClr val="002060"/>
                </a:solidFill>
                <a:effectLst/>
                <a:latin typeface="Traditional Arabic" pitchFamily="2" charset="-78"/>
                <a:ea typeface="Times New Roman" pitchFamily="18" charset="0"/>
                <a:cs typeface="Traditional Arabic" pitchFamily="2" charset="-78"/>
              </a:rPr>
              <a:t>المنشئ الفليني </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Cork cambium</a:t>
            </a:r>
            <a:r>
              <a:rPr kumimoji="0" lang="ar-SA"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 </a:t>
            </a:r>
            <a:r>
              <a:rPr kumimoji="0" lang="en-US" sz="32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Phellogen</a:t>
            </a:r>
            <a:endParaRPr kumimoji="0" lang="en-US" sz="32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هو نسيج أو مجموعة من الخلايا الإنشائية وأحد مكونات النسيج الإنشائي الجانبي، يتكون على هيئة صف واحد من نوع واحد من الخلايا، بعكس المنشئ الوعائي، والخلية الإنشائية مستطيلة في المقطع العرضي وفي المقطع الطولي إما مستطيلة أو غير منتظمة. ويوجد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بها</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بروتوبلازم</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ذو فراغ كبير وقد تحتوي مواد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دباغية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وبلاستيدات</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خضر عند البلوغ. ويختلف موضع المنشئ الفليني في الساق من نبات إلى آخر فقد يتكون تحت البشرة أو من البشرة نفسها كما في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الدفلة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والتفاح وأحياناً قد تشترك البشرة وتحت البشرة في تكوينه. أما في الجذور في نباتات ذوات الفلقتين التي يحصل فيها نمواً ثانوياً وكذلك المخروطيات فينشأ المنشئ الفليني عادة من الدائرة المحيطية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Pericycle</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تنقسم خلايا المنشئ الفليني انقسامات موازية للسطح ويعطي الانقسام الأول خليتين متشابهتين، وعادة لا تنقسم الخلية الداخلية وتصبح خلية قشرة ثانوية، بينما تنقسم الخلية الخارجية ( خلية المنشئ الفليني ) لتعطي خليتين أيضاً يسمى هذا الانقسام بالانقسام الثاني تتكشف الخلية الخارجية منها إلى خلية فلين وتبقى الخلية الداخلية إنشائية تعيد نشاطها الانقسامي عدة مرات منتجه خلايا تتميز إلى خلايا فلين أو خلايا قشرة ثانوية. وأحياناً يعطي الانقسام الأول خليتين تظل الخلية الداخلية إنشائية وتتكشف الخلية الخارجية إلى خلية فلين وفي الانقسام الثاني تتكشف الخلية الداخلية إلى خلية قشرة ثانوية ( شكل 109 ).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083" name="Picture 3" descr="http://www.nana-bio.com/e-learning/image/p5.jpg"/>
          <p:cNvPicPr>
            <a:picLocks noChangeAspect="1" noChangeArrowheads="1"/>
          </p:cNvPicPr>
          <p:nvPr/>
        </p:nvPicPr>
        <p:blipFill>
          <a:blip r:embed="rId2" cstate="print"/>
          <a:srcRect/>
          <a:stretch>
            <a:fillRect/>
          </a:stretch>
        </p:blipFill>
        <p:spPr bwMode="auto">
          <a:xfrm>
            <a:off x="1115616" y="1340768"/>
            <a:ext cx="7416824" cy="4824536"/>
          </a:xfrm>
          <a:prstGeom prst="rect">
            <a:avLst/>
          </a:prstGeom>
          <a:noFill/>
        </p:spPr>
      </p:pic>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755576" y="219864"/>
            <a:ext cx="7776864"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الأنسجة الوقائية في النباتات البذرية</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يمكن تقسيم الأنسجة الوقائية إلى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مايلي</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الأنسجة الوقائية في نباتات عاريات البذور وذوات الفلقتين وهي:</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البشرة : وهي النسيج الوقائي الابتدائي وتمثله في الجسم النباتي الابتدائي وقد تظل أيضاً في الجسم النباتي الثانوي خاصة في السيقان العشبية حتى مع وجود النسيج الوقائي الثانوي في بعض الأحيان وقد سبق الحديث عن البشرة.</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بشرة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طباقية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محيطية ) </a:t>
            </a:r>
            <a:r>
              <a:rPr kumimoji="0" lang="en-US"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Periderm</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وهي النسيج الوقائي الثانوي الأصل ويحل محل البشرة عند زيادة العضو النباتي في السمك ويتكون من المنشئ الفليني والفلين والقشرة الثانوية.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ChangeArrowheads="1"/>
          </p:cNvSpPr>
          <p:nvPr/>
        </p:nvSpPr>
        <p:spPr bwMode="auto">
          <a:xfrm>
            <a:off x="467544" y="382528"/>
            <a:ext cx="7920880"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eaLnBrk="1" fontAlgn="base" latinLnBrk="0" hangingPunct="1">
              <a:lnSpc>
                <a:spcPct val="100000"/>
              </a:lnSpc>
              <a:spcBef>
                <a:spcPct val="0"/>
              </a:spcBef>
              <a:spcAft>
                <a:spcPct val="0"/>
              </a:spcAft>
              <a:buClrTx/>
              <a:buSzTx/>
              <a:buFontTx/>
              <a:buNone/>
              <a:tabLst/>
            </a:pPr>
            <a:r>
              <a:rPr kumimoji="0" lang="ar-SA" sz="4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البشرة </a:t>
            </a:r>
            <a:r>
              <a:rPr kumimoji="0" lang="ar-SA" sz="40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الطباقية</a:t>
            </a:r>
            <a:r>
              <a:rPr kumimoji="0" lang="ar-SA" sz="4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المحيطية ): </a:t>
            </a:r>
            <a:r>
              <a:rPr kumimoji="0" lang="en-US" sz="40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Periderm</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eaLnBrk="0" fontAlgn="base" latinLnBrk="0" hangingPunct="0">
              <a:lnSpc>
                <a:spcPct val="100000"/>
              </a:lnSpc>
              <a:spcBef>
                <a:spcPct val="0"/>
              </a:spcBef>
              <a:spcAft>
                <a:spcPct val="0"/>
              </a:spcAft>
              <a:buClrTx/>
              <a:buSzTx/>
              <a:buFontTx/>
              <a:buNone/>
              <a:tabLst/>
            </a:pPr>
            <a:r>
              <a:rPr kumimoji="0" lang="ar-SA" sz="4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هي نسيج وقائي ثانوي الأصل ويحل محل البشرة عند زيادة المحور في السمك وتتمزق البشرة الابتدائية تبعاً لذلك. وتتكون البشرة </a:t>
            </a:r>
            <a:r>
              <a:rPr kumimoji="0" lang="ar-SA" sz="4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الطباقية</a:t>
            </a:r>
            <a:r>
              <a:rPr kumimoji="0" lang="ar-SA" sz="4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عادة في السوق والجذور بذوات الفلقتين وعاريات البذور التي يحدث فيها نمواً ثانوياً وتنتج من نشاط المنشئ  الفليني </a:t>
            </a:r>
            <a:r>
              <a:rPr kumimoji="0" lang="en-US" sz="4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Cork cambium ( </a:t>
            </a:r>
            <a:r>
              <a:rPr kumimoji="0" lang="en-US" sz="4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phellagen</a:t>
            </a:r>
            <a:r>
              <a:rPr kumimoji="0" lang="en-US" sz="4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4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حيث يعطي نشاطه </a:t>
            </a:r>
            <a:r>
              <a:rPr kumimoji="0" lang="ar-SA" sz="4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الإنقسامي</a:t>
            </a:r>
            <a:r>
              <a:rPr kumimoji="0" lang="ar-SA" sz="4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خلايا فلينية </a:t>
            </a:r>
            <a:r>
              <a:rPr kumimoji="0" lang="en-US" sz="4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Cork cells</a:t>
            </a:r>
            <a:r>
              <a:rPr kumimoji="0" lang="ar-SA" sz="4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للخارج وخلايا </a:t>
            </a:r>
            <a:r>
              <a:rPr kumimoji="0" lang="ar-SA" sz="4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4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إلى الداخل تسمى بالقشرة الثانوية ( الفلينية ) ( شكل 110 ).</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2" descr="21n"/>
          <p:cNvPicPr>
            <a:picLocks noChangeAspect="1" noChangeArrowheads="1"/>
          </p:cNvPicPr>
          <p:nvPr/>
        </p:nvPicPr>
        <p:blipFill>
          <a:blip r:embed="rId3" cstate="print"/>
          <a:srcRect/>
          <a:stretch>
            <a:fillRect/>
          </a:stretch>
        </p:blipFill>
        <p:spPr bwMode="auto">
          <a:xfrm>
            <a:off x="467544" y="404664"/>
            <a:ext cx="5112568" cy="5917377"/>
          </a:xfrm>
          <a:prstGeom prst="rect">
            <a:avLst/>
          </a:prstGeom>
          <a:noFill/>
          <a:ln w="9525">
            <a:noFill/>
            <a:miter lim="800000"/>
            <a:headEnd/>
            <a:tailEnd/>
          </a:ln>
        </p:spPr>
      </p:pic>
      <p:sp>
        <p:nvSpPr>
          <p:cNvPr id="3" name="مستطيل 2"/>
          <p:cNvSpPr/>
          <p:nvPr/>
        </p:nvSpPr>
        <p:spPr>
          <a:xfrm>
            <a:off x="6002288" y="1700808"/>
            <a:ext cx="2316660" cy="461665"/>
          </a:xfrm>
          <a:prstGeom prst="rect">
            <a:avLst/>
          </a:prstGeom>
        </p:spPr>
        <p:txBody>
          <a:bodyPr wrap="none">
            <a:spAutoFit/>
          </a:bodyPr>
          <a:lstStyle/>
          <a:p>
            <a:r>
              <a:rPr lang="ar-SA" b="1" dirty="0" smtClean="0"/>
              <a:t>الفـلين </a:t>
            </a:r>
            <a:r>
              <a:rPr lang="en-US" sz="2400" b="1" dirty="0" err="1" smtClean="0"/>
              <a:t>Phellem</a:t>
            </a:r>
            <a:r>
              <a:rPr lang="en-US" sz="2400" b="1" dirty="0" smtClean="0"/>
              <a:t> </a:t>
            </a:r>
            <a:r>
              <a:rPr lang="en-US" b="1" dirty="0" smtClean="0"/>
              <a:t>Cork </a:t>
            </a:r>
            <a:endParaRPr lang="ar-SA" dirty="0"/>
          </a:p>
        </p:txBody>
      </p:sp>
      <p:sp>
        <p:nvSpPr>
          <p:cNvPr id="65537" name="Rectangle 1"/>
          <p:cNvSpPr>
            <a:spLocks noChangeArrowheads="1"/>
          </p:cNvSpPr>
          <p:nvPr/>
        </p:nvSpPr>
        <p:spPr bwMode="auto">
          <a:xfrm>
            <a:off x="5868144" y="5661248"/>
            <a:ext cx="2592288"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البشرة </a:t>
            </a:r>
            <a:r>
              <a:rPr kumimoji="0" lang="ar-SA"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الطباقية</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المحيطية ): </a:t>
            </a:r>
            <a:r>
              <a:rPr kumimoji="0" lang="en-US"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Periderm</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p:txBody>
      </p:sp>
      <p:sp>
        <p:nvSpPr>
          <p:cNvPr id="5" name="مستطيل 4"/>
          <p:cNvSpPr/>
          <p:nvPr/>
        </p:nvSpPr>
        <p:spPr>
          <a:xfrm>
            <a:off x="5940152" y="4221088"/>
            <a:ext cx="2520280" cy="923330"/>
          </a:xfrm>
          <a:prstGeom prst="rect">
            <a:avLst/>
          </a:prstGeom>
        </p:spPr>
        <p:txBody>
          <a:bodyPr wrap="square">
            <a:spAutoFit/>
          </a:bodyPr>
          <a:lstStyle/>
          <a:p>
            <a:r>
              <a:rPr lang="ar-SA" b="1" dirty="0" smtClean="0"/>
              <a:t>القشرة الفلينية ( الثانوية ) </a:t>
            </a:r>
            <a:r>
              <a:rPr lang="en-US" b="1" dirty="0" err="1" smtClean="0"/>
              <a:t>Phelloderm</a:t>
            </a:r>
            <a:r>
              <a:rPr lang="en-US" b="1" dirty="0" smtClean="0"/>
              <a:t> ( Secondary cortex </a:t>
            </a:r>
            <a:endParaRPr lang="ar-SA" dirty="0"/>
          </a:p>
        </p:txBody>
      </p:sp>
      <p:sp>
        <p:nvSpPr>
          <p:cNvPr id="6" name="مستطيل 5"/>
          <p:cNvSpPr/>
          <p:nvPr/>
        </p:nvSpPr>
        <p:spPr>
          <a:xfrm>
            <a:off x="5940152" y="2420888"/>
            <a:ext cx="2808312" cy="738664"/>
          </a:xfrm>
          <a:prstGeom prst="rect">
            <a:avLst/>
          </a:prstGeom>
        </p:spPr>
        <p:txBody>
          <a:bodyPr wrap="square">
            <a:spAutoFit/>
          </a:bodyPr>
          <a:lstStyle/>
          <a:p>
            <a:r>
              <a:rPr lang="ar-SA" dirty="0" smtClean="0"/>
              <a:t>المنشئ  الفليني </a:t>
            </a:r>
            <a:r>
              <a:rPr lang="en-US" dirty="0" smtClean="0"/>
              <a:t>Cork cambium ( </a:t>
            </a:r>
            <a:r>
              <a:rPr lang="ar-SA" dirty="0" smtClean="0"/>
              <a:t>                    </a:t>
            </a:r>
            <a:r>
              <a:rPr lang="en-US" sz="2400" b="1" dirty="0" err="1" smtClean="0"/>
              <a:t>phellagen</a:t>
            </a:r>
            <a:r>
              <a:rPr lang="en-US" sz="2400" b="1" dirty="0" smtClean="0"/>
              <a:t> </a:t>
            </a:r>
            <a:endParaRPr lang="ar-SA" sz="2400" b="1" dirty="0"/>
          </a:p>
        </p:txBody>
      </p:sp>
      <p:sp>
        <p:nvSpPr>
          <p:cNvPr id="7" name="مستطيل 6"/>
          <p:cNvSpPr/>
          <p:nvPr/>
        </p:nvSpPr>
        <p:spPr>
          <a:xfrm>
            <a:off x="6300192" y="764704"/>
            <a:ext cx="1116011" cy="369332"/>
          </a:xfrm>
          <a:prstGeom prst="rect">
            <a:avLst/>
          </a:prstGeom>
        </p:spPr>
        <p:txBody>
          <a:bodyPr wrap="none">
            <a:spAutoFit/>
          </a:bodyPr>
          <a:lstStyle/>
          <a:p>
            <a:r>
              <a:rPr lang="en-US" dirty="0" smtClean="0"/>
              <a:t>Epidermis</a:t>
            </a:r>
            <a:endParaRPr lang="ar-SA" dirty="0"/>
          </a:p>
        </p:txBody>
      </p:sp>
      <p:sp>
        <p:nvSpPr>
          <p:cNvPr id="8" name="مستطيل 7"/>
          <p:cNvSpPr/>
          <p:nvPr/>
        </p:nvSpPr>
        <p:spPr>
          <a:xfrm>
            <a:off x="7452320" y="764704"/>
            <a:ext cx="636713" cy="369332"/>
          </a:xfrm>
          <a:prstGeom prst="rect">
            <a:avLst/>
          </a:prstGeom>
        </p:spPr>
        <p:txBody>
          <a:bodyPr wrap="none">
            <a:spAutoFit/>
          </a:bodyPr>
          <a:lstStyle/>
          <a:p>
            <a:r>
              <a:rPr lang="ar-SA" dirty="0" smtClean="0"/>
              <a:t>البشرة</a:t>
            </a:r>
            <a:endParaRPr lang="ar-SA" dirty="0"/>
          </a:p>
        </p:txBody>
      </p:sp>
      <p:cxnSp>
        <p:nvCxnSpPr>
          <p:cNvPr id="10" name="رابط كسهم مستقيم 9"/>
          <p:cNvCxnSpPr>
            <a:stCxn id="7" idx="1"/>
          </p:cNvCxnSpPr>
          <p:nvPr/>
        </p:nvCxnSpPr>
        <p:spPr>
          <a:xfrm rot="10800000" flipV="1">
            <a:off x="4788024" y="949370"/>
            <a:ext cx="1512168" cy="60742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رابط كسهم مستقيم 11"/>
          <p:cNvCxnSpPr>
            <a:stCxn id="3" idx="1"/>
          </p:cNvCxnSpPr>
          <p:nvPr/>
        </p:nvCxnSpPr>
        <p:spPr>
          <a:xfrm rot="10800000" flipV="1">
            <a:off x="5292080" y="1931640"/>
            <a:ext cx="710208" cy="2012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رابط كسهم مستقيم 13"/>
          <p:cNvCxnSpPr>
            <a:stCxn id="6" idx="1"/>
          </p:cNvCxnSpPr>
          <p:nvPr/>
        </p:nvCxnSpPr>
        <p:spPr>
          <a:xfrm rot="10800000">
            <a:off x="4644008" y="2492896"/>
            <a:ext cx="1296144" cy="2973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رابط كسهم مستقيم 15"/>
          <p:cNvCxnSpPr/>
          <p:nvPr/>
        </p:nvCxnSpPr>
        <p:spPr>
          <a:xfrm rot="10800000">
            <a:off x="4067944" y="2564904"/>
            <a:ext cx="1728192" cy="144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رابط كسهم مستقيم 17"/>
          <p:cNvCxnSpPr>
            <a:stCxn id="5" idx="1"/>
          </p:cNvCxnSpPr>
          <p:nvPr/>
        </p:nvCxnSpPr>
        <p:spPr>
          <a:xfrm rot="10800000">
            <a:off x="3923928" y="2924945"/>
            <a:ext cx="2016224" cy="175780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323528" y="956956"/>
            <a:ext cx="849694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الفـلين </a:t>
            </a:r>
            <a:r>
              <a:rPr kumimoji="0" lang="en-US"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Phellem</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Cork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خلايا الفلين ذات شكل منشوري يميل إلى الاستطالة باتجاه موازي للمحور الطولي للساق، والأضلاع القطرية أقصر من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المماسية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المقطع العرضي. أما في المنظر السطحي فتكون الخلايا مضلعة متراصة ليس بينها مسافات بينية. وجدرها سميكة لترسب مادة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السيوبرين</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التي تمنح هذه الخلايا الخواص الوقائية حيث يتكون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السيوبرين</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على هيئة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صفيحات</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فوق الجدر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السليولوزية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وهي تفقد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بروتوبلازمها</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عند تمام نموها ( شكل 110 ).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القشرة الفلينية ( الثانوية ) </a:t>
            </a:r>
            <a:r>
              <a:rPr kumimoji="0" lang="en-US"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Phelloderm</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Secondary cortex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تشبه خلايا القشرة الفلينية ( الثانوية ) خلايا القشرة الابتدائية حيث تتكون من خلايا برنشيمية ذات جدر رقيقة وتحتفظ في بروتوبلازمها عند البلوغ ولهذا فهي خلايا حية تقوم بالوظائف الحيوية كالقشرة الابتدائية الناتجة عن النسيج الإنشائي القمي. ولكن شكلها يشبه خلايا المنشئ الفليني وتتميز عن خلايا القشرة الابتدائية بترتيبها في صفوف قطرية وذلك ناتج عن الانقسام الموازي للسطح في المنشئ الفليني.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Tilia_bark_labelled-441x520"/>
          <p:cNvPicPr>
            <a:picLocks noChangeAspect="1" noChangeArrowheads="1"/>
          </p:cNvPicPr>
          <p:nvPr/>
        </p:nvPicPr>
        <p:blipFill>
          <a:blip r:embed="rId2" cstate="print"/>
          <a:srcRect/>
          <a:stretch>
            <a:fillRect/>
          </a:stretch>
        </p:blipFill>
        <p:spPr bwMode="auto">
          <a:xfrm>
            <a:off x="2753544" y="0"/>
            <a:ext cx="6390456" cy="62829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27784" y="31038"/>
            <a:ext cx="6447139" cy="3046988"/>
          </a:xfrm>
          <a:prstGeom prst="rect">
            <a:avLst/>
          </a:prstGeom>
        </p:spPr>
        <p:txBody>
          <a:bodyPr wrap="square">
            <a:spAutoFit/>
          </a:bodyPr>
          <a:lstStyle/>
          <a:p>
            <a:pPr lvl="0" indent="457200" eaLnBrk="0" fontAlgn="base" hangingPunct="0">
              <a:spcBef>
                <a:spcPct val="0"/>
              </a:spcBef>
              <a:spcAft>
                <a:spcPct val="0"/>
              </a:spcAft>
            </a:pPr>
            <a:r>
              <a:rPr lang="ar-SA" sz="3200" b="1" dirty="0" smtClean="0">
                <a:solidFill>
                  <a:srgbClr val="0070C0"/>
                </a:solidFill>
                <a:latin typeface="Traditional Arabic" pitchFamily="2" charset="-78"/>
                <a:ea typeface="Times New Roman" pitchFamily="18" charset="0"/>
                <a:cs typeface="Traditional Arabic" pitchFamily="2" charset="-78"/>
              </a:rPr>
              <a:t> </a:t>
            </a:r>
            <a:r>
              <a:rPr lang="ar-SA" sz="3200" b="1" dirty="0">
                <a:solidFill>
                  <a:srgbClr val="0070C0"/>
                </a:solidFill>
                <a:latin typeface="Times New Roman" panose="02020603050405020304" pitchFamily="18" charset="0"/>
                <a:ea typeface="Times New Roman" pitchFamily="18" charset="0"/>
                <a:cs typeface="Times New Roman" panose="02020603050405020304" pitchFamily="18" charset="0"/>
              </a:rPr>
              <a:t>الخشب </a:t>
            </a:r>
            <a:r>
              <a:rPr lang="ar-SA" sz="3200" b="1" dirty="0" smtClean="0">
                <a:solidFill>
                  <a:srgbClr val="0070C0"/>
                </a:solidFill>
                <a:latin typeface="Times New Roman" panose="02020603050405020304" pitchFamily="18" charset="0"/>
                <a:ea typeface="Times New Roman" pitchFamily="18" charset="0"/>
                <a:cs typeface="Times New Roman" panose="02020603050405020304" pitchFamily="18" charset="0"/>
              </a:rPr>
              <a:t>الابتدائي</a:t>
            </a:r>
            <a:r>
              <a:rPr lang="ar-SA" sz="2000" b="1" dirty="0" smtClean="0">
                <a:solidFill>
                  <a:prstClr val="black"/>
                </a:solidFill>
                <a:latin typeface="Times New Roman" panose="02020603050405020304" pitchFamily="18" charset="0"/>
                <a:ea typeface="Times New Roman" pitchFamily="18" charset="0"/>
                <a:cs typeface="Times New Roman" panose="02020603050405020304" pitchFamily="18" charset="0"/>
              </a:rPr>
              <a:t>: </a:t>
            </a:r>
            <a:r>
              <a:rPr lang="en-US" sz="3200" b="1" dirty="0" smtClean="0">
                <a:solidFill>
                  <a:srgbClr val="FF0000"/>
                </a:solidFill>
                <a:latin typeface="Times New Roman" panose="02020603050405020304" pitchFamily="18" charset="0"/>
                <a:ea typeface="Times New Roman" pitchFamily="18" charset="0"/>
                <a:cs typeface="Times New Roman" panose="02020603050405020304" pitchFamily="18" charset="0"/>
              </a:rPr>
              <a:t>Primary Xylem</a:t>
            </a:r>
            <a:endParaRPr lang="ar-SA" sz="3200" b="1" dirty="0" smtClean="0">
              <a:solidFill>
                <a:srgbClr val="FF0000"/>
              </a:solidFill>
              <a:latin typeface="Times New Roman" panose="02020603050405020304" pitchFamily="18" charset="0"/>
              <a:ea typeface="Times New Roman" pitchFamily="18" charset="0"/>
              <a:cs typeface="Times New Roman" panose="02020603050405020304" pitchFamily="18" charset="0"/>
            </a:endParaRPr>
          </a:p>
          <a:p>
            <a:pPr lvl="0" indent="457200" eaLnBrk="0" fontAlgn="base" hangingPunct="0">
              <a:spcBef>
                <a:spcPct val="0"/>
              </a:spcBef>
              <a:spcAft>
                <a:spcPct val="0"/>
              </a:spcAft>
            </a:pPr>
            <a:r>
              <a:rPr lang="ar-SA" sz="2000" b="1" dirty="0" smtClean="0">
                <a:solidFill>
                  <a:prstClr val="black"/>
                </a:solidFill>
                <a:latin typeface="Times New Roman" panose="02020603050405020304" pitchFamily="18" charset="0"/>
                <a:ea typeface="Times New Roman" pitchFamily="18" charset="0"/>
                <a:cs typeface="Times New Roman" panose="02020603050405020304" pitchFamily="18" charset="0"/>
              </a:rPr>
              <a:t>يقسم </a:t>
            </a:r>
            <a:r>
              <a:rPr lang="ar-SA" sz="2000" b="1" dirty="0">
                <a:solidFill>
                  <a:srgbClr val="FF0000"/>
                </a:solidFill>
                <a:latin typeface="Times New Roman" panose="02020603050405020304" pitchFamily="18" charset="0"/>
                <a:ea typeface="Times New Roman" pitchFamily="18" charset="0"/>
                <a:cs typeface="Times New Roman" panose="02020603050405020304" pitchFamily="18" charset="0"/>
              </a:rPr>
              <a:t>الخشب الابتدائي </a:t>
            </a:r>
            <a:r>
              <a:rPr lang="ar-SA" sz="2000" b="1" dirty="0">
                <a:solidFill>
                  <a:prstClr val="black"/>
                </a:solidFill>
                <a:latin typeface="Times New Roman" panose="02020603050405020304" pitchFamily="18" charset="0"/>
                <a:ea typeface="Times New Roman" pitchFamily="18" charset="0"/>
                <a:cs typeface="Times New Roman" panose="02020603050405020304" pitchFamily="18" charset="0"/>
              </a:rPr>
              <a:t>إلى </a:t>
            </a:r>
            <a:r>
              <a:rPr lang="ar-SA" sz="2000" b="1" dirty="0">
                <a:solidFill>
                  <a:srgbClr val="FF0000"/>
                </a:solidFill>
                <a:latin typeface="Times New Roman" panose="02020603050405020304" pitchFamily="18" charset="0"/>
                <a:ea typeface="Times New Roman" pitchFamily="18" charset="0"/>
                <a:cs typeface="Times New Roman" panose="02020603050405020304" pitchFamily="18" charset="0"/>
              </a:rPr>
              <a:t>خشب أول </a:t>
            </a:r>
            <a:r>
              <a:rPr lang="en-US" sz="2000" b="1" dirty="0">
                <a:solidFill>
                  <a:srgbClr val="FF0000"/>
                </a:solidFill>
                <a:latin typeface="Times New Roman" panose="02020603050405020304" pitchFamily="18" charset="0"/>
                <a:ea typeface="Times New Roman" pitchFamily="18" charset="0"/>
                <a:cs typeface="Times New Roman" panose="02020603050405020304" pitchFamily="18" charset="0"/>
              </a:rPr>
              <a:t>Protoxylem</a:t>
            </a:r>
            <a:r>
              <a:rPr lang="ar-SA" sz="2000" b="1" dirty="0">
                <a:solidFill>
                  <a:prstClr val="black"/>
                </a:solidFill>
                <a:latin typeface="Times New Roman" panose="02020603050405020304" pitchFamily="18" charset="0"/>
                <a:ea typeface="Times New Roman" pitchFamily="18" charset="0"/>
                <a:cs typeface="Times New Roman" panose="02020603050405020304" pitchFamily="18" charset="0"/>
              </a:rPr>
              <a:t> </a:t>
            </a:r>
            <a:r>
              <a:rPr lang="ar-SA" sz="2000" b="1" dirty="0">
                <a:solidFill>
                  <a:srgbClr val="FF0000"/>
                </a:solidFill>
                <a:latin typeface="Times New Roman" panose="02020603050405020304" pitchFamily="18" charset="0"/>
                <a:ea typeface="Times New Roman" pitchFamily="18" charset="0"/>
                <a:cs typeface="Times New Roman" panose="02020603050405020304" pitchFamily="18" charset="0"/>
              </a:rPr>
              <a:t>وخشب تالي </a:t>
            </a:r>
            <a:r>
              <a:rPr lang="en-US" sz="2000" b="1" dirty="0">
                <a:solidFill>
                  <a:srgbClr val="FF0000"/>
                </a:solidFill>
                <a:latin typeface="Times New Roman" panose="02020603050405020304" pitchFamily="18" charset="0"/>
                <a:ea typeface="Times New Roman" pitchFamily="18" charset="0"/>
                <a:cs typeface="Times New Roman" panose="02020603050405020304" pitchFamily="18" charset="0"/>
              </a:rPr>
              <a:t>Metaxylem</a:t>
            </a:r>
            <a:r>
              <a:rPr lang="ar-SA" sz="2000" b="1" dirty="0">
                <a:solidFill>
                  <a:prstClr val="black"/>
                </a:solidFill>
                <a:latin typeface="Times New Roman" panose="02020603050405020304" pitchFamily="18" charset="0"/>
                <a:ea typeface="Times New Roman" pitchFamily="18" charset="0"/>
                <a:cs typeface="Times New Roman" panose="02020603050405020304" pitchFamily="18" charset="0"/>
              </a:rPr>
              <a:t> نظراً لأن </a:t>
            </a:r>
            <a:r>
              <a:rPr lang="ar-SA" sz="2000" b="1" dirty="0" smtClean="0">
                <a:solidFill>
                  <a:prstClr val="black"/>
                </a:solidFill>
                <a:latin typeface="Times New Roman" panose="02020603050405020304" pitchFamily="18" charset="0"/>
                <a:ea typeface="Times New Roman" pitchFamily="18" charset="0"/>
                <a:cs typeface="Times New Roman" panose="02020603050405020304" pitchFamily="18" charset="0"/>
              </a:rPr>
              <a:t>عناصره لا </a:t>
            </a:r>
            <a:r>
              <a:rPr lang="ar-SA" sz="2000" b="1" dirty="0">
                <a:solidFill>
                  <a:prstClr val="black"/>
                </a:solidFill>
                <a:latin typeface="Times New Roman" panose="02020603050405020304" pitchFamily="18" charset="0"/>
                <a:ea typeface="Times New Roman" pitchFamily="18" charset="0"/>
                <a:cs typeface="Times New Roman" panose="02020603050405020304" pitchFamily="18" charset="0"/>
              </a:rPr>
              <a:t>تتميز من المنشئ الأولي جميعها في وقت واحد،  فبعض العناصر يتم نموها أولاً بينما عناصر أخرى مازالت في مراحل مختلفة من النمو</a:t>
            </a:r>
            <a:r>
              <a:rPr lang="ar-SA" sz="2000" b="1" dirty="0" smtClean="0">
                <a:solidFill>
                  <a:prstClr val="black"/>
                </a:solidFill>
                <a:latin typeface="Times New Roman" panose="02020603050405020304" pitchFamily="18" charset="0"/>
                <a:ea typeface="Times New Roman" pitchFamily="18" charset="0"/>
                <a:cs typeface="Times New Roman" panose="02020603050405020304" pitchFamily="18" charset="0"/>
              </a:rPr>
              <a:t>.</a:t>
            </a:r>
            <a:r>
              <a:rPr lang="ar-SA" sz="2000" b="1" dirty="0">
                <a:latin typeface="Times New Roman" panose="02020603050405020304" pitchFamily="18" charset="0"/>
                <a:ea typeface="Times New Roman" pitchFamily="18" charset="0"/>
                <a:cs typeface="Times New Roman" panose="02020603050405020304" pitchFamily="18" charset="0"/>
              </a:rPr>
              <a:t> </a:t>
            </a:r>
            <a:endParaRPr lang="ar-SA" sz="2000" b="1" dirty="0" smtClean="0">
              <a:latin typeface="Times New Roman" panose="02020603050405020304" pitchFamily="18" charset="0"/>
              <a:ea typeface="Times New Roman" pitchFamily="18" charset="0"/>
              <a:cs typeface="Times New Roman" panose="02020603050405020304" pitchFamily="18" charset="0"/>
            </a:endParaRPr>
          </a:p>
          <a:p>
            <a:pPr lvl="0" indent="457200" eaLnBrk="0" fontAlgn="base" hangingPunct="0">
              <a:spcBef>
                <a:spcPct val="0"/>
              </a:spcBef>
              <a:spcAft>
                <a:spcPct val="0"/>
              </a:spcAft>
            </a:pPr>
            <a:r>
              <a:rPr lang="ar-SA" sz="2000" b="1" dirty="0" smtClean="0">
                <a:solidFill>
                  <a:srgbClr val="0070C0"/>
                </a:solidFill>
                <a:latin typeface="Times New Roman" panose="02020603050405020304" pitchFamily="18" charset="0"/>
                <a:ea typeface="Times New Roman" pitchFamily="18" charset="0"/>
                <a:cs typeface="Times New Roman" panose="02020603050405020304" pitchFamily="18" charset="0"/>
              </a:rPr>
              <a:t>الخشب الأول</a:t>
            </a:r>
            <a:r>
              <a:rPr lang="ar-SA" sz="2000" b="1" dirty="0" smtClean="0">
                <a:solidFill>
                  <a:srgbClr val="FF0000"/>
                </a:solidFill>
                <a:latin typeface="Times New Roman" panose="02020603050405020304" pitchFamily="18" charset="0"/>
                <a:ea typeface="Times New Roman" pitchFamily="18" charset="0"/>
                <a:cs typeface="Times New Roman" panose="02020603050405020304" pitchFamily="18" charset="0"/>
              </a:rPr>
              <a:t>: </a:t>
            </a:r>
            <a:r>
              <a:rPr lang="ar-SA" sz="2000" b="1" dirty="0" smtClean="0">
                <a:latin typeface="Times New Roman" panose="02020603050405020304" pitchFamily="18" charset="0"/>
                <a:ea typeface="Times New Roman" pitchFamily="18" charset="0"/>
                <a:cs typeface="Times New Roman" panose="02020603050405020304" pitchFamily="18" charset="0"/>
              </a:rPr>
              <a:t>يتميزويتم نموه في الساق والورقة قبل أن تستطيل هذه الأعضاء. والعناصر الوعائية للخشب الأول عادة ذات تغلظات حلقية أو حلزونية وأحياناً شبكية. وعناصره أضيق كثيراً من عناصر الخشب التالي وبه عناصر وعائية قليلة ونسبة كبيرة من البرنشيمية.</a:t>
            </a:r>
            <a:endParaRPr lang="en-US" sz="2000" b="1" dirty="0">
              <a:solidFill>
                <a:prstClr val="black"/>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90" y="197706"/>
            <a:ext cx="2548594" cy="288032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5" y="3429000"/>
            <a:ext cx="2620602" cy="3168209"/>
          </a:xfrm>
          <a:prstGeom prst="rect">
            <a:avLst/>
          </a:prstGeom>
        </p:spPr>
      </p:pic>
      <p:sp>
        <p:nvSpPr>
          <p:cNvPr id="5" name="Rectangle 4"/>
          <p:cNvSpPr/>
          <p:nvPr/>
        </p:nvSpPr>
        <p:spPr>
          <a:xfrm>
            <a:off x="2624517" y="2924944"/>
            <a:ext cx="6450407" cy="3785652"/>
          </a:xfrm>
          <a:prstGeom prst="rect">
            <a:avLst/>
          </a:prstGeom>
        </p:spPr>
        <p:txBody>
          <a:bodyPr wrap="square">
            <a:spAutoFit/>
          </a:bodyPr>
          <a:lstStyle/>
          <a:p>
            <a:pPr lvl="0" indent="457200" algn="justLow" fontAlgn="base">
              <a:spcBef>
                <a:spcPct val="0"/>
              </a:spcBef>
              <a:spcAft>
                <a:spcPct val="0"/>
              </a:spcAft>
            </a:pPr>
            <a:r>
              <a:rPr lang="ar-SA" sz="2000" b="1" dirty="0">
                <a:solidFill>
                  <a:srgbClr val="0070C0"/>
                </a:solidFill>
                <a:latin typeface="Traditional Arabic" pitchFamily="2" charset="-78"/>
                <a:ea typeface="Times New Roman" pitchFamily="18" charset="0"/>
                <a:cs typeface="+mj-cs"/>
              </a:rPr>
              <a:t>الخشب </a:t>
            </a:r>
            <a:r>
              <a:rPr lang="ar-SA" sz="2000" b="1" dirty="0" smtClean="0">
                <a:solidFill>
                  <a:srgbClr val="0070C0"/>
                </a:solidFill>
                <a:latin typeface="Traditional Arabic" pitchFamily="2" charset="-78"/>
                <a:ea typeface="Times New Roman" pitchFamily="18" charset="0"/>
                <a:cs typeface="+mj-cs"/>
              </a:rPr>
              <a:t>التالي</a:t>
            </a:r>
            <a:r>
              <a:rPr lang="ar-SA" sz="2000" b="1" dirty="0" smtClean="0">
                <a:solidFill>
                  <a:srgbClr val="FF0000"/>
                </a:solidFill>
                <a:latin typeface="Traditional Arabic" pitchFamily="2" charset="-78"/>
                <a:ea typeface="Times New Roman" pitchFamily="18" charset="0"/>
                <a:cs typeface="+mj-cs"/>
              </a:rPr>
              <a:t>:</a:t>
            </a:r>
            <a:r>
              <a:rPr lang="ar-SA" sz="2000" dirty="0" smtClean="0">
                <a:solidFill>
                  <a:srgbClr val="FF0000"/>
                </a:solidFill>
                <a:latin typeface="Arial" pitchFamily="34" charset="0"/>
                <a:cs typeface="+mj-cs"/>
              </a:rPr>
              <a:t> </a:t>
            </a:r>
            <a:r>
              <a:rPr lang="ar-SA" sz="2400" b="1" dirty="0" smtClean="0">
                <a:latin typeface="Traditional Arabic" pitchFamily="2" charset="-78"/>
                <a:ea typeface="Times New Roman" pitchFamily="18" charset="0"/>
                <a:cs typeface="+mj-cs"/>
              </a:rPr>
              <a:t>يتميز </a:t>
            </a:r>
            <a:r>
              <a:rPr lang="ar-SA" sz="2400" b="1" dirty="0">
                <a:latin typeface="Traditional Arabic" pitchFamily="2" charset="-78"/>
                <a:ea typeface="Times New Roman" pitchFamily="18" charset="0"/>
                <a:cs typeface="+mj-cs"/>
              </a:rPr>
              <a:t>و يتكشف بعد نشأة وتميز الخشب الأول، ويتميز أثناء استطالة الأعضاء ويتم نموه بعد أن تنهي الأعضاء النباتية استطالتها. و</a:t>
            </a:r>
            <a:r>
              <a:rPr lang="ar-SA" sz="2400" b="1" dirty="0">
                <a:solidFill>
                  <a:srgbClr val="0070C0"/>
                </a:solidFill>
                <a:latin typeface="Traditional Arabic" pitchFamily="2" charset="-78"/>
                <a:ea typeface="Times New Roman" pitchFamily="18" charset="0"/>
                <a:cs typeface="+mj-cs"/>
              </a:rPr>
              <a:t>عناصره</a:t>
            </a:r>
            <a:r>
              <a:rPr lang="ar-SA" sz="2400" b="1" dirty="0">
                <a:latin typeface="Traditional Arabic" pitchFamily="2" charset="-78"/>
                <a:ea typeface="Times New Roman" pitchFamily="18" charset="0"/>
                <a:cs typeface="+mj-cs"/>
              </a:rPr>
              <a:t> ذات تغلظ </a:t>
            </a:r>
            <a:r>
              <a:rPr lang="ar-SA" sz="2400" b="1" dirty="0">
                <a:solidFill>
                  <a:srgbClr val="FF0000"/>
                </a:solidFill>
                <a:latin typeface="Traditional Arabic" pitchFamily="2" charset="-78"/>
                <a:ea typeface="Times New Roman" pitchFamily="18" charset="0"/>
                <a:cs typeface="+mj-cs"/>
              </a:rPr>
              <a:t>حلزوني</a:t>
            </a:r>
            <a:r>
              <a:rPr lang="ar-SA" sz="2400" b="1" dirty="0">
                <a:latin typeface="Traditional Arabic" pitchFamily="2" charset="-78"/>
                <a:ea typeface="Times New Roman" pitchFamily="18" charset="0"/>
                <a:cs typeface="+mj-cs"/>
              </a:rPr>
              <a:t> أو </a:t>
            </a:r>
            <a:r>
              <a:rPr lang="ar-SA" sz="2400" b="1" dirty="0">
                <a:solidFill>
                  <a:srgbClr val="FF0000"/>
                </a:solidFill>
                <a:latin typeface="Traditional Arabic" pitchFamily="2" charset="-78"/>
                <a:ea typeface="Times New Roman" pitchFamily="18" charset="0"/>
                <a:cs typeface="+mj-cs"/>
              </a:rPr>
              <a:t>شبكي </a:t>
            </a:r>
            <a:r>
              <a:rPr lang="ar-SA" sz="2400" b="1" dirty="0">
                <a:latin typeface="Traditional Arabic" pitchFamily="2" charset="-78"/>
                <a:ea typeface="Times New Roman" pitchFamily="18" charset="0"/>
                <a:cs typeface="+mj-cs"/>
              </a:rPr>
              <a:t>أو </a:t>
            </a:r>
            <a:r>
              <a:rPr lang="ar-SA" sz="2400" b="1" dirty="0" smtClean="0">
                <a:solidFill>
                  <a:srgbClr val="FF0000"/>
                </a:solidFill>
                <a:latin typeface="Traditional Arabic" pitchFamily="2" charset="-78"/>
                <a:ea typeface="Times New Roman" pitchFamily="18" charset="0"/>
                <a:cs typeface="+mj-cs"/>
              </a:rPr>
              <a:t>منقرا</a:t>
            </a:r>
            <a:r>
              <a:rPr lang="ar-SA" sz="2400" b="1" dirty="0" smtClean="0">
                <a:latin typeface="Traditional Arabic" pitchFamily="2" charset="-78"/>
                <a:ea typeface="Times New Roman" pitchFamily="18" charset="0"/>
                <a:cs typeface="+mj-cs"/>
              </a:rPr>
              <a:t>ً. و</a:t>
            </a:r>
            <a:r>
              <a:rPr lang="ar-SA" sz="2400" b="1" dirty="0" smtClean="0">
                <a:solidFill>
                  <a:srgbClr val="0070C0"/>
                </a:solidFill>
                <a:latin typeface="Traditional Arabic" pitchFamily="2" charset="-78"/>
                <a:ea typeface="Times New Roman" pitchFamily="18" charset="0"/>
                <a:cs typeface="+mj-cs"/>
              </a:rPr>
              <a:t>عناصره</a:t>
            </a:r>
            <a:r>
              <a:rPr lang="ar-SA" sz="2400" b="1" dirty="0" smtClean="0">
                <a:latin typeface="Traditional Arabic" pitchFamily="2" charset="-78"/>
                <a:ea typeface="Times New Roman" pitchFamily="18" charset="0"/>
                <a:cs typeface="+mj-cs"/>
              </a:rPr>
              <a:t> </a:t>
            </a:r>
            <a:r>
              <a:rPr lang="ar-SA" sz="2400" b="1" dirty="0">
                <a:latin typeface="Traditional Arabic" pitchFamily="2" charset="-78"/>
                <a:ea typeface="Times New Roman" pitchFamily="18" charset="0"/>
                <a:cs typeface="+mj-cs"/>
              </a:rPr>
              <a:t>أوسع من عناصر الخشب </a:t>
            </a:r>
            <a:r>
              <a:rPr lang="ar-SA" sz="2400" b="1" dirty="0" smtClean="0">
                <a:latin typeface="Traditional Arabic" pitchFamily="2" charset="-78"/>
                <a:ea typeface="Times New Roman" pitchFamily="18" charset="0"/>
                <a:cs typeface="+mj-cs"/>
              </a:rPr>
              <a:t>الأول. </a:t>
            </a:r>
            <a:r>
              <a:rPr lang="ar-SA" sz="2400" b="1" dirty="0">
                <a:latin typeface="Traditional Arabic" pitchFamily="2" charset="-78"/>
                <a:ea typeface="Times New Roman" pitchFamily="18" charset="0"/>
                <a:cs typeface="+mj-cs"/>
              </a:rPr>
              <a:t>ولا تتأثر باستطالة العضو النباتي لأنها تتم نموها بعد أن ينهي العضو </a:t>
            </a:r>
            <a:r>
              <a:rPr lang="ar-SA" sz="2400" b="1" dirty="0" smtClean="0">
                <a:latin typeface="Traditional Arabic" pitchFamily="2" charset="-78"/>
                <a:ea typeface="Times New Roman" pitchFamily="18" charset="0"/>
                <a:cs typeface="+mj-cs"/>
              </a:rPr>
              <a:t>استطالته. </a:t>
            </a:r>
            <a:r>
              <a:rPr lang="ar-SA" sz="2400" b="1" dirty="0">
                <a:latin typeface="Traditional Arabic" pitchFamily="2" charset="-78"/>
                <a:ea typeface="Times New Roman" pitchFamily="18" charset="0"/>
                <a:cs typeface="+mj-cs"/>
              </a:rPr>
              <a:t>وهو </a:t>
            </a:r>
            <a:r>
              <a:rPr lang="ar-SA" sz="2400" b="1" dirty="0">
                <a:solidFill>
                  <a:srgbClr val="FF0000"/>
                </a:solidFill>
                <a:latin typeface="Traditional Arabic" pitchFamily="2" charset="-78"/>
                <a:ea typeface="Times New Roman" pitchFamily="18" charset="0"/>
                <a:cs typeface="+mj-cs"/>
              </a:rPr>
              <a:t>النسيج الموصل للماء في النباتات التي لا يحصل فيها نمواً </a:t>
            </a:r>
            <a:r>
              <a:rPr lang="ar-SA" sz="2400" b="1" dirty="0" smtClean="0">
                <a:solidFill>
                  <a:srgbClr val="FF0000"/>
                </a:solidFill>
                <a:latin typeface="Traditional Arabic" pitchFamily="2" charset="-78"/>
                <a:ea typeface="Times New Roman" pitchFamily="18" charset="0"/>
                <a:cs typeface="+mj-cs"/>
              </a:rPr>
              <a:t>ثانويا</a:t>
            </a:r>
            <a:r>
              <a:rPr lang="ar-SA" sz="2400" b="1" dirty="0" smtClean="0">
                <a:latin typeface="Traditional Arabic" pitchFamily="2" charset="-78"/>
                <a:ea typeface="Times New Roman" pitchFamily="18" charset="0"/>
                <a:cs typeface="+mj-cs"/>
              </a:rPr>
              <a:t>ً. </a:t>
            </a:r>
            <a:r>
              <a:rPr lang="ar-SA" sz="2400" b="1" dirty="0">
                <a:latin typeface="Traditional Arabic" pitchFamily="2" charset="-78"/>
                <a:ea typeface="Times New Roman" pitchFamily="18" charset="0"/>
                <a:cs typeface="+mj-cs"/>
              </a:rPr>
              <a:t>وهو أكثر تعقيداً من الخشب الأول وعناصره الوعائية أكثر اتساعاً وبه قصيبات وأوعية وبرنشيمه وألياف، وتؤدي كثرة الخلايا الملجننة إلى جعله أكثر صلابة من الخشب الأول.</a:t>
            </a:r>
            <a:r>
              <a:rPr lang="en-US" sz="2400" b="1" dirty="0">
                <a:latin typeface="Arial" pitchFamily="34" charset="0"/>
                <a:ea typeface="Times New Roman" pitchFamily="18" charset="0"/>
                <a:cs typeface="+mj-cs"/>
              </a:rPr>
              <a:t>      </a:t>
            </a:r>
            <a:endParaRPr lang="en-US" sz="2400" b="1" dirty="0">
              <a:latin typeface="Arial" pitchFamily="34" charset="0"/>
              <a:cs typeface="+mj-cs"/>
            </a:endParaRPr>
          </a:p>
        </p:txBody>
      </p:sp>
      <p:sp>
        <p:nvSpPr>
          <p:cNvPr id="6" name="Rectangle 5"/>
          <p:cNvSpPr/>
          <p:nvPr/>
        </p:nvSpPr>
        <p:spPr>
          <a:xfrm>
            <a:off x="79190" y="3104850"/>
            <a:ext cx="2916183" cy="369332"/>
          </a:xfrm>
          <a:prstGeom prst="rect">
            <a:avLst/>
          </a:prstGeom>
        </p:spPr>
        <p:txBody>
          <a:bodyPr wrap="none">
            <a:spAutoFit/>
          </a:bodyPr>
          <a:lstStyle/>
          <a:p>
            <a:pPr lvl="0" indent="457200" eaLnBrk="0" fontAlgn="base" hangingPunct="0">
              <a:spcBef>
                <a:spcPct val="0"/>
              </a:spcBef>
              <a:spcAft>
                <a:spcPct val="0"/>
              </a:spcAft>
            </a:pPr>
            <a:r>
              <a:rPr lang="ar-SA" b="1" dirty="0">
                <a:solidFill>
                  <a:srgbClr val="0070C0"/>
                </a:solidFill>
                <a:latin typeface="Traditional Arabic" pitchFamily="2" charset="-78"/>
                <a:ea typeface="Times New Roman" pitchFamily="18" charset="0"/>
                <a:cs typeface="Traditional Arabic" pitchFamily="2" charset="-78"/>
              </a:rPr>
              <a:t> </a:t>
            </a:r>
            <a:r>
              <a:rPr lang="ar-SA" sz="1400" b="1" dirty="0">
                <a:solidFill>
                  <a:srgbClr val="0070C0"/>
                </a:solidFill>
                <a:latin typeface="Times New Roman" panose="02020603050405020304" pitchFamily="18" charset="0"/>
                <a:ea typeface="Times New Roman" pitchFamily="18" charset="0"/>
                <a:cs typeface="Times New Roman" panose="02020603050405020304" pitchFamily="18" charset="0"/>
              </a:rPr>
              <a:t>الخشب الابتدائي</a:t>
            </a:r>
            <a:r>
              <a:rPr lang="ar-SA" sz="1400" b="1" dirty="0">
                <a:solidFill>
                  <a:prstClr val="black"/>
                </a:solidFill>
                <a:latin typeface="Times New Roman" panose="02020603050405020304" pitchFamily="18" charset="0"/>
                <a:ea typeface="Times New Roman" pitchFamily="18" charset="0"/>
                <a:cs typeface="Times New Roman" panose="02020603050405020304" pitchFamily="18" charset="0"/>
              </a:rPr>
              <a:t>: </a:t>
            </a:r>
            <a:r>
              <a:rPr lang="en-US" sz="1400" b="1" dirty="0">
                <a:solidFill>
                  <a:srgbClr val="FF0000"/>
                </a:solidFill>
                <a:latin typeface="Times New Roman" panose="02020603050405020304" pitchFamily="18" charset="0"/>
                <a:ea typeface="Times New Roman" pitchFamily="18" charset="0"/>
                <a:cs typeface="Times New Roman" panose="02020603050405020304" pitchFamily="18" charset="0"/>
              </a:rPr>
              <a:t>Primary Xylem</a:t>
            </a:r>
            <a:endParaRPr lang="ar-SA" sz="1400" b="1" dirty="0">
              <a:solidFill>
                <a:srgbClr val="FF0000"/>
              </a:solidFill>
              <a:latin typeface="Times New Roman" panose="02020603050405020304" pitchFamily="18" charset="0"/>
              <a:ea typeface="Times New Roman" pitchFamily="18" charset="0"/>
              <a:cs typeface="Times New Roman" panose="02020603050405020304" pitchFamily="18" charset="0"/>
            </a:endParaRPr>
          </a:p>
        </p:txBody>
      </p:sp>
    </p:spTree>
    <p:extLst>
      <p:ext uri="{BB962C8B-B14F-4D97-AF65-F5344CB8AC3E}">
        <p14:creationId xmlns:p14="http://schemas.microsoft.com/office/powerpoint/2010/main" val="3955465037"/>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539552" y="773131"/>
            <a:ext cx="806489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العديسات</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Lenticels</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هي مواضع في البشرة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الطباقية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المحيطية ) ذات شكل عدسي، تظهر من الخارج ككتل صغيرة لا ترى بالعين المجردة إلى كتل كبيرة يصل طولها 1سم كما في نبات التيل والتنوب والأثل. وتوجد على السيقان والجذور، في النباتات التي يحصل فيها نمواً ثانوياً وتفسر وظيفة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العديسات</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بأنها كالثغور تقوم بتبادل الغازات ( جروه وآخرون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Groh, et. Al.</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2002 ).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وتنشأ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العديسات</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بداية تكوينها تحت الثغور وكذلك في أماكن أخرى من البشرة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الطباقية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التي تنشأ من طبقة تحت البشرة. وقد تنشأ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العديسات</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قبل تكوين البشرة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الطباقية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ومع تكوينها في نهاية النمو الابتدائي. ولتكوين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العديسة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فإن الخلايا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البرنشيمية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الواقعة تحت الثغر تنقسم عدة انقسامات مختلفة ويختفي منها الكلوروفيل ويتكون نتيجة لذلك نسيج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سائب</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غير ملون وإلى الأسفل من هذا النسيج يحدث انقسامات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مماسية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الخلايا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البرانشيمية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للقشرة فيتكون بذلك النسيج الإنشائي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المماسي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الذي يعرف بالمنشئ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العديسي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Lenticular</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cambium</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حيث يعطي نشاطه خلايا إلى الخارج تتميز إلى نسيج يسمى بالنسيج المكمل أو المالئ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Complementary tissue</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تختلف خلاياه عن خلايا الفلين بأنها ذات مسافات بينية. أما الخلايا الداخلية الناتجة عن نشاط هذا المنشئ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العديسي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فتسمى بالقشرة الثانوية ( شكل 111: أ ، ج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magesCA5CS5DR"/>
          <p:cNvPicPr>
            <a:picLocks noChangeAspect="1" noChangeArrowheads="1"/>
          </p:cNvPicPr>
          <p:nvPr/>
        </p:nvPicPr>
        <p:blipFill>
          <a:blip r:embed="rId2" cstate="print"/>
          <a:srcRect/>
          <a:stretch>
            <a:fillRect/>
          </a:stretch>
        </p:blipFill>
        <p:spPr bwMode="auto">
          <a:xfrm>
            <a:off x="539552" y="764704"/>
            <a:ext cx="8064896" cy="57606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1" descr="Lenticel of Sambucus"/>
          <p:cNvPicPr>
            <a:picLocks noChangeAspect="1" noChangeArrowheads="1"/>
          </p:cNvPicPr>
          <p:nvPr/>
        </p:nvPicPr>
        <p:blipFill>
          <a:blip r:embed="rId2" cstate="print"/>
          <a:srcRect/>
          <a:stretch>
            <a:fillRect/>
          </a:stretch>
        </p:blipFill>
        <p:spPr bwMode="auto">
          <a:xfrm>
            <a:off x="1979712" y="1196752"/>
            <a:ext cx="6178624" cy="48965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6300192" y="524513"/>
            <a:ext cx="223224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وتقسم </a:t>
            </a:r>
            <a:r>
              <a:rPr kumimoji="0" lang="ar-SA"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العديسات</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نباتات ذوات الفلقتين إلى نوعين أو ثلاثة أنواع كالتالي:</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النوع الأول:</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تكون الخلايا المالئة أو المكملة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مسوبرة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مترابطة ويحوي هذا النسيج مسافات بينية قد يتبادل سنوياً نسيج ذي خلايا رقيقة الجدر مع نسيج محكم أي لا يوجد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مسافات بينية كما في نباتات الحور،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والماجنوليا</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والتفاح ( شكل 111: أ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122" name="Picture 2" descr="http://www.mhhe.com/biosci/pae/botany/crang/periderm/lenti3/images/sambnEDIT2.jpg"/>
          <p:cNvPicPr>
            <a:picLocks noChangeAspect="1" noChangeArrowheads="1"/>
          </p:cNvPicPr>
          <p:nvPr/>
        </p:nvPicPr>
        <p:blipFill>
          <a:blip r:embed="rId2" r:link="rId3" cstate="print"/>
          <a:srcRect/>
          <a:stretch>
            <a:fillRect/>
          </a:stretch>
        </p:blipFill>
        <p:spPr bwMode="auto">
          <a:xfrm>
            <a:off x="323528" y="476672"/>
            <a:ext cx="5832648" cy="56166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6444208" y="116779"/>
            <a:ext cx="2232248" cy="74789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النوع الثاني:</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توجد كتلة من النسيج المفكك أي يحتوي على مسافات بينية كبيرة وغير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مسوبرة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يتبعه في نهاية الموسم طبقة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غالقة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من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نسيج</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محكم الترتيب ذو خلايا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مسوبرة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كما في نباتات البلوط،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الزيزفون</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111: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098" name="Picture 2" descr="sambucus-lenticel"/>
          <p:cNvPicPr>
            <a:picLocks noChangeAspect="1" noChangeArrowheads="1"/>
          </p:cNvPicPr>
          <p:nvPr/>
        </p:nvPicPr>
        <p:blipFill>
          <a:blip r:embed="rId3" cstate="print"/>
          <a:srcRect/>
          <a:stretch>
            <a:fillRect/>
          </a:stretch>
        </p:blipFill>
        <p:spPr bwMode="auto">
          <a:xfrm>
            <a:off x="395536" y="620688"/>
            <a:ext cx="5760640" cy="55446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6588224" y="324387"/>
            <a:ext cx="216024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النوع الثالث:</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ينتج المنشئ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العديسي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كل سنة عدة طبقات عرضية ذات 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سائبة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غير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مسوبرة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تتبادل مع طبقات قليلة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مسوبرة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ومحكمة تكون الطبقات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الغالقة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لا تلبث  هذه الطبقات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الغالقة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أن تتمزق نتيجة للإضافات الجديدة المتتابعة من المنشئ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العديسي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كما في نبات الزان،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والتيل</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والمشمش ( شكل 111:جـ ).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074" name="Picture 2" descr="A section through a lenticel"/>
          <p:cNvPicPr>
            <a:picLocks noChangeAspect="1" noChangeArrowheads="1"/>
          </p:cNvPicPr>
          <p:nvPr/>
        </p:nvPicPr>
        <p:blipFill>
          <a:blip r:embed="rId2" cstate="print"/>
          <a:srcRect/>
          <a:stretch>
            <a:fillRect/>
          </a:stretch>
        </p:blipFill>
        <p:spPr bwMode="auto">
          <a:xfrm>
            <a:off x="323528" y="980728"/>
            <a:ext cx="6120680" cy="54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6156176" y="594283"/>
            <a:ext cx="2520280" cy="53245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القلف</a:t>
            </a: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0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Rhytidome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مصطلح فني للجزء الخارجي من القشر ( القلف ) </a:t>
            </a:r>
            <a:r>
              <a:rPr kumimoji="0" lang="en-US"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Bark</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الذي يتكون من البشرة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الطباقية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والأنسجة التي تنفصل معها وهي نسيج القشرة ونسيج اللحاء ( شكل 112 : أ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القشر ( القلف ) </a:t>
            </a:r>
            <a:r>
              <a:rPr kumimoji="0" lang="en-US"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Bark</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مصطلح ( غير  فني ) يطلق على جميع الأنسجة التي تقع خارج المنشئ الوعائي أو الخشب ويمكن أن يقسم إلى قسمين في النباتات المسنة فيقسم إلى قشر خارجي عميق ويشمل البشرة الطباقية والقشرة واللحاء الابتدائي وقشر داخلي حي ويشمل اللحاء الثانوي ( شكل 112 : ب ).</a:t>
            </a:r>
            <a:endParaRPr kumimoji="0" lang="ar-SA"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50" name="Picture 2" descr="0582_img_structure_du_tronc"/>
          <p:cNvPicPr>
            <a:picLocks noChangeAspect="1" noChangeArrowheads="1"/>
          </p:cNvPicPr>
          <p:nvPr/>
        </p:nvPicPr>
        <p:blipFill>
          <a:blip r:embed="rId2" cstate="print"/>
          <a:srcRect/>
          <a:stretch>
            <a:fillRect/>
          </a:stretch>
        </p:blipFill>
        <p:spPr bwMode="auto">
          <a:xfrm>
            <a:off x="1187624" y="476672"/>
            <a:ext cx="4445000" cy="53285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898" name="Picture 2" descr="http://preuniversity.grkraj.org/html/3_PLANT_ANATOMY_files/image019.jpg"/>
          <p:cNvPicPr>
            <a:picLocks noChangeAspect="1" noChangeArrowheads="1"/>
          </p:cNvPicPr>
          <p:nvPr/>
        </p:nvPicPr>
        <p:blipFill>
          <a:blip r:embed="rId2" cstate="print"/>
          <a:srcRect/>
          <a:stretch>
            <a:fillRect/>
          </a:stretch>
        </p:blipFill>
        <p:spPr bwMode="auto">
          <a:xfrm>
            <a:off x="1115616" y="908720"/>
            <a:ext cx="6768752" cy="5685828"/>
          </a:xfrm>
          <a:prstGeom prst="rect">
            <a:avLst/>
          </a:prstGeom>
          <a:noFill/>
        </p:spPr>
      </p:pic>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Rectangle 1"/>
          <p:cNvSpPr>
            <a:spLocks noChangeArrowheads="1"/>
          </p:cNvSpPr>
          <p:nvPr/>
        </p:nvSpPr>
        <p:spPr bwMode="auto">
          <a:xfrm>
            <a:off x="323528" y="567890"/>
            <a:ext cx="8352928"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 </a:t>
            </a:r>
            <a:r>
              <a:rPr kumimoji="0" lang="ar-SA"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الأنسجة الوقائية في نباتات ذوات الفلقة الواحدة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وهي:</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البشرة كما في ذوات الفلقتين وعاريات البذور.</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جزء من النسيج الأساسي.</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3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القلف</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 الفلين الطبقي.</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نادراً ما تكون نباتات ذوات الفلقة الواحدة نسيجاً وقائياً ثانوياً أي بشرة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طباقية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مماثلاً لما في نباتات ذوات الفلقتين ولكن في هذه النباتات تبقى البشرة سليمة ممثلة النسيج الوقائي وقد تكون صلبة غالباً. بينما في نباتات أخرى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يتحور</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النسيج الأساسي إلى نسيج واقي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بالتسوبر</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كما في نبات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التايفا</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Typha</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والنخيل والفصيلة النجيلية ويحدث هذا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التسوبر</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على هيئة بقع تنتشر فيما بعد إلى الداخل. وقد يحدث انقسام خلوي في هذه الخلايا قبل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تسوبرها</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أما في ذوات الفلقة الواحدة التي يحدث فيها نمواً ثانوياً واضح فيتكون نوع خاص من النسيج الوقائي وذلك بانقسام متكرر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للبرنشيمة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القشرية ثم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تتسوبر</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فيما بعد وتكون الانقسامات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مماسية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تتكرر عدة مرات في مشتقات نفس الخلية حتى يتكون عدة صفوف من 4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8 خلايا، ثم تنكشف هذه الخلايا إلى فلين بينما الخلايا العميقة تنقسم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وتتسوبر</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فقط. ولهذا يتكون الفلين بدون طبقة منشئة أو منشئ فليني ويسمى هذا الفلين بالفلين الطبقي حيث تنتج عدة طبقات في صفوف قطرية. ولكون الفلين يتكشف من الخارج إلى الداخل فيوجد خلايا غير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مسوبرة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بين خلايا الفلين لذلك يتكون نسيج يشبه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القلف</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Rhytidome</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الموجودة في ذوات الفلقتين كما في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الدراسينا</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واليوكا</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113 ).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02" name="Picture 2" descr="http://www.waterwereld.nu/images/reed%20stem.JPG"/>
          <p:cNvPicPr>
            <a:picLocks noChangeAspect="1" noChangeArrowheads="1"/>
          </p:cNvPicPr>
          <p:nvPr/>
        </p:nvPicPr>
        <p:blipFill>
          <a:blip r:embed="rId2" cstate="print"/>
          <a:srcRect/>
          <a:stretch>
            <a:fillRect/>
          </a:stretch>
        </p:blipFill>
        <p:spPr bwMode="auto">
          <a:xfrm>
            <a:off x="1547664" y="548680"/>
            <a:ext cx="6696744" cy="630932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5511757" y="203731"/>
            <a:ext cx="3384376" cy="58169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منشأ الخشب الأول</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en-US"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Protoxylem</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ينشأ أولاً في المنشئ الوعائي الأولي ويشكل الخشب الأول مكاناً مميزاً في المجموع الوعائي للخشب الابتدائي، ففي الساق يقع ناحية الداخل</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Endarch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أي </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داخلي المنشأ</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وفي الجذر يوجد لخارج المجموع الوعائي للخشب الابتدائي أي </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خارجي المنشأ </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Exarch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وقد يوجد </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متوسط المنشأ </a:t>
            </a:r>
            <a:r>
              <a:rPr kumimoji="0" lang="en-US"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Mesarch</a:t>
            </a: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أو مركزي المنشأ </a:t>
            </a:r>
            <a:r>
              <a:rPr kumimoji="0" lang="en-US" sz="2800" b="1" i="0" u="none" strike="noStrike" cap="none" normalizeH="0" baseline="0" dirty="0" smtClean="0">
                <a:ln>
                  <a:noFill/>
                </a:ln>
                <a:solidFill>
                  <a:srgbClr val="0070C0"/>
                </a:solidFill>
                <a:effectLst/>
                <a:latin typeface="Times New Roman" pitchFamily="18" charset="0"/>
                <a:ea typeface="Times New Roman" pitchFamily="18" charset="0"/>
                <a:cs typeface="Traditional Arabic" pitchFamily="2" charset="-78"/>
              </a:rPr>
              <a:t> </a:t>
            </a:r>
            <a:r>
              <a:rPr kumimoji="0" lang="en-US" sz="2800" b="0"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Centrach</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607" y="3284984"/>
            <a:ext cx="2786445" cy="252028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813" y="476672"/>
            <a:ext cx="2920303" cy="2501421"/>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9599" y="507504"/>
            <a:ext cx="2074489" cy="1982991"/>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9049" y="3316205"/>
            <a:ext cx="2196992" cy="2458077"/>
          </a:xfrm>
          <a:prstGeom prst="rect">
            <a:avLst/>
          </a:prstGeom>
        </p:spPr>
      </p:pic>
      <p:sp>
        <p:nvSpPr>
          <p:cNvPr id="6" name="Rectangle 5"/>
          <p:cNvSpPr/>
          <p:nvPr/>
        </p:nvSpPr>
        <p:spPr>
          <a:xfrm>
            <a:off x="3569868" y="2718684"/>
            <a:ext cx="1010212" cy="369332"/>
          </a:xfrm>
          <a:prstGeom prst="rect">
            <a:avLst/>
          </a:prstGeom>
        </p:spPr>
        <p:txBody>
          <a:bodyPr wrap="none">
            <a:spAutoFit/>
          </a:bodyPr>
          <a:lstStyle/>
          <a:p>
            <a:r>
              <a:rPr lang="en-US" dirty="0">
                <a:solidFill>
                  <a:srgbClr val="FF0000"/>
                </a:solidFill>
                <a:latin typeface="Traditional Arabic" pitchFamily="2" charset="-78"/>
                <a:ea typeface="Times New Roman" pitchFamily="18" charset="0"/>
                <a:cs typeface="Traditional Arabic" pitchFamily="2" charset="-78"/>
              </a:rPr>
              <a:t>Mesarch</a:t>
            </a:r>
            <a:r>
              <a:rPr lang="en-US" dirty="0">
                <a:latin typeface="Times New Roman" pitchFamily="18" charset="0"/>
                <a:ea typeface="Times New Roman" pitchFamily="18" charset="0"/>
                <a:cs typeface="Traditional Arabic" pitchFamily="2" charset="-78"/>
              </a:rPr>
              <a:t> </a:t>
            </a:r>
            <a:endParaRPr lang="en-US" dirty="0"/>
          </a:p>
        </p:txBody>
      </p:sp>
      <p:sp>
        <p:nvSpPr>
          <p:cNvPr id="7" name="Rectangle 6"/>
          <p:cNvSpPr/>
          <p:nvPr/>
        </p:nvSpPr>
        <p:spPr>
          <a:xfrm>
            <a:off x="3991927" y="5884918"/>
            <a:ext cx="1018227" cy="369332"/>
          </a:xfrm>
          <a:prstGeom prst="rect">
            <a:avLst/>
          </a:prstGeom>
        </p:spPr>
        <p:txBody>
          <a:bodyPr wrap="none">
            <a:spAutoFit/>
          </a:bodyPr>
          <a:lstStyle/>
          <a:p>
            <a:r>
              <a:rPr lang="en-US" dirty="0">
                <a:solidFill>
                  <a:srgbClr val="FF0000"/>
                </a:solidFill>
                <a:latin typeface="Times New Roman" pitchFamily="18" charset="0"/>
                <a:ea typeface="Times New Roman" pitchFamily="18" charset="0"/>
                <a:cs typeface="Traditional Arabic" pitchFamily="2" charset="-78"/>
              </a:rPr>
              <a:t>Centrach</a:t>
            </a:r>
            <a:endParaRPr lang="en-US" dirty="0"/>
          </a:p>
        </p:txBody>
      </p:sp>
      <p:sp>
        <p:nvSpPr>
          <p:cNvPr id="8" name="Rectangle 7"/>
          <p:cNvSpPr/>
          <p:nvPr/>
        </p:nvSpPr>
        <p:spPr>
          <a:xfrm>
            <a:off x="797475" y="2946873"/>
            <a:ext cx="944489" cy="369332"/>
          </a:xfrm>
          <a:prstGeom prst="rect">
            <a:avLst/>
          </a:prstGeom>
        </p:spPr>
        <p:txBody>
          <a:bodyPr wrap="none">
            <a:spAutoFit/>
          </a:bodyPr>
          <a:lstStyle/>
          <a:p>
            <a:r>
              <a:rPr lang="en-US" dirty="0">
                <a:solidFill>
                  <a:srgbClr val="FF0000"/>
                </a:solidFill>
                <a:latin typeface="Traditional Arabic" pitchFamily="2" charset="-78"/>
                <a:ea typeface="Times New Roman" pitchFamily="18" charset="0"/>
                <a:cs typeface="Traditional Arabic" pitchFamily="2" charset="-78"/>
              </a:rPr>
              <a:t>Endarch</a:t>
            </a:r>
            <a:endParaRPr lang="en-US" dirty="0"/>
          </a:p>
        </p:txBody>
      </p:sp>
      <p:sp>
        <p:nvSpPr>
          <p:cNvPr id="9" name="Rectangle 8"/>
          <p:cNvSpPr/>
          <p:nvPr/>
        </p:nvSpPr>
        <p:spPr>
          <a:xfrm>
            <a:off x="676233" y="5884918"/>
            <a:ext cx="878766" cy="369332"/>
          </a:xfrm>
          <a:prstGeom prst="rect">
            <a:avLst/>
          </a:prstGeom>
        </p:spPr>
        <p:txBody>
          <a:bodyPr wrap="none">
            <a:spAutoFit/>
          </a:bodyPr>
          <a:lstStyle/>
          <a:p>
            <a:r>
              <a:rPr lang="en-US" dirty="0">
                <a:solidFill>
                  <a:srgbClr val="FF0000"/>
                </a:solidFill>
                <a:latin typeface="Traditional Arabic" pitchFamily="2" charset="-78"/>
                <a:ea typeface="Times New Roman" pitchFamily="18" charset="0"/>
                <a:cs typeface="Traditional Arabic" pitchFamily="2" charset="-78"/>
              </a:rPr>
              <a:t>Exarch </a:t>
            </a:r>
            <a:endParaRPr lang="en-US" dirty="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778" name="Picture 2" descr="http://www.botany.hawaii.edu/faculty/webb/BOT311/bot311-00/PlantWatMove/EpiTolBlStomataLab500.jpg">
            <a:hlinkClick r:id="rId2"/>
          </p:cNvPr>
          <p:cNvPicPr>
            <a:picLocks noChangeAspect="1" noChangeArrowheads="1"/>
          </p:cNvPicPr>
          <p:nvPr/>
        </p:nvPicPr>
        <p:blipFill>
          <a:blip r:embed="rId3" cstate="print"/>
          <a:srcRect/>
          <a:stretch>
            <a:fillRect/>
          </a:stretch>
        </p:blipFill>
        <p:spPr bwMode="auto">
          <a:xfrm>
            <a:off x="610237" y="764704"/>
            <a:ext cx="8330337" cy="5760640"/>
          </a:xfrm>
          <a:prstGeom prst="rect">
            <a:avLst/>
          </a:prstGeom>
          <a:noFill/>
        </p:spPr>
      </p:pic>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4" name="Picture 2" descr="http://www.uni-muenster.de/GeoPalaeontologie/Palaeo/Palbot/cut1a.jpg"/>
          <p:cNvPicPr>
            <a:picLocks noChangeAspect="1" noChangeArrowheads="1"/>
          </p:cNvPicPr>
          <p:nvPr/>
        </p:nvPicPr>
        <p:blipFill>
          <a:blip r:embed="rId2" cstate="print"/>
          <a:srcRect/>
          <a:stretch>
            <a:fillRect/>
          </a:stretch>
        </p:blipFill>
        <p:spPr bwMode="auto">
          <a:xfrm>
            <a:off x="899593" y="980728"/>
            <a:ext cx="7308810" cy="5328592"/>
          </a:xfrm>
          <a:prstGeom prst="rect">
            <a:avLst/>
          </a:prstGeom>
          <a:noFill/>
        </p:spPr>
      </p:pic>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730" name="Picture 2" descr="http://preuniversity.grkraj.org/html/3_PLANT_ANATOMY_files/image017.jpg"/>
          <p:cNvPicPr>
            <a:picLocks noChangeAspect="1" noChangeArrowheads="1"/>
          </p:cNvPicPr>
          <p:nvPr/>
        </p:nvPicPr>
        <p:blipFill>
          <a:blip r:embed="rId3" cstate="print"/>
          <a:srcRect/>
          <a:stretch>
            <a:fillRect/>
          </a:stretch>
        </p:blipFill>
        <p:spPr bwMode="auto">
          <a:xfrm>
            <a:off x="1331640" y="1484784"/>
            <a:ext cx="6801895" cy="4968552"/>
          </a:xfrm>
          <a:prstGeom prst="rect">
            <a:avLst/>
          </a:prstGeom>
          <a:noFill/>
        </p:spPr>
      </p:pic>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730264" y="3244334"/>
            <a:ext cx="1683473" cy="369332"/>
          </a:xfrm>
          <a:prstGeom prst="rect">
            <a:avLst/>
          </a:prstGeom>
        </p:spPr>
        <p:txBody>
          <a:bodyPr wrap="none">
            <a:spAutoFit/>
          </a:bodyPr>
          <a:lstStyle/>
          <a:p>
            <a:r>
              <a:rPr lang="ar-SA" dirty="0" smtClean="0"/>
              <a:t>ساق </a:t>
            </a:r>
            <a:r>
              <a:rPr lang="ar-SA" dirty="0" err="1" smtClean="0"/>
              <a:t>الدرتسينا</a:t>
            </a:r>
            <a:r>
              <a:rPr lang="ar-SA" dirty="0" smtClean="0"/>
              <a:t> المسن</a:t>
            </a:r>
            <a:endParaRPr lang="ar-SA" dirty="0"/>
          </a:p>
        </p:txBody>
      </p:sp>
      <p:pic>
        <p:nvPicPr>
          <p:cNvPr id="3" name="Picture 3" descr="D:\Pictures\A75a.jpg"/>
          <p:cNvPicPr>
            <a:picLocks noChangeAspect="1" noChangeArrowheads="1"/>
          </p:cNvPicPr>
          <p:nvPr/>
        </p:nvPicPr>
        <p:blipFill>
          <a:blip r:embed="rId2" cstate="print"/>
          <a:srcRect/>
          <a:stretch>
            <a:fillRect/>
          </a:stretch>
        </p:blipFill>
        <p:spPr bwMode="auto">
          <a:xfrm>
            <a:off x="467544" y="1340768"/>
            <a:ext cx="7683500" cy="4326880"/>
          </a:xfrm>
          <a:prstGeom prst="rect">
            <a:avLst/>
          </a:prstGeom>
          <a:noFill/>
        </p:spPr>
      </p:pic>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706" name="Picture 2" descr="http://preuniversity.grkraj.org/html/3_PLANT_ANATOMY_files/image013.jpg"/>
          <p:cNvPicPr>
            <a:picLocks noChangeAspect="1" noChangeArrowheads="1"/>
          </p:cNvPicPr>
          <p:nvPr/>
        </p:nvPicPr>
        <p:blipFill>
          <a:blip r:embed="rId2" cstate="print"/>
          <a:srcRect/>
          <a:stretch>
            <a:fillRect/>
          </a:stretch>
        </p:blipFill>
        <p:spPr bwMode="auto">
          <a:xfrm>
            <a:off x="1979712" y="692697"/>
            <a:ext cx="4824536" cy="5472607"/>
          </a:xfrm>
          <a:prstGeom prst="rect">
            <a:avLst/>
          </a:prstGeom>
          <a:noFill/>
        </p:spPr>
      </p:pic>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7" name="Picture 1" descr="C:\Users\user\Desktop\صورمورفولوجيا النبات وتشريحه\New Folder (2)\Picture 167.jpg"/>
          <p:cNvPicPr>
            <a:picLocks noChangeAspect="1" noChangeArrowheads="1"/>
          </p:cNvPicPr>
          <p:nvPr/>
        </p:nvPicPr>
        <p:blipFill>
          <a:blip r:embed="rId3" cstate="print"/>
          <a:srcRect/>
          <a:stretch>
            <a:fillRect/>
          </a:stretch>
        </p:blipFill>
        <p:spPr bwMode="auto">
          <a:xfrm>
            <a:off x="1691680" y="1340768"/>
            <a:ext cx="6432715" cy="4824536"/>
          </a:xfrm>
          <a:prstGeom prst="rect">
            <a:avLst/>
          </a:prstGeom>
          <a:noFill/>
        </p:spPr>
      </p:pic>
      <p:sp>
        <p:nvSpPr>
          <p:cNvPr id="3" name="مستطيل 2"/>
          <p:cNvSpPr/>
          <p:nvPr/>
        </p:nvSpPr>
        <p:spPr>
          <a:xfrm>
            <a:off x="4355976" y="6165304"/>
            <a:ext cx="1683473" cy="369332"/>
          </a:xfrm>
          <a:prstGeom prst="rect">
            <a:avLst/>
          </a:prstGeom>
        </p:spPr>
        <p:txBody>
          <a:bodyPr wrap="none">
            <a:spAutoFit/>
          </a:bodyPr>
          <a:lstStyle/>
          <a:p>
            <a:r>
              <a:rPr lang="ar-SA" dirty="0" smtClean="0"/>
              <a:t>ساق </a:t>
            </a:r>
            <a:r>
              <a:rPr lang="ar-SA" dirty="0" err="1" smtClean="0"/>
              <a:t>الدرتسينا</a:t>
            </a:r>
            <a:r>
              <a:rPr lang="ar-SA" dirty="0" smtClean="0"/>
              <a:t> المسن</a:t>
            </a:r>
            <a:endParaRPr lang="ar-SA" dirty="0"/>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323528" y="-46180"/>
            <a:ext cx="8496944" cy="68634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ثالثاً : الأنسجة الإنشائية البينية </a:t>
            </a:r>
            <a:r>
              <a:rPr kumimoji="0" lang="en-US"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Intercalry</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meristems</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lvl="0" indent="457200" eaLnBrk="0" fontAlgn="base" hangingPunct="0">
              <a:spcBef>
                <a:spcPct val="0"/>
              </a:spcBef>
              <a:spcAft>
                <a:spcPct val="0"/>
              </a:spcAft>
            </a:pPr>
            <a:r>
              <a:rPr lang="ar-SA" sz="2400" dirty="0" smtClean="0"/>
              <a:t>يستعمل مصطلح الأنسجة الإنشائية البينية للدلالة على نشاط منطقة إنشائية ابتدائية بعيدة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عن الأنسجة الإنشائية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القمية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وتعني كلمة بيني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Intercalary</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أن النسيج الإنشائي يقع في مناطق نسيجية متكشفة ( أنسجة بالغة ) كما أنه قد يصنف حسب موقعه كنسيج إنشائي مستقل إضافة إلى الأنسجة الإنشائية القمية والجانبية، ولكن أشاو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Esau</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1965م لا تنصح بإدخال هذه الأنسجة الإنشائية البينية ضمن الأنسجة الإنشائية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القمية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والجانبية. ولكون هذه الأنسجة الإنشائية البينية تقع ضمن أنسجة بالغة فإنها لا تعتبر إنشائية بالمعني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الحقيقي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ولو استعملت كأنسجة إنشائية فإنها ليست بالدرجة التي تجعلها في مستوى النسيج الإنشائي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القمي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 الجانبي ومن الأمثلة المعروفة للأنسجة الإنشائية البينية ما يوجد في السلاميات والأغلفة الورقية في ذوات الفلقة الواحدة وخاصة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النجيليات</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وقد ذكر شارمان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Sharman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عام 1943م أن العلاقة بين النسيج الإنشائي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القمي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والبيني تظهر بوضوح في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النجيليات</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فالجزء الخضري الحديث المتكون من النسيج الإنشائي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القمي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لا يحتوي على سلاميات واضحة في حد ذاته أما السلاميات فتنمو خلال الانقسام واستطالة الخلايا عند قواعد الأوراق. فقواعد الأوراق المتراكمة أو العقد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nodes</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تنفصل عن بعضها البعض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بنموات</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بينية هي السلاميات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Internode</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فعند بداية التكوين تنقسم الخلايا في جميع أجزاء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السلامى</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وتستطيل الورقة كما هو الحال في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السلامى</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ثم ينحصر الانقسام الخلوي تدريجياً في الجزء السفلي من الغلاف الورقي وحتى بعد أن تكتمل السلاميات والأغلفة الورقية نموها فإن أجزاءها القاعدية تحتفظ بقابليتها على الانقسام لفترة طويلة لتعطي مزيداً من النمو مع تكشف تام للخلايا التوصيلية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والدعامية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كل منهما ( شكل 114 ).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3058" name="Picture 2" descr="http://www.nana-bio.com/e-learning/image/p2.jpg"/>
          <p:cNvPicPr>
            <a:picLocks noChangeAspect="1" noChangeArrowheads="1"/>
          </p:cNvPicPr>
          <p:nvPr/>
        </p:nvPicPr>
        <p:blipFill>
          <a:blip r:embed="rId2" cstate="print"/>
          <a:srcRect/>
          <a:stretch>
            <a:fillRect/>
          </a:stretch>
        </p:blipFill>
        <p:spPr bwMode="auto">
          <a:xfrm>
            <a:off x="1547664" y="908720"/>
            <a:ext cx="5688632" cy="5040560"/>
          </a:xfrm>
          <a:prstGeom prst="rect">
            <a:avLst/>
          </a:prstGeom>
          <a:noFill/>
        </p:spPr>
      </p:pic>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395536" y="294564"/>
            <a:ext cx="8352928"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وتوجد المناطق الإنشائية للسلاميات في وسائد تتميز في تغلظ أو انتفاخ في الغلاف الورقي أو الساق ويبدأ النشاط الإنشائي في هذه المناطق بعد أن يرتفع الساق عن الأرض وكلما تقدم النبات في العمر تفقد هذه المناطق الإنشائية قابليتها للانقسام .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وقد ذكر ليهمان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Lehmann</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1906م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وبوخهولز</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Buchholz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1920م وأن النسيج الإنشائي البيني يقع بين أنسجة بالغة لذلك يقطع استمرارية الأنسجة الوعائية ومن ثم يضعف تركيب الساق والورقة كما هو واضح في عديد من سيقان ذوات الفلقة الواحدة.</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أما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جاكوبس</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Jacobs</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1947م فقد وجد أن الحامل الزهري لنبات الفول السوداني يحوي أنسجة وعائية خلال النشاط الإنشائي.</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أما ليهمان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Lehmann</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1906م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وأرتشكويقر</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Artschwager</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1948م فقد وجدا أن وسائد النباتات النجيلية التي تنشط أثناء النمو في ظروف معينة فقط تحوي خلايا وعائية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ودعامية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قادرة على التمدد ولم تمنع تماماً الاستطالة عند حدوثها.</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إن النمو بالأنسجة الإنشائية البينية ليس ظاهرة شاذة فكل المجاميع الخضرية ( السيقان ) للنباتات أساساً مقسمة إلى عقد وسلاميات والأخيرة تستطيل على نفس النمط الذي يحدث في النجيليات فالعقد الحاملة لبدايات الأوراق تنتج في تعاقب متراص في قمة المجموع الخضري ومن ثم تتباعد بنمو السلاميات. وتختلف هذه الظاهرة من حيث الكثافة والزمن ودرجة تواجد منطقة النشاط الإنشائي. ففي النباتات القرصية الشكل لا تستطيل السلاميات بينما في وقت الإزهار تنمو السلاميات الطرفية وتستطيل سريعاً معطية الحوامل الزهرية.</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8178" name="Picture 2" descr="http://www.nana-bio.com/e-learning/image/p3.jpg"/>
          <p:cNvPicPr>
            <a:picLocks noChangeAspect="1" noChangeArrowheads="1"/>
          </p:cNvPicPr>
          <p:nvPr/>
        </p:nvPicPr>
        <p:blipFill>
          <a:blip r:embed="rId2" cstate="print"/>
          <a:srcRect/>
          <a:stretch>
            <a:fillRect/>
          </a:stretch>
        </p:blipFill>
        <p:spPr bwMode="auto">
          <a:xfrm>
            <a:off x="1475656" y="476672"/>
            <a:ext cx="6048672" cy="5904656"/>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5508104" y="404664"/>
            <a:ext cx="3456384"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التايلوزات</a:t>
            </a:r>
            <a:r>
              <a:rPr kumimoji="0" lang="ar-SA" sz="36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en-US" sz="36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Tyloses </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ومفردها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تايلوز</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Tylose</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وهي نتوءات من جدران الخلايا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البرنشيمية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إلى عناصر الخشب الوعائية ( القصيبات والأوعية ) عندما تكون هذه العناصر غير فعالة أو مجروحة. ويحدث هذا البروز خلال زوج النقر الواقعة في الجدر التي تفصل بين</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الخلايا البرنشيمية والعناصر الوعائية.وقد تنتقل النواة وجزء من السيتوبلازم إلى التايلوز، وفي حالة البلوغ قد يظل جدار التايلوز رقيقاً أو قد يكون سميكاً ثانوياً. وقد يصبح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ملجنناً</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وقد تقسم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التايلوزات</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إلى عدة أجزاء أو تتحول إلى خلايا حجرية.( كاني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Canny</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1997م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1" descr="FNCAKKUQKQCAG7Z0I8CAIV2LC9CA6SNFEQCAKVJWSOCAF4ZVTACAUAQBQACANDUBNCCA3R3PVKCAQBJ2M3CAZ6OTSYCA0SA9WNCAUP285CCAXKR11RCAMIFY3ECAU2EUQSCA371657CA0EPCEDCA5HAV07"/>
          <p:cNvPicPr>
            <a:picLocks noChangeAspect="1" noChangeArrowheads="1"/>
          </p:cNvPicPr>
          <p:nvPr/>
        </p:nvPicPr>
        <p:blipFill>
          <a:blip r:embed="rId2" cstate="print"/>
          <a:srcRect/>
          <a:stretch>
            <a:fillRect/>
          </a:stretch>
        </p:blipFill>
        <p:spPr bwMode="auto">
          <a:xfrm>
            <a:off x="2765160" y="124693"/>
            <a:ext cx="2520280" cy="3600400"/>
          </a:xfrm>
          <a:prstGeom prst="rect">
            <a:avLst/>
          </a:prstGeom>
          <a:noFill/>
          <a:ln w="9525">
            <a:noFill/>
            <a:miter lim="800000"/>
            <a:headEnd/>
            <a:tailEnd/>
          </a:ln>
        </p:spPr>
      </p:pic>
      <p:pic>
        <p:nvPicPr>
          <p:cNvPr id="4" name="Picture 2" descr="ANd9GcSpjSOpu0dKzMwi6eullb2H-QneY1o0fzylAFpjYPqIo-HtKCEAxkAJgA"/>
          <p:cNvPicPr>
            <a:picLocks noChangeAspect="1" noChangeArrowheads="1"/>
          </p:cNvPicPr>
          <p:nvPr/>
        </p:nvPicPr>
        <p:blipFill>
          <a:blip r:embed="rId3" cstate="print"/>
          <a:srcRect/>
          <a:stretch>
            <a:fillRect/>
          </a:stretch>
        </p:blipFill>
        <p:spPr bwMode="auto">
          <a:xfrm>
            <a:off x="171560" y="52685"/>
            <a:ext cx="2528232" cy="3160291"/>
          </a:xfrm>
          <a:prstGeom prst="rect">
            <a:avLst/>
          </a:prstGeom>
          <a:noFill/>
          <a:ln w="9525">
            <a:noFill/>
            <a:miter lim="800000"/>
            <a:headEnd/>
            <a:tailEnd/>
          </a:ln>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645" y="3735357"/>
            <a:ext cx="2253179" cy="2934003"/>
          </a:xfrm>
          <a:prstGeom prst="rect">
            <a:avLst/>
          </a:prstGeom>
        </p:spPr>
      </p:pic>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l="52169"/>
          <a:stretch/>
        </p:blipFill>
        <p:spPr>
          <a:xfrm>
            <a:off x="2789768" y="3798202"/>
            <a:ext cx="2520280" cy="2808312"/>
          </a:xfrm>
          <a:prstGeom prst="rect">
            <a:avLst/>
          </a:prstGeom>
        </p:spPr>
      </p:pic>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Young stem, light micrograph">
            <a:hlinkClick r:id="rId2"/>
          </p:cNvPr>
          <p:cNvPicPr>
            <a:picLocks noChangeAspect="1" noChangeArrowheads="1"/>
          </p:cNvPicPr>
          <p:nvPr/>
        </p:nvPicPr>
        <p:blipFill>
          <a:blip r:embed="rId3" cstate="print"/>
          <a:srcRect/>
          <a:stretch>
            <a:fillRect/>
          </a:stretch>
        </p:blipFill>
        <p:spPr bwMode="auto">
          <a:xfrm>
            <a:off x="1475656" y="476672"/>
            <a:ext cx="6912768" cy="5832648"/>
          </a:xfrm>
          <a:prstGeom prst="rect">
            <a:avLst/>
          </a:prstGeom>
          <a:noFill/>
        </p:spPr>
      </p:pic>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t2.gstatic.com/images?q=tbn:ANd9GcT5nOwainBW-O6F_0uz9PNcpoY5fo9kPDkPzOGHPOKTu_-1p-7eKA"/>
          <p:cNvPicPr>
            <a:picLocks noChangeAspect="1" noChangeArrowheads="1"/>
          </p:cNvPicPr>
          <p:nvPr/>
        </p:nvPicPr>
        <p:blipFill>
          <a:blip r:embed="rId2" cstate="print"/>
          <a:srcRect/>
          <a:stretch>
            <a:fillRect/>
          </a:stretch>
        </p:blipFill>
        <p:spPr bwMode="auto">
          <a:xfrm>
            <a:off x="1979712" y="836712"/>
            <a:ext cx="5400600" cy="5400600"/>
          </a:xfrm>
          <a:prstGeom prst="rect">
            <a:avLst/>
          </a:prstGeom>
          <a:noFill/>
        </p:spPr>
      </p:pic>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upload.wikimedia.org/wikipedia/commons/thumb/0/0b/Plantago_ovata_form.jpg/250px-Plantago_ovata_form.jpg"/>
          <p:cNvPicPr>
            <a:picLocks noChangeAspect="1" noChangeArrowheads="1"/>
          </p:cNvPicPr>
          <p:nvPr/>
        </p:nvPicPr>
        <p:blipFill>
          <a:blip r:embed="rId2" cstate="print"/>
          <a:srcRect/>
          <a:stretch>
            <a:fillRect/>
          </a:stretch>
        </p:blipFill>
        <p:spPr bwMode="auto">
          <a:xfrm>
            <a:off x="1979712" y="404664"/>
            <a:ext cx="5400600" cy="6048672"/>
          </a:xfrm>
          <a:prstGeom prst="rect">
            <a:avLst/>
          </a:prstGeom>
          <a:noFill/>
        </p:spPr>
      </p:pic>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3"/>
          <p:cNvSpPr>
            <a:spLocks noChangeArrowheads="1"/>
          </p:cNvSpPr>
          <p:nvPr/>
        </p:nvSpPr>
        <p:spPr bwMode="auto">
          <a:xfrm>
            <a:off x="611560" y="291965"/>
            <a:ext cx="7992888"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4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ومن الواضح أن استطالة السلاميات تسهم في الطول الكلي للمجموع الخضري للنبات أكثر من النواتج المباشرة للنسيج الإنشائي </a:t>
            </a:r>
            <a:r>
              <a:rPr kumimoji="0" lang="ar-SA" sz="4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القمي</a:t>
            </a:r>
            <a:r>
              <a:rPr kumimoji="0" lang="ar-SA" sz="4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لذلك يعتبر النسيج الإنشائي البيني أحد وسائل النمو الابتدائي والذي يعين الحجم والشكل النهائي للأعضاء النباتية. </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4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وقد ينطبق هذا النمو أيضاً على الأوراق والأزهار والثمار فهي تظهر انقساماً معيناً بعد نشأتها من القمة، ولكن زيادة استطالتها وحجمها قد تعتبر نمواً بينياً ولكنه أقل تميزاً من تلك الموجود في السلاميات. </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06" name="Picture 2" descr="http://2.bp.blogspot.com/_N_IUpHxZqyI/S915IXJhYfI/AAAAAAAAADo/BRnjZVQdevA/s1600/5th+4.jpg"/>
          <p:cNvPicPr>
            <a:picLocks noChangeAspect="1" noChangeArrowheads="1"/>
          </p:cNvPicPr>
          <p:nvPr/>
        </p:nvPicPr>
        <p:blipFill>
          <a:blip r:embed="rId2" cstate="print"/>
          <a:srcRect/>
          <a:stretch>
            <a:fillRect/>
          </a:stretch>
        </p:blipFill>
        <p:spPr bwMode="auto">
          <a:xfrm>
            <a:off x="755576" y="0"/>
            <a:ext cx="7992888" cy="5976664"/>
          </a:xfrm>
          <a:prstGeom prst="rect">
            <a:avLst/>
          </a:prstGeom>
          <a:noFill/>
        </p:spPr>
      </p:pic>
      <p:sp>
        <p:nvSpPr>
          <p:cNvPr id="3" name="مستطيل 2"/>
          <p:cNvSpPr/>
          <p:nvPr/>
        </p:nvSpPr>
        <p:spPr>
          <a:xfrm>
            <a:off x="3707904" y="6165304"/>
            <a:ext cx="1487907" cy="369332"/>
          </a:xfrm>
          <a:prstGeom prst="rect">
            <a:avLst/>
          </a:prstGeom>
        </p:spPr>
        <p:txBody>
          <a:bodyPr wrap="none">
            <a:spAutoFit/>
          </a:bodyPr>
          <a:lstStyle/>
          <a:p>
            <a:r>
              <a:rPr lang="ar-SA" dirty="0" smtClean="0"/>
              <a:t>نبات قصب السكر</a:t>
            </a:r>
            <a:endParaRPr lang="ar-SA" dirty="0"/>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30" name="Picture 2" descr="http://t0.gstatic.com/images?q=tbn:ANd9GcSp2vUcQD87JJ_KIrXT9Ckq-fEl3tjUJDKGMU-ynhpSq97MLQtCfS5zeezsYA"/>
          <p:cNvPicPr>
            <a:picLocks noChangeAspect="1" noChangeArrowheads="1"/>
          </p:cNvPicPr>
          <p:nvPr/>
        </p:nvPicPr>
        <p:blipFill>
          <a:blip r:embed="rId2" cstate="print"/>
          <a:srcRect/>
          <a:stretch>
            <a:fillRect/>
          </a:stretch>
        </p:blipFill>
        <p:spPr bwMode="auto">
          <a:xfrm>
            <a:off x="755576" y="332656"/>
            <a:ext cx="7272808" cy="5832648"/>
          </a:xfrm>
          <a:prstGeom prst="rect">
            <a:avLst/>
          </a:prstGeom>
          <a:noFill/>
        </p:spPr>
      </p:pic>
      <p:sp>
        <p:nvSpPr>
          <p:cNvPr id="3" name="مستطيل 2"/>
          <p:cNvSpPr/>
          <p:nvPr/>
        </p:nvSpPr>
        <p:spPr>
          <a:xfrm>
            <a:off x="4067944" y="6309320"/>
            <a:ext cx="931665" cy="369332"/>
          </a:xfrm>
          <a:prstGeom prst="rect">
            <a:avLst/>
          </a:prstGeom>
        </p:spPr>
        <p:txBody>
          <a:bodyPr wrap="square">
            <a:spAutoFit/>
          </a:bodyPr>
          <a:lstStyle/>
          <a:p>
            <a:r>
              <a:rPr lang="ar-SA" dirty="0" smtClean="0"/>
              <a:t>نبات الذرة</a:t>
            </a:r>
            <a:endParaRPr lang="ar-SA" dirty="0"/>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354" name="Picture 2" descr="http://t2.gstatic.com/images?q=tbn:ANd9GcRZcS5Y27pMrbzj0CgMYmqwx4AjPSirKB2M-PqKOFCbp0MTNEwX"/>
          <p:cNvPicPr>
            <a:picLocks noChangeAspect="1" noChangeArrowheads="1"/>
          </p:cNvPicPr>
          <p:nvPr/>
        </p:nvPicPr>
        <p:blipFill>
          <a:blip r:embed="rId3" cstate="print"/>
          <a:srcRect/>
          <a:stretch>
            <a:fillRect/>
          </a:stretch>
        </p:blipFill>
        <p:spPr bwMode="auto">
          <a:xfrm>
            <a:off x="1547664" y="0"/>
            <a:ext cx="6696744" cy="6048672"/>
          </a:xfrm>
          <a:prstGeom prst="rect">
            <a:avLst/>
          </a:prstGeom>
          <a:noFill/>
        </p:spPr>
      </p:pic>
      <p:sp>
        <p:nvSpPr>
          <p:cNvPr id="3" name="مستطيل 2"/>
          <p:cNvSpPr/>
          <p:nvPr/>
        </p:nvSpPr>
        <p:spPr>
          <a:xfrm>
            <a:off x="4211960" y="6165304"/>
            <a:ext cx="931665" cy="369332"/>
          </a:xfrm>
          <a:prstGeom prst="rect">
            <a:avLst/>
          </a:prstGeom>
        </p:spPr>
        <p:txBody>
          <a:bodyPr wrap="none">
            <a:spAutoFit/>
          </a:bodyPr>
          <a:lstStyle/>
          <a:p>
            <a:r>
              <a:rPr lang="ar-SA" dirty="0" smtClean="0"/>
              <a:t>نبات الذرة</a:t>
            </a:r>
            <a:endParaRPr lang="ar-SA" dirty="0"/>
          </a:p>
        </p:txBody>
      </p:sp>
      <p:sp>
        <p:nvSpPr>
          <p:cNvPr id="4" name="مستطيل 3"/>
          <p:cNvSpPr/>
          <p:nvPr/>
        </p:nvSpPr>
        <p:spPr>
          <a:xfrm>
            <a:off x="4050864" y="3244334"/>
            <a:ext cx="1042272" cy="369332"/>
          </a:xfrm>
          <a:prstGeom prst="rect">
            <a:avLst/>
          </a:prstGeom>
        </p:spPr>
        <p:txBody>
          <a:bodyPr wrap="none">
            <a:spAutoFit/>
          </a:bodyPr>
          <a:lstStyle/>
          <a:p>
            <a:r>
              <a:rPr lang="ar-SA" dirty="0" smtClean="0"/>
              <a:t>نبات الموز </a:t>
            </a:r>
            <a:endParaRPr lang="ar-SA" dirty="0"/>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9378" name="Picture 2" descr="http://t0.gstatic.com/images?q=tbn:ANd9GcRZkYCMrZe3AxPuH5djFfty5ZDKL3kBvI64lS5u2dGu1ZsGrZzycw"/>
          <p:cNvPicPr>
            <a:picLocks noChangeAspect="1" noChangeArrowheads="1"/>
          </p:cNvPicPr>
          <p:nvPr/>
        </p:nvPicPr>
        <p:blipFill>
          <a:blip r:embed="rId2" cstate="print"/>
          <a:srcRect/>
          <a:stretch>
            <a:fillRect/>
          </a:stretch>
        </p:blipFill>
        <p:spPr bwMode="auto">
          <a:xfrm>
            <a:off x="899592" y="404664"/>
            <a:ext cx="7488832" cy="5832648"/>
          </a:xfrm>
          <a:prstGeom prst="rect">
            <a:avLst/>
          </a:prstGeom>
          <a:noFill/>
        </p:spPr>
      </p:pic>
      <p:sp>
        <p:nvSpPr>
          <p:cNvPr id="3" name="مستطيل 2"/>
          <p:cNvSpPr/>
          <p:nvPr/>
        </p:nvSpPr>
        <p:spPr>
          <a:xfrm>
            <a:off x="4283968" y="6165304"/>
            <a:ext cx="1042272" cy="369332"/>
          </a:xfrm>
          <a:prstGeom prst="rect">
            <a:avLst/>
          </a:prstGeom>
        </p:spPr>
        <p:txBody>
          <a:bodyPr wrap="none">
            <a:spAutoFit/>
          </a:bodyPr>
          <a:lstStyle/>
          <a:p>
            <a:r>
              <a:rPr lang="ar-SA" dirty="0" smtClean="0"/>
              <a:t>نبات الموز </a:t>
            </a:r>
            <a:endParaRPr lang="ar-SA" dirty="0"/>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Rectangle 1"/>
          <p:cNvSpPr>
            <a:spLocks noChangeArrowheads="1"/>
          </p:cNvSpPr>
          <p:nvPr/>
        </p:nvSpPr>
        <p:spPr bwMode="auto">
          <a:xfrm>
            <a:off x="323528" y="466476"/>
            <a:ext cx="8352928"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التراكيب الإفرازية </a:t>
            </a:r>
            <a:r>
              <a:rPr kumimoji="0" lang="en-US"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Secretory</a:t>
            </a:r>
            <a:r>
              <a:rPr kumimoji="0" lang="en-US"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structures</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يدل الإفراز على ظاهرة فصل المواد من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البروتوبلازم</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 عزلها جزئياً منه، ويمكن أن تكون هذه المواد على هيئة أيونات أو مركبات فائضة عن حاجة الخلية تطرد على هيئة أملاح أو سكريات أو مادة جدار الخلية، وهي إما أن تكون نواتج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أيضية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نهائية غير مفيدة أو مفيدة جزئياً، مثل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القلويدات</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والتانينات</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ومختلف البلورات، أو مواد مفيدة لها وظائف فسيولوجية مثل الإنزيمات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والهرمونات</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إن هذه المواد تخرج من النبات بواسطة تراكيب خاصة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تحورت</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لهذا الغرض، بينما يبقى جزءاً آخر في الخلية على هيئة بلورات أو داخل النبات في تجاويف أو قنوات على هيئة لبن نبات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يتوع</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ـ </a:t>
            </a:r>
            <a:r>
              <a:rPr kumimoji="0" lang="en-US"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Latex</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وتسمى هذه التراكيب جميعها بالتراكيب الإفرازية.</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ChangeArrowheads="1"/>
          </p:cNvSpPr>
          <p:nvPr/>
        </p:nvSpPr>
        <p:spPr bwMode="auto">
          <a:xfrm>
            <a:off x="4932040" y="508920"/>
            <a:ext cx="36004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أنواع التراكيب الإفرازية: </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تقسم التراكيب الإفرازية إلى نوعين هما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أولاً : تراكيب إفرازية خارجية </a:t>
            </a:r>
            <a:r>
              <a:rPr kumimoji="0" lang="en-US"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External </a:t>
            </a:r>
            <a:r>
              <a:rPr kumimoji="0" lang="en-US" sz="20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secretory</a:t>
            </a:r>
            <a:r>
              <a:rPr kumimoji="0" lang="en-US"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structures </a:t>
            </a: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وهي:</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1ـ </a:t>
            </a:r>
            <a:r>
              <a:rPr kumimoji="0" lang="ar-SA" sz="20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الزوائد</a:t>
            </a: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السطحية والغدد </a:t>
            </a:r>
            <a:r>
              <a:rPr kumimoji="0" lang="en-US" sz="20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Trichomes</a:t>
            </a:r>
            <a:r>
              <a:rPr kumimoji="0" lang="en-US"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and glands</a:t>
            </a: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تتخذ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الزوائد</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السطحية عدة أشكال، كما أنها ذات درجات مختلفة من التعقيد وقد سبق دراستها عند دراسة البشرة راجع الشعيرات.</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indent="457200" algn="justLow" eaLnBrk="0" fontAlgn="base" hangingPunct="0">
              <a:spcBef>
                <a:spcPct val="0"/>
              </a:spcBef>
              <a:spcAft>
                <a:spcPct val="0"/>
              </a:spcAf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الغدد وهي أكثر تعقيداً من الشعيرات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الغدية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وهي ذات خلايا كثيفة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البروتوبلازم</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وغنية بالمواد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البروتينية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وذات نواة كبيرة وتشمل الغدد الهاضمة </a:t>
            </a:r>
            <a:r>
              <a:rPr kumimoji="0" lang="en-US"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Digestive glands</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بعـض نباتات آكلة الحشرات </a:t>
            </a:r>
            <a:r>
              <a:rPr kumimoji="0" lang="en-US"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Carnivorous plants</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حيث تقوم هذه الغدد بإفراز مواد لزجة وإنزيمات هاضمة، كما في </a:t>
            </a:r>
            <a:r>
              <a:rPr lang="ar-SA" sz="2000" dirty="0" smtClean="0">
                <a:latin typeface="Traditional Arabic" pitchFamily="2" charset="-78"/>
                <a:ea typeface="Times New Roman" pitchFamily="18" charset="0"/>
                <a:cs typeface="Traditional Arabic" pitchFamily="2" charset="-78"/>
              </a:rPr>
              <a:t>نباتات </a:t>
            </a:r>
            <a:r>
              <a:rPr lang="ar-SA" sz="2000" dirty="0" err="1" smtClean="0">
                <a:latin typeface="Traditional Arabic" pitchFamily="2" charset="-78"/>
                <a:ea typeface="Times New Roman" pitchFamily="18" charset="0"/>
                <a:cs typeface="Traditional Arabic" pitchFamily="2" charset="-78"/>
              </a:rPr>
              <a:t>الدروسيرا</a:t>
            </a:r>
            <a:r>
              <a:rPr lang="ar-SA" sz="2000" dirty="0" smtClean="0">
                <a:latin typeface="Traditional Arabic" pitchFamily="2" charset="-78"/>
                <a:ea typeface="Times New Roman" pitchFamily="18" charset="0"/>
                <a:cs typeface="Traditional Arabic" pitchFamily="2" charset="-78"/>
              </a:rPr>
              <a:t> </a:t>
            </a:r>
            <a:r>
              <a:rPr lang="en-US" sz="1600" i="1" dirty="0" err="1" smtClean="0">
                <a:latin typeface="Traditional Arabic" pitchFamily="2" charset="-78"/>
                <a:ea typeface="Times New Roman" pitchFamily="18" charset="0"/>
                <a:cs typeface="Traditional Arabic" pitchFamily="2" charset="-78"/>
              </a:rPr>
              <a:t>Drosera</a:t>
            </a:r>
            <a:r>
              <a:rPr lang="ar-SA" sz="2000" dirty="0" smtClean="0">
                <a:latin typeface="Traditional Arabic" pitchFamily="2" charset="-78"/>
                <a:ea typeface="Times New Roman" pitchFamily="18" charset="0"/>
                <a:cs typeface="Traditional Arabic" pitchFamily="2" charset="-78"/>
              </a:rPr>
              <a:t> ( شكل 115 ). </a:t>
            </a:r>
            <a:endParaRPr lang="en-US" sz="2000" dirty="0" smtClean="0">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endParaRPr kumimoji="0" lang="ar-SA"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38593" name="Picture 1" descr="web9"/>
          <p:cNvPicPr>
            <a:picLocks noChangeAspect="1" noChangeArrowheads="1"/>
          </p:cNvPicPr>
          <p:nvPr/>
        </p:nvPicPr>
        <p:blipFill>
          <a:blip r:embed="rId2" cstate="print"/>
          <a:srcRect/>
          <a:stretch>
            <a:fillRect/>
          </a:stretch>
        </p:blipFill>
        <p:spPr bwMode="auto">
          <a:xfrm>
            <a:off x="971600" y="764704"/>
            <a:ext cx="2952328" cy="531872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4018665" y="716797"/>
            <a:ext cx="5017831"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7200" algn="justLow" fontAlgn="base">
              <a:spcBef>
                <a:spcPct val="0"/>
              </a:spcBef>
              <a:spcAft>
                <a:spcPct val="0"/>
              </a:spcAft>
            </a:pPr>
            <a:r>
              <a:rPr kumimoji="0" lang="en-US" sz="1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نسيج اللحاء </a:t>
            </a:r>
            <a:r>
              <a:rPr kumimoji="0" lang="en-US"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Phloem tissue</a:t>
            </a:r>
            <a:endParaRPr lang="en-US" sz="2400" dirty="0"/>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هو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النسيج الموصل للمواد الغذائية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ويوجد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نسيج اللحاء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دائماً بجانب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نسيج الخشب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ويتكون اللحاء من عدة أنواع من الخلايا فهو بذلك يكون نسيجاً مركباً شكلاً ووظيفة </a:t>
            </a:r>
            <a:r>
              <a:rPr kumimoji="0" lang="ar-SA"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والمكونات</a:t>
            </a:r>
            <a:r>
              <a:rPr kumimoji="0" lang="ar-SA"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ar-SA"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الأساسية</a:t>
            </a:r>
            <a:r>
              <a:rPr kumimoji="0" lang="ar-SA"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لعناصر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اللحاء هي:</a:t>
            </a:r>
          </a:p>
          <a:p>
            <a:pPr lvl="0" indent="457200" algn="justLow" eaLnBrk="0" fontAlgn="base" hangingPunct="0">
              <a:spcBef>
                <a:spcPct val="0"/>
              </a:spcBef>
              <a:spcAft>
                <a:spcPct val="0"/>
              </a:spcAft>
            </a:pPr>
            <a:r>
              <a:rPr lang="ar-SA" sz="2400" dirty="0">
                <a:latin typeface="Traditional Arabic" pitchFamily="2" charset="-78"/>
                <a:ea typeface="Times New Roman" pitchFamily="18" charset="0"/>
                <a:cs typeface="Traditional Arabic" pitchFamily="2" charset="-78"/>
              </a:rPr>
              <a:t>1</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العناصر الغربالية </a:t>
            </a:r>
            <a:r>
              <a:rPr lang="en-US" b="1" dirty="0">
                <a:solidFill>
                  <a:srgbClr val="FF0000"/>
                </a:solidFill>
                <a:latin typeface="Traditional Arabic" pitchFamily="2" charset="-78"/>
                <a:ea typeface="Times New Roman" pitchFamily="18" charset="0"/>
                <a:cs typeface="Traditional Arabic" pitchFamily="2" charset="-78"/>
              </a:rPr>
              <a:t>Sieve elements </a:t>
            </a:r>
            <a:endParaRPr kumimoji="0" lang="ar-SA"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endParaRPr>
          </a:p>
          <a:p>
            <a:pPr lvl="0" indent="457200" algn="justLow" eaLnBrk="0" fontAlgn="base" hangingPunct="0">
              <a:spcBef>
                <a:spcPct val="0"/>
              </a:spcBef>
              <a:spcAft>
                <a:spcPct val="0"/>
              </a:spcAf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 –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برنشيمة اللحاء</a:t>
            </a:r>
            <a:r>
              <a:rPr lang="ar-SA" sz="2400" b="1" dirty="0">
                <a:solidFill>
                  <a:srgbClr val="0070C0"/>
                </a:solidFill>
                <a:latin typeface="Traditional Arabic" pitchFamily="2" charset="-78"/>
                <a:ea typeface="Times New Roman" pitchFamily="18" charset="0"/>
                <a:cs typeface="Traditional Arabic" pitchFamily="2" charset="-78"/>
              </a:rPr>
              <a:t> </a:t>
            </a:r>
            <a:r>
              <a:rPr lang="en-US" b="1" dirty="0" smtClean="0">
                <a:solidFill>
                  <a:srgbClr val="FF0000"/>
                </a:solidFill>
                <a:latin typeface="Traditional Arabic" pitchFamily="2" charset="-78"/>
                <a:ea typeface="Times New Roman" pitchFamily="18" charset="0"/>
                <a:cs typeface="Traditional Arabic" pitchFamily="2" charset="-78"/>
              </a:rPr>
              <a:t>Phloem Parenchyma</a:t>
            </a:r>
            <a:endParaRPr kumimoji="0" lang="ar-SA"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lvl="0" indent="457200" algn="justLow" eaLnBrk="0" fontAlgn="base" hangingPunct="0">
              <a:spcBef>
                <a:spcPct val="0"/>
              </a:spcBef>
              <a:spcAft>
                <a:spcPct val="0"/>
              </a:spcAf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3 -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ألياف اللحاء</a:t>
            </a:r>
            <a:r>
              <a:rPr kumimoji="0" lang="en-US"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a:t>
            </a:r>
            <a:r>
              <a:rPr lang="en-US" b="1" dirty="0" smtClean="0">
                <a:solidFill>
                  <a:srgbClr val="FF0000"/>
                </a:solidFill>
                <a:latin typeface="Traditional Arabic" pitchFamily="2" charset="-78"/>
                <a:ea typeface="Times New Roman" pitchFamily="18" charset="0"/>
                <a:cs typeface="Traditional Arabic" pitchFamily="2" charset="-78"/>
              </a:rPr>
              <a:t>Phloem Fibers</a:t>
            </a:r>
            <a:endParaRPr kumimoji="0" lang="ar-SA"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4 - </a:t>
            </a:r>
            <a:r>
              <a:rPr kumimoji="0" lang="ar-SA" sz="2400" b="0"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لخلايا الحجرية.</a:t>
            </a:r>
            <a:r>
              <a:rPr kumimoji="0" lang="en-US"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Sclareids</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endParaRPr kumimoji="0" lang="ar-SA"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endParaRPr>
          </a:p>
          <a:p>
            <a:pPr indent="457200" algn="justLow" eaLnBrk="0" fontAlgn="base" hangingPunct="0">
              <a:spcBef>
                <a:spcPct val="0"/>
              </a:spcBef>
              <a:spcAft>
                <a:spcPct val="0"/>
              </a:spcAft>
            </a:pPr>
            <a:r>
              <a:rPr lang="ar-SA" sz="2400" dirty="0" smtClean="0">
                <a:solidFill>
                  <a:srgbClr val="FF0000"/>
                </a:solidFill>
                <a:latin typeface="Traditional Arabic" pitchFamily="2" charset="-78"/>
                <a:ea typeface="Times New Roman" pitchFamily="18" charset="0"/>
                <a:cs typeface="Traditional Arabic" pitchFamily="2" charset="-78"/>
              </a:rPr>
              <a:t>بالإضافة إلى </a:t>
            </a:r>
            <a:r>
              <a:rPr lang="ar-SA" sz="2400" b="1" dirty="0" smtClean="0">
                <a:solidFill>
                  <a:srgbClr val="0070C0"/>
                </a:solidFill>
                <a:latin typeface="Traditional Arabic" pitchFamily="2" charset="-78"/>
                <a:ea typeface="Times New Roman" pitchFamily="18" charset="0"/>
                <a:cs typeface="Traditional Arabic" pitchFamily="2" charset="-78"/>
              </a:rPr>
              <a:t>الخلاياالمرافقة</a:t>
            </a:r>
            <a:r>
              <a:rPr lang="en-US" b="1" dirty="0">
                <a:solidFill>
                  <a:srgbClr val="FF0000"/>
                </a:solidFill>
                <a:latin typeface="Traditional Arabic" pitchFamily="2" charset="-78"/>
                <a:ea typeface="Times New Roman" pitchFamily="18" charset="0"/>
                <a:cs typeface="Traditional Arabic" pitchFamily="2" charset="-78"/>
              </a:rPr>
              <a:t>Companion cells </a:t>
            </a:r>
            <a:r>
              <a:rPr lang="ar-SA" b="1" dirty="0" smtClean="0">
                <a:solidFill>
                  <a:srgbClr val="FF0000"/>
                </a:solidFill>
                <a:latin typeface="Traditional Arabic" pitchFamily="2" charset="-78"/>
                <a:ea typeface="Times New Roman" pitchFamily="18" charset="0"/>
                <a:cs typeface="Traditional Arabic" pitchFamily="2" charset="-78"/>
              </a:rPr>
              <a:t> </a:t>
            </a:r>
            <a:r>
              <a:rPr lang="ar-SA" sz="2400" b="1" dirty="0" smtClean="0">
                <a:solidFill>
                  <a:srgbClr val="FF0000"/>
                </a:solidFill>
                <a:latin typeface="Traditional Arabic" pitchFamily="2" charset="-78"/>
                <a:ea typeface="Times New Roman" pitchFamily="18" charset="0"/>
                <a:cs typeface="Traditional Arabic" pitchFamily="2" charset="-78"/>
              </a:rPr>
              <a:t>أو </a:t>
            </a:r>
            <a:r>
              <a:rPr lang="ar-SA" sz="2400" b="1" dirty="0" smtClean="0">
                <a:solidFill>
                  <a:srgbClr val="0070C0"/>
                </a:solidFill>
                <a:latin typeface="Traditional Arabic" pitchFamily="2" charset="-78"/>
                <a:ea typeface="Times New Roman" pitchFamily="18" charset="0"/>
                <a:cs typeface="Traditional Arabic" pitchFamily="2" charset="-78"/>
              </a:rPr>
              <a:t>الخلايا الزلالية</a:t>
            </a:r>
            <a:r>
              <a:rPr lang="ar-SA" sz="2400" b="1" dirty="0" smtClean="0">
                <a:solidFill>
                  <a:srgbClr val="FF0000"/>
                </a:solidFill>
                <a:latin typeface="Traditional Arabic" pitchFamily="2" charset="-78"/>
                <a:ea typeface="Times New Roman" pitchFamily="18" charset="0"/>
                <a:cs typeface="Traditional Arabic" pitchFamily="2" charset="-78"/>
              </a:rPr>
              <a:t> </a:t>
            </a:r>
            <a:r>
              <a:rPr lang="en-US" b="1" dirty="0" err="1" smtClean="0">
                <a:solidFill>
                  <a:srgbClr val="FF0000"/>
                </a:solidFill>
                <a:latin typeface="Traditional Arabic" pitchFamily="2" charset="-78"/>
                <a:ea typeface="Times New Roman" pitchFamily="18" charset="0"/>
                <a:cs typeface="Traditional Arabic" pitchFamily="2" charset="-78"/>
              </a:rPr>
              <a:t>Albuminous</a:t>
            </a:r>
            <a:r>
              <a:rPr lang="en-US" b="1" dirty="0" smtClean="0">
                <a:solidFill>
                  <a:srgbClr val="FF0000"/>
                </a:solidFill>
                <a:latin typeface="Traditional Arabic" pitchFamily="2" charset="-78"/>
                <a:ea typeface="Times New Roman" pitchFamily="18" charset="0"/>
                <a:cs typeface="Traditional Arabic" pitchFamily="2" charset="-78"/>
              </a:rPr>
              <a:t> cells</a:t>
            </a:r>
            <a:r>
              <a:rPr lang="ar-SA" b="1" dirty="0" smtClean="0">
                <a:solidFill>
                  <a:srgbClr val="FF0000"/>
                </a:solidFill>
                <a:latin typeface="Traditional Arabic" pitchFamily="2" charset="-78"/>
                <a:ea typeface="Times New Roman" pitchFamily="18" charset="0"/>
                <a:cs typeface="Traditional Arabic" pitchFamily="2" charset="-78"/>
              </a:rPr>
              <a:t> </a:t>
            </a:r>
            <a:r>
              <a:rPr lang="ar-SA" sz="2400" b="1" dirty="0" smtClean="0">
                <a:solidFill>
                  <a:srgbClr val="0070C0"/>
                </a:solidFill>
                <a:latin typeface="Traditional Arabic" pitchFamily="2" charset="-78"/>
                <a:ea typeface="Times New Roman" pitchFamily="18" charset="0"/>
                <a:cs typeface="Traditional Arabic" pitchFamily="2" charset="-78"/>
              </a:rPr>
              <a:t>أوالخلايا الناقلة </a:t>
            </a:r>
            <a:r>
              <a:rPr lang="en-US" b="1" dirty="0">
                <a:solidFill>
                  <a:srgbClr val="FF0000"/>
                </a:solidFill>
                <a:latin typeface="Traditional Arabic" pitchFamily="2" charset="-78"/>
                <a:ea typeface="Times New Roman" pitchFamily="18" charset="0"/>
                <a:cs typeface="Traditional Arabic" pitchFamily="2" charset="-78"/>
              </a:rPr>
              <a:t>Transfer cells </a:t>
            </a: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ويقسم اللحاء إلى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لحاء ابتدائي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في الجسم النباتي الابتدائي،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ولحاء ثانوي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في الجسم النباتي الثانوي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887" y="465949"/>
            <a:ext cx="2920303" cy="2501421"/>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607" y="3284984"/>
            <a:ext cx="2786445" cy="2520280"/>
          </a:xfrm>
          <a:prstGeom prst="rect">
            <a:avLst/>
          </a:prstGeom>
        </p:spPr>
      </p:pic>
      <p:cxnSp>
        <p:nvCxnSpPr>
          <p:cNvPr id="5" name="Straight Connector 4"/>
          <p:cNvCxnSpPr/>
          <p:nvPr/>
        </p:nvCxnSpPr>
        <p:spPr>
          <a:xfrm flipV="1">
            <a:off x="1547664" y="3394452"/>
            <a:ext cx="2232248" cy="4665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39120" y="3042816"/>
            <a:ext cx="1027845" cy="369332"/>
          </a:xfrm>
          <a:prstGeom prst="rect">
            <a:avLst/>
          </a:prstGeom>
        </p:spPr>
        <p:txBody>
          <a:bodyPr wrap="none">
            <a:spAutoFit/>
          </a:bodyPr>
          <a:lstStyle/>
          <a:p>
            <a:r>
              <a:rPr lang="ar-SA" b="1" dirty="0">
                <a:solidFill>
                  <a:srgbClr val="FF0000"/>
                </a:solidFill>
                <a:latin typeface="Traditional Arabic" pitchFamily="2" charset="-78"/>
                <a:ea typeface="Times New Roman" pitchFamily="18" charset="0"/>
                <a:cs typeface="Traditional Arabic" pitchFamily="2" charset="-78"/>
              </a:rPr>
              <a:t>نسيج اللحاء </a:t>
            </a:r>
            <a:endParaRPr lang="en-US" dirty="0"/>
          </a:p>
        </p:txBody>
      </p:sp>
      <p:cxnSp>
        <p:nvCxnSpPr>
          <p:cNvPr id="8" name="Straight Connector 7"/>
          <p:cNvCxnSpPr/>
          <p:nvPr/>
        </p:nvCxnSpPr>
        <p:spPr>
          <a:xfrm flipV="1">
            <a:off x="1547664" y="1052736"/>
            <a:ext cx="1116124" cy="397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2556128" y="868070"/>
            <a:ext cx="1027846" cy="369332"/>
          </a:xfrm>
          <a:prstGeom prst="rect">
            <a:avLst/>
          </a:prstGeom>
        </p:spPr>
        <p:txBody>
          <a:bodyPr wrap="none">
            <a:spAutoFit/>
          </a:bodyPr>
          <a:lstStyle/>
          <a:p>
            <a:r>
              <a:rPr lang="ar-SA" b="1" dirty="0">
                <a:latin typeface="Traditional Arabic" pitchFamily="2" charset="-78"/>
                <a:ea typeface="Times New Roman" pitchFamily="18" charset="0"/>
                <a:cs typeface="Traditional Arabic" pitchFamily="2" charset="-78"/>
              </a:rPr>
              <a:t>نسيج اللحاء </a:t>
            </a:r>
            <a:endParaRPr lang="en-US" b="1" dirty="0"/>
          </a:p>
        </p:txBody>
      </p:sp>
      <p:cxnSp>
        <p:nvCxnSpPr>
          <p:cNvPr id="11" name="Straight Connector 10"/>
          <p:cNvCxnSpPr/>
          <p:nvPr/>
        </p:nvCxnSpPr>
        <p:spPr>
          <a:xfrm>
            <a:off x="1547664" y="4797152"/>
            <a:ext cx="22322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926699" y="4397421"/>
            <a:ext cx="1091966" cy="369332"/>
          </a:xfrm>
          <a:prstGeom prst="rect">
            <a:avLst/>
          </a:prstGeom>
        </p:spPr>
        <p:txBody>
          <a:bodyPr wrap="none">
            <a:spAutoFit/>
          </a:bodyPr>
          <a:lstStyle/>
          <a:p>
            <a:r>
              <a:rPr lang="ar-SA" b="1" dirty="0">
                <a:solidFill>
                  <a:srgbClr val="FF0000"/>
                </a:solidFill>
                <a:latin typeface="Traditional Arabic" pitchFamily="2" charset="-78"/>
                <a:ea typeface="Times New Roman" pitchFamily="18" charset="0"/>
                <a:cs typeface="Traditional Arabic" pitchFamily="2" charset="-78"/>
              </a:rPr>
              <a:t>نسيج </a:t>
            </a:r>
            <a:r>
              <a:rPr lang="ar-SA" b="1" dirty="0" smtClean="0">
                <a:solidFill>
                  <a:srgbClr val="FF0000"/>
                </a:solidFill>
                <a:latin typeface="Traditional Arabic" pitchFamily="2" charset="-78"/>
                <a:ea typeface="Times New Roman" pitchFamily="18" charset="0"/>
                <a:cs typeface="Traditional Arabic" pitchFamily="2" charset="-78"/>
              </a:rPr>
              <a:t>الخشب </a:t>
            </a:r>
            <a:endParaRPr lang="en-US" dirty="0"/>
          </a:p>
        </p:txBody>
      </p:sp>
      <p:sp>
        <p:nvSpPr>
          <p:cNvPr id="13" name="Right Brace 12"/>
          <p:cNvSpPr/>
          <p:nvPr/>
        </p:nvSpPr>
        <p:spPr>
          <a:xfrm>
            <a:off x="3190248" y="1376978"/>
            <a:ext cx="155448" cy="9144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ectangle 13"/>
          <p:cNvSpPr/>
          <p:nvPr/>
        </p:nvSpPr>
        <p:spPr>
          <a:xfrm>
            <a:off x="3190248" y="1716659"/>
            <a:ext cx="1091966" cy="369332"/>
          </a:xfrm>
          <a:prstGeom prst="rect">
            <a:avLst/>
          </a:prstGeom>
        </p:spPr>
        <p:txBody>
          <a:bodyPr wrap="none">
            <a:spAutoFit/>
          </a:bodyPr>
          <a:lstStyle/>
          <a:p>
            <a:r>
              <a:rPr lang="ar-SA" b="1" dirty="0">
                <a:solidFill>
                  <a:srgbClr val="FF0000"/>
                </a:solidFill>
                <a:latin typeface="Traditional Arabic" pitchFamily="2" charset="-78"/>
                <a:ea typeface="Times New Roman" pitchFamily="18" charset="0"/>
                <a:cs typeface="Traditional Arabic" pitchFamily="2" charset="-78"/>
              </a:rPr>
              <a:t>نسيج الخشب </a:t>
            </a:r>
            <a:endParaRPr lang="en-US" dirty="0"/>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Rectangle 1"/>
          <p:cNvSpPr>
            <a:spLocks noChangeArrowheads="1"/>
          </p:cNvSpPr>
          <p:nvPr/>
        </p:nvSpPr>
        <p:spPr bwMode="auto">
          <a:xfrm>
            <a:off x="5652120" y="311681"/>
            <a:ext cx="3096344"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 </a:t>
            </a:r>
            <a:r>
              <a:rPr kumimoji="0" lang="ar-SA"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الغدد الملحية </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Salt-</a:t>
            </a:r>
            <a:r>
              <a:rPr kumimoji="0" lang="en-US"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secretory</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trichomes</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وهي تراكيب لإزالة الأملاح الذائدة على هيئة أيونات إلى الفجوة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العصارية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الخلية كما هي الحال في نبات القطف </a:t>
            </a:r>
            <a:r>
              <a:rPr kumimoji="0" lang="en-US" sz="28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Atriplex</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كما تعمل على التوازن الملحي في الأوراق بإفراز الأملاح الزائدة مباشرة إلى خارج الأوراق كما في نباتات الفصيلة النجيلية مثل النجيل </a:t>
            </a:r>
            <a:r>
              <a:rPr kumimoji="0" lang="en-US" sz="28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Cynodon</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شكل 116 ).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Glands on the stem of Limonium"/>
          <p:cNvPicPr>
            <a:picLocks noChangeAspect="1" noChangeArrowheads="1"/>
          </p:cNvPicPr>
          <p:nvPr/>
        </p:nvPicPr>
        <p:blipFill>
          <a:blip r:embed="rId2" cstate="print"/>
          <a:srcRect/>
          <a:stretch>
            <a:fillRect/>
          </a:stretch>
        </p:blipFill>
        <p:spPr bwMode="auto">
          <a:xfrm>
            <a:off x="323528" y="908720"/>
            <a:ext cx="5184576" cy="4824536"/>
          </a:xfrm>
          <a:prstGeom prst="rect">
            <a:avLst/>
          </a:prstGeom>
          <a:noFill/>
        </p:spPr>
      </p:pic>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2450" name="Picture 2" descr="http://agritech.tnau.ac.in/agriculture/agri_salinity_effect_crops_clip_image006.jpg"/>
          <p:cNvPicPr>
            <a:picLocks noChangeAspect="1" noChangeArrowheads="1"/>
          </p:cNvPicPr>
          <p:nvPr/>
        </p:nvPicPr>
        <p:blipFill>
          <a:blip r:embed="rId2" cstate="print"/>
          <a:srcRect/>
          <a:stretch>
            <a:fillRect/>
          </a:stretch>
        </p:blipFill>
        <p:spPr bwMode="auto">
          <a:xfrm>
            <a:off x="1691680" y="980728"/>
            <a:ext cx="5832648" cy="5112568"/>
          </a:xfrm>
          <a:prstGeom prst="rect">
            <a:avLst/>
          </a:prstGeom>
          <a:noFill/>
        </p:spPr>
      </p:pic>
      <p:sp>
        <p:nvSpPr>
          <p:cNvPr id="232451" name="Rectangle 3"/>
          <p:cNvSpPr>
            <a:spLocks noChangeArrowheads="1"/>
          </p:cNvSpPr>
          <p:nvPr/>
        </p:nvSpPr>
        <p:spPr bwMode="auto">
          <a:xfrm>
            <a:off x="1835696" y="6378379"/>
            <a:ext cx="4644008"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 </a:t>
            </a:r>
            <a:r>
              <a:rPr kumimoji="0" lang="ar-SA" sz="1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1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الغدد الملحية </a:t>
            </a:r>
            <a:r>
              <a:rPr kumimoji="0" lang="en-US" sz="1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Salt-</a:t>
            </a:r>
            <a:r>
              <a:rPr kumimoji="0" lang="en-US" sz="1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secretory</a:t>
            </a:r>
            <a:r>
              <a:rPr kumimoji="0" lang="en-US" sz="1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1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trichomes</a:t>
            </a:r>
            <a:r>
              <a:rPr kumimoji="0" lang="ar-SA" sz="1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786" name="Picture 2" descr="figure"/>
          <p:cNvPicPr>
            <a:picLocks noChangeAspect="1" noChangeArrowheads="1"/>
          </p:cNvPicPr>
          <p:nvPr/>
        </p:nvPicPr>
        <p:blipFill>
          <a:blip r:embed="rId2" cstate="print"/>
          <a:srcRect/>
          <a:stretch>
            <a:fillRect/>
          </a:stretch>
        </p:blipFill>
        <p:spPr bwMode="auto">
          <a:xfrm>
            <a:off x="1115616" y="908720"/>
            <a:ext cx="6572250" cy="4886326"/>
          </a:xfrm>
          <a:prstGeom prst="rect">
            <a:avLst/>
          </a:prstGeom>
          <a:noFill/>
        </p:spPr>
      </p:pic>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6" name="Picture 2" descr="http://t0.gstatic.com/images?q=tbn:ANd9GcQXbvr716t5RfOnO8sdygAmITWPwxXMUJQcYTSNLnQy0LzAGicQ&amp;t=1"/>
          <p:cNvPicPr>
            <a:picLocks noChangeAspect="1" noChangeArrowheads="1"/>
          </p:cNvPicPr>
          <p:nvPr/>
        </p:nvPicPr>
        <p:blipFill>
          <a:blip r:embed="rId3" cstate="print"/>
          <a:srcRect/>
          <a:stretch>
            <a:fillRect/>
          </a:stretch>
        </p:blipFill>
        <p:spPr bwMode="auto">
          <a:xfrm>
            <a:off x="683568" y="476672"/>
            <a:ext cx="7416824" cy="5616624"/>
          </a:xfrm>
          <a:prstGeom prst="rect">
            <a:avLst/>
          </a:prstGeom>
          <a:noFill/>
        </p:spPr>
      </p:pic>
      <p:sp>
        <p:nvSpPr>
          <p:cNvPr id="3" name="مستطيل 2"/>
          <p:cNvSpPr/>
          <p:nvPr/>
        </p:nvSpPr>
        <p:spPr>
          <a:xfrm>
            <a:off x="1619672" y="6309320"/>
            <a:ext cx="4572000" cy="923330"/>
          </a:xfrm>
          <a:prstGeom prst="rect">
            <a:avLst/>
          </a:prstGeom>
        </p:spPr>
        <p:txBody>
          <a:bodyPr wrap="square">
            <a:spAutoFit/>
          </a:bodyPr>
          <a:lstStyle/>
          <a:p>
            <a:r>
              <a:rPr lang="en-US" b="1" i="1" dirty="0" err="1" smtClean="0"/>
              <a:t>Chenopodium</a:t>
            </a:r>
            <a:r>
              <a:rPr lang="en-US" b="1" i="1" dirty="0" smtClean="0"/>
              <a:t> quinoa</a:t>
            </a:r>
            <a:r>
              <a:rPr lang="en-US" b="1" dirty="0" smtClean="0"/>
              <a:t> salt glands</a:t>
            </a:r>
            <a:r>
              <a:rPr lang="en-US" dirty="0" smtClean="0"/>
              <a:t/>
            </a:r>
            <a:br>
              <a:rPr lang="en-US" dirty="0" smtClean="0"/>
            </a:br>
            <a:r>
              <a:rPr lang="en-US" dirty="0" smtClean="0"/>
              <a:t/>
            </a:r>
            <a:br>
              <a:rPr lang="en-US" dirty="0" smtClean="0"/>
            </a:br>
            <a:endParaRPr lang="ar-SA" dirty="0"/>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22" name="Picture 2" descr="http://t0.gstatic.com/images?q=tbn:ANd9GcTRDITqU9uHsg7-byTpG3NgbmNAofEldSx9xhmd0RI5n_OOWrYz"/>
          <p:cNvPicPr>
            <a:picLocks noChangeAspect="1" noChangeArrowheads="1"/>
          </p:cNvPicPr>
          <p:nvPr/>
        </p:nvPicPr>
        <p:blipFill>
          <a:blip r:embed="rId2" cstate="print"/>
          <a:srcRect/>
          <a:stretch>
            <a:fillRect/>
          </a:stretch>
        </p:blipFill>
        <p:spPr bwMode="auto">
          <a:xfrm>
            <a:off x="1259632" y="620688"/>
            <a:ext cx="6768752" cy="5616624"/>
          </a:xfrm>
          <a:prstGeom prst="rect">
            <a:avLst/>
          </a:prstGeom>
          <a:noFill/>
        </p:spPr>
      </p:pic>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Picture 2" descr="http://www.afcd.gov.hk/english/conservation/con_wet/con_wet_man/con_wet_man_ada/images/wet_ada1.jpg"/>
          <p:cNvPicPr>
            <a:picLocks noChangeAspect="1" noChangeArrowheads="1"/>
          </p:cNvPicPr>
          <p:nvPr/>
        </p:nvPicPr>
        <p:blipFill>
          <a:blip r:embed="rId3" cstate="print"/>
          <a:srcRect/>
          <a:stretch>
            <a:fillRect/>
          </a:stretch>
        </p:blipFill>
        <p:spPr bwMode="auto">
          <a:xfrm>
            <a:off x="971600" y="404664"/>
            <a:ext cx="7632848" cy="5472608"/>
          </a:xfrm>
          <a:prstGeom prst="rect">
            <a:avLst/>
          </a:prstGeom>
          <a:noFill/>
        </p:spPr>
      </p:pic>
      <p:sp>
        <p:nvSpPr>
          <p:cNvPr id="3" name="مستطيل 2"/>
          <p:cNvSpPr/>
          <p:nvPr/>
        </p:nvSpPr>
        <p:spPr>
          <a:xfrm>
            <a:off x="4355976" y="6165304"/>
            <a:ext cx="1156086" cy="369332"/>
          </a:xfrm>
          <a:prstGeom prst="rect">
            <a:avLst/>
          </a:prstGeom>
        </p:spPr>
        <p:txBody>
          <a:bodyPr wrap="none">
            <a:spAutoFit/>
          </a:bodyPr>
          <a:lstStyle/>
          <a:p>
            <a:r>
              <a:rPr lang="ar-SA" dirty="0" smtClean="0"/>
              <a:t>نبات الشورى</a:t>
            </a:r>
            <a:endParaRPr lang="ar-SA" dirty="0"/>
          </a:p>
        </p:txBody>
      </p:sp>
      <p:sp>
        <p:nvSpPr>
          <p:cNvPr id="4" name="مستطيل 3"/>
          <p:cNvSpPr/>
          <p:nvPr/>
        </p:nvSpPr>
        <p:spPr>
          <a:xfrm>
            <a:off x="2195736" y="6021288"/>
            <a:ext cx="1763688" cy="923330"/>
          </a:xfrm>
          <a:prstGeom prst="rect">
            <a:avLst/>
          </a:prstGeom>
        </p:spPr>
        <p:txBody>
          <a:bodyPr wrap="square">
            <a:spAutoFit/>
          </a:bodyPr>
          <a:lstStyle/>
          <a:p>
            <a:r>
              <a:rPr lang="en-US" b="1" dirty="0" smtClean="0"/>
              <a:t>salt glands</a:t>
            </a:r>
            <a:r>
              <a:rPr lang="en-US" dirty="0" smtClean="0"/>
              <a:t/>
            </a:r>
            <a:br>
              <a:rPr lang="en-US" dirty="0" smtClean="0"/>
            </a:br>
            <a:r>
              <a:rPr lang="en-US" dirty="0" smtClean="0"/>
              <a:t/>
            </a:r>
            <a:br>
              <a:rPr lang="en-US" dirty="0" smtClean="0"/>
            </a:br>
            <a:endParaRPr lang="ar-SA" dirty="0"/>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474" name="Picture 2" descr="http://envis.maharashtra.gov.in/envis_data/files/Mcopingwithsalt.jpg"/>
          <p:cNvPicPr>
            <a:picLocks noChangeAspect="1" noChangeArrowheads="1"/>
          </p:cNvPicPr>
          <p:nvPr/>
        </p:nvPicPr>
        <p:blipFill>
          <a:blip r:embed="rId3" cstate="print"/>
          <a:srcRect/>
          <a:stretch>
            <a:fillRect/>
          </a:stretch>
        </p:blipFill>
        <p:spPr bwMode="auto">
          <a:xfrm>
            <a:off x="395536" y="548680"/>
            <a:ext cx="6552728" cy="5688632"/>
          </a:xfrm>
          <a:prstGeom prst="rect">
            <a:avLst/>
          </a:prstGeom>
          <a:noFill/>
        </p:spPr>
      </p:pic>
      <p:sp>
        <p:nvSpPr>
          <p:cNvPr id="3" name="مستطيل 2"/>
          <p:cNvSpPr/>
          <p:nvPr/>
        </p:nvSpPr>
        <p:spPr>
          <a:xfrm>
            <a:off x="4211960" y="3356992"/>
            <a:ext cx="4320480" cy="923330"/>
          </a:xfrm>
          <a:prstGeom prst="rect">
            <a:avLst/>
          </a:prstGeom>
        </p:spPr>
        <p:txBody>
          <a:bodyPr wrap="square">
            <a:spAutoFit/>
          </a:bodyPr>
          <a:lstStyle/>
          <a:p>
            <a:r>
              <a:rPr lang="en-US" b="1" dirty="0" smtClean="0"/>
              <a:t>salt glands</a:t>
            </a:r>
            <a:r>
              <a:rPr lang="en-US" dirty="0" smtClean="0"/>
              <a:t/>
            </a:r>
            <a:br>
              <a:rPr lang="en-US" dirty="0" smtClean="0"/>
            </a:br>
            <a:r>
              <a:rPr lang="en-US" dirty="0" smtClean="0"/>
              <a:t/>
            </a:r>
            <a:br>
              <a:rPr lang="en-US" dirty="0" smtClean="0"/>
            </a:br>
            <a:endParaRPr lang="ar-SA" dirty="0"/>
          </a:p>
        </p:txBody>
      </p:sp>
      <p:sp>
        <p:nvSpPr>
          <p:cNvPr id="4" name="مستطيل 3"/>
          <p:cNvSpPr/>
          <p:nvPr/>
        </p:nvSpPr>
        <p:spPr>
          <a:xfrm>
            <a:off x="7380312" y="2996952"/>
            <a:ext cx="1156086" cy="369332"/>
          </a:xfrm>
          <a:prstGeom prst="rect">
            <a:avLst/>
          </a:prstGeom>
        </p:spPr>
        <p:txBody>
          <a:bodyPr wrap="square">
            <a:spAutoFit/>
          </a:bodyPr>
          <a:lstStyle/>
          <a:p>
            <a:r>
              <a:rPr lang="ar-SA" dirty="0" smtClean="0"/>
              <a:t>نبات الشورى</a:t>
            </a:r>
            <a:endParaRPr lang="ar-SA" dirty="0"/>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738" name="Picture 2" descr="Glands on the stem of Limonium"/>
          <p:cNvPicPr>
            <a:picLocks noChangeAspect="1" noChangeArrowheads="1"/>
          </p:cNvPicPr>
          <p:nvPr/>
        </p:nvPicPr>
        <p:blipFill>
          <a:blip r:embed="rId2" cstate="print"/>
          <a:srcRect/>
          <a:stretch>
            <a:fillRect/>
          </a:stretch>
        </p:blipFill>
        <p:spPr bwMode="auto">
          <a:xfrm>
            <a:off x="1619672" y="908720"/>
            <a:ext cx="6422504" cy="4824536"/>
          </a:xfrm>
          <a:prstGeom prst="rect">
            <a:avLst/>
          </a:prstGeom>
          <a:noFill/>
        </p:spPr>
      </p:pic>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Rectangle 1"/>
          <p:cNvSpPr>
            <a:spLocks noChangeArrowheads="1"/>
          </p:cNvSpPr>
          <p:nvPr/>
        </p:nvSpPr>
        <p:spPr bwMode="auto">
          <a:xfrm>
            <a:off x="5868144" y="245991"/>
            <a:ext cx="2880320"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3 </a:t>
            </a:r>
            <a:r>
              <a:rPr kumimoji="0" lang="ar-SA" sz="20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الغدد الرحيقية </a:t>
            </a:r>
            <a:r>
              <a:rPr kumimoji="0" lang="en-US" sz="20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Nectaries</a:t>
            </a:r>
            <a:r>
              <a:rPr kumimoji="0" lang="en-US"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تأخذ هذه الغدد أشكالاً متعددة، فقد تكون على هيئة خلايا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عمادية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من البشرة أو حلمات أو قنوات بسيطة أو جيوب عميقة أو أقراص. وتوجد هذه التراكيب على أجزاء الأزهار مثل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السبلات</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البتلات</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الأسدية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والمدقات ويأتي الرحيق </a:t>
            </a:r>
            <a:r>
              <a:rPr kumimoji="0" lang="en-US"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محلول السكر ) المكون من سكروز وجلوكوز وفركتوز ( فان </a:t>
            </a:r>
            <a:r>
              <a:rPr kumimoji="0" lang="en-US"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Fahn</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1979، 2000 )  عن طريق اللحاء. ولهذا فالجهاز التوصيلي لهذه التراكيب هو عناصر اللحاء. وله أهمية كبيرة في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اتمام</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عملية التلقيح حيث يجذب الحشرات والحيوانات الأخرى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لإمتصاص</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هذا الرحيق ومن ثم نقل حبوب اللقاح إلى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المياسم</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من زهرة إلى أخرى أو من نبات إلى آخر ( ريفن وآخرون </a:t>
            </a:r>
            <a:r>
              <a:rPr kumimoji="0" lang="en-US"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Raven, et.al</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2005 ) ( شكل 117 ).</a:t>
            </a:r>
            <a:endParaRPr kumimoji="0" lang="ar-SA"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https://my-plant.org/sites/default/files/imagecache/small/scutellaria_ovary.jpg">
            <a:hlinkClick r:id="rId2"/>
          </p:cNvPr>
          <p:cNvPicPr>
            <a:picLocks noChangeAspect="1" noChangeArrowheads="1"/>
          </p:cNvPicPr>
          <p:nvPr/>
        </p:nvPicPr>
        <p:blipFill>
          <a:blip r:embed="rId3" cstate="print"/>
          <a:srcRect/>
          <a:stretch>
            <a:fillRect/>
          </a:stretch>
        </p:blipFill>
        <p:spPr bwMode="auto">
          <a:xfrm>
            <a:off x="395536" y="1124744"/>
            <a:ext cx="5400600" cy="4353272"/>
          </a:xfrm>
          <a:prstGeom prst="rect">
            <a:avLst/>
          </a:prstGeom>
          <a:noFill/>
        </p:spPr>
      </p:pic>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30" name="Picture 2" descr="https://my-plant.org/sites/default/files/imagecache/small/scutellaria_ovary.jpg">
            <a:hlinkClick r:id="rId2"/>
          </p:cNvPr>
          <p:cNvPicPr>
            <a:picLocks noChangeAspect="1" noChangeArrowheads="1"/>
          </p:cNvPicPr>
          <p:nvPr/>
        </p:nvPicPr>
        <p:blipFill>
          <a:blip r:embed="rId3" cstate="print"/>
          <a:srcRect/>
          <a:stretch>
            <a:fillRect/>
          </a:stretch>
        </p:blipFill>
        <p:spPr bwMode="auto">
          <a:xfrm>
            <a:off x="1835696" y="1772816"/>
            <a:ext cx="5400600" cy="4353272"/>
          </a:xfrm>
          <a:prstGeom prst="rect">
            <a:avLst/>
          </a:prstGeom>
          <a:noFill/>
        </p:spPr>
      </p:pic>
      <p:sp>
        <p:nvSpPr>
          <p:cNvPr id="3" name="مستطيل 2"/>
          <p:cNvSpPr/>
          <p:nvPr/>
        </p:nvSpPr>
        <p:spPr>
          <a:xfrm>
            <a:off x="3635896" y="6165304"/>
            <a:ext cx="1805238" cy="369332"/>
          </a:xfrm>
          <a:prstGeom prst="rect">
            <a:avLst/>
          </a:prstGeom>
        </p:spPr>
        <p:txBody>
          <a:bodyPr wrap="none">
            <a:spAutoFit/>
          </a:bodyPr>
          <a:lstStyle/>
          <a:p>
            <a:r>
              <a:rPr lang="ar-SA" dirty="0" smtClean="0"/>
              <a:t>غدة رحيقية </a:t>
            </a:r>
            <a:r>
              <a:rPr lang="en-US" dirty="0" err="1" smtClean="0"/>
              <a:t>Nectary</a:t>
            </a:r>
            <a:endParaRPr lang="ar-SA"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27984" y="117693"/>
            <a:ext cx="4427984" cy="5693866"/>
          </a:xfrm>
          <a:prstGeom prst="rect">
            <a:avLst/>
          </a:prstGeom>
        </p:spPr>
        <p:txBody>
          <a:bodyPr wrap="square">
            <a:spAutoFit/>
          </a:bodyPr>
          <a:lstStyle/>
          <a:p>
            <a:pPr lvl="0" indent="457200" algn="justLow" eaLnBrk="0" fontAlgn="base" hangingPunct="0">
              <a:spcBef>
                <a:spcPct val="0"/>
              </a:spcBef>
              <a:spcAft>
                <a:spcPct val="0"/>
              </a:spcAft>
            </a:pPr>
            <a:r>
              <a:rPr lang="ar-SA" sz="2400" b="1" dirty="0">
                <a:solidFill>
                  <a:srgbClr val="0070C0"/>
                </a:solidFill>
                <a:latin typeface="Traditional Arabic" pitchFamily="2" charset="-78"/>
                <a:ea typeface="Times New Roman" pitchFamily="18" charset="0"/>
                <a:cs typeface="Traditional Arabic" pitchFamily="2" charset="-78"/>
              </a:rPr>
              <a:t>اللحاء الابتدائي </a:t>
            </a:r>
            <a:r>
              <a:rPr lang="en-US" sz="2400" b="1" dirty="0">
                <a:solidFill>
                  <a:srgbClr val="FF0000"/>
                </a:solidFill>
                <a:latin typeface="Arial" panose="020B0604020202020204" pitchFamily="34" charset="0"/>
                <a:ea typeface="Times New Roman" pitchFamily="18" charset="0"/>
                <a:cs typeface="Arial" panose="020B0604020202020204" pitchFamily="34" charset="0"/>
              </a:rPr>
              <a:t>Primary phloem</a:t>
            </a:r>
            <a:r>
              <a:rPr lang="ar-SA" sz="2000" b="1" dirty="0">
                <a:latin typeface="Traditional Arabic" pitchFamily="2" charset="-78"/>
                <a:ea typeface="Times New Roman" pitchFamily="18" charset="0"/>
                <a:cs typeface="Traditional Arabic" pitchFamily="2" charset="-78"/>
              </a:rPr>
              <a:t> </a:t>
            </a:r>
            <a:endParaRPr lang="en-US" sz="2000" dirty="0">
              <a:latin typeface="Arial" pitchFamily="34" charset="0"/>
              <a:cs typeface="Arial" pitchFamily="34" charset="0"/>
            </a:endParaRPr>
          </a:p>
          <a:p>
            <a:pPr lvl="0" indent="457200" algn="justLow" eaLnBrk="0" fontAlgn="base" hangingPunct="0">
              <a:spcBef>
                <a:spcPct val="0"/>
              </a:spcBef>
              <a:spcAft>
                <a:spcPct val="0"/>
              </a:spcAft>
            </a:pPr>
            <a:r>
              <a:rPr lang="ar-SA" sz="2400" dirty="0">
                <a:latin typeface="Traditional Arabic" pitchFamily="2" charset="-78"/>
                <a:ea typeface="Times New Roman" pitchFamily="18" charset="0"/>
                <a:cs typeface="Traditional Arabic" pitchFamily="2" charset="-78"/>
              </a:rPr>
              <a:t>ينشأ اللحاء الابتدائي من الأنسجة الإنشائية القمية من المنشئ الوعائي الأولي ويمثل مع الخشب الابتدائي الجهاز التوصيلي الابتدائي. </a:t>
            </a:r>
            <a:r>
              <a:rPr lang="ar-SA" sz="2400" dirty="0" smtClean="0">
                <a:latin typeface="Traditional Arabic" pitchFamily="2" charset="-78"/>
                <a:ea typeface="Times New Roman" pitchFamily="18" charset="0"/>
                <a:cs typeface="Traditional Arabic" pitchFamily="2" charset="-78"/>
              </a:rPr>
              <a:t>ويقسم </a:t>
            </a:r>
            <a:r>
              <a:rPr lang="ar-SA" sz="2400" dirty="0">
                <a:latin typeface="Traditional Arabic" pitchFamily="2" charset="-78"/>
                <a:ea typeface="Times New Roman" pitchFamily="18" charset="0"/>
                <a:cs typeface="Traditional Arabic" pitchFamily="2" charset="-78"/>
              </a:rPr>
              <a:t>اللحاء الابتدائي حسب النشأة إلى</a:t>
            </a:r>
            <a:r>
              <a:rPr lang="ar-SA" sz="2800" dirty="0">
                <a:latin typeface="Traditional Arabic" pitchFamily="2" charset="-78"/>
                <a:ea typeface="Times New Roman" pitchFamily="18" charset="0"/>
                <a:cs typeface="Traditional Arabic" pitchFamily="2" charset="-78"/>
              </a:rPr>
              <a:t> </a:t>
            </a:r>
            <a:r>
              <a:rPr lang="ar-SA" sz="2400" b="1" dirty="0">
                <a:solidFill>
                  <a:srgbClr val="0070C0"/>
                </a:solidFill>
                <a:latin typeface="Traditional Arabic" pitchFamily="2" charset="-78"/>
                <a:ea typeface="Times New Roman" pitchFamily="18" charset="0"/>
                <a:cs typeface="Traditional Arabic" pitchFamily="2" charset="-78"/>
              </a:rPr>
              <a:t>لحاء أول ولحاء </a:t>
            </a:r>
            <a:r>
              <a:rPr lang="ar-SA" sz="2400" b="1" dirty="0" smtClean="0">
                <a:solidFill>
                  <a:srgbClr val="0070C0"/>
                </a:solidFill>
                <a:latin typeface="Traditional Arabic" pitchFamily="2" charset="-78"/>
                <a:ea typeface="Times New Roman" pitchFamily="18" charset="0"/>
                <a:cs typeface="Traditional Arabic" pitchFamily="2" charset="-78"/>
              </a:rPr>
              <a:t>تالي</a:t>
            </a:r>
            <a:r>
              <a:rPr lang="ar-SA" sz="2400" dirty="0" smtClean="0">
                <a:latin typeface="Traditional Arabic" pitchFamily="2" charset="-78"/>
                <a:ea typeface="Times New Roman" pitchFamily="18" charset="0"/>
                <a:cs typeface="Traditional Arabic" pitchFamily="2" charset="-78"/>
              </a:rPr>
              <a:t>.</a:t>
            </a:r>
            <a:endParaRPr lang="ar-SA" sz="2400" dirty="0">
              <a:latin typeface="Arial" pitchFamily="34" charset="0"/>
              <a:cs typeface="Arial" pitchFamily="34" charset="0"/>
            </a:endParaRPr>
          </a:p>
          <a:p>
            <a:pPr lvl="0" indent="457200" algn="justLow" eaLnBrk="0" fontAlgn="base" hangingPunct="0">
              <a:spcBef>
                <a:spcPct val="0"/>
              </a:spcBef>
              <a:spcAft>
                <a:spcPct val="0"/>
              </a:spcAft>
            </a:pPr>
            <a:r>
              <a:rPr lang="ar-SA" sz="2400" b="1" dirty="0" smtClean="0">
                <a:solidFill>
                  <a:srgbClr val="0070C0"/>
                </a:solidFill>
                <a:latin typeface="Traditional Arabic" pitchFamily="2" charset="-78"/>
                <a:ea typeface="Times New Roman" pitchFamily="18" charset="0"/>
                <a:cs typeface="Traditional Arabic" pitchFamily="2" charset="-78"/>
              </a:rPr>
              <a:t>اللحاء </a:t>
            </a:r>
            <a:r>
              <a:rPr lang="ar-SA" sz="2400" b="1" dirty="0">
                <a:solidFill>
                  <a:srgbClr val="0070C0"/>
                </a:solidFill>
                <a:latin typeface="Traditional Arabic" pitchFamily="2" charset="-78"/>
                <a:ea typeface="Times New Roman" pitchFamily="18" charset="0"/>
                <a:cs typeface="Traditional Arabic" pitchFamily="2" charset="-78"/>
              </a:rPr>
              <a:t>الأول </a:t>
            </a:r>
            <a:r>
              <a:rPr lang="en-US" sz="2400" b="1" dirty="0">
                <a:solidFill>
                  <a:srgbClr val="FF0000"/>
                </a:solidFill>
                <a:latin typeface="Traditional Arabic" pitchFamily="2" charset="-78"/>
                <a:ea typeface="Times New Roman" pitchFamily="18" charset="0"/>
                <a:cs typeface="Traditional Arabic" pitchFamily="2" charset="-78"/>
              </a:rPr>
              <a:t>Protophloem</a:t>
            </a:r>
            <a:r>
              <a:rPr lang="ar-SA" sz="2400" b="1" dirty="0">
                <a:latin typeface="Traditional Arabic" pitchFamily="2" charset="-78"/>
                <a:ea typeface="Times New Roman" pitchFamily="18" charset="0"/>
                <a:cs typeface="Traditional Arabic" pitchFamily="2" charset="-78"/>
              </a:rPr>
              <a:t> </a:t>
            </a:r>
            <a:endParaRPr lang="en-US" sz="2400" dirty="0">
              <a:latin typeface="Arial" pitchFamily="34" charset="0"/>
              <a:cs typeface="Arial" pitchFamily="34" charset="0"/>
            </a:endParaRPr>
          </a:p>
          <a:p>
            <a:pPr lvl="0" indent="457200" algn="justLow" eaLnBrk="0" fontAlgn="base" hangingPunct="0">
              <a:spcBef>
                <a:spcPct val="0"/>
              </a:spcBef>
              <a:spcAft>
                <a:spcPct val="0"/>
              </a:spcAft>
            </a:pPr>
            <a:r>
              <a:rPr lang="ar-SA" sz="2400" dirty="0">
                <a:latin typeface="Traditional Arabic" pitchFamily="2" charset="-78"/>
                <a:ea typeface="Times New Roman" pitchFamily="18" charset="0"/>
                <a:cs typeface="Traditional Arabic" pitchFamily="2" charset="-78"/>
              </a:rPr>
              <a:t>يتميز ويتكشف قبل أن يتكشف اللحاء التالي ويتميز بوجود عناصر غربالية وهي </a:t>
            </a:r>
            <a:r>
              <a:rPr lang="ar-SA" sz="2400" b="1" dirty="0">
                <a:solidFill>
                  <a:srgbClr val="0070C0"/>
                </a:solidFill>
                <a:latin typeface="Traditional Arabic" pitchFamily="2" charset="-78"/>
                <a:ea typeface="Times New Roman" pitchFamily="18" charset="0"/>
                <a:cs typeface="Traditional Arabic" pitchFamily="2" charset="-78"/>
              </a:rPr>
              <a:t>خلايا غربالية </a:t>
            </a:r>
            <a:r>
              <a:rPr lang="ar-SA" sz="2400" b="1" dirty="0">
                <a:latin typeface="Traditional Arabic" pitchFamily="2" charset="-78"/>
                <a:ea typeface="Times New Roman" pitchFamily="18" charset="0"/>
                <a:cs typeface="Traditional Arabic" pitchFamily="2" charset="-78"/>
              </a:rPr>
              <a:t>أو </a:t>
            </a:r>
            <a:r>
              <a:rPr lang="ar-SA" sz="2400" b="1" dirty="0">
                <a:solidFill>
                  <a:srgbClr val="0070C0"/>
                </a:solidFill>
                <a:latin typeface="Traditional Arabic" pitchFamily="2" charset="-78"/>
                <a:ea typeface="Times New Roman" pitchFamily="18" charset="0"/>
                <a:cs typeface="Traditional Arabic" pitchFamily="2" charset="-78"/>
              </a:rPr>
              <a:t>عناصر أنابيب غربالية</a:t>
            </a:r>
            <a:r>
              <a:rPr lang="ar-SA" sz="2400" dirty="0">
                <a:latin typeface="Traditional Arabic" pitchFamily="2" charset="-78"/>
                <a:ea typeface="Times New Roman" pitchFamily="18" charset="0"/>
                <a:cs typeface="Traditional Arabic" pitchFamily="2" charset="-78"/>
              </a:rPr>
              <a:t> تفتقر إلى الخلايا المرافقة كما يوجد ألياف لحاء تسمى </a:t>
            </a:r>
            <a:r>
              <a:rPr lang="ar-SA" sz="2400" dirty="0" smtClean="0">
                <a:latin typeface="Traditional Arabic" pitchFamily="2" charset="-78"/>
                <a:ea typeface="Times New Roman" pitchFamily="18" charset="0"/>
                <a:cs typeface="Traditional Arabic" pitchFamily="2" charset="-78"/>
              </a:rPr>
              <a:t>بألياف خارج اللحاء </a:t>
            </a:r>
            <a:r>
              <a:rPr lang="ar-SA" sz="2400" dirty="0">
                <a:latin typeface="Traditional Arabic" pitchFamily="2" charset="-78"/>
                <a:ea typeface="Times New Roman" pitchFamily="18" charset="0"/>
                <a:cs typeface="Traditional Arabic" pitchFamily="2" charset="-78"/>
              </a:rPr>
              <a:t>الابتدائي </a:t>
            </a:r>
            <a:r>
              <a:rPr lang="en-US" sz="2400" dirty="0">
                <a:solidFill>
                  <a:srgbClr val="FF0000"/>
                </a:solidFill>
                <a:latin typeface="Traditional Arabic" pitchFamily="2" charset="-78"/>
                <a:ea typeface="Times New Roman" pitchFamily="18" charset="0"/>
                <a:cs typeface="Traditional Arabic" pitchFamily="2" charset="-78"/>
              </a:rPr>
              <a:t>Outer phloem fibres</a:t>
            </a:r>
            <a:r>
              <a:rPr lang="ar-SA" sz="2400" dirty="0">
                <a:solidFill>
                  <a:srgbClr val="FF0000"/>
                </a:solidFill>
                <a:latin typeface="Traditional Arabic" pitchFamily="2" charset="-78"/>
                <a:ea typeface="Times New Roman" pitchFamily="18" charset="0"/>
                <a:cs typeface="Traditional Arabic" pitchFamily="2" charset="-78"/>
              </a:rPr>
              <a:t> </a:t>
            </a:r>
            <a:r>
              <a:rPr lang="ar-SA" sz="2400" dirty="0">
                <a:latin typeface="Traditional Arabic" pitchFamily="2" charset="-78"/>
                <a:ea typeface="Times New Roman" pitchFamily="18" charset="0"/>
                <a:cs typeface="Traditional Arabic" pitchFamily="2" charset="-78"/>
              </a:rPr>
              <a:t>وكانت قديماً تسمى بألياف الدائرة المحيطية </a:t>
            </a:r>
            <a:r>
              <a:rPr lang="en-US" sz="2400" dirty="0">
                <a:solidFill>
                  <a:srgbClr val="FF0000"/>
                </a:solidFill>
                <a:latin typeface="Traditional Arabic" pitchFamily="2" charset="-78"/>
                <a:ea typeface="Times New Roman" pitchFamily="18" charset="0"/>
                <a:cs typeface="Traditional Arabic" pitchFamily="2" charset="-78"/>
              </a:rPr>
              <a:t>Pericycle fibres</a:t>
            </a:r>
            <a:r>
              <a:rPr lang="ar-SA" sz="2400" dirty="0">
                <a:solidFill>
                  <a:srgbClr val="FF0000"/>
                </a:solidFill>
                <a:latin typeface="Traditional Arabic" pitchFamily="2" charset="-78"/>
                <a:ea typeface="Times New Roman" pitchFamily="18" charset="0"/>
                <a:cs typeface="Traditional Arabic" pitchFamily="2" charset="-78"/>
              </a:rPr>
              <a:t> </a:t>
            </a:r>
            <a:r>
              <a:rPr lang="ar-SA" sz="2400" dirty="0">
                <a:latin typeface="Traditional Arabic" pitchFamily="2" charset="-78"/>
                <a:ea typeface="Times New Roman" pitchFamily="18" charset="0"/>
                <a:cs typeface="Traditional Arabic" pitchFamily="2" charset="-78"/>
              </a:rPr>
              <a:t>وتتميز عناصر هذا النوع من اللحاء بأنها ضيقة، ونظراً لأنها تنشأ مع نشأة النبات أو ا لعضو النباتي فإنها تتأثر باستطالة العضو النباتي ومن ثم تتمزق </a:t>
            </a:r>
            <a:r>
              <a:rPr lang="ar-SA" sz="2400" dirty="0" smtClean="0">
                <a:latin typeface="Traditional Arabic" pitchFamily="2" charset="-78"/>
                <a:ea typeface="Times New Roman" pitchFamily="18" charset="0"/>
                <a:cs typeface="Traditional Arabic" pitchFamily="2" charset="-78"/>
              </a:rPr>
              <a:t>وتتحلل.</a:t>
            </a:r>
            <a:endParaRPr lang="ar-SA" sz="2400" dirty="0">
              <a:latin typeface="Arial" pitchFamily="34" charset="0"/>
            </a:endParaRP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3440" t="15000" r="14320" b="16667"/>
          <a:stretch/>
        </p:blipFill>
        <p:spPr>
          <a:xfrm>
            <a:off x="323528" y="260649"/>
            <a:ext cx="4032448" cy="3312368"/>
          </a:xfrm>
          <a:prstGeom prst="rect">
            <a:avLst/>
          </a:prstGeom>
        </p:spPr>
      </p:pic>
      <p:sp>
        <p:nvSpPr>
          <p:cNvPr id="4" name="Rectangle 3"/>
          <p:cNvSpPr/>
          <p:nvPr/>
        </p:nvSpPr>
        <p:spPr>
          <a:xfrm>
            <a:off x="179512" y="3789040"/>
            <a:ext cx="4320480" cy="2308324"/>
          </a:xfrm>
          <a:prstGeom prst="rect">
            <a:avLst/>
          </a:prstGeom>
        </p:spPr>
        <p:txBody>
          <a:bodyPr wrap="square">
            <a:spAutoFit/>
          </a:bodyPr>
          <a:lstStyle/>
          <a:p>
            <a:pPr lvl="0" indent="457200" algn="ctr" fontAlgn="base">
              <a:spcBef>
                <a:spcPct val="0"/>
              </a:spcBef>
              <a:spcAft>
                <a:spcPct val="0"/>
              </a:spcAft>
            </a:pPr>
            <a:r>
              <a:rPr lang="ar-SA" sz="2400" b="1" dirty="0">
                <a:solidFill>
                  <a:srgbClr val="0070C0"/>
                </a:solidFill>
                <a:latin typeface="Traditional Arabic" pitchFamily="2" charset="-78"/>
                <a:ea typeface="Times New Roman" pitchFamily="18" charset="0"/>
                <a:cs typeface="Traditional Arabic" pitchFamily="2" charset="-78"/>
              </a:rPr>
              <a:t>اللحاء التالي </a:t>
            </a:r>
            <a:r>
              <a:rPr lang="en-US" sz="2400" b="1" dirty="0">
                <a:solidFill>
                  <a:srgbClr val="FF0000"/>
                </a:solidFill>
                <a:latin typeface="Traditional Arabic" pitchFamily="2" charset="-78"/>
                <a:ea typeface="Times New Roman" pitchFamily="18" charset="0"/>
                <a:cs typeface="Traditional Arabic" pitchFamily="2" charset="-78"/>
              </a:rPr>
              <a:t>Metaphloem</a:t>
            </a:r>
            <a:r>
              <a:rPr lang="ar-SA" sz="2400" b="1" dirty="0">
                <a:latin typeface="Traditional Arabic" pitchFamily="2" charset="-78"/>
                <a:ea typeface="Times New Roman" pitchFamily="18" charset="0"/>
                <a:cs typeface="Traditional Arabic" pitchFamily="2" charset="-78"/>
              </a:rPr>
              <a:t> </a:t>
            </a:r>
            <a:endParaRPr lang="en-US" sz="2400" dirty="0">
              <a:latin typeface="Arial" pitchFamily="34" charset="0"/>
              <a:cs typeface="Arial" pitchFamily="34" charset="0"/>
            </a:endParaRPr>
          </a:p>
          <a:p>
            <a:pPr lvl="0" indent="457200" algn="ctr" eaLnBrk="0" fontAlgn="base" hangingPunct="0">
              <a:spcBef>
                <a:spcPct val="0"/>
              </a:spcBef>
              <a:spcAft>
                <a:spcPct val="0"/>
              </a:spcAft>
            </a:pPr>
            <a:r>
              <a:rPr lang="ar-SA" sz="2400" dirty="0">
                <a:latin typeface="Traditional Arabic" pitchFamily="2" charset="-78"/>
                <a:ea typeface="Times New Roman" pitchFamily="18" charset="0"/>
                <a:cs typeface="Traditional Arabic" pitchFamily="2" charset="-78"/>
              </a:rPr>
              <a:t>يتميز ويتكشف بعد نشأة وتميز اللحاء الأول. ويتكون من جميع عناصر اللحاء، بالإضافة إلى وجود خلايا مرافقة في النباتات كاسيات البذور. وعناصره الغربالية أوسع عما هي عليه في اللحاء الأول وذات مساحات غربالية </a:t>
            </a:r>
            <a:r>
              <a:rPr lang="ar-SA" sz="2400" dirty="0" smtClean="0">
                <a:latin typeface="Traditional Arabic" pitchFamily="2" charset="-78"/>
                <a:ea typeface="Times New Roman" pitchFamily="18" charset="0"/>
                <a:cs typeface="Traditional Arabic" pitchFamily="2" charset="-78"/>
              </a:rPr>
              <a:t>واضحة.</a:t>
            </a:r>
            <a:endParaRPr lang="ar-SA" sz="2400" dirty="0">
              <a:latin typeface="Arial" pitchFamily="34" charset="0"/>
            </a:endParaRPr>
          </a:p>
        </p:txBody>
      </p:sp>
    </p:spTree>
    <p:extLst>
      <p:ext uri="{BB962C8B-B14F-4D97-AF65-F5344CB8AC3E}">
        <p14:creationId xmlns:p14="http://schemas.microsoft.com/office/powerpoint/2010/main" val="4184698881"/>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858" name="Picture 2" descr="http://t2.gstatic.com/images?q=tbn:ANd9GcT6PwnvA3RbyOXUMfFqbumrcSq6ZFkzMDYOTw8yqw1wU53_fU9AoA"/>
          <p:cNvPicPr>
            <a:picLocks noChangeAspect="1" noChangeArrowheads="1"/>
          </p:cNvPicPr>
          <p:nvPr/>
        </p:nvPicPr>
        <p:blipFill>
          <a:blip r:embed="rId3" cstate="print"/>
          <a:srcRect/>
          <a:stretch>
            <a:fillRect/>
          </a:stretch>
        </p:blipFill>
        <p:spPr bwMode="auto">
          <a:xfrm>
            <a:off x="1835696" y="1196752"/>
            <a:ext cx="5688632" cy="4536504"/>
          </a:xfrm>
          <a:prstGeom prst="rect">
            <a:avLst/>
          </a:prstGeom>
          <a:noFill/>
        </p:spPr>
      </p:pic>
      <p:sp>
        <p:nvSpPr>
          <p:cNvPr id="3" name="مستطيل 2"/>
          <p:cNvSpPr/>
          <p:nvPr/>
        </p:nvSpPr>
        <p:spPr>
          <a:xfrm>
            <a:off x="3347864" y="5949280"/>
            <a:ext cx="2309294" cy="369332"/>
          </a:xfrm>
          <a:prstGeom prst="rect">
            <a:avLst/>
          </a:prstGeom>
        </p:spPr>
        <p:txBody>
          <a:bodyPr wrap="square">
            <a:spAutoFit/>
          </a:bodyPr>
          <a:lstStyle/>
          <a:p>
            <a:r>
              <a:rPr lang="ar-SA" dirty="0" smtClean="0"/>
              <a:t>غدة رحيقية  </a:t>
            </a:r>
            <a:r>
              <a:rPr lang="en-US" dirty="0" err="1" smtClean="0"/>
              <a:t>Nectary</a:t>
            </a:r>
            <a:endParaRPr lang="ar-SA" dirty="0"/>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8834" name="Picture 2" descr="http://t0.gstatic.com/images?q=tbn:ANd9GcS1RnJsXDJWZ5cgdDjZtMBcoBXJ64WEHqSRdHzCA5pBymsj35cm5Q"/>
          <p:cNvPicPr>
            <a:picLocks noChangeAspect="1" noChangeArrowheads="1"/>
          </p:cNvPicPr>
          <p:nvPr/>
        </p:nvPicPr>
        <p:blipFill>
          <a:blip r:embed="rId2" cstate="print"/>
          <a:srcRect/>
          <a:stretch>
            <a:fillRect/>
          </a:stretch>
        </p:blipFill>
        <p:spPr bwMode="auto">
          <a:xfrm>
            <a:off x="1331640" y="908720"/>
            <a:ext cx="6552728" cy="5184576"/>
          </a:xfrm>
          <a:prstGeom prst="rect">
            <a:avLst/>
          </a:prstGeom>
          <a:noFill/>
        </p:spPr>
      </p:pic>
      <p:sp>
        <p:nvSpPr>
          <p:cNvPr id="3" name="مستطيل 2"/>
          <p:cNvSpPr/>
          <p:nvPr/>
        </p:nvSpPr>
        <p:spPr>
          <a:xfrm>
            <a:off x="3995936" y="6165304"/>
            <a:ext cx="1805238" cy="369332"/>
          </a:xfrm>
          <a:prstGeom prst="rect">
            <a:avLst/>
          </a:prstGeom>
        </p:spPr>
        <p:txBody>
          <a:bodyPr wrap="none">
            <a:spAutoFit/>
          </a:bodyPr>
          <a:lstStyle/>
          <a:p>
            <a:r>
              <a:rPr lang="ar-SA" dirty="0" smtClean="0"/>
              <a:t>غدة رحيقية </a:t>
            </a:r>
            <a:r>
              <a:rPr lang="en-US" dirty="0" err="1" smtClean="0"/>
              <a:t>Nectary</a:t>
            </a:r>
            <a:endParaRPr lang="ar-SA" dirty="0"/>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810" name="Picture 2" descr="http://www.marefa.org/images/thumb/2/21/Nectar.jpg/250px-Nectar.jpg">
            <a:hlinkClick r:id="rId2"/>
          </p:cNvPr>
          <p:cNvPicPr>
            <a:picLocks noChangeAspect="1" noChangeArrowheads="1"/>
          </p:cNvPicPr>
          <p:nvPr/>
        </p:nvPicPr>
        <p:blipFill>
          <a:blip r:embed="rId3" cstate="print"/>
          <a:srcRect/>
          <a:stretch>
            <a:fillRect/>
          </a:stretch>
        </p:blipFill>
        <p:spPr bwMode="auto">
          <a:xfrm>
            <a:off x="1547664" y="404664"/>
            <a:ext cx="7056784" cy="5472608"/>
          </a:xfrm>
          <a:prstGeom prst="rect">
            <a:avLst/>
          </a:prstGeom>
          <a:noFill/>
        </p:spPr>
      </p:pic>
      <p:sp>
        <p:nvSpPr>
          <p:cNvPr id="3" name="مستطيل 2"/>
          <p:cNvSpPr/>
          <p:nvPr/>
        </p:nvSpPr>
        <p:spPr>
          <a:xfrm>
            <a:off x="4427984" y="6021288"/>
            <a:ext cx="1805238" cy="369332"/>
          </a:xfrm>
          <a:prstGeom prst="rect">
            <a:avLst/>
          </a:prstGeom>
        </p:spPr>
        <p:txBody>
          <a:bodyPr wrap="none">
            <a:spAutoFit/>
          </a:bodyPr>
          <a:lstStyle/>
          <a:p>
            <a:r>
              <a:rPr lang="ar-SA" dirty="0" smtClean="0"/>
              <a:t>غدة رحيقية </a:t>
            </a:r>
            <a:r>
              <a:rPr lang="en-US" dirty="0" err="1" smtClean="0"/>
              <a:t>Nectary</a:t>
            </a:r>
            <a:endParaRPr lang="ar-SA" dirty="0"/>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1906" name="Picture 2" descr="http://t0.gstatic.com/images?q=tbn:ANd9GcR10MQXqy7ZH50n6s7-wIo9oXGTIHdmpM4Hz0ciFZDhhjw1pMQxqg"/>
          <p:cNvPicPr>
            <a:picLocks noChangeAspect="1" noChangeArrowheads="1"/>
          </p:cNvPicPr>
          <p:nvPr/>
        </p:nvPicPr>
        <p:blipFill>
          <a:blip r:embed="rId2" cstate="print"/>
          <a:srcRect/>
          <a:stretch>
            <a:fillRect/>
          </a:stretch>
        </p:blipFill>
        <p:spPr bwMode="auto">
          <a:xfrm>
            <a:off x="467544" y="836712"/>
            <a:ext cx="5184576" cy="5544616"/>
          </a:xfrm>
          <a:prstGeom prst="rect">
            <a:avLst/>
          </a:prstGeom>
          <a:noFill/>
        </p:spPr>
      </p:pic>
      <p:pic>
        <p:nvPicPr>
          <p:cNvPr id="251908" name="Picture 4" descr="http://t0.gstatic.com/images?q=tbn:ANd9GcTrEAyZjdtZHofWns8v3dFd7rOhBcPrxmNfrGJfpWoQtStPffVw"/>
          <p:cNvPicPr>
            <a:picLocks noChangeAspect="1" noChangeArrowheads="1"/>
          </p:cNvPicPr>
          <p:nvPr/>
        </p:nvPicPr>
        <p:blipFill>
          <a:blip r:embed="rId3" cstate="print"/>
          <a:srcRect/>
          <a:stretch>
            <a:fillRect/>
          </a:stretch>
        </p:blipFill>
        <p:spPr bwMode="auto">
          <a:xfrm>
            <a:off x="5220072" y="836712"/>
            <a:ext cx="3456384" cy="5544616"/>
          </a:xfrm>
          <a:prstGeom prst="rect">
            <a:avLst/>
          </a:prstGeom>
          <a:noFill/>
        </p:spPr>
      </p:pic>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Picture 2" descr="http://t2.gstatic.com/images?q=tbn:ANd9GcT5SnKlpo-wXt5vatknwRJtOHi2PU11Xy-6eI3luBZLKBvyuauv"/>
          <p:cNvPicPr>
            <a:picLocks noChangeAspect="1" noChangeArrowheads="1"/>
          </p:cNvPicPr>
          <p:nvPr/>
        </p:nvPicPr>
        <p:blipFill>
          <a:blip r:embed="rId2" cstate="print"/>
          <a:srcRect/>
          <a:stretch>
            <a:fillRect/>
          </a:stretch>
        </p:blipFill>
        <p:spPr bwMode="auto">
          <a:xfrm>
            <a:off x="1475656" y="764704"/>
            <a:ext cx="6336704" cy="5328592"/>
          </a:xfrm>
          <a:prstGeom prst="rect">
            <a:avLst/>
          </a:prstGeom>
          <a:noFill/>
        </p:spPr>
      </p:pic>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978" name="Picture 2" descr="http://hayefield.files.wordpress.com/2011/01/0374.jpg"/>
          <p:cNvPicPr>
            <a:picLocks noChangeAspect="1" noChangeArrowheads="1"/>
          </p:cNvPicPr>
          <p:nvPr/>
        </p:nvPicPr>
        <p:blipFill>
          <a:blip r:embed="rId2" cstate="print"/>
          <a:srcRect/>
          <a:stretch>
            <a:fillRect/>
          </a:stretch>
        </p:blipFill>
        <p:spPr bwMode="auto">
          <a:xfrm>
            <a:off x="1619672" y="476672"/>
            <a:ext cx="5904656" cy="5544616"/>
          </a:xfrm>
          <a:prstGeom prst="rect">
            <a:avLst/>
          </a:prstGeom>
          <a:noFill/>
        </p:spPr>
      </p:pic>
      <p:sp>
        <p:nvSpPr>
          <p:cNvPr id="3" name="مستطيل 2"/>
          <p:cNvSpPr/>
          <p:nvPr/>
        </p:nvSpPr>
        <p:spPr>
          <a:xfrm>
            <a:off x="2915816" y="6021288"/>
            <a:ext cx="2813350" cy="369332"/>
          </a:xfrm>
          <a:prstGeom prst="rect">
            <a:avLst/>
          </a:prstGeom>
        </p:spPr>
        <p:txBody>
          <a:bodyPr wrap="square">
            <a:spAutoFit/>
          </a:bodyPr>
          <a:lstStyle/>
          <a:p>
            <a:r>
              <a:rPr lang="ar-SA" dirty="0" smtClean="0"/>
              <a:t>غدة رحيقية </a:t>
            </a:r>
            <a:r>
              <a:rPr lang="en-US" dirty="0" err="1" smtClean="0"/>
              <a:t>Nectary</a:t>
            </a:r>
            <a:endParaRPr lang="ar-SA" dirty="0"/>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2146" name="Picture 2" descr="SaxafragaGynoClose240Lab.jpg (23383 bytes)">
            <a:hlinkClick r:id="rId2"/>
          </p:cNvPr>
          <p:cNvPicPr>
            <a:picLocks noChangeAspect="1" noChangeArrowheads="1"/>
          </p:cNvPicPr>
          <p:nvPr/>
        </p:nvPicPr>
        <p:blipFill>
          <a:blip r:embed="rId3" cstate="print"/>
          <a:srcRect/>
          <a:stretch>
            <a:fillRect/>
          </a:stretch>
        </p:blipFill>
        <p:spPr bwMode="auto">
          <a:xfrm>
            <a:off x="1835696" y="764704"/>
            <a:ext cx="5184576" cy="5688632"/>
          </a:xfrm>
          <a:prstGeom prst="rect">
            <a:avLst/>
          </a:prstGeom>
          <a:noFill/>
        </p:spPr>
      </p:pic>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02" name="Picture 2" descr="img"/>
          <p:cNvPicPr>
            <a:picLocks noChangeAspect="1" noChangeArrowheads="1"/>
          </p:cNvPicPr>
          <p:nvPr/>
        </p:nvPicPr>
        <p:blipFill>
          <a:blip r:embed="rId3" cstate="print"/>
          <a:srcRect/>
          <a:stretch>
            <a:fillRect/>
          </a:stretch>
        </p:blipFill>
        <p:spPr bwMode="auto">
          <a:xfrm>
            <a:off x="1331640" y="260648"/>
            <a:ext cx="6408712" cy="6048672"/>
          </a:xfrm>
          <a:prstGeom prst="rect">
            <a:avLst/>
          </a:prstGeom>
          <a:noFill/>
        </p:spPr>
      </p:pic>
      <p:sp>
        <p:nvSpPr>
          <p:cNvPr id="3" name="مستطيل 2"/>
          <p:cNvSpPr/>
          <p:nvPr/>
        </p:nvSpPr>
        <p:spPr>
          <a:xfrm>
            <a:off x="827584" y="260648"/>
            <a:ext cx="7848872" cy="1477328"/>
          </a:xfrm>
          <a:prstGeom prst="rect">
            <a:avLst/>
          </a:prstGeom>
        </p:spPr>
        <p:txBody>
          <a:bodyPr wrap="square">
            <a:spAutoFit/>
          </a:bodyPr>
          <a:lstStyle/>
          <a:p>
            <a:pPr algn="l" fontAlgn="t"/>
            <a:r>
              <a:rPr lang="en-US" b="1" dirty="0" smtClean="0"/>
              <a:t>Fig. 2. Structure of </a:t>
            </a:r>
            <a:r>
              <a:rPr lang="en-US" b="1" dirty="0" err="1" smtClean="0"/>
              <a:t>Macfadyena</a:t>
            </a:r>
            <a:r>
              <a:rPr lang="en-US" b="1" dirty="0" smtClean="0"/>
              <a:t> unguis-</a:t>
            </a:r>
            <a:r>
              <a:rPr lang="en-US" b="1" dirty="0" err="1" smtClean="0"/>
              <a:t>cati</a:t>
            </a:r>
            <a:r>
              <a:rPr lang="en-US" b="1" dirty="0" smtClean="0"/>
              <a:t>. a. </a:t>
            </a:r>
            <a:r>
              <a:rPr lang="en-US" b="1" dirty="0" err="1" smtClean="0"/>
              <a:t>Nectary</a:t>
            </a:r>
            <a:r>
              <a:rPr lang="en-US" b="1" dirty="0" smtClean="0"/>
              <a:t>. b. Ovary. c, d. Young fruits. </a:t>
            </a:r>
            <a:r>
              <a:rPr lang="en-US" b="1" dirty="0" err="1" smtClean="0"/>
              <a:t>ab</a:t>
            </a:r>
            <a:r>
              <a:rPr lang="en-US" b="1" dirty="0" smtClean="0"/>
              <a:t> = </a:t>
            </a:r>
            <a:r>
              <a:rPr lang="en-US" b="1" dirty="0" err="1" smtClean="0"/>
              <a:t>amphicribral</a:t>
            </a:r>
            <a:r>
              <a:rPr lang="en-US" b="1" dirty="0" smtClean="0"/>
              <a:t> bundle; db = dorsal vascular bundle; en = endocarp; ex = </a:t>
            </a:r>
            <a:r>
              <a:rPr lang="en-US" b="1" dirty="0" err="1" smtClean="0"/>
              <a:t>exocarp</a:t>
            </a:r>
            <a:r>
              <a:rPr lang="en-US" b="1" dirty="0" smtClean="0"/>
              <a:t>;</a:t>
            </a:r>
          </a:p>
          <a:p>
            <a:pPr algn="l" fontAlgn="t"/>
            <a:r>
              <a:rPr lang="en-US" b="1" dirty="0" err="1" smtClean="0"/>
              <a:t>ie</a:t>
            </a:r>
            <a:r>
              <a:rPr lang="en-US" b="1" dirty="0" smtClean="0"/>
              <a:t> = inner epidermis; mm = middle </a:t>
            </a:r>
            <a:r>
              <a:rPr lang="en-US" b="1" dirty="0" err="1" smtClean="0"/>
              <a:t>mesophyll</a:t>
            </a:r>
            <a:r>
              <a:rPr lang="en-US" b="1" dirty="0" smtClean="0"/>
              <a:t>/</a:t>
            </a:r>
            <a:r>
              <a:rPr lang="en-US" b="1" dirty="0" err="1" smtClean="0"/>
              <a:t>mesocarp</a:t>
            </a:r>
            <a:r>
              <a:rPr lang="en-US" b="1" dirty="0" smtClean="0"/>
              <a:t>; </a:t>
            </a:r>
            <a:r>
              <a:rPr lang="en-US" b="1" dirty="0" err="1" smtClean="0"/>
              <a:t>oe</a:t>
            </a:r>
            <a:r>
              <a:rPr lang="en-US" b="1" dirty="0" smtClean="0"/>
              <a:t> = outer epidermis;</a:t>
            </a:r>
          </a:p>
          <a:p>
            <a:pPr algn="l" fontAlgn="t"/>
            <a:r>
              <a:rPr lang="en-US" b="1" dirty="0" smtClean="0"/>
              <a:t>ph = phloem; </a:t>
            </a:r>
            <a:r>
              <a:rPr lang="en-US" b="1" dirty="0" err="1" smtClean="0"/>
              <a:t>sd</a:t>
            </a:r>
            <a:r>
              <a:rPr lang="en-US" b="1" dirty="0" smtClean="0"/>
              <a:t> = young seed; se = septum. Scale = 50 µm (a, b, c), 100 µm (c).</a:t>
            </a:r>
            <a:endParaRPr lang="en-US" b="1" dirty="0"/>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499992" y="262757"/>
            <a:ext cx="4176464" cy="69865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4 </a:t>
            </a:r>
            <a:r>
              <a:rPr kumimoji="0" lang="ar-SA"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الغدد العطرية </a:t>
            </a:r>
            <a:r>
              <a:rPr kumimoji="0" lang="en-US"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Osmopheres</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هي غدد متخصصة، أي نسيج إفرازي مكون من عدة طبقات من الخلايا من ضمنها طبقة البشرة التي تغطى بطبقة رقيقة جداً من الأدمة، بينما تتصل الخلايا الداخلية من هذا النسيج بنهايات العروق التي تنتهي بعناصر لحائية فقط . وتقوم خلايا البشرة بتجميع الزيوت الطيارة وإفرازها إلى خارج النبات. وفي بعض النباتات وظيفتها إفراز بعض الزيوت الطيارة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Volatile oils</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وتوجد في معظم أجزاء الزهرة، ويمكن التعرف عليها بصبغة الأحمر المتعادل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Neutral red</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كما في نباتات الفصيلة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العشارية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118 ).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7" name="Picture 3" descr="http://2.bp.blogspot.com/_6sYA7Iz1xgw/SW8odiKa4FI/AAAAAAAAIOM/WQWVv7-yP_M/s400/Small+Tongue+Orchid+-+close-up.+Kangaloon+14.1.09+-+eml.jpg"/>
          <p:cNvPicPr>
            <a:picLocks noChangeAspect="1" noChangeArrowheads="1"/>
          </p:cNvPicPr>
          <p:nvPr/>
        </p:nvPicPr>
        <p:blipFill>
          <a:blip r:embed="rId3" cstate="print"/>
          <a:srcRect/>
          <a:stretch>
            <a:fillRect/>
          </a:stretch>
        </p:blipFill>
        <p:spPr bwMode="auto">
          <a:xfrm>
            <a:off x="899592" y="476672"/>
            <a:ext cx="3384376" cy="4464496"/>
          </a:xfrm>
          <a:prstGeom prst="rect">
            <a:avLst/>
          </a:prstGeom>
          <a:noFill/>
        </p:spPr>
      </p:pic>
      <p:sp>
        <p:nvSpPr>
          <p:cNvPr id="4" name="مستطيل 3"/>
          <p:cNvSpPr/>
          <p:nvPr/>
        </p:nvSpPr>
        <p:spPr>
          <a:xfrm>
            <a:off x="0" y="5116741"/>
            <a:ext cx="4572000" cy="1741259"/>
          </a:xfrm>
          <a:prstGeom prst="rect">
            <a:avLst/>
          </a:prstGeom>
        </p:spPr>
        <p:txBody>
          <a:bodyPr wrap="square">
            <a:spAutoFit/>
          </a:bodyPr>
          <a:lstStyle/>
          <a:p>
            <a:pPr algn="l"/>
            <a:r>
              <a:rPr lang="en-US" dirty="0" smtClean="0"/>
              <a:t>The </a:t>
            </a:r>
            <a:r>
              <a:rPr lang="en-US" dirty="0" err="1" smtClean="0"/>
              <a:t>Labellum</a:t>
            </a:r>
            <a:r>
              <a:rPr lang="en-US" dirty="0" smtClean="0"/>
              <a:t> is covered with dense, fine hairs. It almost appears to be velvety. The next feature to note is the dark dots along the </a:t>
            </a:r>
            <a:r>
              <a:rPr lang="en-US" dirty="0" err="1" smtClean="0"/>
              <a:t>labellum</a:t>
            </a:r>
            <a:r>
              <a:rPr lang="en-US" dirty="0" smtClean="0"/>
              <a:t>, which are the scent glands ("</a:t>
            </a:r>
            <a:r>
              <a:rPr lang="en-US" dirty="0" err="1" smtClean="0"/>
              <a:t>osmophores</a:t>
            </a:r>
            <a:r>
              <a:rPr lang="en-US" dirty="0" smtClean="0"/>
              <a:t>"). They are in two rows of about 9 dots</a:t>
            </a:r>
            <a:endParaRPr lang="ar-SA" dirty="0"/>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050" name="Picture 2" descr="D:\Pictures\A003B upside-down Orchid - Sml Tongue Orch.jpg"/>
          <p:cNvPicPr>
            <a:picLocks noChangeAspect="1" noChangeArrowheads="1"/>
          </p:cNvPicPr>
          <p:nvPr/>
        </p:nvPicPr>
        <p:blipFill>
          <a:blip r:embed="rId2" cstate="print"/>
          <a:srcRect/>
          <a:stretch>
            <a:fillRect/>
          </a:stretch>
        </p:blipFill>
        <p:spPr bwMode="auto">
          <a:xfrm>
            <a:off x="1115616" y="476672"/>
            <a:ext cx="6696744" cy="5688632"/>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4355976" y="117212"/>
            <a:ext cx="4608512" cy="47705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7200" algn="justLow" fontAlgn="base">
              <a:spcBef>
                <a:spcPct val="0"/>
              </a:spcBef>
              <a:spcAft>
                <a:spcPct val="0"/>
              </a:spcAft>
            </a:pP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3 ـ  </a:t>
            </a:r>
            <a:r>
              <a:rPr kumimoji="0" lang="ar-SA" sz="32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النظام النسيجي الوعائي</a:t>
            </a:r>
            <a:r>
              <a:rPr kumimoji="0" lang="en-US" sz="32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a:t>
            </a:r>
            <a:r>
              <a:rPr kumimoji="0" lang="ar-SA" sz="32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a:t>
            </a:r>
            <a:r>
              <a:rPr kumimoji="0" lang="en-US" sz="32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a:t>
            </a:r>
            <a:r>
              <a:rPr lang="en-US" sz="3200" b="1" dirty="0">
                <a:solidFill>
                  <a:srgbClr val="FF0000"/>
                </a:solidFill>
                <a:latin typeface="Traditional Arabic" pitchFamily="2" charset="-78"/>
                <a:ea typeface="Times New Roman" pitchFamily="18" charset="0"/>
                <a:cs typeface="Traditional Arabic" pitchFamily="2" charset="-78"/>
              </a:rPr>
              <a:t>Vascular tissue system</a:t>
            </a:r>
            <a:r>
              <a:rPr lang="ar-SA" sz="3200" b="1" dirty="0">
                <a:solidFill>
                  <a:srgbClr val="FF0000"/>
                </a:solidFill>
                <a:latin typeface="Traditional Arabic" pitchFamily="2" charset="-78"/>
                <a:ea typeface="Times New Roman" pitchFamily="18" charset="0"/>
                <a:cs typeface="Traditional Arabic" pitchFamily="2" charset="-78"/>
              </a:rPr>
              <a:t> </a:t>
            </a:r>
            <a:endPar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ويشمل </a:t>
            </a:r>
            <a:r>
              <a:rPr kumimoji="0" lang="ar-SA" sz="20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الأنسجة الوعائية </a:t>
            </a:r>
            <a:r>
              <a:rPr kumimoji="0" lang="en-US" sz="20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Vascular tissues </a:t>
            </a:r>
            <a:r>
              <a:rPr kumimoji="0" lang="ar-SA" sz="20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أو الأنسجة التوصيلية </a:t>
            </a:r>
            <a:r>
              <a:rPr kumimoji="0" lang="en-US"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Conducting tissues</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والأنسجة الوعائية الأساسية في النباتات الراقية تتمثل في نسيج الخشب الذي ينقل الماء من الجذر إلى جميع أجزاء جسم النبات،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نسيج اللحاء الذي ينقل مكونات الغذاء من مصادرها الأوراق عادة إلى جميع أجزاء النبات، ولوجود نسيجي الخشب واللحاء متجاورين مع بعض في جسم النبات فيطلق عليهما معاً </a:t>
            </a:r>
            <a:r>
              <a:rPr kumimoji="0" lang="ar-SA" sz="20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النسيج الوعائي </a:t>
            </a:r>
            <a:r>
              <a:rPr kumimoji="0" lang="en-US" sz="20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Vascular tissue</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وهذا النسيج الوعائي لم ير في النباتات تحت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التريديات</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وهي الطحالب والفطريات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والحزازيات</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وتعرف النباتات التي تمتلك هذا النظام النسيجي الوعائي </a:t>
            </a:r>
            <a:r>
              <a:rPr kumimoji="0" lang="ar-SA" sz="20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بالنباتات الوعائية </a:t>
            </a:r>
            <a:r>
              <a:rPr kumimoji="0" lang="en-US" sz="20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Vascular plants</a:t>
            </a:r>
            <a:r>
              <a:rPr kumimoji="0" lang="ar-SA" sz="2000" b="1" i="0" u="none" strike="noStrike" cap="none" normalizeH="0" baseline="0" dirty="0" smtClean="0">
                <a:ln>
                  <a:noFill/>
                </a:ln>
                <a:solidFill>
                  <a:srgbClr val="FF0000"/>
                </a:solidFill>
                <a:effectLst/>
                <a:latin typeface="Times New Roman" pitchFamily="18" charset="0"/>
                <a:ea typeface="Times New Roman" pitchFamily="18" charset="0"/>
                <a:cs typeface="Traditional Arabic" pitchFamily="2" charset="-78"/>
              </a:rPr>
              <a:t> </a:t>
            </a:r>
            <a:r>
              <a:rPr kumimoji="0" lang="ar-SA" sz="20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وتشمل </a:t>
            </a:r>
            <a:r>
              <a:rPr kumimoji="0" lang="ar-SA" sz="20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التريديات</a:t>
            </a:r>
            <a:r>
              <a:rPr kumimoji="0" lang="ar-SA" sz="20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وعاريات البذور وكاسياتها ( ريفن وآخرون  </a:t>
            </a:r>
            <a:r>
              <a:rPr kumimoji="0" lang="en-US"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Raven, et.al</a:t>
            </a:r>
            <a:r>
              <a:rPr kumimoji="0" lang="ar-SA" sz="20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2005م).</a:t>
            </a:r>
            <a:endParaRPr kumimoji="0" lang="ar-SA"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1" descr="Image159"/>
          <p:cNvPicPr>
            <a:picLocks noChangeAspect="1" noChangeArrowheads="1"/>
          </p:cNvPicPr>
          <p:nvPr/>
        </p:nvPicPr>
        <p:blipFill>
          <a:blip r:embed="rId3" cstate="print"/>
          <a:srcRect/>
          <a:stretch>
            <a:fillRect/>
          </a:stretch>
        </p:blipFill>
        <p:spPr bwMode="auto">
          <a:xfrm>
            <a:off x="395536" y="117212"/>
            <a:ext cx="3528392" cy="3168352"/>
          </a:xfrm>
          <a:prstGeom prst="rect">
            <a:avLst/>
          </a:prstGeom>
          <a:noFill/>
          <a:ln w="9525">
            <a:noFill/>
            <a:miter lim="800000"/>
            <a:headEnd/>
            <a:tailEnd/>
          </a:ln>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6" y="3429000"/>
            <a:ext cx="3528392" cy="3153544"/>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1619672" y="301297"/>
            <a:ext cx="7524328"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tab pos="2187575" algn="l"/>
              </a:tabLst>
            </a:pPr>
            <a:r>
              <a:rPr kumimoji="0" lang="ar-SA" sz="32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عناصر اللحاء الابتدائي </a:t>
            </a:r>
            <a:r>
              <a:rPr kumimoji="0" lang="en-US"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Primary phloem elements</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tab pos="2187575" algn="l"/>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a:t>
            </a:r>
            <a:r>
              <a:rPr kumimoji="0" lang="ar-SA"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ـ </a:t>
            </a:r>
            <a:r>
              <a:rPr kumimoji="0" lang="ar-SA"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العناصر الغربالية</a:t>
            </a:r>
            <a:r>
              <a:rPr kumimoji="0" lang="en-US"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Sieve elements </a:t>
            </a:r>
            <a:r>
              <a:rPr kumimoji="0" lang="ar-SA"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وتقسم إلى نوعين هما:</a:t>
            </a:r>
            <a:r>
              <a:rPr kumimoji="0" lang="ar-SA"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tab pos="2187575"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خلايا </a:t>
            </a:r>
            <a:r>
              <a:rPr kumimoji="0" lang="ar-SA" sz="2800" b="1" i="0" u="none" strike="noStrike" cap="none" normalizeH="0" baseline="0" dirty="0" err="1" smtClean="0">
                <a:ln>
                  <a:noFill/>
                </a:ln>
                <a:solidFill>
                  <a:srgbClr val="0070C0"/>
                </a:solidFill>
                <a:effectLst/>
                <a:latin typeface="Traditional Arabic" pitchFamily="2" charset="-78"/>
                <a:ea typeface="Times New Roman" pitchFamily="18" charset="0"/>
                <a:cs typeface="Traditional Arabic" pitchFamily="2" charset="-78"/>
              </a:rPr>
              <a:t>غربالية</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a:t>
            </a:r>
            <a:r>
              <a:rPr kumimoji="0" lang="en-US"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Sieve cells</a:t>
            </a:r>
            <a:r>
              <a:rPr kumimoji="0" lang="ar-SA"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endParaRPr kumimoji="0" lang="en-US" sz="2800" b="1" i="0" u="none" strike="noStrike" cap="none" normalizeH="0" baseline="0" dirty="0" smtClean="0">
              <a:ln>
                <a:noFill/>
              </a:ln>
              <a:solidFill>
                <a:srgbClr val="FF0000"/>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tab pos="2187575"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عناصر أنابيب </a:t>
            </a:r>
            <a:r>
              <a:rPr kumimoji="0" lang="ar-SA" sz="2800" b="1" i="0" u="none" strike="noStrike" cap="none" normalizeH="0" baseline="0" dirty="0" err="1" smtClean="0">
                <a:ln>
                  <a:noFill/>
                </a:ln>
                <a:solidFill>
                  <a:srgbClr val="0070C0"/>
                </a:solidFill>
                <a:effectLst/>
                <a:latin typeface="Traditional Arabic" pitchFamily="2" charset="-78"/>
                <a:ea typeface="Times New Roman" pitchFamily="18" charset="0"/>
                <a:cs typeface="Traditional Arabic" pitchFamily="2" charset="-78"/>
              </a:rPr>
              <a:t>غربالية</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a:t>
            </a:r>
            <a:r>
              <a:rPr kumimoji="0" lang="en-US"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Sieve tube elements</a:t>
            </a:r>
            <a:endParaRPr kumimoji="0" lang="en-US" sz="2800" b="1" i="0" u="none" strike="noStrike" cap="none" normalizeH="0" baseline="0" dirty="0" smtClean="0">
              <a:ln>
                <a:noFill/>
              </a:ln>
              <a:solidFill>
                <a:srgbClr val="FF0000"/>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tab pos="2187575" algn="l"/>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 </a:t>
            </a:r>
            <a:r>
              <a:rPr kumimoji="0" lang="ar-SA"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الخلايا </a:t>
            </a:r>
            <a:r>
              <a:rPr kumimoji="0" lang="ar-SA" sz="2800" b="1" i="0" u="none" strike="noStrike" cap="none" normalizeH="0" baseline="0" dirty="0" err="1" smtClean="0">
                <a:ln>
                  <a:noFill/>
                </a:ln>
                <a:solidFill>
                  <a:srgbClr val="0070C0"/>
                </a:solidFill>
                <a:effectLst/>
                <a:latin typeface="Traditional Arabic" pitchFamily="2" charset="-78"/>
                <a:ea typeface="Times New Roman" pitchFamily="18" charset="0"/>
                <a:cs typeface="Traditional Arabic" pitchFamily="2" charset="-78"/>
              </a:rPr>
              <a:t>الغربالية</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a:t>
            </a:r>
            <a:r>
              <a:rPr kumimoji="0" lang="en-US"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Sieve cells</a:t>
            </a:r>
            <a:r>
              <a:rPr kumimoji="0" lang="ar-SA"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endParaRPr kumimoji="0" lang="en-US" sz="2800" b="1" i="0" u="none" strike="noStrike" cap="none" normalizeH="0" baseline="0" dirty="0" smtClean="0">
              <a:ln>
                <a:noFill/>
              </a:ln>
              <a:solidFill>
                <a:srgbClr val="FF0000"/>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tab pos="2187575"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خلايا طويلة رقيقة الجدر وتستدق في نهاياتها، </a:t>
            </a:r>
          </a:p>
          <a:p>
            <a:pPr marL="0" marR="0" lvl="0" indent="457200" defTabSz="914400" rtl="1" eaLnBrk="0" fontAlgn="base" latinLnBrk="0" hangingPunct="0">
              <a:lnSpc>
                <a:spcPct val="100000"/>
              </a:lnSpc>
              <a:spcBef>
                <a:spcPct val="0"/>
              </a:spcBef>
              <a:spcAft>
                <a:spcPct val="0"/>
              </a:spcAft>
              <a:buClrTx/>
              <a:buSzTx/>
              <a:buFontTx/>
              <a:buNone/>
              <a:tabLst>
                <a:tab pos="2187575"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وجدرها النهائية مائلة وتتميز بوجود مساحات </a:t>
            </a:r>
          </a:p>
          <a:p>
            <a:pPr marL="0" marR="0" lvl="0" indent="457200" defTabSz="914400" rtl="1" eaLnBrk="0" fontAlgn="base" latinLnBrk="0" hangingPunct="0">
              <a:lnSpc>
                <a:spcPct val="100000"/>
              </a:lnSpc>
              <a:spcBef>
                <a:spcPct val="0"/>
              </a:spcBef>
              <a:spcAft>
                <a:spcPct val="0"/>
              </a:spcAft>
              <a:buClrTx/>
              <a:buSzTx/>
              <a:buFontTx/>
              <a:buNone/>
              <a:tabLst>
                <a:tab pos="2187575"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غربالية</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sieve areas</a:t>
            </a:r>
            <a:r>
              <a:rPr kumimoji="0" lang="ar-SA"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غير متخصصة.</a:t>
            </a:r>
            <a:endPar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457200" defTabSz="914400" rtl="1" eaLnBrk="0" fontAlgn="base" latinLnBrk="0" hangingPunct="0">
              <a:lnSpc>
                <a:spcPct val="100000"/>
              </a:lnSpc>
              <a:spcBef>
                <a:spcPct val="0"/>
              </a:spcBef>
              <a:spcAft>
                <a:spcPct val="0"/>
              </a:spcAft>
              <a:buClrTx/>
              <a:buSzTx/>
              <a:buFontTx/>
              <a:buNone/>
              <a:tabLst>
                <a:tab pos="2187575"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والمساحة الغربالية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غير المتخصصة هي مجموعة كبيرة م الثقوب</a:t>
            </a:r>
            <a:endPar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457200" defTabSz="914400" rtl="1" eaLnBrk="0" fontAlgn="base" latinLnBrk="0" hangingPunct="0">
              <a:lnSpc>
                <a:spcPct val="100000"/>
              </a:lnSpc>
              <a:spcBef>
                <a:spcPct val="0"/>
              </a:spcBef>
              <a:spcAft>
                <a:spcPct val="0"/>
              </a:spcAft>
              <a:buClrTx/>
              <a:buSzTx/>
              <a:buFontTx/>
              <a:buNone/>
              <a:tabLst>
                <a:tab pos="2187575"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الضيقة تتصل</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خلالها الخلايا الغربالية بنموات شريطية </a:t>
            </a:r>
            <a:endPar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457200" defTabSz="914400" rtl="1" eaLnBrk="0" fontAlgn="base" latinLnBrk="0" hangingPunct="0">
              <a:lnSpc>
                <a:spcPct val="100000"/>
              </a:lnSpc>
              <a:spcBef>
                <a:spcPct val="0"/>
              </a:spcBef>
              <a:spcAft>
                <a:spcPct val="0"/>
              </a:spcAft>
              <a:buClrTx/>
              <a:buSzTx/>
              <a:buFontTx/>
              <a:buNone/>
              <a:tabLst>
                <a:tab pos="2187575"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من البروتوبلازم. جدرها سليولوزية دائماً وتحتوي على</a:t>
            </a:r>
            <a:r>
              <a:rPr kumimoji="0" lang="ar-SA" sz="28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ar-SA"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نواة، </a:t>
            </a:r>
          </a:p>
          <a:p>
            <a:pPr marL="0" marR="0" lvl="0" indent="457200" defTabSz="914400" rtl="1" eaLnBrk="0" fontAlgn="base" latinLnBrk="0" hangingPunct="0">
              <a:lnSpc>
                <a:spcPct val="100000"/>
              </a:lnSpc>
              <a:spcBef>
                <a:spcPct val="0"/>
              </a:spcBef>
              <a:spcAft>
                <a:spcPct val="0"/>
              </a:spcAft>
              <a:buClrTx/>
              <a:buSzTx/>
              <a:buFontTx/>
              <a:buNone/>
              <a:tabLst>
                <a:tab pos="2187575" algn="l"/>
              </a:tabLst>
            </a:pPr>
            <a:r>
              <a:rPr kumimoji="0" lang="ar-SA"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وبلاستيدات خضر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صغيرة الحجم المكونة من النوع النشوي </a:t>
            </a:r>
          </a:p>
          <a:p>
            <a:pPr marL="0" marR="0" lvl="0" indent="457200" defTabSz="914400" rtl="1" eaLnBrk="0" fontAlgn="base" latinLnBrk="0" hangingPunct="0">
              <a:lnSpc>
                <a:spcPct val="100000"/>
              </a:lnSpc>
              <a:spcBef>
                <a:spcPct val="0"/>
              </a:spcBef>
              <a:spcAft>
                <a:spcPct val="0"/>
              </a:spcAft>
              <a:buClrTx/>
              <a:buSzTx/>
              <a:buFontTx/>
              <a:buNone/>
              <a:tabLst>
                <a:tab pos="2187575" algn="l"/>
              </a:tabLst>
            </a:pP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S-type</a:t>
            </a: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 النوع البروتيني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P-type</a:t>
            </a: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كما هي الحال في عناصر</a:t>
            </a:r>
            <a:endPar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endParaRPr>
          </a:p>
          <a:p>
            <a:pPr marL="0" marR="0" lvl="0" indent="457200" defTabSz="914400" rtl="1" eaLnBrk="0" fontAlgn="base" latinLnBrk="0" hangingPunct="0">
              <a:lnSpc>
                <a:spcPct val="100000"/>
              </a:lnSpc>
              <a:spcBef>
                <a:spcPct val="0"/>
              </a:spcBef>
              <a:spcAft>
                <a:spcPct val="0"/>
              </a:spcAft>
              <a:buClrTx/>
              <a:buSzTx/>
              <a:buFontTx/>
              <a:buNone/>
              <a:tabLst>
                <a:tab pos="2187575" algn="l"/>
              </a:tabLst>
            </a:pPr>
            <a:r>
              <a:rPr kumimoji="0" lang="ar-SA" sz="28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الأنابيب الغربالية توجد هذه الخلايا الغربالية في لحاء نباتاتعاريات البذور.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72222"/>
          <a:stretch/>
        </p:blipFill>
        <p:spPr>
          <a:xfrm>
            <a:off x="17671" y="1412776"/>
            <a:ext cx="2304256" cy="5112568"/>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338" y="1266567"/>
            <a:ext cx="1800200" cy="3140464"/>
          </a:xfrm>
          <a:prstGeom prst="rect">
            <a:avLst/>
          </a:prstGeom>
        </p:spPr>
      </p:pic>
      <p:sp>
        <p:nvSpPr>
          <p:cNvPr id="4" name="Rectangle 3"/>
          <p:cNvSpPr/>
          <p:nvPr/>
        </p:nvSpPr>
        <p:spPr>
          <a:xfrm>
            <a:off x="683568" y="4437112"/>
            <a:ext cx="2987824" cy="1200329"/>
          </a:xfrm>
          <a:prstGeom prst="rect">
            <a:avLst/>
          </a:prstGeom>
        </p:spPr>
        <p:txBody>
          <a:bodyPr wrap="square">
            <a:spAutoFit/>
          </a:bodyPr>
          <a:lstStyle/>
          <a:p>
            <a:pPr algn="l"/>
            <a:r>
              <a:rPr lang="en-US" dirty="0"/>
              <a:t>Albuminous cells 100x objective - phloem in longitudinal section of pine stem</a:t>
            </a: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3" cstate="print"/>
          <a:srcRect/>
          <a:stretch>
            <a:fillRect/>
          </a:stretch>
        </p:blipFill>
        <p:spPr bwMode="auto">
          <a:xfrm>
            <a:off x="683568" y="1"/>
            <a:ext cx="7288857" cy="4365103"/>
          </a:xfrm>
          <a:prstGeom prst="rect">
            <a:avLst/>
          </a:prstGeom>
          <a:noFill/>
          <a:ln w="9525">
            <a:noFill/>
            <a:round/>
            <a:headEnd/>
            <a:tailEnd/>
          </a:ln>
          <a:effectLst/>
        </p:spPr>
      </p:pic>
      <p:sp>
        <p:nvSpPr>
          <p:cNvPr id="3" name="مستطيل 2"/>
          <p:cNvSpPr/>
          <p:nvPr/>
        </p:nvSpPr>
        <p:spPr>
          <a:xfrm>
            <a:off x="323528" y="4581128"/>
            <a:ext cx="8820472" cy="2031325"/>
          </a:xfrm>
          <a:prstGeom prst="rect">
            <a:avLst/>
          </a:prstGeom>
        </p:spPr>
        <p:txBody>
          <a:bodyPr wrap="square">
            <a:spAutoFit/>
          </a:bodyPr>
          <a:lstStyle/>
          <a:p>
            <a:pPr algn="l"/>
            <a:r>
              <a:rPr lang="en-US" dirty="0" smtClean="0"/>
              <a:t>Fig. 1. Flowers of </a:t>
            </a:r>
            <a:r>
              <a:rPr lang="en-US" i="1" dirty="0" err="1" smtClean="0"/>
              <a:t>Hydnora</a:t>
            </a:r>
            <a:r>
              <a:rPr lang="en-US" i="1" dirty="0" smtClean="0"/>
              <a:t> </a:t>
            </a:r>
            <a:r>
              <a:rPr lang="en-US" i="1" dirty="0" err="1" smtClean="0"/>
              <a:t>africana</a:t>
            </a:r>
            <a:r>
              <a:rPr lang="en-US" dirty="0" smtClean="0"/>
              <a:t>, </a:t>
            </a:r>
            <a:r>
              <a:rPr lang="en-US" i="1" dirty="0" smtClean="0"/>
              <a:t>H. </a:t>
            </a:r>
            <a:r>
              <a:rPr lang="en-US" i="1" dirty="0" err="1" smtClean="0"/>
              <a:t>abyssinica</a:t>
            </a:r>
            <a:r>
              <a:rPr lang="en-US" dirty="0" smtClean="0"/>
              <a:t> and </a:t>
            </a:r>
            <a:r>
              <a:rPr lang="en-US" i="1" dirty="0" smtClean="0"/>
              <a:t>H. </a:t>
            </a:r>
            <a:r>
              <a:rPr lang="en-US" i="1" dirty="0" err="1" smtClean="0"/>
              <a:t>esculenta</a:t>
            </a:r>
            <a:r>
              <a:rPr lang="en-US" dirty="0" smtClean="0"/>
              <a:t> largely </a:t>
            </a:r>
            <a:r>
              <a:rPr lang="en-US" dirty="0" err="1"/>
              <a:t>shathe</a:t>
            </a:r>
            <a:r>
              <a:rPr lang="en-US" dirty="0"/>
              <a:t> same basic plan. However, the </a:t>
            </a:r>
            <a:r>
              <a:rPr lang="en-US" dirty="0" err="1"/>
              <a:t>osmophores</a:t>
            </a:r>
            <a:r>
              <a:rPr lang="en-US" dirty="0"/>
              <a:t> (o) of </a:t>
            </a:r>
            <a:r>
              <a:rPr lang="en-US" i="1" dirty="0"/>
              <a:t>H. </a:t>
            </a:r>
            <a:r>
              <a:rPr lang="en-US" i="1" dirty="0" err="1"/>
              <a:t>africana</a:t>
            </a:r>
            <a:r>
              <a:rPr lang="en-US" dirty="0"/>
              <a:t> are recessed on the interior re surface </a:t>
            </a:r>
            <a:r>
              <a:rPr lang="en-US" dirty="0" smtClean="0"/>
              <a:t>of each </a:t>
            </a:r>
            <a:r>
              <a:rPr lang="en-US" dirty="0" err="1" smtClean="0"/>
              <a:t>tepal</a:t>
            </a:r>
            <a:r>
              <a:rPr lang="en-US" dirty="0" smtClean="0"/>
              <a:t> (t) but are apical in </a:t>
            </a:r>
            <a:r>
              <a:rPr lang="en-US" i="1" dirty="0" smtClean="0"/>
              <a:t>H. </a:t>
            </a:r>
            <a:r>
              <a:rPr lang="en-US" i="1" dirty="0" err="1" smtClean="0"/>
              <a:t>abyssinica</a:t>
            </a:r>
            <a:r>
              <a:rPr lang="en-US" dirty="0" smtClean="0"/>
              <a:t> and </a:t>
            </a:r>
            <a:r>
              <a:rPr lang="en-US" i="1" dirty="0" smtClean="0"/>
              <a:t>H. </a:t>
            </a:r>
            <a:r>
              <a:rPr lang="en-US" i="1" dirty="0" err="1" smtClean="0"/>
              <a:t>esculenta</a:t>
            </a:r>
            <a:r>
              <a:rPr lang="en-US" dirty="0" smtClean="0"/>
              <a:t>. The </a:t>
            </a:r>
            <a:r>
              <a:rPr lang="en-US" i="1" dirty="0" err="1" smtClean="0"/>
              <a:t>Hydnora</a:t>
            </a:r>
            <a:r>
              <a:rPr lang="en-US" dirty="0" smtClean="0"/>
              <a:t> chamber flower is comprised of androecial (ac) and </a:t>
            </a:r>
            <a:r>
              <a:rPr lang="en-US" dirty="0" err="1" smtClean="0"/>
              <a:t>gynoecial</a:t>
            </a:r>
            <a:r>
              <a:rPr lang="en-US" dirty="0" smtClean="0"/>
              <a:t> (</a:t>
            </a:r>
            <a:r>
              <a:rPr lang="en-US" dirty="0" err="1" smtClean="0"/>
              <a:t>gc</a:t>
            </a:r>
            <a:r>
              <a:rPr lang="en-US" dirty="0" smtClean="0"/>
              <a:t>) chambers divided by an </a:t>
            </a:r>
            <a:r>
              <a:rPr lang="en-US" dirty="0" err="1" smtClean="0"/>
              <a:t>antheral</a:t>
            </a:r>
            <a:r>
              <a:rPr lang="en-US" dirty="0" smtClean="0"/>
              <a:t> ring (r). The stigma is positioned on the floor of the </a:t>
            </a:r>
            <a:r>
              <a:rPr lang="en-US" dirty="0" err="1" smtClean="0"/>
              <a:t>gynoecial</a:t>
            </a:r>
            <a:r>
              <a:rPr lang="en-US" dirty="0" smtClean="0"/>
              <a:t> chamber and subtended by the </a:t>
            </a:r>
            <a:r>
              <a:rPr lang="en-US" dirty="0" err="1" smtClean="0"/>
              <a:t>gynoecial</a:t>
            </a:r>
            <a:r>
              <a:rPr lang="en-US" dirty="0" smtClean="0"/>
              <a:t> tissue (g). The floral wall (w) surrounds the </a:t>
            </a:r>
            <a:r>
              <a:rPr lang="en-US" dirty="0" err="1" smtClean="0"/>
              <a:t>gynoecial</a:t>
            </a:r>
            <a:r>
              <a:rPr lang="en-US" dirty="0" smtClean="0"/>
              <a:t> chamber and </a:t>
            </a:r>
            <a:r>
              <a:rPr lang="en-US" dirty="0" err="1" smtClean="0"/>
              <a:t>gynoecial</a:t>
            </a:r>
            <a:r>
              <a:rPr lang="en-US" dirty="0" smtClean="0"/>
              <a:t> tissue, and includes the base of the flower. Scale bar = 2 cm. </a:t>
            </a:r>
            <a:endParaRPr lang="en-US" dirty="0"/>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3170" name="Picture 2" descr="OsmoFlrOviewCrop.jpg (169459 bytes)">
            <a:hlinkClick r:id="rId3"/>
          </p:cNvPr>
          <p:cNvPicPr>
            <a:picLocks noChangeAspect="1" noChangeArrowheads="1"/>
          </p:cNvPicPr>
          <p:nvPr/>
        </p:nvPicPr>
        <p:blipFill>
          <a:blip r:embed="rId4" cstate="print"/>
          <a:srcRect/>
          <a:stretch>
            <a:fillRect/>
          </a:stretch>
        </p:blipFill>
        <p:spPr bwMode="auto">
          <a:xfrm>
            <a:off x="1907704" y="404664"/>
            <a:ext cx="5904656" cy="5273400"/>
          </a:xfrm>
          <a:prstGeom prst="rect">
            <a:avLst/>
          </a:prstGeom>
          <a:noFill/>
        </p:spPr>
      </p:pic>
      <p:sp>
        <p:nvSpPr>
          <p:cNvPr id="3" name="مستطيل 2"/>
          <p:cNvSpPr/>
          <p:nvPr/>
        </p:nvSpPr>
        <p:spPr>
          <a:xfrm>
            <a:off x="3995936" y="5877272"/>
            <a:ext cx="1946750" cy="369332"/>
          </a:xfrm>
          <a:prstGeom prst="rect">
            <a:avLst/>
          </a:prstGeom>
        </p:spPr>
        <p:txBody>
          <a:bodyPr wrap="none">
            <a:spAutoFit/>
          </a:bodyPr>
          <a:lstStyle/>
          <a:p>
            <a:r>
              <a:rPr lang="en-US" dirty="0" smtClean="0"/>
              <a:t>Yellow </a:t>
            </a:r>
            <a:r>
              <a:rPr lang="en-US" dirty="0" err="1" smtClean="0"/>
              <a:t>Osmophore</a:t>
            </a:r>
            <a:endParaRPr lang="ar-SA" dirty="0"/>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9074" name="Picture 2" descr="http://farm3.static.flickr.com/2039/2057955564_6726bce9f5.jpg"/>
          <p:cNvPicPr>
            <a:picLocks noChangeAspect="1" noChangeArrowheads="1"/>
          </p:cNvPicPr>
          <p:nvPr/>
        </p:nvPicPr>
        <p:blipFill>
          <a:blip r:embed="rId2" cstate="print"/>
          <a:srcRect/>
          <a:stretch>
            <a:fillRect/>
          </a:stretch>
        </p:blipFill>
        <p:spPr bwMode="auto">
          <a:xfrm>
            <a:off x="2051720" y="764704"/>
            <a:ext cx="5328592" cy="4896544"/>
          </a:xfrm>
          <a:prstGeom prst="rect">
            <a:avLst/>
          </a:prstGeom>
          <a:noFill/>
        </p:spPr>
      </p:pic>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6" name="Picture 2" descr="http://4.bp.blogspot.com/_F25QBnNcKW0/TCQ-n9ae0nI/AAAAAAAAAD4/TR_SB5V05E4/s1600/Holostemma%2520Creeper.jpg"/>
          <p:cNvPicPr>
            <a:picLocks noChangeAspect="1" noChangeArrowheads="1"/>
          </p:cNvPicPr>
          <p:nvPr/>
        </p:nvPicPr>
        <p:blipFill>
          <a:blip r:embed="rId2" cstate="print"/>
          <a:srcRect/>
          <a:stretch>
            <a:fillRect/>
          </a:stretch>
        </p:blipFill>
        <p:spPr bwMode="auto">
          <a:xfrm>
            <a:off x="1331640" y="548680"/>
            <a:ext cx="5391126" cy="5328592"/>
          </a:xfrm>
          <a:prstGeom prst="rect">
            <a:avLst/>
          </a:prstGeom>
          <a:noFill/>
        </p:spPr>
      </p:pic>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Rectangle 1"/>
          <p:cNvSpPr>
            <a:spLocks noChangeArrowheads="1"/>
          </p:cNvSpPr>
          <p:nvPr/>
        </p:nvSpPr>
        <p:spPr bwMode="auto">
          <a:xfrm>
            <a:off x="539552" y="287091"/>
            <a:ext cx="8064896"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5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الغدد المائية </a:t>
            </a:r>
            <a:r>
              <a:rPr kumimoji="0" lang="en-US"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Hydathodes</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وهي تراكيب خاصة بإفراز الماء وما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من محاليل من داخل الورقة إلى سطحها، وتسمى بالثغور المائية </a:t>
            </a:r>
            <a:r>
              <a:rPr kumimoji="0" lang="en-US"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Water stomata</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وتقع عادة عند حافة الورقة أو قمتها، وتتصل هذه الثغور بالجهاز التوصيلي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الخشب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وتسمى عملية الإفراز هذه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بالإدماع</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Guttation</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وتتكون هذه الغدد من مجموعة من الخلايا ذات جدر رقيقة ولا تحتوي على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بلاستيدات</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وبينها مسافات بينية كبيرة تمثل الطبقة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الطلائية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Epithem</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تنتهي بفتحة تسمى بالثغر المائي </a:t>
            </a:r>
            <a:r>
              <a:rPr kumimoji="0" lang="en-US"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Water stoma</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ويختلف عن الثغور العادية في عدم قدرة الخلايا الحارسة على إغلاق الفتحة، نتيجة لانتظام سمك جدرها ( شكل 119 ).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362" name="Picture 2" descr="http://www.fileden.com/files/2009/11/28/2667638/plant.jpg"/>
          <p:cNvPicPr>
            <a:picLocks noChangeAspect="1" noChangeArrowheads="1"/>
          </p:cNvPicPr>
          <p:nvPr/>
        </p:nvPicPr>
        <p:blipFill>
          <a:blip r:embed="rId2" cstate="print"/>
          <a:srcRect/>
          <a:stretch>
            <a:fillRect/>
          </a:stretch>
        </p:blipFill>
        <p:spPr bwMode="auto">
          <a:xfrm>
            <a:off x="1403648" y="836712"/>
            <a:ext cx="7056784" cy="5256584"/>
          </a:xfrm>
          <a:prstGeom prst="rect">
            <a:avLst/>
          </a:prstGeom>
          <a:noFill/>
        </p:spPr>
      </p:pic>
      <p:sp>
        <p:nvSpPr>
          <p:cNvPr id="3" name="مستطيل 2"/>
          <p:cNvSpPr/>
          <p:nvPr/>
        </p:nvSpPr>
        <p:spPr>
          <a:xfrm rot="10800000" flipV="1">
            <a:off x="3707904" y="6165304"/>
            <a:ext cx="2331215" cy="369332"/>
          </a:xfrm>
          <a:prstGeom prst="rect">
            <a:avLst/>
          </a:prstGeom>
        </p:spPr>
        <p:txBody>
          <a:bodyPr wrap="square">
            <a:spAutoFit/>
          </a:bodyPr>
          <a:lstStyle/>
          <a:p>
            <a:r>
              <a:rPr lang="ar-SA" b="1" dirty="0" smtClean="0"/>
              <a:t>الغدد المائية </a:t>
            </a:r>
            <a:r>
              <a:rPr lang="en-US" b="1" dirty="0" err="1" smtClean="0"/>
              <a:t>Hydathodes</a:t>
            </a:r>
            <a:r>
              <a:rPr lang="en-US" b="1" dirty="0" smtClean="0"/>
              <a:t> </a:t>
            </a:r>
            <a:endParaRPr lang="ar-SA" dirty="0"/>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290" name="Picture 2" descr="Anat0499">
            <a:hlinkClick r:id="rId2"/>
          </p:cNvPr>
          <p:cNvPicPr>
            <a:picLocks noChangeAspect="1" noChangeArrowheads="1"/>
          </p:cNvPicPr>
          <p:nvPr/>
        </p:nvPicPr>
        <p:blipFill>
          <a:blip r:embed="rId3" cstate="print"/>
          <a:srcRect/>
          <a:stretch>
            <a:fillRect/>
          </a:stretch>
        </p:blipFill>
        <p:spPr bwMode="auto">
          <a:xfrm>
            <a:off x="2483768" y="476672"/>
            <a:ext cx="5688632" cy="5976664"/>
          </a:xfrm>
          <a:prstGeom prst="rect">
            <a:avLst/>
          </a:prstGeom>
          <a:noFill/>
        </p:spPr>
      </p:pic>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314" name="Picture 2" descr="Anat0500">
            <a:hlinkClick r:id="rId2"/>
          </p:cNvPr>
          <p:cNvPicPr>
            <a:picLocks noChangeAspect="1" noChangeArrowheads="1"/>
          </p:cNvPicPr>
          <p:nvPr/>
        </p:nvPicPr>
        <p:blipFill>
          <a:blip r:embed="rId3" cstate="print"/>
          <a:srcRect/>
          <a:stretch>
            <a:fillRect/>
          </a:stretch>
        </p:blipFill>
        <p:spPr bwMode="auto">
          <a:xfrm>
            <a:off x="2123728" y="764704"/>
            <a:ext cx="4968552" cy="5777386"/>
          </a:xfrm>
          <a:prstGeom prst="rect">
            <a:avLst/>
          </a:prstGeom>
          <a:noFill/>
        </p:spPr>
      </p:pic>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0338" name="Picture 2" descr="Anat0503">
            <a:hlinkClick r:id="rId2"/>
          </p:cNvPr>
          <p:cNvPicPr>
            <a:picLocks noChangeAspect="1" noChangeArrowheads="1"/>
          </p:cNvPicPr>
          <p:nvPr/>
        </p:nvPicPr>
        <p:blipFill>
          <a:blip r:embed="rId3" cstate="print"/>
          <a:srcRect/>
          <a:stretch>
            <a:fillRect/>
          </a:stretch>
        </p:blipFill>
        <p:spPr bwMode="auto">
          <a:xfrm>
            <a:off x="395536" y="404664"/>
            <a:ext cx="4124672" cy="5544616"/>
          </a:xfrm>
          <a:prstGeom prst="rect">
            <a:avLst/>
          </a:prstGeom>
          <a:noFill/>
        </p:spPr>
      </p:pic>
      <p:pic>
        <p:nvPicPr>
          <p:cNvPr id="270340" name="Picture 4" descr="Anat0502"/>
          <p:cNvPicPr>
            <a:picLocks noChangeAspect="1" noChangeArrowheads="1"/>
          </p:cNvPicPr>
          <p:nvPr/>
        </p:nvPicPr>
        <p:blipFill>
          <a:blip r:embed="rId4" cstate="print"/>
          <a:srcRect/>
          <a:stretch>
            <a:fillRect/>
          </a:stretch>
        </p:blipFill>
        <p:spPr bwMode="auto">
          <a:xfrm>
            <a:off x="4860032" y="548680"/>
            <a:ext cx="3816424" cy="5544616"/>
          </a:xfrm>
          <a:prstGeom prst="rect">
            <a:avLst/>
          </a:prstGeom>
          <a:noFill/>
        </p:spPr>
      </p:pic>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89" name="Picture 1" descr="web9"/>
          <p:cNvPicPr>
            <a:picLocks noChangeAspect="1" noChangeArrowheads="1"/>
          </p:cNvPicPr>
          <p:nvPr/>
        </p:nvPicPr>
        <p:blipFill>
          <a:blip r:embed="rId2" cstate="print"/>
          <a:srcRect/>
          <a:stretch>
            <a:fillRect/>
          </a:stretch>
        </p:blipFill>
        <p:spPr bwMode="auto">
          <a:xfrm>
            <a:off x="2483768" y="1700808"/>
            <a:ext cx="4968552" cy="42930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5602-004-2C2C2DD3"/>
          <p:cNvPicPr>
            <a:picLocks noChangeAspect="1" noChangeArrowheads="1"/>
          </p:cNvPicPr>
          <p:nvPr/>
        </p:nvPicPr>
        <p:blipFill rotWithShape="1">
          <a:blip r:embed="rId2" cstate="print"/>
          <a:srcRect l="51250"/>
          <a:stretch/>
        </p:blipFill>
        <p:spPr bwMode="auto">
          <a:xfrm>
            <a:off x="2555776" y="404664"/>
            <a:ext cx="4896544" cy="5472608"/>
          </a:xfrm>
          <a:prstGeom prst="rect">
            <a:avLst/>
          </a:prstGeom>
          <a:noFill/>
          <a:ln w="9525">
            <a:noFill/>
            <a:miter lim="800000"/>
            <a:headEnd/>
            <a:tailEnd/>
          </a:ln>
        </p:spPr>
      </p:pic>
    </p:spTree>
    <p:extLst>
      <p:ext uri="{BB962C8B-B14F-4D97-AF65-F5344CB8AC3E}">
        <p14:creationId xmlns:p14="http://schemas.microsoft.com/office/powerpoint/2010/main" val="3525551530"/>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218" name="Picture 2" descr="http://www.futura-sciences.com/uploads/tx_oxcsfutura/Guttation-goutte-eau_Luc-Viatour-CC-by-sa-3.jpg"/>
          <p:cNvPicPr>
            <a:picLocks noChangeAspect="1" noChangeArrowheads="1"/>
          </p:cNvPicPr>
          <p:nvPr/>
        </p:nvPicPr>
        <p:blipFill>
          <a:blip r:embed="rId2" cstate="print"/>
          <a:srcRect/>
          <a:stretch>
            <a:fillRect/>
          </a:stretch>
        </p:blipFill>
        <p:spPr bwMode="auto">
          <a:xfrm rot="16200000">
            <a:off x="440270" y="1368043"/>
            <a:ext cx="5499817" cy="4581169"/>
          </a:xfrm>
          <a:prstGeom prst="rect">
            <a:avLst/>
          </a:prstGeom>
          <a:noFill/>
        </p:spPr>
      </p:pic>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7266" name="Picture 2" descr="GuttationClose300.jpg (67370 bytes)">
            <a:hlinkClick r:id="rId2"/>
          </p:cNvPr>
          <p:cNvPicPr>
            <a:picLocks noChangeAspect="1" noChangeArrowheads="1"/>
          </p:cNvPicPr>
          <p:nvPr/>
        </p:nvPicPr>
        <p:blipFill>
          <a:blip r:embed="rId3" cstate="print"/>
          <a:srcRect/>
          <a:stretch>
            <a:fillRect/>
          </a:stretch>
        </p:blipFill>
        <p:spPr bwMode="auto">
          <a:xfrm>
            <a:off x="755576" y="692696"/>
            <a:ext cx="4945732" cy="5760640"/>
          </a:xfrm>
          <a:prstGeom prst="rect">
            <a:avLst/>
          </a:prstGeom>
          <a:noFill/>
        </p:spPr>
      </p:pic>
      <p:sp>
        <p:nvSpPr>
          <p:cNvPr id="3" name="مستطيل 2"/>
          <p:cNvSpPr/>
          <p:nvPr/>
        </p:nvSpPr>
        <p:spPr>
          <a:xfrm>
            <a:off x="5940152" y="1484784"/>
            <a:ext cx="2808312" cy="4585871"/>
          </a:xfrm>
          <a:prstGeom prst="rect">
            <a:avLst/>
          </a:prstGeom>
        </p:spPr>
        <p:txBody>
          <a:bodyPr wrap="square">
            <a:spAutoFit/>
          </a:bodyPr>
          <a:lstStyle/>
          <a:p>
            <a:pPr algn="l"/>
            <a:r>
              <a:rPr lang="en-US" sz="2400" b="1" dirty="0" err="1" smtClean="0"/>
              <a:t>Guttation</a:t>
            </a:r>
            <a:r>
              <a:rPr lang="en-US" sz="2400" b="1" dirty="0" smtClean="0"/>
              <a:t> occurs when the soil and atmosphere are saturated with water. Water secretion occurs through modified Stoma called </a:t>
            </a:r>
            <a:r>
              <a:rPr lang="en-US" sz="2400" b="1" dirty="0" err="1" smtClean="0"/>
              <a:t>Hydathodes</a:t>
            </a:r>
            <a:r>
              <a:rPr lang="en-US" sz="2400" b="1" dirty="0" smtClean="0"/>
              <a:t>. Root Pressure provides the motive force for </a:t>
            </a:r>
            <a:r>
              <a:rPr lang="en-US" sz="2800" b="1" dirty="0" smtClean="0"/>
              <a:t>this process.</a:t>
            </a:r>
            <a:endParaRPr lang="ar-SA" sz="2800" dirty="0"/>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Rectangle 1"/>
          <p:cNvSpPr>
            <a:spLocks noChangeArrowheads="1"/>
          </p:cNvSpPr>
          <p:nvPr/>
        </p:nvSpPr>
        <p:spPr bwMode="auto">
          <a:xfrm>
            <a:off x="4860032" y="995579"/>
            <a:ext cx="374441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ثانياً: تراكيب إفرازية داخلية </a:t>
            </a:r>
            <a:r>
              <a:rPr kumimoji="0" lang="en-US"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Internal </a:t>
            </a:r>
            <a:r>
              <a:rPr kumimoji="0" lang="en-US"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secretory</a:t>
            </a:r>
            <a:r>
              <a:rPr kumimoji="0" lang="en-US"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structures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وهي تراكيب إفرازية تتكون ضمن أنسجة النبات الداخلية وتنتشر في الجسم النباتي من سيقان وأوراق وجذور وأجزاء الزهرة أو في الثمار والبذور.</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وتقسم هذه التراكيب إلى:</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 </a:t>
            </a:r>
            <a:r>
              <a:rPr kumimoji="0" lang="ar-SA"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خلايا إفرازية </a:t>
            </a:r>
            <a:r>
              <a:rPr kumimoji="0" lang="en-US"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Secretory</a:t>
            </a:r>
            <a:r>
              <a:rPr kumimoji="0" lang="en-US"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cells</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وتشمل الخلايا الحاوية على مواد مختلفة مثل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التانينات</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والبلورات وتسمى خلايا متميزة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Idioblasts</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.راجع محتويات الخلية غير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البوتوبلازمية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120 ).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72386" name="Picture 2" descr="web9"/>
          <p:cNvPicPr>
            <a:picLocks noChangeAspect="1" noChangeArrowheads="1"/>
          </p:cNvPicPr>
          <p:nvPr/>
        </p:nvPicPr>
        <p:blipFill>
          <a:blip r:embed="rId2" cstate="print"/>
          <a:srcRect/>
          <a:stretch>
            <a:fillRect/>
          </a:stretch>
        </p:blipFill>
        <p:spPr bwMode="auto">
          <a:xfrm>
            <a:off x="395536" y="836712"/>
            <a:ext cx="4536504" cy="51845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2" name="Picture 2" descr="http://www.sbs.utexas.edu/mauseth/weblab/webchap9secretory/web9.1-2.jpg"/>
          <p:cNvPicPr>
            <a:picLocks noChangeAspect="1" noChangeArrowheads="1"/>
          </p:cNvPicPr>
          <p:nvPr/>
        </p:nvPicPr>
        <p:blipFill>
          <a:blip r:embed="rId3" cstate="print"/>
          <a:srcRect/>
          <a:stretch>
            <a:fillRect/>
          </a:stretch>
        </p:blipFill>
        <p:spPr bwMode="auto">
          <a:xfrm>
            <a:off x="4644008" y="1196752"/>
            <a:ext cx="4032448" cy="4536504"/>
          </a:xfrm>
          <a:prstGeom prst="rect">
            <a:avLst/>
          </a:prstGeom>
          <a:noFill/>
        </p:spPr>
      </p:pic>
      <p:pic>
        <p:nvPicPr>
          <p:cNvPr id="216066" name="Picture 2" descr="http://www.sbs.utexas.edu/mauseth/weblab/webchap9secretory/web9.1-3.jpg"/>
          <p:cNvPicPr>
            <a:picLocks noChangeAspect="1" noChangeArrowheads="1"/>
          </p:cNvPicPr>
          <p:nvPr/>
        </p:nvPicPr>
        <p:blipFill>
          <a:blip r:embed="rId4" cstate="print"/>
          <a:srcRect/>
          <a:stretch>
            <a:fillRect/>
          </a:stretch>
        </p:blipFill>
        <p:spPr bwMode="auto">
          <a:xfrm>
            <a:off x="467544" y="1196752"/>
            <a:ext cx="3816424" cy="4680520"/>
          </a:xfrm>
          <a:prstGeom prst="rect">
            <a:avLst/>
          </a:prstGeom>
          <a:noFill/>
        </p:spPr>
      </p:pic>
      <p:sp>
        <p:nvSpPr>
          <p:cNvPr id="4" name="مستطيل 3"/>
          <p:cNvSpPr/>
          <p:nvPr/>
        </p:nvSpPr>
        <p:spPr>
          <a:xfrm>
            <a:off x="5148064" y="6093296"/>
            <a:ext cx="2840842" cy="369332"/>
          </a:xfrm>
          <a:prstGeom prst="rect">
            <a:avLst/>
          </a:prstGeom>
        </p:spPr>
        <p:txBody>
          <a:bodyPr wrap="none">
            <a:spAutoFit/>
          </a:bodyPr>
          <a:lstStyle/>
          <a:p>
            <a:r>
              <a:rPr lang="ar-SA" dirty="0" smtClean="0"/>
              <a:t>مواد مخاطية في خلايا نبات الصبار </a:t>
            </a:r>
            <a:endParaRPr lang="ar-SA" dirty="0"/>
          </a:p>
        </p:txBody>
      </p:sp>
      <p:sp>
        <p:nvSpPr>
          <p:cNvPr id="5" name="مستطيل 4"/>
          <p:cNvSpPr/>
          <p:nvPr/>
        </p:nvSpPr>
        <p:spPr>
          <a:xfrm>
            <a:off x="528661" y="6093296"/>
            <a:ext cx="3139001" cy="369332"/>
          </a:xfrm>
          <a:prstGeom prst="rect">
            <a:avLst/>
          </a:prstGeom>
        </p:spPr>
        <p:txBody>
          <a:bodyPr wrap="none">
            <a:spAutoFit/>
          </a:bodyPr>
          <a:lstStyle/>
          <a:p>
            <a:r>
              <a:rPr lang="ar-SA" dirty="0" smtClean="0"/>
              <a:t>مواد مخاطية في بين خلايا نبات الصبار </a:t>
            </a:r>
            <a:endParaRPr lang="ar-SA" dirty="0"/>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2" descr="web9"/>
          <p:cNvPicPr>
            <a:picLocks noChangeAspect="1" noChangeArrowheads="1"/>
          </p:cNvPicPr>
          <p:nvPr/>
        </p:nvPicPr>
        <p:blipFill>
          <a:blip r:embed="rId2" cstate="print"/>
          <a:srcRect/>
          <a:stretch>
            <a:fillRect/>
          </a:stretch>
        </p:blipFill>
        <p:spPr bwMode="auto">
          <a:xfrm>
            <a:off x="395536" y="548680"/>
            <a:ext cx="5256585" cy="48818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Rectangle 1"/>
          <p:cNvSpPr>
            <a:spLocks noChangeArrowheads="1"/>
          </p:cNvSpPr>
          <p:nvPr/>
        </p:nvSpPr>
        <p:spPr bwMode="auto">
          <a:xfrm>
            <a:off x="6156176" y="1492062"/>
            <a:ext cx="2664296" cy="3477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lang="ar-SA" sz="2000" b="1" dirty="0" smtClean="0">
                <a:latin typeface="Traditional Arabic" pitchFamily="2" charset="-78"/>
                <a:ea typeface="Times New Roman" pitchFamily="18" charset="0"/>
                <a:cs typeface="Traditional Arabic" pitchFamily="2" charset="-78"/>
              </a:rPr>
              <a:t>2</a:t>
            </a: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ـ تجاويف وقنوات إفرازية </a:t>
            </a:r>
            <a:r>
              <a:rPr kumimoji="0" lang="en-US" sz="20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Secretory</a:t>
            </a:r>
            <a:r>
              <a:rPr kumimoji="0" lang="en-US"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cavities &amp; canals</a:t>
            </a: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وتقسم هذه التجاويف أو القنوات حسب طبيعة تكوينها إلى:</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 </a:t>
            </a:r>
            <a:r>
              <a:rPr kumimoji="0" lang="ar-SA" sz="20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تجاويف انشطارية </a:t>
            </a:r>
            <a:r>
              <a:rPr kumimoji="0" lang="en-US" sz="20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Schizogenous</a:t>
            </a:r>
            <a:r>
              <a:rPr kumimoji="0" lang="en-US"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cavities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وتنتج من تباعد جدر الخلايا وانشطارها عند تكوين المسافات البينية كالقنوات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الراتنجية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نبات الصنوبر ( شكل 121: أ ).</a:t>
            </a:r>
            <a:endParaRPr kumimoji="0" lang="ar-SA"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74434" name="Picture 2" descr="web9"/>
          <p:cNvPicPr>
            <a:picLocks noChangeAspect="1" noChangeArrowheads="1"/>
          </p:cNvPicPr>
          <p:nvPr/>
        </p:nvPicPr>
        <p:blipFill>
          <a:blip r:embed="rId2" cstate="print"/>
          <a:srcRect/>
          <a:stretch>
            <a:fillRect/>
          </a:stretch>
        </p:blipFill>
        <p:spPr bwMode="auto">
          <a:xfrm>
            <a:off x="3491880" y="1484784"/>
            <a:ext cx="2664296" cy="4038600"/>
          </a:xfrm>
          <a:prstGeom prst="rect">
            <a:avLst/>
          </a:prstGeom>
          <a:noFill/>
          <a:ln w="9525">
            <a:noFill/>
            <a:miter lim="800000"/>
            <a:headEnd/>
            <a:tailEnd/>
          </a:ln>
        </p:spPr>
      </p:pic>
      <p:pic>
        <p:nvPicPr>
          <p:cNvPr id="274435" name="Picture 3" descr="web9"/>
          <p:cNvPicPr>
            <a:picLocks noChangeAspect="1" noChangeArrowheads="1"/>
          </p:cNvPicPr>
          <p:nvPr/>
        </p:nvPicPr>
        <p:blipFill>
          <a:blip r:embed="rId3" cstate="print"/>
          <a:srcRect/>
          <a:stretch>
            <a:fillRect/>
          </a:stretch>
        </p:blipFill>
        <p:spPr bwMode="auto">
          <a:xfrm>
            <a:off x="323528" y="980728"/>
            <a:ext cx="3096344" cy="48965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972" name="Picture 4" descr="http://www.sbs.utexas.edu/mauseth/weblab/webchap9secretory/web9.3-6c.jpg"/>
          <p:cNvPicPr>
            <a:picLocks noChangeAspect="1" noChangeArrowheads="1"/>
          </p:cNvPicPr>
          <p:nvPr/>
        </p:nvPicPr>
        <p:blipFill>
          <a:blip r:embed="rId2" cstate="print"/>
          <a:srcRect/>
          <a:stretch>
            <a:fillRect/>
          </a:stretch>
        </p:blipFill>
        <p:spPr bwMode="auto">
          <a:xfrm>
            <a:off x="2987824" y="1412776"/>
            <a:ext cx="4248472" cy="4680520"/>
          </a:xfrm>
          <a:prstGeom prst="rect">
            <a:avLst/>
          </a:prstGeom>
          <a:noFill/>
        </p:spPr>
      </p:pic>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Rectangle 1"/>
          <p:cNvSpPr>
            <a:spLocks noChangeArrowheads="1"/>
          </p:cNvSpPr>
          <p:nvPr/>
        </p:nvSpPr>
        <p:spPr bwMode="auto">
          <a:xfrm>
            <a:off x="683568" y="656736"/>
            <a:ext cx="8064896"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 </a:t>
            </a:r>
            <a:r>
              <a:rPr kumimoji="0" lang="ar-SA" sz="1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1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تجاويف </a:t>
            </a:r>
            <a:r>
              <a:rPr kumimoji="0" lang="ar-SA" sz="1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انقراضية</a:t>
            </a:r>
            <a:r>
              <a:rPr kumimoji="0" lang="ar-SA" sz="1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1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Lysigenous</a:t>
            </a:r>
            <a:r>
              <a:rPr kumimoji="0" lang="en-US" sz="1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cavities</a:t>
            </a:r>
            <a:r>
              <a:rPr kumimoji="0" lang="ar-SA" sz="1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وتتكون نتيجة لتمزق بعض الخلايا تاركة فراغاً يمثل القناة مثل القنوات الزيتية في الحامل الزهري لنبات القرنفل أو ساق نبات الكبيبة. وقد تتكون هذه القنوات نتيجة لبعض الجروح في النبات والتي تعرف بقنوات </a:t>
            </a:r>
            <a:r>
              <a:rPr kumimoji="0" lang="ar-SA" sz="1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راتنجية</a:t>
            </a: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1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Traumatic resin ducts</a:t>
            </a: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ومنها ما يعرف بعروق </a:t>
            </a:r>
            <a:r>
              <a:rPr kumimoji="0" lang="ar-SA" sz="1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كينو</a:t>
            </a: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1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Kino veins</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الموجودة في نبات الكافور والناتجة من تأثير الجروح أو الأمراض الفطرية. وهي قنوات تحتوي على </a:t>
            </a:r>
            <a:r>
              <a:rPr kumimoji="0" lang="ar-SA" sz="1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فينولات</a:t>
            </a: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مثل المواد </a:t>
            </a:r>
            <a:r>
              <a:rPr kumimoji="0" lang="ar-SA" sz="1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الدباغية</a:t>
            </a: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وتبطن من الداخل بعدة طبقات من الخلايا الإنشائية ( إيفرت </a:t>
            </a:r>
            <a:r>
              <a:rPr kumimoji="0" lang="en-US" sz="1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Evert</a:t>
            </a: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2006 ) ( شكل 121: ب ).</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75458" name="Picture 2" descr="تجويف الانفصالي - الانقراضي"/>
          <p:cNvPicPr>
            <a:picLocks noChangeAspect="1" noChangeArrowheads="1"/>
          </p:cNvPicPr>
          <p:nvPr/>
        </p:nvPicPr>
        <p:blipFill>
          <a:blip r:embed="rId2" cstate="print"/>
          <a:srcRect/>
          <a:stretch>
            <a:fillRect/>
          </a:stretch>
        </p:blipFill>
        <p:spPr bwMode="auto">
          <a:xfrm>
            <a:off x="2339752" y="2996952"/>
            <a:ext cx="3898900" cy="292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4" name="Picture 2" descr="http://www.sbs.utexas.edu/mauseth/weblab/webchap9secretory/web9.3-7b.jpg"/>
          <p:cNvPicPr>
            <a:picLocks noChangeAspect="1" noChangeArrowheads="1"/>
          </p:cNvPicPr>
          <p:nvPr/>
        </p:nvPicPr>
        <p:blipFill>
          <a:blip r:embed="rId2" cstate="print"/>
          <a:srcRect/>
          <a:stretch>
            <a:fillRect/>
          </a:stretch>
        </p:blipFill>
        <p:spPr bwMode="auto">
          <a:xfrm>
            <a:off x="1835696" y="980728"/>
            <a:ext cx="5616624" cy="5040560"/>
          </a:xfrm>
          <a:prstGeom prst="rect">
            <a:avLst/>
          </a:prstGeom>
          <a:noFill/>
        </p:spPr>
      </p:pic>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0" name="Picture 2" descr="http://www.sbs.utexas.edu/mauseth/weblab/webchap9secretory/web9.3-8.jpg"/>
          <p:cNvPicPr>
            <a:picLocks noChangeAspect="1" noChangeArrowheads="1"/>
          </p:cNvPicPr>
          <p:nvPr/>
        </p:nvPicPr>
        <p:blipFill>
          <a:blip r:embed="rId2" cstate="print"/>
          <a:srcRect/>
          <a:stretch>
            <a:fillRect/>
          </a:stretch>
        </p:blipFill>
        <p:spPr bwMode="auto">
          <a:xfrm>
            <a:off x="2195736" y="1340768"/>
            <a:ext cx="5112568" cy="4608512"/>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2" name="Picture 2" descr="ANd9GcSmK5s8IJ2aKmtOTzvAHmLd644ECYe7_gYevGKPHQr8L8cnlCxqIJ8ecuE"/>
          <p:cNvPicPr>
            <a:picLocks noChangeAspect="1" noChangeArrowheads="1"/>
          </p:cNvPicPr>
          <p:nvPr/>
        </p:nvPicPr>
        <p:blipFill>
          <a:blip r:embed="rId2" cstate="print"/>
          <a:srcRect/>
          <a:stretch>
            <a:fillRect/>
          </a:stretch>
        </p:blipFill>
        <p:spPr bwMode="auto">
          <a:xfrm>
            <a:off x="5508104" y="1556792"/>
            <a:ext cx="2913112" cy="2880320"/>
          </a:xfrm>
          <a:prstGeom prst="rect">
            <a:avLst/>
          </a:prstGeom>
          <a:noFill/>
          <a:ln w="9525">
            <a:noFill/>
            <a:miter lim="800000"/>
            <a:headEnd/>
            <a:tailEnd/>
          </a:ln>
        </p:spPr>
      </p:pic>
      <p:pic>
        <p:nvPicPr>
          <p:cNvPr id="15363" name="Picture 3" descr="phloemdiagr"/>
          <p:cNvPicPr>
            <a:picLocks noChangeAspect="1" noChangeArrowheads="1"/>
          </p:cNvPicPr>
          <p:nvPr/>
        </p:nvPicPr>
        <p:blipFill>
          <a:blip r:embed="rId3" cstate="print"/>
          <a:srcRect/>
          <a:stretch>
            <a:fillRect/>
          </a:stretch>
        </p:blipFill>
        <p:spPr bwMode="auto">
          <a:xfrm>
            <a:off x="2195736" y="548680"/>
            <a:ext cx="2880320" cy="40324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2" descr="http://www.sbs.utexas.edu/mauseth/weblab/webchap9secretory/web9.3-9.jpg"/>
          <p:cNvPicPr>
            <a:picLocks noChangeAspect="1" noChangeArrowheads="1"/>
          </p:cNvPicPr>
          <p:nvPr/>
        </p:nvPicPr>
        <p:blipFill>
          <a:blip r:embed="rId2" cstate="print"/>
          <a:srcRect/>
          <a:stretch>
            <a:fillRect/>
          </a:stretch>
        </p:blipFill>
        <p:spPr bwMode="auto">
          <a:xfrm>
            <a:off x="3059832" y="1412776"/>
            <a:ext cx="4038600" cy="4032448"/>
          </a:xfrm>
          <a:prstGeom prst="rect">
            <a:avLst/>
          </a:prstGeom>
          <a:noFill/>
        </p:spPr>
      </p:pic>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http://www.sbs.utexas.edu/mauseth/weblab/webchap9secretory/web9.3-7a.jpg"/>
          <p:cNvPicPr>
            <a:picLocks noChangeAspect="1" noChangeArrowheads="1"/>
          </p:cNvPicPr>
          <p:nvPr/>
        </p:nvPicPr>
        <p:blipFill>
          <a:blip r:embed="rId2" cstate="print"/>
          <a:srcRect/>
          <a:stretch>
            <a:fillRect/>
          </a:stretch>
        </p:blipFill>
        <p:spPr bwMode="auto">
          <a:xfrm>
            <a:off x="3131840" y="1124745"/>
            <a:ext cx="4181450" cy="4680520"/>
          </a:xfrm>
          <a:prstGeom prst="rect">
            <a:avLst/>
          </a:prstGeom>
          <a:noFill/>
        </p:spPr>
      </p:pic>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rot="10800000" flipV="1">
            <a:off x="1331640" y="683984"/>
            <a:ext cx="7416824"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القنوات اللبنية </a:t>
            </a:r>
            <a:r>
              <a:rPr kumimoji="0" lang="en-US"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Laticifers</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وهي خلايا، أو مجموعة خلايا التحمت مع بعضها البعض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تحوي مادة اللبن النباتي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Latex</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لتكون جهازاً واحداً يخترق معظم الأنسجة في جسم النبات.</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1" name="Rectangle 3"/>
          <p:cNvSpPr>
            <a:spLocks noChangeArrowheads="1"/>
          </p:cNvSpPr>
          <p:nvPr/>
        </p:nvSpPr>
        <p:spPr bwMode="auto">
          <a:xfrm>
            <a:off x="1043608" y="2428149"/>
            <a:ext cx="756084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واللبن النباتي غالباً ما يكون ذو لون أبيض، يتكون من مواد مختلفة كالمواد النشوية والأحماض العضوية والأملاح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والتانينات</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والراتنجات</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والكافور والمطاط. ويقال بأن وظيفة اللبن النباتي نقل المواد الغذائية، أو أنها مواد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تخزينية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 أن لها علاقة في حفظ توازن الماء في النبات والأقرب إلى الصحيح أنها جزء من التراكيب الإفرازية، ولا يستبعد وجود أكثر من وظيفة لهذه التراكيب ومحتوياتها. ويوجد اللبن النباتي في حوالي 22 فصيلة أو حوالي 12500 نوع لحوالي 900 جنس نباتي معظمها نباتات ذوات فلقتين والقليل منها نباتات ذوات فلقة واحدة ( متكالف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Metcalfe</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1983 ) ( شكل 122).</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82" name="Picture 2" descr="القنوات اللبنيه"/>
          <p:cNvPicPr>
            <a:picLocks noChangeAspect="1" noChangeArrowheads="1"/>
          </p:cNvPicPr>
          <p:nvPr/>
        </p:nvPicPr>
        <p:blipFill>
          <a:blip r:embed="rId2" cstate="print"/>
          <a:srcRect/>
          <a:stretch>
            <a:fillRect/>
          </a:stretch>
        </p:blipFill>
        <p:spPr bwMode="auto">
          <a:xfrm>
            <a:off x="683568" y="620688"/>
            <a:ext cx="5239012" cy="59046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Rectangle 1"/>
          <p:cNvSpPr>
            <a:spLocks noChangeArrowheads="1"/>
          </p:cNvSpPr>
          <p:nvPr/>
        </p:nvSpPr>
        <p:spPr bwMode="auto">
          <a:xfrm>
            <a:off x="6300192" y="634776"/>
            <a:ext cx="2304256"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وتنقسم هذه القنوات اللبنية حسب تركيبها إلى:</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 </a:t>
            </a:r>
            <a:r>
              <a:rPr kumimoji="0" lang="ar-SA"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قنوات لبنية بسيطة: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وهي الخلايا الفردية التي تحتوي على مادة اللبن النباتي مثل بنت القنصل </a:t>
            </a:r>
            <a:r>
              <a:rPr kumimoji="0" lang="en-US" sz="28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Euphorbia</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sp.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(شكل 122 : أ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77506" name="Picture 2" descr="القنوات اللبنيه"/>
          <p:cNvPicPr>
            <a:picLocks noChangeAspect="1" noChangeArrowheads="1"/>
          </p:cNvPicPr>
          <p:nvPr/>
        </p:nvPicPr>
        <p:blipFill>
          <a:blip r:embed="rId2" cstate="print"/>
          <a:srcRect/>
          <a:stretch>
            <a:fillRect/>
          </a:stretch>
        </p:blipFill>
        <p:spPr bwMode="auto">
          <a:xfrm>
            <a:off x="1331640" y="2060848"/>
            <a:ext cx="3898900" cy="292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Rectangle 1"/>
          <p:cNvSpPr>
            <a:spLocks noChangeArrowheads="1"/>
          </p:cNvSpPr>
          <p:nvPr/>
        </p:nvSpPr>
        <p:spPr bwMode="auto">
          <a:xfrm>
            <a:off x="4932040" y="630129"/>
            <a:ext cx="367240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 </a:t>
            </a:r>
            <a:r>
              <a:rPr kumimoji="0" lang="ar-SA"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قنوات لبنية مركبة:</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وتتكون من اتصال عدة خلايا مع بعضها البعض بزوال أو تثقيب جدرها المستعرضة مثل نباتات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الخس</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Lactuca</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122: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وقد وجد أن كل من القنوات اللبنية البسيطة أو المركبة تكون متفرعة أو غير متفرعة والتقسيم الشائع لهذه القنوات الإفرازية اللبنية كما يلي:</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 </a:t>
            </a:r>
            <a:r>
              <a:rPr kumimoji="0" lang="ar-SA"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قنوات لبنية مفصلية </a:t>
            </a:r>
            <a:r>
              <a:rPr kumimoji="0" lang="en-US"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Articulate </a:t>
            </a:r>
            <a:r>
              <a:rPr kumimoji="0" lang="en-US"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laticifers</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وهي خلايا طويلة متحدة مع بعضها البعض، والجدر العرضية إما أن تكون مثقبة أو زائلة تماماً، وقد تكون متفرعة أو غير متفرعة كالموجودة في نباتات الموز والعليق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والخس</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والخشخاش ( شكل 122: ب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78530" name="Picture 2" descr="web9"/>
          <p:cNvPicPr>
            <a:picLocks noChangeAspect="1" noChangeArrowheads="1"/>
          </p:cNvPicPr>
          <p:nvPr/>
        </p:nvPicPr>
        <p:blipFill>
          <a:blip r:embed="rId2" cstate="print"/>
          <a:srcRect/>
          <a:stretch>
            <a:fillRect/>
          </a:stretch>
        </p:blipFill>
        <p:spPr bwMode="auto">
          <a:xfrm>
            <a:off x="611560" y="476672"/>
            <a:ext cx="4176464" cy="59046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Rectangle 1"/>
          <p:cNvSpPr>
            <a:spLocks noChangeArrowheads="1"/>
          </p:cNvSpPr>
          <p:nvPr/>
        </p:nvSpPr>
        <p:spPr bwMode="auto">
          <a:xfrm>
            <a:off x="5796136" y="1236970"/>
            <a:ext cx="2808312"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 </a:t>
            </a:r>
            <a:r>
              <a:rPr kumimoji="0" lang="ar-SA"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قنوات لبنية غير مفصلية </a:t>
            </a:r>
            <a:r>
              <a:rPr kumimoji="0" lang="en-US"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Non- Articulate </a:t>
            </a:r>
            <a:r>
              <a:rPr kumimoji="0" lang="en-US"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laticifers</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وتتكون القناة من خلية واحدة تمتد في النبات إلى مسافات كبيرة عن طريق استطالة الخلية وقد تكون هذه القنوات متفرعة أو غير متفرعة كما في نباتات بنت القنصل </a:t>
            </a:r>
            <a:r>
              <a:rPr kumimoji="0" lang="en-US" sz="24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Euphorbia</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شكل 122 : أ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79554" name="Picture 2" descr="web9"/>
          <p:cNvPicPr>
            <a:picLocks noChangeAspect="1" noChangeArrowheads="1"/>
          </p:cNvPicPr>
          <p:nvPr/>
        </p:nvPicPr>
        <p:blipFill>
          <a:blip r:embed="rId2" cstate="print"/>
          <a:srcRect/>
          <a:stretch>
            <a:fillRect/>
          </a:stretch>
        </p:blipFill>
        <p:spPr bwMode="auto">
          <a:xfrm>
            <a:off x="467544" y="476672"/>
            <a:ext cx="5256583" cy="58326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2" descr="Fig. 237.   Laticiferous cells in the stem of Euphorbia resinifera. p, parenchyma ; m, laticiferous cells. Magnified. (Tschirch.)"/>
          <p:cNvPicPr>
            <a:picLocks noChangeAspect="1" noChangeArrowheads="1"/>
          </p:cNvPicPr>
          <p:nvPr/>
        </p:nvPicPr>
        <p:blipFill>
          <a:blip r:embed="rId2" cstate="print"/>
          <a:srcRect/>
          <a:stretch>
            <a:fillRect/>
          </a:stretch>
        </p:blipFill>
        <p:spPr bwMode="auto">
          <a:xfrm>
            <a:off x="4175448" y="1412776"/>
            <a:ext cx="4212976" cy="4752528"/>
          </a:xfrm>
          <a:prstGeom prst="rect">
            <a:avLst/>
          </a:prstGeom>
          <a:noFill/>
        </p:spPr>
      </p:pic>
      <p:pic>
        <p:nvPicPr>
          <p:cNvPr id="14337" name="Picture 1" descr="web9"/>
          <p:cNvPicPr>
            <a:picLocks noChangeAspect="1" noChangeArrowheads="1"/>
          </p:cNvPicPr>
          <p:nvPr/>
        </p:nvPicPr>
        <p:blipFill>
          <a:blip r:embed="rId3" cstate="print"/>
          <a:srcRect/>
          <a:stretch>
            <a:fillRect/>
          </a:stretch>
        </p:blipFill>
        <p:spPr bwMode="auto">
          <a:xfrm>
            <a:off x="467544" y="1268760"/>
            <a:ext cx="3528392" cy="4896544"/>
          </a:xfrm>
          <a:prstGeom prst="rect">
            <a:avLst/>
          </a:prstGeom>
          <a:noFill/>
          <a:ln w="9525">
            <a:noFill/>
            <a:miter lim="800000"/>
            <a:headEnd/>
            <a:tailEnd/>
          </a:ln>
        </p:spPr>
      </p:pic>
      <p:sp>
        <p:nvSpPr>
          <p:cNvPr id="14338" name="Rectangle 2"/>
          <p:cNvSpPr>
            <a:spLocks noChangeArrowheads="1"/>
          </p:cNvSpPr>
          <p:nvPr/>
        </p:nvSpPr>
        <p:spPr bwMode="auto">
          <a:xfrm>
            <a:off x="827584" y="218378"/>
            <a:ext cx="7704856" cy="1354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 </a:t>
            </a:r>
            <a:r>
              <a:rPr kumimoji="0" lang="ar-SA" sz="1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1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قنوات لبنية غير مفصلية </a:t>
            </a:r>
            <a:r>
              <a:rPr kumimoji="0" lang="en-US" sz="1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Non- Articulate </a:t>
            </a:r>
            <a:r>
              <a:rPr kumimoji="0" lang="en-US" sz="1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laticifers</a:t>
            </a:r>
            <a:r>
              <a:rPr kumimoji="0" lang="ar-SA" sz="1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وتتكون القناة من خلية واحدة تمتد في النبات إلى مسافات كبيرة عن طريق استطالة الخلية وقد تكون هذه القنوات متفرعة أو غير متفرعة كما في نباتات بنت القنصل </a:t>
            </a:r>
            <a:r>
              <a:rPr kumimoji="0" lang="en-US" sz="12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Euphorbia</a:t>
            </a:r>
            <a:r>
              <a:rPr kumimoji="0" lang="en-US"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شكل 122 : أ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ChangeArrowheads="1"/>
          </p:cNvSpPr>
          <p:nvPr/>
        </p:nvSpPr>
        <p:spPr bwMode="auto">
          <a:xfrm>
            <a:off x="683568" y="81628"/>
            <a:ext cx="7992888" cy="68018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4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التركيب الداخلي للنبات</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4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وعلاقته بالبيئة</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4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يلعب الماء دوراً هاماً في توزيع النباتات في العالم ويعتبر أهم عوامل البيئة المحددة لهذا التوزيع وبناء على ذلك تقسم النباتات إلى ثلاثة أقسام رئيسية حسب احتياجها للماء هي النباتات المتوسطة والنباتات </a:t>
            </a:r>
            <a:r>
              <a:rPr kumimoji="0" lang="ar-SA" sz="4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الجفافية</a:t>
            </a:r>
            <a:r>
              <a:rPr kumimoji="0" lang="ar-SA" sz="4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والنباتات المائية. وهناك نباتات أخرى ملحية ومتطفلة </a:t>
            </a:r>
            <a:r>
              <a:rPr kumimoji="0" lang="ar-SA" sz="4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ومترممة</a:t>
            </a:r>
            <a:r>
              <a:rPr kumimoji="0" lang="ar-SA" sz="4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بالإضافة إلى نباتات عالقة وأخرى تنمو في الظل تعرف بنباتات الظل.</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395536" y="155847"/>
            <a:ext cx="828092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النباتات المتوسطة </a:t>
            </a:r>
            <a:r>
              <a:rPr kumimoji="0" lang="en-US"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Mesophytes</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وهي النباتات التي تنمو في بيئة محتواها المائي متوسط أو أمثل وتتمثل في معظم النباتات المزروعة والاقتصادية وبعض نباتات المناطق المعتدلة وأجزاء من المناطق الاستوائية، وهذه المناطق من البيئة محتواها المائي متوسط أو أمثل. ومن الأمثلة على هذه النباتات القطن، دوار الشمس والبرسيم والذرة والقمح. وتراكيبها الداخلية تتلاءم وهذا المحتوى المائي المتوسط حيث أنها تعيش في ظروف وسطية من ماء ودرجة حرارة وتربة. وهذه التراكيب تعتبر نماذج وسطية في صفاتها التشريحية عند مقارنتها بنباتات المناطق الأخرى التي تعيش في ظروف غير عادية، ( راجع التراكيب الداخلية لكل من الساق والورقة والجذر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ستطيل 1"/>
          <p:cNvSpPr/>
          <p:nvPr/>
        </p:nvSpPr>
        <p:spPr>
          <a:xfrm>
            <a:off x="4499992" y="404664"/>
            <a:ext cx="4320480" cy="4401205"/>
          </a:xfrm>
          <a:prstGeom prst="rect">
            <a:avLst/>
          </a:prstGeom>
        </p:spPr>
        <p:txBody>
          <a:bodyPr wrap="square">
            <a:spAutoFit/>
          </a:bodyPr>
          <a:lstStyle/>
          <a:p>
            <a:pPr lvl="0" indent="457200" algn="justLow" fontAlgn="base">
              <a:spcBef>
                <a:spcPct val="0"/>
              </a:spcBef>
              <a:spcAft>
                <a:spcPct val="0"/>
              </a:spcAft>
            </a:pPr>
            <a:r>
              <a:rPr lang="ar-SA" sz="2800" b="1" dirty="0" smtClean="0">
                <a:solidFill>
                  <a:srgbClr val="0070C0"/>
                </a:solidFill>
                <a:latin typeface="Traditional Arabic" pitchFamily="2" charset="-78"/>
                <a:ea typeface="Times New Roman" pitchFamily="18" charset="0"/>
                <a:cs typeface="Traditional Arabic" pitchFamily="2" charset="-78"/>
              </a:rPr>
              <a:t>ب - عناصر الأنابيب الغربالية </a:t>
            </a:r>
            <a:r>
              <a:rPr lang="en-US" sz="2800" b="1" dirty="0" smtClean="0">
                <a:solidFill>
                  <a:srgbClr val="FF0000"/>
                </a:solidFill>
                <a:latin typeface="Traditional Arabic" pitchFamily="2" charset="-78"/>
                <a:ea typeface="Times New Roman" pitchFamily="18" charset="0"/>
                <a:cs typeface="Traditional Arabic" pitchFamily="2" charset="-78"/>
              </a:rPr>
              <a:t>Sieve tube elements</a:t>
            </a:r>
            <a:r>
              <a:rPr lang="ar-SA" sz="2800" b="1" dirty="0" smtClean="0">
                <a:latin typeface="Traditional Arabic" pitchFamily="2" charset="-78"/>
                <a:ea typeface="Times New Roman" pitchFamily="18" charset="0"/>
                <a:cs typeface="Traditional Arabic" pitchFamily="2" charset="-78"/>
              </a:rPr>
              <a:t> </a:t>
            </a:r>
            <a:endParaRPr lang="en-US" sz="2800" dirty="0" smtClean="0">
              <a:latin typeface="Arial" pitchFamily="34" charset="0"/>
              <a:cs typeface="Arial" pitchFamily="34" charset="0"/>
            </a:endParaRPr>
          </a:p>
          <a:p>
            <a:pPr lvl="0" indent="457200" algn="justLow" eaLnBrk="0" fontAlgn="base" hangingPunct="0">
              <a:spcBef>
                <a:spcPct val="0"/>
              </a:spcBef>
              <a:spcAft>
                <a:spcPct val="0"/>
              </a:spcAft>
            </a:pPr>
            <a:r>
              <a:rPr lang="ar-SA" sz="2800" dirty="0" smtClean="0">
                <a:latin typeface="Traditional Arabic" pitchFamily="2" charset="-78"/>
                <a:ea typeface="Times New Roman" pitchFamily="18" charset="0"/>
                <a:cs typeface="Traditional Arabic" pitchFamily="2" charset="-78"/>
              </a:rPr>
              <a:t>خلايا حية ذات جدر سليولوزية وبكتينية، وتتميز بالإضافة إلى المساحات الغربالية في الجدر الجانبية بوجود مساحات غربالية متخصصة في صورة صفائح توجد بالجدر النهائية وقد تكون مائلة كثيراً أو مستقيمة وتترتب عناصر الأنبوب الغربالي فوق بعضها البعض في سلسلة طويلة وتعتبر أكثر رقياً من الخلايا الغربالية.</a:t>
            </a:r>
            <a:endParaRPr lang="en-US" sz="2800" dirty="0" smtClean="0">
              <a:latin typeface="Arial" pitchFamily="34" charset="0"/>
              <a:cs typeface="Arial"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875" y="209550"/>
            <a:ext cx="3685955" cy="4155554"/>
          </a:xfrm>
          <a:prstGeom prst="rect">
            <a:avLst/>
          </a:prstGeom>
        </p:spPr>
      </p:pic>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2868" name="Picture 4" descr="C:\Users\user\Desktop\pictuers Folders\Stem &amp;root\Leaf T.S. Dicot..jpg"/>
          <p:cNvPicPr>
            <a:picLocks noChangeAspect="1" noChangeArrowheads="1"/>
          </p:cNvPicPr>
          <p:nvPr/>
        </p:nvPicPr>
        <p:blipFill>
          <a:blip r:embed="rId2" cstate="print"/>
          <a:srcRect/>
          <a:stretch>
            <a:fillRect/>
          </a:stretch>
        </p:blipFill>
        <p:spPr bwMode="auto">
          <a:xfrm>
            <a:off x="1979712" y="3501008"/>
            <a:ext cx="5832648" cy="2996952"/>
          </a:xfrm>
          <a:prstGeom prst="rect">
            <a:avLst/>
          </a:prstGeom>
          <a:noFill/>
        </p:spPr>
      </p:pic>
      <p:pic>
        <p:nvPicPr>
          <p:cNvPr id="6" name="Picture 2" descr="D:\Pictures\images.jpg"/>
          <p:cNvPicPr>
            <a:picLocks noChangeAspect="1" noChangeArrowheads="1"/>
          </p:cNvPicPr>
          <p:nvPr/>
        </p:nvPicPr>
        <p:blipFill>
          <a:blip r:embed="rId3" cstate="print"/>
          <a:srcRect/>
          <a:stretch>
            <a:fillRect/>
          </a:stretch>
        </p:blipFill>
        <p:spPr bwMode="auto">
          <a:xfrm>
            <a:off x="2555776" y="620688"/>
            <a:ext cx="5328592" cy="2664296"/>
          </a:xfrm>
          <a:prstGeom prst="rect">
            <a:avLst/>
          </a:prstGeom>
          <a:noFill/>
        </p:spPr>
      </p:pic>
    </p:spTree>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user\Desktop\pictuers Folders\Stem &amp;root\Dicot.&amp;monocot.T.S..STEM.jpg"/>
          <p:cNvPicPr>
            <a:picLocks noChangeAspect="1" noChangeArrowheads="1"/>
          </p:cNvPicPr>
          <p:nvPr/>
        </p:nvPicPr>
        <p:blipFill>
          <a:blip r:embed="rId2" cstate="print"/>
          <a:srcRect/>
          <a:stretch>
            <a:fillRect/>
          </a:stretch>
        </p:blipFill>
        <p:spPr bwMode="auto">
          <a:xfrm rot="5400000">
            <a:off x="-485401" y="2077689"/>
            <a:ext cx="4968553" cy="2630615"/>
          </a:xfrm>
          <a:prstGeom prst="rect">
            <a:avLst/>
          </a:prstGeom>
          <a:noFill/>
        </p:spPr>
      </p:pic>
      <p:pic>
        <p:nvPicPr>
          <p:cNvPr id="299010" name="Picture 2" descr="C:\Users\user\Desktop\pictuers Folders\Stem &amp;root\Monocot.root.jpg"/>
          <p:cNvPicPr>
            <a:picLocks noChangeAspect="1" noChangeArrowheads="1"/>
          </p:cNvPicPr>
          <p:nvPr/>
        </p:nvPicPr>
        <p:blipFill>
          <a:blip r:embed="rId3" cstate="print"/>
          <a:srcRect/>
          <a:stretch>
            <a:fillRect/>
          </a:stretch>
        </p:blipFill>
        <p:spPr bwMode="auto">
          <a:xfrm>
            <a:off x="4067944" y="3501008"/>
            <a:ext cx="3456384" cy="2880320"/>
          </a:xfrm>
          <a:prstGeom prst="rect">
            <a:avLst/>
          </a:prstGeom>
          <a:noFill/>
        </p:spPr>
      </p:pic>
      <p:pic>
        <p:nvPicPr>
          <p:cNvPr id="299011" name="Picture 3" descr="C:\Users\user\Desktop\pictuers Folders\Stem &amp;root\root-ranunculus-500.jpg"/>
          <p:cNvPicPr>
            <a:picLocks noChangeAspect="1" noChangeArrowheads="1"/>
          </p:cNvPicPr>
          <p:nvPr/>
        </p:nvPicPr>
        <p:blipFill>
          <a:blip r:embed="rId4" cstate="print"/>
          <a:srcRect/>
          <a:stretch>
            <a:fillRect/>
          </a:stretch>
        </p:blipFill>
        <p:spPr bwMode="auto">
          <a:xfrm>
            <a:off x="4499992" y="476673"/>
            <a:ext cx="3168352" cy="2747126"/>
          </a:xfrm>
          <a:prstGeom prst="rect">
            <a:avLst/>
          </a:prstGeom>
          <a:noFill/>
        </p:spPr>
      </p:pic>
    </p:spTree>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611560" y="332657"/>
            <a:ext cx="7848872" cy="67435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النباتات الجافة ( الجفافية ) </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Xerophytes</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وتتميز هذه النباتات بقدرتها على مقاومة الجفاف والنمو في أماكن جافة </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Arid</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 شبه جافة </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Semi-arid </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وتختلف هذه النباتات عن الوسطية من الناحيتين الفسيولوجية والتركيبية ومع أن الأعضاء والأنسجة الداخلية لا يتغير تركيبها كثيراً إلا أنها ذات فعالية كبيرة من الناحية الوظيفية ومن هذه الاختلافات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مايلي</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تتميز النباتات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الجفافية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بمجموع جذري كبير الحجم متعمق في التربة أو منتشر سطحياً أو كلاهما ليتمكن من امتصاص كمية كبيرة من الماء مثل نبات الزيتون.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تتميز الخلايا بضغط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إسموزي</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عال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لزيادة المقدرة على امتصاص الماء حتى من التربة الملحية وكذلك قدرة هذه الخلايا على مقاومة الأثر السام للمحلول الملحي. أما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التحورات</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التركيبية والتي تهدف إلى التقليل من فقد الماء الممتص منها:</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539552" y="640872"/>
            <a:ext cx="8208912"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التلجنن</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والتأدم</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تتميز النباتات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الجفافية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بأدمة سميكة جداً بمقارنتها بالنباتات المتوسطة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قد تصل إلى سمك جدار الخلية الخارجي أو تزيد ويصحب ذلك نفاذ مادة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الكيوتين</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إلى الجدران القطرية للبشرة وأحياناً قد تترسب على جدر الخلايا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العمادية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الموالية للبشرة وبجانب الأدمة قد تترسب كمية كبيرة من مادة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اللجنين</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على جدر خلايا البشرة وقد يصل ترسب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اللجنين</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إلى الخلايا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العمادية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التي تقع تحت البشرة أو المحيطة بالغرف تحت الثغرية. وقد يتكون في كثير من الأحيان طبقة من الشمع تغطي البشرة كما في ورقة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السيكاس</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كما أن بعض النباتات تفرز كمية كبيرة من الشمع خارج البشرة مما يجعلها ذات قيمة تجارية مثل نخيل الشمع ذات الأوراق الجلدية </a:t>
            </a:r>
            <a:r>
              <a:rPr kumimoji="0" lang="en-US" sz="24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Copernica</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وشجرة الشمع </a:t>
            </a:r>
            <a:r>
              <a:rPr kumimoji="0" lang="en-US" sz="24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Cycas</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136).</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النسيج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السكلرنشيمي</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يتكون عادة تحت البشرة 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اسكلرنشيمية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وإضافة إلى ذلك يتكون نسيج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دعامي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من ألياف أو خلايا حجرية بين تحت البشرة والنسيج الوسطي ليحمي النسيج الوسطي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مثل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البانكسيا</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Banksia</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والملاكوفيلاس</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Malacophyllus</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 تتكون أشرطة متوازية تحت البشرة من خلايا حجرية أو ألياف كما في ورقة نبات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الهاكيا</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Hakea</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137 ).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uni-muenster.de/GeoPalaeontologie/Palaeo/Palbot/cut1a.jpg"/>
          <p:cNvPicPr>
            <a:picLocks noChangeAspect="1" noChangeArrowheads="1"/>
          </p:cNvPicPr>
          <p:nvPr/>
        </p:nvPicPr>
        <p:blipFill>
          <a:blip r:embed="rId2" cstate="print"/>
          <a:srcRect/>
          <a:stretch>
            <a:fillRect/>
          </a:stretch>
        </p:blipFill>
        <p:spPr bwMode="auto">
          <a:xfrm>
            <a:off x="899593" y="980728"/>
            <a:ext cx="7308810" cy="5328592"/>
          </a:xfrm>
          <a:prstGeom prst="rect">
            <a:avLst/>
          </a:prstGeom>
          <a:noFill/>
        </p:spPr>
      </p:pic>
    </p:spTree>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034" name="Picture 2" descr="Picture 055"/>
          <p:cNvPicPr>
            <a:picLocks noChangeAspect="1" noChangeArrowheads="1"/>
          </p:cNvPicPr>
          <p:nvPr/>
        </p:nvPicPr>
        <p:blipFill>
          <a:blip r:embed="rId2" cstate="print"/>
          <a:srcRect/>
          <a:stretch>
            <a:fillRect/>
          </a:stretch>
        </p:blipFill>
        <p:spPr bwMode="auto">
          <a:xfrm>
            <a:off x="1691680" y="908720"/>
            <a:ext cx="6264696" cy="51359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395536" y="256522"/>
            <a:ext cx="8208912"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3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الشعيرات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تساعد الشعيرات الموجودة على سطح النبات على إعاقة مرور الهواء مباشرة لسطح النبات إذ أن وجودها يمنع أو يقلل من سرعة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النتح</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خلال الثغور وقد تتجمع هذه الشعيرات قرب الثغور أو تنتشر على سطح الورقة وهذا التركيب يمنع فقد الماء من النباتات وخاصة في مناطق الألب المعرضة للرياح الشديدة. وتوصف النباتات التي تغطى أوراقها بشعيرات كثيفة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بالمشعره</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مثل نباتات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السلفيا</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Salvia</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138 ).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4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إلتفاف</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الأوراق</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تلتف الأوراق في بعض النباتات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الجفافية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التفافاً تاماً تحت ظروف الجفاف ومن أمثلتها الحشائش الصحراوية وتقع الثغور داخل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الإلتفاف</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ويكون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الإلتفاف</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ناحية تواجد الثغور سواءً وجدت على السطح العلوي أو السفلي حيث أن الثغور دائماً توجد على سطح واحد وبذلك تكون الثغور محمية مما يعيق حركة الهواء فوق المساحات الثغرية مثل نبات قصب الرمال </a:t>
            </a:r>
            <a:r>
              <a:rPr kumimoji="0" lang="en-US" sz="28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Ammophila</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ونبات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الكازورينا</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Casuarina</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139 ).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2082" name="Picture 2" descr="C:\Users\user\Desktop\plant botany world\Trichomes\4.jpg"/>
          <p:cNvPicPr>
            <a:picLocks noChangeAspect="1" noChangeArrowheads="1"/>
          </p:cNvPicPr>
          <p:nvPr/>
        </p:nvPicPr>
        <p:blipFill>
          <a:blip r:embed="rId2" cstate="print"/>
          <a:srcRect/>
          <a:stretch>
            <a:fillRect/>
          </a:stretch>
        </p:blipFill>
        <p:spPr bwMode="auto">
          <a:xfrm>
            <a:off x="1475656" y="577850"/>
            <a:ext cx="6624736" cy="5702300"/>
          </a:xfrm>
          <a:prstGeom prst="rect">
            <a:avLst/>
          </a:prstGeom>
          <a:noFill/>
        </p:spPr>
      </p:pic>
    </p:spTree>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1058" name="Picture 2" descr="D:\plant botany world1\Plant anatomy and environment relations\ammophil.jpg"/>
          <p:cNvPicPr>
            <a:picLocks noChangeAspect="1" noChangeArrowheads="1"/>
          </p:cNvPicPr>
          <p:nvPr/>
        </p:nvPicPr>
        <p:blipFill>
          <a:blip r:embed="rId2" cstate="print"/>
          <a:srcRect/>
          <a:stretch>
            <a:fillRect/>
          </a:stretch>
        </p:blipFill>
        <p:spPr bwMode="auto">
          <a:xfrm>
            <a:off x="457200" y="332656"/>
            <a:ext cx="8147248" cy="5976664"/>
          </a:xfrm>
          <a:prstGeom prst="rect">
            <a:avLst/>
          </a:prstGeom>
          <a:noFill/>
        </p:spPr>
      </p:pic>
    </p:spTree>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539552" y="452590"/>
            <a:ext cx="7920880" cy="58169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5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تركيب الثغور</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اختزال عدد الثغور في النباتات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الجفافية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يساعد على انخفاض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النتح</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حيث أن ذلك لها أهمية كبيرة في النباتات الصحراوية كما أن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التحور</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الكامل في تركيب الجهاز الثغري يقلل من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النتح</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وذلك بانخفاض هذه الثغور عن سطح مستوى خلايا البشرة حيث تكون الخلايا الحارسة ذات شكل معين وترتيب خاص يجعلها تكون غرفة ثغرية متصلة بالثغر خلال فتحة ضيفة ويساعد هذا التركيب على عزل الثغر عن تيار الهواء المباشر كما في نبات الصنوبر </a:t>
            </a:r>
            <a:r>
              <a:rPr kumimoji="0" lang="en-US" sz="20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Pinus</a:t>
            </a:r>
            <a:r>
              <a:rPr kumimoji="0" lang="en-US"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sp.</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وقد تتجمع عدد من الثغور في تجويف كبير مزود بعدد كبير من الشعيرات كما في نبات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الكازورينا</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والدفلة</a:t>
            </a:r>
            <a:r>
              <a:rPr kumimoji="0" lang="en-US" sz="20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Nerium</a:t>
            </a:r>
            <a:r>
              <a:rPr kumimoji="0" lang="en-US"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140).</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6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اختزال سطح الورقة</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اختزال سطح الورقة يساعد جزئياً على الإقلال من كمية الماء المفقودة حيث أن السطح المعرض من جسم النبات ( الأوراق ) يكون صغيراً نسبياً عند مقارنته بمثيله من النباتات الوسطية وقد تكون أوراق هذا النبات صغيرة جداً أو تختفي في النبات البالغ أو تكون على هيئة حراشف صغيرة مثل نبات ذيل الحصان.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والكازورينا</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والاسبرجس</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والعرفج</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والغضا</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والأرطي</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وفي معظم هذه النباتات صغيرة الأوراق أو المعدومة والتي على هيئة حراشف يكون التمثيل الضوئي عن طريق السيقان الخضراء ( شكل 141 ).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ومن النباتات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الجفافية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مجموعة يطلق عليها النباتات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العصيرية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الجفافية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Suculent</a:t>
            </a:r>
            <a:r>
              <a:rPr kumimoji="0" lang="en-US"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plants</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تتميز بوجود سيقان أو أوراق أو كلاهما لحمية كما تتميز بوجود أنسجة مميزة لتخزين الماء والمواد المخاطية وتقع هذه الأنسجة تحت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البشرتين</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الأوراق أو على جانبي الورقة أو في الوسط وهذه الأنسجة ذات خلايا كبيرة رقيقة الجدر. كما في ورقة نبات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البجونيا</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0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Begonia</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ونبات الصبار والتين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الشوكي</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(شكل 142 ).</a:t>
            </a:r>
            <a:endParaRPr kumimoji="0" lang="ar-SA"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9872" y="260648"/>
            <a:ext cx="5400600" cy="5324535"/>
          </a:xfrm>
          <a:prstGeom prst="rect">
            <a:avLst/>
          </a:prstGeom>
        </p:spPr>
        <p:txBody>
          <a:bodyPr wrap="square">
            <a:spAutoFit/>
          </a:bodyPr>
          <a:lstStyle/>
          <a:p>
            <a:pPr lvl="0" indent="457200" algn="justLow" eaLnBrk="0" fontAlgn="base" hangingPunct="0">
              <a:spcBef>
                <a:spcPct val="0"/>
              </a:spcBef>
              <a:spcAft>
                <a:spcPct val="0"/>
              </a:spcAft>
            </a:pPr>
            <a:r>
              <a:rPr lang="ar-SA" sz="2800" b="1" dirty="0" smtClean="0">
                <a:solidFill>
                  <a:srgbClr val="0070C0"/>
                </a:solidFill>
                <a:latin typeface="Traditional Arabic" pitchFamily="2" charset="-78"/>
                <a:ea typeface="Times New Roman" pitchFamily="18" charset="0"/>
                <a:cs typeface="Traditional Arabic" pitchFamily="2" charset="-78"/>
              </a:rPr>
              <a:t>المساحات </a:t>
            </a:r>
            <a:r>
              <a:rPr lang="ar-SA" sz="2800" b="1" dirty="0">
                <a:solidFill>
                  <a:srgbClr val="0070C0"/>
                </a:solidFill>
                <a:latin typeface="Traditional Arabic" pitchFamily="2" charset="-78"/>
                <a:ea typeface="Times New Roman" pitchFamily="18" charset="0"/>
                <a:cs typeface="Traditional Arabic" pitchFamily="2" charset="-78"/>
              </a:rPr>
              <a:t>الغربالية المتخصصة </a:t>
            </a:r>
            <a:r>
              <a:rPr lang="ar-SA" sz="2800" b="1" dirty="0" smtClean="0">
                <a:solidFill>
                  <a:srgbClr val="0070C0"/>
                </a:solidFill>
                <a:latin typeface="Traditional Arabic" pitchFamily="2" charset="-78"/>
                <a:ea typeface="Times New Roman" pitchFamily="18" charset="0"/>
                <a:cs typeface="Traditional Arabic" pitchFamily="2" charset="-78"/>
              </a:rPr>
              <a:t>:</a:t>
            </a:r>
          </a:p>
          <a:p>
            <a:pPr lvl="0" indent="457200" algn="justLow" eaLnBrk="0" fontAlgn="base" hangingPunct="0">
              <a:spcBef>
                <a:spcPct val="0"/>
              </a:spcBef>
              <a:spcAft>
                <a:spcPct val="0"/>
              </a:spcAft>
            </a:pPr>
            <a:r>
              <a:rPr lang="ar-SA" sz="2400" dirty="0" smtClean="0">
                <a:solidFill>
                  <a:prstClr val="black"/>
                </a:solidFill>
                <a:latin typeface="Traditional Arabic" pitchFamily="2" charset="-78"/>
                <a:ea typeface="Times New Roman" pitchFamily="18" charset="0"/>
                <a:cs typeface="Traditional Arabic" pitchFamily="2" charset="-78"/>
              </a:rPr>
              <a:t>تكون </a:t>
            </a:r>
            <a:r>
              <a:rPr lang="ar-SA" sz="2400" dirty="0">
                <a:solidFill>
                  <a:prstClr val="black"/>
                </a:solidFill>
                <a:latin typeface="Traditional Arabic" pitchFamily="2" charset="-78"/>
                <a:ea typeface="Times New Roman" pitchFamily="18" charset="0"/>
                <a:cs typeface="Traditional Arabic" pitchFamily="2" charset="-78"/>
              </a:rPr>
              <a:t>واسعة الثقوب وقد تترسب مادة </a:t>
            </a:r>
            <a:r>
              <a:rPr lang="ar-SA" sz="2400" b="1" dirty="0">
                <a:solidFill>
                  <a:srgbClr val="0070C0"/>
                </a:solidFill>
                <a:latin typeface="Traditional Arabic" pitchFamily="2" charset="-78"/>
                <a:ea typeface="Times New Roman" pitchFamily="18" charset="0"/>
                <a:cs typeface="Traditional Arabic" pitchFamily="2" charset="-78"/>
              </a:rPr>
              <a:t>الكـالوس</a:t>
            </a:r>
            <a:r>
              <a:rPr lang="ar-SA" sz="2400" dirty="0">
                <a:solidFill>
                  <a:prstClr val="black"/>
                </a:solidFill>
                <a:latin typeface="Traditional Arabic" pitchFamily="2" charset="-78"/>
                <a:ea typeface="Times New Roman" pitchFamily="18" charset="0"/>
                <a:cs typeface="Traditional Arabic" pitchFamily="2" charset="-78"/>
              </a:rPr>
              <a:t> </a:t>
            </a:r>
            <a:r>
              <a:rPr lang="en-US" sz="2400" b="1" dirty="0">
                <a:solidFill>
                  <a:srgbClr val="FF0000"/>
                </a:solidFill>
                <a:latin typeface="Traditional Arabic" pitchFamily="2" charset="-78"/>
                <a:ea typeface="Times New Roman" pitchFamily="18" charset="0"/>
                <a:cs typeface="Traditional Arabic" pitchFamily="2" charset="-78"/>
              </a:rPr>
              <a:t>Callose</a:t>
            </a:r>
            <a:r>
              <a:rPr lang="en-US" sz="2400" dirty="0">
                <a:solidFill>
                  <a:prstClr val="black"/>
                </a:solidFill>
                <a:latin typeface="Traditional Arabic" pitchFamily="2" charset="-78"/>
                <a:ea typeface="Times New Roman" pitchFamily="18" charset="0"/>
                <a:cs typeface="Traditional Arabic" pitchFamily="2" charset="-78"/>
              </a:rPr>
              <a:t> </a:t>
            </a:r>
            <a:r>
              <a:rPr lang="ar-SA" sz="2400" dirty="0">
                <a:solidFill>
                  <a:prstClr val="black"/>
                </a:solidFill>
                <a:latin typeface="Traditional Arabic" pitchFamily="2" charset="-78"/>
                <a:ea typeface="Times New Roman" pitchFamily="18" charset="0"/>
                <a:cs typeface="Traditional Arabic" pitchFamily="2" charset="-78"/>
              </a:rPr>
              <a:t>( وهي </a:t>
            </a:r>
            <a:r>
              <a:rPr lang="ar-SA" sz="2400" dirty="0" smtClean="0">
                <a:solidFill>
                  <a:prstClr val="black"/>
                </a:solidFill>
                <a:latin typeface="Traditional Arabic" pitchFamily="2" charset="-78"/>
                <a:ea typeface="Times New Roman" pitchFamily="18" charset="0"/>
                <a:cs typeface="Traditional Arabic" pitchFamily="2" charset="-78"/>
              </a:rPr>
              <a:t>مادة </a:t>
            </a:r>
            <a:r>
              <a:rPr lang="ar-SA" sz="2400" dirty="0">
                <a:solidFill>
                  <a:prstClr val="black"/>
                </a:solidFill>
                <a:latin typeface="Traditional Arabic" pitchFamily="2" charset="-78"/>
                <a:ea typeface="Times New Roman" pitchFamily="18" charset="0"/>
                <a:cs typeface="Traditional Arabic" pitchFamily="2" charset="-78"/>
              </a:rPr>
              <a:t>كربوايدراتية عديدة السكريات تعطي لوناً أزرق مع أزرق الميثيلين ) حول الجدر الداخلية  لهذه الثقوب أو قد تتعداها إلى المساحات بين الثقوب بحيث تشغل جميع مساحة الجدار العرضي وتسمى هذه المساحات الغربالية المتخصصة </a:t>
            </a:r>
            <a:r>
              <a:rPr lang="ar-SA" sz="2400" b="1" dirty="0">
                <a:solidFill>
                  <a:srgbClr val="0070C0"/>
                </a:solidFill>
                <a:latin typeface="Traditional Arabic" pitchFamily="2" charset="-78"/>
                <a:ea typeface="Times New Roman" pitchFamily="18" charset="0"/>
                <a:cs typeface="Traditional Arabic" pitchFamily="2" charset="-78"/>
              </a:rPr>
              <a:t>بالصفائح الغربالية </a:t>
            </a:r>
            <a:r>
              <a:rPr lang="en-US" sz="2400" b="1" dirty="0">
                <a:solidFill>
                  <a:srgbClr val="FF0000"/>
                </a:solidFill>
                <a:latin typeface="Traditional Arabic" pitchFamily="2" charset="-78"/>
                <a:ea typeface="Times New Roman" pitchFamily="18" charset="0"/>
                <a:cs typeface="Traditional Arabic" pitchFamily="2" charset="-78"/>
              </a:rPr>
              <a:t>Sieve plates</a:t>
            </a:r>
            <a:r>
              <a:rPr lang="ar-SA" sz="2400" dirty="0">
                <a:solidFill>
                  <a:prstClr val="black"/>
                </a:solidFill>
                <a:latin typeface="Traditional Arabic" pitchFamily="2" charset="-78"/>
                <a:ea typeface="Times New Roman" pitchFamily="18" charset="0"/>
                <a:cs typeface="Traditional Arabic" pitchFamily="2" charset="-78"/>
              </a:rPr>
              <a:t>، وقد تتكون الصفيحة الغربالية من مساحة غربالية واحدة أو من عدة مساحات غربالية . ويتراكم الكالوز في هذه الثقوب بكميات كبيرة خلال فترة الشتاء بحيث يسدها ثم يذوب في فصل الربيع. وخلية الأنبوب الغربالي أوعنصر الأنبوب الغربالي يحتوي على بروتوبلاست ولكن تختفي النواة عند البلوغ في معظم النباتات ذوات الفلقتين ( إيفرت </a:t>
            </a:r>
            <a:r>
              <a:rPr lang="en-US" sz="2400" dirty="0">
                <a:solidFill>
                  <a:prstClr val="black"/>
                </a:solidFill>
                <a:latin typeface="Traditional Arabic" pitchFamily="2" charset="-78"/>
                <a:ea typeface="Times New Roman" pitchFamily="18" charset="0"/>
                <a:cs typeface="Traditional Arabic" pitchFamily="2" charset="-78"/>
              </a:rPr>
              <a:t>Evert</a:t>
            </a:r>
            <a:r>
              <a:rPr lang="ar-SA" sz="2400" dirty="0">
                <a:solidFill>
                  <a:prstClr val="black"/>
                </a:solidFill>
                <a:latin typeface="Times New Roman" pitchFamily="18" charset="0"/>
                <a:ea typeface="Times New Roman" pitchFamily="18" charset="0"/>
                <a:cs typeface="Traditional Arabic" pitchFamily="2" charset="-78"/>
              </a:rPr>
              <a:t> 1990</a:t>
            </a:r>
            <a:r>
              <a:rPr lang="en-US" sz="2400" dirty="0">
                <a:solidFill>
                  <a:prstClr val="black"/>
                </a:solidFill>
                <a:latin typeface="Traditional Arabic" pitchFamily="2" charset="-78"/>
                <a:ea typeface="Times New Roman" pitchFamily="18" charset="0"/>
                <a:cs typeface="Traditional Arabic" pitchFamily="2" charset="-78"/>
              </a:rPr>
              <a:t> </a:t>
            </a:r>
            <a:r>
              <a:rPr lang="ar-SA" sz="2400" dirty="0">
                <a:solidFill>
                  <a:prstClr val="black"/>
                </a:solidFill>
                <a:latin typeface="Traditional Arabic" pitchFamily="2" charset="-78"/>
                <a:ea typeface="Times New Roman" pitchFamily="18" charset="0"/>
                <a:cs typeface="Traditional Arabic" pitchFamily="2" charset="-78"/>
              </a:rPr>
              <a:t>وكذلك في معظم نباتات ذوات الفلقة الواحدة ( إلفثيريو </a:t>
            </a:r>
            <a:r>
              <a:rPr lang="en-US" sz="2400" dirty="0" err="1">
                <a:solidFill>
                  <a:prstClr val="black"/>
                </a:solidFill>
                <a:latin typeface="Traditional Arabic" pitchFamily="2" charset="-78"/>
                <a:ea typeface="Times New Roman" pitchFamily="18" charset="0"/>
                <a:cs typeface="Traditional Arabic" pitchFamily="2" charset="-78"/>
              </a:rPr>
              <a:t>Eleftheriou</a:t>
            </a:r>
            <a:r>
              <a:rPr lang="ar-SA" sz="2400" dirty="0">
                <a:solidFill>
                  <a:prstClr val="black"/>
                </a:solidFill>
                <a:latin typeface="Times New Roman" pitchFamily="18" charset="0"/>
                <a:ea typeface="Times New Roman" pitchFamily="18" charset="0"/>
                <a:cs typeface="Traditional Arabic" pitchFamily="2" charset="-78"/>
              </a:rPr>
              <a:t>، 1990)</a:t>
            </a:r>
            <a:r>
              <a:rPr lang="en-US" sz="2400" dirty="0" smtClean="0">
                <a:solidFill>
                  <a:prstClr val="black"/>
                </a:solidFill>
                <a:latin typeface="Traditional Arabic" pitchFamily="2" charset="-78"/>
                <a:ea typeface="Times New Roman" pitchFamily="18" charset="0"/>
                <a:cs typeface="Traditional Arabic" pitchFamily="2" charset="-78"/>
              </a:rPr>
              <a:t>.(</a:t>
            </a:r>
            <a:endParaRPr lang="ar-SA" sz="2400" dirty="0">
              <a:solidFill>
                <a:prstClr val="black"/>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75" y="0"/>
            <a:ext cx="3384376" cy="372005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3720058"/>
            <a:ext cx="2808312" cy="2948576"/>
          </a:xfrm>
          <a:prstGeom prst="rect">
            <a:avLst/>
          </a:prstGeom>
        </p:spPr>
      </p:pic>
    </p:spTree>
    <p:extLst>
      <p:ext uri="{BB962C8B-B14F-4D97-AF65-F5344CB8AC3E}">
        <p14:creationId xmlns:p14="http://schemas.microsoft.com/office/powerpoint/2010/main" val="869609945"/>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botany.hawaii.edu/faculty/webb/BOT311/bot311-00/PlantWatMove/EpiTolBlStomataLab500.jpg">
            <a:hlinkClick r:id="rId2"/>
          </p:cNvPr>
          <p:cNvPicPr>
            <a:picLocks noChangeAspect="1" noChangeArrowheads="1"/>
          </p:cNvPicPr>
          <p:nvPr/>
        </p:nvPicPr>
        <p:blipFill>
          <a:blip r:embed="rId3" cstate="print"/>
          <a:srcRect/>
          <a:stretch>
            <a:fillRect/>
          </a:stretch>
        </p:blipFill>
        <p:spPr bwMode="auto">
          <a:xfrm>
            <a:off x="610237" y="764704"/>
            <a:ext cx="8330337" cy="5760640"/>
          </a:xfrm>
          <a:prstGeom prst="rect">
            <a:avLst/>
          </a:prstGeom>
          <a:noFill/>
        </p:spPr>
      </p:pic>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5154" name="Picture 2" descr="D:\Pictures\A49a.jpg"/>
          <p:cNvPicPr>
            <a:picLocks noChangeAspect="1" noChangeArrowheads="1"/>
          </p:cNvPicPr>
          <p:nvPr/>
        </p:nvPicPr>
        <p:blipFill>
          <a:blip r:embed="rId2" cstate="print"/>
          <a:srcRect/>
          <a:stretch>
            <a:fillRect/>
          </a:stretch>
        </p:blipFill>
        <p:spPr bwMode="auto">
          <a:xfrm>
            <a:off x="730250" y="836712"/>
            <a:ext cx="7683500" cy="5328592"/>
          </a:xfrm>
          <a:prstGeom prst="rect">
            <a:avLst/>
          </a:prstGeom>
          <a:noFill/>
        </p:spPr>
      </p:pic>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3106" name="Picture 2" descr="D:\plant botany world1\Plant anatomy and environment relations\الثغر الغائر-  في ورقة الصنوبر-.jpg"/>
          <p:cNvPicPr>
            <a:picLocks noChangeAspect="1" noChangeArrowheads="1"/>
          </p:cNvPicPr>
          <p:nvPr/>
        </p:nvPicPr>
        <p:blipFill>
          <a:blip r:embed="rId2" cstate="print"/>
          <a:srcRect/>
          <a:stretch>
            <a:fillRect/>
          </a:stretch>
        </p:blipFill>
        <p:spPr bwMode="auto">
          <a:xfrm>
            <a:off x="611560" y="908721"/>
            <a:ext cx="7416824" cy="5256584"/>
          </a:xfrm>
          <a:prstGeom prst="rect">
            <a:avLst/>
          </a:prstGeom>
          <a:noFill/>
        </p:spPr>
      </p:pic>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02" name="Picture 2" descr="D:\plant botany world1\Plant anatomy and environment relations\تجاويف ثغريه في ورقة نبات الدفله.jpg"/>
          <p:cNvPicPr>
            <a:picLocks noChangeAspect="1" noChangeArrowheads="1"/>
          </p:cNvPicPr>
          <p:nvPr/>
        </p:nvPicPr>
        <p:blipFill>
          <a:blip r:embed="rId2" cstate="print"/>
          <a:srcRect/>
          <a:stretch>
            <a:fillRect/>
          </a:stretch>
        </p:blipFill>
        <p:spPr bwMode="auto">
          <a:xfrm>
            <a:off x="1835696" y="1371600"/>
            <a:ext cx="6480720" cy="4937720"/>
          </a:xfrm>
          <a:prstGeom prst="rect">
            <a:avLst/>
          </a:prstGeom>
          <a:noFill/>
        </p:spPr>
      </p:pic>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Picture 2" descr="C:\Users\user\Desktop\صورمورفولوجيا النبات وتشريحه\New Folder (2)\Picture 007.jpg"/>
          <p:cNvPicPr>
            <a:picLocks noChangeAspect="1" noChangeArrowheads="1"/>
          </p:cNvPicPr>
          <p:nvPr/>
        </p:nvPicPr>
        <p:blipFill>
          <a:blip r:embed="rId2" cstate="print"/>
          <a:srcRect/>
          <a:stretch>
            <a:fillRect/>
          </a:stretch>
        </p:blipFill>
        <p:spPr bwMode="auto">
          <a:xfrm>
            <a:off x="2195736" y="1196752"/>
            <a:ext cx="5544616" cy="4752528"/>
          </a:xfrm>
          <a:prstGeom prst="rect">
            <a:avLst/>
          </a:prstGeom>
          <a:noFill/>
        </p:spPr>
      </p:pic>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0" y="216886"/>
            <a:ext cx="8604448" cy="66787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tab pos="457200" algn="l"/>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النباتات المائية </a:t>
            </a:r>
            <a:r>
              <a:rPr kumimoji="0" lang="en-US"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Hydrophytes</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457200"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توجد هذه النباتات في بيئة مائية إما أن تكون مغمورة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Submerged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أو طافية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Floating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أو أن يكون جزؤها السفلي مغموراً في الماء والأجزاء الأخرى هوائية وتسمى بالنباتات البرمائية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Amphibious plants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ولا يظهر على هذه النباتات تباين في تراكيبها الداخلية كما هو في النباتات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الجفافية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وذلك لانتظام البيئة المائية. والعوامل التي تؤثر على النباتات المائية أساساً هي درجة الحرارة ودرجة التركيز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الأسموزي</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والتسمم. وتتميز هذه النباتات بالصفات التشريحية ( شكل 143 ) التالية: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Char char="•"/>
              <a:tabLst>
                <a:tab pos="457200"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اختزال الأنسجة الواقية مثل الشعيرات والبشرة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الطباقية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البريديرم</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والدعامية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النسيج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الإسكلرنشيمي</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والجهاز التوصيلي ( الخشب ) لعدم الحاجة إليها حيث أن امتصاص الماء يكون مباشراً عن طريق البشرة.</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AutoNum type="arabicPeriod"/>
              <a:tabLst>
                <a:tab pos="457200"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ضعف الجذور وعدم وجود الشعيرات الجذرية.</a:t>
            </a:r>
            <a:endPar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0" defTabSz="914400" rtl="1" eaLnBrk="0" fontAlgn="base" latinLnBrk="0" hangingPunct="0">
              <a:lnSpc>
                <a:spcPct val="100000"/>
              </a:lnSpc>
              <a:spcBef>
                <a:spcPct val="0"/>
              </a:spcBef>
              <a:spcAft>
                <a:spcPct val="0"/>
              </a:spcAft>
              <a:buClrTx/>
              <a:buSzTx/>
              <a:buFontTx/>
              <a:buAutoNum type="arabicPeriod"/>
              <a:tabLst>
                <a:tab pos="457200"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وجود مسافات بينية ( غرف هوائية ) متسعة حيث تخزن كمية كبيرة من الغازات ومن ثم يسمى بالنسيج الهوائي </a:t>
            </a:r>
            <a:r>
              <a:rPr kumimoji="0" lang="en-US"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Acrenchyma</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وتساعد على الطفو خاصة في النباتات المغمورة والطافية.</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57200" algn="l"/>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4130" name="Picture 2" descr="D:\plant botany world1\Plant anatomy and environment relations\ساق مائيه - نبات الالوديا copy.jpg"/>
          <p:cNvPicPr>
            <a:picLocks noChangeAspect="1" noChangeArrowheads="1"/>
          </p:cNvPicPr>
          <p:nvPr/>
        </p:nvPicPr>
        <p:blipFill>
          <a:blip r:embed="rId2" cstate="print"/>
          <a:srcRect/>
          <a:stretch>
            <a:fillRect/>
          </a:stretch>
        </p:blipFill>
        <p:spPr bwMode="auto">
          <a:xfrm>
            <a:off x="1187624" y="476672"/>
            <a:ext cx="7416824" cy="6381327"/>
          </a:xfrm>
          <a:prstGeom prst="rect">
            <a:avLst/>
          </a:prstGeom>
          <a:noFill/>
        </p:spPr>
      </p:pic>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433437"/>
            <a:ext cx="8676456" cy="66787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4 - النسيج الوقائي أو البشرة في النباتات المائية تتخصص بامتصاص الماء والغازات والمواد المعدنية الذائبة مباشرة ولذلك فالبشرة في النباتات المائية تتميز بالصفات التالية:</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تغطى بأدمة رقيقة جداً.</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خلايا البشرة ذات جدر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سليولوزية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رقيقة.</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ج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تحتوي الخلايا على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بلاستيدات</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خضر حيث تكون جزءاً من النسيج التمثيلي خصوصاً عندما تكون الورقة رقيقة جداً.</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د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تكون الثغور ضعيفة التكوين في النباتات المغمورة أما في النباتات الطافية فتوجد الثغور على السطح العلوي.</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AutoNum type="arabicPeriod"/>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الأوراق عادة شريطية أو مجزأة لزيادة السطح الملامس للماء وتحمل الضغوط العالية مثل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حامول</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الماء </a:t>
            </a:r>
            <a:r>
              <a:rPr kumimoji="0" lang="en-US" sz="32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Utricularia</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والإيلوديا</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El</a:t>
            </a:r>
            <a:r>
              <a:rPr kumimoji="0" lang="en-US" sz="36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odea</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6178" name="Picture 2" descr="C:\Users\user\Desktop\pictuers Folders\Leaf\WaterLilyLeafX-Sclerid.jpg"/>
          <p:cNvPicPr>
            <a:picLocks noChangeAspect="1" noChangeArrowheads="1"/>
          </p:cNvPicPr>
          <p:nvPr/>
        </p:nvPicPr>
        <p:blipFill>
          <a:blip r:embed="rId2" cstate="print"/>
          <a:srcRect/>
          <a:stretch>
            <a:fillRect/>
          </a:stretch>
        </p:blipFill>
        <p:spPr bwMode="auto">
          <a:xfrm>
            <a:off x="2195736" y="1052736"/>
            <a:ext cx="5760640" cy="4608512"/>
          </a:xfrm>
          <a:prstGeom prst="rect">
            <a:avLst/>
          </a:prstGeom>
          <a:noFill/>
        </p:spPr>
      </p:pic>
    </p:spTree>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467544" y="506582"/>
            <a:ext cx="8064896"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tab pos="457200" algn="l"/>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النباتات الملحية </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Halophytes</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457200" algn="l"/>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مجموعة من النباتات تعيش في تربة ذات نسبة عالية من الأملاح الذائبة، حيث تنمو على شواطئ البحار والمحيطات، وكذلك في المناطق الجافة ذات التربة المالحة، وتشبه في صفاتها التشريحية ما يحدث في النباتات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الجفافية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الصحراوية ) من تحورات تركيبية ولكنها تتميز بالصفات التشريحية (شكل 144) كما في الحمض </a:t>
            </a:r>
            <a:r>
              <a:rPr kumimoji="0" lang="en-US" sz="32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Salsola</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kali</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والعجرم</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Anabasis</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sp.</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وهي:</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Char char="•"/>
              <a:tabLst>
                <a:tab pos="457200" algn="l"/>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سيقانها وأوراقها غضة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متشحمة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عصارية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الغالب.</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Char char="•"/>
              <a:tabLst>
                <a:tab pos="457200" algn="l"/>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تحتوي سيقانها وأوراقها على أنسجة خازنة للماء.</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Char char="•"/>
              <a:tabLst>
                <a:tab pos="457200" algn="l"/>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البشرة عادة مضاعفة أي عديدة الطبقات الداخلية منها تمثل النسيج الخازن للماء.</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Char char="•"/>
              <a:tabLst>
                <a:tab pos="457200" algn="l"/>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نسيج عمادي في كل من الساق والورقة.</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57200" algn="l"/>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1300" y="0"/>
            <a:ext cx="4064362" cy="5805264"/>
          </a:xfrm>
          <a:prstGeom prst="rect">
            <a:avLst/>
          </a:prstGeom>
        </p:spPr>
      </p:pic>
      <p:sp>
        <p:nvSpPr>
          <p:cNvPr id="3" name="Rectangle 2"/>
          <p:cNvSpPr/>
          <p:nvPr/>
        </p:nvSpPr>
        <p:spPr>
          <a:xfrm>
            <a:off x="1758539" y="6309320"/>
            <a:ext cx="4477123" cy="369332"/>
          </a:xfrm>
          <a:prstGeom prst="rect">
            <a:avLst/>
          </a:prstGeom>
        </p:spPr>
        <p:txBody>
          <a:bodyPr wrap="none">
            <a:spAutoFit/>
          </a:bodyPr>
          <a:lstStyle/>
          <a:p>
            <a:r>
              <a:rPr lang="en-US" dirty="0"/>
              <a:t>http://public.wsu.edu/~knoblauch/callose.jpg</a:t>
            </a:r>
          </a:p>
        </p:txBody>
      </p:sp>
      <p:sp>
        <p:nvSpPr>
          <p:cNvPr id="4" name="Rectangle 3"/>
          <p:cNvSpPr/>
          <p:nvPr/>
        </p:nvSpPr>
        <p:spPr>
          <a:xfrm>
            <a:off x="1907704" y="5939988"/>
            <a:ext cx="3067698" cy="369332"/>
          </a:xfrm>
          <a:prstGeom prst="rect">
            <a:avLst/>
          </a:prstGeom>
        </p:spPr>
        <p:txBody>
          <a:bodyPr wrap="none">
            <a:spAutoFit/>
          </a:bodyPr>
          <a:lstStyle/>
          <a:p>
            <a:r>
              <a:rPr lang="en-US" b="1" dirty="0"/>
              <a:t>Callose formation in bamboo. </a:t>
            </a:r>
            <a:endParaRPr lang="en-US" dirty="0"/>
          </a:p>
        </p:txBody>
      </p:sp>
    </p:spTree>
    <p:extLst>
      <p:ext uri="{BB962C8B-B14F-4D97-AF65-F5344CB8AC3E}">
        <p14:creationId xmlns:p14="http://schemas.microsoft.com/office/powerpoint/2010/main" val="316177729"/>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0274" name="Picture 2" descr="D:\55555\Zygophyllum album\Picture 495.jpg"/>
          <p:cNvPicPr>
            <a:picLocks noChangeAspect="1" noChangeArrowheads="1"/>
          </p:cNvPicPr>
          <p:nvPr/>
        </p:nvPicPr>
        <p:blipFill>
          <a:blip r:embed="rId2" cstate="print"/>
          <a:srcRect/>
          <a:stretch>
            <a:fillRect/>
          </a:stretch>
        </p:blipFill>
        <p:spPr bwMode="auto">
          <a:xfrm>
            <a:off x="1115616" y="1196752"/>
            <a:ext cx="7344816" cy="5112568"/>
          </a:xfrm>
          <a:prstGeom prst="rect">
            <a:avLst/>
          </a:prstGeom>
          <a:noFill/>
        </p:spPr>
      </p:pic>
    </p:spTree>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251" name="Picture 3" descr="D:\55555\Zygophyllum album\Picture 503.jpg"/>
          <p:cNvPicPr>
            <a:picLocks noChangeAspect="1" noChangeArrowheads="1"/>
          </p:cNvPicPr>
          <p:nvPr/>
        </p:nvPicPr>
        <p:blipFill>
          <a:blip r:embed="rId2" cstate="print"/>
          <a:srcRect/>
          <a:stretch>
            <a:fillRect/>
          </a:stretch>
        </p:blipFill>
        <p:spPr bwMode="auto">
          <a:xfrm>
            <a:off x="1691680" y="1124744"/>
            <a:ext cx="5832648" cy="5040560"/>
          </a:xfrm>
          <a:prstGeom prst="rect">
            <a:avLst/>
          </a:prstGeom>
          <a:noFill/>
        </p:spPr>
      </p:pic>
    </p:spTree>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Rectangle 1"/>
          <p:cNvSpPr>
            <a:spLocks noChangeArrowheads="1"/>
          </p:cNvSpPr>
          <p:nvPr/>
        </p:nvSpPr>
        <p:spPr bwMode="auto">
          <a:xfrm>
            <a:off x="539552" y="1133940"/>
            <a:ext cx="8064896"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نباتات الظل </a:t>
            </a:r>
            <a:r>
              <a:rPr kumimoji="0" lang="en-US"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Shade plants</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وهي نوع من النباتات الوسطية تنمو في الظل تحت أشجار الغابات وهذه النباتات تتكون أوراقـها من طبقات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عمادية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ضعيفة التكوين كما في نبات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جيفر</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سونيه</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6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Jefersonia</a:t>
            </a:r>
            <a:r>
              <a:rPr kumimoji="0" lang="en-US" sz="36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6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diphylla</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وقـد تختفي الطبقات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العمادية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من بعض النباتات كما في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كريبتوجراما</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6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Cryptogramm</a:t>
            </a:r>
            <a:r>
              <a:rPr kumimoji="0" lang="en-US" sz="36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6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stelleri</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وهو سرخس ينمو في الأرض الرطبة وتوجد الثغور المائية </a:t>
            </a:r>
            <a:r>
              <a:rPr kumimoji="0" lang="en-US"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Hydathodes</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هذه النباتات ( شكل 145 ).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ww.cls.zju.edu.cn/sub/fulab/plant_Antomy/plant/leafeco/sun/images/142501n.jpg"/>
          <p:cNvPicPr>
            <a:picLocks noChangeAspect="1" noChangeArrowheads="1"/>
          </p:cNvPicPr>
          <p:nvPr/>
        </p:nvPicPr>
        <p:blipFill>
          <a:blip r:embed="rId2" cstate="print"/>
          <a:srcRect/>
          <a:stretch>
            <a:fillRect/>
          </a:stretch>
        </p:blipFill>
        <p:spPr bwMode="auto">
          <a:xfrm>
            <a:off x="1475656" y="1628800"/>
            <a:ext cx="5976664" cy="4104456"/>
          </a:xfrm>
          <a:prstGeom prst="rect">
            <a:avLst/>
          </a:prstGeom>
          <a:noFill/>
        </p:spPr>
      </p:pic>
      <p:sp>
        <p:nvSpPr>
          <p:cNvPr id="4" name="مستطيل 3"/>
          <p:cNvSpPr/>
          <p:nvPr/>
        </p:nvSpPr>
        <p:spPr>
          <a:xfrm>
            <a:off x="3059832" y="5733256"/>
            <a:ext cx="2350322" cy="369332"/>
          </a:xfrm>
          <a:prstGeom prst="rect">
            <a:avLst/>
          </a:prstGeom>
        </p:spPr>
        <p:txBody>
          <a:bodyPr wrap="none">
            <a:spAutoFit/>
          </a:bodyPr>
          <a:lstStyle/>
          <a:p>
            <a:r>
              <a:rPr lang="ar-SA" dirty="0" smtClean="0"/>
              <a:t>التركيب الداخلي لأوراق الظل</a:t>
            </a:r>
            <a:endParaRPr lang="ar-SA" dirty="0"/>
          </a:p>
        </p:txBody>
      </p:sp>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Rectangle 1"/>
          <p:cNvSpPr>
            <a:spLocks noChangeArrowheads="1"/>
          </p:cNvSpPr>
          <p:nvPr/>
        </p:nvSpPr>
        <p:spPr bwMode="auto">
          <a:xfrm>
            <a:off x="467544" y="515295"/>
            <a:ext cx="806489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النباتات العالقة </a:t>
            </a:r>
            <a:r>
              <a:rPr kumimoji="0" lang="en-US"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Epephytes</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وهي نباتات تتخذ من النباتات الأخرى بيئة لها لتنمو عليها معتمدة على نفسها في صنع غذائها وأغلب هذه النباتات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جفافية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وتركيبها يختلف حسب البيئة، ويتكون المجموع الجذري جزئياً من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مواسك</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تثبت النبات أو من جذور ماصة تتصل بالسطح المعلق منه النبات لكنها لا تخترق أنسجة النبات الآخر. وفي بعض النباتات تكون الجذور هوائية وقد تعيش بعض هذه النباتات في بيئات رطبة وليس لها تركيب جفافي مثل جذور نباتات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الأراشيد</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6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Orchids</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ونباتات الفصيلة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البروميلية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Bromeliaceae</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مثل الأناناس </a:t>
            </a:r>
            <a:r>
              <a:rPr kumimoji="0" lang="en-US" sz="36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Pineapple</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9490" name="Picture 2" descr="http://www.bbc.co.uk/nature/images/ic/credit/640x395/e/ep/epiphyte/epiphyte_1.jpg"/>
          <p:cNvPicPr>
            <a:picLocks noChangeAspect="1" noChangeArrowheads="1"/>
          </p:cNvPicPr>
          <p:nvPr/>
        </p:nvPicPr>
        <p:blipFill>
          <a:blip r:embed="rId2" cstate="print"/>
          <a:srcRect/>
          <a:stretch>
            <a:fillRect/>
          </a:stretch>
        </p:blipFill>
        <p:spPr bwMode="auto">
          <a:xfrm>
            <a:off x="323528" y="404664"/>
            <a:ext cx="4086225" cy="2524126"/>
          </a:xfrm>
          <a:prstGeom prst="rect">
            <a:avLst/>
          </a:prstGeom>
          <a:noFill/>
        </p:spPr>
      </p:pic>
      <p:pic>
        <p:nvPicPr>
          <p:cNvPr id="319492" name="Picture 4" descr="http://farm1.static.flickr.com/176/466190772_29788c2ef3.jpg"/>
          <p:cNvPicPr>
            <a:picLocks noChangeAspect="1" noChangeArrowheads="1"/>
          </p:cNvPicPr>
          <p:nvPr/>
        </p:nvPicPr>
        <p:blipFill>
          <a:blip r:embed="rId3" cstate="print"/>
          <a:srcRect/>
          <a:stretch>
            <a:fillRect/>
          </a:stretch>
        </p:blipFill>
        <p:spPr bwMode="auto">
          <a:xfrm>
            <a:off x="323528" y="3429000"/>
            <a:ext cx="4104456" cy="2952328"/>
          </a:xfrm>
          <a:prstGeom prst="rect">
            <a:avLst/>
          </a:prstGeom>
          <a:noFill/>
        </p:spPr>
      </p:pic>
      <p:pic>
        <p:nvPicPr>
          <p:cNvPr id="319494" name="Picture 6" descr="http://farm5.static.flickr.com/4071/4332322759_f17b2f024a.jpg"/>
          <p:cNvPicPr>
            <a:picLocks noChangeAspect="1" noChangeArrowheads="1"/>
          </p:cNvPicPr>
          <p:nvPr/>
        </p:nvPicPr>
        <p:blipFill>
          <a:blip r:embed="rId4" cstate="print"/>
          <a:srcRect/>
          <a:stretch>
            <a:fillRect/>
          </a:stretch>
        </p:blipFill>
        <p:spPr bwMode="auto">
          <a:xfrm>
            <a:off x="4932040" y="404664"/>
            <a:ext cx="3781425" cy="3312368"/>
          </a:xfrm>
          <a:prstGeom prst="rect">
            <a:avLst/>
          </a:prstGeom>
          <a:noFill/>
        </p:spPr>
      </p:pic>
      <p:pic>
        <p:nvPicPr>
          <p:cNvPr id="319496" name="Picture 8" descr="http://t0.gstatic.com/images?q=tbn:ANd9GcQyiEjcCutnnJ2DJONccGjFjOKVPdGbIgjCHzYYkM5CuqxmEI8V"/>
          <p:cNvPicPr>
            <a:picLocks noChangeAspect="1" noChangeArrowheads="1"/>
          </p:cNvPicPr>
          <p:nvPr/>
        </p:nvPicPr>
        <p:blipFill>
          <a:blip r:embed="rId5" cstate="print"/>
          <a:srcRect/>
          <a:stretch>
            <a:fillRect/>
          </a:stretch>
        </p:blipFill>
        <p:spPr bwMode="auto">
          <a:xfrm>
            <a:off x="4788024" y="3861048"/>
            <a:ext cx="3888432" cy="2664296"/>
          </a:xfrm>
          <a:prstGeom prst="rect">
            <a:avLst/>
          </a:prstGeom>
          <a:noFill/>
        </p:spPr>
      </p:pic>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0514" name="Picture 2" descr="http://t2.gstatic.com/images?q=tbn:ANd9GcRNVtq59kAu09ZCWYlkZSmzAJjGReAW2fjHGqkfDVO9gCoj1Rz7Hw"/>
          <p:cNvPicPr>
            <a:picLocks noChangeAspect="1" noChangeArrowheads="1"/>
          </p:cNvPicPr>
          <p:nvPr/>
        </p:nvPicPr>
        <p:blipFill>
          <a:blip r:embed="rId2" cstate="print"/>
          <a:srcRect/>
          <a:stretch>
            <a:fillRect/>
          </a:stretch>
        </p:blipFill>
        <p:spPr bwMode="auto">
          <a:xfrm>
            <a:off x="539552" y="620688"/>
            <a:ext cx="8438430" cy="6104132"/>
          </a:xfrm>
          <a:prstGeom prst="rect">
            <a:avLst/>
          </a:prstGeom>
          <a:noFill/>
        </p:spPr>
      </p:pic>
    </p:spTree>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Rectangle 1"/>
          <p:cNvSpPr>
            <a:spLocks noChangeArrowheads="1"/>
          </p:cNvSpPr>
          <p:nvPr/>
        </p:nvSpPr>
        <p:spPr bwMode="auto">
          <a:xfrm>
            <a:off x="467544" y="139361"/>
            <a:ext cx="8136904"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النباتات المتطفلة </a:t>
            </a:r>
            <a:r>
              <a:rPr kumimoji="0" lang="en-US"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Parasites</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تعتمد هذه المجموعة من النباتات الوعائية على غيرها في الحصول على المواد الغذائية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إما كلياً أو جزئياً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من الكائنات الحية ( النباتات ) وتتميز هذه النباتات الوعائية المتطفلة بعدم وجود مجموع جذري إلاّ في حالة البادرة قبل الاتصال بالعائل. مثل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الحامول</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6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Cuscuta</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وتختزل الأنسجة التمثيلية وقد تختزل الأوراق إلى حراشف مثل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الحامول</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وقد تختزل الأنسجة الوعائية ( عناصر الخشب) كثيراً كما في النباتات المتطفلة جزئياً كما في نبات فيسكم </a:t>
            </a:r>
            <a:r>
              <a:rPr kumimoji="0" lang="en-US" sz="36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Viscum</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فيه أيضاً يتكون النسيج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الدعامي</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من النسيج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الاسكلرنشيمي</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فقط. كما أنها تملك أوراقاً خضر تقوم بعملية البناء الضوئي وتوفير المواد الغذائية ( شكل 146).</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466" name="Picture 2" descr="http://www.knowledgeallocator.com/kadmin/upload_images/science/parasite.jpeg"/>
          <p:cNvPicPr>
            <a:picLocks noChangeAspect="1" noChangeArrowheads="1"/>
          </p:cNvPicPr>
          <p:nvPr/>
        </p:nvPicPr>
        <p:blipFill>
          <a:blip r:embed="rId2" cstate="print"/>
          <a:srcRect/>
          <a:stretch>
            <a:fillRect/>
          </a:stretch>
        </p:blipFill>
        <p:spPr bwMode="auto">
          <a:xfrm>
            <a:off x="1619672" y="332656"/>
            <a:ext cx="5904656" cy="6120680"/>
          </a:xfrm>
          <a:prstGeom prst="rect">
            <a:avLst/>
          </a:prstGeom>
          <a:noFill/>
        </p:spPr>
      </p:pic>
    </p:spTree>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Rectangle 1"/>
          <p:cNvSpPr>
            <a:spLocks noChangeArrowheads="1"/>
          </p:cNvSpPr>
          <p:nvPr/>
        </p:nvSpPr>
        <p:spPr bwMode="auto">
          <a:xfrm>
            <a:off x="611560" y="664542"/>
            <a:ext cx="7920880"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النباتات </a:t>
            </a:r>
            <a:r>
              <a:rPr kumimoji="0" lang="ar-SA"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المترممة</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Saprophytes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وهي مجموعة من النباتات الوعائية الزهرية الخالية من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اليخضور</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وهي تحصل على غذاءها من المواد العضوية المتحللة كما تفعل الفطريات. ومن مميزات هذه النباتات أن الأوراق مختزلة إلى حراشف والسوق إلى محاور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للنورات</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واختزال عناصر اللحاء والخشب، ويندر وجود النسيج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الدعامي</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وترتبط معظم هذه النباتات مع الفطريات في أجزاءها الأرضية وقد تكون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مترممة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جزئياً عليها أو تعيش تكافلياً معها أو متطفلة عليها. وقد تكون الجذور في هذه النباتات تامة التكوين كما في جنس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مونوتروبا</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Monotropa</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أولا توجد جذور حيث تحل محلها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الريزومات</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كما في جنس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كورالورايزا</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Corallorrhiza</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وتكون الجذور غير العادية الشكل مع خيوط الجذر فطريات</a:t>
            </a:r>
            <a:r>
              <a:rPr kumimoji="0" lang="en-US"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Mycorrhiza</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147 ).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5148064" y="188640"/>
            <a:ext cx="3672408"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57200" algn="justLow" fontAlgn="base">
              <a:spcBef>
                <a:spcPct val="0"/>
              </a:spcBef>
              <a:spcAft>
                <a:spcPct val="0"/>
              </a:spcAft>
            </a:pPr>
            <a:r>
              <a:rPr lang="ar-SA" sz="3200" dirty="0" smtClean="0">
                <a:latin typeface="Traditional Arabic" pitchFamily="2" charset="-78"/>
                <a:ea typeface="Times New Roman" pitchFamily="18" charset="0"/>
                <a:cs typeface="Traditional Arabic" pitchFamily="2" charset="-78"/>
              </a:rPr>
              <a:t>يوجد قرب</a:t>
            </a:r>
            <a:r>
              <a:rPr lang="en-US" sz="3200" dirty="0" smtClean="0">
                <a:latin typeface="Traditional Arabic" pitchFamily="2" charset="-78"/>
                <a:ea typeface="Times New Roman" pitchFamily="18" charset="0"/>
                <a:cs typeface="Traditional Arabic" pitchFamily="2" charset="-78"/>
              </a:rPr>
              <a:t> </a:t>
            </a:r>
            <a:r>
              <a:rPr lang="ar-SA" sz="3200" b="1" dirty="0" smtClean="0">
                <a:solidFill>
                  <a:srgbClr val="0070C0"/>
                </a:solidFill>
                <a:latin typeface="Traditional Arabic" pitchFamily="2" charset="-78"/>
                <a:ea typeface="Times New Roman" pitchFamily="18" charset="0"/>
                <a:cs typeface="Traditional Arabic" pitchFamily="2" charset="-78"/>
              </a:rPr>
              <a:t>الصفائح </a:t>
            </a:r>
            <a:r>
              <a:rPr lang="ar-SA" sz="3200" b="1" dirty="0" smtClean="0">
                <a:solidFill>
                  <a:srgbClr val="0070C0"/>
                </a:solidFill>
                <a:latin typeface="Traditional Arabic" pitchFamily="2" charset="-78"/>
                <a:ea typeface="Times New Roman" pitchFamily="18" charset="0"/>
                <a:cs typeface="Traditional Arabic" pitchFamily="2" charset="-78"/>
              </a:rPr>
              <a:t>الغربالية </a:t>
            </a:r>
            <a:r>
              <a:rPr lang="ar-SA" sz="3200" dirty="0" smtClean="0">
                <a:latin typeface="Traditional Arabic" pitchFamily="2" charset="-78"/>
                <a:ea typeface="Times New Roman" pitchFamily="18" charset="0"/>
                <a:cs typeface="Traditional Arabic" pitchFamily="2" charset="-78"/>
              </a:rPr>
              <a:t>مواد </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مخاطية أو مايعرف الآن </a:t>
            </a:r>
            <a:r>
              <a:rPr kumimoji="0" lang="ar-SA" sz="3200"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بمواد شبه روتينية </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على هيئة بي ـ بروتين </a:t>
            </a:r>
            <a:r>
              <a:rPr kumimoji="0" lang="en-US" sz="32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P-protein</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تظهر على شكل أجسام بروتينية واضحة عند اختفاء النواة كما في ذوات الفلقتين. ولكن هذه الأجسام البروتينية لا توجد في </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a:t>
            </a:r>
            <a:r>
              <a:rPr kumimoji="0" lang="ar-SA" sz="32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عناصر الغربالية </a:t>
            </a:r>
            <a:r>
              <a:rPr kumimoji="0" lang="ar-SA" sz="32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لنباتات ذوات الفلقة الواحدة وعاريات البذور</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875" y="866775"/>
            <a:ext cx="4480173" cy="5124450"/>
          </a:xfrm>
          <a:prstGeom prst="rect">
            <a:avLst/>
          </a:prstGeom>
        </p:spPr>
      </p:pic>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2" descr="http://www.encyclopedia.com.my/volume2/images/74_parasit.jpg"/>
          <p:cNvPicPr>
            <a:picLocks noChangeAspect="1" noChangeArrowheads="1"/>
          </p:cNvPicPr>
          <p:nvPr/>
        </p:nvPicPr>
        <p:blipFill>
          <a:blip r:embed="rId2" cstate="print"/>
          <a:srcRect/>
          <a:stretch>
            <a:fillRect/>
          </a:stretch>
        </p:blipFill>
        <p:spPr bwMode="auto">
          <a:xfrm>
            <a:off x="1763688" y="0"/>
            <a:ext cx="5832648" cy="6453336"/>
          </a:xfrm>
          <a:prstGeom prst="rect">
            <a:avLst/>
          </a:prstGeom>
          <a:noFill/>
        </p:spPr>
      </p:pic>
    </p:spTree>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11960" y="103267"/>
            <a:ext cx="4572000" cy="6494085"/>
          </a:xfrm>
          <a:prstGeom prst="rect">
            <a:avLst/>
          </a:prstGeom>
        </p:spPr>
        <p:txBody>
          <a:bodyPr>
            <a:spAutoFit/>
          </a:bodyPr>
          <a:lstStyle/>
          <a:p>
            <a:pPr lvl="0" indent="457200" algn="justLow" fontAlgn="base">
              <a:spcBef>
                <a:spcPct val="0"/>
              </a:spcBef>
              <a:spcAft>
                <a:spcPct val="0"/>
              </a:spcAft>
            </a:pPr>
            <a:r>
              <a:rPr lang="ar-SA" sz="3200" b="1" dirty="0" smtClean="0">
                <a:solidFill>
                  <a:srgbClr val="0070C0"/>
                </a:solidFill>
                <a:latin typeface="Traditional Arabic" pitchFamily="2" charset="-78"/>
                <a:ea typeface="Times New Roman" pitchFamily="18" charset="0"/>
                <a:cs typeface="Traditional Arabic" pitchFamily="2" charset="-78"/>
              </a:rPr>
              <a:t> </a:t>
            </a:r>
            <a:endParaRPr lang="ar-SA" sz="3200" b="1" dirty="0">
              <a:solidFill>
                <a:srgbClr val="0070C0"/>
              </a:solidFill>
              <a:latin typeface="Traditional Arabic" pitchFamily="2" charset="-78"/>
              <a:ea typeface="Times New Roman" pitchFamily="18" charset="0"/>
              <a:cs typeface="Traditional Arabic" pitchFamily="2" charset="-78"/>
            </a:endParaRPr>
          </a:p>
          <a:p>
            <a:pPr lvl="0" indent="457200" algn="justLow" fontAlgn="base">
              <a:spcBef>
                <a:spcPct val="0"/>
              </a:spcBef>
              <a:spcAft>
                <a:spcPct val="0"/>
              </a:spcAft>
            </a:pPr>
            <a:r>
              <a:rPr lang="ar-SA" sz="3200" dirty="0" smtClean="0">
                <a:solidFill>
                  <a:prstClr val="black"/>
                </a:solidFill>
                <a:latin typeface="Traditional Arabic" pitchFamily="2" charset="-78"/>
                <a:ea typeface="Times New Roman" pitchFamily="18" charset="0"/>
                <a:cs typeface="Traditional Arabic" pitchFamily="2" charset="-78"/>
              </a:rPr>
              <a:t>وقد </a:t>
            </a:r>
            <a:r>
              <a:rPr lang="ar-SA" sz="3200" dirty="0">
                <a:solidFill>
                  <a:prstClr val="black"/>
                </a:solidFill>
                <a:latin typeface="Traditional Arabic" pitchFamily="2" charset="-78"/>
                <a:ea typeface="Times New Roman" pitchFamily="18" charset="0"/>
                <a:cs typeface="Traditional Arabic" pitchFamily="2" charset="-78"/>
              </a:rPr>
              <a:t>توجد </a:t>
            </a:r>
            <a:r>
              <a:rPr lang="ar-SA" sz="3200" b="1" dirty="0">
                <a:solidFill>
                  <a:srgbClr val="0070C0"/>
                </a:solidFill>
                <a:latin typeface="Traditional Arabic" pitchFamily="2" charset="-78"/>
                <a:ea typeface="Times New Roman" pitchFamily="18" charset="0"/>
                <a:cs typeface="Traditional Arabic" pitchFamily="2" charset="-78"/>
              </a:rPr>
              <a:t>ب</a:t>
            </a:r>
            <a:r>
              <a:rPr lang="ar-SA" sz="3200" b="1" dirty="0" smtClean="0">
                <a:solidFill>
                  <a:srgbClr val="0070C0"/>
                </a:solidFill>
                <a:latin typeface="Traditional Arabic" pitchFamily="2" charset="-78"/>
                <a:ea typeface="Times New Roman" pitchFamily="18" charset="0"/>
                <a:cs typeface="Traditional Arabic" pitchFamily="2" charset="-78"/>
              </a:rPr>
              <a:t>عناصر الأنابيب الغربالية </a:t>
            </a:r>
            <a:r>
              <a:rPr lang="ar-SA" sz="3200" b="1" dirty="0" smtClean="0">
                <a:solidFill>
                  <a:srgbClr val="0070C0"/>
                </a:solidFill>
                <a:latin typeface="Traditional Arabic" pitchFamily="2" charset="-78"/>
                <a:ea typeface="Times New Roman" pitchFamily="18" charset="0"/>
                <a:cs typeface="Traditional Arabic" pitchFamily="2" charset="-78"/>
              </a:rPr>
              <a:t>الغربالية </a:t>
            </a:r>
            <a:r>
              <a:rPr lang="ar-SA" sz="3200" b="1" dirty="0" smtClean="0">
                <a:solidFill>
                  <a:srgbClr val="FF0000"/>
                </a:solidFill>
                <a:latin typeface="Traditional Arabic" pitchFamily="2" charset="-78"/>
                <a:ea typeface="Times New Roman" pitchFamily="18" charset="0"/>
                <a:cs typeface="Traditional Arabic" pitchFamily="2" charset="-78"/>
              </a:rPr>
              <a:t>بلاستيدات </a:t>
            </a:r>
            <a:r>
              <a:rPr lang="ar-SA" sz="3200" b="1" dirty="0">
                <a:solidFill>
                  <a:srgbClr val="FF0000"/>
                </a:solidFill>
                <a:latin typeface="Traditional Arabic" pitchFamily="2" charset="-78"/>
                <a:ea typeface="Times New Roman" pitchFamily="18" charset="0"/>
                <a:cs typeface="Traditional Arabic" pitchFamily="2" charset="-78"/>
              </a:rPr>
              <a:t>خضر</a:t>
            </a:r>
            <a:r>
              <a:rPr lang="ar-SA" sz="3200" dirty="0">
                <a:solidFill>
                  <a:srgbClr val="FF0000"/>
                </a:solidFill>
                <a:latin typeface="Traditional Arabic" pitchFamily="2" charset="-78"/>
                <a:ea typeface="Times New Roman" pitchFamily="18" charset="0"/>
                <a:cs typeface="Traditional Arabic" pitchFamily="2" charset="-78"/>
              </a:rPr>
              <a:t> </a:t>
            </a:r>
            <a:r>
              <a:rPr lang="ar-SA" sz="3200" dirty="0" smtClean="0">
                <a:solidFill>
                  <a:prstClr val="black"/>
                </a:solidFill>
                <a:latin typeface="Traditional Arabic" pitchFamily="2" charset="-78"/>
                <a:ea typeface="Times New Roman" pitchFamily="18" charset="0"/>
                <a:cs typeface="Traditional Arabic" pitchFamily="2" charset="-78"/>
              </a:rPr>
              <a:t>صغيرة </a:t>
            </a:r>
            <a:r>
              <a:rPr lang="ar-SA" sz="3200" dirty="0">
                <a:solidFill>
                  <a:prstClr val="black"/>
                </a:solidFill>
                <a:latin typeface="Traditional Arabic" pitchFamily="2" charset="-78"/>
                <a:ea typeface="Times New Roman" pitchFamily="18" charset="0"/>
                <a:cs typeface="Traditional Arabic" pitchFamily="2" charset="-78"/>
              </a:rPr>
              <a:t>الحجم وتقسم إلى نوعين هما: </a:t>
            </a:r>
            <a:r>
              <a:rPr lang="ar-SA" sz="3200" dirty="0">
                <a:solidFill>
                  <a:srgbClr val="0070C0"/>
                </a:solidFill>
                <a:latin typeface="Traditional Arabic" pitchFamily="2" charset="-78"/>
                <a:ea typeface="Times New Roman" pitchFamily="18" charset="0"/>
                <a:cs typeface="Traditional Arabic" pitchFamily="2" charset="-78"/>
              </a:rPr>
              <a:t>الن</a:t>
            </a:r>
            <a:r>
              <a:rPr lang="ar-SA" sz="3200" dirty="0" smtClean="0">
                <a:solidFill>
                  <a:srgbClr val="0070C0"/>
                </a:solidFill>
                <a:latin typeface="Traditional Arabic" pitchFamily="2" charset="-78"/>
                <a:ea typeface="Times New Roman" pitchFamily="18" charset="0"/>
                <a:cs typeface="Traditional Arabic" pitchFamily="2" charset="-78"/>
              </a:rPr>
              <a:t>وع </a:t>
            </a:r>
            <a:r>
              <a:rPr lang="ar-SA" sz="3200" dirty="0">
                <a:solidFill>
                  <a:srgbClr val="0070C0"/>
                </a:solidFill>
                <a:latin typeface="Traditional Arabic" pitchFamily="2" charset="-78"/>
                <a:ea typeface="Times New Roman" pitchFamily="18" charset="0"/>
                <a:cs typeface="Traditional Arabic" pitchFamily="2" charset="-78"/>
              </a:rPr>
              <a:t>النشوي </a:t>
            </a:r>
            <a:r>
              <a:rPr lang="en-US" sz="3200" dirty="0">
                <a:solidFill>
                  <a:srgbClr val="FF0000"/>
                </a:solidFill>
                <a:latin typeface="Traditional Arabic" pitchFamily="2" charset="-78"/>
                <a:ea typeface="Times New Roman" pitchFamily="18" charset="0"/>
                <a:cs typeface="Traditional Arabic" pitchFamily="2" charset="-78"/>
              </a:rPr>
              <a:t>S-type</a:t>
            </a:r>
            <a:r>
              <a:rPr lang="ar-SA" sz="3200" dirty="0">
                <a:solidFill>
                  <a:prstClr val="black"/>
                </a:solidFill>
                <a:latin typeface="Times New Roman" pitchFamily="18" charset="0"/>
                <a:ea typeface="Times New Roman" pitchFamily="18" charset="0"/>
                <a:cs typeface="Traditional Arabic" pitchFamily="2" charset="-78"/>
              </a:rPr>
              <a:t> </a:t>
            </a:r>
            <a:r>
              <a:rPr lang="ar-SA" sz="3200" dirty="0">
                <a:solidFill>
                  <a:srgbClr val="0070C0"/>
                </a:solidFill>
                <a:latin typeface="Times New Roman" pitchFamily="18" charset="0"/>
                <a:ea typeface="Times New Roman" pitchFamily="18" charset="0"/>
                <a:cs typeface="Traditional Arabic" pitchFamily="2" charset="-78"/>
              </a:rPr>
              <a:t>والنوع البروتيني </a:t>
            </a:r>
            <a:r>
              <a:rPr lang="en-US" sz="3200" dirty="0">
                <a:solidFill>
                  <a:srgbClr val="FF0000"/>
                </a:solidFill>
                <a:latin typeface="Traditional Arabic" pitchFamily="2" charset="-78"/>
                <a:ea typeface="Times New Roman" pitchFamily="18" charset="0"/>
                <a:cs typeface="Traditional Arabic" pitchFamily="2" charset="-78"/>
              </a:rPr>
              <a:t>P-type</a:t>
            </a:r>
            <a:r>
              <a:rPr lang="ar-SA" sz="3200" dirty="0">
                <a:solidFill>
                  <a:prstClr val="black"/>
                </a:solidFill>
                <a:latin typeface="Times New Roman" pitchFamily="18" charset="0"/>
                <a:ea typeface="Times New Roman" pitchFamily="18" charset="0"/>
                <a:cs typeface="Traditional Arabic" pitchFamily="2" charset="-78"/>
              </a:rPr>
              <a:t> ( بنكي </a:t>
            </a:r>
            <a:r>
              <a:rPr lang="en-US" sz="3200" dirty="0" err="1">
                <a:solidFill>
                  <a:prstClr val="black"/>
                </a:solidFill>
                <a:latin typeface="Traditional Arabic" pitchFamily="2" charset="-78"/>
                <a:ea typeface="Times New Roman" pitchFamily="18" charset="0"/>
                <a:cs typeface="Traditional Arabic" pitchFamily="2" charset="-78"/>
              </a:rPr>
              <a:t>Behnke</a:t>
            </a:r>
            <a:r>
              <a:rPr lang="ar-SA" sz="3200" dirty="0">
                <a:solidFill>
                  <a:prstClr val="black"/>
                </a:solidFill>
                <a:latin typeface="Times New Roman" pitchFamily="18" charset="0"/>
                <a:ea typeface="Times New Roman" pitchFamily="18" charset="0"/>
                <a:cs typeface="Traditional Arabic" pitchFamily="2" charset="-78"/>
              </a:rPr>
              <a:t>، 1991)، وأن هذه </a:t>
            </a:r>
            <a:r>
              <a:rPr lang="ar-SA" sz="3200" b="1" dirty="0">
                <a:solidFill>
                  <a:srgbClr val="002060"/>
                </a:solidFill>
                <a:latin typeface="Times New Roman" pitchFamily="18" charset="0"/>
                <a:ea typeface="Times New Roman" pitchFamily="18" charset="0"/>
                <a:cs typeface="Traditional Arabic" pitchFamily="2" charset="-78"/>
              </a:rPr>
              <a:t>البلاستيدات</a:t>
            </a:r>
            <a:r>
              <a:rPr lang="ar-SA" sz="3200" dirty="0">
                <a:solidFill>
                  <a:prstClr val="black"/>
                </a:solidFill>
                <a:latin typeface="Times New Roman" pitchFamily="18" charset="0"/>
                <a:ea typeface="Times New Roman" pitchFamily="18" charset="0"/>
                <a:cs typeface="Traditional Arabic" pitchFamily="2" charset="-78"/>
              </a:rPr>
              <a:t> لها أهمية في </a:t>
            </a:r>
            <a:r>
              <a:rPr lang="ar-SA" sz="3200" b="1" dirty="0">
                <a:solidFill>
                  <a:srgbClr val="002060"/>
                </a:solidFill>
                <a:latin typeface="Times New Roman" pitchFamily="18" charset="0"/>
                <a:ea typeface="Times New Roman" pitchFamily="18" charset="0"/>
                <a:cs typeface="Traditional Arabic" pitchFamily="2" charset="-78"/>
              </a:rPr>
              <a:t>تعريف وتصنيف النبات </a:t>
            </a:r>
            <a:r>
              <a:rPr lang="ar-SA" sz="3200" dirty="0">
                <a:solidFill>
                  <a:prstClr val="black"/>
                </a:solidFill>
                <a:latin typeface="Times New Roman" pitchFamily="18" charset="0"/>
                <a:ea typeface="Times New Roman" pitchFamily="18" charset="0"/>
                <a:cs typeface="Traditional Arabic" pitchFamily="2" charset="-78"/>
              </a:rPr>
              <a:t>(بنكي </a:t>
            </a:r>
            <a:r>
              <a:rPr lang="en-US" sz="3200" dirty="0" err="1">
                <a:solidFill>
                  <a:prstClr val="black"/>
                </a:solidFill>
                <a:latin typeface="Traditional Arabic" pitchFamily="2" charset="-78"/>
                <a:ea typeface="Times New Roman" pitchFamily="18" charset="0"/>
                <a:cs typeface="Traditional Arabic" pitchFamily="2" charset="-78"/>
              </a:rPr>
              <a:t>Behnke</a:t>
            </a:r>
            <a:r>
              <a:rPr lang="ar-SA" sz="3200" dirty="0">
                <a:solidFill>
                  <a:prstClr val="black"/>
                </a:solidFill>
                <a:latin typeface="Times New Roman" pitchFamily="18" charset="0"/>
                <a:ea typeface="Times New Roman" pitchFamily="18" charset="0"/>
                <a:cs typeface="Traditional Arabic" pitchFamily="2" charset="-78"/>
              </a:rPr>
              <a:t>، 2003 ) كما قد توجد </a:t>
            </a:r>
            <a:r>
              <a:rPr lang="ar-SA" sz="3200" b="1" dirty="0">
                <a:solidFill>
                  <a:srgbClr val="0070C0"/>
                </a:solidFill>
                <a:latin typeface="Times New Roman" pitchFamily="18" charset="0"/>
                <a:ea typeface="Times New Roman" pitchFamily="18" charset="0"/>
                <a:cs typeface="Traditional Arabic" pitchFamily="2" charset="-78"/>
              </a:rPr>
              <a:t>عناصر أنابيب غربالية </a:t>
            </a:r>
            <a:r>
              <a:rPr lang="ar-SA" sz="3200" dirty="0">
                <a:solidFill>
                  <a:prstClr val="black"/>
                </a:solidFill>
                <a:latin typeface="Times New Roman" pitchFamily="18" charset="0"/>
                <a:ea typeface="Times New Roman" pitchFamily="18" charset="0"/>
                <a:cs typeface="Traditional Arabic" pitchFamily="2" charset="-78"/>
              </a:rPr>
              <a:t>ذات </a:t>
            </a:r>
            <a:r>
              <a:rPr lang="ar-SA" sz="3200" dirty="0">
                <a:solidFill>
                  <a:srgbClr val="0070C0"/>
                </a:solidFill>
                <a:latin typeface="Times New Roman" pitchFamily="18" charset="0"/>
                <a:ea typeface="Times New Roman" pitchFamily="18" charset="0"/>
                <a:cs typeface="Traditional Arabic" pitchFamily="2" charset="-78"/>
              </a:rPr>
              <a:t>جدر ثانوية ملجننة</a:t>
            </a:r>
            <a:r>
              <a:rPr lang="ar-SA" sz="3200" dirty="0">
                <a:solidFill>
                  <a:prstClr val="black"/>
                </a:solidFill>
                <a:latin typeface="Times New Roman" pitchFamily="18" charset="0"/>
                <a:ea typeface="Times New Roman" pitchFamily="18" charset="0"/>
                <a:cs typeface="Traditional Arabic" pitchFamily="2" charset="-78"/>
              </a:rPr>
              <a:t> كما هي الحال في بعض </a:t>
            </a:r>
            <a:r>
              <a:rPr lang="ar-SA" sz="3200" b="1" dirty="0">
                <a:solidFill>
                  <a:srgbClr val="0070C0"/>
                </a:solidFill>
                <a:latin typeface="Times New Roman" pitchFamily="18" charset="0"/>
                <a:ea typeface="Times New Roman" pitchFamily="18" charset="0"/>
                <a:cs typeface="Traditional Arabic" pitchFamily="2" charset="-78"/>
              </a:rPr>
              <a:t>نباتات ذوات الفلقة الواحدة </a:t>
            </a:r>
            <a:r>
              <a:rPr lang="ar-SA" sz="3200" dirty="0">
                <a:solidFill>
                  <a:prstClr val="black"/>
                </a:solidFill>
                <a:latin typeface="Times New Roman" pitchFamily="18" charset="0"/>
                <a:ea typeface="Times New Roman" pitchFamily="18" charset="0"/>
                <a:cs typeface="Traditional Arabic" pitchFamily="2" charset="-78"/>
              </a:rPr>
              <a:t>( دانينهوفر وآخرون </a:t>
            </a:r>
            <a:r>
              <a:rPr lang="en-US" sz="3200" dirty="0" err="1">
                <a:solidFill>
                  <a:prstClr val="black"/>
                </a:solidFill>
                <a:latin typeface="Traditional Arabic" pitchFamily="2" charset="-78"/>
                <a:ea typeface="Times New Roman" pitchFamily="18" charset="0"/>
                <a:cs typeface="Traditional Arabic" pitchFamily="2" charset="-78"/>
              </a:rPr>
              <a:t>Dannen</a:t>
            </a:r>
            <a:r>
              <a:rPr lang="en-US" sz="3200" dirty="0">
                <a:solidFill>
                  <a:prstClr val="black"/>
                </a:solidFill>
                <a:latin typeface="Traditional Arabic" pitchFamily="2" charset="-78"/>
                <a:ea typeface="Times New Roman" pitchFamily="18" charset="0"/>
                <a:cs typeface="Traditional Arabic" pitchFamily="2" charset="-78"/>
              </a:rPr>
              <a:t> </a:t>
            </a:r>
            <a:r>
              <a:rPr lang="en-US" sz="3200" dirty="0" err="1">
                <a:solidFill>
                  <a:prstClr val="black"/>
                </a:solidFill>
                <a:latin typeface="Traditional Arabic" pitchFamily="2" charset="-78"/>
                <a:ea typeface="Times New Roman" pitchFamily="18" charset="0"/>
                <a:cs typeface="Traditional Arabic" pitchFamily="2" charset="-78"/>
              </a:rPr>
              <a:t>hoffer,et.al</a:t>
            </a:r>
            <a:r>
              <a:rPr lang="en-US" sz="3200" dirty="0">
                <a:solidFill>
                  <a:prstClr val="black"/>
                </a:solidFill>
                <a:latin typeface="Traditional Arabic" pitchFamily="2" charset="-78"/>
                <a:ea typeface="Times New Roman" pitchFamily="18" charset="0"/>
                <a:cs typeface="Traditional Arabic" pitchFamily="2" charset="-78"/>
              </a:rPr>
              <a:t>. </a:t>
            </a:r>
            <a:r>
              <a:rPr lang="ar-SA" sz="3200" dirty="0">
                <a:solidFill>
                  <a:prstClr val="black"/>
                </a:solidFill>
                <a:latin typeface="Times New Roman" pitchFamily="18" charset="0"/>
                <a:ea typeface="Times New Roman" pitchFamily="18" charset="0"/>
                <a:cs typeface="Traditional Arabic" pitchFamily="2" charset="-78"/>
              </a:rPr>
              <a:t> ) 1990 ).</a:t>
            </a:r>
            <a:endParaRPr lang="ar-SA" sz="3200" dirty="0">
              <a:solidFill>
                <a:prstClr val="black"/>
              </a:solidFill>
              <a:latin typeface="Arial"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764704"/>
            <a:ext cx="3240360" cy="316835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3933056"/>
            <a:ext cx="3241805" cy="2664296"/>
          </a:xfrm>
          <a:prstGeom prst="rect">
            <a:avLst/>
          </a:prstGeom>
        </p:spPr>
      </p:pic>
    </p:spTree>
    <p:extLst>
      <p:ext uri="{BB962C8B-B14F-4D97-AF65-F5344CB8AC3E}">
        <p14:creationId xmlns:p14="http://schemas.microsoft.com/office/powerpoint/2010/main" val="16194016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3" name="Picture 1" descr="web8_3-1"/>
          <p:cNvPicPr>
            <a:picLocks noChangeAspect="1" noChangeArrowheads="1"/>
          </p:cNvPicPr>
          <p:nvPr/>
        </p:nvPicPr>
        <p:blipFill>
          <a:blip r:embed="rId2" cstate="print"/>
          <a:srcRect/>
          <a:stretch>
            <a:fillRect/>
          </a:stretch>
        </p:blipFill>
        <p:spPr bwMode="auto">
          <a:xfrm>
            <a:off x="4716016" y="908720"/>
            <a:ext cx="3251572" cy="4752528"/>
          </a:xfrm>
          <a:prstGeom prst="rect">
            <a:avLst/>
          </a:prstGeom>
          <a:noFill/>
          <a:ln w="9525">
            <a:noFill/>
            <a:miter lim="800000"/>
            <a:headEnd/>
            <a:tailEnd/>
          </a:ln>
        </p:spPr>
      </p:pic>
      <p:pic>
        <p:nvPicPr>
          <p:cNvPr id="13314" name="Picture 2" descr="web8_2-4a"/>
          <p:cNvPicPr>
            <a:picLocks noChangeAspect="1" noChangeArrowheads="1"/>
          </p:cNvPicPr>
          <p:nvPr/>
        </p:nvPicPr>
        <p:blipFill>
          <a:blip r:embed="rId3" cstate="print"/>
          <a:srcRect/>
          <a:stretch>
            <a:fillRect/>
          </a:stretch>
        </p:blipFill>
        <p:spPr bwMode="auto">
          <a:xfrm>
            <a:off x="1403648" y="980728"/>
            <a:ext cx="3040112" cy="46805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Rectangle 1"/>
          <p:cNvSpPr>
            <a:spLocks noChangeArrowheads="1"/>
          </p:cNvSpPr>
          <p:nvPr/>
        </p:nvSpPr>
        <p:spPr bwMode="auto">
          <a:xfrm>
            <a:off x="4572000" y="34790"/>
            <a:ext cx="4248472" cy="69865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2 - </a:t>
            </a:r>
            <a:r>
              <a:rPr kumimoji="0" lang="ar-SA" sz="32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الخلاياالمرافقة</a:t>
            </a:r>
          </a:p>
          <a:p>
            <a:pPr lvl="0" indent="457200" algn="l" fontAlgn="base">
              <a:spcBef>
                <a:spcPct val="0"/>
              </a:spcBef>
              <a:spcAft>
                <a:spcPct val="0"/>
              </a:spcAft>
            </a:pPr>
            <a:r>
              <a:rPr lang="en-US" sz="3200" b="1" dirty="0" smtClean="0">
                <a:solidFill>
                  <a:srgbClr val="FF0000"/>
                </a:solidFill>
                <a:latin typeface="Traditional Arabic" pitchFamily="2" charset="-78"/>
                <a:ea typeface="Times New Roman" pitchFamily="18" charset="0"/>
                <a:cs typeface="Traditional Arabic" pitchFamily="2" charset="-78"/>
              </a:rPr>
              <a:t>Companion cells </a:t>
            </a:r>
            <a:endParaRPr kumimoji="0" lang="en-US" sz="3200" b="0" i="0" u="none" strike="noStrike" cap="none" normalizeH="0" baseline="0" dirty="0" smtClean="0">
              <a:ln>
                <a:noFill/>
              </a:ln>
              <a:solidFill>
                <a:srgbClr val="FF0000"/>
              </a:solidFill>
              <a:effectLst/>
              <a:latin typeface="Arial" pitchFamily="34" charset="0"/>
              <a:cs typeface="Arial" pitchFamily="34" charset="0"/>
            </a:endParaRPr>
          </a:p>
          <a:p>
            <a:pPr lvl="0" indent="457200" eaLnBrk="0" fontAlgn="base" hangingPunct="0">
              <a:spcBef>
                <a:spcPct val="0"/>
              </a:spcBef>
              <a:spcAft>
                <a:spcPct val="0"/>
              </a:spcAf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توجد </a:t>
            </a:r>
            <a:r>
              <a:rPr lang="ar-SA" sz="3200" b="1" dirty="0" smtClean="0">
                <a:solidFill>
                  <a:srgbClr val="0070C0"/>
                </a:solidFill>
                <a:latin typeface="Traditional Arabic" pitchFamily="2" charset="-78"/>
                <a:ea typeface="Times New Roman" pitchFamily="18" charset="0"/>
                <a:cs typeface="Traditional Arabic" pitchFamily="2" charset="-78"/>
              </a:rPr>
              <a:t>الخلاياالمرافقة </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بجانب </a:t>
            </a:r>
            <a:r>
              <a:rPr kumimoji="0" lang="ar-SA" sz="32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عناصر الأنابيب الغربالية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a:t>
            </a:r>
            <a:r>
              <a:rPr kumimoji="0" lang="ar-SA" sz="32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لحاء النباتات الكاسيات البذور</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وهي خلايا برانشيمية متخصصة تنشأ من نفس </a:t>
            </a:r>
            <a:r>
              <a:rPr kumimoji="0" lang="ar-SA" sz="32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الخلية الإنشائية </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التي تنتج </a:t>
            </a:r>
            <a:r>
              <a:rPr kumimoji="0" lang="ar-SA" sz="32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عنصر الأنبوب الغربالي</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فعند التكوين تنقسم الخلية الإنشائية للمنشئ الوعائي الأولي (البروكامبيوم) في حالة اللحاء الابتدائي طولياً </a:t>
            </a:r>
            <a:r>
              <a:rPr kumimoji="0" lang="ar-SA" sz="32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مرة أو عدة مرات </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وتكبر إحدى الخلايا الناتجة لتكون عنصر أنبوب غربالي وتبقى الخلايا الأخرى مرافقة</a:t>
            </a:r>
            <a:r>
              <a:rPr lang="ar-SA" sz="3200" dirty="0" smtClean="0">
                <a:latin typeface="Traditional Arabic" pitchFamily="2" charset="-78"/>
                <a:ea typeface="Times New Roman" pitchFamily="18" charset="0"/>
                <a:cs typeface="Traditional Arabic" pitchFamily="2" charset="-78"/>
              </a:rPr>
              <a:t>.</a:t>
            </a: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1" descr="image"/>
          <p:cNvPicPr>
            <a:picLocks noChangeAspect="1" noChangeArrowheads="1"/>
          </p:cNvPicPr>
          <p:nvPr/>
        </p:nvPicPr>
        <p:blipFill>
          <a:blip r:embed="rId2" cstate="print"/>
          <a:srcRect/>
          <a:stretch>
            <a:fillRect/>
          </a:stretch>
        </p:blipFill>
        <p:spPr bwMode="auto">
          <a:xfrm>
            <a:off x="395536" y="224154"/>
            <a:ext cx="3528392" cy="3456384"/>
          </a:xfrm>
          <a:prstGeom prst="rect">
            <a:avLst/>
          </a:prstGeom>
          <a:noFill/>
          <a:ln w="9525">
            <a:noFill/>
            <a:miter lim="800000"/>
            <a:headEnd/>
            <a:tailEnd/>
          </a:ln>
        </p:spPr>
      </p:pic>
      <p:sp>
        <p:nvSpPr>
          <p:cNvPr id="2" name="Rectangle 1"/>
          <p:cNvSpPr/>
          <p:nvPr/>
        </p:nvSpPr>
        <p:spPr>
          <a:xfrm rot="16200000">
            <a:off x="1804827" y="1767681"/>
            <a:ext cx="1079142" cy="369332"/>
          </a:xfrm>
          <a:prstGeom prst="rect">
            <a:avLst/>
          </a:prstGeom>
        </p:spPr>
        <p:txBody>
          <a:bodyPr wrap="none">
            <a:spAutoFit/>
          </a:bodyPr>
          <a:lstStyle/>
          <a:p>
            <a:r>
              <a:rPr lang="ar-SA" dirty="0">
                <a:solidFill>
                  <a:srgbClr val="C00000"/>
                </a:solidFill>
              </a:rPr>
              <a:t>خلايا مرافقة</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3861048"/>
            <a:ext cx="3528392" cy="2592288"/>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3203848" y="224286"/>
            <a:ext cx="5616624"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tab pos="457200" algn="l"/>
              </a:tabLst>
            </a:pPr>
            <a:r>
              <a:rPr kumimoji="0" lang="ar-SA" sz="2800" b="1" i="0" u="none" strike="noStrike" cap="none" normalizeH="0" baseline="0" dirty="0" smtClean="0">
                <a:ln>
                  <a:noFill/>
                </a:ln>
                <a:solidFill>
                  <a:srgbClr val="0070C0"/>
                </a:solidFill>
                <a:effectLst/>
                <a:latin typeface="Arial" panose="020B0604020202020204" pitchFamily="34" charset="0"/>
                <a:ea typeface="Times New Roman" pitchFamily="18" charset="0"/>
                <a:cs typeface="Arial" panose="020B0604020202020204" pitchFamily="34" charset="0"/>
              </a:rPr>
              <a:t>نسيج الخشب </a:t>
            </a:r>
            <a:r>
              <a:rPr kumimoji="0" lang="en-US" sz="2800" b="1" i="0" u="none" strike="noStrike" cap="none" normalizeH="0" baseline="0" dirty="0" smtClean="0">
                <a:ln>
                  <a:noFill/>
                </a:ln>
                <a:solidFill>
                  <a:srgbClr val="FF0000"/>
                </a:solidFill>
                <a:effectLst/>
                <a:latin typeface="Arial" panose="020B0604020202020204" pitchFamily="34" charset="0"/>
                <a:ea typeface="Times New Roman" pitchFamily="18" charset="0"/>
                <a:cs typeface="Arial" panose="020B0604020202020204" pitchFamily="34" charset="0"/>
              </a:rPr>
              <a:t>Xylem tissue </a:t>
            </a:r>
            <a:endParaRPr kumimoji="0" lang="en-US" sz="2800" b="1" i="0" u="none" strike="noStrike" cap="none" normalizeH="0" baseline="0" dirty="0" smtClean="0">
              <a:ln>
                <a:noFill/>
              </a:ln>
              <a:solidFill>
                <a:srgbClr val="FF0000"/>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457200" algn="l"/>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هو النسيج الأساسي الموصل للماء وهو نسيج مركب ( معقد ) يتكون من عدة أنواع من الخلايا الحية وغير الحية وتجمع بين وظيفتي التوصيل والدعامة بالإضافة إلى الأنشطة الحيوية الأخرى. وقد اقترحه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ناجيلي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Nageli</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( 1858 م ). ويشمل الخشب الابتدائي في الجسم النباتي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الإبتدائي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والخشب الثانوي في الجسم النباتي الثانوي.</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457200" algn="l"/>
              </a:tabLst>
            </a:pPr>
            <a:r>
              <a:rPr kumimoji="0" lang="ar-SA" sz="32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الخشب الابتدائي </a:t>
            </a:r>
            <a:r>
              <a:rPr kumimoji="0" lang="en-US"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Primary xylem</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457200" algn="l"/>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ينشأ بعد نمو الجنين من أحد نواتج النسيج الإنشائي القمي أي من المنشئ الوعائي الأولي  (البروكامبيوم ) ويمثل الجهاز التوصيلي في جسم النبات الابتدائي ويتكون الخشب الابتدائي من واحد أو أكثر من العناصر التالية.</a:t>
            </a:r>
            <a:endParaRPr lang="en-US" sz="2400" dirty="0">
              <a:latin typeface="Arial" pitchFamily="34" charset="0"/>
              <a:cs typeface="Arial" pitchFamily="34" charset="0"/>
            </a:endParaRPr>
          </a:p>
          <a:p>
            <a:pPr marL="457200" marR="0" lvl="0" indent="-457200" defTabSz="914400" eaLnBrk="0" fontAlgn="base" latinLnBrk="0" hangingPunct="0">
              <a:lnSpc>
                <a:spcPct val="100000"/>
              </a:lnSpc>
              <a:spcBef>
                <a:spcPct val="0"/>
              </a:spcBef>
              <a:spcAft>
                <a:spcPct val="0"/>
              </a:spcAft>
              <a:buClrTx/>
              <a:buSzTx/>
              <a:buFont typeface="Arial" panose="020B0604020202020204" pitchFamily="34" charset="0"/>
              <a:buChar char="•"/>
              <a:tabLst>
                <a:tab pos="457200" algn="l"/>
              </a:tabLst>
            </a:pPr>
            <a:r>
              <a:rPr lang="ar-SA" sz="2800" b="1" dirty="0">
                <a:solidFill>
                  <a:srgbClr val="0070C0"/>
                </a:solidFill>
                <a:latin typeface="Traditional Arabic" pitchFamily="2" charset="-78"/>
                <a:ea typeface="Times New Roman" pitchFamily="18" charset="0"/>
                <a:cs typeface="Traditional Arabic" pitchFamily="2" charset="-78"/>
              </a:rPr>
              <a:t>ا</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لقصيبات</a:t>
            </a:r>
            <a:r>
              <a:rPr kumimoji="0" lang="ar-SA"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en-US"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Tracheids</a:t>
            </a:r>
            <a:r>
              <a:rPr kumimoji="0" lang="ar-SA" sz="280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endParaRPr kumimoji="0" lang="en-US" sz="2800" i="0" u="none" strike="noStrike" cap="none" normalizeH="0" baseline="0" dirty="0" smtClean="0">
              <a:ln>
                <a:noFill/>
              </a:ln>
              <a:solidFill>
                <a:srgbClr val="FF0000"/>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Char char="•"/>
              <a:tabLst>
                <a:tab pos="457200" algn="l"/>
              </a:tabLst>
            </a:pPr>
            <a:r>
              <a:rPr kumimoji="0" lang="en-US"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الأوعية </a:t>
            </a:r>
            <a:r>
              <a:rPr kumimoji="0" lang="en-US"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Vessels</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eaLnBrk="0" fontAlgn="base" latinLnBrk="0" hangingPunct="0">
              <a:lnSpc>
                <a:spcPct val="100000"/>
              </a:lnSpc>
              <a:spcBef>
                <a:spcPct val="0"/>
              </a:spcBef>
              <a:spcAft>
                <a:spcPct val="0"/>
              </a:spcAft>
              <a:buClrTx/>
              <a:buSzTx/>
              <a:buFontTx/>
              <a:buChar char="•"/>
              <a:tabLst>
                <a:tab pos="457200" algn="l"/>
              </a:tabLst>
            </a:pPr>
            <a:r>
              <a:rPr kumimoji="0" lang="en-US"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ألياف الخشب </a:t>
            </a:r>
            <a:r>
              <a:rPr kumimoji="0" lang="en-US"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Xylem fibres</a:t>
            </a:r>
          </a:p>
          <a:p>
            <a:pPr marL="0" marR="0" lvl="0" indent="0" defTabSz="914400" rtl="1" eaLnBrk="0" fontAlgn="base" latinLnBrk="0" hangingPunct="0">
              <a:lnSpc>
                <a:spcPct val="100000"/>
              </a:lnSpc>
              <a:spcBef>
                <a:spcPct val="0"/>
              </a:spcBef>
              <a:spcAft>
                <a:spcPct val="0"/>
              </a:spcAft>
              <a:buClrTx/>
              <a:buSzTx/>
              <a:buFontTx/>
              <a:buChar char="•"/>
              <a:tabLst>
                <a:tab pos="457200" algn="l"/>
              </a:tabLst>
            </a:pPr>
            <a:r>
              <a:rPr kumimoji="0" lang="en-US"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a:t>
            </a:r>
            <a:r>
              <a:rPr kumimoji="0" lang="ar-SA" sz="28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برنشيمة الخشب </a:t>
            </a:r>
            <a:r>
              <a:rPr kumimoji="0" lang="en-US"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Xylem parenuchyma</a:t>
            </a:r>
            <a:endParaRPr kumimoji="0" lang="en-US" sz="2800" b="1" i="0" u="none" strike="noStrike" cap="none" normalizeH="0" baseline="0" dirty="0" smtClean="0">
              <a:ln>
                <a:noFill/>
              </a:ln>
              <a:solidFill>
                <a:srgbClr val="FF0000"/>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57200" algn="l"/>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Different xylem elements "/>
          <p:cNvPicPr>
            <a:picLocks noChangeAspect="1" noChangeArrowheads="1"/>
          </p:cNvPicPr>
          <p:nvPr/>
        </p:nvPicPr>
        <p:blipFill rotWithShape="1">
          <a:blip r:embed="rId3" cstate="print"/>
          <a:srcRect r="20971"/>
          <a:stretch/>
        </p:blipFill>
        <p:spPr bwMode="auto">
          <a:xfrm>
            <a:off x="490329" y="2276872"/>
            <a:ext cx="2713519" cy="40324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95936" y="329111"/>
            <a:ext cx="4932040" cy="6001643"/>
          </a:xfrm>
          <a:prstGeom prst="rect">
            <a:avLst/>
          </a:prstGeom>
        </p:spPr>
        <p:txBody>
          <a:bodyPr wrap="square">
            <a:spAutoFit/>
          </a:bodyPr>
          <a:lstStyle/>
          <a:p>
            <a:pPr indent="457200" algn="justLow" eaLnBrk="0" fontAlgn="base" hangingPunct="0">
              <a:spcBef>
                <a:spcPct val="0"/>
              </a:spcBef>
              <a:spcAft>
                <a:spcPct val="0"/>
              </a:spcAft>
            </a:pPr>
            <a:r>
              <a:rPr lang="ar-SA" sz="3200" dirty="0" smtClean="0">
                <a:solidFill>
                  <a:prstClr val="black"/>
                </a:solidFill>
                <a:latin typeface="Traditional Arabic" pitchFamily="2" charset="-78"/>
                <a:ea typeface="Times New Roman" pitchFamily="18" charset="0"/>
                <a:cs typeface="Traditional Arabic" pitchFamily="2" charset="-78"/>
              </a:rPr>
              <a:t>تنقسم </a:t>
            </a:r>
            <a:r>
              <a:rPr lang="ar-SA" sz="3200" b="1" dirty="0" smtClean="0">
                <a:solidFill>
                  <a:srgbClr val="0070C0"/>
                </a:solidFill>
                <a:latin typeface="Traditional Arabic" pitchFamily="2" charset="-78"/>
                <a:ea typeface="Times New Roman" pitchFamily="18" charset="0"/>
                <a:cs typeface="Traditional Arabic" pitchFamily="2" charset="-78"/>
              </a:rPr>
              <a:t>الخلاياالمرافقة</a:t>
            </a:r>
            <a:r>
              <a:rPr lang="en-US" sz="3200" b="1" dirty="0" smtClean="0">
                <a:solidFill>
                  <a:srgbClr val="0070C0"/>
                </a:solidFill>
                <a:latin typeface="Traditional Arabic" pitchFamily="2" charset="-78"/>
                <a:ea typeface="Times New Roman" pitchFamily="18" charset="0"/>
                <a:cs typeface="Traditional Arabic" pitchFamily="2" charset="-78"/>
              </a:rPr>
              <a:t> </a:t>
            </a:r>
            <a:r>
              <a:rPr lang="ar-SA" sz="3200" dirty="0" smtClean="0">
                <a:solidFill>
                  <a:prstClr val="black"/>
                </a:solidFill>
                <a:latin typeface="Traditional Arabic" pitchFamily="2" charset="-78"/>
                <a:ea typeface="Times New Roman" pitchFamily="18" charset="0"/>
                <a:cs typeface="Traditional Arabic" pitchFamily="2" charset="-78"/>
              </a:rPr>
              <a:t>أحياناً</a:t>
            </a:r>
            <a:r>
              <a:rPr lang="en-US" sz="3200" b="1" dirty="0">
                <a:solidFill>
                  <a:srgbClr val="0070C0"/>
                </a:solidFill>
                <a:latin typeface="Traditional Arabic" pitchFamily="2" charset="-78"/>
                <a:ea typeface="Times New Roman" pitchFamily="18" charset="0"/>
                <a:cs typeface="Traditional Arabic" pitchFamily="2" charset="-78"/>
              </a:rPr>
              <a:t> </a:t>
            </a:r>
            <a:r>
              <a:rPr lang="ar-SA" sz="3200" dirty="0" smtClean="0">
                <a:solidFill>
                  <a:prstClr val="black"/>
                </a:solidFill>
                <a:latin typeface="Traditional Arabic" pitchFamily="2" charset="-78"/>
                <a:ea typeface="Times New Roman" pitchFamily="18" charset="0"/>
                <a:cs typeface="Traditional Arabic" pitchFamily="2" charset="-78"/>
              </a:rPr>
              <a:t>عرضياً </a:t>
            </a:r>
            <a:r>
              <a:rPr lang="ar-SA" sz="3200" dirty="0">
                <a:solidFill>
                  <a:prstClr val="black"/>
                </a:solidFill>
                <a:latin typeface="Traditional Arabic" pitchFamily="2" charset="-78"/>
                <a:ea typeface="Times New Roman" pitchFamily="18" charset="0"/>
                <a:cs typeface="Traditional Arabic" pitchFamily="2" charset="-78"/>
              </a:rPr>
              <a:t>أيضاً وتختلف أحجام الخلايا المرافقة فقد يصل طولها لطول خلية الأنبوب الغربالي أو أقل، وجدارها الفاصل بينها وبين عنصر الأنبوب الغربالي رقيق وبه حقول نقرية ابتدائية. كما تحتفظ الخلية المرافقة بنواتها عند البلوغ وبها فراغات خلوية صغيرة وقد توجد بها بلاستيدات وسبحيات ودكتيوسومات وشبكة إندوبلازمية، وقد تتحول </a:t>
            </a:r>
            <a:r>
              <a:rPr lang="ar-SA" sz="3200" b="1" dirty="0">
                <a:solidFill>
                  <a:srgbClr val="FF0000"/>
                </a:solidFill>
                <a:latin typeface="Traditional Arabic" pitchFamily="2" charset="-78"/>
                <a:ea typeface="Times New Roman" pitchFamily="18" charset="0"/>
                <a:cs typeface="Traditional Arabic" pitchFamily="2" charset="-78"/>
              </a:rPr>
              <a:t>الخلية المرافقة </a:t>
            </a:r>
            <a:r>
              <a:rPr lang="ar-SA" sz="3200" dirty="0">
                <a:solidFill>
                  <a:prstClr val="black"/>
                </a:solidFill>
                <a:latin typeface="Traditional Arabic" pitchFamily="2" charset="-78"/>
                <a:ea typeface="Times New Roman" pitchFamily="18" charset="0"/>
                <a:cs typeface="Traditional Arabic" pitchFamily="2" charset="-78"/>
              </a:rPr>
              <a:t>إلى </a:t>
            </a:r>
            <a:r>
              <a:rPr lang="ar-SA" sz="3200" b="1" dirty="0">
                <a:solidFill>
                  <a:srgbClr val="FF0000"/>
                </a:solidFill>
                <a:latin typeface="Traditional Arabic" pitchFamily="2" charset="-78"/>
                <a:ea typeface="Times New Roman" pitchFamily="18" charset="0"/>
                <a:cs typeface="Traditional Arabic" pitchFamily="2" charset="-78"/>
              </a:rPr>
              <a:t>خلية ناقلة </a:t>
            </a:r>
            <a:r>
              <a:rPr lang="en-US" sz="3200" b="1" dirty="0" err="1" smtClean="0">
                <a:solidFill>
                  <a:srgbClr val="FF0000"/>
                </a:solidFill>
                <a:latin typeface="Traditional Arabic" pitchFamily="2" charset="-78"/>
                <a:ea typeface="Times New Roman" pitchFamily="18" charset="0"/>
                <a:cs typeface="Traditional Arabic" pitchFamily="2" charset="-78"/>
              </a:rPr>
              <a:t>Trasfer</a:t>
            </a:r>
            <a:r>
              <a:rPr lang="en-US" sz="3200" b="1" dirty="0" smtClean="0">
                <a:solidFill>
                  <a:srgbClr val="FF0000"/>
                </a:solidFill>
                <a:latin typeface="Traditional Arabic" pitchFamily="2" charset="-78"/>
                <a:ea typeface="Times New Roman" pitchFamily="18" charset="0"/>
                <a:cs typeface="Traditional Arabic" pitchFamily="2" charset="-78"/>
              </a:rPr>
              <a:t> cell</a:t>
            </a:r>
            <a:r>
              <a:rPr lang="ar-SA" sz="3200" dirty="0" smtClean="0">
                <a:solidFill>
                  <a:prstClr val="black"/>
                </a:solidFill>
                <a:latin typeface="Traditional Arabic" pitchFamily="2" charset="-78"/>
                <a:ea typeface="Times New Roman" pitchFamily="18" charset="0"/>
                <a:cs typeface="Traditional Arabic" pitchFamily="2" charset="-78"/>
              </a:rPr>
              <a:t>(بيت </a:t>
            </a:r>
            <a:r>
              <a:rPr lang="ar-SA" sz="3200" dirty="0">
                <a:solidFill>
                  <a:prstClr val="black"/>
                </a:solidFill>
                <a:latin typeface="Traditional Arabic" pitchFamily="2" charset="-78"/>
                <a:ea typeface="Times New Roman" pitchFamily="18" charset="0"/>
                <a:cs typeface="Traditional Arabic" pitchFamily="2" charset="-78"/>
              </a:rPr>
              <a:t>وجويننج </a:t>
            </a:r>
            <a:r>
              <a:rPr lang="en-US" sz="3200" dirty="0">
                <a:solidFill>
                  <a:prstClr val="black"/>
                </a:solidFill>
                <a:latin typeface="Traditional Arabic" pitchFamily="2" charset="-78"/>
                <a:ea typeface="Times New Roman" pitchFamily="18" charset="0"/>
                <a:cs typeface="Traditional Arabic" pitchFamily="2" charset="-78"/>
              </a:rPr>
              <a:t>Pate and Gunning</a:t>
            </a:r>
            <a:r>
              <a:rPr lang="ar-SA" sz="3200" dirty="0">
                <a:solidFill>
                  <a:prstClr val="black"/>
                </a:solidFill>
                <a:latin typeface="Times New Roman" pitchFamily="18" charset="0"/>
                <a:ea typeface="Times New Roman" pitchFamily="18" charset="0"/>
                <a:cs typeface="Traditional Arabic" pitchFamily="2" charset="-78"/>
              </a:rPr>
              <a:t>، 1969 </a:t>
            </a:r>
            <a:r>
              <a:rPr lang="ar-SA" sz="3200" dirty="0" smtClean="0">
                <a:solidFill>
                  <a:prstClr val="black"/>
                </a:solidFill>
                <a:latin typeface="Times New Roman" pitchFamily="18" charset="0"/>
                <a:ea typeface="Times New Roman" pitchFamily="18" charset="0"/>
                <a:cs typeface="Traditional Arabic" pitchFamily="2" charset="-78"/>
              </a:rPr>
              <a:t>). </a:t>
            </a:r>
          </a:p>
          <a:p>
            <a:pPr indent="457200" algn="justLow" eaLnBrk="0" fontAlgn="base" hangingPunct="0">
              <a:spcBef>
                <a:spcPct val="0"/>
              </a:spcBef>
              <a:spcAft>
                <a:spcPct val="0"/>
              </a:spcAft>
            </a:pPr>
            <a:endParaRPr lang="ar-SA" sz="3200" dirty="0">
              <a:solidFill>
                <a:prstClr val="black"/>
              </a:solidFill>
              <a:latin typeface="Arial"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2946378"/>
            <a:ext cx="3816424" cy="3384376"/>
          </a:xfrm>
          <a:prstGeom prst="rect">
            <a:avLst/>
          </a:prstGeom>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41521" r="6157"/>
          <a:stretch/>
        </p:blipFill>
        <p:spPr>
          <a:xfrm>
            <a:off x="251520" y="150964"/>
            <a:ext cx="3672407" cy="2740521"/>
          </a:xfrm>
          <a:prstGeom prst="rect">
            <a:avLst/>
          </a:prstGeom>
        </p:spPr>
      </p:pic>
    </p:spTree>
    <p:extLst>
      <p:ext uri="{BB962C8B-B14F-4D97-AF65-F5344CB8AC3E}">
        <p14:creationId xmlns:p14="http://schemas.microsoft.com/office/powerpoint/2010/main" val="4279483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49467" t="20001" r="13299" b="12307"/>
          <a:stretch/>
        </p:blipFill>
        <p:spPr>
          <a:xfrm>
            <a:off x="3843861" y="1844824"/>
            <a:ext cx="3024336" cy="3168352"/>
          </a:xfrm>
          <a:prstGeom prst="rect">
            <a:avLst/>
          </a:prstGeom>
        </p:spPr>
      </p:pic>
      <p:sp>
        <p:nvSpPr>
          <p:cNvPr id="3" name="Rectangle 2"/>
          <p:cNvSpPr/>
          <p:nvPr/>
        </p:nvSpPr>
        <p:spPr>
          <a:xfrm>
            <a:off x="2987824" y="2924944"/>
            <a:ext cx="1433405" cy="369332"/>
          </a:xfrm>
          <a:prstGeom prst="rect">
            <a:avLst/>
          </a:prstGeom>
        </p:spPr>
        <p:txBody>
          <a:bodyPr wrap="none">
            <a:spAutoFit/>
          </a:bodyPr>
          <a:lstStyle/>
          <a:p>
            <a:pPr lvl="0" indent="457200" fontAlgn="base">
              <a:spcBef>
                <a:spcPct val="0"/>
              </a:spcBef>
              <a:spcAft>
                <a:spcPct val="0"/>
              </a:spcAft>
            </a:pPr>
            <a:r>
              <a:rPr lang="ar-SA" b="1" dirty="0">
                <a:solidFill>
                  <a:srgbClr val="0070C0"/>
                </a:solidFill>
                <a:latin typeface="Traditional Arabic" pitchFamily="2" charset="-78"/>
                <a:ea typeface="Times New Roman" pitchFamily="18" charset="0"/>
                <a:cs typeface="Traditional Arabic" pitchFamily="2" charset="-78"/>
              </a:rPr>
              <a:t>الخلاياالمرافقة</a:t>
            </a:r>
          </a:p>
        </p:txBody>
      </p:sp>
      <p:sp>
        <p:nvSpPr>
          <p:cNvPr id="5" name="Rectangle 4"/>
          <p:cNvSpPr/>
          <p:nvPr/>
        </p:nvSpPr>
        <p:spPr>
          <a:xfrm>
            <a:off x="6868197" y="3429000"/>
            <a:ext cx="1568057" cy="369332"/>
          </a:xfrm>
          <a:prstGeom prst="rect">
            <a:avLst/>
          </a:prstGeom>
        </p:spPr>
        <p:txBody>
          <a:bodyPr wrap="none">
            <a:spAutoFit/>
          </a:bodyPr>
          <a:lstStyle/>
          <a:p>
            <a:r>
              <a:rPr lang="ar-SA" b="1" dirty="0">
                <a:solidFill>
                  <a:srgbClr val="FF0000"/>
                </a:solidFill>
                <a:latin typeface="Traditional Arabic" pitchFamily="2" charset="-78"/>
                <a:ea typeface="Times New Roman" pitchFamily="18" charset="0"/>
                <a:cs typeface="Traditional Arabic" pitchFamily="2" charset="-78"/>
              </a:rPr>
              <a:t>عنصر الأنبوب الغربالي</a:t>
            </a:r>
            <a:endParaRPr lang="en-US" dirty="0"/>
          </a:p>
        </p:txBody>
      </p:sp>
    </p:spTree>
    <p:extLst>
      <p:ext uri="{BB962C8B-B14F-4D97-AF65-F5344CB8AC3E}">
        <p14:creationId xmlns:p14="http://schemas.microsoft.com/office/powerpoint/2010/main" val="7588500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1" name="Rectangle 1"/>
          <p:cNvSpPr>
            <a:spLocks noChangeArrowheads="1"/>
          </p:cNvSpPr>
          <p:nvPr/>
        </p:nvSpPr>
        <p:spPr bwMode="auto">
          <a:xfrm>
            <a:off x="4355976" y="508030"/>
            <a:ext cx="4629436" cy="58785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3 </a:t>
            </a:r>
            <a:r>
              <a:rPr kumimoji="0" lang="ar-SA" sz="32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ـ الخلايا الزلالية </a:t>
            </a:r>
            <a:r>
              <a:rPr kumimoji="0" lang="en-US" sz="32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Albuminous cells</a:t>
            </a:r>
            <a:endParaRPr kumimoji="0" lang="en-US"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خلايا حية تشبه الخلايا المرافقة ولكنها لا تنشأ من نفس الخلايا المنشئة </a:t>
            </a:r>
            <a:r>
              <a:rPr kumimoji="0" lang="ar-SA"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للخلايا الغربالية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وهي غنية بمواد شبه بروتينية، ولكن لا يوجد فيها ما يسمى بي ـ بروتين </a:t>
            </a:r>
            <a:r>
              <a:rPr kumimoji="0" lang="en-US"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P-protein</a:t>
            </a:r>
            <a:r>
              <a:rPr kumimoji="0" lang="ar-SA"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و</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هي خلايا ذات علاقة بالخلايا الغربالية الموجودة في </a:t>
            </a:r>
            <a:r>
              <a:rPr kumimoji="0" lang="ar-SA"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لحاء نباتات عاريات البذور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وهي تنشأ من منشئ برنشيمة اللحاء أو من منشئ خلايا أشعة اللحاء. ويمكن التمييز بينها وبين الخلايا البرنشيمية الأخرى للحاء بعلاقتها أو ارتباطها </a:t>
            </a:r>
            <a:r>
              <a:rPr kumimoji="0" lang="ar-SA"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بالخلايا الغربالية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وبخلوها من مادة النشا. وقد وجد أن النشاطات التنفسية والفوسفاتاز الحمضية تحدث في </a:t>
            </a:r>
            <a:r>
              <a:rPr kumimoji="0" lang="ar-SA" sz="2400" b="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الخلايا الزلالية المرتبطة بالخلايا الغربالية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تامة التكشف، وتحدث زيادة هذه النشاطات في فترات التحميل والتفريغ للخلايا الغربالية ويتوقف نشاطها عندما يتوقف نشاط الخلايا الغربالية. </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542" y="260648"/>
            <a:ext cx="4037434" cy="3024336"/>
          </a:xfrm>
          <a:prstGeom prst="rect">
            <a:avLst/>
          </a:prstGeom>
        </p:spPr>
      </p:pic>
      <p:pic>
        <p:nvPicPr>
          <p:cNvPr id="4" name="Picture 2" descr="image"/>
          <p:cNvPicPr>
            <a:picLocks noChangeAspect="1" noChangeArrowheads="1"/>
          </p:cNvPicPr>
          <p:nvPr/>
        </p:nvPicPr>
        <p:blipFill>
          <a:blip r:embed="rId3" cstate="print"/>
          <a:srcRect/>
          <a:stretch>
            <a:fillRect/>
          </a:stretch>
        </p:blipFill>
        <p:spPr bwMode="auto">
          <a:xfrm>
            <a:off x="539552" y="3501378"/>
            <a:ext cx="3312368" cy="2708920"/>
          </a:xfrm>
          <a:prstGeom prst="rect">
            <a:avLst/>
          </a:prstGeom>
          <a:noFill/>
          <a:ln w="9525">
            <a:noFill/>
            <a:miter lim="800000"/>
            <a:headEnd/>
            <a:tailEnd/>
          </a:ln>
        </p:spPr>
      </p:pic>
      <p:sp>
        <p:nvSpPr>
          <p:cNvPr id="3" name="Rectangle 2"/>
          <p:cNvSpPr/>
          <p:nvPr/>
        </p:nvSpPr>
        <p:spPr>
          <a:xfrm>
            <a:off x="2171309" y="4607263"/>
            <a:ext cx="1045478" cy="369332"/>
          </a:xfrm>
          <a:prstGeom prst="rect">
            <a:avLst/>
          </a:prstGeom>
        </p:spPr>
        <p:txBody>
          <a:bodyPr wrap="none">
            <a:spAutoFit/>
          </a:bodyPr>
          <a:lstStyle/>
          <a:p>
            <a:r>
              <a:rPr lang="ar-SA" dirty="0"/>
              <a:t>خلايا زلالية</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323528" y="604938"/>
            <a:ext cx="849694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4 </a:t>
            </a:r>
            <a:r>
              <a:rPr kumimoji="0" lang="ar-SA"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1" i="0" u="none" strike="noStrike" cap="none" normalizeH="0" baseline="0" dirty="0" err="1" smtClean="0">
                <a:ln>
                  <a:noFill/>
                </a:ln>
                <a:solidFill>
                  <a:srgbClr val="0070C0"/>
                </a:solidFill>
                <a:effectLst/>
                <a:latin typeface="Traditional Arabic" pitchFamily="2" charset="-78"/>
                <a:ea typeface="Times New Roman" pitchFamily="18" charset="0"/>
                <a:cs typeface="Traditional Arabic" pitchFamily="2" charset="-78"/>
              </a:rPr>
              <a:t>برنشيمة</a:t>
            </a:r>
            <a:r>
              <a:rPr kumimoji="0" lang="ar-SA" sz="32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 اللحاء </a:t>
            </a:r>
            <a:r>
              <a:rPr kumimoji="0" lang="en-US" sz="3200" b="1" i="0" u="none" strike="noStrike" cap="none" normalizeH="0" baseline="0" dirty="0" err="1" smtClean="0">
                <a:ln>
                  <a:noFill/>
                </a:ln>
                <a:solidFill>
                  <a:srgbClr val="FF0000"/>
                </a:solidFill>
                <a:effectLst/>
                <a:latin typeface="Traditional Arabic" pitchFamily="2" charset="-78"/>
                <a:ea typeface="Times New Roman" pitchFamily="18" charset="0"/>
                <a:cs typeface="Traditional Arabic" pitchFamily="2" charset="-78"/>
              </a:rPr>
              <a:t>Phlom</a:t>
            </a:r>
            <a:r>
              <a:rPr kumimoji="0" lang="en-US" sz="32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parenchyma</a:t>
            </a:r>
            <a:endParaRPr kumimoji="0" lang="en-US"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تختص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اللحاء بأنشطة عديدة كتخزين النشا والدهون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والتانينات</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والراتنج</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وقد تنشأ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اللحاء بمصاحبة الأنبوب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الغربالي</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ولكن ليست من نفس الخلية المنشئة. وهي طويلة وتترتب بمحورها الطولي موازياً للمحور الطولي للنسيج الوعائي ( انظر النسيج البرنشيمي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5 </a:t>
            </a:r>
            <a:r>
              <a:rPr kumimoji="0" lang="ar-SA"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الألياف والخلايا الحجرية </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لقد سبق استعراض هذين النوعين من الخلايا بالتفصيل عند دراسة النسيج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السكلرنشيمي</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فهما من مكونات اللحاء الابتدائي والثانوي. ومن الصعب التفريق بين الألياف والخلايا الحجرية خاصة عندما تكون الخلايا الحجرية طويلة وضيقة التجاويف وقد يطلق عليها مصطلح ألياف حجرية ( إيفرت </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Evert</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2006 ).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3595936" y="949370"/>
            <a:ext cx="5296643" cy="49244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6 </a:t>
            </a:r>
            <a:r>
              <a:rPr kumimoji="0" lang="ar-SA"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الخلايا الناقلة </a:t>
            </a:r>
            <a:r>
              <a:rPr kumimoji="0" lang="en-US" sz="32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Transfer cells</a:t>
            </a:r>
            <a:r>
              <a:rPr kumimoji="0" lang="ar-SA" sz="32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endParaRPr kumimoji="0" lang="en-US"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توجد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الخلايا الناقلة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في العروق الصغيرة لأوراق نباتات ذوات الفلقتين العشبية وهي </a:t>
            </a:r>
            <a:r>
              <a:rPr kumimoji="0" lang="ar-SA" sz="24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خلايا ذات نتوءات سليولوزية كثيرة تمتد من جدرها ناحية تجويف الخلية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ويحيط بهذه النتوءات من الداخل غشاء البلازما الخارجي مما يزيد في مساحة جدار الخلية، ووظيفة هذه الخلايا امتصاص وإفراز العناصر والمواد العضوية، وهي خلايا ذات سيتوبلازم غزير ونوى قد تكون مفصصة، وشبكة سيتوبلازمية وأجسام سبحية كثيرة، وذات روابط سيتوبلازمية وأجسام جولجي وريبوسومات وأجسام دقيــقة. وتوجد أ</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ربعة أنماط من الخلايا الناقلة في العروق الصغيرة اقترحها بيت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ونموننج</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Pate and Gunning</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1969 ( راجع كتاب: مورفولوجيا النبات وتشريحه.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الدعيجي</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imes New Roman" pitchFamily="18" charset="0"/>
                <a:ea typeface="Times New Roman" pitchFamily="18" charset="0"/>
                <a:cs typeface="Traditional Arabic" pitchFamily="2" charset="-78"/>
              </a:rPr>
              <a:t>والعودات</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( 1992 ) للمزيد من التفاصيل.</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AutoShape 2" descr="نتيجة بحث الصور عن ‪transfer cells in plants‬‏"/>
          <p:cNvSpPr>
            <a:spLocks noChangeAspect="1" noChangeArrowheads="1"/>
          </p:cNvSpPr>
          <p:nvPr/>
        </p:nvSpPr>
        <p:spPr bwMode="auto">
          <a:xfrm>
            <a:off x="-31751" y="-136526"/>
            <a:ext cx="3781549" cy="378154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908720"/>
            <a:ext cx="3200400" cy="3384376"/>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Times" pitchFamily="18" charset="0"/>
                <a:ea typeface="Times New Roman" pitchFamily="18"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7169" name="Picture 1" descr="http://plantphys.info/plant_physiology/images/phloemdiag.gif"/>
          <p:cNvPicPr>
            <a:picLocks noChangeAspect="1" noChangeArrowheads="1"/>
          </p:cNvPicPr>
          <p:nvPr/>
        </p:nvPicPr>
        <p:blipFill>
          <a:blip r:embed="rId2" r:link="rId3" cstate="print"/>
          <a:srcRect/>
          <a:stretch>
            <a:fillRect/>
          </a:stretch>
        </p:blipFill>
        <p:spPr bwMode="auto">
          <a:xfrm>
            <a:off x="323528" y="548680"/>
            <a:ext cx="8280920" cy="6048672"/>
          </a:xfrm>
          <a:prstGeom prst="rect">
            <a:avLst/>
          </a:prstGeom>
          <a:noFill/>
        </p:spPr>
      </p:pic>
      <p:sp>
        <p:nvSpPr>
          <p:cNvPr id="7171" name="Rectangle 3"/>
          <p:cNvSpPr>
            <a:spLocks noChangeArrowheads="1"/>
          </p:cNvSpPr>
          <p:nvPr/>
        </p:nvSpPr>
        <p:spPr bwMode="auto">
          <a:xfrm>
            <a:off x="0" y="2867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4611682" y="27662"/>
            <a:ext cx="4392488" cy="68018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آلية نقل المواد الغذائية في اللحاء </a:t>
            </a:r>
            <a:endParaRPr kumimoji="0" lang="en-US"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هناك عدة نظريات حول آلية نقل اللحاء للمواد الغذائية ولكن ما يزال الموضوع مجال اختلاف حتى الآن.</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ونظرية ضغط الانسياب ( تدفق الكتلة التي اقترحها العالم منخ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Munch</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(1930)</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وطورها كثير من علماء فسيولوجيا النبات والتي تنص بأنه لحدوث الانسياب يجب أن يكون هناك تدرج في الجهد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الأسموزي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Osmotic potential</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على طول الأنبوب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الغربالي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اتجاه من المصدر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Source</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إلى مكان الاستهلاك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Sink</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وهذا الجهد قادر على إحداث امتلاء تدريجي ليتحكم بحركة الماء والمواد الذائبة فيه معاً. والرأي البديل هو حركة تيار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السيتوبلازم</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Cyclosis</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العناصر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الغربالية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وانتقال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السيتوبلازم</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على طول الأنبوب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الغربالي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هو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المسؤل</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عن انتقال المواد الذائبة. ( راجع كتاب العلاقات المائية. محمد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الوهيبي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1984لمزيد من التفاصيل ).</a:t>
            </a:r>
            <a:r>
              <a:rPr kumimoji="0" lang="ar-SA" sz="2400" b="0" i="0" u="none" strike="noStrike" cap="none" normalizeH="0" baseline="0" dirty="0" smtClean="0">
                <a:ln>
                  <a:noFill/>
                </a:ln>
                <a:solidFill>
                  <a:schemeClr val="tx1"/>
                </a:solidFill>
                <a:effectLst/>
                <a:latin typeface="Times" pitchFamily="18" charset="0"/>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21622" t="2459" r="22971" b="2866"/>
          <a:stretch/>
        </p:blipFill>
        <p:spPr>
          <a:xfrm>
            <a:off x="395536" y="404664"/>
            <a:ext cx="4248472" cy="6264696"/>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9394" name="Picture 2" descr="munchhypodiag"/>
          <p:cNvPicPr>
            <a:picLocks noChangeAspect="1" noChangeArrowheads="1"/>
          </p:cNvPicPr>
          <p:nvPr/>
        </p:nvPicPr>
        <p:blipFill>
          <a:blip r:embed="rId2" cstate="print"/>
          <a:srcRect/>
          <a:stretch>
            <a:fillRect/>
          </a:stretch>
        </p:blipFill>
        <p:spPr bwMode="auto">
          <a:xfrm>
            <a:off x="323528" y="404664"/>
            <a:ext cx="8496944" cy="61206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323528" y="1035829"/>
            <a:ext cx="849694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الحزم الوعائية </a:t>
            </a:r>
            <a:r>
              <a:rPr kumimoji="0" lang="en-US" sz="36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Vascular bundles</a:t>
            </a:r>
            <a:r>
              <a:rPr kumimoji="0" lang="ar-SA" sz="36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endParaRPr kumimoji="0" lang="en-US"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هي جزء أو أجزاء من النظام النسيجي الوعائي الابتدائي للساق والورقة والجذر والأجزاء الأخرى للنبات ( مثل أجزاء الزهرة والثمار ) وتتكون الحزمة الوعائية من الخشب واللحاء الابتدائيين، وهناك عدة أنواع من الحزم الوعائية منها:</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الحزم الوعائية الجانبية </a:t>
            </a:r>
            <a:r>
              <a:rPr kumimoji="0" lang="en-US"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Collateral vascular bundles</a:t>
            </a:r>
            <a:r>
              <a:rPr kumimoji="0" lang="ar-SA"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ويوجد اللحاء في جانب والخشب في جانب آخر على نصف قطر</a:t>
            </a: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واحد مثل دوار</a:t>
            </a:r>
            <a:r>
              <a:rPr kumimoji="0" lang="ar-SA" sz="3600" b="0" i="0" u="none" strike="noStrike" cap="none" normalizeH="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الشمس. ( شكل 67: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أ</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0418" name="Picture 2" descr="img0062"/>
          <p:cNvPicPr>
            <a:picLocks noChangeAspect="1" noChangeArrowheads="1"/>
          </p:cNvPicPr>
          <p:nvPr/>
        </p:nvPicPr>
        <p:blipFill>
          <a:blip r:embed="rId2" cstate="print"/>
          <a:srcRect/>
          <a:stretch>
            <a:fillRect/>
          </a:stretch>
        </p:blipFill>
        <p:spPr bwMode="auto">
          <a:xfrm>
            <a:off x="5004048" y="620688"/>
            <a:ext cx="3312368" cy="4896544"/>
          </a:xfrm>
          <a:prstGeom prst="rect">
            <a:avLst/>
          </a:prstGeom>
          <a:noFill/>
          <a:ln w="9525">
            <a:noFill/>
            <a:miter lim="800000"/>
            <a:headEnd/>
            <a:tailEnd/>
          </a:ln>
        </p:spPr>
      </p:pic>
      <p:pic>
        <p:nvPicPr>
          <p:cNvPr id="60419" name="Picture 3" descr="ANd9GcT7_knza8tM3fhiBwlZjoEsOX7I8gK-DnymZIupuOehbWgbYfVGXGEWQAc"/>
          <p:cNvPicPr>
            <a:picLocks noChangeAspect="1" noChangeArrowheads="1"/>
          </p:cNvPicPr>
          <p:nvPr/>
        </p:nvPicPr>
        <p:blipFill>
          <a:blip r:embed="rId3" cstate="print"/>
          <a:srcRect/>
          <a:stretch>
            <a:fillRect/>
          </a:stretch>
        </p:blipFill>
        <p:spPr bwMode="auto">
          <a:xfrm>
            <a:off x="1403648" y="548680"/>
            <a:ext cx="3456384" cy="50405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3779912" y="587976"/>
            <a:ext cx="5040560" cy="60631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57200" fontAlgn="base">
              <a:spcBef>
                <a:spcPct val="0"/>
              </a:spcBef>
              <a:spcAft>
                <a:spcPct val="0"/>
              </a:spcAft>
            </a:pPr>
            <a:r>
              <a:rPr kumimoji="0" lang="ar-SA" sz="32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العناصر الوعائية </a:t>
            </a:r>
          </a:p>
          <a:p>
            <a:pPr lvl="0" indent="457200" fontAlgn="base">
              <a:spcBef>
                <a:spcPct val="0"/>
              </a:spcBef>
              <a:spcAft>
                <a:spcPct val="0"/>
              </a:spcAft>
            </a:pPr>
            <a:r>
              <a:rPr lang="en-US" sz="3200" b="1" dirty="0" smtClean="0">
                <a:solidFill>
                  <a:srgbClr val="FF0000"/>
                </a:solidFill>
                <a:latin typeface="Traditional Arabic" pitchFamily="2" charset="-78"/>
                <a:ea typeface="Times New Roman" pitchFamily="18" charset="0"/>
                <a:cs typeface="Traditional Arabic" pitchFamily="2" charset="-78"/>
              </a:rPr>
              <a:t>Tracheary </a:t>
            </a:r>
            <a:r>
              <a:rPr lang="en-US" sz="3200" b="1" dirty="0">
                <a:solidFill>
                  <a:srgbClr val="FF0000"/>
                </a:solidFill>
                <a:latin typeface="Traditional Arabic" pitchFamily="2" charset="-78"/>
                <a:ea typeface="Times New Roman" pitchFamily="18" charset="0"/>
                <a:cs typeface="Traditional Arabic" pitchFamily="2" charset="-78"/>
              </a:rPr>
              <a:t>elements</a:t>
            </a:r>
            <a:r>
              <a:rPr lang="ar-SA" sz="3200" b="1" dirty="0" smtClean="0">
                <a:solidFill>
                  <a:srgbClr val="FF0000"/>
                </a:solidFill>
                <a:latin typeface="Traditional Arabic" pitchFamily="2" charset="-78"/>
                <a:ea typeface="Times New Roman" pitchFamily="18" charset="0"/>
                <a:cs typeface="Traditional Arabic" pitchFamily="2" charset="-78"/>
              </a:rPr>
              <a:t>           </a:t>
            </a:r>
            <a:endParaRPr kumimoji="0" lang="en-US" sz="3200" b="0" i="0" u="none" strike="noStrike" cap="none" normalizeH="0" baseline="0" dirty="0" smtClean="0">
              <a:ln>
                <a:noFill/>
              </a:ln>
              <a:solidFill>
                <a:srgbClr val="FF0000"/>
              </a:solidFill>
              <a:effectLst/>
              <a:latin typeface="Arial" pitchFamily="34" charset="0"/>
              <a:cs typeface="Arial" pitchFamily="34" charset="0"/>
            </a:endParaRPr>
          </a:p>
          <a:p>
            <a:pPr lvl="0" indent="457200" eaLnBrk="0" fontAlgn="base" hangingPunct="0">
              <a:spcBef>
                <a:spcPct val="0"/>
              </a:spcBef>
              <a:spcAft>
                <a:spcPct val="0"/>
              </a:spcAft>
            </a:pPr>
            <a:r>
              <a:rPr lang="ar-SA" sz="2000" b="1" dirty="0" smtClean="0">
                <a:solidFill>
                  <a:srgbClr val="FF0000"/>
                </a:solidFill>
                <a:latin typeface="Traditional Arabic" pitchFamily="2" charset="-78"/>
                <a:ea typeface="Times New Roman" pitchFamily="18" charset="0"/>
                <a:cs typeface="Traditional Arabic" pitchFamily="2" charset="-78"/>
              </a:rPr>
              <a:t>القصيبات والأوعية </a:t>
            </a:r>
            <a:r>
              <a:rPr lang="ar-SA" sz="2000" b="1" dirty="0" smtClean="0">
                <a:latin typeface="Traditional Arabic" pitchFamily="2" charset="-78"/>
                <a:ea typeface="Times New Roman" pitchFamily="18" charset="0"/>
                <a:cs typeface="Traditional Arabic" pitchFamily="2" charset="-78"/>
              </a:rPr>
              <a:t>تعرف </a:t>
            </a:r>
            <a:r>
              <a:rPr lang="ar-SA" sz="2000" b="1" dirty="0">
                <a:solidFill>
                  <a:srgbClr val="FF0000"/>
                </a:solidFill>
                <a:latin typeface="Traditional Arabic" pitchFamily="2" charset="-78"/>
                <a:ea typeface="Times New Roman" pitchFamily="18" charset="0"/>
                <a:cs typeface="Traditional Arabic" pitchFamily="2" charset="-78"/>
              </a:rPr>
              <a:t>بالعناصر الوعائية</a:t>
            </a:r>
            <a:r>
              <a:rPr lang="ar-SA" sz="2800" b="1" dirty="0">
                <a:solidFill>
                  <a:srgbClr val="FF0000"/>
                </a:solidFill>
                <a:latin typeface="Traditional Arabic" pitchFamily="2" charset="-78"/>
                <a:ea typeface="Times New Roman" pitchFamily="18" charset="0"/>
                <a:cs typeface="Traditional Arabic" pitchFamily="2" charset="-78"/>
              </a:rPr>
              <a:t> </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وهي </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خلايا طويلة ذات جدر ثانوية ملجننة ولا تحتوي على بروتوبلازم عند البلوغ أو تمام النمو</a:t>
            </a:r>
            <a:r>
              <a:rPr lang="ar-SA" sz="2400" b="1" dirty="0">
                <a:latin typeface="Traditional Arabic" pitchFamily="2" charset="-78"/>
                <a:ea typeface="Times New Roman" pitchFamily="18" charset="0"/>
                <a:cs typeface="Traditional Arabic" pitchFamily="2" charset="-78"/>
              </a:rPr>
              <a:t>.</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p>
          <a:p>
            <a:pPr lvl="0" indent="457200" eaLnBrk="0" fontAlgn="base" hangingPunct="0">
              <a:spcBef>
                <a:spcPct val="0"/>
              </a:spcBef>
              <a:spcAft>
                <a:spcPct val="0"/>
              </a:spcAft>
            </a:pP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القصيبات</a:t>
            </a:r>
            <a:r>
              <a:rPr kumimoji="0" lang="ar-SA"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lang="en-US" sz="2400" b="1" dirty="0" smtClean="0">
                <a:solidFill>
                  <a:srgbClr val="FF0000"/>
                </a:solidFill>
                <a:latin typeface="Traditional Arabic" pitchFamily="2" charset="-78"/>
                <a:ea typeface="Times New Roman" pitchFamily="18" charset="0"/>
                <a:cs typeface="Traditional Arabic" pitchFamily="2" charset="-78"/>
              </a:rPr>
              <a:t> </a:t>
            </a:r>
            <a:r>
              <a:rPr lang="en-US" sz="2400" b="1" dirty="0" err="1" smtClean="0">
                <a:solidFill>
                  <a:srgbClr val="FF0000"/>
                </a:solidFill>
                <a:latin typeface="Traditional Arabic" pitchFamily="2" charset="-78"/>
                <a:ea typeface="Times New Roman" pitchFamily="18" charset="0"/>
                <a:cs typeface="Traditional Arabic" pitchFamily="2" charset="-78"/>
              </a:rPr>
              <a:t>Tracheids</a:t>
            </a:r>
            <a:r>
              <a:rPr lang="ar-SA" sz="2400" b="1" dirty="0" smtClean="0">
                <a:solidFill>
                  <a:srgbClr val="FF0000"/>
                </a:solidFill>
                <a:latin typeface="Traditional Arabic" pitchFamily="2" charset="-78"/>
                <a:ea typeface="Times New Roman" pitchFamily="18" charset="0"/>
                <a:cs typeface="Traditional Arabic" pitchFamily="2" charset="-78"/>
              </a:rPr>
              <a:t>: </a:t>
            </a:r>
            <a:r>
              <a:rPr lang="ar-SA" sz="2400" b="1" dirty="0" smtClean="0">
                <a:latin typeface="Traditional Arabic" pitchFamily="2" charset="-78"/>
                <a:ea typeface="Times New Roman" pitchFamily="18" charset="0"/>
                <a:cs typeface="Traditional Arabic" pitchFamily="2" charset="-78"/>
              </a:rPr>
              <a:t>تختلف </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عن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عناصر الوعاء</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Vessel elements </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بأن ا</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لقصيبة</a:t>
            </a:r>
            <a:r>
              <a:rPr kumimoji="0" lang="ar-SA"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خلية </a:t>
            </a:r>
            <a:r>
              <a:rPr kumimoji="0" lang="ar-SA"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غير مثقبة </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وتوجد بها </a:t>
            </a:r>
            <a:r>
              <a:rPr kumimoji="0" lang="ar-SA"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أزواج النقر في جدرها المشتركة الجانبية والعرضية</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بينما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عناصر الأوعية </a:t>
            </a:r>
            <a:r>
              <a:rPr kumimoji="0" lang="ar-SA"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خلايا مثقبة </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في بعض الجدر المشتركة مع بعضها البعض خاصة </a:t>
            </a:r>
            <a:r>
              <a:rPr kumimoji="0" lang="ar-SA"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جدرها العرضية</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وبذلك تتصل عناصر الوعاء مع بعضها البعض مكونة أنابيب طويلة ممثلة الوعاء، وتمر العصارة خلال الوعاء بسهولة من خلال هذه الثقوب وقد توجد الثقوب في الجدر النهائية لعناصر الوعاء أو بالجدر الجانبية ويسمى الجدار المثقب </a:t>
            </a:r>
            <a:r>
              <a:rPr kumimoji="0" lang="ar-SA"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بالصفيحة </a:t>
            </a:r>
            <a:r>
              <a:rPr lang="ar-SA" sz="2800" b="1" dirty="0" smtClean="0">
                <a:solidFill>
                  <a:srgbClr val="FF0000"/>
                </a:solidFill>
                <a:latin typeface="Traditional Arabic" pitchFamily="2" charset="-78"/>
                <a:ea typeface="Times New Roman" pitchFamily="18" charset="0"/>
                <a:cs typeface="Traditional Arabic" pitchFamily="2" charset="-78"/>
              </a:rPr>
              <a:t>المثقــبة </a:t>
            </a:r>
            <a:r>
              <a:rPr kumimoji="0" lang="en-US"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Perforation plate</a:t>
            </a:r>
            <a:endParaRPr kumimoji="0" lang="en-US" sz="2800" b="1" i="0" u="none" strike="noStrike" cap="none" normalizeH="0" baseline="0" dirty="0" smtClean="0">
              <a:ln>
                <a:noFill/>
              </a:ln>
              <a:solidFill>
                <a:srgbClr val="FF0000"/>
              </a:solidFill>
              <a:effectLst/>
              <a:latin typeface="Arial" pitchFamily="34" charset="0"/>
              <a:cs typeface="Arial"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260648"/>
            <a:ext cx="3672408" cy="3672408"/>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3861048"/>
            <a:ext cx="1800200" cy="2408976"/>
          </a:xfrm>
          <a:prstGeom prst="rect">
            <a:avLst/>
          </a:prstGeom>
        </p:spPr>
      </p:pic>
      <p:sp>
        <p:nvSpPr>
          <p:cNvPr id="4" name="Rectangle 3"/>
          <p:cNvSpPr/>
          <p:nvPr/>
        </p:nvSpPr>
        <p:spPr>
          <a:xfrm>
            <a:off x="0" y="6281842"/>
            <a:ext cx="4519186" cy="369332"/>
          </a:xfrm>
          <a:prstGeom prst="rect">
            <a:avLst/>
          </a:prstGeom>
        </p:spPr>
        <p:txBody>
          <a:bodyPr wrap="none">
            <a:spAutoFit/>
          </a:bodyPr>
          <a:lstStyle/>
          <a:p>
            <a:r>
              <a:rPr lang="en-US" dirty="0">
                <a:latin typeface="Arial" panose="020B0604020202020204" pitchFamily="34" charset="0"/>
              </a:rPr>
              <a:t>Longitudinal section of pine wood (</a:t>
            </a:r>
            <a:r>
              <a:rPr lang="en-US" u="sng" dirty="0">
                <a:latin typeface="Arial" panose="020B0604020202020204" pitchFamily="34" charset="0"/>
              </a:rPr>
              <a:t>Pinus</a:t>
            </a:r>
            <a:r>
              <a:rPr lang="en-US" dirty="0">
                <a:latin typeface="Arial" panose="020B0604020202020204" pitchFamily="34" charset="0"/>
              </a:rPr>
              <a:t>). </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49" name="Rectangle 1"/>
          <p:cNvSpPr>
            <a:spLocks noChangeArrowheads="1"/>
          </p:cNvSpPr>
          <p:nvPr/>
        </p:nvSpPr>
        <p:spPr bwMode="auto">
          <a:xfrm>
            <a:off x="323528" y="325402"/>
            <a:ext cx="8496944"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2ـ الحزمة الوعائية ذات </a:t>
            </a:r>
            <a:r>
              <a:rPr kumimoji="0" lang="ar-SA"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اللحائين</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Bicollateral</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vascular bundles</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ويوجد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بها</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اللحاء على جانبي الخشب أي أنها ذات لحاء خارجي ولحاء داخلي مثل القـرع.( شكل 67: ب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3 </a:t>
            </a:r>
            <a:r>
              <a:rPr kumimoji="0" lang="ar-SA"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الحزمة الوعائية المركزية </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Concentric vascular bundle</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ويوجد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بها</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إما اللحاء يحيط بالخشب أو العكس وتتميز إلى:</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خارجية الخشب </a:t>
            </a:r>
            <a:r>
              <a:rPr kumimoji="0" lang="en-US"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Amphivasal</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وفيها يحيط الخشب باللحاء ( شكل 67: ج ).ويوجد هذا النوع في نبات الحميض.</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خارجية اللحاء </a:t>
            </a:r>
            <a:r>
              <a:rPr kumimoji="0" lang="en-US"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Amphicribral</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وفيها يحيط اللحاء بالخشب من الخارج ( شكل 67: د).ويوجد هذا النوع في السراخس وتوجد أيضاً في ذوات الفلقة والفلقتين في الحزم الصغيرة للأزهار، والثمار، والبويضات.</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وهناك صوراً انتقالية بين أنواع الحزم الوعائية المختلفة ففي بعض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النجيليات</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يتقابل الخشب واللحاء على هيئة قوس حيث يوجد وعائيين كبيرين من الخشب التالي وأحياناً يكون الخشب على هيئة حرف (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V</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ويقع اللحاء بين ذراعي الحرف ( شكل 68 ).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7825" name="Picture 1" descr="ANd9GcQCo95Zi4PrhsDBmTs919tKi-YMinHTQE3rksYwLT9i5VeP7U6h5VskJA"/>
          <p:cNvPicPr>
            <a:picLocks noChangeAspect="1" noChangeArrowheads="1"/>
          </p:cNvPicPr>
          <p:nvPr/>
        </p:nvPicPr>
        <p:blipFill>
          <a:blip r:embed="rId2" cstate="print"/>
          <a:srcRect/>
          <a:stretch>
            <a:fillRect/>
          </a:stretch>
        </p:blipFill>
        <p:spPr bwMode="auto">
          <a:xfrm>
            <a:off x="5580112" y="836712"/>
            <a:ext cx="2808312" cy="3312368"/>
          </a:xfrm>
          <a:prstGeom prst="rect">
            <a:avLst/>
          </a:prstGeom>
          <a:noFill/>
          <a:ln w="9525">
            <a:noFill/>
            <a:miter lim="800000"/>
            <a:headEnd/>
            <a:tailEnd/>
          </a:ln>
        </p:spPr>
      </p:pic>
      <p:pic>
        <p:nvPicPr>
          <p:cNvPr id="77826" name="prodimage0" descr="Arrangement and Types of Vascular Bundles Slide Set"/>
          <p:cNvPicPr>
            <a:picLocks noChangeAspect="1" noChangeArrowheads="1"/>
          </p:cNvPicPr>
          <p:nvPr/>
        </p:nvPicPr>
        <p:blipFill>
          <a:blip r:embed="rId3" cstate="print"/>
          <a:srcRect/>
          <a:stretch>
            <a:fillRect/>
          </a:stretch>
        </p:blipFill>
        <p:spPr bwMode="auto">
          <a:xfrm>
            <a:off x="3131840" y="908720"/>
            <a:ext cx="2290564" cy="3053184"/>
          </a:xfrm>
          <a:prstGeom prst="rect">
            <a:avLst/>
          </a:prstGeom>
          <a:noFill/>
          <a:ln w="9525">
            <a:noFill/>
            <a:miter lim="800000"/>
            <a:headEnd/>
            <a:tailEnd/>
          </a:ln>
        </p:spPr>
      </p:pic>
      <p:pic>
        <p:nvPicPr>
          <p:cNvPr id="77827" name="Picture 3" descr="VascBundTi.jpg (38220 bytes)"/>
          <p:cNvPicPr>
            <a:picLocks noChangeAspect="1" noChangeArrowheads="1"/>
          </p:cNvPicPr>
          <p:nvPr/>
        </p:nvPicPr>
        <p:blipFill>
          <a:blip r:embed="rId4" cstate="print"/>
          <a:srcRect/>
          <a:stretch>
            <a:fillRect/>
          </a:stretch>
        </p:blipFill>
        <p:spPr bwMode="auto">
          <a:xfrm>
            <a:off x="539552" y="980728"/>
            <a:ext cx="2439268" cy="30531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1" name="Rectangle 1"/>
          <p:cNvSpPr>
            <a:spLocks noChangeArrowheads="1"/>
          </p:cNvSpPr>
          <p:nvPr/>
        </p:nvSpPr>
        <p:spPr bwMode="auto">
          <a:xfrm>
            <a:off x="323528" y="1188644"/>
            <a:ext cx="849694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العمود الوعائي </a:t>
            </a:r>
            <a:r>
              <a:rPr kumimoji="0" lang="en-US"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The stele</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هو وحدة تجمع الأنسجة الوعائية والأنسجة المختلطة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بها</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محاطاً بالبشرة الداخلية </a:t>
            </a:r>
            <a:r>
              <a:rPr kumimoji="0" lang="en-US"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Endodermis </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في حالة الجذر أو بعض السيقان أو بالغلاف النشوي </a:t>
            </a:r>
            <a:r>
              <a:rPr kumimoji="0" lang="en-US"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Starch sheath</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 بغلاف الحزم </a:t>
            </a:r>
            <a:r>
              <a:rPr kumimoji="0" lang="en-US"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Bandles</a:t>
            </a:r>
            <a:r>
              <a:rPr kumimoji="0" lang="en-US"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sheath</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حالة الساق ويشمل النظام النسيجي الوعائي والمناطق بين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الحزمية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والفرجات</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الورقية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والبرعمية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والدائرة المحيطية والنخاع إن وجد.</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5777" name="Picture 1" descr="steles"/>
          <p:cNvPicPr>
            <a:picLocks noChangeAspect="1" noChangeArrowheads="1"/>
          </p:cNvPicPr>
          <p:nvPr/>
        </p:nvPicPr>
        <p:blipFill>
          <a:blip r:embed="rId2" cstate="print"/>
          <a:srcRect/>
          <a:stretch>
            <a:fillRect/>
          </a:stretch>
        </p:blipFill>
        <p:spPr bwMode="auto">
          <a:xfrm>
            <a:off x="2267744" y="692696"/>
            <a:ext cx="5184576" cy="5544616"/>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3" name="Rectangle 1"/>
          <p:cNvSpPr>
            <a:spLocks noChangeArrowheads="1"/>
          </p:cNvSpPr>
          <p:nvPr/>
        </p:nvSpPr>
        <p:spPr bwMode="auto">
          <a:xfrm>
            <a:off x="323528" y="1232756"/>
            <a:ext cx="849694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نظرية العمود الوعائي </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The stele theory</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توجد الأنواع التالية من العمود الوعائي ويمكن استعراضها من النوع البدائي إلى النوع المتقدم وهي :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 </a:t>
            </a:r>
            <a:r>
              <a:rPr kumimoji="0" lang="ar-SA"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العمود الوعائي الأولي </a:t>
            </a:r>
            <a:r>
              <a:rPr kumimoji="0" lang="en-US"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Protostele</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أبسط الأنواع وأقلها رقياً من الناحية التطورية، ويتكون من عمود مصمت من النسيج الوعائي ( الخشب واللحاء الابتدائيين ) ولا يوجد بداخله نخاع ويوجد في الصورة المبسطة الخشب في الوسط واللحاء للخارج ويوجد في النباتات الوعائية البدائية وفي سوق السراخس والنباتات المائية وكذلك جذور كاسيات البذور. ويقسم العمود الوعائي الأولي إلى ثلاثة أنماط هي:</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5" name="Rectangle 1"/>
          <p:cNvSpPr>
            <a:spLocks noChangeArrowheads="1"/>
          </p:cNvSpPr>
          <p:nvPr/>
        </p:nvSpPr>
        <p:spPr bwMode="auto">
          <a:xfrm>
            <a:off x="323528" y="2575948"/>
            <a:ext cx="8496944"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 </a:t>
            </a:r>
            <a:r>
              <a:rPr kumimoji="0" lang="ar-SA"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العمود الوعائي الأولي الشريطي </a:t>
            </a:r>
            <a:r>
              <a:rPr kumimoji="0" lang="en-US"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Plectostele</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ويوجد الخشب واللحاء في أشرطة متبادلة كما في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الليكوبوديوم</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Lycopodium</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69: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ج </a:t>
            </a:r>
            <a:r>
              <a:rPr kumimoji="0" lang="ar-SA"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العمود الوعائي الأولي </a:t>
            </a:r>
            <a:r>
              <a:rPr kumimoji="0" lang="ar-SA"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النجمي</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a:t>
            </a:r>
            <a:r>
              <a:rPr kumimoji="0" lang="ar-SA"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الشعاعي</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Actinostele</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وفيه يظهر الخشب بشكل نجمي في المقطع العرضي كما في نبات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السيلوتم</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Psilotum</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69: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ج</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مستطيل 2"/>
          <p:cNvSpPr/>
          <p:nvPr/>
        </p:nvSpPr>
        <p:spPr>
          <a:xfrm>
            <a:off x="323528" y="764704"/>
            <a:ext cx="8424936" cy="1754326"/>
          </a:xfrm>
          <a:prstGeom prst="rect">
            <a:avLst/>
          </a:prstGeom>
        </p:spPr>
        <p:txBody>
          <a:bodyPr wrap="square">
            <a:spAutoFit/>
          </a:bodyPr>
          <a:lstStyle/>
          <a:p>
            <a:r>
              <a:rPr lang="ar-SA" b="1" dirty="0" smtClean="0">
                <a:latin typeface="Traditional Arabic" pitchFamily="2" charset="-78"/>
                <a:ea typeface="Times New Roman" pitchFamily="18" charset="0"/>
                <a:cs typeface="Traditional Arabic" pitchFamily="2" charset="-78"/>
              </a:rPr>
              <a:t>       أ </a:t>
            </a:r>
            <a:r>
              <a:rPr lang="ar-SA" sz="3600" b="1" dirty="0" err="1" smtClean="0">
                <a:latin typeface="Traditional Arabic" pitchFamily="2" charset="-78"/>
                <a:ea typeface="Times New Roman" pitchFamily="18" charset="0"/>
                <a:cs typeface="Traditional Arabic" pitchFamily="2" charset="-78"/>
              </a:rPr>
              <a:t>ـ</a:t>
            </a:r>
            <a:r>
              <a:rPr lang="ar-SA" sz="3600" b="1" dirty="0" smtClean="0">
                <a:latin typeface="Traditional Arabic" pitchFamily="2" charset="-78"/>
                <a:ea typeface="Times New Roman" pitchFamily="18" charset="0"/>
                <a:cs typeface="Traditional Arabic" pitchFamily="2" charset="-78"/>
              </a:rPr>
              <a:t> العمود الوعائي الأولي الدائري </a:t>
            </a:r>
            <a:r>
              <a:rPr lang="en-US" sz="3600" b="1" dirty="0" err="1" smtClean="0">
                <a:latin typeface="Traditional Arabic" pitchFamily="2" charset="-78"/>
                <a:ea typeface="Times New Roman" pitchFamily="18" charset="0"/>
                <a:cs typeface="Traditional Arabic" pitchFamily="2" charset="-78"/>
              </a:rPr>
              <a:t>Haplostele</a:t>
            </a:r>
            <a:r>
              <a:rPr lang="en-US" sz="3600" b="1" dirty="0" smtClean="0">
                <a:latin typeface="Traditional Arabic" pitchFamily="2" charset="-78"/>
                <a:ea typeface="Times New Roman" pitchFamily="18" charset="0"/>
                <a:cs typeface="Traditional Arabic" pitchFamily="2" charset="-78"/>
              </a:rPr>
              <a:t> </a:t>
            </a:r>
            <a:r>
              <a:rPr lang="ar-SA" sz="3600" dirty="0" smtClean="0">
                <a:latin typeface="Traditional Arabic" pitchFamily="2" charset="-78"/>
                <a:ea typeface="Times New Roman" pitchFamily="18" charset="0"/>
                <a:cs typeface="Traditional Arabic" pitchFamily="2" charset="-78"/>
              </a:rPr>
              <a:t>وفيه يظهر الخشب بشكل دائري في المقطع العرضي كما في </a:t>
            </a:r>
            <a:r>
              <a:rPr lang="ar-SA" sz="3600" dirty="0" err="1" smtClean="0">
                <a:latin typeface="Traditional Arabic" pitchFamily="2" charset="-78"/>
                <a:ea typeface="Times New Roman" pitchFamily="18" charset="0"/>
                <a:cs typeface="Traditional Arabic" pitchFamily="2" charset="-78"/>
              </a:rPr>
              <a:t>الرصن</a:t>
            </a:r>
            <a:r>
              <a:rPr lang="ar-SA" sz="3600" dirty="0" smtClean="0">
                <a:latin typeface="Traditional Arabic" pitchFamily="2" charset="-78"/>
                <a:ea typeface="Times New Roman" pitchFamily="18" charset="0"/>
                <a:cs typeface="Traditional Arabic" pitchFamily="2" charset="-78"/>
              </a:rPr>
              <a:t> </a:t>
            </a:r>
            <a:r>
              <a:rPr lang="en-US" sz="3600" i="1" dirty="0" err="1" smtClean="0">
                <a:latin typeface="Traditional Arabic" pitchFamily="2" charset="-78"/>
                <a:ea typeface="Times New Roman" pitchFamily="18" charset="0"/>
                <a:cs typeface="Traditional Arabic" pitchFamily="2" charset="-78"/>
              </a:rPr>
              <a:t>Selaginella</a:t>
            </a:r>
            <a:r>
              <a:rPr lang="ar-SA" sz="3600" dirty="0" smtClean="0">
                <a:latin typeface="Traditional Arabic" pitchFamily="2" charset="-78"/>
                <a:ea typeface="Times New Roman" pitchFamily="18" charset="0"/>
                <a:cs typeface="Traditional Arabic" pitchFamily="2" charset="-78"/>
              </a:rPr>
              <a:t> ( شكل 69: </a:t>
            </a:r>
            <a:r>
              <a:rPr lang="ar-SA" sz="3600" dirty="0" err="1" smtClean="0">
                <a:latin typeface="Traditional Arabic" pitchFamily="2" charset="-78"/>
                <a:ea typeface="Times New Roman" pitchFamily="18" charset="0"/>
                <a:cs typeface="Traditional Arabic" pitchFamily="2" charset="-78"/>
              </a:rPr>
              <a:t>أ</a:t>
            </a:r>
            <a:r>
              <a:rPr lang="ar-SA" sz="3600" dirty="0" smtClean="0">
                <a:latin typeface="Traditional Arabic" pitchFamily="2" charset="-78"/>
                <a:ea typeface="Times New Roman" pitchFamily="18" charset="0"/>
                <a:cs typeface="Traditional Arabic" pitchFamily="2" charset="-78"/>
              </a:rPr>
              <a:t> ).</a:t>
            </a:r>
            <a:endParaRPr lang="ar-SA" sz="36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681" name="Picture 1" descr="ANd9GcTJUGDiSalc35JUha3Ft8DvcVR7kterWcCq_1wYsMAIkryVfg"/>
          <p:cNvPicPr>
            <a:picLocks noChangeAspect="1" noChangeArrowheads="1"/>
          </p:cNvPicPr>
          <p:nvPr/>
        </p:nvPicPr>
        <p:blipFill>
          <a:blip r:embed="rId2" cstate="print"/>
          <a:srcRect/>
          <a:stretch>
            <a:fillRect/>
          </a:stretch>
        </p:blipFill>
        <p:spPr bwMode="auto">
          <a:xfrm>
            <a:off x="4860032" y="1844824"/>
            <a:ext cx="2578100" cy="3416300"/>
          </a:xfrm>
          <a:prstGeom prst="rect">
            <a:avLst/>
          </a:prstGeom>
          <a:noFill/>
          <a:ln w="9525">
            <a:noFill/>
            <a:miter lim="800000"/>
            <a:headEnd/>
            <a:tailEnd/>
          </a:ln>
        </p:spPr>
      </p:pic>
      <p:pic>
        <p:nvPicPr>
          <p:cNvPr id="71682" name="Picture 2" descr="ANd9GcTsswrUUTfWkMhbFWc99E3pzy63UED4TSh3enw7dVVMBvPEPba7G9MZiuE"/>
          <p:cNvPicPr>
            <a:picLocks noChangeAspect="1" noChangeArrowheads="1"/>
          </p:cNvPicPr>
          <p:nvPr/>
        </p:nvPicPr>
        <p:blipFill>
          <a:blip r:embed="rId3" cstate="print"/>
          <a:srcRect/>
          <a:stretch>
            <a:fillRect/>
          </a:stretch>
        </p:blipFill>
        <p:spPr bwMode="auto">
          <a:xfrm>
            <a:off x="2339752" y="2492896"/>
            <a:ext cx="2019300" cy="2311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3729" name="Picture 1" descr="ANd9GcRpvz1uPUSvxPB-n-COpxvMpB3aZ820k-epPuVaXuC0T5cvv90X2lrYoQ"/>
          <p:cNvPicPr>
            <a:picLocks noChangeAspect="1" noChangeArrowheads="1"/>
          </p:cNvPicPr>
          <p:nvPr/>
        </p:nvPicPr>
        <p:blipFill>
          <a:blip r:embed="rId2" cstate="print"/>
          <a:srcRect/>
          <a:stretch>
            <a:fillRect/>
          </a:stretch>
        </p:blipFill>
        <p:spPr bwMode="auto">
          <a:xfrm>
            <a:off x="4716016" y="1268760"/>
            <a:ext cx="3600400" cy="4176464"/>
          </a:xfrm>
          <a:prstGeom prst="rect">
            <a:avLst/>
          </a:prstGeom>
          <a:noFill/>
          <a:ln w="9525">
            <a:noFill/>
            <a:miter lim="800000"/>
            <a:headEnd/>
            <a:tailEnd/>
          </a:ln>
        </p:spPr>
      </p:pic>
      <p:pic>
        <p:nvPicPr>
          <p:cNvPr id="73730" name="Picture 2" descr="http://t3.gstatic.com/images?q=tbn:ANd9GcTkKN4dTk-Ko897n8Py8NLIws7iKpmMON9hqk8XITlEtSkGEMgd7vqg8rI"/>
          <p:cNvPicPr>
            <a:picLocks noChangeAspect="1" noChangeArrowheads="1"/>
          </p:cNvPicPr>
          <p:nvPr/>
        </p:nvPicPr>
        <p:blipFill>
          <a:blip r:embed="rId3" r:link="rId4" cstate="print"/>
          <a:srcRect/>
          <a:stretch>
            <a:fillRect/>
          </a:stretch>
        </p:blipFill>
        <p:spPr bwMode="auto">
          <a:xfrm>
            <a:off x="1259632" y="1772816"/>
            <a:ext cx="3240360" cy="3744416"/>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323528" y="479876"/>
            <a:ext cx="8496944" cy="60631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tab pos="685800" algn="l"/>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العمود الوعائي الأنبوبي </a:t>
            </a:r>
            <a:r>
              <a:rPr kumimoji="0" lang="en-US"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Siphonostele</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685800" algn="l"/>
              </a:tabLst>
            </a:pP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ويوجد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نخاع في الوسط ويكون اللحاء والخشب على هيئة اسطوانة متصلة أي لا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685800" algn="l"/>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يوجد فرجات ورقية. ويميز المجموعة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التيروبسيدية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Pteropsida</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ومنه نوعان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685800" algn="l"/>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خارجي اللحاء  </a:t>
            </a:r>
            <a:r>
              <a:rPr kumimoji="0" lang="en-US"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Ectophloic</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siphonostele</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685800" algn="l"/>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ويوجد اللحاء فقط إلى الناحية الخارجية للخشب.مثل ساق نبات كزبرة البئر </a:t>
            </a:r>
            <a:r>
              <a:rPr kumimoji="0" lang="en-US" sz="32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Adiantum</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70: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أ</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685800" algn="l"/>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محيطي اللحاء </a:t>
            </a:r>
            <a:r>
              <a:rPr kumimoji="0" lang="en-US"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Amphiphloic</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siphonostele</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685800" algn="l"/>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ويوجد اللحاء للداخل والخارج من الخشب ولا يوجد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فرجات ورقية وإن وجدت تكون صغيرة ويكون العمود الوعائي على هيئة اسطوانة متصلة من النسيج الوعائي. </a:t>
            </a:r>
            <a:r>
              <a:rPr kumimoji="0" lang="ar-SA" sz="32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كما في أنواع </a:t>
            </a:r>
            <a:r>
              <a:rPr kumimoji="0" lang="ar-SA" sz="32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مارسيليا</a:t>
            </a:r>
            <a:r>
              <a:rPr kumimoji="0" lang="ar-SA" sz="32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Marsilia</a:t>
            </a:r>
            <a:r>
              <a:rPr kumimoji="0" lang="ar-SA" sz="32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70: </a:t>
            </a:r>
            <a:r>
              <a:rPr kumimoji="0" lang="ar-SA" sz="32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a:t>
            </a:r>
            <a:r>
              <a:rPr kumimoji="0" lang="ar-SA" sz="3200" b="0" i="1"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8609" name="Picture 1" descr="ANd9GcR-djXZ3QzzbsgRba-qdRXIp6p6My1Lvu40mM76WNKYQDxDjxY978w8vA"/>
          <p:cNvPicPr>
            <a:picLocks noChangeAspect="1" noChangeArrowheads="1"/>
          </p:cNvPicPr>
          <p:nvPr/>
        </p:nvPicPr>
        <p:blipFill>
          <a:blip r:embed="rId2" cstate="print"/>
          <a:srcRect/>
          <a:stretch>
            <a:fillRect/>
          </a:stretch>
        </p:blipFill>
        <p:spPr bwMode="auto">
          <a:xfrm>
            <a:off x="4644008" y="1556792"/>
            <a:ext cx="3888432" cy="3565996"/>
          </a:xfrm>
          <a:prstGeom prst="rect">
            <a:avLst/>
          </a:prstGeom>
          <a:noFill/>
          <a:ln w="9525">
            <a:noFill/>
            <a:miter lim="800000"/>
            <a:headEnd/>
            <a:tailEnd/>
          </a:ln>
        </p:spPr>
      </p:pic>
      <p:pic>
        <p:nvPicPr>
          <p:cNvPr id="68610" name="Picture 2" descr="15"/>
          <p:cNvPicPr>
            <a:picLocks noChangeAspect="1" noChangeArrowheads="1"/>
          </p:cNvPicPr>
          <p:nvPr/>
        </p:nvPicPr>
        <p:blipFill>
          <a:blip r:embed="rId3" cstate="print"/>
          <a:srcRect/>
          <a:stretch>
            <a:fillRect/>
          </a:stretch>
        </p:blipFill>
        <p:spPr bwMode="auto">
          <a:xfrm>
            <a:off x="971600" y="1556792"/>
            <a:ext cx="3594596" cy="35283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descr="5602-004-2C2C2DD3"/>
          <p:cNvPicPr>
            <a:picLocks noChangeAspect="1" noChangeArrowheads="1"/>
          </p:cNvPicPr>
          <p:nvPr/>
        </p:nvPicPr>
        <p:blipFill rotWithShape="1">
          <a:blip r:embed="rId2" cstate="print"/>
          <a:srcRect r="48750"/>
          <a:stretch/>
        </p:blipFill>
        <p:spPr bwMode="auto">
          <a:xfrm>
            <a:off x="251520" y="620688"/>
            <a:ext cx="4305320" cy="5112568"/>
          </a:xfrm>
          <a:prstGeom prst="rect">
            <a:avLst/>
          </a:prstGeom>
          <a:noFill/>
          <a:ln w="9525">
            <a:noFill/>
            <a:miter lim="800000"/>
            <a:headEnd/>
            <a:tailEnd/>
          </a:ln>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620688"/>
            <a:ext cx="3960440" cy="4824536"/>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5" name="Rectangle 1"/>
          <p:cNvSpPr>
            <a:spLocks noChangeArrowheads="1"/>
          </p:cNvSpPr>
          <p:nvPr/>
        </p:nvSpPr>
        <p:spPr bwMode="auto">
          <a:xfrm>
            <a:off x="395536" y="479038"/>
            <a:ext cx="8424936"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3 </a:t>
            </a:r>
            <a:r>
              <a:rPr kumimoji="0" lang="ar-SA"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العمود الوعائي الأنبوبي </a:t>
            </a:r>
            <a:r>
              <a:rPr kumimoji="0" lang="ar-SA"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المجزء</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Dictyostele</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a:t>
            </a:r>
            <a:r>
              <a:rPr kumimoji="0" lang="en-US" sz="32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Solenostele</a:t>
            </a:r>
            <a:r>
              <a:rPr kumimoji="0" lang="en-US"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هو نوع متميز من العمود الوعائي الأنبوبي حيث يكون فيه فرجات ورقية كبيرة تتراكب فوق بعضها البعض حتى يظهر النسيج الوعائي متقطعاً في شكل شبكي، ويكون كل جزء من أجزاءه حزمة وعائية مركزية كما في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السراخس</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أو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البوليبوديم</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2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Polypodium</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71 ).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7586" name="Picture 2" descr="ANd9GcQZ44YBdB_kelu8mxHpdZpiAVCnsXQ-LN6J-blbaGUHU0h7os06RcvvyHs"/>
          <p:cNvPicPr>
            <a:picLocks noChangeAspect="1" noChangeArrowheads="1"/>
          </p:cNvPicPr>
          <p:nvPr/>
        </p:nvPicPr>
        <p:blipFill>
          <a:blip r:embed="rId3" cstate="print"/>
          <a:srcRect/>
          <a:stretch>
            <a:fillRect/>
          </a:stretch>
        </p:blipFill>
        <p:spPr bwMode="auto">
          <a:xfrm>
            <a:off x="5796136" y="3501008"/>
            <a:ext cx="2590800" cy="2794000"/>
          </a:xfrm>
          <a:prstGeom prst="rect">
            <a:avLst/>
          </a:prstGeom>
          <a:noFill/>
          <a:ln w="9525">
            <a:noFill/>
            <a:miter lim="800000"/>
            <a:headEnd/>
            <a:tailEnd/>
          </a:ln>
        </p:spPr>
      </p:pic>
      <p:pic>
        <p:nvPicPr>
          <p:cNvPr id="67587" name="Picture 3" descr="dict1"/>
          <p:cNvPicPr>
            <a:picLocks noChangeAspect="1" noChangeArrowheads="1"/>
          </p:cNvPicPr>
          <p:nvPr/>
        </p:nvPicPr>
        <p:blipFill>
          <a:blip r:embed="rId4" cstate="print"/>
          <a:srcRect/>
          <a:stretch>
            <a:fillRect/>
          </a:stretch>
        </p:blipFill>
        <p:spPr bwMode="auto">
          <a:xfrm>
            <a:off x="611560" y="3501008"/>
            <a:ext cx="4559300" cy="28803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323528" y="712261"/>
            <a:ext cx="849694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4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العمود الوعائي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الحقيقي</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Eustele</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يتكون من حزم جانبية أو ثنائية الجانب ولا تتميز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الفرجات</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الورقية والمناطق بين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الحزمية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عن بعضها البعض بوضوح وتوجد في النباتات الراقية كعاريات البذور ونباتات ذوات الفلقتين ( شكل 72 ).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6562" name="Picture 2" descr="ANd9GcRTc3OfBMcdjnVwD5TGZ02TDqaHMwyIInaPfWrwLTvJBweSwo7HuDwTdQ"/>
          <p:cNvPicPr>
            <a:picLocks noChangeAspect="1" noChangeArrowheads="1"/>
          </p:cNvPicPr>
          <p:nvPr/>
        </p:nvPicPr>
        <p:blipFill>
          <a:blip r:embed="rId2" cstate="print"/>
          <a:srcRect/>
          <a:stretch>
            <a:fillRect/>
          </a:stretch>
        </p:blipFill>
        <p:spPr bwMode="auto">
          <a:xfrm>
            <a:off x="5004048" y="3068960"/>
            <a:ext cx="3528392" cy="3456384"/>
          </a:xfrm>
          <a:prstGeom prst="rect">
            <a:avLst/>
          </a:prstGeom>
          <a:noFill/>
          <a:ln w="9525">
            <a:noFill/>
            <a:miter lim="800000"/>
            <a:headEnd/>
            <a:tailEnd/>
          </a:ln>
        </p:spPr>
      </p:pic>
      <p:pic>
        <p:nvPicPr>
          <p:cNvPr id="66563" name="Picture 3" descr="ANd9GcQgtX0YHQDgzYIIuShiZr-j2F0-Caz0PIPngDJa2eB9tzdJ7ad942nXLQ"/>
          <p:cNvPicPr>
            <a:picLocks noChangeAspect="1" noChangeArrowheads="1"/>
          </p:cNvPicPr>
          <p:nvPr/>
        </p:nvPicPr>
        <p:blipFill>
          <a:blip r:embed="rId3" cstate="print"/>
          <a:srcRect/>
          <a:stretch>
            <a:fillRect/>
          </a:stretch>
        </p:blipFill>
        <p:spPr bwMode="auto">
          <a:xfrm>
            <a:off x="1907704" y="3068960"/>
            <a:ext cx="2736304" cy="33123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7" name="Rectangle 1"/>
          <p:cNvSpPr>
            <a:spLocks noChangeArrowheads="1"/>
          </p:cNvSpPr>
          <p:nvPr/>
        </p:nvSpPr>
        <p:spPr bwMode="auto">
          <a:xfrm>
            <a:off x="323528" y="619672"/>
            <a:ext cx="8423920"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5</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العمود الوعائي المنتشر </a:t>
            </a:r>
            <a:r>
              <a:rPr kumimoji="0" lang="en-US"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Atactostele</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وهو أعقد أنواع العمود الوعائي ويحوي نظاماً من الحزم الوعائية المنتشرة أو المبعثرة في النسيج الأساسي كما في ذوات الفلقة الواحدة ( شكل 73 ).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5538" name="Picture 2" descr="ANd9GcRvglU9bLAIWBZ6mF_Hb6J90wS8KGRvQe73eVGZmy5ER0onOugb7VgCSUI"/>
          <p:cNvPicPr>
            <a:picLocks noChangeAspect="1" noChangeArrowheads="1"/>
          </p:cNvPicPr>
          <p:nvPr/>
        </p:nvPicPr>
        <p:blipFill>
          <a:blip r:embed="rId2" cstate="print"/>
          <a:srcRect/>
          <a:stretch>
            <a:fillRect/>
          </a:stretch>
        </p:blipFill>
        <p:spPr bwMode="auto">
          <a:xfrm>
            <a:off x="5652120" y="3429000"/>
            <a:ext cx="2108200" cy="2235200"/>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4513" name="Picture 1" descr="fig15_25"/>
          <p:cNvPicPr>
            <a:picLocks noChangeAspect="1" noChangeArrowheads="1"/>
          </p:cNvPicPr>
          <p:nvPr/>
        </p:nvPicPr>
        <p:blipFill>
          <a:blip r:embed="rId2" cstate="print"/>
          <a:srcRect/>
          <a:stretch>
            <a:fillRect/>
          </a:stretch>
        </p:blipFill>
        <p:spPr bwMode="auto">
          <a:xfrm>
            <a:off x="1547664" y="548680"/>
            <a:ext cx="6120680" cy="58326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323528" y="1288071"/>
            <a:ext cx="8496944"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4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مسارات الأوراق </a:t>
            </a:r>
            <a:r>
              <a:rPr kumimoji="0" lang="en-US" sz="4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Leaf traces</a:t>
            </a:r>
            <a:r>
              <a:rPr kumimoji="0" lang="ar-SA" sz="4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4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مسار الورقة هي المسافة الممتدة من النسيج الوعائي بقاعدة الورقة إلى النقطة التي تمتد فيها مع بقية النظام النسيجي الوعائي في محور النبات ( شكل 74 ). ويختلف عدد المسارات الورقية باختلاف النباتات فقد يكون مساراً واحد أو عدة مسارات، أي أنه يخرج من الساق إلى الورقة عند العقدة حزمة وعائية أو أكثر.</a:t>
            </a:r>
            <a:endParaRPr kumimoji="0" lang="ar-SA"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2465" name="Picture 1" descr="FernOsmundaStemX-SHueLab300"/>
          <p:cNvPicPr>
            <a:picLocks noChangeAspect="1" noChangeArrowheads="1"/>
          </p:cNvPicPr>
          <p:nvPr/>
        </p:nvPicPr>
        <p:blipFill>
          <a:blip r:embed="rId2" cstate="print"/>
          <a:srcRect/>
          <a:stretch>
            <a:fillRect/>
          </a:stretch>
        </p:blipFill>
        <p:spPr bwMode="auto">
          <a:xfrm>
            <a:off x="5004048" y="1484784"/>
            <a:ext cx="3240360" cy="4032448"/>
          </a:xfrm>
          <a:prstGeom prst="rect">
            <a:avLst/>
          </a:prstGeom>
          <a:noFill/>
          <a:ln w="9525">
            <a:noFill/>
            <a:miter lim="800000"/>
            <a:headEnd/>
            <a:tailEnd/>
          </a:ln>
        </p:spPr>
      </p:pic>
      <p:pic>
        <p:nvPicPr>
          <p:cNvPr id="62466" name="Picture 2" descr="FernDictyoFalsePetiole240LabHue"/>
          <p:cNvPicPr>
            <a:picLocks noChangeAspect="1" noChangeArrowheads="1"/>
          </p:cNvPicPr>
          <p:nvPr/>
        </p:nvPicPr>
        <p:blipFill>
          <a:blip r:embed="rId3" cstate="print"/>
          <a:srcRect/>
          <a:stretch>
            <a:fillRect/>
          </a:stretch>
        </p:blipFill>
        <p:spPr bwMode="auto">
          <a:xfrm>
            <a:off x="1187624" y="1484784"/>
            <a:ext cx="3505944" cy="39604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1" name="Rectangle 1"/>
          <p:cNvSpPr>
            <a:spLocks noChangeArrowheads="1"/>
          </p:cNvSpPr>
          <p:nvPr/>
        </p:nvSpPr>
        <p:spPr bwMode="auto">
          <a:xfrm>
            <a:off x="323528" y="1113419"/>
            <a:ext cx="8496944"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4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الفرجات</a:t>
            </a:r>
            <a:r>
              <a:rPr kumimoji="0" lang="ar-SA" sz="4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الورقية </a:t>
            </a:r>
            <a:r>
              <a:rPr kumimoji="0" lang="en-US" sz="4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Leaf gaps </a:t>
            </a:r>
            <a:r>
              <a:rPr kumimoji="0" lang="ar-SA" sz="4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4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الفرجة الورقية هي مكان انحراف مسار الورقة من العمود الوعائي حيث ينمو بدلاً من النسيج الوعائي الذي ينحرف للورقة نسيج </a:t>
            </a:r>
            <a:r>
              <a:rPr kumimoji="0" lang="ar-SA" sz="4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a:t>
            </a:r>
            <a:r>
              <a:rPr kumimoji="0" lang="ar-SA" sz="4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يسمى بفرجة الورقة </a:t>
            </a:r>
            <a:r>
              <a:rPr kumimoji="0" lang="en-US" sz="4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Leaf gap</a:t>
            </a:r>
            <a:r>
              <a:rPr kumimoji="0" lang="ar-SA" sz="4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 74). وقد يكون لكل مسار ورقي فرجة واحدة، أو أن تكون فرجة واحدة لكل مسارات الورقة.</a:t>
            </a:r>
            <a:endParaRPr kumimoji="0" lang="ar-SA" sz="4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3" descr="LeafGap"/>
          <p:cNvPicPr>
            <a:picLocks noChangeAspect="1" noChangeArrowheads="1"/>
          </p:cNvPicPr>
          <p:nvPr/>
        </p:nvPicPr>
        <p:blipFill>
          <a:blip r:embed="rId2" cstate="print"/>
          <a:srcRect/>
          <a:stretch>
            <a:fillRect/>
          </a:stretch>
        </p:blipFill>
        <p:spPr bwMode="auto">
          <a:xfrm>
            <a:off x="1043608" y="1340768"/>
            <a:ext cx="3632200" cy="4752528"/>
          </a:xfrm>
          <a:prstGeom prst="rect">
            <a:avLst/>
          </a:prstGeom>
          <a:noFill/>
          <a:ln w="9525">
            <a:noFill/>
            <a:miter lim="800000"/>
            <a:headEnd/>
            <a:tailEnd/>
          </a:ln>
        </p:spPr>
      </p:pic>
      <p:pic>
        <p:nvPicPr>
          <p:cNvPr id="3" name="Picture 2" descr="http://www.biologie.uni-hamburg.de/b-online/library/webb/BOT201/FERNS/LeafGapClosing300.jpg"/>
          <p:cNvPicPr>
            <a:picLocks noChangeAspect="1" noChangeArrowheads="1"/>
          </p:cNvPicPr>
          <p:nvPr/>
        </p:nvPicPr>
        <p:blipFill>
          <a:blip r:embed="rId3" r:link="rId4" cstate="print"/>
          <a:srcRect/>
          <a:stretch>
            <a:fillRect/>
          </a:stretch>
        </p:blipFill>
        <p:spPr bwMode="auto">
          <a:xfrm>
            <a:off x="4932040" y="1412776"/>
            <a:ext cx="3672408" cy="48245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0898" name="Picture 2" descr="Polytcen240Lab"/>
          <p:cNvPicPr>
            <a:picLocks noChangeAspect="1" noChangeArrowheads="1"/>
          </p:cNvPicPr>
          <p:nvPr/>
        </p:nvPicPr>
        <p:blipFill>
          <a:blip r:embed="rId2" cstate="print"/>
          <a:srcRect/>
          <a:stretch>
            <a:fillRect/>
          </a:stretch>
        </p:blipFill>
        <p:spPr bwMode="auto">
          <a:xfrm>
            <a:off x="4355976" y="692696"/>
            <a:ext cx="4248472" cy="5544616"/>
          </a:xfrm>
          <a:prstGeom prst="rect">
            <a:avLst/>
          </a:prstGeom>
          <a:noFill/>
          <a:ln w="9525">
            <a:noFill/>
            <a:miter lim="800000"/>
            <a:headEnd/>
            <a:tailEnd/>
          </a:ln>
        </p:spPr>
      </p:pic>
      <p:pic>
        <p:nvPicPr>
          <p:cNvPr id="80899" name="Picture 3" descr="27-007_300"/>
          <p:cNvPicPr>
            <a:picLocks noChangeAspect="1" noChangeArrowheads="1"/>
          </p:cNvPicPr>
          <p:nvPr/>
        </p:nvPicPr>
        <p:blipFill>
          <a:blip r:embed="rId3" cstate="print"/>
          <a:srcRect/>
          <a:stretch>
            <a:fillRect/>
          </a:stretch>
        </p:blipFill>
        <p:spPr bwMode="auto">
          <a:xfrm>
            <a:off x="755576" y="1556792"/>
            <a:ext cx="3384376" cy="36724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137" name="Rectangle 1"/>
          <p:cNvSpPr>
            <a:spLocks noChangeArrowheads="1"/>
          </p:cNvSpPr>
          <p:nvPr/>
        </p:nvSpPr>
        <p:spPr bwMode="auto">
          <a:xfrm>
            <a:off x="323528" y="630198"/>
            <a:ext cx="8496944"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مسارات الأفرع ( </a:t>
            </a:r>
            <a:r>
              <a:rPr kumimoji="0" lang="en-US"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Branch traces </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وفرجاتها</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lvl="0" algn="r" eaLnBrk="0" fontAlgn="base" hangingPunct="0">
              <a:spcBef>
                <a:spcPct val="0"/>
              </a:spcBef>
              <a:spcAft>
                <a:spcPct val="0"/>
              </a:spcAf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وهي مسارات الأفرع الجانبية للساق أو الفروع الرئيسية للمجموع الخضري وتنشأ هذه المسارات ( النسيج الوعائي ) من المنشئ الوعائي الأولي للبرعم الأبطي ( الجانبي ) ثم يتصل بالعمود الوعائي للمحور الرئيسي وعندها تسمى بمسارات الأفرع في العقدة. وتتكون من حزمة واحدة أو حزمتين وأحياناً أكثر، وتكون قريبة من مسار الورقة. ويرافق تكوين هذه المسارات الفرعية انفصال الاسطوانة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الوائية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العــمود الوعائي ) فوق نقطة خروج المسار تكـــوين فرجة </a:t>
            </a:r>
          </a:p>
          <a:p>
            <a:pPr lvl="0" algn="r" eaLnBrk="0" fontAlgn="base" hangingPunct="0">
              <a:spcBef>
                <a:spcPct val="0"/>
              </a:spcBef>
              <a:spcAft>
                <a:spcPct val="0"/>
              </a:spcAf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فرعية </a:t>
            </a:r>
            <a:r>
              <a:rPr lang="ar-SA" sz="3600" dirty="0" smtClean="0">
                <a:latin typeface="Traditional Arabic" pitchFamily="2" charset="-78"/>
                <a:ea typeface="Times New Roman" pitchFamily="18" charset="0"/>
                <a:cs typeface="Traditional Arabic" pitchFamily="2" charset="-78"/>
              </a:rPr>
              <a:t> </a:t>
            </a:r>
            <a:r>
              <a:rPr lang="en-US" sz="3600" dirty="0" smtClean="0">
                <a:latin typeface="Traditional Arabic" pitchFamily="2" charset="-78"/>
                <a:ea typeface="Times New Roman" pitchFamily="18" charset="0"/>
                <a:cs typeface="Traditional Arabic" pitchFamily="2" charset="-78"/>
              </a:rPr>
              <a:t> .Branch gap</a:t>
            </a:r>
            <a:endParaRPr lang="ar-SA" sz="3600" dirty="0" smtClean="0">
              <a:latin typeface="Traditional Arabic" pitchFamily="2" charset="-78"/>
              <a:ea typeface="Times New Roman" pitchFamily="18" charset="0"/>
              <a:cs typeface="Traditional Arabic" pitchFamily="2" charset="-78"/>
            </a:endParaRPr>
          </a:p>
          <a:p>
            <a:pPr lvl="0" algn="l" eaLnBrk="0" fontAlgn="base" hangingPunct="0">
              <a:spcBef>
                <a:spcPct val="0"/>
              </a:spcBef>
              <a:spcAft>
                <a:spcPct val="0"/>
              </a:spcAft>
            </a:pPr>
            <a:r>
              <a:rPr lang="ar-SA" sz="3600" dirty="0" smtClean="0">
                <a:latin typeface="Traditional Arabic" pitchFamily="2" charset="-78"/>
                <a:ea typeface="Times New Roman" pitchFamily="18" charset="0"/>
                <a:cs typeface="Traditional Arabic" pitchFamily="2" charset="-78"/>
              </a:rPr>
              <a:t>.</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5" name="Rectangle 1"/>
          <p:cNvSpPr>
            <a:spLocks noChangeArrowheads="1"/>
          </p:cNvSpPr>
          <p:nvPr/>
        </p:nvSpPr>
        <p:spPr bwMode="auto">
          <a:xfrm>
            <a:off x="3851920" y="497392"/>
            <a:ext cx="4968552" cy="58169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1" i="0" u="none" strike="noStrike" cap="none" normalizeH="0" baseline="0" dirty="0" smtClean="0">
                <a:ln>
                  <a:noFill/>
                </a:ln>
                <a:solidFill>
                  <a:srgbClr val="0070C0"/>
                </a:solidFill>
                <a:effectLst/>
                <a:latin typeface="Arial" panose="020B0604020202020204" pitchFamily="34" charset="0"/>
                <a:ea typeface="Times New Roman" pitchFamily="18" charset="0"/>
                <a:cs typeface="Arial" panose="020B0604020202020204" pitchFamily="34" charset="0"/>
              </a:rPr>
              <a:t>الصفيحة المثقبة </a:t>
            </a:r>
            <a:r>
              <a:rPr kumimoji="0" lang="en-US" sz="2400" b="1" i="0" u="none" strike="noStrike" cap="none" normalizeH="0" baseline="0" dirty="0" smtClean="0">
                <a:ln>
                  <a:noFill/>
                </a:ln>
                <a:solidFill>
                  <a:srgbClr val="FF0000"/>
                </a:solidFill>
                <a:effectLst/>
                <a:latin typeface="Arial" panose="020B0604020202020204" pitchFamily="34" charset="0"/>
                <a:ea typeface="Times New Roman" pitchFamily="18" charset="0"/>
                <a:cs typeface="Arial" panose="020B0604020202020204" pitchFamily="34" charset="0"/>
              </a:rPr>
              <a:t>Perforation plate</a:t>
            </a:r>
            <a:r>
              <a:rPr kumimoji="0" lang="ar-SA" sz="2400" b="1" i="0" u="none" strike="noStrike" cap="none" normalizeH="0" baseline="0" dirty="0" smtClean="0">
                <a:ln>
                  <a:noFill/>
                </a:ln>
                <a:solidFill>
                  <a:srgbClr val="FF0000"/>
                </a:solidFill>
                <a:effectLst/>
                <a:latin typeface="Arial" panose="020B0604020202020204" pitchFamily="34" charset="0"/>
                <a:ea typeface="Times New Roman" pitchFamily="18" charset="0"/>
                <a:cs typeface="Arial" panose="020B0604020202020204" pitchFamily="34" charset="0"/>
              </a:rPr>
              <a:t>: </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قد يوجد ثقب واحد كبير في صفيحة التثقيب وعندها تسمى </a:t>
            </a:r>
            <a:r>
              <a:rPr kumimoji="0" lang="ar-SA" sz="36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بصفيحة تثقيب بسيطة</a:t>
            </a:r>
            <a:r>
              <a:rPr kumimoji="0" lang="ar-SA" sz="36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en-US"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Simple</a:t>
            </a:r>
            <a:r>
              <a:rPr kumimoji="0" lang="en-US" sz="36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en-US"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perforation plate</a:t>
            </a:r>
            <a:r>
              <a:rPr kumimoji="0" lang="ar-SA"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أو يوجد عدة ثقوب وعندها تسمى </a:t>
            </a:r>
            <a:r>
              <a:rPr kumimoji="0" lang="ar-SA" sz="2400" b="1" i="0" u="none" strike="noStrike" cap="none" normalizeH="0" baseline="0" dirty="0" smtClean="0">
                <a:ln>
                  <a:noFill/>
                </a:ln>
                <a:solidFill>
                  <a:srgbClr val="0070C0"/>
                </a:solidFill>
                <a:effectLst/>
                <a:latin typeface="Arial" panose="020B0604020202020204" pitchFamily="34" charset="0"/>
                <a:ea typeface="Times New Roman" pitchFamily="18" charset="0"/>
                <a:cs typeface="Arial" panose="020B0604020202020204" pitchFamily="34" charset="0"/>
              </a:rPr>
              <a:t>بصفيحة تثقيب مركبة أو معقدة </a:t>
            </a:r>
            <a:r>
              <a:rPr kumimoji="0" lang="en-US" sz="2400" b="1" i="0" u="none" strike="noStrike" cap="none" normalizeH="0" baseline="0" dirty="0" smtClean="0">
                <a:ln>
                  <a:noFill/>
                </a:ln>
                <a:solidFill>
                  <a:srgbClr val="FF0000"/>
                </a:solidFill>
                <a:effectLst/>
                <a:latin typeface="Arial" panose="020B0604020202020204" pitchFamily="34" charset="0"/>
                <a:ea typeface="Times New Roman" pitchFamily="18" charset="0"/>
                <a:cs typeface="Arial" panose="020B0604020202020204" pitchFamily="34" charset="0"/>
              </a:rPr>
              <a:t>Complex perforation </a:t>
            </a:r>
            <a:r>
              <a:rPr kumimoji="0" lang="en-US" sz="28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plate</a:t>
            </a:r>
            <a:r>
              <a:rPr kumimoji="0" lang="en-US" sz="36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a:t>
            </a:r>
            <a:r>
              <a:rPr kumimoji="0" lang="en-US"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مرتبة في صفوف متوازية تعرف </a:t>
            </a:r>
            <a:r>
              <a:rPr kumimoji="0" lang="ar-SA" sz="36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بالصفيحة المثقبة السلمية </a:t>
            </a:r>
            <a:r>
              <a:rPr kumimoji="0" lang="en-US"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Scalariform perforation plate</a:t>
            </a:r>
            <a:r>
              <a:rPr kumimoji="0" lang="ar-SA"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أو قد يكون </a:t>
            </a:r>
            <a:r>
              <a:rPr kumimoji="0" lang="ar-SA" sz="2400" b="1" i="0" u="none" strike="noStrike" cap="none" normalizeH="0" baseline="0" dirty="0" smtClean="0">
                <a:ln>
                  <a:noFill/>
                </a:ln>
                <a:solidFill>
                  <a:srgbClr val="0070C0"/>
                </a:solidFill>
                <a:effectLst/>
                <a:latin typeface="Traditional Arabic" pitchFamily="2" charset="-78"/>
                <a:ea typeface="Times New Roman" pitchFamily="18" charset="0"/>
                <a:cs typeface="Traditional Arabic" pitchFamily="2" charset="-78"/>
              </a:rPr>
              <a:t>تثقيب الصفيحة شبكياً </a:t>
            </a:r>
            <a:r>
              <a:rPr kumimoji="0" lang="en-US" sz="24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Reticulate perforation plate </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xylem"/>
          <p:cNvPicPr>
            <a:picLocks noChangeAspect="1" noChangeArrowheads="1"/>
          </p:cNvPicPr>
          <p:nvPr/>
        </p:nvPicPr>
        <p:blipFill>
          <a:blip r:embed="rId2" cstate="print"/>
          <a:srcRect/>
          <a:stretch>
            <a:fillRect/>
          </a:stretch>
        </p:blipFill>
        <p:spPr bwMode="auto">
          <a:xfrm>
            <a:off x="323528" y="29413"/>
            <a:ext cx="3528392" cy="3759627"/>
          </a:xfrm>
          <a:prstGeom prst="rect">
            <a:avLst/>
          </a:prstGeom>
          <a:noFill/>
          <a:ln w="9525">
            <a:noFill/>
            <a:miter lim="800000"/>
            <a:headEnd/>
            <a:tailEnd/>
          </a:ln>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341" y="4071559"/>
            <a:ext cx="2089411" cy="1981200"/>
          </a:xfrm>
          <a:prstGeom prst="rect">
            <a:avLst/>
          </a:prstGeom>
        </p:spPr>
      </p:pic>
      <p:sp>
        <p:nvSpPr>
          <p:cNvPr id="4" name="Rectangle 3"/>
          <p:cNvSpPr/>
          <p:nvPr/>
        </p:nvSpPr>
        <p:spPr>
          <a:xfrm>
            <a:off x="53069" y="6052759"/>
            <a:ext cx="2757485" cy="523220"/>
          </a:xfrm>
          <a:prstGeom prst="rect">
            <a:avLst/>
          </a:prstGeom>
        </p:spPr>
        <p:txBody>
          <a:bodyPr wrap="none">
            <a:spAutoFit/>
          </a:bodyPr>
          <a:lstStyle/>
          <a:p>
            <a:r>
              <a:rPr lang="en-US" b="1" dirty="0">
                <a:solidFill>
                  <a:srgbClr val="FF0000"/>
                </a:solidFill>
                <a:latin typeface="Traditional Arabic" pitchFamily="2" charset="-78"/>
                <a:ea typeface="Times New Roman" pitchFamily="18" charset="0"/>
                <a:cs typeface="Traditional Arabic" pitchFamily="2" charset="-78"/>
              </a:rPr>
              <a:t>Simple</a:t>
            </a:r>
            <a:r>
              <a:rPr lang="en-US" sz="2800" b="1" dirty="0">
                <a:solidFill>
                  <a:srgbClr val="FF0000"/>
                </a:solidFill>
                <a:latin typeface="Traditional Arabic" pitchFamily="2" charset="-78"/>
                <a:ea typeface="Times New Roman" pitchFamily="18" charset="0"/>
                <a:cs typeface="Traditional Arabic" pitchFamily="2" charset="-78"/>
              </a:rPr>
              <a:t> </a:t>
            </a:r>
            <a:r>
              <a:rPr lang="en-US" b="1" dirty="0">
                <a:solidFill>
                  <a:srgbClr val="FF0000"/>
                </a:solidFill>
                <a:latin typeface="Traditional Arabic" pitchFamily="2" charset="-78"/>
                <a:ea typeface="Times New Roman" pitchFamily="18" charset="0"/>
                <a:cs typeface="Traditional Arabic" pitchFamily="2" charset="-78"/>
              </a:rPr>
              <a:t>perforation plate</a:t>
            </a:r>
            <a:r>
              <a:rPr lang="ar-SA" b="1" dirty="0">
                <a:solidFill>
                  <a:srgbClr val="FF0000"/>
                </a:solidFill>
                <a:latin typeface="Traditional Arabic" pitchFamily="2" charset="-78"/>
                <a:ea typeface="Times New Roman" pitchFamily="18" charset="0"/>
                <a:cs typeface="Traditional Arabic" pitchFamily="2" charset="-78"/>
              </a:rPr>
              <a:t> </a:t>
            </a:r>
            <a:endParaRPr lang="en-US"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29971" y="3395284"/>
            <a:ext cx="1637973" cy="2657475"/>
          </a:xfrm>
          <a:prstGeom prst="rect">
            <a:avLst/>
          </a:prstGeom>
        </p:spPr>
      </p:pic>
      <p:sp>
        <p:nvSpPr>
          <p:cNvPr id="6" name="Rectangle 5"/>
          <p:cNvSpPr/>
          <p:nvPr/>
        </p:nvSpPr>
        <p:spPr>
          <a:xfrm>
            <a:off x="2795107" y="6137397"/>
            <a:ext cx="2416046" cy="307777"/>
          </a:xfrm>
          <a:prstGeom prst="rect">
            <a:avLst/>
          </a:prstGeom>
        </p:spPr>
        <p:txBody>
          <a:bodyPr wrap="none">
            <a:spAutoFit/>
          </a:bodyPr>
          <a:lstStyle/>
          <a:p>
            <a:r>
              <a:rPr lang="en-US" sz="1400" b="1" dirty="0">
                <a:solidFill>
                  <a:srgbClr val="FF0000"/>
                </a:solidFill>
                <a:latin typeface="Arial" panose="020B0604020202020204" pitchFamily="34" charset="0"/>
                <a:ea typeface="Times New Roman" pitchFamily="18" charset="0"/>
                <a:cs typeface="Arial" panose="020B0604020202020204" pitchFamily="34" charset="0"/>
              </a:rPr>
              <a:t>Complex perforation </a:t>
            </a:r>
            <a:r>
              <a:rPr lang="en-US" sz="1400" b="1" dirty="0">
                <a:solidFill>
                  <a:srgbClr val="FF0000"/>
                </a:solidFill>
                <a:latin typeface="Traditional Arabic" pitchFamily="2" charset="-78"/>
                <a:ea typeface="Times New Roman" pitchFamily="18" charset="0"/>
                <a:cs typeface="Traditional Arabic" pitchFamily="2" charset="-78"/>
              </a:rPr>
              <a:t>plate</a:t>
            </a:r>
            <a:r>
              <a:rPr lang="en-US" sz="1400" dirty="0">
                <a:latin typeface="Times New Roman" pitchFamily="18" charset="0"/>
                <a:ea typeface="Times New Roman" pitchFamily="18" charset="0"/>
                <a:cs typeface="Traditional Arabic" pitchFamily="2" charset="-78"/>
              </a:rPr>
              <a:t> </a:t>
            </a:r>
            <a:endParaRPr lang="en-US" sz="14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113" name="Picture 1" descr="AnaD8n"/>
          <p:cNvPicPr>
            <a:picLocks noChangeAspect="1" noChangeArrowheads="1"/>
          </p:cNvPicPr>
          <p:nvPr/>
        </p:nvPicPr>
        <p:blipFill>
          <a:blip r:embed="rId2" cstate="print">
            <a:grayscl/>
          </a:blip>
          <a:srcRect/>
          <a:stretch>
            <a:fillRect/>
          </a:stretch>
        </p:blipFill>
        <p:spPr bwMode="auto">
          <a:xfrm>
            <a:off x="4932040" y="1628800"/>
            <a:ext cx="3672408" cy="4392488"/>
          </a:xfrm>
          <a:prstGeom prst="rect">
            <a:avLst/>
          </a:prstGeom>
          <a:solidFill>
            <a:srgbClr val="1F497D"/>
          </a:solidFill>
          <a:ln w="9525">
            <a:noFill/>
            <a:miter lim="800000"/>
            <a:headEnd/>
            <a:tailEnd/>
          </a:ln>
        </p:spPr>
      </p:pic>
      <p:pic>
        <p:nvPicPr>
          <p:cNvPr id="90114" name="Picture 2" descr="30"/>
          <p:cNvPicPr>
            <a:picLocks noChangeAspect="1" noChangeArrowheads="1"/>
          </p:cNvPicPr>
          <p:nvPr/>
        </p:nvPicPr>
        <p:blipFill>
          <a:blip r:embed="rId3" cstate="print"/>
          <a:srcRect/>
          <a:stretch>
            <a:fillRect/>
          </a:stretch>
        </p:blipFill>
        <p:spPr bwMode="auto">
          <a:xfrm>
            <a:off x="611560" y="1268760"/>
            <a:ext cx="4295775" cy="4680520"/>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323528" y="690416"/>
            <a:ext cx="8496944"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التركيب الداخلي للجسم النباتي الابتدائي</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التركيب الداخلي للساق </a:t>
            </a:r>
            <a:r>
              <a:rPr kumimoji="0" lang="en-US"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Internal structure of stem</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التركيب الداخلي لساق من نباتات ذوات الفلقتين</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عند فحص قطاعاً عرضياً في ساق دوار الشمس الحديث شكلا 76، 77 يلاحـظ ما يلي:</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helianthus-stem-lab"/>
          <p:cNvPicPr>
            <a:picLocks noChangeAspect="1" noChangeArrowheads="1"/>
          </p:cNvPicPr>
          <p:nvPr/>
        </p:nvPicPr>
        <p:blipFill>
          <a:blip r:embed="rId2" cstate="print"/>
          <a:srcRect/>
          <a:stretch>
            <a:fillRect/>
          </a:stretch>
        </p:blipFill>
        <p:spPr bwMode="auto">
          <a:xfrm>
            <a:off x="1907704" y="1124744"/>
            <a:ext cx="6048672" cy="3814936"/>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323528" y="307727"/>
            <a:ext cx="8496944"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Char char="•"/>
              <a:tabLst>
                <a:tab pos="457200" algn="l"/>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البشرة </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Epidermis</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457200"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تتكون البشرة من طبقة واحدة من خلايا سميكة الجدر, ولكن عادة ما تكون الجدر الخارجية أسمك من الجدر الداخلية ولا يوجد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بها</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بلاستيدات</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خضر ما عدا الخلايا الحارسة. وتغطى بأدمة رقيقة، وقد يشاهد في البشرة بعض الثغور والشعيرات.</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Char char="•"/>
              <a:tabLst>
                <a:tab pos="457200" algn="l"/>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القشرة </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Cortex</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457200"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تتكون القشرة من عدة طبقات من الخلايا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الكولنشيمية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قد تعرف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بتحت</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البشرة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Hypodermis</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ولا يوجد بينها مسافات بينية، تقع مباشرة تحت البشرة، تليها من الداخل عدة طبقات من الخلايا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البرنشيمية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ذات مسافات بينية واضحة كما تحتوي على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بلاستيدات</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خضر، ثم تنتهي القشرة إلى الداخل بطبقة من خلايا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تحتوي على حبيبات نشا، تعرف هذه الطبقة بالغلاف النشوي </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Starch sheath</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Char char="•"/>
              <a:tabLst>
                <a:tab pos="457200" algn="l"/>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ألياف خارج اللِّحاء </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Outer phloem </a:t>
            </a:r>
            <a:r>
              <a:rPr kumimoji="0" lang="en-US"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fibres</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457200"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وتتكون في مجموعات خارج اللِّحاء، وهي خلايا ذات جدر ثانوية سميكة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ملجننة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تقع كل مجموعة مقابل الحزمة الوعا</a:t>
            </a:r>
            <a:r>
              <a:rPr kumimoji="0" lang="ar-SA" sz="1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ئية.</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323528" y="725233"/>
            <a:ext cx="8496944"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Char char="•"/>
              <a:tabLst>
                <a:tab pos="457200" algn="l"/>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الحزم الوعائية </a:t>
            </a:r>
            <a:r>
              <a:rPr kumimoji="0" lang="en-US"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Vascular bundles</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457200" algn="l"/>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تترتب الحزم الوعائية على هيئة اسطوانة منفصلة، وهي حزم جانبية مفتوحة، أي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بها</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منشئ حزمي، يقع بين الخشب الابتدائي واللِّحاء الابتدائي. وأوعية الخشب تكون مرتبة في صفوف، ويتجه الخشب الأول إلى الداخل والخشب التالي إلى الخارج. ويتكون اللِّحاء من عناصر أنابيب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غربالية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وخلايا مرافقة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وبرنشيمة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لحاء.</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Char char="•"/>
              <a:tabLst>
                <a:tab pos="457200" algn="l"/>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النخاع </a:t>
            </a:r>
            <a:r>
              <a:rPr kumimoji="0" lang="en-US"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Pith ( Medulla )</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tab pos="457200" algn="l"/>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واسع يتكَّون من خلايا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ذات جدر رقيقة وبينها مسافات بينية واضحة.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323528" y="909609"/>
            <a:ext cx="8496944" cy="51398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914400" algn="l"/>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التركيب الداخلي لساق من نباتات ذوات الفلقة الواحدة</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914400" algn="l"/>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عند فحص قطاعاً عرضياً في ساق نبات الذرة ( شكلا 78، 79 ) يلاحظ ما يلي</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البشرة</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914400" algn="l"/>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تتكون البشرة من طبقة واحدة من الخلايا ذات الجدر السميكة، ولكن الجدر الخارجية أسمك من الجدر الداخلية، وتغطى بأدمة رقيقة وقد يوجد فيها بعض الثغور. كما لا يوجد شعيرات.</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النسيج الأساسي</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914400" algn="l"/>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يقع النسيج الأساسي أسفل البشرة حتى مركز الساق، ويتكون من خلايا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سكلرنشيمية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ألياف) على هيئة اسطوانة أسفل البشرة مباشرة، وخلايا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ذات مسافات بينية واضحة، تكون معظم النسيج الأساسي الذي تنتشر فيها الحزم الوعائية.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الحزم الوعائية</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914400" algn="l"/>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هي حزم عديدة مبعثرة، توجد في النسيج الأساسي، وتقع الحزم الصغيرة إلى الخارج والكبيرة إلى الداخل، وتتكون كل حزمة من:</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غلاف الحزمة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ويتكون من خلايا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سكلرنشيمية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تحيط بالحزمة.</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اللِّحاء</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ويتكون من أنابيب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غربالية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وخلايا مرافقة مرتبة بانتظام، لعدم وجود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اللِّحاء.</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الخشب</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وعناصره قليلة، ويتكون عادة من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وعائين</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كبيرين، يقعان إلى الخارج، يمثلان الخشب التالي، ووعاء واحد صغير، يقع إلى الداخل يمثل الخشب الأول. وينشأ تجويف الخشب الأول </a:t>
            </a:r>
            <a:r>
              <a:rPr kumimoji="0" lang="en-US"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protoxylem</a:t>
            </a:r>
            <a:r>
              <a:rPr kumimoji="0" lang="en-US"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cavity</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من تمزق الخلايا نتيجة لاستطالة النبات. وبذلك يأخذ الخشب شكل حرف ( </a:t>
            </a:r>
            <a:r>
              <a:rPr kumimoji="0" lang="en-US"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V</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 ولا يوجد منشئ بين الخشب واللِّحاء، ولذلك تسمى بالحزم المغلقة.</a:t>
            </a:r>
            <a:endParaRPr kumimoji="0" lang="ar-SA"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7" name="Picture 1" descr="TS-maize-stem-029"/>
          <p:cNvPicPr>
            <a:picLocks noChangeAspect="1" noChangeArrowheads="1"/>
          </p:cNvPicPr>
          <p:nvPr/>
        </p:nvPicPr>
        <p:blipFill>
          <a:blip r:embed="rId2" cstate="print"/>
          <a:srcRect/>
          <a:stretch>
            <a:fillRect/>
          </a:stretch>
        </p:blipFill>
        <p:spPr bwMode="auto">
          <a:xfrm>
            <a:off x="1331640" y="1124744"/>
            <a:ext cx="6815474" cy="49685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3" name="Picture 1" descr="Zeastem"/>
          <p:cNvPicPr>
            <a:picLocks noChangeAspect="1" noChangeArrowheads="1"/>
          </p:cNvPicPr>
          <p:nvPr/>
        </p:nvPicPr>
        <p:blipFill>
          <a:blip r:embed="rId2" cstate="print"/>
          <a:srcRect/>
          <a:stretch>
            <a:fillRect/>
          </a:stretch>
        </p:blipFill>
        <p:spPr bwMode="auto">
          <a:xfrm>
            <a:off x="1403648" y="908720"/>
            <a:ext cx="6480720" cy="5328592"/>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323528" y="1167948"/>
            <a:ext cx="8496944"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914400" algn="l"/>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ثانياًَ : التركيب الداخلي للجذر </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Internal structure of root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914400" algn="l"/>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التركيب الداخلي لجذر من نباتات ذوات الفلقتين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914400" algn="l"/>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عند فحص قطاعاً عرضياً في جذر نبات الشقيق الحديث </a:t>
            </a:r>
            <a:r>
              <a:rPr kumimoji="0" lang="en-US" sz="2000" b="0" i="1"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Rannanculus</a:t>
            </a:r>
            <a:r>
              <a:rPr kumimoji="0" lang="en-US"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sp. </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شكلا 80، 81 ) يلاحظ ما يلي: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البشرة</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914400" algn="l"/>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تتكون من طبقة واحدة من الخلايا، وتوجد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بها</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شعيرات جذرية في منطقة الشعيرات الجذرية، وتسمى عندئذ بالطبقة الوبرية.</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القشرة</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tab pos="914400" algn="l"/>
              </a:tabLst>
            </a:pP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واسعة، وتتكون من عدة طبقات، وتتكون غالباً من خلايا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رقيقة الجدر، ذات مسافات بينية واضحة. وتتميز القشرة عادة إلى:</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بشرة خارجية </a:t>
            </a:r>
            <a:r>
              <a:rPr kumimoji="0" lang="en-US" sz="20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Exodermis</a:t>
            </a: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تتكون من طبقة واحدة من الخلايا، وتقع تحت البشرة، وهي خلايا ذات جدر سميكة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مسوبرة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عادة.</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20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برنشيمة</a:t>
            </a: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القشرة </a:t>
            </a:r>
            <a:r>
              <a:rPr kumimoji="0" lang="en-US"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Cortical parenchyma</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وتتكون من عدة طبقات من خلايا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رقيقة الجدر، وذات مسافات بينية واضحة.</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914400" algn="l"/>
              </a:tabLst>
            </a:pP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بشرة داخلية </a:t>
            </a:r>
            <a:r>
              <a:rPr kumimoji="0" lang="en-US"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Endodermis</a:t>
            </a:r>
            <a:r>
              <a:rPr kumimoji="0" lang="ar-SA" sz="20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تتكون من طبقة واحدة من خلايا تتميز بوجود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تغلظات</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على الجدر القطرية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والمماسية</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تعرف بشريط </a:t>
            </a:r>
            <a:r>
              <a:rPr kumimoji="0" lang="ar-SA"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كاسبر</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0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casparian</a:t>
            </a:r>
            <a:r>
              <a:rPr kumimoji="0" lang="en-US"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strip</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وخلايا رقيقة الجدر، تقع مقابلة لأذرع الخشب تسمى بخلايا المرور </a:t>
            </a:r>
            <a:r>
              <a:rPr kumimoji="0" lang="en-US"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passage cells</a:t>
            </a:r>
            <a:r>
              <a:rPr kumimoji="0" lang="ar-SA" sz="20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وتُعد آخر طبقات القشرة من الداخل.</a:t>
            </a:r>
            <a:endParaRPr kumimoji="0" lang="ar-SA"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9330" name="Rectangle 2"/>
          <p:cNvSpPr>
            <a:spLocks noChangeArrowheads="1"/>
          </p:cNvSpPr>
          <p:nvPr/>
        </p:nvSpPr>
        <p:spPr bwMode="auto">
          <a:xfrm>
            <a:off x="323528" y="793354"/>
            <a:ext cx="8496944" cy="55399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eaLnBrk="1" fontAlgn="base" latinLnBrk="0" hangingPunct="1">
              <a:lnSpc>
                <a:spcPct val="100000"/>
              </a:lnSpc>
              <a:spcBef>
                <a:spcPct val="0"/>
              </a:spcBef>
              <a:spcAft>
                <a:spcPct val="0"/>
              </a:spcAft>
              <a:buClrTx/>
              <a:buSzTx/>
              <a:buFontTx/>
              <a:buChar char="•"/>
              <a:tabLst>
                <a:tab pos="914400" algn="l"/>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الاسطوانة  الوعائية </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Vascular cylinder</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eaLnBrk="0" fontAlgn="base" latinLnBrk="0" hangingPunct="0">
              <a:lnSpc>
                <a:spcPct val="100000"/>
              </a:lnSpc>
              <a:spcBef>
                <a:spcPct val="0"/>
              </a:spcBef>
              <a:spcAft>
                <a:spcPct val="0"/>
              </a:spcAft>
              <a:buClrTx/>
              <a:buSzTx/>
              <a:buFontTx/>
              <a:buNone/>
              <a:tabLst>
                <a:tab pos="914400"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تتكون الاسطوانة الوعائية من الأنسجة التالية: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defTabSz="914400" eaLnBrk="0" fontAlgn="base" latinLnBrk="0" hangingPunct="0">
              <a:lnSpc>
                <a:spcPct val="100000"/>
              </a:lnSpc>
              <a:spcBef>
                <a:spcPct val="0"/>
              </a:spcBef>
              <a:spcAft>
                <a:spcPct val="0"/>
              </a:spcAft>
              <a:buClrTx/>
              <a:buSzTx/>
              <a:buFontTx/>
              <a:buAutoNum type="arabicPeriod"/>
              <a:tabLst>
                <a:tab pos="914400" algn="l"/>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الطبقة المحيطية </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Pericycle</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تتكون من طبقة واحدة من خلايا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ذات جدر رقيقة،وتقع هذه الطبقة تحت البشرة الداخلية مباشرة.</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defTabSz="914400" eaLnBrk="0" fontAlgn="base" latinLnBrk="0" hangingPunct="0">
              <a:lnSpc>
                <a:spcPct val="100000"/>
              </a:lnSpc>
              <a:spcBef>
                <a:spcPct val="0"/>
              </a:spcBef>
              <a:spcAft>
                <a:spcPct val="0"/>
              </a:spcAft>
              <a:buClrTx/>
              <a:buSzTx/>
              <a:buFontTx/>
              <a:buAutoNum type="arabicPeriod"/>
              <a:tabLst>
                <a:tab pos="914400" algn="l"/>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الخشب الابتدائي: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يوجد الخشب على هيئة أذرع، وفي هذه العيِّنة يتكون من أربعة أذرع فقط. ويقع الخشب الأول إلى الخارج والخشب التالي إلى الداخل، وتتبادل هذه الأذرع مع اللِّحاء على أنصاف أقطار مختلفة، ويتكون كل ذراع من مجموعة من أوعية مضلعة في المقطع العرضي.</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defTabSz="914400" eaLnBrk="0" fontAlgn="base" latinLnBrk="0" hangingPunct="0">
              <a:lnSpc>
                <a:spcPct val="100000"/>
              </a:lnSpc>
              <a:spcBef>
                <a:spcPct val="0"/>
              </a:spcBef>
              <a:spcAft>
                <a:spcPct val="0"/>
              </a:spcAft>
              <a:buClrTx/>
              <a:buSzTx/>
              <a:buFontTx/>
              <a:buAutoNum type="arabicPeriod"/>
              <a:tabLst>
                <a:tab pos="914400" algn="l"/>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اللِّحاء الابتدائي: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يلي الطبقة المحيطية من الداخل، ويقع بين أذرع الخشب، ويتكون من أنابيب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غربالية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وخلايا مرافقة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وبرنشيمية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لحاء، وقد توجد بعض الألياف.</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defTabSz="914400" eaLnBrk="0" fontAlgn="base" latinLnBrk="0" hangingPunct="0">
              <a:lnSpc>
                <a:spcPct val="100000"/>
              </a:lnSpc>
              <a:spcBef>
                <a:spcPct val="0"/>
              </a:spcBef>
              <a:spcAft>
                <a:spcPct val="0"/>
              </a:spcAft>
              <a:buClrTx/>
              <a:buSzTx/>
              <a:buFontTx/>
              <a:buAutoNum type="arabicPeriod"/>
              <a:tabLst>
                <a:tab pos="914400" algn="l"/>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النخـاع: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لا يوجد نخاع كما في هذه العيِّنة، وإن وجد يكون ضيقاً، ويتكون من خلايا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ذات مسافات بينية واضحة.</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eaLnBrk="0" fontAlgn="base" latinLnBrk="0" hangingPunct="0">
              <a:lnSpc>
                <a:spcPct val="100000"/>
              </a:lnSpc>
              <a:spcBef>
                <a:spcPct val="0"/>
              </a:spcBef>
              <a:spcAft>
                <a:spcPct val="0"/>
              </a:spcAft>
              <a:buClrTx/>
              <a:buSzTx/>
              <a:buFontTx/>
              <a:buNone/>
              <a:tabLst>
                <a:tab pos="914400"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5776" y="3005328"/>
            <a:ext cx="4320480" cy="2151864"/>
          </a:xfrm>
          <a:prstGeom prst="rect">
            <a:avLst/>
          </a:prstGeom>
        </p:spPr>
      </p:pic>
      <p:sp>
        <p:nvSpPr>
          <p:cNvPr id="3" name="Rectangle 2"/>
          <p:cNvSpPr/>
          <p:nvPr/>
        </p:nvSpPr>
        <p:spPr>
          <a:xfrm>
            <a:off x="2555776" y="476672"/>
            <a:ext cx="4572000" cy="2308324"/>
          </a:xfrm>
          <a:prstGeom prst="rect">
            <a:avLst/>
          </a:prstGeom>
        </p:spPr>
        <p:txBody>
          <a:bodyPr>
            <a:spAutoFit/>
          </a:bodyPr>
          <a:lstStyle/>
          <a:p>
            <a:pPr algn="l"/>
            <a:r>
              <a:rPr lang="en-US" b="1" dirty="0">
                <a:solidFill>
                  <a:srgbClr val="000000"/>
                </a:solidFill>
                <a:latin typeface="Arial" panose="020B0604020202020204" pitchFamily="34" charset="0"/>
              </a:rPr>
              <a:t>Perforation plate: perforated end cell wall of vessel element; generally in end walls. (</a:t>
            </a:r>
            <a:r>
              <a:rPr lang="en-US" b="1" dirty="0" err="1">
                <a:solidFill>
                  <a:srgbClr val="000000"/>
                </a:solidFill>
                <a:latin typeface="Arial" panose="020B0604020202020204" pitchFamily="34" charset="0"/>
              </a:rPr>
              <a:t>i</a:t>
            </a:r>
            <a:r>
              <a:rPr lang="en-US" b="1" dirty="0">
                <a:solidFill>
                  <a:srgbClr val="000000"/>
                </a:solidFill>
                <a:latin typeface="Arial" panose="020B0604020202020204" pitchFamily="34" charset="0"/>
              </a:rPr>
              <a:t>) simple, surrounded by rim only; (ii) </a:t>
            </a:r>
            <a:r>
              <a:rPr lang="en-US" b="1" dirty="0" err="1">
                <a:solidFill>
                  <a:srgbClr val="000000"/>
                </a:solidFill>
                <a:latin typeface="Arial" panose="020B0604020202020204" pitchFamily="34" charset="0"/>
              </a:rPr>
              <a:t>scalariform</a:t>
            </a:r>
            <a:r>
              <a:rPr lang="en-US" b="1" dirty="0">
                <a:solidFill>
                  <a:srgbClr val="000000"/>
                </a:solidFill>
                <a:latin typeface="Arial" panose="020B0604020202020204" pitchFamily="34" charset="0"/>
              </a:rPr>
              <a:t>, several to numerous elongated pores with bars between them (ladder like); (iii) reticulate, netlike; (iv) foraminate, numerous more or less circular pores</a:t>
            </a:r>
            <a:endParaRPr lang="en-US" dirty="0"/>
          </a:p>
        </p:txBody>
      </p:sp>
    </p:spTree>
    <p:extLst>
      <p:ext uri="{BB962C8B-B14F-4D97-AF65-F5344CB8AC3E}">
        <p14:creationId xmlns:p14="http://schemas.microsoft.com/office/powerpoint/2010/main" val="73754984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8305" name="Picture 1" descr="root"/>
          <p:cNvPicPr>
            <a:picLocks noChangeAspect="1" noChangeArrowheads="1"/>
          </p:cNvPicPr>
          <p:nvPr/>
        </p:nvPicPr>
        <p:blipFill>
          <a:blip r:embed="rId2" cstate="print"/>
          <a:srcRect/>
          <a:stretch>
            <a:fillRect/>
          </a:stretch>
        </p:blipFill>
        <p:spPr bwMode="auto">
          <a:xfrm>
            <a:off x="1979712" y="332656"/>
            <a:ext cx="6768752" cy="5040560"/>
          </a:xfrm>
          <a:prstGeom prst="rect">
            <a:avLst/>
          </a:prstGeom>
          <a:noFill/>
          <a:ln w="9525">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7281" name="Picture 1" descr="dicot%20root%20stele_labelled_web"/>
          <p:cNvPicPr>
            <a:picLocks noChangeAspect="1" noChangeArrowheads="1"/>
          </p:cNvPicPr>
          <p:nvPr/>
        </p:nvPicPr>
        <p:blipFill>
          <a:blip r:embed="rId2" cstate="print"/>
          <a:srcRect/>
          <a:stretch>
            <a:fillRect/>
          </a:stretch>
        </p:blipFill>
        <p:spPr bwMode="auto">
          <a:xfrm>
            <a:off x="1763688" y="476672"/>
            <a:ext cx="6480720" cy="55446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7" name="Rectangle 1"/>
          <p:cNvSpPr>
            <a:spLocks noChangeArrowheads="1"/>
          </p:cNvSpPr>
          <p:nvPr/>
        </p:nvSpPr>
        <p:spPr bwMode="auto">
          <a:xfrm>
            <a:off x="323528" y="106117"/>
            <a:ext cx="8496944" cy="67710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tab pos="457200" algn="l"/>
              </a:tabLst>
            </a:pPr>
            <a:r>
              <a:rPr kumimoji="0" lang="ar-SA" sz="32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التركيب الداخلي لجذر من نباتات ذوات الفلقة الواحدة</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tab pos="457200" algn="l"/>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عند فحص قطاعاً عرضياً في جذر نبات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السفندر</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شكلا 82، 83 ) يلاحظ أن التركيب الداخلي لجذر ذوات الفلقة الواحدة يشبه مثيله من ذوات الفلقتين، فيما عدا الفروق التالية:</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 البشرة الداخلية عادة ذات تغلظ بالجدر القطرية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والمماسية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الداخلية.</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 لا توجد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برنشيمة</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لحاء ضمن عناصر اللِّحاء.</a:t>
            </a:r>
            <a:endPar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3- أذرع الخشب عديدة وغير محدودة </a:t>
            </a:r>
            <a:r>
              <a:rPr kumimoji="0" lang="en-US"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polyarch</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وعادة أكثر من ثمانية أذرع.</a:t>
            </a:r>
            <a:endPar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4- يتكون كل ذراع خشب من وعاء واحد واسع، يمثل الخشب التالي، ووعاء واحد ضيق، يمثل الخشب الأول، وهي ذات تجاويف مستديرة في المقطع  لعرضي.</a:t>
            </a:r>
            <a:endPar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0" defTabSz="914400" rtl="1" eaLnBrk="0" fontAlgn="base" latinLnBrk="0" hangingPunct="0">
              <a:lnSpc>
                <a:spcPct val="100000"/>
              </a:lnSpc>
              <a:spcBef>
                <a:spcPct val="0"/>
              </a:spcBef>
              <a:spcAft>
                <a:spcPct val="0"/>
              </a:spcAft>
              <a:buClrTx/>
              <a:buSzTx/>
              <a:tabLst>
                <a:tab pos="457200" algn="l"/>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5- وجود نخاع واسع وقشرة ضيقة عند مقارنته بجذر نبات من ذوات الفلقتين.</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5233" name="Picture 1" descr="114"/>
          <p:cNvPicPr>
            <a:picLocks noChangeAspect="1" noChangeArrowheads="1"/>
          </p:cNvPicPr>
          <p:nvPr/>
        </p:nvPicPr>
        <p:blipFill>
          <a:blip r:embed="rId2" cstate="print"/>
          <a:srcRect/>
          <a:stretch>
            <a:fillRect/>
          </a:stretch>
        </p:blipFill>
        <p:spPr bwMode="auto">
          <a:xfrm>
            <a:off x="2123728" y="836712"/>
            <a:ext cx="6061966" cy="51845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descr="D:\Pictures\a06fig01.jpg"/>
          <p:cNvPicPr>
            <a:picLocks noChangeAspect="1" noChangeArrowheads="1"/>
          </p:cNvPicPr>
          <p:nvPr/>
        </p:nvPicPr>
        <p:blipFill>
          <a:blip r:embed="rId2" cstate="print"/>
          <a:srcRect/>
          <a:stretch>
            <a:fillRect/>
          </a:stretch>
        </p:blipFill>
        <p:spPr bwMode="auto">
          <a:xfrm>
            <a:off x="395536" y="332656"/>
            <a:ext cx="8280920" cy="4968552"/>
          </a:xfrm>
          <a:prstGeom prst="rect">
            <a:avLst/>
          </a:prstGeom>
          <a:noFill/>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298" name="Picture 2" descr="http://www.scielo.br/img/revistas/aabc/v77n2/a06fig03.jpg"/>
          <p:cNvPicPr>
            <a:picLocks noChangeAspect="1" noChangeArrowheads="1"/>
          </p:cNvPicPr>
          <p:nvPr/>
        </p:nvPicPr>
        <p:blipFill>
          <a:blip r:embed="rId2" cstate="print"/>
          <a:srcRect/>
          <a:stretch>
            <a:fillRect/>
          </a:stretch>
        </p:blipFill>
        <p:spPr bwMode="auto">
          <a:xfrm>
            <a:off x="395536" y="404664"/>
            <a:ext cx="8424936" cy="6120680"/>
          </a:xfrm>
          <a:prstGeom prst="rect">
            <a:avLst/>
          </a:prstGeom>
          <a:noFill/>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4209" name="Picture 1" descr="4422678807_f44ce62a3f"/>
          <p:cNvPicPr>
            <a:picLocks noChangeAspect="1" noChangeArrowheads="1"/>
          </p:cNvPicPr>
          <p:nvPr/>
        </p:nvPicPr>
        <p:blipFill>
          <a:blip r:embed="rId2" cstate="print"/>
          <a:srcRect/>
          <a:stretch>
            <a:fillRect/>
          </a:stretch>
        </p:blipFill>
        <p:spPr bwMode="auto">
          <a:xfrm>
            <a:off x="2267744" y="980728"/>
            <a:ext cx="4968552" cy="48245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186" name="Rectangle 2"/>
          <p:cNvSpPr>
            <a:spLocks noChangeArrowheads="1"/>
          </p:cNvSpPr>
          <p:nvPr/>
        </p:nvSpPr>
        <p:spPr bwMode="auto">
          <a:xfrm>
            <a:off x="323528" y="628280"/>
            <a:ext cx="8496944"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defTabSz="914400" rtl="1" eaLnBrk="1" fontAlgn="base" latinLnBrk="0" hangingPunct="1">
              <a:lnSpc>
                <a:spcPct val="100000"/>
              </a:lnSpc>
              <a:spcBef>
                <a:spcPct val="0"/>
              </a:spcBef>
              <a:spcAft>
                <a:spcPct val="0"/>
              </a:spcAft>
              <a:buClrTx/>
              <a:buSzTx/>
              <a:buFontTx/>
              <a:buNone/>
              <a:tabLst>
                <a:tab pos="457200" algn="l"/>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التركيب الداخلي للورقة  </a:t>
            </a:r>
            <a:r>
              <a:rPr kumimoji="0" lang="en-US"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Internal structure of leaf</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None/>
              <a:tabLst>
                <a:tab pos="457200" algn="l"/>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أولاً: التركيب الداخلي لورقة نبات من ذوات الفلقتين</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None/>
              <a:tabLst>
                <a:tab pos="457200" algn="l"/>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عند فحص قطاعاً عرضياً في ورقة نبات القطن مارَّا بالعرق الوسطي يلاحظ ما يلي:</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Char char="•"/>
              <a:tabLst>
                <a:tab pos="457200" algn="l"/>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البشرة العليا </a:t>
            </a:r>
            <a:r>
              <a:rPr kumimoji="0" lang="en-US"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Upper epidermis</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None/>
              <a:tabLst>
                <a:tab pos="457200" algn="l"/>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تتكون من صف واحد من الخلايا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العدسية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الشكل ذات جدر خارجية سميكة مغطاة بأدمة رقيقة، وقد توجد ثغور وشعيرات</a:t>
            </a:r>
          </a:p>
          <a:p>
            <a:pPr marL="0" marR="0" lvl="0" indent="228600" defTabSz="914400" rtl="1" eaLnBrk="0" fontAlgn="base" latinLnBrk="0" hangingPunct="0">
              <a:lnSpc>
                <a:spcPct val="100000"/>
              </a:lnSpc>
              <a:spcBef>
                <a:spcPct val="0"/>
              </a:spcBef>
              <a:spcAft>
                <a:spcPct val="0"/>
              </a:spcAft>
              <a:buClrTx/>
              <a:buSzTx/>
              <a:buFontTx/>
              <a:buNone/>
              <a:tabLst>
                <a:tab pos="457200" algn="l"/>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0" eaLnBrk="0" fontAlgn="base" latinLnBrk="0" hangingPunct="0">
              <a:lnSpc>
                <a:spcPct val="100000"/>
              </a:lnSpc>
              <a:spcBef>
                <a:spcPct val="0"/>
              </a:spcBef>
              <a:spcAft>
                <a:spcPct val="0"/>
              </a:spcAft>
              <a:buClrTx/>
              <a:buSzTx/>
              <a:buFontTx/>
              <a:buNone/>
              <a:tabLst>
                <a:tab pos="457200" algn="l"/>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93187" name="Rectangle 3"/>
          <p:cNvSpPr>
            <a:spLocks noChangeArrowheads="1"/>
          </p:cNvSpPr>
          <p:nvPr/>
        </p:nvSpPr>
        <p:spPr bwMode="auto">
          <a:xfrm>
            <a:off x="323528" y="2871099"/>
            <a:ext cx="8496944"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Low" defTabSz="914400" rtl="1" eaLnBrk="1" fontAlgn="base" latinLnBrk="0" hangingPunct="1">
              <a:lnSpc>
                <a:spcPct val="100000"/>
              </a:lnSpc>
              <a:spcBef>
                <a:spcPct val="0"/>
              </a:spcBef>
              <a:spcAft>
                <a:spcPct val="0"/>
              </a:spcAft>
              <a:buClrTx/>
              <a:buSzTx/>
              <a:buFontTx/>
              <a:buChar char="•"/>
              <a:tabLst>
                <a:tab pos="457200" algn="l"/>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النسيج الوسطي </a:t>
            </a:r>
            <a:r>
              <a:rPr kumimoji="0" lang="en-US" sz="24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Mesophyll</a:t>
            </a: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None/>
              <a:tabLst>
                <a:tab pos="457200" algn="l"/>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هو النسيج الواقع بين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البشرتين</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العليا والسفلى للورقة، ويتكون من نوعين من الخلايا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الكلورنشيمية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التي تحوي كمية كبيرة من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البلاستيدات</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الخضر، ما عدا منطقة العرق الوسطي التي نادراً ما يوجد فيها نوعان من خلايا  النسيج الوسطي، ويسمى هذان النوعان من الخلايا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الكلورنشيمية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بالنسيج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العمادي</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Palisade tissue</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والنسيج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الإسفنجي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Spongy tissue</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None/>
              <a:tabLst>
                <a:tab pos="457200" algn="l"/>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ويوجد النسيج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العمادي</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تحت البشرة العليا، والخلايا طويلة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وبها</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بلاستيدات</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خضر كثيرة، والمسافات البينية ضيقة، ويتكون من طبقتين أو أكثر – كما قد يوجد النسيج العمادي تحت البشرة السفلى في بعض النباتات – أما النسيج الإسفنجي، فيقع أسفل النسيج العمادي وخلاياه مستديرة أو غير منتظمة الشكل، وتتخللها مسافات بينية واسعة، والبلاستيدات الخضر قليلة العدد بالنسبة للخلايا العمادية.</a:t>
            </a:r>
            <a:endParaRPr kumimoji="0" lang="ar-SA"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1" name="Rectangle 1"/>
          <p:cNvSpPr>
            <a:spLocks noChangeArrowheads="1"/>
          </p:cNvSpPr>
          <p:nvPr/>
        </p:nvSpPr>
        <p:spPr bwMode="auto">
          <a:xfrm>
            <a:off x="323528" y="711724"/>
            <a:ext cx="8568952"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Low" defTabSz="914400" rtl="1" eaLnBrk="1" fontAlgn="base" latinLnBrk="0" hangingPunct="1">
              <a:lnSpc>
                <a:spcPct val="100000"/>
              </a:lnSpc>
              <a:spcBef>
                <a:spcPct val="0"/>
              </a:spcBef>
              <a:spcAft>
                <a:spcPct val="0"/>
              </a:spcAft>
              <a:buClrTx/>
              <a:buSzTx/>
              <a:buFontTx/>
              <a:buChar char="•"/>
              <a:tabLst>
                <a:tab pos="457200" algn="l"/>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الحزم الوعائية</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None/>
              <a:tabLst>
                <a:tab pos="457200" algn="l"/>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توجد الحزم الوعائية في النسيج الوسطي لكل من العرق الوسطي والعروق الأخرى المتفرعة والمنتشرة في الورقة، وتقل في الحجم كلما بعدت عن العرق الوسطي، أي كلما قربت من حافة الورقة.وتتكون الحزم الوعائية وخاصة التي توجد في العرق الوسطي من لحاء وخشب ابتدائيين، ونادراً ما يتكون منشئ في الحزمة الوعائية بالورقة، وتحاط الحزمة بنسيج أساسي يشغل مساحة كبيرة من العرق الوسطي، ويتكون من خلايا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إلا أنه توجد أحياناً مجموعة من الخلايا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الكولنشيمية</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تحت البشرة العليا، وكذلك تحت البشرة السفلى وغالباً ما تكون أكثر من طبقة.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1137" name="Picture 1" descr="leaves11.jpg"/>
          <p:cNvPicPr>
            <a:picLocks noChangeAspect="1" noChangeArrowheads="1"/>
          </p:cNvPicPr>
          <p:nvPr/>
        </p:nvPicPr>
        <p:blipFill>
          <a:blip r:embed="rId2" cstate="print"/>
          <a:srcRect/>
          <a:stretch>
            <a:fillRect/>
          </a:stretch>
        </p:blipFill>
        <p:spPr bwMode="auto">
          <a:xfrm>
            <a:off x="5076056" y="1268760"/>
            <a:ext cx="3744416" cy="4534370"/>
          </a:xfrm>
          <a:prstGeom prst="rect">
            <a:avLst/>
          </a:prstGeom>
          <a:noFill/>
          <a:ln w="9525">
            <a:noFill/>
            <a:miter lim="800000"/>
            <a:headEnd/>
            <a:tailEnd/>
          </a:ln>
        </p:spPr>
      </p:pic>
      <p:pic>
        <p:nvPicPr>
          <p:cNvPr id="91138" name="Picture 2" descr="Ana23l"/>
          <p:cNvPicPr>
            <a:picLocks noChangeAspect="1" noChangeArrowheads="1"/>
          </p:cNvPicPr>
          <p:nvPr/>
        </p:nvPicPr>
        <p:blipFill>
          <a:blip r:embed="rId3" cstate="print"/>
          <a:srcRect/>
          <a:stretch>
            <a:fillRect/>
          </a:stretch>
        </p:blipFill>
        <p:spPr bwMode="auto">
          <a:xfrm>
            <a:off x="323528" y="1340768"/>
            <a:ext cx="4608512" cy="468052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xylemdiag"/>
          <p:cNvPicPr>
            <a:picLocks noChangeAspect="1" noChangeArrowheads="1"/>
          </p:cNvPicPr>
          <p:nvPr/>
        </p:nvPicPr>
        <p:blipFill>
          <a:blip r:embed="rId2" cstate="print"/>
          <a:srcRect/>
          <a:stretch>
            <a:fillRect/>
          </a:stretch>
        </p:blipFill>
        <p:spPr bwMode="auto">
          <a:xfrm>
            <a:off x="611560" y="188640"/>
            <a:ext cx="6508328" cy="3960440"/>
          </a:xfrm>
          <a:prstGeom prst="rect">
            <a:avLst/>
          </a:prstGeom>
          <a:noFill/>
          <a:ln w="9525">
            <a:noFill/>
            <a:miter lim="800000"/>
            <a:headEnd/>
            <a:tailEnd/>
          </a:ln>
        </p:spPr>
      </p:pic>
      <p:sp>
        <p:nvSpPr>
          <p:cNvPr id="3" name="Rectangle 2"/>
          <p:cNvSpPr/>
          <p:nvPr/>
        </p:nvSpPr>
        <p:spPr>
          <a:xfrm>
            <a:off x="467544" y="5157192"/>
            <a:ext cx="4572000" cy="1569660"/>
          </a:xfrm>
          <a:prstGeom prst="rect">
            <a:avLst/>
          </a:prstGeom>
        </p:spPr>
        <p:txBody>
          <a:bodyPr>
            <a:spAutoFit/>
          </a:bodyPr>
          <a:lstStyle/>
          <a:p>
            <a:pPr algn="l"/>
            <a:r>
              <a:rPr lang="en-US" sz="1200" dirty="0">
                <a:solidFill>
                  <a:srgbClr val="000000"/>
                </a:solidFill>
                <a:latin typeface="Arial" panose="020B0604020202020204" pitchFamily="34" charset="0"/>
              </a:rPr>
              <a:t>In this longitudinal view, you can see the structure of the compound perforation plate. The vessels are relatively narrow at about 50 µm. Perforation plates are considered to be a safety feature, which will prevent air bubbles (embolisms) from traveling freely up the xylem vessels when water in the xylem </a:t>
            </a:r>
            <a:r>
              <a:rPr lang="en-US" sz="1200" dirty="0" err="1">
                <a:solidFill>
                  <a:srgbClr val="000000"/>
                </a:solidFill>
                <a:latin typeface="Arial" panose="020B0604020202020204" pitchFamily="34" charset="0"/>
              </a:rPr>
              <a:t>cavitates</a:t>
            </a:r>
            <a:r>
              <a:rPr lang="en-US" sz="1200" dirty="0">
                <a:solidFill>
                  <a:srgbClr val="000000"/>
                </a:solidFill>
                <a:latin typeface="Arial" panose="020B0604020202020204" pitchFamily="34" charset="0"/>
              </a:rPr>
              <a:t> under severe water deficit conditions. Perforation plates trap the bubbles, which may be resorbed when water stress conditions no longer prevail.</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160" y="3284984"/>
            <a:ext cx="2399796" cy="3441868"/>
          </a:xfrm>
          <a:prstGeom prst="rect">
            <a:avLst/>
          </a:prstGeom>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113" name="Picture 1" descr="&lt;strong&gt;Structures of a leaf&lt;br&gt;&#10;&lt;/strong&gt;The epidermis is often covered with a waxy protective cuticle that helps prevent water loss from inside the leaf. Oxygen, carbon dioxide, and water enter and exit the leaf through pores (stomata) scattered mostly along the lower epidermis. The stomata are opened and closed by the contraction and expansion of surrounding guard cells. The vascular, or conducting, tissues are known as xylem and phloem; water and minerals travel up to the leaves from the roots through the xylem, and sugars made by photosynthesis are transported to other parts of the plant through the phloem. Photosynthesis occurs within the chloroplast-containing mesophyll layer."/>
          <p:cNvPicPr>
            <a:picLocks noChangeAspect="1" noChangeArrowheads="1"/>
          </p:cNvPicPr>
          <p:nvPr/>
        </p:nvPicPr>
        <p:blipFill>
          <a:blip r:embed="rId2" cstate="print"/>
          <a:srcRect/>
          <a:stretch>
            <a:fillRect/>
          </a:stretch>
        </p:blipFill>
        <p:spPr bwMode="auto">
          <a:xfrm>
            <a:off x="1403648" y="908720"/>
            <a:ext cx="6552728" cy="4968552"/>
          </a:xfrm>
          <a:prstGeom prst="rect">
            <a:avLst/>
          </a:prstGeom>
          <a:noFill/>
          <a:ln w="9525">
            <a:noFill/>
            <a:miter lim="800000"/>
            <a:headEnd/>
            <a:tailEnd/>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377" name="Rectangle 1"/>
          <p:cNvSpPr>
            <a:spLocks noChangeArrowheads="1"/>
          </p:cNvSpPr>
          <p:nvPr/>
        </p:nvSpPr>
        <p:spPr bwMode="auto">
          <a:xfrm>
            <a:off x="323528" y="653970"/>
            <a:ext cx="8424936"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228600" algn="justLow" eaLnBrk="0" fontAlgn="base" hangingPunct="0">
              <a:spcBef>
                <a:spcPct val="0"/>
              </a:spcBef>
              <a:spcAft>
                <a:spcPct val="0"/>
              </a:spcAft>
              <a:tabLst>
                <a:tab pos="457200" algn="l"/>
              </a:tabLst>
            </a:pPr>
            <a:r>
              <a:rPr lang="ar-SA" sz="3200" dirty="0" smtClean="0">
                <a:latin typeface="Traditional Arabic" pitchFamily="2" charset="-78"/>
                <a:ea typeface="Times New Roman" pitchFamily="18" charset="0"/>
                <a:cs typeface="Traditional Arabic" pitchFamily="2" charset="-78"/>
              </a:rPr>
              <a:t>	وتتكون الحزمة الوعائية في العرق الوسطي من لحاء ابتدائي ناحية البشرة السفلى، وخشب ابتدائي ناحية البشرة العليا. ويتكون اللِّحاء من أنابيب </a:t>
            </a:r>
            <a:r>
              <a:rPr lang="ar-SA" sz="3200" dirty="0" err="1" smtClean="0">
                <a:latin typeface="Traditional Arabic" pitchFamily="2" charset="-78"/>
                <a:ea typeface="Times New Roman" pitchFamily="18" charset="0"/>
                <a:cs typeface="Traditional Arabic" pitchFamily="2" charset="-78"/>
              </a:rPr>
              <a:t>غربالية</a:t>
            </a:r>
            <a:r>
              <a:rPr lang="ar-SA" sz="3200" dirty="0" smtClean="0">
                <a:latin typeface="Traditional Arabic" pitchFamily="2" charset="-78"/>
                <a:ea typeface="Times New Roman" pitchFamily="18" charset="0"/>
                <a:cs typeface="Traditional Arabic" pitchFamily="2" charset="-78"/>
              </a:rPr>
              <a:t> وخلايا مرافقة </a:t>
            </a:r>
            <a:r>
              <a:rPr lang="ar-SA" sz="3200" dirty="0" err="1" smtClean="0">
                <a:latin typeface="Traditional Arabic" pitchFamily="2" charset="-78"/>
                <a:ea typeface="Times New Roman" pitchFamily="18" charset="0"/>
                <a:cs typeface="Traditional Arabic" pitchFamily="2" charset="-78"/>
              </a:rPr>
              <a:t>وبرنشيمية</a:t>
            </a:r>
            <a:r>
              <a:rPr lang="ar-SA" sz="3200" dirty="0" smtClean="0">
                <a:latin typeface="Traditional Arabic" pitchFamily="2" charset="-78"/>
                <a:ea typeface="Times New Roman" pitchFamily="18" charset="0"/>
                <a:cs typeface="Traditional Arabic" pitchFamily="2" charset="-78"/>
              </a:rPr>
              <a:t> وألياف لحاء، كما يتكون الخشب من خشب أول وخشب تالٍ، ويكون الخشب التالي مجاوراً للحاء، بينما يكون الخشب الأول متجهاً إلى الأعلى، وتوجد عدة صفوف من أوعية الخشب في هذه الحزمة، ولكن تقل العناصر الوعائية في الحزمة كلما بعدت عن العرق الوسطي حتى تصبح ممثلة بعنصر واحد من عناصر الخشب أو اللِّحاء.</a:t>
            </a:r>
            <a:endParaRPr lang="ar-SA" sz="3200" dirty="0" smtClean="0">
              <a:latin typeface="Arial" pitchFamily="34" charset="0"/>
              <a:cs typeface="Arial" pitchFamily="34" charset="0"/>
            </a:endParaRPr>
          </a:p>
        </p:txBody>
      </p:sp>
      <p:sp>
        <p:nvSpPr>
          <p:cNvPr id="101378" name="Rectangle 2"/>
          <p:cNvSpPr>
            <a:spLocks noChangeArrowheads="1"/>
          </p:cNvSpPr>
          <p:nvPr/>
        </p:nvSpPr>
        <p:spPr bwMode="auto">
          <a:xfrm>
            <a:off x="323528" y="4293026"/>
            <a:ext cx="8496944"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Low" defTabSz="914400" rtl="1" eaLnBrk="1" fontAlgn="base" latinLnBrk="0" hangingPunct="1">
              <a:lnSpc>
                <a:spcPct val="100000"/>
              </a:lnSpc>
              <a:spcBef>
                <a:spcPct val="0"/>
              </a:spcBef>
              <a:spcAft>
                <a:spcPct val="0"/>
              </a:spcAft>
              <a:buClrTx/>
              <a:buSzTx/>
              <a:buFontTx/>
              <a:buNone/>
              <a:tabLst>
                <a:tab pos="457200"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أحياناً قد توجد طبقة من الخلايا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البرنشيمية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ذات شكل مميز تحيط بالحزمة الوعائية وخاصة في العرق الوسطي يطلق عليها غلاف الحزمة.</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Char char="•"/>
              <a:tabLst>
                <a:tab pos="457200" algn="l"/>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البشرة السفلى </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Lower epidermis</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None/>
              <a:tabLst>
                <a:tab pos="457200" algn="l"/>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تتكون من صف واحد من الخلايا، تغطى جدرها الخارجية بطبقة الأدمة، وتوجد عادة ثغور وشعيرات.</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593" name="Rectangle 1"/>
          <p:cNvSpPr>
            <a:spLocks noChangeArrowheads="1"/>
          </p:cNvSpPr>
          <p:nvPr/>
        </p:nvSpPr>
        <p:spPr bwMode="auto">
          <a:xfrm>
            <a:off x="251520" y="349288"/>
            <a:ext cx="8568952"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ثانياً: التركيب الداخلي لورقة نبات من ذوات الفلقة الواحدة</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عند فحص قطاعاً عرضياً لورقة نبات الذرة ( شكلا 86، 87 ) يلاحظ ما يلي: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أن ورقة نباتات ذوات الفلقة الواحدة تشبه إلى حد كبير في تركيبها الداخلي ورقة نباتات ذوات الفلقتين، فيما عدا الفروق التالية:</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Char char="•"/>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بشرة ورقة نباتات ذوات الفلقة الواحدة توجد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بها</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خلايا ذات جدر سميكة تترسب عليها مادة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السيليكا</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تسمى 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السيليكا</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تتجاور مع 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مسوبرة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الجدر تعرف بخلايا الفلين ( شكل 88: أ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1" eaLnBrk="0" fontAlgn="base" latinLnBrk="0" hangingPunct="0">
              <a:lnSpc>
                <a:spcPct val="100000"/>
              </a:lnSpc>
              <a:spcBef>
                <a:spcPct val="0"/>
              </a:spcBef>
              <a:spcAft>
                <a:spcPct val="0"/>
              </a:spcAft>
              <a:buClrTx/>
              <a:buSzTx/>
              <a:buFontTx/>
              <a:buAutoNum type="arabicPeriod"/>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توجد في البشرة خلايا كبيرة رقيقة الجدر تسمى بالخلايا الحركية ( شكل 88 ب ). </a:t>
            </a:r>
            <a:endPar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228600" defTabSz="914400" rtl="1" eaLnBrk="0" fontAlgn="base" latinLnBrk="0" hangingPunct="0">
              <a:lnSpc>
                <a:spcPct val="100000"/>
              </a:lnSpc>
              <a:spcBef>
                <a:spcPct val="0"/>
              </a:spcBef>
              <a:spcAft>
                <a:spcPct val="0"/>
              </a:spcAft>
              <a:buClrTx/>
              <a:buSzTx/>
              <a:buFontTx/>
              <a:buAutoNum type="arabicPeriod"/>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لا ينقسم النسيج الوسطي إلى نسيج عمادي ونسيج إسفنجي، ولكنه يتكون من نوع واحد من الخلايا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الكلورنشيمية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المضلعة والتي تحتوي على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البلاستيدات</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الخضر، وبينها مسافات بينية واضحة.</a:t>
            </a:r>
            <a:endPar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228600" defTabSz="914400" rtl="1" eaLnBrk="0" fontAlgn="base" latinLnBrk="0" hangingPunct="0">
              <a:lnSpc>
                <a:spcPct val="100000"/>
              </a:lnSpc>
              <a:spcBef>
                <a:spcPct val="0"/>
              </a:spcBef>
              <a:spcAft>
                <a:spcPct val="0"/>
              </a:spcAft>
              <a:buClrTx/>
              <a:buSzTx/>
              <a:buFontTx/>
              <a:buAutoNum type="arabicPeriod"/>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الحزم الوعائية تكون متوازية ويوجد في حزمة العرق الوسطي والحزم الكبيرة لحاء وخشب، ويكون الخشب على شكل حرف (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V</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 مقلوب، أي يتجه الخشب الأول وفراغ الخشب الأول إلى الأعلى ناحية البشرة العليا، والخشب التالي ناحية اللِّحاء باتجاه البشرة السفلى.</a:t>
            </a:r>
            <a:endPar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228600" defTabSz="914400" rtl="1" eaLnBrk="0" fontAlgn="base" latinLnBrk="0" hangingPunct="0">
              <a:lnSpc>
                <a:spcPct val="100000"/>
              </a:lnSpc>
              <a:spcBef>
                <a:spcPct val="0"/>
              </a:spcBef>
              <a:spcAft>
                <a:spcPct val="0"/>
              </a:spcAft>
              <a:buClrTx/>
              <a:buSzTx/>
              <a:buFontTx/>
              <a:buAutoNum type="arabicPeriod"/>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يحيط بالحزمة غلاف من 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سكلرنشيمية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الحزم الكبيرة، ومن 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برنشيمية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الحزم الصغيرة.</a:t>
            </a:r>
            <a:endPar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endParaRPr>
          </a:p>
          <a:p>
            <a:pPr marL="0" marR="0" lvl="0" indent="228600" defTabSz="914400" rtl="1" eaLnBrk="0" fontAlgn="base" latinLnBrk="0" hangingPunct="0">
              <a:lnSpc>
                <a:spcPct val="100000"/>
              </a:lnSpc>
              <a:spcBef>
                <a:spcPct val="0"/>
              </a:spcBef>
              <a:spcAft>
                <a:spcPct val="0"/>
              </a:spcAft>
              <a:buClrTx/>
              <a:buSzTx/>
              <a:buFontTx/>
              <a:buAutoNum type="arabicPeriod"/>
              <a:tabLst/>
            </a:pP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توجد 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سكلرنشيمية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تحت البشرة العليا والسفلى في منطقة العرق الوسطي، ومقابل الحزم الوعائية الكبيرة تمتد من غلاف الحزمة حتى تصل إلى البشرة تعرف بامتداد غلاف الحزمة </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Bundle sheath </a:t>
            </a:r>
            <a:r>
              <a:rPr kumimoji="0" lang="en-US"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exlentions</a:t>
            </a:r>
            <a:r>
              <a:rPr kumimoji="0" lang="en-US"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بدلاً من الخلايا </a:t>
            </a:r>
            <a:r>
              <a:rPr kumimoji="0" lang="ar-SA" sz="24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الكولنشيمية</a:t>
            </a:r>
            <a:r>
              <a:rPr kumimoji="0" lang="ar-SA" sz="24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أوراق نباتات ذوات الفلقتين.</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9569" name="Picture 1" descr="Parallelvenation"/>
          <p:cNvPicPr>
            <a:picLocks noChangeAspect="1" noChangeArrowheads="1"/>
          </p:cNvPicPr>
          <p:nvPr/>
        </p:nvPicPr>
        <p:blipFill>
          <a:blip r:embed="rId2" cstate="print"/>
          <a:srcRect/>
          <a:stretch>
            <a:fillRect/>
          </a:stretch>
        </p:blipFill>
        <p:spPr bwMode="auto">
          <a:xfrm>
            <a:off x="5004048" y="836712"/>
            <a:ext cx="3744416" cy="4320480"/>
          </a:xfrm>
          <a:prstGeom prst="rect">
            <a:avLst/>
          </a:prstGeom>
          <a:noFill/>
          <a:ln w="9525">
            <a:noFill/>
            <a:miter lim="800000"/>
            <a:headEnd/>
            <a:tailEnd/>
          </a:ln>
        </p:spPr>
      </p:pic>
      <p:pic>
        <p:nvPicPr>
          <p:cNvPr id="109570" name="Picture 2" descr="ANd9GcTgjtmS-N70t0P7M_IQLaLN32gFq1DjGzcidXXSiLzHUYcDk1oZJwEX0TY"/>
          <p:cNvPicPr>
            <a:picLocks noChangeAspect="1" noChangeArrowheads="1"/>
          </p:cNvPicPr>
          <p:nvPr/>
        </p:nvPicPr>
        <p:blipFill>
          <a:blip r:embed="rId3" cstate="print"/>
          <a:srcRect/>
          <a:stretch>
            <a:fillRect/>
          </a:stretch>
        </p:blipFill>
        <p:spPr bwMode="auto">
          <a:xfrm>
            <a:off x="1043608" y="908720"/>
            <a:ext cx="3672408" cy="4248472"/>
          </a:xfrm>
          <a:prstGeom prst="rect">
            <a:avLst/>
          </a:prstGeom>
          <a:noFill/>
          <a:ln w="9525">
            <a:noFill/>
            <a:miter lim="800000"/>
            <a:headEnd/>
            <a:tailEnd/>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3" descr="Image62"/>
          <p:cNvPicPr>
            <a:picLocks noChangeAspect="1" noChangeArrowheads="1"/>
          </p:cNvPicPr>
          <p:nvPr/>
        </p:nvPicPr>
        <p:blipFill>
          <a:blip r:embed="rId2" cstate="print"/>
          <a:srcRect/>
          <a:stretch>
            <a:fillRect/>
          </a:stretch>
        </p:blipFill>
        <p:spPr bwMode="auto">
          <a:xfrm>
            <a:off x="1979712" y="1124744"/>
            <a:ext cx="5832648" cy="4320480"/>
          </a:xfrm>
          <a:prstGeom prst="rect">
            <a:avLst/>
          </a:prstGeom>
          <a:noFill/>
          <a:ln w="9525">
            <a:noFill/>
            <a:miter lim="800000"/>
            <a:headEnd/>
            <a:tailEnd/>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7521" name="Picture 1" descr="wrust2"/>
          <p:cNvPicPr>
            <a:picLocks noChangeAspect="1" noChangeArrowheads="1"/>
          </p:cNvPicPr>
          <p:nvPr/>
        </p:nvPicPr>
        <p:blipFill>
          <a:blip r:embed="rId2" cstate="print"/>
          <a:srcRect/>
          <a:stretch>
            <a:fillRect/>
          </a:stretch>
        </p:blipFill>
        <p:spPr bwMode="auto">
          <a:xfrm>
            <a:off x="2072649" y="1124744"/>
            <a:ext cx="5955735" cy="4680520"/>
          </a:xfrm>
          <a:prstGeom prst="rect">
            <a:avLst/>
          </a:prstGeom>
          <a:noFill/>
          <a:ln w="9525">
            <a:noFill/>
            <a:miter lim="800000"/>
            <a:headEnd/>
            <a:tailEnd/>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497" name="Rectangle 1"/>
          <p:cNvSpPr>
            <a:spLocks noChangeArrowheads="1"/>
          </p:cNvSpPr>
          <p:nvPr/>
        </p:nvSpPr>
        <p:spPr bwMode="auto">
          <a:xfrm>
            <a:off x="323528" y="834483"/>
            <a:ext cx="8496944"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ثانياً : </a:t>
            </a:r>
            <a:r>
              <a:rPr kumimoji="0" lang="ar-SA" sz="3600" b="1" i="0" u="none" strike="noStrike" cap="none" normalizeH="0" baseline="0" dirty="0" smtClean="0">
                <a:ln>
                  <a:noFill/>
                </a:ln>
                <a:solidFill>
                  <a:srgbClr val="002060"/>
                </a:solidFill>
                <a:effectLst/>
                <a:latin typeface="Traditional Arabic" pitchFamily="2" charset="-78"/>
                <a:ea typeface="Times New Roman" pitchFamily="18" charset="0"/>
                <a:cs typeface="Traditional Arabic" pitchFamily="2" charset="-78"/>
              </a:rPr>
              <a:t>النسيج الإنشائي الجانبي </a:t>
            </a:r>
            <a:r>
              <a:rPr kumimoji="0" lang="en-US" sz="36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Lateral </a:t>
            </a:r>
            <a:r>
              <a:rPr kumimoji="0" lang="en-US" sz="36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meristem</a:t>
            </a:r>
            <a:endParaRPr kumimoji="0" lang="en-US" sz="3600" b="1" i="0" u="none" strike="noStrike" cap="none" normalizeH="0" baseline="0" dirty="0" smtClean="0">
              <a:ln>
                <a:noFill/>
              </a:ln>
              <a:solidFill>
                <a:srgbClr val="C00000"/>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هو عبارة عن خلايا إنشائية قابلة للانقسام تقع موازية للمحور الطولي للنبات وتؤدي إلى زيادة في مجموع الأنسجة التوصيلية ( الخشب واللحاء ) حيث تعطي </a:t>
            </a:r>
            <a:r>
              <a:rPr kumimoji="0" lang="ar-SA" sz="3200" b="1" i="0" u="none" strike="noStrike" cap="none" normalizeH="0" baseline="0" dirty="0" smtClean="0">
                <a:ln>
                  <a:noFill/>
                </a:ln>
                <a:solidFill>
                  <a:srgbClr val="002060"/>
                </a:solidFill>
                <a:effectLst/>
                <a:latin typeface="Traditional Arabic" pitchFamily="2" charset="-78"/>
                <a:ea typeface="Times New Roman" pitchFamily="18" charset="0"/>
                <a:cs typeface="Traditional Arabic" pitchFamily="2" charset="-78"/>
              </a:rPr>
              <a:t>خشباً ولحاء ثانويين</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وأيضاً تكون </a:t>
            </a:r>
            <a:r>
              <a:rPr kumimoji="0" lang="ar-SA" sz="3200" b="1" i="0" u="none" strike="noStrike" cap="none" normalizeH="0" baseline="0" dirty="0" smtClean="0">
                <a:ln>
                  <a:noFill/>
                </a:ln>
                <a:solidFill>
                  <a:srgbClr val="002060"/>
                </a:solidFill>
                <a:effectLst/>
                <a:latin typeface="Traditional Arabic" pitchFamily="2" charset="-78"/>
                <a:ea typeface="Times New Roman" pitchFamily="18" charset="0"/>
                <a:cs typeface="Traditional Arabic" pitchFamily="2" charset="-78"/>
              </a:rPr>
              <a:t>الأنسجة الوقائية الثانوية </a:t>
            </a:r>
            <a:r>
              <a:rPr kumimoji="0" lang="en-US" sz="32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Periderm</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وقد تزيد من </a:t>
            </a:r>
            <a:r>
              <a:rPr kumimoji="0" lang="ar-SA" sz="3200" b="0" i="0" u="none" strike="noStrike" cap="none" normalizeH="0" baseline="0" dirty="0" smtClean="0">
                <a:ln>
                  <a:noFill/>
                </a:ln>
                <a:solidFill>
                  <a:srgbClr val="002060"/>
                </a:solidFill>
                <a:effectLst/>
                <a:latin typeface="Traditional Arabic" pitchFamily="2" charset="-78"/>
                <a:ea typeface="Times New Roman" pitchFamily="18" charset="0"/>
                <a:cs typeface="Traditional Arabic" pitchFamily="2" charset="-78"/>
              </a:rPr>
              <a:t>النسيج الأساسي </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Ground tissue </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وينعكس ذلك على زيادة محيط أو سمك العضو النباتي، ويتكون بذلك ما يعرف </a:t>
            </a:r>
            <a:r>
              <a:rPr kumimoji="0" lang="ar-SA" sz="3200" b="1" i="0" u="none" strike="noStrike" cap="none" normalizeH="0" baseline="0" dirty="0" smtClean="0">
                <a:ln>
                  <a:noFill/>
                </a:ln>
                <a:solidFill>
                  <a:srgbClr val="002060"/>
                </a:solidFill>
                <a:effectLst/>
                <a:latin typeface="Traditional Arabic" pitchFamily="2" charset="-78"/>
                <a:ea typeface="Times New Roman" pitchFamily="18" charset="0"/>
                <a:cs typeface="Traditional Arabic" pitchFamily="2" charset="-78"/>
              </a:rPr>
              <a:t>بالجسم النباتي الثانوي </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Secondary plant body</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ويقسم النسيج الإنشائي الجانبي إلى:</a:t>
            </a:r>
            <a:endParaRPr kumimoji="0" lang="en-US" sz="3200" b="1" i="0" u="none" strike="noStrike" cap="none" normalizeH="0" baseline="0" dirty="0" smtClean="0">
              <a:ln>
                <a:noFill/>
              </a:ln>
              <a:solidFill>
                <a:srgbClr val="C00000"/>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1 </a:t>
            </a:r>
            <a:r>
              <a:rPr kumimoji="0" lang="ar-SA" sz="32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ـ</a:t>
            </a:r>
            <a:r>
              <a:rPr kumimoji="0" lang="ar-SA"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المنشئ الوعائي </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Vascular cambium</a:t>
            </a:r>
            <a:r>
              <a:rPr kumimoji="0" lang="ar-SA"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a:t>
            </a:r>
            <a:endParaRPr kumimoji="0" lang="en-US" sz="3200" b="1" i="0" u="none" strike="noStrike" cap="none" normalizeH="0" baseline="0" dirty="0" smtClean="0">
              <a:ln>
                <a:noFill/>
              </a:ln>
              <a:solidFill>
                <a:srgbClr val="C00000"/>
              </a:solidFill>
              <a:effectLst/>
              <a:latin typeface="Arial" pitchFamily="34" charset="0"/>
              <a:cs typeface="Arial" pitchFamily="34" charset="0"/>
            </a:endParaRPr>
          </a:p>
          <a:p>
            <a:pPr marL="0" marR="0" lvl="0" indent="457200"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 </a:t>
            </a:r>
            <a:r>
              <a:rPr kumimoji="0" lang="ar-SA"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3200" b="1" i="0" u="none" strike="noStrike" cap="none" normalizeH="0" baseline="0" dirty="0" smtClean="0">
                <a:ln>
                  <a:noFill/>
                </a:ln>
                <a:solidFill>
                  <a:srgbClr val="002060"/>
                </a:solidFill>
                <a:effectLst/>
                <a:latin typeface="Traditional Arabic" pitchFamily="2" charset="-78"/>
                <a:ea typeface="Times New Roman" pitchFamily="18" charset="0"/>
                <a:cs typeface="Traditional Arabic" pitchFamily="2" charset="-78"/>
              </a:rPr>
              <a:t>المنشئ الفليني </a:t>
            </a:r>
            <a:r>
              <a:rPr kumimoji="0" lang="en-US" sz="3200" b="1" i="0" u="none" strike="noStrike" cap="none" normalizeH="0" baseline="0" dirty="0" smtClean="0">
                <a:ln>
                  <a:noFill/>
                </a:ln>
                <a:solidFill>
                  <a:srgbClr val="002060"/>
                </a:solidFill>
                <a:effectLst/>
                <a:latin typeface="Traditional Arabic" pitchFamily="2" charset="-78"/>
                <a:ea typeface="Times New Roman" pitchFamily="18" charset="0"/>
                <a:cs typeface="Traditional Arabic" pitchFamily="2" charset="-78"/>
              </a:rPr>
              <a:t> </a:t>
            </a:r>
            <a:r>
              <a:rPr kumimoji="0" lang="en-US" sz="3200" b="1" i="0" u="none" strike="noStrike" cap="none" normalizeH="0" baseline="0" dirty="0" err="1" smtClean="0">
                <a:ln>
                  <a:noFill/>
                </a:ln>
                <a:solidFill>
                  <a:srgbClr val="C00000"/>
                </a:solidFill>
                <a:effectLst/>
                <a:latin typeface="Traditional Arabic" pitchFamily="2" charset="-78"/>
                <a:ea typeface="Times New Roman" pitchFamily="18" charset="0"/>
                <a:cs typeface="Traditional Arabic" pitchFamily="2" charset="-78"/>
              </a:rPr>
              <a:t>Phellogen</a:t>
            </a:r>
            <a:r>
              <a:rPr kumimoji="0" lang="en-US" sz="32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 ( cork cambium </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5473" name="Picture 1" descr="woodsxn"/>
          <p:cNvPicPr>
            <a:picLocks noChangeAspect="1" noChangeArrowheads="1"/>
          </p:cNvPicPr>
          <p:nvPr/>
        </p:nvPicPr>
        <p:blipFill>
          <a:blip r:embed="rId2" cstate="print"/>
          <a:srcRect/>
          <a:stretch>
            <a:fillRect/>
          </a:stretch>
        </p:blipFill>
        <p:spPr bwMode="auto">
          <a:xfrm>
            <a:off x="2339752" y="1052736"/>
            <a:ext cx="5363964" cy="45365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4690" name="Picture 2" descr="stemvb"/>
          <p:cNvPicPr>
            <a:picLocks noChangeAspect="1" noChangeArrowheads="1"/>
          </p:cNvPicPr>
          <p:nvPr/>
        </p:nvPicPr>
        <p:blipFill>
          <a:blip r:embed="rId2" cstate="print"/>
          <a:srcRect/>
          <a:stretch>
            <a:fillRect/>
          </a:stretch>
        </p:blipFill>
        <p:spPr bwMode="auto">
          <a:xfrm>
            <a:off x="1475656" y="836712"/>
            <a:ext cx="6696744" cy="51125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449" name="Rectangle 1"/>
          <p:cNvSpPr>
            <a:spLocks noChangeArrowheads="1"/>
          </p:cNvSpPr>
          <p:nvPr/>
        </p:nvSpPr>
        <p:spPr bwMode="auto">
          <a:xfrm>
            <a:off x="323528" y="471487"/>
            <a:ext cx="8496944"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 </a:t>
            </a:r>
            <a:r>
              <a:rPr kumimoji="0" lang="ar-SA" sz="3600" b="1" i="0" u="none" strike="noStrike" cap="none" normalizeH="0" baseline="0" dirty="0" err="1" smtClean="0">
                <a:ln>
                  <a:noFill/>
                </a:ln>
                <a:solidFill>
                  <a:srgbClr val="002060"/>
                </a:solidFill>
                <a:effectLst/>
                <a:latin typeface="Traditional Arabic" pitchFamily="2" charset="-78"/>
                <a:ea typeface="Times New Roman" pitchFamily="18" charset="0"/>
                <a:cs typeface="Traditional Arabic" pitchFamily="2" charset="-78"/>
              </a:rPr>
              <a:t>ـ</a:t>
            </a:r>
            <a:r>
              <a:rPr kumimoji="0" lang="ar-SA" sz="3600" b="1" i="0" u="none" strike="noStrike" cap="none" normalizeH="0" baseline="0" dirty="0" smtClean="0">
                <a:ln>
                  <a:noFill/>
                </a:ln>
                <a:solidFill>
                  <a:srgbClr val="002060"/>
                </a:solidFill>
                <a:effectLst/>
                <a:latin typeface="Traditional Arabic" pitchFamily="2" charset="-78"/>
                <a:ea typeface="Times New Roman" pitchFamily="18" charset="0"/>
                <a:cs typeface="Traditional Arabic" pitchFamily="2" charset="-78"/>
              </a:rPr>
              <a:t>  المنشئ الوعائي </a:t>
            </a:r>
            <a:r>
              <a:rPr kumimoji="0" lang="en-US" sz="36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Vascular cambium</a:t>
            </a:r>
            <a:endParaRPr kumimoji="0" lang="en-US" sz="36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يوجد في وضع جانبي بين الخشب واللحاء الابتدائيين ويكون الأنسجة الوعائية الثانوية (خشب ولحاء ثانويين ) ويأخذ شكلاً اسطوانياً كما في نبات الزيزفون أو يوجد على هيئة أشرطة منفصلة حسب نوع النبات الذي يحصل فيه النمو الثانوي كما في القرع ( شكل 89: أ ، ب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والمنشئ الوعائي عبارة عن صف واحد من الخلايا، ولكن لا يمكن التمييز بينه وبين مشتقاته الحديثة لذلك يطلق على هذه المجموعة من الخلايا والتي تكون في أكثر من صف واحد بالمنشئ الوعائي.</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3239344" y="116632"/>
            <a:ext cx="5904656" cy="66171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تكوين الوعاء </a:t>
            </a:r>
            <a:r>
              <a:rPr kumimoji="0" lang="en-US" sz="3200" b="1"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Vessel</a:t>
            </a:r>
            <a:endParaRPr kumimoji="0" lang="en-US"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457200" algn="just"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ينشأ الوعاء في حالة الخشب الابتدائي من صف واحد </a:t>
            </a:r>
          </a:p>
          <a:p>
            <a:pPr marL="0" marR="0" lvl="0" indent="457200" algn="just"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من الخلايا الإنشائية هي خلايا</a:t>
            </a:r>
          </a:p>
          <a:p>
            <a:pPr marL="0" marR="0" lvl="0" indent="457200" algn="just"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المنشئ الأولي</a:t>
            </a:r>
            <a:r>
              <a:rPr kumimoji="0" lang="en-US" sz="2800" i="0" u="none" strike="noStrike" cap="none" normalizeH="0" baseline="0" dirty="0" smtClean="0">
                <a:ln>
                  <a:noFill/>
                </a:ln>
                <a:solidFill>
                  <a:srgbClr val="FF0000"/>
                </a:solidFill>
                <a:effectLst/>
                <a:latin typeface="Traditional Arabic" pitchFamily="2" charset="-78"/>
                <a:ea typeface="Times New Roman" pitchFamily="18" charset="0"/>
                <a:cs typeface="Traditional Arabic" pitchFamily="2" charset="-78"/>
              </a:rPr>
              <a:t> </a:t>
            </a:r>
            <a:r>
              <a:rPr kumimoji="0" lang="en-US" sz="2800" i="0" u="none" strike="noStrike" cap="none" normalizeH="0" baseline="0" dirty="0" err="1" smtClean="0">
                <a:ln>
                  <a:noFill/>
                </a:ln>
                <a:solidFill>
                  <a:srgbClr val="FF0000"/>
                </a:solidFill>
                <a:effectLst/>
                <a:latin typeface="Traditional Arabic" pitchFamily="2" charset="-78"/>
                <a:ea typeface="Times New Roman" pitchFamily="18" charset="0"/>
                <a:cs typeface="Traditional Arabic" pitchFamily="2" charset="-78"/>
              </a:rPr>
              <a:t>Procambium</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تستطيل هذه </a:t>
            </a:r>
          </a:p>
          <a:p>
            <a:pPr marL="0" marR="0" lvl="0" indent="457200" algn="just"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الخلايا البدائية الوعائية قبل أن يبدأ ترسيب الجدار الثانوي،</a:t>
            </a:r>
          </a:p>
          <a:p>
            <a:pPr marL="0" marR="0" lvl="0" indent="457200" algn="just"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وتتسع جانبياً ثم بعد ذلك يترسب الجدار الثانوي بالشكل</a:t>
            </a:r>
          </a:p>
          <a:p>
            <a:pPr marL="0" marR="0" lvl="0" indent="457200" algn="just"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الخاص</a:t>
            </a:r>
            <a:r>
              <a:rPr kumimoji="0" lang="ar-SA" sz="2800" b="0" i="0" u="none" strike="noStrike" cap="none" normalizeH="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بعنصر الوعاء، ولا تترسب مواد الجدار الثانوي </a:t>
            </a:r>
          </a:p>
          <a:p>
            <a:pPr marL="0" marR="0" lvl="0" indent="457200" algn="just"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على الأجزاء التي</a:t>
            </a:r>
            <a:r>
              <a:rPr kumimoji="0" lang="ar-SA" sz="2800" b="0" i="0" u="none" strike="noStrike" cap="none" normalizeH="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ستصبح ثقوباً فيما بعد، ولكنها رغم </a:t>
            </a:r>
          </a:p>
          <a:p>
            <a:pPr marL="0" marR="0" lvl="0" indent="457200" algn="just"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ذلك تصبح سميكة النسبة لبقية الجدار نتيجة لانتفاخ</a:t>
            </a:r>
          </a:p>
          <a:p>
            <a:pPr marL="0" marR="0" lvl="0" indent="457200" algn="just"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المادة بين الخلوية،</a:t>
            </a:r>
            <a:r>
              <a:rPr kumimoji="0" lang="ar-SA" sz="2800" b="0" i="0" u="none" strike="noStrike" cap="none" normalizeH="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ويكون الجدار السليولوزي رقيقاً</a:t>
            </a:r>
          </a:p>
          <a:p>
            <a:pPr marL="0" marR="0" lvl="0" indent="457200" algn="just"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هذه المساحات</a:t>
            </a:r>
            <a:r>
              <a:rPr kumimoji="0" lang="ar-SA" sz="2800" b="0" i="0" u="none" strike="noStrike" cap="none" normalizeH="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ثم تزول المساحات المنتفخة للجدار </a:t>
            </a:r>
          </a:p>
          <a:p>
            <a:pPr marL="0" marR="0" lvl="0" indent="457200" algn="just"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الابتدائي ولكن بعد تكوين الجدار الثانوي. ويعتقد أنه </a:t>
            </a:r>
          </a:p>
          <a:p>
            <a:pPr marL="0" marR="0" lvl="0" indent="457200" algn="just"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عند التثقيب تزول المادة غير السليولوزية والسليولوزية </a:t>
            </a:r>
          </a:p>
          <a:p>
            <a:pPr marL="0" marR="0" lvl="0" indent="457200" algn="just"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بتأثير البروتوبلازم ويموت البروتوبلازم بتحلل محتوياته</a:t>
            </a:r>
          </a:p>
          <a:p>
            <a:pPr marL="0" marR="0" lvl="0" indent="457200" algn="just"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بعد تكوين الثقوب ويكون بقايا حول الجدار.</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 name="Picture 1"/>
          <p:cNvPicPr>
            <a:picLocks noChangeAspect="1"/>
          </p:cNvPicPr>
          <p:nvPr/>
        </p:nvPicPr>
        <p:blipFill>
          <a:blip r:embed="rId2"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08520" y="476672"/>
            <a:ext cx="3276872" cy="3888432"/>
          </a:xfrm>
          <a:prstGeom prst="rect">
            <a:avLst/>
          </a:prstGeom>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3666" name="Picture 2" descr="VascCambium240Lab"/>
          <p:cNvPicPr>
            <a:picLocks noChangeAspect="1" noChangeArrowheads="1"/>
          </p:cNvPicPr>
          <p:nvPr/>
        </p:nvPicPr>
        <p:blipFill>
          <a:blip r:embed="rId2" cstate="print"/>
          <a:srcRect/>
          <a:stretch>
            <a:fillRect/>
          </a:stretch>
        </p:blipFill>
        <p:spPr bwMode="auto">
          <a:xfrm>
            <a:off x="2051720" y="764704"/>
            <a:ext cx="5256584" cy="50405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7761" name="Picture 1" descr="http://accessscience.com/loadBinary.aspx?aID=3718&amp;filename=372700FG0020.gif"/>
          <p:cNvPicPr>
            <a:picLocks noChangeAspect="1" noChangeArrowheads="1"/>
          </p:cNvPicPr>
          <p:nvPr/>
        </p:nvPicPr>
        <p:blipFill>
          <a:blip r:embed="rId2" r:link="rId3" cstate="print"/>
          <a:srcRect/>
          <a:stretch>
            <a:fillRect/>
          </a:stretch>
        </p:blipFill>
        <p:spPr bwMode="auto">
          <a:xfrm>
            <a:off x="323528" y="836712"/>
            <a:ext cx="4536504" cy="4896544"/>
          </a:xfrm>
          <a:prstGeom prst="rect">
            <a:avLst/>
          </a:prstGeom>
          <a:noFill/>
          <a:ln w="9525">
            <a:noFill/>
            <a:miter lim="800000"/>
            <a:headEnd/>
            <a:tailEnd/>
          </a:ln>
        </p:spPr>
      </p:pic>
      <p:sp>
        <p:nvSpPr>
          <p:cNvPr id="3" name="مستطيل 2"/>
          <p:cNvSpPr/>
          <p:nvPr/>
        </p:nvSpPr>
        <p:spPr>
          <a:xfrm rot="10800000" flipV="1">
            <a:off x="5436096" y="692696"/>
            <a:ext cx="3168352" cy="1754326"/>
          </a:xfrm>
          <a:prstGeom prst="rect">
            <a:avLst/>
          </a:prstGeom>
        </p:spPr>
        <p:txBody>
          <a:bodyPr wrap="square">
            <a:spAutoFit/>
          </a:bodyPr>
          <a:lstStyle/>
          <a:p>
            <a:pPr lvl="0" indent="457200" algn="justLow" fontAlgn="base">
              <a:spcBef>
                <a:spcPct val="0"/>
              </a:spcBef>
              <a:spcAft>
                <a:spcPct val="0"/>
              </a:spcAft>
            </a:pPr>
            <a:r>
              <a:rPr lang="ar-SA" b="1" dirty="0" smtClean="0">
                <a:solidFill>
                  <a:srgbClr val="002060"/>
                </a:solidFill>
                <a:latin typeface="Traditional Arabic" pitchFamily="2" charset="-78"/>
                <a:ea typeface="Times New Roman" pitchFamily="18" charset="0"/>
                <a:cs typeface="Traditional Arabic" pitchFamily="2" charset="-78"/>
              </a:rPr>
              <a:t>والمنشئ الوعائي </a:t>
            </a:r>
            <a:r>
              <a:rPr lang="ar-SA" dirty="0" smtClean="0">
                <a:latin typeface="Traditional Arabic" pitchFamily="2" charset="-78"/>
                <a:ea typeface="Times New Roman" pitchFamily="18" charset="0"/>
                <a:cs typeface="Traditional Arabic" pitchFamily="2" charset="-78"/>
              </a:rPr>
              <a:t>يتكون من نوعين من الخلايا. خلايا طويلة ذات نهايات مدببة ويطلق عليها </a:t>
            </a:r>
            <a:r>
              <a:rPr lang="ar-SA" b="1" dirty="0" smtClean="0">
                <a:solidFill>
                  <a:srgbClr val="002060"/>
                </a:solidFill>
                <a:latin typeface="Traditional Arabic" pitchFamily="2" charset="-78"/>
                <a:ea typeface="Times New Roman" pitchFamily="18" charset="0"/>
                <a:cs typeface="Traditional Arabic" pitchFamily="2" charset="-78"/>
              </a:rPr>
              <a:t>بالخلايا الإنشائية المغزلية </a:t>
            </a:r>
            <a:r>
              <a:rPr lang="en-US" dirty="0" err="1" smtClean="0">
                <a:solidFill>
                  <a:srgbClr val="C00000"/>
                </a:solidFill>
                <a:latin typeface="Traditional Arabic" pitchFamily="2" charset="-78"/>
                <a:ea typeface="Times New Roman" pitchFamily="18" charset="0"/>
                <a:cs typeface="Traditional Arabic" pitchFamily="2" charset="-78"/>
              </a:rPr>
              <a:t>Fusiform</a:t>
            </a:r>
            <a:r>
              <a:rPr lang="en-US" dirty="0" smtClean="0">
                <a:solidFill>
                  <a:srgbClr val="C00000"/>
                </a:solidFill>
                <a:latin typeface="Traditional Arabic" pitchFamily="2" charset="-78"/>
                <a:ea typeface="Times New Roman" pitchFamily="18" charset="0"/>
                <a:cs typeface="Traditional Arabic" pitchFamily="2" charset="-78"/>
              </a:rPr>
              <a:t> initial cells</a:t>
            </a:r>
            <a:r>
              <a:rPr lang="ar-SA" dirty="0" smtClean="0">
                <a:solidFill>
                  <a:srgbClr val="C00000"/>
                </a:solidFill>
                <a:latin typeface="Traditional Arabic" pitchFamily="2" charset="-78"/>
                <a:ea typeface="Times New Roman" pitchFamily="18" charset="0"/>
                <a:cs typeface="Traditional Arabic" pitchFamily="2" charset="-78"/>
              </a:rPr>
              <a:t> </a:t>
            </a:r>
            <a:r>
              <a:rPr lang="ar-SA" dirty="0" smtClean="0">
                <a:latin typeface="Traditional Arabic" pitchFamily="2" charset="-78"/>
                <a:ea typeface="Times New Roman" pitchFamily="18" charset="0"/>
                <a:cs typeface="Traditional Arabic" pitchFamily="2" charset="-78"/>
              </a:rPr>
              <a:t>وخلايا متساوية الأقطار تقريباً وهي </a:t>
            </a:r>
            <a:r>
              <a:rPr lang="ar-SA" b="1" dirty="0" smtClean="0">
                <a:solidFill>
                  <a:srgbClr val="002060"/>
                </a:solidFill>
                <a:latin typeface="Traditional Arabic" pitchFamily="2" charset="-78"/>
                <a:ea typeface="Times New Roman" pitchFamily="18" charset="0"/>
                <a:cs typeface="Traditional Arabic" pitchFamily="2" charset="-78"/>
              </a:rPr>
              <a:t>الخلايا الإنشائية </a:t>
            </a:r>
            <a:r>
              <a:rPr lang="ar-SA" b="1" dirty="0" err="1" smtClean="0">
                <a:solidFill>
                  <a:srgbClr val="002060"/>
                </a:solidFill>
                <a:latin typeface="Traditional Arabic" pitchFamily="2" charset="-78"/>
                <a:ea typeface="Times New Roman" pitchFamily="18" charset="0"/>
                <a:cs typeface="Traditional Arabic" pitchFamily="2" charset="-78"/>
              </a:rPr>
              <a:t>الشعاعية</a:t>
            </a:r>
            <a:r>
              <a:rPr lang="ar-SA" b="1" dirty="0" smtClean="0">
                <a:solidFill>
                  <a:srgbClr val="002060"/>
                </a:solidFill>
                <a:latin typeface="Traditional Arabic" pitchFamily="2" charset="-78"/>
                <a:ea typeface="Times New Roman" pitchFamily="18" charset="0"/>
                <a:cs typeface="Traditional Arabic" pitchFamily="2" charset="-78"/>
              </a:rPr>
              <a:t> </a:t>
            </a:r>
            <a:r>
              <a:rPr lang="en-US" dirty="0" smtClean="0">
                <a:solidFill>
                  <a:srgbClr val="C00000"/>
                </a:solidFill>
                <a:latin typeface="Traditional Arabic" pitchFamily="2" charset="-78"/>
                <a:ea typeface="Times New Roman" pitchFamily="18" charset="0"/>
                <a:cs typeface="Traditional Arabic" pitchFamily="2" charset="-78"/>
              </a:rPr>
              <a:t>Ray</a:t>
            </a:r>
            <a:r>
              <a:rPr lang="en-US" b="1" dirty="0" smtClean="0">
                <a:solidFill>
                  <a:srgbClr val="C00000"/>
                </a:solidFill>
                <a:latin typeface="Traditional Arabic" pitchFamily="2" charset="-78"/>
                <a:ea typeface="Times New Roman" pitchFamily="18" charset="0"/>
                <a:cs typeface="Traditional Arabic" pitchFamily="2" charset="-78"/>
              </a:rPr>
              <a:t> initial cells</a:t>
            </a:r>
            <a:endParaRPr lang="ar-SA" dirty="0" smtClean="0">
              <a:latin typeface="Arial" pitchFamily="34" charset="0"/>
              <a:cs typeface="Arial" pitchFamily="34" charset="0"/>
            </a:endParaRPr>
          </a:p>
        </p:txBody>
      </p:sp>
      <p:sp>
        <p:nvSpPr>
          <p:cNvPr id="4" name="مستطيل 3"/>
          <p:cNvSpPr/>
          <p:nvPr/>
        </p:nvSpPr>
        <p:spPr>
          <a:xfrm>
            <a:off x="4932040" y="2564904"/>
            <a:ext cx="3672408" cy="3477875"/>
          </a:xfrm>
          <a:prstGeom prst="rect">
            <a:avLst/>
          </a:prstGeom>
        </p:spPr>
        <p:txBody>
          <a:bodyPr wrap="square">
            <a:spAutoFit/>
          </a:bodyPr>
          <a:lstStyle/>
          <a:p>
            <a:r>
              <a:rPr lang="ar-SA" sz="2000" dirty="0" smtClean="0">
                <a:latin typeface="Traditional Arabic" pitchFamily="2" charset="-78"/>
                <a:ea typeface="Times New Roman" pitchFamily="18" charset="0"/>
                <a:cs typeface="Traditional Arabic" pitchFamily="2" charset="-78"/>
              </a:rPr>
              <a:t>وتترتب </a:t>
            </a:r>
            <a:r>
              <a:rPr lang="ar-SA" sz="2000" b="1" dirty="0" smtClean="0">
                <a:solidFill>
                  <a:srgbClr val="002060"/>
                </a:solidFill>
                <a:latin typeface="Traditional Arabic" pitchFamily="2" charset="-78"/>
                <a:ea typeface="Times New Roman" pitchFamily="18" charset="0"/>
                <a:cs typeface="Traditional Arabic" pitchFamily="2" charset="-78"/>
              </a:rPr>
              <a:t>الخلايا الإنشائية المغزلية </a:t>
            </a:r>
            <a:r>
              <a:rPr lang="ar-SA" sz="2000" dirty="0" smtClean="0">
                <a:latin typeface="Traditional Arabic" pitchFamily="2" charset="-78"/>
                <a:ea typeface="Times New Roman" pitchFamily="18" charset="0"/>
                <a:cs typeface="Traditional Arabic" pitchFamily="2" charset="-78"/>
              </a:rPr>
              <a:t>بمحورها الطولي موازياً للمحور الطولي للنبات، وتكون النظام الطولي أو المحوري للنبات ( الأوعية والقصيبات والألياف وبرنشيمة الخشب، والأنابيب الغربالية والخلايا المرافقة وألياف اللحاء وبرنشيمة اللحاء )، بينما تعطي </a:t>
            </a:r>
            <a:r>
              <a:rPr lang="ar-SA" sz="2000" b="1" dirty="0" smtClean="0">
                <a:solidFill>
                  <a:srgbClr val="002060"/>
                </a:solidFill>
                <a:latin typeface="Traditional Arabic" pitchFamily="2" charset="-78"/>
                <a:ea typeface="Times New Roman" pitchFamily="18" charset="0"/>
                <a:cs typeface="Traditional Arabic" pitchFamily="2" charset="-78"/>
              </a:rPr>
              <a:t>الخلايا الإنشائية الشعاعية </a:t>
            </a:r>
            <a:r>
              <a:rPr lang="ar-SA" sz="2000" dirty="0" smtClean="0">
                <a:latin typeface="Traditional Arabic" pitchFamily="2" charset="-78"/>
                <a:ea typeface="Times New Roman" pitchFamily="18" charset="0"/>
                <a:cs typeface="Traditional Arabic" pitchFamily="2" charset="-78"/>
              </a:rPr>
              <a:t>خلايا أشعة الخشب واللحاء الثانويين ويكون محورها الطولي باتجاه قطر النبات ولخلايا المنشئ نواة وفراغ كبير وبجدرها حقول نقرية أولية وروابط سيتوبلازمية. وتنقسم الخلايا انقسامات </a:t>
            </a:r>
            <a:r>
              <a:rPr lang="ar-SA" sz="2000" dirty="0" err="1" smtClean="0">
                <a:latin typeface="Traditional Arabic" pitchFamily="2" charset="-78"/>
                <a:ea typeface="Times New Roman" pitchFamily="18" charset="0"/>
                <a:cs typeface="Traditional Arabic" pitchFamily="2" charset="-78"/>
              </a:rPr>
              <a:t>مماسية</a:t>
            </a:r>
            <a:r>
              <a:rPr lang="ar-SA" sz="2000" dirty="0" smtClean="0">
                <a:latin typeface="Traditional Arabic" pitchFamily="2" charset="-78"/>
                <a:ea typeface="Times New Roman" pitchFamily="18" charset="0"/>
                <a:cs typeface="Traditional Arabic" pitchFamily="2" charset="-78"/>
              </a:rPr>
              <a:t> مكونة عدة طبقات محيطية ينتج عنها تنظيم وترتيب خاص </a:t>
            </a:r>
            <a:r>
              <a:rPr lang="ar-SA" sz="2000" b="1" dirty="0" smtClean="0">
                <a:solidFill>
                  <a:srgbClr val="002060"/>
                </a:solidFill>
                <a:latin typeface="Traditional Arabic" pitchFamily="2" charset="-78"/>
                <a:ea typeface="Times New Roman" pitchFamily="18" charset="0"/>
                <a:cs typeface="Traditional Arabic" pitchFamily="2" charset="-78"/>
              </a:rPr>
              <a:t>للمنشئ الوعائي</a:t>
            </a:r>
            <a:r>
              <a:rPr lang="ar-SA" sz="2000" dirty="0" smtClean="0">
                <a:latin typeface="Traditional Arabic" pitchFamily="2" charset="-78"/>
                <a:ea typeface="Times New Roman" pitchFamily="18" charset="0"/>
                <a:cs typeface="Traditional Arabic" pitchFamily="2" charset="-78"/>
              </a:rPr>
              <a:t>.</a:t>
            </a:r>
            <a:endParaRPr lang="ar-SA" sz="2000"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6737" name="Rectangle 1"/>
          <p:cNvSpPr>
            <a:spLocks noChangeArrowheads="1"/>
          </p:cNvSpPr>
          <p:nvPr/>
        </p:nvSpPr>
        <p:spPr bwMode="auto">
          <a:xfrm>
            <a:off x="323528" y="282442"/>
            <a:ext cx="8496944"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وهناك ترتيبين لخلايا المنشئ الوعائي هما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أ </a:t>
            </a:r>
            <a:r>
              <a:rPr kumimoji="0" lang="ar-SA"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منشئ طبقي </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Storied cambium</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وفيه تظهر الخلايا الإنشائية المغزلية في صفوف عرضية وتقع نهاياتها في مستوى واحد ويوجد في نباتات ذوات الفلقتين المتقدمة ( شكل 90 : أ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ب </a:t>
            </a:r>
            <a:r>
              <a:rPr kumimoji="0" lang="ar-SA"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منشئ غير طبقي </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Non- storied cambium</a:t>
            </a:r>
            <a:r>
              <a:rPr kumimoji="0" lang="en-US"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وفيه لا تترتب الخلايا الإنشائية المغزلية في صفوف عرضية وتتراكب نهايات الخلايا فوق بعضها البعض وهو شائع في النباتات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التريدية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الحفرية وفي المخروطيات المعاصرة وفي نباتات ذوات الفلقتين البدائية ( شكل 90 : ب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وتنتج عناصر الخشب واللحاء بانقسامات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مماسية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لخلايا المنشئ الوعائي مما ينتج عنه تكوين الخشب واللحاء الثانويين في صفوف قطرية متوازية. وكلما ازدادت كمية الخشب بالنمو الثانوي اتسعت دائرة المنشئ بانقسام الخلايا الإنشائية انقسامات عمودية على السطح طولية كما في حالة المنشئ الطبقي، فتزداد بذلك الخلايا الإنشائية المغزلية. أما في المنشئ غير الطبقي فتتسع دائرة المنشئ بانقسام الخلايا انقسامات قطرية مائلة ثم تستطيل الخلايا من ناحية القمة وتصبح بطول الخلية الأصل أو أطول منها.</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5713" name="Rectangle 1"/>
          <p:cNvSpPr>
            <a:spLocks noChangeArrowheads="1"/>
          </p:cNvSpPr>
          <p:nvPr/>
        </p:nvSpPr>
        <p:spPr bwMode="auto">
          <a:xfrm>
            <a:off x="323528" y="258480"/>
            <a:ext cx="8496944" cy="6266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rgbClr val="002060"/>
                </a:solidFill>
                <a:effectLst/>
                <a:latin typeface="Traditional Arabic" pitchFamily="2" charset="-78"/>
                <a:ea typeface="Times New Roman" pitchFamily="18" charset="0"/>
                <a:cs typeface="Traditional Arabic" pitchFamily="2" charset="-78"/>
              </a:rPr>
              <a:t>نشاط المنشئ الوعائي</a:t>
            </a:r>
            <a:r>
              <a:rPr kumimoji="0" lang="ar-SA" sz="36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t>
            </a:r>
            <a:r>
              <a:rPr kumimoji="0" lang="en-US" sz="3600" b="1" i="0" u="none" strike="noStrike" cap="none" normalizeH="0" baseline="0" dirty="0" smtClean="0">
                <a:ln>
                  <a:noFill/>
                </a:ln>
                <a:solidFill>
                  <a:srgbClr val="C00000"/>
                </a:solidFill>
                <a:effectLst/>
                <a:latin typeface="Traditional Arabic" pitchFamily="2" charset="-78"/>
                <a:ea typeface="Times New Roman" pitchFamily="18" charset="0"/>
                <a:cs typeface="Traditional Arabic" pitchFamily="2" charset="-78"/>
              </a:rPr>
              <a:t>Vascular cambium</a:t>
            </a:r>
            <a:endParaRPr kumimoji="0" lang="en-US" sz="3600" b="0" i="0" u="none" strike="noStrike" cap="none" normalizeH="0" baseline="0" dirty="0" smtClean="0">
              <a:ln>
                <a:noFill/>
              </a:ln>
              <a:solidFill>
                <a:srgbClr val="C00000"/>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يؤدي نشاط </a:t>
            </a:r>
            <a:r>
              <a:rPr kumimoji="0" lang="ar-SA" sz="3600" b="1" i="0" u="none" strike="noStrike" cap="none" normalizeH="0" baseline="0" dirty="0" smtClean="0">
                <a:ln>
                  <a:noFill/>
                </a:ln>
                <a:solidFill>
                  <a:srgbClr val="002060"/>
                </a:solidFill>
                <a:effectLst/>
                <a:latin typeface="Traditional Arabic" pitchFamily="2" charset="-78"/>
                <a:ea typeface="Times New Roman" pitchFamily="18" charset="0"/>
                <a:cs typeface="Traditional Arabic" pitchFamily="2" charset="-78"/>
              </a:rPr>
              <a:t>المنشئ الوعائي </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إلى زيادة في محيط العضو النباتي الذي يحصل فيه. وفي الغالب يكون معدل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إنقسام</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خلايا المنشئ الوعائي أسرع من عملية التميز إلى خلايا مستديمة في بداية نشاطه ثم يقل تدريجياً إلى أن يغلب معدل التمايز على معدل </a:t>
            </a:r>
            <a:r>
              <a:rPr kumimoji="0" lang="ar-SA" sz="36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الإنقسام</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ويختلف </a:t>
            </a:r>
            <a:r>
              <a:rPr kumimoji="0" lang="ar-SA" sz="3600" b="1" i="0" u="none" strike="noStrike" cap="none" normalizeH="0" baseline="0" dirty="0" smtClean="0">
                <a:ln>
                  <a:noFill/>
                </a:ln>
                <a:solidFill>
                  <a:srgbClr val="002060"/>
                </a:solidFill>
                <a:effectLst/>
                <a:latin typeface="Traditional Arabic" pitchFamily="2" charset="-78"/>
                <a:ea typeface="Times New Roman" pitchFamily="18" charset="0"/>
                <a:cs typeface="Traditional Arabic" pitchFamily="2" charset="-78"/>
              </a:rPr>
              <a:t>المنشئ الوعائي </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في وقت نشاطه وشدته ويرجع ذلك إلى عوامل داخلية وخارجية. ففي بعض النباتات يبقى </a:t>
            </a:r>
            <a:r>
              <a:rPr kumimoji="0" lang="ar-SA" sz="3600" b="1" i="0" u="none" strike="noStrike" cap="none" normalizeH="0" baseline="0" dirty="0" smtClean="0">
                <a:ln>
                  <a:noFill/>
                </a:ln>
                <a:solidFill>
                  <a:srgbClr val="002060"/>
                </a:solidFill>
                <a:effectLst/>
                <a:latin typeface="Traditional Arabic" pitchFamily="2" charset="-78"/>
                <a:ea typeface="Times New Roman" pitchFamily="18" charset="0"/>
                <a:cs typeface="Traditional Arabic" pitchFamily="2" charset="-78"/>
              </a:rPr>
              <a:t>المنشئ الوعائي </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نشطاً طول حياته، كما هي الحال في معظم نباتات المناطق المدارية أما في نباتات المناطق ذات الفصول السنوية الواضحة، فإن نشاط </a:t>
            </a:r>
            <a:r>
              <a:rPr kumimoji="0" lang="ar-SA" sz="3600" b="1" i="0" u="none" strike="noStrike" cap="none" normalizeH="0" baseline="0" dirty="0" smtClean="0">
                <a:ln>
                  <a:noFill/>
                </a:ln>
                <a:solidFill>
                  <a:srgbClr val="002060"/>
                </a:solidFill>
                <a:effectLst/>
                <a:latin typeface="Traditional Arabic" pitchFamily="2" charset="-78"/>
                <a:ea typeface="Times New Roman" pitchFamily="18" charset="0"/>
                <a:cs typeface="Traditional Arabic" pitchFamily="2" charset="-78"/>
              </a:rPr>
              <a:t>المنشئ الوعائي </a:t>
            </a:r>
            <a:r>
              <a:rPr kumimoji="0" lang="ar-SA" sz="36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يبدأ في الربيع ثم يقل نشاطه في نهاية الصيف ومن ثم يتوقف في الفترة التي تبدأ بالخريف مروراً بالشتاء حتى بداية الربيع التالي.</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D:\pictuers Folders\Stem &amp;root\Tracheads.jpg"/>
          <p:cNvPicPr>
            <a:picLocks noChangeAspect="1" noChangeArrowheads="1"/>
          </p:cNvPicPr>
          <p:nvPr/>
        </p:nvPicPr>
        <p:blipFill>
          <a:blip r:embed="rId3" cstate="print"/>
          <a:srcRect/>
          <a:stretch>
            <a:fillRect/>
          </a:stretch>
        </p:blipFill>
        <p:spPr bwMode="auto">
          <a:xfrm>
            <a:off x="2987824" y="476672"/>
            <a:ext cx="3657600" cy="5486400"/>
          </a:xfrm>
          <a:prstGeom prst="rect">
            <a:avLst/>
          </a:prstGeom>
          <a:noFill/>
        </p:spPr>
      </p:pic>
      <p:sp>
        <p:nvSpPr>
          <p:cNvPr id="5" name="مستطيل 4"/>
          <p:cNvSpPr/>
          <p:nvPr/>
        </p:nvSpPr>
        <p:spPr>
          <a:xfrm>
            <a:off x="3635896" y="6165304"/>
            <a:ext cx="2088232" cy="369332"/>
          </a:xfrm>
          <a:prstGeom prst="rect">
            <a:avLst/>
          </a:prstGeom>
        </p:spPr>
        <p:txBody>
          <a:bodyPr wrap="square">
            <a:spAutoFit/>
          </a:bodyPr>
          <a:lstStyle/>
          <a:p>
            <a:r>
              <a:rPr lang="en-US" dirty="0" err="1" smtClean="0"/>
              <a:t>Tracheads</a:t>
            </a:r>
            <a:endParaRPr lang="ar-SA"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4929" name="Rectangle 1"/>
          <p:cNvSpPr>
            <a:spLocks noChangeArrowheads="1"/>
          </p:cNvSpPr>
          <p:nvPr/>
        </p:nvSpPr>
        <p:spPr bwMode="auto">
          <a:xfrm>
            <a:off x="323528" y="767861"/>
            <a:ext cx="8352928"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الخارجية بالإضافة إلى أن درجة الحرارة قد تقوم بدور مهم في ضبط نشاط المنشئ الوعائي ( ميليرو إكز وآخرون </a:t>
            </a:r>
            <a:r>
              <a:rPr kumimoji="0" lang="en-US" sz="32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Mellerowicz</a:t>
            </a:r>
            <a:r>
              <a:rPr kumimoji="0" lang="en-US" sz="32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et.al</a:t>
            </a:r>
            <a:r>
              <a:rPr kumimoji="0" lang="ar-SA" sz="3200" b="0" i="0" u="none" strike="noStrike" cap="none" normalizeH="0" baseline="0" dirty="0" smtClean="0">
                <a:ln>
                  <a:noFill/>
                </a:ln>
                <a:solidFill>
                  <a:schemeClr val="tx1"/>
                </a:solidFill>
                <a:effectLst/>
                <a:latin typeface="Times New Roman" pitchFamily="18" charset="0"/>
                <a:ea typeface="Times New Roman" pitchFamily="18" charset="0"/>
                <a:cs typeface="Traditional Arabic" pitchFamily="2" charset="-78"/>
              </a:rPr>
              <a:t>، 1992 ).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24930" name="Picture 2" descr="TypVascBundLab"/>
          <p:cNvPicPr>
            <a:picLocks noChangeAspect="1" noChangeArrowheads="1"/>
          </p:cNvPicPr>
          <p:nvPr/>
        </p:nvPicPr>
        <p:blipFill>
          <a:blip r:embed="rId2" cstate="print"/>
          <a:srcRect/>
          <a:stretch>
            <a:fillRect/>
          </a:stretch>
        </p:blipFill>
        <p:spPr bwMode="auto">
          <a:xfrm>
            <a:off x="1979712" y="2204864"/>
            <a:ext cx="4896544" cy="42484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مستطيل 1"/>
          <p:cNvSpPr/>
          <p:nvPr/>
        </p:nvSpPr>
        <p:spPr>
          <a:xfrm>
            <a:off x="323528" y="764704"/>
            <a:ext cx="8496944" cy="5693866"/>
          </a:xfrm>
          <a:prstGeom prst="rect">
            <a:avLst/>
          </a:prstGeom>
        </p:spPr>
        <p:txBody>
          <a:bodyPr wrap="square">
            <a:spAutoFit/>
          </a:bodyPr>
          <a:lstStyle/>
          <a:p>
            <a:r>
              <a:rPr lang="ar-SA" sz="2800" dirty="0" smtClean="0">
                <a:cs typeface="Akhbar MT" pitchFamily="2" charset="-78"/>
              </a:rPr>
              <a:t>وتشير بعض الأبحاث ( ليتل وآخرون </a:t>
            </a:r>
            <a:r>
              <a:rPr lang="en-US" sz="2800" dirty="0" smtClean="0">
                <a:cs typeface="Akhbar MT" pitchFamily="2" charset="-78"/>
              </a:rPr>
              <a:t>Little, et al. </a:t>
            </a:r>
            <a:r>
              <a:rPr lang="ar-SA" sz="2800" dirty="0" smtClean="0">
                <a:cs typeface="Akhbar MT" pitchFamily="2" charset="-78"/>
              </a:rPr>
              <a:t>1995 وغيرهم ) إلى أن بدء نشاط المنشئ الوعائي بعد فترة التوقف ( الكمون ) ناتج عن تضافر عدد من منظمات النمو </a:t>
            </a:r>
            <a:r>
              <a:rPr lang="en-US" sz="2800" dirty="0" smtClean="0">
                <a:cs typeface="Akhbar MT" pitchFamily="2" charset="-78"/>
              </a:rPr>
              <a:t>Growth regulators</a:t>
            </a:r>
            <a:r>
              <a:rPr lang="ar-SA" sz="2800" dirty="0" smtClean="0">
                <a:cs typeface="Akhbar MT" pitchFamily="2" charset="-78"/>
              </a:rPr>
              <a:t>، وأن هذه المنظمات تتكون في البراعم ومنها تنتقل إلى المحور الرئيسي للنبات والأجزاء التي يوجد </a:t>
            </a:r>
            <a:r>
              <a:rPr lang="ar-SA" sz="2800" dirty="0" err="1" smtClean="0">
                <a:cs typeface="Akhbar MT" pitchFamily="2" charset="-78"/>
              </a:rPr>
              <a:t>بها</a:t>
            </a:r>
            <a:r>
              <a:rPr lang="ar-SA" sz="2800" dirty="0" smtClean="0">
                <a:cs typeface="Akhbar MT" pitchFamily="2" charset="-78"/>
              </a:rPr>
              <a:t> منشئ وعائي، فتعمل هذه المنظمات على استحثاث نشاطه. كما يعتقد أن الأوراق الحديثة قد تكون هي </a:t>
            </a:r>
            <a:r>
              <a:rPr lang="ar-SA" sz="2800" dirty="0" err="1" smtClean="0">
                <a:cs typeface="Akhbar MT" pitchFamily="2" charset="-78"/>
              </a:rPr>
              <a:t>المسؤولة</a:t>
            </a:r>
            <a:r>
              <a:rPr lang="ar-SA" sz="2800" dirty="0" smtClean="0">
                <a:cs typeface="Akhbar MT" pitchFamily="2" charset="-78"/>
              </a:rPr>
              <a:t> عن تنشيط المنشئ الوعائي حيث أنها المكان الرئيسي الذي يتم فيه صنع هذه المنظمات. وتوجد مجموعتان من منظمات النمو هما </a:t>
            </a:r>
            <a:r>
              <a:rPr lang="ar-SA" sz="2800" dirty="0" err="1" smtClean="0">
                <a:cs typeface="Akhbar MT" pitchFamily="2" charset="-78"/>
              </a:rPr>
              <a:t>الجبريلينات</a:t>
            </a:r>
            <a:r>
              <a:rPr lang="ar-SA" sz="2800" dirty="0" smtClean="0">
                <a:cs typeface="Akhbar MT" pitchFamily="2" charset="-78"/>
              </a:rPr>
              <a:t> </a:t>
            </a:r>
            <a:r>
              <a:rPr lang="en-US" sz="2800" dirty="0" smtClean="0">
                <a:cs typeface="Akhbar MT" pitchFamily="2" charset="-78"/>
              </a:rPr>
              <a:t>Gibberellins</a:t>
            </a:r>
            <a:r>
              <a:rPr lang="ar-SA" sz="2800" dirty="0" smtClean="0">
                <a:cs typeface="Akhbar MT" pitchFamily="2" charset="-78"/>
              </a:rPr>
              <a:t> </a:t>
            </a:r>
            <a:r>
              <a:rPr lang="ar-SA" sz="2800" dirty="0" err="1" smtClean="0">
                <a:cs typeface="Akhbar MT" pitchFamily="2" charset="-78"/>
              </a:rPr>
              <a:t>والأكسينات</a:t>
            </a:r>
            <a:r>
              <a:rPr lang="ar-SA" sz="2800" dirty="0" smtClean="0">
                <a:cs typeface="Akhbar MT" pitchFamily="2" charset="-78"/>
              </a:rPr>
              <a:t> </a:t>
            </a:r>
            <a:r>
              <a:rPr lang="en-US" sz="2800" dirty="0" err="1" smtClean="0">
                <a:cs typeface="Akhbar MT" pitchFamily="2" charset="-78"/>
              </a:rPr>
              <a:t>Auxins</a:t>
            </a:r>
            <a:r>
              <a:rPr lang="ar-SA" sz="2800" dirty="0" smtClean="0">
                <a:cs typeface="Akhbar MT" pitchFamily="2" charset="-78"/>
              </a:rPr>
              <a:t> وهما يؤديان دوراً مهماً في ضبط نشاط المنشئ الوعائي واستمرار نموه، ويذكر </a:t>
            </a:r>
            <a:r>
              <a:rPr lang="ar-SA" sz="2800" dirty="0" err="1" smtClean="0">
                <a:cs typeface="Akhbar MT" pitchFamily="2" charset="-78"/>
              </a:rPr>
              <a:t>إيفرت</a:t>
            </a:r>
            <a:r>
              <a:rPr lang="ar-SA" sz="2800" dirty="0" smtClean="0">
                <a:cs typeface="Akhbar MT" pitchFamily="2" charset="-78"/>
              </a:rPr>
              <a:t>  ( 2006 ) أن الأكسينات، والجبريلينات والسيتوكينينات  وحمض الأبسستيك والأثيلين جميعها وجدت في منظقة النسيج الإنشائي الوعائي وأن كل مجموعة منها لعبت دوراً في ضبط نشاط المنشئ الوعائي في فترات مختلفة من نموه. وأما العوامل التي تؤدي إلى تثبيط أو توقف نشاطه فغير معروفة بالتحديد، ولكن قد يكون للفترة الضوئية </a:t>
            </a:r>
            <a:r>
              <a:rPr lang="en-US" sz="2800" dirty="0" err="1" smtClean="0">
                <a:cs typeface="Akhbar MT" pitchFamily="2" charset="-78"/>
              </a:rPr>
              <a:t>Photoperiodism</a:t>
            </a:r>
            <a:r>
              <a:rPr lang="ar-SA" sz="2800" dirty="0" smtClean="0">
                <a:cs typeface="Akhbar MT" pitchFamily="2" charset="-78"/>
              </a:rPr>
              <a:t> دور في ذلك وهي من العوامل </a:t>
            </a:r>
            <a:endParaRPr lang="ar-SA" sz="2800" dirty="0">
              <a:cs typeface="Akhbar MT" pitchFamily="2" charset="-78"/>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323528" y="652263"/>
            <a:ext cx="8496944"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الخشب الثانوي </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Secondary xylem</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يتكون الخشب الثانوي نتيجة لنشاط المنشئ الوعائي وهو أكثر تعقيداً من الخشب الابتدائي والعناصر الوعائية المنقرة تكون أقصر مما في الخشب الابتدائي. ويتكون الخشب الثانوي من نظامين.</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1 </a:t>
            </a:r>
            <a:r>
              <a:rPr kumimoji="0" lang="ar-SA"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نظام محوري </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Axial system</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ناتج عن انقسام الخلايا الإنشائية المغزلية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ويشتمل</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على واحد أو أكثر من عناصر الخشب المختلفة سواء الحية أو غير الحية ( وهي الأوعية والقصيبات والألياف وبرنشيمة الخشب ) ويكون طول الخلايا باتجاه محور النبات ( شكل 91 ).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2 </a:t>
            </a:r>
            <a:r>
              <a:rPr kumimoji="0" lang="ar-SA" sz="2800" b="1"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ـ</a:t>
            </a:r>
            <a:r>
              <a:rPr kumimoji="0" lang="ar-SA"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نظام شعاعي </a:t>
            </a:r>
            <a:r>
              <a:rPr kumimoji="0" lang="en-US" sz="2800" b="1"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Ray system</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ناتج عن انقسام الخلايا الإنشائية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الشعاعية</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وتنتظم خلاياه في المقطع العرضي والمقطع القطري بمحورها الطولي. وفي المقطع الطولي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المماسي</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في مقطع عرضي. وإذا كان عرض الشعاع خلية واحدة سمي وحيد الصف </a:t>
            </a:r>
            <a:r>
              <a:rPr kumimoji="0" lang="ar-SA" sz="2800" b="0" i="0" u="none" strike="noStrike" cap="none" normalizeH="0" baseline="0" dirty="0" err="1" smtClean="0">
                <a:ln>
                  <a:noFill/>
                </a:ln>
                <a:solidFill>
                  <a:schemeClr val="tx1"/>
                </a:solidFill>
                <a:effectLst/>
                <a:latin typeface="Traditional Arabic" pitchFamily="2" charset="-78"/>
                <a:ea typeface="Times New Roman" pitchFamily="18" charset="0"/>
                <a:cs typeface="Traditional Arabic" pitchFamily="2" charset="-78"/>
              </a:rPr>
              <a:t>أوعديد</a:t>
            </a:r>
            <a:r>
              <a:rPr kumimoji="0" lang="ar-SA" sz="2800" b="0" i="0" u="none" strike="noStrike" cap="none" normalizeH="0" baseline="0" dirty="0" smtClean="0">
                <a:ln>
                  <a:noFill/>
                </a:ln>
                <a:solidFill>
                  <a:schemeClr val="tx1"/>
                </a:solidFill>
                <a:effectLst/>
                <a:latin typeface="Traditional Arabic" pitchFamily="2" charset="-78"/>
                <a:ea typeface="Times New Roman" pitchFamily="18" charset="0"/>
                <a:cs typeface="Traditional Arabic" pitchFamily="2" charset="-78"/>
              </a:rPr>
              <a:t> الصفوف إذا كان عرض الشعاع خليتين أو أكثر. ويبدو الشعاع العريض مغزلي الشكل ذو نهايتين مدببتين في المقطع الطولي للعضو النباتي (شكل 91 ).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42" name="Picture 2" descr="VC"/>
          <p:cNvPicPr>
            <a:picLocks noChangeAspect="1" noChangeArrowheads="1"/>
          </p:cNvPicPr>
          <p:nvPr/>
        </p:nvPicPr>
        <p:blipFill>
          <a:blip r:embed="rId2" cstate="print"/>
          <a:srcRect/>
          <a:stretch>
            <a:fillRect/>
          </a:stretch>
        </p:blipFill>
        <p:spPr bwMode="auto">
          <a:xfrm>
            <a:off x="2843808" y="692696"/>
            <a:ext cx="5472608" cy="56166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881" name="Picture 1" descr="Secondary growth in Plants"/>
          <p:cNvPicPr>
            <a:picLocks noChangeAspect="1" noChangeArrowheads="1"/>
          </p:cNvPicPr>
          <p:nvPr/>
        </p:nvPicPr>
        <p:blipFill>
          <a:blip r:embed="rId2" cstate="print"/>
          <a:srcRect/>
          <a:stretch>
            <a:fillRect/>
          </a:stretch>
        </p:blipFill>
        <p:spPr bwMode="auto">
          <a:xfrm>
            <a:off x="5148064" y="1052736"/>
            <a:ext cx="3672408" cy="5040560"/>
          </a:xfrm>
          <a:prstGeom prst="rect">
            <a:avLst/>
          </a:prstGeom>
          <a:noFill/>
          <a:ln w="9525">
            <a:noFill/>
            <a:miter lim="800000"/>
            <a:headEnd/>
            <a:tailEnd/>
          </a:ln>
        </p:spPr>
      </p:pic>
      <p:pic>
        <p:nvPicPr>
          <p:cNvPr id="122882" name="Picture 2" descr="ANd9GcR-v5GZKCBrE1DMpIbRT1nhQU58qUUOojOfvc-WYj7m31NjmdQuYoChQ3U"/>
          <p:cNvPicPr>
            <a:picLocks noChangeAspect="1" noChangeArrowheads="1"/>
          </p:cNvPicPr>
          <p:nvPr/>
        </p:nvPicPr>
        <p:blipFill>
          <a:blip r:embed="rId3" cstate="print"/>
          <a:srcRect/>
          <a:stretch>
            <a:fillRect/>
          </a:stretch>
        </p:blipFill>
        <p:spPr bwMode="auto">
          <a:xfrm>
            <a:off x="755576" y="1340768"/>
            <a:ext cx="3852936" cy="38884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2933</TotalTime>
  <Words>12241</Words>
  <Application>Microsoft Office PowerPoint</Application>
  <PresentationFormat>On-screen Show (4:3)</PresentationFormat>
  <Paragraphs>564</Paragraphs>
  <Slides>262</Slides>
  <Notes>40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262</vt:i4>
      </vt:variant>
    </vt:vector>
  </HeadingPairs>
  <TitlesOfParts>
    <vt:vector size="271" baseType="lpstr">
      <vt:lpstr>Akhbar MT</vt:lpstr>
      <vt:lpstr>Arial</vt:lpstr>
      <vt:lpstr>Calibri</vt:lpstr>
      <vt:lpstr>Calibri Light</vt:lpstr>
      <vt:lpstr>Times</vt:lpstr>
      <vt:lpstr>Times New Roman</vt:lpstr>
      <vt:lpstr>Traditional Arabic</vt:lpstr>
      <vt:lpstr>Wingdings 2</vt:lpstr>
      <vt:lpstr>HDOfficeLightV0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user</dc:creator>
  <cp:lastModifiedBy>Windows User</cp:lastModifiedBy>
  <cp:revision>270</cp:revision>
  <dcterms:created xsi:type="dcterms:W3CDTF">2011-03-28T23:30:18Z</dcterms:created>
  <dcterms:modified xsi:type="dcterms:W3CDTF">2016-04-12T12:36:02Z</dcterms:modified>
</cp:coreProperties>
</file>