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0"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D95D70-4C20-40C3-AA66-F7C8F512700F}"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pPr rtl="1"/>
          <a:endParaRPr lang="ar-SA"/>
        </a:p>
      </dgm:t>
    </dgm:pt>
    <dgm:pt modelId="{A8693BF1-3883-47C7-B10B-11CD0EA5505A}">
      <dgm:prSet phldrT="[نص]">
        <dgm:style>
          <a:lnRef idx="2">
            <a:schemeClr val="accent4"/>
          </a:lnRef>
          <a:fillRef idx="1">
            <a:schemeClr val="lt1"/>
          </a:fillRef>
          <a:effectRef idx="0">
            <a:schemeClr val="accent4"/>
          </a:effectRef>
          <a:fontRef idx="minor">
            <a:schemeClr val="dk1"/>
          </a:fontRef>
        </dgm:style>
      </dgm:prSet>
      <dgm:spPr/>
      <dgm:t>
        <a:bodyPr/>
        <a:lstStyle/>
        <a:p>
          <a:pPr rtl="1"/>
          <a:r>
            <a:rPr lang="ar-SA" dirty="0" smtClean="0">
              <a:cs typeface="Akhbar MT" pitchFamily="2" charset="-78"/>
            </a:rPr>
            <a:t>يتكون من شقين </a:t>
          </a:r>
          <a:endParaRPr lang="ar-SA" dirty="0">
            <a:cs typeface="Akhbar MT" pitchFamily="2" charset="-78"/>
          </a:endParaRPr>
        </a:p>
      </dgm:t>
    </dgm:pt>
    <dgm:pt modelId="{BB932C20-E04D-40B5-9E7E-759602DBA1E0}" type="parTrans" cxnId="{56BAF4D7-B3F4-4ED0-B6BF-C9BF356F20B7}">
      <dgm:prSet/>
      <dgm:spPr/>
      <dgm:t>
        <a:bodyPr/>
        <a:lstStyle/>
        <a:p>
          <a:pPr rtl="1"/>
          <a:endParaRPr lang="ar-SA"/>
        </a:p>
      </dgm:t>
    </dgm:pt>
    <dgm:pt modelId="{C657DFDC-D8AF-41DA-9BF5-3485F5D0E1DE}" type="sibTrans" cxnId="{56BAF4D7-B3F4-4ED0-B6BF-C9BF356F20B7}">
      <dgm:prSet/>
      <dgm:spPr/>
      <dgm:t>
        <a:bodyPr/>
        <a:lstStyle/>
        <a:p>
          <a:pPr rtl="1"/>
          <a:endParaRPr lang="ar-SA"/>
        </a:p>
      </dgm:t>
    </dgm:pt>
    <dgm:pt modelId="{17A76379-9C92-42D8-9643-D69A9F8BF67F}">
      <dgm:prSet phldrT="[نص]">
        <dgm:style>
          <a:lnRef idx="2">
            <a:schemeClr val="accent2"/>
          </a:lnRef>
          <a:fillRef idx="1">
            <a:schemeClr val="lt1"/>
          </a:fillRef>
          <a:effectRef idx="0">
            <a:schemeClr val="accent2"/>
          </a:effectRef>
          <a:fontRef idx="minor">
            <a:schemeClr val="dk1"/>
          </a:fontRef>
        </dgm:style>
      </dgm:prSet>
      <dgm:spPr/>
      <dgm:t>
        <a:bodyPr/>
        <a:lstStyle/>
        <a:p>
          <a:pPr rtl="1"/>
          <a:r>
            <a:rPr lang="ar-SA" dirty="0" smtClean="0">
              <a:cs typeface="Akhbar MT" pitchFamily="2" charset="-78"/>
            </a:rPr>
            <a:t>مقاييس الصدق</a:t>
          </a:r>
        </a:p>
        <a:p>
          <a:pPr rtl="1"/>
          <a:r>
            <a:rPr lang="ar-SA" dirty="0" smtClean="0">
              <a:cs typeface="Akhbar MT" pitchFamily="2" charset="-78"/>
            </a:rPr>
            <a:t>وهي 4 مقاييس ( ؟ ، </a:t>
          </a:r>
          <a:r>
            <a:rPr lang="ar-SA" dirty="0" err="1" smtClean="0">
              <a:cs typeface="Akhbar MT" pitchFamily="2" charset="-78"/>
            </a:rPr>
            <a:t>ك</a:t>
          </a:r>
          <a:r>
            <a:rPr lang="ar-SA" dirty="0" smtClean="0">
              <a:cs typeface="Akhbar MT" pitchFamily="2" charset="-78"/>
            </a:rPr>
            <a:t> ، </a:t>
          </a:r>
          <a:r>
            <a:rPr lang="ar-SA" dirty="0" err="1" smtClean="0">
              <a:cs typeface="Akhbar MT" pitchFamily="2" charset="-78"/>
            </a:rPr>
            <a:t>ف</a:t>
          </a:r>
          <a:r>
            <a:rPr lang="ar-SA" dirty="0" smtClean="0">
              <a:cs typeface="Akhbar MT" pitchFamily="2" charset="-78"/>
            </a:rPr>
            <a:t> ، </a:t>
          </a:r>
          <a:r>
            <a:rPr lang="ar-SA" dirty="0" err="1" smtClean="0">
              <a:cs typeface="Akhbar MT" pitchFamily="2" charset="-78"/>
            </a:rPr>
            <a:t>ل</a:t>
          </a:r>
          <a:r>
            <a:rPr lang="ar-SA" dirty="0" smtClean="0">
              <a:cs typeface="Akhbar MT" pitchFamily="2" charset="-78"/>
            </a:rPr>
            <a:t> )  </a:t>
          </a:r>
          <a:endParaRPr lang="ar-SA" dirty="0">
            <a:cs typeface="Akhbar MT" pitchFamily="2" charset="-78"/>
          </a:endParaRPr>
        </a:p>
      </dgm:t>
    </dgm:pt>
    <dgm:pt modelId="{81DB80D0-5703-482C-9D3C-A1B15699FD8D}" type="parTrans" cxnId="{E43708C5-0203-42A3-B86D-465A4117B174}">
      <dgm:prSet/>
      <dgm:spPr/>
      <dgm:t>
        <a:bodyPr/>
        <a:lstStyle/>
        <a:p>
          <a:pPr rtl="1"/>
          <a:endParaRPr lang="ar-SA">
            <a:cs typeface="Akhbar MT" pitchFamily="2" charset="-78"/>
          </a:endParaRPr>
        </a:p>
      </dgm:t>
    </dgm:pt>
    <dgm:pt modelId="{E2DBD5DE-B220-4D34-9A97-21152C2BFB52}" type="sibTrans" cxnId="{E43708C5-0203-42A3-B86D-465A4117B174}">
      <dgm:prSet/>
      <dgm:spPr/>
      <dgm:t>
        <a:bodyPr/>
        <a:lstStyle/>
        <a:p>
          <a:pPr rtl="1"/>
          <a:endParaRPr lang="ar-SA"/>
        </a:p>
      </dgm:t>
    </dgm:pt>
    <dgm:pt modelId="{AFC08F28-7717-4E90-9879-FA98F7F58D1D}">
      <dgm:prSet phldrT="[نص]">
        <dgm:style>
          <a:lnRef idx="2">
            <a:schemeClr val="accent5"/>
          </a:lnRef>
          <a:fillRef idx="1">
            <a:schemeClr val="lt1"/>
          </a:fillRef>
          <a:effectRef idx="0">
            <a:schemeClr val="accent5"/>
          </a:effectRef>
          <a:fontRef idx="minor">
            <a:schemeClr val="dk1"/>
          </a:fontRef>
        </dgm:style>
      </dgm:prSet>
      <dgm:spPr/>
      <dgm:t>
        <a:bodyPr/>
        <a:lstStyle/>
        <a:p>
          <a:pPr rtl="1"/>
          <a:r>
            <a:rPr lang="ar-SA" dirty="0" smtClean="0">
              <a:cs typeface="Akhbar MT" pitchFamily="2" charset="-78"/>
            </a:rPr>
            <a:t>المقاييس </a:t>
          </a:r>
          <a:r>
            <a:rPr lang="ar-SA" dirty="0" err="1" smtClean="0">
              <a:cs typeface="Akhbar MT" pitchFamily="2" charset="-78"/>
            </a:rPr>
            <a:t>الاكلينكية</a:t>
          </a:r>
          <a:r>
            <a:rPr lang="ar-SA" dirty="0" smtClean="0">
              <a:cs typeface="Akhbar MT" pitchFamily="2" charset="-78"/>
            </a:rPr>
            <a:t> </a:t>
          </a:r>
        </a:p>
        <a:p>
          <a:pPr rtl="1"/>
          <a:r>
            <a:rPr lang="ar-SA" dirty="0" smtClean="0">
              <a:cs typeface="Akhbar MT" pitchFamily="2" charset="-78"/>
            </a:rPr>
            <a:t>وهي 10 مقاييس  </a:t>
          </a:r>
          <a:endParaRPr lang="ar-SA" dirty="0">
            <a:cs typeface="Akhbar MT" pitchFamily="2" charset="-78"/>
          </a:endParaRPr>
        </a:p>
      </dgm:t>
    </dgm:pt>
    <dgm:pt modelId="{F36FE564-D7DA-48BF-B8D7-E98D3CB196DA}" type="parTrans" cxnId="{76896E87-A6C0-4BFE-A421-D04080412C83}">
      <dgm:prSet/>
      <dgm:spPr/>
      <dgm:t>
        <a:bodyPr/>
        <a:lstStyle/>
        <a:p>
          <a:pPr rtl="1"/>
          <a:endParaRPr lang="ar-SA">
            <a:cs typeface="Akhbar MT" pitchFamily="2" charset="-78"/>
          </a:endParaRPr>
        </a:p>
      </dgm:t>
    </dgm:pt>
    <dgm:pt modelId="{D21C75D8-4B89-4264-96E9-1D506A087ED1}" type="sibTrans" cxnId="{76896E87-A6C0-4BFE-A421-D04080412C83}">
      <dgm:prSet/>
      <dgm:spPr/>
      <dgm:t>
        <a:bodyPr/>
        <a:lstStyle/>
        <a:p>
          <a:pPr rtl="1"/>
          <a:endParaRPr lang="ar-SA"/>
        </a:p>
      </dgm:t>
    </dgm:pt>
    <dgm:pt modelId="{56C68A3A-5756-42B7-8FA3-3280919BE015}" type="pres">
      <dgm:prSet presAssocID="{59D95D70-4C20-40C3-AA66-F7C8F512700F}" presName="mainComposite" presStyleCnt="0">
        <dgm:presLayoutVars>
          <dgm:chPref val="1"/>
          <dgm:dir/>
          <dgm:animOne val="branch"/>
          <dgm:animLvl val="lvl"/>
          <dgm:resizeHandles val="exact"/>
        </dgm:presLayoutVars>
      </dgm:prSet>
      <dgm:spPr/>
      <dgm:t>
        <a:bodyPr/>
        <a:lstStyle/>
        <a:p>
          <a:pPr rtl="1"/>
          <a:endParaRPr lang="ar-SA"/>
        </a:p>
      </dgm:t>
    </dgm:pt>
    <dgm:pt modelId="{2F08CEC7-0B8E-4185-B4C0-DE402477EE40}" type="pres">
      <dgm:prSet presAssocID="{59D95D70-4C20-40C3-AA66-F7C8F512700F}" presName="hierFlow" presStyleCnt="0"/>
      <dgm:spPr/>
    </dgm:pt>
    <dgm:pt modelId="{B1E3822B-5766-4465-A1D0-3BC19675B6AB}" type="pres">
      <dgm:prSet presAssocID="{59D95D70-4C20-40C3-AA66-F7C8F512700F}" presName="hierChild1" presStyleCnt="0">
        <dgm:presLayoutVars>
          <dgm:chPref val="1"/>
          <dgm:animOne val="branch"/>
          <dgm:animLvl val="lvl"/>
        </dgm:presLayoutVars>
      </dgm:prSet>
      <dgm:spPr/>
    </dgm:pt>
    <dgm:pt modelId="{598EF5BD-7CF8-42E2-B914-BE1AEDA6B299}" type="pres">
      <dgm:prSet presAssocID="{A8693BF1-3883-47C7-B10B-11CD0EA5505A}" presName="Name17" presStyleCnt="0"/>
      <dgm:spPr/>
    </dgm:pt>
    <dgm:pt modelId="{F165E19F-CF63-460B-849D-235592D82964}" type="pres">
      <dgm:prSet presAssocID="{A8693BF1-3883-47C7-B10B-11CD0EA5505A}" presName="level1Shape" presStyleLbl="node0" presStyleIdx="0" presStyleCnt="1">
        <dgm:presLayoutVars>
          <dgm:chPref val="3"/>
        </dgm:presLayoutVars>
      </dgm:prSet>
      <dgm:spPr/>
      <dgm:t>
        <a:bodyPr/>
        <a:lstStyle/>
        <a:p>
          <a:pPr rtl="1"/>
          <a:endParaRPr lang="ar-SA"/>
        </a:p>
      </dgm:t>
    </dgm:pt>
    <dgm:pt modelId="{DBF489FC-9BD3-4988-A12A-A246088FC07E}" type="pres">
      <dgm:prSet presAssocID="{A8693BF1-3883-47C7-B10B-11CD0EA5505A}" presName="hierChild2" presStyleCnt="0"/>
      <dgm:spPr/>
    </dgm:pt>
    <dgm:pt modelId="{4D8CE2AA-F4AB-4D01-BED1-F7ECC6D7F541}" type="pres">
      <dgm:prSet presAssocID="{81DB80D0-5703-482C-9D3C-A1B15699FD8D}" presName="Name25" presStyleLbl="parChTrans1D2" presStyleIdx="0" presStyleCnt="2"/>
      <dgm:spPr/>
      <dgm:t>
        <a:bodyPr/>
        <a:lstStyle/>
        <a:p>
          <a:pPr rtl="1"/>
          <a:endParaRPr lang="ar-SA"/>
        </a:p>
      </dgm:t>
    </dgm:pt>
    <dgm:pt modelId="{6EA1DFCC-A587-4A88-A18B-3715DBBD0713}" type="pres">
      <dgm:prSet presAssocID="{81DB80D0-5703-482C-9D3C-A1B15699FD8D}" presName="connTx" presStyleLbl="parChTrans1D2" presStyleIdx="0" presStyleCnt="2"/>
      <dgm:spPr/>
      <dgm:t>
        <a:bodyPr/>
        <a:lstStyle/>
        <a:p>
          <a:pPr rtl="1"/>
          <a:endParaRPr lang="ar-SA"/>
        </a:p>
      </dgm:t>
    </dgm:pt>
    <dgm:pt modelId="{FA0743E1-8597-44A1-AA44-813423626305}" type="pres">
      <dgm:prSet presAssocID="{17A76379-9C92-42D8-9643-D69A9F8BF67F}" presName="Name30" presStyleCnt="0"/>
      <dgm:spPr/>
    </dgm:pt>
    <dgm:pt modelId="{343CD499-CEC1-4756-8292-3BF6AB441B55}" type="pres">
      <dgm:prSet presAssocID="{17A76379-9C92-42D8-9643-D69A9F8BF67F}" presName="level2Shape" presStyleLbl="node2" presStyleIdx="0" presStyleCnt="2"/>
      <dgm:spPr/>
      <dgm:t>
        <a:bodyPr/>
        <a:lstStyle/>
        <a:p>
          <a:pPr rtl="1"/>
          <a:endParaRPr lang="ar-SA"/>
        </a:p>
      </dgm:t>
    </dgm:pt>
    <dgm:pt modelId="{40C70AE4-11BC-4C81-830C-D49AC73E476D}" type="pres">
      <dgm:prSet presAssocID="{17A76379-9C92-42D8-9643-D69A9F8BF67F}" presName="hierChild3" presStyleCnt="0"/>
      <dgm:spPr/>
    </dgm:pt>
    <dgm:pt modelId="{43C5CC89-E825-4B76-9E33-D2857156C3CA}" type="pres">
      <dgm:prSet presAssocID="{F36FE564-D7DA-48BF-B8D7-E98D3CB196DA}" presName="Name25" presStyleLbl="parChTrans1D2" presStyleIdx="1" presStyleCnt="2"/>
      <dgm:spPr/>
      <dgm:t>
        <a:bodyPr/>
        <a:lstStyle/>
        <a:p>
          <a:pPr rtl="1"/>
          <a:endParaRPr lang="ar-SA"/>
        </a:p>
      </dgm:t>
    </dgm:pt>
    <dgm:pt modelId="{B08BCA16-F738-4844-9279-4DC7ED3E2D8E}" type="pres">
      <dgm:prSet presAssocID="{F36FE564-D7DA-48BF-B8D7-E98D3CB196DA}" presName="connTx" presStyleLbl="parChTrans1D2" presStyleIdx="1" presStyleCnt="2"/>
      <dgm:spPr/>
      <dgm:t>
        <a:bodyPr/>
        <a:lstStyle/>
        <a:p>
          <a:pPr rtl="1"/>
          <a:endParaRPr lang="ar-SA"/>
        </a:p>
      </dgm:t>
    </dgm:pt>
    <dgm:pt modelId="{557A9151-534D-4D47-88A6-FC92D9B67C8D}" type="pres">
      <dgm:prSet presAssocID="{AFC08F28-7717-4E90-9879-FA98F7F58D1D}" presName="Name30" presStyleCnt="0"/>
      <dgm:spPr/>
    </dgm:pt>
    <dgm:pt modelId="{93B440CB-487F-402A-9DD3-60E0CA040AEE}" type="pres">
      <dgm:prSet presAssocID="{AFC08F28-7717-4E90-9879-FA98F7F58D1D}" presName="level2Shape" presStyleLbl="node2" presStyleIdx="1" presStyleCnt="2"/>
      <dgm:spPr/>
      <dgm:t>
        <a:bodyPr/>
        <a:lstStyle/>
        <a:p>
          <a:pPr rtl="1"/>
          <a:endParaRPr lang="ar-SA"/>
        </a:p>
      </dgm:t>
    </dgm:pt>
    <dgm:pt modelId="{C3F56A88-8DED-4298-B911-D1E906FA5695}" type="pres">
      <dgm:prSet presAssocID="{AFC08F28-7717-4E90-9879-FA98F7F58D1D}" presName="hierChild3" presStyleCnt="0"/>
      <dgm:spPr/>
    </dgm:pt>
    <dgm:pt modelId="{1446EFEC-8F34-481C-BC9F-5F68FF048A95}" type="pres">
      <dgm:prSet presAssocID="{59D95D70-4C20-40C3-AA66-F7C8F512700F}" presName="bgShapesFlow" presStyleCnt="0"/>
      <dgm:spPr/>
    </dgm:pt>
  </dgm:ptLst>
  <dgm:cxnLst>
    <dgm:cxn modelId="{887C4292-7928-4EE0-8931-5795493AC59F}" type="presOf" srcId="{59D95D70-4C20-40C3-AA66-F7C8F512700F}" destId="{56C68A3A-5756-42B7-8FA3-3280919BE015}" srcOrd="0" destOrd="0" presId="urn:microsoft.com/office/officeart/2005/8/layout/hierarchy5"/>
    <dgm:cxn modelId="{76896E87-A6C0-4BFE-A421-D04080412C83}" srcId="{A8693BF1-3883-47C7-B10B-11CD0EA5505A}" destId="{AFC08F28-7717-4E90-9879-FA98F7F58D1D}" srcOrd="1" destOrd="0" parTransId="{F36FE564-D7DA-48BF-B8D7-E98D3CB196DA}" sibTransId="{D21C75D8-4B89-4264-96E9-1D506A087ED1}"/>
    <dgm:cxn modelId="{5C0498E6-5446-4D28-A38B-331ECDF5F2DA}" type="presOf" srcId="{A8693BF1-3883-47C7-B10B-11CD0EA5505A}" destId="{F165E19F-CF63-460B-849D-235592D82964}" srcOrd="0" destOrd="0" presId="urn:microsoft.com/office/officeart/2005/8/layout/hierarchy5"/>
    <dgm:cxn modelId="{090B34B2-1CA4-4FF7-A10D-E9A77205D93E}" type="presOf" srcId="{81DB80D0-5703-482C-9D3C-A1B15699FD8D}" destId="{6EA1DFCC-A587-4A88-A18B-3715DBBD0713}" srcOrd="1" destOrd="0" presId="urn:microsoft.com/office/officeart/2005/8/layout/hierarchy5"/>
    <dgm:cxn modelId="{BECD6C48-63B1-419A-81A4-2AEF48F238E7}" type="presOf" srcId="{F36FE564-D7DA-48BF-B8D7-E98D3CB196DA}" destId="{43C5CC89-E825-4B76-9E33-D2857156C3CA}" srcOrd="0" destOrd="0" presId="urn:microsoft.com/office/officeart/2005/8/layout/hierarchy5"/>
    <dgm:cxn modelId="{AD2762D9-060E-4C52-A6C6-F69077BA67B9}" type="presOf" srcId="{F36FE564-D7DA-48BF-B8D7-E98D3CB196DA}" destId="{B08BCA16-F738-4844-9279-4DC7ED3E2D8E}" srcOrd="1" destOrd="0" presId="urn:microsoft.com/office/officeart/2005/8/layout/hierarchy5"/>
    <dgm:cxn modelId="{E43708C5-0203-42A3-B86D-465A4117B174}" srcId="{A8693BF1-3883-47C7-B10B-11CD0EA5505A}" destId="{17A76379-9C92-42D8-9643-D69A9F8BF67F}" srcOrd="0" destOrd="0" parTransId="{81DB80D0-5703-482C-9D3C-A1B15699FD8D}" sibTransId="{E2DBD5DE-B220-4D34-9A97-21152C2BFB52}"/>
    <dgm:cxn modelId="{7C26E8BA-0482-4FDE-8FAC-7BE913E6C32B}" type="presOf" srcId="{81DB80D0-5703-482C-9D3C-A1B15699FD8D}" destId="{4D8CE2AA-F4AB-4D01-BED1-F7ECC6D7F541}" srcOrd="0" destOrd="0" presId="urn:microsoft.com/office/officeart/2005/8/layout/hierarchy5"/>
    <dgm:cxn modelId="{97E0019C-2BD1-43C0-94C3-17778FCBF9ED}" type="presOf" srcId="{AFC08F28-7717-4E90-9879-FA98F7F58D1D}" destId="{93B440CB-487F-402A-9DD3-60E0CA040AEE}" srcOrd="0" destOrd="0" presId="urn:microsoft.com/office/officeart/2005/8/layout/hierarchy5"/>
    <dgm:cxn modelId="{56BAF4D7-B3F4-4ED0-B6BF-C9BF356F20B7}" srcId="{59D95D70-4C20-40C3-AA66-F7C8F512700F}" destId="{A8693BF1-3883-47C7-B10B-11CD0EA5505A}" srcOrd="0" destOrd="0" parTransId="{BB932C20-E04D-40B5-9E7E-759602DBA1E0}" sibTransId="{C657DFDC-D8AF-41DA-9BF5-3485F5D0E1DE}"/>
    <dgm:cxn modelId="{34BF44EC-A393-4611-B789-88D222B9D5F0}" type="presOf" srcId="{17A76379-9C92-42D8-9643-D69A9F8BF67F}" destId="{343CD499-CEC1-4756-8292-3BF6AB441B55}" srcOrd="0" destOrd="0" presId="urn:microsoft.com/office/officeart/2005/8/layout/hierarchy5"/>
    <dgm:cxn modelId="{8EBCA0E1-D16B-46EF-A55F-C06B7292051B}" type="presParOf" srcId="{56C68A3A-5756-42B7-8FA3-3280919BE015}" destId="{2F08CEC7-0B8E-4185-B4C0-DE402477EE40}" srcOrd="0" destOrd="0" presId="urn:microsoft.com/office/officeart/2005/8/layout/hierarchy5"/>
    <dgm:cxn modelId="{27E9E0AF-68DA-48E6-A09C-F635235A9266}" type="presParOf" srcId="{2F08CEC7-0B8E-4185-B4C0-DE402477EE40}" destId="{B1E3822B-5766-4465-A1D0-3BC19675B6AB}" srcOrd="0" destOrd="0" presId="urn:microsoft.com/office/officeart/2005/8/layout/hierarchy5"/>
    <dgm:cxn modelId="{A205218C-2832-40FD-8E4E-8E0FAB684401}" type="presParOf" srcId="{B1E3822B-5766-4465-A1D0-3BC19675B6AB}" destId="{598EF5BD-7CF8-42E2-B914-BE1AEDA6B299}" srcOrd="0" destOrd="0" presId="urn:microsoft.com/office/officeart/2005/8/layout/hierarchy5"/>
    <dgm:cxn modelId="{F26E1372-124B-4412-BA98-A2842F5518F0}" type="presParOf" srcId="{598EF5BD-7CF8-42E2-B914-BE1AEDA6B299}" destId="{F165E19F-CF63-460B-849D-235592D82964}" srcOrd="0" destOrd="0" presId="urn:microsoft.com/office/officeart/2005/8/layout/hierarchy5"/>
    <dgm:cxn modelId="{19F7861D-3BE8-45F4-A8BE-47EF6727DDEB}" type="presParOf" srcId="{598EF5BD-7CF8-42E2-B914-BE1AEDA6B299}" destId="{DBF489FC-9BD3-4988-A12A-A246088FC07E}" srcOrd="1" destOrd="0" presId="urn:microsoft.com/office/officeart/2005/8/layout/hierarchy5"/>
    <dgm:cxn modelId="{61745691-B739-4269-BEAE-8B6F3B7FC9FA}" type="presParOf" srcId="{DBF489FC-9BD3-4988-A12A-A246088FC07E}" destId="{4D8CE2AA-F4AB-4D01-BED1-F7ECC6D7F541}" srcOrd="0" destOrd="0" presId="urn:microsoft.com/office/officeart/2005/8/layout/hierarchy5"/>
    <dgm:cxn modelId="{516FA8B3-6AF6-43A6-9119-CD17D116D3F1}" type="presParOf" srcId="{4D8CE2AA-F4AB-4D01-BED1-F7ECC6D7F541}" destId="{6EA1DFCC-A587-4A88-A18B-3715DBBD0713}" srcOrd="0" destOrd="0" presId="urn:microsoft.com/office/officeart/2005/8/layout/hierarchy5"/>
    <dgm:cxn modelId="{1AE1AE6C-801B-4444-8EC7-C687EE64471A}" type="presParOf" srcId="{DBF489FC-9BD3-4988-A12A-A246088FC07E}" destId="{FA0743E1-8597-44A1-AA44-813423626305}" srcOrd="1" destOrd="0" presId="urn:microsoft.com/office/officeart/2005/8/layout/hierarchy5"/>
    <dgm:cxn modelId="{F7B25981-44D1-4948-932F-1E4B93680B56}" type="presParOf" srcId="{FA0743E1-8597-44A1-AA44-813423626305}" destId="{343CD499-CEC1-4756-8292-3BF6AB441B55}" srcOrd="0" destOrd="0" presId="urn:microsoft.com/office/officeart/2005/8/layout/hierarchy5"/>
    <dgm:cxn modelId="{8E72C23D-F59E-41B7-8F05-759B1D1FE04D}" type="presParOf" srcId="{FA0743E1-8597-44A1-AA44-813423626305}" destId="{40C70AE4-11BC-4C81-830C-D49AC73E476D}" srcOrd="1" destOrd="0" presId="urn:microsoft.com/office/officeart/2005/8/layout/hierarchy5"/>
    <dgm:cxn modelId="{5D4F1D3D-65A6-4590-ABE3-E93C7B3690C8}" type="presParOf" srcId="{DBF489FC-9BD3-4988-A12A-A246088FC07E}" destId="{43C5CC89-E825-4B76-9E33-D2857156C3CA}" srcOrd="2" destOrd="0" presId="urn:microsoft.com/office/officeart/2005/8/layout/hierarchy5"/>
    <dgm:cxn modelId="{EEBBF6A6-406C-4115-9F4D-023C2C7656AD}" type="presParOf" srcId="{43C5CC89-E825-4B76-9E33-D2857156C3CA}" destId="{B08BCA16-F738-4844-9279-4DC7ED3E2D8E}" srcOrd="0" destOrd="0" presId="urn:microsoft.com/office/officeart/2005/8/layout/hierarchy5"/>
    <dgm:cxn modelId="{B6C5227F-780F-423D-9C57-941871DBC1D9}" type="presParOf" srcId="{DBF489FC-9BD3-4988-A12A-A246088FC07E}" destId="{557A9151-534D-4D47-88A6-FC92D9B67C8D}" srcOrd="3" destOrd="0" presId="urn:microsoft.com/office/officeart/2005/8/layout/hierarchy5"/>
    <dgm:cxn modelId="{6D4ABDAB-47D0-4B66-9A4B-2BF1B30083BE}" type="presParOf" srcId="{557A9151-534D-4D47-88A6-FC92D9B67C8D}" destId="{93B440CB-487F-402A-9DD3-60E0CA040AEE}" srcOrd="0" destOrd="0" presId="urn:microsoft.com/office/officeart/2005/8/layout/hierarchy5"/>
    <dgm:cxn modelId="{03E29C59-EB75-4856-A7ED-2CBB77A41C43}" type="presParOf" srcId="{557A9151-534D-4D47-88A6-FC92D9B67C8D}" destId="{C3F56A88-8DED-4298-B911-D1E906FA5695}" srcOrd="1" destOrd="0" presId="urn:microsoft.com/office/officeart/2005/8/layout/hierarchy5"/>
    <dgm:cxn modelId="{D61BD3D5-0A45-470F-8FDF-FA9C18EE0FA5}" type="presParOf" srcId="{56C68A3A-5756-42B7-8FA3-3280919BE015}" destId="{1446EFEC-8F34-481C-BC9F-5F68FF048A95}" srcOrd="1" destOrd="0" presId="urn:microsoft.com/office/officeart/2005/8/layout/hierarchy5"/>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85D2D664-89AC-44BB-9948-F5E8B83B518F}" type="datetimeFigureOut">
              <a:rPr lang="ar-SA" smtClean="0"/>
              <a:pPr/>
              <a:t>15/03/38</a:t>
            </a:fld>
            <a:endParaRPr lang="ar-SA"/>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SA"/>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52F8FFB6-FDA9-44B2-A3A9-5AE7385A7907}" type="slidenum">
              <a:rPr lang="ar-SA" smtClean="0"/>
              <a:pPr/>
              <a:t>‹#›</a:t>
            </a:fld>
            <a:endParaRPr lang="ar-SA"/>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D2D664-89AC-44BB-9948-F5E8B83B518F}" type="datetimeFigureOut">
              <a:rPr lang="ar-SA" smtClean="0"/>
              <a:pPr/>
              <a:t>15/03/38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F8FFB6-FDA9-44B2-A3A9-5AE7385A790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D2D664-89AC-44BB-9948-F5E8B83B518F}" type="datetimeFigureOut">
              <a:rPr lang="ar-SA" smtClean="0"/>
              <a:pPr/>
              <a:t>15/03/38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F8FFB6-FDA9-44B2-A3A9-5AE7385A7907}" type="slidenum">
              <a:rPr lang="ar-SA" smtClean="0"/>
              <a:pPr/>
              <a:t>‹#›</a:t>
            </a:fld>
            <a:endParaRPr lang="ar-SA"/>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85D2D664-89AC-44BB-9948-F5E8B83B518F}" type="datetimeFigureOut">
              <a:rPr lang="ar-SA" smtClean="0"/>
              <a:pPr/>
              <a:t>15/03/38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F8FFB6-FDA9-44B2-A3A9-5AE7385A7907}" type="slidenum">
              <a:rPr lang="ar-SA" smtClean="0"/>
              <a:pPr/>
              <a:t>‹#›</a:t>
            </a:fld>
            <a:endParaRPr lang="ar-SA"/>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85D2D664-89AC-44BB-9948-F5E8B83B518F}" type="datetimeFigureOut">
              <a:rPr lang="ar-SA" smtClean="0"/>
              <a:pPr/>
              <a:t>15/03/38</a:t>
            </a:fld>
            <a:endParaRPr lang="ar-SA"/>
          </a:p>
        </p:txBody>
      </p:sp>
      <p:sp>
        <p:nvSpPr>
          <p:cNvPr id="5" name="عنصر نائب للتذييل 4"/>
          <p:cNvSpPr>
            <a:spLocks noGrp="1"/>
          </p:cNvSpPr>
          <p:nvPr>
            <p:ph type="ftr" sz="quarter" idx="11"/>
          </p:nvPr>
        </p:nvSpPr>
        <p:spPr>
          <a:xfrm>
            <a:off x="2898648" y="6355080"/>
            <a:ext cx="3474720" cy="365760"/>
          </a:xfrm>
        </p:spPr>
        <p:txBody>
          <a:bodyPr/>
          <a:lstStyle/>
          <a:p>
            <a:endParaRPr lang="ar-SA"/>
          </a:p>
        </p:txBody>
      </p:sp>
      <p:sp>
        <p:nvSpPr>
          <p:cNvPr id="6" name="عنصر نائب لرقم الشريحة 5"/>
          <p:cNvSpPr>
            <a:spLocks noGrp="1"/>
          </p:cNvSpPr>
          <p:nvPr>
            <p:ph type="sldNum" sz="quarter" idx="12"/>
          </p:nvPr>
        </p:nvSpPr>
        <p:spPr>
          <a:xfrm>
            <a:off x="1069848" y="6355080"/>
            <a:ext cx="1520952" cy="365760"/>
          </a:xfrm>
        </p:spPr>
        <p:txBody>
          <a:bodyPr/>
          <a:lstStyle/>
          <a:p>
            <a:fld id="{52F8FFB6-FDA9-44B2-A3A9-5AE7385A7907}" type="slidenum">
              <a:rPr lang="ar-SA" smtClean="0"/>
              <a:pPr/>
              <a:t>‹#›</a:t>
            </a:fld>
            <a:endParaRPr lang="ar-SA"/>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5D2D664-89AC-44BB-9948-F5E8B83B518F}" type="datetimeFigureOut">
              <a:rPr lang="ar-SA" smtClean="0"/>
              <a:pPr/>
              <a:t>15/03/38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2F8FFB6-FDA9-44B2-A3A9-5AE7385A7907}" type="slidenum">
              <a:rPr lang="ar-SA" smtClean="0"/>
              <a:pPr/>
              <a:t>‹#›</a:t>
            </a:fld>
            <a:endParaRPr lang="ar-SA"/>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85D2D664-89AC-44BB-9948-F5E8B83B518F}" type="datetimeFigureOut">
              <a:rPr lang="ar-SA" smtClean="0"/>
              <a:pPr/>
              <a:t>15/03/38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2F8FFB6-FDA9-44B2-A3A9-5AE7385A7907}" type="slidenum">
              <a:rPr lang="ar-SA" smtClean="0"/>
              <a:pPr/>
              <a:t>‹#›</a:t>
            </a:fld>
            <a:endParaRPr lang="ar-SA"/>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5D2D664-89AC-44BB-9948-F5E8B83B518F}" type="datetimeFigureOut">
              <a:rPr lang="ar-SA" smtClean="0"/>
              <a:pPr/>
              <a:t>15/03/38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2F8FFB6-FDA9-44B2-A3A9-5AE7385A7907}" type="slidenum">
              <a:rPr lang="ar-SA" smtClean="0"/>
              <a:pPr/>
              <a:t>‹#›</a:t>
            </a:fld>
            <a:endParaRPr lang="ar-SA"/>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D2D664-89AC-44BB-9948-F5E8B83B518F}" type="datetimeFigureOut">
              <a:rPr lang="ar-SA" smtClean="0"/>
              <a:pPr/>
              <a:t>15/03/38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2F8FFB6-FDA9-44B2-A3A9-5AE7385A7907}" type="slidenum">
              <a:rPr lang="ar-SA" smtClean="0"/>
              <a:pPr/>
              <a:t>‹#›</a:t>
            </a:fld>
            <a:endParaRPr lang="ar-SA"/>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D2D664-89AC-44BB-9948-F5E8B83B518F}" type="datetimeFigureOut">
              <a:rPr lang="ar-SA" smtClean="0"/>
              <a:pPr/>
              <a:t>15/03/38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2F8FFB6-FDA9-44B2-A3A9-5AE7385A7907}" type="slidenum">
              <a:rPr lang="ar-SA" smtClean="0"/>
              <a:pPr/>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D2D664-89AC-44BB-9948-F5E8B83B518F}" type="datetimeFigureOut">
              <a:rPr lang="ar-SA" smtClean="0"/>
              <a:pPr/>
              <a:t>15/03/38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2F8FFB6-FDA9-44B2-A3A9-5AE7385A7907}" type="slidenum">
              <a:rPr lang="ar-SA" smtClean="0"/>
              <a:pPr/>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5D2D664-89AC-44BB-9948-F5E8B83B518F}" type="datetimeFigureOut">
              <a:rPr lang="ar-SA" smtClean="0"/>
              <a:pPr/>
              <a:t>15/03/38</a:t>
            </a:fld>
            <a:endParaRPr lang="ar-SA"/>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2F8FFB6-FDA9-44B2-A3A9-5AE7385A7907}" type="slidenum">
              <a:rPr lang="ar-SA" smtClean="0"/>
              <a:pPr/>
              <a:t>‹#›</a:t>
            </a:fld>
            <a:endParaRPr lang="ar-SA"/>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تنزيل (12).jpg"/>
          <p:cNvPicPr>
            <a:picLocks noChangeAspect="1"/>
          </p:cNvPicPr>
          <p:nvPr/>
        </p:nvPicPr>
        <p:blipFill>
          <a:blip r:embed="rId2"/>
          <a:stretch>
            <a:fillRect/>
          </a:stretch>
        </p:blipFill>
        <p:spPr>
          <a:xfrm>
            <a:off x="214282" y="142852"/>
            <a:ext cx="8643998" cy="6500858"/>
          </a:xfrm>
          <a:prstGeom prst="rect">
            <a:avLst/>
          </a:prstGeom>
        </p:spPr>
      </p:pic>
      <p:sp>
        <p:nvSpPr>
          <p:cNvPr id="2" name="عنوان 1"/>
          <p:cNvSpPr>
            <a:spLocks noGrp="1"/>
          </p:cNvSpPr>
          <p:nvPr>
            <p:ph type="ctrTitle"/>
          </p:nvPr>
        </p:nvSpPr>
        <p:spPr>
          <a:solidFill>
            <a:schemeClr val="bg1">
              <a:alpha val="51000"/>
            </a:schemeClr>
          </a:solidFill>
        </p:spPr>
        <p:txBody>
          <a:bodyPr>
            <a:noAutofit/>
          </a:bodyPr>
          <a:lstStyle/>
          <a:p>
            <a:pPr algn="ctr"/>
            <a:r>
              <a:rPr lang="ar-SA" dirty="0" smtClean="0"/>
              <a:t>مقياس </a:t>
            </a:r>
            <a:r>
              <a:rPr lang="ar-SA" dirty="0" err="1" smtClean="0"/>
              <a:t>منيسوتا</a:t>
            </a:r>
            <a:r>
              <a:rPr lang="ar-SA" dirty="0" smtClean="0"/>
              <a:t> المتعدد الأوجه للشخصية(</a:t>
            </a:r>
            <a:r>
              <a:rPr lang="en-US" dirty="0" smtClean="0"/>
              <a:t>MMPI</a:t>
            </a:r>
            <a:r>
              <a:rPr lang="ar-SA" dirty="0" smtClean="0"/>
              <a:t>)</a:t>
            </a:r>
            <a:endParaRPr lang="ar-SA" dirty="0"/>
          </a:p>
        </p:txBody>
      </p:sp>
      <p:sp>
        <p:nvSpPr>
          <p:cNvPr id="3" name="عنوان فرعي 2"/>
          <p:cNvSpPr>
            <a:spLocks noGrp="1"/>
          </p:cNvSpPr>
          <p:nvPr>
            <p:ph type="subTitle" idx="1"/>
          </p:nvPr>
        </p:nvSpPr>
        <p:spPr>
          <a:xfrm>
            <a:off x="1219200" y="5124450"/>
            <a:ext cx="6858000" cy="1019194"/>
          </a:xfrm>
          <a:solidFill>
            <a:schemeClr val="bg1">
              <a:alpha val="63000"/>
            </a:schemeClr>
          </a:solidFill>
        </p:spPr>
        <p:txBody>
          <a:bodyPr>
            <a:noAutofit/>
          </a:bodyPr>
          <a:lstStyle/>
          <a:p>
            <a:pPr algn="ctr"/>
            <a:r>
              <a:rPr lang="ar-SA" sz="3200" b="1" dirty="0" smtClean="0">
                <a:solidFill>
                  <a:schemeClr val="tx1"/>
                </a:solidFill>
                <a:cs typeface="Akhbar MT" pitchFamily="2" charset="-78"/>
              </a:rPr>
              <a:t>أعداد العرض : </a:t>
            </a:r>
            <a:r>
              <a:rPr lang="ar-SA" sz="3200" b="1" dirty="0" err="1" smtClean="0">
                <a:solidFill>
                  <a:schemeClr val="tx1"/>
                </a:solidFill>
                <a:cs typeface="Akhbar MT" pitchFamily="2" charset="-78"/>
              </a:rPr>
              <a:t>أ</a:t>
            </a:r>
            <a:r>
              <a:rPr lang="ar-SA" sz="3200" b="1" dirty="0" smtClean="0">
                <a:solidFill>
                  <a:schemeClr val="tx1"/>
                </a:solidFill>
                <a:cs typeface="Akhbar MT" pitchFamily="2" charset="-78"/>
              </a:rPr>
              <a:t>. نعيمة </a:t>
            </a:r>
            <a:r>
              <a:rPr lang="ar-SA" sz="3200" b="1" dirty="0" err="1" smtClean="0">
                <a:solidFill>
                  <a:schemeClr val="tx1"/>
                </a:solidFill>
                <a:cs typeface="Akhbar MT" pitchFamily="2" charset="-78"/>
              </a:rPr>
              <a:t>الوهيب</a:t>
            </a:r>
            <a:r>
              <a:rPr lang="ar-SA" sz="3200" b="1" dirty="0" smtClean="0">
                <a:solidFill>
                  <a:schemeClr val="tx1"/>
                </a:solidFill>
                <a:cs typeface="Akhbar MT" pitchFamily="2" charset="-78"/>
              </a:rPr>
              <a:t> لمقرر مقاييس شخصية – جامعة الملك سعود </a:t>
            </a:r>
            <a:endParaRPr lang="ar-SA" sz="3200" b="1" dirty="0">
              <a:solidFill>
                <a:schemeClr val="tx1"/>
              </a:solidFill>
              <a:cs typeface="Akhbar MT"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ثانيا : المقاييس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الاكلينكية</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
        <p:nvSpPr>
          <p:cNvPr id="6" name="مستطيل 5"/>
          <p:cNvSpPr/>
          <p:nvPr/>
        </p:nvSpPr>
        <p:spPr>
          <a:xfrm>
            <a:off x="642910" y="1214422"/>
            <a:ext cx="7858180" cy="4893647"/>
          </a:xfrm>
          <a:prstGeom prst="rect">
            <a:avLst/>
          </a:prstGeom>
        </p:spPr>
        <p:txBody>
          <a:bodyPr wrap="square">
            <a:spAutoFit/>
          </a:bodyPr>
          <a:lstStyle/>
          <a:p>
            <a:r>
              <a:rPr lang="ar-SA" sz="2400" b="1" dirty="0" smtClean="0">
                <a:solidFill>
                  <a:schemeClr val="accent1"/>
                </a:solidFill>
                <a:cs typeface="Akhbar MT" pitchFamily="2" charset="-78"/>
              </a:rPr>
              <a:t>3/ مقياس الهستيريا ( هـ </a:t>
            </a:r>
            <a:r>
              <a:rPr lang="ar-SA" sz="2400" b="1" dirty="0" err="1" smtClean="0">
                <a:solidFill>
                  <a:schemeClr val="accent1"/>
                </a:solidFill>
                <a:cs typeface="Akhbar MT" pitchFamily="2" charset="-78"/>
              </a:rPr>
              <a:t>ي</a:t>
            </a:r>
            <a:r>
              <a:rPr lang="ar-SA" sz="2400" b="1" dirty="0" smtClean="0">
                <a:solidFill>
                  <a:schemeClr val="accent1"/>
                </a:solidFill>
                <a:cs typeface="Akhbar MT" pitchFamily="2" charset="-78"/>
              </a:rPr>
              <a:t> ) </a:t>
            </a:r>
            <a:r>
              <a:rPr lang="en-US" sz="2400" b="1" dirty="0" smtClean="0">
                <a:solidFill>
                  <a:schemeClr val="accent1"/>
                </a:solidFill>
                <a:cs typeface="Akhbar MT" pitchFamily="2" charset="-78"/>
              </a:rPr>
              <a:t>hysteria </a:t>
            </a:r>
          </a:p>
          <a:p>
            <a:r>
              <a:rPr lang="ar-SA" sz="2400" b="1" dirty="0" smtClean="0">
                <a:cs typeface="Akhbar MT" pitchFamily="2" charset="-78"/>
              </a:rPr>
              <a:t>يقيس درجة تشابه المفحوص مع المرضى الذين تظهر عليهم أعراض الهستيريا التحولية ، والتي تأخذ أعراضها صورة شكاوى عامة منتظمة أو أكثر تحديدا مثل الشلل والتقلصات والاضطرابات المعوية ، </a:t>
            </a:r>
          </a:p>
          <a:p>
            <a:r>
              <a:rPr lang="ar-SA" sz="2400" b="1" dirty="0" smtClean="0">
                <a:cs typeface="Akhbar MT" pitchFamily="2" charset="-78"/>
              </a:rPr>
              <a:t>يحتمل </a:t>
            </a:r>
            <a:r>
              <a:rPr lang="ar-SA" sz="2400" b="1" dirty="0" smtClean="0">
                <a:cs typeface="Akhbar MT" pitchFamily="2" charset="-78"/>
              </a:rPr>
              <a:t>أن العميل ساذج وقابل للإيحاء وينقصه الاستبصار بسلوكه وسلوك الآخرين وينكر وجود مشكلات سلوكية وتظهر الشكاوى البدنية محددة في ظل ظروف الضغط ، ورغم الانطباع الجيد الذي يظهره العميل </a:t>
            </a:r>
            <a:r>
              <a:rPr lang="ar-SA" sz="2400" b="1" dirty="0" err="1" smtClean="0">
                <a:cs typeface="Akhbar MT" pitchFamily="2" charset="-78"/>
              </a:rPr>
              <a:t>للاكلينكي</a:t>
            </a:r>
            <a:r>
              <a:rPr lang="ar-SA" sz="2400" b="1" dirty="0" smtClean="0">
                <a:cs typeface="Akhbar MT" pitchFamily="2" charset="-78"/>
              </a:rPr>
              <a:t> إلا أن التدخل السيكولوجي سيكون صعبا . </a:t>
            </a:r>
          </a:p>
          <a:p>
            <a:endParaRPr lang="ar-SA" sz="2400" b="1" dirty="0" smtClean="0">
              <a:solidFill>
                <a:schemeClr val="accent1"/>
              </a:solidFill>
              <a:cs typeface="Akhbar MT" pitchFamily="2" charset="-78"/>
            </a:endParaRPr>
          </a:p>
          <a:p>
            <a:r>
              <a:rPr lang="ar-SA" sz="2400" b="1" dirty="0" smtClean="0">
                <a:solidFill>
                  <a:schemeClr val="accent1"/>
                </a:solidFill>
                <a:cs typeface="Akhbar MT" pitchFamily="2" charset="-78"/>
              </a:rPr>
              <a:t>4/ مقياس الانحراف </a:t>
            </a:r>
            <a:r>
              <a:rPr lang="ar-SA" sz="2400" b="1" dirty="0" err="1" smtClean="0">
                <a:solidFill>
                  <a:schemeClr val="accent1"/>
                </a:solidFill>
                <a:cs typeface="Akhbar MT" pitchFamily="2" charset="-78"/>
              </a:rPr>
              <a:t>السيكوباتي</a:t>
            </a:r>
            <a:r>
              <a:rPr lang="ar-SA" sz="2400" b="1" dirty="0" smtClean="0">
                <a:solidFill>
                  <a:schemeClr val="accent1"/>
                </a:solidFill>
                <a:cs typeface="Akhbar MT" pitchFamily="2" charset="-78"/>
              </a:rPr>
              <a:t> (ب </a:t>
            </a:r>
            <a:r>
              <a:rPr lang="ar-SA" sz="2400" b="1" dirty="0" err="1" smtClean="0">
                <a:solidFill>
                  <a:schemeClr val="accent1"/>
                </a:solidFill>
                <a:cs typeface="Akhbar MT" pitchFamily="2" charset="-78"/>
              </a:rPr>
              <a:t>د</a:t>
            </a:r>
            <a:r>
              <a:rPr lang="ar-SA" sz="2400" b="1" dirty="0" smtClean="0">
                <a:solidFill>
                  <a:schemeClr val="accent1"/>
                </a:solidFill>
                <a:cs typeface="Akhbar MT" pitchFamily="2" charset="-78"/>
              </a:rPr>
              <a:t> ) </a:t>
            </a:r>
            <a:r>
              <a:rPr lang="en-US" sz="2400" b="1" dirty="0" smtClean="0">
                <a:solidFill>
                  <a:schemeClr val="accent1"/>
                </a:solidFill>
                <a:cs typeface="Akhbar MT" pitchFamily="2" charset="-78"/>
              </a:rPr>
              <a:t>Psychopathic </a:t>
            </a:r>
          </a:p>
          <a:p>
            <a:r>
              <a:rPr lang="ar-SA" sz="2400" b="1" dirty="0" smtClean="0">
                <a:cs typeface="Akhbar MT" pitchFamily="2" charset="-78"/>
              </a:rPr>
              <a:t>يقيس درجة تشابه المفحوص بجماعه </a:t>
            </a:r>
            <a:r>
              <a:rPr lang="ar-SA" sz="2400" b="1" dirty="0" err="1" smtClean="0">
                <a:cs typeface="Akhbar MT" pitchFamily="2" charset="-78"/>
              </a:rPr>
              <a:t>السيكوباثيين</a:t>
            </a:r>
            <a:r>
              <a:rPr lang="ar-SA" sz="2400" b="1" dirty="0" smtClean="0">
                <a:cs typeface="Akhbar MT" pitchFamily="2" charset="-78"/>
              </a:rPr>
              <a:t> الذين تتمثل صعوباتهم الأساسية في نقص الاستجابة الانفعالية العميقة وعدم القدرة على الإفادة من الخبرة وعدم المبالاة بالمعايير الاجتماعية ويحتمل أن يتصفوا بالاندفاعية والغضب والانفعالية الجوفاء وعدم القابلية للتبوء عن سلوكه </a:t>
            </a:r>
            <a:endParaRPr lang="ar-SA" sz="2400" dirty="0">
              <a:cs typeface="Akhbar MT"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ثانيا : المقاييس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الاكلينكية</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
        <p:nvSpPr>
          <p:cNvPr id="6" name="مستطيل 5"/>
          <p:cNvSpPr/>
          <p:nvPr/>
        </p:nvSpPr>
        <p:spPr>
          <a:xfrm>
            <a:off x="642910" y="1785926"/>
            <a:ext cx="7858180" cy="3785652"/>
          </a:xfrm>
          <a:prstGeom prst="rect">
            <a:avLst/>
          </a:prstGeom>
        </p:spPr>
        <p:txBody>
          <a:bodyPr wrap="square">
            <a:spAutoFit/>
          </a:bodyPr>
          <a:lstStyle/>
          <a:p>
            <a:r>
              <a:rPr lang="ar-SA" sz="2400" b="1" dirty="0" smtClean="0">
                <a:solidFill>
                  <a:schemeClr val="accent1"/>
                </a:solidFill>
                <a:cs typeface="Akhbar MT" pitchFamily="2" charset="-78"/>
              </a:rPr>
              <a:t>5/ مقياس الذكورة </a:t>
            </a:r>
            <a:r>
              <a:rPr lang="ar-SA" sz="2400" b="1" dirty="0" err="1" smtClean="0">
                <a:solidFill>
                  <a:schemeClr val="accent1"/>
                </a:solidFill>
                <a:cs typeface="Akhbar MT" pitchFamily="2" charset="-78"/>
              </a:rPr>
              <a:t>و</a:t>
            </a:r>
            <a:r>
              <a:rPr lang="ar-SA" sz="2400" b="1" dirty="0" smtClean="0">
                <a:solidFill>
                  <a:schemeClr val="accent1"/>
                </a:solidFill>
                <a:cs typeface="Akhbar MT" pitchFamily="2" charset="-78"/>
              </a:rPr>
              <a:t> </a:t>
            </a:r>
            <a:r>
              <a:rPr lang="ar-SA" sz="2400" b="1" dirty="0" err="1" smtClean="0">
                <a:solidFill>
                  <a:schemeClr val="accent1"/>
                </a:solidFill>
                <a:cs typeface="Akhbar MT" pitchFamily="2" charset="-78"/>
              </a:rPr>
              <a:t>الانوثه</a:t>
            </a:r>
            <a:r>
              <a:rPr lang="ar-SA" sz="2400" b="1" dirty="0" smtClean="0">
                <a:solidFill>
                  <a:schemeClr val="accent1"/>
                </a:solidFill>
                <a:cs typeface="Akhbar MT" pitchFamily="2" charset="-78"/>
              </a:rPr>
              <a:t> (م </a:t>
            </a:r>
            <a:r>
              <a:rPr lang="ar-SA" sz="2400" b="1" dirty="0" err="1" smtClean="0">
                <a:solidFill>
                  <a:schemeClr val="accent1"/>
                </a:solidFill>
                <a:cs typeface="Akhbar MT" pitchFamily="2" charset="-78"/>
              </a:rPr>
              <a:t>ف</a:t>
            </a:r>
            <a:r>
              <a:rPr lang="ar-SA" sz="2400" b="1" dirty="0" smtClean="0">
                <a:solidFill>
                  <a:schemeClr val="accent1"/>
                </a:solidFill>
                <a:cs typeface="Akhbar MT" pitchFamily="2" charset="-78"/>
              </a:rPr>
              <a:t> ) </a:t>
            </a:r>
            <a:r>
              <a:rPr lang="en-US" sz="2400" b="1" dirty="0" smtClean="0">
                <a:solidFill>
                  <a:schemeClr val="accent1"/>
                </a:solidFill>
                <a:cs typeface="Akhbar MT" pitchFamily="2" charset="-78"/>
              </a:rPr>
              <a:t>masculinity-femininity</a:t>
            </a:r>
          </a:p>
          <a:p>
            <a:r>
              <a:rPr lang="ar-SA" sz="2400" b="1" dirty="0" smtClean="0">
                <a:cs typeface="Akhbar MT" pitchFamily="2" charset="-78"/>
              </a:rPr>
              <a:t>يتكون من 60 فقرة </a:t>
            </a:r>
            <a:r>
              <a:rPr lang="ar-SA" sz="2400" b="1" dirty="0" smtClean="0">
                <a:cs typeface="Akhbar MT" pitchFamily="2" charset="-78"/>
              </a:rPr>
              <a:t> تقيس جوانب الذكورة </a:t>
            </a:r>
            <a:r>
              <a:rPr lang="ar-SA" sz="2400" b="1" dirty="0" err="1" smtClean="0">
                <a:cs typeface="Akhbar MT" pitchFamily="2" charset="-78"/>
              </a:rPr>
              <a:t>والأنوثه</a:t>
            </a:r>
            <a:r>
              <a:rPr lang="ar-SA" sz="2400" b="1" dirty="0" smtClean="0">
                <a:cs typeface="Akhbar MT" pitchFamily="2" charset="-78"/>
              </a:rPr>
              <a:t> من خلال </a:t>
            </a:r>
            <a:r>
              <a:rPr lang="ar-SA" sz="2400" b="1" dirty="0" err="1" smtClean="0">
                <a:cs typeface="Akhbar MT" pitchFamily="2" charset="-78"/>
              </a:rPr>
              <a:t>انماط</a:t>
            </a:r>
            <a:r>
              <a:rPr lang="ar-SA" sz="2400" b="1" dirty="0" smtClean="0">
                <a:cs typeface="Akhbar MT" pitchFamily="2" charset="-78"/>
              </a:rPr>
              <a:t> الاهتمامات التي </a:t>
            </a:r>
            <a:r>
              <a:rPr lang="ar-SA" sz="2400" b="1" dirty="0" smtClean="0">
                <a:cs typeface="Akhbar MT" pitchFamily="2" charset="-78"/>
              </a:rPr>
              <a:t>يمتلكها الفرد ، </a:t>
            </a:r>
            <a:r>
              <a:rPr lang="ar-SA" sz="2400" b="1" dirty="0" smtClean="0">
                <a:cs typeface="Akhbar MT" pitchFamily="2" charset="-78"/>
              </a:rPr>
              <a:t>مثل الاهتمامات </a:t>
            </a:r>
            <a:r>
              <a:rPr lang="ar-SA" sz="2400" b="1" dirty="0" smtClean="0">
                <a:cs typeface="Akhbar MT" pitchFamily="2" charset="-78"/>
              </a:rPr>
              <a:t>المهنية والهوايات </a:t>
            </a:r>
            <a:r>
              <a:rPr lang="ar-SA" sz="2400" b="1" dirty="0" err="1" smtClean="0">
                <a:cs typeface="Akhbar MT" pitchFamily="2" charset="-78"/>
              </a:rPr>
              <a:t>و</a:t>
            </a:r>
            <a:r>
              <a:rPr lang="ar-SA" sz="2400" b="1" dirty="0" smtClean="0">
                <a:cs typeface="Akhbar MT" pitchFamily="2" charset="-78"/>
              </a:rPr>
              <a:t> </a:t>
            </a:r>
            <a:r>
              <a:rPr lang="ar-SA" sz="2400" b="1" dirty="0" err="1" smtClean="0">
                <a:cs typeface="Akhbar MT" pitchFamily="2" charset="-78"/>
              </a:rPr>
              <a:t>التفضيلات</a:t>
            </a:r>
            <a:r>
              <a:rPr lang="ar-SA" sz="2400" b="1" dirty="0" smtClean="0">
                <a:cs typeface="Akhbar MT" pitchFamily="2" charset="-78"/>
              </a:rPr>
              <a:t> </a:t>
            </a:r>
            <a:r>
              <a:rPr lang="ar-SA" sz="2400" b="1" dirty="0" smtClean="0">
                <a:cs typeface="Akhbar MT" pitchFamily="2" charset="-78"/>
              </a:rPr>
              <a:t>الجمالية والدينية والنشاط مقابل الحساسية الشخصية </a:t>
            </a:r>
            <a:r>
              <a:rPr lang="ar-SA" sz="2400" b="1" dirty="0" smtClean="0">
                <a:cs typeface="Akhbar MT" pitchFamily="2" charset="-78"/>
              </a:rPr>
              <a:t>.</a:t>
            </a:r>
          </a:p>
          <a:p>
            <a:r>
              <a:rPr lang="ar-SA" sz="2400" b="1" dirty="0" smtClean="0">
                <a:cs typeface="Akhbar MT" pitchFamily="2" charset="-78"/>
              </a:rPr>
              <a:t> </a:t>
            </a:r>
            <a:r>
              <a:rPr lang="ar-SA" sz="2400" b="1" dirty="0" smtClean="0">
                <a:cs typeface="Akhbar MT" pitchFamily="2" charset="-78"/>
              </a:rPr>
              <a:t>ارتفاع الدرجة هنا للذكور له دلالته فالتوجه الداخلي والاهتمامات والأنشطة الداخلية الجمالية لا تتوحد مع الدور الذكري التقليدي ، يمكن إخفاء السلوك الجنسي المثلي أو الاهتمامات الجنسية المثلية بسهولة دون رفع الدرجة على المقياس أو مقاييس الصدق ، أما بالنسبة للإناث فليس من المألوف أن تحصل الإناث على درجات فوق 70 درجة خام ، قد يكون للأنثى في هذا المدى اهتمامات ذكرية حقيقية وقد تشعر بالقلق إذا كان متوقعا منها تحديد سلوكها طبقا لمواصفات الدور الأنثوي التقليدي وقد تظهر سلوكا عدوانيا ، ويغلب عدم ظهور السلوك الجنسي</a:t>
            </a:r>
            <a:endParaRPr lang="ar-SA" sz="2400" dirty="0">
              <a:cs typeface="Akhbar MT"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ثانيا : المقاييس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الاكلينكية</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
        <p:nvSpPr>
          <p:cNvPr id="6" name="مستطيل 5"/>
          <p:cNvSpPr/>
          <p:nvPr/>
        </p:nvSpPr>
        <p:spPr>
          <a:xfrm>
            <a:off x="928662" y="1785926"/>
            <a:ext cx="7572428" cy="3046988"/>
          </a:xfrm>
          <a:prstGeom prst="rect">
            <a:avLst/>
          </a:prstGeom>
        </p:spPr>
        <p:txBody>
          <a:bodyPr wrap="square">
            <a:spAutoFit/>
          </a:bodyPr>
          <a:lstStyle/>
          <a:p>
            <a:r>
              <a:rPr lang="ar-SA" sz="2400" b="1" dirty="0" smtClean="0">
                <a:solidFill>
                  <a:schemeClr val="accent1"/>
                </a:solidFill>
                <a:cs typeface="Akhbar MT" pitchFamily="2" charset="-78"/>
              </a:rPr>
              <a:t>6/ مقياس </a:t>
            </a:r>
            <a:r>
              <a:rPr lang="ar-SA" sz="2400" b="1" dirty="0" err="1" smtClean="0">
                <a:solidFill>
                  <a:schemeClr val="accent1"/>
                </a:solidFill>
                <a:cs typeface="Akhbar MT" pitchFamily="2" charset="-78"/>
              </a:rPr>
              <a:t>البارانويا</a:t>
            </a:r>
            <a:r>
              <a:rPr lang="ar-SA" sz="2400" b="1" dirty="0" smtClean="0">
                <a:solidFill>
                  <a:schemeClr val="accent1"/>
                </a:solidFill>
                <a:cs typeface="Akhbar MT" pitchFamily="2" charset="-78"/>
              </a:rPr>
              <a:t> (ب </a:t>
            </a:r>
            <a:r>
              <a:rPr lang="ar-SA" sz="2400" b="1" dirty="0" err="1" smtClean="0">
                <a:solidFill>
                  <a:schemeClr val="accent1"/>
                </a:solidFill>
                <a:cs typeface="Akhbar MT" pitchFamily="2" charset="-78"/>
              </a:rPr>
              <a:t>أ</a:t>
            </a:r>
            <a:r>
              <a:rPr lang="ar-SA" sz="2400" b="1" dirty="0" smtClean="0">
                <a:solidFill>
                  <a:schemeClr val="accent1"/>
                </a:solidFill>
                <a:cs typeface="Akhbar MT" pitchFamily="2" charset="-78"/>
              </a:rPr>
              <a:t>) </a:t>
            </a:r>
            <a:r>
              <a:rPr lang="en-US" sz="2400" b="1" dirty="0" smtClean="0">
                <a:solidFill>
                  <a:schemeClr val="accent1"/>
                </a:solidFill>
                <a:cs typeface="Akhbar MT" pitchFamily="2" charset="-78"/>
              </a:rPr>
              <a:t>paranoia</a:t>
            </a:r>
          </a:p>
          <a:p>
            <a:r>
              <a:rPr lang="ar-SA" sz="2400" b="1" dirty="0" smtClean="0">
                <a:cs typeface="Akhbar MT" pitchFamily="2" charset="-78"/>
              </a:rPr>
              <a:t>يتكون المقياس من 40 فقرة </a:t>
            </a:r>
            <a:r>
              <a:rPr lang="ar-SA" sz="2400" b="1" dirty="0" smtClean="0">
                <a:cs typeface="Akhbar MT" pitchFamily="2" charset="-78"/>
              </a:rPr>
              <a:t>تقيس التشكك والحساسية الزائدة وهواجس الاضطهاد وهواجس العظمة</a:t>
            </a:r>
          </a:p>
          <a:p>
            <a:endParaRPr lang="ar-SA" sz="2400" b="1" dirty="0" smtClean="0">
              <a:solidFill>
                <a:schemeClr val="accent1"/>
              </a:solidFill>
              <a:cs typeface="Akhbar MT" pitchFamily="2" charset="-78"/>
            </a:endParaRPr>
          </a:p>
          <a:p>
            <a:r>
              <a:rPr lang="ar-SA" sz="2400" b="1" dirty="0" smtClean="0">
                <a:solidFill>
                  <a:schemeClr val="accent1"/>
                </a:solidFill>
                <a:cs typeface="Akhbar MT" pitchFamily="2" charset="-78"/>
              </a:rPr>
              <a:t>7/ مقياس </a:t>
            </a:r>
            <a:r>
              <a:rPr lang="ar-SA" sz="2400" b="1" dirty="0" err="1" smtClean="0">
                <a:solidFill>
                  <a:schemeClr val="accent1"/>
                </a:solidFill>
                <a:cs typeface="Akhbar MT" pitchFamily="2" charset="-78"/>
              </a:rPr>
              <a:t>السيكاثينيا</a:t>
            </a:r>
            <a:r>
              <a:rPr lang="ar-SA" sz="2400" b="1" dirty="0" smtClean="0">
                <a:solidFill>
                  <a:schemeClr val="accent1"/>
                </a:solidFill>
                <a:cs typeface="Akhbar MT" pitchFamily="2" charset="-78"/>
              </a:rPr>
              <a:t> ” الوهن النفسي“  </a:t>
            </a:r>
            <a:r>
              <a:rPr lang="ar-SA" sz="2400" b="1" dirty="0" smtClean="0">
                <a:solidFill>
                  <a:schemeClr val="accent1"/>
                </a:solidFill>
                <a:cs typeface="Akhbar MT" pitchFamily="2" charset="-78"/>
              </a:rPr>
              <a:t>(ب </a:t>
            </a:r>
            <a:r>
              <a:rPr lang="ar-SA" sz="2400" b="1" dirty="0" err="1" smtClean="0">
                <a:solidFill>
                  <a:schemeClr val="accent1"/>
                </a:solidFill>
                <a:cs typeface="Akhbar MT" pitchFamily="2" charset="-78"/>
              </a:rPr>
              <a:t>ت</a:t>
            </a:r>
            <a:r>
              <a:rPr lang="ar-SA" sz="2400" b="1" dirty="0" smtClean="0">
                <a:solidFill>
                  <a:schemeClr val="accent1"/>
                </a:solidFill>
                <a:cs typeface="Akhbar MT" pitchFamily="2" charset="-78"/>
              </a:rPr>
              <a:t> ) </a:t>
            </a:r>
            <a:r>
              <a:rPr lang="en-US" sz="2400" b="1" dirty="0" err="1" smtClean="0">
                <a:solidFill>
                  <a:schemeClr val="accent1"/>
                </a:solidFill>
                <a:cs typeface="Akhbar MT" pitchFamily="2" charset="-78"/>
              </a:rPr>
              <a:t>psssychasthenia</a:t>
            </a:r>
            <a:r>
              <a:rPr lang="en-US" sz="2400" b="1" dirty="0" smtClean="0">
                <a:solidFill>
                  <a:schemeClr val="accent1"/>
                </a:solidFill>
                <a:cs typeface="Akhbar MT" pitchFamily="2" charset="-78"/>
              </a:rPr>
              <a:t> </a:t>
            </a:r>
          </a:p>
          <a:p>
            <a:r>
              <a:rPr lang="ar-SA" sz="2400" b="1" dirty="0" smtClean="0">
                <a:cs typeface="Akhbar MT" pitchFamily="2" charset="-78"/>
              </a:rPr>
              <a:t>يتكون من 48 فقرة </a:t>
            </a:r>
            <a:r>
              <a:rPr lang="ar-SA" sz="2400" b="1" dirty="0" smtClean="0">
                <a:cs typeface="Akhbar MT" pitchFamily="2" charset="-78"/>
              </a:rPr>
              <a:t>تتناول المخاوف المرضية والسلوك القهري وقد يكون هذا السلوك القهري صريح مثل غسيل اليدين أو ضمني مثل عدم القدرة على الهروب من الفكرة المتسلطة </a:t>
            </a:r>
          </a:p>
          <a:p>
            <a:r>
              <a:rPr lang="ar-SA" sz="2400" b="1" dirty="0" smtClean="0">
                <a:cs typeface="Akhbar MT" pitchFamily="2" charset="-78"/>
              </a:rPr>
              <a:t>وتمثل المخاوف المرضية كل أنواع الخوف غير المقبول . </a:t>
            </a:r>
            <a:endParaRPr lang="ar-SA" sz="2400" dirty="0">
              <a:cs typeface="Akhbar MT"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ثانيا : المقاييس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الاكلينكية</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
        <p:nvSpPr>
          <p:cNvPr id="6" name="مستطيل 5"/>
          <p:cNvSpPr/>
          <p:nvPr/>
        </p:nvSpPr>
        <p:spPr>
          <a:xfrm>
            <a:off x="1428728" y="1785926"/>
            <a:ext cx="7072362" cy="3416320"/>
          </a:xfrm>
          <a:prstGeom prst="rect">
            <a:avLst/>
          </a:prstGeom>
        </p:spPr>
        <p:txBody>
          <a:bodyPr wrap="square">
            <a:spAutoFit/>
          </a:bodyPr>
          <a:lstStyle/>
          <a:p>
            <a:r>
              <a:rPr lang="ar-SA" sz="2400" b="1" dirty="0" smtClean="0">
                <a:solidFill>
                  <a:schemeClr val="accent1"/>
                </a:solidFill>
                <a:cs typeface="Akhbar MT" pitchFamily="2" charset="-78"/>
              </a:rPr>
              <a:t>8/ مقياس </a:t>
            </a:r>
            <a:r>
              <a:rPr lang="ar-SA" sz="2400" b="1" dirty="0" err="1" smtClean="0">
                <a:solidFill>
                  <a:schemeClr val="accent1"/>
                </a:solidFill>
                <a:cs typeface="Akhbar MT" pitchFamily="2" charset="-78"/>
              </a:rPr>
              <a:t>الفصام</a:t>
            </a:r>
            <a:r>
              <a:rPr lang="ar-SA" sz="2400" b="1" dirty="0" smtClean="0">
                <a:solidFill>
                  <a:schemeClr val="accent1"/>
                </a:solidFill>
                <a:cs typeface="Akhbar MT" pitchFamily="2" charset="-78"/>
              </a:rPr>
              <a:t> ( </a:t>
            </a:r>
            <a:r>
              <a:rPr lang="ar-SA" sz="2400" b="1" dirty="0" err="1" smtClean="0">
                <a:solidFill>
                  <a:schemeClr val="accent1"/>
                </a:solidFill>
                <a:cs typeface="Akhbar MT" pitchFamily="2" charset="-78"/>
              </a:rPr>
              <a:t>س</a:t>
            </a:r>
            <a:r>
              <a:rPr lang="ar-SA" sz="2400" b="1" dirty="0" smtClean="0">
                <a:solidFill>
                  <a:schemeClr val="accent1"/>
                </a:solidFill>
                <a:cs typeface="Akhbar MT" pitchFamily="2" charset="-78"/>
              </a:rPr>
              <a:t> ك ) </a:t>
            </a:r>
            <a:r>
              <a:rPr lang="en-US" sz="2400" b="1" dirty="0" smtClean="0">
                <a:solidFill>
                  <a:schemeClr val="accent1"/>
                </a:solidFill>
                <a:cs typeface="Akhbar MT" pitchFamily="2" charset="-78"/>
              </a:rPr>
              <a:t>schizophrenia </a:t>
            </a:r>
          </a:p>
          <a:p>
            <a:r>
              <a:rPr lang="ar-SA" sz="2400" b="1" dirty="0" smtClean="0">
                <a:cs typeface="Akhbar MT" pitchFamily="2" charset="-78"/>
              </a:rPr>
              <a:t>يتكون من 78 فقرة </a:t>
            </a:r>
            <a:r>
              <a:rPr lang="ar-SA" sz="2400" b="1" dirty="0" smtClean="0">
                <a:cs typeface="Akhbar MT" pitchFamily="2" charset="-78"/>
              </a:rPr>
              <a:t>تكشف عن التشابه بين استجابات المفحوص واستجابات جماعة مختلفة من المرضى الفصاميين الذين يتميزون بالتفكير والسلوك </a:t>
            </a:r>
            <a:r>
              <a:rPr lang="ar-SA" sz="2400" b="1" dirty="0" err="1" smtClean="0">
                <a:cs typeface="Akhbar MT" pitchFamily="2" charset="-78"/>
              </a:rPr>
              <a:t>الخلطي</a:t>
            </a:r>
            <a:r>
              <a:rPr lang="ar-SA" sz="2400" b="1" dirty="0" smtClean="0">
                <a:cs typeface="Akhbar MT" pitchFamily="2" charset="-78"/>
              </a:rPr>
              <a:t> الشاذ أو على الأقل ممن يشبه سلوكهم السلوك الفصامي .</a:t>
            </a:r>
          </a:p>
          <a:p>
            <a:r>
              <a:rPr lang="ar-SA" sz="2400" b="1" dirty="0" smtClean="0">
                <a:cs typeface="Akhbar MT" pitchFamily="2" charset="-78"/>
              </a:rPr>
              <a:t>ارتفاع </a:t>
            </a:r>
            <a:r>
              <a:rPr lang="ar-SA" sz="2400" b="1" dirty="0" smtClean="0">
                <a:cs typeface="Akhbar MT" pitchFamily="2" charset="-78"/>
              </a:rPr>
              <a:t>الدرجات قد يدل على شعور العميل بالاغتراب والبعد عن بيئته وقد يعكس ذلك عمليه </a:t>
            </a:r>
            <a:r>
              <a:rPr lang="ar-SA" sz="2400" b="1" dirty="0" err="1" smtClean="0">
                <a:cs typeface="Akhbar MT" pitchFamily="2" charset="-78"/>
              </a:rPr>
              <a:t>فصامية</a:t>
            </a:r>
            <a:r>
              <a:rPr lang="ar-SA" sz="2400" b="1" dirty="0" smtClean="0">
                <a:cs typeface="Akhbar MT" pitchFamily="2" charset="-78"/>
              </a:rPr>
              <a:t> أو موقفا ضاغطا وقد يكون ارتفاع الدرجات مؤشرا لوجود اضطراب فكري والتدخلات العلاجية ويتعين أن تكون موجهه ومباشرة ومن النوع التعضيدي المساند </a:t>
            </a:r>
          </a:p>
          <a:p>
            <a:endParaRPr lang="ar-SA" sz="2400" dirty="0">
              <a:cs typeface="Akhbar MT"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ثانيا : المقاييس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الاكلينكية</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
        <p:nvSpPr>
          <p:cNvPr id="6" name="مستطيل 5"/>
          <p:cNvSpPr/>
          <p:nvPr/>
        </p:nvSpPr>
        <p:spPr>
          <a:xfrm>
            <a:off x="428596" y="1428736"/>
            <a:ext cx="8072494" cy="4154984"/>
          </a:xfrm>
          <a:prstGeom prst="rect">
            <a:avLst/>
          </a:prstGeom>
        </p:spPr>
        <p:txBody>
          <a:bodyPr wrap="square">
            <a:spAutoFit/>
          </a:bodyPr>
          <a:lstStyle/>
          <a:p>
            <a:r>
              <a:rPr lang="ar-SA" sz="2400" b="1" dirty="0" smtClean="0">
                <a:solidFill>
                  <a:schemeClr val="accent1"/>
                </a:solidFill>
                <a:cs typeface="Akhbar MT" pitchFamily="2" charset="-78"/>
              </a:rPr>
              <a:t>9/ مقياس الهوس الخفيف ( </a:t>
            </a:r>
            <a:r>
              <a:rPr lang="ar-SA" sz="2400" b="1" dirty="0" err="1" smtClean="0">
                <a:solidFill>
                  <a:schemeClr val="accent1"/>
                </a:solidFill>
                <a:cs typeface="Akhbar MT" pitchFamily="2" charset="-78"/>
              </a:rPr>
              <a:t>م</a:t>
            </a:r>
            <a:r>
              <a:rPr lang="ar-SA" sz="2400" b="1" dirty="0" smtClean="0">
                <a:solidFill>
                  <a:schemeClr val="accent1"/>
                </a:solidFill>
                <a:cs typeface="Akhbar MT" pitchFamily="2" charset="-78"/>
              </a:rPr>
              <a:t> أ ) </a:t>
            </a:r>
            <a:r>
              <a:rPr lang="en-US" sz="2400" b="1" dirty="0" smtClean="0">
                <a:solidFill>
                  <a:schemeClr val="accent1"/>
                </a:solidFill>
                <a:cs typeface="Akhbar MT" pitchFamily="2" charset="-78"/>
              </a:rPr>
              <a:t>hypomania </a:t>
            </a:r>
          </a:p>
          <a:p>
            <a:r>
              <a:rPr lang="ar-SA" sz="2400" b="1" dirty="0" smtClean="0">
                <a:cs typeface="Akhbar MT" pitchFamily="2" charset="-78"/>
              </a:rPr>
              <a:t>ارتفاع الدرجات قد يصف الفرد بالنشاط الزائد والاندفاع </a:t>
            </a:r>
            <a:r>
              <a:rPr lang="ar-SA" sz="2400" b="1" dirty="0" smtClean="0">
                <a:cs typeface="Akhbar MT" pitchFamily="2" charset="-78"/>
              </a:rPr>
              <a:t> في الفكر والعمل ومختلف </a:t>
            </a:r>
            <a:r>
              <a:rPr lang="ar-SA" sz="2400" b="1" dirty="0" smtClean="0">
                <a:cs typeface="Akhbar MT" pitchFamily="2" charset="-78"/>
              </a:rPr>
              <a:t>جوانب السلوك حيث يغلب عليها طابع المبالغة .</a:t>
            </a:r>
          </a:p>
          <a:p>
            <a:r>
              <a:rPr lang="ar-SA" sz="2400" b="1" dirty="0" smtClean="0">
                <a:cs typeface="Akhbar MT" pitchFamily="2" charset="-78"/>
              </a:rPr>
              <a:t>ويواجه </a:t>
            </a:r>
            <a:r>
              <a:rPr lang="ar-SA" sz="2400" b="1" dirty="0" smtClean="0">
                <a:cs typeface="Akhbar MT" pitchFamily="2" charset="-78"/>
              </a:rPr>
              <a:t>الفرد ذوي الدرجات المرتفعة مشكلات في التحكم بسلوكه والعدوان والهياج . </a:t>
            </a:r>
          </a:p>
          <a:p>
            <a:endParaRPr lang="ar-SA" sz="2400" b="1" dirty="0" smtClean="0">
              <a:solidFill>
                <a:schemeClr val="accent1"/>
              </a:solidFill>
              <a:cs typeface="Akhbar MT" pitchFamily="2" charset="-78"/>
            </a:endParaRPr>
          </a:p>
          <a:p>
            <a:r>
              <a:rPr lang="ar-SA" sz="2400" b="1" dirty="0" smtClean="0">
                <a:solidFill>
                  <a:schemeClr val="accent1"/>
                </a:solidFill>
                <a:cs typeface="Akhbar MT" pitchFamily="2" charset="-78"/>
              </a:rPr>
              <a:t>10/ مقياس الانطواء الاجتماعي ( </a:t>
            </a:r>
            <a:r>
              <a:rPr lang="ar-SA" sz="2400" b="1" dirty="0" err="1" smtClean="0">
                <a:solidFill>
                  <a:schemeClr val="accent1"/>
                </a:solidFill>
                <a:cs typeface="Akhbar MT" pitchFamily="2" charset="-78"/>
              </a:rPr>
              <a:t>س</a:t>
            </a:r>
            <a:r>
              <a:rPr lang="ar-SA" sz="2400" b="1" dirty="0" smtClean="0">
                <a:solidFill>
                  <a:schemeClr val="accent1"/>
                </a:solidFill>
                <a:cs typeface="Akhbar MT" pitchFamily="2" charset="-78"/>
              </a:rPr>
              <a:t> ي) </a:t>
            </a:r>
            <a:r>
              <a:rPr lang="en-US" sz="2400" b="1" dirty="0" smtClean="0">
                <a:solidFill>
                  <a:schemeClr val="accent1"/>
                </a:solidFill>
                <a:cs typeface="Akhbar MT" pitchFamily="2" charset="-78"/>
              </a:rPr>
              <a:t>social introversion </a:t>
            </a:r>
          </a:p>
          <a:p>
            <a:r>
              <a:rPr lang="ar-SA" sz="2400" b="1" dirty="0" smtClean="0">
                <a:cs typeface="Akhbar MT" pitchFamily="2" charset="-78"/>
              </a:rPr>
              <a:t>يتكون من 70 فقرة تتناول تقييم الانطواء الاجتماعي </a:t>
            </a:r>
            <a:r>
              <a:rPr lang="ar-SA" sz="2400" b="1" dirty="0" smtClean="0">
                <a:cs typeface="Akhbar MT" pitchFamily="2" charset="-78"/>
              </a:rPr>
              <a:t>.</a:t>
            </a:r>
          </a:p>
          <a:p>
            <a:r>
              <a:rPr lang="ar-SA" sz="2400" b="1" dirty="0" smtClean="0">
                <a:cs typeface="Akhbar MT" pitchFamily="2" charset="-78"/>
              </a:rPr>
              <a:t> </a:t>
            </a:r>
            <a:r>
              <a:rPr lang="ar-SA" sz="2400" b="1" dirty="0" smtClean="0">
                <a:cs typeface="Akhbar MT" pitchFamily="2" charset="-78"/>
              </a:rPr>
              <a:t>تعكس الدرجات المرتفعة الانطواء الاجتماعي وهو الذي يعني عدم الشعور بالارتياح في المواقف الاجتماعية والابتعاد عن مثل هذه التفاعلات قدر المستطاع ، بارتفاع الدرجة يوصف العميل بالانزواء وتجنب الآخرين ويقل احتمال التفعيل بينما يزداد السلوك التأملي ويوصف الفرد عادة بأنه قليل الكفاءة الاجتماعية ومنعزل وقلق من تفاعله مع الآخرين </a:t>
            </a:r>
            <a:endParaRPr lang="ar-SA" sz="2400" dirty="0">
              <a:cs typeface="Akhbar MT"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طريقة تطبيق الاختبار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
        <p:nvSpPr>
          <p:cNvPr id="6" name="مستطيل 5"/>
          <p:cNvSpPr/>
          <p:nvPr/>
        </p:nvSpPr>
        <p:spPr>
          <a:xfrm>
            <a:off x="428596" y="1428736"/>
            <a:ext cx="8072494" cy="4154984"/>
          </a:xfrm>
          <a:prstGeom prst="rect">
            <a:avLst/>
          </a:prstGeom>
        </p:spPr>
        <p:txBody>
          <a:bodyPr wrap="square">
            <a:spAutoFit/>
          </a:bodyPr>
          <a:lstStyle/>
          <a:p>
            <a:endParaRPr lang="ar-SA" sz="2400" dirty="0" smtClean="0">
              <a:cs typeface="Akhbar MT" pitchFamily="2" charset="-78"/>
            </a:endParaRPr>
          </a:p>
          <a:p>
            <a:endParaRPr lang="ar-SA" sz="2400" dirty="0" smtClean="0">
              <a:cs typeface="Akhbar MT" pitchFamily="2" charset="-78"/>
            </a:endParaRPr>
          </a:p>
          <a:p>
            <a:r>
              <a:rPr lang="ar-SA" sz="2400" dirty="0" smtClean="0">
                <a:cs typeface="Akhbar MT" pitchFamily="2" charset="-78"/>
              </a:rPr>
              <a:t>يتم تطبيق الاختبار من خلال </a:t>
            </a:r>
            <a:r>
              <a:rPr lang="ar-SA" sz="2400" dirty="0" smtClean="0">
                <a:cs typeface="Akhbar MT" pitchFamily="2" charset="-78"/>
              </a:rPr>
              <a:t>إجابة المفحوص على كافة بنود المقياس (566) بند وتسجيل </a:t>
            </a:r>
            <a:r>
              <a:rPr lang="ar-SA" sz="2400" dirty="0" err="1" smtClean="0">
                <a:cs typeface="Akhbar MT" pitchFamily="2" charset="-78"/>
              </a:rPr>
              <a:t>الاجابة</a:t>
            </a:r>
            <a:r>
              <a:rPr lang="ar-SA" sz="2400" dirty="0" smtClean="0">
                <a:cs typeface="Akhbar MT" pitchFamily="2" charset="-78"/>
              </a:rPr>
              <a:t> على ورقة الإجابة ، حيث تتم الإجابة باستخدام 3 بدائل </a:t>
            </a:r>
          </a:p>
          <a:p>
            <a:r>
              <a:rPr lang="ar-SA" sz="2400" dirty="0" smtClean="0">
                <a:cs typeface="Akhbar MT" pitchFamily="2" charset="-78"/>
              </a:rPr>
              <a:t> </a:t>
            </a:r>
            <a:endParaRPr lang="ar-SA" sz="2400" dirty="0" smtClean="0">
              <a:cs typeface="Akhbar MT" pitchFamily="2" charset="-78"/>
            </a:endParaRPr>
          </a:p>
          <a:p>
            <a:r>
              <a:rPr lang="ar-SA" sz="2400" dirty="0" smtClean="0">
                <a:cs typeface="Akhbar MT" pitchFamily="2" charset="-78"/>
              </a:rPr>
              <a:t>إذا كانت العبارة تنطبق تضلل الخيار ( نعم ) </a:t>
            </a:r>
          </a:p>
          <a:p>
            <a:r>
              <a:rPr lang="ar-SA" sz="2400" dirty="0" smtClean="0">
                <a:cs typeface="Akhbar MT" pitchFamily="2" charset="-78"/>
              </a:rPr>
              <a:t>إذا كانت العبارة لا تنطبق تظلل الخيار ( لا ) </a:t>
            </a:r>
          </a:p>
          <a:p>
            <a:r>
              <a:rPr lang="ar-SA" sz="2400" dirty="0" smtClean="0">
                <a:cs typeface="Akhbar MT" pitchFamily="2" charset="-78"/>
              </a:rPr>
              <a:t>إذا كان المفحوص لا يستطيع تحديد احد الخيارين يختار لا ادري وفي هذه الحالة يترك المساحة الخاصة بهذه العبارة فارغة دون تحديد . </a:t>
            </a:r>
          </a:p>
          <a:p>
            <a:endParaRPr lang="ar-SA" sz="2400" dirty="0" smtClean="0">
              <a:cs typeface="Akhbar MT" pitchFamily="2" charset="-78"/>
            </a:endParaRPr>
          </a:p>
          <a:p>
            <a:endParaRPr lang="ar-SA" sz="2400" dirty="0">
              <a:cs typeface="Akhbar MT"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اعتبارات عامة قبل التصحيح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6" name="مستطيل 5"/>
          <p:cNvSpPr/>
          <p:nvPr/>
        </p:nvSpPr>
        <p:spPr>
          <a:xfrm>
            <a:off x="500034" y="1142984"/>
            <a:ext cx="8072494" cy="4524315"/>
          </a:xfrm>
          <a:prstGeom prst="rect">
            <a:avLst/>
          </a:prstGeom>
        </p:spPr>
        <p:txBody>
          <a:bodyPr wrap="square">
            <a:spAutoFit/>
          </a:bodyPr>
          <a:lstStyle/>
          <a:p>
            <a:endParaRPr lang="ar-SA" sz="2400" dirty="0" smtClean="0">
              <a:cs typeface="Akhbar MT" pitchFamily="2" charset="-78"/>
            </a:endParaRPr>
          </a:p>
          <a:p>
            <a:pPr marL="457200" indent="-457200">
              <a:buAutoNum type="arabicPeriod"/>
            </a:pPr>
            <a:r>
              <a:rPr lang="ar-SA" sz="2400" dirty="0" smtClean="0">
                <a:cs typeface="Akhbar MT" pitchFamily="2" charset="-78"/>
              </a:rPr>
              <a:t>يجب إشعار المفحوص بالهدف من تطبيق الاختبار علية . </a:t>
            </a:r>
          </a:p>
          <a:p>
            <a:pPr marL="457200" indent="-457200">
              <a:buAutoNum type="arabicPeriod"/>
            </a:pPr>
            <a:r>
              <a:rPr lang="ar-SA" sz="2400" dirty="0" smtClean="0">
                <a:cs typeface="Akhbar MT" pitchFamily="2" charset="-78"/>
              </a:rPr>
              <a:t>تجنب مساعدة المفحوص في الإجابة على الاختبار </a:t>
            </a:r>
          </a:p>
          <a:p>
            <a:pPr marL="457200" indent="-457200">
              <a:buAutoNum type="arabicPeriod"/>
            </a:pPr>
            <a:r>
              <a:rPr lang="ar-SA" sz="2400" dirty="0" smtClean="0">
                <a:cs typeface="Akhbar MT" pitchFamily="2" charset="-78"/>
              </a:rPr>
              <a:t>أكد على المفحوص بأنه يجب أن يختار إجابته بما يعكس أفكاره ومشاعره وسلوكياته وخبراته الشخصية </a:t>
            </a:r>
          </a:p>
          <a:p>
            <a:pPr marL="457200" indent="-457200">
              <a:buAutoNum type="arabicPeriod"/>
            </a:pPr>
            <a:r>
              <a:rPr lang="ar-SA" sz="2400" dirty="0" smtClean="0">
                <a:cs typeface="Akhbar MT" pitchFamily="2" charset="-78"/>
              </a:rPr>
              <a:t>يجب التأكد من اكتمال ملئ البيانات الشخصية أعلى ورقة الإجابة ، والتركيز على كتابة الجنس ، وذلك </a:t>
            </a:r>
            <a:r>
              <a:rPr lang="ar-SA" sz="2400" dirty="0" smtClean="0">
                <a:cs typeface="Akhbar MT" pitchFamily="2" charset="-78"/>
              </a:rPr>
              <a:t>لتحديد المفتاح الخاص بمقياس الذكورة والأنوثة . </a:t>
            </a:r>
          </a:p>
          <a:p>
            <a:pPr marL="457200" indent="-457200">
              <a:buAutoNum type="arabicPeriod"/>
            </a:pPr>
            <a:r>
              <a:rPr lang="ar-SA" sz="2400" dirty="0" smtClean="0">
                <a:cs typeface="Akhbar MT" pitchFamily="2" charset="-78"/>
              </a:rPr>
              <a:t>تملئ جميع البيانات الأولية باستثناء خانة التشخيص تترك للأخير . </a:t>
            </a:r>
          </a:p>
          <a:p>
            <a:pPr marL="457200" indent="-457200">
              <a:buAutoNum type="arabicPeriod"/>
            </a:pPr>
            <a:r>
              <a:rPr lang="ar-SA" sz="2400" dirty="0" smtClean="0">
                <a:cs typeface="Akhbar MT" pitchFamily="2" charset="-78"/>
              </a:rPr>
              <a:t>الالتزام بزوايا المفتاح الأربع ( الرمز والرقم ) تثبت على الزوايا </a:t>
            </a:r>
          </a:p>
          <a:p>
            <a:pPr marL="457200" indent="-457200">
              <a:buAutoNum type="arabicPeriod"/>
            </a:pPr>
            <a:endParaRPr lang="ar-SA" sz="2400" dirty="0" smtClean="0">
              <a:cs typeface="Akhbar MT" pitchFamily="2" charset="-78"/>
            </a:endParaRPr>
          </a:p>
          <a:p>
            <a:endParaRPr lang="ar-SA" sz="2400" dirty="0" smtClean="0">
              <a:cs typeface="Akhbar MT" pitchFamily="2" charset="-78"/>
            </a:endParaRPr>
          </a:p>
          <a:p>
            <a:endParaRPr lang="ar-SA" sz="2400" dirty="0">
              <a:cs typeface="Akhbar MT"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اعتبارات عامة قبل التصحيح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6" name="مستطيل 5"/>
          <p:cNvSpPr/>
          <p:nvPr/>
        </p:nvSpPr>
        <p:spPr>
          <a:xfrm>
            <a:off x="500034" y="1142984"/>
            <a:ext cx="8072494" cy="6740307"/>
          </a:xfrm>
          <a:prstGeom prst="rect">
            <a:avLst/>
          </a:prstGeom>
        </p:spPr>
        <p:txBody>
          <a:bodyPr wrap="square">
            <a:spAutoFit/>
          </a:bodyPr>
          <a:lstStyle/>
          <a:p>
            <a:endParaRPr lang="ar-SA" sz="2400" dirty="0" smtClean="0">
              <a:cs typeface="Akhbar MT" pitchFamily="2" charset="-78"/>
            </a:endParaRPr>
          </a:p>
          <a:p>
            <a:pPr marL="457200" indent="-457200">
              <a:buAutoNum type="arabicPeriod"/>
            </a:pPr>
            <a:r>
              <a:rPr lang="ar-SA" sz="2400" dirty="0" smtClean="0">
                <a:cs typeface="Akhbar MT" pitchFamily="2" charset="-78"/>
              </a:rPr>
              <a:t>بعض المقاييس لها مفتاحين ( أمامي + خلفي ) وهي ( </a:t>
            </a:r>
            <a:r>
              <a:rPr lang="ar-SA" sz="2400" dirty="0" err="1" smtClean="0">
                <a:cs typeface="Akhbar MT" pitchFamily="2" charset="-78"/>
              </a:rPr>
              <a:t>ب</a:t>
            </a:r>
            <a:r>
              <a:rPr lang="ar-SA" sz="2400" dirty="0" smtClean="0">
                <a:cs typeface="Akhbar MT" pitchFamily="2" charset="-78"/>
              </a:rPr>
              <a:t> أ ، </a:t>
            </a:r>
            <a:r>
              <a:rPr lang="ar-SA" sz="2400" dirty="0" err="1" smtClean="0">
                <a:cs typeface="Akhbar MT" pitchFamily="2" charset="-78"/>
              </a:rPr>
              <a:t>ب</a:t>
            </a:r>
            <a:r>
              <a:rPr lang="ar-SA" sz="2400" dirty="0" smtClean="0">
                <a:cs typeface="Akhbar MT" pitchFamily="2" charset="-78"/>
              </a:rPr>
              <a:t> ت ، </a:t>
            </a:r>
            <a:r>
              <a:rPr lang="ar-SA" sz="2400" dirty="0" err="1" smtClean="0">
                <a:cs typeface="Akhbar MT" pitchFamily="2" charset="-78"/>
              </a:rPr>
              <a:t>س</a:t>
            </a:r>
            <a:r>
              <a:rPr lang="ar-SA" sz="2400" dirty="0" smtClean="0">
                <a:cs typeface="Akhbar MT" pitchFamily="2" charset="-78"/>
              </a:rPr>
              <a:t> ك ، </a:t>
            </a:r>
            <a:r>
              <a:rPr lang="ar-SA" sz="2400" dirty="0" err="1" smtClean="0">
                <a:cs typeface="Akhbar MT" pitchFamily="2" charset="-78"/>
              </a:rPr>
              <a:t>س</a:t>
            </a:r>
            <a:r>
              <a:rPr lang="ar-SA" sz="2400" dirty="0" smtClean="0">
                <a:cs typeface="Akhbar MT" pitchFamily="2" charset="-78"/>
              </a:rPr>
              <a:t> ي ) بالإضافة لمقياس التصحيح </a:t>
            </a:r>
            <a:r>
              <a:rPr lang="ar-SA" sz="2400" dirty="0" err="1" smtClean="0">
                <a:cs typeface="Akhbar MT" pitchFamily="2" charset="-78"/>
              </a:rPr>
              <a:t>ك</a:t>
            </a:r>
            <a:r>
              <a:rPr lang="ar-SA" sz="2400" dirty="0" smtClean="0">
                <a:cs typeface="Akhbar MT" pitchFamily="2" charset="-78"/>
              </a:rPr>
              <a:t> . </a:t>
            </a:r>
          </a:p>
          <a:p>
            <a:pPr marL="457200" indent="-457200">
              <a:buAutoNum type="arabicPeriod"/>
            </a:pPr>
            <a:r>
              <a:rPr lang="ar-SA" sz="2400" dirty="0" smtClean="0">
                <a:cs typeface="Akhbar MT" pitchFamily="2" charset="-78"/>
              </a:rPr>
              <a:t>في حال كان للمقياس مفتاحين يستخدم الأمامي مع ورقة الإجابة الأمامية ، والخلفي مع ورقة الإجابة الخلفية . </a:t>
            </a:r>
          </a:p>
          <a:p>
            <a:pPr marL="457200" indent="-457200">
              <a:buAutoNum type="arabicPeriod"/>
            </a:pPr>
            <a:r>
              <a:rPr lang="ar-SA" sz="2400" dirty="0" smtClean="0">
                <a:cs typeface="Akhbar MT" pitchFamily="2" charset="-78"/>
              </a:rPr>
              <a:t>في حال كان للمقياس مفتاح واحد فقط ، نستخدمه على ورقة المقياس الأمامية وليست الخلفية .</a:t>
            </a:r>
          </a:p>
          <a:p>
            <a:pPr marL="457200" indent="-457200">
              <a:buAutoNum type="arabicPeriod"/>
            </a:pPr>
            <a:r>
              <a:rPr lang="ar-SA" sz="2400" dirty="0" smtClean="0">
                <a:cs typeface="Akhbar MT" pitchFamily="2" charset="-78"/>
              </a:rPr>
              <a:t>تفسر نتائج الاختبار على ضوء الدرجات على المقاييس ( الصدق </a:t>
            </a:r>
            <a:r>
              <a:rPr lang="ar-SA" sz="2400" dirty="0" err="1" smtClean="0">
                <a:cs typeface="Akhbar MT" pitchFamily="2" charset="-78"/>
              </a:rPr>
              <a:t>والاكلنيكية</a:t>
            </a:r>
            <a:r>
              <a:rPr lang="ar-SA" sz="2400" dirty="0" smtClean="0">
                <a:cs typeface="Akhbar MT" pitchFamily="2" charset="-78"/>
              </a:rPr>
              <a:t> )  ومطالعة الصفحة النفسية للمقاييس ككل مجتمعة ، وما خرج به الأخصائي عند مقابلته للمريض قبل وبعد تطبيق الاختبار ، بالإضافة لما يحتويه ملف المفحوص من ملحوظات سريريه ونتائج فحص سابقة . </a:t>
            </a:r>
          </a:p>
          <a:p>
            <a:pPr marL="457200" indent="-457200">
              <a:buAutoNum type="arabicPeriod"/>
            </a:pPr>
            <a:r>
              <a:rPr lang="ar-SA" sz="2400" dirty="0" smtClean="0">
                <a:cs typeface="Akhbar MT" pitchFamily="2" charset="-78"/>
              </a:rPr>
              <a:t>يجب دائما استحضار حقيقة كون الاختبار لا يقيس اضطرابات وإنما سمات تميل لأن توجد عند من يعانون من هذه الاضطرابات ، فحصول المفحوص على درجة مرتفعة بمقياس </a:t>
            </a:r>
            <a:r>
              <a:rPr lang="ar-SA" sz="2400" dirty="0" err="1" smtClean="0">
                <a:cs typeface="Akhbar MT" pitchFamily="2" charset="-78"/>
              </a:rPr>
              <a:t>الفصام</a:t>
            </a:r>
            <a:r>
              <a:rPr lang="ar-SA" sz="2400" dirty="0" smtClean="0">
                <a:cs typeface="Akhbar MT" pitchFamily="2" charset="-78"/>
              </a:rPr>
              <a:t> لا يعني إصابته </a:t>
            </a:r>
            <a:r>
              <a:rPr lang="ar-SA" sz="2400" dirty="0" err="1" smtClean="0">
                <a:cs typeface="Akhbar MT" pitchFamily="2" charset="-78"/>
              </a:rPr>
              <a:t>بالفصام</a:t>
            </a:r>
            <a:r>
              <a:rPr lang="ar-SA" sz="2400" dirty="0" smtClean="0">
                <a:cs typeface="Akhbar MT" pitchFamily="2" charset="-78"/>
              </a:rPr>
              <a:t> </a:t>
            </a:r>
          </a:p>
          <a:p>
            <a:pPr marL="457200" indent="-457200">
              <a:buAutoNum type="arabicPeriod"/>
            </a:pPr>
            <a:r>
              <a:rPr lang="ar-SA" sz="2400" dirty="0" smtClean="0">
                <a:cs typeface="Akhbar MT" pitchFamily="2" charset="-78"/>
              </a:rPr>
              <a:t>يمكن للاختبار أن يكون أداة مفيدة في المساعدة بتصنيف ( تشخيص ) الاضطرابات النفسية ولكن يجب دائما التنبه للملحوظة السابقة .</a:t>
            </a:r>
          </a:p>
          <a:p>
            <a:pPr marL="457200" indent="-457200">
              <a:buAutoNum type="arabicPeriod"/>
            </a:pPr>
            <a:endParaRPr lang="ar-SA" sz="2400" dirty="0" smtClean="0">
              <a:cs typeface="Akhbar MT" pitchFamily="2" charset="-78"/>
            </a:endParaRPr>
          </a:p>
          <a:p>
            <a:pPr marL="457200" indent="-457200">
              <a:buAutoNum type="arabicPeriod"/>
            </a:pPr>
            <a:endParaRPr lang="ar-SA" sz="2400" dirty="0" smtClean="0">
              <a:cs typeface="Akhbar MT" pitchFamily="2" charset="-78"/>
            </a:endParaRPr>
          </a:p>
          <a:p>
            <a:endParaRPr lang="ar-SA" sz="2400" dirty="0" smtClean="0">
              <a:cs typeface="Akhbar MT" pitchFamily="2" charset="-78"/>
            </a:endParaRPr>
          </a:p>
          <a:p>
            <a:endParaRPr lang="ar-SA" sz="2400" dirty="0">
              <a:cs typeface="Akhbar MT"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785926"/>
            <a:ext cx="8229600" cy="4371034"/>
          </a:xfrm>
        </p:spPr>
        <p:txBody>
          <a:bodyPr>
            <a:normAutofit/>
          </a:bodyPr>
          <a:lstStyle/>
          <a:p>
            <a:pPr>
              <a:buFont typeface="Arial" pitchFamily="34" charset="0"/>
              <a:buChar char="•"/>
            </a:pPr>
            <a:r>
              <a:rPr lang="ar-SA" dirty="0" smtClean="0">
                <a:cs typeface="Akhbar MT" pitchFamily="2" charset="-78"/>
              </a:rPr>
              <a:t>صمم في صيغته الأصلية في أواخر الثلاثينيات الميلادية من القرن الماضي </a:t>
            </a:r>
            <a:r>
              <a:rPr lang="ar-SA" dirty="0" smtClean="0">
                <a:cs typeface="Akhbar MT" pitchFamily="2" charset="-78"/>
              </a:rPr>
              <a:t>خلال الفترة الزمنية مابين 1930-1940م </a:t>
            </a:r>
            <a:endParaRPr lang="ar-SA" dirty="0" smtClean="0">
              <a:cs typeface="Akhbar MT" pitchFamily="2" charset="-78"/>
            </a:endParaRPr>
          </a:p>
          <a:p>
            <a:pPr>
              <a:buFont typeface="Arial" pitchFamily="34" charset="0"/>
              <a:buChar char="•"/>
            </a:pPr>
            <a:r>
              <a:rPr lang="ar-SA" dirty="0" smtClean="0">
                <a:cs typeface="Akhbar MT" pitchFamily="2" charset="-78"/>
              </a:rPr>
              <a:t>وضعه </a:t>
            </a:r>
            <a:r>
              <a:rPr lang="ar-SA" dirty="0" err="1" smtClean="0">
                <a:cs typeface="Akhbar MT" pitchFamily="2" charset="-78"/>
              </a:rPr>
              <a:t>هاثواي</a:t>
            </a:r>
            <a:r>
              <a:rPr lang="ar-SA" dirty="0" smtClean="0">
                <a:cs typeface="Akhbar MT" pitchFamily="2" charset="-78"/>
              </a:rPr>
              <a:t> </a:t>
            </a:r>
            <a:r>
              <a:rPr lang="en-US" dirty="0" smtClean="0">
                <a:cs typeface="Akhbar MT" pitchFamily="2" charset="-78"/>
              </a:rPr>
              <a:t>HATHAWAY </a:t>
            </a:r>
            <a:r>
              <a:rPr lang="ar-SA" dirty="0" smtClean="0">
                <a:cs typeface="Akhbar MT" pitchFamily="2" charset="-78"/>
              </a:rPr>
              <a:t>و </a:t>
            </a:r>
            <a:r>
              <a:rPr lang="ar-SA" dirty="0" err="1" smtClean="0">
                <a:cs typeface="Akhbar MT" pitchFamily="2" charset="-78"/>
              </a:rPr>
              <a:t>ماكينلي</a:t>
            </a:r>
            <a:r>
              <a:rPr lang="ar-SA" dirty="0" smtClean="0">
                <a:cs typeface="Akhbar MT" pitchFamily="2" charset="-78"/>
              </a:rPr>
              <a:t> </a:t>
            </a:r>
            <a:r>
              <a:rPr lang="en-US" dirty="0" smtClean="0">
                <a:cs typeface="Akhbar MT" pitchFamily="2" charset="-78"/>
              </a:rPr>
              <a:t>MCKINLEY </a:t>
            </a:r>
            <a:r>
              <a:rPr lang="ar-SA" dirty="0" smtClean="0">
                <a:cs typeface="Akhbar MT" pitchFamily="2" charset="-78"/>
              </a:rPr>
              <a:t>في مستشفيات جامعة </a:t>
            </a:r>
            <a:r>
              <a:rPr lang="ar-SA" dirty="0" err="1" smtClean="0">
                <a:cs typeface="Akhbar MT" pitchFamily="2" charset="-78"/>
              </a:rPr>
              <a:t>مينسوتا</a:t>
            </a:r>
            <a:r>
              <a:rPr lang="ar-SA" dirty="0" smtClean="0">
                <a:cs typeface="Akhbar MT" pitchFamily="2" charset="-78"/>
              </a:rPr>
              <a:t> الأمريكية . </a:t>
            </a:r>
            <a:endParaRPr lang="ar-SA" dirty="0" smtClean="0">
              <a:cs typeface="Akhbar MT" pitchFamily="2" charset="-78"/>
            </a:endParaRPr>
          </a:p>
          <a:p>
            <a:pPr>
              <a:buFont typeface="Arial" pitchFamily="34" charset="0"/>
              <a:buChar char="•"/>
            </a:pPr>
            <a:r>
              <a:rPr lang="ar-SA" dirty="0" smtClean="0">
                <a:cs typeface="Akhbar MT" pitchFamily="2" charset="-78"/>
              </a:rPr>
              <a:t>يهدف المقياس لمد السيكولوجي بصورة متكاملة عن جميع الجوانب الهامة والمتعددة في الشخصية ، حيث يعتبر من أوسع اختبارات الشخصية انتشارا . </a:t>
            </a:r>
            <a:endParaRPr lang="ar-SA" dirty="0" smtClean="0">
              <a:cs typeface="Akhbar MT" pitchFamily="2" charset="-78"/>
            </a:endParaRPr>
          </a:p>
          <a:p>
            <a:pPr>
              <a:buFont typeface="Arial" pitchFamily="34" charset="0"/>
              <a:buChar char="•"/>
            </a:pPr>
            <a:r>
              <a:rPr lang="ar-SA" dirty="0" smtClean="0">
                <a:cs typeface="Akhbar MT" pitchFamily="2" charset="-78"/>
              </a:rPr>
              <a:t>يعتبر من أكثر الاختبارات النفسية استخداما ، وميزته أنه </a:t>
            </a:r>
            <a:r>
              <a:rPr lang="ar-SA" dirty="0" smtClean="0">
                <a:cs typeface="Akhbar MT" pitchFamily="2" charset="-78"/>
              </a:rPr>
              <a:t>لا يستطيع </a:t>
            </a:r>
            <a:r>
              <a:rPr lang="ar-SA" dirty="0" smtClean="0">
                <a:cs typeface="Akhbar MT" pitchFamily="2" charset="-78"/>
              </a:rPr>
              <a:t>استخدامه بشكل جيد سوى الأخصائي النفسي </a:t>
            </a:r>
            <a:r>
              <a:rPr lang="ar-SA" dirty="0" err="1" smtClean="0">
                <a:cs typeface="Akhbar MT" pitchFamily="2" charset="-78"/>
              </a:rPr>
              <a:t>الاكلينكي</a:t>
            </a:r>
            <a:r>
              <a:rPr lang="ar-SA" dirty="0" smtClean="0">
                <a:cs typeface="Akhbar MT" pitchFamily="2" charset="-78"/>
              </a:rPr>
              <a:t> . </a:t>
            </a:r>
          </a:p>
          <a:p>
            <a:pPr>
              <a:buFont typeface="Arial" pitchFamily="34" charset="0"/>
              <a:buChar char="•"/>
            </a:pPr>
            <a:r>
              <a:rPr lang="ar-SA" dirty="0" smtClean="0">
                <a:cs typeface="Akhbar MT" pitchFamily="2" charset="-78"/>
              </a:rPr>
              <a:t>تمت مراجعته في 1989 وصدرت بذلك النسخة الثانية له </a:t>
            </a:r>
            <a:r>
              <a:rPr lang="en-US" dirty="0" smtClean="0">
                <a:cs typeface="Akhbar MT" pitchFamily="2" charset="-78"/>
              </a:rPr>
              <a:t>MMPI-2</a:t>
            </a:r>
          </a:p>
          <a:p>
            <a:endParaRPr lang="ar-SA" dirty="0">
              <a:cs typeface="Akhbar MT" pitchFamily="2" charset="-78"/>
            </a:endParaRPr>
          </a:p>
        </p:txBody>
      </p:sp>
      <p:sp>
        <p:nvSpPr>
          <p:cNvPr id="4" name="خماسي 3"/>
          <p:cNvSpPr/>
          <p:nvPr/>
        </p:nvSpPr>
        <p:spPr>
          <a:xfrm>
            <a:off x="0" y="642918"/>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نشأة المقياس وتاريخ إعداده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785926"/>
            <a:ext cx="8229600" cy="4371034"/>
          </a:xfrm>
        </p:spPr>
        <p:txBody>
          <a:bodyPr/>
          <a:lstStyle/>
          <a:p>
            <a:pPr algn="ctr">
              <a:buNone/>
            </a:pPr>
            <a:r>
              <a:rPr lang="ar-SA" dirty="0" smtClean="0">
                <a:cs typeface="Akhbar MT" pitchFamily="2" charset="-78"/>
              </a:rPr>
              <a:t>للاختبار صورتان : </a:t>
            </a:r>
          </a:p>
          <a:p>
            <a:pPr algn="ctr">
              <a:buNone/>
            </a:pPr>
            <a:r>
              <a:rPr lang="ar-SA" dirty="0" smtClean="0">
                <a:cs typeface="Akhbar MT" pitchFamily="2" charset="-78"/>
              </a:rPr>
              <a:t>1/ فردية تحتوي على 550 عبارة وكل واحدة منها مكتوبة على ورقة مستقلة ، يقوم الشخص بتصنيف تلك البطاقات إلى 3 قوائم ( نعم </a:t>
            </a:r>
            <a:r>
              <a:rPr lang="ar-SA" dirty="0" smtClean="0">
                <a:cs typeface="Akhbar MT" pitchFamily="2" charset="-78"/>
              </a:rPr>
              <a:t>، لا ، لا أدري ) وذلك وفقا لإجابته . </a:t>
            </a:r>
          </a:p>
          <a:p>
            <a:pPr algn="ctr">
              <a:buNone/>
            </a:pPr>
            <a:endParaRPr lang="ar-SA" dirty="0" smtClean="0">
              <a:cs typeface="Akhbar MT" pitchFamily="2" charset="-78"/>
            </a:endParaRPr>
          </a:p>
          <a:p>
            <a:pPr algn="ctr">
              <a:buNone/>
            </a:pPr>
            <a:r>
              <a:rPr lang="ar-SA" dirty="0" smtClean="0">
                <a:cs typeface="Akhbar MT" pitchFamily="2" charset="-78"/>
              </a:rPr>
              <a:t>2/ الصورة الجمعية موجودة في كتيب يحتوي على 566 عبارة منها 550 عبارة واردة في الصورة الفردية مضافا لها عبارات مكررة في كتيب وورقة إجابة </a:t>
            </a:r>
          </a:p>
          <a:p>
            <a:pPr algn="ctr">
              <a:buNone/>
            </a:pPr>
            <a:r>
              <a:rPr lang="ar-SA" dirty="0" smtClean="0">
                <a:cs typeface="Akhbar MT" pitchFamily="2" charset="-78"/>
              </a:rPr>
              <a:t>نقل المقياس للغة العربية على يد ، محمد عماد الدين إسماعيل ، ولويس كامل </a:t>
            </a:r>
            <a:r>
              <a:rPr lang="ar-SA" dirty="0" smtClean="0">
                <a:cs typeface="Akhbar MT" pitchFamily="2" charset="-78"/>
              </a:rPr>
              <a:t>ملكية ، ود عطية هنا . </a:t>
            </a:r>
            <a:endParaRPr lang="ar-SA" dirty="0">
              <a:cs typeface="Akhbar MT" pitchFamily="2" charset="-78"/>
            </a:endParaRPr>
          </a:p>
        </p:txBody>
      </p:sp>
      <p:sp>
        <p:nvSpPr>
          <p:cNvPr id="4" name="خماسي 3"/>
          <p:cNvSpPr/>
          <p:nvPr/>
        </p:nvSpPr>
        <p:spPr>
          <a:xfrm>
            <a:off x="-32"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ما هو مقياس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منيسوتا</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785926"/>
            <a:ext cx="8229600" cy="4371034"/>
          </a:xfrm>
        </p:spPr>
        <p:txBody>
          <a:bodyPr>
            <a:normAutofit lnSpcReduction="10000"/>
          </a:bodyPr>
          <a:lstStyle/>
          <a:p>
            <a:pPr>
              <a:buFont typeface="Arial" pitchFamily="34" charset="0"/>
              <a:buChar char="•"/>
            </a:pPr>
            <a:r>
              <a:rPr lang="ar-SA" b="1" dirty="0" smtClean="0">
                <a:solidFill>
                  <a:srgbClr val="C00000"/>
                </a:solidFill>
                <a:effectLst>
                  <a:outerShdw blurRad="38100" dist="38100" dir="2700000" algn="tl">
                    <a:srgbClr val="000000">
                      <a:alpha val="43137"/>
                    </a:srgbClr>
                  </a:outerShdw>
                </a:effectLst>
                <a:cs typeface="Akhbar MT" pitchFamily="2" charset="-78"/>
              </a:rPr>
              <a:t>فقرات الاختبار </a:t>
            </a:r>
          </a:p>
          <a:p>
            <a:pPr>
              <a:buFont typeface="Arial" pitchFamily="34" charset="0"/>
              <a:buChar char="•"/>
            </a:pPr>
            <a:r>
              <a:rPr lang="ar-SA" dirty="0" smtClean="0">
                <a:solidFill>
                  <a:schemeClr val="tx1">
                    <a:lumMod val="65000"/>
                    <a:lumOff val="35000"/>
                  </a:schemeClr>
                </a:solidFill>
                <a:cs typeface="Akhbar MT" pitchFamily="2" charset="-78"/>
              </a:rPr>
              <a:t>الأسئلة الكاملة تمثل 566 سؤال تغطي مدى واسع من جوانب الشخصية ، وعلى المفحوص أن يقرر ما إن كانت تنطبق علية العبارة أو لا .</a:t>
            </a:r>
          </a:p>
          <a:p>
            <a:pPr>
              <a:buFont typeface="Arial" pitchFamily="34" charset="0"/>
              <a:buChar char="•"/>
            </a:pPr>
            <a:endParaRPr lang="ar-SA" dirty="0" smtClean="0">
              <a:cs typeface="Akhbar MT" pitchFamily="2" charset="-78"/>
            </a:endParaRPr>
          </a:p>
          <a:p>
            <a:pPr>
              <a:buFont typeface="Arial" pitchFamily="34" charset="0"/>
              <a:buChar char="•"/>
            </a:pPr>
            <a:r>
              <a:rPr lang="ar-SA" b="1" u="sng" dirty="0" smtClean="0">
                <a:solidFill>
                  <a:srgbClr val="C00000"/>
                </a:solidFill>
                <a:effectLst>
                  <a:outerShdw blurRad="38100" dist="38100" dir="2700000" algn="tl">
                    <a:srgbClr val="000000">
                      <a:alpha val="43137"/>
                    </a:srgbClr>
                  </a:outerShdw>
                </a:effectLst>
                <a:cs typeface="Akhbar MT" pitchFamily="2" charset="-78"/>
              </a:rPr>
              <a:t>أهميته </a:t>
            </a:r>
          </a:p>
          <a:p>
            <a:pPr>
              <a:buFont typeface="Arial" pitchFamily="34" charset="0"/>
              <a:buChar char="•"/>
            </a:pPr>
            <a:r>
              <a:rPr lang="ar-SA" dirty="0" smtClean="0">
                <a:solidFill>
                  <a:schemeClr val="tx1">
                    <a:lumMod val="65000"/>
                    <a:lumOff val="35000"/>
                  </a:schemeClr>
                </a:solidFill>
                <a:cs typeface="Akhbar MT" pitchFamily="2" charset="-78"/>
              </a:rPr>
              <a:t>يمكننا أن نحصل على صورة لجوانب شخصية العميل من خلاله ، والاختبار بهذه الصورة له أهمية كأداة للتقويم </a:t>
            </a:r>
            <a:r>
              <a:rPr lang="ar-SA" dirty="0" err="1" smtClean="0">
                <a:solidFill>
                  <a:schemeClr val="tx1">
                    <a:lumMod val="65000"/>
                    <a:lumOff val="35000"/>
                  </a:schemeClr>
                </a:solidFill>
                <a:cs typeface="Akhbar MT" pitchFamily="2" charset="-78"/>
              </a:rPr>
              <a:t>الاكلينكي</a:t>
            </a:r>
            <a:r>
              <a:rPr lang="ar-SA" dirty="0" smtClean="0">
                <a:solidFill>
                  <a:schemeClr val="tx1">
                    <a:lumMod val="65000"/>
                    <a:lumOff val="35000"/>
                  </a:schemeClr>
                </a:solidFill>
                <a:cs typeface="Akhbar MT" pitchFamily="2" charset="-78"/>
              </a:rPr>
              <a:t> وقد وجد أن نمط العلاقات بين المقاييس له أهميته </a:t>
            </a:r>
            <a:r>
              <a:rPr lang="ar-SA" dirty="0" err="1" smtClean="0">
                <a:solidFill>
                  <a:schemeClr val="tx1">
                    <a:lumMod val="65000"/>
                    <a:lumOff val="35000"/>
                  </a:schemeClr>
                </a:solidFill>
                <a:cs typeface="Akhbar MT" pitchFamily="2" charset="-78"/>
              </a:rPr>
              <a:t>الاكلينكية</a:t>
            </a:r>
            <a:r>
              <a:rPr lang="ar-SA" dirty="0" smtClean="0">
                <a:solidFill>
                  <a:schemeClr val="tx1">
                    <a:lumMod val="65000"/>
                    <a:lumOff val="35000"/>
                  </a:schemeClr>
                </a:solidFill>
                <a:cs typeface="Akhbar MT" pitchFamily="2" charset="-78"/>
              </a:rPr>
              <a:t> من أي درجة على مقياس واحد بمفرده </a:t>
            </a:r>
          </a:p>
          <a:p>
            <a:pPr>
              <a:buFont typeface="Arial" pitchFamily="34" charset="0"/>
              <a:buChar char="•"/>
            </a:pPr>
            <a:endParaRPr lang="ar-SA" dirty="0" smtClean="0">
              <a:cs typeface="Akhbar MT" pitchFamily="2" charset="-78"/>
            </a:endParaRPr>
          </a:p>
          <a:p>
            <a:pPr>
              <a:buFont typeface="Arial" pitchFamily="34" charset="0"/>
              <a:buChar char="•"/>
            </a:pPr>
            <a:r>
              <a:rPr lang="ar-SA" b="1" u="sng" dirty="0" smtClean="0">
                <a:solidFill>
                  <a:srgbClr val="C00000"/>
                </a:solidFill>
                <a:effectLst>
                  <a:outerShdw blurRad="38100" dist="38100" dir="2700000" algn="tl">
                    <a:srgbClr val="000000">
                      <a:alpha val="43137"/>
                    </a:srgbClr>
                  </a:outerShdw>
                </a:effectLst>
                <a:cs typeface="Akhbar MT" pitchFamily="2" charset="-78"/>
              </a:rPr>
              <a:t>زمن الاختبار </a:t>
            </a:r>
            <a:r>
              <a:rPr lang="ar-SA" dirty="0" smtClean="0">
                <a:solidFill>
                  <a:schemeClr val="tx1">
                    <a:lumMod val="65000"/>
                    <a:lumOff val="35000"/>
                  </a:schemeClr>
                </a:solidFill>
                <a:cs typeface="Akhbar MT" pitchFamily="2" charset="-78"/>
              </a:rPr>
              <a:t>ليس له زمن محدد عادة يستغرق مدة تتراوح بين 50- 90دقيقة </a:t>
            </a:r>
            <a:endParaRPr lang="ar-SA" dirty="0">
              <a:solidFill>
                <a:schemeClr val="tx1">
                  <a:lumMod val="65000"/>
                  <a:lumOff val="35000"/>
                </a:schemeClr>
              </a:solidFill>
              <a:cs typeface="Akhbar MT" pitchFamily="2" charset="-78"/>
            </a:endParaRPr>
          </a:p>
        </p:txBody>
      </p:sp>
      <p:sp>
        <p:nvSpPr>
          <p:cNvPr id="4" name="خماسي 3"/>
          <p:cNvSpPr/>
          <p:nvPr/>
        </p:nvSpPr>
        <p:spPr>
          <a:xfrm>
            <a:off x="0" y="642918"/>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ما هو مقياس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منيسوتا</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sz="quarter" idx="1"/>
          </p:nvPr>
        </p:nvGraphicFramePr>
        <p:xfrm>
          <a:off x="457200" y="1785938"/>
          <a:ext cx="8229600" cy="4370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خماسي 3"/>
          <p:cNvSpPr/>
          <p:nvPr/>
        </p:nvSpPr>
        <p:spPr>
          <a:xfrm>
            <a:off x="0" y="642918"/>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مكونات مقياس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منيسوتا</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642918"/>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أولا : مقاييس الصدق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57200" y="1219200"/>
            <a:ext cx="8043890" cy="4937760"/>
          </a:xfrm>
        </p:spPr>
        <p:txBody>
          <a:bodyPr>
            <a:normAutofit fontScale="85000" lnSpcReduction="20000"/>
          </a:bodyPr>
          <a:lstStyle/>
          <a:p>
            <a:endParaRPr lang="ar-SA" b="1" u="sng" dirty="0" smtClean="0">
              <a:solidFill>
                <a:srgbClr val="C00000"/>
              </a:solidFill>
              <a:cs typeface="Akhbar MT" pitchFamily="2" charset="-78"/>
            </a:endParaRPr>
          </a:p>
          <a:p>
            <a:endParaRPr lang="ar-SA" b="1" u="sng" dirty="0" smtClean="0">
              <a:solidFill>
                <a:schemeClr val="accent1"/>
              </a:solidFill>
              <a:cs typeface="Akhbar MT" pitchFamily="2" charset="-78"/>
            </a:endParaRPr>
          </a:p>
          <a:p>
            <a:pPr>
              <a:buNone/>
            </a:pPr>
            <a:r>
              <a:rPr lang="ar-SA" b="1" u="sng" dirty="0" smtClean="0">
                <a:solidFill>
                  <a:schemeClr val="accent1"/>
                </a:solidFill>
                <a:cs typeface="Akhbar MT" pitchFamily="2" charset="-78"/>
              </a:rPr>
              <a:t>مقياس عدم الإجابة ويرمز له ( ؟ ) </a:t>
            </a:r>
          </a:p>
          <a:p>
            <a:pPr>
              <a:buNone/>
            </a:pPr>
            <a:r>
              <a:rPr lang="ar-SA" dirty="0" smtClean="0">
                <a:cs typeface="Akhbar MT" pitchFamily="2" charset="-78"/>
              </a:rPr>
              <a:t>لا يشكل مقياسا بعينه وإنما مجموع عدد الفقرات التي تركها المفحوص دون إجابة وتلك التي أجاب عنها بخيارين </a:t>
            </a:r>
          </a:p>
          <a:p>
            <a:pPr>
              <a:buNone/>
            </a:pPr>
            <a:r>
              <a:rPr lang="ar-SA" dirty="0" smtClean="0">
                <a:cs typeface="Akhbar MT" pitchFamily="2" charset="-78"/>
              </a:rPr>
              <a:t>إذا حصل المفحوص على درجة (+30) فأكثر دل ذلك على عجز المريض على اتخاذ القرارات ورغبته في التحدي وعدم التعاون ومهم أن يطلب منه إعادة الاختبار أو تكميل الفقرات لأن هناك احتمال كبير أن تكون الصفحة النفسية محرفة </a:t>
            </a:r>
          </a:p>
          <a:p>
            <a:pPr>
              <a:buNone/>
            </a:pPr>
            <a:endParaRPr lang="ar-SA" dirty="0" smtClean="0">
              <a:cs typeface="Akhbar MT" pitchFamily="2" charset="-78"/>
            </a:endParaRPr>
          </a:p>
          <a:p>
            <a:pPr>
              <a:buNone/>
            </a:pPr>
            <a:r>
              <a:rPr lang="ar-SA" b="1" u="sng" dirty="0" smtClean="0">
                <a:solidFill>
                  <a:schemeClr val="accent1"/>
                </a:solidFill>
                <a:cs typeface="Akhbar MT" pitchFamily="2" charset="-78"/>
              </a:rPr>
              <a:t>مقياس الكذب ويرمز له ( </a:t>
            </a:r>
            <a:r>
              <a:rPr lang="ar-SA" b="1" u="sng" dirty="0" err="1" smtClean="0">
                <a:solidFill>
                  <a:schemeClr val="accent1"/>
                </a:solidFill>
                <a:cs typeface="Akhbar MT" pitchFamily="2" charset="-78"/>
              </a:rPr>
              <a:t>ل</a:t>
            </a:r>
            <a:r>
              <a:rPr lang="ar-SA" b="1" u="sng" dirty="0" smtClean="0">
                <a:solidFill>
                  <a:schemeClr val="accent1"/>
                </a:solidFill>
                <a:cs typeface="Akhbar MT" pitchFamily="2" charset="-78"/>
              </a:rPr>
              <a:t>) </a:t>
            </a:r>
          </a:p>
          <a:p>
            <a:pPr>
              <a:buNone/>
            </a:pPr>
            <a:r>
              <a:rPr lang="ar-SA" dirty="0" smtClean="0">
                <a:cs typeface="Akhbar MT" pitchFamily="2" charset="-78"/>
              </a:rPr>
              <a:t>    يتكون من 15 فقرة صممت بالأساس لكشف محاولات الكذب المتعمد على الاختبار وتم اختيارها بشكل منطقي - غير تجريبي ، ويمثل إنكار أو رفض الاعتراف بوجود أي نوع من </a:t>
            </a:r>
            <a:r>
              <a:rPr lang="ar-SA" dirty="0" err="1" smtClean="0">
                <a:cs typeface="Akhbar MT" pitchFamily="2" charset="-78"/>
              </a:rPr>
              <a:t>السيكوباثولوجيا</a:t>
            </a:r>
            <a:r>
              <a:rPr lang="ar-SA" dirty="0" smtClean="0">
                <a:cs typeface="Akhbar MT" pitchFamily="2" charset="-78"/>
              </a:rPr>
              <a:t> ، وكلما ارتفعت درجة المفحوص على هذا المقياس انخفضت درجات اغلب المقاييس </a:t>
            </a:r>
            <a:r>
              <a:rPr lang="ar-SA" dirty="0" err="1" smtClean="0">
                <a:cs typeface="Akhbar MT" pitchFamily="2" charset="-78"/>
              </a:rPr>
              <a:t>الاكلينكية</a:t>
            </a:r>
            <a:r>
              <a:rPr lang="ar-SA" dirty="0" smtClean="0">
                <a:cs typeface="Akhbar MT" pitchFamily="2" charset="-78"/>
              </a:rPr>
              <a:t> . </a:t>
            </a:r>
          </a:p>
          <a:p>
            <a:pPr>
              <a:buNone/>
            </a:pPr>
            <a:r>
              <a:rPr lang="ar-SA" dirty="0" smtClean="0">
                <a:cs typeface="Akhbar MT" pitchFamily="2" charset="-78"/>
              </a:rPr>
              <a:t>   ارتفاع درجة المفحوص هنا قد يكون دلاله على محاولة خلق انطباع مرغوب غير عادي عن نفسه أو شخصا تدور </a:t>
            </a:r>
            <a:r>
              <a:rPr lang="ar-SA" dirty="0" err="1" smtClean="0">
                <a:cs typeface="Akhbar MT" pitchFamily="2" charset="-78"/>
              </a:rPr>
              <a:t>ديناميته</a:t>
            </a:r>
            <a:r>
              <a:rPr lang="ar-SA" dirty="0" smtClean="0">
                <a:cs typeface="Akhbar MT" pitchFamily="2" charset="-78"/>
              </a:rPr>
              <a:t> على </a:t>
            </a:r>
            <a:r>
              <a:rPr lang="ar-SA" dirty="0" err="1" smtClean="0">
                <a:cs typeface="Akhbar MT" pitchFamily="2" charset="-78"/>
              </a:rPr>
              <a:t>ميكانزم</a:t>
            </a:r>
            <a:r>
              <a:rPr lang="ar-SA" dirty="0" smtClean="0">
                <a:cs typeface="Akhbar MT" pitchFamily="2" charset="-78"/>
              </a:rPr>
              <a:t> الإنكار . </a:t>
            </a:r>
            <a:endParaRPr lang="ar-SA" dirty="0">
              <a:cs typeface="Akhbar MT"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642918"/>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أولا : مقاييس الصدق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fontScale="92500" lnSpcReduction="10000"/>
          </a:bodyPr>
          <a:lstStyle/>
          <a:p>
            <a:pPr>
              <a:buNone/>
            </a:pPr>
            <a:r>
              <a:rPr lang="ar-SA" b="1" u="sng" dirty="0" smtClean="0">
                <a:solidFill>
                  <a:schemeClr val="accent1"/>
                </a:solidFill>
                <a:cs typeface="Akhbar MT" pitchFamily="2" charset="-78"/>
              </a:rPr>
              <a:t>مقياس </a:t>
            </a:r>
            <a:r>
              <a:rPr lang="ar-SA" b="1" u="sng" dirty="0" smtClean="0">
                <a:solidFill>
                  <a:schemeClr val="accent1"/>
                </a:solidFill>
                <a:cs typeface="Akhbar MT" pitchFamily="2" charset="-78"/>
              </a:rPr>
              <a:t>التواتر والخطأ (ف) </a:t>
            </a:r>
          </a:p>
          <a:p>
            <a:pPr>
              <a:buNone/>
            </a:pPr>
            <a:r>
              <a:rPr lang="ar-SA" dirty="0" smtClean="0">
                <a:solidFill>
                  <a:schemeClr val="tx1">
                    <a:lumMod val="65000"/>
                    <a:lumOff val="35000"/>
                  </a:schemeClr>
                </a:solidFill>
                <a:cs typeface="Akhbar MT" pitchFamily="2" charset="-78"/>
              </a:rPr>
              <a:t>    </a:t>
            </a:r>
            <a:r>
              <a:rPr lang="ar-SA" dirty="0" smtClean="0">
                <a:cs typeface="Akhbar MT" pitchFamily="2" charset="-78"/>
              </a:rPr>
              <a:t>يتكون من 64 فقرة  نادرا ما يختارها الأسوياء ، ويتناول المضامين الواضحة والغير واضحة والمعتقدات اللاعقلانية والمتناقضة ، ترتفع درجة المفحوص على هذا المقياس إذا لم يعطي إجابة مميزة لسبب ما ، كأن يكون غير قادر على الفهم والقراءة أو مهملا . كما تزداد الدرجة نتيجة أنواع معينة من الاضطراب النفسي مثل </a:t>
            </a:r>
            <a:r>
              <a:rPr lang="ar-SA" dirty="0" err="1" smtClean="0">
                <a:cs typeface="Akhbar MT" pitchFamily="2" charset="-78"/>
              </a:rPr>
              <a:t>الفصام</a:t>
            </a:r>
            <a:r>
              <a:rPr lang="ar-SA" dirty="0" smtClean="0">
                <a:cs typeface="Akhbar MT" pitchFamily="2" charset="-78"/>
              </a:rPr>
              <a:t> و الاكتئاب .كذلك ترتفع إذا كان المفحوص قد اختار الظهور في صورة لا سوية </a:t>
            </a:r>
            <a:r>
              <a:rPr lang="ar-SA" dirty="0" smtClean="0">
                <a:solidFill>
                  <a:schemeClr val="tx1">
                    <a:lumMod val="65000"/>
                    <a:lumOff val="35000"/>
                  </a:schemeClr>
                </a:solidFill>
                <a:cs typeface="Akhbar MT" pitchFamily="2" charset="-78"/>
              </a:rPr>
              <a:t>.</a:t>
            </a:r>
            <a:endParaRPr lang="ar-SA" b="1" u="sng" dirty="0" smtClean="0">
              <a:solidFill>
                <a:srgbClr val="C00000"/>
              </a:solidFill>
              <a:cs typeface="Akhbar MT" pitchFamily="2" charset="-78"/>
            </a:endParaRPr>
          </a:p>
          <a:p>
            <a:pPr>
              <a:buNone/>
            </a:pPr>
            <a:r>
              <a:rPr lang="ar-SA" b="1" u="sng" dirty="0" smtClean="0">
                <a:solidFill>
                  <a:schemeClr val="accent1"/>
                </a:solidFill>
                <a:cs typeface="Akhbar MT" pitchFamily="2" charset="-78"/>
              </a:rPr>
              <a:t>مقياس التصحيح ( </a:t>
            </a:r>
            <a:r>
              <a:rPr lang="ar-SA" b="1" u="sng" dirty="0" err="1" smtClean="0">
                <a:solidFill>
                  <a:schemeClr val="accent1"/>
                </a:solidFill>
                <a:cs typeface="Akhbar MT" pitchFamily="2" charset="-78"/>
              </a:rPr>
              <a:t>ك</a:t>
            </a:r>
            <a:r>
              <a:rPr lang="ar-SA" b="1" u="sng" dirty="0" smtClean="0">
                <a:solidFill>
                  <a:schemeClr val="accent1"/>
                </a:solidFill>
                <a:cs typeface="Akhbar MT" pitchFamily="2" charset="-78"/>
              </a:rPr>
              <a:t> ) </a:t>
            </a:r>
          </a:p>
          <a:p>
            <a:pPr>
              <a:buNone/>
            </a:pPr>
            <a:r>
              <a:rPr lang="ar-SA" dirty="0" smtClean="0">
                <a:solidFill>
                  <a:schemeClr val="tx1">
                    <a:lumMod val="65000"/>
                    <a:lumOff val="35000"/>
                  </a:schemeClr>
                </a:solidFill>
                <a:cs typeface="Akhbar MT" pitchFamily="2" charset="-78"/>
              </a:rPr>
              <a:t>    </a:t>
            </a:r>
            <a:r>
              <a:rPr lang="ar-SA" dirty="0" smtClean="0">
                <a:cs typeface="Akhbar MT" pitchFamily="2" charset="-78"/>
              </a:rPr>
              <a:t>يتكون من 30 فقرة ، صممت للكشف عن محاولات إخفاء أو إنكار المشاكل وتقديم الذات بشكل محبب ، وتشير البحوث إلى أن الارتفاع بالدرجات لدى الأسوياء يشير إلى تكامل الشخصية والتوافق السوي ، لكن بين غير المتوافقين فإن الارتفاع يشير إلى الاندفاعية . </a:t>
            </a:r>
            <a:endParaRPr lang="ar-SA" dirty="0" smtClean="0">
              <a:cs typeface="Akhbar MT" pitchFamily="2" charset="-78"/>
            </a:endParaRPr>
          </a:p>
          <a:p>
            <a:pPr>
              <a:buNone/>
            </a:pPr>
            <a:r>
              <a:rPr lang="ar-SA" dirty="0" smtClean="0">
                <a:cs typeface="Akhbar MT" pitchFamily="2" charset="-78"/>
              </a:rPr>
              <a:t>ويسمى مقياس التصحيح لان درجته تستخدم كمعامل تصحيح ، أي </a:t>
            </a:r>
            <a:r>
              <a:rPr lang="ar-SA" dirty="0" err="1" smtClean="0">
                <a:cs typeface="Akhbar MT" pitchFamily="2" charset="-78"/>
              </a:rPr>
              <a:t>انها</a:t>
            </a:r>
            <a:r>
              <a:rPr lang="ar-SA" dirty="0" smtClean="0">
                <a:cs typeface="Akhbar MT" pitchFamily="2" charset="-78"/>
              </a:rPr>
              <a:t> تضاف كلها </a:t>
            </a:r>
            <a:r>
              <a:rPr lang="ar-SA" dirty="0" err="1" smtClean="0">
                <a:cs typeface="Akhbar MT" pitchFamily="2" charset="-78"/>
              </a:rPr>
              <a:t>او</a:t>
            </a:r>
            <a:r>
              <a:rPr lang="ar-SA" dirty="0" smtClean="0">
                <a:cs typeface="Akhbar MT" pitchFamily="2" charset="-78"/>
              </a:rPr>
              <a:t> جزء منها </a:t>
            </a:r>
            <a:r>
              <a:rPr lang="ar-SA" dirty="0" err="1" smtClean="0">
                <a:cs typeface="Akhbar MT" pitchFamily="2" charset="-78"/>
              </a:rPr>
              <a:t>الى</a:t>
            </a:r>
            <a:r>
              <a:rPr lang="ar-SA" dirty="0" smtClean="0">
                <a:cs typeface="Akhbar MT" pitchFamily="2" charset="-78"/>
              </a:rPr>
              <a:t> 5 مقاييس ( توهم المرض ، الانحراف </a:t>
            </a:r>
            <a:r>
              <a:rPr lang="ar-SA" dirty="0" err="1" smtClean="0">
                <a:cs typeface="Akhbar MT" pitchFamily="2" charset="-78"/>
              </a:rPr>
              <a:t>السيكوباتي</a:t>
            </a:r>
            <a:r>
              <a:rPr lang="ar-SA" dirty="0" smtClean="0">
                <a:cs typeface="Akhbar MT" pitchFamily="2" charset="-78"/>
              </a:rPr>
              <a:t> ، </a:t>
            </a:r>
            <a:r>
              <a:rPr lang="ar-SA" dirty="0" err="1" smtClean="0">
                <a:cs typeface="Akhbar MT" pitchFamily="2" charset="-78"/>
              </a:rPr>
              <a:t>السيكاثينيا</a:t>
            </a:r>
            <a:r>
              <a:rPr lang="ar-SA" dirty="0" smtClean="0">
                <a:cs typeface="Akhbar MT" pitchFamily="2" charset="-78"/>
              </a:rPr>
              <a:t> ، </a:t>
            </a:r>
            <a:r>
              <a:rPr lang="ar-SA" dirty="0" err="1" smtClean="0">
                <a:cs typeface="Akhbar MT" pitchFamily="2" charset="-78"/>
              </a:rPr>
              <a:t>الفصام</a:t>
            </a:r>
            <a:r>
              <a:rPr lang="ar-SA" dirty="0" smtClean="0">
                <a:cs typeface="Akhbar MT" pitchFamily="2" charset="-78"/>
              </a:rPr>
              <a:t> ، الهوس ) وذلك لزيادة قدرتها على التمييز والتشخيص . </a:t>
            </a:r>
            <a:endParaRPr lang="ar-SA" dirty="0" smtClean="0">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ثانيا : المقاييس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الاكلينكية</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graphicFrame>
        <p:nvGraphicFramePr>
          <p:cNvPr id="5" name="جدول 4"/>
          <p:cNvGraphicFramePr>
            <a:graphicFrameLocks noGrp="1"/>
          </p:cNvGraphicFramePr>
          <p:nvPr/>
        </p:nvGraphicFramePr>
        <p:xfrm>
          <a:off x="1500166" y="1928802"/>
          <a:ext cx="6096000" cy="4079240"/>
        </p:xfrm>
        <a:graphic>
          <a:graphicData uri="http://schemas.openxmlformats.org/drawingml/2006/table">
            <a:tbl>
              <a:tblPr rtl="1" firstRow="1" bandRow="1">
                <a:tableStyleId>{5DA37D80-6434-44D0-A028-1B22A696006F}</a:tableStyleId>
              </a:tblPr>
              <a:tblGrid>
                <a:gridCol w="2032000"/>
                <a:gridCol w="2032000"/>
                <a:gridCol w="2032000"/>
              </a:tblGrid>
              <a:tr h="370840">
                <a:tc>
                  <a:txBody>
                    <a:bodyPr/>
                    <a:lstStyle/>
                    <a:p>
                      <a:pPr algn="ctr" rtl="1"/>
                      <a:r>
                        <a:rPr lang="ar-SA" dirty="0" smtClean="0"/>
                        <a:t>اسم المقياس </a:t>
                      </a:r>
                      <a:endParaRPr lang="ar-SA" dirty="0"/>
                    </a:p>
                  </a:txBody>
                  <a:tcPr/>
                </a:tc>
                <a:tc>
                  <a:txBody>
                    <a:bodyPr/>
                    <a:lstStyle/>
                    <a:p>
                      <a:pPr algn="ctr" rtl="1"/>
                      <a:r>
                        <a:rPr lang="ar-SA" dirty="0" smtClean="0"/>
                        <a:t>رمزه </a:t>
                      </a:r>
                      <a:endParaRPr lang="ar-SA" dirty="0"/>
                    </a:p>
                  </a:txBody>
                  <a:tcPr/>
                </a:tc>
                <a:tc>
                  <a:txBody>
                    <a:bodyPr/>
                    <a:lstStyle/>
                    <a:p>
                      <a:pPr algn="ctr" rtl="1"/>
                      <a:r>
                        <a:rPr lang="ar-SA" dirty="0" smtClean="0"/>
                        <a:t>رقمه </a:t>
                      </a:r>
                      <a:endParaRPr lang="ar-SA" dirty="0"/>
                    </a:p>
                  </a:txBody>
                  <a:tcPr/>
                </a:tc>
              </a:tr>
              <a:tr h="370840">
                <a:tc>
                  <a:txBody>
                    <a:bodyPr/>
                    <a:lstStyle/>
                    <a:p>
                      <a:pPr algn="ctr" rtl="1"/>
                      <a:r>
                        <a:rPr lang="ar-SA" dirty="0" smtClean="0"/>
                        <a:t>التوهم المرضي </a:t>
                      </a:r>
                      <a:endParaRPr lang="ar-SA" dirty="0"/>
                    </a:p>
                  </a:txBody>
                  <a:tcPr/>
                </a:tc>
                <a:tc>
                  <a:txBody>
                    <a:bodyPr/>
                    <a:lstStyle/>
                    <a:p>
                      <a:pPr algn="ctr" rtl="1"/>
                      <a:r>
                        <a:rPr lang="en-US" dirty="0" smtClean="0"/>
                        <a:t>Hs</a:t>
                      </a:r>
                      <a:endParaRPr lang="ar-SA" dirty="0"/>
                    </a:p>
                  </a:txBody>
                  <a:tcPr/>
                </a:tc>
                <a:tc>
                  <a:txBody>
                    <a:bodyPr/>
                    <a:lstStyle/>
                    <a:p>
                      <a:pPr algn="ctr" rtl="1"/>
                      <a:r>
                        <a:rPr lang="ar-SA" dirty="0" smtClean="0"/>
                        <a:t>1</a:t>
                      </a:r>
                      <a:endParaRPr lang="ar-SA" dirty="0"/>
                    </a:p>
                  </a:txBody>
                  <a:tcPr/>
                </a:tc>
              </a:tr>
              <a:tr h="370840">
                <a:tc>
                  <a:txBody>
                    <a:bodyPr/>
                    <a:lstStyle/>
                    <a:p>
                      <a:pPr algn="ctr" rtl="1"/>
                      <a:r>
                        <a:rPr lang="ar-SA" dirty="0" smtClean="0"/>
                        <a:t>الاكتئاب </a:t>
                      </a:r>
                      <a:endParaRPr lang="ar-SA" dirty="0"/>
                    </a:p>
                  </a:txBody>
                  <a:tcPr/>
                </a:tc>
                <a:tc>
                  <a:txBody>
                    <a:bodyPr/>
                    <a:lstStyle/>
                    <a:p>
                      <a:pPr algn="ctr" rtl="1"/>
                      <a:r>
                        <a:rPr lang="en-US" dirty="0" smtClean="0"/>
                        <a:t>D</a:t>
                      </a:r>
                      <a:endParaRPr lang="ar-SA" dirty="0"/>
                    </a:p>
                  </a:txBody>
                  <a:tcPr/>
                </a:tc>
                <a:tc>
                  <a:txBody>
                    <a:bodyPr/>
                    <a:lstStyle/>
                    <a:p>
                      <a:pPr algn="ctr" rtl="1"/>
                      <a:r>
                        <a:rPr lang="ar-SA" dirty="0" smtClean="0"/>
                        <a:t>2</a:t>
                      </a:r>
                      <a:endParaRPr lang="ar-SA" dirty="0"/>
                    </a:p>
                  </a:txBody>
                  <a:tcPr/>
                </a:tc>
              </a:tr>
              <a:tr h="370840">
                <a:tc>
                  <a:txBody>
                    <a:bodyPr/>
                    <a:lstStyle/>
                    <a:p>
                      <a:pPr algn="ctr" rtl="1"/>
                      <a:r>
                        <a:rPr lang="ar-SA" dirty="0" smtClean="0"/>
                        <a:t>الهستيريا </a:t>
                      </a:r>
                      <a:endParaRPr lang="ar-SA" dirty="0"/>
                    </a:p>
                  </a:txBody>
                  <a:tcPr/>
                </a:tc>
                <a:tc>
                  <a:txBody>
                    <a:bodyPr/>
                    <a:lstStyle/>
                    <a:p>
                      <a:pPr algn="ctr" rtl="1"/>
                      <a:r>
                        <a:rPr lang="en-US" dirty="0" err="1" smtClean="0"/>
                        <a:t>Hy</a:t>
                      </a:r>
                      <a:endParaRPr lang="ar-SA" dirty="0"/>
                    </a:p>
                  </a:txBody>
                  <a:tcPr/>
                </a:tc>
                <a:tc>
                  <a:txBody>
                    <a:bodyPr/>
                    <a:lstStyle/>
                    <a:p>
                      <a:pPr algn="ctr" rtl="1"/>
                      <a:r>
                        <a:rPr lang="ar-SA" dirty="0" smtClean="0"/>
                        <a:t>3</a:t>
                      </a:r>
                      <a:endParaRPr lang="ar-SA" dirty="0"/>
                    </a:p>
                  </a:txBody>
                  <a:tcPr/>
                </a:tc>
              </a:tr>
              <a:tr h="370840">
                <a:tc>
                  <a:txBody>
                    <a:bodyPr/>
                    <a:lstStyle/>
                    <a:p>
                      <a:pPr algn="ctr" rtl="1"/>
                      <a:r>
                        <a:rPr lang="ar-SA" dirty="0" smtClean="0"/>
                        <a:t>الانحراف </a:t>
                      </a:r>
                      <a:r>
                        <a:rPr lang="ar-SA" dirty="0" err="1" smtClean="0"/>
                        <a:t>السيكوباتي</a:t>
                      </a:r>
                      <a:r>
                        <a:rPr lang="ar-SA" dirty="0" smtClean="0"/>
                        <a:t> </a:t>
                      </a:r>
                      <a:endParaRPr lang="ar-SA" dirty="0"/>
                    </a:p>
                  </a:txBody>
                  <a:tcPr/>
                </a:tc>
                <a:tc>
                  <a:txBody>
                    <a:bodyPr/>
                    <a:lstStyle/>
                    <a:p>
                      <a:pPr algn="ctr" rtl="1"/>
                      <a:r>
                        <a:rPr lang="en-US" dirty="0" smtClean="0"/>
                        <a:t>Pd</a:t>
                      </a:r>
                      <a:endParaRPr lang="ar-SA" dirty="0"/>
                    </a:p>
                  </a:txBody>
                  <a:tcPr/>
                </a:tc>
                <a:tc>
                  <a:txBody>
                    <a:bodyPr/>
                    <a:lstStyle/>
                    <a:p>
                      <a:pPr algn="ctr" rtl="1"/>
                      <a:r>
                        <a:rPr lang="ar-SA" dirty="0" smtClean="0"/>
                        <a:t>4</a:t>
                      </a:r>
                      <a:endParaRPr lang="ar-SA" dirty="0"/>
                    </a:p>
                  </a:txBody>
                  <a:tcPr/>
                </a:tc>
              </a:tr>
              <a:tr h="370840">
                <a:tc>
                  <a:txBody>
                    <a:bodyPr/>
                    <a:lstStyle/>
                    <a:p>
                      <a:pPr algn="ctr" rtl="1"/>
                      <a:r>
                        <a:rPr lang="ar-SA" dirty="0" smtClean="0"/>
                        <a:t>الذكورة</a:t>
                      </a:r>
                      <a:r>
                        <a:rPr lang="ar-SA" baseline="0" dirty="0" smtClean="0"/>
                        <a:t> </a:t>
                      </a:r>
                      <a:r>
                        <a:rPr lang="ar-SA" baseline="0" dirty="0" err="1" smtClean="0"/>
                        <a:t>والأنوثه</a:t>
                      </a:r>
                      <a:r>
                        <a:rPr lang="ar-SA" baseline="0" dirty="0" smtClean="0"/>
                        <a:t> </a:t>
                      </a:r>
                      <a:endParaRPr lang="ar-SA" dirty="0"/>
                    </a:p>
                  </a:txBody>
                  <a:tcPr/>
                </a:tc>
                <a:tc>
                  <a:txBody>
                    <a:bodyPr/>
                    <a:lstStyle/>
                    <a:p>
                      <a:pPr algn="ctr" rtl="1"/>
                      <a:r>
                        <a:rPr lang="en-US" dirty="0" smtClean="0"/>
                        <a:t>M\F</a:t>
                      </a:r>
                      <a:endParaRPr lang="ar-SA" dirty="0"/>
                    </a:p>
                  </a:txBody>
                  <a:tcPr/>
                </a:tc>
                <a:tc>
                  <a:txBody>
                    <a:bodyPr/>
                    <a:lstStyle/>
                    <a:p>
                      <a:pPr algn="ctr" rtl="1"/>
                      <a:r>
                        <a:rPr lang="en-US" dirty="0" smtClean="0"/>
                        <a:t>5</a:t>
                      </a:r>
                      <a:endParaRPr lang="ar-SA" dirty="0"/>
                    </a:p>
                  </a:txBody>
                  <a:tcPr/>
                </a:tc>
              </a:tr>
              <a:tr h="370840">
                <a:tc>
                  <a:txBody>
                    <a:bodyPr/>
                    <a:lstStyle/>
                    <a:p>
                      <a:pPr algn="ctr" rtl="1"/>
                      <a:r>
                        <a:rPr lang="ar-SA" dirty="0" err="1" smtClean="0"/>
                        <a:t>البارنويا</a:t>
                      </a:r>
                      <a:r>
                        <a:rPr lang="ar-SA" dirty="0" smtClean="0"/>
                        <a:t> </a:t>
                      </a:r>
                      <a:endParaRPr lang="ar-SA" dirty="0"/>
                    </a:p>
                  </a:txBody>
                  <a:tcPr/>
                </a:tc>
                <a:tc>
                  <a:txBody>
                    <a:bodyPr/>
                    <a:lstStyle/>
                    <a:p>
                      <a:pPr algn="ctr" rtl="1"/>
                      <a:r>
                        <a:rPr lang="en-US" dirty="0" smtClean="0"/>
                        <a:t>Pa</a:t>
                      </a:r>
                      <a:endParaRPr lang="ar-SA" dirty="0"/>
                    </a:p>
                  </a:txBody>
                  <a:tcPr/>
                </a:tc>
                <a:tc>
                  <a:txBody>
                    <a:bodyPr/>
                    <a:lstStyle/>
                    <a:p>
                      <a:pPr algn="ctr" rtl="1"/>
                      <a:r>
                        <a:rPr lang="en-US" dirty="0" smtClean="0"/>
                        <a:t>6</a:t>
                      </a:r>
                      <a:endParaRPr lang="ar-SA" dirty="0"/>
                    </a:p>
                  </a:txBody>
                  <a:tcPr/>
                </a:tc>
              </a:tr>
              <a:tr h="370840">
                <a:tc>
                  <a:txBody>
                    <a:bodyPr/>
                    <a:lstStyle/>
                    <a:p>
                      <a:pPr algn="ctr" rtl="1"/>
                      <a:r>
                        <a:rPr lang="ar-SA" dirty="0" smtClean="0"/>
                        <a:t>الوهن النفسي </a:t>
                      </a:r>
                      <a:endParaRPr lang="ar-SA" dirty="0"/>
                    </a:p>
                  </a:txBody>
                  <a:tcPr/>
                </a:tc>
                <a:tc>
                  <a:txBody>
                    <a:bodyPr/>
                    <a:lstStyle/>
                    <a:p>
                      <a:pPr algn="ctr" rtl="1"/>
                      <a:r>
                        <a:rPr lang="en-US" dirty="0" smtClean="0"/>
                        <a:t>Pt</a:t>
                      </a:r>
                      <a:endParaRPr lang="ar-SA" dirty="0"/>
                    </a:p>
                  </a:txBody>
                  <a:tcPr/>
                </a:tc>
                <a:tc>
                  <a:txBody>
                    <a:bodyPr/>
                    <a:lstStyle/>
                    <a:p>
                      <a:pPr algn="ctr" rtl="1"/>
                      <a:r>
                        <a:rPr lang="en-US" dirty="0" smtClean="0"/>
                        <a:t>7</a:t>
                      </a:r>
                      <a:endParaRPr lang="ar-SA" dirty="0"/>
                    </a:p>
                  </a:txBody>
                  <a:tcPr/>
                </a:tc>
              </a:tr>
              <a:tr h="370840">
                <a:tc>
                  <a:txBody>
                    <a:bodyPr/>
                    <a:lstStyle/>
                    <a:p>
                      <a:pPr algn="ctr" rtl="1"/>
                      <a:r>
                        <a:rPr lang="ar-SA" dirty="0" err="1" smtClean="0"/>
                        <a:t>الفصام</a:t>
                      </a:r>
                      <a:r>
                        <a:rPr lang="ar-SA" dirty="0" smtClean="0"/>
                        <a:t> </a:t>
                      </a:r>
                      <a:endParaRPr lang="ar-SA" dirty="0"/>
                    </a:p>
                  </a:txBody>
                  <a:tcPr/>
                </a:tc>
                <a:tc>
                  <a:txBody>
                    <a:bodyPr/>
                    <a:lstStyle/>
                    <a:p>
                      <a:pPr algn="ctr" rtl="1"/>
                      <a:r>
                        <a:rPr lang="en-US" dirty="0" smtClean="0"/>
                        <a:t>Sc</a:t>
                      </a:r>
                      <a:endParaRPr lang="ar-SA" dirty="0"/>
                    </a:p>
                  </a:txBody>
                  <a:tcPr/>
                </a:tc>
                <a:tc>
                  <a:txBody>
                    <a:bodyPr/>
                    <a:lstStyle/>
                    <a:p>
                      <a:pPr algn="ctr" rtl="1"/>
                      <a:r>
                        <a:rPr lang="en-US" dirty="0" smtClean="0"/>
                        <a:t>8</a:t>
                      </a:r>
                      <a:endParaRPr lang="ar-SA" dirty="0"/>
                    </a:p>
                  </a:txBody>
                  <a:tcPr/>
                </a:tc>
              </a:tr>
              <a:tr h="370840">
                <a:tc>
                  <a:txBody>
                    <a:bodyPr/>
                    <a:lstStyle/>
                    <a:p>
                      <a:pPr algn="ctr" rtl="1"/>
                      <a:r>
                        <a:rPr lang="ar-SA" dirty="0" smtClean="0"/>
                        <a:t>الهوس الخفيف</a:t>
                      </a:r>
                      <a:endParaRPr lang="ar-SA" dirty="0"/>
                    </a:p>
                  </a:txBody>
                  <a:tcPr/>
                </a:tc>
                <a:tc>
                  <a:txBody>
                    <a:bodyPr/>
                    <a:lstStyle/>
                    <a:p>
                      <a:pPr algn="ctr" rtl="1"/>
                      <a:r>
                        <a:rPr lang="en-US" dirty="0" smtClean="0"/>
                        <a:t>Ma</a:t>
                      </a:r>
                      <a:endParaRPr lang="ar-SA" dirty="0"/>
                    </a:p>
                  </a:txBody>
                  <a:tcPr/>
                </a:tc>
                <a:tc>
                  <a:txBody>
                    <a:bodyPr/>
                    <a:lstStyle/>
                    <a:p>
                      <a:pPr algn="ctr" rtl="1"/>
                      <a:r>
                        <a:rPr lang="en-US" dirty="0" smtClean="0"/>
                        <a:t>9</a:t>
                      </a:r>
                      <a:endParaRPr lang="ar-SA" dirty="0"/>
                    </a:p>
                  </a:txBody>
                  <a:tcPr/>
                </a:tc>
              </a:tr>
              <a:tr h="370840">
                <a:tc>
                  <a:txBody>
                    <a:bodyPr/>
                    <a:lstStyle/>
                    <a:p>
                      <a:pPr algn="ctr" rtl="1"/>
                      <a:r>
                        <a:rPr lang="ar-SA" dirty="0" smtClean="0"/>
                        <a:t>الانطواء الاجتماعي </a:t>
                      </a:r>
                      <a:endParaRPr lang="ar-SA" dirty="0"/>
                    </a:p>
                  </a:txBody>
                  <a:tcPr/>
                </a:tc>
                <a:tc>
                  <a:txBody>
                    <a:bodyPr/>
                    <a:lstStyle/>
                    <a:p>
                      <a:pPr algn="ctr" rtl="1"/>
                      <a:r>
                        <a:rPr lang="en-US" dirty="0" smtClean="0"/>
                        <a:t>Si</a:t>
                      </a:r>
                      <a:endParaRPr lang="ar-SA" dirty="0"/>
                    </a:p>
                  </a:txBody>
                  <a:tcPr/>
                </a:tc>
                <a:tc>
                  <a:txBody>
                    <a:bodyPr/>
                    <a:lstStyle/>
                    <a:p>
                      <a:pPr algn="ctr" rtl="1"/>
                      <a:r>
                        <a:rPr lang="en-US" dirty="0" smtClean="0"/>
                        <a:t>10</a:t>
                      </a:r>
                      <a:endParaRPr lang="ar-SA"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571480"/>
            <a:ext cx="4143404" cy="1000132"/>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ثانيا : المقاييس </a:t>
            </a:r>
            <a:r>
              <a:rPr lang="ar-SA" sz="3200" dirty="0" err="1" smtClean="0">
                <a:solidFill>
                  <a:schemeClr val="accent2">
                    <a:lumMod val="50000"/>
                  </a:schemeClr>
                </a:solidFill>
                <a:effectLst>
                  <a:outerShdw blurRad="38100" dist="38100" dir="2700000" algn="tl">
                    <a:srgbClr val="000000">
                      <a:alpha val="43137"/>
                    </a:srgbClr>
                  </a:outerShdw>
                </a:effectLst>
                <a:cs typeface="Akhbar MT" pitchFamily="2" charset="-78"/>
              </a:rPr>
              <a:t>الاكلينكية</a:t>
            </a:r>
            <a:r>
              <a:rPr lang="ar-SA" sz="3200" dirty="0" smtClean="0">
                <a:solidFill>
                  <a:schemeClr val="accent2">
                    <a:lumMod val="50000"/>
                  </a:schemeClr>
                </a:solidFill>
                <a:effectLst>
                  <a:outerShdw blurRad="38100" dist="38100" dir="2700000" algn="tl">
                    <a:srgbClr val="000000">
                      <a:alpha val="43137"/>
                    </a:srgbClr>
                  </a:outerShdw>
                </a:effectLst>
                <a:cs typeface="Akhbar MT" pitchFamily="2" charset="-78"/>
              </a:rPr>
              <a:t> </a:t>
            </a:r>
            <a:endParaRPr lang="ar-SA" sz="3200" dirty="0">
              <a:solidFill>
                <a:schemeClr val="accent2">
                  <a:lumMod val="50000"/>
                </a:schemeClr>
              </a:solidFill>
              <a:effectLst>
                <a:outerShdw blurRad="38100" dist="38100" dir="2700000" algn="tl">
                  <a:srgbClr val="000000">
                    <a:alpha val="43137"/>
                  </a:srgbClr>
                </a:outerShdw>
              </a:effectLst>
              <a:cs typeface="Akhbar MT" pitchFamily="2" charset="-78"/>
            </a:endParaRPr>
          </a:p>
        </p:txBody>
      </p:sp>
      <p:sp>
        <p:nvSpPr>
          <p:cNvPr id="8" name="عنصر نائب للمحتوى 7"/>
          <p:cNvSpPr>
            <a:spLocks noGrp="1"/>
          </p:cNvSpPr>
          <p:nvPr>
            <p:ph sz="quarter" idx="1"/>
          </p:nvPr>
        </p:nvSpPr>
        <p:spPr>
          <a:xfrm>
            <a:off x="428596" y="1285860"/>
            <a:ext cx="8229600" cy="4937760"/>
          </a:xfrm>
        </p:spPr>
        <p:txBody>
          <a:bodyPr>
            <a:normAutofit/>
          </a:bodyPr>
          <a:lstStyle/>
          <a:p>
            <a:pPr>
              <a:buNone/>
            </a:pPr>
            <a:endParaRPr lang="ar-SA" b="1" u="sng" dirty="0" smtClean="0">
              <a:solidFill>
                <a:srgbClr val="C00000"/>
              </a:solidFill>
              <a:cs typeface="Akhbar MT" pitchFamily="2" charset="-78"/>
            </a:endParaRPr>
          </a:p>
          <a:p>
            <a:pPr>
              <a:buNone/>
            </a:pPr>
            <a:endParaRPr lang="ar-SA" dirty="0" smtClean="0">
              <a:solidFill>
                <a:schemeClr val="tx1">
                  <a:lumMod val="65000"/>
                  <a:lumOff val="35000"/>
                </a:schemeClr>
              </a:solidFill>
              <a:cs typeface="Akhbar MT" pitchFamily="2" charset="-78"/>
            </a:endParaRPr>
          </a:p>
          <a:p>
            <a:pPr>
              <a:buNone/>
            </a:pPr>
            <a:endParaRPr lang="ar-SA" dirty="0">
              <a:solidFill>
                <a:schemeClr val="tx1">
                  <a:lumMod val="65000"/>
                  <a:lumOff val="35000"/>
                </a:schemeClr>
              </a:solidFill>
              <a:cs typeface="Akhbar MT" pitchFamily="2" charset="-78"/>
            </a:endParaRPr>
          </a:p>
        </p:txBody>
      </p:sp>
      <p:sp>
        <p:nvSpPr>
          <p:cNvPr id="6" name="مستطيل 5"/>
          <p:cNvSpPr/>
          <p:nvPr/>
        </p:nvSpPr>
        <p:spPr>
          <a:xfrm>
            <a:off x="1428728" y="1785926"/>
            <a:ext cx="7072362" cy="4154984"/>
          </a:xfrm>
          <a:prstGeom prst="rect">
            <a:avLst/>
          </a:prstGeom>
        </p:spPr>
        <p:txBody>
          <a:bodyPr wrap="square">
            <a:spAutoFit/>
          </a:bodyPr>
          <a:lstStyle/>
          <a:p>
            <a:r>
              <a:rPr lang="ar-SA" sz="2400" b="1" dirty="0" smtClean="0">
                <a:solidFill>
                  <a:schemeClr val="accent1"/>
                </a:solidFill>
                <a:cs typeface="Akhbar MT" pitchFamily="2" charset="-78"/>
              </a:rPr>
              <a:t>1/ مقياس توهم المرض (هـ </a:t>
            </a:r>
            <a:r>
              <a:rPr lang="ar-SA" sz="2400" b="1" dirty="0" err="1" smtClean="0">
                <a:solidFill>
                  <a:schemeClr val="accent1"/>
                </a:solidFill>
                <a:cs typeface="Akhbar MT" pitchFamily="2" charset="-78"/>
              </a:rPr>
              <a:t>س</a:t>
            </a:r>
            <a:r>
              <a:rPr lang="ar-SA" sz="2400" b="1" dirty="0" smtClean="0">
                <a:solidFill>
                  <a:schemeClr val="accent1"/>
                </a:solidFill>
                <a:cs typeface="Akhbar MT" pitchFamily="2" charset="-78"/>
              </a:rPr>
              <a:t>) </a:t>
            </a:r>
            <a:r>
              <a:rPr lang="en-US" sz="2400" b="1" dirty="0" err="1" smtClean="0">
                <a:solidFill>
                  <a:schemeClr val="accent1"/>
                </a:solidFill>
                <a:cs typeface="Akhbar MT" pitchFamily="2" charset="-78"/>
              </a:rPr>
              <a:t>hypocondriasis</a:t>
            </a:r>
            <a:endParaRPr lang="en-US" sz="2400" b="1" dirty="0" smtClean="0">
              <a:solidFill>
                <a:schemeClr val="accent1"/>
              </a:solidFill>
              <a:cs typeface="Akhbar MT" pitchFamily="2" charset="-78"/>
            </a:endParaRPr>
          </a:p>
          <a:p>
            <a:r>
              <a:rPr lang="ar-SA" sz="2400" dirty="0" smtClean="0">
                <a:cs typeface="Akhbar MT" pitchFamily="2" charset="-78"/>
              </a:rPr>
              <a:t>وهو مقياس لمقدار الاهتمام الزائد بالوظائف الجسمية والقلق الذي لا يستند إلى سبب على الصحة ، ويشكو من الآلام واضطرابات لا وجود لها على أساس الواقع ، وارتفاع الدرجة يشير إلى أن المريض قد ينشغل بشكوى بدنية غامضة يستخدمها للتحكم بمن حوله ويتطلب اهتماما من الآخرين . </a:t>
            </a:r>
          </a:p>
          <a:p>
            <a:endParaRPr lang="ar-SA" sz="2400" dirty="0" smtClean="0">
              <a:cs typeface="Akhbar MT" pitchFamily="2" charset="-78"/>
            </a:endParaRPr>
          </a:p>
          <a:p>
            <a:r>
              <a:rPr lang="ar-SA" sz="2400" b="1" dirty="0" smtClean="0">
                <a:solidFill>
                  <a:schemeClr val="accent1"/>
                </a:solidFill>
                <a:cs typeface="Akhbar MT" pitchFamily="2" charset="-78"/>
              </a:rPr>
              <a:t>2/ مقياس الاكتئاب (د) </a:t>
            </a:r>
            <a:r>
              <a:rPr lang="en-US" sz="2400" b="1" dirty="0" smtClean="0">
                <a:solidFill>
                  <a:schemeClr val="accent1"/>
                </a:solidFill>
                <a:cs typeface="Akhbar MT" pitchFamily="2" charset="-78"/>
              </a:rPr>
              <a:t>Depression</a:t>
            </a:r>
          </a:p>
          <a:p>
            <a:r>
              <a:rPr lang="ar-SA" sz="2400" dirty="0" smtClean="0">
                <a:cs typeface="Akhbar MT" pitchFamily="2" charset="-78"/>
              </a:rPr>
              <a:t>يتكون من 60 فقرة </a:t>
            </a:r>
            <a:r>
              <a:rPr lang="ar-SA" sz="2400" dirty="0" smtClean="0">
                <a:cs typeface="Akhbar MT" pitchFamily="2" charset="-78"/>
              </a:rPr>
              <a:t>وهو مقياس لأعراض الانقباض المختلفة ، وهو </a:t>
            </a:r>
            <a:r>
              <a:rPr lang="ar-SA" sz="2400" dirty="0" smtClean="0">
                <a:cs typeface="Akhbar MT" pitchFamily="2" charset="-78"/>
              </a:rPr>
              <a:t>اتجاه يمثل تدني مستوى الروح المعنوية وانعدام الأمل في المستقبل وكذلك نقص الاهتمام بالأنشطة كما يعبر عن اللامبالاة </a:t>
            </a:r>
            <a:r>
              <a:rPr lang="ar-SA" sz="2400" dirty="0" smtClean="0">
                <a:cs typeface="Akhbar MT" pitchFamily="2" charset="-78"/>
              </a:rPr>
              <a:t>والأعراض </a:t>
            </a:r>
            <a:r>
              <a:rPr lang="ar-SA" sz="2400" dirty="0" smtClean="0">
                <a:cs typeface="Akhbar MT" pitchFamily="2" charset="-78"/>
              </a:rPr>
              <a:t>البدنية والتي تشتمل على اضطرابات النوم والشكاوي المعنوية والحساسية الزائدة ويحتمل أن ارتفاع الدرجات يتصفون بالدونية والانزواء </a:t>
            </a:r>
            <a:endParaRPr lang="ar-SA" sz="2400" dirty="0">
              <a:cs typeface="Akhbar MT"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162</TotalTime>
  <Words>1623</Words>
  <Application>Microsoft Office PowerPoint</Application>
  <PresentationFormat>عرض على الشاشة (3:4)‏</PresentationFormat>
  <Paragraphs>149</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أصل</vt:lpstr>
      <vt:lpstr>مقياس منيسوتا المتعدد الأوجه للشخصية(MMPI)</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منيسوتا المتعدد الأوجه للشخصية(MMPI)</dc:title>
  <dc:creator>المستخدم</dc:creator>
  <cp:lastModifiedBy>المستخدم</cp:lastModifiedBy>
  <cp:revision>18</cp:revision>
  <dcterms:created xsi:type="dcterms:W3CDTF">2016-12-05T18:33:27Z</dcterms:created>
  <dcterms:modified xsi:type="dcterms:W3CDTF">2016-12-14T19:02:05Z</dcterms:modified>
</cp:coreProperties>
</file>