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3" r:id="rId1"/>
  </p:sldMasterIdLst>
  <p:notesMasterIdLst>
    <p:notesMasterId r:id="rId41"/>
  </p:notesMasterIdLst>
  <p:sldIdLst>
    <p:sldId id="267" r:id="rId2"/>
    <p:sldId id="279" r:id="rId3"/>
    <p:sldId id="258" r:id="rId4"/>
    <p:sldId id="280" r:id="rId5"/>
    <p:sldId id="281" r:id="rId6"/>
    <p:sldId id="282" r:id="rId7"/>
    <p:sldId id="273" r:id="rId8"/>
    <p:sldId id="259" r:id="rId9"/>
    <p:sldId id="283" r:id="rId10"/>
    <p:sldId id="284" r:id="rId11"/>
    <p:sldId id="260" r:id="rId12"/>
    <p:sldId id="285" r:id="rId13"/>
    <p:sldId id="286" r:id="rId14"/>
    <p:sldId id="287" r:id="rId15"/>
    <p:sldId id="291" r:id="rId16"/>
    <p:sldId id="262" r:id="rId17"/>
    <p:sldId id="290" r:id="rId18"/>
    <p:sldId id="292" r:id="rId19"/>
    <p:sldId id="293" r:id="rId20"/>
    <p:sldId id="294" r:id="rId21"/>
    <p:sldId id="295" r:id="rId22"/>
    <p:sldId id="296" r:id="rId23"/>
    <p:sldId id="297" r:id="rId24"/>
    <p:sldId id="298" r:id="rId25"/>
    <p:sldId id="299" r:id="rId26"/>
    <p:sldId id="300" r:id="rId27"/>
    <p:sldId id="301" r:id="rId28"/>
    <p:sldId id="302" r:id="rId29"/>
    <p:sldId id="303" r:id="rId30"/>
    <p:sldId id="304" r:id="rId31"/>
    <p:sldId id="305" r:id="rId32"/>
    <p:sldId id="306" r:id="rId33"/>
    <p:sldId id="308" r:id="rId34"/>
    <p:sldId id="277" r:id="rId35"/>
    <p:sldId id="309" r:id="rId36"/>
    <p:sldId id="278" r:id="rId37"/>
    <p:sldId id="311" r:id="rId38"/>
    <p:sldId id="310" r:id="rId39"/>
    <p:sldId id="268" r:id="rId4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1D865D8-AB6E-4761-803D-014E6D77C6B1}" type="doc">
      <dgm:prSet loTypeId="urn:microsoft.com/office/officeart/2005/8/layout/hierarchy1" loCatId="hierarchy" qsTypeId="urn:microsoft.com/office/officeart/2005/8/quickstyle/simple2" qsCatId="simple" csTypeId="urn:microsoft.com/office/officeart/2005/8/colors/colorful4" csCatId="colorful" phldr="1"/>
      <dgm:spPr/>
      <dgm:t>
        <a:bodyPr/>
        <a:lstStyle/>
        <a:p>
          <a:pPr rtl="1"/>
          <a:endParaRPr lang="ar-SA"/>
        </a:p>
      </dgm:t>
    </dgm:pt>
    <dgm:pt modelId="{F69C5FAF-FB62-46F6-86BA-7E1CBA7542B7}">
      <dgm:prSet phldrT="[نص]" custT="1"/>
      <dgm:spPr>
        <a:xfrm>
          <a:off x="2342365" y="509281"/>
          <a:ext cx="1796404" cy="593841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15875" cap="flat" cmpd="sng" algn="ctr">
          <a:solidFill>
            <a:srgbClr val="5BD078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rtl="1"/>
          <a:r>
            <a:rPr lang="ar-SA" sz="2800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ndara"/>
              <a:ea typeface="+mn-ea"/>
              <a:cs typeface="Arial"/>
            </a:rPr>
            <a:t>مقاييس التشتت</a:t>
          </a:r>
          <a:endParaRPr lang="ar-SA" sz="28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ndara"/>
            <a:ea typeface="+mn-ea"/>
            <a:cs typeface="Arial"/>
          </a:endParaRPr>
        </a:p>
      </dgm:t>
    </dgm:pt>
    <dgm:pt modelId="{E873F6C6-6C57-4504-9C1B-85035C7E5FEB}" type="parTrans" cxnId="{23A787D8-AB1D-42A4-ACB4-D5B0A20F4F3A}">
      <dgm:prSet/>
      <dgm:spPr/>
      <dgm:t>
        <a:bodyPr/>
        <a:lstStyle/>
        <a:p>
          <a:pPr rtl="1"/>
          <a:endParaRPr lang="ar-SA" b="1"/>
        </a:p>
      </dgm:t>
    </dgm:pt>
    <dgm:pt modelId="{1F0E60C5-67FA-4B83-8B22-EDA994C00582}" type="sibTrans" cxnId="{23A787D8-AB1D-42A4-ACB4-D5B0A20F4F3A}">
      <dgm:prSet/>
      <dgm:spPr/>
      <dgm:t>
        <a:bodyPr/>
        <a:lstStyle/>
        <a:p>
          <a:pPr rtl="1"/>
          <a:endParaRPr lang="ar-SA" b="1"/>
        </a:p>
      </dgm:t>
    </dgm:pt>
    <dgm:pt modelId="{63E9CDD0-4D42-43C7-9DBB-93C727847B51}">
      <dgm:prSet/>
      <dgm:spPr/>
      <dgm:t>
        <a:bodyPr/>
        <a:lstStyle/>
        <a:p>
          <a:r>
            <a:rPr lang="ar-SA" b="0" dirty="0" smtClean="0">
              <a:solidFill>
                <a:srgbClr val="FF0000"/>
              </a:solidFill>
            </a:rPr>
            <a:t>الانحراف عن المتوسط</a:t>
          </a:r>
          <a:endParaRPr lang="en-US" b="0" dirty="0">
            <a:solidFill>
              <a:srgbClr val="FF0000"/>
            </a:solidFill>
          </a:endParaRPr>
        </a:p>
      </dgm:t>
    </dgm:pt>
    <dgm:pt modelId="{0F7AA0B3-E3BC-4E23-BD02-4D647681FFE0}" type="parTrans" cxnId="{1DEA5E6E-DF21-44DD-82D8-9E2F922982B8}">
      <dgm:prSet/>
      <dgm:spPr/>
      <dgm:t>
        <a:bodyPr/>
        <a:lstStyle/>
        <a:p>
          <a:endParaRPr lang="en-US"/>
        </a:p>
      </dgm:t>
    </dgm:pt>
    <dgm:pt modelId="{FB6D5DCC-F270-4454-88A5-A38F67624EF9}" type="sibTrans" cxnId="{1DEA5E6E-DF21-44DD-82D8-9E2F922982B8}">
      <dgm:prSet/>
      <dgm:spPr/>
      <dgm:t>
        <a:bodyPr/>
        <a:lstStyle/>
        <a:p>
          <a:endParaRPr lang="en-US"/>
        </a:p>
      </dgm:t>
    </dgm:pt>
    <dgm:pt modelId="{948DF302-C55A-4788-93BC-B28375E811C5}">
      <dgm:prSet/>
      <dgm:spPr/>
      <dgm:t>
        <a:bodyPr/>
        <a:lstStyle/>
        <a:p>
          <a:r>
            <a:rPr lang="ar-SA" b="1" dirty="0" smtClean="0">
              <a:solidFill>
                <a:srgbClr val="0070C0"/>
              </a:solidFill>
            </a:rPr>
            <a:t>التباين</a:t>
          </a:r>
          <a:endParaRPr lang="en-US" b="1" dirty="0">
            <a:solidFill>
              <a:srgbClr val="0070C0"/>
            </a:solidFill>
          </a:endParaRPr>
        </a:p>
      </dgm:t>
    </dgm:pt>
    <dgm:pt modelId="{7D516FED-96B4-4C34-AD20-8669E7CB8244}" type="parTrans" cxnId="{A6F0E3A4-DA80-4D6E-8C59-FDE3ACC283DA}">
      <dgm:prSet/>
      <dgm:spPr/>
      <dgm:t>
        <a:bodyPr/>
        <a:lstStyle/>
        <a:p>
          <a:endParaRPr lang="en-US"/>
        </a:p>
      </dgm:t>
    </dgm:pt>
    <dgm:pt modelId="{71EF5784-44D0-4790-B876-BF87DA6C2870}" type="sibTrans" cxnId="{A6F0E3A4-DA80-4D6E-8C59-FDE3ACC283DA}">
      <dgm:prSet/>
      <dgm:spPr/>
      <dgm:t>
        <a:bodyPr/>
        <a:lstStyle/>
        <a:p>
          <a:endParaRPr lang="en-US"/>
        </a:p>
      </dgm:t>
    </dgm:pt>
    <dgm:pt modelId="{89A90A1E-668F-4AE4-AE8A-C7C67E8E55B1}">
      <dgm:prSet/>
      <dgm:spPr/>
      <dgm:t>
        <a:bodyPr/>
        <a:lstStyle/>
        <a:p>
          <a:r>
            <a:rPr lang="ar-SA" b="1" dirty="0" smtClean="0">
              <a:solidFill>
                <a:srgbClr val="002060"/>
              </a:solidFill>
            </a:rPr>
            <a:t>الانحراف المعياري</a:t>
          </a:r>
          <a:endParaRPr lang="en-US" b="1" dirty="0">
            <a:solidFill>
              <a:srgbClr val="002060"/>
            </a:solidFill>
          </a:endParaRPr>
        </a:p>
      </dgm:t>
    </dgm:pt>
    <dgm:pt modelId="{B10F0479-97FA-4DCC-A007-6F3309AE4F13}" type="parTrans" cxnId="{E8A810D3-958C-4D4A-9E2F-C9D4E88706BA}">
      <dgm:prSet/>
      <dgm:spPr/>
      <dgm:t>
        <a:bodyPr/>
        <a:lstStyle/>
        <a:p>
          <a:endParaRPr lang="en-US"/>
        </a:p>
      </dgm:t>
    </dgm:pt>
    <dgm:pt modelId="{7067CEE5-6E71-4478-B62D-33477D57901A}" type="sibTrans" cxnId="{E8A810D3-958C-4D4A-9E2F-C9D4E88706BA}">
      <dgm:prSet/>
      <dgm:spPr/>
      <dgm:t>
        <a:bodyPr/>
        <a:lstStyle/>
        <a:p>
          <a:endParaRPr lang="en-US"/>
        </a:p>
      </dgm:t>
    </dgm:pt>
    <dgm:pt modelId="{A126C13A-205C-4548-8904-F2F886AEF08B}">
      <dgm:prSet/>
      <dgm:spPr/>
      <dgm:t>
        <a:bodyPr/>
        <a:lstStyle/>
        <a:p>
          <a:r>
            <a:rPr lang="ar-SA" b="1" dirty="0" smtClean="0">
              <a:solidFill>
                <a:srgbClr val="7030A0"/>
              </a:solidFill>
            </a:rPr>
            <a:t>معامل الاختلاف</a:t>
          </a:r>
          <a:endParaRPr lang="en-US" b="1" dirty="0">
            <a:solidFill>
              <a:srgbClr val="7030A0"/>
            </a:solidFill>
          </a:endParaRPr>
        </a:p>
      </dgm:t>
    </dgm:pt>
    <dgm:pt modelId="{FFDE9B6F-65B1-463F-8E9E-C22D7A1D0763}" type="parTrans" cxnId="{2E698E5E-09EA-478D-AE2D-242B325CBB8E}">
      <dgm:prSet/>
      <dgm:spPr/>
      <dgm:t>
        <a:bodyPr/>
        <a:lstStyle/>
        <a:p>
          <a:endParaRPr lang="en-US"/>
        </a:p>
      </dgm:t>
    </dgm:pt>
    <dgm:pt modelId="{CE6ED287-5D79-4A2A-BDFD-2DC7DCBE9F76}" type="sibTrans" cxnId="{2E698E5E-09EA-478D-AE2D-242B325CBB8E}">
      <dgm:prSet/>
      <dgm:spPr/>
      <dgm:t>
        <a:bodyPr/>
        <a:lstStyle/>
        <a:p>
          <a:endParaRPr lang="en-US"/>
        </a:p>
      </dgm:t>
    </dgm:pt>
    <dgm:pt modelId="{1F3D8A5C-05B3-4AB6-8DB0-FB709FC756ED}">
      <dgm:prSet phldrT="[نص]" custT="1"/>
      <dgm:spPr>
        <a:xfrm>
          <a:off x="5911365" y="2653887"/>
          <a:ext cx="1403211" cy="891039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15875" cap="flat" cmpd="sng" algn="ctr">
          <a:solidFill>
            <a:srgbClr val="05E0DB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rtl="1"/>
          <a:r>
            <a:rPr lang="ar-SA" sz="2400" b="1" dirty="0" smtClean="0">
              <a:solidFill>
                <a:srgbClr val="C00000"/>
              </a:solidFill>
              <a:latin typeface="Candara"/>
              <a:ea typeface="+mn-ea"/>
              <a:cs typeface="Arial"/>
            </a:rPr>
            <a:t>المدى</a:t>
          </a:r>
          <a:endParaRPr lang="ar-SA" sz="2400" b="1" dirty="0">
            <a:solidFill>
              <a:srgbClr val="C00000"/>
            </a:solidFill>
            <a:latin typeface="Candara"/>
            <a:ea typeface="+mn-ea"/>
            <a:cs typeface="Arial"/>
          </a:endParaRPr>
        </a:p>
      </dgm:t>
    </dgm:pt>
    <dgm:pt modelId="{8EEB724A-020B-46DF-8447-4461987ABAB2}" type="sibTrans" cxnId="{119E48B7-0360-443B-9EB0-11A300A3AE57}">
      <dgm:prSet/>
      <dgm:spPr/>
      <dgm:t>
        <a:bodyPr/>
        <a:lstStyle/>
        <a:p>
          <a:pPr rtl="1"/>
          <a:endParaRPr lang="ar-SA" b="1"/>
        </a:p>
      </dgm:t>
    </dgm:pt>
    <dgm:pt modelId="{87DEADAD-7105-4AE6-B94A-31E529AF0CF5}" type="parTrans" cxnId="{119E48B7-0360-443B-9EB0-11A300A3AE57}">
      <dgm:prSet/>
      <dgm:spPr>
        <a:xfrm>
          <a:off x="4742023" y="1893185"/>
          <a:ext cx="1715035" cy="612585"/>
        </a:xfrm>
        <a:noFill/>
        <a:ln w="15875" cap="flat" cmpd="sng" algn="ctr">
          <a:solidFill>
            <a:srgbClr val="05E0DB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rtl="1"/>
          <a:endParaRPr lang="ar-SA" b="1"/>
        </a:p>
      </dgm:t>
    </dgm:pt>
    <dgm:pt modelId="{E9FA73E3-58FC-4385-9DAF-998F632E159D}" type="pres">
      <dgm:prSet presAssocID="{E1D865D8-AB6E-4761-803D-014E6D77C6B1}" presName="hierChild1" presStyleCnt="0">
        <dgm:presLayoutVars>
          <dgm:chPref val="1"/>
          <dgm:dir val="rev"/>
          <dgm:animOne val="branch"/>
          <dgm:animLvl val="lvl"/>
          <dgm:resizeHandles/>
        </dgm:presLayoutVars>
      </dgm:prSet>
      <dgm:spPr/>
      <dgm:t>
        <a:bodyPr/>
        <a:lstStyle/>
        <a:p>
          <a:pPr rtl="1"/>
          <a:endParaRPr lang="ar-SA"/>
        </a:p>
      </dgm:t>
    </dgm:pt>
    <dgm:pt modelId="{9713692C-8946-4E89-9296-BF396851D39D}" type="pres">
      <dgm:prSet presAssocID="{F69C5FAF-FB62-46F6-86BA-7E1CBA7542B7}" presName="hierRoot1" presStyleCnt="0"/>
      <dgm:spPr/>
      <dgm:t>
        <a:bodyPr/>
        <a:lstStyle/>
        <a:p>
          <a:pPr rtl="1"/>
          <a:endParaRPr lang="ar-SA"/>
        </a:p>
      </dgm:t>
    </dgm:pt>
    <dgm:pt modelId="{CBDE720F-33CA-4164-86E5-E0C76CFE2625}" type="pres">
      <dgm:prSet presAssocID="{F69C5FAF-FB62-46F6-86BA-7E1CBA7542B7}" presName="composite" presStyleCnt="0"/>
      <dgm:spPr/>
      <dgm:t>
        <a:bodyPr/>
        <a:lstStyle/>
        <a:p>
          <a:pPr rtl="1"/>
          <a:endParaRPr lang="ar-SA"/>
        </a:p>
      </dgm:t>
    </dgm:pt>
    <dgm:pt modelId="{4FC0124F-FD88-4A36-B670-3496A1EAEF5F}" type="pres">
      <dgm:prSet presAssocID="{F69C5FAF-FB62-46F6-86BA-7E1CBA7542B7}" presName="background" presStyleLbl="node0" presStyleIdx="0" presStyleCnt="1"/>
      <dgm:spPr>
        <a:xfrm>
          <a:off x="2186453" y="361164"/>
          <a:ext cx="1796404" cy="593841"/>
        </a:xfrm>
        <a:prstGeom prst="roundRect">
          <a:avLst>
            <a:gd name="adj" fmla="val 10000"/>
          </a:avLst>
        </a:prstGeom>
        <a:solidFill>
          <a:srgbClr val="5BD078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rtl="1"/>
          <a:endParaRPr lang="ar-SA"/>
        </a:p>
      </dgm:t>
    </dgm:pt>
    <dgm:pt modelId="{85DC47F8-888F-4B5A-AFD4-49611A2C8D56}" type="pres">
      <dgm:prSet presAssocID="{F69C5FAF-FB62-46F6-86BA-7E1CBA7542B7}" presName="text" presStyleLbl="fgAcc0" presStyleIdx="0" presStyleCnt="1" custScaleX="191275" custScaleY="123667" custLinFactNeighborX="2985" custLinFactNeighborY="-48655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15408555-4F67-4308-84D7-C88BC3A44057}" type="pres">
      <dgm:prSet presAssocID="{F69C5FAF-FB62-46F6-86BA-7E1CBA7542B7}" presName="hierChild2" presStyleCnt="0"/>
      <dgm:spPr/>
      <dgm:t>
        <a:bodyPr/>
        <a:lstStyle/>
        <a:p>
          <a:pPr rtl="1"/>
          <a:endParaRPr lang="ar-SA"/>
        </a:p>
      </dgm:t>
    </dgm:pt>
    <dgm:pt modelId="{390D0BAA-34C9-42FA-B4B1-11041FA93575}" type="pres">
      <dgm:prSet presAssocID="{87DEADAD-7105-4AE6-B94A-31E529AF0CF5}" presName="Name10" presStyleLbl="parChTrans1D2" presStyleIdx="0" presStyleCnt="5"/>
      <dgm:spPr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82593"/>
              </a:lnTo>
              <a:lnTo>
                <a:pt x="1715035" y="482593"/>
              </a:lnTo>
              <a:lnTo>
                <a:pt x="1715035" y="612585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BA966D49-6CD5-42EC-8259-E534FB2FE646}" type="pres">
      <dgm:prSet presAssocID="{1F3D8A5C-05B3-4AB6-8DB0-FB709FC756ED}" presName="hierRoot2" presStyleCnt="0"/>
      <dgm:spPr/>
    </dgm:pt>
    <dgm:pt modelId="{F31DB790-5179-4AB5-B44A-76B799D7544E}" type="pres">
      <dgm:prSet presAssocID="{1F3D8A5C-05B3-4AB6-8DB0-FB709FC756ED}" presName="composite2" presStyleCnt="0"/>
      <dgm:spPr/>
    </dgm:pt>
    <dgm:pt modelId="{7278079E-44A7-4E80-BE6E-C7909BDB9A0E}" type="pres">
      <dgm:prSet presAssocID="{1F3D8A5C-05B3-4AB6-8DB0-FB709FC756ED}" presName="background2" presStyleLbl="node2" presStyleIdx="0" presStyleCnt="5"/>
      <dgm:spPr/>
    </dgm:pt>
    <dgm:pt modelId="{7E80142A-61E2-45E9-A0BC-0ABCFCC28ADE}" type="pres">
      <dgm:prSet presAssocID="{1F3D8A5C-05B3-4AB6-8DB0-FB709FC756ED}" presName="text2" presStyleLbl="fgAcc2" presStyleIdx="0" presStyleCnt="5" custLinFactNeighborX="3521" custLinFactNeighborY="-3395">
        <dgm:presLayoutVars>
          <dgm:chPref val="3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B64633A2-5F92-4438-A8D5-317B3AD16669}" type="pres">
      <dgm:prSet presAssocID="{1F3D8A5C-05B3-4AB6-8DB0-FB709FC756ED}" presName="hierChild3" presStyleCnt="0"/>
      <dgm:spPr/>
    </dgm:pt>
    <dgm:pt modelId="{6415383F-FFC2-4295-A5E0-DAA49D350D51}" type="pres">
      <dgm:prSet presAssocID="{0F7AA0B3-E3BC-4E23-BD02-4D647681FFE0}" presName="Name10" presStyleLbl="parChTrans1D2" presStyleIdx="1" presStyleCnt="5"/>
      <dgm:spPr/>
      <dgm:t>
        <a:bodyPr/>
        <a:lstStyle/>
        <a:p>
          <a:endParaRPr lang="en-US"/>
        </a:p>
      </dgm:t>
    </dgm:pt>
    <dgm:pt modelId="{9F064A55-260C-4FCC-9A95-457E58F26FE5}" type="pres">
      <dgm:prSet presAssocID="{63E9CDD0-4D42-43C7-9DBB-93C727847B51}" presName="hierRoot2" presStyleCnt="0"/>
      <dgm:spPr/>
    </dgm:pt>
    <dgm:pt modelId="{48E13B94-3755-4537-9CAC-6F203EFEE7CC}" type="pres">
      <dgm:prSet presAssocID="{63E9CDD0-4D42-43C7-9DBB-93C727847B51}" presName="composite2" presStyleCnt="0"/>
      <dgm:spPr/>
    </dgm:pt>
    <dgm:pt modelId="{CF062D94-D382-42F1-9BCC-6D39E76E2A37}" type="pres">
      <dgm:prSet presAssocID="{63E9CDD0-4D42-43C7-9DBB-93C727847B51}" presName="background2" presStyleLbl="node2" presStyleIdx="1" presStyleCnt="5"/>
      <dgm:spPr/>
    </dgm:pt>
    <dgm:pt modelId="{125557E9-4FE1-4F76-AA7C-BA523A0D6935}" type="pres">
      <dgm:prSet presAssocID="{63E9CDD0-4D42-43C7-9DBB-93C727847B51}" presName="text2" presStyleLbl="fgAcc2" presStyleIdx="1" presStyleCnt="5" custLinFactNeighborX="3521" custLinFactNeighborY="-339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2001EA6-ADED-49DD-B28B-3462E150008E}" type="pres">
      <dgm:prSet presAssocID="{63E9CDD0-4D42-43C7-9DBB-93C727847B51}" presName="hierChild3" presStyleCnt="0"/>
      <dgm:spPr/>
    </dgm:pt>
    <dgm:pt modelId="{3F4A3FE9-0F93-4FD6-83A7-CD7D736D9E10}" type="pres">
      <dgm:prSet presAssocID="{7D516FED-96B4-4C34-AD20-8669E7CB8244}" presName="Name10" presStyleLbl="parChTrans1D2" presStyleIdx="2" presStyleCnt="5"/>
      <dgm:spPr/>
      <dgm:t>
        <a:bodyPr/>
        <a:lstStyle/>
        <a:p>
          <a:endParaRPr lang="en-US"/>
        </a:p>
      </dgm:t>
    </dgm:pt>
    <dgm:pt modelId="{D7E4A560-C79B-4C94-B566-83CC2C5E0DE8}" type="pres">
      <dgm:prSet presAssocID="{948DF302-C55A-4788-93BC-B28375E811C5}" presName="hierRoot2" presStyleCnt="0"/>
      <dgm:spPr/>
    </dgm:pt>
    <dgm:pt modelId="{E3FCE542-3670-4C8E-9CFD-15F367ED35C4}" type="pres">
      <dgm:prSet presAssocID="{948DF302-C55A-4788-93BC-B28375E811C5}" presName="composite2" presStyleCnt="0"/>
      <dgm:spPr/>
    </dgm:pt>
    <dgm:pt modelId="{D5AC044D-E9B3-4FFF-A495-2B923D3EE614}" type="pres">
      <dgm:prSet presAssocID="{948DF302-C55A-4788-93BC-B28375E811C5}" presName="background2" presStyleLbl="node2" presStyleIdx="2" presStyleCnt="5"/>
      <dgm:spPr/>
    </dgm:pt>
    <dgm:pt modelId="{261E28A6-FD1D-483A-9187-2BFB2560843D}" type="pres">
      <dgm:prSet presAssocID="{948DF302-C55A-4788-93BC-B28375E811C5}" presName="text2" presStyleLbl="fgAcc2" presStyleIdx="2" presStyleCnt="5" custLinFactNeighborX="3521" custLinFactNeighborY="-339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07D46F0-84B3-4FD1-AC0C-9EDF770867FC}" type="pres">
      <dgm:prSet presAssocID="{948DF302-C55A-4788-93BC-B28375E811C5}" presName="hierChild3" presStyleCnt="0"/>
      <dgm:spPr/>
    </dgm:pt>
    <dgm:pt modelId="{AA4DB6A1-CF22-4CC0-A6C7-27C75EFC99BD}" type="pres">
      <dgm:prSet presAssocID="{B10F0479-97FA-4DCC-A007-6F3309AE4F13}" presName="Name10" presStyleLbl="parChTrans1D2" presStyleIdx="3" presStyleCnt="5"/>
      <dgm:spPr/>
      <dgm:t>
        <a:bodyPr/>
        <a:lstStyle/>
        <a:p>
          <a:endParaRPr lang="en-US"/>
        </a:p>
      </dgm:t>
    </dgm:pt>
    <dgm:pt modelId="{3FF95872-4A2C-47CA-9197-652500F55675}" type="pres">
      <dgm:prSet presAssocID="{89A90A1E-668F-4AE4-AE8A-C7C67E8E55B1}" presName="hierRoot2" presStyleCnt="0"/>
      <dgm:spPr/>
    </dgm:pt>
    <dgm:pt modelId="{81E8C967-5C54-4A2A-A609-245C11EDBBDD}" type="pres">
      <dgm:prSet presAssocID="{89A90A1E-668F-4AE4-AE8A-C7C67E8E55B1}" presName="composite2" presStyleCnt="0"/>
      <dgm:spPr/>
    </dgm:pt>
    <dgm:pt modelId="{2E7EE312-322E-46E7-A288-B9A7ED53139A}" type="pres">
      <dgm:prSet presAssocID="{89A90A1E-668F-4AE4-AE8A-C7C67E8E55B1}" presName="background2" presStyleLbl="node2" presStyleIdx="3" presStyleCnt="5"/>
      <dgm:spPr/>
    </dgm:pt>
    <dgm:pt modelId="{7E7E070B-8DEB-458E-A59D-A4D6CF1FF39D}" type="pres">
      <dgm:prSet presAssocID="{89A90A1E-668F-4AE4-AE8A-C7C67E8E55B1}" presName="text2" presStyleLbl="fgAcc2" presStyleIdx="3" presStyleCnt="5" custLinFactNeighborX="3521" custLinFactNeighborY="-339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9FFA107-21C5-49C2-A4D6-1105A1928213}" type="pres">
      <dgm:prSet presAssocID="{89A90A1E-668F-4AE4-AE8A-C7C67E8E55B1}" presName="hierChild3" presStyleCnt="0"/>
      <dgm:spPr/>
    </dgm:pt>
    <dgm:pt modelId="{5685CFB7-D3D7-4FF4-B34D-9E2DBA4335E0}" type="pres">
      <dgm:prSet presAssocID="{FFDE9B6F-65B1-463F-8E9E-C22D7A1D0763}" presName="Name10" presStyleLbl="parChTrans1D2" presStyleIdx="4" presStyleCnt="5"/>
      <dgm:spPr/>
      <dgm:t>
        <a:bodyPr/>
        <a:lstStyle/>
        <a:p>
          <a:endParaRPr lang="en-US"/>
        </a:p>
      </dgm:t>
    </dgm:pt>
    <dgm:pt modelId="{A5D10EB1-9AD2-4EE8-92CE-2599D61DBD34}" type="pres">
      <dgm:prSet presAssocID="{A126C13A-205C-4548-8904-F2F886AEF08B}" presName="hierRoot2" presStyleCnt="0"/>
      <dgm:spPr/>
    </dgm:pt>
    <dgm:pt modelId="{1D2153B1-2887-4AAE-96CD-1607EE0B30D6}" type="pres">
      <dgm:prSet presAssocID="{A126C13A-205C-4548-8904-F2F886AEF08B}" presName="composite2" presStyleCnt="0"/>
      <dgm:spPr/>
    </dgm:pt>
    <dgm:pt modelId="{015EC669-AE0C-4C79-9EE2-96B698E0EACC}" type="pres">
      <dgm:prSet presAssocID="{A126C13A-205C-4548-8904-F2F886AEF08B}" presName="background2" presStyleLbl="node2" presStyleIdx="4" presStyleCnt="5"/>
      <dgm:spPr/>
    </dgm:pt>
    <dgm:pt modelId="{8F11DE6F-9737-47BE-9148-91BF0E586CC4}" type="pres">
      <dgm:prSet presAssocID="{A126C13A-205C-4548-8904-F2F886AEF08B}" presName="text2" presStyleLbl="fgAcc2" presStyleIdx="4" presStyleCnt="5" custLinFactNeighborX="3521" custLinFactNeighborY="-339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FE3561A-6EF7-4B13-AE44-E75C1A0F581B}" type="pres">
      <dgm:prSet presAssocID="{A126C13A-205C-4548-8904-F2F886AEF08B}" presName="hierChild3" presStyleCnt="0"/>
      <dgm:spPr/>
    </dgm:pt>
  </dgm:ptLst>
  <dgm:cxnLst>
    <dgm:cxn modelId="{D25B8E73-70EA-4564-8E1F-A8A9D502702B}" type="presOf" srcId="{948DF302-C55A-4788-93BC-B28375E811C5}" destId="{261E28A6-FD1D-483A-9187-2BFB2560843D}" srcOrd="0" destOrd="0" presId="urn:microsoft.com/office/officeart/2005/8/layout/hierarchy1"/>
    <dgm:cxn modelId="{1DEA5E6E-DF21-44DD-82D8-9E2F922982B8}" srcId="{F69C5FAF-FB62-46F6-86BA-7E1CBA7542B7}" destId="{63E9CDD0-4D42-43C7-9DBB-93C727847B51}" srcOrd="1" destOrd="0" parTransId="{0F7AA0B3-E3BC-4E23-BD02-4D647681FFE0}" sibTransId="{FB6D5DCC-F270-4454-88A5-A38F67624EF9}"/>
    <dgm:cxn modelId="{028B7109-4368-4E93-9D32-6E960DC1BA0D}" type="presOf" srcId="{E1D865D8-AB6E-4761-803D-014E6D77C6B1}" destId="{E9FA73E3-58FC-4385-9DAF-998F632E159D}" srcOrd="0" destOrd="0" presId="urn:microsoft.com/office/officeart/2005/8/layout/hierarchy1"/>
    <dgm:cxn modelId="{FC595EB4-5C0E-4865-9161-72ECB6E52338}" type="presOf" srcId="{B10F0479-97FA-4DCC-A007-6F3309AE4F13}" destId="{AA4DB6A1-CF22-4CC0-A6C7-27C75EFC99BD}" srcOrd="0" destOrd="0" presId="urn:microsoft.com/office/officeart/2005/8/layout/hierarchy1"/>
    <dgm:cxn modelId="{290E2105-E346-42E3-AC2A-0C2AA5F6FDEE}" type="presOf" srcId="{1F3D8A5C-05B3-4AB6-8DB0-FB709FC756ED}" destId="{7E80142A-61E2-45E9-A0BC-0ABCFCC28ADE}" srcOrd="0" destOrd="0" presId="urn:microsoft.com/office/officeart/2005/8/layout/hierarchy1"/>
    <dgm:cxn modelId="{59164B57-B720-441C-A308-561258D4CABF}" type="presOf" srcId="{FFDE9B6F-65B1-463F-8E9E-C22D7A1D0763}" destId="{5685CFB7-D3D7-4FF4-B34D-9E2DBA4335E0}" srcOrd="0" destOrd="0" presId="urn:microsoft.com/office/officeart/2005/8/layout/hierarchy1"/>
    <dgm:cxn modelId="{E8A810D3-958C-4D4A-9E2F-C9D4E88706BA}" srcId="{F69C5FAF-FB62-46F6-86BA-7E1CBA7542B7}" destId="{89A90A1E-668F-4AE4-AE8A-C7C67E8E55B1}" srcOrd="3" destOrd="0" parTransId="{B10F0479-97FA-4DCC-A007-6F3309AE4F13}" sibTransId="{7067CEE5-6E71-4478-B62D-33477D57901A}"/>
    <dgm:cxn modelId="{2E698E5E-09EA-478D-AE2D-242B325CBB8E}" srcId="{F69C5FAF-FB62-46F6-86BA-7E1CBA7542B7}" destId="{A126C13A-205C-4548-8904-F2F886AEF08B}" srcOrd="4" destOrd="0" parTransId="{FFDE9B6F-65B1-463F-8E9E-C22D7A1D0763}" sibTransId="{CE6ED287-5D79-4A2A-BDFD-2DC7DCBE9F76}"/>
    <dgm:cxn modelId="{D4694665-B646-4B2F-BCD5-086057D05EF2}" type="presOf" srcId="{7D516FED-96B4-4C34-AD20-8669E7CB8244}" destId="{3F4A3FE9-0F93-4FD6-83A7-CD7D736D9E10}" srcOrd="0" destOrd="0" presId="urn:microsoft.com/office/officeart/2005/8/layout/hierarchy1"/>
    <dgm:cxn modelId="{23A787D8-AB1D-42A4-ACB4-D5B0A20F4F3A}" srcId="{E1D865D8-AB6E-4761-803D-014E6D77C6B1}" destId="{F69C5FAF-FB62-46F6-86BA-7E1CBA7542B7}" srcOrd="0" destOrd="0" parTransId="{E873F6C6-6C57-4504-9C1B-85035C7E5FEB}" sibTransId="{1F0E60C5-67FA-4B83-8B22-EDA994C00582}"/>
    <dgm:cxn modelId="{4334CD62-D753-4CB7-B9BC-BE55AF1B4AED}" type="presOf" srcId="{0F7AA0B3-E3BC-4E23-BD02-4D647681FFE0}" destId="{6415383F-FFC2-4295-A5E0-DAA49D350D51}" srcOrd="0" destOrd="0" presId="urn:microsoft.com/office/officeart/2005/8/layout/hierarchy1"/>
    <dgm:cxn modelId="{274AC746-665F-4748-99DF-3C9014508B79}" type="presOf" srcId="{89A90A1E-668F-4AE4-AE8A-C7C67E8E55B1}" destId="{7E7E070B-8DEB-458E-A59D-A4D6CF1FF39D}" srcOrd="0" destOrd="0" presId="urn:microsoft.com/office/officeart/2005/8/layout/hierarchy1"/>
    <dgm:cxn modelId="{1786797E-82A5-4A52-BB7F-93DAF7F42A18}" type="presOf" srcId="{F69C5FAF-FB62-46F6-86BA-7E1CBA7542B7}" destId="{85DC47F8-888F-4B5A-AFD4-49611A2C8D56}" srcOrd="0" destOrd="0" presId="urn:microsoft.com/office/officeart/2005/8/layout/hierarchy1"/>
    <dgm:cxn modelId="{20EE70B1-74A9-46B3-B255-9665C575F682}" type="presOf" srcId="{63E9CDD0-4D42-43C7-9DBB-93C727847B51}" destId="{125557E9-4FE1-4F76-AA7C-BA523A0D6935}" srcOrd="0" destOrd="0" presId="urn:microsoft.com/office/officeart/2005/8/layout/hierarchy1"/>
    <dgm:cxn modelId="{A6F0E3A4-DA80-4D6E-8C59-FDE3ACC283DA}" srcId="{F69C5FAF-FB62-46F6-86BA-7E1CBA7542B7}" destId="{948DF302-C55A-4788-93BC-B28375E811C5}" srcOrd="2" destOrd="0" parTransId="{7D516FED-96B4-4C34-AD20-8669E7CB8244}" sibTransId="{71EF5784-44D0-4790-B876-BF87DA6C2870}"/>
    <dgm:cxn modelId="{83883AC6-860A-4269-989C-9F7BF72CED37}" type="presOf" srcId="{87DEADAD-7105-4AE6-B94A-31E529AF0CF5}" destId="{390D0BAA-34C9-42FA-B4B1-11041FA93575}" srcOrd="0" destOrd="0" presId="urn:microsoft.com/office/officeart/2005/8/layout/hierarchy1"/>
    <dgm:cxn modelId="{887B5661-3DBF-4D6B-851A-2A7DC4FDC30E}" type="presOf" srcId="{A126C13A-205C-4548-8904-F2F886AEF08B}" destId="{8F11DE6F-9737-47BE-9148-91BF0E586CC4}" srcOrd="0" destOrd="0" presId="urn:microsoft.com/office/officeart/2005/8/layout/hierarchy1"/>
    <dgm:cxn modelId="{119E48B7-0360-443B-9EB0-11A300A3AE57}" srcId="{F69C5FAF-FB62-46F6-86BA-7E1CBA7542B7}" destId="{1F3D8A5C-05B3-4AB6-8DB0-FB709FC756ED}" srcOrd="0" destOrd="0" parTransId="{87DEADAD-7105-4AE6-B94A-31E529AF0CF5}" sibTransId="{8EEB724A-020B-46DF-8447-4461987ABAB2}"/>
    <dgm:cxn modelId="{6E87153C-83A7-400A-B816-9171A9F18F22}" type="presParOf" srcId="{E9FA73E3-58FC-4385-9DAF-998F632E159D}" destId="{9713692C-8946-4E89-9296-BF396851D39D}" srcOrd="0" destOrd="0" presId="urn:microsoft.com/office/officeart/2005/8/layout/hierarchy1"/>
    <dgm:cxn modelId="{C17F2EC1-C1A6-4D03-B853-1B6CA70A3800}" type="presParOf" srcId="{9713692C-8946-4E89-9296-BF396851D39D}" destId="{CBDE720F-33CA-4164-86E5-E0C76CFE2625}" srcOrd="0" destOrd="0" presId="urn:microsoft.com/office/officeart/2005/8/layout/hierarchy1"/>
    <dgm:cxn modelId="{487E97A9-8A8F-4C35-A63A-7F50937D55DE}" type="presParOf" srcId="{CBDE720F-33CA-4164-86E5-E0C76CFE2625}" destId="{4FC0124F-FD88-4A36-B670-3496A1EAEF5F}" srcOrd="0" destOrd="0" presId="urn:microsoft.com/office/officeart/2005/8/layout/hierarchy1"/>
    <dgm:cxn modelId="{9CDFD35E-191F-4292-9403-17B160C4F1A2}" type="presParOf" srcId="{CBDE720F-33CA-4164-86E5-E0C76CFE2625}" destId="{85DC47F8-888F-4B5A-AFD4-49611A2C8D56}" srcOrd="1" destOrd="0" presId="urn:microsoft.com/office/officeart/2005/8/layout/hierarchy1"/>
    <dgm:cxn modelId="{AC8DD619-D368-45C8-B9B8-134E303272B5}" type="presParOf" srcId="{9713692C-8946-4E89-9296-BF396851D39D}" destId="{15408555-4F67-4308-84D7-C88BC3A44057}" srcOrd="1" destOrd="0" presId="urn:microsoft.com/office/officeart/2005/8/layout/hierarchy1"/>
    <dgm:cxn modelId="{16AC376E-3F76-4F27-A630-9A6F0FE41214}" type="presParOf" srcId="{15408555-4F67-4308-84D7-C88BC3A44057}" destId="{390D0BAA-34C9-42FA-B4B1-11041FA93575}" srcOrd="0" destOrd="0" presId="urn:microsoft.com/office/officeart/2005/8/layout/hierarchy1"/>
    <dgm:cxn modelId="{1AA5D4F0-F996-4545-AF31-E7A51D4921A7}" type="presParOf" srcId="{15408555-4F67-4308-84D7-C88BC3A44057}" destId="{BA966D49-6CD5-42EC-8259-E534FB2FE646}" srcOrd="1" destOrd="0" presId="urn:microsoft.com/office/officeart/2005/8/layout/hierarchy1"/>
    <dgm:cxn modelId="{AFFFF6F3-9DDA-490C-B871-DE6B998378A0}" type="presParOf" srcId="{BA966D49-6CD5-42EC-8259-E534FB2FE646}" destId="{F31DB790-5179-4AB5-B44A-76B799D7544E}" srcOrd="0" destOrd="0" presId="urn:microsoft.com/office/officeart/2005/8/layout/hierarchy1"/>
    <dgm:cxn modelId="{8A32BCB2-4C78-4E9E-A7DA-062D25CAA28C}" type="presParOf" srcId="{F31DB790-5179-4AB5-B44A-76B799D7544E}" destId="{7278079E-44A7-4E80-BE6E-C7909BDB9A0E}" srcOrd="0" destOrd="0" presId="urn:microsoft.com/office/officeart/2005/8/layout/hierarchy1"/>
    <dgm:cxn modelId="{DD0B92C4-C7BE-48C1-B09F-84CC2A2E3CF1}" type="presParOf" srcId="{F31DB790-5179-4AB5-B44A-76B799D7544E}" destId="{7E80142A-61E2-45E9-A0BC-0ABCFCC28ADE}" srcOrd="1" destOrd="0" presId="urn:microsoft.com/office/officeart/2005/8/layout/hierarchy1"/>
    <dgm:cxn modelId="{6195F4DB-3668-45A5-9EE9-0A822CA41D14}" type="presParOf" srcId="{BA966D49-6CD5-42EC-8259-E534FB2FE646}" destId="{B64633A2-5F92-4438-A8D5-317B3AD16669}" srcOrd="1" destOrd="0" presId="urn:microsoft.com/office/officeart/2005/8/layout/hierarchy1"/>
    <dgm:cxn modelId="{35388E5D-B364-4BB7-9EDE-84E88034433F}" type="presParOf" srcId="{15408555-4F67-4308-84D7-C88BC3A44057}" destId="{6415383F-FFC2-4295-A5E0-DAA49D350D51}" srcOrd="2" destOrd="0" presId="urn:microsoft.com/office/officeart/2005/8/layout/hierarchy1"/>
    <dgm:cxn modelId="{FA0C86A9-AE26-411E-A07F-89671811D7D3}" type="presParOf" srcId="{15408555-4F67-4308-84D7-C88BC3A44057}" destId="{9F064A55-260C-4FCC-9A95-457E58F26FE5}" srcOrd="3" destOrd="0" presId="urn:microsoft.com/office/officeart/2005/8/layout/hierarchy1"/>
    <dgm:cxn modelId="{4AAA7EA1-C5DC-4A12-A1E5-6878B49BC7EC}" type="presParOf" srcId="{9F064A55-260C-4FCC-9A95-457E58F26FE5}" destId="{48E13B94-3755-4537-9CAC-6F203EFEE7CC}" srcOrd="0" destOrd="0" presId="urn:microsoft.com/office/officeart/2005/8/layout/hierarchy1"/>
    <dgm:cxn modelId="{BD07A895-ACD5-4992-92B1-6B4251A8EAFB}" type="presParOf" srcId="{48E13B94-3755-4537-9CAC-6F203EFEE7CC}" destId="{CF062D94-D382-42F1-9BCC-6D39E76E2A37}" srcOrd="0" destOrd="0" presId="urn:microsoft.com/office/officeart/2005/8/layout/hierarchy1"/>
    <dgm:cxn modelId="{975B8FC7-ED81-4CBB-AA8E-DEACE20C62F8}" type="presParOf" srcId="{48E13B94-3755-4537-9CAC-6F203EFEE7CC}" destId="{125557E9-4FE1-4F76-AA7C-BA523A0D6935}" srcOrd="1" destOrd="0" presId="urn:microsoft.com/office/officeart/2005/8/layout/hierarchy1"/>
    <dgm:cxn modelId="{C03EE264-EF2A-4648-ADE2-4AD87A9E88D2}" type="presParOf" srcId="{9F064A55-260C-4FCC-9A95-457E58F26FE5}" destId="{62001EA6-ADED-49DD-B28B-3462E150008E}" srcOrd="1" destOrd="0" presId="urn:microsoft.com/office/officeart/2005/8/layout/hierarchy1"/>
    <dgm:cxn modelId="{5BD7296D-012D-4313-B0A9-BB3F6B779706}" type="presParOf" srcId="{15408555-4F67-4308-84D7-C88BC3A44057}" destId="{3F4A3FE9-0F93-4FD6-83A7-CD7D736D9E10}" srcOrd="4" destOrd="0" presId="urn:microsoft.com/office/officeart/2005/8/layout/hierarchy1"/>
    <dgm:cxn modelId="{5474BAEA-3FC5-46E6-A65B-DA3A33998481}" type="presParOf" srcId="{15408555-4F67-4308-84D7-C88BC3A44057}" destId="{D7E4A560-C79B-4C94-B566-83CC2C5E0DE8}" srcOrd="5" destOrd="0" presId="urn:microsoft.com/office/officeart/2005/8/layout/hierarchy1"/>
    <dgm:cxn modelId="{7C4FC63E-DD6E-4B72-A83C-C70BF20B1038}" type="presParOf" srcId="{D7E4A560-C79B-4C94-B566-83CC2C5E0DE8}" destId="{E3FCE542-3670-4C8E-9CFD-15F367ED35C4}" srcOrd="0" destOrd="0" presId="urn:microsoft.com/office/officeart/2005/8/layout/hierarchy1"/>
    <dgm:cxn modelId="{F74C8C55-B611-4DD6-AF26-FC483A28D0FD}" type="presParOf" srcId="{E3FCE542-3670-4C8E-9CFD-15F367ED35C4}" destId="{D5AC044D-E9B3-4FFF-A495-2B923D3EE614}" srcOrd="0" destOrd="0" presId="urn:microsoft.com/office/officeart/2005/8/layout/hierarchy1"/>
    <dgm:cxn modelId="{FCA5DA1E-3C87-4163-9986-15A2653479D9}" type="presParOf" srcId="{E3FCE542-3670-4C8E-9CFD-15F367ED35C4}" destId="{261E28A6-FD1D-483A-9187-2BFB2560843D}" srcOrd="1" destOrd="0" presId="urn:microsoft.com/office/officeart/2005/8/layout/hierarchy1"/>
    <dgm:cxn modelId="{8DF087CB-B660-44B7-9FF2-581D7075EEC8}" type="presParOf" srcId="{D7E4A560-C79B-4C94-B566-83CC2C5E0DE8}" destId="{607D46F0-84B3-4FD1-AC0C-9EDF770867FC}" srcOrd="1" destOrd="0" presId="urn:microsoft.com/office/officeart/2005/8/layout/hierarchy1"/>
    <dgm:cxn modelId="{8188D894-C82D-4DC8-A3EE-F3CEB71DB1C7}" type="presParOf" srcId="{15408555-4F67-4308-84D7-C88BC3A44057}" destId="{AA4DB6A1-CF22-4CC0-A6C7-27C75EFC99BD}" srcOrd="6" destOrd="0" presId="urn:microsoft.com/office/officeart/2005/8/layout/hierarchy1"/>
    <dgm:cxn modelId="{C7B7542D-5F0B-4692-8DD1-6DB0BA8925A4}" type="presParOf" srcId="{15408555-4F67-4308-84D7-C88BC3A44057}" destId="{3FF95872-4A2C-47CA-9197-652500F55675}" srcOrd="7" destOrd="0" presId="urn:microsoft.com/office/officeart/2005/8/layout/hierarchy1"/>
    <dgm:cxn modelId="{CA93ADAA-2923-45FF-A287-1AA437215238}" type="presParOf" srcId="{3FF95872-4A2C-47CA-9197-652500F55675}" destId="{81E8C967-5C54-4A2A-A609-245C11EDBBDD}" srcOrd="0" destOrd="0" presId="urn:microsoft.com/office/officeart/2005/8/layout/hierarchy1"/>
    <dgm:cxn modelId="{50271543-97FB-43AE-9D46-218ABE89B263}" type="presParOf" srcId="{81E8C967-5C54-4A2A-A609-245C11EDBBDD}" destId="{2E7EE312-322E-46E7-A288-B9A7ED53139A}" srcOrd="0" destOrd="0" presId="urn:microsoft.com/office/officeart/2005/8/layout/hierarchy1"/>
    <dgm:cxn modelId="{D2B55516-3F4F-4A0F-A0F3-1C9EAB1A11BA}" type="presParOf" srcId="{81E8C967-5C54-4A2A-A609-245C11EDBBDD}" destId="{7E7E070B-8DEB-458E-A59D-A4D6CF1FF39D}" srcOrd="1" destOrd="0" presId="urn:microsoft.com/office/officeart/2005/8/layout/hierarchy1"/>
    <dgm:cxn modelId="{225CC0F2-5D0F-42D3-B2FE-91C308174594}" type="presParOf" srcId="{3FF95872-4A2C-47CA-9197-652500F55675}" destId="{79FFA107-21C5-49C2-A4D6-1105A1928213}" srcOrd="1" destOrd="0" presId="urn:microsoft.com/office/officeart/2005/8/layout/hierarchy1"/>
    <dgm:cxn modelId="{242BAB51-9AEC-4020-AF97-9E371DB5626C}" type="presParOf" srcId="{15408555-4F67-4308-84D7-C88BC3A44057}" destId="{5685CFB7-D3D7-4FF4-B34D-9E2DBA4335E0}" srcOrd="8" destOrd="0" presId="urn:microsoft.com/office/officeart/2005/8/layout/hierarchy1"/>
    <dgm:cxn modelId="{F0D7C4C4-7CF0-43C2-BF9E-0F8799BAF98A}" type="presParOf" srcId="{15408555-4F67-4308-84D7-C88BC3A44057}" destId="{A5D10EB1-9AD2-4EE8-92CE-2599D61DBD34}" srcOrd="9" destOrd="0" presId="urn:microsoft.com/office/officeart/2005/8/layout/hierarchy1"/>
    <dgm:cxn modelId="{FF169134-0B48-4E65-B98E-06963E6B6E49}" type="presParOf" srcId="{A5D10EB1-9AD2-4EE8-92CE-2599D61DBD34}" destId="{1D2153B1-2887-4AAE-96CD-1607EE0B30D6}" srcOrd="0" destOrd="0" presId="urn:microsoft.com/office/officeart/2005/8/layout/hierarchy1"/>
    <dgm:cxn modelId="{9CC2EDDF-7955-42B9-BE5E-1F501A93068C}" type="presParOf" srcId="{1D2153B1-2887-4AAE-96CD-1607EE0B30D6}" destId="{015EC669-AE0C-4C79-9EE2-96B698E0EACC}" srcOrd="0" destOrd="0" presId="urn:microsoft.com/office/officeart/2005/8/layout/hierarchy1"/>
    <dgm:cxn modelId="{36BB62C3-A93F-4D25-8DF6-93F40707B499}" type="presParOf" srcId="{1D2153B1-2887-4AAE-96CD-1607EE0B30D6}" destId="{8F11DE6F-9737-47BE-9148-91BF0E586CC4}" srcOrd="1" destOrd="0" presId="urn:microsoft.com/office/officeart/2005/8/layout/hierarchy1"/>
    <dgm:cxn modelId="{E37CF7FC-9D42-4254-B495-AE692FC03D3B}" type="presParOf" srcId="{A5D10EB1-9AD2-4EE8-92CE-2599D61DBD34}" destId="{4FE3561A-6EF7-4B13-AE44-E75C1A0F581B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B9261BF-8371-4B2B-BEEA-94FF9DF4FF46}" type="doc">
      <dgm:prSet loTypeId="urn:microsoft.com/office/officeart/2005/8/layout/hierarchy1" loCatId="hierarchy" qsTypeId="urn:microsoft.com/office/officeart/2005/8/quickstyle/simple2" qsCatId="simple" csTypeId="urn:microsoft.com/office/officeart/2005/8/colors/colorful4" csCatId="colorful" phldr="1"/>
      <dgm:spPr/>
      <dgm:t>
        <a:bodyPr/>
        <a:lstStyle/>
        <a:p>
          <a:pPr rtl="1"/>
          <a:endParaRPr lang="ar-SA"/>
        </a:p>
      </dgm:t>
    </dgm:pt>
    <dgm:pt modelId="{B10BA104-6317-463F-B089-E40A0C6EE481}">
      <dgm:prSet phldrT="[نص]" custT="1"/>
      <dgm:spPr>
        <a:xfrm>
          <a:off x="1944929" y="0"/>
          <a:ext cx="3625568" cy="479728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15875" cap="flat" cmpd="sng" algn="ctr">
          <a:solidFill>
            <a:srgbClr val="5BD078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rtl="1"/>
          <a:r>
            <a:rPr lang="ar-SA" sz="2400" b="1" dirty="0" smtClean="0">
              <a:solidFill>
                <a:schemeClr val="tx1"/>
              </a:solidFill>
              <a:latin typeface="Candara"/>
              <a:ea typeface="+mn-ea"/>
              <a:cs typeface="Arial"/>
            </a:rPr>
            <a:t>مزايا وع</a:t>
          </a:r>
          <a:r>
            <a:rPr lang="ar-SA" sz="2400" b="1" u="none" dirty="0" smtClean="0">
              <a:solidFill>
                <a:schemeClr val="tx1"/>
              </a:solidFill>
              <a:latin typeface="Candara"/>
              <a:ea typeface="+mn-ea"/>
              <a:cs typeface="Arial"/>
            </a:rPr>
            <a:t>يوب </a:t>
          </a:r>
          <a:r>
            <a:rPr lang="ar-SA" sz="2400" b="1" dirty="0" smtClean="0">
              <a:solidFill>
                <a:schemeClr val="tx1"/>
              </a:solidFill>
              <a:latin typeface="Candara"/>
              <a:ea typeface="+mn-ea"/>
              <a:cs typeface="Arial"/>
            </a:rPr>
            <a:t>الانحراف المعياري</a:t>
          </a:r>
          <a:endParaRPr lang="ar-SA" sz="2400" b="1" dirty="0">
            <a:solidFill>
              <a:schemeClr val="tx1"/>
            </a:solidFill>
            <a:latin typeface="Candara"/>
            <a:ea typeface="+mn-ea"/>
            <a:cs typeface="Arial"/>
          </a:endParaRPr>
        </a:p>
      </dgm:t>
    </dgm:pt>
    <dgm:pt modelId="{ACE3A2A1-151F-423E-97F0-F8E937D2C7AD}" type="parTrans" cxnId="{E3A86410-FA7C-4FE3-BEDC-158CB3D1986C}">
      <dgm:prSet/>
      <dgm:spPr/>
      <dgm:t>
        <a:bodyPr/>
        <a:lstStyle/>
        <a:p>
          <a:pPr rtl="1"/>
          <a:endParaRPr lang="ar-SA"/>
        </a:p>
      </dgm:t>
    </dgm:pt>
    <dgm:pt modelId="{9445849A-2115-42DA-A375-C54F8AA9D485}" type="sibTrans" cxnId="{E3A86410-FA7C-4FE3-BEDC-158CB3D1986C}">
      <dgm:prSet/>
      <dgm:spPr/>
      <dgm:t>
        <a:bodyPr/>
        <a:lstStyle/>
        <a:p>
          <a:pPr rtl="1"/>
          <a:endParaRPr lang="ar-SA"/>
        </a:p>
      </dgm:t>
    </dgm:pt>
    <dgm:pt modelId="{DDEEE7C9-5BD1-4940-9280-C6AE4041B69E}">
      <dgm:prSet phldrT="[نص]" custT="1"/>
      <dgm:spPr>
        <a:xfrm>
          <a:off x="154167" y="1157015"/>
          <a:ext cx="3142937" cy="1952883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15875" cap="flat" cmpd="sng" algn="ctr">
          <a:solidFill>
            <a:srgbClr val="F5C040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algn="ctr" rtl="1">
            <a:lnSpc>
              <a:spcPct val="150000"/>
            </a:lnSpc>
          </a:pPr>
          <a:r>
            <a:rPr lang="ar-SA" sz="2000" b="1" u="none" dirty="0" smtClean="0">
              <a:solidFill>
                <a:srgbClr val="FF0000"/>
              </a:solidFill>
              <a:latin typeface="Candara"/>
              <a:ea typeface="+mn-ea"/>
              <a:cs typeface="Arial"/>
            </a:rPr>
            <a:t>العيوب</a:t>
          </a:r>
          <a:endParaRPr lang="ar-SA" sz="2000" b="1" dirty="0" smtClean="0">
            <a:solidFill>
              <a:srgbClr val="FF0000"/>
            </a:solidFill>
            <a:latin typeface="Candara"/>
            <a:ea typeface="+mn-ea"/>
            <a:cs typeface="Arial"/>
          </a:endParaRPr>
        </a:p>
        <a:p>
          <a:pPr algn="just" rtl="1">
            <a:lnSpc>
              <a:spcPct val="150000"/>
            </a:lnSpc>
          </a:pPr>
          <a:r>
            <a:rPr lang="ar-SA" sz="2000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ndara"/>
              <a:ea typeface="+mn-ea"/>
              <a:cs typeface="Arial"/>
            </a:rPr>
            <a:t>1</a:t>
          </a:r>
          <a:r>
            <a:rPr lang="ar-EG" sz="2000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ndara"/>
              <a:ea typeface="+mn-ea"/>
              <a:cs typeface="Arial"/>
            </a:rPr>
            <a:t>. </a:t>
          </a:r>
          <a:r>
            <a:rPr lang="ar-SA" sz="2000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ndara"/>
              <a:ea typeface="+mn-ea"/>
              <a:cs typeface="Arial"/>
            </a:rPr>
            <a:t>يتأثر بالقيم المتطرفة أو الشاذة .</a:t>
          </a:r>
        </a:p>
        <a:p>
          <a:pPr algn="just" rtl="1">
            <a:lnSpc>
              <a:spcPct val="150000"/>
            </a:lnSpc>
          </a:pPr>
          <a:r>
            <a:rPr lang="ar-SA" sz="2000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ndara"/>
              <a:ea typeface="+mn-ea"/>
              <a:cs typeface="Arial"/>
            </a:rPr>
            <a:t>2</a:t>
          </a:r>
          <a:r>
            <a:rPr lang="ar-EG" sz="2000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ndara"/>
              <a:ea typeface="+mn-ea"/>
              <a:cs typeface="Arial"/>
            </a:rPr>
            <a:t>. </a:t>
          </a:r>
          <a:r>
            <a:rPr lang="ar-SA" sz="2000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ndara"/>
              <a:ea typeface="+mn-ea"/>
              <a:cs typeface="Arial"/>
            </a:rPr>
            <a:t>لا يمكن حسابه من الجداول التكرارية المفتوحة من أحد الطرفين أو من كليهما.</a:t>
          </a:r>
        </a:p>
        <a:p>
          <a:pPr algn="just" rtl="1">
            <a:lnSpc>
              <a:spcPct val="150000"/>
            </a:lnSpc>
          </a:pPr>
          <a:r>
            <a:rPr lang="ar-SA" sz="2000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ndara"/>
              <a:ea typeface="+mn-ea"/>
              <a:cs typeface="Arial"/>
            </a:rPr>
            <a:t>3</a:t>
          </a:r>
          <a:r>
            <a:rPr lang="ar-EG" sz="2000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ndara"/>
              <a:ea typeface="+mn-ea"/>
              <a:cs typeface="Arial"/>
            </a:rPr>
            <a:t>. </a:t>
          </a:r>
          <a:r>
            <a:rPr lang="ar-SA" sz="2000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ndara"/>
              <a:ea typeface="+mn-ea"/>
              <a:cs typeface="Arial"/>
            </a:rPr>
            <a:t> لا يمكن حسابه من البيانات الوصفية.</a:t>
          </a:r>
        </a:p>
      </dgm:t>
    </dgm:pt>
    <dgm:pt modelId="{0F75EF25-F048-48FE-9E74-52746CE00333}" type="parTrans" cxnId="{BEA04AA5-6D7F-4E6A-8689-846C5A7FAFFD}">
      <dgm:prSet/>
      <dgm:spPr>
        <a:xfrm>
          <a:off x="1536158" y="299725"/>
          <a:ext cx="2032078" cy="677286"/>
        </a:xfrm>
        <a:custGeom>
          <a:avLst/>
          <a:gdLst/>
          <a:ahLst/>
          <a:cxnLst/>
          <a:rect l="0" t="0" r="0" b="0"/>
          <a:pathLst>
            <a:path>
              <a:moveTo>
                <a:pt x="2032078" y="0"/>
              </a:moveTo>
              <a:lnTo>
                <a:pt x="2032078" y="519310"/>
              </a:lnTo>
              <a:lnTo>
                <a:pt x="0" y="519310"/>
              </a:lnTo>
              <a:lnTo>
                <a:pt x="0" y="677286"/>
              </a:lnTo>
            </a:path>
          </a:pathLst>
        </a:custGeom>
        <a:noFill/>
        <a:ln w="15875" cap="flat" cmpd="sng" algn="ctr">
          <a:solidFill>
            <a:srgbClr val="F5C040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rtl="1"/>
          <a:endParaRPr lang="ar-SA"/>
        </a:p>
      </dgm:t>
    </dgm:pt>
    <dgm:pt modelId="{BEB95F99-3774-4F14-B576-260E19751CD8}" type="sibTrans" cxnId="{BEA04AA5-6D7F-4E6A-8689-846C5A7FAFFD}">
      <dgm:prSet/>
      <dgm:spPr/>
      <dgm:t>
        <a:bodyPr/>
        <a:lstStyle/>
        <a:p>
          <a:pPr rtl="1"/>
          <a:endParaRPr lang="ar-SA"/>
        </a:p>
      </dgm:t>
    </dgm:pt>
    <dgm:pt modelId="{7C105A2D-E040-4ACD-813C-827F75CB07FF}">
      <dgm:prSet phldrT="[نص]" custT="1"/>
      <dgm:spPr>
        <a:xfrm>
          <a:off x="3968208" y="1157015"/>
          <a:ext cx="3166350" cy="1965856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15875" cap="flat" cmpd="sng" algn="ctr">
          <a:solidFill>
            <a:srgbClr val="F5C040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algn="ctr" rtl="1">
            <a:lnSpc>
              <a:spcPct val="150000"/>
            </a:lnSpc>
          </a:pPr>
          <a:endParaRPr lang="ar-SA" sz="2000" b="1" u="sng" dirty="0" smtClean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ndara"/>
            <a:ea typeface="+mn-ea"/>
            <a:cs typeface="Arial"/>
          </a:endParaRPr>
        </a:p>
        <a:p>
          <a:pPr algn="ctr" rtl="1">
            <a:lnSpc>
              <a:spcPct val="150000"/>
            </a:lnSpc>
          </a:pPr>
          <a:endParaRPr lang="ar-SA" sz="2000" b="1" u="sng" dirty="0" smtClean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ndara"/>
            <a:ea typeface="+mn-ea"/>
            <a:cs typeface="Arial"/>
          </a:endParaRPr>
        </a:p>
        <a:p>
          <a:pPr algn="ctr" rtl="1">
            <a:lnSpc>
              <a:spcPct val="150000"/>
            </a:lnSpc>
          </a:pPr>
          <a:r>
            <a:rPr lang="ar-SA" sz="2000" b="1" u="none" dirty="0" smtClean="0">
              <a:solidFill>
                <a:srgbClr val="00B050"/>
              </a:solidFill>
              <a:latin typeface="Candara"/>
              <a:ea typeface="+mn-ea"/>
              <a:cs typeface="Arial"/>
            </a:rPr>
            <a:t>المزايـا</a:t>
          </a:r>
        </a:p>
        <a:p>
          <a:pPr algn="just" rtl="1">
            <a:lnSpc>
              <a:spcPct val="150000"/>
            </a:lnSpc>
          </a:pPr>
          <a:r>
            <a:rPr lang="ar-SA" sz="2000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ndara"/>
              <a:ea typeface="+mn-ea"/>
              <a:cs typeface="Arial"/>
            </a:rPr>
            <a:t>1</a:t>
          </a:r>
          <a:r>
            <a:rPr lang="ar-EG" sz="2000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ndara"/>
              <a:ea typeface="+mn-ea"/>
              <a:cs typeface="Arial"/>
            </a:rPr>
            <a:t>. </a:t>
          </a:r>
          <a:r>
            <a:rPr lang="ar-SA" sz="2000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ndara"/>
              <a:ea typeface="+mn-ea"/>
              <a:cs typeface="Arial"/>
            </a:rPr>
            <a:t>تدخل جميع القيم في حسابه ولذلك </a:t>
          </a:r>
          <a:r>
            <a:rPr lang="ar-SA" sz="2000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ndara"/>
              <a:ea typeface="+mn-ea"/>
              <a:cs typeface="Arial"/>
            </a:rPr>
            <a:t>يعد </a:t>
          </a:r>
          <a:r>
            <a:rPr lang="ar-SA" sz="2000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ndara"/>
              <a:ea typeface="+mn-ea"/>
              <a:cs typeface="Arial"/>
            </a:rPr>
            <a:t>من أدق مقاييس التشتت وأكثرها استخداما</a:t>
          </a:r>
          <a:r>
            <a:rPr lang="ar-EG" sz="2000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ndara"/>
              <a:ea typeface="+mn-ea"/>
              <a:cs typeface="Arial"/>
            </a:rPr>
            <a:t>.</a:t>
          </a:r>
          <a:endParaRPr lang="ar-SA" sz="2000" b="1" dirty="0" smtClean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ndara"/>
            <a:ea typeface="+mn-ea"/>
            <a:cs typeface="Arial"/>
          </a:endParaRPr>
        </a:p>
        <a:p>
          <a:pPr algn="just" rtl="1">
            <a:lnSpc>
              <a:spcPct val="150000"/>
            </a:lnSpc>
          </a:pPr>
          <a:r>
            <a:rPr lang="ar-SA" sz="2000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ndara"/>
              <a:ea typeface="+mn-ea"/>
              <a:cs typeface="Arial"/>
            </a:rPr>
            <a:t>2</a:t>
          </a:r>
          <a:r>
            <a:rPr lang="ar-EG" sz="2000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ndara"/>
              <a:ea typeface="+mn-ea"/>
              <a:cs typeface="Arial"/>
            </a:rPr>
            <a:t>. </a:t>
          </a:r>
          <a:r>
            <a:rPr lang="ar-SA" sz="2000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ndara"/>
              <a:ea typeface="+mn-ea"/>
              <a:cs typeface="Arial"/>
            </a:rPr>
            <a:t>له نفس وحدة القياس للظاهرة محل الدراسة.</a:t>
          </a:r>
        </a:p>
        <a:p>
          <a:pPr algn="just" rtl="1">
            <a:lnSpc>
              <a:spcPct val="150000"/>
            </a:lnSpc>
          </a:pPr>
          <a:r>
            <a:rPr lang="ar-SA" sz="2000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ndara"/>
              <a:ea typeface="+mn-ea"/>
              <a:cs typeface="Arial"/>
            </a:rPr>
            <a:t>3</a:t>
          </a:r>
          <a:r>
            <a:rPr lang="ar-EG" sz="2000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ndara"/>
              <a:ea typeface="+mn-ea"/>
              <a:cs typeface="Arial"/>
            </a:rPr>
            <a:t>. </a:t>
          </a:r>
          <a:r>
            <a:rPr lang="ar-SA" sz="2000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ndara"/>
              <a:ea typeface="+mn-ea"/>
              <a:cs typeface="Arial"/>
            </a:rPr>
            <a:t>سهولة حسابه والتعامل معه جبريا</a:t>
          </a:r>
          <a:r>
            <a:rPr lang="ar-EG" sz="2000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ndara"/>
              <a:ea typeface="+mn-ea"/>
              <a:cs typeface="Arial"/>
            </a:rPr>
            <a:t>ً</a:t>
          </a:r>
          <a:r>
            <a:rPr lang="ar-SA" sz="2000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ndara"/>
              <a:ea typeface="+mn-ea"/>
              <a:cs typeface="Arial"/>
            </a:rPr>
            <a:t>. </a:t>
          </a:r>
        </a:p>
        <a:p>
          <a:pPr algn="ctr" rtl="1">
            <a:lnSpc>
              <a:spcPct val="150000"/>
            </a:lnSpc>
          </a:pPr>
          <a:endParaRPr lang="ar-SA" sz="2000" b="1" dirty="0" smtClean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ndara"/>
            <a:ea typeface="+mn-ea"/>
            <a:cs typeface="Arial"/>
          </a:endParaRPr>
        </a:p>
        <a:p>
          <a:pPr algn="ctr" rtl="1">
            <a:lnSpc>
              <a:spcPct val="150000"/>
            </a:lnSpc>
          </a:pPr>
          <a:endParaRPr lang="ar-SA" sz="2000" b="1" u="sng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ndara"/>
            <a:ea typeface="+mn-ea"/>
            <a:cs typeface="Arial"/>
          </a:endParaRPr>
        </a:p>
      </dgm:t>
    </dgm:pt>
    <dgm:pt modelId="{27FB6906-93B5-4993-8DA4-990436A696F6}" type="parTrans" cxnId="{D8690BE1-EC21-44BE-8330-F9B59EA57DE4}">
      <dgm:prSet/>
      <dgm:spPr>
        <a:xfrm>
          <a:off x="3568237" y="299725"/>
          <a:ext cx="1793669" cy="6772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19310"/>
              </a:lnTo>
              <a:lnTo>
                <a:pt x="1793669" y="519310"/>
              </a:lnTo>
              <a:lnTo>
                <a:pt x="1793669" y="677286"/>
              </a:lnTo>
            </a:path>
          </a:pathLst>
        </a:custGeom>
        <a:noFill/>
        <a:ln w="15875" cap="flat" cmpd="sng" algn="ctr">
          <a:solidFill>
            <a:srgbClr val="F5C040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rtl="1"/>
          <a:endParaRPr lang="ar-SA"/>
        </a:p>
      </dgm:t>
    </dgm:pt>
    <dgm:pt modelId="{8FBB7F3F-7263-4EE8-8D73-A72415A5D6A3}" type="sibTrans" cxnId="{D8690BE1-EC21-44BE-8330-F9B59EA57DE4}">
      <dgm:prSet/>
      <dgm:spPr/>
      <dgm:t>
        <a:bodyPr/>
        <a:lstStyle/>
        <a:p>
          <a:pPr rtl="1"/>
          <a:endParaRPr lang="ar-SA"/>
        </a:p>
      </dgm:t>
    </dgm:pt>
    <dgm:pt modelId="{616055E5-92F2-4AA3-B211-2F3123940AA6}" type="pres">
      <dgm:prSet presAssocID="{4B9261BF-8371-4B2B-BEEA-94FF9DF4FF46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pPr rtl="1"/>
          <a:endParaRPr lang="ar-SA"/>
        </a:p>
      </dgm:t>
    </dgm:pt>
    <dgm:pt modelId="{945471C0-134B-4484-8C7D-ABF193390D69}" type="pres">
      <dgm:prSet presAssocID="{B10BA104-6317-463F-B089-E40A0C6EE481}" presName="hierRoot1" presStyleCnt="0"/>
      <dgm:spPr/>
      <dgm:t>
        <a:bodyPr/>
        <a:lstStyle/>
        <a:p>
          <a:endParaRPr lang="en-US"/>
        </a:p>
      </dgm:t>
    </dgm:pt>
    <dgm:pt modelId="{CAF74713-9213-4706-9F2C-EE92D9D95A52}" type="pres">
      <dgm:prSet presAssocID="{B10BA104-6317-463F-B089-E40A0C6EE481}" presName="composite" presStyleCnt="0"/>
      <dgm:spPr/>
      <dgm:t>
        <a:bodyPr/>
        <a:lstStyle/>
        <a:p>
          <a:endParaRPr lang="en-US"/>
        </a:p>
      </dgm:t>
    </dgm:pt>
    <dgm:pt modelId="{7C0CA191-40AA-411A-B28E-3512A28C891B}" type="pres">
      <dgm:prSet presAssocID="{B10BA104-6317-463F-B089-E40A0C6EE481}" presName="background" presStyleLbl="node0" presStyleIdx="0" presStyleCnt="1"/>
      <dgm:spPr>
        <a:xfrm>
          <a:off x="1755452" y="-180002"/>
          <a:ext cx="3625568" cy="479728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0F916DF5-3F22-4A9A-AB53-7AB4C60E6AF2}" type="pres">
      <dgm:prSet presAssocID="{B10BA104-6317-463F-B089-E40A0C6EE481}" presName="text" presStyleLbl="fgAcc0" presStyleIdx="0" presStyleCnt="1" custScaleX="212607" custScaleY="67667" custLinFactY="-6244" custLinFactNeighborX="-956" custLinFactNeighborY="-10000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32740D98-8875-4721-8F28-619E9DF254C4}" type="pres">
      <dgm:prSet presAssocID="{B10BA104-6317-463F-B089-E40A0C6EE481}" presName="hierChild2" presStyleCnt="0"/>
      <dgm:spPr/>
      <dgm:t>
        <a:bodyPr/>
        <a:lstStyle/>
        <a:p>
          <a:endParaRPr lang="en-US"/>
        </a:p>
      </dgm:t>
    </dgm:pt>
    <dgm:pt modelId="{DEA7AD53-307C-4A05-8056-60C14B8E6F49}" type="pres">
      <dgm:prSet presAssocID="{0F75EF25-F048-48FE-9E74-52746CE00333}" presName="Name10" presStyleLbl="parChTrans1D2" presStyleIdx="0" presStyleCnt="2"/>
      <dgm:spPr/>
      <dgm:t>
        <a:bodyPr/>
        <a:lstStyle/>
        <a:p>
          <a:pPr rtl="1"/>
          <a:endParaRPr lang="ar-SA"/>
        </a:p>
      </dgm:t>
    </dgm:pt>
    <dgm:pt modelId="{C0A31DA0-22B3-4D9A-9A54-40992A16FF6A}" type="pres">
      <dgm:prSet presAssocID="{DDEEE7C9-5BD1-4940-9280-C6AE4041B69E}" presName="hierRoot2" presStyleCnt="0"/>
      <dgm:spPr/>
      <dgm:t>
        <a:bodyPr/>
        <a:lstStyle/>
        <a:p>
          <a:endParaRPr lang="en-US"/>
        </a:p>
      </dgm:t>
    </dgm:pt>
    <dgm:pt modelId="{02C9F6EC-3139-430F-B0F7-8740290309E5}" type="pres">
      <dgm:prSet presAssocID="{DDEEE7C9-5BD1-4940-9280-C6AE4041B69E}" presName="composite2" presStyleCnt="0"/>
      <dgm:spPr/>
      <dgm:t>
        <a:bodyPr/>
        <a:lstStyle/>
        <a:p>
          <a:endParaRPr lang="en-US"/>
        </a:p>
      </dgm:t>
    </dgm:pt>
    <dgm:pt modelId="{260D0035-4215-41AD-9C27-3FD286275906}" type="pres">
      <dgm:prSet presAssocID="{DDEEE7C9-5BD1-4940-9280-C6AE4041B69E}" presName="background2" presStyleLbl="node2" presStyleIdx="0" presStyleCnt="2"/>
      <dgm:spPr>
        <a:xfrm>
          <a:off x="-35309" y="977012"/>
          <a:ext cx="3142937" cy="1952883"/>
        </a:xfrm>
        <a:prstGeom prst="roundRect">
          <a:avLst>
            <a:gd name="adj" fmla="val 10000"/>
          </a:avLst>
        </a:prstGeom>
        <a:solidFill>
          <a:srgbClr val="F5C040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435CBF68-E42F-4FFD-9DAC-3023F4C8D6D4}" type="pres">
      <dgm:prSet presAssocID="{DDEEE7C9-5BD1-4940-9280-C6AE4041B69E}" presName="text2" presStyleLbl="fgAcc2" presStyleIdx="0" presStyleCnt="2" custScaleX="184305" custScaleY="385897" custLinFactNeighborX="-17132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D857EFF7-691A-45F1-AED9-717EC40C8F3A}" type="pres">
      <dgm:prSet presAssocID="{DDEEE7C9-5BD1-4940-9280-C6AE4041B69E}" presName="hierChild3" presStyleCnt="0"/>
      <dgm:spPr/>
      <dgm:t>
        <a:bodyPr/>
        <a:lstStyle/>
        <a:p>
          <a:endParaRPr lang="en-US"/>
        </a:p>
      </dgm:t>
    </dgm:pt>
    <dgm:pt modelId="{E9E6162F-B719-4215-B346-27F2BA4FC74F}" type="pres">
      <dgm:prSet presAssocID="{27FB6906-93B5-4993-8DA4-990436A696F6}" presName="Name10" presStyleLbl="parChTrans1D2" presStyleIdx="1" presStyleCnt="2"/>
      <dgm:spPr/>
      <dgm:t>
        <a:bodyPr/>
        <a:lstStyle/>
        <a:p>
          <a:pPr rtl="1"/>
          <a:endParaRPr lang="ar-SA"/>
        </a:p>
      </dgm:t>
    </dgm:pt>
    <dgm:pt modelId="{2C994F3C-5CE7-4F39-9A83-5F880EE49102}" type="pres">
      <dgm:prSet presAssocID="{7C105A2D-E040-4ACD-813C-827F75CB07FF}" presName="hierRoot2" presStyleCnt="0"/>
      <dgm:spPr/>
      <dgm:t>
        <a:bodyPr/>
        <a:lstStyle/>
        <a:p>
          <a:endParaRPr lang="en-US"/>
        </a:p>
      </dgm:t>
    </dgm:pt>
    <dgm:pt modelId="{B69415B3-9EB9-441F-9409-4611A2C7A359}" type="pres">
      <dgm:prSet presAssocID="{7C105A2D-E040-4ACD-813C-827F75CB07FF}" presName="composite2" presStyleCnt="0"/>
      <dgm:spPr/>
      <dgm:t>
        <a:bodyPr/>
        <a:lstStyle/>
        <a:p>
          <a:endParaRPr lang="en-US"/>
        </a:p>
      </dgm:t>
    </dgm:pt>
    <dgm:pt modelId="{592E2D43-AFB8-4C0D-9ED8-D7B07979B10C}" type="pres">
      <dgm:prSet presAssocID="{7C105A2D-E040-4ACD-813C-827F75CB07FF}" presName="background2" presStyleLbl="node2" presStyleIdx="1" presStyleCnt="2"/>
      <dgm:spPr>
        <a:xfrm>
          <a:off x="3778731" y="977012"/>
          <a:ext cx="3166350" cy="1965856"/>
        </a:xfrm>
        <a:prstGeom prst="roundRect">
          <a:avLst>
            <a:gd name="adj" fmla="val 10000"/>
          </a:avLst>
        </a:prstGeom>
        <a:solidFill>
          <a:srgbClr val="F5C040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B6880E1D-837C-4474-9C2F-EA7AD24E86DC}" type="pres">
      <dgm:prSet presAssocID="{7C105A2D-E040-4ACD-813C-827F75CB07FF}" presName="text2" presStyleLbl="fgAcc2" presStyleIdx="1" presStyleCnt="2" custScaleX="185678" custScaleY="403485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D2982E12-CB8E-45AC-813D-A8382AF211B8}" type="pres">
      <dgm:prSet presAssocID="{7C105A2D-E040-4ACD-813C-827F75CB07FF}" presName="hierChild3" presStyleCnt="0"/>
      <dgm:spPr/>
      <dgm:t>
        <a:bodyPr/>
        <a:lstStyle/>
        <a:p>
          <a:endParaRPr lang="en-US"/>
        </a:p>
      </dgm:t>
    </dgm:pt>
  </dgm:ptLst>
  <dgm:cxnLst>
    <dgm:cxn modelId="{A552E51F-705D-4D40-B13D-6CC89A7D5F75}" type="presOf" srcId="{4B9261BF-8371-4B2B-BEEA-94FF9DF4FF46}" destId="{616055E5-92F2-4AA3-B211-2F3123940AA6}" srcOrd="0" destOrd="0" presId="urn:microsoft.com/office/officeart/2005/8/layout/hierarchy1"/>
    <dgm:cxn modelId="{E3A86410-FA7C-4FE3-BEDC-158CB3D1986C}" srcId="{4B9261BF-8371-4B2B-BEEA-94FF9DF4FF46}" destId="{B10BA104-6317-463F-B089-E40A0C6EE481}" srcOrd="0" destOrd="0" parTransId="{ACE3A2A1-151F-423E-97F0-F8E937D2C7AD}" sibTransId="{9445849A-2115-42DA-A375-C54F8AA9D485}"/>
    <dgm:cxn modelId="{F1E23136-CE02-4BB2-A99E-ECE27BEA3FD3}" type="presOf" srcId="{B10BA104-6317-463F-B089-E40A0C6EE481}" destId="{0F916DF5-3F22-4A9A-AB53-7AB4C60E6AF2}" srcOrd="0" destOrd="0" presId="urn:microsoft.com/office/officeart/2005/8/layout/hierarchy1"/>
    <dgm:cxn modelId="{D4D44810-993E-4BB3-B7DC-3EFDAC316119}" type="presOf" srcId="{7C105A2D-E040-4ACD-813C-827F75CB07FF}" destId="{B6880E1D-837C-4474-9C2F-EA7AD24E86DC}" srcOrd="0" destOrd="0" presId="urn:microsoft.com/office/officeart/2005/8/layout/hierarchy1"/>
    <dgm:cxn modelId="{D8690BE1-EC21-44BE-8330-F9B59EA57DE4}" srcId="{B10BA104-6317-463F-B089-E40A0C6EE481}" destId="{7C105A2D-E040-4ACD-813C-827F75CB07FF}" srcOrd="1" destOrd="0" parTransId="{27FB6906-93B5-4993-8DA4-990436A696F6}" sibTransId="{8FBB7F3F-7263-4EE8-8D73-A72415A5D6A3}"/>
    <dgm:cxn modelId="{621D8083-62F3-4744-A54E-EAFE3D08BEAD}" type="presOf" srcId="{27FB6906-93B5-4993-8DA4-990436A696F6}" destId="{E9E6162F-B719-4215-B346-27F2BA4FC74F}" srcOrd="0" destOrd="0" presId="urn:microsoft.com/office/officeart/2005/8/layout/hierarchy1"/>
    <dgm:cxn modelId="{23AFDE8D-0B7B-4171-9BB4-26768D38619E}" type="presOf" srcId="{0F75EF25-F048-48FE-9E74-52746CE00333}" destId="{DEA7AD53-307C-4A05-8056-60C14B8E6F49}" srcOrd="0" destOrd="0" presId="urn:microsoft.com/office/officeart/2005/8/layout/hierarchy1"/>
    <dgm:cxn modelId="{482EBECB-1AB1-4A5C-A9F5-16C5AB5C36A0}" type="presOf" srcId="{DDEEE7C9-5BD1-4940-9280-C6AE4041B69E}" destId="{435CBF68-E42F-4FFD-9DAC-3023F4C8D6D4}" srcOrd="0" destOrd="0" presId="urn:microsoft.com/office/officeart/2005/8/layout/hierarchy1"/>
    <dgm:cxn modelId="{BEA04AA5-6D7F-4E6A-8689-846C5A7FAFFD}" srcId="{B10BA104-6317-463F-B089-E40A0C6EE481}" destId="{DDEEE7C9-5BD1-4940-9280-C6AE4041B69E}" srcOrd="0" destOrd="0" parTransId="{0F75EF25-F048-48FE-9E74-52746CE00333}" sibTransId="{BEB95F99-3774-4F14-B576-260E19751CD8}"/>
    <dgm:cxn modelId="{65032DE0-BEEB-4755-ABCD-159C156E9C61}" type="presParOf" srcId="{616055E5-92F2-4AA3-B211-2F3123940AA6}" destId="{945471C0-134B-4484-8C7D-ABF193390D69}" srcOrd="0" destOrd="0" presId="urn:microsoft.com/office/officeart/2005/8/layout/hierarchy1"/>
    <dgm:cxn modelId="{461225DB-36ED-4A35-9FBB-1BC1A841EB35}" type="presParOf" srcId="{945471C0-134B-4484-8C7D-ABF193390D69}" destId="{CAF74713-9213-4706-9F2C-EE92D9D95A52}" srcOrd="0" destOrd="0" presId="urn:microsoft.com/office/officeart/2005/8/layout/hierarchy1"/>
    <dgm:cxn modelId="{1A6E475D-ABE4-422E-B8CB-C2780DFC5B84}" type="presParOf" srcId="{CAF74713-9213-4706-9F2C-EE92D9D95A52}" destId="{7C0CA191-40AA-411A-B28E-3512A28C891B}" srcOrd="0" destOrd="0" presId="urn:microsoft.com/office/officeart/2005/8/layout/hierarchy1"/>
    <dgm:cxn modelId="{100A30E9-2C27-46BC-A13F-8C4F75EC976B}" type="presParOf" srcId="{CAF74713-9213-4706-9F2C-EE92D9D95A52}" destId="{0F916DF5-3F22-4A9A-AB53-7AB4C60E6AF2}" srcOrd="1" destOrd="0" presId="urn:microsoft.com/office/officeart/2005/8/layout/hierarchy1"/>
    <dgm:cxn modelId="{AADB6325-E610-45B7-972B-E95CE5953E7A}" type="presParOf" srcId="{945471C0-134B-4484-8C7D-ABF193390D69}" destId="{32740D98-8875-4721-8F28-619E9DF254C4}" srcOrd="1" destOrd="0" presId="urn:microsoft.com/office/officeart/2005/8/layout/hierarchy1"/>
    <dgm:cxn modelId="{E586949A-5B52-43E6-8501-672A2C5BEC3D}" type="presParOf" srcId="{32740D98-8875-4721-8F28-619E9DF254C4}" destId="{DEA7AD53-307C-4A05-8056-60C14B8E6F49}" srcOrd="0" destOrd="0" presId="urn:microsoft.com/office/officeart/2005/8/layout/hierarchy1"/>
    <dgm:cxn modelId="{6463990F-8664-45D6-8C7F-AA99438927A0}" type="presParOf" srcId="{32740D98-8875-4721-8F28-619E9DF254C4}" destId="{C0A31DA0-22B3-4D9A-9A54-40992A16FF6A}" srcOrd="1" destOrd="0" presId="urn:microsoft.com/office/officeart/2005/8/layout/hierarchy1"/>
    <dgm:cxn modelId="{FFF5BB05-D298-4B0B-8795-44A086A340AC}" type="presParOf" srcId="{C0A31DA0-22B3-4D9A-9A54-40992A16FF6A}" destId="{02C9F6EC-3139-430F-B0F7-8740290309E5}" srcOrd="0" destOrd="0" presId="urn:microsoft.com/office/officeart/2005/8/layout/hierarchy1"/>
    <dgm:cxn modelId="{35FBA0FB-6321-4FE2-A092-DEFD453B699F}" type="presParOf" srcId="{02C9F6EC-3139-430F-B0F7-8740290309E5}" destId="{260D0035-4215-41AD-9C27-3FD286275906}" srcOrd="0" destOrd="0" presId="urn:microsoft.com/office/officeart/2005/8/layout/hierarchy1"/>
    <dgm:cxn modelId="{A67C9029-3F36-410F-907C-EFB99066F315}" type="presParOf" srcId="{02C9F6EC-3139-430F-B0F7-8740290309E5}" destId="{435CBF68-E42F-4FFD-9DAC-3023F4C8D6D4}" srcOrd="1" destOrd="0" presId="urn:microsoft.com/office/officeart/2005/8/layout/hierarchy1"/>
    <dgm:cxn modelId="{1D664508-A078-45B1-9F1E-BBD817F478FE}" type="presParOf" srcId="{C0A31DA0-22B3-4D9A-9A54-40992A16FF6A}" destId="{D857EFF7-691A-45F1-AED9-717EC40C8F3A}" srcOrd="1" destOrd="0" presId="urn:microsoft.com/office/officeart/2005/8/layout/hierarchy1"/>
    <dgm:cxn modelId="{5E0A32A9-1867-4B80-A3B7-CD24D3408A5E}" type="presParOf" srcId="{32740D98-8875-4721-8F28-619E9DF254C4}" destId="{E9E6162F-B719-4215-B346-27F2BA4FC74F}" srcOrd="2" destOrd="0" presId="urn:microsoft.com/office/officeart/2005/8/layout/hierarchy1"/>
    <dgm:cxn modelId="{FE552560-783F-4AD8-8A46-5A8A0041E946}" type="presParOf" srcId="{32740D98-8875-4721-8F28-619E9DF254C4}" destId="{2C994F3C-5CE7-4F39-9A83-5F880EE49102}" srcOrd="3" destOrd="0" presId="urn:microsoft.com/office/officeart/2005/8/layout/hierarchy1"/>
    <dgm:cxn modelId="{C8F6E905-D264-4C9F-B0E6-1B70B1D0A6DB}" type="presParOf" srcId="{2C994F3C-5CE7-4F39-9A83-5F880EE49102}" destId="{B69415B3-9EB9-441F-9409-4611A2C7A359}" srcOrd="0" destOrd="0" presId="urn:microsoft.com/office/officeart/2005/8/layout/hierarchy1"/>
    <dgm:cxn modelId="{2E99B57A-0E53-4A5A-B9AF-1A908EDD62E8}" type="presParOf" srcId="{B69415B3-9EB9-441F-9409-4611A2C7A359}" destId="{592E2D43-AFB8-4C0D-9ED8-D7B07979B10C}" srcOrd="0" destOrd="0" presId="urn:microsoft.com/office/officeart/2005/8/layout/hierarchy1"/>
    <dgm:cxn modelId="{0AA7350C-CC5B-41E1-821B-C2CBCCB386FD}" type="presParOf" srcId="{B69415B3-9EB9-441F-9409-4611A2C7A359}" destId="{B6880E1D-837C-4474-9C2F-EA7AD24E86DC}" srcOrd="1" destOrd="0" presId="urn:microsoft.com/office/officeart/2005/8/layout/hierarchy1"/>
    <dgm:cxn modelId="{003F6143-FBD3-4AA2-9671-CD54D485F329}" type="presParOf" srcId="{2C994F3C-5CE7-4F39-9A83-5F880EE49102}" destId="{D2982E12-CB8E-45AC-813D-A8382AF211B8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85CFB7-D3D7-4FF4-B34D-9E2DBA4335E0}">
      <dsp:nvSpPr>
        <dsp:cNvPr id="0" name=""/>
        <dsp:cNvSpPr/>
      </dsp:nvSpPr>
      <dsp:spPr>
        <a:xfrm>
          <a:off x="761675" y="1697624"/>
          <a:ext cx="3457885" cy="819761"/>
        </a:xfrm>
        <a:custGeom>
          <a:avLst/>
          <a:gdLst/>
          <a:ahLst/>
          <a:cxnLst/>
          <a:rect l="0" t="0" r="0" b="0"/>
          <a:pathLst>
            <a:path>
              <a:moveTo>
                <a:pt x="3457885" y="0"/>
              </a:moveTo>
              <a:lnTo>
                <a:pt x="3457885" y="688427"/>
              </a:lnTo>
              <a:lnTo>
                <a:pt x="0" y="688427"/>
              </a:lnTo>
              <a:lnTo>
                <a:pt x="0" y="819761"/>
              </a:lnTo>
            </a:path>
          </a:pathLst>
        </a:custGeom>
        <a:noFill/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A4DB6A1-CF22-4CC0-A6C7-27C75EFC99BD}">
      <dsp:nvSpPr>
        <dsp:cNvPr id="0" name=""/>
        <dsp:cNvSpPr/>
      </dsp:nvSpPr>
      <dsp:spPr>
        <a:xfrm>
          <a:off x="2494417" y="1697624"/>
          <a:ext cx="1725143" cy="819761"/>
        </a:xfrm>
        <a:custGeom>
          <a:avLst/>
          <a:gdLst/>
          <a:ahLst/>
          <a:cxnLst/>
          <a:rect l="0" t="0" r="0" b="0"/>
          <a:pathLst>
            <a:path>
              <a:moveTo>
                <a:pt x="1725143" y="0"/>
              </a:moveTo>
              <a:lnTo>
                <a:pt x="1725143" y="688427"/>
              </a:lnTo>
              <a:lnTo>
                <a:pt x="0" y="688427"/>
              </a:lnTo>
              <a:lnTo>
                <a:pt x="0" y="819761"/>
              </a:lnTo>
            </a:path>
          </a:pathLst>
        </a:custGeom>
        <a:noFill/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4A3FE9-0F93-4FD6-83A7-CD7D736D9E10}">
      <dsp:nvSpPr>
        <dsp:cNvPr id="0" name=""/>
        <dsp:cNvSpPr/>
      </dsp:nvSpPr>
      <dsp:spPr>
        <a:xfrm>
          <a:off x="4173840" y="1697624"/>
          <a:ext cx="91440" cy="819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88427"/>
              </a:lnTo>
              <a:lnTo>
                <a:pt x="53318" y="688427"/>
              </a:lnTo>
              <a:lnTo>
                <a:pt x="53318" y="819761"/>
              </a:lnTo>
            </a:path>
          </a:pathLst>
        </a:custGeom>
        <a:noFill/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15383F-FFC2-4295-A5E0-DAA49D350D51}">
      <dsp:nvSpPr>
        <dsp:cNvPr id="0" name=""/>
        <dsp:cNvSpPr/>
      </dsp:nvSpPr>
      <dsp:spPr>
        <a:xfrm>
          <a:off x="4219560" y="1697624"/>
          <a:ext cx="1740340" cy="819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88427"/>
              </a:lnTo>
              <a:lnTo>
                <a:pt x="1740340" y="688427"/>
              </a:lnTo>
              <a:lnTo>
                <a:pt x="1740340" y="819761"/>
              </a:lnTo>
            </a:path>
          </a:pathLst>
        </a:custGeom>
        <a:noFill/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0D0BAA-34C9-42FA-B4B1-11041FA93575}">
      <dsp:nvSpPr>
        <dsp:cNvPr id="0" name=""/>
        <dsp:cNvSpPr/>
      </dsp:nvSpPr>
      <dsp:spPr>
        <a:xfrm>
          <a:off x="4219560" y="1697624"/>
          <a:ext cx="3426075" cy="819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82593"/>
              </a:lnTo>
              <a:lnTo>
                <a:pt x="1715035" y="482593"/>
              </a:lnTo>
              <a:lnTo>
                <a:pt x="1715035" y="612585"/>
              </a:lnTo>
            </a:path>
          </a:pathLst>
        </a:custGeom>
        <a:noFill/>
        <a:ln w="15875" cap="flat" cmpd="sng" algn="ctr">
          <a:solidFill>
            <a:srgbClr val="05E0DB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FC0124F-FD88-4A36-B670-3496A1EAEF5F}">
      <dsp:nvSpPr>
        <dsp:cNvPr id="0" name=""/>
        <dsp:cNvSpPr/>
      </dsp:nvSpPr>
      <dsp:spPr>
        <a:xfrm>
          <a:off x="2863709" y="584327"/>
          <a:ext cx="2711701" cy="1113297"/>
        </a:xfrm>
        <a:prstGeom prst="roundRect">
          <a:avLst>
            <a:gd name="adj" fmla="val 10000"/>
          </a:avLst>
        </a:prstGeom>
        <a:solidFill>
          <a:srgbClr val="5BD078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5DC47F8-888F-4B5A-AFD4-49611A2C8D56}">
      <dsp:nvSpPr>
        <dsp:cNvPr id="0" name=""/>
        <dsp:cNvSpPr/>
      </dsp:nvSpPr>
      <dsp:spPr>
        <a:xfrm>
          <a:off x="3021231" y="733973"/>
          <a:ext cx="2711701" cy="1113297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15875" cap="flat" cmpd="sng" algn="ctr">
          <a:solidFill>
            <a:srgbClr val="5BD078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8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ndara"/>
              <a:ea typeface="+mn-ea"/>
              <a:cs typeface="Arial"/>
            </a:rPr>
            <a:t>مقاييس التشتت</a:t>
          </a:r>
          <a:endParaRPr lang="ar-SA" sz="2800" b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ndara"/>
            <a:ea typeface="+mn-ea"/>
            <a:cs typeface="Arial"/>
          </a:endParaRPr>
        </a:p>
      </dsp:txBody>
      <dsp:txXfrm>
        <a:off x="3053838" y="766580"/>
        <a:ext cx="2646487" cy="1048083"/>
      </dsp:txXfrm>
    </dsp:sp>
    <dsp:sp modelId="{7278079E-44A7-4E80-BE6E-C7909BDB9A0E}">
      <dsp:nvSpPr>
        <dsp:cNvPr id="0" name=""/>
        <dsp:cNvSpPr/>
      </dsp:nvSpPr>
      <dsp:spPr>
        <a:xfrm>
          <a:off x="6936786" y="2517386"/>
          <a:ext cx="1417698" cy="90023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E80142A-61E2-45E9-A0BC-0ABCFCC28ADE}">
      <dsp:nvSpPr>
        <dsp:cNvPr id="0" name=""/>
        <dsp:cNvSpPr/>
      </dsp:nvSpPr>
      <dsp:spPr>
        <a:xfrm>
          <a:off x="7094308" y="2667032"/>
          <a:ext cx="1417698" cy="900238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15875" cap="flat" cmpd="sng" algn="ctr">
          <a:solidFill>
            <a:srgbClr val="05E0DB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400" b="1" kern="1200" dirty="0" smtClean="0">
              <a:solidFill>
                <a:srgbClr val="C00000"/>
              </a:solidFill>
              <a:latin typeface="Candara"/>
              <a:ea typeface="+mn-ea"/>
              <a:cs typeface="Arial"/>
            </a:rPr>
            <a:t>المدى</a:t>
          </a:r>
          <a:endParaRPr lang="ar-SA" sz="2400" b="1" kern="1200" dirty="0">
            <a:solidFill>
              <a:srgbClr val="C00000"/>
            </a:solidFill>
            <a:latin typeface="Candara"/>
            <a:ea typeface="+mn-ea"/>
            <a:cs typeface="Arial"/>
          </a:endParaRPr>
        </a:p>
      </dsp:txBody>
      <dsp:txXfrm>
        <a:off x="7120675" y="2693399"/>
        <a:ext cx="1364964" cy="847504"/>
      </dsp:txXfrm>
    </dsp:sp>
    <dsp:sp modelId="{CF062D94-D382-42F1-9BCC-6D39E76E2A37}">
      <dsp:nvSpPr>
        <dsp:cNvPr id="0" name=""/>
        <dsp:cNvSpPr/>
      </dsp:nvSpPr>
      <dsp:spPr>
        <a:xfrm>
          <a:off x="5251052" y="2517386"/>
          <a:ext cx="1417698" cy="90023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25557E9-4FE1-4F76-AA7C-BA523A0D6935}">
      <dsp:nvSpPr>
        <dsp:cNvPr id="0" name=""/>
        <dsp:cNvSpPr/>
      </dsp:nvSpPr>
      <dsp:spPr>
        <a:xfrm>
          <a:off x="5408574" y="2667032"/>
          <a:ext cx="1417698" cy="90023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900" b="0" kern="1200" dirty="0" smtClean="0">
              <a:solidFill>
                <a:srgbClr val="FF0000"/>
              </a:solidFill>
            </a:rPr>
            <a:t>الانحراف عن المتوسط</a:t>
          </a:r>
          <a:endParaRPr lang="en-US" sz="1900" b="0" kern="1200" dirty="0">
            <a:solidFill>
              <a:srgbClr val="FF0000"/>
            </a:solidFill>
          </a:endParaRPr>
        </a:p>
      </dsp:txBody>
      <dsp:txXfrm>
        <a:off x="5434941" y="2693399"/>
        <a:ext cx="1364964" cy="847504"/>
      </dsp:txXfrm>
    </dsp:sp>
    <dsp:sp modelId="{D5AC044D-E9B3-4FFF-A495-2B923D3EE614}">
      <dsp:nvSpPr>
        <dsp:cNvPr id="0" name=""/>
        <dsp:cNvSpPr/>
      </dsp:nvSpPr>
      <dsp:spPr>
        <a:xfrm>
          <a:off x="3518310" y="2517386"/>
          <a:ext cx="1417698" cy="90023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61E28A6-FD1D-483A-9187-2BFB2560843D}">
      <dsp:nvSpPr>
        <dsp:cNvPr id="0" name=""/>
        <dsp:cNvSpPr/>
      </dsp:nvSpPr>
      <dsp:spPr>
        <a:xfrm>
          <a:off x="3675832" y="2667032"/>
          <a:ext cx="1417698" cy="90023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900" b="1" kern="1200" dirty="0" smtClean="0">
              <a:solidFill>
                <a:srgbClr val="0070C0"/>
              </a:solidFill>
            </a:rPr>
            <a:t>التباين</a:t>
          </a:r>
          <a:endParaRPr lang="en-US" sz="1900" b="1" kern="1200" dirty="0">
            <a:solidFill>
              <a:srgbClr val="0070C0"/>
            </a:solidFill>
          </a:endParaRPr>
        </a:p>
      </dsp:txBody>
      <dsp:txXfrm>
        <a:off x="3702199" y="2693399"/>
        <a:ext cx="1364964" cy="847504"/>
      </dsp:txXfrm>
    </dsp:sp>
    <dsp:sp modelId="{2E7EE312-322E-46E7-A288-B9A7ED53139A}">
      <dsp:nvSpPr>
        <dsp:cNvPr id="0" name=""/>
        <dsp:cNvSpPr/>
      </dsp:nvSpPr>
      <dsp:spPr>
        <a:xfrm>
          <a:off x="1785568" y="2517386"/>
          <a:ext cx="1417698" cy="90023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E7E070B-8DEB-458E-A59D-A4D6CF1FF39D}">
      <dsp:nvSpPr>
        <dsp:cNvPr id="0" name=""/>
        <dsp:cNvSpPr/>
      </dsp:nvSpPr>
      <dsp:spPr>
        <a:xfrm>
          <a:off x="1943090" y="2667032"/>
          <a:ext cx="1417698" cy="90023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900" b="1" kern="1200" dirty="0" smtClean="0">
              <a:solidFill>
                <a:srgbClr val="002060"/>
              </a:solidFill>
            </a:rPr>
            <a:t>الانحراف المعياري</a:t>
          </a:r>
          <a:endParaRPr lang="en-US" sz="1900" b="1" kern="1200" dirty="0">
            <a:solidFill>
              <a:srgbClr val="002060"/>
            </a:solidFill>
          </a:endParaRPr>
        </a:p>
      </dsp:txBody>
      <dsp:txXfrm>
        <a:off x="1969457" y="2693399"/>
        <a:ext cx="1364964" cy="847504"/>
      </dsp:txXfrm>
    </dsp:sp>
    <dsp:sp modelId="{015EC669-AE0C-4C79-9EE2-96B698E0EACC}">
      <dsp:nvSpPr>
        <dsp:cNvPr id="0" name=""/>
        <dsp:cNvSpPr/>
      </dsp:nvSpPr>
      <dsp:spPr>
        <a:xfrm>
          <a:off x="52826" y="2517386"/>
          <a:ext cx="1417698" cy="90023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F11DE6F-9737-47BE-9148-91BF0E586CC4}">
      <dsp:nvSpPr>
        <dsp:cNvPr id="0" name=""/>
        <dsp:cNvSpPr/>
      </dsp:nvSpPr>
      <dsp:spPr>
        <a:xfrm>
          <a:off x="210348" y="2667032"/>
          <a:ext cx="1417698" cy="90023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900" b="1" kern="1200" dirty="0" smtClean="0">
              <a:solidFill>
                <a:srgbClr val="7030A0"/>
              </a:solidFill>
            </a:rPr>
            <a:t>معامل الاختلاف</a:t>
          </a:r>
          <a:endParaRPr lang="en-US" sz="1900" b="1" kern="1200" dirty="0">
            <a:solidFill>
              <a:srgbClr val="7030A0"/>
            </a:solidFill>
          </a:endParaRPr>
        </a:p>
      </dsp:txBody>
      <dsp:txXfrm>
        <a:off x="236715" y="2693399"/>
        <a:ext cx="1364964" cy="84750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E6162F-B719-4215-B346-27F2BA4FC74F}">
      <dsp:nvSpPr>
        <dsp:cNvPr id="0" name=""/>
        <dsp:cNvSpPr/>
      </dsp:nvSpPr>
      <dsp:spPr>
        <a:xfrm>
          <a:off x="3887108" y="582907"/>
          <a:ext cx="1874260" cy="7142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19310"/>
              </a:lnTo>
              <a:lnTo>
                <a:pt x="1793669" y="519310"/>
              </a:lnTo>
              <a:lnTo>
                <a:pt x="1793669" y="677286"/>
              </a:lnTo>
            </a:path>
          </a:pathLst>
        </a:custGeom>
        <a:noFill/>
        <a:ln w="15875" cap="flat" cmpd="sng" algn="ctr">
          <a:solidFill>
            <a:srgbClr val="F5C040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EA7AD53-307C-4A05-8056-60C14B8E6F49}">
      <dsp:nvSpPr>
        <dsp:cNvPr id="0" name=""/>
        <dsp:cNvSpPr/>
      </dsp:nvSpPr>
      <dsp:spPr>
        <a:xfrm>
          <a:off x="1726790" y="582907"/>
          <a:ext cx="2160318" cy="714224"/>
        </a:xfrm>
        <a:custGeom>
          <a:avLst/>
          <a:gdLst/>
          <a:ahLst/>
          <a:cxnLst/>
          <a:rect l="0" t="0" r="0" b="0"/>
          <a:pathLst>
            <a:path>
              <a:moveTo>
                <a:pt x="2032078" y="0"/>
              </a:moveTo>
              <a:lnTo>
                <a:pt x="2032078" y="519310"/>
              </a:lnTo>
              <a:lnTo>
                <a:pt x="0" y="519310"/>
              </a:lnTo>
              <a:lnTo>
                <a:pt x="0" y="677286"/>
              </a:lnTo>
            </a:path>
          </a:pathLst>
        </a:custGeom>
        <a:noFill/>
        <a:ln w="15875" cap="flat" cmpd="sng" algn="ctr">
          <a:solidFill>
            <a:srgbClr val="F5C040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0CA191-40AA-411A-B28E-3512A28C891B}">
      <dsp:nvSpPr>
        <dsp:cNvPr id="0" name=""/>
        <dsp:cNvSpPr/>
      </dsp:nvSpPr>
      <dsp:spPr>
        <a:xfrm>
          <a:off x="1975372" y="-189828"/>
          <a:ext cx="3823472" cy="772735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F916DF5-3F22-4A9A-AB53-7AB4C60E6AF2}">
      <dsp:nvSpPr>
        <dsp:cNvPr id="0" name=""/>
        <dsp:cNvSpPr/>
      </dsp:nvSpPr>
      <dsp:spPr>
        <a:xfrm>
          <a:off x="2175192" y="0"/>
          <a:ext cx="3823472" cy="772735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15875" cap="flat" cmpd="sng" algn="ctr">
          <a:solidFill>
            <a:srgbClr val="5BD078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400" b="1" kern="1200" dirty="0" smtClean="0">
              <a:solidFill>
                <a:schemeClr val="tx1"/>
              </a:solidFill>
              <a:latin typeface="Candara"/>
              <a:ea typeface="+mn-ea"/>
              <a:cs typeface="Arial"/>
            </a:rPr>
            <a:t>مزايا وع</a:t>
          </a:r>
          <a:r>
            <a:rPr lang="ar-SA" sz="2400" b="1" u="none" kern="1200" dirty="0" smtClean="0">
              <a:solidFill>
                <a:schemeClr val="tx1"/>
              </a:solidFill>
              <a:latin typeface="Candara"/>
              <a:ea typeface="+mn-ea"/>
              <a:cs typeface="Arial"/>
            </a:rPr>
            <a:t>يوب </a:t>
          </a:r>
          <a:r>
            <a:rPr lang="ar-SA" sz="2400" b="1" kern="1200" dirty="0" smtClean="0">
              <a:solidFill>
                <a:schemeClr val="tx1"/>
              </a:solidFill>
              <a:latin typeface="Candara"/>
              <a:ea typeface="+mn-ea"/>
              <a:cs typeface="Arial"/>
            </a:rPr>
            <a:t>الانحراف المعياري</a:t>
          </a:r>
          <a:endParaRPr lang="ar-SA" sz="2400" b="1" kern="1200" dirty="0">
            <a:solidFill>
              <a:schemeClr val="tx1"/>
            </a:solidFill>
            <a:latin typeface="Candara"/>
            <a:ea typeface="+mn-ea"/>
            <a:cs typeface="Arial"/>
          </a:endParaRPr>
        </a:p>
      </dsp:txBody>
      <dsp:txXfrm>
        <a:off x="2197825" y="22633"/>
        <a:ext cx="3778206" cy="727469"/>
      </dsp:txXfrm>
    </dsp:sp>
    <dsp:sp modelId="{260D0035-4215-41AD-9C27-3FD286275906}">
      <dsp:nvSpPr>
        <dsp:cNvPr id="0" name=""/>
        <dsp:cNvSpPr/>
      </dsp:nvSpPr>
      <dsp:spPr>
        <a:xfrm>
          <a:off x="69541" y="1297131"/>
          <a:ext cx="3314496" cy="4406822"/>
        </a:xfrm>
        <a:prstGeom prst="roundRect">
          <a:avLst>
            <a:gd name="adj" fmla="val 10000"/>
          </a:avLst>
        </a:prstGeom>
        <a:solidFill>
          <a:srgbClr val="F5C040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35CBF68-E42F-4FFD-9DAC-3023F4C8D6D4}">
      <dsp:nvSpPr>
        <dsp:cNvPr id="0" name=""/>
        <dsp:cNvSpPr/>
      </dsp:nvSpPr>
      <dsp:spPr>
        <a:xfrm>
          <a:off x="269361" y="1486960"/>
          <a:ext cx="3314496" cy="4406822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15875" cap="flat" cmpd="sng" algn="ctr">
          <a:solidFill>
            <a:srgbClr val="F5C040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ar-SA" sz="2000" b="1" u="none" kern="1200" dirty="0" smtClean="0">
              <a:solidFill>
                <a:srgbClr val="FF0000"/>
              </a:solidFill>
              <a:latin typeface="Candara"/>
              <a:ea typeface="+mn-ea"/>
              <a:cs typeface="Arial"/>
            </a:rPr>
            <a:t>العيوب</a:t>
          </a:r>
          <a:endParaRPr lang="ar-SA" sz="2000" b="1" kern="1200" dirty="0" smtClean="0">
            <a:solidFill>
              <a:srgbClr val="FF0000"/>
            </a:solidFill>
            <a:latin typeface="Candara"/>
            <a:ea typeface="+mn-ea"/>
            <a:cs typeface="Arial"/>
          </a:endParaRPr>
        </a:p>
        <a:p>
          <a:pPr lvl="0" algn="just" defTabSz="8890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ar-SA" sz="20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ndara"/>
              <a:ea typeface="+mn-ea"/>
              <a:cs typeface="Arial"/>
            </a:rPr>
            <a:t>1</a:t>
          </a:r>
          <a:r>
            <a:rPr lang="ar-EG" sz="20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ndara"/>
              <a:ea typeface="+mn-ea"/>
              <a:cs typeface="Arial"/>
            </a:rPr>
            <a:t>. </a:t>
          </a:r>
          <a:r>
            <a:rPr lang="ar-SA" sz="20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ndara"/>
              <a:ea typeface="+mn-ea"/>
              <a:cs typeface="Arial"/>
            </a:rPr>
            <a:t>يتأثر بالقيم المتطرفة أو الشاذة .</a:t>
          </a:r>
        </a:p>
        <a:p>
          <a:pPr lvl="0" algn="just" defTabSz="8890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ar-SA" sz="20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ndara"/>
              <a:ea typeface="+mn-ea"/>
              <a:cs typeface="Arial"/>
            </a:rPr>
            <a:t>2</a:t>
          </a:r>
          <a:r>
            <a:rPr lang="ar-EG" sz="20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ndara"/>
              <a:ea typeface="+mn-ea"/>
              <a:cs typeface="Arial"/>
            </a:rPr>
            <a:t>. </a:t>
          </a:r>
          <a:r>
            <a:rPr lang="ar-SA" sz="20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ndara"/>
              <a:ea typeface="+mn-ea"/>
              <a:cs typeface="Arial"/>
            </a:rPr>
            <a:t>لا يمكن حسابه من الجداول التكرارية المفتوحة من أحد الطرفين أو من كليهما.</a:t>
          </a:r>
        </a:p>
        <a:p>
          <a:pPr lvl="0" algn="just" defTabSz="8890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ar-SA" sz="20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ndara"/>
              <a:ea typeface="+mn-ea"/>
              <a:cs typeface="Arial"/>
            </a:rPr>
            <a:t>3</a:t>
          </a:r>
          <a:r>
            <a:rPr lang="ar-EG" sz="20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ndara"/>
              <a:ea typeface="+mn-ea"/>
              <a:cs typeface="Arial"/>
            </a:rPr>
            <a:t>. </a:t>
          </a:r>
          <a:r>
            <a:rPr lang="ar-SA" sz="20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ndara"/>
              <a:ea typeface="+mn-ea"/>
              <a:cs typeface="Arial"/>
            </a:rPr>
            <a:t> لا يمكن حسابه من البيانات الوصفية.</a:t>
          </a:r>
        </a:p>
      </dsp:txBody>
      <dsp:txXfrm>
        <a:off x="366439" y="1584038"/>
        <a:ext cx="3120340" cy="4212666"/>
      </dsp:txXfrm>
    </dsp:sp>
    <dsp:sp modelId="{592E2D43-AFB8-4C0D-9ED8-D7B07979B10C}">
      <dsp:nvSpPr>
        <dsp:cNvPr id="0" name=""/>
        <dsp:cNvSpPr/>
      </dsp:nvSpPr>
      <dsp:spPr>
        <a:xfrm>
          <a:off x="4091774" y="1297131"/>
          <a:ext cx="3339187" cy="4607671"/>
        </a:xfrm>
        <a:prstGeom prst="roundRect">
          <a:avLst>
            <a:gd name="adj" fmla="val 10000"/>
          </a:avLst>
        </a:prstGeom>
        <a:solidFill>
          <a:srgbClr val="F5C040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6880E1D-837C-4474-9C2F-EA7AD24E86DC}">
      <dsp:nvSpPr>
        <dsp:cNvPr id="0" name=""/>
        <dsp:cNvSpPr/>
      </dsp:nvSpPr>
      <dsp:spPr>
        <a:xfrm>
          <a:off x="4291594" y="1486960"/>
          <a:ext cx="3339187" cy="4607671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15875" cap="flat" cmpd="sng" algn="ctr">
          <a:solidFill>
            <a:srgbClr val="F5C040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endParaRPr lang="ar-SA" sz="2000" b="1" u="sng" kern="1200" dirty="0" smtClean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ndara"/>
            <a:ea typeface="+mn-ea"/>
            <a:cs typeface="Arial"/>
          </a:endParaRPr>
        </a:p>
        <a:p>
          <a:pPr lvl="0" algn="ctr" defTabSz="8890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endParaRPr lang="ar-SA" sz="2000" b="1" u="sng" kern="1200" dirty="0" smtClean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ndara"/>
            <a:ea typeface="+mn-ea"/>
            <a:cs typeface="Arial"/>
          </a:endParaRPr>
        </a:p>
        <a:p>
          <a:pPr lvl="0" algn="ctr" defTabSz="8890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ar-SA" sz="2000" b="1" u="none" kern="1200" dirty="0" smtClean="0">
              <a:solidFill>
                <a:srgbClr val="00B050"/>
              </a:solidFill>
              <a:latin typeface="Candara"/>
              <a:ea typeface="+mn-ea"/>
              <a:cs typeface="Arial"/>
            </a:rPr>
            <a:t>المزايـا</a:t>
          </a:r>
        </a:p>
        <a:p>
          <a:pPr lvl="0" algn="just" defTabSz="8890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ar-SA" sz="20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ndara"/>
              <a:ea typeface="+mn-ea"/>
              <a:cs typeface="Arial"/>
            </a:rPr>
            <a:t>1</a:t>
          </a:r>
          <a:r>
            <a:rPr lang="ar-EG" sz="20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ndara"/>
              <a:ea typeface="+mn-ea"/>
              <a:cs typeface="Arial"/>
            </a:rPr>
            <a:t>. </a:t>
          </a:r>
          <a:r>
            <a:rPr lang="ar-SA" sz="20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ndara"/>
              <a:ea typeface="+mn-ea"/>
              <a:cs typeface="Arial"/>
            </a:rPr>
            <a:t>تدخل جميع القيم في حسابه ولذلك </a:t>
          </a:r>
          <a:r>
            <a:rPr lang="ar-SA" sz="20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ndara"/>
              <a:ea typeface="+mn-ea"/>
              <a:cs typeface="Arial"/>
            </a:rPr>
            <a:t>يعد </a:t>
          </a:r>
          <a:r>
            <a:rPr lang="ar-SA" sz="20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ndara"/>
              <a:ea typeface="+mn-ea"/>
              <a:cs typeface="Arial"/>
            </a:rPr>
            <a:t>من أدق مقاييس التشتت وأكثرها استخداما</a:t>
          </a:r>
          <a:r>
            <a:rPr lang="ar-EG" sz="20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ndara"/>
              <a:ea typeface="+mn-ea"/>
              <a:cs typeface="Arial"/>
            </a:rPr>
            <a:t>.</a:t>
          </a:r>
          <a:endParaRPr lang="ar-SA" sz="2000" b="1" kern="1200" dirty="0" smtClean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ndara"/>
            <a:ea typeface="+mn-ea"/>
            <a:cs typeface="Arial"/>
          </a:endParaRPr>
        </a:p>
        <a:p>
          <a:pPr lvl="0" algn="just" defTabSz="8890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ar-SA" sz="20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ndara"/>
              <a:ea typeface="+mn-ea"/>
              <a:cs typeface="Arial"/>
            </a:rPr>
            <a:t>2</a:t>
          </a:r>
          <a:r>
            <a:rPr lang="ar-EG" sz="20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ndara"/>
              <a:ea typeface="+mn-ea"/>
              <a:cs typeface="Arial"/>
            </a:rPr>
            <a:t>. </a:t>
          </a:r>
          <a:r>
            <a:rPr lang="ar-SA" sz="20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ndara"/>
              <a:ea typeface="+mn-ea"/>
              <a:cs typeface="Arial"/>
            </a:rPr>
            <a:t>له نفس وحدة القياس للظاهرة محل الدراسة.</a:t>
          </a:r>
        </a:p>
        <a:p>
          <a:pPr lvl="0" algn="just" defTabSz="8890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ar-SA" sz="20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ndara"/>
              <a:ea typeface="+mn-ea"/>
              <a:cs typeface="Arial"/>
            </a:rPr>
            <a:t>3</a:t>
          </a:r>
          <a:r>
            <a:rPr lang="ar-EG" sz="20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ndara"/>
              <a:ea typeface="+mn-ea"/>
              <a:cs typeface="Arial"/>
            </a:rPr>
            <a:t>. </a:t>
          </a:r>
          <a:r>
            <a:rPr lang="ar-SA" sz="20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ndara"/>
              <a:ea typeface="+mn-ea"/>
              <a:cs typeface="Arial"/>
            </a:rPr>
            <a:t>سهولة حسابه والتعامل معه جبريا</a:t>
          </a:r>
          <a:r>
            <a:rPr lang="ar-EG" sz="20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ndara"/>
              <a:ea typeface="+mn-ea"/>
              <a:cs typeface="Arial"/>
            </a:rPr>
            <a:t>ً</a:t>
          </a:r>
          <a:r>
            <a:rPr lang="ar-SA" sz="20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ndara"/>
              <a:ea typeface="+mn-ea"/>
              <a:cs typeface="Arial"/>
            </a:rPr>
            <a:t>. </a:t>
          </a:r>
        </a:p>
        <a:p>
          <a:pPr lvl="0" algn="ctr" defTabSz="8890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endParaRPr lang="ar-SA" sz="2000" b="1" kern="1200" dirty="0" smtClean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ndara"/>
            <a:ea typeface="+mn-ea"/>
            <a:cs typeface="Arial"/>
          </a:endParaRPr>
        </a:p>
        <a:p>
          <a:pPr lvl="0" algn="ctr" defTabSz="8890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endParaRPr lang="ar-SA" sz="2000" b="1" u="sng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ndara"/>
            <a:ea typeface="+mn-ea"/>
            <a:cs typeface="Arial"/>
          </a:endParaRPr>
        </a:p>
      </dsp:txBody>
      <dsp:txXfrm>
        <a:off x="4389395" y="1584761"/>
        <a:ext cx="3143585" cy="44120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C4EA8A-905D-4AF3-A16A-490B6A910E74}" type="datetimeFigureOut">
              <a:rPr lang="en-US" smtClean="0"/>
              <a:t>11/8/2017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EEB245-598C-4D73-8FC7-27106C8619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15638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B2DDE5-C5EB-44E9-83E7-CAB6A010CE9E}" type="slidenum">
              <a:rPr kumimoji="0" lang="ar-SA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ar-SA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0095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2DDE5-C5EB-44E9-83E7-CAB6A010CE9E}" type="slidenum">
              <a:rPr lang="ar-SA" smtClean="0">
                <a:solidFill>
                  <a:prstClr val="black"/>
                </a:solidFill>
              </a:rPr>
              <a:pPr/>
              <a:t>7</a:t>
            </a:fld>
            <a:endParaRPr lang="ar-S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2271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2DDE5-C5EB-44E9-83E7-CAB6A010CE9E}" type="slidenum">
              <a:rPr lang="ar-SA" smtClean="0">
                <a:solidFill>
                  <a:prstClr val="black"/>
                </a:solidFill>
              </a:rPr>
              <a:pPr/>
              <a:t>8</a:t>
            </a:fld>
            <a:endParaRPr lang="ar-S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2271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2DDE5-C5EB-44E9-83E7-CAB6A010CE9E}" type="slidenum">
              <a:rPr lang="ar-SA" smtClean="0">
                <a:solidFill>
                  <a:prstClr val="black"/>
                </a:solidFill>
              </a:rPr>
              <a:pPr/>
              <a:t>11</a:t>
            </a:fld>
            <a:endParaRPr lang="ar-S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2271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2DDE5-C5EB-44E9-83E7-CAB6A010CE9E}" type="slidenum">
              <a:rPr lang="ar-SA" smtClean="0">
                <a:solidFill>
                  <a:prstClr val="black"/>
                </a:solidFill>
              </a:rPr>
              <a:pPr/>
              <a:t>16</a:t>
            </a:fld>
            <a:endParaRPr lang="ar-S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2271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B2DDE5-C5EB-44E9-83E7-CAB6A010CE9E}" type="slidenum">
              <a:rPr kumimoji="0" lang="ar-SA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ar-SA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68122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2DDE5-C5EB-44E9-83E7-CAB6A010CE9E}" type="slidenum">
              <a:rPr lang="ar-SA" smtClean="0">
                <a:solidFill>
                  <a:prstClr val="black"/>
                </a:solidFill>
              </a:rPr>
              <a:pPr/>
              <a:t>34</a:t>
            </a:fld>
            <a:endParaRPr lang="ar-S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2271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2DDE5-C5EB-44E9-83E7-CAB6A010CE9E}" type="slidenum">
              <a:rPr lang="ar-SA" smtClean="0">
                <a:solidFill>
                  <a:prstClr val="black"/>
                </a:solidFill>
              </a:rPr>
              <a:pPr/>
              <a:t>36</a:t>
            </a:fld>
            <a:endParaRPr lang="ar-S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2271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219D7-833B-4B90-B0F7-6531D1EDF901}" type="datetimeFigureOut">
              <a:rPr lang="en-US" smtClean="0">
                <a:solidFill>
                  <a:srgbClr val="ECE9C6"/>
                </a:solidFill>
              </a:rPr>
              <a:pPr/>
              <a:t>11/8/2017</a:t>
            </a:fld>
            <a:endParaRPr lang="en-US">
              <a:solidFill>
                <a:srgbClr val="ECE9C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CE9C6"/>
              </a:solidFill>
            </a:endParaRPr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939D604E-03AD-4911-B51B-8A3D552FD5FC}" type="slidenum">
              <a:rPr lang="en-US" smtClean="0">
                <a:solidFill>
                  <a:srgbClr val="ECE9C6"/>
                </a:solidFill>
              </a:rPr>
              <a:pPr/>
              <a:t>‹#›</a:t>
            </a:fld>
            <a:endParaRPr lang="en-US">
              <a:solidFill>
                <a:srgbClr val="ECE9C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536596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219D7-833B-4B90-B0F7-6531D1EDF901}" type="datetimeFigureOut">
              <a:rPr lang="en-US" smtClean="0">
                <a:solidFill>
                  <a:srgbClr val="895D1D"/>
                </a:solidFill>
              </a:rPr>
              <a:pPr/>
              <a:t>11/8/2017</a:t>
            </a:fld>
            <a:endParaRPr lang="en-US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895D1D"/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939D604E-03AD-4911-B51B-8A3D552FD5FC}" type="slidenum">
              <a:rPr lang="en-US" smtClean="0">
                <a:solidFill>
                  <a:srgbClr val="895D1D"/>
                </a:solidFill>
              </a:rPr>
              <a:pPr/>
              <a:t>‹#›</a:t>
            </a:fld>
            <a:endParaRPr lang="en-US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1286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219D7-833B-4B90-B0F7-6531D1EDF901}" type="datetimeFigureOut">
              <a:rPr lang="en-US" smtClean="0">
                <a:solidFill>
                  <a:srgbClr val="895D1D"/>
                </a:solidFill>
              </a:rPr>
              <a:pPr/>
              <a:t>11/8/2017</a:t>
            </a:fld>
            <a:endParaRPr lang="en-US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895D1D"/>
              </a:solidFill>
            </a:endParaRPr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939D604E-03AD-4911-B51B-8A3D552FD5FC}" type="slidenum">
              <a:rPr lang="en-US" smtClean="0">
                <a:solidFill>
                  <a:srgbClr val="895D1D"/>
                </a:solidFill>
              </a:rPr>
              <a:pPr/>
              <a:t>‹#›</a:t>
            </a:fld>
            <a:endParaRPr lang="en-US">
              <a:solidFill>
                <a:srgbClr val="895D1D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245523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219D7-833B-4B90-B0F7-6531D1EDF901}" type="datetimeFigureOut">
              <a:rPr lang="en-US" smtClean="0">
                <a:solidFill>
                  <a:srgbClr val="895D1D"/>
                </a:solidFill>
              </a:rPr>
              <a:pPr/>
              <a:t>11/8/2017</a:t>
            </a:fld>
            <a:endParaRPr lang="en-US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895D1D"/>
              </a:solidFill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939D604E-03AD-4911-B51B-8A3D552FD5FC}" type="slidenum">
              <a:rPr lang="en-US" smtClean="0">
                <a:solidFill>
                  <a:srgbClr val="895D1D"/>
                </a:solidFill>
              </a:rPr>
              <a:pPr/>
              <a:t>‹#›</a:t>
            </a:fld>
            <a:endParaRPr lang="en-US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65118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219D7-833B-4B90-B0F7-6531D1EDF901}" type="datetimeFigureOut">
              <a:rPr lang="en-US" smtClean="0">
                <a:solidFill>
                  <a:srgbClr val="895D1D"/>
                </a:solidFill>
              </a:rPr>
              <a:pPr/>
              <a:t>11/8/2017</a:t>
            </a:fld>
            <a:endParaRPr lang="en-US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895D1D"/>
              </a:solidFill>
            </a:endParaRPr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939D604E-03AD-4911-B51B-8A3D552FD5FC}" type="slidenum">
              <a:rPr lang="en-US" smtClean="0">
                <a:solidFill>
                  <a:srgbClr val="895D1D"/>
                </a:solidFill>
              </a:rPr>
              <a:pPr/>
              <a:t>‹#›</a:t>
            </a:fld>
            <a:endParaRPr lang="en-US">
              <a:solidFill>
                <a:srgbClr val="895D1D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150433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219D7-833B-4B90-B0F7-6531D1EDF901}" type="datetimeFigureOut">
              <a:rPr lang="en-US" smtClean="0">
                <a:solidFill>
                  <a:srgbClr val="895D1D"/>
                </a:solidFill>
              </a:rPr>
              <a:pPr/>
              <a:t>11/8/2017</a:t>
            </a:fld>
            <a:endParaRPr lang="en-US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895D1D"/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939D604E-03AD-4911-B51B-8A3D552FD5FC}" type="slidenum">
              <a:rPr lang="en-US" smtClean="0">
                <a:solidFill>
                  <a:srgbClr val="895D1D"/>
                </a:solidFill>
              </a:rPr>
              <a:pPr/>
              <a:t>‹#›</a:t>
            </a:fld>
            <a:endParaRPr lang="en-US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16650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219D7-833B-4B90-B0F7-6531D1EDF901}" type="datetimeFigureOut">
              <a:rPr lang="en-US" smtClean="0">
                <a:solidFill>
                  <a:srgbClr val="895D1D"/>
                </a:solidFill>
              </a:rPr>
              <a:pPr/>
              <a:t>11/8/2017</a:t>
            </a:fld>
            <a:endParaRPr lang="en-US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895D1D"/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D604E-03AD-4911-B51B-8A3D552FD5FC}" type="slidenum">
              <a:rPr lang="en-US" smtClean="0">
                <a:solidFill>
                  <a:srgbClr val="895D1D"/>
                </a:solidFill>
              </a:rPr>
              <a:pPr/>
              <a:t>‹#›</a:t>
            </a:fld>
            <a:endParaRPr lang="en-US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016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219D7-833B-4B90-B0F7-6531D1EDF901}" type="datetimeFigureOut">
              <a:rPr lang="en-US" smtClean="0">
                <a:solidFill>
                  <a:srgbClr val="895D1D"/>
                </a:solidFill>
              </a:rPr>
              <a:pPr/>
              <a:t>11/8/2017</a:t>
            </a:fld>
            <a:endParaRPr lang="en-US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895D1D"/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D604E-03AD-4911-B51B-8A3D552FD5FC}" type="slidenum">
              <a:rPr lang="en-US" smtClean="0">
                <a:solidFill>
                  <a:srgbClr val="895D1D"/>
                </a:solidFill>
              </a:rPr>
              <a:pPr/>
              <a:t>‹#›</a:t>
            </a:fld>
            <a:endParaRPr lang="en-US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0948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219D7-833B-4B90-B0F7-6531D1EDF901}" type="datetimeFigureOut">
              <a:rPr lang="en-US" smtClean="0">
                <a:solidFill>
                  <a:srgbClr val="895D1D"/>
                </a:solidFill>
              </a:rPr>
              <a:pPr/>
              <a:t>11/8/2017</a:t>
            </a:fld>
            <a:endParaRPr lang="en-US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895D1D"/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D604E-03AD-4911-B51B-8A3D552FD5FC}" type="slidenum">
              <a:rPr lang="en-US" smtClean="0">
                <a:solidFill>
                  <a:srgbClr val="895D1D"/>
                </a:solidFill>
              </a:rPr>
              <a:pPr/>
              <a:t>‹#›</a:t>
            </a:fld>
            <a:endParaRPr lang="en-US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6909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219D7-833B-4B90-B0F7-6531D1EDF901}" type="datetimeFigureOut">
              <a:rPr lang="en-US" smtClean="0">
                <a:solidFill>
                  <a:srgbClr val="895D1D"/>
                </a:solidFill>
              </a:rPr>
              <a:pPr/>
              <a:t>11/8/2017</a:t>
            </a:fld>
            <a:endParaRPr lang="en-US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895D1D"/>
              </a:solidFill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939D604E-03AD-4911-B51B-8A3D552FD5FC}" type="slidenum">
              <a:rPr lang="en-US" smtClean="0">
                <a:solidFill>
                  <a:srgbClr val="895D1D"/>
                </a:solidFill>
              </a:rPr>
              <a:pPr/>
              <a:t>‹#›</a:t>
            </a:fld>
            <a:endParaRPr lang="en-US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95314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219D7-833B-4B90-B0F7-6531D1EDF901}" type="datetimeFigureOut">
              <a:rPr lang="en-US" smtClean="0">
                <a:solidFill>
                  <a:srgbClr val="895D1D"/>
                </a:solidFill>
              </a:rPr>
              <a:pPr/>
              <a:t>11/8/2017</a:t>
            </a:fld>
            <a:endParaRPr lang="en-US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895D1D"/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939D604E-03AD-4911-B51B-8A3D552FD5FC}" type="slidenum">
              <a:rPr lang="en-US" smtClean="0">
                <a:solidFill>
                  <a:srgbClr val="895D1D"/>
                </a:solidFill>
              </a:rPr>
              <a:pPr/>
              <a:t>‹#›</a:t>
            </a:fld>
            <a:endParaRPr lang="en-US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96676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219D7-833B-4B90-B0F7-6531D1EDF901}" type="datetimeFigureOut">
              <a:rPr lang="en-US" smtClean="0">
                <a:solidFill>
                  <a:srgbClr val="895D1D"/>
                </a:solidFill>
              </a:rPr>
              <a:pPr/>
              <a:t>11/8/2017</a:t>
            </a:fld>
            <a:endParaRPr lang="en-US">
              <a:solidFill>
                <a:srgbClr val="895D1D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895D1D"/>
              </a:solidFill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939D604E-03AD-4911-B51B-8A3D552FD5FC}" type="slidenum">
              <a:rPr lang="en-US" smtClean="0">
                <a:solidFill>
                  <a:srgbClr val="895D1D"/>
                </a:solidFill>
              </a:rPr>
              <a:pPr/>
              <a:t>‹#›</a:t>
            </a:fld>
            <a:endParaRPr lang="en-US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63315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219D7-833B-4B90-B0F7-6531D1EDF901}" type="datetimeFigureOut">
              <a:rPr lang="en-US" smtClean="0">
                <a:solidFill>
                  <a:srgbClr val="895D1D"/>
                </a:solidFill>
              </a:rPr>
              <a:pPr/>
              <a:t>11/8/2017</a:t>
            </a:fld>
            <a:endParaRPr lang="en-US">
              <a:solidFill>
                <a:srgbClr val="895D1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895D1D"/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D604E-03AD-4911-B51B-8A3D552FD5FC}" type="slidenum">
              <a:rPr lang="en-US" smtClean="0">
                <a:solidFill>
                  <a:srgbClr val="895D1D"/>
                </a:solidFill>
              </a:rPr>
              <a:pPr/>
              <a:t>‹#›</a:t>
            </a:fld>
            <a:endParaRPr lang="en-US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17019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219D7-833B-4B90-B0F7-6531D1EDF901}" type="datetimeFigureOut">
              <a:rPr lang="en-US" smtClean="0">
                <a:solidFill>
                  <a:srgbClr val="895D1D"/>
                </a:solidFill>
              </a:rPr>
              <a:pPr/>
              <a:t>11/8/2017</a:t>
            </a:fld>
            <a:endParaRPr lang="en-US">
              <a:solidFill>
                <a:srgbClr val="895D1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895D1D"/>
              </a:solidFill>
            </a:endParaRPr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D604E-03AD-4911-B51B-8A3D552FD5FC}" type="slidenum">
              <a:rPr lang="en-US" smtClean="0">
                <a:solidFill>
                  <a:srgbClr val="895D1D"/>
                </a:solidFill>
              </a:rPr>
              <a:pPr/>
              <a:t>‹#›</a:t>
            </a:fld>
            <a:endParaRPr lang="en-US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77277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219D7-833B-4B90-B0F7-6531D1EDF901}" type="datetimeFigureOut">
              <a:rPr lang="en-US" smtClean="0">
                <a:solidFill>
                  <a:srgbClr val="895D1D"/>
                </a:solidFill>
              </a:rPr>
              <a:pPr/>
              <a:t>11/8/2017</a:t>
            </a:fld>
            <a:endParaRPr lang="en-US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895D1D"/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D604E-03AD-4911-B51B-8A3D552FD5FC}" type="slidenum">
              <a:rPr lang="en-US" smtClean="0">
                <a:solidFill>
                  <a:srgbClr val="895D1D"/>
                </a:solidFill>
              </a:rPr>
              <a:pPr/>
              <a:t>‹#›</a:t>
            </a:fld>
            <a:endParaRPr lang="en-US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10917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219D7-833B-4B90-B0F7-6531D1EDF901}" type="datetimeFigureOut">
              <a:rPr lang="en-US" smtClean="0">
                <a:solidFill>
                  <a:srgbClr val="895D1D"/>
                </a:solidFill>
              </a:rPr>
              <a:pPr/>
              <a:t>11/8/2017</a:t>
            </a:fld>
            <a:endParaRPr lang="en-US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895D1D"/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939D604E-03AD-4911-B51B-8A3D552FD5FC}" type="slidenum">
              <a:rPr lang="en-US" smtClean="0">
                <a:solidFill>
                  <a:srgbClr val="895D1D"/>
                </a:solidFill>
              </a:rPr>
              <a:pPr/>
              <a:t>‹#›</a:t>
            </a:fld>
            <a:endParaRPr lang="en-US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4727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8219D7-833B-4B90-B0F7-6531D1EDF901}" type="datetimeFigureOut">
              <a:rPr lang="en-US" smtClean="0">
                <a:solidFill>
                  <a:srgbClr val="895D1D"/>
                </a:solidFill>
              </a:rPr>
              <a:pPr/>
              <a:t>11/8/2017</a:t>
            </a:fld>
            <a:endParaRPr lang="en-US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39D604E-03AD-4911-B51B-8A3D552FD5FC}" type="slidenum">
              <a:rPr lang="en-US" smtClean="0">
                <a:solidFill>
                  <a:srgbClr val="895D1D"/>
                </a:solidFill>
              </a:rPr>
              <a:pPr/>
              <a:t>‹#›</a:t>
            </a:fld>
            <a:endParaRPr lang="en-US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245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  <p:sldLayoutId id="2147483746" r:id="rId13"/>
    <p:sldLayoutId id="2147483747" r:id="rId14"/>
    <p:sldLayoutId id="2147483748" r:id="rId15"/>
    <p:sldLayoutId id="214748374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4.e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توصيف المقررات\Images\12871102299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2348880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3767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533400"/>
          </a:xfrm>
        </p:spPr>
        <p:txBody>
          <a:bodyPr>
            <a:normAutofit fontScale="90000"/>
          </a:bodyPr>
          <a:lstStyle/>
          <a:p>
            <a:pPr algn="r" rtl="1"/>
            <a:r>
              <a:rPr lang="ar-SA" b="1" dirty="0" smtClean="0">
                <a:solidFill>
                  <a:srgbClr val="C00000"/>
                </a:solidFill>
              </a:rPr>
              <a:t>مزايا المدى وعيوبه: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8686800" cy="5791200"/>
          </a:xfrm>
        </p:spPr>
        <p:txBody>
          <a:bodyPr>
            <a:normAutofit fontScale="85000" lnSpcReduction="20000"/>
          </a:bodyPr>
          <a:lstStyle/>
          <a:p>
            <a:pPr marL="0" indent="0" algn="r" rtl="1">
              <a:lnSpc>
                <a:spcPct val="150000"/>
              </a:lnSpc>
              <a:buNone/>
            </a:pPr>
            <a:r>
              <a:rPr lang="ar-SA" sz="2400" b="1" dirty="0"/>
              <a:t>المدى = الحد الاعلى لأكبر الفئات – الحد الأدنى لأصغر الفئات 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ar-SA" sz="2400" b="1" dirty="0">
                <a:solidFill>
                  <a:srgbClr val="00B050"/>
                </a:solidFill>
              </a:rPr>
              <a:t>مزايا المدى: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ar-SA" sz="2400" b="1" dirty="0"/>
              <a:t>1. سهولة حسابه عدديا.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ar-SA" sz="2400" b="1" dirty="0"/>
              <a:t>2. يعطى فكرة سريعة عن تشتت البيانات.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ar-SA" sz="2400" b="1" dirty="0"/>
              <a:t>3. يكثر استخدامه في تحليل حالات الطقس، و المناخ الجوي، مثل درجات الحرارة، والرطوبة، والضغط الجوي. 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ar-SA" sz="2400" b="1" dirty="0">
                <a:solidFill>
                  <a:srgbClr val="00B050"/>
                </a:solidFill>
              </a:rPr>
              <a:t>عيوب المدى: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ar-SA" sz="2400" b="1" dirty="0"/>
              <a:t>1. يتأثر بالقيم المتطرفة أو الشاذة.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ar-SA" sz="2400" b="1" dirty="0"/>
              <a:t>2- يعتمد في حسابه على قيمتين فقط.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ar-SA" sz="2400" b="1" dirty="0"/>
              <a:t>3- لا يمكن حسابه من الجداول التكرارية المفتوحة من أحد الطرفين أو من كليهما.</a:t>
            </a:r>
          </a:p>
          <a:p>
            <a:pPr marL="0" indent="0" algn="r" rtl="1">
              <a:lnSpc>
                <a:spcPct val="150000"/>
              </a:lnSpc>
              <a:buNone/>
            </a:pP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5673597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832" y="48"/>
            <a:ext cx="9143346" cy="6857143"/>
            <a:chOff x="106855260" y="107967780"/>
            <a:chExt cx="6645600" cy="4285296"/>
          </a:xfrm>
        </p:grpSpPr>
        <p:sp>
          <p:nvSpPr>
            <p:cNvPr id="3" name="Rectangle 15"/>
            <p:cNvSpPr>
              <a:spLocks noChangeArrowheads="1"/>
            </p:cNvSpPr>
            <p:nvPr/>
          </p:nvSpPr>
          <p:spPr bwMode="auto">
            <a:xfrm flipH="1">
              <a:off x="106855260" y="107967780"/>
              <a:ext cx="6556992" cy="49369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  <p:grpSp>
          <p:nvGrpSpPr>
            <p:cNvPr id="4" name="Group 16"/>
            <p:cNvGrpSpPr>
              <a:grpSpLocks/>
            </p:cNvGrpSpPr>
            <p:nvPr/>
          </p:nvGrpSpPr>
          <p:grpSpPr bwMode="auto">
            <a:xfrm>
              <a:off x="112947060" y="108101490"/>
              <a:ext cx="221520" cy="225428"/>
              <a:chOff x="112947060" y="108101490"/>
              <a:chExt cx="221520" cy="225428"/>
            </a:xfrm>
          </p:grpSpPr>
          <p:sp>
            <p:nvSpPr>
              <p:cNvPr id="22" name="AutoShape 17"/>
              <p:cNvSpPr>
                <a:spLocks noChangeArrowheads="1"/>
              </p:cNvSpPr>
              <p:nvPr/>
            </p:nvSpPr>
            <p:spPr bwMode="auto">
              <a:xfrm flipH="1">
                <a:off x="112947060" y="108101490"/>
                <a:ext cx="221520" cy="43349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AutoShape 18"/>
              <p:cNvSpPr>
                <a:spLocks noChangeArrowheads="1"/>
              </p:cNvSpPr>
              <p:nvPr/>
            </p:nvSpPr>
            <p:spPr bwMode="auto">
              <a:xfrm flipH="1">
                <a:off x="112947060" y="108192052"/>
                <a:ext cx="221520" cy="43349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AutoShape 19"/>
              <p:cNvSpPr>
                <a:spLocks noChangeArrowheads="1"/>
              </p:cNvSpPr>
              <p:nvPr/>
            </p:nvSpPr>
            <p:spPr bwMode="auto">
              <a:xfrm flipH="1">
                <a:off x="112947060" y="108283569"/>
                <a:ext cx="221520" cy="43349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" name="Rectangle 20"/>
            <p:cNvSpPr>
              <a:spLocks noChangeArrowheads="1"/>
            </p:cNvSpPr>
            <p:nvPr/>
          </p:nvSpPr>
          <p:spPr bwMode="auto">
            <a:xfrm flipH="1">
              <a:off x="106855260" y="108747196"/>
              <a:ext cx="6527735" cy="350588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  <p:sp>
          <p:nvSpPr>
            <p:cNvPr id="7" name="Rectangle 22"/>
            <p:cNvSpPr>
              <a:spLocks noChangeArrowheads="1"/>
            </p:cNvSpPr>
            <p:nvPr/>
          </p:nvSpPr>
          <p:spPr bwMode="auto">
            <a:xfrm flipH="1">
              <a:off x="113168580" y="108747196"/>
              <a:ext cx="331631" cy="3505880"/>
            </a:xfrm>
            <a:prstGeom prst="rect">
              <a:avLst/>
            </a:prstGeom>
            <a:gradFill flip="none" rotWithShape="1">
              <a:gsLst>
                <a:gs pos="0">
                  <a:schemeClr val="bg2">
                    <a:lumMod val="90000"/>
                    <a:shade val="30000"/>
                    <a:satMod val="115000"/>
                  </a:schemeClr>
                </a:gs>
                <a:gs pos="50000">
                  <a:schemeClr val="bg2">
                    <a:lumMod val="90000"/>
                    <a:shade val="67500"/>
                    <a:satMod val="115000"/>
                  </a:schemeClr>
                </a:gs>
                <a:gs pos="100000">
                  <a:schemeClr val="bg2">
                    <a:lumMod val="90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  <p:sp>
          <p:nvSpPr>
            <p:cNvPr id="11" name="Text Box 26"/>
            <p:cNvSpPr txBox="1">
              <a:spLocks noChangeArrowheads="1"/>
            </p:cNvSpPr>
            <p:nvPr/>
          </p:nvSpPr>
          <p:spPr bwMode="auto">
            <a:xfrm flipH="1">
              <a:off x="106955225" y="108461478"/>
              <a:ext cx="6364372" cy="2857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0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195" tIns="36195" rIns="36195" bIns="36195" numCol="1" anchor="t" anchorCtr="0" compatLnSpc="1">
              <a:prstTxWarp prst="textNoShape">
                <a:avLst/>
              </a:prstTxWarp>
            </a:bodyPr>
            <a:lstStyle/>
            <a:p>
              <a:pPr algn="ctr" defTabSz="766816" fontAlgn="base">
                <a:spcBef>
                  <a:spcPct val="0"/>
                </a:spcBef>
                <a:spcAft>
                  <a:spcPts val="587"/>
                </a:spcAft>
              </a:pPr>
              <a:r>
                <a:rPr lang="ar-SA" sz="2000" b="1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حساب المدى في حالة البيانات المبوبة</a:t>
              </a:r>
              <a:endParaRPr lang="ar-SA" sz="2000" dirty="0">
                <a:solidFill>
                  <a:srgbClr val="000000"/>
                </a:solidFill>
                <a:latin typeface="Franklin Gothic Book" pitchFamily="34" charset="0"/>
              </a:endParaRPr>
            </a:p>
          </p:txBody>
        </p:sp>
        <p:sp>
          <p:nvSpPr>
            <p:cNvPr id="13" name="Text Box 28"/>
            <p:cNvSpPr txBox="1">
              <a:spLocks noChangeArrowheads="1"/>
            </p:cNvSpPr>
            <p:nvPr/>
          </p:nvSpPr>
          <p:spPr bwMode="auto">
            <a:xfrm flipH="1">
              <a:off x="106943868" y="107967780"/>
              <a:ext cx="5781672" cy="493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0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195" tIns="36195" rIns="36195" bIns="36195" numCol="1" anchor="ctr" anchorCtr="0" compatLnSpc="1">
              <a:prstTxWarp prst="textNoShape">
                <a:avLst/>
              </a:prstTxWarp>
            </a:bodyPr>
            <a:lstStyle/>
            <a:p>
              <a:pPr algn="ctr" defTabSz="766816" fontAlgn="base">
                <a:spcBef>
                  <a:spcPct val="0"/>
                </a:spcBef>
                <a:spcAft>
                  <a:spcPct val="0"/>
                </a:spcAft>
              </a:pPr>
              <a:r>
                <a:rPr lang="ar-EG" sz="3600" cap="all" dirty="0">
                  <a:solidFill>
                    <a:srgbClr val="FFFF00"/>
                  </a:solidFill>
                  <a:effectLst>
                    <a:reflection blurRad="12700" stA="48000" endA="300" endPos="55000" dir="5400000" sy="-90000" algn="bl" rotWithShape="0"/>
                  </a:effectLst>
                  <a:latin typeface="Arial" pitchFamily="34" charset="0"/>
                  <a:ea typeface="+mj-ea"/>
                  <a:cs typeface="Arial" pitchFamily="34" charset="0"/>
                </a:rPr>
                <a:t>مقاييس التشتت أو الانتشار</a:t>
              </a:r>
              <a:endParaRPr lang="ar-SA" sz="2300" dirty="0">
                <a:solidFill>
                  <a:srgbClr val="FFFF00"/>
                </a:solidFill>
                <a:latin typeface="Franklin Gothic Heavy" pitchFamily="34" charset="0"/>
                <a:cs typeface="Arial" pitchFamily="34" charset="0"/>
              </a:endParaRPr>
            </a:p>
          </p:txBody>
        </p:sp>
        <p:sp>
          <p:nvSpPr>
            <p:cNvPr id="20" name="Rectangle 30" hidden="1"/>
            <p:cNvSpPr>
              <a:spLocks noChangeArrowheads="1"/>
            </p:cNvSpPr>
            <p:nvPr/>
          </p:nvSpPr>
          <p:spPr bwMode="auto">
            <a:xfrm>
              <a:off x="108458176" y="109118630"/>
              <a:ext cx="675199" cy="67519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  <p:sp>
          <p:nvSpPr>
            <p:cNvPr id="15" name="Rectangle 32"/>
            <p:cNvSpPr>
              <a:spLocks noChangeArrowheads="1"/>
            </p:cNvSpPr>
            <p:nvPr/>
          </p:nvSpPr>
          <p:spPr bwMode="auto">
            <a:xfrm>
              <a:off x="113412252" y="107967780"/>
              <a:ext cx="88608" cy="4285296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</p:grpSp>
      <p:sp>
        <p:nvSpPr>
          <p:cNvPr id="29" name="AutoShape 35"/>
          <p:cNvSpPr>
            <a:spLocks noChangeArrowheads="1"/>
          </p:cNvSpPr>
          <p:nvPr/>
        </p:nvSpPr>
        <p:spPr bwMode="auto">
          <a:xfrm>
            <a:off x="138370" y="1592447"/>
            <a:ext cx="8508104" cy="5142856"/>
          </a:xfrm>
          <a:prstGeom prst="roundRect">
            <a:avLst>
              <a:gd name="adj" fmla="val 4056"/>
            </a:avLst>
          </a:prstGeom>
          <a:solidFill>
            <a:srgbClr val="FFFFFF"/>
          </a:solidFill>
          <a:ln w="9525" algn="in">
            <a:solidFill>
              <a:srgbClr val="FFC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ar-SA" b="1" dirty="0">
                <a:solidFill>
                  <a:srgbClr val="00B0F0"/>
                </a:solidFill>
                <a:latin typeface="Simplified Arabic" pitchFamily="18" charset="-78"/>
                <a:cs typeface="Simplified Arabic" pitchFamily="18" charset="-78"/>
              </a:rPr>
              <a:t>المدى في حالة البيانات المبوبة = نهاية الفئة الأخيرة – </a:t>
            </a:r>
            <a:r>
              <a:rPr lang="ar-SA" b="1" dirty="0" smtClean="0">
                <a:solidFill>
                  <a:srgbClr val="00B0F0"/>
                </a:solidFill>
                <a:latin typeface="Simplified Arabic" pitchFamily="18" charset="-78"/>
                <a:cs typeface="Simplified Arabic" pitchFamily="18" charset="-78"/>
              </a:rPr>
              <a:t>نهاية </a:t>
            </a:r>
            <a:r>
              <a:rPr lang="ar-SA" b="1" dirty="0">
                <a:solidFill>
                  <a:srgbClr val="00B0F0"/>
                </a:solidFill>
                <a:latin typeface="Simplified Arabic" pitchFamily="18" charset="-78"/>
                <a:cs typeface="Simplified Arabic" pitchFamily="18" charset="-78"/>
              </a:rPr>
              <a:t>الفئة </a:t>
            </a:r>
            <a:r>
              <a:rPr lang="ar-SA" b="1" dirty="0" smtClean="0">
                <a:solidFill>
                  <a:srgbClr val="00B0F0"/>
                </a:solidFill>
                <a:latin typeface="Simplified Arabic" pitchFamily="18" charset="-78"/>
                <a:cs typeface="Simplified Arabic" pitchFamily="18" charset="-78"/>
              </a:rPr>
              <a:t>الأول</a:t>
            </a:r>
            <a:r>
              <a:rPr lang="ar-EG" b="1" dirty="0" smtClean="0">
                <a:solidFill>
                  <a:srgbClr val="00B0F0"/>
                </a:solidFill>
                <a:latin typeface="Simplified Arabic" pitchFamily="18" charset="-78"/>
                <a:cs typeface="Simplified Arabic" pitchFamily="18" charset="-78"/>
              </a:rPr>
              <a:t>ى</a:t>
            </a:r>
            <a:endParaRPr lang="ar-EG" b="1" dirty="0">
              <a:solidFill>
                <a:srgbClr val="00B0F0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marL="342900" indent="-342900" algn="just">
              <a:buFont typeface="Wingdings" pitchFamily="2" charset="2"/>
              <a:buChar char="q"/>
            </a:pPr>
            <a:endParaRPr lang="ar-SA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marL="342900" indent="-342900" algn="just">
              <a:buFont typeface="Wingdings" pitchFamily="2" charset="2"/>
              <a:buChar char="q"/>
            </a:pPr>
            <a:r>
              <a:rPr lang="ar-SA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لحساب </a:t>
            </a:r>
            <a:r>
              <a:rPr lang="ar-EG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المدي</a:t>
            </a:r>
            <a:r>
              <a:rPr lang="ar-SA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EG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ل</a:t>
            </a:r>
            <a:r>
              <a:rPr lang="ar-SA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لبيانات </a:t>
            </a:r>
            <a:r>
              <a:rPr lang="ar-SA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التالية </a:t>
            </a:r>
            <a:r>
              <a:rPr lang="ar-EG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التي </a:t>
            </a:r>
            <a:r>
              <a:rPr lang="ar-SA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تمثل </a:t>
            </a:r>
            <a:r>
              <a:rPr lang="ar-SA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توزيع 100 عامل حسب فئات الأجر </a:t>
            </a:r>
            <a:r>
              <a:rPr lang="ar-SA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اليومي</a:t>
            </a:r>
            <a:r>
              <a:rPr lang="ar-EG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.</a:t>
            </a:r>
          </a:p>
          <a:p>
            <a:pPr algn="just"/>
            <a:r>
              <a:rPr lang="ar-EG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</a:t>
            </a:r>
          </a:p>
          <a:p>
            <a:pPr algn="just"/>
            <a:endParaRPr lang="ar-EG" b="1" dirty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algn="just"/>
            <a:endParaRPr lang="ar-SA" b="1" dirty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algn="just"/>
            <a:endParaRPr lang="ar-EG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algn="just"/>
            <a:r>
              <a:rPr lang="ar-EG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الحل: المدى </a:t>
            </a:r>
            <a:r>
              <a:rPr lang="ar-EG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= نهاية الفئة الأخيرة– </a:t>
            </a:r>
            <a:r>
              <a:rPr lang="ar-SA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نهاية</a:t>
            </a:r>
            <a:r>
              <a:rPr lang="ar-EG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EG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الفئة الأولى = 100- 50 = </a:t>
            </a:r>
            <a:r>
              <a:rPr lang="ar-EG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50</a:t>
            </a:r>
          </a:p>
          <a:p>
            <a:pPr algn="just"/>
            <a:endParaRPr lang="ar-EG" b="1" dirty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marL="342900" indent="-342900" algn="just">
              <a:buFont typeface="Wingdings" pitchFamily="2" charset="2"/>
              <a:buChar char="q"/>
            </a:pPr>
            <a:r>
              <a:rPr lang="ar-EG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أحسب المدى للتوزيع </a:t>
            </a:r>
            <a:r>
              <a:rPr lang="ar-EG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التكراري الآتي:</a:t>
            </a:r>
          </a:p>
          <a:p>
            <a:pPr marL="342900" indent="-342900" algn="just">
              <a:buFont typeface="Wingdings" pitchFamily="2" charset="2"/>
              <a:buChar char="q"/>
            </a:pPr>
            <a:endParaRPr lang="ar-EG" b="1" dirty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marL="342900" indent="-342900" algn="just">
              <a:buFont typeface="Wingdings" pitchFamily="2" charset="2"/>
              <a:buChar char="q"/>
            </a:pPr>
            <a:endParaRPr lang="ar-EG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marL="342900" indent="-342900" algn="just">
              <a:buFont typeface="Wingdings" pitchFamily="2" charset="2"/>
              <a:buChar char="q"/>
            </a:pPr>
            <a:endParaRPr lang="ar-EG" b="1" dirty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algn="just"/>
            <a:r>
              <a:rPr lang="ar-EG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الحل: </a:t>
            </a:r>
            <a:r>
              <a:rPr lang="ar-EG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المدى = </a:t>
            </a:r>
            <a:r>
              <a:rPr lang="ar-EG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نهاية الفئة الأخيرة– </a:t>
            </a:r>
            <a:r>
              <a:rPr lang="ar-SA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نهاية</a:t>
            </a:r>
            <a:r>
              <a:rPr lang="ar-EG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EG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الفئة الأولى = </a:t>
            </a:r>
            <a:r>
              <a:rPr lang="ar-EG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50- 5 </a:t>
            </a:r>
            <a:r>
              <a:rPr lang="ar-EG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= </a:t>
            </a:r>
            <a:r>
              <a:rPr lang="ar-EG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45</a:t>
            </a:r>
            <a:endParaRPr lang="ar-EG" b="1" dirty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marL="342900" indent="-342900" algn="just">
              <a:buFont typeface="Wingdings" pitchFamily="2" charset="2"/>
              <a:buChar char="q"/>
            </a:pPr>
            <a:endParaRPr lang="ar-EG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algn="just"/>
            <a:endParaRPr lang="ar-EG" b="1" dirty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0" name="Line 36"/>
          <p:cNvSpPr>
            <a:spLocks noChangeShapeType="1"/>
          </p:cNvSpPr>
          <p:nvPr/>
        </p:nvSpPr>
        <p:spPr bwMode="auto">
          <a:xfrm flipV="1">
            <a:off x="134466" y="1445431"/>
            <a:ext cx="0" cy="476107"/>
          </a:xfrm>
          <a:prstGeom prst="line">
            <a:avLst/>
          </a:prstGeom>
          <a:noFill/>
          <a:ln w="9525" algn="ctr">
            <a:solidFill>
              <a:srgbClr val="FFC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ar-SA">
              <a:solidFill>
                <a:prstClr val="black"/>
              </a:solidFill>
            </a:endParaRPr>
          </a:p>
        </p:txBody>
      </p:sp>
      <p:sp>
        <p:nvSpPr>
          <p:cNvPr id="33" name="Rectangle 39"/>
          <p:cNvSpPr>
            <a:spLocks noChangeArrowheads="1"/>
          </p:cNvSpPr>
          <p:nvPr/>
        </p:nvSpPr>
        <p:spPr bwMode="auto">
          <a:xfrm>
            <a:off x="2353044" y="1404812"/>
            <a:ext cx="6293430" cy="5441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ar-SA">
              <a:solidFill>
                <a:prstClr val="black"/>
              </a:solidFill>
            </a:endParaRPr>
          </a:p>
        </p:txBody>
      </p:sp>
      <p:sp>
        <p:nvSpPr>
          <p:cNvPr id="34" name="Line 40"/>
          <p:cNvSpPr>
            <a:spLocks noChangeShapeType="1"/>
          </p:cNvSpPr>
          <p:nvPr/>
        </p:nvSpPr>
        <p:spPr bwMode="auto">
          <a:xfrm>
            <a:off x="134467" y="1467792"/>
            <a:ext cx="8545155" cy="0"/>
          </a:xfrm>
          <a:prstGeom prst="line">
            <a:avLst/>
          </a:prstGeom>
          <a:noFill/>
          <a:ln w="9525" algn="ctr">
            <a:solidFill>
              <a:srgbClr val="FFC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ar-SA">
              <a:solidFill>
                <a:prstClr val="black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701840"/>
            <a:ext cx="6553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3161166"/>
              </p:ext>
            </p:extLst>
          </p:nvPr>
        </p:nvGraphicFramePr>
        <p:xfrm>
          <a:off x="1067322" y="4954233"/>
          <a:ext cx="6553200" cy="762000"/>
        </p:xfrm>
        <a:graphic>
          <a:graphicData uri="http://schemas.openxmlformats.org/drawingml/2006/table">
            <a:tbl>
              <a:tblPr rtl="1" firstRow="1" firstCol="1" lastRow="1" lastCol="1" bandRow="1" bandCol="1"/>
              <a:tblGrid>
                <a:gridCol w="6518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85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51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51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5516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551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1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5516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6372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4814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algn="justLow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EG" sz="1400" b="1" dirty="0">
                          <a:effectLst/>
                          <a:latin typeface="Times New Roman"/>
                          <a:ea typeface="Times New Roman"/>
                          <a:cs typeface="Simplified Arabic"/>
                        </a:rPr>
                        <a:t>فئات</a:t>
                      </a:r>
                      <a:endParaRPr lang="en-US" sz="1400" b="1" dirty="0">
                        <a:effectLst/>
                        <a:latin typeface="Times New Roman"/>
                        <a:ea typeface="Times New Roman"/>
                        <a:cs typeface="Simplified Arabic"/>
                      </a:endParaRPr>
                    </a:p>
                  </a:txBody>
                  <a:tcPr marL="68580" marR="68580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EG" sz="1400" b="1" dirty="0" smtClean="0">
                          <a:effectLst/>
                          <a:latin typeface="Times New Roman"/>
                          <a:ea typeface="Times New Roman"/>
                          <a:cs typeface="Simplified Arabic"/>
                        </a:rPr>
                        <a:t>-5</a:t>
                      </a:r>
                      <a:endParaRPr lang="en-US" sz="1400" b="1" dirty="0">
                        <a:effectLst/>
                        <a:latin typeface="Times New Roman"/>
                        <a:ea typeface="Times New Roman"/>
                        <a:cs typeface="Simplified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EG" sz="1400" b="1" dirty="0" smtClean="0">
                          <a:effectLst/>
                          <a:latin typeface="Times New Roman"/>
                          <a:ea typeface="Times New Roman"/>
                          <a:cs typeface="Simplified Arabic"/>
                        </a:rPr>
                        <a:t>-10</a:t>
                      </a:r>
                      <a:endParaRPr lang="en-US" sz="1400" b="1" dirty="0">
                        <a:effectLst/>
                        <a:latin typeface="Times New Roman"/>
                        <a:ea typeface="Times New Roman"/>
                        <a:cs typeface="Simplified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EG" sz="1400" b="1" dirty="0" smtClean="0">
                          <a:effectLst/>
                          <a:latin typeface="Times New Roman"/>
                          <a:ea typeface="Times New Roman"/>
                          <a:cs typeface="Simplified Arabic"/>
                        </a:rPr>
                        <a:t>-15</a:t>
                      </a:r>
                      <a:endParaRPr lang="en-US" sz="1400" b="1" dirty="0">
                        <a:effectLst/>
                        <a:latin typeface="Times New Roman"/>
                        <a:ea typeface="Times New Roman"/>
                        <a:cs typeface="Simplified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EG" sz="1400" b="1" dirty="0" smtClean="0">
                          <a:effectLst/>
                          <a:latin typeface="Times New Roman"/>
                          <a:ea typeface="Times New Roman"/>
                          <a:cs typeface="Simplified Arabic"/>
                        </a:rPr>
                        <a:t>-20</a:t>
                      </a:r>
                      <a:endParaRPr lang="en-US" sz="1400" b="1" dirty="0">
                        <a:effectLst/>
                        <a:latin typeface="Times New Roman"/>
                        <a:ea typeface="Times New Roman"/>
                        <a:cs typeface="Simplified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EG" sz="1400" b="1" dirty="0" smtClean="0">
                          <a:effectLst/>
                          <a:latin typeface="Times New Roman"/>
                          <a:ea typeface="Times New Roman"/>
                          <a:cs typeface="Simplified Arabic"/>
                        </a:rPr>
                        <a:t>-25</a:t>
                      </a:r>
                      <a:endParaRPr lang="en-US" sz="1400" b="1" dirty="0">
                        <a:effectLst/>
                        <a:latin typeface="Times New Roman"/>
                        <a:ea typeface="Times New Roman"/>
                        <a:cs typeface="Simplified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EG" sz="1400" b="1" dirty="0" smtClean="0">
                          <a:effectLst/>
                          <a:latin typeface="Times New Roman"/>
                          <a:ea typeface="Times New Roman"/>
                          <a:cs typeface="Simplified Arabic"/>
                        </a:rPr>
                        <a:t>-30</a:t>
                      </a:r>
                      <a:endParaRPr lang="en-US" sz="1400" b="1" dirty="0">
                        <a:effectLst/>
                        <a:latin typeface="Times New Roman"/>
                        <a:ea typeface="Times New Roman"/>
                        <a:cs typeface="Simplified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EG" sz="1400" b="1" dirty="0" smtClean="0">
                          <a:effectLst/>
                          <a:latin typeface="Times New Roman"/>
                          <a:ea typeface="Times New Roman"/>
                          <a:cs typeface="Simplified Arabic"/>
                        </a:rPr>
                        <a:t>-35</a:t>
                      </a:r>
                      <a:endParaRPr lang="en-US" sz="1400" b="1" dirty="0">
                        <a:effectLst/>
                        <a:latin typeface="Times New Roman"/>
                        <a:ea typeface="Times New Roman"/>
                        <a:cs typeface="Simplified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EG" sz="1400" b="1" dirty="0" smtClean="0">
                          <a:effectLst/>
                          <a:latin typeface="Times New Roman"/>
                          <a:ea typeface="Times New Roman"/>
                          <a:cs typeface="Simplified Arabic"/>
                        </a:rPr>
                        <a:t>-40</a:t>
                      </a:r>
                      <a:endParaRPr lang="en-US" sz="1400" b="1" dirty="0">
                        <a:effectLst/>
                        <a:latin typeface="Times New Roman"/>
                        <a:ea typeface="Times New Roman"/>
                        <a:cs typeface="Simplified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EG" sz="1400" b="1" dirty="0" smtClean="0">
                          <a:effectLst/>
                          <a:latin typeface="Times New Roman"/>
                          <a:ea typeface="Times New Roman"/>
                          <a:cs typeface="Simplified Arabic"/>
                        </a:rPr>
                        <a:t>45- 50</a:t>
                      </a:r>
                      <a:endParaRPr lang="en-US" sz="1400" b="1" dirty="0">
                        <a:effectLst/>
                        <a:latin typeface="Times New Roman"/>
                        <a:ea typeface="Times New Roman"/>
                        <a:cs typeface="Simplified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justLow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EG" sz="1400" b="1" dirty="0">
                          <a:effectLst/>
                          <a:latin typeface="Times New Roman"/>
                          <a:ea typeface="Times New Roman"/>
                          <a:cs typeface="Simplified Arabic"/>
                        </a:rPr>
                        <a:t>تكرار</a:t>
                      </a:r>
                      <a:endParaRPr lang="en-US" sz="1400" b="1" dirty="0">
                        <a:effectLst/>
                        <a:latin typeface="Times New Roman"/>
                        <a:ea typeface="Times New Roman"/>
                        <a:cs typeface="Simplified Arabic"/>
                      </a:endParaRPr>
                    </a:p>
                  </a:txBody>
                  <a:tcPr marL="68580" marR="68580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EG" sz="1400" b="1">
                          <a:effectLst/>
                          <a:latin typeface="Times New Roman"/>
                          <a:ea typeface="Times New Roman"/>
                          <a:cs typeface="Simplified Arabic"/>
                        </a:rPr>
                        <a:t>6</a:t>
                      </a:r>
                      <a:endParaRPr lang="en-US" sz="1400" b="1">
                        <a:effectLst/>
                        <a:latin typeface="Times New Roman"/>
                        <a:ea typeface="Times New Roman"/>
                        <a:cs typeface="Simplified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EG" sz="1400" b="1" dirty="0">
                          <a:effectLst/>
                          <a:latin typeface="Times New Roman"/>
                          <a:ea typeface="Times New Roman"/>
                          <a:cs typeface="Simplified Arabic"/>
                        </a:rPr>
                        <a:t>3</a:t>
                      </a:r>
                      <a:endParaRPr lang="en-US" sz="1400" b="1" dirty="0">
                        <a:effectLst/>
                        <a:latin typeface="Times New Roman"/>
                        <a:ea typeface="Times New Roman"/>
                        <a:cs typeface="Simplified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EG" sz="1400" b="1" dirty="0">
                          <a:effectLst/>
                          <a:latin typeface="Times New Roman"/>
                          <a:ea typeface="Times New Roman"/>
                          <a:cs typeface="Simplified Arabic"/>
                        </a:rPr>
                        <a:t>5</a:t>
                      </a:r>
                      <a:endParaRPr lang="en-US" sz="1400" b="1" dirty="0">
                        <a:effectLst/>
                        <a:latin typeface="Times New Roman"/>
                        <a:ea typeface="Times New Roman"/>
                        <a:cs typeface="Simplified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EG" sz="1400" b="1" dirty="0">
                          <a:effectLst/>
                          <a:latin typeface="Times New Roman"/>
                          <a:ea typeface="Times New Roman"/>
                          <a:cs typeface="Simplified Arabic"/>
                        </a:rPr>
                        <a:t>11</a:t>
                      </a:r>
                      <a:endParaRPr lang="en-US" sz="1400" b="1" dirty="0">
                        <a:effectLst/>
                        <a:latin typeface="Times New Roman"/>
                        <a:ea typeface="Times New Roman"/>
                        <a:cs typeface="Simplified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EG" sz="1400" b="1" dirty="0">
                          <a:effectLst/>
                          <a:latin typeface="Times New Roman"/>
                          <a:ea typeface="Times New Roman"/>
                          <a:cs typeface="Simplified Arabic"/>
                        </a:rPr>
                        <a:t>27</a:t>
                      </a:r>
                      <a:endParaRPr lang="en-US" sz="1400" b="1" dirty="0">
                        <a:effectLst/>
                        <a:latin typeface="Times New Roman"/>
                        <a:ea typeface="Times New Roman"/>
                        <a:cs typeface="Simplified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EG" sz="1400" b="1" dirty="0">
                          <a:effectLst/>
                          <a:latin typeface="Times New Roman"/>
                          <a:ea typeface="Times New Roman"/>
                          <a:cs typeface="Simplified Arabic"/>
                        </a:rPr>
                        <a:t>37</a:t>
                      </a:r>
                      <a:endParaRPr lang="en-US" sz="1400" b="1" dirty="0">
                        <a:effectLst/>
                        <a:latin typeface="Times New Roman"/>
                        <a:ea typeface="Times New Roman"/>
                        <a:cs typeface="Simplified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EG" sz="1400" b="1" dirty="0">
                          <a:effectLst/>
                          <a:latin typeface="Times New Roman"/>
                          <a:ea typeface="Times New Roman"/>
                          <a:cs typeface="Simplified Arabic"/>
                        </a:rPr>
                        <a:t>15</a:t>
                      </a:r>
                      <a:endParaRPr lang="en-US" sz="1400" b="1" dirty="0">
                        <a:effectLst/>
                        <a:latin typeface="Times New Roman"/>
                        <a:ea typeface="Times New Roman"/>
                        <a:cs typeface="Simplified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EG" sz="1400" b="1" dirty="0">
                          <a:effectLst/>
                          <a:latin typeface="Times New Roman"/>
                          <a:ea typeface="Times New Roman"/>
                          <a:cs typeface="Simplified Arabic"/>
                        </a:rPr>
                        <a:t>2</a:t>
                      </a:r>
                      <a:endParaRPr lang="en-US" sz="1400" b="1" dirty="0">
                        <a:effectLst/>
                        <a:latin typeface="Times New Roman"/>
                        <a:ea typeface="Times New Roman"/>
                        <a:cs typeface="Simplified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EG" sz="1400" b="1" dirty="0">
                          <a:effectLst/>
                          <a:latin typeface="Times New Roman"/>
                          <a:ea typeface="Times New Roman"/>
                          <a:cs typeface="Simplified Arabic"/>
                        </a:rPr>
                        <a:t>1</a:t>
                      </a:r>
                      <a:endParaRPr lang="en-US" sz="1400" b="1" dirty="0">
                        <a:effectLst/>
                        <a:latin typeface="Times New Roman"/>
                        <a:ea typeface="Times New Roman"/>
                        <a:cs typeface="Simplified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014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686800" cy="1143000"/>
          </a:xfrm>
        </p:spPr>
        <p:txBody>
          <a:bodyPr>
            <a:normAutofit/>
          </a:bodyPr>
          <a:lstStyle/>
          <a:p>
            <a:pPr algn="ctr" rtl="1"/>
            <a:r>
              <a:rPr lang="ar-SA" sz="2800" b="1" dirty="0" smtClean="0">
                <a:solidFill>
                  <a:srgbClr val="FF0000"/>
                </a:solidFill>
              </a:rPr>
              <a:t>ثانياً: الانحراف عن المتوسط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066800"/>
            <a:ext cx="8915400" cy="5715000"/>
          </a:xfrm>
        </p:spPr>
        <p:txBody>
          <a:bodyPr>
            <a:normAutofit/>
          </a:bodyPr>
          <a:lstStyle/>
          <a:p>
            <a:pPr marL="0" indent="0" algn="justLow" rtl="1">
              <a:lnSpc>
                <a:spcPct val="160000"/>
              </a:lnSpc>
              <a:buNone/>
            </a:pPr>
            <a:r>
              <a:rPr lang="ar-SA" b="1" dirty="0" smtClean="0"/>
              <a:t>إذا كانت هناك مجموعة من القيم تمثل توزيع عدد الأطفال في عشر أسر على النحو التالي :</a:t>
            </a:r>
          </a:p>
          <a:p>
            <a:pPr marL="0" indent="0" algn="justLow" rtl="1">
              <a:lnSpc>
                <a:spcPct val="160000"/>
              </a:lnSpc>
              <a:buNone/>
            </a:pPr>
            <a:r>
              <a:rPr lang="ar-SA" b="1" dirty="0" smtClean="0"/>
              <a:t>5،3،2،5،6،8،5،1،4،3</a:t>
            </a:r>
          </a:p>
          <a:p>
            <a:pPr marL="0" indent="0" algn="justLow" rtl="1">
              <a:lnSpc>
                <a:spcPct val="160000"/>
              </a:lnSpc>
              <a:buNone/>
            </a:pPr>
            <a:r>
              <a:rPr lang="ar-SA" b="1" dirty="0" smtClean="0"/>
              <a:t>فإن متوسط عدد أفراد الأسرة يكون 4.2 فرد ، والمدى يتراوح بين 1،8 أي يساوي 7.</a:t>
            </a:r>
          </a:p>
          <a:p>
            <a:pPr marL="0" indent="0" algn="justLow" rtl="1">
              <a:lnSpc>
                <a:spcPct val="160000"/>
              </a:lnSpc>
              <a:buNone/>
            </a:pPr>
            <a:r>
              <a:rPr lang="ar-SA" b="1" dirty="0" smtClean="0"/>
              <a:t>فكيف يمكننا التعرف على مدى التشتت في هذه القيم بصورة أفضل؟</a:t>
            </a:r>
          </a:p>
          <a:p>
            <a:pPr marL="0" indent="0" algn="justLow" rtl="1">
              <a:lnSpc>
                <a:spcPct val="160000"/>
              </a:lnSpc>
              <a:buNone/>
            </a:pPr>
            <a:r>
              <a:rPr lang="ar-SA" b="1" dirty="0" smtClean="0"/>
              <a:t>يأتي ذلك بحساب </a:t>
            </a:r>
            <a:r>
              <a:rPr lang="ar-SA" b="1" dirty="0" smtClean="0">
                <a:solidFill>
                  <a:srgbClr val="FF0000"/>
                </a:solidFill>
              </a:rPr>
              <a:t>الانحراف عن المتوسط </a:t>
            </a:r>
            <a:r>
              <a:rPr lang="ar-SA" b="1" dirty="0" smtClean="0"/>
              <a:t>كما يلي :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2880646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33600" y="762000"/>
            <a:ext cx="5181599" cy="5775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3545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04800" y="1219200"/>
                <a:ext cx="8686800" cy="5486400"/>
              </a:xfrm>
            </p:spPr>
            <p:txBody>
              <a:bodyPr>
                <a:normAutofit/>
              </a:bodyPr>
              <a:lstStyle/>
              <a:p>
                <a:pPr marL="0" indent="0" algn="r" rtl="1">
                  <a:lnSpc>
                    <a:spcPct val="150000"/>
                  </a:lnSpc>
                  <a:buNone/>
                </a:pPr>
                <a:r>
                  <a:rPr lang="ar-SA" sz="2800" b="1" dirty="0" smtClean="0"/>
                  <a:t>يلاحظ أن مجموع انحرافات القيم عن متوسطها الحسابي لابد أن يساوي صفر.</a:t>
                </a:r>
              </a:p>
              <a:p>
                <a:pPr marL="0" indent="0" algn="r" rtl="1">
                  <a:lnSpc>
                    <a:spcPct val="150000"/>
                  </a:lnSpc>
                  <a:buNone/>
                </a:pPr>
                <a:r>
                  <a:rPr lang="ar-SA" sz="2800" b="1" dirty="0" smtClean="0"/>
                  <a:t>والانحراف عن المتوسط ما هو الا مجموع انحرافات القيم عن وسطها الحسابي بغض النظر عن الإشارة مقسوماً على </a:t>
                </a:r>
                <a:r>
                  <a:rPr lang="ar-SA" sz="2800" b="1" dirty="0"/>
                  <a:t>عددها . </a:t>
                </a:r>
                <a:r>
                  <a:rPr lang="ar-SA" sz="2800" b="1" dirty="0" smtClean="0">
                    <a:solidFill>
                      <a:srgbClr val="FF0000"/>
                    </a:solidFill>
                  </a:rPr>
                  <a:t>الانحراف </a:t>
                </a:r>
                <a:r>
                  <a:rPr lang="ar-SA" sz="2800" b="1" dirty="0">
                    <a:solidFill>
                      <a:srgbClr val="FF0000"/>
                    </a:solidFill>
                  </a:rPr>
                  <a:t>عن المتوسط </a:t>
                </a:r>
                <a:r>
                  <a:rPr lang="ar-SA" sz="2800" b="1" dirty="0" smtClean="0">
                    <a:solidFill>
                      <a:srgbClr val="FF0000"/>
                    </a:solidFill>
                  </a:rPr>
                  <a:t>=</a:t>
                </a:r>
              </a:p>
              <a:p>
                <a:pPr marL="0" indent="0" algn="l">
                  <a:buNone/>
                </a:pPr>
                <a:r>
                  <a:rPr lang="ar-SA" b="1" dirty="0" smtClean="0">
                    <a:solidFill>
                      <a:srgbClr val="FF0000"/>
                    </a:solidFill>
                  </a:rPr>
                  <a:t>=</a:t>
                </a:r>
                <a:r>
                  <a:rPr lang="ar-SA" b="1" dirty="0" smtClean="0">
                    <a:solidFill>
                      <a:srgbClr val="002060"/>
                    </a:solidFill>
                  </a:rPr>
                  <a:t>1.6              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ar-SA" sz="4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𝟏𝟔</m:t>
                        </m:r>
                      </m:num>
                      <m:den>
                        <m:r>
                          <a:rPr lang="ar-SA" sz="4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𝟏𝟎</m:t>
                        </m:r>
                      </m:den>
                    </m:f>
                  </m:oMath>
                </a14:m>
                <a:endParaRPr lang="en-US" sz="4400" b="1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04800" y="1219200"/>
                <a:ext cx="8686800" cy="5486400"/>
              </a:xfrm>
              <a:blipFill>
                <a:blip r:embed="rId2"/>
                <a:stretch>
                  <a:fillRect l="-772" r="-14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952069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762000"/>
          </a:xfrm>
        </p:spPr>
        <p:txBody>
          <a:bodyPr>
            <a:normAutofit/>
          </a:bodyPr>
          <a:lstStyle/>
          <a:p>
            <a:pPr algn="ctr" rtl="1"/>
            <a:r>
              <a:rPr lang="ar-EG" b="1" cap="none" dirty="0">
                <a:solidFill>
                  <a:srgbClr val="00B05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ثالث</a:t>
            </a:r>
            <a:r>
              <a:rPr lang="ar-SA" b="1" cap="none" dirty="0">
                <a:solidFill>
                  <a:srgbClr val="00B05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ا</a:t>
            </a:r>
            <a:r>
              <a:rPr lang="ar-EG" b="1" cap="none" dirty="0">
                <a:solidFill>
                  <a:srgbClr val="00B05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ً</a:t>
            </a:r>
            <a:r>
              <a:rPr lang="ar-SA" b="1" cap="none" dirty="0">
                <a:solidFill>
                  <a:srgbClr val="00B05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: التباين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609600"/>
            <a:ext cx="8686800" cy="6096000"/>
          </a:xfrm>
        </p:spPr>
        <p:txBody>
          <a:bodyPr>
            <a:normAutofit/>
          </a:bodyPr>
          <a:lstStyle/>
          <a:p>
            <a:pPr marL="0" indent="0" algn="justLow" rtl="1">
              <a:lnSpc>
                <a:spcPct val="160000"/>
              </a:lnSpc>
              <a:buNone/>
            </a:pPr>
            <a:r>
              <a:rPr lang="ar-SA" sz="2400" b="1" dirty="0"/>
              <a:t> التباين أحد مقاييس التشتت، وأكثرها استخداما في النواحي التطبيقية، ويعبر عن </a:t>
            </a:r>
            <a:r>
              <a:rPr lang="ar-SA" sz="2400" b="1" dirty="0">
                <a:solidFill>
                  <a:srgbClr val="FF0000"/>
                </a:solidFill>
              </a:rPr>
              <a:t>متوسط مربعات انحرافات القيم عن وسطها الحسابي.</a:t>
            </a:r>
          </a:p>
          <a:p>
            <a:pPr marL="0" indent="0" algn="justLow" rtl="1">
              <a:lnSpc>
                <a:spcPct val="160000"/>
              </a:lnSpc>
              <a:buNone/>
            </a:pPr>
            <a:r>
              <a:rPr lang="ar-SA" sz="2400" b="1" dirty="0">
                <a:solidFill>
                  <a:srgbClr val="7030A0"/>
                </a:solidFill>
              </a:rPr>
              <a:t>لحساب التباين يتبع الخطوات الآتية:</a:t>
            </a:r>
          </a:p>
          <a:p>
            <a:pPr marL="0" indent="0" algn="justLow" rtl="1">
              <a:lnSpc>
                <a:spcPct val="160000"/>
              </a:lnSpc>
              <a:buNone/>
            </a:pPr>
            <a:r>
              <a:rPr lang="ar-SA" sz="2400" b="1" dirty="0"/>
              <a:t>حساب الوسط الحسابي </a:t>
            </a:r>
          </a:p>
          <a:p>
            <a:pPr marL="0" indent="0" algn="justLow" rtl="1">
              <a:lnSpc>
                <a:spcPct val="160000"/>
              </a:lnSpc>
              <a:buNone/>
            </a:pPr>
            <a:r>
              <a:rPr lang="ar-SA" sz="2400" b="1" dirty="0"/>
              <a:t>حساب انحرافات القيم عن الوسط الحسابي </a:t>
            </a:r>
          </a:p>
          <a:p>
            <a:pPr marL="0" indent="0" algn="justLow" rtl="1">
              <a:lnSpc>
                <a:spcPct val="160000"/>
              </a:lnSpc>
              <a:buNone/>
            </a:pPr>
            <a:r>
              <a:rPr lang="ar-SA" sz="2400" b="1" dirty="0"/>
              <a:t>ايجاد  مربعات الانحرافات </a:t>
            </a:r>
          </a:p>
          <a:p>
            <a:pPr marL="0" indent="0" algn="justLow" rtl="1">
              <a:lnSpc>
                <a:spcPct val="160000"/>
              </a:lnSpc>
              <a:buNone/>
            </a:pPr>
            <a:r>
              <a:rPr lang="ar-SA" sz="2400" b="1" dirty="0"/>
              <a:t>جمع مربعات الانحرافات وقسمتها على عدد القيم ينتج قيمة التباين</a:t>
            </a:r>
          </a:p>
          <a:p>
            <a:pPr marL="0" indent="0" algn="justLow" rtl="1">
              <a:lnSpc>
                <a:spcPct val="160000"/>
              </a:lnSpc>
              <a:buNone/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1792331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832" y="48"/>
            <a:ext cx="9143346" cy="6857143"/>
            <a:chOff x="106855260" y="107967780"/>
            <a:chExt cx="6645600" cy="4285296"/>
          </a:xfrm>
        </p:grpSpPr>
        <p:grpSp>
          <p:nvGrpSpPr>
            <p:cNvPr id="4" name="Group 16"/>
            <p:cNvGrpSpPr>
              <a:grpSpLocks/>
            </p:cNvGrpSpPr>
            <p:nvPr/>
          </p:nvGrpSpPr>
          <p:grpSpPr bwMode="auto">
            <a:xfrm>
              <a:off x="112947060" y="108101490"/>
              <a:ext cx="221520" cy="225428"/>
              <a:chOff x="112947060" y="108101490"/>
              <a:chExt cx="221520" cy="225428"/>
            </a:xfrm>
          </p:grpSpPr>
          <p:sp>
            <p:nvSpPr>
              <p:cNvPr id="22" name="AutoShape 17"/>
              <p:cNvSpPr>
                <a:spLocks noChangeArrowheads="1"/>
              </p:cNvSpPr>
              <p:nvPr/>
            </p:nvSpPr>
            <p:spPr bwMode="auto">
              <a:xfrm flipH="1">
                <a:off x="112947060" y="108101490"/>
                <a:ext cx="221520" cy="43349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AutoShape 18"/>
              <p:cNvSpPr>
                <a:spLocks noChangeArrowheads="1"/>
              </p:cNvSpPr>
              <p:nvPr/>
            </p:nvSpPr>
            <p:spPr bwMode="auto">
              <a:xfrm flipH="1">
                <a:off x="112947060" y="108192052"/>
                <a:ext cx="221520" cy="43349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AutoShape 19"/>
              <p:cNvSpPr>
                <a:spLocks noChangeArrowheads="1"/>
              </p:cNvSpPr>
              <p:nvPr/>
            </p:nvSpPr>
            <p:spPr bwMode="auto">
              <a:xfrm flipH="1">
                <a:off x="112947060" y="108283569"/>
                <a:ext cx="221520" cy="43349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" name="Rectangle 20"/>
            <p:cNvSpPr>
              <a:spLocks noChangeArrowheads="1"/>
            </p:cNvSpPr>
            <p:nvPr/>
          </p:nvSpPr>
          <p:spPr bwMode="auto">
            <a:xfrm flipH="1">
              <a:off x="106855260" y="108747196"/>
              <a:ext cx="6527735" cy="350588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  <p:sp>
          <p:nvSpPr>
            <p:cNvPr id="7" name="Rectangle 22"/>
            <p:cNvSpPr>
              <a:spLocks noChangeArrowheads="1"/>
            </p:cNvSpPr>
            <p:nvPr/>
          </p:nvSpPr>
          <p:spPr bwMode="auto">
            <a:xfrm flipH="1">
              <a:off x="113168580" y="108747196"/>
              <a:ext cx="331631" cy="3505880"/>
            </a:xfrm>
            <a:prstGeom prst="rect">
              <a:avLst/>
            </a:prstGeom>
            <a:gradFill flip="none" rotWithShape="1">
              <a:gsLst>
                <a:gs pos="0">
                  <a:schemeClr val="bg2">
                    <a:lumMod val="90000"/>
                    <a:shade val="30000"/>
                    <a:satMod val="115000"/>
                  </a:schemeClr>
                </a:gs>
                <a:gs pos="50000">
                  <a:schemeClr val="bg2">
                    <a:lumMod val="90000"/>
                    <a:shade val="67500"/>
                    <a:satMod val="115000"/>
                  </a:schemeClr>
                </a:gs>
                <a:gs pos="100000">
                  <a:schemeClr val="bg2">
                    <a:lumMod val="90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  <p:sp>
          <p:nvSpPr>
            <p:cNvPr id="20" name="Rectangle 30" hidden="1"/>
            <p:cNvSpPr>
              <a:spLocks noChangeArrowheads="1"/>
            </p:cNvSpPr>
            <p:nvPr/>
          </p:nvSpPr>
          <p:spPr bwMode="auto">
            <a:xfrm>
              <a:off x="108458176" y="109118630"/>
              <a:ext cx="675199" cy="67519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  <p:sp>
          <p:nvSpPr>
            <p:cNvPr id="15" name="Rectangle 32"/>
            <p:cNvSpPr>
              <a:spLocks noChangeArrowheads="1"/>
            </p:cNvSpPr>
            <p:nvPr/>
          </p:nvSpPr>
          <p:spPr bwMode="auto">
            <a:xfrm>
              <a:off x="113412252" y="107967780"/>
              <a:ext cx="88608" cy="4285296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</p:grpSp>
      <p:sp>
        <p:nvSpPr>
          <p:cNvPr id="29" name="AutoShape 35"/>
          <p:cNvSpPr>
            <a:spLocks noChangeArrowheads="1"/>
          </p:cNvSpPr>
          <p:nvPr/>
        </p:nvSpPr>
        <p:spPr bwMode="auto">
          <a:xfrm>
            <a:off x="122744" y="76200"/>
            <a:ext cx="8716456" cy="6666148"/>
          </a:xfrm>
          <a:prstGeom prst="roundRect">
            <a:avLst>
              <a:gd name="adj" fmla="val 4056"/>
            </a:avLst>
          </a:prstGeom>
          <a:solidFill>
            <a:srgbClr val="FFFFFF"/>
          </a:solidFill>
          <a:ln w="9525" algn="in">
            <a:solidFill>
              <a:srgbClr val="FFC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ar-EG" sz="2400" b="1" dirty="0" smtClean="0">
                <a:solidFill>
                  <a:srgbClr val="FF0000"/>
                </a:solidFill>
                <a:latin typeface="Simplified Arabic" pitchFamily="18" charset="-78"/>
                <a:cs typeface="Simplified Arabic" pitchFamily="18" charset="-78"/>
              </a:rPr>
              <a:t>كلية الآداب جامعة الملك سعود</a:t>
            </a:r>
            <a:r>
              <a:rPr lang="ar-SA" sz="2400" b="1" dirty="0" smtClean="0">
                <a:solidFill>
                  <a:srgbClr val="FF0000"/>
                </a:solidFill>
                <a:latin typeface="Simplified Arabic" pitchFamily="18" charset="-78"/>
                <a:cs typeface="Simplified Arabic" pitchFamily="18" charset="-78"/>
              </a:rPr>
              <a:t>، </a:t>
            </a:r>
            <a:r>
              <a:rPr lang="ar-EG" sz="2400" b="1" dirty="0" smtClean="0">
                <a:solidFill>
                  <a:srgbClr val="FF0000"/>
                </a:solidFill>
                <a:latin typeface="Simplified Arabic" pitchFamily="18" charset="-78"/>
                <a:cs typeface="Simplified Arabic" pitchFamily="18" charset="-78"/>
              </a:rPr>
              <a:t>معار</a:t>
            </a:r>
            <a:r>
              <a:rPr lang="ar-SA" sz="2400" b="1" dirty="0" smtClean="0">
                <a:solidFill>
                  <a:srgbClr val="FF0000"/>
                </a:solidFill>
                <a:latin typeface="Simplified Arabic" pitchFamily="18" charset="-78"/>
                <a:cs typeface="Simplified Arabic" pitchFamily="18" charset="-78"/>
              </a:rPr>
              <a:t> به</a:t>
            </a:r>
            <a:r>
              <a:rPr lang="ar-EG" sz="2400" b="1" dirty="0" smtClean="0">
                <a:solidFill>
                  <a:srgbClr val="FF0000"/>
                </a:solidFill>
                <a:latin typeface="Simplified Arabic" pitchFamily="18" charset="-78"/>
                <a:cs typeface="Simplified Arabic" pitchFamily="18" charset="-78"/>
              </a:rPr>
              <a:t>ا</a:t>
            </a:r>
            <a:r>
              <a:rPr lang="ar-SA" sz="2400" b="1" dirty="0" smtClean="0">
                <a:solidFill>
                  <a:srgbClr val="FF0000"/>
                </a:solidFill>
                <a:latin typeface="Simplified Arabic" pitchFamily="18" charset="-78"/>
                <a:cs typeface="Simplified Arabic" pitchFamily="18" charset="-78"/>
              </a:rPr>
              <a:t> 15 </a:t>
            </a:r>
            <a:r>
              <a:rPr lang="ar-EG" sz="2400" b="1" dirty="0" smtClean="0">
                <a:solidFill>
                  <a:srgbClr val="FF0000"/>
                </a:solidFill>
                <a:latin typeface="Simplified Arabic" pitchFamily="18" charset="-78"/>
                <a:cs typeface="Simplified Arabic" pitchFamily="18" charset="-78"/>
              </a:rPr>
              <a:t>عضو هيئة تدريس</a:t>
            </a:r>
            <a:r>
              <a:rPr lang="ar-SA" sz="2400" b="1" dirty="0" smtClean="0">
                <a:solidFill>
                  <a:srgbClr val="FF0000"/>
                </a:solidFill>
                <a:latin typeface="Simplified Arabic" pitchFamily="18" charset="-78"/>
                <a:cs typeface="Simplified Arabic" pitchFamily="18" charset="-78"/>
              </a:rPr>
              <a:t>، وكانت عدد سنوات  الخبرة لهؤلاء </a:t>
            </a:r>
            <a:r>
              <a:rPr lang="ar-EG" sz="2400" b="1" dirty="0" smtClean="0">
                <a:solidFill>
                  <a:srgbClr val="FF0000"/>
                </a:solidFill>
                <a:latin typeface="Simplified Arabic" pitchFamily="18" charset="-78"/>
                <a:cs typeface="Simplified Arabic" pitchFamily="18" charset="-78"/>
              </a:rPr>
              <a:t>الأعضاء</a:t>
            </a:r>
            <a:r>
              <a:rPr lang="ar-SA" sz="2400" b="1" dirty="0" smtClean="0">
                <a:solidFill>
                  <a:srgbClr val="FF0000"/>
                </a:solidFill>
                <a:latin typeface="Simplified Arabic" pitchFamily="18" charset="-78"/>
                <a:cs typeface="Simplified Arabic" pitchFamily="18" charset="-78"/>
              </a:rPr>
              <a:t> كما </a:t>
            </a:r>
            <a:r>
              <a:rPr lang="ar-EG" sz="2400" b="1" dirty="0" smtClean="0">
                <a:solidFill>
                  <a:srgbClr val="FF0000"/>
                </a:solidFill>
                <a:latin typeface="Simplified Arabic" pitchFamily="18" charset="-78"/>
                <a:cs typeface="Simplified Arabic" pitchFamily="18" charset="-78"/>
              </a:rPr>
              <a:t>هو مبين، فأوجد التباين لعدد سنوات الخبرة؟</a:t>
            </a:r>
          </a:p>
          <a:p>
            <a:pPr algn="just"/>
            <a:endParaRPr lang="ar-EG" sz="2000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marL="285750" indent="-285750" algn="just">
              <a:buFont typeface="Wingdings" pitchFamily="2" charset="2"/>
              <a:buChar char="q"/>
            </a:pPr>
            <a:endParaRPr lang="ar-SA" sz="2400" b="1" dirty="0" smtClean="0">
              <a:solidFill>
                <a:srgbClr val="7030A0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marL="285750" indent="-285750" algn="just">
              <a:buFont typeface="Wingdings" pitchFamily="2" charset="2"/>
              <a:buChar char="q"/>
            </a:pPr>
            <a:endParaRPr lang="ar-SA" sz="2400" b="1" dirty="0">
              <a:solidFill>
                <a:srgbClr val="7030A0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marL="285750" indent="-285750" algn="just">
              <a:buFont typeface="Wingdings" pitchFamily="2" charset="2"/>
              <a:buChar char="q"/>
            </a:pPr>
            <a:r>
              <a:rPr lang="ar-EG" sz="2400" b="1" dirty="0" smtClean="0">
                <a:solidFill>
                  <a:srgbClr val="7030A0"/>
                </a:solidFill>
                <a:latin typeface="Simplified Arabic" pitchFamily="18" charset="-78"/>
                <a:cs typeface="Simplified Arabic" pitchFamily="18" charset="-78"/>
              </a:rPr>
              <a:t>الوسط </a:t>
            </a:r>
            <a:r>
              <a:rPr lang="ar-EG" sz="2400" b="1" dirty="0">
                <a:solidFill>
                  <a:srgbClr val="7030A0"/>
                </a:solidFill>
                <a:latin typeface="Simplified Arabic" pitchFamily="18" charset="-78"/>
                <a:cs typeface="Simplified Arabic" pitchFamily="18" charset="-78"/>
              </a:rPr>
              <a:t>الحسابي </a:t>
            </a:r>
            <a:r>
              <a:rPr lang="ar-EG" sz="2400" b="1" dirty="0" smtClean="0">
                <a:solidFill>
                  <a:srgbClr val="7030A0"/>
                </a:solidFill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EG" sz="2000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= 150/ 15 = 10</a:t>
            </a:r>
          </a:p>
          <a:p>
            <a:pPr marL="285750" indent="-285750" algn="just">
              <a:buFont typeface="Wingdings" pitchFamily="2" charset="2"/>
              <a:buChar char="q"/>
            </a:pPr>
            <a:r>
              <a:rPr lang="ar-EG" sz="2400" b="1" dirty="0">
                <a:solidFill>
                  <a:srgbClr val="00B050"/>
                </a:solidFill>
                <a:latin typeface="Simplified Arabic" pitchFamily="18" charset="-78"/>
                <a:cs typeface="Simplified Arabic" pitchFamily="18" charset="-78"/>
              </a:rPr>
              <a:t>انحرافات القيم عن الوسط </a:t>
            </a:r>
            <a:r>
              <a:rPr lang="ar-EG" sz="2400" b="1" dirty="0" smtClean="0">
                <a:solidFill>
                  <a:srgbClr val="00B050"/>
                </a:solidFill>
                <a:latin typeface="Simplified Arabic" pitchFamily="18" charset="-78"/>
                <a:cs typeface="Simplified Arabic" pitchFamily="18" charset="-78"/>
              </a:rPr>
              <a:t>الحسابي</a:t>
            </a:r>
          </a:p>
          <a:p>
            <a:pPr algn="just"/>
            <a:endParaRPr lang="ar-EG" sz="2000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marL="285750" indent="-285750" algn="just">
              <a:buFont typeface="Wingdings" pitchFamily="2" charset="2"/>
              <a:buChar char="q"/>
            </a:pPr>
            <a:endParaRPr lang="ar-EG" sz="2000" b="1" dirty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marL="285750" indent="-285750" algn="just">
              <a:buFont typeface="Wingdings" pitchFamily="2" charset="2"/>
              <a:buChar char="q"/>
            </a:pPr>
            <a:endParaRPr lang="ar-EG" sz="2000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marL="285750" indent="-285750" algn="just">
              <a:buFont typeface="Wingdings" pitchFamily="2" charset="2"/>
              <a:buChar char="q"/>
            </a:pPr>
            <a:r>
              <a:rPr lang="ar-EG" sz="2400" b="1" dirty="0">
                <a:solidFill>
                  <a:srgbClr val="C00000"/>
                </a:solidFill>
                <a:latin typeface="Simplified Arabic" pitchFamily="18" charset="-78"/>
                <a:cs typeface="Simplified Arabic" pitchFamily="18" charset="-78"/>
              </a:rPr>
              <a:t>مربعات الانحرافات </a:t>
            </a:r>
            <a:endParaRPr lang="ar-EG" sz="2400" b="1" dirty="0" smtClean="0">
              <a:solidFill>
                <a:srgbClr val="C00000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marL="285750" indent="-285750" algn="just">
              <a:buFont typeface="Wingdings" pitchFamily="2" charset="2"/>
              <a:buChar char="q"/>
            </a:pPr>
            <a:endParaRPr lang="ar-EG" sz="2000" b="1" dirty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marL="285750" indent="-285750" algn="just">
              <a:buFont typeface="Wingdings" pitchFamily="2" charset="2"/>
              <a:buChar char="q"/>
            </a:pPr>
            <a:endParaRPr lang="ar-EG" sz="2000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marL="285750" indent="-285750" algn="just">
              <a:buFont typeface="Wingdings" pitchFamily="2" charset="2"/>
              <a:buChar char="q"/>
            </a:pPr>
            <a:endParaRPr lang="ar-EG" sz="2000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algn="just"/>
            <a:endParaRPr lang="ar-EG" sz="2000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algn="just"/>
            <a:r>
              <a:rPr lang="ar-SA" sz="2000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                                  المجموع = 130</a:t>
            </a:r>
            <a:endParaRPr lang="ar-EG" sz="2000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marL="285750" indent="-285750" algn="just">
              <a:buFont typeface="Wingdings" pitchFamily="2" charset="2"/>
              <a:buChar char="q"/>
            </a:pPr>
            <a:endParaRPr lang="ar-EG" sz="2000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marL="285750" indent="-285750" algn="just">
              <a:buFont typeface="Wingdings" pitchFamily="2" charset="2"/>
              <a:buChar char="q"/>
            </a:pPr>
            <a:r>
              <a:rPr lang="ar-EG" sz="2400" b="1" dirty="0" smtClean="0">
                <a:solidFill>
                  <a:srgbClr val="FF0000"/>
                </a:solidFill>
                <a:latin typeface="Simplified Arabic" pitchFamily="18" charset="-78"/>
                <a:cs typeface="Simplified Arabic" pitchFamily="18" charset="-78"/>
              </a:rPr>
              <a:t>التباين  في عدد السنوات الخبرة </a:t>
            </a:r>
            <a:r>
              <a:rPr lang="ar-EG" sz="2000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= 130/15 = 8.67 </a:t>
            </a:r>
          </a:p>
          <a:p>
            <a:pPr marL="285750" indent="-285750" algn="just">
              <a:buFont typeface="Wingdings" pitchFamily="2" charset="2"/>
              <a:buChar char="q"/>
            </a:pPr>
            <a:endParaRPr lang="ar-EG" sz="1800" b="1" dirty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marL="285750" indent="-285750" algn="just">
              <a:buFont typeface="Wingdings" pitchFamily="2" charset="2"/>
              <a:buChar char="q"/>
            </a:pPr>
            <a:endParaRPr lang="ar-EG" sz="1800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marL="285750" indent="-285750" algn="just">
              <a:buFont typeface="Wingdings" pitchFamily="2" charset="2"/>
              <a:buChar char="q"/>
            </a:pPr>
            <a:endParaRPr lang="ar-EG" sz="1800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endParaRPr lang="ar-EG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endParaRPr lang="ar-EG" b="1" dirty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0" name="Line 36"/>
          <p:cNvSpPr>
            <a:spLocks noChangeShapeType="1"/>
          </p:cNvSpPr>
          <p:nvPr/>
        </p:nvSpPr>
        <p:spPr bwMode="auto">
          <a:xfrm flipV="1">
            <a:off x="134466" y="1445431"/>
            <a:ext cx="0" cy="476107"/>
          </a:xfrm>
          <a:prstGeom prst="line">
            <a:avLst/>
          </a:prstGeom>
          <a:noFill/>
          <a:ln w="9525" algn="ctr">
            <a:solidFill>
              <a:srgbClr val="FFC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ar-SA">
              <a:solidFill>
                <a:prstClr val="black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5616346"/>
              </p:ext>
            </p:extLst>
          </p:nvPr>
        </p:nvGraphicFramePr>
        <p:xfrm>
          <a:off x="1801089" y="1380043"/>
          <a:ext cx="5276850" cy="685800"/>
        </p:xfrm>
        <a:graphic>
          <a:graphicData uri="http://schemas.openxmlformats.org/drawingml/2006/table">
            <a:tbl>
              <a:tblPr rtl="1" firstRow="1" firstCol="1" lastRow="1" lastCol="1" bandRow="1" bandCol="1"/>
              <a:tblGrid>
                <a:gridCol w="3517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17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17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17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517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17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5179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5179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5179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5179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5179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5179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5179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5179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5179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600" b="1" spc="40" dirty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10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600" b="1" spc="40" dirty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12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600" b="1" spc="40" dirty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11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600" b="1" spc="40" dirty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6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600" b="1" spc="40" dirty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14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600" b="1" spc="40" dirty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13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600" b="1" spc="40" dirty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10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600" b="1" spc="40" dirty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8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600" b="1" spc="40" dirty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6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600" b="1" spc="40" dirty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9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600" b="1" spc="40" dirty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12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600" b="1" spc="40" dirty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14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600" b="1" spc="40" dirty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7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600" b="1" spc="40" dirty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13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600" b="1" spc="40" dirty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5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5" name="Table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2629560"/>
              </p:ext>
            </p:extLst>
          </p:nvPr>
        </p:nvGraphicFramePr>
        <p:xfrm>
          <a:off x="1835725" y="3043563"/>
          <a:ext cx="5410200" cy="609600"/>
        </p:xfrm>
        <a:graphic>
          <a:graphicData uri="http://schemas.openxmlformats.org/drawingml/2006/table">
            <a:tbl>
              <a:tblPr rtl="1" firstRow="1" firstCol="1" lastRow="1" lastCol="1" bandRow="1" bandCol="1"/>
              <a:tblGrid>
                <a:gridCol w="360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06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06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06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606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606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606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6068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6068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6068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6068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6068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6068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6068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6068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ar-EG" sz="1600" b="1" spc="40" dirty="0" smtClean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0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ar-EG" sz="1600" b="1" spc="40" dirty="0" smtClean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2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600" b="1" spc="40" dirty="0" smtClean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1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ar-EG" sz="1600" b="1" spc="40" dirty="0" smtClean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-4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600" b="1" spc="40" dirty="0" smtClean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4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600" b="1" spc="40" dirty="0" smtClean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3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600" b="1" spc="40" dirty="0" smtClean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0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ar-EG" sz="1600" b="1" spc="40" dirty="0" smtClean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-2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ar-EG" sz="1600" b="1" spc="40" dirty="0" smtClean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-4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ar-EG" sz="1600" b="1" spc="40" dirty="0" smtClean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-1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600" b="1" spc="40" dirty="0" smtClean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2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600" b="1" spc="40" dirty="0" smtClean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4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ar-EG" sz="1600" b="1" spc="40" dirty="0" smtClean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-3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600" b="1" spc="40" dirty="0" smtClean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3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ar-EG" sz="1600" b="1" spc="40" dirty="0" smtClean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-5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4592797"/>
              </p:ext>
            </p:extLst>
          </p:nvPr>
        </p:nvGraphicFramePr>
        <p:xfrm>
          <a:off x="1664159" y="4537366"/>
          <a:ext cx="5633625" cy="609600"/>
        </p:xfrm>
        <a:graphic>
          <a:graphicData uri="http://schemas.openxmlformats.org/drawingml/2006/table">
            <a:tbl>
              <a:tblPr rtl="1" firstRow="1" firstCol="1" lastRow="1" lastCol="1" bandRow="1" bandCol="1"/>
              <a:tblGrid>
                <a:gridCol w="37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98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13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55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755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755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755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755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7557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7557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7557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7557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7557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7557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7557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ar-EG" sz="1600" b="1" spc="40" dirty="0" smtClean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0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ar-EG" sz="1600" b="1" spc="40" dirty="0" smtClean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4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600" b="1" spc="40" dirty="0" smtClean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1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ar-EG" sz="1600" b="1" spc="40" dirty="0" smtClean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16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ar-EG" sz="1600" b="1" spc="40" dirty="0" smtClean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16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ar-EG" sz="1600" b="1" spc="40" dirty="0" smtClean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9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600" b="1" spc="40" dirty="0" smtClean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0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ar-EG" sz="1600" b="1" spc="40" dirty="0" smtClean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4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ar-EG" sz="1600" b="1" spc="40" dirty="0" smtClean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16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ar-EG" sz="1600" b="1" spc="40" dirty="0" smtClean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1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ar-EG" sz="1600" b="1" spc="40" dirty="0" smtClean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4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ar-EG" sz="1600" b="1" spc="40" dirty="0" smtClean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16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ar-EG" sz="1600" b="1" spc="40" dirty="0" smtClean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9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ar-EG" sz="1600" b="1" spc="40" dirty="0" smtClean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9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ar-EG" sz="1600" b="1" spc="40" dirty="0" smtClean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25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5723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686800" cy="838200"/>
          </a:xfrm>
        </p:spPr>
        <p:txBody>
          <a:bodyPr/>
          <a:lstStyle/>
          <a:p>
            <a:pPr algn="r" rtl="1"/>
            <a:r>
              <a:rPr lang="ar-SA" b="1" dirty="0" smtClean="0">
                <a:solidFill>
                  <a:srgbClr val="002060"/>
                </a:solidFill>
              </a:rPr>
              <a:t>مثال أخر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04800" y="1143000"/>
            <a:ext cx="8686800" cy="4937125"/>
          </a:xfrm>
        </p:spPr>
        <p:txBody>
          <a:bodyPr>
            <a:normAutofit/>
          </a:bodyPr>
          <a:lstStyle/>
          <a:p>
            <a:pPr marL="0" indent="0" algn="justLow" rtl="1">
              <a:lnSpc>
                <a:spcPct val="200000"/>
              </a:lnSpc>
              <a:buNone/>
            </a:pPr>
            <a:r>
              <a:rPr lang="ar-SA" sz="2400" b="1" dirty="0" smtClean="0">
                <a:solidFill>
                  <a:srgbClr val="C00000"/>
                </a:solidFill>
              </a:rPr>
              <a:t>إذا كانت النسب التالية تمثل درجة الاستغلال الزراعي للأرض في مراكز محافظة أسوان في عامي 1961 ، 1991 فيمكن حساب التباين لها على النحو التالي:</a:t>
            </a:r>
            <a:endParaRPr lang="en-US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64440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400767"/>
            <a:ext cx="7571153" cy="4511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6783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1" y="2133600"/>
            <a:ext cx="7086600" cy="3777622"/>
          </a:xfrm>
        </p:spPr>
        <p:txBody>
          <a:bodyPr>
            <a:normAutofit/>
          </a:bodyPr>
          <a:lstStyle/>
          <a:p>
            <a:pPr marL="0" indent="0" algn="justLow" rtl="1">
              <a:lnSpc>
                <a:spcPct val="200000"/>
              </a:lnSpc>
              <a:buNone/>
            </a:pPr>
            <a:r>
              <a:rPr lang="ar-SA" sz="2400" b="1" dirty="0" smtClean="0"/>
              <a:t>يكون التباين عام 1961 </a:t>
            </a:r>
            <a:r>
              <a:rPr lang="ar-SA" sz="2400" b="1" dirty="0" smtClean="0">
                <a:solidFill>
                  <a:srgbClr val="C00000"/>
                </a:solidFill>
              </a:rPr>
              <a:t>مج ح²/ن</a:t>
            </a:r>
            <a:r>
              <a:rPr lang="ar-SA" sz="2400" b="1" dirty="0" smtClean="0"/>
              <a:t> = 1105/4 = 276.25</a:t>
            </a:r>
          </a:p>
          <a:p>
            <a:pPr marL="0" indent="0" algn="justLow" rtl="1">
              <a:lnSpc>
                <a:spcPct val="200000"/>
              </a:lnSpc>
              <a:buNone/>
            </a:pPr>
            <a:r>
              <a:rPr lang="ar-SA" sz="2400" b="1" dirty="0" smtClean="0"/>
              <a:t>أما التباين عام 1991 = 353/4 = 88.25</a:t>
            </a:r>
          </a:p>
          <a:p>
            <a:pPr marL="0" indent="0" algn="justLow" rtl="1">
              <a:lnSpc>
                <a:spcPct val="200000"/>
              </a:lnSpc>
              <a:buNone/>
            </a:pPr>
            <a:r>
              <a:rPr lang="ar-SA" sz="2400" b="1" dirty="0" smtClean="0"/>
              <a:t>حيث ح² </a:t>
            </a:r>
            <a:r>
              <a:rPr lang="ar-SA" sz="2400" b="1" dirty="0" smtClean="0">
                <a:solidFill>
                  <a:srgbClr val="C00000"/>
                </a:solidFill>
              </a:rPr>
              <a:t>مربع الانحرافات </a:t>
            </a:r>
            <a:r>
              <a:rPr lang="ar-SA" sz="2400" b="1" dirty="0" smtClean="0"/>
              <a:t>، ن </a:t>
            </a:r>
            <a:r>
              <a:rPr lang="ar-SA" sz="2400" b="1" dirty="0" smtClean="0">
                <a:solidFill>
                  <a:srgbClr val="C00000"/>
                </a:solidFill>
              </a:rPr>
              <a:t>عدد القيم</a:t>
            </a:r>
            <a:endParaRPr lang="en-US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1876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9" descr="full-20earth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381000"/>
            <a:ext cx="5715000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683" name="WordArt 6"/>
          <p:cNvSpPr>
            <a:spLocks noChangeArrowheads="1" noChangeShapeType="1" noTextEdit="1"/>
          </p:cNvSpPr>
          <p:nvPr/>
        </p:nvSpPr>
        <p:spPr bwMode="auto">
          <a:xfrm>
            <a:off x="2286000" y="1600200"/>
            <a:ext cx="4572000" cy="2438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597"/>
              </a:avLst>
            </a:prstTxWarp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r>
              <a:rPr lang="ar-EG" sz="3600" kern="10" dirty="0">
                <a:ln w="1587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implified Arabic"/>
                <a:ea typeface="ＭＳ Ｐゴシック" pitchFamily="34" charset="-128"/>
                <a:cs typeface="Simplified Arabic"/>
              </a:rPr>
              <a:t> </a:t>
            </a:r>
            <a:r>
              <a:rPr lang="ar-EG" sz="3600" kern="10" dirty="0" smtClean="0">
                <a:ln w="1587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implified Arabic"/>
                <a:ea typeface="ＭＳ Ｐゴシック" pitchFamily="34" charset="-128"/>
                <a:cs typeface="Simplified Arabic"/>
              </a:rPr>
              <a:t>الوحدة</a:t>
            </a:r>
            <a:r>
              <a:rPr lang="en-US" sz="3600" kern="10" dirty="0" smtClean="0">
                <a:ln w="1587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implified Arabic"/>
                <a:ea typeface="ＭＳ Ｐゴシック" pitchFamily="34" charset="-128"/>
                <a:cs typeface="Simplified Arabic"/>
              </a:rPr>
              <a:t> </a:t>
            </a:r>
            <a:r>
              <a:rPr lang="ar-EG" sz="3600" kern="10" dirty="0" smtClean="0">
                <a:ln w="1587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implified Arabic"/>
                <a:ea typeface="ＭＳ Ｐゴシック" pitchFamily="34" charset="-128"/>
                <a:cs typeface="Simplified Arabic"/>
              </a:rPr>
              <a:t>الرابعة</a:t>
            </a:r>
            <a:endParaRPr lang="en-US" sz="3600" kern="10" dirty="0">
              <a:ln w="1587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Simplified Arabic"/>
              <a:ea typeface="ＭＳ Ｐゴシック" pitchFamily="34" charset="-128"/>
              <a:cs typeface="Simplified Arabic"/>
            </a:endParaRPr>
          </a:p>
        </p:txBody>
      </p:sp>
    </p:spTree>
    <p:extLst>
      <p:ext uri="{BB962C8B-B14F-4D97-AF65-F5344CB8AC3E}">
        <p14:creationId xmlns:p14="http://schemas.microsoft.com/office/powerpoint/2010/main" val="1969159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marL="0" indent="0" algn="ctr" rtl="1">
              <a:buNone/>
            </a:pPr>
            <a:r>
              <a:rPr lang="ar-EG" sz="3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رابع</a:t>
            </a:r>
            <a:r>
              <a:rPr lang="ar-SA" sz="3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ا</a:t>
            </a:r>
            <a:r>
              <a:rPr lang="ar-EG" sz="3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ً</a:t>
            </a:r>
            <a:r>
              <a:rPr lang="ar-SA" sz="3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: </a:t>
            </a:r>
            <a:r>
              <a:rPr lang="ar-EG" sz="3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ال</a:t>
            </a:r>
            <a:r>
              <a:rPr lang="ar-SA" sz="3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انحراف المعياري</a:t>
            </a:r>
            <a:endParaRPr lang="en-US" sz="36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marL="0" indent="0" algn="r" rtl="1">
              <a:buNone/>
            </a:pPr>
            <a:endParaRPr lang="ar-SA" sz="2400" b="1" dirty="0" smtClean="0"/>
          </a:p>
          <a:p>
            <a:pPr marL="0" indent="0" algn="r" rtl="1">
              <a:buNone/>
            </a:pPr>
            <a:r>
              <a:rPr lang="ar-SA" sz="2400" b="1" dirty="0" smtClean="0">
                <a:solidFill>
                  <a:srgbClr val="FF0000"/>
                </a:solidFill>
              </a:rPr>
              <a:t>الانحراف </a:t>
            </a:r>
            <a:r>
              <a:rPr lang="ar-SA" sz="2400" b="1" dirty="0">
                <a:solidFill>
                  <a:srgbClr val="FF0000"/>
                </a:solidFill>
              </a:rPr>
              <a:t>المعياري أحد مقاييس التشتت، ويعبر عن الجذر التربيعي للتباين.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ar-SA" sz="2400" b="1" dirty="0">
                <a:solidFill>
                  <a:srgbClr val="7030A0"/>
                </a:solidFill>
              </a:rPr>
              <a:t>لحساب الانحراف المعياري يتبع الخطوات الآتية: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ar-SA" sz="2400" b="1" dirty="0"/>
              <a:t>حساب الوسط الحسابي </a:t>
            </a:r>
            <a:r>
              <a:rPr lang="ar-SA" sz="2400" b="1" dirty="0" smtClean="0"/>
              <a:t>،</a:t>
            </a:r>
            <a:r>
              <a:rPr lang="ar-SA" sz="2400" b="1" dirty="0" smtClean="0">
                <a:solidFill>
                  <a:srgbClr val="C00000"/>
                </a:solidFill>
              </a:rPr>
              <a:t>حساب </a:t>
            </a:r>
            <a:r>
              <a:rPr lang="ar-SA" sz="2400" b="1" dirty="0">
                <a:solidFill>
                  <a:srgbClr val="C00000"/>
                </a:solidFill>
              </a:rPr>
              <a:t>انحرافات القيم عن الوسط الحسابي </a:t>
            </a:r>
            <a:r>
              <a:rPr lang="ar-SA" sz="2400" b="1" dirty="0" smtClean="0"/>
              <a:t>،</a:t>
            </a:r>
            <a:r>
              <a:rPr lang="ar-SA" sz="2400" b="1" dirty="0" smtClean="0">
                <a:solidFill>
                  <a:srgbClr val="00B050"/>
                </a:solidFill>
              </a:rPr>
              <a:t>ايجاد  </a:t>
            </a:r>
            <a:r>
              <a:rPr lang="ar-SA" sz="2400" b="1" dirty="0">
                <a:solidFill>
                  <a:srgbClr val="00B050"/>
                </a:solidFill>
              </a:rPr>
              <a:t>مربعات الانحرافات </a:t>
            </a:r>
            <a:r>
              <a:rPr lang="ar-SA" sz="2400" b="1" dirty="0" smtClean="0"/>
              <a:t>،</a:t>
            </a:r>
            <a:r>
              <a:rPr lang="ar-SA" sz="2400" b="1" dirty="0" smtClean="0">
                <a:solidFill>
                  <a:srgbClr val="00B0F0"/>
                </a:solidFill>
              </a:rPr>
              <a:t>جمع </a:t>
            </a:r>
            <a:r>
              <a:rPr lang="ar-SA" sz="2400" b="1" dirty="0">
                <a:solidFill>
                  <a:srgbClr val="00B0F0"/>
                </a:solidFill>
              </a:rPr>
              <a:t>مربعات الانحرافات </a:t>
            </a:r>
            <a:r>
              <a:rPr lang="ar-SA" sz="2400" b="1" dirty="0">
                <a:solidFill>
                  <a:schemeClr val="accent6">
                    <a:lumMod val="75000"/>
                  </a:schemeClr>
                </a:solidFill>
              </a:rPr>
              <a:t>وقسمتها على عدد القيم </a:t>
            </a:r>
            <a:r>
              <a:rPr lang="ar-SA" sz="2400" b="1" dirty="0">
                <a:solidFill>
                  <a:srgbClr val="002060"/>
                </a:solidFill>
              </a:rPr>
              <a:t>ينتج قيمة التباين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ar-SA" sz="2400" b="1" dirty="0"/>
              <a:t>ناتج الجذر التربيعي للتباين نحصل على الانحراف المعياري</a:t>
            </a:r>
          </a:p>
          <a:p>
            <a:pPr marL="0" indent="0" algn="r" rtl="1">
              <a:buNone/>
            </a:pPr>
            <a:endParaRPr lang="ar-SA" dirty="0"/>
          </a:p>
          <a:p>
            <a:pPr marL="0" indent="0" algn="r" rtl="1">
              <a:buNone/>
            </a:pP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2743200" y="5486400"/>
                <a:ext cx="3429000" cy="75155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2400" b="1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²</m:t>
                          </m:r>
                          <m:r>
                            <a:rPr lang="ar-SA" sz="2400" b="1" i="1" smtClean="0">
                              <a:latin typeface="Cambria Math" panose="02040503050406030204" pitchFamily="18" charset="0"/>
                            </a:rPr>
                            <m:t>ح</m:t>
                          </m:r>
                          <m:r>
                            <a:rPr lang="ar-SA" sz="2400" b="1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ar-SA" sz="24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مج</m:t>
                          </m:r>
                          <m:r>
                            <a:rPr lang="ar-SA" sz="24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/</m:t>
                          </m:r>
                          <m:r>
                            <a:rPr lang="ar-SA" sz="24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ن</m:t>
                          </m:r>
                        </m:e>
                      </m:rad>
                    </m:oMath>
                  </m:oMathPara>
                </a14:m>
                <a:endParaRPr lang="en-US" sz="2400" b="1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3200" y="5486400"/>
                <a:ext cx="3429000" cy="75155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583958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832" y="48"/>
            <a:ext cx="9143346" cy="6857143"/>
            <a:chOff x="106855260" y="107967780"/>
            <a:chExt cx="6645600" cy="4285296"/>
          </a:xfrm>
        </p:grpSpPr>
        <p:grpSp>
          <p:nvGrpSpPr>
            <p:cNvPr id="4" name="Group 16"/>
            <p:cNvGrpSpPr>
              <a:grpSpLocks/>
            </p:cNvGrpSpPr>
            <p:nvPr/>
          </p:nvGrpSpPr>
          <p:grpSpPr bwMode="auto">
            <a:xfrm>
              <a:off x="112947060" y="108101490"/>
              <a:ext cx="221520" cy="225428"/>
              <a:chOff x="112947060" y="108101490"/>
              <a:chExt cx="221520" cy="225428"/>
            </a:xfrm>
          </p:grpSpPr>
          <p:sp>
            <p:nvSpPr>
              <p:cNvPr id="22" name="AutoShape 17"/>
              <p:cNvSpPr>
                <a:spLocks noChangeArrowheads="1"/>
              </p:cNvSpPr>
              <p:nvPr/>
            </p:nvSpPr>
            <p:spPr bwMode="auto">
              <a:xfrm flipH="1">
                <a:off x="112947060" y="108101490"/>
                <a:ext cx="221520" cy="43349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Franklin Gothic Book"/>
                  <a:ea typeface="+mn-ea"/>
                  <a:cs typeface="Tahoma" panose="020B0604030504040204" pitchFamily="34" charset="0"/>
                </a:endParaRPr>
              </a:p>
            </p:txBody>
          </p:sp>
          <p:sp>
            <p:nvSpPr>
              <p:cNvPr id="23" name="AutoShape 18"/>
              <p:cNvSpPr>
                <a:spLocks noChangeArrowheads="1"/>
              </p:cNvSpPr>
              <p:nvPr/>
            </p:nvSpPr>
            <p:spPr bwMode="auto">
              <a:xfrm flipH="1">
                <a:off x="112947060" y="108192052"/>
                <a:ext cx="221520" cy="43349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Franklin Gothic Book"/>
                  <a:ea typeface="+mn-ea"/>
                  <a:cs typeface="Tahoma" panose="020B0604030504040204" pitchFamily="34" charset="0"/>
                </a:endParaRPr>
              </a:p>
            </p:txBody>
          </p:sp>
          <p:sp>
            <p:nvSpPr>
              <p:cNvPr id="24" name="AutoShape 19"/>
              <p:cNvSpPr>
                <a:spLocks noChangeArrowheads="1"/>
              </p:cNvSpPr>
              <p:nvPr/>
            </p:nvSpPr>
            <p:spPr bwMode="auto">
              <a:xfrm flipH="1">
                <a:off x="112947060" y="108283569"/>
                <a:ext cx="221520" cy="43349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Franklin Gothic Book"/>
                  <a:ea typeface="+mn-ea"/>
                  <a:cs typeface="Tahoma" panose="020B0604030504040204" pitchFamily="34" charset="0"/>
                </a:endParaRPr>
              </a:p>
            </p:txBody>
          </p:sp>
        </p:grpSp>
        <p:sp>
          <p:nvSpPr>
            <p:cNvPr id="5" name="Rectangle 20"/>
            <p:cNvSpPr>
              <a:spLocks noChangeArrowheads="1"/>
            </p:cNvSpPr>
            <p:nvPr/>
          </p:nvSpPr>
          <p:spPr bwMode="auto">
            <a:xfrm flipH="1">
              <a:off x="106855260" y="108747196"/>
              <a:ext cx="6527735" cy="350588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/>
                <a:ea typeface="+mn-ea"/>
                <a:cs typeface="Tahoma" panose="020B0604030504040204" pitchFamily="34" charset="0"/>
              </a:endParaRPr>
            </a:p>
          </p:txBody>
        </p:sp>
        <p:sp>
          <p:nvSpPr>
            <p:cNvPr id="7" name="Rectangle 22"/>
            <p:cNvSpPr>
              <a:spLocks noChangeArrowheads="1"/>
            </p:cNvSpPr>
            <p:nvPr/>
          </p:nvSpPr>
          <p:spPr bwMode="auto">
            <a:xfrm flipH="1">
              <a:off x="113168580" y="108747196"/>
              <a:ext cx="331631" cy="3505880"/>
            </a:xfrm>
            <a:prstGeom prst="rect">
              <a:avLst/>
            </a:prstGeom>
            <a:gradFill flip="none" rotWithShape="1">
              <a:gsLst>
                <a:gs pos="0">
                  <a:schemeClr val="bg2">
                    <a:lumMod val="90000"/>
                    <a:shade val="30000"/>
                    <a:satMod val="115000"/>
                  </a:schemeClr>
                </a:gs>
                <a:gs pos="50000">
                  <a:schemeClr val="bg2">
                    <a:lumMod val="90000"/>
                    <a:shade val="67500"/>
                    <a:satMod val="115000"/>
                  </a:schemeClr>
                </a:gs>
                <a:gs pos="100000">
                  <a:schemeClr val="bg2">
                    <a:lumMod val="90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/>
                <a:ea typeface="+mn-ea"/>
                <a:cs typeface="Tahoma" panose="020B0604030504040204" pitchFamily="34" charset="0"/>
              </a:endParaRPr>
            </a:p>
          </p:txBody>
        </p:sp>
        <p:sp>
          <p:nvSpPr>
            <p:cNvPr id="11" name="Text Box 26"/>
            <p:cNvSpPr txBox="1">
              <a:spLocks noChangeArrowheads="1"/>
            </p:cNvSpPr>
            <p:nvPr/>
          </p:nvSpPr>
          <p:spPr bwMode="auto">
            <a:xfrm flipH="1">
              <a:off x="106949943" y="108101491"/>
              <a:ext cx="6349359" cy="3460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0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195" tIns="36195" rIns="36195" bIns="3619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766816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587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20" name="Rectangle 30" hidden="1"/>
            <p:cNvSpPr>
              <a:spLocks noChangeArrowheads="1"/>
            </p:cNvSpPr>
            <p:nvPr/>
          </p:nvSpPr>
          <p:spPr bwMode="auto">
            <a:xfrm>
              <a:off x="108458176" y="109118630"/>
              <a:ext cx="675199" cy="67519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/>
                <a:ea typeface="+mn-ea"/>
                <a:cs typeface="Tahoma" panose="020B0604030504040204" pitchFamily="34" charset="0"/>
              </a:endParaRPr>
            </a:p>
          </p:txBody>
        </p:sp>
        <p:sp>
          <p:nvSpPr>
            <p:cNvPr id="15" name="Rectangle 32"/>
            <p:cNvSpPr>
              <a:spLocks noChangeArrowheads="1"/>
            </p:cNvSpPr>
            <p:nvPr/>
          </p:nvSpPr>
          <p:spPr bwMode="auto">
            <a:xfrm>
              <a:off x="113412252" y="107967780"/>
              <a:ext cx="88608" cy="4285296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/>
                <a:ea typeface="+mn-ea"/>
                <a:cs typeface="Tahoma" panose="020B0604030504040204" pitchFamily="34" charset="0"/>
              </a:endParaRPr>
            </a:p>
          </p:txBody>
        </p:sp>
      </p:grpSp>
      <p:sp>
        <p:nvSpPr>
          <p:cNvPr id="29" name="AutoShape 35"/>
          <p:cNvSpPr>
            <a:spLocks noChangeArrowheads="1"/>
          </p:cNvSpPr>
          <p:nvPr/>
        </p:nvSpPr>
        <p:spPr bwMode="auto">
          <a:xfrm>
            <a:off x="123712" y="1"/>
            <a:ext cx="8897661" cy="6705600"/>
          </a:xfrm>
          <a:prstGeom prst="roundRect">
            <a:avLst>
              <a:gd name="adj" fmla="val 4056"/>
            </a:avLst>
          </a:prstGeom>
          <a:solidFill>
            <a:srgbClr val="FFFFFF"/>
          </a:solidFill>
          <a:ln w="9525" algn="in">
            <a:solidFill>
              <a:srgbClr val="FFC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marR="0" lvl="0" indent="-285750" algn="just" defTabSz="1090331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ar-EG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itchFamily="18" charset="-78"/>
                <a:ea typeface="+mn-ea"/>
                <a:cs typeface="Simplified Arabic" pitchFamily="18" charset="-78"/>
              </a:rPr>
              <a:t>عند استخدام التباين كمقياس من مقاييس التشتت، نجد أنه يعتمد علي مجموع مربعات الانحرافات، ومن ثم لا يتمشى هذا المقياس مع وحدات قياس المتغير محل </a:t>
            </a:r>
            <a:r>
              <a:rPr kumimoji="0" lang="ar-EG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itchFamily="18" charset="-78"/>
                <a:ea typeface="+mn-ea"/>
                <a:cs typeface="Simplified Arabic" pitchFamily="18" charset="-78"/>
              </a:rPr>
              <a:t>الدراسة.</a:t>
            </a:r>
          </a:p>
          <a:p>
            <a:pPr marL="285750" marR="0" lvl="0" indent="-285750" algn="just" defTabSz="1090331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ar-EG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itchFamily="18" charset="-78"/>
                <a:ea typeface="+mn-ea"/>
                <a:cs typeface="Simplified Arabic" pitchFamily="18" charset="-78"/>
              </a:rPr>
              <a:t> </a:t>
            </a:r>
            <a:r>
              <a:rPr kumimoji="0" lang="ar-EG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itchFamily="18" charset="-78"/>
                <a:ea typeface="+mn-ea"/>
                <a:cs typeface="Simplified Arabic" pitchFamily="18" charset="-78"/>
              </a:rPr>
              <a:t>ففي </a:t>
            </a:r>
            <a:r>
              <a:rPr kumimoji="0" lang="ar-EG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itchFamily="18" charset="-78"/>
                <a:ea typeface="+mn-ea"/>
                <a:cs typeface="Simplified Arabic" pitchFamily="18" charset="-78"/>
              </a:rPr>
              <a:t>التدريب السابق، </a:t>
            </a:r>
            <a:r>
              <a:rPr kumimoji="0" lang="ar-EG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itchFamily="18" charset="-78"/>
                <a:ea typeface="+mn-ea"/>
                <a:cs typeface="Simplified Arabic" pitchFamily="18" charset="-78"/>
              </a:rPr>
              <a:t>نجد أن تباين سنوات الخبرة </a:t>
            </a:r>
            <a:r>
              <a:rPr kumimoji="0" lang="ar-EG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itchFamily="18" charset="-78"/>
                <a:ea typeface="+mn-ea"/>
                <a:cs typeface="Simplified Arabic" pitchFamily="18" charset="-78"/>
              </a:rPr>
              <a:t>لأعضاء هيئة التدريس8.67</a:t>
            </a:r>
            <a:r>
              <a:rPr kumimoji="0" lang="ar-EG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itchFamily="18" charset="-78"/>
                <a:ea typeface="+mn-ea"/>
                <a:cs typeface="Simplified Arabic" pitchFamily="18" charset="-78"/>
              </a:rPr>
              <a:t>، </a:t>
            </a:r>
            <a:r>
              <a:rPr kumimoji="0" lang="ar-EG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itchFamily="18" charset="-78"/>
                <a:ea typeface="+mn-ea"/>
                <a:cs typeface="Simplified Arabic" pitchFamily="18" charset="-78"/>
              </a:rPr>
              <a:t>وليس </a:t>
            </a:r>
            <a:r>
              <a:rPr kumimoji="0" lang="ar-EG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itchFamily="18" charset="-78"/>
                <a:ea typeface="+mn-ea"/>
                <a:cs typeface="Simplified Arabic" pitchFamily="18" charset="-78"/>
              </a:rPr>
              <a:t>من المنطق عند تفسير </a:t>
            </a:r>
            <a:r>
              <a:rPr kumimoji="0" lang="ar-EG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itchFamily="18" charset="-78"/>
                <a:ea typeface="+mn-ea"/>
                <a:cs typeface="Simplified Arabic" pitchFamily="18" charset="-78"/>
              </a:rPr>
              <a:t>وتحليل النتيجة </a:t>
            </a:r>
            <a:r>
              <a:rPr kumimoji="0" lang="ar-EG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itchFamily="18" charset="-78"/>
                <a:ea typeface="+mn-ea"/>
                <a:cs typeface="Simplified Arabic" pitchFamily="18" charset="-78"/>
              </a:rPr>
              <a:t>أن </a:t>
            </a:r>
            <a:r>
              <a:rPr kumimoji="0" lang="ar-EG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itchFamily="18" charset="-78"/>
                <a:ea typeface="+mn-ea"/>
                <a:cs typeface="Simplified Arabic" pitchFamily="18" charset="-78"/>
              </a:rPr>
              <a:t>نوصف </a:t>
            </a:r>
            <a:r>
              <a:rPr kumimoji="0" lang="ar-EG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itchFamily="18" charset="-78"/>
                <a:ea typeface="+mn-ea"/>
                <a:cs typeface="Simplified Arabic" pitchFamily="18" charset="-78"/>
              </a:rPr>
              <a:t>" تباين سنوات الخبرة </a:t>
            </a:r>
            <a:r>
              <a:rPr kumimoji="0" lang="ar-EG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itchFamily="18" charset="-78"/>
                <a:ea typeface="+mn-ea"/>
                <a:cs typeface="Simplified Arabic" pitchFamily="18" charset="-78"/>
              </a:rPr>
              <a:t>8.5 </a:t>
            </a:r>
            <a:r>
              <a:rPr kumimoji="0" lang="ar-EG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itchFamily="18" charset="-78"/>
                <a:ea typeface="+mn-ea"/>
                <a:cs typeface="Simplified Arabic" pitchFamily="18" charset="-78"/>
              </a:rPr>
              <a:t>سنة تربيع "، لأن وحدات قياس المتغير هو عدد </a:t>
            </a:r>
            <a:r>
              <a:rPr kumimoji="0" lang="ar-EG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itchFamily="18" charset="-78"/>
                <a:ea typeface="+mn-ea"/>
                <a:cs typeface="Simplified Arabic" pitchFamily="18" charset="-78"/>
              </a:rPr>
              <a:t>السنوات.</a:t>
            </a:r>
          </a:p>
          <a:p>
            <a:pPr marL="285750" marR="0" lvl="0" indent="-285750" algn="just" defTabSz="1090331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ar-EG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itchFamily="18" charset="-78"/>
                <a:ea typeface="+mn-ea"/>
                <a:cs typeface="Simplified Arabic" pitchFamily="18" charset="-78"/>
              </a:rPr>
              <a:t> </a:t>
            </a:r>
            <a:r>
              <a:rPr kumimoji="0" lang="ar-EG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itchFamily="18" charset="-78"/>
                <a:ea typeface="+mn-ea"/>
                <a:cs typeface="Simplified Arabic" pitchFamily="18" charset="-78"/>
              </a:rPr>
              <a:t>من أجل ذلك لجأ الإحصائيين إلى مقياس منطقي يأخذ في الاعتبار الجذر التربيعي للتباين ،  لكي يناسب وحدات قياس المتغير، وهذا المقياس هو الانحراف </a:t>
            </a:r>
            <a:r>
              <a:rPr kumimoji="0" lang="ar-EG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itchFamily="18" charset="-78"/>
                <a:ea typeface="+mn-ea"/>
                <a:cs typeface="Simplified Arabic" pitchFamily="18" charset="-78"/>
              </a:rPr>
              <a:t>المعياري.</a:t>
            </a:r>
          </a:p>
          <a:p>
            <a:pPr marL="285750" marR="0" lvl="0" indent="-285750" algn="just" defTabSz="1090331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ar-EG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implified Arabic" pitchFamily="18" charset="-78"/>
                <a:ea typeface="+mn-ea"/>
                <a:cs typeface="Simplified Arabic" pitchFamily="18" charset="-78"/>
              </a:rPr>
              <a:t>إذا</a:t>
            </a:r>
            <a:r>
              <a:rPr kumimoji="0" lang="ar-SA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implified Arabic" pitchFamily="18" charset="-78"/>
                <a:ea typeface="+mn-ea"/>
                <a:cs typeface="Simplified Arabic" pitchFamily="18" charset="-78"/>
              </a:rPr>
              <a:t>ً</a:t>
            </a:r>
            <a:r>
              <a:rPr kumimoji="0" lang="ar-EG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implified Arabic" pitchFamily="18" charset="-78"/>
                <a:ea typeface="+mn-ea"/>
                <a:cs typeface="Simplified Arabic" pitchFamily="18" charset="-78"/>
              </a:rPr>
              <a:t> </a:t>
            </a:r>
            <a:r>
              <a:rPr kumimoji="0" lang="ar-EG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implified Arabic" pitchFamily="18" charset="-78"/>
                <a:ea typeface="+mn-ea"/>
                <a:cs typeface="Simplified Arabic" pitchFamily="18" charset="-78"/>
              </a:rPr>
              <a:t>الانحراف المعياري ، هو الجذر التربيعي الموجب للتباين </a:t>
            </a:r>
          </a:p>
          <a:p>
            <a:pPr marL="0" marR="0" lvl="0" indent="0" algn="just" defTabSz="1090331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EG" sz="20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implified Arabic" pitchFamily="18" charset="-78"/>
              <a:ea typeface="+mn-ea"/>
              <a:cs typeface="Simplified Arabic" pitchFamily="18" charset="-78"/>
            </a:endParaRPr>
          </a:p>
          <a:p>
            <a:pPr marL="0" marR="0" lvl="0" indent="0" algn="just" defTabSz="1090331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EG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itchFamily="18" charset="-78"/>
                <a:ea typeface="+mn-ea"/>
                <a:cs typeface="Simplified Arabic" pitchFamily="18" charset="-78"/>
              </a:rPr>
              <a:t> </a:t>
            </a:r>
            <a:endParaRPr kumimoji="0" lang="ar-EG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implified Arabic" pitchFamily="18" charset="-78"/>
              <a:ea typeface="+mn-ea"/>
              <a:cs typeface="Simplified Arabic" pitchFamily="18" charset="-78"/>
            </a:endParaRPr>
          </a:p>
          <a:p>
            <a:pPr marL="0" marR="0" lvl="0" indent="0" algn="just" defTabSz="1090331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EG" sz="20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implified Arabic" pitchFamily="18" charset="-78"/>
              <a:ea typeface="+mn-ea"/>
              <a:cs typeface="Simplified Arabic" pitchFamily="18" charset="-78"/>
            </a:endParaRPr>
          </a:p>
          <a:p>
            <a:pPr marL="0" marR="0" lvl="0" indent="0" algn="just" defTabSz="1090331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EG" sz="20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implified Arabic" pitchFamily="18" charset="-78"/>
              <a:ea typeface="+mn-ea"/>
              <a:cs typeface="Simplified Arabic" pitchFamily="18" charset="-78"/>
            </a:endParaRPr>
          </a:p>
          <a:p>
            <a:pPr marL="0" marR="0" lvl="0" indent="0" algn="just" defTabSz="1090331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EG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implified Arabic" pitchFamily="18" charset="-78"/>
              <a:ea typeface="+mn-ea"/>
              <a:cs typeface="Simplified Arabic" pitchFamily="18" charset="-78"/>
            </a:endParaRPr>
          </a:p>
          <a:p>
            <a:pPr marL="0" marR="0" lvl="0" indent="0" algn="just" defTabSz="1090331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EG" sz="18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implified Arabic" pitchFamily="18" charset="-78"/>
              <a:ea typeface="+mn-ea"/>
              <a:cs typeface="Simplified Arabic" pitchFamily="18" charset="-78"/>
            </a:endParaRPr>
          </a:p>
          <a:p>
            <a:pPr marL="0" marR="0" lvl="0" indent="0" algn="just" defTabSz="1090331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EG" sz="18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implified Arabic" pitchFamily="18" charset="-78"/>
              <a:ea typeface="+mn-ea"/>
              <a:cs typeface="Simplified Arabic" pitchFamily="18" charset="-78"/>
            </a:endParaRPr>
          </a:p>
          <a:p>
            <a:pPr marL="285750" marR="0" lvl="0" indent="-285750" algn="just" defTabSz="1090331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endParaRPr kumimoji="0" lang="ar-EG" sz="18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implified Arabic" pitchFamily="18" charset="-78"/>
              <a:ea typeface="+mn-ea"/>
              <a:cs typeface="Simplified Arabic" pitchFamily="18" charset="-78"/>
            </a:endParaRPr>
          </a:p>
          <a:p>
            <a:pPr marL="285750" marR="0" lvl="0" indent="-285750" algn="just" defTabSz="1090331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endParaRPr kumimoji="0" lang="ar-EG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implified Arabic" pitchFamily="18" charset="-78"/>
              <a:ea typeface="+mn-ea"/>
              <a:cs typeface="Simplified Arabic" pitchFamily="18" charset="-78"/>
            </a:endParaRPr>
          </a:p>
          <a:p>
            <a:pPr marL="285750" marR="0" lvl="0" indent="-285750" algn="just" defTabSz="1090331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endParaRPr kumimoji="0" lang="ar-EG" sz="18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implified Arabic" pitchFamily="18" charset="-78"/>
              <a:ea typeface="+mn-ea"/>
              <a:cs typeface="Simplified Arabic" pitchFamily="18" charset="-78"/>
            </a:endParaRPr>
          </a:p>
          <a:p>
            <a:pPr marL="285750" marR="0" lvl="0" indent="-285750" algn="just" defTabSz="1090331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endParaRPr kumimoji="0" lang="ar-EG" sz="18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implified Arabic" pitchFamily="18" charset="-78"/>
              <a:ea typeface="+mn-ea"/>
              <a:cs typeface="Simplified Arabic" pitchFamily="18" charset="-78"/>
            </a:endParaRPr>
          </a:p>
          <a:p>
            <a:pPr marL="0" marR="0" lvl="0" indent="0" algn="r" defTabSz="1090331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EG" sz="21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implified Arabic" pitchFamily="18" charset="-78"/>
              <a:ea typeface="+mn-ea"/>
              <a:cs typeface="Simplified Arabic" pitchFamily="18" charset="-78"/>
            </a:endParaRPr>
          </a:p>
          <a:p>
            <a:pPr marL="0" marR="0" lvl="0" indent="0" algn="r" defTabSz="1090331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EG" sz="2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implified Arabic" pitchFamily="18" charset="-78"/>
              <a:ea typeface="+mn-ea"/>
              <a:cs typeface="Simplified Arabic" pitchFamily="18" charset="-78"/>
            </a:endParaRPr>
          </a:p>
        </p:txBody>
      </p:sp>
      <p:sp>
        <p:nvSpPr>
          <p:cNvPr id="30" name="Line 36"/>
          <p:cNvSpPr>
            <a:spLocks noChangeShapeType="1"/>
          </p:cNvSpPr>
          <p:nvPr/>
        </p:nvSpPr>
        <p:spPr bwMode="auto">
          <a:xfrm flipV="1">
            <a:off x="134466" y="1445431"/>
            <a:ext cx="0" cy="476107"/>
          </a:xfrm>
          <a:prstGeom prst="line">
            <a:avLst/>
          </a:prstGeom>
          <a:noFill/>
          <a:ln w="9525" algn="ctr">
            <a:solidFill>
              <a:srgbClr val="FFC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090331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2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+mn-ea"/>
              <a:cs typeface="Tahoma" panose="020B0604030504040204" pitchFamily="34" charset="0"/>
            </a:endParaRPr>
          </a:p>
        </p:txBody>
      </p:sp>
      <p:sp>
        <p:nvSpPr>
          <p:cNvPr id="33" name="Rectangle 39"/>
          <p:cNvSpPr>
            <a:spLocks noChangeArrowheads="1"/>
          </p:cNvSpPr>
          <p:nvPr/>
        </p:nvSpPr>
        <p:spPr bwMode="auto">
          <a:xfrm>
            <a:off x="2353044" y="1404812"/>
            <a:ext cx="6293430" cy="5441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090331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2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+mn-ea"/>
              <a:cs typeface="Tahoma" panose="020B0604030504040204" pitchFamily="34" charset="0"/>
            </a:endParaRPr>
          </a:p>
        </p:txBody>
      </p:sp>
      <p:sp>
        <p:nvSpPr>
          <p:cNvPr id="34" name="Line 40"/>
          <p:cNvSpPr>
            <a:spLocks noChangeShapeType="1"/>
          </p:cNvSpPr>
          <p:nvPr/>
        </p:nvSpPr>
        <p:spPr bwMode="auto">
          <a:xfrm>
            <a:off x="134467" y="1467792"/>
            <a:ext cx="8545155" cy="0"/>
          </a:xfrm>
          <a:prstGeom prst="line">
            <a:avLst/>
          </a:prstGeom>
          <a:noFill/>
          <a:ln w="9525" algn="ctr">
            <a:solidFill>
              <a:srgbClr val="FFC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090331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2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+mn-ea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8160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609600"/>
            <a:ext cx="8686800" cy="6248400"/>
          </a:xfrm>
        </p:spPr>
        <p:txBody>
          <a:bodyPr/>
          <a:lstStyle/>
          <a:p>
            <a:pPr marL="0" indent="0" algn="r" rtl="1">
              <a:buNone/>
            </a:pPr>
            <a:r>
              <a:rPr lang="ar-SA" sz="2400" b="1" dirty="0"/>
              <a:t>ومن ناتج التباين  في عدد السنوات الخبرة  في المثال </a:t>
            </a:r>
            <a:r>
              <a:rPr lang="ar-SA" sz="2400" b="1" dirty="0" smtClean="0"/>
              <a:t>السابق</a:t>
            </a:r>
          </a:p>
          <a:p>
            <a:pPr marL="0" indent="0" algn="r" rtl="1">
              <a:buNone/>
            </a:pPr>
            <a:r>
              <a:rPr lang="ar-SA" sz="2800" b="1" dirty="0">
                <a:solidFill>
                  <a:srgbClr val="C00000"/>
                </a:solidFill>
              </a:rPr>
              <a:t> التباين = 130/15 = </a:t>
            </a:r>
            <a:r>
              <a:rPr lang="ar-SA" sz="2800" b="1" dirty="0" smtClean="0">
                <a:solidFill>
                  <a:srgbClr val="C00000"/>
                </a:solidFill>
              </a:rPr>
              <a:t>8.67</a:t>
            </a:r>
          </a:p>
          <a:p>
            <a:pPr marL="0" indent="0" algn="r" rtl="1">
              <a:buNone/>
            </a:pPr>
            <a:endParaRPr lang="ar-SA" sz="2800" b="1" dirty="0"/>
          </a:p>
          <a:p>
            <a:pPr marL="0" indent="0" algn="r" rtl="1">
              <a:buNone/>
            </a:pPr>
            <a:r>
              <a:rPr lang="ar-SA" sz="2800" b="1" dirty="0"/>
              <a:t>في هذه الحالة ، يكون الانحراف المعياري لسنوات الخبرة</a:t>
            </a:r>
          </a:p>
          <a:p>
            <a:pPr marL="0" indent="0" algn="r" rtl="1">
              <a:buNone/>
            </a:pPr>
            <a:r>
              <a:rPr lang="ar-SA" sz="2800" b="1" dirty="0"/>
              <a:t>    لأعضاء هيئة التدريس هو 2.94  سنة </a:t>
            </a:r>
          </a:p>
          <a:p>
            <a:pPr marL="0" indent="0" algn="r" rtl="1">
              <a:buNone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400" y="4876800"/>
            <a:ext cx="41910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2799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686800" cy="1143000"/>
          </a:xfrm>
        </p:spPr>
        <p:txBody>
          <a:bodyPr>
            <a:noAutofit/>
          </a:bodyPr>
          <a:lstStyle/>
          <a:p>
            <a:pPr algn="justLow" rtl="1"/>
            <a:r>
              <a:rPr lang="ar-SA" sz="2800" b="1" dirty="0" smtClean="0">
                <a:solidFill>
                  <a:srgbClr val="C00000"/>
                </a:solidFill>
                <a:latin typeface="Simplified Arabic" panose="02020603050405020304" pitchFamily="18" charset="-78"/>
              </a:rPr>
              <a:t>ملحوظة: </a:t>
            </a:r>
            <a:r>
              <a:rPr lang="ar-SA" sz="2800" b="1" dirty="0" smtClean="0">
                <a:solidFill>
                  <a:srgbClr val="00B0F0"/>
                </a:solidFill>
                <a:latin typeface="Simplified Arabic" panose="02020603050405020304" pitchFamily="18" charset="-78"/>
              </a:rPr>
              <a:t>يفضل الانحراف المعياري عن التباين في قياس التشتت إذا كانت الأرقام كبيرة لأن قيمته عادة ما تكون صغيرة.</a:t>
            </a:r>
            <a:endParaRPr lang="en-US" sz="2800" b="1" dirty="0">
              <a:solidFill>
                <a:srgbClr val="00B0F0"/>
              </a:solidFill>
              <a:latin typeface="Simplified Arabic" panose="02020603050405020304" pitchFamily="18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219200"/>
            <a:ext cx="7886700" cy="4957763"/>
          </a:xfrm>
        </p:spPr>
        <p:txBody>
          <a:bodyPr>
            <a:normAutofit fontScale="92500"/>
          </a:bodyPr>
          <a:lstStyle/>
          <a:p>
            <a:pPr marL="0" indent="0" algn="ctr" rtl="1">
              <a:buNone/>
            </a:pPr>
            <a:endParaRPr lang="ar-SA" sz="3600" b="1" dirty="0" smtClean="0">
              <a:solidFill>
                <a:srgbClr val="7030A0"/>
              </a:solidFill>
            </a:endParaRPr>
          </a:p>
          <a:p>
            <a:pPr marL="0" indent="0" algn="ctr" rtl="1">
              <a:buNone/>
            </a:pPr>
            <a:r>
              <a:rPr lang="ar-SA" sz="3600" b="1" dirty="0" smtClean="0">
                <a:solidFill>
                  <a:srgbClr val="7030A0"/>
                </a:solidFill>
              </a:rPr>
              <a:t>مثــــــــــال أخــــــــر</a:t>
            </a:r>
          </a:p>
          <a:p>
            <a:pPr marL="0" indent="0" algn="justLow" rtl="1">
              <a:lnSpc>
                <a:spcPct val="200000"/>
              </a:lnSpc>
              <a:buNone/>
            </a:pPr>
            <a:r>
              <a:rPr lang="ar-SA" sz="2800" b="1" dirty="0" smtClean="0">
                <a:solidFill>
                  <a:srgbClr val="C00000"/>
                </a:solidFill>
              </a:rPr>
              <a:t>إذا كان الجدول التالي يبين متوسطات انتاج بعض المحاصيل في مراكز محافظة أسوان بين عامي 1978-1981 والمطلوب حساب درجات الانحراف المعياري في انتاج المحاصيل المختلفة.</a:t>
            </a:r>
            <a:endParaRPr lang="en-US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037081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90600" y="1314332"/>
            <a:ext cx="7543800" cy="4578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1029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1" y="685800"/>
            <a:ext cx="7696200" cy="5225422"/>
          </a:xfrm>
        </p:spPr>
        <p:txBody>
          <a:bodyPr>
            <a:noAutofit/>
          </a:bodyPr>
          <a:lstStyle/>
          <a:p>
            <a:pPr marL="0" indent="0" algn="just" rtl="1">
              <a:lnSpc>
                <a:spcPct val="200000"/>
              </a:lnSpc>
              <a:buNone/>
            </a:pPr>
            <a:r>
              <a:rPr lang="ar-SA" sz="2400" b="1" dirty="0" smtClean="0"/>
              <a:t>لحساب الانحراف المعياري نحصل على الانحرافات في كل محصول عن المتوسط العام للمحافظة، ثم تربع الانحرافات وتجمع، ثم نحصل على الجذر التربيعي لكل محصول على حدى .</a:t>
            </a:r>
          </a:p>
          <a:p>
            <a:pPr marL="0" indent="0" algn="just" rtl="1">
              <a:lnSpc>
                <a:spcPct val="200000"/>
              </a:lnSpc>
              <a:buNone/>
            </a:pPr>
            <a:r>
              <a:rPr lang="ar-SA" sz="2400" b="1" dirty="0" smtClean="0"/>
              <a:t>وسنشير إلى الانحرافات عن المتوسط في المحصول الأول بالرمز ح1 والثاني ح2 وهكذا.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27800154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14400" y="1371600"/>
            <a:ext cx="75438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42276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1" y="304800"/>
            <a:ext cx="7848600" cy="5606422"/>
          </a:xfrm>
        </p:spPr>
        <p:txBody>
          <a:bodyPr/>
          <a:lstStyle/>
          <a:p>
            <a:pPr marL="0" indent="0" algn="r" rtl="1">
              <a:buNone/>
            </a:pPr>
            <a:r>
              <a:rPr lang="ar-SA" sz="2400" b="1" dirty="0" smtClean="0">
                <a:solidFill>
                  <a:schemeClr val="accent1"/>
                </a:solidFill>
              </a:rPr>
              <a:t>وبتطبيق القانون:</a:t>
            </a:r>
          </a:p>
          <a:p>
            <a:pPr marL="0" indent="0" algn="r" rtl="1">
              <a:buNone/>
            </a:pPr>
            <a:endParaRPr lang="ar-SA" dirty="0"/>
          </a:p>
          <a:p>
            <a:pPr marL="0" indent="0" algn="r" rtl="1">
              <a:buNone/>
            </a:pPr>
            <a:endParaRPr lang="ar-SA" sz="2400" b="1" dirty="0" smtClean="0"/>
          </a:p>
          <a:p>
            <a:pPr marL="0" indent="0" algn="r" rtl="1">
              <a:buNone/>
            </a:pPr>
            <a:endParaRPr lang="ar-SA" sz="2400" b="1" dirty="0"/>
          </a:p>
          <a:p>
            <a:pPr marL="0" indent="0" algn="r" rtl="1">
              <a:buNone/>
            </a:pPr>
            <a:r>
              <a:rPr lang="ar-SA" sz="2400" b="1" dirty="0" smtClean="0"/>
              <a:t>يمكن الحصول على الانحراف المعياري لكل محصول من المحاصيل الأربعة</a:t>
            </a:r>
          </a:p>
          <a:p>
            <a:pPr marL="0" indent="0" algn="r" rtl="1">
              <a:buNone/>
            </a:pPr>
            <a:endParaRPr lang="ar-SA" dirty="0"/>
          </a:p>
          <a:p>
            <a:pPr marL="0" indent="0" algn="r" rtl="1">
              <a:buNone/>
            </a:pPr>
            <a:r>
              <a:rPr lang="ar-SA" dirty="0" smtClean="0"/>
              <a:t>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9482" y="295275"/>
            <a:ext cx="1474162" cy="990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609" y="3429000"/>
            <a:ext cx="7598791" cy="2178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2028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24110"/>
            <a:ext cx="8001001" cy="5776690"/>
          </a:xfrm>
        </p:spPr>
        <p:txBody>
          <a:bodyPr>
            <a:noAutofit/>
          </a:bodyPr>
          <a:lstStyle/>
          <a:p>
            <a:pPr algn="ctr" rtl="1">
              <a:lnSpc>
                <a:spcPct val="150000"/>
              </a:lnSpc>
            </a:pPr>
            <a:r>
              <a:rPr lang="ar-SA" sz="2800" b="1" dirty="0" smtClean="0"/>
              <a:t>ونلاحظ أنه لا يمكن مقارنة الانحراف المعياري للقصب ببقية المحاصيل لأن وحدة القياس المستخدمة فيه تختلف عن المحاصيل الأخرى . </a:t>
            </a:r>
            <a:br>
              <a:rPr lang="ar-SA" sz="2800" b="1" dirty="0" smtClean="0"/>
            </a:br>
            <a:r>
              <a:rPr lang="ar-SA" sz="2800" b="1" dirty="0" smtClean="0"/>
              <a:t>ونخلص لنتيجة :</a:t>
            </a:r>
            <a:br>
              <a:rPr lang="ar-SA" sz="2800" b="1" dirty="0" smtClean="0"/>
            </a:br>
            <a:r>
              <a:rPr lang="ar-SA" sz="2800" b="1" dirty="0" smtClean="0"/>
              <a:t>أن الانحراف المعياري في توزيع الإنتاجية بين هذه المناطق أعلى ما يكون في حالة الذرة الرفيعة ، يليها الشامية ثم القمح الذي تميل متوسطات انتاجياتهم للتجانس.</a:t>
            </a:r>
            <a:br>
              <a:rPr lang="ar-SA" sz="2800" b="1" dirty="0" smtClean="0"/>
            </a:br>
            <a:r>
              <a:rPr lang="ar-SA" sz="2800" b="1" dirty="0" smtClean="0">
                <a:solidFill>
                  <a:schemeClr val="accent1"/>
                </a:solidFill>
              </a:rPr>
              <a:t>*****</a:t>
            </a:r>
            <a:endParaRPr lang="en-US" sz="2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90291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152400"/>
            <a:ext cx="7924800" cy="762000"/>
          </a:xfrm>
        </p:spPr>
        <p:txBody>
          <a:bodyPr>
            <a:normAutofit/>
          </a:bodyPr>
          <a:lstStyle/>
          <a:p>
            <a:pPr algn="ctr" rtl="1"/>
            <a:r>
              <a:rPr lang="ar-SA" sz="2400" b="1" dirty="0" smtClean="0">
                <a:solidFill>
                  <a:srgbClr val="FF0000"/>
                </a:solidFill>
              </a:rPr>
              <a:t>الانحراف المعياري من الجداول التكرارية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1" y="1219200"/>
            <a:ext cx="7391400" cy="4692022"/>
          </a:xfrm>
        </p:spPr>
        <p:txBody>
          <a:bodyPr>
            <a:normAutofit/>
          </a:bodyPr>
          <a:lstStyle/>
          <a:p>
            <a:pPr marL="0" indent="0" algn="r" rtl="1">
              <a:lnSpc>
                <a:spcPct val="150000"/>
              </a:lnSpc>
              <a:buNone/>
            </a:pPr>
            <a:r>
              <a:rPr lang="ar-SA" sz="2400" b="1" dirty="0" smtClean="0"/>
              <a:t>يختلف حساب الانحراف المعياري من البيانات المبوبة في جداول عن الأرقام المطلقة في ناحيتين:</a:t>
            </a:r>
          </a:p>
          <a:p>
            <a:pPr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ar-SA" sz="2400" b="1" dirty="0" smtClean="0"/>
              <a:t>أنه انحراف عن الوسط الفرضي.</a:t>
            </a:r>
          </a:p>
          <a:p>
            <a:pPr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ar-SA" sz="2400" b="1" dirty="0" smtClean="0"/>
              <a:t>لابد من ضرب الناتج في طول الفئة المستخدمة في الجدول.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5480048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0" y="0"/>
            <a:ext cx="9144178" cy="6857191"/>
            <a:chOff x="106855260" y="107967780"/>
            <a:chExt cx="6645600" cy="4285296"/>
          </a:xfrm>
        </p:grpSpPr>
        <p:sp>
          <p:nvSpPr>
            <p:cNvPr id="3" name="Rectangle 15"/>
            <p:cNvSpPr>
              <a:spLocks noChangeArrowheads="1"/>
            </p:cNvSpPr>
            <p:nvPr/>
          </p:nvSpPr>
          <p:spPr bwMode="auto">
            <a:xfrm flipH="1">
              <a:off x="106855260" y="107967780"/>
              <a:ext cx="6556992" cy="49369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  <p:grpSp>
          <p:nvGrpSpPr>
            <p:cNvPr id="4" name="Group 16"/>
            <p:cNvGrpSpPr>
              <a:grpSpLocks/>
            </p:cNvGrpSpPr>
            <p:nvPr/>
          </p:nvGrpSpPr>
          <p:grpSpPr bwMode="auto">
            <a:xfrm>
              <a:off x="112947060" y="108101490"/>
              <a:ext cx="221520" cy="225428"/>
              <a:chOff x="112947060" y="108101490"/>
              <a:chExt cx="221520" cy="225428"/>
            </a:xfrm>
          </p:grpSpPr>
          <p:sp>
            <p:nvSpPr>
              <p:cNvPr id="22" name="AutoShape 17"/>
              <p:cNvSpPr>
                <a:spLocks noChangeArrowheads="1"/>
              </p:cNvSpPr>
              <p:nvPr/>
            </p:nvSpPr>
            <p:spPr bwMode="auto">
              <a:xfrm flipH="1">
                <a:off x="112947060" y="108101490"/>
                <a:ext cx="221520" cy="43349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AutoShape 18"/>
              <p:cNvSpPr>
                <a:spLocks noChangeArrowheads="1"/>
              </p:cNvSpPr>
              <p:nvPr/>
            </p:nvSpPr>
            <p:spPr bwMode="auto">
              <a:xfrm flipH="1">
                <a:off x="112947060" y="108192052"/>
                <a:ext cx="221520" cy="43349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AutoShape 19"/>
              <p:cNvSpPr>
                <a:spLocks noChangeArrowheads="1"/>
              </p:cNvSpPr>
              <p:nvPr/>
            </p:nvSpPr>
            <p:spPr bwMode="auto">
              <a:xfrm flipH="1">
                <a:off x="112947060" y="108283569"/>
                <a:ext cx="221520" cy="43349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" name="Rectangle 20"/>
            <p:cNvSpPr>
              <a:spLocks noChangeArrowheads="1"/>
            </p:cNvSpPr>
            <p:nvPr/>
          </p:nvSpPr>
          <p:spPr bwMode="auto">
            <a:xfrm flipH="1">
              <a:off x="106855260" y="108747196"/>
              <a:ext cx="6527735" cy="350588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  <p:sp>
          <p:nvSpPr>
            <p:cNvPr id="6" name="Rectangle 21"/>
            <p:cNvSpPr>
              <a:spLocks noChangeArrowheads="1"/>
            </p:cNvSpPr>
            <p:nvPr/>
          </p:nvSpPr>
          <p:spPr bwMode="auto">
            <a:xfrm flipH="1">
              <a:off x="107072520" y="109145019"/>
              <a:ext cx="2274840" cy="2808529"/>
            </a:xfrm>
            <a:prstGeom prst="rect">
              <a:avLst/>
            </a:prstGeom>
            <a:solidFill>
              <a:srgbClr val="FFFFFF"/>
            </a:solidFill>
            <a:ln w="12700" algn="in">
              <a:solidFill>
                <a:srgbClr val="FF66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  <p:sp>
          <p:nvSpPr>
            <p:cNvPr id="7" name="Rectangle 22"/>
            <p:cNvSpPr>
              <a:spLocks noChangeArrowheads="1"/>
            </p:cNvSpPr>
            <p:nvPr/>
          </p:nvSpPr>
          <p:spPr bwMode="auto">
            <a:xfrm flipH="1">
              <a:off x="113168580" y="108747196"/>
              <a:ext cx="331631" cy="3505880"/>
            </a:xfrm>
            <a:prstGeom prst="rect">
              <a:avLst/>
            </a:prstGeom>
            <a:gradFill flip="none" rotWithShape="1">
              <a:gsLst>
                <a:gs pos="0">
                  <a:schemeClr val="bg2">
                    <a:lumMod val="90000"/>
                    <a:shade val="30000"/>
                    <a:satMod val="115000"/>
                  </a:schemeClr>
                </a:gs>
                <a:gs pos="50000">
                  <a:schemeClr val="bg2">
                    <a:lumMod val="90000"/>
                    <a:shade val="67500"/>
                    <a:satMod val="115000"/>
                  </a:schemeClr>
                </a:gs>
                <a:gs pos="100000">
                  <a:schemeClr val="bg2">
                    <a:lumMod val="90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  <p:sp>
          <p:nvSpPr>
            <p:cNvPr id="10" name="Text Box 25"/>
            <p:cNvSpPr txBox="1">
              <a:spLocks noChangeArrowheads="1"/>
            </p:cNvSpPr>
            <p:nvPr/>
          </p:nvSpPr>
          <p:spPr bwMode="auto">
            <a:xfrm flipH="1">
              <a:off x="109679585" y="108872561"/>
              <a:ext cx="3378235" cy="30809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0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195" tIns="36195" rIns="36195" bIns="36195" numCol="1" anchor="t" anchorCtr="0" compatLnSpc="1">
              <a:prstTxWarp prst="textNoShape">
                <a:avLst/>
              </a:prstTxWarp>
            </a:bodyPr>
            <a:lstStyle/>
            <a:p>
              <a:pPr algn="ctr" defTabSz="766816" rtl="1" fontAlgn="base">
                <a:spcBef>
                  <a:spcPct val="0"/>
                </a:spcBef>
                <a:spcAft>
                  <a:spcPct val="0"/>
                </a:spcAft>
              </a:pPr>
              <a:r>
                <a:rPr lang="ar-SA" sz="3200" b="1" u="sng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أولاً: مقاييس التباين</a:t>
              </a:r>
              <a:endParaRPr lang="ar-EG" sz="3200" b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  <a:p>
              <a:pPr algn="ctr" defTabSz="766816" rtl="1" fontAlgn="base">
                <a:spcBef>
                  <a:spcPct val="0"/>
                </a:spcBef>
                <a:spcAft>
                  <a:spcPct val="0"/>
                </a:spcAft>
              </a:pPr>
              <a:endParaRPr lang="en-US" sz="23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  <a:p>
              <a:pPr algn="just" defTabSz="766816" rtl="1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    </a:t>
              </a:r>
              <a:r>
                <a:rPr lang="ar-SA" sz="20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كما </a:t>
              </a:r>
              <a:r>
                <a:rPr lang="ar-SA" sz="2000" b="1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تميل القيم الى التمركز فأنها تميل أيضا إلى التشتت أو الانتشار، فبالتالي فان أي توزيع من القيم </a:t>
              </a:r>
              <a:r>
                <a:rPr lang="ar-EG" sz="20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المكانية </a:t>
              </a:r>
              <a:r>
                <a:rPr lang="ar-SA" sz="20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له </a:t>
              </a:r>
              <a:r>
                <a:rPr lang="ar-SA" sz="2000" b="1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صفة التمركز، وصفة </a:t>
              </a:r>
              <a:r>
                <a:rPr lang="ar-SA" sz="20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التشتت</a:t>
              </a:r>
              <a:r>
                <a:rPr lang="ar-EG" sz="20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.</a:t>
              </a:r>
            </a:p>
            <a:p>
              <a:pPr algn="just" defTabSz="766816" rtl="1" fontAlgn="base">
                <a:spcBef>
                  <a:spcPct val="0"/>
                </a:spcBef>
                <a:spcAft>
                  <a:spcPct val="0"/>
                </a:spcAft>
              </a:pPr>
              <a:endParaRPr lang="ar-EG" sz="20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  <a:p>
              <a:pPr algn="just" defTabSz="766816" rtl="1" fontAlgn="base">
                <a:spcBef>
                  <a:spcPct val="0"/>
                </a:spcBef>
                <a:spcAft>
                  <a:spcPct val="0"/>
                </a:spcAft>
              </a:pPr>
              <a:r>
                <a:rPr lang="ar-EG" sz="20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   و</a:t>
              </a:r>
              <a:r>
                <a:rPr lang="ar-SA" sz="20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يقصد </a:t>
              </a:r>
              <a:r>
                <a:rPr lang="ar-SA" sz="2000" b="1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بالتشتت </a:t>
              </a:r>
              <a:r>
                <a:rPr lang="ar-SA" sz="20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في أي </a:t>
              </a:r>
              <a:r>
                <a:rPr lang="ar-SA" sz="2000" b="1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مجموعة من القيم بأنه التباعد بين مفرداتها ، ويكون التشتت كبير اذا كان التفاوت بينهما كبيرا، ويكون التشتت صغيرا اذا كان التفاوت بينهما </a:t>
              </a:r>
              <a:r>
                <a:rPr lang="ar-SA" sz="20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صغيرا.</a:t>
              </a:r>
              <a:endParaRPr lang="ar-EG" sz="20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  <a:p>
              <a:pPr algn="just" defTabSz="766816" rtl="1" fontAlgn="base">
                <a:spcBef>
                  <a:spcPct val="0"/>
                </a:spcBef>
                <a:spcAft>
                  <a:spcPct val="0"/>
                </a:spcAft>
              </a:pPr>
              <a:endParaRPr lang="ar-EG" sz="20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  <a:p>
              <a:pPr algn="just" defTabSz="766816" rtl="1" fontAlgn="base">
                <a:spcBef>
                  <a:spcPct val="0"/>
                </a:spcBef>
                <a:spcAft>
                  <a:spcPct val="0"/>
                </a:spcAft>
              </a:pPr>
              <a:r>
                <a:rPr lang="ar-EG" sz="20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   بمعني أن مقاييس </a:t>
              </a:r>
              <a:r>
                <a:rPr lang="ar-EG" sz="2000" b="1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التشتت </a:t>
              </a:r>
              <a:r>
                <a:rPr lang="en-US" sz="20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Dispersion Measurements</a:t>
              </a:r>
              <a:r>
                <a:rPr lang="ar-EG" sz="20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 هي </a:t>
              </a:r>
              <a:r>
                <a:rPr lang="ar-EG" sz="2000" b="1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تلك المقاييس التي تعبر عن مدى تباعد القيم أو تقاربها في </a:t>
              </a:r>
              <a:r>
                <a:rPr lang="ar-EG" sz="20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المجموعات الرقمية للظاهرة المراد قياسها.</a:t>
              </a:r>
              <a:endParaRPr lang="ar-EG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  <a:p>
              <a:pPr algn="just" defTabSz="766816" rtl="1" fontAlgn="base">
                <a:spcBef>
                  <a:spcPct val="0"/>
                </a:spcBef>
                <a:spcAft>
                  <a:spcPct val="0"/>
                </a:spcAft>
              </a:pPr>
              <a:endParaRPr lang="ar-SA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Text Box 28"/>
            <p:cNvSpPr txBox="1">
              <a:spLocks noChangeArrowheads="1"/>
            </p:cNvSpPr>
            <p:nvPr/>
          </p:nvSpPr>
          <p:spPr bwMode="auto">
            <a:xfrm flipH="1">
              <a:off x="106943868" y="107967780"/>
              <a:ext cx="5781672" cy="493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0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195" tIns="36195" rIns="36195" bIns="36195" numCol="1" anchor="ctr" anchorCtr="0" compatLnSpc="1">
              <a:prstTxWarp prst="textNoShape">
                <a:avLst/>
              </a:prstTxWarp>
            </a:bodyPr>
            <a:lstStyle/>
            <a:p>
              <a:pPr algn="ctr" defTabSz="766816" fontAlgn="base">
                <a:spcBef>
                  <a:spcPct val="0"/>
                </a:spcBef>
                <a:spcAft>
                  <a:spcPct val="0"/>
                </a:spcAft>
              </a:pPr>
              <a:r>
                <a:rPr lang="ar-EG" sz="3600" cap="all" dirty="0">
                  <a:solidFill>
                    <a:srgbClr val="FFFF00"/>
                  </a:solidFill>
                  <a:effectLst>
                    <a:reflection blurRad="12700" stA="48000" endA="300" endPos="55000" dir="5400000" sy="-90000" algn="bl" rotWithShape="0"/>
                  </a:effectLst>
                  <a:latin typeface="Arial" pitchFamily="34" charset="0"/>
                  <a:ea typeface="+mj-ea"/>
                  <a:cs typeface="Arial" pitchFamily="34" charset="0"/>
                </a:rPr>
                <a:t>مقاييس </a:t>
              </a:r>
              <a:r>
                <a:rPr lang="ar-SA" sz="3600" cap="all" dirty="0" smtClean="0">
                  <a:solidFill>
                    <a:srgbClr val="FFFF00"/>
                  </a:solidFill>
                  <a:effectLst>
                    <a:reflection blurRad="12700" stA="48000" endA="300" endPos="55000" dir="5400000" sy="-90000" algn="bl" rotWithShape="0"/>
                  </a:effectLst>
                  <a:latin typeface="Arial" pitchFamily="34" charset="0"/>
                  <a:ea typeface="+mj-ea"/>
                  <a:cs typeface="Arial" pitchFamily="34" charset="0"/>
                </a:rPr>
                <a:t>(التشتت)التباين والانتشار</a:t>
              </a:r>
              <a:endParaRPr lang="ar-SA" sz="2300" dirty="0">
                <a:solidFill>
                  <a:srgbClr val="FFFF00"/>
                </a:solidFill>
                <a:latin typeface="Franklin Gothic Heavy" pitchFamily="34" charset="0"/>
                <a:cs typeface="Arial" pitchFamily="34" charset="0"/>
              </a:endParaRPr>
            </a:p>
          </p:txBody>
        </p:sp>
        <p:sp>
          <p:nvSpPr>
            <p:cNvPr id="20" name="Rectangle 30" hidden="1"/>
            <p:cNvSpPr>
              <a:spLocks noChangeArrowheads="1"/>
            </p:cNvSpPr>
            <p:nvPr/>
          </p:nvSpPr>
          <p:spPr bwMode="auto">
            <a:xfrm>
              <a:off x="108458176" y="109118630"/>
              <a:ext cx="675199" cy="67519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  <p:sp>
          <p:nvSpPr>
            <p:cNvPr id="15" name="Rectangle 32"/>
            <p:cNvSpPr>
              <a:spLocks noChangeArrowheads="1"/>
            </p:cNvSpPr>
            <p:nvPr/>
          </p:nvSpPr>
          <p:spPr bwMode="auto">
            <a:xfrm>
              <a:off x="113412252" y="107967780"/>
              <a:ext cx="88608" cy="4285296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</p:grp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944" y="1883779"/>
            <a:ext cx="3130122" cy="4288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411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228600"/>
            <a:ext cx="6589199" cy="990600"/>
          </a:xfrm>
        </p:spPr>
        <p:txBody>
          <a:bodyPr>
            <a:normAutofit/>
          </a:bodyPr>
          <a:lstStyle/>
          <a:p>
            <a:pPr algn="r" rtl="1"/>
            <a:r>
              <a:rPr lang="ar-SA" b="1" dirty="0" smtClean="0">
                <a:solidFill>
                  <a:srgbClr val="FF0000"/>
                </a:solidFill>
              </a:rPr>
              <a:t>مثال:</a:t>
            </a:r>
            <a:endParaRPr lang="en-US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52323426"/>
              </p:ext>
            </p:extLst>
          </p:nvPr>
        </p:nvGraphicFramePr>
        <p:xfrm>
          <a:off x="1295400" y="1143000"/>
          <a:ext cx="7391399" cy="571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Acrobat Document" r:id="rId3" imgW="5667037" imgH="8019809" progId="AcroExch.Document.DC">
                  <p:embed/>
                </p:oleObj>
              </mc:Choice>
              <mc:Fallback>
                <p:oleObj name="Acrobat Document" r:id="rId3" imgW="5667037" imgH="8019809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95400" y="1143000"/>
                        <a:ext cx="7391399" cy="5715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2419808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914400"/>
            <a:ext cx="7619999" cy="5791200"/>
          </a:xfrm>
        </p:spPr>
        <p:txBody>
          <a:bodyPr>
            <a:noAutofit/>
          </a:bodyPr>
          <a:lstStyle/>
          <a:p>
            <a:pPr algn="r" rtl="1">
              <a:lnSpc>
                <a:spcPct val="150000"/>
              </a:lnSpc>
            </a:pPr>
            <a:r>
              <a:rPr lang="ar-SA" sz="2400" b="1" dirty="0" smtClean="0"/>
              <a:t>يمكن ملاحظة أن مجموع التكرارات ( مج ) = 80</a:t>
            </a:r>
          </a:p>
          <a:p>
            <a:pPr algn="r" rtl="1">
              <a:lnSpc>
                <a:spcPct val="150000"/>
              </a:lnSpc>
            </a:pPr>
            <a:r>
              <a:rPr lang="ar-SA" sz="2400" b="1" dirty="0" smtClean="0"/>
              <a:t>الوسط الفرضي =  مج مركز الفئة ÷ عددها = 29</a:t>
            </a:r>
          </a:p>
          <a:p>
            <a:pPr algn="r" rtl="1">
              <a:lnSpc>
                <a:spcPct val="150000"/>
              </a:lnSpc>
            </a:pPr>
            <a:r>
              <a:rPr lang="ar-SA" sz="2400" b="1" dirty="0" smtClean="0"/>
              <a:t>( ح ) الانحراف عن الوسط الفرضي.</a:t>
            </a:r>
          </a:p>
          <a:p>
            <a:pPr algn="r" rtl="1">
              <a:lnSpc>
                <a:spcPct val="150000"/>
              </a:lnSpc>
            </a:pPr>
            <a:r>
              <a:rPr lang="ar-SA" sz="2400" b="1" dirty="0" smtClean="0"/>
              <a:t>ح/ الانحراف المختصر وذلك بقسمة الانحراف على طول الفئة( 10).</a:t>
            </a:r>
          </a:p>
          <a:p>
            <a:pPr algn="r" rtl="1">
              <a:lnSpc>
                <a:spcPct val="150000"/>
              </a:lnSpc>
            </a:pPr>
            <a:r>
              <a:rPr lang="ar-SA" sz="2400" b="1" dirty="0" smtClean="0"/>
              <a:t>ح/×ك هو ضرب الانحراف المختصر في تكرار الفئة ( عامود 3).</a:t>
            </a:r>
          </a:p>
          <a:p>
            <a:pPr algn="r" rtl="1">
              <a:lnSpc>
                <a:spcPct val="150000"/>
              </a:lnSpc>
            </a:pPr>
            <a:r>
              <a:rPr lang="ar-SA" sz="2400" b="1" dirty="0" smtClean="0"/>
              <a:t>نربع العمود الأخير فيصبح ح/2 ×ك</a:t>
            </a:r>
          </a:p>
          <a:p>
            <a:pPr marL="0" indent="0" algn="r" rtl="1">
              <a:lnSpc>
                <a:spcPct val="150000"/>
              </a:lnSpc>
              <a:buNone/>
            </a:pP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91582696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7827" y="381000"/>
            <a:ext cx="6590347" cy="45723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1" y="624110"/>
            <a:ext cx="7162800" cy="4633690"/>
          </a:xfrm>
        </p:spPr>
        <p:txBody>
          <a:bodyPr/>
          <a:lstStyle/>
          <a:p>
            <a:pPr algn="r" rtl="1"/>
            <a:r>
              <a:rPr lang="ar-SA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4953396"/>
            <a:ext cx="7924799" cy="1904604"/>
          </a:xfrm>
        </p:spPr>
        <p:txBody>
          <a:bodyPr>
            <a:noAutofit/>
          </a:bodyPr>
          <a:lstStyle/>
          <a:p>
            <a:pPr algn="r" rtl="1">
              <a:lnSpc>
                <a:spcPct val="150000"/>
              </a:lnSpc>
            </a:pPr>
            <a:r>
              <a:rPr lang="ar-SA" sz="2400" b="1" dirty="0" smtClean="0">
                <a:solidFill>
                  <a:srgbClr val="FF0000"/>
                </a:solidFill>
              </a:rPr>
              <a:t>حيث : </a:t>
            </a:r>
            <a:r>
              <a:rPr lang="ar-SA" sz="2400" b="1" dirty="0" smtClean="0">
                <a:solidFill>
                  <a:srgbClr val="7030A0"/>
                </a:solidFill>
              </a:rPr>
              <a:t>ع الانحراف المعياري ،ل طول الفئة، مج ح/2 ك مجموع مربعات الانحراف المختصر × التكرار، مج ك مجموع التكرارات.</a:t>
            </a:r>
            <a:endParaRPr lang="en-US" sz="24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732643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52400"/>
            <a:ext cx="7543799" cy="1752600"/>
          </a:xfrm>
        </p:spPr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ar-SA" sz="2400" b="1" dirty="0">
                <a:solidFill>
                  <a:srgbClr val="FF0000"/>
                </a:solidFill>
              </a:rPr>
              <a:t>تدريب: من بيانات الجدول، احسب الانحراف المعياري للإنفاق الشهري للأسرة .</a:t>
            </a:r>
            <a:br>
              <a:rPr lang="ar-SA" sz="2400" b="1" dirty="0">
                <a:solidFill>
                  <a:srgbClr val="FF0000"/>
                </a:solidFill>
              </a:rPr>
            </a:br>
            <a:r>
              <a:rPr lang="ar-SA" sz="2400" b="1" dirty="0">
                <a:solidFill>
                  <a:srgbClr val="FF0000"/>
                </a:solidFill>
              </a:rPr>
              <a:t>لحساب الانحراف المعياري للإنفاق الشهري </a:t>
            </a:r>
            <a:r>
              <a:rPr lang="ar-SA" sz="2400" b="1" dirty="0" smtClean="0">
                <a:solidFill>
                  <a:srgbClr val="FF0000"/>
                </a:solidFill>
              </a:rPr>
              <a:t>. </a:t>
            </a:r>
            <a:endParaRPr lang="en-US" sz="2400" b="1" dirty="0">
              <a:solidFill>
                <a:srgbClr val="FF00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60554"/>
          <a:stretch/>
        </p:blipFill>
        <p:spPr>
          <a:xfrm>
            <a:off x="2743200" y="2133600"/>
            <a:ext cx="403860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7690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832" y="48"/>
            <a:ext cx="9143346" cy="6857143"/>
            <a:chOff x="106855260" y="107967780"/>
            <a:chExt cx="6645600" cy="4285296"/>
          </a:xfrm>
        </p:grpSpPr>
        <p:sp>
          <p:nvSpPr>
            <p:cNvPr id="5" name="Rectangle 20"/>
            <p:cNvSpPr>
              <a:spLocks noChangeArrowheads="1"/>
            </p:cNvSpPr>
            <p:nvPr/>
          </p:nvSpPr>
          <p:spPr bwMode="auto">
            <a:xfrm flipH="1">
              <a:off x="106855260" y="108747196"/>
              <a:ext cx="6527735" cy="350588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  <p:sp>
          <p:nvSpPr>
            <p:cNvPr id="7" name="Rectangle 22"/>
            <p:cNvSpPr>
              <a:spLocks noChangeArrowheads="1"/>
            </p:cNvSpPr>
            <p:nvPr/>
          </p:nvSpPr>
          <p:spPr bwMode="auto">
            <a:xfrm flipH="1">
              <a:off x="113168580" y="108747196"/>
              <a:ext cx="331631" cy="3505880"/>
            </a:xfrm>
            <a:prstGeom prst="rect">
              <a:avLst/>
            </a:prstGeom>
            <a:gradFill flip="none" rotWithShape="1">
              <a:gsLst>
                <a:gs pos="0">
                  <a:schemeClr val="bg2">
                    <a:lumMod val="90000"/>
                    <a:shade val="30000"/>
                    <a:satMod val="115000"/>
                  </a:schemeClr>
                </a:gs>
                <a:gs pos="50000">
                  <a:schemeClr val="bg2">
                    <a:lumMod val="90000"/>
                    <a:shade val="67500"/>
                    <a:satMod val="115000"/>
                  </a:schemeClr>
                </a:gs>
                <a:gs pos="100000">
                  <a:schemeClr val="bg2">
                    <a:lumMod val="90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  <p:sp>
          <p:nvSpPr>
            <p:cNvPr id="20" name="Rectangle 30" hidden="1"/>
            <p:cNvSpPr>
              <a:spLocks noChangeArrowheads="1"/>
            </p:cNvSpPr>
            <p:nvPr/>
          </p:nvSpPr>
          <p:spPr bwMode="auto">
            <a:xfrm>
              <a:off x="108458176" y="109118630"/>
              <a:ext cx="675199" cy="67519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  <p:sp>
          <p:nvSpPr>
            <p:cNvPr id="15" name="Rectangle 32"/>
            <p:cNvSpPr>
              <a:spLocks noChangeArrowheads="1"/>
            </p:cNvSpPr>
            <p:nvPr/>
          </p:nvSpPr>
          <p:spPr bwMode="auto">
            <a:xfrm>
              <a:off x="113412252" y="107967780"/>
              <a:ext cx="88608" cy="4285296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</p:grpSp>
      <p:sp>
        <p:nvSpPr>
          <p:cNvPr id="29" name="AutoShape 35"/>
          <p:cNvSpPr>
            <a:spLocks noChangeArrowheads="1"/>
          </p:cNvSpPr>
          <p:nvPr/>
        </p:nvSpPr>
        <p:spPr bwMode="auto">
          <a:xfrm>
            <a:off x="122743" y="1683484"/>
            <a:ext cx="8411877" cy="5058863"/>
          </a:xfrm>
          <a:prstGeom prst="roundRect">
            <a:avLst>
              <a:gd name="adj" fmla="val 4056"/>
            </a:avLst>
          </a:prstGeom>
          <a:solidFill>
            <a:srgbClr val="FFFFFF"/>
          </a:solidFill>
          <a:ln w="9525" algn="in">
            <a:solidFill>
              <a:srgbClr val="FFC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ar-EG" sz="1800" b="1" dirty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algn="just"/>
            <a:endParaRPr lang="ar-EG" sz="1800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algn="just"/>
            <a:endParaRPr lang="ar-EG" sz="1800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marL="285750" indent="-285750" algn="just">
              <a:buFont typeface="Wingdings" pitchFamily="2" charset="2"/>
              <a:buChar char="q"/>
            </a:pPr>
            <a:endParaRPr lang="ar-EG" sz="1800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marL="285750" indent="-285750" algn="just">
              <a:buFont typeface="Wingdings" pitchFamily="2" charset="2"/>
              <a:buChar char="q"/>
            </a:pPr>
            <a:endParaRPr lang="ar-EG" sz="1800" b="1" dirty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marL="285750" indent="-285750" algn="just">
              <a:buFont typeface="Wingdings" pitchFamily="2" charset="2"/>
              <a:buChar char="q"/>
            </a:pPr>
            <a:endParaRPr lang="ar-EG" sz="1800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marL="285750" indent="-285750" algn="just">
              <a:buFont typeface="Wingdings" pitchFamily="2" charset="2"/>
              <a:buChar char="q"/>
            </a:pPr>
            <a:endParaRPr lang="ar-EG" sz="1800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endParaRPr lang="ar-EG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endParaRPr lang="ar-EG" b="1" dirty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0" name="Line 36"/>
          <p:cNvSpPr>
            <a:spLocks noChangeShapeType="1"/>
          </p:cNvSpPr>
          <p:nvPr/>
        </p:nvSpPr>
        <p:spPr bwMode="auto">
          <a:xfrm flipV="1">
            <a:off x="134466" y="1445431"/>
            <a:ext cx="0" cy="476107"/>
          </a:xfrm>
          <a:prstGeom prst="line">
            <a:avLst/>
          </a:prstGeom>
          <a:noFill/>
          <a:ln w="9525" algn="ctr">
            <a:solidFill>
              <a:srgbClr val="FFC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ar-SA">
              <a:solidFill>
                <a:prstClr val="black"/>
              </a:solidFill>
            </a:endParaRPr>
          </a:p>
        </p:txBody>
      </p:sp>
      <p:sp>
        <p:nvSpPr>
          <p:cNvPr id="33" name="Rectangle 39"/>
          <p:cNvSpPr>
            <a:spLocks noChangeArrowheads="1"/>
          </p:cNvSpPr>
          <p:nvPr/>
        </p:nvSpPr>
        <p:spPr bwMode="auto">
          <a:xfrm>
            <a:off x="2353044" y="1404812"/>
            <a:ext cx="6293430" cy="5441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ar-SA">
              <a:solidFill>
                <a:prstClr val="black"/>
              </a:solidFill>
            </a:endParaRPr>
          </a:p>
        </p:txBody>
      </p:sp>
      <p:sp>
        <p:nvSpPr>
          <p:cNvPr id="34" name="Line 40"/>
          <p:cNvSpPr>
            <a:spLocks noChangeShapeType="1"/>
          </p:cNvSpPr>
          <p:nvPr/>
        </p:nvSpPr>
        <p:spPr bwMode="auto">
          <a:xfrm>
            <a:off x="134467" y="1467792"/>
            <a:ext cx="8545155" cy="0"/>
          </a:xfrm>
          <a:prstGeom prst="line">
            <a:avLst/>
          </a:prstGeom>
          <a:noFill/>
          <a:ln w="9525" algn="ctr">
            <a:solidFill>
              <a:srgbClr val="FFC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ar-SA">
              <a:solidFill>
                <a:prstClr val="black"/>
              </a:solidFill>
            </a:endParaRPr>
          </a:p>
        </p:txBody>
      </p:sp>
      <p:graphicFrame>
        <p:nvGraphicFramePr>
          <p:cNvPr id="25" name="رسم تخطيطي 7"/>
          <p:cNvGraphicFramePr/>
          <p:nvPr>
            <p:extLst>
              <p:ext uri="{D42A27DB-BD31-4B8C-83A1-F6EECF244321}">
                <p14:modId xmlns:p14="http://schemas.microsoft.com/office/powerpoint/2010/main" val="1408912741"/>
              </p:ext>
            </p:extLst>
          </p:nvPr>
        </p:nvGraphicFramePr>
        <p:xfrm>
          <a:off x="469723" y="152400"/>
          <a:ext cx="8008422" cy="6096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781352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dgm id="{7C0CA191-40AA-411A-B28E-3512A28C89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">
                                            <p:graphicEl>
                                              <a:dgm id="{7C0CA191-40AA-411A-B28E-3512A28C89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dgm id="{0F916DF5-3F22-4A9A-AB53-7AB4C60E6A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5">
                                            <p:graphicEl>
                                              <a:dgm id="{0F916DF5-3F22-4A9A-AB53-7AB4C60E6A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dgm id="{DEA7AD53-307C-4A05-8056-60C14B8E6F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5">
                                            <p:graphicEl>
                                              <a:dgm id="{DEA7AD53-307C-4A05-8056-60C14B8E6F4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dgm id="{260D0035-4215-41AD-9C27-3FD2862759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5">
                                            <p:graphicEl>
                                              <a:dgm id="{260D0035-4215-41AD-9C27-3FD28627590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dgm id="{435CBF68-E42F-4FFD-9DAC-3023F4C8D6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5">
                                            <p:graphicEl>
                                              <a:dgm id="{435CBF68-E42F-4FFD-9DAC-3023F4C8D6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dgm id="{E9E6162F-B719-4215-B346-27F2BA4FC7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5">
                                            <p:graphicEl>
                                              <a:dgm id="{E9E6162F-B719-4215-B346-27F2BA4FC74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dgm id="{592E2D43-AFB8-4C0D-9ED8-D7B07979B1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5">
                                            <p:graphicEl>
                                              <a:dgm id="{592E2D43-AFB8-4C0D-9ED8-D7B07979B10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dgm id="{B6880E1D-837C-4474-9C2F-EA7AD24E86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5">
                                            <p:graphicEl>
                                              <a:dgm id="{B6880E1D-837C-4474-9C2F-EA7AD24E86D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5" grpId="0">
        <p:bldSub>
          <a:bldDgm bld="lvlOne"/>
        </p:bldSub>
      </p:bldGraphic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899890"/>
          </a:xfrm>
        </p:spPr>
        <p:txBody>
          <a:bodyPr/>
          <a:lstStyle/>
          <a:p>
            <a:pPr algn="ctr" rtl="1"/>
            <a:r>
              <a:rPr lang="ar-SA" b="1" dirty="0" smtClean="0">
                <a:solidFill>
                  <a:srgbClr val="FF0000"/>
                </a:solidFill>
              </a:rPr>
              <a:t>خامساً: معامل الاختلاف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1524000"/>
            <a:ext cx="6591985" cy="4387222"/>
          </a:xfrm>
        </p:spPr>
        <p:txBody>
          <a:bodyPr>
            <a:normAutofit/>
          </a:bodyPr>
          <a:lstStyle/>
          <a:p>
            <a:pPr marL="0" indent="0" algn="r" rtl="1">
              <a:lnSpc>
                <a:spcPct val="200000"/>
              </a:lnSpc>
              <a:buNone/>
            </a:pPr>
            <a:r>
              <a:rPr lang="ar-SA" sz="2400" b="1" dirty="0" smtClean="0">
                <a:solidFill>
                  <a:srgbClr val="00B0F0"/>
                </a:solidFill>
              </a:rPr>
              <a:t>هو أحد مقاييس التشتت أيضاً، وتقوم فكرته على قسمة الانحراف المعياري على الوسط الحسابي للقيم وتحويلة إلى نسبة مئوية بضربه × 100</a:t>
            </a:r>
          </a:p>
          <a:p>
            <a:pPr marL="0" indent="0" algn="r" rtl="1">
              <a:lnSpc>
                <a:spcPct val="200000"/>
              </a:lnSpc>
              <a:buNone/>
            </a:pPr>
            <a:endParaRPr lang="en-US" sz="24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318259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AutoShape 35"/>
          <p:cNvSpPr>
            <a:spLocks noChangeArrowheads="1"/>
          </p:cNvSpPr>
          <p:nvPr/>
        </p:nvSpPr>
        <p:spPr bwMode="auto">
          <a:xfrm>
            <a:off x="122744" y="1467792"/>
            <a:ext cx="9021256" cy="5274555"/>
          </a:xfrm>
          <a:prstGeom prst="roundRect">
            <a:avLst>
              <a:gd name="adj" fmla="val 4056"/>
            </a:avLst>
          </a:prstGeom>
          <a:solidFill>
            <a:srgbClr val="FFFFFF"/>
          </a:solidFill>
          <a:ln w="9525" algn="in">
            <a:solidFill>
              <a:srgbClr val="FFC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just">
              <a:buFont typeface="Wingdings" pitchFamily="2" charset="2"/>
              <a:buChar char="q"/>
            </a:pPr>
            <a:r>
              <a:rPr lang="ar-EG" sz="1800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مثال: قارن </a:t>
            </a:r>
            <a:r>
              <a:rPr lang="ar-EG" sz="18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بين تشتت درجات كل من الطلاب </a:t>
            </a:r>
            <a:r>
              <a:rPr lang="ar-EG" sz="1800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والطالبات بقسم الجغرافيا، كلية الآداب جامعة الملك سعود </a:t>
            </a:r>
            <a:r>
              <a:rPr lang="ar-EG" sz="18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من واقع البيانات التالية</a:t>
            </a:r>
            <a:r>
              <a:rPr lang="ar-EG" sz="1800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:</a:t>
            </a:r>
          </a:p>
          <a:p>
            <a:pPr algn="just"/>
            <a:endParaRPr lang="ar-EG" sz="1800" b="1" dirty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algn="just"/>
            <a:endParaRPr lang="ar-EG" sz="1800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algn="just"/>
            <a:endParaRPr lang="ar-EG" sz="1800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marL="285750" indent="-285750" algn="just">
              <a:buFont typeface="Wingdings" pitchFamily="2" charset="2"/>
              <a:buChar char="q"/>
            </a:pPr>
            <a:endParaRPr lang="ar-EG" sz="1800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algn="just"/>
            <a:endParaRPr lang="ar-EG" sz="1800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marL="285750" indent="-285750" algn="just">
              <a:buFont typeface="Wingdings" pitchFamily="2" charset="2"/>
              <a:buChar char="q"/>
            </a:pPr>
            <a:r>
              <a:rPr lang="ar-EG" sz="1800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الحل</a:t>
            </a:r>
            <a:r>
              <a:rPr lang="ar-EG" sz="18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: للمقارنة بين تشتت درجات كل من الطلاب والطالبات يتم حساب معامل الاختلاف لدرجات الطلاب ومعامل الاختلاف لدرجات الطالبات </a:t>
            </a:r>
            <a:r>
              <a:rPr lang="ar-EG" sz="1800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ثم المقارنة </a:t>
            </a:r>
            <a:r>
              <a:rPr lang="ar-EG" sz="18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بينهما </a:t>
            </a:r>
            <a:r>
              <a:rPr lang="ar-EG" sz="1800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.</a:t>
            </a:r>
          </a:p>
          <a:p>
            <a:pPr marL="285750" indent="-285750" algn="just">
              <a:buFont typeface="Wingdings" pitchFamily="2" charset="2"/>
              <a:buChar char="q"/>
            </a:pPr>
            <a:endParaRPr lang="ar-EG" sz="1800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marL="285750" indent="-285750" algn="just">
              <a:buFont typeface="Wingdings" pitchFamily="2" charset="2"/>
              <a:buChar char="q"/>
            </a:pPr>
            <a:r>
              <a:rPr lang="ar-EG" sz="1800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معامل </a:t>
            </a:r>
            <a:r>
              <a:rPr lang="ar-EG" sz="18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الاختلاف لدرجات </a:t>
            </a:r>
            <a:r>
              <a:rPr lang="ar-EG" sz="1800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الطلاب:</a:t>
            </a:r>
          </a:p>
          <a:p>
            <a:pPr marL="285750" indent="-285750" algn="just">
              <a:buFont typeface="Wingdings" pitchFamily="2" charset="2"/>
              <a:buChar char="q"/>
            </a:pPr>
            <a:endParaRPr lang="ar-EG" sz="1800" b="1" dirty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marL="285750" indent="-285750" algn="just">
              <a:buFont typeface="Wingdings" pitchFamily="2" charset="2"/>
              <a:buChar char="q"/>
            </a:pPr>
            <a:r>
              <a:rPr lang="ar-EG" sz="18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معامل الاختلاف لدرجات الطالبات</a:t>
            </a:r>
            <a:r>
              <a:rPr lang="ar-EG" sz="1800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:</a:t>
            </a:r>
          </a:p>
          <a:p>
            <a:pPr marL="285750" indent="-285750" algn="just">
              <a:buFont typeface="Wingdings" pitchFamily="2" charset="2"/>
              <a:buChar char="q"/>
            </a:pPr>
            <a:endParaRPr lang="ar-EG" sz="1800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marL="285750" indent="-285750" algn="just">
              <a:buFont typeface="Wingdings" pitchFamily="2" charset="2"/>
              <a:buChar char="q"/>
            </a:pPr>
            <a:r>
              <a:rPr lang="ar-EG" sz="18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و</a:t>
            </a:r>
            <a:r>
              <a:rPr lang="ar-EG" sz="1800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تبين </a:t>
            </a:r>
            <a:r>
              <a:rPr lang="ar-EG" sz="18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أن معامل الاختلاف لدرجات الطلاب أكبر من معامل الاختلاف لدرجات الطالبات وبالتالي درجات الطلاب أكثر تشتتا من درجات الطالبات.</a:t>
            </a:r>
          </a:p>
          <a:p>
            <a:pPr marL="285750" indent="-285750" algn="just">
              <a:buFont typeface="Wingdings" pitchFamily="2" charset="2"/>
              <a:buChar char="q"/>
            </a:pPr>
            <a:endParaRPr lang="ar-EG" sz="1800" b="1" dirty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marL="285750" indent="-285750" algn="just">
              <a:buFont typeface="Wingdings" pitchFamily="2" charset="2"/>
              <a:buChar char="q"/>
            </a:pPr>
            <a:endParaRPr lang="ar-EG" sz="1800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endParaRPr lang="ar-EG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endParaRPr lang="ar-EG" b="1" dirty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0" name="Line 36"/>
          <p:cNvSpPr>
            <a:spLocks noChangeShapeType="1"/>
          </p:cNvSpPr>
          <p:nvPr/>
        </p:nvSpPr>
        <p:spPr bwMode="auto">
          <a:xfrm flipV="1">
            <a:off x="134466" y="1445431"/>
            <a:ext cx="0" cy="476107"/>
          </a:xfrm>
          <a:prstGeom prst="line">
            <a:avLst/>
          </a:prstGeom>
          <a:noFill/>
          <a:ln w="9525" algn="ctr">
            <a:solidFill>
              <a:srgbClr val="FFC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ar-SA">
              <a:solidFill>
                <a:prstClr val="black"/>
              </a:solidFill>
            </a:endParaRPr>
          </a:p>
        </p:txBody>
      </p:sp>
      <p:sp>
        <p:nvSpPr>
          <p:cNvPr id="33" name="Rectangle 39"/>
          <p:cNvSpPr>
            <a:spLocks noChangeArrowheads="1"/>
          </p:cNvSpPr>
          <p:nvPr/>
        </p:nvSpPr>
        <p:spPr bwMode="auto">
          <a:xfrm>
            <a:off x="2353044" y="1404812"/>
            <a:ext cx="6293430" cy="5441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ar-SA">
              <a:solidFill>
                <a:prstClr val="black"/>
              </a:solidFill>
            </a:endParaRPr>
          </a:p>
        </p:txBody>
      </p:sp>
      <p:sp>
        <p:nvSpPr>
          <p:cNvPr id="34" name="Line 40"/>
          <p:cNvSpPr>
            <a:spLocks noChangeShapeType="1"/>
          </p:cNvSpPr>
          <p:nvPr/>
        </p:nvSpPr>
        <p:spPr bwMode="auto">
          <a:xfrm>
            <a:off x="134467" y="1467792"/>
            <a:ext cx="8545155" cy="0"/>
          </a:xfrm>
          <a:prstGeom prst="line">
            <a:avLst/>
          </a:prstGeom>
          <a:noFill/>
          <a:ln w="9525" algn="ctr">
            <a:solidFill>
              <a:srgbClr val="FFC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ar-SA">
              <a:solidFill>
                <a:prstClr val="black"/>
              </a:solidFill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188509"/>
              </p:ext>
            </p:extLst>
          </p:nvPr>
        </p:nvGraphicFramePr>
        <p:xfrm>
          <a:off x="304799" y="2438400"/>
          <a:ext cx="647700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59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9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59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15310" algn="l"/>
                        </a:tabLst>
                      </a:pPr>
                      <a:r>
                        <a:rPr lang="ar-SA" sz="1600" dirty="0">
                          <a:latin typeface="Arial" pitchFamily="34" charset="0"/>
                          <a:cs typeface="Arial" pitchFamily="34" charset="0"/>
                        </a:rPr>
                        <a:t>الطالبات</a:t>
                      </a:r>
                      <a:endParaRPr lang="en-US" sz="1600" i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15310" algn="l"/>
                        </a:tabLst>
                      </a:pPr>
                      <a:r>
                        <a:rPr lang="ar-SA" sz="1600" dirty="0">
                          <a:latin typeface="Arial" pitchFamily="34" charset="0"/>
                          <a:cs typeface="Arial" pitchFamily="34" charset="0"/>
                        </a:rPr>
                        <a:t>الطلاب</a:t>
                      </a:r>
                      <a:endParaRPr lang="en-US" sz="1600" i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EG" sz="1600" dirty="0" smtClean="0">
                          <a:latin typeface="Arial" pitchFamily="34" charset="0"/>
                          <a:cs typeface="Arial" pitchFamily="34" charset="0"/>
                        </a:rPr>
                        <a:t>البيان</a:t>
                      </a:r>
                      <a:endParaRPr lang="en-US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15310" algn="l"/>
                        </a:tabLst>
                      </a:pPr>
                      <a:r>
                        <a:rPr lang="en-US" sz="1600" b="1" dirty="0">
                          <a:latin typeface="Arial" pitchFamily="34" charset="0"/>
                          <a:cs typeface="Arial" pitchFamily="34" charset="0"/>
                        </a:rPr>
                        <a:t>80</a:t>
                      </a:r>
                      <a:endParaRPr lang="en-US" sz="1600" b="1" i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15310" algn="l"/>
                        </a:tabLst>
                      </a:pPr>
                      <a:r>
                        <a:rPr lang="en-US" sz="1600" b="1" dirty="0">
                          <a:latin typeface="Arial" pitchFamily="34" charset="0"/>
                          <a:cs typeface="Arial" pitchFamily="34" charset="0"/>
                        </a:rPr>
                        <a:t>70</a:t>
                      </a:r>
                      <a:endParaRPr lang="en-US" sz="1600" b="1" i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15310" algn="l"/>
                        </a:tabLst>
                      </a:pPr>
                      <a:r>
                        <a:rPr lang="ar-SA" sz="1600" b="1" dirty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الوسط الحسابي</a:t>
                      </a:r>
                      <a:endParaRPr lang="en-US" sz="1600" b="1" i="0" dirty="0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15310" algn="l"/>
                        </a:tabLst>
                      </a:pPr>
                      <a:r>
                        <a:rPr lang="en-US" sz="1600" b="1" dirty="0"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lang="en-US" sz="1600" b="1" i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15310" algn="l"/>
                        </a:tabLst>
                      </a:pPr>
                      <a:r>
                        <a:rPr lang="en-US" sz="1600" b="1" dirty="0"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lang="en-US" sz="1600" b="1" i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15310" algn="l"/>
                        </a:tabLst>
                      </a:pPr>
                      <a:r>
                        <a:rPr lang="ar-SA" sz="1600" b="1" dirty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 الانحراف </a:t>
                      </a:r>
                      <a:r>
                        <a:rPr lang="ar-SA" sz="16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المعياري</a:t>
                      </a:r>
                      <a:endParaRPr lang="en-US" sz="1600" b="1" i="0" dirty="0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99" y="4131286"/>
            <a:ext cx="3876387" cy="517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50" y="4845410"/>
            <a:ext cx="3876387" cy="566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291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534399" cy="3077936"/>
          </a:xfrm>
        </p:spPr>
        <p:txBody>
          <a:bodyPr>
            <a:noAutofit/>
          </a:bodyPr>
          <a:lstStyle/>
          <a:p>
            <a:pPr algn="ctr" rtl="1">
              <a:lnSpc>
                <a:spcPct val="150000"/>
              </a:lnSpc>
            </a:pPr>
            <a:r>
              <a:rPr lang="ar-SA" sz="2800" b="1" dirty="0" smtClean="0">
                <a:solidFill>
                  <a:srgbClr val="FF0000"/>
                </a:solidFill>
              </a:rPr>
              <a:t>مقاييس الانتشار</a:t>
            </a:r>
            <a:r>
              <a:rPr lang="ar-SA" sz="2000" b="1" dirty="0" smtClean="0"/>
              <a:t/>
            </a:r>
            <a:br>
              <a:rPr lang="ar-SA" sz="2000" b="1" dirty="0" smtClean="0"/>
            </a:br>
            <a:r>
              <a:rPr lang="ar-SA" sz="2000" b="1" dirty="0" smtClean="0">
                <a:solidFill>
                  <a:srgbClr val="0070C0"/>
                </a:solidFill>
              </a:rPr>
              <a:t>تقاس درجة الانتشار عادة حول نقطة معينة قد تكون الوسط أو الوسط الجغرافي أو الهندسي أو أي نفطة أخرى يراد قياس مدى انتشار صورة توزيعية محددة حولها.</a:t>
            </a:r>
            <a:endParaRPr lang="en-US" sz="2000" b="1" dirty="0">
              <a:solidFill>
                <a:srgbClr val="0070C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85800" y="2514600"/>
            <a:ext cx="8229600" cy="4114800"/>
          </a:xfrm>
        </p:spPr>
        <p:txBody>
          <a:bodyPr>
            <a:normAutofit/>
          </a:bodyPr>
          <a:lstStyle/>
          <a:p>
            <a:pPr marL="0" indent="0" algn="ctr" rtl="1">
              <a:buNone/>
            </a:pPr>
            <a:r>
              <a:rPr lang="ar-SA" sz="2400" b="1" dirty="0" smtClean="0">
                <a:solidFill>
                  <a:srgbClr val="FF0000"/>
                </a:solidFill>
              </a:rPr>
              <a:t>الربيع الجغرافي</a:t>
            </a:r>
          </a:p>
          <a:p>
            <a:pPr marL="0" indent="0" algn="r" rtl="1">
              <a:buNone/>
            </a:pPr>
            <a:r>
              <a:rPr lang="ar-SA" sz="2400" b="1" dirty="0" smtClean="0"/>
              <a:t>يمكن قياس الانتشار بهذا المقياس وفيه تنقسم المنطقة حول الجهات الجغرافية الأصلية الأربع .</a:t>
            </a:r>
          </a:p>
          <a:p>
            <a:pPr marL="0" indent="0" algn="r" rtl="1">
              <a:buNone/>
            </a:pPr>
            <a:r>
              <a:rPr lang="ar-SA" sz="2400" b="1" dirty="0" smtClean="0"/>
              <a:t>حسابه :</a:t>
            </a:r>
          </a:p>
          <a:p>
            <a:pPr algn="r" rtl="1">
              <a:buFont typeface="Arial" panose="020B0604020202020204" pitchFamily="34" charset="0"/>
              <a:buChar char="•"/>
            </a:pPr>
            <a:r>
              <a:rPr lang="ar-SA" sz="2400" b="1" dirty="0" smtClean="0"/>
              <a:t>نرتب القيم تصاعدياً.</a:t>
            </a:r>
          </a:p>
          <a:p>
            <a:pPr algn="r" rtl="1">
              <a:buFont typeface="Arial" panose="020B0604020202020204" pitchFamily="34" charset="0"/>
              <a:buChar char="•"/>
            </a:pPr>
            <a:r>
              <a:rPr lang="ar-SA" sz="2400" b="1" dirty="0" smtClean="0"/>
              <a:t>نكتب رتبة كل قيمة.</a:t>
            </a:r>
          </a:p>
          <a:p>
            <a:pPr algn="r" rtl="1">
              <a:buFont typeface="Arial" panose="020B0604020202020204" pitchFamily="34" charset="0"/>
              <a:buChar char="•"/>
            </a:pPr>
            <a:r>
              <a:rPr lang="ar-SA" sz="2400" b="1" dirty="0" smtClean="0"/>
              <a:t>الانحراف الربيعي = ( قيمة الرتبة 3 – قيمة الرتبة 1 ) ÷2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2101735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304800"/>
            <a:ext cx="8381999" cy="11169256"/>
          </a:xfrm>
        </p:spPr>
        <p:txBody>
          <a:bodyPr>
            <a:normAutofit/>
          </a:bodyPr>
          <a:lstStyle/>
          <a:p>
            <a:pPr marL="0" indent="0" algn="r" rtl="1">
              <a:lnSpc>
                <a:spcPct val="150000"/>
              </a:lnSpc>
              <a:buNone/>
            </a:pPr>
            <a:r>
              <a:rPr lang="ar-SA" sz="2400" b="1" dirty="0">
                <a:solidFill>
                  <a:srgbClr val="FF0000"/>
                </a:solidFill>
              </a:rPr>
              <a:t>مثال: تم زراعة 9  مزارع تجريبية بمحصول القمح ، وكانت كميات الإنتاج من القمح بالطن/ فدان على النحو التالي</a:t>
            </a:r>
            <a:r>
              <a:rPr lang="ar-SA" sz="2400" b="1" dirty="0" smtClean="0">
                <a:solidFill>
                  <a:srgbClr val="FF0000"/>
                </a:solidFill>
              </a:rPr>
              <a:t>،</a:t>
            </a:r>
          </a:p>
          <a:p>
            <a:pPr marL="0" indent="0" algn="r" rtl="1">
              <a:lnSpc>
                <a:spcPct val="150000"/>
              </a:lnSpc>
              <a:buNone/>
            </a:pPr>
            <a:endParaRPr lang="ar-SA" sz="2400" b="1" dirty="0">
              <a:solidFill>
                <a:srgbClr val="FF0000"/>
              </a:solidFill>
            </a:endParaRPr>
          </a:p>
          <a:p>
            <a:pPr marL="0" indent="0" algn="r" rtl="1">
              <a:lnSpc>
                <a:spcPct val="150000"/>
              </a:lnSpc>
              <a:buNone/>
            </a:pPr>
            <a:r>
              <a:rPr lang="ar-SA" sz="2400" b="1" dirty="0" smtClean="0">
                <a:solidFill>
                  <a:srgbClr val="FF0000"/>
                </a:solidFill>
              </a:rPr>
              <a:t> </a:t>
            </a:r>
            <a:r>
              <a:rPr lang="ar-SA" sz="2400" b="1" dirty="0">
                <a:solidFill>
                  <a:srgbClr val="FF0000"/>
                </a:solidFill>
              </a:rPr>
              <a:t>والمطلوب حساب الانحراف الربيعي  لكمية </a:t>
            </a:r>
            <a:r>
              <a:rPr lang="ar-SA" sz="2400" b="1" dirty="0" smtClean="0">
                <a:solidFill>
                  <a:srgbClr val="FF0000"/>
                </a:solidFill>
              </a:rPr>
              <a:t>إنتاج </a:t>
            </a:r>
            <a:r>
              <a:rPr lang="ar-SA" sz="2400" b="1" dirty="0">
                <a:solidFill>
                  <a:srgbClr val="FF0000"/>
                </a:solidFill>
              </a:rPr>
              <a:t>القمح</a:t>
            </a:r>
            <a:r>
              <a:rPr lang="ar-SA" sz="2400" b="1" dirty="0" smtClean="0">
                <a:solidFill>
                  <a:srgbClr val="FF0000"/>
                </a:solidFill>
              </a:rPr>
              <a:t>؟</a:t>
            </a:r>
            <a:endParaRPr lang="ar-SA" sz="2400" b="1" dirty="0" smtClean="0"/>
          </a:p>
          <a:p>
            <a:pPr marL="0" indent="0" algn="r" rtl="1">
              <a:lnSpc>
                <a:spcPct val="150000"/>
              </a:lnSpc>
              <a:buNone/>
            </a:pPr>
            <a:r>
              <a:rPr lang="ar-SA" sz="2400" b="1" dirty="0"/>
              <a:t>الحل: </a:t>
            </a:r>
            <a:endParaRPr lang="ar-SA" sz="2400" b="1" dirty="0" smtClean="0"/>
          </a:p>
          <a:p>
            <a:pPr marL="0" indent="0" algn="r" rtl="1">
              <a:lnSpc>
                <a:spcPct val="150000"/>
              </a:lnSpc>
              <a:buNone/>
            </a:pPr>
            <a:endParaRPr lang="ar-SA" sz="2400" b="1" dirty="0"/>
          </a:p>
          <a:p>
            <a:pPr marL="0" indent="0" algn="r" rtl="1">
              <a:lnSpc>
                <a:spcPct val="150000"/>
              </a:lnSpc>
              <a:buNone/>
            </a:pPr>
            <a:r>
              <a:rPr lang="ar-SA" sz="2400" b="1" dirty="0"/>
              <a:t>رتبة الربيع الأول 2.5   قيمته 4.915 ، رتبة الربيع الثالث 7.5  قيمته  5.345 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ar-SA" sz="2400" b="1" dirty="0"/>
              <a:t>الانحراف الربيعي = (5.345- 4.915) / 2= 02.15 طن/ فدان </a:t>
            </a:r>
          </a:p>
          <a:p>
            <a:pPr marL="0" indent="0" algn="r" rtl="1">
              <a:lnSpc>
                <a:spcPct val="150000"/>
              </a:lnSpc>
              <a:buNone/>
            </a:pPr>
            <a:endParaRPr lang="en-US" sz="24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3721" y="1600200"/>
            <a:ext cx="6401355" cy="6858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00" y="3276600"/>
            <a:ext cx="7084166" cy="1066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21448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0" y="2890391"/>
            <a:ext cx="4419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ln w="31550" cmpd="sng">
                  <a:gradFill>
                    <a:gsLst>
                      <a:gs pos="25000">
                        <a:srgbClr val="0F6FC6">
                          <a:shade val="25000"/>
                          <a:satMod val="190000"/>
                        </a:srgbClr>
                      </a:gs>
                      <a:gs pos="80000">
                        <a:srgbClr val="0F6FC6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To Be Continued</a:t>
            </a:r>
          </a:p>
        </p:txBody>
      </p:sp>
    </p:spTree>
    <p:extLst>
      <p:ext uri="{BB962C8B-B14F-4D97-AF65-F5344CB8AC3E}">
        <p14:creationId xmlns:p14="http://schemas.microsoft.com/office/powerpoint/2010/main" val="235371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 rtl="1">
              <a:lnSpc>
                <a:spcPct val="150000"/>
              </a:lnSpc>
              <a:buNone/>
            </a:pPr>
            <a:r>
              <a:rPr lang="ar-SA" sz="2400" b="1" dirty="0" smtClean="0">
                <a:solidFill>
                  <a:srgbClr val="FF0000"/>
                </a:solidFill>
              </a:rPr>
              <a:t>معنى ذلك أن:</a:t>
            </a:r>
          </a:p>
          <a:p>
            <a:pPr marL="0" indent="0" algn="ctr" rtl="1">
              <a:lnSpc>
                <a:spcPct val="150000"/>
              </a:lnSpc>
              <a:buNone/>
            </a:pPr>
            <a:r>
              <a:rPr lang="ar-SA" sz="2400" b="1" dirty="0" smtClean="0"/>
              <a:t>مقاييس التشتت تهتم بالتعرف على مقدار انتشار البيانات أو القيم .</a:t>
            </a:r>
          </a:p>
          <a:p>
            <a:pPr marL="0" indent="0" algn="ctr" rtl="1">
              <a:lnSpc>
                <a:spcPct val="150000"/>
              </a:lnSpc>
              <a:buNone/>
            </a:pPr>
            <a:r>
              <a:rPr lang="ar-SA" sz="2400" b="1" dirty="0" smtClean="0"/>
              <a:t>فالمتوسط وحده لا يكفي لتقديم فكرة دقيقة عن البيانات من حيث طبيعة توزيعها .</a:t>
            </a:r>
          </a:p>
          <a:p>
            <a:pPr marL="0" indent="0" algn="r" rtl="1">
              <a:lnSpc>
                <a:spcPct val="150000"/>
              </a:lnSpc>
              <a:buNone/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286381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381000"/>
          </a:xfrm>
        </p:spPr>
        <p:txBody>
          <a:bodyPr>
            <a:normAutofit fontScale="90000"/>
          </a:bodyPr>
          <a:lstStyle/>
          <a:p>
            <a:pPr algn="r" rtl="1"/>
            <a:r>
              <a:rPr lang="ar-SA" b="1" dirty="0" smtClean="0">
                <a:solidFill>
                  <a:srgbClr val="FF0000"/>
                </a:solidFill>
              </a:rPr>
              <a:t>مثال: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8686800" cy="5638800"/>
          </a:xfrm>
        </p:spPr>
        <p:txBody>
          <a:bodyPr>
            <a:normAutofit/>
          </a:bodyPr>
          <a:lstStyle/>
          <a:p>
            <a:pPr marL="0" indent="0" algn="justLow" rtl="1">
              <a:lnSpc>
                <a:spcPct val="200000"/>
              </a:lnSpc>
              <a:buNone/>
            </a:pPr>
            <a:r>
              <a:rPr lang="ar-SA" sz="2400" b="1" dirty="0" smtClean="0"/>
              <a:t>قد توجد مجموعتان من القيم لهما نفس المتوسط ولكن يختلف تشتتها، وبالتالي فإن حساب المتوسط لا معنى له.</a:t>
            </a:r>
          </a:p>
          <a:p>
            <a:pPr marL="0" indent="0" algn="justLow" rtl="1">
              <a:lnSpc>
                <a:spcPct val="200000"/>
              </a:lnSpc>
              <a:buNone/>
            </a:pPr>
            <a:r>
              <a:rPr lang="ar-SA" sz="2400" b="1" dirty="0" smtClean="0"/>
              <a:t>إذا كان لدينا 30 مدينة تتراوح أحجامها السكانية بين 50 ألف نسمة ، 6 ملايين ولذلك فان المتوسط أو الوسيط فيهذه الحالة لن تكون له دلالة كبيرة، ولذلك نستخدم نوعية أخرى من المقاييس للتعرف على درجة انتشار البيانات أو تشتتها.</a:t>
            </a:r>
          </a:p>
        </p:txBody>
      </p:sp>
    </p:spTree>
    <p:extLst>
      <p:ext uri="{BB962C8B-B14F-4D97-AF65-F5344CB8AC3E}">
        <p14:creationId xmlns:p14="http://schemas.microsoft.com/office/powerpoint/2010/main" val="22251971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832" y="48"/>
            <a:ext cx="9143346" cy="6857143"/>
            <a:chOff x="106855260" y="107967780"/>
            <a:chExt cx="6645600" cy="4285296"/>
          </a:xfrm>
        </p:grpSpPr>
        <p:sp>
          <p:nvSpPr>
            <p:cNvPr id="3" name="Rectangle 15"/>
            <p:cNvSpPr>
              <a:spLocks noChangeArrowheads="1"/>
            </p:cNvSpPr>
            <p:nvPr/>
          </p:nvSpPr>
          <p:spPr bwMode="auto">
            <a:xfrm flipH="1">
              <a:off x="106855260" y="107967780"/>
              <a:ext cx="6556992" cy="49369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/>
                <a:ea typeface="+mn-ea"/>
                <a:cs typeface="Tahoma" panose="020B0604030504040204" pitchFamily="34" charset="0"/>
              </a:endParaRPr>
            </a:p>
          </p:txBody>
        </p:sp>
        <p:grpSp>
          <p:nvGrpSpPr>
            <p:cNvPr id="4" name="Group 16"/>
            <p:cNvGrpSpPr>
              <a:grpSpLocks/>
            </p:cNvGrpSpPr>
            <p:nvPr/>
          </p:nvGrpSpPr>
          <p:grpSpPr bwMode="auto">
            <a:xfrm>
              <a:off x="112947060" y="108101490"/>
              <a:ext cx="221520" cy="225428"/>
              <a:chOff x="112947060" y="108101490"/>
              <a:chExt cx="221520" cy="225428"/>
            </a:xfrm>
          </p:grpSpPr>
          <p:sp>
            <p:nvSpPr>
              <p:cNvPr id="22" name="AutoShape 17"/>
              <p:cNvSpPr>
                <a:spLocks noChangeArrowheads="1"/>
              </p:cNvSpPr>
              <p:nvPr/>
            </p:nvSpPr>
            <p:spPr bwMode="auto">
              <a:xfrm flipH="1">
                <a:off x="112947060" y="108101490"/>
                <a:ext cx="221520" cy="43349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Franklin Gothic Book"/>
                  <a:ea typeface="+mn-ea"/>
                  <a:cs typeface="Tahoma" panose="020B0604030504040204" pitchFamily="34" charset="0"/>
                </a:endParaRPr>
              </a:p>
            </p:txBody>
          </p:sp>
          <p:sp>
            <p:nvSpPr>
              <p:cNvPr id="23" name="AutoShape 18"/>
              <p:cNvSpPr>
                <a:spLocks noChangeArrowheads="1"/>
              </p:cNvSpPr>
              <p:nvPr/>
            </p:nvSpPr>
            <p:spPr bwMode="auto">
              <a:xfrm flipH="1">
                <a:off x="112947060" y="108192052"/>
                <a:ext cx="221520" cy="43349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Franklin Gothic Book"/>
                  <a:ea typeface="+mn-ea"/>
                  <a:cs typeface="Tahoma" panose="020B0604030504040204" pitchFamily="34" charset="0"/>
                </a:endParaRPr>
              </a:p>
            </p:txBody>
          </p:sp>
          <p:sp>
            <p:nvSpPr>
              <p:cNvPr id="24" name="AutoShape 19"/>
              <p:cNvSpPr>
                <a:spLocks noChangeArrowheads="1"/>
              </p:cNvSpPr>
              <p:nvPr/>
            </p:nvSpPr>
            <p:spPr bwMode="auto">
              <a:xfrm flipH="1">
                <a:off x="112947060" y="108283569"/>
                <a:ext cx="221520" cy="43349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Franklin Gothic Book"/>
                  <a:ea typeface="+mn-ea"/>
                  <a:cs typeface="Tahoma" panose="020B0604030504040204" pitchFamily="34" charset="0"/>
                </a:endParaRPr>
              </a:p>
            </p:txBody>
          </p:sp>
        </p:grpSp>
        <p:sp>
          <p:nvSpPr>
            <p:cNvPr id="5" name="Rectangle 20"/>
            <p:cNvSpPr>
              <a:spLocks noChangeArrowheads="1"/>
            </p:cNvSpPr>
            <p:nvPr/>
          </p:nvSpPr>
          <p:spPr bwMode="auto">
            <a:xfrm flipH="1">
              <a:off x="106855260" y="108747196"/>
              <a:ext cx="6527735" cy="350588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/>
                <a:ea typeface="+mn-ea"/>
                <a:cs typeface="Tahoma" panose="020B0604030504040204" pitchFamily="34" charset="0"/>
              </a:endParaRPr>
            </a:p>
          </p:txBody>
        </p:sp>
        <p:sp>
          <p:nvSpPr>
            <p:cNvPr id="7" name="Rectangle 22"/>
            <p:cNvSpPr>
              <a:spLocks noChangeArrowheads="1"/>
            </p:cNvSpPr>
            <p:nvPr/>
          </p:nvSpPr>
          <p:spPr bwMode="auto">
            <a:xfrm flipH="1">
              <a:off x="113168580" y="108747196"/>
              <a:ext cx="331631" cy="3505880"/>
            </a:xfrm>
            <a:prstGeom prst="rect">
              <a:avLst/>
            </a:prstGeom>
            <a:gradFill flip="none" rotWithShape="1">
              <a:gsLst>
                <a:gs pos="0">
                  <a:schemeClr val="bg2">
                    <a:lumMod val="90000"/>
                    <a:shade val="30000"/>
                    <a:satMod val="115000"/>
                  </a:schemeClr>
                </a:gs>
                <a:gs pos="50000">
                  <a:schemeClr val="bg2">
                    <a:lumMod val="90000"/>
                    <a:shade val="67500"/>
                    <a:satMod val="115000"/>
                  </a:schemeClr>
                </a:gs>
                <a:gs pos="100000">
                  <a:schemeClr val="bg2">
                    <a:lumMod val="90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/>
                <a:ea typeface="+mn-ea"/>
                <a:cs typeface="Tahoma" panose="020B0604030504040204" pitchFamily="34" charset="0"/>
              </a:endParaRPr>
            </a:p>
          </p:txBody>
        </p:sp>
        <p:sp>
          <p:nvSpPr>
            <p:cNvPr id="11" name="Text Box 26"/>
            <p:cNvSpPr txBox="1">
              <a:spLocks noChangeArrowheads="1"/>
            </p:cNvSpPr>
            <p:nvPr/>
          </p:nvSpPr>
          <p:spPr bwMode="auto">
            <a:xfrm flipH="1">
              <a:off x="106955225" y="108461478"/>
              <a:ext cx="6364372" cy="2857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0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195" tIns="36195" rIns="36195" bIns="3619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766816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587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Measures of Dispersion</a:t>
              </a:r>
              <a:endParaRPr kumimoji="0" lang="ar-SA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/>
                <a:ea typeface="+mn-ea"/>
                <a:cs typeface="Tahoma" panose="020B0604030504040204" pitchFamily="34" charset="0"/>
              </a:endParaRPr>
            </a:p>
          </p:txBody>
        </p:sp>
        <p:sp>
          <p:nvSpPr>
            <p:cNvPr id="13" name="Text Box 28"/>
            <p:cNvSpPr txBox="1">
              <a:spLocks noChangeArrowheads="1"/>
            </p:cNvSpPr>
            <p:nvPr/>
          </p:nvSpPr>
          <p:spPr bwMode="auto">
            <a:xfrm flipH="1">
              <a:off x="106943868" y="107967780"/>
              <a:ext cx="5781672" cy="493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0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195" tIns="36195" rIns="36195" bIns="36195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76681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EG" sz="3600" b="0" i="0" u="none" strike="noStrike" kern="1200" cap="all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>
                    <a:reflection blurRad="12700" stA="48000" endA="300" endPos="55000" dir="5400000" sy="-90000" algn="bl" rotWithShape="0"/>
                  </a:effectLst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مقاييس التشتت أو الانتشار</a:t>
              </a:r>
              <a:endParaRPr kumimoji="0" lang="ar-SA" sz="23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Franklin Gothic Heavy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20" name="Rectangle 30" hidden="1"/>
            <p:cNvSpPr>
              <a:spLocks noChangeArrowheads="1"/>
            </p:cNvSpPr>
            <p:nvPr/>
          </p:nvSpPr>
          <p:spPr bwMode="auto">
            <a:xfrm>
              <a:off x="108458176" y="109118630"/>
              <a:ext cx="675199" cy="67519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/>
                <a:ea typeface="+mn-ea"/>
                <a:cs typeface="Tahoma" panose="020B0604030504040204" pitchFamily="34" charset="0"/>
              </a:endParaRPr>
            </a:p>
          </p:txBody>
        </p:sp>
        <p:sp>
          <p:nvSpPr>
            <p:cNvPr id="15" name="Rectangle 32"/>
            <p:cNvSpPr>
              <a:spLocks noChangeArrowheads="1"/>
            </p:cNvSpPr>
            <p:nvPr/>
          </p:nvSpPr>
          <p:spPr bwMode="auto">
            <a:xfrm>
              <a:off x="113412252" y="107967780"/>
              <a:ext cx="88608" cy="4285296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/>
                <a:ea typeface="+mn-ea"/>
                <a:cs typeface="Tahoma" panose="020B0604030504040204" pitchFamily="34" charset="0"/>
              </a:endParaRPr>
            </a:p>
          </p:txBody>
        </p:sp>
      </p:grpSp>
      <p:sp>
        <p:nvSpPr>
          <p:cNvPr id="29" name="AutoShape 35"/>
          <p:cNvSpPr>
            <a:spLocks noChangeArrowheads="1"/>
          </p:cNvSpPr>
          <p:nvPr/>
        </p:nvSpPr>
        <p:spPr bwMode="auto">
          <a:xfrm>
            <a:off x="122743" y="1622443"/>
            <a:ext cx="6872128" cy="4945916"/>
          </a:xfrm>
          <a:prstGeom prst="roundRect">
            <a:avLst>
              <a:gd name="adj" fmla="val 4056"/>
            </a:avLst>
          </a:prstGeom>
          <a:solidFill>
            <a:srgbClr val="FFFFFF"/>
          </a:solidFill>
          <a:ln w="9525" algn="in">
            <a:solidFill>
              <a:srgbClr val="FFC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1090331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implified Arabic" pitchFamily="18" charset="-78"/>
              <a:ea typeface="+mn-ea"/>
              <a:cs typeface="Simplified Arabic" pitchFamily="18" charset="-78"/>
            </a:endParaRPr>
          </a:p>
        </p:txBody>
      </p:sp>
      <p:sp>
        <p:nvSpPr>
          <p:cNvPr id="30" name="Line 36"/>
          <p:cNvSpPr>
            <a:spLocks noChangeShapeType="1"/>
          </p:cNvSpPr>
          <p:nvPr/>
        </p:nvSpPr>
        <p:spPr bwMode="auto">
          <a:xfrm flipV="1">
            <a:off x="134466" y="1445431"/>
            <a:ext cx="0" cy="476107"/>
          </a:xfrm>
          <a:prstGeom prst="line">
            <a:avLst/>
          </a:prstGeom>
          <a:noFill/>
          <a:ln w="9525" algn="ctr">
            <a:solidFill>
              <a:srgbClr val="FFC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090331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2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+mn-ea"/>
              <a:cs typeface="Tahoma" panose="020B0604030504040204" pitchFamily="34" charset="0"/>
            </a:endParaRPr>
          </a:p>
        </p:txBody>
      </p:sp>
      <p:sp>
        <p:nvSpPr>
          <p:cNvPr id="33" name="Rectangle 39"/>
          <p:cNvSpPr>
            <a:spLocks noChangeArrowheads="1"/>
          </p:cNvSpPr>
          <p:nvPr/>
        </p:nvSpPr>
        <p:spPr bwMode="auto">
          <a:xfrm>
            <a:off x="2353044" y="1404812"/>
            <a:ext cx="6293430" cy="5441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090331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2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+mn-ea"/>
              <a:cs typeface="Tahoma" panose="020B0604030504040204" pitchFamily="34" charset="0"/>
            </a:endParaRPr>
          </a:p>
        </p:txBody>
      </p:sp>
      <p:sp>
        <p:nvSpPr>
          <p:cNvPr id="34" name="Line 40"/>
          <p:cNvSpPr>
            <a:spLocks noChangeShapeType="1"/>
          </p:cNvSpPr>
          <p:nvPr/>
        </p:nvSpPr>
        <p:spPr bwMode="auto">
          <a:xfrm>
            <a:off x="134467" y="1467792"/>
            <a:ext cx="8545155" cy="0"/>
          </a:xfrm>
          <a:prstGeom prst="line">
            <a:avLst/>
          </a:prstGeom>
          <a:noFill/>
          <a:ln w="9525" algn="ctr">
            <a:solidFill>
              <a:srgbClr val="FFC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090331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2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+mn-ea"/>
              <a:cs typeface="Tahoma" panose="020B0604030504040204" pitchFamily="34" charset="0"/>
            </a:endParaRPr>
          </a:p>
        </p:txBody>
      </p:sp>
      <p:pic>
        <p:nvPicPr>
          <p:cNvPr id="28" name="Picture 2"/>
          <p:cNvPicPr>
            <a:picLocks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30" t="4544" r="4217" b="4453"/>
          <a:stretch/>
        </p:blipFill>
        <p:spPr bwMode="auto">
          <a:xfrm>
            <a:off x="7010497" y="1577366"/>
            <a:ext cx="1856376" cy="5142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" name="عنصر نائب للنص 8"/>
          <p:cNvSpPr txBox="1">
            <a:spLocks/>
          </p:cNvSpPr>
          <p:nvPr/>
        </p:nvSpPr>
        <p:spPr>
          <a:xfrm>
            <a:off x="7038407" y="1852162"/>
            <a:ext cx="1828466" cy="4388571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lIns="76682" tIns="38341" rIns="76682" bIns="38341"/>
          <a:lstStyle>
            <a:lvl1pPr marL="408874" indent="-408874" algn="r" defTabSz="1090331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3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85894" indent="-340728" algn="r" defTabSz="1090331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62913" indent="-272583" algn="r" defTabSz="1090331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08078" indent="-272583" algn="r" defTabSz="1090331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53244" indent="-272583" algn="r" defTabSz="1090331" rtl="1" eaLnBrk="1" latinLnBrk="0" hangingPunct="1">
              <a:spcBef>
                <a:spcPct val="20000"/>
              </a:spcBef>
              <a:buFont typeface="Arial" pitchFamily="34" charset="0"/>
              <a:buChar char="»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98409" indent="-272583" algn="r" defTabSz="1090331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43574" indent="-272583" algn="r" defTabSz="1090331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88740" indent="-272583" algn="r" defTabSz="1090331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33905" indent="-272583" algn="r" defTabSz="1090331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766816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71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ar-EG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ar-EG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  </a:t>
            </a:r>
            <a:r>
              <a:rPr kumimoji="0" lang="ar-SA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التشتت لمجموعة </a:t>
            </a:r>
            <a:r>
              <a:rPr kumimoji="0" lang="ar-SA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من البيانات دراسة مدى التباعد أو التقارب لهذه البيانات عن بعضها البعض  أي عن وسطها </a:t>
            </a:r>
            <a:r>
              <a:rPr kumimoji="0" lang="ar-SA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الحسابي</a:t>
            </a:r>
            <a:r>
              <a:rPr kumimoji="0" lang="ar-EG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.</a:t>
            </a:r>
          </a:p>
          <a:p>
            <a:pPr marL="0" marR="0" lvl="0" indent="0" algn="just" defTabSz="766816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71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ar-EG" sz="14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just" defTabSz="766816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71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ar-SA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ar-EG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 </a:t>
            </a:r>
            <a:r>
              <a:rPr kumimoji="0" lang="ar-SA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فكلما </a:t>
            </a:r>
            <a:r>
              <a:rPr kumimoji="0" lang="ar-SA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كانت البيانات قريبة من بعضها البعض أي قريبة من وسطها الحسابي كانت هذه البيانات (غير </a:t>
            </a:r>
            <a:r>
              <a:rPr kumimoji="0" lang="ar-SA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مشتتة)</a:t>
            </a:r>
            <a:r>
              <a:rPr kumimoji="0" lang="ar-EG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.</a:t>
            </a:r>
          </a:p>
          <a:p>
            <a:pPr marL="0" marR="0" lvl="0" indent="0" algn="just" defTabSz="766816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71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ar-EG" sz="14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just" defTabSz="766816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71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ar-SA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ar-EG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  </a:t>
            </a:r>
            <a:r>
              <a:rPr kumimoji="0" lang="ar-SA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وكلما </a:t>
            </a:r>
            <a:r>
              <a:rPr kumimoji="0" lang="ar-SA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كانت البيانات بعيدة عن بعضها البعض بعيدة من وسطها الحسابي كانت هذه البيانات (متباعدة أو </a:t>
            </a:r>
            <a:r>
              <a:rPr kumimoji="0" lang="ar-SA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مشتتة) </a:t>
            </a:r>
            <a:endParaRPr kumimoji="0" lang="ar-SA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+mn-ea"/>
              <a:cs typeface="Tahoma" panose="020B0604030504040204" pitchFamily="34" charset="0"/>
            </a:endParaRPr>
          </a:p>
        </p:txBody>
      </p:sp>
      <p:sp>
        <p:nvSpPr>
          <p:cNvPr id="21" name="شكل بيضاوي 6"/>
          <p:cNvSpPr/>
          <p:nvPr/>
        </p:nvSpPr>
        <p:spPr>
          <a:xfrm>
            <a:off x="5020574" y="1852162"/>
            <a:ext cx="1604513" cy="1447800"/>
          </a:xfrm>
          <a:prstGeom prst="ellipse">
            <a:avLst/>
          </a:prstGeom>
          <a:gradFill rotWithShape="1">
            <a:gsLst>
              <a:gs pos="0">
                <a:srgbClr val="31B6FD">
                  <a:tint val="96000"/>
                  <a:satMod val="120000"/>
                  <a:lumMod val="120000"/>
                </a:srgbClr>
              </a:gs>
              <a:gs pos="100000">
                <a:srgbClr val="31B6FD">
                  <a:shade val="89000"/>
                  <a:lumMod val="90000"/>
                </a:srgbClr>
              </a:gs>
            </a:gsLst>
            <a:lin ang="5400000" scaled="0"/>
          </a:gradFill>
          <a:ln>
            <a:noFill/>
          </a:ln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rgbClr val="31B6FD">
                <a:shade val="25000"/>
                <a:satMod val="180000"/>
              </a:srgbClr>
            </a:contourClr>
          </a:sp3d>
        </p:spPr>
        <p:txBody>
          <a:bodyPr rtlCol="1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ndara"/>
                <a:ea typeface="+mn-ea"/>
                <a:cs typeface="Arial"/>
              </a:rPr>
              <a:t>كلما قل تشتت البيانات</a:t>
            </a:r>
            <a:endParaRPr kumimoji="0" lang="ar-SA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ndara"/>
              <a:ea typeface="+mn-ea"/>
              <a:cs typeface="Arial"/>
            </a:endParaRPr>
          </a:p>
        </p:txBody>
      </p:sp>
      <p:sp>
        <p:nvSpPr>
          <p:cNvPr id="25" name="سهم إلى اليسار 7"/>
          <p:cNvSpPr/>
          <p:nvPr/>
        </p:nvSpPr>
        <p:spPr>
          <a:xfrm rot="19757090">
            <a:off x="4402228" y="3185663"/>
            <a:ext cx="802257" cy="228600"/>
          </a:xfrm>
          <a:prstGeom prst="leftArrow">
            <a:avLst/>
          </a:prstGeom>
          <a:gradFill rotWithShape="1">
            <a:gsLst>
              <a:gs pos="0">
                <a:srgbClr val="31B6FD">
                  <a:tint val="96000"/>
                  <a:satMod val="120000"/>
                  <a:lumMod val="120000"/>
                </a:srgbClr>
              </a:gs>
              <a:gs pos="100000">
                <a:srgbClr val="31B6FD">
                  <a:shade val="89000"/>
                  <a:lumMod val="90000"/>
                </a:srgbClr>
              </a:gs>
            </a:gsLst>
            <a:lin ang="5400000" scaled="0"/>
          </a:gradFill>
          <a:ln w="9525" cap="flat" cmpd="sng" algn="ctr">
            <a:solidFill>
              <a:srgbClr val="31B6FD"/>
            </a:solidFill>
            <a:prstDash val="solid"/>
          </a:ln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p:spPr>
        <p:txBody>
          <a:bodyPr rtlCol="1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ndara"/>
              <a:ea typeface="+mn-ea"/>
              <a:cs typeface="Arial"/>
            </a:endParaRPr>
          </a:p>
        </p:txBody>
      </p:sp>
      <p:sp>
        <p:nvSpPr>
          <p:cNvPr id="26" name="شكل بيضاوي 8"/>
          <p:cNvSpPr/>
          <p:nvPr/>
        </p:nvSpPr>
        <p:spPr>
          <a:xfrm>
            <a:off x="2886908" y="3124200"/>
            <a:ext cx="1604513" cy="1600200"/>
          </a:xfrm>
          <a:prstGeom prst="ellipse">
            <a:avLst/>
          </a:prstGeom>
          <a:gradFill rotWithShape="1">
            <a:gsLst>
              <a:gs pos="0">
                <a:srgbClr val="5BD078">
                  <a:tint val="96000"/>
                  <a:satMod val="120000"/>
                  <a:lumMod val="120000"/>
                </a:srgbClr>
              </a:gs>
              <a:gs pos="100000">
                <a:srgbClr val="5BD078">
                  <a:shade val="89000"/>
                  <a:lumMod val="90000"/>
                </a:srgbClr>
              </a:gs>
            </a:gsLst>
            <a:lin ang="5400000" scaled="0"/>
          </a:gradFill>
          <a:ln>
            <a:noFill/>
          </a:ln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rgbClr val="5BD078">
                <a:shade val="25000"/>
                <a:satMod val="180000"/>
              </a:srgbClr>
            </a:contourClr>
          </a:sp3d>
        </p:spPr>
        <p:txBody>
          <a:bodyPr rtlCol="1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ndara"/>
                <a:ea typeface="+mn-ea"/>
                <a:cs typeface="Arial"/>
              </a:rPr>
              <a:t>كلما اقتربت من متوسطها</a:t>
            </a:r>
            <a:endParaRPr kumimoji="0" lang="ar-SA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ndara"/>
              <a:ea typeface="+mn-ea"/>
              <a:cs typeface="Arial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4341523"/>
            <a:ext cx="8842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شكل بيضاوي 11"/>
          <p:cNvSpPr/>
          <p:nvPr/>
        </p:nvSpPr>
        <p:spPr>
          <a:xfrm>
            <a:off x="609600" y="4619751"/>
            <a:ext cx="1604513" cy="1600200"/>
          </a:xfrm>
          <a:prstGeom prst="ellipse">
            <a:avLst/>
          </a:prstGeom>
          <a:gradFill rotWithShape="1">
            <a:gsLst>
              <a:gs pos="0">
                <a:srgbClr val="05E0DB">
                  <a:tint val="96000"/>
                  <a:satMod val="120000"/>
                  <a:lumMod val="120000"/>
                </a:srgbClr>
              </a:gs>
              <a:gs pos="100000">
                <a:srgbClr val="05E0DB">
                  <a:shade val="89000"/>
                  <a:lumMod val="90000"/>
                </a:srgbClr>
              </a:gs>
            </a:gsLst>
            <a:lin ang="5400000" scaled="0"/>
          </a:gradFill>
          <a:ln>
            <a:noFill/>
          </a:ln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rgbClr val="05E0DB">
                <a:shade val="25000"/>
                <a:satMod val="180000"/>
              </a:srgbClr>
            </a:contourClr>
          </a:sp3d>
        </p:spPr>
        <p:txBody>
          <a:bodyPr rtlCol="1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ndara"/>
                <a:ea typeface="+mn-ea"/>
                <a:cs typeface="Arial"/>
              </a:rPr>
              <a:t>كلما كانت أقرب للتجانس</a:t>
            </a:r>
            <a:endParaRPr kumimoji="0" lang="ar-SA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ndara"/>
              <a:ea typeface="+mn-ea"/>
              <a:cs typeface="Arial"/>
            </a:endParaRPr>
          </a:p>
        </p:txBody>
      </p:sp>
      <p:sp>
        <p:nvSpPr>
          <p:cNvPr id="35" name="شكل بيضاوي 6"/>
          <p:cNvSpPr/>
          <p:nvPr/>
        </p:nvSpPr>
        <p:spPr>
          <a:xfrm>
            <a:off x="620740" y="1847035"/>
            <a:ext cx="1604513" cy="1447800"/>
          </a:xfrm>
          <a:prstGeom prst="ellipse">
            <a:avLst/>
          </a:prstGeom>
          <a:gradFill rotWithShape="1">
            <a:gsLst>
              <a:gs pos="0">
                <a:srgbClr val="31B6FD">
                  <a:tint val="96000"/>
                  <a:satMod val="120000"/>
                  <a:lumMod val="120000"/>
                </a:srgbClr>
              </a:gs>
              <a:gs pos="100000">
                <a:srgbClr val="31B6FD">
                  <a:shade val="89000"/>
                  <a:lumMod val="90000"/>
                </a:srgbClr>
              </a:gs>
            </a:gsLst>
            <a:lin ang="5400000" scaled="0"/>
          </a:gradFill>
          <a:ln>
            <a:noFill/>
          </a:ln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rgbClr val="31B6FD">
                <a:shade val="25000"/>
                <a:satMod val="180000"/>
              </a:srgbClr>
            </a:contourClr>
          </a:sp3d>
        </p:spPr>
        <p:txBody>
          <a:bodyPr rtlCol="1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ndara"/>
                <a:ea typeface="+mn-ea"/>
                <a:cs typeface="Arial"/>
              </a:rPr>
              <a:t>كلما </a:t>
            </a:r>
            <a:r>
              <a:rPr kumimoji="0" lang="ar-EG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ndara"/>
                <a:ea typeface="+mn-ea"/>
                <a:cs typeface="Arial"/>
              </a:rPr>
              <a:t>زاد</a:t>
            </a:r>
            <a:r>
              <a:rPr kumimoji="0" lang="ar-SA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ndara"/>
                <a:ea typeface="+mn-ea"/>
                <a:cs typeface="Arial"/>
              </a:rPr>
              <a:t> تشتت البيانات</a:t>
            </a:r>
            <a:endParaRPr kumimoji="0" lang="ar-SA" sz="20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ndara"/>
              <a:ea typeface="+mn-ea"/>
              <a:cs typeface="Arial"/>
            </a:endParaRPr>
          </a:p>
        </p:txBody>
      </p:sp>
      <p:sp>
        <p:nvSpPr>
          <p:cNvPr id="36" name="شكل بيضاوي 6"/>
          <p:cNvSpPr/>
          <p:nvPr/>
        </p:nvSpPr>
        <p:spPr>
          <a:xfrm>
            <a:off x="5192740" y="4845308"/>
            <a:ext cx="1604513" cy="1447800"/>
          </a:xfrm>
          <a:prstGeom prst="ellipse">
            <a:avLst/>
          </a:prstGeom>
          <a:gradFill rotWithShape="1">
            <a:gsLst>
              <a:gs pos="0">
                <a:srgbClr val="31B6FD">
                  <a:tint val="96000"/>
                  <a:satMod val="120000"/>
                  <a:lumMod val="120000"/>
                </a:srgbClr>
              </a:gs>
              <a:gs pos="100000">
                <a:srgbClr val="31B6FD">
                  <a:shade val="89000"/>
                  <a:lumMod val="90000"/>
                </a:srgbClr>
              </a:gs>
            </a:gsLst>
            <a:lin ang="5400000" scaled="0"/>
          </a:gradFill>
          <a:ln>
            <a:noFill/>
          </a:ln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rgbClr val="31B6FD">
                <a:shade val="25000"/>
                <a:satMod val="180000"/>
              </a:srgbClr>
            </a:contourClr>
          </a:sp3d>
        </p:spPr>
        <p:txBody>
          <a:bodyPr rtlCol="1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ndara"/>
                <a:ea typeface="+mn-ea"/>
                <a:cs typeface="Arial"/>
              </a:rPr>
              <a:t>كلما </a:t>
            </a:r>
            <a:r>
              <a:rPr kumimoji="0" lang="ar-EG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ndara"/>
                <a:ea typeface="+mn-ea"/>
                <a:cs typeface="Arial"/>
              </a:rPr>
              <a:t>بعدت</a:t>
            </a:r>
            <a:r>
              <a:rPr kumimoji="0" lang="ar-SA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ndara"/>
                <a:ea typeface="+mn-ea"/>
                <a:cs typeface="Arial"/>
              </a:rPr>
              <a:t> </a:t>
            </a:r>
            <a:r>
              <a:rPr kumimoji="0" lang="ar-EG" sz="18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ndara"/>
                <a:ea typeface="+mn-ea"/>
                <a:cs typeface="Arial"/>
              </a:rPr>
              <a:t> عن متوسطها </a:t>
            </a:r>
            <a:r>
              <a:rPr kumimoji="0" lang="ar-EG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ndara"/>
                <a:ea typeface="+mn-ea"/>
                <a:cs typeface="Arial"/>
              </a:rPr>
              <a:t>و</a:t>
            </a:r>
            <a:r>
              <a:rPr kumimoji="0" lang="ar-SA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ndara"/>
                <a:ea typeface="+mn-ea"/>
                <a:cs typeface="Arial"/>
              </a:rPr>
              <a:t>تشتت البيانات</a:t>
            </a:r>
            <a:endParaRPr kumimoji="0" lang="ar-SA" sz="1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ndara"/>
              <a:ea typeface="+mn-ea"/>
              <a:cs typeface="Arial"/>
            </a:endParaRPr>
          </a:p>
        </p:txBody>
      </p:sp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2671" y="2782887"/>
            <a:ext cx="8842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3600" y="4503995"/>
            <a:ext cx="8842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8528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5" grpId="0" animBg="1"/>
      <p:bldP spid="26" grpId="0" animBg="1"/>
      <p:bldP spid="32" grpId="0" animBg="1"/>
      <p:bldP spid="35" grpId="0" animBg="1"/>
      <p:bldP spid="3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832" y="48"/>
            <a:ext cx="9143346" cy="6857143"/>
            <a:chOff x="106855260" y="107967780"/>
            <a:chExt cx="6645600" cy="4285296"/>
          </a:xfrm>
        </p:grpSpPr>
        <p:sp>
          <p:nvSpPr>
            <p:cNvPr id="3" name="Rectangle 15"/>
            <p:cNvSpPr>
              <a:spLocks noChangeArrowheads="1"/>
            </p:cNvSpPr>
            <p:nvPr/>
          </p:nvSpPr>
          <p:spPr bwMode="auto">
            <a:xfrm flipH="1">
              <a:off x="106855260" y="107967780"/>
              <a:ext cx="6556992" cy="49369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  <p:grpSp>
          <p:nvGrpSpPr>
            <p:cNvPr id="4" name="Group 16"/>
            <p:cNvGrpSpPr>
              <a:grpSpLocks/>
            </p:cNvGrpSpPr>
            <p:nvPr/>
          </p:nvGrpSpPr>
          <p:grpSpPr bwMode="auto">
            <a:xfrm>
              <a:off x="112947060" y="108101490"/>
              <a:ext cx="221520" cy="225428"/>
              <a:chOff x="112947060" y="108101490"/>
              <a:chExt cx="221520" cy="225428"/>
            </a:xfrm>
          </p:grpSpPr>
          <p:sp>
            <p:nvSpPr>
              <p:cNvPr id="22" name="AutoShape 17"/>
              <p:cNvSpPr>
                <a:spLocks noChangeArrowheads="1"/>
              </p:cNvSpPr>
              <p:nvPr/>
            </p:nvSpPr>
            <p:spPr bwMode="auto">
              <a:xfrm flipH="1">
                <a:off x="112947060" y="108101490"/>
                <a:ext cx="221520" cy="43349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AutoShape 18"/>
              <p:cNvSpPr>
                <a:spLocks noChangeArrowheads="1"/>
              </p:cNvSpPr>
              <p:nvPr/>
            </p:nvSpPr>
            <p:spPr bwMode="auto">
              <a:xfrm flipH="1">
                <a:off x="112947060" y="108192052"/>
                <a:ext cx="221520" cy="43349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AutoShape 19"/>
              <p:cNvSpPr>
                <a:spLocks noChangeArrowheads="1"/>
              </p:cNvSpPr>
              <p:nvPr/>
            </p:nvSpPr>
            <p:spPr bwMode="auto">
              <a:xfrm flipH="1">
                <a:off x="112947060" y="108283569"/>
                <a:ext cx="221520" cy="43349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" name="Rectangle 20"/>
            <p:cNvSpPr>
              <a:spLocks noChangeArrowheads="1"/>
            </p:cNvSpPr>
            <p:nvPr/>
          </p:nvSpPr>
          <p:spPr bwMode="auto">
            <a:xfrm flipH="1">
              <a:off x="106855260" y="108747196"/>
              <a:ext cx="6527735" cy="350588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  <p:sp>
          <p:nvSpPr>
            <p:cNvPr id="7" name="Rectangle 22"/>
            <p:cNvSpPr>
              <a:spLocks noChangeArrowheads="1"/>
            </p:cNvSpPr>
            <p:nvPr/>
          </p:nvSpPr>
          <p:spPr bwMode="auto">
            <a:xfrm flipH="1">
              <a:off x="113168580" y="108747196"/>
              <a:ext cx="331631" cy="3505880"/>
            </a:xfrm>
            <a:prstGeom prst="rect">
              <a:avLst/>
            </a:prstGeom>
            <a:gradFill flip="none" rotWithShape="1">
              <a:gsLst>
                <a:gs pos="0">
                  <a:schemeClr val="bg2">
                    <a:lumMod val="90000"/>
                    <a:shade val="30000"/>
                    <a:satMod val="115000"/>
                  </a:schemeClr>
                </a:gs>
                <a:gs pos="50000">
                  <a:schemeClr val="bg2">
                    <a:lumMod val="90000"/>
                    <a:shade val="67500"/>
                    <a:satMod val="115000"/>
                  </a:schemeClr>
                </a:gs>
                <a:gs pos="100000">
                  <a:schemeClr val="bg2">
                    <a:lumMod val="90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  <p:sp>
          <p:nvSpPr>
            <p:cNvPr id="11" name="Text Box 26"/>
            <p:cNvSpPr txBox="1">
              <a:spLocks noChangeArrowheads="1"/>
            </p:cNvSpPr>
            <p:nvPr/>
          </p:nvSpPr>
          <p:spPr bwMode="auto">
            <a:xfrm flipH="1">
              <a:off x="106955225" y="108461478"/>
              <a:ext cx="6364372" cy="2857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0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195" tIns="36195" rIns="36195" bIns="36195" numCol="1" anchor="t" anchorCtr="0" compatLnSpc="1">
              <a:prstTxWarp prst="textNoShape">
                <a:avLst/>
              </a:prstTxWarp>
            </a:bodyPr>
            <a:lstStyle/>
            <a:p>
              <a:pPr algn="ctr" defTabSz="766816" rtl="1" fontAlgn="base">
                <a:spcBef>
                  <a:spcPct val="0"/>
                </a:spcBef>
                <a:spcAft>
                  <a:spcPts val="587"/>
                </a:spcAft>
              </a:pPr>
              <a:r>
                <a:rPr lang="en-US" sz="2800" b="1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Measures of Dispersion</a:t>
              </a:r>
              <a:endParaRPr lang="ar-SA" sz="2000" dirty="0">
                <a:solidFill>
                  <a:srgbClr val="000000"/>
                </a:solidFill>
              </a:endParaRPr>
            </a:p>
          </p:txBody>
        </p:sp>
        <p:sp>
          <p:nvSpPr>
            <p:cNvPr id="13" name="Text Box 28"/>
            <p:cNvSpPr txBox="1">
              <a:spLocks noChangeArrowheads="1"/>
            </p:cNvSpPr>
            <p:nvPr/>
          </p:nvSpPr>
          <p:spPr bwMode="auto">
            <a:xfrm flipH="1">
              <a:off x="106943868" y="107967780"/>
              <a:ext cx="5781672" cy="493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0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195" tIns="36195" rIns="36195" bIns="36195" numCol="1" anchor="ctr" anchorCtr="0" compatLnSpc="1">
              <a:prstTxWarp prst="textNoShape">
                <a:avLst/>
              </a:prstTxWarp>
            </a:bodyPr>
            <a:lstStyle/>
            <a:p>
              <a:pPr algn="ctr" defTabSz="766816" fontAlgn="base">
                <a:spcBef>
                  <a:spcPct val="0"/>
                </a:spcBef>
                <a:spcAft>
                  <a:spcPct val="0"/>
                </a:spcAft>
              </a:pPr>
              <a:r>
                <a:rPr lang="ar-EG" sz="3600" cap="all" dirty="0">
                  <a:solidFill>
                    <a:srgbClr val="FFFF00"/>
                  </a:solidFill>
                  <a:effectLst>
                    <a:reflection blurRad="12700" stA="48000" endA="300" endPos="55000" dir="5400000" sy="-90000" algn="bl" rotWithShape="0"/>
                  </a:effectLst>
                  <a:latin typeface="Arial" pitchFamily="34" charset="0"/>
                  <a:cs typeface="Arial" pitchFamily="34" charset="0"/>
                </a:rPr>
                <a:t>مقاييس التشتت أو الانتشار</a:t>
              </a:r>
              <a:endParaRPr lang="ar-SA" sz="2300" dirty="0">
                <a:solidFill>
                  <a:srgbClr val="FFFF00"/>
                </a:solidFill>
                <a:latin typeface="Franklin Gothic Heavy" pitchFamily="34" charset="0"/>
                <a:cs typeface="Arial" pitchFamily="34" charset="0"/>
              </a:endParaRPr>
            </a:p>
          </p:txBody>
        </p:sp>
        <p:sp>
          <p:nvSpPr>
            <p:cNvPr id="20" name="Rectangle 30" hidden="1"/>
            <p:cNvSpPr>
              <a:spLocks noChangeArrowheads="1"/>
            </p:cNvSpPr>
            <p:nvPr/>
          </p:nvSpPr>
          <p:spPr bwMode="auto">
            <a:xfrm>
              <a:off x="108458176" y="109118630"/>
              <a:ext cx="675199" cy="67519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  <p:sp>
          <p:nvSpPr>
            <p:cNvPr id="15" name="Rectangle 32"/>
            <p:cNvSpPr>
              <a:spLocks noChangeArrowheads="1"/>
            </p:cNvSpPr>
            <p:nvPr/>
          </p:nvSpPr>
          <p:spPr bwMode="auto">
            <a:xfrm>
              <a:off x="113412252" y="107967780"/>
              <a:ext cx="88608" cy="4285296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</p:grpSp>
      <p:sp>
        <p:nvSpPr>
          <p:cNvPr id="29" name="AutoShape 35"/>
          <p:cNvSpPr>
            <a:spLocks noChangeArrowheads="1"/>
          </p:cNvSpPr>
          <p:nvPr/>
        </p:nvSpPr>
        <p:spPr bwMode="auto">
          <a:xfrm>
            <a:off x="122743" y="1622443"/>
            <a:ext cx="8564268" cy="4945916"/>
          </a:xfrm>
          <a:prstGeom prst="roundRect">
            <a:avLst>
              <a:gd name="adj" fmla="val 4056"/>
            </a:avLst>
          </a:prstGeom>
          <a:solidFill>
            <a:srgbClr val="FFFFFF"/>
          </a:solidFill>
          <a:ln w="9525" algn="in">
            <a:solidFill>
              <a:srgbClr val="FFC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en-US" sz="2000" b="1" dirty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0" name="Line 36"/>
          <p:cNvSpPr>
            <a:spLocks noChangeShapeType="1"/>
          </p:cNvSpPr>
          <p:nvPr/>
        </p:nvSpPr>
        <p:spPr bwMode="auto">
          <a:xfrm flipV="1">
            <a:off x="134466" y="1445431"/>
            <a:ext cx="0" cy="476107"/>
          </a:xfrm>
          <a:prstGeom prst="line">
            <a:avLst/>
          </a:prstGeom>
          <a:noFill/>
          <a:ln w="9525" algn="ctr">
            <a:solidFill>
              <a:srgbClr val="FFC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ar-SA">
              <a:solidFill>
                <a:prstClr val="black"/>
              </a:solidFill>
            </a:endParaRPr>
          </a:p>
        </p:txBody>
      </p:sp>
      <p:sp>
        <p:nvSpPr>
          <p:cNvPr id="33" name="Rectangle 39"/>
          <p:cNvSpPr>
            <a:spLocks noChangeArrowheads="1"/>
          </p:cNvSpPr>
          <p:nvPr/>
        </p:nvSpPr>
        <p:spPr bwMode="auto">
          <a:xfrm>
            <a:off x="2353044" y="1404812"/>
            <a:ext cx="6293430" cy="5441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ar-SA">
              <a:solidFill>
                <a:prstClr val="black"/>
              </a:solidFill>
            </a:endParaRPr>
          </a:p>
        </p:txBody>
      </p:sp>
      <p:sp>
        <p:nvSpPr>
          <p:cNvPr id="34" name="Line 40"/>
          <p:cNvSpPr>
            <a:spLocks noChangeShapeType="1"/>
          </p:cNvSpPr>
          <p:nvPr/>
        </p:nvSpPr>
        <p:spPr bwMode="auto">
          <a:xfrm>
            <a:off x="134467" y="1467792"/>
            <a:ext cx="8545155" cy="0"/>
          </a:xfrm>
          <a:prstGeom prst="line">
            <a:avLst/>
          </a:prstGeom>
          <a:noFill/>
          <a:ln w="9525" algn="ctr">
            <a:solidFill>
              <a:srgbClr val="FFC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ar-SA">
              <a:solidFill>
                <a:prstClr val="black"/>
              </a:solidFill>
            </a:endParaRPr>
          </a:p>
        </p:txBody>
      </p:sp>
      <p:graphicFrame>
        <p:nvGraphicFramePr>
          <p:cNvPr id="39" name="رسم تخطيطي 14"/>
          <p:cNvGraphicFramePr/>
          <p:nvPr>
            <p:extLst>
              <p:ext uri="{D42A27DB-BD31-4B8C-83A1-F6EECF244321}">
                <p14:modId xmlns:p14="http://schemas.microsoft.com/office/powerpoint/2010/main" val="4114861129"/>
              </p:ext>
            </p:extLst>
          </p:nvPr>
        </p:nvGraphicFramePr>
        <p:xfrm>
          <a:off x="134466" y="1704428"/>
          <a:ext cx="8512007" cy="46201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85044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graphicEl>
                                              <a:dgm id="{4FC0124F-FD88-4A36-B670-3496A1EAEF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>
                                            <p:graphicEl>
                                              <a:dgm id="{4FC0124F-FD88-4A36-B670-3496A1EAEF5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graphicEl>
                                              <a:dgm id="{85DC47F8-888F-4B5A-AFD4-49611A2C8D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9">
                                            <p:graphicEl>
                                              <a:dgm id="{85DC47F8-888F-4B5A-AFD4-49611A2C8D5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graphicEl>
                                              <a:dgm id="{390D0BAA-34C9-42FA-B4B1-11041FA935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9">
                                            <p:graphicEl>
                                              <a:dgm id="{390D0BAA-34C9-42FA-B4B1-11041FA9357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graphicEl>
                                              <a:dgm id="{7278079E-44A7-4E80-BE6E-C7909BDB9A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9">
                                            <p:graphicEl>
                                              <a:dgm id="{7278079E-44A7-4E80-BE6E-C7909BDB9A0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graphicEl>
                                              <a:dgm id="{7E80142A-61E2-45E9-A0BC-0ABCFCC28A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9">
                                            <p:graphicEl>
                                              <a:dgm id="{7E80142A-61E2-45E9-A0BC-0ABCFCC28AD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graphicEl>
                                              <a:dgm id="{6415383F-FFC2-4295-A5E0-DAA49D350D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9">
                                            <p:graphicEl>
                                              <a:dgm id="{6415383F-FFC2-4295-A5E0-DAA49D350D5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graphicEl>
                                              <a:dgm id="{CF062D94-D382-42F1-9BCC-6D39E76E2A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9">
                                            <p:graphicEl>
                                              <a:dgm id="{CF062D94-D382-42F1-9BCC-6D39E76E2A3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graphicEl>
                                              <a:dgm id="{125557E9-4FE1-4F76-AA7C-BA523A0D69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9">
                                            <p:graphicEl>
                                              <a:dgm id="{125557E9-4FE1-4F76-AA7C-BA523A0D69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graphicEl>
                                              <a:dgm id="{3F4A3FE9-0F93-4FD6-83A7-CD7D736D9E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9">
                                            <p:graphicEl>
                                              <a:dgm id="{3F4A3FE9-0F93-4FD6-83A7-CD7D736D9E1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graphicEl>
                                              <a:dgm id="{D5AC044D-E9B3-4FFF-A495-2B923D3EE6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9">
                                            <p:graphicEl>
                                              <a:dgm id="{D5AC044D-E9B3-4FFF-A495-2B923D3EE61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graphicEl>
                                              <a:dgm id="{261E28A6-FD1D-483A-9187-2BFB256084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9">
                                            <p:graphicEl>
                                              <a:dgm id="{261E28A6-FD1D-483A-9187-2BFB256084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graphicEl>
                                              <a:dgm id="{AA4DB6A1-CF22-4CC0-A6C7-27C75EFC99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9">
                                            <p:graphicEl>
                                              <a:dgm id="{AA4DB6A1-CF22-4CC0-A6C7-27C75EFC99B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graphicEl>
                                              <a:dgm id="{2E7EE312-322E-46E7-A288-B9A7ED5313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9">
                                            <p:graphicEl>
                                              <a:dgm id="{2E7EE312-322E-46E7-A288-B9A7ED5313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graphicEl>
                                              <a:dgm id="{7E7E070B-8DEB-458E-A59D-A4D6CF1FF3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9">
                                            <p:graphicEl>
                                              <a:dgm id="{7E7E070B-8DEB-458E-A59D-A4D6CF1FF39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graphicEl>
                                              <a:dgm id="{5685CFB7-D3D7-4FF4-B34D-9E2DBA4335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9">
                                            <p:graphicEl>
                                              <a:dgm id="{5685CFB7-D3D7-4FF4-B34D-9E2DBA4335E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graphicEl>
                                              <a:dgm id="{015EC669-AE0C-4C79-9EE2-96B698E0EA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9">
                                            <p:graphicEl>
                                              <a:dgm id="{015EC669-AE0C-4C79-9EE2-96B698E0EA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graphicEl>
                                              <a:dgm id="{8F11DE6F-9737-47BE-9148-91BF0E586C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9">
                                            <p:graphicEl>
                                              <a:dgm id="{8F11DE6F-9737-47BE-9148-91BF0E586CC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9" grpId="0">
        <p:bldSub>
          <a:bldDgm bld="lvl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0" y="-138071"/>
            <a:ext cx="9143346" cy="6857143"/>
            <a:chOff x="106855260" y="107967780"/>
            <a:chExt cx="6645600" cy="4285296"/>
          </a:xfrm>
        </p:grpSpPr>
        <p:sp>
          <p:nvSpPr>
            <p:cNvPr id="3" name="Rectangle 15"/>
            <p:cNvSpPr>
              <a:spLocks noChangeArrowheads="1"/>
            </p:cNvSpPr>
            <p:nvPr/>
          </p:nvSpPr>
          <p:spPr bwMode="auto">
            <a:xfrm flipH="1">
              <a:off x="106855260" y="107967780"/>
              <a:ext cx="6556992" cy="49369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  <p:grpSp>
          <p:nvGrpSpPr>
            <p:cNvPr id="4" name="Group 16"/>
            <p:cNvGrpSpPr>
              <a:grpSpLocks/>
            </p:cNvGrpSpPr>
            <p:nvPr/>
          </p:nvGrpSpPr>
          <p:grpSpPr bwMode="auto">
            <a:xfrm>
              <a:off x="112947060" y="108101490"/>
              <a:ext cx="221520" cy="225428"/>
              <a:chOff x="112947060" y="108101490"/>
              <a:chExt cx="221520" cy="225428"/>
            </a:xfrm>
          </p:grpSpPr>
          <p:sp>
            <p:nvSpPr>
              <p:cNvPr id="22" name="AutoShape 17"/>
              <p:cNvSpPr>
                <a:spLocks noChangeArrowheads="1"/>
              </p:cNvSpPr>
              <p:nvPr/>
            </p:nvSpPr>
            <p:spPr bwMode="auto">
              <a:xfrm flipH="1">
                <a:off x="112947060" y="108101490"/>
                <a:ext cx="221520" cy="43349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AutoShape 18"/>
              <p:cNvSpPr>
                <a:spLocks noChangeArrowheads="1"/>
              </p:cNvSpPr>
              <p:nvPr/>
            </p:nvSpPr>
            <p:spPr bwMode="auto">
              <a:xfrm flipH="1">
                <a:off x="112947060" y="108192052"/>
                <a:ext cx="221520" cy="43349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AutoShape 19"/>
              <p:cNvSpPr>
                <a:spLocks noChangeArrowheads="1"/>
              </p:cNvSpPr>
              <p:nvPr/>
            </p:nvSpPr>
            <p:spPr bwMode="auto">
              <a:xfrm flipH="1">
                <a:off x="112947060" y="108283569"/>
                <a:ext cx="221520" cy="43349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" name="Rectangle 20"/>
            <p:cNvSpPr>
              <a:spLocks noChangeArrowheads="1"/>
            </p:cNvSpPr>
            <p:nvPr/>
          </p:nvSpPr>
          <p:spPr bwMode="auto">
            <a:xfrm flipH="1">
              <a:off x="106855260" y="108747196"/>
              <a:ext cx="6527735" cy="350588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  <p:sp>
          <p:nvSpPr>
            <p:cNvPr id="7" name="Rectangle 22"/>
            <p:cNvSpPr>
              <a:spLocks noChangeArrowheads="1"/>
            </p:cNvSpPr>
            <p:nvPr/>
          </p:nvSpPr>
          <p:spPr bwMode="auto">
            <a:xfrm flipH="1">
              <a:off x="113168580" y="108747196"/>
              <a:ext cx="331631" cy="3505880"/>
            </a:xfrm>
            <a:prstGeom prst="rect">
              <a:avLst/>
            </a:prstGeom>
            <a:gradFill flip="none" rotWithShape="1">
              <a:gsLst>
                <a:gs pos="0">
                  <a:schemeClr val="bg2">
                    <a:lumMod val="90000"/>
                    <a:shade val="30000"/>
                    <a:satMod val="115000"/>
                  </a:schemeClr>
                </a:gs>
                <a:gs pos="50000">
                  <a:schemeClr val="bg2">
                    <a:lumMod val="90000"/>
                    <a:shade val="67500"/>
                    <a:satMod val="115000"/>
                  </a:schemeClr>
                </a:gs>
                <a:gs pos="100000">
                  <a:schemeClr val="bg2">
                    <a:lumMod val="90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  <p:sp>
          <p:nvSpPr>
            <p:cNvPr id="11" name="Text Box 26"/>
            <p:cNvSpPr txBox="1">
              <a:spLocks noChangeArrowheads="1"/>
            </p:cNvSpPr>
            <p:nvPr/>
          </p:nvSpPr>
          <p:spPr bwMode="auto">
            <a:xfrm flipH="1">
              <a:off x="106955225" y="108461478"/>
              <a:ext cx="6364372" cy="2857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0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195" tIns="36195" rIns="36195" bIns="36195" numCol="1" anchor="t" anchorCtr="0" compatLnSpc="1">
              <a:prstTxWarp prst="textNoShape">
                <a:avLst/>
              </a:prstTxWarp>
            </a:bodyPr>
            <a:lstStyle/>
            <a:p>
              <a:pPr algn="ctr" defTabSz="766816" rtl="1" fontAlgn="base">
                <a:spcBef>
                  <a:spcPct val="0"/>
                </a:spcBef>
                <a:spcAft>
                  <a:spcPts val="587"/>
                </a:spcAft>
              </a:pPr>
              <a:r>
                <a:rPr lang="ar-SA" sz="2800" b="1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أولا : المدى </a:t>
              </a:r>
              <a:r>
                <a:rPr lang="en-US" sz="2800" b="1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Range</a:t>
              </a:r>
              <a:endParaRPr lang="ar-SA" sz="2000" dirty="0">
                <a:solidFill>
                  <a:srgbClr val="000000"/>
                </a:solidFill>
                <a:latin typeface="Franklin Gothic Book" pitchFamily="34" charset="0"/>
              </a:endParaRPr>
            </a:p>
          </p:txBody>
        </p:sp>
        <p:sp>
          <p:nvSpPr>
            <p:cNvPr id="13" name="Text Box 28"/>
            <p:cNvSpPr txBox="1">
              <a:spLocks noChangeArrowheads="1"/>
            </p:cNvSpPr>
            <p:nvPr/>
          </p:nvSpPr>
          <p:spPr bwMode="auto">
            <a:xfrm flipH="1">
              <a:off x="106943868" y="107967780"/>
              <a:ext cx="5781672" cy="493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0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195" tIns="36195" rIns="36195" bIns="36195" numCol="1" anchor="ctr" anchorCtr="0" compatLnSpc="1">
              <a:prstTxWarp prst="textNoShape">
                <a:avLst/>
              </a:prstTxWarp>
            </a:bodyPr>
            <a:lstStyle/>
            <a:p>
              <a:pPr algn="ctr" defTabSz="766816" fontAlgn="base">
                <a:spcBef>
                  <a:spcPct val="0"/>
                </a:spcBef>
                <a:spcAft>
                  <a:spcPct val="0"/>
                </a:spcAft>
              </a:pPr>
              <a:r>
                <a:rPr lang="ar-EG" sz="3600" cap="all" dirty="0">
                  <a:solidFill>
                    <a:srgbClr val="FFFF00"/>
                  </a:solidFill>
                  <a:effectLst>
                    <a:reflection blurRad="12700" stA="48000" endA="300" endPos="55000" dir="5400000" sy="-90000" algn="bl" rotWithShape="0"/>
                  </a:effectLst>
                  <a:latin typeface="Arial" pitchFamily="34" charset="0"/>
                  <a:ea typeface="+mj-ea"/>
                  <a:cs typeface="Arial" pitchFamily="34" charset="0"/>
                </a:rPr>
                <a:t>مقاييس التشتت أو الانتشار</a:t>
              </a:r>
              <a:endParaRPr lang="ar-SA" sz="2300" dirty="0">
                <a:solidFill>
                  <a:srgbClr val="FFFF00"/>
                </a:solidFill>
                <a:latin typeface="Franklin Gothic Heavy" pitchFamily="34" charset="0"/>
                <a:cs typeface="Arial" pitchFamily="34" charset="0"/>
              </a:endParaRPr>
            </a:p>
          </p:txBody>
        </p:sp>
        <p:sp>
          <p:nvSpPr>
            <p:cNvPr id="20" name="Rectangle 30" hidden="1"/>
            <p:cNvSpPr>
              <a:spLocks noChangeArrowheads="1"/>
            </p:cNvSpPr>
            <p:nvPr/>
          </p:nvSpPr>
          <p:spPr bwMode="auto">
            <a:xfrm>
              <a:off x="108458176" y="109118630"/>
              <a:ext cx="675199" cy="67519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  <p:sp>
          <p:nvSpPr>
            <p:cNvPr id="15" name="Rectangle 32"/>
            <p:cNvSpPr>
              <a:spLocks noChangeArrowheads="1"/>
            </p:cNvSpPr>
            <p:nvPr/>
          </p:nvSpPr>
          <p:spPr bwMode="auto">
            <a:xfrm>
              <a:off x="113412252" y="107967780"/>
              <a:ext cx="88608" cy="4285296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</p:grpSp>
      <p:sp>
        <p:nvSpPr>
          <p:cNvPr id="30" name="Line 36"/>
          <p:cNvSpPr>
            <a:spLocks noChangeShapeType="1"/>
          </p:cNvSpPr>
          <p:nvPr/>
        </p:nvSpPr>
        <p:spPr bwMode="auto">
          <a:xfrm flipV="1">
            <a:off x="134466" y="1445431"/>
            <a:ext cx="0" cy="476107"/>
          </a:xfrm>
          <a:prstGeom prst="line">
            <a:avLst/>
          </a:prstGeom>
          <a:noFill/>
          <a:ln w="9525" algn="ctr">
            <a:solidFill>
              <a:srgbClr val="FFC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ar-SA">
              <a:solidFill>
                <a:prstClr val="black"/>
              </a:solidFill>
            </a:endParaRPr>
          </a:p>
        </p:txBody>
      </p:sp>
      <p:sp>
        <p:nvSpPr>
          <p:cNvPr id="33" name="Rectangle 39"/>
          <p:cNvSpPr>
            <a:spLocks noChangeArrowheads="1"/>
          </p:cNvSpPr>
          <p:nvPr/>
        </p:nvSpPr>
        <p:spPr bwMode="auto">
          <a:xfrm>
            <a:off x="2353044" y="1404812"/>
            <a:ext cx="6293430" cy="5441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ar-SA">
              <a:solidFill>
                <a:prstClr val="black"/>
              </a:solidFill>
            </a:endParaRPr>
          </a:p>
        </p:txBody>
      </p:sp>
      <p:sp>
        <p:nvSpPr>
          <p:cNvPr id="34" name="Line 40"/>
          <p:cNvSpPr>
            <a:spLocks noChangeShapeType="1"/>
          </p:cNvSpPr>
          <p:nvPr/>
        </p:nvSpPr>
        <p:spPr bwMode="auto">
          <a:xfrm>
            <a:off x="134467" y="1467792"/>
            <a:ext cx="8545155" cy="0"/>
          </a:xfrm>
          <a:prstGeom prst="line">
            <a:avLst/>
          </a:prstGeom>
          <a:noFill/>
          <a:ln w="9525" algn="ctr">
            <a:solidFill>
              <a:srgbClr val="FFC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ar-SA">
              <a:solidFill>
                <a:prstClr val="black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09600" y="2095302"/>
            <a:ext cx="7772632" cy="3590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766816" rtl="1" fontAlgn="base">
              <a:spcBef>
                <a:spcPct val="0"/>
              </a:spcBef>
              <a:spcAft>
                <a:spcPts val="671"/>
              </a:spcAft>
            </a:pPr>
            <a:r>
              <a:rPr lang="ar-EG" sz="3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ar-SA" sz="3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المدى</a:t>
            </a:r>
            <a:r>
              <a:rPr lang="ar-EG" sz="3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ar-SA" sz="3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ar-SA" sz="24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هو الفرق بين أعلى درجة وأقل درجة في التوزيع.</a:t>
            </a:r>
            <a:endParaRPr lang="ar-EG" sz="2400" b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algn="r" defTabSz="766816" rtl="1" fontAlgn="base">
              <a:spcBef>
                <a:spcPct val="0"/>
              </a:spcBef>
              <a:spcAft>
                <a:spcPts val="671"/>
              </a:spcAft>
            </a:pPr>
            <a:endParaRPr lang="ar-EG" sz="2400" b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algn="r" defTabSz="766816" rtl="1" fontAlgn="base">
              <a:spcBef>
                <a:spcPct val="0"/>
              </a:spcBef>
              <a:spcAft>
                <a:spcPts val="671"/>
              </a:spcAft>
            </a:pPr>
            <a:r>
              <a:rPr lang="ar-EG" sz="24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 </a:t>
            </a:r>
            <a:r>
              <a:rPr lang="ar-SA" sz="2400" b="1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يع</a:t>
            </a:r>
            <a:r>
              <a:rPr lang="ar-EG" sz="24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د</a:t>
            </a:r>
            <a:r>
              <a:rPr lang="ar-SA" sz="24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ar-SA" sz="24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المدى الوسيلة المباشرة لمعرفة مدى تقارب القيم أو تباعدها في أي توزيع</a:t>
            </a:r>
            <a:r>
              <a:rPr lang="ar-EG" sz="24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algn="r" defTabSz="766816" rtl="1" fontAlgn="base">
              <a:spcBef>
                <a:spcPct val="0"/>
              </a:spcBef>
              <a:spcAft>
                <a:spcPts val="671"/>
              </a:spcAft>
            </a:pPr>
            <a:endParaRPr lang="ar-EG" sz="2400" b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algn="r" defTabSz="766816" rtl="1" fontAlgn="base">
              <a:lnSpc>
                <a:spcPct val="150000"/>
              </a:lnSpc>
              <a:spcBef>
                <a:spcPct val="0"/>
              </a:spcBef>
              <a:spcAft>
                <a:spcPts val="671"/>
              </a:spcAft>
            </a:pPr>
            <a:r>
              <a:rPr lang="ar-EG" sz="24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كما يعد </a:t>
            </a:r>
            <a:r>
              <a:rPr lang="ar-SA" sz="24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سيلة سهلة، إلا أنها أقل الوسائل دقة وذلك لأن حسابه يتوقف على قيمتين فقط من قيم المجموعة، ولا يهتم مطلقا بما بينهما من قيم أخرى.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49253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5"/>
          <p:cNvSpPr>
            <a:spLocks noChangeArrowheads="1"/>
          </p:cNvSpPr>
          <p:nvPr/>
        </p:nvSpPr>
        <p:spPr bwMode="auto">
          <a:xfrm>
            <a:off x="138370" y="0"/>
            <a:ext cx="8929430" cy="6858000"/>
          </a:xfrm>
          <a:prstGeom prst="roundRect">
            <a:avLst>
              <a:gd name="adj" fmla="val 4056"/>
            </a:avLst>
          </a:prstGeom>
          <a:solidFill>
            <a:srgbClr val="FFFFFF"/>
          </a:solidFill>
          <a:ln w="9525" algn="in">
            <a:solidFill>
              <a:srgbClr val="FFC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200000"/>
              </a:lnSpc>
            </a:pPr>
            <a:r>
              <a:rPr lang="ar-EG" sz="2000" b="1" dirty="0" smtClean="0">
                <a:latin typeface="Simplified Arabic" pitchFamily="18" charset="-78"/>
                <a:cs typeface="Simplified Arabic" pitchFamily="18" charset="-78"/>
              </a:rPr>
              <a:t>مدى </a:t>
            </a:r>
            <a:r>
              <a:rPr lang="ar-EG" sz="2000" b="1" dirty="0">
                <a:latin typeface="Simplified Arabic" pitchFamily="18" charset="-78"/>
                <a:cs typeface="Simplified Arabic" pitchFamily="18" charset="-78"/>
              </a:rPr>
              <a:t>القيم </a:t>
            </a:r>
            <a:r>
              <a:rPr lang="ar-EG" sz="2000" b="1" dirty="0" smtClean="0">
                <a:solidFill>
                  <a:srgbClr val="C00000"/>
                </a:solidFill>
                <a:latin typeface="Simplified Arabic" pitchFamily="18" charset="-78"/>
                <a:cs typeface="Simplified Arabic" pitchFamily="18" charset="-78"/>
              </a:rPr>
              <a:t>45</a:t>
            </a:r>
            <a:r>
              <a:rPr lang="ar-EG" sz="2000" b="1" dirty="0" smtClean="0">
                <a:latin typeface="Simplified Arabic" pitchFamily="18" charset="-78"/>
                <a:cs typeface="Simplified Arabic" pitchFamily="18" charset="-78"/>
              </a:rPr>
              <a:t>  </a:t>
            </a:r>
            <a:r>
              <a:rPr lang="ar-EG" sz="2000" b="1" dirty="0">
                <a:latin typeface="Simplified Arabic" pitchFamily="18" charset="-78"/>
                <a:cs typeface="Simplified Arabic" pitchFamily="18" charset="-78"/>
              </a:rPr>
              <a:t>،   50  ،  </a:t>
            </a:r>
            <a:r>
              <a:rPr lang="ar-EG" sz="2000" b="1" dirty="0">
                <a:solidFill>
                  <a:srgbClr val="C00000"/>
                </a:solidFill>
                <a:latin typeface="Simplified Arabic" pitchFamily="18" charset="-78"/>
                <a:cs typeface="Simplified Arabic" pitchFamily="18" charset="-78"/>
              </a:rPr>
              <a:t>55</a:t>
            </a:r>
            <a:r>
              <a:rPr lang="ar-EG" sz="2000" b="1" dirty="0">
                <a:latin typeface="Simplified Arabic" pitchFamily="18" charset="-78"/>
                <a:cs typeface="Simplified Arabic" pitchFamily="18" charset="-78"/>
              </a:rPr>
              <a:t>  يساوي أعلى درجة – أقل </a:t>
            </a:r>
            <a:r>
              <a:rPr lang="ar-EG" sz="2000" b="1" dirty="0" smtClean="0">
                <a:latin typeface="Simplified Arabic" pitchFamily="18" charset="-78"/>
                <a:cs typeface="Simplified Arabic" pitchFamily="18" charset="-78"/>
              </a:rPr>
              <a:t>درجة، </a:t>
            </a:r>
            <a:r>
              <a:rPr lang="ar-EG" sz="2000" b="1" dirty="0">
                <a:latin typeface="Simplified Arabic" pitchFamily="18" charset="-78"/>
                <a:cs typeface="Simplified Arabic" pitchFamily="18" charset="-78"/>
              </a:rPr>
              <a:t>ويصبح الناتج 55 -  45 = </a:t>
            </a:r>
            <a:r>
              <a:rPr lang="ar-EG" sz="2000" b="1" dirty="0">
                <a:solidFill>
                  <a:srgbClr val="C00000"/>
                </a:solidFill>
                <a:latin typeface="Simplified Arabic" pitchFamily="18" charset="-78"/>
                <a:cs typeface="Simplified Arabic" pitchFamily="18" charset="-78"/>
              </a:rPr>
              <a:t>10</a:t>
            </a:r>
            <a:r>
              <a:rPr lang="ar-EG" sz="2000" b="1" dirty="0" smtClean="0">
                <a:latin typeface="Simplified Arabic" pitchFamily="18" charset="-78"/>
                <a:cs typeface="Simplified Arabic" pitchFamily="18" charset="-78"/>
              </a:rPr>
              <a:t>.</a:t>
            </a:r>
            <a:endParaRPr lang="ar-EG" sz="2000" b="1" dirty="0">
              <a:latin typeface="Simplified Arabic" pitchFamily="18" charset="-78"/>
              <a:cs typeface="Simplified Arabic" pitchFamily="18" charset="-78"/>
            </a:endParaRPr>
          </a:p>
          <a:p>
            <a:pPr marL="342900" indent="-342900" algn="just">
              <a:lnSpc>
                <a:spcPct val="200000"/>
              </a:lnSpc>
              <a:buFont typeface="Wingdings" pitchFamily="2" charset="2"/>
              <a:buChar char="q"/>
            </a:pPr>
            <a:r>
              <a:rPr lang="ar-EG" sz="2000" b="1" dirty="0">
                <a:solidFill>
                  <a:srgbClr val="C00000"/>
                </a:solidFill>
                <a:latin typeface="Simplified Arabic" pitchFamily="18" charset="-78"/>
                <a:cs typeface="Simplified Arabic" pitchFamily="18" charset="-78"/>
              </a:rPr>
              <a:t>البيانات التالية تمثل </a:t>
            </a:r>
            <a:r>
              <a:rPr lang="ar-EG" sz="2000" b="1" dirty="0" smtClean="0">
                <a:solidFill>
                  <a:srgbClr val="C00000"/>
                </a:solidFill>
                <a:latin typeface="Simplified Arabic" pitchFamily="18" charset="-78"/>
                <a:cs typeface="Simplified Arabic" pitchFamily="18" charset="-78"/>
              </a:rPr>
              <a:t>مجموعة </a:t>
            </a:r>
            <a:r>
              <a:rPr lang="ar-EG" sz="2000" b="1" dirty="0">
                <a:solidFill>
                  <a:srgbClr val="C00000"/>
                </a:solidFill>
                <a:latin typeface="Simplified Arabic" pitchFamily="18" charset="-78"/>
                <a:cs typeface="Simplified Arabic" pitchFamily="18" charset="-78"/>
              </a:rPr>
              <a:t>من </a:t>
            </a:r>
            <a:r>
              <a:rPr lang="ar-EG" sz="2000" b="1" dirty="0" smtClean="0">
                <a:solidFill>
                  <a:srgbClr val="C00000"/>
                </a:solidFill>
                <a:latin typeface="Simplified Arabic" pitchFamily="18" charset="-78"/>
                <a:cs typeface="Simplified Arabic" pitchFamily="18" charset="-78"/>
              </a:rPr>
              <a:t>الطلاب </a:t>
            </a:r>
            <a:r>
              <a:rPr lang="ar-EG" sz="2000" b="1" dirty="0">
                <a:solidFill>
                  <a:srgbClr val="C00000"/>
                </a:solidFill>
                <a:latin typeface="Simplified Arabic" pitchFamily="18" charset="-78"/>
                <a:cs typeface="Simplified Arabic" pitchFamily="18" charset="-78"/>
              </a:rPr>
              <a:t>عددهم 9 </a:t>
            </a:r>
            <a:r>
              <a:rPr lang="ar-EG" sz="2000" b="1" dirty="0" smtClean="0">
                <a:solidFill>
                  <a:srgbClr val="C00000"/>
                </a:solidFill>
                <a:latin typeface="Simplified Arabic" pitchFamily="18" charset="-78"/>
                <a:cs typeface="Simplified Arabic" pitchFamily="18" charset="-78"/>
              </a:rPr>
              <a:t>حصلوا على </a:t>
            </a:r>
            <a:r>
              <a:rPr lang="ar-EG" sz="2000" b="1" dirty="0">
                <a:solidFill>
                  <a:srgbClr val="C00000"/>
                </a:solidFill>
                <a:latin typeface="Simplified Arabic" pitchFamily="18" charset="-78"/>
                <a:cs typeface="Simplified Arabic" pitchFamily="18" charset="-78"/>
              </a:rPr>
              <a:t>الدرجات الاتية </a:t>
            </a:r>
            <a:r>
              <a:rPr lang="ar-EG" sz="2000" b="1" dirty="0" smtClean="0">
                <a:solidFill>
                  <a:srgbClr val="C00000"/>
                </a:solidFill>
                <a:latin typeface="Simplified Arabic" pitchFamily="18" charset="-78"/>
                <a:cs typeface="Simplified Arabic" pitchFamily="18" charset="-78"/>
              </a:rPr>
              <a:t>في </a:t>
            </a:r>
            <a:r>
              <a:rPr lang="ar-EG" sz="2000" b="1" dirty="0">
                <a:solidFill>
                  <a:srgbClr val="C00000"/>
                </a:solidFill>
                <a:latin typeface="Simplified Arabic" pitchFamily="18" charset="-78"/>
                <a:cs typeface="Simplified Arabic" pitchFamily="18" charset="-78"/>
              </a:rPr>
              <a:t>الاختبار الجزئي، والمطلوب ايجاد قيمة المدى بين درجاتهم؟ </a:t>
            </a:r>
          </a:p>
          <a:p>
            <a:pPr algn="ctr">
              <a:lnSpc>
                <a:spcPct val="200000"/>
              </a:lnSpc>
            </a:pPr>
            <a:r>
              <a:rPr lang="ar-EG" sz="2000" b="1" dirty="0">
                <a:latin typeface="Simplified Arabic" pitchFamily="18" charset="-78"/>
                <a:cs typeface="Simplified Arabic" pitchFamily="18" charset="-78"/>
              </a:rPr>
              <a:t>25، 15،12، 9، 7، 31، 26، 18، 20</a:t>
            </a:r>
          </a:p>
          <a:p>
            <a:pPr algn="just">
              <a:lnSpc>
                <a:spcPct val="200000"/>
              </a:lnSpc>
            </a:pPr>
            <a:r>
              <a:rPr lang="ar-EG" sz="2000" b="1" dirty="0">
                <a:latin typeface="Simplified Arabic" pitchFamily="18" charset="-78"/>
                <a:cs typeface="Simplified Arabic" pitchFamily="18" charset="-78"/>
              </a:rPr>
              <a:t>الحل: المدى المطلق = أكبر قيمة – أصغر قيمة </a:t>
            </a:r>
          </a:p>
          <a:p>
            <a:pPr algn="just">
              <a:lnSpc>
                <a:spcPct val="200000"/>
              </a:lnSpc>
            </a:pPr>
            <a:r>
              <a:rPr lang="ar-EG" sz="2000" b="1" dirty="0" smtClean="0">
                <a:latin typeface="Simplified Arabic" pitchFamily="18" charset="-78"/>
                <a:cs typeface="Simplified Arabic" pitchFamily="18" charset="-78"/>
              </a:rPr>
              <a:t>                           31    -      7     </a:t>
            </a:r>
            <a:r>
              <a:rPr lang="ar-EG" sz="2000" b="1" dirty="0">
                <a:latin typeface="Simplified Arabic" pitchFamily="18" charset="-78"/>
                <a:cs typeface="Simplified Arabic" pitchFamily="18" charset="-78"/>
              </a:rPr>
              <a:t>= 24</a:t>
            </a:r>
          </a:p>
          <a:p>
            <a:pPr marL="342900" indent="-342900" algn="just">
              <a:lnSpc>
                <a:spcPct val="200000"/>
              </a:lnSpc>
              <a:buFont typeface="Wingdings" pitchFamily="2" charset="2"/>
              <a:buChar char="q"/>
            </a:pPr>
            <a:r>
              <a:rPr lang="ar-EG" sz="2000" b="1" dirty="0">
                <a:solidFill>
                  <a:srgbClr val="C00000"/>
                </a:solidFill>
                <a:latin typeface="Simplified Arabic" pitchFamily="18" charset="-78"/>
                <a:cs typeface="Simplified Arabic" pitchFamily="18" charset="-78"/>
              </a:rPr>
              <a:t>أحسب المدى لكل مجموعة من البيانات الآتية والتي تمثل درجات مجموعتين من الطلاب</a:t>
            </a:r>
            <a:r>
              <a:rPr lang="ar-EG" sz="2000" b="1" dirty="0" smtClean="0">
                <a:solidFill>
                  <a:srgbClr val="C00000"/>
                </a:solidFill>
                <a:latin typeface="Simplified Arabic" pitchFamily="18" charset="-78"/>
                <a:cs typeface="Simplified Arabic" pitchFamily="18" charset="-78"/>
              </a:rPr>
              <a:t>:</a:t>
            </a:r>
            <a:endParaRPr lang="ar-EG" sz="2000" b="1" dirty="0">
              <a:solidFill>
                <a:srgbClr val="C00000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algn="just">
              <a:lnSpc>
                <a:spcPct val="200000"/>
              </a:lnSpc>
            </a:pPr>
            <a:r>
              <a:rPr lang="ar-EG" sz="2000" b="1" dirty="0">
                <a:solidFill>
                  <a:srgbClr val="C00000"/>
                </a:solidFill>
                <a:latin typeface="Simplified Arabic" pitchFamily="18" charset="-78"/>
                <a:cs typeface="Simplified Arabic" pitchFamily="18" charset="-78"/>
              </a:rPr>
              <a:t>المجموعـة الأولى: 75، 70 ، 65 ، 40 ، 33 ، 50 ، 55</a:t>
            </a:r>
          </a:p>
          <a:p>
            <a:pPr algn="just">
              <a:lnSpc>
                <a:spcPct val="200000"/>
              </a:lnSpc>
            </a:pPr>
            <a:r>
              <a:rPr lang="ar-EG" sz="2000" b="1" dirty="0">
                <a:solidFill>
                  <a:srgbClr val="C00000"/>
                </a:solidFill>
                <a:latin typeface="Simplified Arabic" pitchFamily="18" charset="-78"/>
                <a:cs typeface="Simplified Arabic" pitchFamily="18" charset="-78"/>
              </a:rPr>
              <a:t>المجموعة الثانية: 85، 95 ، 88 ، 22 ، 56 ، 50 ، </a:t>
            </a:r>
            <a:r>
              <a:rPr lang="ar-EG" sz="2000" b="1" dirty="0" smtClean="0">
                <a:solidFill>
                  <a:srgbClr val="C00000"/>
                </a:solidFill>
                <a:latin typeface="Simplified Arabic" pitchFamily="18" charset="-78"/>
                <a:cs typeface="Simplified Arabic" pitchFamily="18" charset="-78"/>
              </a:rPr>
              <a:t>44</a:t>
            </a:r>
          </a:p>
          <a:p>
            <a:pPr algn="just">
              <a:lnSpc>
                <a:spcPct val="200000"/>
              </a:lnSpc>
            </a:pPr>
            <a:r>
              <a:rPr lang="ar-EG" sz="2000" b="1" dirty="0">
                <a:latin typeface="Simplified Arabic" pitchFamily="18" charset="-78"/>
                <a:cs typeface="Simplified Arabic" pitchFamily="18" charset="-78"/>
              </a:rPr>
              <a:t>الحل: المجموعة </a:t>
            </a:r>
            <a:r>
              <a:rPr lang="ar-EG" sz="2000" b="1" dirty="0" smtClean="0">
                <a:latin typeface="Simplified Arabic" pitchFamily="18" charset="-78"/>
                <a:cs typeface="Simplified Arabic" pitchFamily="18" charset="-78"/>
              </a:rPr>
              <a:t>الأولى: المدى</a:t>
            </a:r>
            <a:r>
              <a:rPr lang="ar-EG" sz="2000" b="1" dirty="0">
                <a:latin typeface="Simplified Arabic" pitchFamily="18" charset="-78"/>
                <a:cs typeface="Simplified Arabic" pitchFamily="18" charset="-78"/>
              </a:rPr>
              <a:t>= أكبر قيمة – أصغر </a:t>
            </a:r>
            <a:r>
              <a:rPr lang="ar-EG" sz="2000" b="1" dirty="0" smtClean="0">
                <a:latin typeface="Simplified Arabic" pitchFamily="18" charset="-78"/>
                <a:cs typeface="Simplified Arabic" pitchFamily="18" charset="-78"/>
              </a:rPr>
              <a:t>قيمة = </a:t>
            </a:r>
            <a:r>
              <a:rPr lang="ar-EG" sz="2000" b="1" dirty="0">
                <a:latin typeface="Simplified Arabic" pitchFamily="18" charset="-78"/>
                <a:cs typeface="Simplified Arabic" pitchFamily="18" charset="-78"/>
              </a:rPr>
              <a:t>33</a:t>
            </a:r>
            <a:r>
              <a:rPr lang="ar-EG" sz="2000" b="1" dirty="0" smtClean="0">
                <a:latin typeface="Simplified Arabic" pitchFamily="18" charset="-78"/>
                <a:cs typeface="Simplified Arabic" pitchFamily="18" charset="-78"/>
              </a:rPr>
              <a:t>– 75</a:t>
            </a:r>
            <a:r>
              <a:rPr lang="ar-EG" sz="2000" b="1" dirty="0">
                <a:latin typeface="Simplified Arabic" pitchFamily="18" charset="-78"/>
                <a:cs typeface="Simplified Arabic" pitchFamily="18" charset="-78"/>
              </a:rPr>
              <a:t>= 42</a:t>
            </a:r>
          </a:p>
          <a:p>
            <a:pPr algn="just">
              <a:lnSpc>
                <a:spcPct val="200000"/>
              </a:lnSpc>
            </a:pPr>
            <a:r>
              <a:rPr lang="ar-EG" sz="2000" b="1" dirty="0" smtClean="0">
                <a:latin typeface="Simplified Arabic" pitchFamily="18" charset="-78"/>
                <a:cs typeface="Simplified Arabic" pitchFamily="18" charset="-78"/>
              </a:rPr>
              <a:t>      المجموعة الثانية: المدى</a:t>
            </a:r>
            <a:r>
              <a:rPr lang="ar-EG" sz="2000" b="1" dirty="0">
                <a:latin typeface="Simplified Arabic" pitchFamily="18" charset="-78"/>
                <a:cs typeface="Simplified Arabic" pitchFamily="18" charset="-78"/>
              </a:rPr>
              <a:t>= أكبر قيمة – أصغر </a:t>
            </a:r>
            <a:r>
              <a:rPr lang="ar-EG" sz="2000" b="1" dirty="0" smtClean="0">
                <a:latin typeface="Simplified Arabic" pitchFamily="18" charset="-78"/>
                <a:cs typeface="Simplified Arabic" pitchFamily="18" charset="-78"/>
              </a:rPr>
              <a:t>قيمة = </a:t>
            </a:r>
            <a:r>
              <a:rPr lang="ar-EG" sz="2000" b="1" dirty="0">
                <a:latin typeface="Simplified Arabic" pitchFamily="18" charset="-78"/>
                <a:cs typeface="Simplified Arabic" pitchFamily="18" charset="-78"/>
              </a:rPr>
              <a:t>22</a:t>
            </a:r>
            <a:r>
              <a:rPr lang="ar-EG" sz="2000" b="1" dirty="0" smtClean="0">
                <a:latin typeface="Simplified Arabic" pitchFamily="18" charset="-78"/>
                <a:cs typeface="Simplified Arabic" pitchFamily="18" charset="-78"/>
              </a:rPr>
              <a:t>– 95 = 73</a:t>
            </a:r>
            <a:endParaRPr lang="en-US" sz="2000" b="1" dirty="0" smtClean="0">
              <a:latin typeface="Simplified Arabic" pitchFamily="18" charset="-78"/>
              <a:cs typeface="Simplified Arabic" pitchFamily="18" charset="-78"/>
            </a:endParaRPr>
          </a:p>
          <a:p>
            <a:pPr algn="just">
              <a:lnSpc>
                <a:spcPct val="200000"/>
              </a:lnSpc>
            </a:pPr>
            <a:endParaRPr lang="ar-EG" sz="2000" b="1" dirty="0">
              <a:latin typeface="Simplified Arabic" pitchFamily="18" charset="-78"/>
              <a:cs typeface="Simplified Arabic" pitchFamily="18" charset="-78"/>
            </a:endParaRPr>
          </a:p>
          <a:p>
            <a:pPr algn="just">
              <a:lnSpc>
                <a:spcPct val="200000"/>
              </a:lnSpc>
            </a:pPr>
            <a:endParaRPr lang="ar-EG" sz="2000" b="1" dirty="0">
              <a:latin typeface="Simplified Arabic" pitchFamily="18" charset="-78"/>
              <a:cs typeface="Simplified Arabic" pitchFamily="18" charset="-78"/>
            </a:endParaRPr>
          </a:p>
          <a:p>
            <a:pPr algn="just">
              <a:lnSpc>
                <a:spcPct val="200000"/>
              </a:lnSpc>
            </a:pPr>
            <a:endParaRPr lang="en-US" sz="2000" b="1" dirty="0">
              <a:latin typeface="Simplified Arabic" pitchFamily="18" charset="-78"/>
              <a:cs typeface="Simplified Arabic" pitchFamily="18" charset="-78"/>
            </a:endParaRPr>
          </a:p>
          <a:p>
            <a:pPr algn="just">
              <a:lnSpc>
                <a:spcPct val="200000"/>
              </a:lnSpc>
            </a:pPr>
            <a:endParaRPr lang="en-US" sz="2000" b="1" dirty="0" smtClean="0">
              <a:latin typeface="Simplified Arabic" pitchFamily="18" charset="-78"/>
              <a:cs typeface="Simplified Arabic" pitchFamily="18" charset="-78"/>
            </a:endParaRPr>
          </a:p>
          <a:p>
            <a:pPr algn="just">
              <a:lnSpc>
                <a:spcPct val="200000"/>
              </a:lnSpc>
            </a:pPr>
            <a:endParaRPr lang="en-US" sz="2000" b="1" dirty="0" smtClean="0">
              <a:latin typeface="Simplified Arabic" pitchFamily="18" charset="-78"/>
              <a:cs typeface="Simplified Arabic" pitchFamily="18" charset="-78"/>
            </a:endParaRPr>
          </a:p>
          <a:p>
            <a:pPr algn="just">
              <a:lnSpc>
                <a:spcPct val="200000"/>
              </a:lnSpc>
            </a:pPr>
            <a:endParaRPr lang="en-US" sz="2000" b="1" dirty="0">
              <a:latin typeface="Simplified Arabic" pitchFamily="18" charset="-78"/>
              <a:cs typeface="Simplified Arabic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05768034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1848</TotalTime>
  <Words>1806</Words>
  <Application>Microsoft Office PowerPoint</Application>
  <PresentationFormat>On-screen Show (4:3)</PresentationFormat>
  <Paragraphs>310</Paragraphs>
  <Slides>39</Slides>
  <Notes>8</Notes>
  <HiddenSlides>0</HiddenSlides>
  <MMClips>0</MMClips>
  <ScaleCrop>false</ScaleCrop>
  <HeadingPairs>
    <vt:vector size="8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55" baseType="lpstr">
      <vt:lpstr>ＭＳ Ｐゴシック</vt:lpstr>
      <vt:lpstr>Arial</vt:lpstr>
      <vt:lpstr>Calibri</vt:lpstr>
      <vt:lpstr>Cambria Math</vt:lpstr>
      <vt:lpstr>Candara</vt:lpstr>
      <vt:lpstr>Century Gothic</vt:lpstr>
      <vt:lpstr>Franklin Gothic Book</vt:lpstr>
      <vt:lpstr>Franklin Gothic Heavy</vt:lpstr>
      <vt:lpstr>Simplified Arabic</vt:lpstr>
      <vt:lpstr>Tahoma</vt:lpstr>
      <vt:lpstr>Times New Roman</vt:lpstr>
      <vt:lpstr>Traditional Arabic</vt:lpstr>
      <vt:lpstr>Wingdings</vt:lpstr>
      <vt:lpstr>Wingdings 3</vt:lpstr>
      <vt:lpstr>Wisp</vt:lpstr>
      <vt:lpstr>Adobe Acrobat Document</vt:lpstr>
      <vt:lpstr>PowerPoint Presentation</vt:lpstr>
      <vt:lpstr>PowerPoint Presentation</vt:lpstr>
      <vt:lpstr>PowerPoint Presentation</vt:lpstr>
      <vt:lpstr>PowerPoint Presentation</vt:lpstr>
      <vt:lpstr>مثال:</vt:lpstr>
      <vt:lpstr>PowerPoint Presentation</vt:lpstr>
      <vt:lpstr>PowerPoint Presentation</vt:lpstr>
      <vt:lpstr>PowerPoint Presentation</vt:lpstr>
      <vt:lpstr>PowerPoint Presentation</vt:lpstr>
      <vt:lpstr>مزايا المدى وعيوبه:</vt:lpstr>
      <vt:lpstr>PowerPoint Presentation</vt:lpstr>
      <vt:lpstr>ثانياً: الانحراف عن المتوسط</vt:lpstr>
      <vt:lpstr>PowerPoint Presentation</vt:lpstr>
      <vt:lpstr>PowerPoint Presentation</vt:lpstr>
      <vt:lpstr>ثالثاً : التباين</vt:lpstr>
      <vt:lpstr>PowerPoint Presentation</vt:lpstr>
      <vt:lpstr>مثال أخر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ملحوظة: يفضل الانحراف المعياري عن التباين في قياس التشتت إذا كانت الأرقام كبيرة لأن قيمته عادة ما تكون صغيرة.</vt:lpstr>
      <vt:lpstr>PowerPoint Presentation</vt:lpstr>
      <vt:lpstr>PowerPoint Presentation</vt:lpstr>
      <vt:lpstr>PowerPoint Presentation</vt:lpstr>
      <vt:lpstr>PowerPoint Presentation</vt:lpstr>
      <vt:lpstr>ونلاحظ أنه لا يمكن مقارنة الانحراف المعياري للقصب ببقية المحاصيل لأن وحدة القياس المستخدمة فيه تختلف عن المحاصيل الأخرى .  ونخلص لنتيجة : أن الانحراف المعياري في توزيع الإنتاجية بين هذه المناطق أعلى ما يكون في حالة الذرة الرفيعة ، يليها الشامية ثم القمح الذي تميل متوسطات انتاجياتهم للتجانس. *****</vt:lpstr>
      <vt:lpstr>الانحراف المعياري من الجداول التكرارية</vt:lpstr>
      <vt:lpstr>مثال:</vt:lpstr>
      <vt:lpstr>PowerPoint Presentation</vt:lpstr>
      <vt:lpstr> </vt:lpstr>
      <vt:lpstr>تدريب: من بيانات الجدول، احسب الانحراف المعياري للإنفاق الشهري للأسرة . لحساب الانحراف المعياري للإنفاق الشهري . </vt:lpstr>
      <vt:lpstr>PowerPoint Presentation</vt:lpstr>
      <vt:lpstr>خامساً: معامل الاختلاف</vt:lpstr>
      <vt:lpstr>PowerPoint Presentation</vt:lpstr>
      <vt:lpstr>مقاييس الانتشار تقاس درجة الانتشار عادة حول نقطة معينة قد تكون الوسط أو الوسط الجغرافي أو الهندسي أو أي نفطة أخرى يراد قياس مدى انتشار صورة توزيعية محددة حولها.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107</cp:revision>
  <dcterms:created xsi:type="dcterms:W3CDTF">2016-11-08T19:00:43Z</dcterms:created>
  <dcterms:modified xsi:type="dcterms:W3CDTF">2017-11-08T21:31:15Z</dcterms:modified>
</cp:coreProperties>
</file>