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4"/>
  </p:sldMasterIdLst>
  <p:sldIdLst>
    <p:sldId id="264" r:id="rId5"/>
    <p:sldId id="256" r:id="rId6"/>
    <p:sldId id="257" r:id="rId7"/>
    <p:sldId id="265" r:id="rId8"/>
    <p:sldId id="262" r:id="rId9"/>
    <p:sldId id="258" r:id="rId10"/>
    <p:sldId id="259" r:id="rId11"/>
    <p:sldId id="260" r:id="rId12"/>
    <p:sldId id="263" r:id="rId13"/>
    <p:sldId id="261" r:id="rId14"/>
    <p:sldId id="267" r:id="rId15"/>
    <p:sldId id="268" r:id="rId16"/>
    <p:sldId id="266"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58" autoAdjust="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9739A323-D469-47B7-B6F2-86B104DD902A}" type="datetimeFigureOut">
              <a:rPr lang="en-US" smtClean="0"/>
              <a:pPr/>
              <a:t>2/9/2016</a:t>
            </a:fld>
            <a:endParaRPr lang="en-US"/>
          </a:p>
        </p:txBody>
      </p:sp>
      <p:sp>
        <p:nvSpPr>
          <p:cNvPr id="17" name="Footer Placeholder 16"/>
          <p:cNvSpPr>
            <a:spLocks noGrp="1"/>
          </p:cNvSpPr>
          <p:nvPr>
            <p:ph type="ftr" sz="quarter" idx="11"/>
          </p:nvPr>
        </p:nvSpPr>
        <p:spPr>
          <a:xfrm>
            <a:off x="2898648" y="6355080"/>
            <a:ext cx="3474720" cy="365760"/>
          </a:xfrm>
        </p:spPr>
        <p:txBody>
          <a:bodyPr/>
          <a:lstStyle/>
          <a:p>
            <a:endParaRPr lang="en-US"/>
          </a:p>
        </p:txBody>
      </p:sp>
      <p:sp>
        <p:nvSpPr>
          <p:cNvPr id="29" name="Slide Number Placeholder 28"/>
          <p:cNvSpPr>
            <a:spLocks noGrp="1"/>
          </p:cNvSpPr>
          <p:nvPr>
            <p:ph type="sldNum" sz="quarter" idx="12"/>
          </p:nvPr>
        </p:nvSpPr>
        <p:spPr>
          <a:xfrm>
            <a:off x="1216152" y="6355080"/>
            <a:ext cx="1219200" cy="365760"/>
          </a:xfrm>
        </p:spPr>
        <p:txBody>
          <a:bodyPr/>
          <a:lstStyle/>
          <a:p>
            <a:fld id="{77349714-9556-49A7-AB71-5A30CB8E3BC2}" type="slidenum">
              <a:rPr lang="en-US" smtClean="0"/>
              <a:pPr/>
              <a:t>‹#›</a:t>
            </a:fld>
            <a:endParaRPr lang="en-US"/>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739A323-D469-47B7-B6F2-86B104DD902A}" type="datetimeFigureOut">
              <a:rPr lang="en-US" smtClean="0"/>
              <a:pPr/>
              <a:t>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349714-9556-49A7-AB71-5A30CB8E3BC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739A323-D469-47B7-B6F2-86B104DD902A}" type="datetimeFigureOut">
              <a:rPr lang="en-US" smtClean="0"/>
              <a:pPr/>
              <a:t>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349714-9556-49A7-AB71-5A30CB8E3BC2}" type="slidenum">
              <a:rPr lang="en-US" smtClean="0"/>
              <a:pPr/>
              <a:t>‹#›</a:t>
            </a:fld>
            <a:endParaRPr 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739A323-D469-47B7-B6F2-86B104DD902A}" type="datetimeFigureOut">
              <a:rPr lang="en-US" smtClean="0"/>
              <a:pPr/>
              <a:t>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349714-9556-49A7-AB71-5A30CB8E3BC2}" type="slidenum">
              <a:rPr lang="en-US" smtClean="0"/>
              <a:pPr/>
              <a:t>‹#›</a:t>
            </a:fld>
            <a:endParaRPr lang="en-U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9739A323-D469-47B7-B6F2-86B104DD902A}" type="datetimeFigureOut">
              <a:rPr lang="en-US" smtClean="0"/>
              <a:pPr/>
              <a:t>2/9/2016</a:t>
            </a:fld>
            <a:endParaRPr lang="en-US"/>
          </a:p>
        </p:txBody>
      </p:sp>
      <p:sp>
        <p:nvSpPr>
          <p:cNvPr id="5" name="Footer Placeholder 4"/>
          <p:cNvSpPr>
            <a:spLocks noGrp="1"/>
          </p:cNvSpPr>
          <p:nvPr>
            <p:ph type="ftr" sz="quarter" idx="11"/>
          </p:nvPr>
        </p:nvSpPr>
        <p:spPr>
          <a:xfrm>
            <a:off x="2898648" y="6355080"/>
            <a:ext cx="3474720" cy="365760"/>
          </a:xfrm>
        </p:spPr>
        <p:txBody>
          <a:bodyPr/>
          <a:lstStyle/>
          <a:p>
            <a:endParaRPr lang="en-US"/>
          </a:p>
        </p:txBody>
      </p:sp>
      <p:sp>
        <p:nvSpPr>
          <p:cNvPr id="6" name="Slide Number Placeholder 5"/>
          <p:cNvSpPr>
            <a:spLocks noGrp="1"/>
          </p:cNvSpPr>
          <p:nvPr>
            <p:ph type="sldNum" sz="quarter" idx="12"/>
          </p:nvPr>
        </p:nvSpPr>
        <p:spPr>
          <a:xfrm>
            <a:off x="1069848" y="6355080"/>
            <a:ext cx="1520952" cy="365760"/>
          </a:xfrm>
        </p:spPr>
        <p:txBody>
          <a:bodyPr/>
          <a:lstStyle/>
          <a:p>
            <a:fld id="{77349714-9556-49A7-AB71-5A30CB8E3BC2}" type="slidenum">
              <a:rPr lang="en-US" smtClean="0"/>
              <a:pPr/>
              <a:t>‹#›</a:t>
            </a:fld>
            <a:endParaRPr 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9739A323-D469-47B7-B6F2-86B104DD902A}" type="datetimeFigureOut">
              <a:rPr lang="en-US" smtClean="0"/>
              <a:pPr/>
              <a:t>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349714-9556-49A7-AB71-5A30CB8E3BC2}" type="slidenum">
              <a:rPr lang="en-US" smtClean="0"/>
              <a:pPr/>
              <a:t>‹#›</a:t>
            </a:fld>
            <a:endParaRPr 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9739A323-D469-47B7-B6F2-86B104DD902A}" type="datetimeFigureOut">
              <a:rPr lang="en-US" smtClean="0"/>
              <a:pPr/>
              <a:t>2/9/2016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7349714-9556-49A7-AB71-5A30CB8E3BC2}" type="slidenum">
              <a:rPr lang="en-US" smtClean="0"/>
              <a:pPr/>
              <a:t>‹#›</a:t>
            </a:fld>
            <a:endParaRPr 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739A323-D469-47B7-B6F2-86B104DD902A}" type="datetimeFigureOut">
              <a:rPr lang="en-US" smtClean="0"/>
              <a:pPr/>
              <a:t>2/9/2016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7349714-9556-49A7-AB71-5A30CB8E3BC2}" type="slidenum">
              <a:rPr lang="en-US" smtClean="0"/>
              <a:pPr/>
              <a:t>‹#›</a:t>
            </a:fld>
            <a:endParaRPr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39A323-D469-47B7-B6F2-86B104DD902A}" type="datetimeFigureOut">
              <a:rPr lang="en-US" smtClean="0"/>
              <a:pPr/>
              <a:t>2/9/2016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7349714-9556-49A7-AB71-5A30CB8E3BC2}" type="slidenum">
              <a:rPr lang="en-US" smtClean="0"/>
              <a:pPr/>
              <a:t>‹#›</a:t>
            </a:fld>
            <a:endParaRPr 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739A323-D469-47B7-B6F2-86B104DD902A}" type="datetimeFigureOut">
              <a:rPr lang="en-US" smtClean="0"/>
              <a:pPr/>
              <a:t>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349714-9556-49A7-AB71-5A30CB8E3BC2}" type="slidenum">
              <a:rPr lang="en-US" smtClean="0"/>
              <a:pPr/>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739A323-D469-47B7-B6F2-86B104DD902A}" type="datetimeFigureOut">
              <a:rPr lang="en-US" smtClean="0"/>
              <a:pPr/>
              <a:t>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349714-9556-49A7-AB71-5A30CB8E3BC2}" type="slidenum">
              <a:rPr lang="en-US" smtClean="0"/>
              <a:pPr/>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9739A323-D469-47B7-B6F2-86B104DD902A}" type="datetimeFigureOut">
              <a:rPr lang="en-US" smtClean="0"/>
              <a:pPr/>
              <a:t>2/9/2016</a:t>
            </a:fld>
            <a:endParaRPr lang="en-US"/>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77349714-9556-49A7-AB71-5A30CB8E3BC2}" type="slidenum">
              <a:rPr lang="en-US" smtClean="0"/>
              <a:pPr/>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ar-SA" sz="3600" b="1" dirty="0" smtClean="0">
                <a:solidFill>
                  <a:schemeClr val="tx2">
                    <a:lumMod val="90000"/>
                  </a:schemeClr>
                </a:solidFill>
              </a:rPr>
              <a:t>تابع طريقة المربعات </a:t>
            </a:r>
            <a:endParaRPr lang="en-US" sz="3600" b="1" dirty="0">
              <a:solidFill>
                <a:schemeClr val="tx2">
                  <a:lumMod val="90000"/>
                </a:schemeClr>
              </a:solidFill>
            </a:endParaRPr>
          </a:p>
        </p:txBody>
      </p:sp>
      <p:sp>
        <p:nvSpPr>
          <p:cNvPr id="5" name="Text Placeholder 4"/>
          <p:cNvSpPr>
            <a:spLocks noGrp="1"/>
          </p:cNvSpPr>
          <p:nvPr>
            <p:ph type="body" idx="1"/>
          </p:nvPr>
        </p:nvSpPr>
        <p:spPr>
          <a:xfrm>
            <a:off x="857224" y="4572008"/>
            <a:ext cx="6781800" cy="1143000"/>
          </a:xfrm>
        </p:spPr>
        <p:txBody>
          <a:bodyPr>
            <a:normAutofit/>
          </a:bodyPr>
          <a:lstStyle/>
          <a:p>
            <a:pPr algn="l"/>
            <a:r>
              <a:rPr lang="ar-SA" sz="2400" b="1" dirty="0" smtClean="0"/>
              <a:t>المعمل 3</a:t>
            </a:r>
            <a:endParaRPr lang="en-US" sz="2400" b="1" dirty="0"/>
          </a:p>
        </p:txBody>
      </p:sp>
    </p:spTree>
    <p:extLst>
      <p:ext uri="{BB962C8B-B14F-4D97-AF65-F5344CB8AC3E}">
        <p14:creationId xmlns:p14="http://schemas.microsoft.com/office/powerpoint/2010/main" val="3427486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sz="3200" b="1" dirty="0" smtClean="0">
                <a:solidFill>
                  <a:srgbClr val="C00000"/>
                </a:solidFill>
              </a:rPr>
              <a:t>:</a:t>
            </a:r>
            <a:r>
              <a:rPr lang="en-US" sz="3200" b="1" dirty="0" smtClean="0">
                <a:solidFill>
                  <a:srgbClr val="C00000"/>
                </a:solidFill>
              </a:rPr>
              <a:t>Bisect </a:t>
            </a:r>
            <a:r>
              <a:rPr lang="ar-SA" sz="3200" b="1" dirty="0" smtClean="0">
                <a:solidFill>
                  <a:srgbClr val="C00000"/>
                </a:solidFill>
              </a:rPr>
              <a:t>(الشطر)</a:t>
            </a:r>
            <a:r>
              <a:rPr lang="en-US" sz="3200" b="1" dirty="0" smtClean="0">
                <a:solidFill>
                  <a:srgbClr val="C00000"/>
                </a:solidFill>
              </a:rPr>
              <a:t> </a:t>
            </a:r>
            <a:r>
              <a:rPr lang="ar-SA" sz="3200" b="1" dirty="0" smtClean="0">
                <a:solidFill>
                  <a:srgbClr val="C00000"/>
                </a:solidFill>
              </a:rPr>
              <a:t>2-القطاع الأرضي</a:t>
            </a:r>
            <a:endParaRPr lang="en-US" sz="3200" b="1" dirty="0">
              <a:solidFill>
                <a:srgbClr val="C00000"/>
              </a:solidFill>
            </a:endParaRPr>
          </a:p>
        </p:txBody>
      </p:sp>
      <p:sp>
        <p:nvSpPr>
          <p:cNvPr id="3" name="Subtitle 2"/>
          <p:cNvSpPr>
            <a:spLocks noGrp="1"/>
          </p:cNvSpPr>
          <p:nvPr>
            <p:ph type="subTitle" idx="4294967295"/>
          </p:nvPr>
        </p:nvSpPr>
        <p:spPr>
          <a:xfrm>
            <a:off x="4429124" y="1214422"/>
            <a:ext cx="4316416" cy="3124200"/>
          </a:xfrm>
        </p:spPr>
        <p:txBody>
          <a:bodyPr>
            <a:normAutofit/>
          </a:bodyPr>
          <a:lstStyle/>
          <a:p>
            <a:pPr algn="r" rtl="1">
              <a:buNone/>
            </a:pPr>
            <a:r>
              <a:rPr lang="ar-SA" sz="2800" b="1" dirty="0" smtClean="0">
                <a:solidFill>
                  <a:schemeClr val="tx1"/>
                </a:solidFill>
              </a:rPr>
              <a:t>فهو عبارة عن شريط طولي يمتد على </a:t>
            </a:r>
            <a:r>
              <a:rPr lang="ar-SA" sz="2800" b="1" dirty="0" smtClean="0">
                <a:solidFill>
                  <a:srgbClr val="00B050"/>
                </a:solidFill>
              </a:rPr>
              <a:t>الأرض ويحفر على امتداده بعمل مقطع في التربة لمعرفة مدى تفرع الجذور وامتدادها داخل التربة لمختلف النباتات والعلاقة </a:t>
            </a:r>
            <a:r>
              <a:rPr lang="ar-SA" sz="2800" b="1" dirty="0" smtClean="0">
                <a:solidFill>
                  <a:schemeClr val="tx1"/>
                </a:solidFill>
              </a:rPr>
              <a:t>فيما بينها داخل طبقات الأرض.</a:t>
            </a:r>
            <a:endParaRPr lang="en-US" sz="2800" b="1" dirty="0" smtClean="0">
              <a:solidFill>
                <a:schemeClr val="tx1"/>
              </a:solidFill>
            </a:endParaRPr>
          </a:p>
          <a:p>
            <a:pPr algn="r">
              <a:buNone/>
            </a:pPr>
            <a:endParaRPr lang="en-US" b="1" dirty="0">
              <a:solidFill>
                <a:schemeClr val="tx1"/>
              </a:solidFill>
            </a:endParaRPr>
          </a:p>
        </p:txBody>
      </p:sp>
      <p:pic>
        <p:nvPicPr>
          <p:cNvPr id="4" name="Picture 2" descr="http://biology.usgs.gov/ecosystems/global_change/images/02transect2a.jpg"/>
          <p:cNvPicPr>
            <a:picLocks noChangeAspect="1" noChangeArrowheads="1"/>
          </p:cNvPicPr>
          <p:nvPr/>
        </p:nvPicPr>
        <p:blipFill>
          <a:blip r:embed="rId2" cstate="print"/>
          <a:srcRect/>
          <a:stretch>
            <a:fillRect/>
          </a:stretch>
        </p:blipFill>
        <p:spPr bwMode="auto">
          <a:xfrm>
            <a:off x="304801" y="1116133"/>
            <a:ext cx="3200400" cy="2514600"/>
          </a:xfrm>
          <a:prstGeom prst="rect">
            <a:avLst/>
          </a:prstGeom>
          <a:noFill/>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3733800"/>
            <a:ext cx="3200400" cy="2566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43372" y="4357694"/>
            <a:ext cx="4038599" cy="2208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b="1" dirty="0" smtClean="0">
                <a:solidFill>
                  <a:srgbClr val="C00000"/>
                </a:solidFill>
              </a:rPr>
              <a:t>المطلوب للمعمل </a:t>
            </a:r>
            <a:endParaRPr lang="en-US" b="1" dirty="0">
              <a:solidFill>
                <a:srgbClr val="C00000"/>
              </a:solidFill>
            </a:endParaRPr>
          </a:p>
        </p:txBody>
      </p:sp>
      <p:sp>
        <p:nvSpPr>
          <p:cNvPr id="3" name="Content Placeholder 2"/>
          <p:cNvSpPr>
            <a:spLocks noGrp="1"/>
          </p:cNvSpPr>
          <p:nvPr>
            <p:ph sz="quarter" idx="1"/>
          </p:nvPr>
        </p:nvSpPr>
        <p:spPr>
          <a:xfrm>
            <a:off x="457200" y="1219200"/>
            <a:ext cx="8472518" cy="4937760"/>
          </a:xfrm>
        </p:spPr>
        <p:txBody>
          <a:bodyPr>
            <a:normAutofit/>
          </a:bodyPr>
          <a:lstStyle/>
          <a:p>
            <a:pPr algn="r" rtl="1"/>
            <a:r>
              <a:rPr lang="ar-SA" sz="2800" b="1" dirty="0" smtClean="0"/>
              <a:t>تقوم كل مجموعة باعداد مربع الخريطه في حديقه الجامعة وذلك عن طريق قياس متر مربع ووضع الحدود بأعواد وخيط .</a:t>
            </a:r>
          </a:p>
          <a:p>
            <a:pPr algn="r" rtl="1"/>
            <a:r>
              <a:rPr lang="ar-SA" sz="2800" b="1" dirty="0" smtClean="0"/>
              <a:t>يتم حصر الانواع النباتية ورسم المربع ومتابعة المربع لمدة شهر وذلك لعمل مربع المستديم ويسلم التقرير بعد شهر من تاريخه متضمن صورة لكل اسبوع.</a:t>
            </a:r>
          </a:p>
          <a:p>
            <a:pPr algn="r" rtl="1">
              <a:buNone/>
            </a:pPr>
            <a:endParaRPr lang="ar-SA" sz="2800" b="1" dirty="0" smtClean="0"/>
          </a:p>
          <a:p>
            <a:pPr algn="r" rtl="1"/>
            <a:r>
              <a:rPr lang="ar-SA" sz="2800" b="1" dirty="0" smtClean="0"/>
              <a:t>يحدد المربع لكل مجموعه مع كتابة اسم المجموعه على لوحة تعريفية ويفضل عمل المجاميع متقاربه . </a:t>
            </a:r>
          </a:p>
          <a:p>
            <a:pPr algn="r" rtl="1">
              <a:buNone/>
            </a:pPr>
            <a:endParaRPr lang="ar-SA" sz="2800" b="1"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ctr">
              <a:buNone/>
            </a:pPr>
            <a:endParaRPr lang="en-US" sz="2800" b="1" dirty="0" smtClean="0"/>
          </a:p>
          <a:p>
            <a:pPr algn="ctr">
              <a:buNone/>
            </a:pPr>
            <a:r>
              <a:rPr lang="ar-SA" sz="2800" b="1" dirty="0" smtClean="0"/>
              <a:t>الرجاء عدم اللمس تجربه خاصه لمقرر مجتمعات نباتية </a:t>
            </a:r>
          </a:p>
          <a:p>
            <a:pPr algn="ctr">
              <a:buNone/>
            </a:pPr>
            <a:r>
              <a:rPr lang="ar-SA" sz="2800" b="1" dirty="0" smtClean="0"/>
              <a:t>اسم المجموعه :</a:t>
            </a:r>
          </a:p>
          <a:p>
            <a:pPr algn="ctr">
              <a:buNone/>
            </a:pPr>
            <a:r>
              <a:rPr lang="ar-SA" sz="2800" b="1" dirty="0" smtClean="0"/>
              <a:t>بداية التجربه : </a:t>
            </a:r>
          </a:p>
          <a:p>
            <a:pPr algn="ctr">
              <a:buNone/>
            </a:pPr>
            <a:r>
              <a:rPr lang="ar-SA" sz="2800" b="1" dirty="0" smtClean="0"/>
              <a:t>نهاية التجربة :</a:t>
            </a:r>
            <a:endParaRPr lang="en-US" sz="2800" b="1"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b="1" dirty="0" smtClean="0"/>
              <a:t>انتهى المعمل </a:t>
            </a:r>
            <a:endParaRPr lang="en-US" b="1"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sz="quarter" idx="1"/>
          </p:nvPr>
        </p:nvSpPr>
        <p:spPr>
          <a:xfrm>
            <a:off x="428596" y="571480"/>
            <a:ext cx="8501122" cy="5929354"/>
          </a:xfrm>
        </p:spPr>
        <p:txBody>
          <a:bodyPr>
            <a:noAutofit/>
          </a:bodyPr>
          <a:lstStyle/>
          <a:p>
            <a:pPr algn="r">
              <a:buNone/>
            </a:pPr>
            <a:r>
              <a:rPr lang="en-US" sz="3200" b="1" dirty="0" smtClean="0">
                <a:solidFill>
                  <a:srgbClr val="C00000"/>
                </a:solidFill>
              </a:rPr>
              <a:t>Chart Quadrate</a:t>
            </a:r>
            <a:r>
              <a:rPr lang="ar-SA" sz="3200" b="1" dirty="0" smtClean="0">
                <a:solidFill>
                  <a:srgbClr val="C00000"/>
                </a:solidFill>
              </a:rPr>
              <a:t> 2-مربع الخريطة (المربع المستديم)</a:t>
            </a:r>
          </a:p>
          <a:p>
            <a:pPr algn="r" rtl="1">
              <a:buNone/>
            </a:pPr>
            <a:r>
              <a:rPr lang="ar-SA" sz="2800" b="1" dirty="0" smtClean="0">
                <a:solidFill>
                  <a:schemeClr val="accent5">
                    <a:lumMod val="75000"/>
                  </a:schemeClr>
                </a:solidFill>
              </a:rPr>
              <a:t>باستعمال هذا المربع نحصل على معلومات أكثر وضوحا وتفصيلا من مربع القائمة حيث أنه:           </a:t>
            </a:r>
          </a:p>
          <a:p>
            <a:pPr algn="r" rtl="1">
              <a:buNone/>
            </a:pPr>
            <a:r>
              <a:rPr lang="ar-SA" sz="2800" b="1" dirty="0" smtClean="0">
                <a:solidFill>
                  <a:schemeClr val="accent5">
                    <a:lumMod val="75000"/>
                  </a:schemeClr>
                </a:solidFill>
              </a:rPr>
              <a:t>  1- يوضح موقع كل نوع من أنواع النباتات .                  </a:t>
            </a:r>
          </a:p>
          <a:p>
            <a:pPr algn="r" rtl="1">
              <a:buNone/>
            </a:pPr>
            <a:r>
              <a:rPr lang="ar-SA" sz="2800" b="1" dirty="0" smtClean="0">
                <a:solidFill>
                  <a:schemeClr val="accent5">
                    <a:lumMod val="75000"/>
                  </a:schemeClr>
                </a:solidFill>
              </a:rPr>
              <a:t>   2-توزيعها داخل المربع.    </a:t>
            </a:r>
          </a:p>
          <a:p>
            <a:pPr algn="r" rtl="1">
              <a:buNone/>
            </a:pPr>
            <a:r>
              <a:rPr lang="ar-SA" sz="2800" b="1" dirty="0" smtClean="0">
                <a:solidFill>
                  <a:schemeClr val="accent5">
                    <a:lumMod val="75000"/>
                  </a:schemeClr>
                </a:solidFill>
              </a:rPr>
              <a:t>                                  </a:t>
            </a:r>
            <a:r>
              <a:rPr lang="en-US" sz="2800" b="1" dirty="0" smtClean="0">
                <a:solidFill>
                  <a:schemeClr val="accent5">
                    <a:lumMod val="75000"/>
                  </a:schemeClr>
                </a:solidFill>
              </a:rPr>
              <a:t> </a:t>
            </a:r>
          </a:p>
          <a:p>
            <a:pPr algn="r" rtl="1">
              <a:buNone/>
            </a:pPr>
            <a:r>
              <a:rPr lang="ar-SA" sz="2400" u="sng" dirty="0" smtClean="0">
                <a:solidFill>
                  <a:srgbClr val="7030A0"/>
                </a:solidFill>
              </a:rPr>
              <a:t>    </a:t>
            </a:r>
            <a:r>
              <a:rPr lang="ar-SA" sz="2800" b="1" u="sng" dirty="0" smtClean="0">
                <a:solidFill>
                  <a:srgbClr val="7030A0"/>
                </a:solidFill>
              </a:rPr>
              <a:t>فوائد مربع الخريطة</a:t>
            </a:r>
            <a:endParaRPr lang="ar-SA" sz="2400" b="1" u="sng" dirty="0" smtClean="0">
              <a:solidFill>
                <a:srgbClr val="7030A0"/>
              </a:solidFill>
            </a:endParaRPr>
          </a:p>
          <a:p>
            <a:pPr algn="r" rtl="1">
              <a:lnSpc>
                <a:spcPct val="150000"/>
              </a:lnSpc>
              <a:buNone/>
            </a:pPr>
            <a:r>
              <a:rPr lang="ar-SA" sz="2400" b="1" dirty="0" smtClean="0">
                <a:solidFill>
                  <a:schemeClr val="tx1"/>
                </a:solidFill>
              </a:rPr>
              <a:t> 1- يتيح الفرصة لدراسة المجتمع النباتي على فترات  متعاقبة للتعرف على مدى تأثير التغيرات الموسمية و بقية العوامل البيئية الأخرى على المجتمع المدروس .</a:t>
            </a:r>
            <a:endParaRPr lang="en-US" sz="2400" b="1" dirty="0" smtClean="0">
              <a:solidFill>
                <a:schemeClr val="tx1"/>
              </a:solidFill>
            </a:endParaRPr>
          </a:p>
          <a:p>
            <a:pPr algn="r" rtl="1">
              <a:lnSpc>
                <a:spcPct val="150000"/>
              </a:lnSpc>
              <a:buNone/>
            </a:pPr>
            <a:r>
              <a:rPr lang="ar-SA" sz="2400" b="1" dirty="0" smtClean="0">
                <a:solidFill>
                  <a:schemeClr val="tx1"/>
                </a:solidFill>
              </a:rPr>
              <a:t>2- يعطي فرصة لتقدير</a:t>
            </a:r>
            <a:r>
              <a:rPr lang="ar-SA" sz="2400" b="1" dirty="0">
                <a:solidFill>
                  <a:schemeClr val="tx1"/>
                </a:solidFill>
              </a:rPr>
              <a:t> </a:t>
            </a:r>
            <a:r>
              <a:rPr lang="ar-SA" sz="2400" b="1" dirty="0" smtClean="0">
                <a:solidFill>
                  <a:schemeClr val="tx1"/>
                </a:solidFill>
              </a:rPr>
              <a:t>التغطية الكلية</a:t>
            </a:r>
            <a:r>
              <a:rPr lang="en-US" sz="2400" b="1" dirty="0" smtClean="0">
                <a:solidFill>
                  <a:schemeClr val="tx1"/>
                </a:solidFill>
              </a:rPr>
              <a:t> </a:t>
            </a:r>
            <a:r>
              <a:rPr lang="en-US" sz="2400" b="1" dirty="0">
                <a:solidFill>
                  <a:schemeClr val="tx1"/>
                </a:solidFill>
              </a:rPr>
              <a:t>total plant </a:t>
            </a:r>
            <a:r>
              <a:rPr lang="en-US" sz="2400" b="1" dirty="0" smtClean="0">
                <a:solidFill>
                  <a:schemeClr val="tx1"/>
                </a:solidFill>
              </a:rPr>
              <a:t>cover </a:t>
            </a:r>
            <a:r>
              <a:rPr lang="ar-SA" sz="2400" b="1" dirty="0">
                <a:solidFill>
                  <a:schemeClr val="tx1"/>
                </a:solidFill>
              </a:rPr>
              <a:t>وكذلك معرفة التغطية </a:t>
            </a:r>
            <a:r>
              <a:rPr lang="ar-SA" sz="2400" b="1" dirty="0" smtClean="0">
                <a:solidFill>
                  <a:schemeClr val="tx1"/>
                </a:solidFill>
              </a:rPr>
              <a:t>الجزئية </a:t>
            </a:r>
            <a:r>
              <a:rPr lang="en-US" sz="2400" b="1" dirty="0" smtClean="0">
                <a:solidFill>
                  <a:schemeClr val="tx1"/>
                </a:solidFill>
              </a:rPr>
              <a:t> partial </a:t>
            </a:r>
            <a:r>
              <a:rPr lang="en-US" sz="2400" b="1" dirty="0">
                <a:solidFill>
                  <a:schemeClr val="tx1"/>
                </a:solidFill>
              </a:rPr>
              <a:t>plant </a:t>
            </a:r>
            <a:r>
              <a:rPr lang="en-US" sz="2400" b="1" dirty="0" smtClean="0">
                <a:solidFill>
                  <a:schemeClr val="tx1"/>
                </a:solidFill>
              </a:rPr>
              <a:t>cover</a:t>
            </a:r>
            <a:r>
              <a:rPr lang="ar-SA" sz="2400" b="1" dirty="0" smtClean="0">
                <a:solidFill>
                  <a:schemeClr val="tx1"/>
                </a:solidFill>
              </a:rPr>
              <a:t> </a:t>
            </a:r>
            <a:r>
              <a:rPr lang="ar-SA" sz="2400" b="1" dirty="0">
                <a:solidFill>
                  <a:schemeClr val="tx1"/>
                </a:solidFill>
              </a:rPr>
              <a:t>لكل نوع نباتي بداخل المربع</a:t>
            </a:r>
            <a:r>
              <a:rPr lang="ar-SA" sz="2400" b="1" dirty="0" smtClean="0">
                <a:solidFill>
                  <a:schemeClr val="tx1"/>
                </a:solidFill>
              </a:rPr>
              <a:t>.</a:t>
            </a:r>
            <a:endParaRPr lang="en-US" sz="2400" b="1" dirty="0" smtClean="0">
              <a:solidFill>
                <a:schemeClr val="tx1"/>
              </a:solidFill>
            </a:endParaRPr>
          </a:p>
          <a:p>
            <a:pPr algn="r" rtl="1">
              <a:buNone/>
            </a:pPr>
            <a:endParaRPr lang="ar-SA" sz="2400" b="1" dirty="0">
              <a:solidFill>
                <a:schemeClr val="tx1"/>
              </a:solidFill>
            </a:endParaRPr>
          </a:p>
          <a:p>
            <a:pPr algn="r" rtl="1">
              <a:buNone/>
            </a:pPr>
            <a:endParaRPr lang="ar-SA" sz="2400" b="1" dirty="0" smtClean="0">
              <a:solidFill>
                <a:schemeClr val="tx1"/>
              </a:solidFill>
            </a:endParaRPr>
          </a:p>
          <a:p>
            <a:pPr algn="r" rtl="1">
              <a:buNone/>
            </a:pPr>
            <a:endParaRPr lang="en-US" sz="2400" dirty="0">
              <a:solidFill>
                <a:schemeClr val="tx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4282" y="214290"/>
            <a:ext cx="8715436" cy="6124754"/>
          </a:xfrm>
          <a:prstGeom prst="rect">
            <a:avLst/>
          </a:prstGeom>
          <a:noFill/>
        </p:spPr>
        <p:txBody>
          <a:bodyPr wrap="square" rtlCol="0">
            <a:spAutoFit/>
          </a:bodyPr>
          <a:lstStyle/>
          <a:p>
            <a:pPr algn="r"/>
            <a:r>
              <a:rPr lang="ar-SA" sz="3200" b="1" dirty="0" smtClean="0">
                <a:solidFill>
                  <a:srgbClr val="8E736A">
                    <a:lumMod val="50000"/>
                  </a:srgbClr>
                </a:solidFill>
              </a:rPr>
              <a:t>طريقة عمل مربع الخريطة: </a:t>
            </a:r>
          </a:p>
          <a:p>
            <a:pPr lvl="0" algn="r"/>
            <a:endParaRPr lang="en-US" sz="3200" b="1" dirty="0" smtClean="0">
              <a:solidFill>
                <a:srgbClr val="8E736A">
                  <a:lumMod val="50000"/>
                </a:srgbClr>
              </a:solidFill>
            </a:endParaRPr>
          </a:p>
          <a:p>
            <a:pPr algn="r" rtl="1">
              <a:buFont typeface="Wingdings" pitchFamily="2" charset="2"/>
              <a:buChar char="ü"/>
            </a:pPr>
            <a:r>
              <a:rPr lang="ar-SA" sz="2800" b="1" dirty="0" smtClean="0">
                <a:solidFill>
                  <a:srgbClr val="0070C0"/>
                </a:solidFill>
              </a:rPr>
              <a:t>تحدد اركان المربع ويغرس في كل زاوية وتد من الحديد وتشد بين كل وتد من هذه الأوتاد الأربعة حبال فيتحدد بذلك محيط المربع ويقسم هذا المربع الى مربعات صغيرة وذلك بشد حبال رفيعة على أوتاد صغيرة منتظمة على ضلع المربع الكبير الأساس .</a:t>
            </a:r>
          </a:p>
          <a:p>
            <a:pPr algn="r" rtl="1"/>
            <a:endParaRPr lang="ar-SA" sz="2800" b="1" dirty="0" smtClean="0">
              <a:solidFill>
                <a:srgbClr val="0070C0"/>
              </a:solidFill>
            </a:endParaRPr>
          </a:p>
          <a:p>
            <a:pPr algn="r" rtl="1">
              <a:buFont typeface="Wingdings" pitchFamily="2" charset="2"/>
              <a:buChar char="ü"/>
            </a:pPr>
            <a:r>
              <a:rPr lang="ar-SA" sz="2800" b="1" dirty="0" smtClean="0">
                <a:solidFill>
                  <a:schemeClr val="bg2">
                    <a:lumMod val="10000"/>
                  </a:schemeClr>
                </a:solidFill>
              </a:rPr>
              <a:t>بعد ذلك يعد على ورق رسم بياني مربعا مقسما مماثلا لماعمل على الطبيعة بمقياس رسم معقول وملائم ثم ترسم عليه النباتات المختلفة وتحدد مواقعها والجزء الذي يشغله كل نوع .</a:t>
            </a:r>
          </a:p>
          <a:p>
            <a:pPr algn="r" rtl="1">
              <a:lnSpc>
                <a:spcPct val="150000"/>
              </a:lnSpc>
            </a:pPr>
            <a:endParaRPr lang="ar-SA" sz="2800" b="1" dirty="0" smtClean="0">
              <a:solidFill>
                <a:schemeClr val="accent6">
                  <a:lumMod val="50000"/>
                </a:schemeClr>
              </a:solidFill>
            </a:endParaRPr>
          </a:p>
          <a:p>
            <a:pPr algn="r"/>
            <a:r>
              <a:rPr lang="ar-SA" sz="2400" b="1" dirty="0" smtClean="0">
                <a:solidFill>
                  <a:schemeClr val="accent6">
                    <a:lumMod val="50000"/>
                  </a:schemeClr>
                </a:solidFill>
              </a:rPr>
              <a:t> </a:t>
            </a:r>
          </a:p>
          <a:p>
            <a:pPr algn="r"/>
            <a:endParaRPr lang="ar-SA" sz="2000" b="1" dirty="0" smtClean="0">
              <a:solidFill>
                <a:schemeClr val="accent6">
                  <a:lumMod val="50000"/>
                </a:schemeClr>
              </a:solidFill>
            </a:endParaRPr>
          </a:p>
          <a:p>
            <a:pPr algn="r"/>
            <a:endParaRPr lang="en-US" b="1" dirty="0">
              <a:solidFill>
                <a:schemeClr val="accent6">
                  <a:lumMod val="50000"/>
                </a:schemeClr>
              </a:solidFill>
            </a:endParaRPr>
          </a:p>
        </p:txBody>
      </p:sp>
      <p:pic>
        <p:nvPicPr>
          <p:cNvPr id="9"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5786" y="4572008"/>
            <a:ext cx="3429000" cy="19389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85720" y="500042"/>
            <a:ext cx="8572560" cy="6000792"/>
          </a:xfrm>
        </p:spPr>
        <p:txBody>
          <a:bodyPr/>
          <a:lstStyle/>
          <a:p>
            <a:pPr algn="r" rtl="1">
              <a:lnSpc>
                <a:spcPct val="150000"/>
              </a:lnSpc>
              <a:buFont typeface="Wingdings" pitchFamily="2" charset="2"/>
              <a:buChar char="ü"/>
            </a:pPr>
            <a:r>
              <a:rPr lang="ar-SA" sz="2800" b="1" dirty="0" smtClean="0">
                <a:solidFill>
                  <a:schemeClr val="accent6">
                    <a:lumMod val="50000"/>
                  </a:schemeClr>
                </a:solidFill>
              </a:rPr>
              <a:t>يرمز لكل نوع من النباتات برمز وليكن الحرف الأول من اسمه العلمي اللاتيني على أن يوضح أسفل الرسم اسم النبات المعطى له الرمز كاملا ولابد من ذكر النسبة المئوية للتغطية الكلية والنسبة المئوية للتغطية الجزئية.</a:t>
            </a:r>
            <a:endParaRPr lang="en-US" dirty="0"/>
          </a:p>
        </p:txBody>
      </p:sp>
      <p:pic>
        <p:nvPicPr>
          <p:cNvPr id="5" name="Picture 4" descr="ما النباتات الاعتماد في QUADRA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4348" y="2928934"/>
            <a:ext cx="3857652" cy="340437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Frequency 1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14942" y="3214686"/>
            <a:ext cx="3532040" cy="257176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sz="quarter" idx="1"/>
          </p:nvPr>
        </p:nvSpPr>
        <p:spPr>
          <a:xfrm>
            <a:off x="457200" y="357166"/>
            <a:ext cx="8401080" cy="5799794"/>
          </a:xfrm>
        </p:spPr>
        <p:txBody>
          <a:bodyPr>
            <a:noAutofit/>
          </a:bodyPr>
          <a:lstStyle/>
          <a:p>
            <a:pPr algn="r" rtl="1">
              <a:buNone/>
            </a:pPr>
            <a:r>
              <a:rPr lang="ar-SA" sz="2800" b="1" dirty="0" smtClean="0">
                <a:solidFill>
                  <a:srgbClr val="7030A0"/>
                </a:solidFill>
              </a:rPr>
              <a:t>اذا كانت هناك نباتات متداخلة مع بعضها فيجب عند الرسم على الورق أن يضلل الجزء المتداخل </a:t>
            </a:r>
          </a:p>
          <a:p>
            <a:pPr algn="r" rtl="1">
              <a:buNone/>
            </a:pPr>
            <a:endParaRPr lang="ar-SA" sz="2800" b="1" dirty="0">
              <a:solidFill>
                <a:srgbClr val="7030A0"/>
              </a:solidFill>
            </a:endParaRPr>
          </a:p>
          <a:p>
            <a:pPr algn="r" rtl="1">
              <a:buNone/>
            </a:pPr>
            <a:r>
              <a:rPr lang="ar-SA" sz="2800" b="1" dirty="0" smtClean="0">
                <a:solidFill>
                  <a:srgbClr val="0070C0"/>
                </a:solidFill>
              </a:rPr>
              <a:t>يجب عند الرسم لأي نوع أن توضع نقطة توضح موقع الساق الرئيسية للنبات .</a:t>
            </a:r>
            <a:endParaRPr lang="en-US" sz="2800" b="1" dirty="0" smtClean="0">
              <a:solidFill>
                <a:srgbClr val="0070C0"/>
              </a:solidFill>
            </a:endParaRPr>
          </a:p>
          <a:p>
            <a:pPr algn="r" rtl="1">
              <a:buNone/>
            </a:pPr>
            <a:r>
              <a:rPr lang="ar-SA" sz="2800" b="1" dirty="0" smtClean="0">
                <a:solidFill>
                  <a:srgbClr val="0070C0"/>
                </a:solidFill>
              </a:rPr>
              <a:t>مثلا في حالة كون الساق الرئيسية مستقيمة والنمو الخضري منتظم فيرسم المجموع الخضري على شكل دائرة توضع بداخلها نقطة تمثل الساق أما </a:t>
            </a:r>
            <a:r>
              <a:rPr lang="ar-SA" sz="2800" b="1" dirty="0" err="1" smtClean="0">
                <a:solidFill>
                  <a:srgbClr val="0070C0"/>
                </a:solidFill>
              </a:rPr>
              <a:t>اذا</a:t>
            </a:r>
            <a:r>
              <a:rPr lang="ar-SA" sz="2800" b="1" dirty="0" smtClean="0">
                <a:solidFill>
                  <a:srgbClr val="0070C0"/>
                </a:solidFill>
              </a:rPr>
              <a:t>  كان النمو الخضري غير منتظم ومائل فان الساق تبدو جانبية .</a:t>
            </a:r>
            <a:endParaRPr lang="en-US" sz="2800" b="1" dirty="0" smtClean="0">
              <a:solidFill>
                <a:srgbClr val="0070C0"/>
              </a:solidFill>
            </a:endParaRPr>
          </a:p>
          <a:p>
            <a:pPr algn="r" rtl="1">
              <a:buNone/>
            </a:pPr>
            <a:r>
              <a:rPr lang="ar-SA" sz="2800" b="1" dirty="0" smtClean="0">
                <a:solidFill>
                  <a:srgbClr val="0070C0"/>
                </a:solidFill>
              </a:rPr>
              <a:t> </a:t>
            </a:r>
            <a:endParaRPr lang="en-US" sz="2800" b="1" dirty="0" smtClean="0">
              <a:solidFill>
                <a:srgbClr val="0070C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
          </p:nvPr>
        </p:nvSpPr>
        <p:spPr>
          <a:xfrm>
            <a:off x="457200" y="357166"/>
            <a:ext cx="8229600" cy="5799794"/>
          </a:xfrm>
        </p:spPr>
        <p:txBody>
          <a:bodyPr/>
          <a:lstStyle/>
          <a:p>
            <a:pPr algn="r">
              <a:buNone/>
            </a:pPr>
            <a:r>
              <a:rPr lang="en-US" sz="2800" b="1" dirty="0" smtClean="0">
                <a:solidFill>
                  <a:srgbClr val="C00000"/>
                </a:solidFill>
              </a:rPr>
              <a:t>Permanent </a:t>
            </a:r>
            <a:r>
              <a:rPr lang="en-US" sz="2800" b="1" dirty="0" err="1" smtClean="0">
                <a:solidFill>
                  <a:srgbClr val="C00000"/>
                </a:solidFill>
              </a:rPr>
              <a:t>quadrat</a:t>
            </a:r>
            <a:r>
              <a:rPr lang="ar-SA" sz="2800" b="1" dirty="0" smtClean="0">
                <a:solidFill>
                  <a:srgbClr val="C00000"/>
                </a:solidFill>
              </a:rPr>
              <a:t>3-</a:t>
            </a:r>
            <a:r>
              <a:rPr lang="ar-SA" sz="3600" b="1" dirty="0" smtClean="0">
                <a:solidFill>
                  <a:srgbClr val="C00000"/>
                </a:solidFill>
              </a:rPr>
              <a:t>المربع المستديم </a:t>
            </a:r>
            <a:r>
              <a:rPr lang="en-US" sz="3200" b="1" dirty="0" smtClean="0"/>
              <a:t/>
            </a:r>
            <a:br>
              <a:rPr lang="en-US" sz="3200" b="1" dirty="0" smtClean="0"/>
            </a:br>
            <a:endParaRPr lang="ar-SA" sz="3200" b="1" dirty="0" smtClean="0"/>
          </a:p>
          <a:p>
            <a:pPr algn="r">
              <a:buNone/>
            </a:pPr>
            <a:r>
              <a:rPr lang="ar-SA" sz="2800" b="1" dirty="0" smtClean="0"/>
              <a:t>هو نفسه مربع الخريطة (المرسوم) لكنه يترك لفترة طويلة للعودة اليه مره اخرى لتكرار مشاهده حيث تزال الحبال والاوتاد ويعلم مكانها في الارض بعلامات واضحة ليمكن الرجوع اليها مره اخرى وتكرار الدراسة من فصل على فصل اخر ومن سنة الي سنة اخرى لمعرفة تغيرات داخل الغطاء النباتي داخل المربع الواحد .</a:t>
            </a:r>
            <a:r>
              <a:rPr lang="en-US" sz="2800" b="1" dirty="0" smtClean="0"/>
              <a:t/>
            </a:r>
            <a:br>
              <a:rPr lang="en-US" sz="2800" b="1" dirty="0" smtClean="0"/>
            </a:br>
            <a:endParaRPr lang="en-US" sz="2800" b="1" dirty="0" smtClean="0"/>
          </a:p>
          <a:p>
            <a:endParaRPr lang="en-US" dirty="0"/>
          </a:p>
        </p:txBody>
      </p:sp>
      <p:pic>
        <p:nvPicPr>
          <p:cNvPr id="5121"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5786" y="4000504"/>
            <a:ext cx="3295650" cy="240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descr="http://www.paulillsley.com/GoProQuadrat/Softwar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3504" y="3929066"/>
            <a:ext cx="3333750" cy="232481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357158" y="543406"/>
            <a:ext cx="8572560" cy="584775"/>
          </a:xfrm>
          <a:prstGeom prst="rect">
            <a:avLst/>
          </a:prstGeom>
          <a:noFill/>
          <a:ln w="9525">
            <a:noFill/>
            <a:miter lim="800000"/>
            <a:headEnd/>
            <a:tailEnd/>
          </a:ln>
          <a:effectLst/>
        </p:spPr>
        <p:txBody>
          <a:bodyPr wrap="square">
            <a:spAutoFit/>
          </a:bodyPr>
          <a:lstStyle/>
          <a:p>
            <a:pPr algn="r" rtl="1">
              <a:spcBef>
                <a:spcPct val="50000"/>
              </a:spcBef>
            </a:pPr>
            <a:r>
              <a:rPr lang="ar-SA" sz="3200" b="1" dirty="0" smtClean="0">
                <a:solidFill>
                  <a:srgbClr val="C00000"/>
                </a:solidFill>
              </a:rPr>
              <a:t>طريقة </a:t>
            </a:r>
            <a:r>
              <a:rPr lang="ar-SA" sz="3200" b="1" dirty="0">
                <a:solidFill>
                  <a:srgbClr val="C00000"/>
                </a:solidFill>
              </a:rPr>
              <a:t>القطاعات </a:t>
            </a:r>
            <a:r>
              <a:rPr lang="en-US" sz="3200" b="1" dirty="0" smtClean="0">
                <a:solidFill>
                  <a:srgbClr val="C00000"/>
                </a:solidFill>
              </a:rPr>
              <a:t>Transect Method</a:t>
            </a:r>
            <a:r>
              <a:rPr lang="ar-SA" sz="3200" b="1" dirty="0" smtClean="0">
                <a:solidFill>
                  <a:srgbClr val="C00000"/>
                </a:solidFill>
              </a:rPr>
              <a:t>(المسح الشامل )</a:t>
            </a:r>
            <a:endParaRPr lang="en-US" sz="3200" b="1" dirty="0">
              <a:solidFill>
                <a:srgbClr val="C00000"/>
              </a:solidFill>
            </a:endParaRPr>
          </a:p>
        </p:txBody>
      </p:sp>
      <p:sp>
        <p:nvSpPr>
          <p:cNvPr id="5" name="Text Box 6"/>
          <p:cNvSpPr txBox="1">
            <a:spLocks noChangeArrowheads="1"/>
          </p:cNvSpPr>
          <p:nvPr/>
        </p:nvSpPr>
        <p:spPr bwMode="auto">
          <a:xfrm>
            <a:off x="3000364" y="1357298"/>
            <a:ext cx="5610236" cy="523220"/>
          </a:xfrm>
          <a:prstGeom prst="rect">
            <a:avLst/>
          </a:prstGeom>
          <a:noFill/>
          <a:ln w="9525">
            <a:noFill/>
            <a:miter lim="800000"/>
            <a:headEnd/>
            <a:tailEnd/>
          </a:ln>
          <a:effectLst/>
        </p:spPr>
        <p:txBody>
          <a:bodyPr wrap="square">
            <a:spAutoFit/>
          </a:bodyPr>
          <a:lstStyle/>
          <a:p>
            <a:pPr algn="r" rtl="1">
              <a:spcBef>
                <a:spcPct val="50000"/>
              </a:spcBef>
            </a:pPr>
            <a:r>
              <a:rPr lang="ar-SA" sz="2800" b="1" u="sng" dirty="0">
                <a:solidFill>
                  <a:srgbClr val="7030A0"/>
                </a:solidFill>
              </a:rPr>
              <a:t>تستخدم هذه الطريقة في الدراسة عندما</a:t>
            </a:r>
            <a:r>
              <a:rPr lang="ar-SA" sz="2000" b="1" u="sng" dirty="0">
                <a:solidFill>
                  <a:srgbClr val="7030A0"/>
                </a:solidFill>
              </a:rPr>
              <a:t> </a:t>
            </a:r>
            <a:r>
              <a:rPr lang="ar-SA" sz="2800" b="1" dirty="0">
                <a:solidFill>
                  <a:srgbClr val="7030A0"/>
                </a:solidFill>
              </a:rPr>
              <a:t>:</a:t>
            </a:r>
            <a:endParaRPr lang="en-US" sz="2800" b="1" dirty="0">
              <a:solidFill>
                <a:srgbClr val="7030A0"/>
              </a:solidFill>
            </a:endParaRPr>
          </a:p>
        </p:txBody>
      </p:sp>
      <p:sp>
        <p:nvSpPr>
          <p:cNvPr id="6" name="Text Box 7"/>
          <p:cNvSpPr txBox="1">
            <a:spLocks noChangeArrowheads="1"/>
          </p:cNvSpPr>
          <p:nvPr/>
        </p:nvSpPr>
        <p:spPr bwMode="auto">
          <a:xfrm>
            <a:off x="285720" y="1954713"/>
            <a:ext cx="8582953" cy="2893100"/>
          </a:xfrm>
          <a:prstGeom prst="rect">
            <a:avLst/>
          </a:prstGeom>
          <a:noFill/>
          <a:ln w="9525">
            <a:noFill/>
            <a:miter lim="800000"/>
            <a:headEnd/>
            <a:tailEnd/>
          </a:ln>
          <a:effectLst/>
        </p:spPr>
        <p:txBody>
          <a:bodyPr wrap="square">
            <a:spAutoFit/>
          </a:bodyPr>
          <a:lstStyle/>
          <a:p>
            <a:pPr algn="r" rtl="1">
              <a:spcBef>
                <a:spcPct val="50000"/>
              </a:spcBef>
            </a:pPr>
            <a:r>
              <a:rPr lang="ar-SA" sz="2800" b="1" dirty="0">
                <a:solidFill>
                  <a:schemeClr val="bg2">
                    <a:lumMod val="10000"/>
                  </a:schemeClr>
                </a:solidFill>
              </a:rPr>
              <a:t>1- يوجد اختلاف وتغير في الكساء الخضري المنظور بالعين المجردة.</a:t>
            </a:r>
          </a:p>
          <a:p>
            <a:pPr algn="r" rtl="1">
              <a:spcBef>
                <a:spcPct val="50000"/>
              </a:spcBef>
            </a:pPr>
            <a:r>
              <a:rPr lang="ar-SA" sz="2800" b="1" dirty="0">
                <a:solidFill>
                  <a:schemeClr val="bg2">
                    <a:lumMod val="10000"/>
                  </a:schemeClr>
                </a:solidFill>
              </a:rPr>
              <a:t>2- وجود تغيرات في طبوغرافية الأرض وتضاريسها من انحدار وارتفاع وغيره.</a:t>
            </a:r>
          </a:p>
          <a:p>
            <a:pPr algn="r" rtl="1">
              <a:spcBef>
                <a:spcPct val="50000"/>
              </a:spcBef>
            </a:pPr>
            <a:r>
              <a:rPr lang="ar-SA" sz="2800" b="1" dirty="0" smtClean="0">
                <a:solidFill>
                  <a:schemeClr val="bg2">
                    <a:lumMod val="10000"/>
                  </a:schemeClr>
                </a:solidFill>
              </a:rPr>
              <a:t>3- </a:t>
            </a:r>
            <a:r>
              <a:rPr lang="ar-SA" sz="2800" b="1" dirty="0">
                <a:solidFill>
                  <a:schemeClr val="bg2">
                    <a:lumMod val="10000"/>
                  </a:schemeClr>
                </a:solidFill>
              </a:rPr>
              <a:t>تغيرات في نوعية التربة.</a:t>
            </a:r>
          </a:p>
          <a:p>
            <a:pPr algn="r" rtl="1">
              <a:spcBef>
                <a:spcPct val="50000"/>
              </a:spcBef>
            </a:pPr>
            <a:r>
              <a:rPr lang="ar-SA" sz="2800" b="1" dirty="0">
                <a:solidFill>
                  <a:schemeClr val="bg2">
                    <a:lumMod val="10000"/>
                  </a:schemeClr>
                </a:solidFill>
              </a:rPr>
              <a:t>4- </a:t>
            </a:r>
            <a:r>
              <a:rPr lang="ar-SA" sz="2800" b="1" dirty="0" smtClean="0">
                <a:solidFill>
                  <a:schemeClr val="bg2">
                    <a:lumMod val="10000"/>
                  </a:schemeClr>
                </a:solidFill>
              </a:rPr>
              <a:t>تغيرات </a:t>
            </a:r>
            <a:r>
              <a:rPr lang="ar-SA" sz="2800" b="1" dirty="0">
                <a:solidFill>
                  <a:schemeClr val="bg2">
                    <a:lumMod val="10000"/>
                  </a:schemeClr>
                </a:solidFill>
              </a:rPr>
              <a:t>في المحتوى المائي للتربة.</a:t>
            </a:r>
            <a:endParaRPr lang="en-US" sz="2800" b="1" dirty="0">
              <a:solidFill>
                <a:schemeClr val="bg2">
                  <a:lumMod val="10000"/>
                </a:schemeClr>
              </a:solidFill>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2910" y="3286124"/>
            <a:ext cx="3094727" cy="3095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strips(downLeft)">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strips(downLeft)">
                                      <p:cBhvr>
                                        <p:cTn id="12" dur="500"/>
                                        <p:tgtEl>
                                          <p:spTgt spid="6">
                                            <p:txEl>
                                              <p:pRg st="0" end="0"/>
                                            </p:txEl>
                                          </p:spTgt>
                                        </p:tgtEl>
                                      </p:cBhvr>
                                    </p:animEffect>
                                  </p:childTnLst>
                                </p:cTn>
                              </p:par>
                              <p:par>
                                <p:cTn id="13" presetID="18" presetClass="entr" presetSubtype="12" fill="hold" nodeType="with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animEffect transition="in" filter="strips(downLeft)">
                                      <p:cBhvr>
                                        <p:cTn id="15" dur="500"/>
                                        <p:tgtEl>
                                          <p:spTgt spid="6">
                                            <p:txEl>
                                              <p:pRg st="1" end="1"/>
                                            </p:txEl>
                                          </p:spTgt>
                                        </p:tgtEl>
                                      </p:cBhvr>
                                    </p:animEffect>
                                  </p:childTnLst>
                                </p:cTn>
                              </p:par>
                              <p:par>
                                <p:cTn id="16" presetID="18" presetClass="entr" presetSubtype="12" fill="hold" nodeType="withEffect">
                                  <p:stCondLst>
                                    <p:cond delay="0"/>
                                  </p:stCondLst>
                                  <p:childTnLst>
                                    <p:set>
                                      <p:cBhvr>
                                        <p:cTn id="17" dur="1" fill="hold">
                                          <p:stCondLst>
                                            <p:cond delay="0"/>
                                          </p:stCondLst>
                                        </p:cTn>
                                        <p:tgtEl>
                                          <p:spTgt spid="6">
                                            <p:txEl>
                                              <p:pRg st="2" end="2"/>
                                            </p:txEl>
                                          </p:spTgt>
                                        </p:tgtEl>
                                        <p:attrNameLst>
                                          <p:attrName>style.visibility</p:attrName>
                                        </p:attrNameLst>
                                      </p:cBhvr>
                                      <p:to>
                                        <p:strVal val="visible"/>
                                      </p:to>
                                    </p:set>
                                    <p:animEffect transition="in" filter="strips(downLeft)">
                                      <p:cBhvr>
                                        <p:cTn id="18" dur="500"/>
                                        <p:tgtEl>
                                          <p:spTgt spid="6">
                                            <p:txEl>
                                              <p:pRg st="2" end="2"/>
                                            </p:txEl>
                                          </p:spTgt>
                                        </p:tgtEl>
                                      </p:cBhvr>
                                    </p:animEffect>
                                  </p:childTnLst>
                                </p:cTn>
                              </p:par>
                              <p:par>
                                <p:cTn id="19" presetID="18" presetClass="entr" presetSubtype="12" fill="hold" nodeType="with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Effect transition="in" filter="strips(downLeft)">
                                      <p:cBhvr>
                                        <p:cTn id="21"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429000" y="685800"/>
            <a:ext cx="5565648" cy="762000"/>
          </a:xfrm>
        </p:spPr>
        <p:txBody>
          <a:bodyPr>
            <a:normAutofit fontScale="90000"/>
          </a:bodyPr>
          <a:lstStyle/>
          <a:p>
            <a:pPr algn="ctr"/>
            <a:r>
              <a:rPr lang="ar-SA" dirty="0" smtClean="0">
                <a:solidFill>
                  <a:schemeClr val="accent2">
                    <a:lumMod val="75000"/>
                  </a:schemeClr>
                </a:solidFill>
              </a:rPr>
              <a:t/>
            </a:r>
            <a:br>
              <a:rPr lang="ar-SA" dirty="0" smtClean="0">
                <a:solidFill>
                  <a:schemeClr val="accent2">
                    <a:lumMod val="75000"/>
                  </a:schemeClr>
                </a:solidFill>
              </a:rPr>
            </a:br>
            <a:r>
              <a:rPr lang="ar-SA" dirty="0" smtClean="0">
                <a:solidFill>
                  <a:schemeClr val="accent2">
                    <a:lumMod val="75000"/>
                  </a:schemeClr>
                </a:solidFill>
              </a:rPr>
              <a:t/>
            </a:r>
            <a:br>
              <a:rPr lang="ar-SA" dirty="0" smtClean="0">
                <a:solidFill>
                  <a:schemeClr val="accent2">
                    <a:lumMod val="75000"/>
                  </a:schemeClr>
                </a:solidFill>
              </a:rPr>
            </a:br>
            <a:r>
              <a:rPr lang="ar-SA" dirty="0" smtClean="0">
                <a:solidFill>
                  <a:schemeClr val="accent2">
                    <a:lumMod val="75000"/>
                  </a:schemeClr>
                </a:solidFill>
              </a:rPr>
              <a:t/>
            </a:r>
            <a:br>
              <a:rPr lang="ar-SA" dirty="0" smtClean="0">
                <a:solidFill>
                  <a:schemeClr val="accent2">
                    <a:lumMod val="75000"/>
                  </a:schemeClr>
                </a:solidFill>
              </a:rPr>
            </a:br>
            <a:r>
              <a:rPr lang="ar-SA" dirty="0" smtClean="0">
                <a:solidFill>
                  <a:schemeClr val="accent2">
                    <a:lumMod val="75000"/>
                  </a:schemeClr>
                </a:solidFill>
              </a:rPr>
              <a:t/>
            </a:r>
            <a:br>
              <a:rPr lang="ar-SA" dirty="0" smtClean="0">
                <a:solidFill>
                  <a:schemeClr val="accent2">
                    <a:lumMod val="75000"/>
                  </a:schemeClr>
                </a:solidFill>
              </a:rPr>
            </a:br>
            <a:r>
              <a:rPr lang="ar-SA" dirty="0" smtClean="0">
                <a:solidFill>
                  <a:schemeClr val="accent2">
                    <a:lumMod val="75000"/>
                  </a:schemeClr>
                </a:solidFill>
              </a:rPr>
              <a:t/>
            </a:r>
            <a:br>
              <a:rPr lang="ar-SA" dirty="0" smtClean="0">
                <a:solidFill>
                  <a:schemeClr val="accent2">
                    <a:lumMod val="75000"/>
                  </a:schemeClr>
                </a:solidFill>
              </a:rPr>
            </a:br>
            <a:r>
              <a:rPr lang="ar-SA" dirty="0" smtClean="0">
                <a:solidFill>
                  <a:schemeClr val="accent2">
                    <a:lumMod val="75000"/>
                  </a:schemeClr>
                </a:solidFill>
              </a:rPr>
              <a:t/>
            </a:r>
            <a:br>
              <a:rPr lang="ar-SA" dirty="0" smtClean="0">
                <a:solidFill>
                  <a:schemeClr val="accent2">
                    <a:lumMod val="75000"/>
                  </a:schemeClr>
                </a:solidFill>
              </a:rPr>
            </a:br>
            <a:r>
              <a:rPr lang="ar-SA" dirty="0" smtClean="0">
                <a:solidFill>
                  <a:schemeClr val="accent2">
                    <a:lumMod val="75000"/>
                  </a:schemeClr>
                </a:solidFill>
              </a:rPr>
              <a:t/>
            </a:r>
            <a:br>
              <a:rPr lang="ar-SA" dirty="0" smtClean="0">
                <a:solidFill>
                  <a:schemeClr val="accent2">
                    <a:lumMod val="75000"/>
                  </a:schemeClr>
                </a:solidFill>
              </a:rPr>
            </a:br>
            <a:r>
              <a:rPr lang="ar-SA" dirty="0" smtClean="0">
                <a:solidFill>
                  <a:schemeClr val="accent2">
                    <a:lumMod val="75000"/>
                  </a:schemeClr>
                </a:solidFill>
              </a:rPr>
              <a:t/>
            </a:r>
            <a:br>
              <a:rPr lang="ar-SA" dirty="0" smtClean="0">
                <a:solidFill>
                  <a:schemeClr val="accent2">
                    <a:lumMod val="75000"/>
                  </a:schemeClr>
                </a:solidFill>
              </a:rPr>
            </a:br>
            <a:r>
              <a:rPr lang="ar-SA" dirty="0" smtClean="0">
                <a:solidFill>
                  <a:schemeClr val="accent2">
                    <a:lumMod val="75000"/>
                  </a:schemeClr>
                </a:solidFill>
              </a:rPr>
              <a:t/>
            </a:r>
            <a:br>
              <a:rPr lang="ar-SA" dirty="0" smtClean="0">
                <a:solidFill>
                  <a:schemeClr val="accent2">
                    <a:lumMod val="75000"/>
                  </a:schemeClr>
                </a:solidFill>
              </a:rPr>
            </a:br>
            <a:r>
              <a:rPr lang="ar-SA" dirty="0" smtClean="0">
                <a:solidFill>
                  <a:schemeClr val="accent2">
                    <a:lumMod val="75000"/>
                  </a:schemeClr>
                </a:solidFill>
              </a:rPr>
              <a:t/>
            </a:r>
            <a:br>
              <a:rPr lang="ar-SA" dirty="0" smtClean="0">
                <a:solidFill>
                  <a:schemeClr val="accent2">
                    <a:lumMod val="75000"/>
                  </a:schemeClr>
                </a:solidFill>
              </a:rPr>
            </a:br>
            <a:r>
              <a:rPr lang="en-US" sz="3600" dirty="0" smtClean="0">
                <a:solidFill>
                  <a:schemeClr val="accent2">
                    <a:lumMod val="75000"/>
                  </a:schemeClr>
                </a:solidFill>
              </a:rPr>
              <a:t>Transect</a:t>
            </a:r>
            <a:r>
              <a:rPr lang="ar-SA" sz="3600" dirty="0" smtClean="0">
                <a:solidFill>
                  <a:schemeClr val="accent2">
                    <a:lumMod val="75000"/>
                  </a:schemeClr>
                </a:solidFill>
              </a:rPr>
              <a:t> 1-القطاع </a:t>
            </a:r>
            <a:r>
              <a:rPr lang="en-US" sz="6000" dirty="0" smtClean="0">
                <a:solidFill>
                  <a:schemeClr val="accent2">
                    <a:lumMod val="75000"/>
                  </a:schemeClr>
                </a:solidFill>
              </a:rPr>
              <a:t> </a:t>
            </a:r>
            <a:endParaRPr lang="en-US" dirty="0">
              <a:solidFill>
                <a:schemeClr val="accent2">
                  <a:lumMod val="75000"/>
                </a:schemeClr>
              </a:solidFill>
            </a:endParaRPr>
          </a:p>
        </p:txBody>
      </p:sp>
      <p:sp>
        <p:nvSpPr>
          <p:cNvPr id="4" name="Text Box 6"/>
          <p:cNvSpPr txBox="1">
            <a:spLocks noGrp="1" noChangeArrowheads="1"/>
          </p:cNvSpPr>
          <p:nvPr>
            <p:ph type="subTitle" idx="1"/>
          </p:nvPr>
        </p:nvSpPr>
        <p:spPr bwMode="auto">
          <a:xfrm>
            <a:off x="357158" y="357166"/>
            <a:ext cx="8283324" cy="1754326"/>
          </a:xfrm>
          <a:prstGeom prst="rect">
            <a:avLst/>
          </a:prstGeom>
          <a:noFill/>
          <a:ln w="9525">
            <a:noFill/>
            <a:miter lim="800000"/>
            <a:headEnd/>
            <a:tailEnd/>
          </a:ln>
          <a:effectLst/>
        </p:spPr>
        <p:txBody>
          <a:bodyPr wrap="square">
            <a:spAutoFit/>
          </a:bodyPr>
          <a:lstStyle/>
          <a:p>
            <a:pPr algn="r" rtl="1">
              <a:lnSpc>
                <a:spcPct val="150000"/>
              </a:lnSpc>
              <a:spcBef>
                <a:spcPct val="50000"/>
              </a:spcBef>
            </a:pPr>
            <a:r>
              <a:rPr lang="ar-SA" sz="2400" b="1" dirty="0">
                <a:solidFill>
                  <a:schemeClr val="tx1"/>
                </a:solidFill>
              </a:rPr>
              <a:t>هو عبارة عن شريط طولي ضيق يعبر المنطقة ويمثل قطاعا عرضيا فيها وهو يمتد مسافة طويلة ويتباين فيها الغطاء النباتي من جزء إلى آخر على طول القطاع حيث تظهر مناطق نباتية </a:t>
            </a:r>
            <a:r>
              <a:rPr lang="ar-SA" sz="2400" b="1" dirty="0" smtClean="0">
                <a:solidFill>
                  <a:schemeClr val="tx1"/>
                </a:solidFill>
              </a:rPr>
              <a:t>مختلفة </a:t>
            </a:r>
            <a:r>
              <a:rPr lang="ar-SA" sz="2400" b="1" dirty="0">
                <a:solidFill>
                  <a:schemeClr val="tx1"/>
                </a:solidFill>
              </a:rPr>
              <a:t>وواضحة نظرا </a:t>
            </a:r>
            <a:r>
              <a:rPr lang="ar-SA" sz="2400" b="1" dirty="0" smtClean="0">
                <a:solidFill>
                  <a:schemeClr val="tx1"/>
                </a:solidFill>
              </a:rPr>
              <a:t>لاختلاف </a:t>
            </a:r>
            <a:r>
              <a:rPr lang="ar-SA" sz="2400" b="1" dirty="0">
                <a:solidFill>
                  <a:schemeClr val="tx1"/>
                </a:solidFill>
              </a:rPr>
              <a:t>المناخ الدقيق لكل منطقة</a:t>
            </a:r>
            <a:r>
              <a:rPr lang="ar-SA" sz="2400" b="1" dirty="0" smtClean="0">
                <a:solidFill>
                  <a:schemeClr val="tx1"/>
                </a:solidFill>
              </a:rPr>
              <a:t>.</a:t>
            </a:r>
            <a:endParaRPr lang="en-US" sz="2400" b="1" dirty="0">
              <a:solidFill>
                <a:schemeClr val="tx1"/>
              </a:solidFill>
            </a:endParaRPr>
          </a:p>
        </p:txBody>
      </p:sp>
      <p:pic>
        <p:nvPicPr>
          <p:cNvPr id="5" name="Picture 4" descr="http://limpetsmonitoring.org/img/ri_quadrats.jpg"/>
          <p:cNvPicPr/>
          <p:nvPr/>
        </p:nvPicPr>
        <p:blipFill>
          <a:blip r:embed="rId2" cstate="print"/>
          <a:srcRect/>
          <a:stretch>
            <a:fillRect/>
          </a:stretch>
        </p:blipFill>
        <p:spPr bwMode="auto">
          <a:xfrm>
            <a:off x="500034" y="2786058"/>
            <a:ext cx="2743200" cy="3048000"/>
          </a:xfrm>
          <a:prstGeom prst="rect">
            <a:avLst/>
          </a:prstGeom>
          <a:noFill/>
          <a:ln w="9525">
            <a:noFill/>
            <a:miter lim="800000"/>
            <a:headEnd/>
            <a:tailEnd/>
          </a:ln>
        </p:spPr>
      </p:pic>
      <p:pic>
        <p:nvPicPr>
          <p:cNvPr id="3076" name="Picture 4" descr="http://www.transect.org/images/transect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86116" y="2928934"/>
            <a:ext cx="5486400" cy="304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strips(downLeft)">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US" sz="3200" b="1" dirty="0" smtClean="0">
                <a:solidFill>
                  <a:srgbClr val="C00000"/>
                </a:solidFill>
              </a:rPr>
              <a:t>Transect</a:t>
            </a:r>
            <a:r>
              <a:rPr lang="ar-SA" sz="3200" b="1" dirty="0" smtClean="0">
                <a:solidFill>
                  <a:srgbClr val="C00000"/>
                </a:solidFill>
              </a:rPr>
              <a:t>   طريقة عمل </a:t>
            </a:r>
            <a:r>
              <a:rPr lang="ar-SA" sz="3200" b="1" dirty="0" smtClean="0">
                <a:solidFill>
                  <a:srgbClr val="C00000"/>
                </a:solidFill>
              </a:rPr>
              <a:t>1- القطاع  </a:t>
            </a:r>
            <a:endParaRPr lang="en-US" sz="3200" b="1" dirty="0">
              <a:solidFill>
                <a:srgbClr val="C00000"/>
              </a:solidFill>
            </a:endParaRPr>
          </a:p>
        </p:txBody>
      </p:sp>
      <p:sp>
        <p:nvSpPr>
          <p:cNvPr id="3" name="Subtitle 2"/>
          <p:cNvSpPr>
            <a:spLocks noGrp="1"/>
          </p:cNvSpPr>
          <p:nvPr>
            <p:ph sz="quarter" idx="1"/>
          </p:nvPr>
        </p:nvSpPr>
        <p:spPr>
          <a:xfrm>
            <a:off x="457200" y="1142984"/>
            <a:ext cx="8472518" cy="5013976"/>
          </a:xfrm>
        </p:spPr>
        <p:txBody>
          <a:bodyPr>
            <a:normAutofit/>
          </a:bodyPr>
          <a:lstStyle/>
          <a:p>
            <a:pPr algn="r" rtl="1">
              <a:spcBef>
                <a:spcPct val="50000"/>
              </a:spcBef>
              <a:buNone/>
            </a:pPr>
            <a:r>
              <a:rPr lang="ar-SA" sz="2800" b="1" dirty="0" smtClean="0">
                <a:solidFill>
                  <a:schemeClr val="tx1"/>
                </a:solidFill>
              </a:rPr>
              <a:t>يمسك حبل مثبت في وتد ويمشى به على الأرض حتى نصل إلى نهاية الموقع المراد عمل القطاع له وخلال السير بالحبل تدون النتيجة فيسجل في ورقة جميع البيانات فيسجل اسم كل نوع نباتي يلامسه الحبل خلال المسير ونوعه إذا كان عشبي أم شجيري وكذلك أماكن الارتفاع والانحدار على سطح الأرض وهكذا على طول القطاع حتى ينتهي.</a:t>
            </a:r>
          </a:p>
          <a:p>
            <a:pPr algn="r" rtl="1">
              <a:spcBef>
                <a:spcPct val="50000"/>
              </a:spcBef>
              <a:buNone/>
            </a:pPr>
            <a:r>
              <a:rPr lang="ar-SA" sz="2800" b="1" dirty="0" smtClean="0">
                <a:solidFill>
                  <a:schemeClr val="tx1"/>
                </a:solidFill>
              </a:rPr>
              <a:t>بعد مرور فصل أو سنة نرجع ونمد الحبل مرة أخرى في نفس المكان ونسجل البيانات من جديد ونقارنها بالبيانات السابقة في السنة الماضية ونلاحظ الاختلاف والفرق.</a:t>
            </a:r>
            <a:endParaRPr lang="en-US" sz="2800" b="1" dirty="0">
              <a:solidFill>
                <a:schemeClr val="tx1"/>
              </a:solidFill>
            </a:endParaRPr>
          </a:p>
        </p:txBody>
      </p:sp>
      <p:pic>
        <p:nvPicPr>
          <p:cNvPr id="1026" name="Picture 2" descr="student measuring transect"/>
          <p:cNvPicPr>
            <a:picLocks noChangeAspect="1" noChangeArrowheads="1"/>
          </p:cNvPicPr>
          <p:nvPr/>
        </p:nvPicPr>
        <p:blipFill>
          <a:blip r:embed="rId2" cstate="print"/>
          <a:srcRect/>
          <a:stretch>
            <a:fillRect/>
          </a:stretch>
        </p:blipFill>
        <p:spPr bwMode="auto">
          <a:xfrm>
            <a:off x="827584" y="4797152"/>
            <a:ext cx="3456384" cy="1928802"/>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8264C251EE0AE449B2D92C9C7EA38C1" ma:contentTypeVersion="1" ma:contentTypeDescription="Create a new document." ma:contentTypeScope="" ma:versionID="7feb5f1a9e52e8be357bcf21a0737f37">
  <xsd:schema xmlns:xsd="http://www.w3.org/2001/XMLSchema" xmlns:xs="http://www.w3.org/2001/XMLSchema" xmlns:p="http://schemas.microsoft.com/office/2006/metadata/properties" xmlns:ns1="http://schemas.microsoft.com/sharepoint/v3" targetNamespace="http://schemas.microsoft.com/office/2006/metadata/properties" ma:root="true" ma:fieldsID="a447206dab0015f8b9f8924535193e8c"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60841438-EF7A-4BDE-A29D-84826775CE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2B1331A-58AB-4DBD-B939-960875C67B4B}">
  <ds:schemaRefs>
    <ds:schemaRef ds:uri="http://schemas.microsoft.com/sharepoint/v3/contenttype/forms"/>
  </ds:schemaRefs>
</ds:datastoreItem>
</file>

<file path=customXml/itemProps3.xml><?xml version="1.0" encoding="utf-8"?>
<ds:datastoreItem xmlns:ds="http://schemas.openxmlformats.org/officeDocument/2006/customXml" ds:itemID="{3742E052-E6FF-4168-9CBA-7930312EC848}">
  <ds:schemaRefs>
    <ds:schemaRef ds:uri="http://schemas.microsoft.com/office/2006/metadata/properties"/>
    <ds:schemaRef ds:uri="http://schemas.microsoft.com/sharepoint/v3"/>
  </ds:schemaRefs>
</ds:datastoreItem>
</file>

<file path=docProps/app.xml><?xml version="1.0" encoding="utf-8"?>
<Properties xmlns="http://schemas.openxmlformats.org/officeDocument/2006/extended-properties" xmlns:vt="http://schemas.openxmlformats.org/officeDocument/2006/docPropsVTypes">
  <Template>Origin</Template>
  <TotalTime>518</TotalTime>
  <Words>577</Words>
  <Application>Microsoft Office PowerPoint</Application>
  <PresentationFormat>عرض على الشاشة (3:4)‏</PresentationFormat>
  <Paragraphs>50</Paragraphs>
  <Slides>13</Slides>
  <Notes>0</Notes>
  <HiddenSlides>0</HiddenSlides>
  <MMClips>0</MMClips>
  <ScaleCrop>false</ScaleCrop>
  <HeadingPairs>
    <vt:vector size="6" baseType="variant">
      <vt:variant>
        <vt:lpstr>الخطوط المستخدمة</vt:lpstr>
      </vt:variant>
      <vt:variant>
        <vt:i4>6</vt:i4>
      </vt:variant>
      <vt:variant>
        <vt:lpstr>نسق</vt:lpstr>
      </vt:variant>
      <vt:variant>
        <vt:i4>1</vt:i4>
      </vt:variant>
      <vt:variant>
        <vt:lpstr>عناوين الشرائح</vt:lpstr>
      </vt:variant>
      <vt:variant>
        <vt:i4>13</vt:i4>
      </vt:variant>
    </vt:vector>
  </HeadingPairs>
  <TitlesOfParts>
    <vt:vector size="20" baseType="lpstr">
      <vt:lpstr>Arial</vt:lpstr>
      <vt:lpstr>Bookman Old Style</vt:lpstr>
      <vt:lpstr>Gill Sans MT</vt:lpstr>
      <vt:lpstr>Times New Roman</vt:lpstr>
      <vt:lpstr>Wingdings</vt:lpstr>
      <vt:lpstr>Wingdings 3</vt:lpstr>
      <vt:lpstr>Origin</vt:lpstr>
      <vt:lpstr>تابع طريقة المربعات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          Transect 1-القطاع  </vt:lpstr>
      <vt:lpstr>Transect   طريقة عمل 1- القطاع  </vt:lpstr>
      <vt:lpstr>:Bisect (الشطر) 2-القطاع الأرضي</vt:lpstr>
      <vt:lpstr>المطلوب للمعمل </vt:lpstr>
      <vt:lpstr>عرض تقديمي في PowerPoint</vt:lpstr>
      <vt:lpstr>انتهى المعمل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Chart Quadrate مربع الخريطة (المربع المستديم)</dc:title>
  <dc:creator>yasmeen</dc:creator>
  <cp:lastModifiedBy>hala</cp:lastModifiedBy>
  <cp:revision>64</cp:revision>
  <dcterms:created xsi:type="dcterms:W3CDTF">2010-03-11T14:31:25Z</dcterms:created>
  <dcterms:modified xsi:type="dcterms:W3CDTF">2016-02-09T18:00:31Z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0x01010018264C251EE0AE449B2D92C9C7EA38C1</vt:lpwstr>
  </property>
</Properties>
</file>