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43" d="100"/>
          <a:sy n="43" d="100"/>
        </p:scale>
        <p:origin x="-732"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12/06/35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12/06/35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12/06/35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12/06/35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t>12/06/35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1B8ABB09-4A1D-463E-8065-109CC2B7EFAA}" type="datetimeFigureOut">
              <a:rPr lang="ar-SA" smtClean="0"/>
              <a:t>12/06/35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1B8ABB09-4A1D-463E-8065-109CC2B7EFAA}" type="datetimeFigureOut">
              <a:rPr lang="ar-SA" smtClean="0"/>
              <a:t>12/06/35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B8ABB09-4A1D-463E-8065-109CC2B7EFAA}" type="datetimeFigureOut">
              <a:rPr lang="ar-SA" smtClean="0"/>
              <a:t>12/06/35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t>12/06/35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12/06/35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8" name="Date Placeholder 7"/>
          <p:cNvSpPr>
            <a:spLocks noGrp="1"/>
          </p:cNvSpPr>
          <p:nvPr>
            <p:ph type="dt" sz="half" idx="10"/>
          </p:nvPr>
        </p:nvSpPr>
        <p:spPr/>
        <p:txBody>
          <a:bodyPr/>
          <a:lstStyle/>
          <a:p>
            <a:fld id="{1B8ABB09-4A1D-463E-8065-109CC2B7EFAA}" type="datetimeFigureOut">
              <a:rPr lang="ar-SA" smtClean="0"/>
              <a:t>12/06/35</a:t>
            </a:fld>
            <a:endParaRPr lang="ar-SA"/>
          </a:p>
        </p:txBody>
      </p:sp>
      <p:sp>
        <p:nvSpPr>
          <p:cNvPr id="9" name="Slide Number Placeholder 8"/>
          <p:cNvSpPr>
            <a:spLocks noGrp="1"/>
          </p:cNvSpPr>
          <p:nvPr>
            <p:ph type="sldNum" sz="quarter" idx="11"/>
          </p:nvPr>
        </p:nvSpPr>
        <p:spPr/>
        <p:txBody>
          <a:bodyPr/>
          <a:lstStyle/>
          <a:p>
            <a:fld id="{0B34F065-1154-456A-91E3-76DE8E75E17B}" type="slidenum">
              <a:rPr lang="ar-SA" smtClean="0"/>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0B34F065-1154-456A-91E3-76DE8E75E17B}" type="slidenum">
              <a:rPr lang="ar-SA" smtClean="0"/>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1B8ABB09-4A1D-463E-8065-109CC2B7EFAA}" type="datetimeFigureOut">
              <a:rPr lang="ar-SA" smtClean="0"/>
              <a:t>12/06/35</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476673"/>
            <a:ext cx="7543800" cy="1656184"/>
          </a:xfrm>
        </p:spPr>
        <p:txBody>
          <a:bodyPr/>
          <a:lstStyle/>
          <a:p>
            <a:r>
              <a:rPr lang="ar-SA" dirty="0" smtClean="0">
                <a:solidFill>
                  <a:srgbClr val="C00000"/>
                </a:solidFill>
                <a:effectLst>
                  <a:outerShdw blurRad="38100" dist="38100" dir="2700000" algn="tl">
                    <a:srgbClr val="000000">
                      <a:alpha val="43137"/>
                    </a:srgbClr>
                  </a:outerShdw>
                </a:effectLst>
              </a:rPr>
              <a:t>مرحلة الشيخوخة </a:t>
            </a:r>
            <a:endParaRPr lang="ar-SA" dirty="0">
              <a:solidFill>
                <a:srgbClr val="C00000"/>
              </a:solidFill>
              <a:effectLst>
                <a:outerShdw blurRad="38100" dist="38100" dir="2700000" algn="tl">
                  <a:srgbClr val="000000">
                    <a:alpha val="43137"/>
                  </a:srgbClr>
                </a:outerShdw>
              </a:effectLst>
            </a:endParaRPr>
          </a:p>
        </p:txBody>
      </p:sp>
      <p:sp>
        <p:nvSpPr>
          <p:cNvPr id="3" name="عنوان فرعي 2"/>
          <p:cNvSpPr>
            <a:spLocks noGrp="1"/>
          </p:cNvSpPr>
          <p:nvPr>
            <p:ph type="subTitle" idx="1"/>
          </p:nvPr>
        </p:nvSpPr>
        <p:spPr>
          <a:xfrm>
            <a:off x="683568" y="2204864"/>
            <a:ext cx="6461760" cy="1066800"/>
          </a:xfrm>
        </p:spPr>
        <p:txBody>
          <a:bodyPr>
            <a:normAutofit/>
          </a:bodyPr>
          <a:lstStyle/>
          <a:p>
            <a:r>
              <a:rPr lang="ar-SA" sz="4400" dirty="0" smtClean="0">
                <a:solidFill>
                  <a:srgbClr val="0070C0"/>
                </a:solidFill>
              </a:rPr>
              <a:t>الجانب الاجتماعي </a:t>
            </a:r>
            <a:endParaRPr lang="ar-SA" sz="4400" dirty="0">
              <a:solidFill>
                <a:srgbClr val="0070C0"/>
              </a:solidFill>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064" y="260648"/>
            <a:ext cx="3168352" cy="6276528"/>
          </a:xfrm>
          <a:prstGeom prst="rect">
            <a:avLst/>
          </a:prstGeom>
        </p:spPr>
      </p:pic>
    </p:spTree>
    <p:extLst>
      <p:ext uri="{BB962C8B-B14F-4D97-AF65-F5344CB8AC3E}">
        <p14:creationId xmlns:p14="http://schemas.microsoft.com/office/powerpoint/2010/main" val="41351861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0" y="0"/>
            <a:ext cx="7740352" cy="6858000"/>
          </a:xfrm>
        </p:spPr>
        <p:txBody>
          <a:bodyPr/>
          <a:lstStyle/>
          <a:p>
            <a:pPr algn="r"/>
            <a:r>
              <a:rPr lang="ar-SA" dirty="0" smtClean="0">
                <a:solidFill>
                  <a:schemeClr val="accent3">
                    <a:lumMod val="75000"/>
                  </a:schemeClr>
                </a:solidFill>
                <a:effectLst>
                  <a:outerShdw blurRad="38100" dist="38100" dir="2700000" algn="tl">
                    <a:srgbClr val="000000">
                      <a:alpha val="43137"/>
                    </a:srgbClr>
                  </a:outerShdw>
                </a:effectLst>
              </a:rPr>
              <a:t>يحدث تبدل كبير في العلاقات الاجتماعية في هذه المرحلة: </a:t>
            </a:r>
            <a:r>
              <a:rPr lang="ar-SA" dirty="0" smtClean="0"/>
              <a:t/>
            </a:r>
            <a:br>
              <a:rPr lang="ar-SA" dirty="0" smtClean="0"/>
            </a:br>
            <a:r>
              <a:rPr lang="ar-SA" dirty="0" smtClean="0">
                <a:solidFill>
                  <a:srgbClr val="C00000"/>
                </a:solidFill>
              </a:rPr>
              <a:t>1- تقلص الأسرة: </a:t>
            </a:r>
            <a:r>
              <a:rPr lang="ar-SA" dirty="0" smtClean="0"/>
              <a:t>تعود الاسرة في هذه المرحلة كبداية تكونها حيث يتفرق الأبناء للزواج والدراسة ويصبح الوالدان وحيدان، ويزداد شعور الوحدة لديهم اذا كانت اسرتهم غير ممتدة ولا يوجد ما يشغل الوالدين من نشاطات اجتماعية </a:t>
            </a:r>
            <a:br>
              <a:rPr lang="ar-SA" dirty="0" smtClean="0"/>
            </a:br>
            <a:r>
              <a:rPr lang="ar-SA" dirty="0" smtClean="0">
                <a:solidFill>
                  <a:srgbClr val="C00000"/>
                </a:solidFill>
              </a:rPr>
              <a:t>2- محدودية الاتصال بالأخرين: </a:t>
            </a:r>
            <a:r>
              <a:rPr lang="ar-SA" dirty="0" smtClean="0"/>
              <a:t/>
            </a:r>
            <a:br>
              <a:rPr lang="ar-SA" dirty="0" smtClean="0"/>
            </a:br>
            <a:r>
              <a:rPr lang="ar-SA" dirty="0" smtClean="0">
                <a:solidFill>
                  <a:schemeClr val="accent4">
                    <a:lumMod val="75000"/>
                  </a:schemeClr>
                </a:solidFill>
              </a:rPr>
              <a:t>أ- الضعف الجسمي </a:t>
            </a:r>
            <a:r>
              <a:rPr lang="ar-SA" dirty="0" smtClean="0"/>
              <a:t>وما يصاحبه من ضعف مرونة الساعة البيولوجية.</a:t>
            </a:r>
            <a:br>
              <a:rPr lang="ar-SA" dirty="0" smtClean="0"/>
            </a:br>
            <a:r>
              <a:rPr lang="ar-SA" dirty="0" smtClean="0">
                <a:solidFill>
                  <a:schemeClr val="accent4">
                    <a:lumMod val="75000"/>
                  </a:schemeClr>
                </a:solidFill>
              </a:rPr>
              <a:t>ب- تقلص الاهتمامات </a:t>
            </a:r>
            <a:r>
              <a:rPr lang="ar-SA" dirty="0" smtClean="0"/>
              <a:t/>
            </a:r>
            <a:br>
              <a:rPr lang="ar-SA" dirty="0" smtClean="0"/>
            </a:br>
            <a:r>
              <a:rPr lang="ar-SA" dirty="0" smtClean="0">
                <a:solidFill>
                  <a:schemeClr val="accent4">
                    <a:lumMod val="75000"/>
                  </a:schemeClr>
                </a:solidFill>
              </a:rPr>
              <a:t>ج- التقاعد </a:t>
            </a:r>
            <a:r>
              <a:rPr lang="ar-SA" dirty="0" smtClean="0"/>
              <a:t>و يعتبر أهم حدث اجتماعي لأفراد هذه المرحلة   </a:t>
            </a:r>
            <a:endParaRPr lang="ar-SA" dirty="0"/>
          </a:p>
        </p:txBody>
      </p:sp>
    </p:spTree>
    <p:extLst>
      <p:ext uri="{BB962C8B-B14F-4D97-AF65-F5344CB8AC3E}">
        <p14:creationId xmlns:p14="http://schemas.microsoft.com/office/powerpoint/2010/main" val="17922808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611560" y="188640"/>
            <a:ext cx="7543800" cy="836712"/>
          </a:xfrm>
        </p:spPr>
        <p:txBody>
          <a:bodyPr/>
          <a:lstStyle/>
          <a:p>
            <a:pPr algn="ctr"/>
            <a:r>
              <a:rPr lang="ar-SA" dirty="0" smtClean="0">
                <a:solidFill>
                  <a:srgbClr val="0070C0"/>
                </a:solidFill>
                <a:effectLst>
                  <a:outerShdw blurRad="38100" dist="38100" dir="2700000" algn="tl">
                    <a:srgbClr val="000000">
                      <a:alpha val="43137"/>
                    </a:srgbClr>
                  </a:outerShdw>
                </a:effectLst>
              </a:rPr>
              <a:t>التقاعد </a:t>
            </a:r>
            <a:endParaRPr lang="ar-SA" dirty="0">
              <a:solidFill>
                <a:srgbClr val="0070C0"/>
              </a:solidFill>
              <a:effectLst>
                <a:outerShdw blurRad="38100" dist="38100" dir="2700000" algn="tl">
                  <a:srgbClr val="000000">
                    <a:alpha val="43137"/>
                  </a:srgbClr>
                </a:outerShdw>
              </a:effectLst>
            </a:endParaRPr>
          </a:p>
        </p:txBody>
      </p:sp>
      <p:sp>
        <p:nvSpPr>
          <p:cNvPr id="5" name="عنوان فرعي 4"/>
          <p:cNvSpPr>
            <a:spLocks noGrp="1"/>
          </p:cNvSpPr>
          <p:nvPr>
            <p:ph type="subTitle" idx="1"/>
          </p:nvPr>
        </p:nvSpPr>
        <p:spPr>
          <a:xfrm>
            <a:off x="179512" y="908720"/>
            <a:ext cx="8208912" cy="5760640"/>
          </a:xfrm>
        </p:spPr>
        <p:txBody>
          <a:bodyPr>
            <a:noAutofit/>
          </a:bodyPr>
          <a:lstStyle/>
          <a:p>
            <a:pPr algn="just"/>
            <a:r>
              <a:rPr lang="ar-SA" sz="2800" dirty="0" smtClean="0">
                <a:solidFill>
                  <a:schemeClr val="tx1"/>
                </a:solidFill>
              </a:rPr>
              <a:t>يعد التقاعد أبرز حدث اجتماعي لغالبية أفراد هذه المرحلة، ويعود ذلك إلى:</a:t>
            </a:r>
          </a:p>
          <a:p>
            <a:pPr marL="342900" indent="-342900" algn="just">
              <a:buFontTx/>
              <a:buChar char="-"/>
            </a:pPr>
            <a:r>
              <a:rPr lang="ar-SA" sz="2800" dirty="0" smtClean="0">
                <a:solidFill>
                  <a:schemeClr val="tx1"/>
                </a:solidFill>
              </a:rPr>
              <a:t>التغير الكبير الذي يحدثه في حياة الشخص </a:t>
            </a:r>
          </a:p>
          <a:p>
            <a:pPr marL="342900" indent="-342900" algn="just">
              <a:buFontTx/>
              <a:buChar char="-"/>
            </a:pPr>
            <a:r>
              <a:rPr lang="ar-SA" sz="2800" dirty="0" smtClean="0">
                <a:solidFill>
                  <a:schemeClr val="tx1"/>
                </a:solidFill>
              </a:rPr>
              <a:t>الآثار النفسية والاجتماعية المترتبة عليه </a:t>
            </a:r>
            <a:endParaRPr lang="ar-SA" sz="2800" dirty="0">
              <a:solidFill>
                <a:schemeClr val="tx1"/>
              </a:solidFill>
            </a:endParaRPr>
          </a:p>
          <a:p>
            <a:pPr algn="just"/>
            <a:r>
              <a:rPr lang="ar-SA" sz="2800" b="1" dirty="0" smtClean="0">
                <a:solidFill>
                  <a:srgbClr val="C00000"/>
                </a:solidFill>
                <a:effectLst>
                  <a:outerShdw blurRad="38100" dist="38100" dir="2700000" algn="tl">
                    <a:srgbClr val="000000">
                      <a:alpha val="43137"/>
                    </a:srgbClr>
                  </a:outerShdw>
                </a:effectLst>
              </a:rPr>
              <a:t>آثار التقاعد على الفرد:</a:t>
            </a:r>
          </a:p>
          <a:p>
            <a:pPr algn="just"/>
            <a:r>
              <a:rPr lang="ar-SA" sz="2800" dirty="0" smtClean="0"/>
              <a:t>يتفاوت الأفراد في هذه الجوانب التالية :</a:t>
            </a:r>
          </a:p>
          <a:p>
            <a:pPr algn="just"/>
            <a:r>
              <a:rPr lang="ar-SA" sz="2800" dirty="0" smtClean="0">
                <a:solidFill>
                  <a:srgbClr val="00B050"/>
                </a:solidFill>
                <a:effectLst>
                  <a:outerShdw blurRad="38100" dist="38100" dir="2700000" algn="tl">
                    <a:srgbClr val="000000">
                      <a:alpha val="43137"/>
                    </a:srgbClr>
                  </a:outerShdw>
                </a:effectLst>
              </a:rPr>
              <a:t>1- الجانب النفسي: </a:t>
            </a:r>
            <a:r>
              <a:rPr lang="ar-SA" sz="2800" dirty="0" smtClean="0"/>
              <a:t>وهو شعور المتقاعد بفقد الدور او ان المجتمع يرى عدم منفعته.</a:t>
            </a:r>
          </a:p>
          <a:p>
            <a:pPr algn="just"/>
            <a:r>
              <a:rPr lang="ar-SA" sz="2800" dirty="0" smtClean="0">
                <a:solidFill>
                  <a:srgbClr val="00B050"/>
                </a:solidFill>
                <a:effectLst>
                  <a:outerShdw blurRad="38100" dist="38100" dir="2700000" algn="tl">
                    <a:srgbClr val="000000">
                      <a:alpha val="43137"/>
                    </a:srgbClr>
                  </a:outerShdw>
                </a:effectLst>
              </a:rPr>
              <a:t>2- التغيير في نظام الفرد: </a:t>
            </a:r>
            <a:r>
              <a:rPr lang="ar-SA" sz="2800" dirty="0" smtClean="0"/>
              <a:t>حيث يؤدي إلى تغير في نظام الفرد اليومي ووقت الفراغ الكبير.</a:t>
            </a:r>
          </a:p>
          <a:p>
            <a:pPr algn="just"/>
            <a:r>
              <a:rPr lang="ar-SA" sz="2800" dirty="0" smtClean="0">
                <a:solidFill>
                  <a:srgbClr val="00B050"/>
                </a:solidFill>
                <a:effectLst>
                  <a:outerShdw blurRad="38100" dist="38100" dir="2700000" algn="tl">
                    <a:srgbClr val="000000">
                      <a:alpha val="43137"/>
                    </a:srgbClr>
                  </a:outerShdw>
                </a:effectLst>
              </a:rPr>
              <a:t>3- تأثر العلاقات الاجتماعية: </a:t>
            </a:r>
            <a:r>
              <a:rPr lang="ar-SA" sz="2800" dirty="0" smtClean="0"/>
              <a:t>يتأثر بهذا الجانب الافراد من ذوي الشخصيات  ذات الميول الاجتماعية </a:t>
            </a:r>
            <a:endParaRPr lang="ar-SA" sz="2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40769"/>
            <a:ext cx="3347864" cy="2664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498552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0" y="16025"/>
            <a:ext cx="8481120" cy="820687"/>
          </a:xfrm>
        </p:spPr>
        <p:txBody>
          <a:bodyPr/>
          <a:lstStyle/>
          <a:p>
            <a:pPr algn="ctr"/>
            <a:r>
              <a:rPr lang="ar-SA" sz="4000" dirty="0" smtClean="0">
                <a:solidFill>
                  <a:srgbClr val="C00000"/>
                </a:solidFill>
                <a:effectLst>
                  <a:outerShdw blurRad="38100" dist="38100" dir="2700000" algn="tl">
                    <a:srgbClr val="000000">
                      <a:alpha val="43137"/>
                    </a:srgbClr>
                  </a:outerShdw>
                </a:effectLst>
              </a:rPr>
              <a:t>نموذج آتشلي للأطوار النفسية التي يمر بها المتقاعدون </a:t>
            </a:r>
            <a:endParaRPr lang="ar-SA" sz="4000" dirty="0">
              <a:solidFill>
                <a:srgbClr val="C00000"/>
              </a:solidFill>
              <a:effectLst>
                <a:outerShdw blurRad="38100" dist="38100" dir="2700000" algn="tl">
                  <a:srgbClr val="000000">
                    <a:alpha val="43137"/>
                  </a:srgbClr>
                </a:outerShdw>
              </a:effectLst>
            </a:endParaRPr>
          </a:p>
        </p:txBody>
      </p:sp>
      <p:sp>
        <p:nvSpPr>
          <p:cNvPr id="5" name="عنوان فرعي 4"/>
          <p:cNvSpPr>
            <a:spLocks noGrp="1"/>
          </p:cNvSpPr>
          <p:nvPr>
            <p:ph type="subTitle" idx="1"/>
          </p:nvPr>
        </p:nvSpPr>
        <p:spPr>
          <a:xfrm>
            <a:off x="179512" y="836712"/>
            <a:ext cx="8136904" cy="5760640"/>
          </a:xfrm>
        </p:spPr>
        <p:txBody>
          <a:bodyPr>
            <a:noAutofit/>
          </a:bodyPr>
          <a:lstStyle/>
          <a:p>
            <a:pPr algn="just"/>
            <a:r>
              <a:rPr lang="ar-SA" sz="2800" dirty="0" smtClean="0">
                <a:solidFill>
                  <a:srgbClr val="00B050"/>
                </a:solidFill>
                <a:effectLst>
                  <a:outerShdw blurRad="38100" dist="38100" dir="2700000" algn="tl">
                    <a:srgbClr val="000000">
                      <a:alpha val="43137"/>
                    </a:srgbClr>
                  </a:outerShdw>
                </a:effectLst>
              </a:rPr>
              <a:t>1- الانفصال النفسي عن العمل والتفكير: </a:t>
            </a:r>
            <a:r>
              <a:rPr lang="ar-SA" sz="2800" dirty="0" smtClean="0"/>
              <a:t>ويكون هذا الطور قبل التقاعد بسنوات حيث يثل اهتمام الفرد بالعمل.</a:t>
            </a:r>
          </a:p>
          <a:p>
            <a:pPr algn="just"/>
            <a:r>
              <a:rPr lang="ar-SA" sz="2800" dirty="0" smtClean="0">
                <a:solidFill>
                  <a:srgbClr val="00B050"/>
                </a:solidFill>
                <a:effectLst>
                  <a:outerShdw blurRad="38100" dist="38100" dir="2700000" algn="tl">
                    <a:srgbClr val="000000">
                      <a:alpha val="43137"/>
                    </a:srgbClr>
                  </a:outerShdw>
                </a:effectLst>
              </a:rPr>
              <a:t>2- طور شهر العسل: </a:t>
            </a:r>
            <a:r>
              <a:rPr lang="ar-SA" sz="2800" dirty="0" smtClean="0"/>
              <a:t>وفيه يشعر الفرد بتحرره من التزامات العمل، ويتأثر موقف الشخص في هذا الطور على حسب، فكرته عن التقاعد قبل حصوله، وعلى قدرته المادية </a:t>
            </a:r>
          </a:p>
          <a:p>
            <a:pPr algn="just"/>
            <a:r>
              <a:rPr lang="ar-SA" sz="2800" dirty="0" smtClean="0">
                <a:solidFill>
                  <a:srgbClr val="00B050"/>
                </a:solidFill>
                <a:effectLst>
                  <a:outerShdw blurRad="38100" dist="38100" dir="2700000" algn="tl">
                    <a:srgbClr val="000000">
                      <a:alpha val="43137"/>
                    </a:srgbClr>
                  </a:outerShdw>
                </a:effectLst>
              </a:rPr>
              <a:t>3- طور الاصطدام بالواقع: </a:t>
            </a:r>
            <a:r>
              <a:rPr lang="ar-SA" sz="2800" dirty="0" smtClean="0"/>
              <a:t>حيث يكتشف الفرد ان تصوراته الجميلة عن التقاعد ليست واقعية ويكون أغلب النشاطات التي قرر عملها قبل التقاعد غير قادر عليها، إما لأنها تتطلب جهدا يفوق قدرته او مالا أو وجود ظروف احالت دونها.</a:t>
            </a:r>
          </a:p>
          <a:p>
            <a:pPr algn="just"/>
            <a:r>
              <a:rPr lang="ar-SA" sz="2800" dirty="0" smtClean="0">
                <a:solidFill>
                  <a:srgbClr val="00B050"/>
                </a:solidFill>
                <a:effectLst>
                  <a:outerShdw blurRad="38100" dist="38100" dir="2700000" algn="tl">
                    <a:srgbClr val="000000">
                      <a:alpha val="43137"/>
                    </a:srgbClr>
                  </a:outerShdw>
                </a:effectLst>
              </a:rPr>
              <a:t>4- طور إعادة التقويم : </a:t>
            </a:r>
            <a:r>
              <a:rPr lang="ar-SA" sz="2800" dirty="0" smtClean="0"/>
              <a:t>يعيد الفرد حساباته وتكون أكثر واقعية </a:t>
            </a:r>
          </a:p>
          <a:p>
            <a:pPr algn="just"/>
            <a:r>
              <a:rPr lang="ar-SA" sz="2800" dirty="0" smtClean="0">
                <a:solidFill>
                  <a:srgbClr val="00B050"/>
                </a:solidFill>
                <a:effectLst>
                  <a:outerShdw blurRad="38100" dist="38100" dir="2700000" algn="tl">
                    <a:srgbClr val="000000">
                      <a:alpha val="43137"/>
                    </a:srgbClr>
                  </a:outerShdw>
                </a:effectLst>
              </a:rPr>
              <a:t>5- طور الركود: </a:t>
            </a:r>
            <a:r>
              <a:rPr lang="ar-SA" sz="2800" dirty="0" smtClean="0"/>
              <a:t>وهو فترة استقرار الفرد على خطط معينة </a:t>
            </a:r>
          </a:p>
          <a:p>
            <a:pPr algn="just"/>
            <a:r>
              <a:rPr lang="ar-SA" sz="2800" dirty="0" smtClean="0">
                <a:solidFill>
                  <a:srgbClr val="00B050"/>
                </a:solidFill>
                <a:effectLst>
                  <a:outerShdw blurRad="38100" dist="38100" dir="2700000" algn="tl">
                    <a:srgbClr val="000000">
                      <a:alpha val="43137"/>
                    </a:srgbClr>
                  </a:outerShdw>
                </a:effectLst>
              </a:rPr>
              <a:t>6- النهاية: </a:t>
            </a:r>
            <a:r>
              <a:rPr lang="ar-SA" sz="2800" dirty="0" smtClean="0"/>
              <a:t>حيث ينصرف عن نشاطاته ويكون تركيزه على صحته.</a:t>
            </a:r>
            <a:endParaRPr lang="ar-SA" sz="2800" dirty="0"/>
          </a:p>
        </p:txBody>
      </p:sp>
    </p:spTree>
    <p:extLst>
      <p:ext uri="{BB962C8B-B14F-4D97-AF65-F5344CB8AC3E}">
        <p14:creationId xmlns:p14="http://schemas.microsoft.com/office/powerpoint/2010/main" val="11592521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فرعي 4"/>
          <p:cNvSpPr>
            <a:spLocks noGrp="1"/>
          </p:cNvSpPr>
          <p:nvPr>
            <p:ph type="subTitle" idx="1"/>
          </p:nvPr>
        </p:nvSpPr>
        <p:spPr>
          <a:xfrm>
            <a:off x="251520" y="332656"/>
            <a:ext cx="8064896" cy="6264696"/>
          </a:xfrm>
        </p:spPr>
        <p:txBody>
          <a:bodyPr>
            <a:noAutofit/>
          </a:bodyPr>
          <a:lstStyle/>
          <a:p>
            <a:pPr algn="r"/>
            <a:r>
              <a:rPr lang="ar-SA" sz="2800" b="1" dirty="0" smtClean="0">
                <a:solidFill>
                  <a:srgbClr val="00B050"/>
                </a:solidFill>
              </a:rPr>
              <a:t>المرأة والتقاعد:</a:t>
            </a:r>
          </a:p>
          <a:p>
            <a:pPr algn="r"/>
            <a:r>
              <a:rPr lang="ar-SA" sz="2800" b="1" dirty="0" smtClean="0"/>
              <a:t>هل آثار التقاعد أشد سلبية على المرأة ام على الرجل</a:t>
            </a:r>
          </a:p>
          <a:p>
            <a:pPr algn="r"/>
            <a:r>
              <a:rPr lang="ar-SA" sz="2800" b="1" dirty="0" smtClean="0">
                <a:solidFill>
                  <a:srgbClr val="00B050"/>
                </a:solidFill>
              </a:rPr>
              <a:t>فئات التقاعد :</a:t>
            </a:r>
          </a:p>
          <a:p>
            <a:pPr marL="342900" indent="-342900" algn="r">
              <a:buFontTx/>
              <a:buChar char="-"/>
            </a:pPr>
            <a:r>
              <a:rPr lang="ar-SA" sz="2800" b="1" dirty="0" smtClean="0"/>
              <a:t>المستمرون </a:t>
            </a:r>
          </a:p>
          <a:p>
            <a:pPr marL="342900" indent="-342900" algn="r">
              <a:buFontTx/>
              <a:buChar char="-"/>
            </a:pPr>
            <a:r>
              <a:rPr lang="ar-SA" sz="2800" b="1" dirty="0" smtClean="0"/>
              <a:t>- الذين اعادوا تنظيم الحياة </a:t>
            </a:r>
          </a:p>
          <a:p>
            <a:pPr marL="342900" indent="-342900" algn="r">
              <a:buFontTx/>
              <a:buChar char="-"/>
            </a:pPr>
            <a:r>
              <a:rPr lang="ar-SA" sz="2800" b="1" dirty="0" smtClean="0"/>
              <a:t>- العاطلون </a:t>
            </a:r>
          </a:p>
          <a:p>
            <a:pPr marL="342900" indent="-342900" algn="r">
              <a:buFontTx/>
              <a:buChar char="-"/>
            </a:pPr>
            <a:r>
              <a:rPr lang="ar-SA" sz="2800" b="1" dirty="0" smtClean="0"/>
              <a:t>- المضطربون </a:t>
            </a:r>
          </a:p>
          <a:p>
            <a:pPr algn="r"/>
            <a:r>
              <a:rPr lang="ar-SA" sz="2800" b="1" dirty="0" smtClean="0">
                <a:solidFill>
                  <a:srgbClr val="00B050"/>
                </a:solidFill>
              </a:rPr>
              <a:t>العوامل التي يعتمد عليها تأثر الفرد بالتقاعد </a:t>
            </a:r>
          </a:p>
          <a:p>
            <a:pPr marL="342900" indent="-342900" algn="r">
              <a:buFontTx/>
              <a:buChar char="-"/>
            </a:pPr>
            <a:r>
              <a:rPr lang="ar-SA" sz="2800" b="1" dirty="0" smtClean="0"/>
              <a:t>- اتجاهات الفرد المسبقة نحو التقاعد </a:t>
            </a:r>
          </a:p>
          <a:p>
            <a:pPr marL="342900" indent="-342900" algn="r">
              <a:buFontTx/>
              <a:buChar char="-"/>
            </a:pPr>
            <a:r>
              <a:rPr lang="ar-SA" sz="2800" b="1" dirty="0" smtClean="0"/>
              <a:t>مستوى تكيف الفرد </a:t>
            </a:r>
          </a:p>
          <a:p>
            <a:pPr marL="342900" indent="-342900" algn="r">
              <a:buFontTx/>
              <a:buChar char="-"/>
            </a:pPr>
            <a:r>
              <a:rPr lang="ar-SA" sz="2800" b="1" dirty="0" smtClean="0"/>
              <a:t>قيمة العمل المحال منه للتقاعد </a:t>
            </a:r>
          </a:p>
          <a:p>
            <a:pPr marL="342900" indent="-342900" algn="r">
              <a:buFontTx/>
              <a:buChar char="-"/>
            </a:pPr>
            <a:r>
              <a:rPr lang="ar-SA" sz="2800" b="1" dirty="0" smtClean="0"/>
              <a:t>نشاطات الفرد المصاحبة للعمل قبل التقاعد </a:t>
            </a:r>
          </a:p>
        </p:txBody>
      </p:sp>
    </p:spTree>
    <p:extLst>
      <p:ext uri="{BB962C8B-B14F-4D97-AF65-F5344CB8AC3E}">
        <p14:creationId xmlns:p14="http://schemas.microsoft.com/office/powerpoint/2010/main" val="38801156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ctrTitle"/>
          </p:nvPr>
        </p:nvSpPr>
        <p:spPr>
          <a:xfrm>
            <a:off x="5012454" y="1196752"/>
            <a:ext cx="3367336" cy="2593975"/>
          </a:xfrm>
        </p:spPr>
        <p:txBody>
          <a:bodyPr/>
          <a:lstStyle/>
          <a:p>
            <a:pPr algn="ctr"/>
            <a:r>
              <a:rPr lang="ar-SA" sz="8000" dirty="0" smtClean="0">
                <a:solidFill>
                  <a:srgbClr val="00B050"/>
                </a:solidFill>
                <a:effectLst>
                  <a:outerShdw blurRad="38100" dist="38100" dir="2700000" algn="tl">
                    <a:srgbClr val="000000">
                      <a:alpha val="43137"/>
                    </a:srgbClr>
                  </a:outerShdw>
                </a:effectLst>
                <a:latin typeface="Microsoft Sans Serif" panose="020B0604020202020204" pitchFamily="34" charset="0"/>
                <a:cs typeface="PT Simple Bold Ruled" panose="02010400000000000000" pitchFamily="2" charset="-78"/>
              </a:rPr>
              <a:t>مرحلة</a:t>
            </a:r>
            <a:br>
              <a:rPr lang="ar-SA" sz="8000" dirty="0" smtClean="0">
                <a:solidFill>
                  <a:srgbClr val="00B050"/>
                </a:solidFill>
                <a:effectLst>
                  <a:outerShdw blurRad="38100" dist="38100" dir="2700000" algn="tl">
                    <a:srgbClr val="000000">
                      <a:alpha val="43137"/>
                    </a:srgbClr>
                  </a:outerShdw>
                </a:effectLst>
                <a:latin typeface="Microsoft Sans Serif" panose="020B0604020202020204" pitchFamily="34" charset="0"/>
                <a:cs typeface="PT Simple Bold Ruled" panose="02010400000000000000" pitchFamily="2" charset="-78"/>
              </a:rPr>
            </a:br>
            <a:r>
              <a:rPr lang="ar-SA" sz="8000" dirty="0" smtClean="0">
                <a:solidFill>
                  <a:srgbClr val="00B050"/>
                </a:solidFill>
                <a:effectLst>
                  <a:outerShdw blurRad="38100" dist="38100" dir="2700000" algn="tl">
                    <a:srgbClr val="000000">
                      <a:alpha val="43137"/>
                    </a:srgbClr>
                  </a:outerShdw>
                </a:effectLst>
                <a:latin typeface="Microsoft Sans Serif" panose="020B0604020202020204" pitchFamily="34" charset="0"/>
                <a:cs typeface="PT Simple Bold Ruled" panose="02010400000000000000" pitchFamily="2" charset="-78"/>
              </a:rPr>
              <a:t> الهرم </a:t>
            </a:r>
            <a:endParaRPr lang="ar-SA" sz="8000" dirty="0">
              <a:solidFill>
                <a:srgbClr val="00B050"/>
              </a:solidFill>
              <a:effectLst>
                <a:outerShdw blurRad="38100" dist="38100" dir="2700000" algn="tl">
                  <a:srgbClr val="000000">
                    <a:alpha val="43137"/>
                  </a:srgbClr>
                </a:outerShdw>
              </a:effectLst>
              <a:latin typeface="Microsoft Sans Serif" panose="020B0604020202020204" pitchFamily="34" charset="0"/>
              <a:cs typeface="PT Simple Bold Ruled" panose="02010400000000000000" pitchFamily="2" charset="-78"/>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32656"/>
            <a:ext cx="4824536" cy="59195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152496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323528" y="404665"/>
            <a:ext cx="8064896" cy="1008112"/>
          </a:xfrm>
        </p:spPr>
        <p:txBody>
          <a:bodyPr/>
          <a:lstStyle/>
          <a:p>
            <a:pPr algn="ctr"/>
            <a:r>
              <a:rPr lang="ar-SA" dirty="0" smtClean="0"/>
              <a:t>الجانب الجسمي</a:t>
            </a:r>
            <a:endParaRPr lang="ar-SA" dirty="0"/>
          </a:p>
        </p:txBody>
      </p:sp>
      <p:sp>
        <p:nvSpPr>
          <p:cNvPr id="5" name="عنوان فرعي 4"/>
          <p:cNvSpPr>
            <a:spLocks noGrp="1"/>
          </p:cNvSpPr>
          <p:nvPr>
            <p:ph type="subTitle" idx="1"/>
          </p:nvPr>
        </p:nvSpPr>
        <p:spPr>
          <a:xfrm>
            <a:off x="179512" y="1484784"/>
            <a:ext cx="8136904" cy="5112568"/>
          </a:xfrm>
        </p:spPr>
        <p:txBody>
          <a:bodyPr>
            <a:normAutofit/>
          </a:bodyPr>
          <a:lstStyle/>
          <a:p>
            <a:pPr algn="r"/>
            <a:r>
              <a:rPr lang="ar-SA" sz="3600" dirty="0" smtClean="0"/>
              <a:t>يتوالى التدهور الجسمي في هذه المرحلة بصورة أسرع، فهم في هذه المرحلة أقرب للمعاقين، وأهم هذه المظاهر :</a:t>
            </a:r>
          </a:p>
          <a:p>
            <a:pPr marL="342900" indent="-342900" algn="r">
              <a:buFontTx/>
              <a:buChar char="-"/>
            </a:pPr>
            <a:r>
              <a:rPr lang="ar-SA" sz="3600" dirty="0" smtClean="0"/>
              <a:t>تدهور للدماغ </a:t>
            </a:r>
          </a:p>
          <a:p>
            <a:pPr marL="342900" indent="-342900" algn="r">
              <a:buFontTx/>
              <a:buChar char="-"/>
            </a:pPr>
            <a:r>
              <a:rPr lang="ar-SA" sz="3600" dirty="0" smtClean="0"/>
              <a:t>صعوبة الحركة </a:t>
            </a:r>
          </a:p>
          <a:p>
            <a:pPr marL="342900" indent="-342900" algn="r">
              <a:buFontTx/>
              <a:buChar char="-"/>
            </a:pPr>
            <a:r>
              <a:rPr lang="ar-SA" sz="3600" dirty="0" smtClean="0"/>
              <a:t>ضعف القدرة على التحكم في بعض العضلات </a:t>
            </a:r>
          </a:p>
          <a:p>
            <a:pPr marL="342900" indent="-342900" algn="r">
              <a:buFontTx/>
              <a:buChar char="-"/>
            </a:pPr>
            <a:r>
              <a:rPr lang="ar-SA" sz="3600" dirty="0" smtClean="0"/>
              <a:t>ضعف الحواس أو فقدها </a:t>
            </a:r>
          </a:p>
          <a:p>
            <a:pPr marL="342900" indent="-342900" algn="r">
              <a:buFontTx/>
              <a:buChar char="-"/>
            </a:pPr>
            <a:r>
              <a:rPr lang="ar-SA" sz="3600" dirty="0" smtClean="0"/>
              <a:t>فشل بعض الأعضاء الحيوية كالكليتين والكبد   </a:t>
            </a:r>
            <a:endParaRPr lang="ar-SA" sz="3600" dirty="0"/>
          </a:p>
        </p:txBody>
      </p:sp>
    </p:spTree>
    <p:extLst>
      <p:ext uri="{BB962C8B-B14F-4D97-AF65-F5344CB8AC3E}">
        <p14:creationId xmlns:p14="http://schemas.microsoft.com/office/powerpoint/2010/main" val="14383155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ctrTitle"/>
          </p:nvPr>
        </p:nvSpPr>
        <p:spPr>
          <a:xfrm>
            <a:off x="683568" y="332657"/>
            <a:ext cx="7543800" cy="1296144"/>
          </a:xfrm>
        </p:spPr>
        <p:txBody>
          <a:bodyPr/>
          <a:lstStyle/>
          <a:p>
            <a:pPr algn="ctr"/>
            <a:r>
              <a:rPr lang="ar-SA" dirty="0" smtClean="0"/>
              <a:t>الجانب العقلي </a:t>
            </a:r>
            <a:endParaRPr lang="ar-SA" dirty="0"/>
          </a:p>
        </p:txBody>
      </p:sp>
      <p:sp>
        <p:nvSpPr>
          <p:cNvPr id="7" name="عنوان فرعي 6"/>
          <p:cNvSpPr>
            <a:spLocks noGrp="1"/>
          </p:cNvSpPr>
          <p:nvPr>
            <p:ph type="subTitle" idx="1"/>
          </p:nvPr>
        </p:nvSpPr>
        <p:spPr>
          <a:xfrm>
            <a:off x="323528" y="1772816"/>
            <a:ext cx="7992888" cy="4608512"/>
          </a:xfrm>
        </p:spPr>
        <p:txBody>
          <a:bodyPr>
            <a:noAutofit/>
          </a:bodyPr>
          <a:lstStyle/>
          <a:p>
            <a:pPr algn="just"/>
            <a:r>
              <a:rPr lang="ar-SA" sz="3600" dirty="0" smtClean="0"/>
              <a:t>يصبح الضعف العقلي بالغاً في هذه المرحلة كما يشتمل الضعف في عمليات التفكير وقد يدخل </a:t>
            </a:r>
            <a:r>
              <a:rPr lang="ar-SA" sz="3600" dirty="0" err="1" smtClean="0"/>
              <a:t>هذاءات</a:t>
            </a:r>
            <a:r>
              <a:rPr lang="ar-SA" sz="3600" dirty="0" smtClean="0"/>
              <a:t> تدور حول نشاطات قديمة وهذه الحالة تعرف بخرف الشيخوخة وهي ناتجة عن تغيرات فسيولوجية وليست حالة نفسية وليس لهذه الحالة علاج </a:t>
            </a:r>
          </a:p>
          <a:p>
            <a:pPr algn="just"/>
            <a:r>
              <a:rPr lang="ar-SA" sz="3600" dirty="0" smtClean="0"/>
              <a:t>التعلم في هذه المرحلة صعب جدا </a:t>
            </a:r>
            <a:endParaRPr lang="ar-SA" sz="3600" dirty="0"/>
          </a:p>
        </p:txBody>
      </p:sp>
    </p:spTree>
    <p:extLst>
      <p:ext uri="{BB962C8B-B14F-4D97-AF65-F5344CB8AC3E}">
        <p14:creationId xmlns:p14="http://schemas.microsoft.com/office/powerpoint/2010/main" val="40823591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611560" y="476673"/>
            <a:ext cx="7543800" cy="936104"/>
          </a:xfrm>
        </p:spPr>
        <p:txBody>
          <a:bodyPr/>
          <a:lstStyle/>
          <a:p>
            <a:pPr algn="ctr"/>
            <a:r>
              <a:rPr lang="ar-SA" dirty="0" smtClean="0"/>
              <a:t>الجانب الانفعالي </a:t>
            </a:r>
            <a:endParaRPr lang="ar-SA" dirty="0"/>
          </a:p>
        </p:txBody>
      </p:sp>
      <p:sp>
        <p:nvSpPr>
          <p:cNvPr id="5" name="عنوان فرعي 4"/>
          <p:cNvSpPr>
            <a:spLocks noGrp="1"/>
          </p:cNvSpPr>
          <p:nvPr>
            <p:ph type="subTitle" idx="1"/>
          </p:nvPr>
        </p:nvSpPr>
        <p:spPr>
          <a:xfrm>
            <a:off x="611560" y="1484784"/>
            <a:ext cx="7488832" cy="4464496"/>
          </a:xfrm>
        </p:spPr>
        <p:txBody>
          <a:bodyPr>
            <a:normAutofit/>
          </a:bodyPr>
          <a:lstStyle/>
          <a:p>
            <a:pPr marL="342900" indent="-342900" algn="r">
              <a:buFontTx/>
              <a:buChar char="-"/>
            </a:pPr>
            <a:r>
              <a:rPr lang="ar-SA" sz="3200" dirty="0" smtClean="0"/>
              <a:t>الملل واليأس </a:t>
            </a:r>
          </a:p>
          <a:p>
            <a:pPr marL="342900" indent="-342900" algn="r">
              <a:buFontTx/>
              <a:buChar char="-"/>
            </a:pPr>
            <a:r>
              <a:rPr lang="ar-SA" sz="3200" dirty="0" smtClean="0"/>
              <a:t>إحساسه بالعجز والعالة على الآخرين </a:t>
            </a:r>
          </a:p>
          <a:p>
            <a:pPr marL="342900" indent="-342900" algn="r">
              <a:buFontTx/>
              <a:buChar char="-"/>
            </a:pPr>
            <a:r>
              <a:rPr lang="ar-SA" sz="3200" dirty="0" smtClean="0"/>
              <a:t>السلبية التامة </a:t>
            </a:r>
          </a:p>
          <a:p>
            <a:pPr marL="342900" indent="-342900" algn="r">
              <a:buFontTx/>
              <a:buChar char="-"/>
            </a:pPr>
            <a:r>
              <a:rPr lang="ar-SA" sz="3200" dirty="0" smtClean="0"/>
              <a:t>التمركز حول الذات </a:t>
            </a:r>
          </a:p>
          <a:p>
            <a:pPr marL="342900" indent="-342900" algn="r">
              <a:buFontTx/>
              <a:buChar char="-"/>
            </a:pPr>
            <a:endParaRPr lang="ar-SA" sz="3200" dirty="0"/>
          </a:p>
          <a:p>
            <a:pPr algn="ctr"/>
            <a:r>
              <a:rPr lang="ar-SA" sz="4400" dirty="0" smtClean="0">
                <a:solidFill>
                  <a:srgbClr val="C00000"/>
                </a:solidFill>
                <a:effectLst>
                  <a:outerShdw blurRad="38100" dist="38100" dir="2700000" algn="tl">
                    <a:srgbClr val="000000">
                      <a:alpha val="43137"/>
                    </a:srgbClr>
                  </a:outerShdw>
                </a:effectLst>
              </a:rPr>
              <a:t>متطلبات رعاية الكبار في هذه المرحلة </a:t>
            </a:r>
          </a:p>
        </p:txBody>
      </p:sp>
    </p:spTree>
    <p:extLst>
      <p:ext uri="{BB962C8B-B14F-4D97-AF65-F5344CB8AC3E}">
        <p14:creationId xmlns:p14="http://schemas.microsoft.com/office/powerpoint/2010/main" val="82331306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جاور">
  <a:themeElements>
    <a:clrScheme name="أصل">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تجاور">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215</TotalTime>
  <Words>397</Words>
  <Application>Microsoft Office PowerPoint</Application>
  <PresentationFormat>عرض على الشاشة (3:4)‏</PresentationFormat>
  <Paragraphs>49</Paragraphs>
  <Slides>9</Slides>
  <Notes>0</Notes>
  <HiddenSlides>0</HiddenSlides>
  <MMClips>0</MMClips>
  <ScaleCrop>false</ScaleCrop>
  <HeadingPairs>
    <vt:vector size="4" baseType="variant">
      <vt:variant>
        <vt:lpstr>نسق</vt:lpstr>
      </vt:variant>
      <vt:variant>
        <vt:i4>1</vt:i4>
      </vt:variant>
      <vt:variant>
        <vt:lpstr>عناوين الشرائح</vt:lpstr>
      </vt:variant>
      <vt:variant>
        <vt:i4>9</vt:i4>
      </vt:variant>
    </vt:vector>
  </HeadingPairs>
  <TitlesOfParts>
    <vt:vector size="10" baseType="lpstr">
      <vt:lpstr>تجاور</vt:lpstr>
      <vt:lpstr>مرحلة الشيخوخة </vt:lpstr>
      <vt:lpstr>يحدث تبدل كبير في العلاقات الاجتماعية في هذه المرحلة:  1- تقلص الأسرة: تعود الاسرة في هذه المرحلة كبداية تكونها حيث يتفرق الأبناء للزواج والدراسة ويصبح الوالدان وحيدان، ويزداد شعور الوحدة لديهم اذا كانت اسرتهم غير ممتدة ولا يوجد ما يشغل الوالدين من نشاطات اجتماعية  2- محدودية الاتصال بالأخرين:  أ- الضعف الجسمي وما يصاحبه من ضعف مرونة الساعة البيولوجية. ب- تقلص الاهتمامات  ج- التقاعد و يعتبر أهم حدث اجتماعي لأفراد هذه المرحلة   </vt:lpstr>
      <vt:lpstr>التقاعد </vt:lpstr>
      <vt:lpstr>نموذج آتشلي للأطوار النفسية التي يمر بها المتقاعدون </vt:lpstr>
      <vt:lpstr>عرض تقديمي في PowerPoint</vt:lpstr>
      <vt:lpstr>مرحلة  الهرم </vt:lpstr>
      <vt:lpstr>الجانب الجسمي</vt:lpstr>
      <vt:lpstr>الجانب العقلي </vt:lpstr>
      <vt:lpstr>الجانب الانفعالي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A-M-Z</dc:creator>
  <cp:lastModifiedBy>A-M-Z</cp:lastModifiedBy>
  <cp:revision>10</cp:revision>
  <dcterms:created xsi:type="dcterms:W3CDTF">2014-03-24T23:58:45Z</dcterms:created>
  <dcterms:modified xsi:type="dcterms:W3CDTF">2014-04-12T17:13:24Z</dcterms:modified>
</cp:coreProperties>
</file>