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0" r:id="rId4"/>
    <p:sldId id="262" r:id="rId5"/>
    <p:sldId id="263" r:id="rId6"/>
    <p:sldId id="264" r:id="rId7"/>
    <p:sldId id="265" r:id="rId8"/>
    <p:sldId id="266" r:id="rId9"/>
    <p:sldId id="268" r:id="rId10"/>
    <p:sldId id="269" r:id="rId11"/>
    <p:sldId id="270" r:id="rId12"/>
    <p:sldId id="271"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92" autoAdjust="0"/>
    <p:restoredTop sz="94660"/>
  </p:normalViewPr>
  <p:slideViewPr>
    <p:cSldViewPr snapToGrid="0">
      <p:cViewPr varScale="1">
        <p:scale>
          <a:sx n="90" d="100"/>
          <a:sy n="90" d="100"/>
        </p:scale>
        <p:origin x="84" y="16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4E03D8E2-F625-4426-B8AD-063F8DE6D874}" type="datetimeFigureOut">
              <a:rPr lang="en-US" smtClean="0"/>
              <a:t>2/21/2017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14C6CBE-B692-4127-947B-4D401BCC9E29}" type="slidenum">
              <a:rPr lang="en-US" smtClean="0"/>
              <a:t>‹#›</a:t>
            </a:fld>
            <a:endParaRPr lang="en-US"/>
          </a:p>
        </p:txBody>
      </p:sp>
    </p:spTree>
    <p:extLst>
      <p:ext uri="{BB962C8B-B14F-4D97-AF65-F5344CB8AC3E}">
        <p14:creationId xmlns:p14="http://schemas.microsoft.com/office/powerpoint/2010/main" val="123895723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E03D8E2-F625-4426-B8AD-063F8DE6D874}" type="datetimeFigureOut">
              <a:rPr lang="en-US" smtClean="0"/>
              <a:t>2/21/2017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14C6CBE-B692-4127-947B-4D401BCC9E29}" type="slidenum">
              <a:rPr lang="en-US" smtClean="0"/>
              <a:t>‹#›</a:t>
            </a:fld>
            <a:endParaRPr lang="en-US"/>
          </a:p>
        </p:txBody>
      </p:sp>
    </p:spTree>
    <p:extLst>
      <p:ext uri="{BB962C8B-B14F-4D97-AF65-F5344CB8AC3E}">
        <p14:creationId xmlns:p14="http://schemas.microsoft.com/office/powerpoint/2010/main" val="28902385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E03D8E2-F625-4426-B8AD-063F8DE6D874}" type="datetimeFigureOut">
              <a:rPr lang="en-US" smtClean="0"/>
              <a:t>2/21/2017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14C6CBE-B692-4127-947B-4D401BCC9E29}" type="slidenum">
              <a:rPr lang="en-US" smtClean="0"/>
              <a:t>‹#›</a:t>
            </a:fld>
            <a:endParaRPr lang="en-US"/>
          </a:p>
        </p:txBody>
      </p:sp>
    </p:spTree>
    <p:extLst>
      <p:ext uri="{BB962C8B-B14F-4D97-AF65-F5344CB8AC3E}">
        <p14:creationId xmlns:p14="http://schemas.microsoft.com/office/powerpoint/2010/main" val="388608669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E03D8E2-F625-4426-B8AD-063F8DE6D874}" type="datetimeFigureOut">
              <a:rPr lang="en-US" smtClean="0"/>
              <a:t>2/21/2017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14C6CBE-B692-4127-947B-4D401BCC9E29}" type="slidenum">
              <a:rPr lang="en-US" smtClean="0"/>
              <a:t>‹#›</a:t>
            </a:fld>
            <a:endParaRPr lang="en-US"/>
          </a:p>
        </p:txBody>
      </p:sp>
    </p:spTree>
    <p:extLst>
      <p:ext uri="{BB962C8B-B14F-4D97-AF65-F5344CB8AC3E}">
        <p14:creationId xmlns:p14="http://schemas.microsoft.com/office/powerpoint/2010/main" val="21069604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E03D8E2-F625-4426-B8AD-063F8DE6D874}" type="datetimeFigureOut">
              <a:rPr lang="en-US" smtClean="0"/>
              <a:t>2/21/2017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14C6CBE-B692-4127-947B-4D401BCC9E29}" type="slidenum">
              <a:rPr lang="en-US" smtClean="0"/>
              <a:t>‹#›</a:t>
            </a:fld>
            <a:endParaRPr lang="en-US"/>
          </a:p>
        </p:txBody>
      </p:sp>
    </p:spTree>
    <p:extLst>
      <p:ext uri="{BB962C8B-B14F-4D97-AF65-F5344CB8AC3E}">
        <p14:creationId xmlns:p14="http://schemas.microsoft.com/office/powerpoint/2010/main" val="87476291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4E03D8E2-F625-4426-B8AD-063F8DE6D874}" type="datetimeFigureOut">
              <a:rPr lang="en-US" smtClean="0"/>
              <a:t>2/21/2017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14C6CBE-B692-4127-947B-4D401BCC9E29}" type="slidenum">
              <a:rPr lang="en-US" smtClean="0"/>
              <a:t>‹#›</a:t>
            </a:fld>
            <a:endParaRPr lang="en-US"/>
          </a:p>
        </p:txBody>
      </p:sp>
    </p:spTree>
    <p:extLst>
      <p:ext uri="{BB962C8B-B14F-4D97-AF65-F5344CB8AC3E}">
        <p14:creationId xmlns:p14="http://schemas.microsoft.com/office/powerpoint/2010/main" val="7138930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4E03D8E2-F625-4426-B8AD-063F8DE6D874}" type="datetimeFigureOut">
              <a:rPr lang="en-US" smtClean="0"/>
              <a:t>2/21/2017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14C6CBE-B692-4127-947B-4D401BCC9E29}" type="slidenum">
              <a:rPr lang="en-US" smtClean="0"/>
              <a:t>‹#›</a:t>
            </a:fld>
            <a:endParaRPr lang="en-US"/>
          </a:p>
        </p:txBody>
      </p:sp>
    </p:spTree>
    <p:extLst>
      <p:ext uri="{BB962C8B-B14F-4D97-AF65-F5344CB8AC3E}">
        <p14:creationId xmlns:p14="http://schemas.microsoft.com/office/powerpoint/2010/main" val="126044288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4E03D8E2-F625-4426-B8AD-063F8DE6D874}" type="datetimeFigureOut">
              <a:rPr lang="en-US" smtClean="0"/>
              <a:t>2/21/2017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14C6CBE-B692-4127-947B-4D401BCC9E29}" type="slidenum">
              <a:rPr lang="en-US" smtClean="0"/>
              <a:t>‹#›</a:t>
            </a:fld>
            <a:endParaRPr lang="en-US"/>
          </a:p>
        </p:txBody>
      </p:sp>
    </p:spTree>
    <p:extLst>
      <p:ext uri="{BB962C8B-B14F-4D97-AF65-F5344CB8AC3E}">
        <p14:creationId xmlns:p14="http://schemas.microsoft.com/office/powerpoint/2010/main" val="333182231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E03D8E2-F625-4426-B8AD-063F8DE6D874}" type="datetimeFigureOut">
              <a:rPr lang="en-US" smtClean="0"/>
              <a:t>2/21/2017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14C6CBE-B692-4127-947B-4D401BCC9E29}" type="slidenum">
              <a:rPr lang="en-US" smtClean="0"/>
              <a:t>‹#›</a:t>
            </a:fld>
            <a:endParaRPr lang="en-US"/>
          </a:p>
        </p:txBody>
      </p:sp>
    </p:spTree>
    <p:extLst>
      <p:ext uri="{BB962C8B-B14F-4D97-AF65-F5344CB8AC3E}">
        <p14:creationId xmlns:p14="http://schemas.microsoft.com/office/powerpoint/2010/main" val="34113785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E03D8E2-F625-4426-B8AD-063F8DE6D874}" type="datetimeFigureOut">
              <a:rPr lang="en-US" smtClean="0"/>
              <a:t>2/21/2017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14C6CBE-B692-4127-947B-4D401BCC9E29}" type="slidenum">
              <a:rPr lang="en-US" smtClean="0"/>
              <a:t>‹#›</a:t>
            </a:fld>
            <a:endParaRPr lang="en-US"/>
          </a:p>
        </p:txBody>
      </p:sp>
    </p:spTree>
    <p:extLst>
      <p:ext uri="{BB962C8B-B14F-4D97-AF65-F5344CB8AC3E}">
        <p14:creationId xmlns:p14="http://schemas.microsoft.com/office/powerpoint/2010/main" val="3770076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E03D8E2-F625-4426-B8AD-063F8DE6D874}" type="datetimeFigureOut">
              <a:rPr lang="en-US" smtClean="0"/>
              <a:t>2/21/2017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14C6CBE-B692-4127-947B-4D401BCC9E29}" type="slidenum">
              <a:rPr lang="en-US" smtClean="0"/>
              <a:t>‹#›</a:t>
            </a:fld>
            <a:endParaRPr lang="en-US"/>
          </a:p>
        </p:txBody>
      </p:sp>
    </p:spTree>
    <p:extLst>
      <p:ext uri="{BB962C8B-B14F-4D97-AF65-F5344CB8AC3E}">
        <p14:creationId xmlns:p14="http://schemas.microsoft.com/office/powerpoint/2010/main" val="240806514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E03D8E2-F625-4426-B8AD-063F8DE6D874}" type="datetimeFigureOut">
              <a:rPr lang="en-US" smtClean="0"/>
              <a:t>2/21/2017</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14C6CBE-B692-4127-947B-4D401BCC9E29}" type="slidenum">
              <a:rPr lang="en-US" smtClean="0"/>
              <a:t>‹#›</a:t>
            </a:fld>
            <a:endParaRPr lang="en-US"/>
          </a:p>
        </p:txBody>
      </p:sp>
    </p:spTree>
    <p:extLst>
      <p:ext uri="{BB962C8B-B14F-4D97-AF65-F5344CB8AC3E}">
        <p14:creationId xmlns:p14="http://schemas.microsoft.com/office/powerpoint/2010/main" val="27333135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2">
            <a:schemeClr val="accent5">
              <a:shade val="50000"/>
            </a:schemeClr>
          </a:lnRef>
          <a:fillRef idx="1">
            <a:schemeClr val="accent5"/>
          </a:fillRef>
          <a:effectRef idx="0">
            <a:schemeClr val="accent5"/>
          </a:effectRef>
          <a:fontRef idx="minor">
            <a:schemeClr val="lt1"/>
          </a:fontRef>
        </p:style>
        <p:txBody>
          <a:bodyPr/>
          <a:lstStyle/>
          <a:p>
            <a:r>
              <a:rPr lang="ar-SA" dirty="0" smtClean="0">
                <a:solidFill>
                  <a:srgbClr val="C00000"/>
                </a:solidFill>
              </a:rPr>
              <a:t>مفهوم التسويق </a:t>
            </a:r>
            <a:endParaRPr lang="en-US" dirty="0">
              <a:solidFill>
                <a:srgbClr val="C00000"/>
              </a:solidFill>
            </a:endParaRPr>
          </a:p>
        </p:txBody>
      </p:sp>
    </p:spTree>
    <p:extLst>
      <p:ext uri="{BB962C8B-B14F-4D97-AF65-F5344CB8AC3E}">
        <p14:creationId xmlns:p14="http://schemas.microsoft.com/office/powerpoint/2010/main" val="273420835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3">
            <a:schemeClr val="lt1"/>
          </a:lnRef>
          <a:fillRef idx="1">
            <a:schemeClr val="accent5"/>
          </a:fillRef>
          <a:effectRef idx="1">
            <a:schemeClr val="accent5"/>
          </a:effectRef>
          <a:fontRef idx="minor">
            <a:schemeClr val="lt1"/>
          </a:fontRef>
        </p:style>
        <p:txBody>
          <a:bodyPr/>
          <a:lstStyle/>
          <a:p>
            <a:pPr algn="ctr"/>
            <a:r>
              <a:rPr lang="ar-SA" dirty="0" smtClean="0">
                <a:solidFill>
                  <a:srgbClr val="C00000"/>
                </a:solidFill>
              </a:rPr>
              <a:t>أهميه التسويق للمنظمات </a:t>
            </a:r>
            <a:endParaRPr lang="en-US" dirty="0">
              <a:solidFill>
                <a:srgbClr val="C00000"/>
              </a:solidFill>
            </a:endParaRPr>
          </a:p>
        </p:txBody>
      </p:sp>
      <p:sp>
        <p:nvSpPr>
          <p:cNvPr id="3" name="Content Placeholder 2"/>
          <p:cNvSpPr>
            <a:spLocks noGrp="1"/>
          </p:cNvSpPr>
          <p:nvPr>
            <p:ph idx="1"/>
          </p:nvPr>
        </p:nvSpPr>
        <p:spPr/>
        <p:style>
          <a:lnRef idx="3">
            <a:schemeClr val="lt1"/>
          </a:lnRef>
          <a:fillRef idx="1">
            <a:schemeClr val="accent5"/>
          </a:fillRef>
          <a:effectRef idx="1">
            <a:schemeClr val="accent5"/>
          </a:effectRef>
          <a:fontRef idx="minor">
            <a:schemeClr val="lt1"/>
          </a:fontRef>
        </p:style>
        <p:txBody>
          <a:bodyPr/>
          <a:lstStyle/>
          <a:p>
            <a:pPr marL="0" indent="0" algn="ctr">
              <a:buNone/>
            </a:pPr>
            <a:r>
              <a:rPr lang="ar-SA" dirty="0" smtClean="0">
                <a:solidFill>
                  <a:schemeClr val="tx1"/>
                </a:solidFill>
              </a:rPr>
              <a:t>المساهمة في تخطيط و تطوير المنتجات التي تقدم للسوق</a:t>
            </a:r>
          </a:p>
          <a:p>
            <a:pPr marL="0" indent="0" algn="ctr">
              <a:buNone/>
            </a:pPr>
            <a:r>
              <a:rPr lang="ar-SA" dirty="0" smtClean="0">
                <a:solidFill>
                  <a:schemeClr val="tx1"/>
                </a:solidFill>
              </a:rPr>
              <a:t>وضع استراتيجيات التسعير و الترويج و التوزيع </a:t>
            </a:r>
          </a:p>
          <a:p>
            <a:pPr marL="0" indent="0" algn="ctr">
              <a:buNone/>
            </a:pPr>
            <a:r>
              <a:rPr lang="ar-SA" dirty="0" smtClean="0">
                <a:solidFill>
                  <a:schemeClr val="tx1"/>
                </a:solidFill>
              </a:rPr>
              <a:t>القيام بدراسات و بحوث التسويق</a:t>
            </a:r>
            <a:endParaRPr lang="en-US" dirty="0">
              <a:solidFill>
                <a:schemeClr val="tx1"/>
              </a:solidFill>
            </a:endParaRPr>
          </a:p>
        </p:txBody>
      </p:sp>
    </p:spTree>
    <p:extLst>
      <p:ext uri="{BB962C8B-B14F-4D97-AF65-F5344CB8AC3E}">
        <p14:creationId xmlns:p14="http://schemas.microsoft.com/office/powerpoint/2010/main" val="225489299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08000" y="396875"/>
            <a:ext cx="10515600" cy="1325563"/>
          </a:xfrm>
        </p:spPr>
        <p:style>
          <a:lnRef idx="3">
            <a:schemeClr val="lt1"/>
          </a:lnRef>
          <a:fillRef idx="1">
            <a:schemeClr val="accent5"/>
          </a:fillRef>
          <a:effectRef idx="1">
            <a:schemeClr val="accent5"/>
          </a:effectRef>
          <a:fontRef idx="minor">
            <a:schemeClr val="lt1"/>
          </a:fontRef>
        </p:style>
        <p:txBody>
          <a:bodyPr/>
          <a:lstStyle/>
          <a:p>
            <a:pPr algn="ctr"/>
            <a:r>
              <a:rPr lang="ar-SA" dirty="0" smtClean="0">
                <a:solidFill>
                  <a:srgbClr val="C00000"/>
                </a:solidFill>
              </a:rPr>
              <a:t>أهميه التسويق للمجتمع</a:t>
            </a:r>
            <a:endParaRPr lang="en-US" dirty="0">
              <a:solidFill>
                <a:srgbClr val="C00000"/>
              </a:solidFill>
            </a:endParaRPr>
          </a:p>
        </p:txBody>
      </p:sp>
      <p:sp>
        <p:nvSpPr>
          <p:cNvPr id="3" name="Content Placeholder 2"/>
          <p:cNvSpPr>
            <a:spLocks noGrp="1"/>
          </p:cNvSpPr>
          <p:nvPr>
            <p:ph idx="1"/>
          </p:nvPr>
        </p:nvSpPr>
        <p:spPr>
          <a:xfrm>
            <a:off x="463550" y="1851025"/>
            <a:ext cx="10515600" cy="4351338"/>
          </a:xfrm>
        </p:spPr>
        <p:style>
          <a:lnRef idx="3">
            <a:schemeClr val="lt1"/>
          </a:lnRef>
          <a:fillRef idx="1">
            <a:schemeClr val="accent5"/>
          </a:fillRef>
          <a:effectRef idx="1">
            <a:schemeClr val="accent5"/>
          </a:effectRef>
          <a:fontRef idx="minor">
            <a:schemeClr val="lt1"/>
          </a:fontRef>
        </p:style>
        <p:txBody>
          <a:bodyPr/>
          <a:lstStyle/>
          <a:p>
            <a:pPr marL="0" indent="0" algn="ctr">
              <a:buNone/>
            </a:pPr>
            <a:r>
              <a:rPr lang="ar-SA" dirty="0" smtClean="0">
                <a:solidFill>
                  <a:schemeClr val="tx1"/>
                </a:solidFill>
              </a:rPr>
              <a:t>تطوير مستوى المعيشة </a:t>
            </a:r>
          </a:p>
          <a:p>
            <a:pPr marL="0" indent="0" algn="ctr">
              <a:buNone/>
            </a:pPr>
            <a:endParaRPr lang="ar-SA" dirty="0" smtClean="0">
              <a:solidFill>
                <a:schemeClr val="tx1"/>
              </a:solidFill>
            </a:endParaRPr>
          </a:p>
          <a:p>
            <a:pPr marL="0" indent="0" algn="ctr">
              <a:buNone/>
            </a:pPr>
            <a:r>
              <a:rPr lang="ar-SA" dirty="0" smtClean="0">
                <a:solidFill>
                  <a:schemeClr val="tx1"/>
                </a:solidFill>
              </a:rPr>
              <a:t>علاج مشكله البطالة </a:t>
            </a:r>
          </a:p>
          <a:p>
            <a:pPr marL="0" indent="0" algn="ctr">
              <a:buNone/>
            </a:pPr>
            <a:endParaRPr lang="ar-SA" dirty="0" smtClean="0">
              <a:solidFill>
                <a:schemeClr val="tx1"/>
              </a:solidFill>
            </a:endParaRPr>
          </a:p>
          <a:p>
            <a:pPr marL="0" indent="0" algn="ctr">
              <a:buNone/>
            </a:pPr>
            <a:r>
              <a:rPr lang="ar-SA" dirty="0" smtClean="0">
                <a:solidFill>
                  <a:schemeClr val="tx1"/>
                </a:solidFill>
              </a:rPr>
              <a:t>تدعيم التخصص</a:t>
            </a:r>
            <a:endParaRPr lang="en-US" dirty="0">
              <a:solidFill>
                <a:schemeClr val="tx1"/>
              </a:solidFill>
            </a:endParaRPr>
          </a:p>
        </p:txBody>
      </p:sp>
    </p:spTree>
    <p:extLst>
      <p:ext uri="{BB962C8B-B14F-4D97-AF65-F5344CB8AC3E}">
        <p14:creationId xmlns:p14="http://schemas.microsoft.com/office/powerpoint/2010/main" val="240838023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3">
            <a:schemeClr val="lt1"/>
          </a:lnRef>
          <a:fillRef idx="1">
            <a:schemeClr val="accent5"/>
          </a:fillRef>
          <a:effectRef idx="1">
            <a:schemeClr val="accent5"/>
          </a:effectRef>
          <a:fontRef idx="minor">
            <a:schemeClr val="lt1"/>
          </a:fontRef>
        </p:style>
        <p:txBody>
          <a:bodyPr/>
          <a:lstStyle/>
          <a:p>
            <a:pPr algn="ctr"/>
            <a:r>
              <a:rPr lang="ar-SA" dirty="0" smtClean="0">
                <a:solidFill>
                  <a:srgbClr val="C00000"/>
                </a:solidFill>
              </a:rPr>
              <a:t>مفهوم البيئة التسويقية</a:t>
            </a:r>
            <a:endParaRPr lang="en-US" dirty="0">
              <a:solidFill>
                <a:srgbClr val="C00000"/>
              </a:solidFill>
            </a:endParaRPr>
          </a:p>
        </p:txBody>
      </p:sp>
      <p:sp>
        <p:nvSpPr>
          <p:cNvPr id="3" name="Content Placeholder 2"/>
          <p:cNvSpPr>
            <a:spLocks noGrp="1"/>
          </p:cNvSpPr>
          <p:nvPr>
            <p:ph idx="1"/>
          </p:nvPr>
        </p:nvSpPr>
        <p:spPr>
          <a:xfrm>
            <a:off x="838200" y="2216149"/>
            <a:ext cx="10515600" cy="3960813"/>
          </a:xfrm>
        </p:spPr>
        <p:style>
          <a:lnRef idx="3">
            <a:schemeClr val="lt1"/>
          </a:lnRef>
          <a:fillRef idx="1">
            <a:schemeClr val="accent5"/>
          </a:fillRef>
          <a:effectRef idx="1">
            <a:schemeClr val="accent5"/>
          </a:effectRef>
          <a:fontRef idx="minor">
            <a:schemeClr val="lt1"/>
          </a:fontRef>
        </p:style>
        <p:txBody>
          <a:bodyPr/>
          <a:lstStyle/>
          <a:p>
            <a:pPr marL="0" indent="0" algn="ctr">
              <a:buNone/>
            </a:pPr>
            <a:r>
              <a:rPr lang="ar-SA" smtClean="0">
                <a:solidFill>
                  <a:schemeClr val="tx1"/>
                </a:solidFill>
              </a:rPr>
              <a:t>تعرف بانها </a:t>
            </a:r>
            <a:r>
              <a:rPr lang="ar-SA" dirty="0" smtClean="0">
                <a:solidFill>
                  <a:schemeClr val="tx1"/>
                </a:solidFill>
              </a:rPr>
              <a:t>البيئة السويقة بانها المحيط و الظروف و العوامل الداخلية و الخارجية للمنظمة التي توثر على نشاطها التسويقي </a:t>
            </a:r>
          </a:p>
          <a:p>
            <a:pPr marL="0" indent="0">
              <a:buNone/>
            </a:pPr>
            <a:endParaRPr lang="ar-SA" dirty="0"/>
          </a:p>
          <a:p>
            <a:pPr marL="0" indent="0">
              <a:buNone/>
            </a:pPr>
            <a:endParaRPr lang="en-US" dirty="0"/>
          </a:p>
        </p:txBody>
      </p:sp>
    </p:spTree>
    <p:extLst>
      <p:ext uri="{BB962C8B-B14F-4D97-AF65-F5344CB8AC3E}">
        <p14:creationId xmlns:p14="http://schemas.microsoft.com/office/powerpoint/2010/main" val="129233038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shade val="50000"/>
            </a:schemeClr>
          </a:lnRef>
          <a:fillRef idx="1">
            <a:schemeClr val="accent5"/>
          </a:fillRef>
          <a:effectRef idx="0">
            <a:schemeClr val="accent5"/>
          </a:effectRef>
          <a:fontRef idx="minor">
            <a:schemeClr val="lt1"/>
          </a:fontRef>
        </p:style>
        <p:txBody>
          <a:bodyPr/>
          <a:lstStyle/>
          <a:p>
            <a:pPr algn="ctr"/>
            <a:r>
              <a:rPr lang="ar-SA" dirty="0" smtClean="0">
                <a:solidFill>
                  <a:srgbClr val="C00000"/>
                </a:solidFill>
              </a:rPr>
              <a:t>ما هو السوق و ما هو التسويق؟؟؟  </a:t>
            </a:r>
            <a:endParaRPr lang="en-US" dirty="0">
              <a:solidFill>
                <a:srgbClr val="C00000"/>
              </a:solidFill>
            </a:endParaRPr>
          </a:p>
        </p:txBody>
      </p:sp>
      <p:sp>
        <p:nvSpPr>
          <p:cNvPr id="3" name="Content Placeholder 2"/>
          <p:cNvSpPr>
            <a:spLocks noGrp="1"/>
          </p:cNvSpPr>
          <p:nvPr>
            <p:ph idx="1"/>
          </p:nvPr>
        </p:nvSpPr>
        <p:spPr/>
        <p:style>
          <a:lnRef idx="3">
            <a:schemeClr val="lt1"/>
          </a:lnRef>
          <a:fillRef idx="1">
            <a:schemeClr val="accent5"/>
          </a:fillRef>
          <a:effectRef idx="1">
            <a:schemeClr val="accent5"/>
          </a:effectRef>
          <a:fontRef idx="minor">
            <a:schemeClr val="lt1"/>
          </a:fontRef>
        </p:style>
        <p:txBody>
          <a:bodyPr/>
          <a:lstStyle/>
          <a:p>
            <a:pPr marL="0" indent="0">
              <a:buNone/>
            </a:pPr>
            <a:r>
              <a:rPr lang="ar-SA" dirty="0" smtClean="0">
                <a:solidFill>
                  <a:srgbClr val="C00000"/>
                </a:solidFill>
              </a:rPr>
              <a:t>يعرف السوق </a:t>
            </a:r>
            <a:r>
              <a:rPr lang="ar-SA" dirty="0" smtClean="0">
                <a:solidFill>
                  <a:schemeClr val="tx1"/>
                </a:solidFill>
              </a:rPr>
              <a:t>بانه المكان الذي يلتقي فيه العرض و الطلب على منتج ما او مجموعه من المنتجات و قد يقصد بلسوق مكانا معينا مثل سوق باب شريف في جده او سوق الفيصلية في الرياض و قد يقصد بلسوق أيضا منتجات معينه مثل سوق الملابس او سوق الأقمشة و قد يقصد أيضا نوع معين من الموزعين مثل سوق الجملة او سوق التجزئة </a:t>
            </a:r>
          </a:p>
          <a:p>
            <a:pPr marL="0" indent="0">
              <a:buNone/>
            </a:pPr>
            <a:endParaRPr lang="ar-SA" dirty="0">
              <a:solidFill>
                <a:schemeClr val="tx1"/>
              </a:solidFill>
            </a:endParaRPr>
          </a:p>
          <a:p>
            <a:pPr marL="0" indent="0">
              <a:buNone/>
            </a:pPr>
            <a:r>
              <a:rPr lang="ar-SA" dirty="0" smtClean="0">
                <a:solidFill>
                  <a:schemeClr val="tx1"/>
                </a:solidFill>
              </a:rPr>
              <a:t>الجانب الذي تم اتفاق اكثر العلماء عليه ان السوق يقصد به العملاء الحالين و المرتقبين الذين لديهم الرغبة و القدرة على الشراء (أي لديهم أموال )على شراء منتج معين من منطقه جغرافية معينه و خلال وقت زمني معين  </a:t>
            </a:r>
            <a:endParaRPr lang="en-US" dirty="0">
              <a:solidFill>
                <a:schemeClr val="tx1"/>
              </a:solidFill>
            </a:endParaRPr>
          </a:p>
        </p:txBody>
      </p:sp>
    </p:spTree>
    <p:extLst>
      <p:ext uri="{BB962C8B-B14F-4D97-AF65-F5344CB8AC3E}">
        <p14:creationId xmlns:p14="http://schemas.microsoft.com/office/powerpoint/2010/main" val="263533558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sz="half" idx="2"/>
          </p:nvPr>
        </p:nvSpPr>
        <p:spPr>
          <a:xfrm>
            <a:off x="127000" y="1371600"/>
            <a:ext cx="10756900" cy="4051299"/>
          </a:xfrm>
        </p:spPr>
        <p:style>
          <a:lnRef idx="3">
            <a:schemeClr val="lt1"/>
          </a:lnRef>
          <a:fillRef idx="1">
            <a:schemeClr val="accent5"/>
          </a:fillRef>
          <a:effectRef idx="1">
            <a:schemeClr val="accent5"/>
          </a:effectRef>
          <a:fontRef idx="minor">
            <a:schemeClr val="lt1"/>
          </a:fontRef>
        </p:style>
        <p:txBody>
          <a:bodyPr/>
          <a:lstStyle/>
          <a:p>
            <a:pPr marL="0" indent="0" algn="r">
              <a:buNone/>
            </a:pPr>
            <a:r>
              <a:rPr lang="ar-SA" sz="3200" dirty="0" smtClean="0">
                <a:solidFill>
                  <a:srgbClr val="C00000"/>
                </a:solidFill>
              </a:rPr>
              <a:t>يعرف التسويق </a:t>
            </a:r>
          </a:p>
          <a:p>
            <a:pPr marL="0" indent="0" algn="r">
              <a:buNone/>
            </a:pPr>
            <a:r>
              <a:rPr lang="ar-SA" sz="3200" dirty="0">
                <a:solidFill>
                  <a:schemeClr val="tx1"/>
                </a:solidFill>
              </a:rPr>
              <a:t/>
            </a:r>
            <a:br>
              <a:rPr lang="ar-SA" sz="3200" dirty="0">
                <a:solidFill>
                  <a:schemeClr val="tx1"/>
                </a:solidFill>
              </a:rPr>
            </a:br>
            <a:r>
              <a:rPr lang="ar-SA" dirty="0">
                <a:solidFill>
                  <a:schemeClr val="tx1"/>
                </a:solidFill>
              </a:rPr>
              <a:t>نشاط إنساني مستمر يهدف إلى التعرف على حاجات ورغبات المستهلك الغير مشبعة والعمل على إشباعها من خلال إيجاد المنتجات التي تشبعها وتمكينه منها وتعريفه وإقناعه بها ودفعه لشرائها والتحقق من رضاه عنها</a:t>
            </a:r>
            <a:r>
              <a:rPr lang="ar-SA" dirty="0"/>
              <a:t>.</a:t>
            </a:r>
            <a:endParaRPr lang="en-US" dirty="0"/>
          </a:p>
        </p:txBody>
      </p:sp>
    </p:spTree>
    <p:extLst>
      <p:ext uri="{BB962C8B-B14F-4D97-AF65-F5344CB8AC3E}">
        <p14:creationId xmlns:p14="http://schemas.microsoft.com/office/powerpoint/2010/main" val="74804918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3">
            <a:schemeClr val="lt1"/>
          </a:lnRef>
          <a:fillRef idx="1">
            <a:schemeClr val="accent5"/>
          </a:fillRef>
          <a:effectRef idx="1">
            <a:schemeClr val="accent5"/>
          </a:effectRef>
          <a:fontRef idx="minor">
            <a:schemeClr val="lt1"/>
          </a:fontRef>
        </p:style>
        <p:txBody>
          <a:bodyPr/>
          <a:lstStyle/>
          <a:p>
            <a:pPr algn="ctr"/>
            <a:r>
              <a:rPr lang="ar-SA" dirty="0" smtClean="0"/>
              <a:t>الحاجات و الرغبات و الطلبات </a:t>
            </a:r>
            <a:endParaRPr lang="en-US" dirty="0"/>
          </a:p>
        </p:txBody>
      </p:sp>
      <p:sp>
        <p:nvSpPr>
          <p:cNvPr id="4" name="Content Placeholder 3"/>
          <p:cNvSpPr>
            <a:spLocks noGrp="1"/>
          </p:cNvSpPr>
          <p:nvPr>
            <p:ph sz="half" idx="2"/>
          </p:nvPr>
        </p:nvSpPr>
        <p:spPr>
          <a:xfrm>
            <a:off x="673100" y="1825625"/>
            <a:ext cx="10680700" cy="4351338"/>
          </a:xfrm>
        </p:spPr>
        <p:style>
          <a:lnRef idx="3">
            <a:schemeClr val="lt1"/>
          </a:lnRef>
          <a:fillRef idx="1">
            <a:schemeClr val="accent5"/>
          </a:fillRef>
          <a:effectRef idx="1">
            <a:schemeClr val="accent5"/>
          </a:effectRef>
          <a:fontRef idx="minor">
            <a:schemeClr val="lt1"/>
          </a:fontRef>
        </p:style>
        <p:txBody>
          <a:bodyPr/>
          <a:lstStyle/>
          <a:p>
            <a:pPr marL="0" indent="0" algn="ctr">
              <a:buNone/>
            </a:pPr>
            <a:endParaRPr lang="ar-SA" dirty="0" smtClean="0">
              <a:solidFill>
                <a:schemeClr val="tx1"/>
              </a:solidFill>
            </a:endParaRPr>
          </a:p>
          <a:p>
            <a:pPr marL="0" indent="0" algn="ctr">
              <a:buNone/>
            </a:pPr>
            <a:endParaRPr lang="ar-SA" dirty="0">
              <a:solidFill>
                <a:schemeClr val="tx1"/>
              </a:solidFill>
            </a:endParaRPr>
          </a:p>
          <a:p>
            <a:pPr marL="0" indent="0" algn="ctr">
              <a:buNone/>
            </a:pPr>
            <a:r>
              <a:rPr lang="ar-SA" dirty="0" smtClean="0">
                <a:solidFill>
                  <a:schemeClr val="tx1"/>
                </a:solidFill>
              </a:rPr>
              <a:t>عند الحديث عن التسويق يجب القول بانه يبدا بما يعرف بالحاجات و الرغبات و الطلبات  </a:t>
            </a:r>
          </a:p>
          <a:p>
            <a:pPr marL="0" indent="0" algn="ctr">
              <a:buNone/>
            </a:pPr>
            <a:r>
              <a:rPr lang="ar-SA" dirty="0" smtClean="0">
                <a:solidFill>
                  <a:schemeClr val="tx1"/>
                </a:solidFill>
              </a:rPr>
              <a:t>الحاجات هي المتطلبات الإنسانية الأساسية مثل الطعام و الشراب و قد تشمل الحاجات الغير اساسيه مثل الترفيه ة الاستجمام</a:t>
            </a:r>
            <a:r>
              <a:rPr lang="ar-SA" dirty="0" smtClean="0"/>
              <a:t> </a:t>
            </a:r>
          </a:p>
          <a:p>
            <a:pPr marL="0" indent="0">
              <a:buNone/>
            </a:pPr>
            <a:endParaRPr lang="en-US" dirty="0"/>
          </a:p>
        </p:txBody>
      </p:sp>
    </p:spTree>
    <p:extLst>
      <p:ext uri="{BB962C8B-B14F-4D97-AF65-F5344CB8AC3E}">
        <p14:creationId xmlns:p14="http://schemas.microsoft.com/office/powerpoint/2010/main" val="147808713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990600"/>
            <a:ext cx="10515600" cy="3194050"/>
          </a:xfrm>
        </p:spPr>
        <p:style>
          <a:lnRef idx="3">
            <a:schemeClr val="lt1"/>
          </a:lnRef>
          <a:fillRef idx="1">
            <a:schemeClr val="accent5"/>
          </a:fillRef>
          <a:effectRef idx="1">
            <a:schemeClr val="accent5"/>
          </a:effectRef>
          <a:fontRef idx="minor">
            <a:schemeClr val="lt1"/>
          </a:fontRef>
        </p:style>
        <p:txBody>
          <a:bodyPr>
            <a:normAutofit/>
          </a:bodyPr>
          <a:lstStyle/>
          <a:p>
            <a:r>
              <a:rPr lang="ar-SA" dirty="0" smtClean="0">
                <a:solidFill>
                  <a:srgbClr val="C00000"/>
                </a:solidFill>
              </a:rPr>
              <a:t>ابتكر ابراهام </a:t>
            </a:r>
            <a:r>
              <a:rPr lang="ar-SA" dirty="0" err="1" smtClean="0">
                <a:solidFill>
                  <a:srgbClr val="C00000"/>
                </a:solidFill>
              </a:rPr>
              <a:t>ماسلو</a:t>
            </a:r>
            <a:r>
              <a:rPr lang="ar-SA" dirty="0" smtClean="0">
                <a:solidFill>
                  <a:srgbClr val="C00000"/>
                </a:solidFill>
              </a:rPr>
              <a:t> </a:t>
            </a:r>
            <a:r>
              <a:rPr lang="ar-SA" dirty="0" smtClean="0">
                <a:solidFill>
                  <a:schemeClr val="tx1"/>
                </a:solidFill>
              </a:rPr>
              <a:t>نظريه الحاجات الإنسانية الذي أفادت كثيرا في مجال التسويق بصفه عامه و في مجال سلوك المستهلك بصفه خاصه </a:t>
            </a:r>
            <a:endParaRPr lang="en-US" dirty="0">
              <a:solidFill>
                <a:schemeClr val="tx1"/>
              </a:solidFill>
            </a:endParaRPr>
          </a:p>
        </p:txBody>
      </p:sp>
    </p:spTree>
    <p:extLst>
      <p:ext uri="{BB962C8B-B14F-4D97-AF65-F5344CB8AC3E}">
        <p14:creationId xmlns:p14="http://schemas.microsoft.com/office/powerpoint/2010/main" val="68587803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1">
            <a:schemeClr val="accent5"/>
          </a:lnRef>
          <a:fillRef idx="3">
            <a:schemeClr val="accent5"/>
          </a:fillRef>
          <a:effectRef idx="2">
            <a:schemeClr val="accent5"/>
          </a:effectRef>
          <a:fontRef idx="minor">
            <a:schemeClr val="lt1"/>
          </a:fontRef>
        </p:style>
        <p:txBody>
          <a:bodyPr/>
          <a:lstStyle/>
          <a:p>
            <a:pPr algn="ctr"/>
            <a:r>
              <a:rPr lang="ar-SA" dirty="0" smtClean="0">
                <a:solidFill>
                  <a:srgbClr val="C00000"/>
                </a:solidFill>
              </a:rPr>
              <a:t>الحاجات الإنسانية تنقسم الى 5 اقسام </a:t>
            </a:r>
            <a:endParaRPr lang="en-US" dirty="0">
              <a:solidFill>
                <a:srgbClr val="C00000"/>
              </a:solidFill>
            </a:endParaRPr>
          </a:p>
        </p:txBody>
      </p:sp>
      <p:sp>
        <p:nvSpPr>
          <p:cNvPr id="4" name="Content Placeholder 3"/>
          <p:cNvSpPr>
            <a:spLocks noGrp="1"/>
          </p:cNvSpPr>
          <p:nvPr>
            <p:ph sz="half" idx="2"/>
          </p:nvPr>
        </p:nvSpPr>
        <p:spPr>
          <a:xfrm>
            <a:off x="723900" y="1825625"/>
            <a:ext cx="10629900" cy="4351338"/>
          </a:xfrm>
        </p:spPr>
        <p:style>
          <a:lnRef idx="1">
            <a:schemeClr val="accent5"/>
          </a:lnRef>
          <a:fillRef idx="3">
            <a:schemeClr val="accent5"/>
          </a:fillRef>
          <a:effectRef idx="2">
            <a:schemeClr val="accent5"/>
          </a:effectRef>
          <a:fontRef idx="minor">
            <a:schemeClr val="lt1"/>
          </a:fontRef>
        </p:style>
        <p:txBody>
          <a:bodyPr>
            <a:normAutofit/>
          </a:bodyPr>
          <a:lstStyle/>
          <a:p>
            <a:pPr marL="0" indent="0" algn="ctr">
              <a:buNone/>
            </a:pPr>
            <a:r>
              <a:rPr lang="ar-SA" dirty="0" smtClean="0">
                <a:solidFill>
                  <a:schemeClr val="tx1"/>
                </a:solidFill>
              </a:rPr>
              <a:t>الحاجات الفسيولوجية</a:t>
            </a:r>
          </a:p>
          <a:p>
            <a:pPr marL="0" indent="0" algn="ctr">
              <a:buNone/>
            </a:pPr>
            <a:r>
              <a:rPr lang="ar-SA" dirty="0" smtClean="0">
                <a:solidFill>
                  <a:schemeClr val="tx1"/>
                </a:solidFill>
              </a:rPr>
              <a:t>الحاجه الى الأمان</a:t>
            </a:r>
          </a:p>
          <a:p>
            <a:pPr marL="0" indent="0" algn="ctr">
              <a:buNone/>
            </a:pPr>
            <a:r>
              <a:rPr lang="ar-SA" dirty="0" smtClean="0">
                <a:solidFill>
                  <a:schemeClr val="tx1"/>
                </a:solidFill>
              </a:rPr>
              <a:t> الحاجات الاجتماعية </a:t>
            </a:r>
          </a:p>
          <a:p>
            <a:pPr marL="0" indent="0" algn="ctr">
              <a:buNone/>
            </a:pPr>
            <a:r>
              <a:rPr lang="ar-SA" dirty="0" smtClean="0">
                <a:solidFill>
                  <a:schemeClr val="tx1"/>
                </a:solidFill>
              </a:rPr>
              <a:t>الحاجه الى الأمان و التقدير</a:t>
            </a:r>
          </a:p>
          <a:p>
            <a:pPr marL="0" indent="0" algn="ctr">
              <a:buNone/>
            </a:pPr>
            <a:r>
              <a:rPr lang="ar-SA" dirty="0" smtClean="0">
                <a:solidFill>
                  <a:schemeClr val="tx1"/>
                </a:solidFill>
              </a:rPr>
              <a:t>الحاجه الى تحقيق الذات</a:t>
            </a:r>
            <a:endParaRPr lang="en-US" dirty="0">
              <a:solidFill>
                <a:schemeClr val="tx1"/>
              </a:solidFill>
            </a:endParaRPr>
          </a:p>
        </p:txBody>
      </p:sp>
    </p:spTree>
    <p:extLst>
      <p:ext uri="{BB962C8B-B14F-4D97-AF65-F5344CB8AC3E}">
        <p14:creationId xmlns:p14="http://schemas.microsoft.com/office/powerpoint/2010/main" val="143861323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79450" y="1012825"/>
            <a:ext cx="10515600" cy="4351338"/>
          </a:xfrm>
        </p:spPr>
        <p:style>
          <a:lnRef idx="3">
            <a:schemeClr val="lt1"/>
          </a:lnRef>
          <a:fillRef idx="1">
            <a:schemeClr val="accent5"/>
          </a:fillRef>
          <a:effectRef idx="1">
            <a:schemeClr val="accent5"/>
          </a:effectRef>
          <a:fontRef idx="minor">
            <a:schemeClr val="lt1"/>
          </a:fontRef>
        </p:style>
        <p:txBody>
          <a:bodyPr/>
          <a:lstStyle/>
          <a:p>
            <a:pPr marL="0" indent="0" algn="ctr">
              <a:buNone/>
            </a:pPr>
            <a:r>
              <a:rPr lang="ar-SA" dirty="0" smtClean="0">
                <a:solidFill>
                  <a:srgbClr val="C00000"/>
                </a:solidFill>
              </a:rPr>
              <a:t>الرغبات</a:t>
            </a:r>
            <a:r>
              <a:rPr lang="ar-SA" dirty="0" smtClean="0">
                <a:solidFill>
                  <a:schemeClr val="tx1"/>
                </a:solidFill>
              </a:rPr>
              <a:t> هي الوسائل التي عن طريقها يتم اشباع </a:t>
            </a:r>
            <a:r>
              <a:rPr lang="ar-SA" dirty="0" smtClean="0">
                <a:solidFill>
                  <a:srgbClr val="C00000"/>
                </a:solidFill>
              </a:rPr>
              <a:t>الحاجات</a:t>
            </a:r>
            <a:endParaRPr lang="ar-SA" dirty="0" smtClean="0">
              <a:solidFill>
                <a:srgbClr val="C00000"/>
              </a:solidFill>
            </a:endParaRPr>
          </a:p>
          <a:p>
            <a:pPr marL="0" indent="0" algn="ctr">
              <a:buNone/>
            </a:pPr>
            <a:endParaRPr lang="ar-SA" dirty="0" smtClean="0">
              <a:solidFill>
                <a:srgbClr val="C00000"/>
              </a:solidFill>
            </a:endParaRPr>
          </a:p>
          <a:p>
            <a:pPr marL="0" indent="0" algn="ctr">
              <a:buNone/>
            </a:pPr>
            <a:r>
              <a:rPr lang="ar-SA" dirty="0" smtClean="0">
                <a:solidFill>
                  <a:schemeClr val="tx1"/>
                </a:solidFill>
              </a:rPr>
              <a:t>فالمستهلك يحتاج الى الطغام (حاجه) و يقوم بإشباع هذه الحاجه عن طريق تناول السمك (رغبه )</a:t>
            </a:r>
          </a:p>
          <a:p>
            <a:pPr marL="0" indent="0" algn="ctr">
              <a:buNone/>
            </a:pPr>
            <a:endParaRPr lang="ar-SA" dirty="0">
              <a:solidFill>
                <a:schemeClr val="tx1"/>
              </a:solidFill>
            </a:endParaRPr>
          </a:p>
          <a:p>
            <a:pPr marL="0" indent="0" algn="ctr">
              <a:buNone/>
            </a:pPr>
            <a:r>
              <a:rPr lang="ar-SA" dirty="0" smtClean="0">
                <a:solidFill>
                  <a:srgbClr val="C00000"/>
                </a:solidFill>
              </a:rPr>
              <a:t>و الطلبات</a:t>
            </a:r>
            <a:r>
              <a:rPr lang="ar-SA" dirty="0" smtClean="0">
                <a:solidFill>
                  <a:schemeClr val="tx1"/>
                </a:solidFill>
              </a:rPr>
              <a:t> هي ناتج عن الرغبة و القدرة على تلبيه هذه الرغبة </a:t>
            </a:r>
            <a:endParaRPr lang="en-US" dirty="0">
              <a:solidFill>
                <a:schemeClr val="tx1"/>
              </a:solidFill>
            </a:endParaRPr>
          </a:p>
        </p:txBody>
      </p:sp>
    </p:spTree>
    <p:extLst>
      <p:ext uri="{BB962C8B-B14F-4D97-AF65-F5344CB8AC3E}">
        <p14:creationId xmlns:p14="http://schemas.microsoft.com/office/powerpoint/2010/main" val="205061504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3">
            <a:schemeClr val="lt1"/>
          </a:lnRef>
          <a:fillRef idx="1">
            <a:schemeClr val="accent5"/>
          </a:fillRef>
          <a:effectRef idx="1">
            <a:schemeClr val="accent5"/>
          </a:effectRef>
          <a:fontRef idx="minor">
            <a:schemeClr val="lt1"/>
          </a:fontRef>
        </p:style>
        <p:txBody>
          <a:bodyPr/>
          <a:lstStyle/>
          <a:p>
            <a:pPr algn="ctr"/>
            <a:r>
              <a:rPr lang="ar-SA" dirty="0" smtClean="0">
                <a:solidFill>
                  <a:srgbClr val="C00000"/>
                </a:solidFill>
              </a:rPr>
              <a:t>وظائف التسويق تنقسم الى 3 مجموعات هي: </a:t>
            </a:r>
            <a:endParaRPr lang="en-US" dirty="0">
              <a:solidFill>
                <a:srgbClr val="C00000"/>
              </a:solidFill>
            </a:endParaRPr>
          </a:p>
        </p:txBody>
      </p:sp>
      <p:sp>
        <p:nvSpPr>
          <p:cNvPr id="3" name="Content Placeholder 2"/>
          <p:cNvSpPr>
            <a:spLocks noGrp="1"/>
          </p:cNvSpPr>
          <p:nvPr>
            <p:ph idx="1"/>
          </p:nvPr>
        </p:nvSpPr>
        <p:spPr/>
        <p:style>
          <a:lnRef idx="3">
            <a:schemeClr val="lt1"/>
          </a:lnRef>
          <a:fillRef idx="1">
            <a:schemeClr val="accent5"/>
          </a:fillRef>
          <a:effectRef idx="1">
            <a:schemeClr val="accent5"/>
          </a:effectRef>
          <a:fontRef idx="minor">
            <a:schemeClr val="lt1"/>
          </a:fontRef>
        </p:style>
        <p:txBody>
          <a:bodyPr/>
          <a:lstStyle/>
          <a:p>
            <a:pPr marL="0" indent="0" algn="ctr">
              <a:buNone/>
            </a:pPr>
            <a:r>
              <a:rPr lang="ar-SA" dirty="0" smtClean="0">
                <a:solidFill>
                  <a:schemeClr val="tx1"/>
                </a:solidFill>
              </a:rPr>
              <a:t>وظائف التبادل و تشمل :وضيفه الشراء – وظيفه البيع</a:t>
            </a:r>
          </a:p>
          <a:p>
            <a:pPr marL="0" indent="0" algn="ctr">
              <a:buNone/>
            </a:pPr>
            <a:endParaRPr lang="ar-SA" dirty="0" smtClean="0">
              <a:solidFill>
                <a:schemeClr val="tx1"/>
              </a:solidFill>
            </a:endParaRPr>
          </a:p>
          <a:p>
            <a:pPr marL="0" indent="0" algn="ctr">
              <a:buNone/>
            </a:pPr>
            <a:r>
              <a:rPr lang="ar-SA" dirty="0" smtClean="0">
                <a:solidFill>
                  <a:schemeClr val="tx1"/>
                </a:solidFill>
              </a:rPr>
              <a:t>وظائف التوزيع المادي و يشمل: وظيفه النقل – وظيفه التخزين</a:t>
            </a:r>
          </a:p>
          <a:p>
            <a:pPr marL="0" indent="0" algn="ctr">
              <a:buNone/>
            </a:pPr>
            <a:endParaRPr lang="ar-SA" dirty="0" smtClean="0">
              <a:solidFill>
                <a:schemeClr val="tx1"/>
              </a:solidFill>
            </a:endParaRPr>
          </a:p>
          <a:p>
            <a:pPr marL="0" indent="0" algn="ctr">
              <a:buNone/>
            </a:pPr>
            <a:r>
              <a:rPr lang="ar-SA" dirty="0" smtClean="0">
                <a:solidFill>
                  <a:schemeClr val="tx1"/>
                </a:solidFill>
              </a:rPr>
              <a:t>الوظائف المساعدة و تشمل: وظيفه التنميط –و وظيفه الترويج-وظيفه التمويل</a:t>
            </a:r>
            <a:endParaRPr lang="en-US" dirty="0">
              <a:solidFill>
                <a:schemeClr val="tx1"/>
              </a:solidFill>
            </a:endParaRPr>
          </a:p>
        </p:txBody>
      </p:sp>
    </p:spTree>
    <p:extLst>
      <p:ext uri="{BB962C8B-B14F-4D97-AF65-F5344CB8AC3E}">
        <p14:creationId xmlns:p14="http://schemas.microsoft.com/office/powerpoint/2010/main" val="22967336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3">
            <a:schemeClr val="lt1"/>
          </a:lnRef>
          <a:fillRef idx="1">
            <a:schemeClr val="accent5"/>
          </a:fillRef>
          <a:effectRef idx="1">
            <a:schemeClr val="accent5"/>
          </a:effectRef>
          <a:fontRef idx="minor">
            <a:schemeClr val="lt1"/>
          </a:fontRef>
        </p:style>
        <p:txBody>
          <a:bodyPr/>
          <a:lstStyle/>
          <a:p>
            <a:pPr algn="ctr"/>
            <a:r>
              <a:rPr lang="ar-SA" dirty="0" smtClean="0">
                <a:solidFill>
                  <a:srgbClr val="C00000"/>
                </a:solidFill>
              </a:rPr>
              <a:t>أهميه التسويق للمستهلكين:</a:t>
            </a:r>
            <a:endParaRPr lang="en-US" dirty="0">
              <a:solidFill>
                <a:srgbClr val="C00000"/>
              </a:solidFill>
            </a:endParaRPr>
          </a:p>
        </p:txBody>
      </p:sp>
      <p:sp>
        <p:nvSpPr>
          <p:cNvPr id="4" name="Content Placeholder 3"/>
          <p:cNvSpPr>
            <a:spLocks noGrp="1"/>
          </p:cNvSpPr>
          <p:nvPr>
            <p:ph sz="half" idx="2"/>
          </p:nvPr>
        </p:nvSpPr>
        <p:spPr>
          <a:xfrm>
            <a:off x="838200" y="1825625"/>
            <a:ext cx="10515600" cy="4351338"/>
          </a:xfrm>
        </p:spPr>
        <p:style>
          <a:lnRef idx="3">
            <a:schemeClr val="lt1"/>
          </a:lnRef>
          <a:fillRef idx="1">
            <a:schemeClr val="accent5"/>
          </a:fillRef>
          <a:effectRef idx="1">
            <a:schemeClr val="accent5"/>
          </a:effectRef>
          <a:fontRef idx="minor">
            <a:schemeClr val="lt1"/>
          </a:fontRef>
        </p:style>
        <p:txBody>
          <a:bodyPr>
            <a:normAutofit lnSpcReduction="10000"/>
          </a:bodyPr>
          <a:lstStyle/>
          <a:p>
            <a:pPr marL="0" indent="0" algn="ctr">
              <a:buNone/>
            </a:pPr>
            <a:r>
              <a:rPr lang="ar-SA" dirty="0" smtClean="0">
                <a:solidFill>
                  <a:srgbClr val="C00000"/>
                </a:solidFill>
              </a:rPr>
              <a:t>يؤدي التسويق العديد من المنافع للمستهلكين و منها ما يلي:</a:t>
            </a:r>
          </a:p>
          <a:p>
            <a:pPr marL="0" indent="0" algn="ctr">
              <a:buNone/>
            </a:pPr>
            <a:endParaRPr lang="ar-SA" dirty="0" smtClean="0">
              <a:solidFill>
                <a:srgbClr val="C00000"/>
              </a:solidFill>
            </a:endParaRPr>
          </a:p>
          <a:p>
            <a:pPr marL="0" indent="0" algn="ctr">
              <a:buNone/>
            </a:pPr>
            <a:r>
              <a:rPr lang="ar-SA" dirty="0" smtClean="0">
                <a:solidFill>
                  <a:srgbClr val="C00000"/>
                </a:solidFill>
              </a:rPr>
              <a:t>المنافع الزمنية </a:t>
            </a:r>
            <a:r>
              <a:rPr lang="ar-SA" dirty="0" smtClean="0">
                <a:solidFill>
                  <a:schemeClr val="tx1"/>
                </a:solidFill>
              </a:rPr>
              <a:t>يقوم التسويق بخلق المنفعة الزمنية عن طريق و وظيفه التخزين</a:t>
            </a:r>
          </a:p>
          <a:p>
            <a:pPr marL="0" indent="0" algn="ctr">
              <a:buNone/>
            </a:pPr>
            <a:endParaRPr lang="ar-SA" dirty="0"/>
          </a:p>
          <a:p>
            <a:pPr marL="0" indent="0" algn="ctr">
              <a:buNone/>
            </a:pPr>
            <a:r>
              <a:rPr lang="ar-SA" dirty="0" smtClean="0">
                <a:solidFill>
                  <a:srgbClr val="C00000"/>
                </a:solidFill>
              </a:rPr>
              <a:t>المنافع المكانية</a:t>
            </a:r>
            <a:r>
              <a:rPr lang="ar-SA" dirty="0" smtClean="0">
                <a:solidFill>
                  <a:schemeClr val="tx1"/>
                </a:solidFill>
              </a:rPr>
              <a:t> يقوم التسويق بخلق المنفعة المكانية عن طريق التخزين </a:t>
            </a:r>
          </a:p>
          <a:p>
            <a:pPr marL="0" indent="0" algn="ctr">
              <a:buNone/>
            </a:pPr>
            <a:r>
              <a:rPr lang="ar-SA" dirty="0" smtClean="0">
                <a:solidFill>
                  <a:schemeClr val="tx1"/>
                </a:solidFill>
              </a:rPr>
              <a:t> </a:t>
            </a:r>
          </a:p>
          <a:p>
            <a:pPr marL="0" indent="0" algn="ctr">
              <a:buNone/>
            </a:pPr>
            <a:r>
              <a:rPr lang="ar-SA" dirty="0" smtClean="0">
                <a:solidFill>
                  <a:srgbClr val="C00000"/>
                </a:solidFill>
              </a:rPr>
              <a:t>المنافع الملكية</a:t>
            </a:r>
            <a:r>
              <a:rPr lang="ar-SA" dirty="0" smtClean="0">
                <a:solidFill>
                  <a:schemeClr val="tx1"/>
                </a:solidFill>
              </a:rPr>
              <a:t> يقوم التسويق بخلق منفعة التملك للمشرين عن طريق التبادل </a:t>
            </a:r>
          </a:p>
          <a:p>
            <a:pPr marL="0" indent="0" algn="ctr">
              <a:buNone/>
            </a:pPr>
            <a:endParaRPr lang="ar-SA" dirty="0" smtClean="0">
              <a:solidFill>
                <a:schemeClr val="tx1"/>
              </a:solidFill>
            </a:endParaRPr>
          </a:p>
          <a:p>
            <a:pPr marL="0" indent="0">
              <a:buNone/>
            </a:pPr>
            <a:r>
              <a:rPr lang="ar-SA" dirty="0" smtClean="0"/>
              <a:t> </a:t>
            </a:r>
            <a:endParaRPr lang="en-US" dirty="0"/>
          </a:p>
        </p:txBody>
      </p:sp>
    </p:spTree>
    <p:extLst>
      <p:ext uri="{BB962C8B-B14F-4D97-AF65-F5344CB8AC3E}">
        <p14:creationId xmlns:p14="http://schemas.microsoft.com/office/powerpoint/2010/main" val="254321452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124</TotalTime>
  <Words>384</Words>
  <Application>Microsoft Office PowerPoint</Application>
  <PresentationFormat>Widescreen</PresentationFormat>
  <Paragraphs>52</Paragraphs>
  <Slides>12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12</vt:i4>
      </vt:variant>
    </vt:vector>
  </HeadingPairs>
  <TitlesOfParts>
    <vt:vector size="16" baseType="lpstr">
      <vt:lpstr>Arial</vt:lpstr>
      <vt:lpstr>Calibri</vt:lpstr>
      <vt:lpstr>Calibri Light</vt:lpstr>
      <vt:lpstr>Office Theme</vt:lpstr>
      <vt:lpstr>مفهوم التسويق </vt:lpstr>
      <vt:lpstr>ما هو السوق و ما هو التسويق؟؟؟  </vt:lpstr>
      <vt:lpstr>PowerPoint Presentation</vt:lpstr>
      <vt:lpstr>الحاجات و الرغبات و الطلبات </vt:lpstr>
      <vt:lpstr>ابتكر ابراهام ماسلو نظريه الحاجات الإنسانية الذي أفادت كثيرا في مجال التسويق بصفه عامه و في مجال سلوك المستهلك بصفه خاصه </vt:lpstr>
      <vt:lpstr>الحاجات الإنسانية تنقسم الى 5 اقسام </vt:lpstr>
      <vt:lpstr>PowerPoint Presentation</vt:lpstr>
      <vt:lpstr>وظائف التسويق تنقسم الى 3 مجموعات هي: </vt:lpstr>
      <vt:lpstr>أهميه التسويق للمستهلكين:</vt:lpstr>
      <vt:lpstr>أهميه التسويق للمنظمات </vt:lpstr>
      <vt:lpstr>أهميه التسويق للمجتمع</vt:lpstr>
      <vt:lpstr>مفهوم البيئة التسويقية</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مفهوم التسويق</dc:title>
  <dc:creator>nuha alnumair</dc:creator>
  <cp:lastModifiedBy>nuha alnumair</cp:lastModifiedBy>
  <cp:revision>16</cp:revision>
  <dcterms:created xsi:type="dcterms:W3CDTF">2017-02-16T13:30:41Z</dcterms:created>
  <dcterms:modified xsi:type="dcterms:W3CDTF">2017-02-21T08:35:31Z</dcterms:modified>
</cp:coreProperties>
</file>

<file path=docProps/thumbnail.jpeg>
</file>