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5"/>
  </p:notesMasterIdLst>
  <p:sldIdLst>
    <p:sldId id="281" r:id="rId2"/>
    <p:sldId id="263" r:id="rId3"/>
    <p:sldId id="272" r:id="rId4"/>
    <p:sldId id="256" r:id="rId5"/>
    <p:sldId id="260" r:id="rId6"/>
    <p:sldId id="261" r:id="rId7"/>
    <p:sldId id="262" r:id="rId8"/>
    <p:sldId id="289" r:id="rId9"/>
    <p:sldId id="270" r:id="rId10"/>
    <p:sldId id="273" r:id="rId11"/>
    <p:sldId id="297" r:id="rId12"/>
    <p:sldId id="298" r:id="rId13"/>
    <p:sldId id="299" r:id="rId14"/>
    <p:sldId id="300" r:id="rId15"/>
    <p:sldId id="292" r:id="rId16"/>
    <p:sldId id="277" r:id="rId17"/>
    <p:sldId id="276" r:id="rId18"/>
    <p:sldId id="279" r:id="rId19"/>
    <p:sldId id="271" r:id="rId20"/>
    <p:sldId id="259" r:id="rId21"/>
    <p:sldId id="278" r:id="rId22"/>
    <p:sldId id="274" r:id="rId23"/>
    <p:sldId id="275"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5" d="100"/>
          <a:sy n="75" d="100"/>
        </p:scale>
        <p:origin x="101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BF942EC-EE61-4E95-B10E-1AEA781DA9DC}" type="datetimeFigureOut">
              <a:rPr lang="ar-SA" smtClean="0"/>
              <a:t>23/03/39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6C95EAD-444C-4091-8F98-44605143568A}" type="slidenum">
              <a:rPr lang="ar-SA" smtClean="0"/>
              <a:t>‹#›</a:t>
            </a:fld>
            <a:endParaRPr lang="ar-SA"/>
          </a:p>
        </p:txBody>
      </p:sp>
    </p:spTree>
    <p:extLst>
      <p:ext uri="{BB962C8B-B14F-4D97-AF65-F5344CB8AC3E}">
        <p14:creationId xmlns:p14="http://schemas.microsoft.com/office/powerpoint/2010/main" val="287911930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06C95EAD-444C-4091-8F98-44605143568A}" type="slidenum">
              <a:rPr lang="ar-SA" smtClean="0"/>
              <a:t>10</a:t>
            </a:fld>
            <a:endParaRPr lang="ar-SA"/>
          </a:p>
        </p:txBody>
      </p:sp>
    </p:spTree>
    <p:extLst>
      <p:ext uri="{BB962C8B-B14F-4D97-AF65-F5344CB8AC3E}">
        <p14:creationId xmlns:p14="http://schemas.microsoft.com/office/powerpoint/2010/main" val="473494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FFF6255-465C-4AED-8B17-DC85367FE197}" type="datetimeFigureOut">
              <a:rPr lang="ar-SA" smtClean="0"/>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499B499-175E-46FC-A305-A9F4CE88687C}"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9FFF6255-465C-4AED-8B17-DC85367FE197}" type="datetimeFigureOut">
              <a:rPr lang="ar-SA" smtClean="0"/>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499B499-175E-46FC-A305-A9F4CE88687C}"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9FFF6255-465C-4AED-8B17-DC85367FE197}" type="datetimeFigureOut">
              <a:rPr lang="ar-SA" smtClean="0"/>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499B499-175E-46FC-A305-A9F4CE88687C}"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9FFF6255-465C-4AED-8B17-DC85367FE197}" type="datetimeFigureOut">
              <a:rPr lang="ar-SA" smtClean="0"/>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499B499-175E-46FC-A305-A9F4CE88687C}"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9FFF6255-465C-4AED-8B17-DC85367FE197}" type="datetimeFigureOut">
              <a:rPr lang="ar-SA" smtClean="0"/>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499B499-175E-46FC-A305-A9F4CE88687C}"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9FFF6255-465C-4AED-8B17-DC85367FE197}" type="datetimeFigureOut">
              <a:rPr lang="ar-SA" smtClean="0"/>
              <a:t>23/03/39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499B499-175E-46FC-A305-A9F4CE88687C}"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Date Placeholder 6"/>
          <p:cNvSpPr>
            <a:spLocks noGrp="1"/>
          </p:cNvSpPr>
          <p:nvPr>
            <p:ph type="dt" sz="half" idx="10"/>
          </p:nvPr>
        </p:nvSpPr>
        <p:spPr/>
        <p:txBody>
          <a:bodyPr/>
          <a:lstStyle/>
          <a:p>
            <a:fld id="{9FFF6255-465C-4AED-8B17-DC85367FE197}" type="datetimeFigureOut">
              <a:rPr lang="ar-SA" smtClean="0"/>
              <a:t>23/03/39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E499B499-175E-46FC-A305-A9F4CE88687C}"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Date Placeholder 2"/>
          <p:cNvSpPr>
            <a:spLocks noGrp="1"/>
          </p:cNvSpPr>
          <p:nvPr>
            <p:ph type="dt" sz="half" idx="10"/>
          </p:nvPr>
        </p:nvSpPr>
        <p:spPr/>
        <p:txBody>
          <a:bodyPr/>
          <a:lstStyle/>
          <a:p>
            <a:fld id="{9FFF6255-465C-4AED-8B17-DC85367FE197}" type="datetimeFigureOut">
              <a:rPr lang="ar-SA" smtClean="0"/>
              <a:t>23/03/39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E499B499-175E-46FC-A305-A9F4CE88687C}"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FF6255-465C-4AED-8B17-DC85367FE197}" type="datetimeFigureOut">
              <a:rPr lang="ar-SA" smtClean="0"/>
              <a:t>23/03/39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E499B499-175E-46FC-A305-A9F4CE88687C}"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9FFF6255-465C-4AED-8B17-DC85367FE197}" type="datetimeFigureOut">
              <a:rPr lang="ar-SA" smtClean="0"/>
              <a:t>23/03/39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499B499-175E-46FC-A305-A9F4CE88687C}"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8" name="Date Placeholder 7"/>
          <p:cNvSpPr>
            <a:spLocks noGrp="1"/>
          </p:cNvSpPr>
          <p:nvPr>
            <p:ph type="dt" sz="half" idx="10"/>
          </p:nvPr>
        </p:nvSpPr>
        <p:spPr/>
        <p:txBody>
          <a:bodyPr/>
          <a:lstStyle/>
          <a:p>
            <a:fld id="{9FFF6255-465C-4AED-8B17-DC85367FE197}" type="datetimeFigureOut">
              <a:rPr lang="ar-SA" smtClean="0"/>
              <a:t>23/03/39</a:t>
            </a:fld>
            <a:endParaRPr lang="ar-SA"/>
          </a:p>
        </p:txBody>
      </p:sp>
      <p:sp>
        <p:nvSpPr>
          <p:cNvPr id="9" name="Slide Number Placeholder 8"/>
          <p:cNvSpPr>
            <a:spLocks noGrp="1"/>
          </p:cNvSpPr>
          <p:nvPr>
            <p:ph type="sldNum" sz="quarter" idx="11"/>
          </p:nvPr>
        </p:nvSpPr>
        <p:spPr/>
        <p:txBody>
          <a:bodyPr/>
          <a:lstStyle/>
          <a:p>
            <a:fld id="{E499B499-175E-46FC-A305-A9F4CE88687C}"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E499B499-175E-46FC-A305-A9F4CE88687C}"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9FFF6255-465C-4AED-8B17-DC85367FE197}" type="datetimeFigureOut">
              <a:rPr lang="ar-SA" smtClean="0"/>
              <a:t>23/03/39</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 xmlns:a16="http://schemas.microsoft.com/office/drawing/2014/main" id="{6A9A1258-34DD-4DC5-B6FA-7997CD639C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340768"/>
            <a:ext cx="4896544"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a:extLst>
              <a:ext uri="{FF2B5EF4-FFF2-40B4-BE49-F238E27FC236}">
                <a16:creationId xmlns="" xmlns:a16="http://schemas.microsoft.com/office/drawing/2014/main" id="{86CC90FE-31B0-4E78-96E1-C531BCA58389}"/>
              </a:ext>
            </a:extLst>
          </p:cNvPr>
          <p:cNvSpPr txBox="1"/>
          <p:nvPr/>
        </p:nvSpPr>
        <p:spPr>
          <a:xfrm>
            <a:off x="179512" y="4869160"/>
            <a:ext cx="8424936" cy="1569660"/>
          </a:xfrm>
          <a:prstGeom prst="rect">
            <a:avLst/>
          </a:prstGeom>
          <a:noFill/>
        </p:spPr>
        <p:txBody>
          <a:bodyPr wrap="square" rtlCol="1">
            <a:spAutoFit/>
          </a:bodyPr>
          <a:lstStyle/>
          <a:p>
            <a:pPr algn="l"/>
            <a:r>
              <a:rPr lang="ar-SA" sz="3200" b="1" dirty="0">
                <a:solidFill>
                  <a:schemeClr val="accent2">
                    <a:lumMod val="75000"/>
                  </a:schemeClr>
                </a:solidFill>
                <a:cs typeface="Akhbar MT" pitchFamily="2" charset="-78"/>
              </a:rPr>
              <a:t>“</a:t>
            </a:r>
            <a:r>
              <a:rPr lang="ar-SA" sz="3200" dirty="0">
                <a:solidFill>
                  <a:schemeClr val="accent2">
                    <a:lumMod val="75000"/>
                  </a:schemeClr>
                </a:solidFill>
                <a:cs typeface="Akhbar MT" pitchFamily="2" charset="-78"/>
              </a:rPr>
              <a:t> إذا لم يتعلَّموا بالطريقة التي نُدَرِّس بها، فسوف نُدَرِّس بالطريقة التي يتعلَّمون بها </a:t>
            </a:r>
            <a:r>
              <a:rPr lang="ar-SA" sz="3200" b="1" dirty="0">
                <a:solidFill>
                  <a:schemeClr val="accent2">
                    <a:lumMod val="75000"/>
                  </a:schemeClr>
                </a:solidFill>
                <a:cs typeface="Akhbar MT" pitchFamily="2" charset="-78"/>
              </a:rPr>
              <a:t>”</a:t>
            </a:r>
            <a:r>
              <a:rPr lang="ar-SA" sz="3200" dirty="0">
                <a:solidFill>
                  <a:schemeClr val="accent2">
                    <a:lumMod val="75000"/>
                  </a:schemeClr>
                </a:solidFill>
                <a:cs typeface="Akhbar MT" pitchFamily="2" charset="-78"/>
              </a:rPr>
              <a:t/>
            </a:r>
            <a:br>
              <a:rPr lang="ar-SA" sz="3200" dirty="0">
                <a:solidFill>
                  <a:schemeClr val="accent2">
                    <a:lumMod val="75000"/>
                  </a:schemeClr>
                </a:solidFill>
                <a:cs typeface="Akhbar MT" pitchFamily="2" charset="-78"/>
              </a:rPr>
            </a:br>
            <a:r>
              <a:rPr lang="ar-SA" sz="3200" dirty="0">
                <a:solidFill>
                  <a:schemeClr val="accent2">
                    <a:lumMod val="75000"/>
                  </a:schemeClr>
                </a:solidFill>
                <a:cs typeface="Akhbar MT" pitchFamily="2" charset="-78"/>
              </a:rPr>
              <a:t>د. </a:t>
            </a:r>
            <a:r>
              <a:rPr lang="ar-SA" sz="3200" dirty="0" err="1">
                <a:solidFill>
                  <a:schemeClr val="accent2">
                    <a:lumMod val="75000"/>
                  </a:schemeClr>
                </a:solidFill>
                <a:cs typeface="Akhbar MT" pitchFamily="2" charset="-78"/>
              </a:rPr>
              <a:t>إيفار</a:t>
            </a:r>
            <a:r>
              <a:rPr lang="ar-SA" sz="3200" dirty="0">
                <a:solidFill>
                  <a:schemeClr val="accent2">
                    <a:lumMod val="75000"/>
                  </a:schemeClr>
                </a:solidFill>
                <a:cs typeface="Akhbar MT" pitchFamily="2" charset="-78"/>
              </a:rPr>
              <a:t> </a:t>
            </a:r>
            <a:r>
              <a:rPr lang="ar-SA" sz="3200" dirty="0" err="1">
                <a:solidFill>
                  <a:schemeClr val="accent2">
                    <a:lumMod val="75000"/>
                  </a:schemeClr>
                </a:solidFill>
                <a:cs typeface="Akhbar MT" pitchFamily="2" charset="-78"/>
              </a:rPr>
              <a:t>لوفاس</a:t>
            </a:r>
            <a:endParaRPr lang="ar-SA" sz="3200" dirty="0">
              <a:solidFill>
                <a:schemeClr val="accent2">
                  <a:lumMod val="75000"/>
                </a:schemeClr>
              </a:solidFill>
              <a:cs typeface="Akhbar MT" pitchFamily="2" charset="-78"/>
            </a:endParaRPr>
          </a:p>
        </p:txBody>
      </p:sp>
    </p:spTree>
    <p:extLst>
      <p:ext uri="{BB962C8B-B14F-4D97-AF65-F5344CB8AC3E}">
        <p14:creationId xmlns:p14="http://schemas.microsoft.com/office/powerpoint/2010/main" val="1146843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77529"/>
            <a:ext cx="7620000" cy="1143000"/>
          </a:xfrm>
        </p:spPr>
        <p:txBody>
          <a:bodyPr/>
          <a:lstStyle/>
          <a:p>
            <a:pPr algn="ctr"/>
            <a:r>
              <a:rPr lang="ar-SA" b="1" dirty="0">
                <a:cs typeface="Akhbar MT" pitchFamily="2" charset="-78"/>
              </a:rPr>
              <a:t>التدريب والتطور:</a:t>
            </a:r>
          </a:p>
        </p:txBody>
      </p:sp>
      <p:sp>
        <p:nvSpPr>
          <p:cNvPr id="3" name="عنصر نائب للمحتوى 2"/>
          <p:cNvSpPr>
            <a:spLocks noGrp="1"/>
          </p:cNvSpPr>
          <p:nvPr>
            <p:ph idx="1"/>
          </p:nvPr>
        </p:nvSpPr>
        <p:spPr>
          <a:xfrm>
            <a:off x="901870" y="1653952"/>
            <a:ext cx="7620000" cy="5204048"/>
          </a:xfrm>
        </p:spPr>
        <p:txBody>
          <a:bodyPr>
            <a:normAutofit lnSpcReduction="10000"/>
          </a:bodyPr>
          <a:lstStyle/>
          <a:p>
            <a:r>
              <a:rPr lang="en-US" sz="2400" dirty="0"/>
              <a:t> </a:t>
            </a:r>
            <a:r>
              <a:rPr lang="ar-SA" sz="2400" dirty="0">
                <a:cs typeface="Akhbar MT" pitchFamily="2" charset="-78"/>
              </a:rPr>
              <a:t>برنامج تحليل السلوك التطبيقي</a:t>
            </a:r>
            <a:endParaRPr lang="en-US" sz="2400" dirty="0">
              <a:cs typeface="Akhbar MT" pitchFamily="2" charset="-78"/>
            </a:endParaRPr>
          </a:p>
          <a:p>
            <a:r>
              <a:rPr lang="ar-SA" sz="2400" dirty="0">
                <a:cs typeface="Akhbar MT" pitchFamily="2" charset="-78"/>
              </a:rPr>
              <a:t>يُعَدُّ تحليل السلوك التطبيقي أفضل الأساليب المُقَرَّة علميًا والأكثر استعمالًا في العالم لتدريب الأطفال ذوي اضطراب طيف التوحد من مختلف الفئات العمرية.</a:t>
            </a:r>
            <a:endParaRPr lang="en-US" sz="2400" dirty="0">
              <a:cs typeface="Akhbar MT" pitchFamily="2" charset="-78"/>
            </a:endParaRPr>
          </a:p>
          <a:p>
            <a:r>
              <a:rPr lang="ar-SA" sz="2400" dirty="0">
                <a:cs typeface="Akhbar MT" pitchFamily="2" charset="-78"/>
              </a:rPr>
              <a:t>تحليل السلوك التطبيقي هو من أكثر البرامج اعتماداً واستخداماً على نطاق واسع في تدريب أطفال ذوي اضطراب طيف التوحد من مختلف الفئات العمرية حول العالم. وعلى الرغم من ذلك، فإن هناك عدداً قليلاً من المعالجين المدربين والمعتمدين في مجال تحليل السلوك التطبيقي في المملكة العربية السعودية. بالإضافة إلى أنه ليس هنالك برنامجاً تدريبياً فعالاً ومعتمداً في المملكة العربية السعودية أو في المنطقة. ومن جانب مناهجها وبرامجها التدريبية المحلية المختلفة، فإن هناك احتياج لترجمتها بحيث تكون ملائمة للاستخدام في البيئة العربية، والتي يستلزم إلى ضرورة ربطها مع منظمات دولية معتمدة للحفاظ على معايير الجودة. يقوم مركز أبحاث التوحد (CFAR) بالتعاون مع جامعة نيفادا رينو (UNC) لإنشاء برنامج تحليل السلوك التطبيقي ليكون ذو جودة عالية في مدينة الرياض، المملكة العربية السعودية.</a:t>
            </a:r>
            <a:endParaRPr lang="en-US" sz="2400" dirty="0">
              <a:cs typeface="Akhbar MT" pitchFamily="2" charset="-78"/>
            </a:endParaRPr>
          </a:p>
          <a:p>
            <a:r>
              <a:rPr lang="ar-SA" sz="2400" b="1" dirty="0">
                <a:cs typeface="Akhbar MT" pitchFamily="2" charset="-78"/>
              </a:rPr>
              <a:t>هذا البرنامج يستهدف: المختصين</a:t>
            </a:r>
            <a:endParaRPr lang="en-US" sz="2400" b="1" dirty="0">
              <a:cs typeface="Akhbar MT" pitchFamily="2" charset="-78"/>
            </a:endParaRPr>
          </a:p>
          <a:p>
            <a:pPr lvl="0">
              <a:buClr>
                <a:srgbClr val="A9A57C"/>
              </a:buClr>
            </a:pPr>
            <a:endParaRPr lang="ar-SA" dirty="0">
              <a:cs typeface="Akhbar MT" pitchFamily="2" charset="-78"/>
            </a:endParaRPr>
          </a:p>
        </p:txBody>
      </p:sp>
      <p:pic>
        <p:nvPicPr>
          <p:cNvPr id="4" name="Picture 2">
            <a:extLst>
              <a:ext uri="{FF2B5EF4-FFF2-40B4-BE49-F238E27FC236}">
                <a16:creationId xmlns="" xmlns:a16="http://schemas.microsoft.com/office/drawing/2014/main" id="{537C83B8-F691-4D7A-9B62-D0E56854E0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1404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 xmlns:a16="http://schemas.microsoft.com/office/drawing/2014/main" id="{F7970826-6029-4F8D-9577-6D6660F3E5F8}"/>
              </a:ext>
            </a:extLst>
          </p:cNvPr>
          <p:cNvSpPr>
            <a:spLocks noGrp="1"/>
          </p:cNvSpPr>
          <p:nvPr>
            <p:ph idx="1"/>
          </p:nvPr>
        </p:nvSpPr>
        <p:spPr>
          <a:xfrm>
            <a:off x="457200" y="1600200"/>
            <a:ext cx="7620000" cy="5257800"/>
          </a:xfrm>
        </p:spPr>
        <p:txBody>
          <a:bodyPr>
            <a:normAutofit lnSpcReduction="10000"/>
          </a:bodyPr>
          <a:lstStyle/>
          <a:p>
            <a:r>
              <a:rPr lang="ar-SA" sz="2400" b="1" dirty="0">
                <a:cs typeface="Akhbar MT" pitchFamily="2" charset="-78"/>
              </a:rPr>
              <a:t>برنامج مركز أبحاث التوحد لتدريب أهالي أطفال ذوي اضطراب طيف التوحد</a:t>
            </a:r>
            <a:endParaRPr lang="en-US" sz="2400" b="1" dirty="0">
              <a:cs typeface="Akhbar MT" pitchFamily="2" charset="-78"/>
            </a:endParaRPr>
          </a:p>
          <a:p>
            <a:pPr marL="114300" indent="0">
              <a:buNone/>
            </a:pPr>
            <a:r>
              <a:rPr lang="ar-SA" sz="2400" dirty="0">
                <a:cs typeface="Akhbar MT" pitchFamily="2" charset="-78"/>
              </a:rPr>
              <a:t>هو برنامج بحثي يقوم على تدريب أولياء الأمور على كيفية تدريب أبنائهم ذوي اضطراب طيف التوحد على مهارات جديدة باستخدام أساليب مثبتة علميًا وتستند إلى مبادئ تحليل السلوك التطبيقي</a:t>
            </a:r>
            <a:endParaRPr lang="en-US" sz="2400" dirty="0">
              <a:cs typeface="Akhbar MT" pitchFamily="2" charset="-78"/>
            </a:endParaRPr>
          </a:p>
          <a:p>
            <a:pPr lvl="0"/>
            <a:r>
              <a:rPr lang="ar-SA" sz="2400" b="1" dirty="0">
                <a:cs typeface="Akhbar MT" pitchFamily="2" charset="-78"/>
              </a:rPr>
              <a:t>الرؤية:</a:t>
            </a:r>
            <a:endParaRPr lang="en-US" sz="2400" b="1" dirty="0">
              <a:cs typeface="Akhbar MT" pitchFamily="2" charset="-78"/>
            </a:endParaRPr>
          </a:p>
          <a:p>
            <a:pPr marL="114300" lvl="0" indent="0">
              <a:buNone/>
            </a:pPr>
            <a:r>
              <a:rPr lang="ar-SA" sz="2400" dirty="0">
                <a:cs typeface="Akhbar MT" pitchFamily="2" charset="-78"/>
              </a:rPr>
              <a:t>الوصول بالأُسَر إلى مستوى كافٍ من الوعي والاعتماد على الذات في تطوير مهارات أطفالهم ذوي اضطراب طيف التوحد.</a:t>
            </a:r>
            <a:endParaRPr lang="en-US" sz="2400" dirty="0">
              <a:cs typeface="Akhbar MT" pitchFamily="2" charset="-78"/>
            </a:endParaRPr>
          </a:p>
          <a:p>
            <a:pPr lvl="0"/>
            <a:r>
              <a:rPr lang="ar-SA" sz="2400" b="1" dirty="0">
                <a:cs typeface="Akhbar MT" pitchFamily="2" charset="-78"/>
              </a:rPr>
              <a:t>الهدف:</a:t>
            </a:r>
            <a:endParaRPr lang="en-US" sz="2400" b="1" dirty="0">
              <a:cs typeface="Akhbar MT" pitchFamily="2" charset="-78"/>
            </a:endParaRPr>
          </a:p>
          <a:p>
            <a:pPr marL="114300" lvl="0" indent="0">
              <a:buNone/>
            </a:pPr>
            <a:r>
              <a:rPr lang="ar-SA" sz="2400" dirty="0">
                <a:cs typeface="Akhbar MT" pitchFamily="2" charset="-78"/>
              </a:rPr>
              <a:t>تدريب الأسر على كيفية تعليم أطفالهم المهارات اللازمة لتحسين حياتهم.</a:t>
            </a:r>
            <a:endParaRPr lang="en-US" sz="2400" dirty="0">
              <a:cs typeface="Akhbar MT" pitchFamily="2" charset="-78"/>
            </a:endParaRPr>
          </a:p>
          <a:p>
            <a:pPr lvl="0"/>
            <a:r>
              <a:rPr lang="ar-SA" sz="2400" b="1" dirty="0">
                <a:cs typeface="Akhbar MT" pitchFamily="2" charset="-78"/>
              </a:rPr>
              <a:t>المخرجات:</a:t>
            </a:r>
            <a:endParaRPr lang="en-US" sz="2400" b="1" dirty="0">
              <a:cs typeface="Akhbar MT" pitchFamily="2" charset="-78"/>
            </a:endParaRPr>
          </a:p>
          <a:p>
            <a:pPr marL="114300" lvl="0" indent="0">
              <a:buNone/>
            </a:pPr>
            <a:r>
              <a:rPr lang="ar-SA" sz="2400" dirty="0">
                <a:cs typeface="Akhbar MT" pitchFamily="2" charset="-78"/>
              </a:rPr>
              <a:t>يكون الوالدان في نهاية البرنامج قادرين على تعليم أطفالهم ذوي اضطراب طيف التوحد، والتعامل مع سلوكهم.</a:t>
            </a:r>
            <a:endParaRPr lang="en-US" sz="2400" dirty="0">
              <a:cs typeface="Akhbar MT" pitchFamily="2" charset="-78"/>
            </a:endParaRPr>
          </a:p>
          <a:p>
            <a:r>
              <a:rPr lang="ar-SA" sz="2400" b="1" dirty="0">
                <a:cs typeface="Akhbar MT" pitchFamily="2" charset="-78"/>
              </a:rPr>
              <a:t>هذا البرنامج يستهدف: أولياء الأمور ومقدمي الرعاية الصحية</a:t>
            </a:r>
            <a:endParaRPr lang="en-US" sz="2400" b="1" dirty="0">
              <a:cs typeface="Akhbar MT" pitchFamily="2" charset="-78"/>
            </a:endParaRPr>
          </a:p>
        </p:txBody>
      </p:sp>
      <p:sp>
        <p:nvSpPr>
          <p:cNvPr id="4" name="عنوان 1">
            <a:extLst>
              <a:ext uri="{FF2B5EF4-FFF2-40B4-BE49-F238E27FC236}">
                <a16:creationId xmlns="" xmlns:a16="http://schemas.microsoft.com/office/drawing/2014/main" id="{96264D2F-0C77-4B68-8A1C-E5E127196180}"/>
              </a:ext>
            </a:extLst>
          </p:cNvPr>
          <p:cNvSpPr>
            <a:spLocks noGrp="1"/>
          </p:cNvSpPr>
          <p:nvPr>
            <p:ph type="title"/>
          </p:nvPr>
        </p:nvSpPr>
        <p:spPr/>
        <p:txBody>
          <a:bodyPr/>
          <a:lstStyle/>
          <a:p>
            <a:pPr algn="ctr"/>
            <a:r>
              <a:rPr lang="ar-SA" b="1" dirty="0">
                <a:cs typeface="Akhbar MT" pitchFamily="2" charset="-78"/>
              </a:rPr>
              <a:t>التدريب والتطور:</a:t>
            </a:r>
          </a:p>
        </p:txBody>
      </p:sp>
      <p:pic>
        <p:nvPicPr>
          <p:cNvPr id="5" name="Picture 2">
            <a:extLst>
              <a:ext uri="{FF2B5EF4-FFF2-40B4-BE49-F238E27FC236}">
                <a16:creationId xmlns="" xmlns:a16="http://schemas.microsoft.com/office/drawing/2014/main" id="{E8EC8B41-4083-4ECD-93FA-E6C8FF29BA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6924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 xmlns:a16="http://schemas.microsoft.com/office/drawing/2014/main" id="{2279A905-0D0B-4B75-8EA1-941E986BCAE7}"/>
              </a:ext>
            </a:extLst>
          </p:cNvPr>
          <p:cNvSpPr>
            <a:spLocks noGrp="1"/>
          </p:cNvSpPr>
          <p:nvPr>
            <p:ph idx="1"/>
          </p:nvPr>
        </p:nvSpPr>
        <p:spPr>
          <a:xfrm>
            <a:off x="0" y="1417638"/>
            <a:ext cx="8604448" cy="5440362"/>
          </a:xfrm>
        </p:spPr>
        <p:txBody>
          <a:bodyPr>
            <a:normAutofit fontScale="92500" lnSpcReduction="10000"/>
          </a:bodyPr>
          <a:lstStyle/>
          <a:p>
            <a:r>
              <a:rPr lang="ar-SA" dirty="0"/>
              <a:t> </a:t>
            </a:r>
            <a:r>
              <a:rPr lang="ar-SA" sz="2600" dirty="0">
                <a:cs typeface="Akhbar MT" pitchFamily="2" charset="-78"/>
              </a:rPr>
              <a:t>أكثر من كلمة (من برنامج </a:t>
            </a:r>
            <a:r>
              <a:rPr lang="ar-SA" sz="2600" dirty="0" err="1">
                <a:cs typeface="Akhbar MT" pitchFamily="2" charset="-78"/>
              </a:rPr>
              <a:t>هانِن</a:t>
            </a:r>
            <a:r>
              <a:rPr lang="ar-SA" sz="2600" dirty="0">
                <a:cs typeface="Akhbar MT" pitchFamily="2" charset="-78"/>
              </a:rPr>
              <a:t>)</a:t>
            </a:r>
            <a:endParaRPr lang="en-US" sz="2600" dirty="0">
              <a:cs typeface="Akhbar MT" pitchFamily="2" charset="-78"/>
            </a:endParaRPr>
          </a:p>
          <a:p>
            <a:r>
              <a:rPr lang="ar-SA" sz="2600" dirty="0">
                <a:cs typeface="Akhbar MT" pitchFamily="2" charset="-78"/>
              </a:rPr>
              <a:t>  أكثر من مجرد كلمات هو برنامج يقدم لأهالي أطفال اضطراب طيف التوحد ASD أو أصحاب صعوبات التواصل الاجتماعي وسائل وطرق تطبيقية تساعدهم وتتيح لأطفالهم فرصة التواصل.</a:t>
            </a:r>
            <a:endParaRPr lang="en-US" sz="2600" dirty="0">
              <a:cs typeface="Akhbar MT" pitchFamily="2" charset="-78"/>
            </a:endParaRPr>
          </a:p>
          <a:p>
            <a:r>
              <a:rPr lang="ar-SA" sz="2600" dirty="0">
                <a:cs typeface="Akhbar MT" pitchFamily="2" charset="-78"/>
              </a:rPr>
              <a:t> </a:t>
            </a:r>
            <a:endParaRPr lang="en-US" sz="2600" dirty="0">
              <a:cs typeface="Akhbar MT" pitchFamily="2" charset="-78"/>
            </a:endParaRPr>
          </a:p>
          <a:p>
            <a:r>
              <a:rPr lang="ar-SA" sz="2600" b="1" dirty="0">
                <a:cs typeface="Akhbar MT" pitchFamily="2" charset="-78"/>
              </a:rPr>
              <a:t>ماذا يتعلم الوالدان في برنامج "أكثر من مجرد كلمات" ؟</a:t>
            </a:r>
            <a:endParaRPr lang="en-US" sz="2600" b="1" dirty="0">
              <a:cs typeface="Akhbar MT" pitchFamily="2" charset="-78"/>
            </a:endParaRPr>
          </a:p>
          <a:p>
            <a:pPr lvl="0"/>
            <a:r>
              <a:rPr lang="ar-SA" sz="2600" dirty="0">
                <a:cs typeface="Akhbar MT" pitchFamily="2" charset="-78"/>
              </a:rPr>
              <a:t>كيف يتواصل طفلك في الوقت الحالي وما هي الخطوات التالية التي عليك اتخاذها؟</a:t>
            </a:r>
            <a:endParaRPr lang="en-US" sz="2600" dirty="0">
              <a:cs typeface="Akhbar MT" pitchFamily="2" charset="-78"/>
            </a:endParaRPr>
          </a:p>
          <a:p>
            <a:pPr lvl="0"/>
            <a:r>
              <a:rPr lang="ar-SA" sz="2600" dirty="0">
                <a:cs typeface="Akhbar MT" pitchFamily="2" charset="-78"/>
              </a:rPr>
              <a:t>كيف طفلك أن يتعلم بشكل أفضل وكيف له أن يستفيد من هذه الرغبات؟</a:t>
            </a:r>
            <a:endParaRPr lang="en-US" sz="2600" dirty="0">
              <a:cs typeface="Akhbar MT" pitchFamily="2" charset="-78"/>
            </a:endParaRPr>
          </a:p>
          <a:p>
            <a:pPr lvl="0"/>
            <a:r>
              <a:rPr lang="ar-SA" sz="2600" dirty="0">
                <a:cs typeface="Akhbar MT" pitchFamily="2" charset="-78"/>
              </a:rPr>
              <a:t>ما الذي يحفز طفلك على التواصل؟</a:t>
            </a:r>
            <a:endParaRPr lang="en-US" sz="2600" dirty="0">
              <a:cs typeface="Akhbar MT" pitchFamily="2" charset="-78"/>
            </a:endParaRPr>
          </a:p>
          <a:p>
            <a:pPr lvl="0"/>
            <a:r>
              <a:rPr lang="ar-SA" sz="2600" dirty="0">
                <a:cs typeface="Akhbar MT" pitchFamily="2" charset="-78"/>
              </a:rPr>
              <a:t>كيف بإمكاننا أن نحول الأنشطة اليومية إلى فرص تعليمية تساعده في التواصل؟</a:t>
            </a:r>
            <a:endParaRPr lang="en-US" sz="2600" dirty="0">
              <a:cs typeface="Akhbar MT" pitchFamily="2" charset="-78"/>
            </a:endParaRPr>
          </a:p>
          <a:p>
            <a:pPr lvl="0"/>
            <a:r>
              <a:rPr lang="ar-SA" sz="2600" dirty="0">
                <a:cs typeface="Akhbar MT" pitchFamily="2" charset="-78"/>
              </a:rPr>
              <a:t>كيف بإمكاننا مساعدة طفلك على فهم ما نقوله؟</a:t>
            </a:r>
            <a:endParaRPr lang="en-US" sz="2600" dirty="0">
              <a:cs typeface="Akhbar MT" pitchFamily="2" charset="-78"/>
            </a:endParaRPr>
          </a:p>
          <a:p>
            <a:pPr lvl="0"/>
            <a:r>
              <a:rPr lang="ar-SA" sz="2600" dirty="0">
                <a:cs typeface="Akhbar MT" pitchFamily="2" charset="-78"/>
              </a:rPr>
              <a:t>كيف لنا أن نطور مهارات اللعب عند طفلك؟</a:t>
            </a:r>
            <a:endParaRPr lang="en-US" sz="2600" dirty="0">
              <a:cs typeface="Akhbar MT" pitchFamily="2" charset="-78"/>
            </a:endParaRPr>
          </a:p>
          <a:p>
            <a:pPr lvl="0"/>
            <a:r>
              <a:rPr lang="ar-SA" sz="2600" dirty="0">
                <a:cs typeface="Akhbar MT" pitchFamily="2" charset="-78"/>
              </a:rPr>
              <a:t>كيف نساعد طفلك في تكوين صداقات ؟</a:t>
            </a:r>
            <a:endParaRPr lang="en-US" sz="2600" dirty="0">
              <a:cs typeface="Akhbar MT" pitchFamily="2" charset="-78"/>
            </a:endParaRPr>
          </a:p>
          <a:p>
            <a:pPr lvl="0"/>
            <a:r>
              <a:rPr lang="ar-SA" sz="2600" b="1" dirty="0">
                <a:cs typeface="Akhbar MT" pitchFamily="2" charset="-78"/>
              </a:rPr>
              <a:t>هذا البرنامج يستهدف: أولياء الأمور ومقدمي الرعاية الصحية</a:t>
            </a:r>
            <a:endParaRPr lang="ar-SA" sz="2600" dirty="0">
              <a:cs typeface="Akhbar MT" pitchFamily="2" charset="-78"/>
            </a:endParaRPr>
          </a:p>
        </p:txBody>
      </p:sp>
      <p:pic>
        <p:nvPicPr>
          <p:cNvPr id="4" name="Picture 2">
            <a:extLst>
              <a:ext uri="{FF2B5EF4-FFF2-40B4-BE49-F238E27FC236}">
                <a16:creationId xmlns="" xmlns:a16="http://schemas.microsoft.com/office/drawing/2014/main" id="{9FB17930-48B7-46D3-BDF1-2376C9185D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عنوان 1">
            <a:extLst>
              <a:ext uri="{FF2B5EF4-FFF2-40B4-BE49-F238E27FC236}">
                <a16:creationId xmlns="" xmlns:a16="http://schemas.microsoft.com/office/drawing/2014/main" id="{22226F6C-E22F-4900-9D94-80F021505F39}"/>
              </a:ext>
            </a:extLst>
          </p:cNvPr>
          <p:cNvSpPr>
            <a:spLocks noGrp="1"/>
          </p:cNvSpPr>
          <p:nvPr>
            <p:ph type="title"/>
          </p:nvPr>
        </p:nvSpPr>
        <p:spPr>
          <a:xfrm>
            <a:off x="457200" y="274638"/>
            <a:ext cx="7620000" cy="1143000"/>
          </a:xfrm>
        </p:spPr>
        <p:txBody>
          <a:bodyPr/>
          <a:lstStyle/>
          <a:p>
            <a:pPr algn="ctr"/>
            <a:r>
              <a:rPr lang="ar-SA" b="1" dirty="0">
                <a:cs typeface="Akhbar MT" pitchFamily="2" charset="-78"/>
              </a:rPr>
              <a:t>التدريب والتطور:</a:t>
            </a:r>
          </a:p>
        </p:txBody>
      </p:sp>
    </p:spTree>
    <p:extLst>
      <p:ext uri="{BB962C8B-B14F-4D97-AF65-F5344CB8AC3E}">
        <p14:creationId xmlns:p14="http://schemas.microsoft.com/office/powerpoint/2010/main" val="1243273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 xmlns:a16="http://schemas.microsoft.com/office/drawing/2014/main" id="{2F50F441-29F7-44B9-A346-EC9826F18207}"/>
              </a:ext>
            </a:extLst>
          </p:cNvPr>
          <p:cNvSpPr>
            <a:spLocks noGrp="1"/>
          </p:cNvSpPr>
          <p:nvPr>
            <p:ph idx="1"/>
          </p:nvPr>
        </p:nvSpPr>
        <p:spPr>
          <a:xfrm>
            <a:off x="827584" y="1667011"/>
            <a:ext cx="7620000" cy="4800600"/>
          </a:xfrm>
        </p:spPr>
        <p:txBody>
          <a:bodyPr>
            <a:normAutofit/>
          </a:bodyPr>
          <a:lstStyle/>
          <a:p>
            <a:r>
              <a:rPr lang="ar-SA" sz="2400" dirty="0">
                <a:cs typeface="Akhbar MT" pitchFamily="2" charset="-78"/>
              </a:rPr>
              <a:t>حوار يدور بين اثنين (من برنامج </a:t>
            </a:r>
            <a:r>
              <a:rPr lang="ar-SA" sz="2400" dirty="0" err="1">
                <a:cs typeface="Akhbar MT" pitchFamily="2" charset="-78"/>
              </a:rPr>
              <a:t>هانِن</a:t>
            </a:r>
            <a:r>
              <a:rPr lang="ar-SA" sz="2400" dirty="0">
                <a:cs typeface="Akhbar MT" pitchFamily="2" charset="-78"/>
              </a:rPr>
              <a:t>)</a:t>
            </a:r>
            <a:endParaRPr lang="en-US" sz="2400" dirty="0">
              <a:cs typeface="Akhbar MT" pitchFamily="2" charset="-78"/>
            </a:endParaRPr>
          </a:p>
          <a:p>
            <a:r>
              <a:rPr lang="ar-SA" sz="2400" dirty="0">
                <a:cs typeface="Akhbar MT" pitchFamily="2" charset="-78"/>
              </a:rPr>
              <a:t> صمم هذا البرنامج "حوار يدور بين اثنين" خصيصاً لوالدي الأطفال الذين لديهم تأخر لغوي. فمن خلال مجموعة صغيرة ومخصصة يتعلم الوالدان استراتيجيات عملية لغرض مساعدة أطفالهم على تعلم اللغة بشكل</a:t>
            </a:r>
            <a:endParaRPr lang="en-US" sz="2400" dirty="0">
              <a:cs typeface="Akhbar MT" pitchFamily="2" charset="-78"/>
            </a:endParaRPr>
          </a:p>
          <a:p>
            <a:r>
              <a:rPr lang="ar-SA" sz="2400" dirty="0">
                <a:cs typeface="Akhbar MT" pitchFamily="2" charset="-78"/>
              </a:rPr>
              <a:t>طبيعي طيلة الأيام التي يقضونها مع بعضهم البعض.</a:t>
            </a:r>
            <a:endParaRPr lang="en-US" sz="2400" dirty="0">
              <a:cs typeface="Akhbar MT" pitchFamily="2" charset="-78"/>
            </a:endParaRPr>
          </a:p>
          <a:p>
            <a:r>
              <a:rPr lang="ar-SA" sz="2400" dirty="0">
                <a:cs typeface="Akhbar MT" pitchFamily="2" charset="-78"/>
              </a:rPr>
              <a:t>من 6 إلى 9 جلسات تدريبية لأولياء الأمور على شكل مجموعات صغيرة ومخصصة (8 جلسات)</a:t>
            </a:r>
            <a:endParaRPr lang="en-US" sz="2400" dirty="0">
              <a:cs typeface="Akhbar MT" pitchFamily="2" charset="-78"/>
            </a:endParaRPr>
          </a:p>
          <a:p>
            <a:r>
              <a:rPr lang="ar-SA" sz="2400" dirty="0">
                <a:cs typeface="Akhbar MT" pitchFamily="2" charset="-78"/>
              </a:rPr>
              <a:t> </a:t>
            </a:r>
            <a:endParaRPr lang="en-US" sz="2400" dirty="0">
              <a:cs typeface="Akhbar MT" pitchFamily="2" charset="-78"/>
            </a:endParaRPr>
          </a:p>
          <a:p>
            <a:r>
              <a:rPr lang="ar-SA" sz="2400" dirty="0">
                <a:cs typeface="Akhbar MT" pitchFamily="2" charset="-78"/>
              </a:rPr>
              <a:t>التواصل عن طريق تبادل الصور</a:t>
            </a:r>
            <a:endParaRPr lang="en-US" sz="2400" dirty="0">
              <a:cs typeface="Akhbar MT" pitchFamily="2" charset="-78"/>
            </a:endParaRPr>
          </a:p>
          <a:p>
            <a:r>
              <a:rPr lang="ar-SA" sz="2400" dirty="0">
                <a:cs typeface="Akhbar MT" pitchFamily="2" charset="-78"/>
              </a:rPr>
              <a:t>أُعد هذا النظام من قبل الدكتور "اندرو </a:t>
            </a:r>
            <a:r>
              <a:rPr lang="ar-SA" sz="2400" dirty="0" err="1">
                <a:cs typeface="Akhbar MT" pitchFamily="2" charset="-78"/>
              </a:rPr>
              <a:t>بوندي</a:t>
            </a:r>
            <a:r>
              <a:rPr lang="ar-SA" sz="2400" dirty="0">
                <a:cs typeface="Akhbar MT" pitchFamily="2" charset="-78"/>
              </a:rPr>
              <a:t>" وأخصائي النطق والتخاطب "ولوري فروست" </a:t>
            </a:r>
            <a:endParaRPr lang="en-US" sz="2400" dirty="0">
              <a:cs typeface="Akhbar MT" pitchFamily="2" charset="-78"/>
            </a:endParaRPr>
          </a:p>
        </p:txBody>
      </p:sp>
      <p:sp>
        <p:nvSpPr>
          <p:cNvPr id="4" name="عنوان 1">
            <a:extLst>
              <a:ext uri="{FF2B5EF4-FFF2-40B4-BE49-F238E27FC236}">
                <a16:creationId xmlns="" xmlns:a16="http://schemas.microsoft.com/office/drawing/2014/main" id="{BD36028B-70CD-4F2A-BC9D-D2754BEA8F93}"/>
              </a:ext>
            </a:extLst>
          </p:cNvPr>
          <p:cNvSpPr>
            <a:spLocks noGrp="1"/>
          </p:cNvSpPr>
          <p:nvPr>
            <p:ph type="title"/>
          </p:nvPr>
        </p:nvSpPr>
        <p:spPr>
          <a:xfrm>
            <a:off x="457200" y="274638"/>
            <a:ext cx="7620000" cy="1143000"/>
          </a:xfrm>
        </p:spPr>
        <p:txBody>
          <a:bodyPr/>
          <a:lstStyle/>
          <a:p>
            <a:pPr algn="ctr"/>
            <a:r>
              <a:rPr lang="ar-SA" b="1" dirty="0">
                <a:cs typeface="Akhbar MT" pitchFamily="2" charset="-78"/>
              </a:rPr>
              <a:t>التدريب والتطور:</a:t>
            </a:r>
          </a:p>
        </p:txBody>
      </p:sp>
      <p:pic>
        <p:nvPicPr>
          <p:cNvPr id="5" name="Picture 2">
            <a:extLst>
              <a:ext uri="{FF2B5EF4-FFF2-40B4-BE49-F238E27FC236}">
                <a16:creationId xmlns="" xmlns:a16="http://schemas.microsoft.com/office/drawing/2014/main" id="{50CCD3D8-ADED-4C4C-BCD2-464C91424B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1602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 xmlns:a16="http://schemas.microsoft.com/office/drawing/2014/main" id="{7A4943BC-F299-4AAE-9300-A453AB074D06}"/>
              </a:ext>
            </a:extLst>
          </p:cNvPr>
          <p:cNvSpPr>
            <a:spLocks noGrp="1"/>
          </p:cNvSpPr>
          <p:nvPr>
            <p:ph idx="1"/>
          </p:nvPr>
        </p:nvSpPr>
        <p:spPr>
          <a:xfrm>
            <a:off x="179512" y="1600200"/>
            <a:ext cx="8280920" cy="5257800"/>
          </a:xfrm>
        </p:spPr>
        <p:txBody>
          <a:bodyPr>
            <a:normAutofit/>
          </a:bodyPr>
          <a:lstStyle/>
          <a:p>
            <a:pPr lvl="0"/>
            <a:r>
              <a:rPr lang="ar-SA" sz="2400" dirty="0">
                <a:cs typeface="Akhbar MT" pitchFamily="2" charset="-78"/>
              </a:rPr>
              <a:t>التواصل عن طريق تبادل الصور</a:t>
            </a:r>
            <a:endParaRPr lang="en-US" sz="2400" dirty="0">
              <a:cs typeface="Akhbar MT" pitchFamily="2" charset="-78"/>
            </a:endParaRPr>
          </a:p>
          <a:p>
            <a:r>
              <a:rPr lang="ar-SA" sz="2400" dirty="0">
                <a:cs typeface="Akhbar MT" pitchFamily="2" charset="-78"/>
              </a:rPr>
              <a:t>أُعد هذا النظام من قبل الدكتور "اندرو </a:t>
            </a:r>
            <a:r>
              <a:rPr lang="ar-SA" sz="2400" dirty="0" err="1">
                <a:cs typeface="Akhbar MT" pitchFamily="2" charset="-78"/>
              </a:rPr>
              <a:t>بوندي</a:t>
            </a:r>
            <a:r>
              <a:rPr lang="ar-SA" sz="2400" dirty="0">
                <a:cs typeface="Akhbar MT" pitchFamily="2" charset="-78"/>
              </a:rPr>
              <a:t>" وأخصائي النطق والتخاطب "ولوري فروست" </a:t>
            </a:r>
            <a:endParaRPr lang="en-US" sz="2400" dirty="0">
              <a:cs typeface="Akhbar MT" pitchFamily="2" charset="-78"/>
            </a:endParaRPr>
          </a:p>
          <a:p>
            <a:r>
              <a:rPr lang="ar-SA" sz="2400" b="1" dirty="0">
                <a:cs typeface="Akhbar MT" pitchFamily="2" charset="-78"/>
              </a:rPr>
              <a:t>ما هو نظام التواصل بتبادل الصور (PECS)؟</a:t>
            </a:r>
            <a:endParaRPr lang="en-US" sz="2400" b="1" dirty="0">
              <a:cs typeface="Akhbar MT" pitchFamily="2" charset="-78"/>
            </a:endParaRPr>
          </a:p>
          <a:p>
            <a:r>
              <a:rPr lang="ar-SA" sz="2400" dirty="0">
                <a:cs typeface="Akhbar MT" pitchFamily="2" charset="-78"/>
              </a:rPr>
              <a:t>نظام التواصل بتبادل الصور PECS هو مجموعة فعالةً من التدخلات التواصلية البديلة والمساندة للأفراد من ذوي اضطراب طيف التوحد وكذلك من ذوي الإعاقات النمائية. لا يتطلب نظام </a:t>
            </a:r>
            <a:r>
              <a:rPr lang="ar-SA" sz="2400" dirty="0" err="1">
                <a:cs typeface="Akhbar MT" pitchFamily="2" charset="-78"/>
              </a:rPr>
              <a:t>بيكس</a:t>
            </a:r>
            <a:r>
              <a:rPr lang="ar-SA" sz="2400" dirty="0">
                <a:cs typeface="Akhbar MT" pitchFamily="2" charset="-78"/>
              </a:rPr>
              <a:t> مواد معقدة أو باهظة الثمن، بل صمم ليكون متاحاً للأهالي والأخصائيين التربية الخاصة وكذلك لمقدمين الرعاية الصحية في مختلف الأوضاع. بدأ نظام </a:t>
            </a:r>
            <a:r>
              <a:rPr lang="ar-SA" sz="2400" dirty="0" err="1">
                <a:cs typeface="Akhbar MT" pitchFamily="2" charset="-78"/>
              </a:rPr>
              <a:t>بيكس</a:t>
            </a:r>
            <a:r>
              <a:rPr lang="ar-SA" sz="2400" dirty="0">
                <a:cs typeface="Akhbar MT" pitchFamily="2" charset="-78"/>
              </a:rPr>
              <a:t> بتعليم الفرد اختيار صورة لشيء يرغب باقتنائه وتقديمها لـ “لشريك التواصل” والذي بدوره يلبي طلبه. ويستمر هذا النظام في تعليم الفرد التمييز بين الصور وكيفية وضعها في جملة معاً. وفي مراحل متقدمة يتم تعليم الفرد الإجابة على الأسئلة والتعليق عليها. نجح نظام </a:t>
            </a:r>
            <a:r>
              <a:rPr lang="ar-SA" sz="2400" dirty="0" err="1">
                <a:cs typeface="Akhbar MT" pitchFamily="2" charset="-78"/>
              </a:rPr>
              <a:t>بيكس</a:t>
            </a:r>
            <a:r>
              <a:rPr lang="ar-SA" sz="2400" dirty="0">
                <a:cs typeface="Akhbar MT" pitchFamily="2" charset="-78"/>
              </a:rPr>
              <a:t> مع الأفراد الذين لديهم صعوبات تواصلية وإدراكية وجسدية من مختلف الأعمار. يُستخدم هذا النظام لغرض تطوير مهارات الكلام لدى بعض المتعلمين. وقد ينتقل بعضهم إلى استخدام النظام بجهاز صوتي. هنالك توسع مستمر في هيئة الأبحاث التي تدعم فعالية نظام </a:t>
            </a:r>
            <a:r>
              <a:rPr lang="ar-SA" sz="2400" dirty="0" err="1">
                <a:cs typeface="Akhbar MT" pitchFamily="2" charset="-78"/>
              </a:rPr>
              <a:t>بيكس</a:t>
            </a:r>
            <a:r>
              <a:rPr lang="ar-SA" sz="2400" dirty="0">
                <a:cs typeface="Akhbar MT" pitchFamily="2" charset="-78"/>
              </a:rPr>
              <a:t> والتي تشارك فيها بلدان من مختلف أنحاء العالم.</a:t>
            </a:r>
            <a:endParaRPr lang="en-US" sz="2400" dirty="0">
              <a:cs typeface="Akhbar MT" pitchFamily="2" charset="-78"/>
            </a:endParaRPr>
          </a:p>
          <a:p>
            <a:endParaRPr lang="ar-SA" dirty="0"/>
          </a:p>
        </p:txBody>
      </p:sp>
      <p:sp>
        <p:nvSpPr>
          <p:cNvPr id="4" name="عنوان 1">
            <a:extLst>
              <a:ext uri="{FF2B5EF4-FFF2-40B4-BE49-F238E27FC236}">
                <a16:creationId xmlns="" xmlns:a16="http://schemas.microsoft.com/office/drawing/2014/main" id="{B9A31A34-2ACD-4EEB-A2C1-017AFA84B137}"/>
              </a:ext>
            </a:extLst>
          </p:cNvPr>
          <p:cNvSpPr>
            <a:spLocks noGrp="1"/>
          </p:cNvSpPr>
          <p:nvPr>
            <p:ph type="title"/>
          </p:nvPr>
        </p:nvSpPr>
        <p:spPr>
          <a:xfrm>
            <a:off x="457200" y="274638"/>
            <a:ext cx="7620000" cy="1143000"/>
          </a:xfrm>
        </p:spPr>
        <p:txBody>
          <a:bodyPr/>
          <a:lstStyle/>
          <a:p>
            <a:pPr algn="ctr"/>
            <a:r>
              <a:rPr lang="ar-SA" b="1" dirty="0">
                <a:cs typeface="Akhbar MT" pitchFamily="2" charset="-78"/>
              </a:rPr>
              <a:t>التدريب والتطور:</a:t>
            </a:r>
          </a:p>
        </p:txBody>
      </p:sp>
      <p:pic>
        <p:nvPicPr>
          <p:cNvPr id="5" name="Picture 2">
            <a:extLst>
              <a:ext uri="{FF2B5EF4-FFF2-40B4-BE49-F238E27FC236}">
                <a16:creationId xmlns="" xmlns:a16="http://schemas.microsoft.com/office/drawing/2014/main" id="{6FA034C4-5094-423B-BEA3-F6D7F1288A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268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 xmlns:a16="http://schemas.microsoft.com/office/drawing/2014/main" id="{3433362F-1950-49A4-A5FD-9A6D12827C3D}"/>
              </a:ext>
            </a:extLst>
          </p:cNvPr>
          <p:cNvPicPr>
            <a:picLocks noChangeAspect="1"/>
          </p:cNvPicPr>
          <p:nvPr/>
        </p:nvPicPr>
        <p:blipFill rotWithShape="1">
          <a:blip r:embed="rId2">
            <a:extLst>
              <a:ext uri="{28A0092B-C50C-407E-A947-70E740481C1C}">
                <a14:useLocalDpi xmlns:a14="http://schemas.microsoft.com/office/drawing/2010/main" val="0"/>
              </a:ext>
            </a:extLst>
          </a:blip>
          <a:srcRect t="10101" b="17450"/>
          <a:stretch/>
        </p:blipFill>
        <p:spPr>
          <a:xfrm>
            <a:off x="0" y="2107"/>
            <a:ext cx="4139952" cy="6855893"/>
          </a:xfrm>
          <a:prstGeom prst="rect">
            <a:avLst/>
          </a:prstGeom>
        </p:spPr>
      </p:pic>
      <p:pic>
        <p:nvPicPr>
          <p:cNvPr id="7" name="صورة 6">
            <a:extLst>
              <a:ext uri="{FF2B5EF4-FFF2-40B4-BE49-F238E27FC236}">
                <a16:creationId xmlns="" xmlns:a16="http://schemas.microsoft.com/office/drawing/2014/main" id="{AF2B7C25-6FF5-41EC-BFF1-D39B58AADCD8}"/>
              </a:ext>
            </a:extLst>
          </p:cNvPr>
          <p:cNvPicPr>
            <a:picLocks noChangeAspect="1"/>
          </p:cNvPicPr>
          <p:nvPr/>
        </p:nvPicPr>
        <p:blipFill rotWithShape="1">
          <a:blip r:embed="rId3">
            <a:extLst>
              <a:ext uri="{28A0092B-C50C-407E-A947-70E740481C1C}">
                <a14:useLocalDpi xmlns:a14="http://schemas.microsoft.com/office/drawing/2010/main" val="0"/>
              </a:ext>
            </a:extLst>
          </a:blip>
          <a:srcRect t="10101" b="17450"/>
          <a:stretch/>
        </p:blipFill>
        <p:spPr>
          <a:xfrm>
            <a:off x="4644008" y="2107"/>
            <a:ext cx="3855697" cy="6858000"/>
          </a:xfrm>
          <a:prstGeom prst="rect">
            <a:avLst/>
          </a:prstGeom>
        </p:spPr>
      </p:pic>
    </p:spTree>
    <p:extLst>
      <p:ext uri="{BB962C8B-B14F-4D97-AF65-F5344CB8AC3E}">
        <p14:creationId xmlns:p14="http://schemas.microsoft.com/office/powerpoint/2010/main" val="2883637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sz="2600" b="1" dirty="0">
                <a:cs typeface="Akhbar MT" pitchFamily="2" charset="-78"/>
              </a:rPr>
              <a:t>البرامج:</a:t>
            </a:r>
            <a:endParaRPr lang="ar-SA" sz="2600" dirty="0">
              <a:cs typeface="Akhbar MT" pitchFamily="2" charset="-78"/>
            </a:endParaRPr>
          </a:p>
          <a:p>
            <a:pPr lvl="1"/>
            <a:r>
              <a:rPr lang="ar-SA" sz="2600" dirty="0">
                <a:cs typeface="Akhbar MT" pitchFamily="2" charset="-78"/>
              </a:rPr>
              <a:t>برنامج التشخيص الأولي</a:t>
            </a:r>
          </a:p>
          <a:p>
            <a:pPr lvl="1"/>
            <a:r>
              <a:rPr lang="ar-SA" sz="2600" dirty="0">
                <a:cs typeface="Akhbar MT" pitchFamily="2" charset="-78"/>
              </a:rPr>
              <a:t>نموذج دينفر للتدخل المبكر </a:t>
            </a:r>
            <a:r>
              <a:rPr lang="en-US" sz="2200" dirty="0"/>
              <a:t>ESDM)</a:t>
            </a:r>
            <a:r>
              <a:rPr lang="ar-SA" sz="2200" dirty="0"/>
              <a:t>)</a:t>
            </a:r>
            <a:endParaRPr lang="en-US" sz="2600" dirty="0">
              <a:cs typeface="Akhbar MT" pitchFamily="2" charset="-78"/>
            </a:endParaRPr>
          </a:p>
          <a:p>
            <a:pPr lvl="1"/>
            <a:r>
              <a:rPr lang="ar-SA" sz="2600" dirty="0">
                <a:cs typeface="Akhbar MT" pitchFamily="2" charset="-78"/>
              </a:rPr>
              <a:t>بحث تحليل الركائز العصبية و التشريحية في اضطراب طيف التوحد</a:t>
            </a:r>
          </a:p>
          <a:p>
            <a:pPr lvl="1"/>
            <a:r>
              <a:rPr lang="ar-SA" sz="2600" dirty="0">
                <a:cs typeface="Akhbar MT" pitchFamily="2" charset="-78"/>
              </a:rPr>
              <a:t>تحديد </a:t>
            </a:r>
            <a:r>
              <a:rPr lang="ar-SA" sz="2600" dirty="0" err="1">
                <a:cs typeface="Akhbar MT" pitchFamily="2" charset="-78"/>
              </a:rPr>
              <a:t>العطاب</a:t>
            </a:r>
            <a:r>
              <a:rPr lang="ar-SA" sz="2600" dirty="0">
                <a:cs typeface="Akhbar MT" pitchFamily="2" charset="-78"/>
              </a:rPr>
              <a:t> الوراثية لدى مرضى التوحد في المملكة العربية السعودية</a:t>
            </a:r>
          </a:p>
          <a:p>
            <a:pPr lvl="1"/>
            <a:r>
              <a:rPr lang="ar-SA" sz="2600" dirty="0">
                <a:cs typeface="Akhbar MT" pitchFamily="2" charset="-78"/>
              </a:rPr>
              <a:t>الأجهزة الذكية و استخدامها في التشخيص و التدخل </a:t>
            </a:r>
          </a:p>
          <a:p>
            <a:r>
              <a:rPr lang="ar-SA" sz="2600" b="1" dirty="0">
                <a:cs typeface="Akhbar MT" pitchFamily="2" charset="-78"/>
              </a:rPr>
              <a:t>التدريب:</a:t>
            </a:r>
            <a:endParaRPr lang="ar-SA" sz="2600" dirty="0">
              <a:cs typeface="Akhbar MT" pitchFamily="2" charset="-78"/>
            </a:endParaRPr>
          </a:p>
          <a:p>
            <a:pPr lvl="1"/>
            <a:r>
              <a:rPr lang="ar-SA" sz="2600" dirty="0">
                <a:cs typeface="Akhbar MT" pitchFamily="2" charset="-78"/>
              </a:rPr>
              <a:t>تحليل السلوك التطبيقي</a:t>
            </a:r>
          </a:p>
          <a:p>
            <a:pPr lvl="1"/>
            <a:r>
              <a:rPr lang="ar-SA" sz="2600" dirty="0">
                <a:cs typeface="Akhbar MT" pitchFamily="2" charset="-78"/>
              </a:rPr>
              <a:t>استبيان الأعمار و المراحل – الطبعة الثالثة</a:t>
            </a:r>
          </a:p>
          <a:p>
            <a:pPr lvl="1"/>
            <a:r>
              <a:rPr lang="ar-SA" sz="2600" dirty="0">
                <a:cs typeface="Akhbar MT" pitchFamily="2" charset="-78"/>
              </a:rPr>
              <a:t>برنامج المركز السعودي الوطني لتطوير البرامج التعليمية للتوحد</a:t>
            </a:r>
          </a:p>
          <a:p>
            <a:endParaRPr lang="ar-SA" dirty="0"/>
          </a:p>
        </p:txBody>
      </p:sp>
      <p:pic>
        <p:nvPicPr>
          <p:cNvPr id="4" name="Picture 2">
            <a:extLst>
              <a:ext uri="{FF2B5EF4-FFF2-40B4-BE49-F238E27FC236}">
                <a16:creationId xmlns="" xmlns:a16="http://schemas.microsoft.com/office/drawing/2014/main" id="{5518FF1B-7ABA-454E-8500-8EACE7EF5A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عنوان 1">
            <a:extLst>
              <a:ext uri="{FF2B5EF4-FFF2-40B4-BE49-F238E27FC236}">
                <a16:creationId xmlns="" xmlns:a16="http://schemas.microsoft.com/office/drawing/2014/main" id="{60287834-04EE-4978-8FEB-B71823D2BDEB}"/>
              </a:ext>
            </a:extLst>
          </p:cNvPr>
          <p:cNvSpPr>
            <a:spLocks noGrp="1"/>
          </p:cNvSpPr>
          <p:nvPr>
            <p:ph type="title"/>
          </p:nvPr>
        </p:nvSpPr>
        <p:spPr>
          <a:xfrm>
            <a:off x="457200" y="274638"/>
            <a:ext cx="7620000" cy="1143000"/>
          </a:xfrm>
        </p:spPr>
        <p:txBody>
          <a:bodyPr/>
          <a:lstStyle/>
          <a:p>
            <a:pPr algn="ctr"/>
            <a:r>
              <a:rPr lang="ar-SA" b="1" dirty="0">
                <a:cs typeface="Akhbar MT" pitchFamily="2" charset="-78"/>
              </a:rPr>
              <a:t>التدريب والتعليم:</a:t>
            </a:r>
          </a:p>
        </p:txBody>
      </p:sp>
    </p:spTree>
    <p:extLst>
      <p:ext uri="{BB962C8B-B14F-4D97-AF65-F5344CB8AC3E}">
        <p14:creationId xmlns:p14="http://schemas.microsoft.com/office/powerpoint/2010/main" val="1840745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1463205"/>
            <a:ext cx="7620000" cy="5204048"/>
          </a:xfrm>
        </p:spPr>
        <p:txBody>
          <a:bodyPr>
            <a:normAutofit fontScale="92500"/>
          </a:bodyPr>
          <a:lstStyle/>
          <a:p>
            <a:r>
              <a:rPr lang="ar-SA" sz="2600" b="1" dirty="0">
                <a:cs typeface="Akhbar MT" pitchFamily="2" charset="-78"/>
              </a:rPr>
              <a:t>التشخيص و التدخل:</a:t>
            </a:r>
          </a:p>
          <a:p>
            <a:pPr marL="114300" indent="0">
              <a:buNone/>
            </a:pPr>
            <a:r>
              <a:rPr lang="ar-SA" sz="2600" dirty="0">
                <a:cs typeface="Akhbar MT" pitchFamily="2" charset="-78"/>
              </a:rPr>
              <a:t>يقوم المركز بترجمة و تقنين أدوات تشخيص الأطفال ذوي </a:t>
            </a:r>
            <a:r>
              <a:rPr lang="ar-SA" sz="2600" dirty="0" err="1">
                <a:cs typeface="Akhbar MT" pitchFamily="2" charset="-78"/>
              </a:rPr>
              <a:t>إضطراب</a:t>
            </a:r>
            <a:r>
              <a:rPr lang="ar-SA" sz="2600" dirty="0">
                <a:cs typeface="Akhbar MT" pitchFamily="2" charset="-78"/>
              </a:rPr>
              <a:t> طيف التوحد وبرامج التدخل العالمية . حيث يعمل المركز على مصادقة و تحري عن آخر الأدوات المساعدة في التشخيص و التدخل، و يعمل ايضاً على تطوير و تعزيز استخدام الوسائل الإلكترونية التعليمية و أدوات التدخل مثل جهاز الاي باد.</a:t>
            </a:r>
          </a:p>
          <a:p>
            <a:r>
              <a:rPr lang="ar-SA" sz="2600" dirty="0">
                <a:cs typeface="Akhbar MT" pitchFamily="2" charset="-78"/>
              </a:rPr>
              <a:t> </a:t>
            </a:r>
            <a:r>
              <a:rPr lang="ar-SA" sz="2800" b="1" dirty="0">
                <a:cs typeface="Akhbar MT" pitchFamily="2" charset="-78"/>
              </a:rPr>
              <a:t>خدمة التشخيص:</a:t>
            </a:r>
          </a:p>
          <a:p>
            <a:pPr marL="114300" indent="0">
              <a:buNone/>
            </a:pPr>
            <a:r>
              <a:rPr lang="ar-SA" sz="2800" dirty="0">
                <a:cs typeface="Akhbar MT" pitchFamily="2" charset="-78"/>
              </a:rPr>
              <a:t>- يسعى مركز أبحاث التوحد إلى أن يكون مصدرًا مرجعيًا لكل ما يتعلق بالكشف والتشخيص عن التوحد. ولهذا يقوم المركز بما يلي: </a:t>
            </a:r>
          </a:p>
          <a:p>
            <a:pPr marL="114300" indent="0">
              <a:buNone/>
            </a:pPr>
            <a:r>
              <a:rPr lang="ar-SA" sz="2800" dirty="0">
                <a:cs typeface="Akhbar MT" pitchFamily="2" charset="-78"/>
              </a:rPr>
              <a:t>- ترجمة ومواءمة مختلف المعايير الكشفية المبكرة وأدوات التشخيص وإتاحتها للمجتمع مع جعلها ملائمة لاحتياجاته، وبحيث يتم استخدامها في مختلف المجالات ذات الصلة.</a:t>
            </a:r>
          </a:p>
          <a:p>
            <a:pPr marL="114300" indent="0">
              <a:buNone/>
            </a:pPr>
            <a:r>
              <a:rPr lang="ar-SA" sz="2800" dirty="0">
                <a:cs typeface="Akhbar MT" pitchFamily="2" charset="-78"/>
              </a:rPr>
              <a:t>- تطوير الكادر المحلي لإنجاز هذه العملية ولنقل المعرفة لمختلف الجهات المعنية.</a:t>
            </a:r>
          </a:p>
          <a:p>
            <a:endParaRPr lang="ar-SA" sz="2600" dirty="0"/>
          </a:p>
          <a:p>
            <a:endParaRPr lang="ar-SA" dirty="0"/>
          </a:p>
        </p:txBody>
      </p:sp>
      <p:pic>
        <p:nvPicPr>
          <p:cNvPr id="4" name="Picture 2">
            <a:extLst>
              <a:ext uri="{FF2B5EF4-FFF2-40B4-BE49-F238E27FC236}">
                <a16:creationId xmlns="" xmlns:a16="http://schemas.microsoft.com/office/drawing/2014/main" id="{A93AEFC0-1F5A-47B2-80D3-6C4F0CBC38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4390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36104" y="1340768"/>
            <a:ext cx="7620000" cy="5852120"/>
          </a:xfrm>
        </p:spPr>
        <p:txBody>
          <a:bodyPr>
            <a:normAutofit/>
          </a:bodyPr>
          <a:lstStyle/>
          <a:p>
            <a:r>
              <a:rPr lang="ar-SA" sz="2400" b="1" dirty="0">
                <a:cs typeface="Akhbar MT" pitchFamily="2" charset="-78"/>
              </a:rPr>
              <a:t>يقوم مركز أبحاث التوحد بتوفير إمكانات ووسائل متكاملة للقيام بالعملية التشخيصية، بالإضافة إلى فريق متعدد التخصصات يتكون من:</a:t>
            </a:r>
          </a:p>
          <a:p>
            <a:r>
              <a:rPr lang="ar-SA" sz="2400" dirty="0">
                <a:cs typeface="Akhbar MT" pitchFamily="2" charset="-78"/>
              </a:rPr>
              <a:t>طبيب استشاري</a:t>
            </a:r>
          </a:p>
          <a:p>
            <a:r>
              <a:rPr lang="ar-SA" sz="2400" dirty="0">
                <a:cs typeface="Akhbar MT" pitchFamily="2" charset="-78"/>
              </a:rPr>
              <a:t>أخصائي تربية خاصة</a:t>
            </a:r>
          </a:p>
          <a:p>
            <a:r>
              <a:rPr lang="ar-SA" sz="2400" dirty="0">
                <a:cs typeface="Akhbar MT" pitchFamily="2" charset="-78"/>
              </a:rPr>
              <a:t>أخصائي لغة وتخاطب</a:t>
            </a:r>
          </a:p>
          <a:p>
            <a:r>
              <a:rPr lang="ar-SA" sz="2400" dirty="0">
                <a:cs typeface="Akhbar MT" pitchFamily="2" charset="-78"/>
              </a:rPr>
              <a:t>أخصائي نفسي</a:t>
            </a:r>
          </a:p>
          <a:p>
            <a:r>
              <a:rPr lang="ar-SA" sz="2400" dirty="0">
                <a:cs typeface="Akhbar MT" pitchFamily="2" charset="-78"/>
              </a:rPr>
              <a:t>أخصائي علاج وظيفي</a:t>
            </a:r>
          </a:p>
          <a:p>
            <a:r>
              <a:rPr lang="ar-SA" sz="2400" dirty="0">
                <a:cs typeface="Akhbar MT" pitchFamily="2" charset="-78"/>
              </a:rPr>
              <a:t>أخصائي خدمة </a:t>
            </a:r>
            <a:r>
              <a:rPr lang="ar-SA" sz="2400" dirty="0" err="1">
                <a:cs typeface="Akhbar MT" pitchFamily="2" charset="-78"/>
              </a:rPr>
              <a:t>إجتماعية</a:t>
            </a:r>
            <a:endParaRPr lang="ar-SA" sz="2400" b="1" dirty="0">
              <a:cs typeface="Akhbar MT" pitchFamily="2" charset="-78"/>
            </a:endParaRPr>
          </a:p>
          <a:p>
            <a:r>
              <a:rPr lang="ar-SA" sz="2400" b="1" dirty="0">
                <a:cs typeface="Akhbar MT" pitchFamily="2" charset="-78"/>
              </a:rPr>
              <a:t>الأبحاث:</a:t>
            </a:r>
            <a:endParaRPr lang="ar-SA" sz="2400" dirty="0">
              <a:cs typeface="Akhbar MT" pitchFamily="2" charset="-78"/>
            </a:endParaRPr>
          </a:p>
          <a:p>
            <a:pPr marL="114300" indent="0">
              <a:buNone/>
            </a:pPr>
            <a:r>
              <a:rPr lang="ar-SA" sz="2400" dirty="0">
                <a:cs typeface="Akhbar MT" pitchFamily="2" charset="-78"/>
              </a:rPr>
              <a:t>إجراء أبحاث متقدمة على الجينات المسببة للتوحد في المملكة العربية السعودية. و يقوم ايضاً بإجراء أبحاث خاصة بتطوير أفضل برامج التدخل المبكر من خلال ترجمتها وتقنينها على البيئة العربية. و يتم إجراء أبحاث خاصة بتحليل البيئة اللغوية للأطفال المصابين </a:t>
            </a:r>
            <a:r>
              <a:rPr lang="ar-SA" sz="2400" dirty="0" err="1">
                <a:cs typeface="Akhbar MT" pitchFamily="2" charset="-78"/>
              </a:rPr>
              <a:t>بإضطراب</a:t>
            </a:r>
            <a:r>
              <a:rPr lang="ar-SA" sz="2400" dirty="0">
                <a:cs typeface="Akhbar MT" pitchFamily="2" charset="-78"/>
              </a:rPr>
              <a:t> طيف التوحد وذلك </a:t>
            </a:r>
            <a:r>
              <a:rPr lang="ar-SA" sz="2400" dirty="0" err="1">
                <a:cs typeface="Akhbar MT" pitchFamily="2" charset="-78"/>
              </a:rPr>
              <a:t>بإستخدام</a:t>
            </a:r>
            <a:r>
              <a:rPr lang="ar-SA" sz="2400" dirty="0">
                <a:cs typeface="Akhbar MT" pitchFamily="2" charset="-78"/>
              </a:rPr>
              <a:t> التكنولوجيا المتطورة.</a:t>
            </a:r>
          </a:p>
          <a:p>
            <a:endParaRPr lang="ar-SA" dirty="0"/>
          </a:p>
        </p:txBody>
      </p:sp>
      <p:pic>
        <p:nvPicPr>
          <p:cNvPr id="4" name="Picture 2">
            <a:extLst>
              <a:ext uri="{FF2B5EF4-FFF2-40B4-BE49-F238E27FC236}">
                <a16:creationId xmlns="" xmlns:a16="http://schemas.microsoft.com/office/drawing/2014/main" id="{696CBF09-E54C-4BFA-8595-E5E3636485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7868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93573"/>
            <a:ext cx="7620000" cy="1143000"/>
          </a:xfrm>
        </p:spPr>
        <p:txBody>
          <a:bodyPr/>
          <a:lstStyle/>
          <a:p>
            <a:pPr algn="ctr"/>
            <a:r>
              <a:rPr lang="ar-SA" b="1" dirty="0">
                <a:solidFill>
                  <a:schemeClr val="accent1">
                    <a:lumMod val="75000"/>
                  </a:schemeClr>
                </a:solidFill>
              </a:rPr>
              <a:t/>
            </a:r>
            <a:br>
              <a:rPr lang="ar-SA" b="1" dirty="0">
                <a:solidFill>
                  <a:schemeClr val="accent1">
                    <a:lumMod val="75000"/>
                  </a:schemeClr>
                </a:solidFill>
              </a:rPr>
            </a:br>
            <a:r>
              <a:rPr lang="ar-SA" b="1" dirty="0">
                <a:solidFill>
                  <a:schemeClr val="accent1">
                    <a:lumMod val="75000"/>
                  </a:schemeClr>
                </a:solidFill>
                <a:cs typeface="Akhbar MT" pitchFamily="2" charset="-78"/>
              </a:rPr>
              <a:t>التوعية وخدمة المجتمع:</a:t>
            </a:r>
            <a:r>
              <a:rPr lang="ar-SA" b="1" dirty="0">
                <a:solidFill>
                  <a:schemeClr val="accent1">
                    <a:lumMod val="75000"/>
                  </a:schemeClr>
                </a:solidFill>
              </a:rPr>
              <a:t/>
            </a:r>
            <a:br>
              <a:rPr lang="ar-SA" b="1" dirty="0">
                <a:solidFill>
                  <a:schemeClr val="accent1">
                    <a:lumMod val="75000"/>
                  </a:schemeClr>
                </a:solidFill>
              </a:rPr>
            </a:br>
            <a:endParaRPr lang="ar-SA" b="1" dirty="0">
              <a:solidFill>
                <a:schemeClr val="accent1">
                  <a:lumMod val="75000"/>
                </a:schemeClr>
              </a:solidFill>
            </a:endParaRPr>
          </a:p>
        </p:txBody>
      </p:sp>
      <p:sp>
        <p:nvSpPr>
          <p:cNvPr id="3" name="عنصر نائب للمحتوى 2"/>
          <p:cNvSpPr>
            <a:spLocks noGrp="1"/>
          </p:cNvSpPr>
          <p:nvPr>
            <p:ph idx="1"/>
          </p:nvPr>
        </p:nvSpPr>
        <p:spPr>
          <a:xfrm>
            <a:off x="936104" y="2348880"/>
            <a:ext cx="7620000" cy="5060032"/>
          </a:xfrm>
        </p:spPr>
        <p:txBody>
          <a:bodyPr>
            <a:noAutofit/>
          </a:bodyPr>
          <a:lstStyle/>
          <a:p>
            <a:r>
              <a:rPr lang="ar-SA" sz="2400" dirty="0">
                <a:effectLst/>
                <a:cs typeface="Akhbar MT" pitchFamily="2" charset="-78"/>
              </a:rPr>
              <a:t>يسعى مركز أبحاث التوحد إلى زيادة وعي المجتمع باضطراب طيف التوحد، وخدمته من خلال تثقيف وتوجيه أسَر ذوي هذا الاضطراب من خلال.</a:t>
            </a:r>
            <a:endParaRPr lang="ar-SA" sz="2400" dirty="0">
              <a:cs typeface="Akhbar MT" pitchFamily="2" charset="-78"/>
            </a:endParaRPr>
          </a:p>
          <a:p>
            <a:r>
              <a:rPr lang="ar-SA" sz="2400" b="1" dirty="0">
                <a:cs typeface="Akhbar MT" pitchFamily="2" charset="-78"/>
              </a:rPr>
              <a:t>التعريف </a:t>
            </a:r>
            <a:r>
              <a:rPr lang="ar-SA" sz="2400" dirty="0">
                <a:cs typeface="Akhbar MT" pitchFamily="2" charset="-78"/>
              </a:rPr>
              <a:t/>
            </a:r>
            <a:br>
              <a:rPr lang="ar-SA" sz="2400" dirty="0">
                <a:cs typeface="Akhbar MT" pitchFamily="2" charset="-78"/>
              </a:rPr>
            </a:br>
            <a:r>
              <a:rPr lang="ar-SA" sz="2400" dirty="0">
                <a:cs typeface="Akhbar MT" pitchFamily="2" charset="-78"/>
              </a:rPr>
              <a:t>تعريف المجتمع باضطراب طيف التوحد وأعراضه وأسبابه، وكذلك خيارات العلاج المبنية على البراهين المتوفرة له.</a:t>
            </a:r>
          </a:p>
          <a:p>
            <a:r>
              <a:rPr lang="ar-SA" sz="2400" b="1" dirty="0">
                <a:cs typeface="Akhbar MT" pitchFamily="2" charset="-78"/>
              </a:rPr>
              <a:t>التثقيف </a:t>
            </a:r>
            <a:r>
              <a:rPr lang="ar-SA" sz="2400" dirty="0">
                <a:cs typeface="Akhbar MT" pitchFamily="2" charset="-78"/>
              </a:rPr>
              <a:t/>
            </a:r>
            <a:br>
              <a:rPr lang="ar-SA" sz="2400" dirty="0">
                <a:cs typeface="Akhbar MT" pitchFamily="2" charset="-78"/>
              </a:rPr>
            </a:br>
            <a:r>
              <a:rPr lang="ar-SA" sz="2400" dirty="0">
                <a:cs typeface="Akhbar MT" pitchFamily="2" charset="-78"/>
              </a:rPr>
              <a:t>توجيه الأسر وتثقيف المجتمع في مختلف أنحاء المملكة فيما يتعلق بالخدمات المتاحة، وطرق التشخيص والتدخل، وأهمية الدمج في المجتمع.</a:t>
            </a:r>
          </a:p>
          <a:p>
            <a:r>
              <a:rPr lang="ar-SA" sz="2400" b="1" dirty="0">
                <a:cs typeface="Akhbar MT" pitchFamily="2" charset="-78"/>
              </a:rPr>
              <a:t>التوجيه </a:t>
            </a:r>
            <a:r>
              <a:rPr lang="ar-SA" sz="2400" dirty="0">
                <a:cs typeface="Akhbar MT" pitchFamily="2" charset="-78"/>
              </a:rPr>
              <a:t/>
            </a:r>
            <a:br>
              <a:rPr lang="ar-SA" sz="2400" dirty="0">
                <a:cs typeface="Akhbar MT" pitchFamily="2" charset="-78"/>
              </a:rPr>
            </a:br>
            <a:r>
              <a:rPr lang="ar-SA" sz="2400" dirty="0">
                <a:cs typeface="Akhbar MT" pitchFamily="2" charset="-78"/>
              </a:rPr>
              <a:t>تثقيف الأُسَر وتدريبها على كيفية التعامل مع أطفالهم من خلال ورش العمل والمحاضرات لمساعدتهم على التكيُّف مع التحديات المصاحبة لهذا الاضطراب.</a:t>
            </a:r>
            <a:r>
              <a:rPr lang="ar-SA" sz="2400" dirty="0">
                <a:effectLst/>
              </a:rPr>
              <a:t/>
            </a:r>
            <a:br>
              <a:rPr lang="ar-SA" sz="2400" dirty="0">
                <a:effectLst/>
              </a:rPr>
            </a:br>
            <a:endParaRPr lang="ar-SA" sz="2400" dirty="0"/>
          </a:p>
        </p:txBody>
      </p:sp>
      <p:pic>
        <p:nvPicPr>
          <p:cNvPr id="4" name="Picture 2">
            <a:extLst>
              <a:ext uri="{FF2B5EF4-FFF2-40B4-BE49-F238E27FC236}">
                <a16:creationId xmlns="" xmlns:a16="http://schemas.microsoft.com/office/drawing/2014/main" id="{603431FB-3F2D-408B-8DBC-EC5394B2E4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7997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1052736"/>
            <a:ext cx="7620000" cy="4800600"/>
          </a:xfrm>
        </p:spPr>
        <p:txBody>
          <a:bodyPr>
            <a:normAutofit fontScale="40000" lnSpcReduction="20000"/>
          </a:bodyPr>
          <a:lstStyle/>
          <a:p>
            <a:r>
              <a:rPr lang="ar-SA" sz="8600" b="1" dirty="0">
                <a:solidFill>
                  <a:schemeClr val="accent1">
                    <a:lumMod val="75000"/>
                  </a:schemeClr>
                </a:solidFill>
                <a:cs typeface="Akhbar MT" pitchFamily="2" charset="-78"/>
              </a:rPr>
              <a:t>ما هو التوحد؟</a:t>
            </a:r>
          </a:p>
          <a:p>
            <a:endParaRPr lang="ar-SA" dirty="0">
              <a:cs typeface="Akhbar MT" pitchFamily="2" charset="-78"/>
            </a:endParaRPr>
          </a:p>
          <a:p>
            <a:r>
              <a:rPr lang="ar-SA" sz="6200" dirty="0">
                <a:cs typeface="Akhbar MT" pitchFamily="2" charset="-78"/>
              </a:rPr>
              <a:t>إن التوحد أو ما يعرف باضطراب طيف التوحد يعود لمجموعة من الحالات التي تتسم بالتحديات أو الصعوبات المتعلقة بالمهارات الاجتماعية، والسلوكيات المتكررة، والتواصل غير اللفظي، بالإضافة إلى القوى والاختلافات فريدة. </a:t>
            </a:r>
          </a:p>
          <a:p>
            <a:r>
              <a:rPr lang="ar-SA" sz="6200" dirty="0">
                <a:cs typeface="Akhbar MT" pitchFamily="2" charset="-78"/>
              </a:rPr>
              <a:t>فنحن نعلم الآن أن التوحد ليس نوع واحد فحسب بل عدة أنواع، والتي يعود سببها لمجموعة من العوامل والتأثيرات الوراثية والبيئية المختلفة. إن مصطلح "طيف" يعكس مدى التباين الواسع في التحديات والقوى التي يمتلكها كل طفل مصاب بهذا الاضطراب. فسماته الأكثر وضوحا تكاد أن تظهر ما بين سن الثانية والثالثة. وفي بعض الحالات، يمكن تشخيصه في سن مبكر من 18 شهراً. وإن بعض التأخر </a:t>
            </a:r>
            <a:r>
              <a:rPr lang="ar-SA" sz="6200" dirty="0" err="1">
                <a:cs typeface="Akhbar MT" pitchFamily="2" charset="-78"/>
              </a:rPr>
              <a:t>النمائي</a:t>
            </a:r>
            <a:r>
              <a:rPr lang="ar-SA" sz="6200" dirty="0">
                <a:cs typeface="Akhbar MT" pitchFamily="2" charset="-78"/>
              </a:rPr>
              <a:t> المرتبط بالتوحد يمكن اكتشافه وعلاجه في مرحلة متقدمة كذلك. إن منظمة تنصح أسر أطفال التوحد الذين لديهم شكوك ومخاوف بإجراء الفحص والتدخل المبكر الذي يسهم في تحسين النتائج.</a:t>
            </a:r>
          </a:p>
        </p:txBody>
      </p:sp>
      <p:pic>
        <p:nvPicPr>
          <p:cNvPr id="4" name="Picture 2">
            <a:extLst>
              <a:ext uri="{FF2B5EF4-FFF2-40B4-BE49-F238E27FC236}">
                <a16:creationId xmlns="" xmlns:a16="http://schemas.microsoft.com/office/drawing/2014/main" id="{DC1B365E-6E3B-4BE0-9807-402D4686CA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7110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413812"/>
            <a:ext cx="7620000" cy="1143000"/>
          </a:xfrm>
        </p:spPr>
        <p:txBody>
          <a:bodyPr/>
          <a:lstStyle/>
          <a:p>
            <a:pPr algn="ctr"/>
            <a:r>
              <a:rPr lang="ar-SA" dirty="0"/>
              <a:t/>
            </a:r>
            <a:br>
              <a:rPr lang="ar-SA" dirty="0"/>
            </a:br>
            <a:r>
              <a:rPr lang="ar-SA" b="1" dirty="0">
                <a:cs typeface="Akhbar MT" pitchFamily="2" charset="-78"/>
              </a:rPr>
              <a:t>الأنشطة العامة:</a:t>
            </a:r>
            <a:r>
              <a:rPr lang="ar-SA" dirty="0"/>
              <a:t/>
            </a:r>
            <a:br>
              <a:rPr lang="ar-SA" dirty="0"/>
            </a:br>
            <a:endParaRPr lang="ar-SA" dirty="0"/>
          </a:p>
        </p:txBody>
      </p:sp>
      <p:sp>
        <p:nvSpPr>
          <p:cNvPr id="3" name="عنصر نائب للمحتوى 2"/>
          <p:cNvSpPr>
            <a:spLocks noGrp="1"/>
          </p:cNvSpPr>
          <p:nvPr>
            <p:ph idx="1"/>
          </p:nvPr>
        </p:nvSpPr>
        <p:spPr>
          <a:xfrm>
            <a:off x="755576" y="2708920"/>
            <a:ext cx="7620000" cy="4800600"/>
          </a:xfrm>
        </p:spPr>
        <p:txBody>
          <a:bodyPr>
            <a:normAutofit fontScale="25000" lnSpcReduction="20000"/>
          </a:bodyPr>
          <a:lstStyle/>
          <a:p>
            <a:endParaRPr lang="ar-SA" dirty="0"/>
          </a:p>
          <a:p>
            <a:r>
              <a:rPr lang="ar-SA" sz="12800" dirty="0">
                <a:cs typeface="Akhbar MT" pitchFamily="2" charset="-78"/>
              </a:rPr>
              <a:t>العمل على جعل المركز محورًا للتعاون فيما بين جميع الخبراء العاملين بمستشفى الملك فيصل التخصصي ومركز الأبحاث بمختلف تخصصاتهم ، وأن يكون المركز بؤرة التركيز للتعاون الحالي والمستقبلي مع الشركاء على المستوى الوطني والإقليمي والدولي .</a:t>
            </a:r>
          </a:p>
          <a:p>
            <a:r>
              <a:rPr lang="ar-SA" sz="12800" dirty="0">
                <a:cs typeface="Akhbar MT" pitchFamily="2" charset="-78"/>
              </a:rPr>
              <a:t>تثقيف الأخصائيين والأسر في جميع أنحاء المملكة بحيث يتمكنون من الاستفادة من المعلومات وطرق العلاج التي يعمل مركز أبحاث التوحد على إعدادها .</a:t>
            </a:r>
          </a:p>
          <a:p>
            <a:r>
              <a:rPr lang="ar-SA" sz="12800" dirty="0">
                <a:cs typeface="Akhbar MT" pitchFamily="2" charset="-78"/>
              </a:rPr>
              <a:t>إثبات نجاحنا من خلال أعداد الأطفال المصابين باضطراب طيف التوحد ممن قام المركز بخدمتهم.</a:t>
            </a:r>
          </a:p>
        </p:txBody>
      </p:sp>
      <p:pic>
        <p:nvPicPr>
          <p:cNvPr id="4" name="Picture 2">
            <a:extLst>
              <a:ext uri="{FF2B5EF4-FFF2-40B4-BE49-F238E27FC236}">
                <a16:creationId xmlns="" xmlns:a16="http://schemas.microsoft.com/office/drawing/2014/main" id="{85675382-EEB5-4249-98D1-C09505963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1218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052736"/>
            <a:ext cx="7620000" cy="1143000"/>
          </a:xfrm>
        </p:spPr>
        <p:txBody>
          <a:bodyPr/>
          <a:lstStyle/>
          <a:p>
            <a:pPr algn="ctr"/>
            <a:r>
              <a:rPr lang="ar-SA" b="1" dirty="0">
                <a:cs typeface="Akhbar MT" pitchFamily="2" charset="-78"/>
              </a:rPr>
              <a:t>الأنشطة العامة:</a:t>
            </a:r>
          </a:p>
        </p:txBody>
      </p:sp>
      <p:sp>
        <p:nvSpPr>
          <p:cNvPr id="3" name="عنصر نائب للمحتوى 2"/>
          <p:cNvSpPr>
            <a:spLocks noGrp="1"/>
          </p:cNvSpPr>
          <p:nvPr>
            <p:ph idx="1"/>
          </p:nvPr>
        </p:nvSpPr>
        <p:spPr>
          <a:xfrm>
            <a:off x="755576" y="2057400"/>
            <a:ext cx="7620000" cy="4800600"/>
          </a:xfrm>
        </p:spPr>
        <p:txBody>
          <a:bodyPr>
            <a:normAutofit fontScale="40000" lnSpcReduction="20000"/>
          </a:bodyPr>
          <a:lstStyle/>
          <a:p>
            <a:r>
              <a:rPr lang="ar-SA" sz="9600" dirty="0">
                <a:cs typeface="Akhbar MT" pitchFamily="2" charset="-78"/>
              </a:rPr>
              <a:t>دعم استخدام التقنيات الحديثة في مجال التعلم عن بعد مع الأطفال المصابين باضطراب طيف التوحد الذين يتحدثون باللغة العربية .</a:t>
            </a:r>
          </a:p>
          <a:p>
            <a:r>
              <a:rPr lang="ar-SA" sz="9600" dirty="0">
                <a:cs typeface="Akhbar MT" pitchFamily="2" charset="-78"/>
              </a:rPr>
              <a:t>إثبات قدرة المركز على القيام بالتشخيص القائم على الأبحاث الموثوقة لاضطراب طيف التوحد .</a:t>
            </a:r>
          </a:p>
          <a:p>
            <a:r>
              <a:rPr lang="ar-SA" sz="9600" dirty="0">
                <a:cs typeface="Akhbar MT" pitchFamily="2" charset="-78"/>
              </a:rPr>
              <a:t>الحفاظ على مكانة المركز في طليعة الجهات التي تقوم على إجراء أبحاث اضطراب طيف التوحد ونشرها .</a:t>
            </a:r>
          </a:p>
          <a:p>
            <a:r>
              <a:rPr lang="ar-SA" sz="9600" dirty="0">
                <a:cs typeface="Akhbar MT" pitchFamily="2" charset="-78"/>
              </a:rPr>
              <a:t>استخدام المركز لأحدث الأدوات والبرامج المتعلقة بالجانب الاجتماعي واللغوي لعلاج اضطراب طيف التوحد .</a:t>
            </a:r>
          </a:p>
          <a:p>
            <a:endParaRPr lang="ar-SA" dirty="0"/>
          </a:p>
        </p:txBody>
      </p:sp>
      <p:pic>
        <p:nvPicPr>
          <p:cNvPr id="4" name="Picture 2">
            <a:extLst>
              <a:ext uri="{FF2B5EF4-FFF2-40B4-BE49-F238E27FC236}">
                <a16:creationId xmlns="" xmlns:a16="http://schemas.microsoft.com/office/drawing/2014/main" id="{0B0E276A-4888-43D2-AA49-2C26A4192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421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1714741"/>
            <a:ext cx="7620000" cy="1143000"/>
          </a:xfrm>
        </p:spPr>
        <p:txBody>
          <a:bodyPr/>
          <a:lstStyle/>
          <a:p>
            <a:pPr algn="ctr"/>
            <a:r>
              <a:rPr lang="ar-SA" b="1" dirty="0">
                <a:cs typeface="Akhbar MT" pitchFamily="2" charset="-78"/>
              </a:rPr>
              <a:t>المشاريع الكبرى التابعة لمستشفى الملك فيصل التخصصي ومركز الأبحاث:</a:t>
            </a:r>
          </a:p>
        </p:txBody>
      </p:sp>
      <p:sp>
        <p:nvSpPr>
          <p:cNvPr id="3" name="عنصر نائب للمحتوى 2"/>
          <p:cNvSpPr>
            <a:spLocks noGrp="1"/>
          </p:cNvSpPr>
          <p:nvPr>
            <p:ph idx="1"/>
          </p:nvPr>
        </p:nvSpPr>
        <p:spPr>
          <a:xfrm>
            <a:off x="683568" y="3068960"/>
            <a:ext cx="7620000" cy="3979912"/>
          </a:xfrm>
        </p:spPr>
        <p:txBody>
          <a:bodyPr/>
          <a:lstStyle/>
          <a:p>
            <a:r>
              <a:rPr lang="ar-SA" sz="2800" dirty="0">
                <a:cs typeface="Akhbar MT" pitchFamily="2" charset="-78"/>
              </a:rPr>
              <a:t>مركز الملك عبدالله للأورام وأمراض الكبد.</a:t>
            </a:r>
          </a:p>
          <a:p>
            <a:r>
              <a:rPr lang="ar-SA" sz="2800" dirty="0">
                <a:cs typeface="Akhbar MT" pitchFamily="2" charset="-78"/>
              </a:rPr>
              <a:t>محطة الطاقة الرئيسية.</a:t>
            </a:r>
          </a:p>
          <a:p>
            <a:r>
              <a:rPr lang="ar-SA" sz="2800" dirty="0">
                <a:cs typeface="Akhbar MT" pitchFamily="2" charset="-78"/>
              </a:rPr>
              <a:t>الجناح الخاص.</a:t>
            </a:r>
          </a:p>
          <a:p>
            <a:r>
              <a:rPr lang="ar-SA" sz="2800" dirty="0">
                <a:cs typeface="Akhbar MT" pitchFamily="2" charset="-78"/>
              </a:rPr>
              <a:t>مبنى خدمات الطوارئ.</a:t>
            </a:r>
          </a:p>
          <a:p>
            <a:r>
              <a:rPr lang="ar-SA" sz="2800" dirty="0">
                <a:cs typeface="Akhbar MT" pitchFamily="2" charset="-78"/>
              </a:rPr>
              <a:t>مشروع توسعة مستشفى الملك فيصل التخصصي- جدة.</a:t>
            </a:r>
          </a:p>
        </p:txBody>
      </p:sp>
      <p:pic>
        <p:nvPicPr>
          <p:cNvPr id="4" name="Picture 2">
            <a:extLst>
              <a:ext uri="{FF2B5EF4-FFF2-40B4-BE49-F238E27FC236}">
                <a16:creationId xmlns="" xmlns:a16="http://schemas.microsoft.com/office/drawing/2014/main" id="{9014420D-C866-40D9-BF2E-6EC4B5B115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035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052736"/>
            <a:ext cx="7620000" cy="1143000"/>
          </a:xfrm>
        </p:spPr>
        <p:txBody>
          <a:bodyPr/>
          <a:lstStyle/>
          <a:p>
            <a:pPr algn="ctr"/>
            <a:r>
              <a:rPr lang="ar-SA" b="1" dirty="0">
                <a:cs typeface="Akhbar MT" pitchFamily="2" charset="-78"/>
              </a:rPr>
              <a:t>دليل الخدمات الالكترونية:</a:t>
            </a:r>
          </a:p>
        </p:txBody>
      </p:sp>
      <p:sp>
        <p:nvSpPr>
          <p:cNvPr id="3" name="عنصر نائب للمحتوى 2"/>
          <p:cNvSpPr>
            <a:spLocks noGrp="1"/>
          </p:cNvSpPr>
          <p:nvPr>
            <p:ph idx="1"/>
          </p:nvPr>
        </p:nvSpPr>
        <p:spPr>
          <a:xfrm>
            <a:off x="683568" y="2057400"/>
            <a:ext cx="7620000" cy="4800600"/>
          </a:xfrm>
        </p:spPr>
        <p:txBody>
          <a:bodyPr/>
          <a:lstStyle/>
          <a:p>
            <a:r>
              <a:rPr lang="ar-SA" sz="2400" dirty="0">
                <a:cs typeface="Akhbar MT" pitchFamily="2" charset="-78"/>
              </a:rPr>
              <a:t>يسعى مستشفى الملك فيصل التخصصي و مركز الأبحاث إلى تطوير خدماته باستمرار و تقديمها للمستخدمين بسهولة و يسر بمختلف الطرق، و من منطلق اهتمام المستشفى بالتحول للتعاملات الإلكترونية و التطور الكبير في تقنية المعلومات يعمل المستشفى على أتمت خدماته وتوفير خدمات تفاعلية متكاملة تسهل على المستخدم إتمام طلبه بشكل كامل دون الحاجة لزيارة المستشفى. وعليه يقدم مستشفى الملك فيصل التخصصي و مركز الأبحاث دليلا لخدماته الإلكترونية مع وصف لكل خدمة يسمح لزائر البوابة الإلكترونية من التعرف على الخدمات الإلكترونية المقدمة بالمستشفى و الاستفادة منها بسهولة.</a:t>
            </a:r>
          </a:p>
          <a:p>
            <a:r>
              <a:rPr lang="ar-SA" sz="2400" dirty="0">
                <a:cs typeface="Akhbar MT" pitchFamily="2" charset="-78"/>
              </a:rPr>
              <a:t>الخدمات العامة.</a:t>
            </a:r>
          </a:p>
          <a:p>
            <a:r>
              <a:rPr lang="ar-SA" sz="2400" dirty="0">
                <a:cs typeface="Akhbar MT" pitchFamily="2" charset="-78"/>
              </a:rPr>
              <a:t>خدمات المرضى.</a:t>
            </a:r>
          </a:p>
          <a:p>
            <a:r>
              <a:rPr lang="ar-SA" sz="2400" dirty="0">
                <a:cs typeface="Akhbar MT" pitchFamily="2" charset="-78"/>
              </a:rPr>
              <a:t>خدمات الموارد والمنافسات.</a:t>
            </a:r>
          </a:p>
        </p:txBody>
      </p:sp>
      <p:pic>
        <p:nvPicPr>
          <p:cNvPr id="4" name="Picture 2">
            <a:extLst>
              <a:ext uri="{FF2B5EF4-FFF2-40B4-BE49-F238E27FC236}">
                <a16:creationId xmlns="" xmlns:a16="http://schemas.microsoft.com/office/drawing/2014/main" id="{E738FC46-58B6-4960-95B5-CDEAC50701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6129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1555720"/>
            <a:ext cx="7620000" cy="1143000"/>
          </a:xfrm>
        </p:spPr>
        <p:txBody>
          <a:bodyPr/>
          <a:lstStyle/>
          <a:p>
            <a:pPr algn="r"/>
            <a:r>
              <a:rPr lang="ar-SA" sz="4800" dirty="0">
                <a:cs typeface="Akhbar MT" pitchFamily="2" charset="-78"/>
              </a:rPr>
              <a:t>السمات المحتملة لاضطراب طيف التوحد خلال أي مرحلة عمرية:</a:t>
            </a:r>
          </a:p>
        </p:txBody>
      </p:sp>
      <p:sp>
        <p:nvSpPr>
          <p:cNvPr id="3" name="عنصر نائب للمحتوى 2"/>
          <p:cNvSpPr>
            <a:spLocks noGrp="1"/>
          </p:cNvSpPr>
          <p:nvPr>
            <p:ph idx="1"/>
          </p:nvPr>
        </p:nvSpPr>
        <p:spPr>
          <a:xfrm>
            <a:off x="683568" y="2852936"/>
            <a:ext cx="7620000" cy="4800600"/>
          </a:xfrm>
        </p:spPr>
        <p:txBody>
          <a:bodyPr>
            <a:normAutofit/>
          </a:bodyPr>
          <a:lstStyle/>
          <a:p>
            <a:pPr lvl="0">
              <a:buClr>
                <a:srgbClr val="A9A57C"/>
              </a:buClr>
            </a:pPr>
            <a:r>
              <a:rPr lang="ar-SA" sz="2400" dirty="0">
                <a:solidFill>
                  <a:srgbClr val="2F2B20"/>
                </a:solidFill>
                <a:cs typeface="Akhbar MT" pitchFamily="2" charset="-78"/>
              </a:rPr>
              <a:t>تجنب التواصل البصري وتفضيل العزلة. </a:t>
            </a:r>
          </a:p>
          <a:p>
            <a:pPr lvl="0">
              <a:buClr>
                <a:srgbClr val="A9A57C"/>
              </a:buClr>
            </a:pPr>
            <a:r>
              <a:rPr lang="ar-SA" sz="2400" dirty="0">
                <a:solidFill>
                  <a:srgbClr val="2F2B20"/>
                </a:solidFill>
                <a:cs typeface="Akhbar MT" pitchFamily="2" charset="-78"/>
              </a:rPr>
              <a:t>مواجهة صعوبة في فهم مشاعر الآخرين. </a:t>
            </a:r>
          </a:p>
          <a:p>
            <a:pPr lvl="0">
              <a:buClr>
                <a:srgbClr val="A9A57C"/>
              </a:buClr>
            </a:pPr>
            <a:r>
              <a:rPr lang="ar-SA" sz="2400" dirty="0">
                <a:solidFill>
                  <a:srgbClr val="2F2B20"/>
                </a:solidFill>
                <a:cs typeface="Akhbar MT" pitchFamily="2" charset="-78"/>
              </a:rPr>
              <a:t>التواصل بشكل غير لفظي أو وجود تأخر لغوي. </a:t>
            </a:r>
          </a:p>
          <a:p>
            <a:pPr lvl="0">
              <a:buClr>
                <a:srgbClr val="A9A57C"/>
              </a:buClr>
            </a:pPr>
            <a:r>
              <a:rPr lang="ar-SA" sz="2400" dirty="0">
                <a:solidFill>
                  <a:srgbClr val="2F2B20"/>
                </a:solidFill>
                <a:cs typeface="Akhbar MT" pitchFamily="2" charset="-78"/>
              </a:rPr>
              <a:t>تكرار الكلمات والعبارات مرارًا (</a:t>
            </a:r>
            <a:r>
              <a:rPr lang="ar-SA" sz="2400" dirty="0" err="1">
                <a:solidFill>
                  <a:srgbClr val="2F2B20"/>
                </a:solidFill>
                <a:cs typeface="Akhbar MT" pitchFamily="2" charset="-78"/>
              </a:rPr>
              <a:t>المصاداة</a:t>
            </a:r>
            <a:r>
              <a:rPr lang="ar-SA" sz="2400" dirty="0">
                <a:solidFill>
                  <a:srgbClr val="2F2B20"/>
                </a:solidFill>
                <a:cs typeface="Akhbar MT" pitchFamily="2" charset="-78"/>
              </a:rPr>
              <a:t>).</a:t>
            </a:r>
          </a:p>
          <a:p>
            <a:pPr lvl="0">
              <a:buClr>
                <a:srgbClr val="A9A57C"/>
              </a:buClr>
            </a:pPr>
            <a:r>
              <a:rPr lang="ar-SA" sz="2400" dirty="0">
                <a:solidFill>
                  <a:srgbClr val="2F2B20"/>
                </a:solidFill>
                <a:cs typeface="Akhbar MT" pitchFamily="2" charset="-78"/>
              </a:rPr>
              <a:t>الضيق و الانزعاج من أي تغيير بسيط قد يحدث في الروتين اليومي أو في المحيط. </a:t>
            </a:r>
          </a:p>
          <a:p>
            <a:pPr>
              <a:buClr>
                <a:srgbClr val="A9A57C"/>
              </a:buClr>
            </a:pPr>
            <a:r>
              <a:rPr lang="ar-SA" sz="2400" dirty="0">
                <a:solidFill>
                  <a:srgbClr val="2F2B20"/>
                </a:solidFill>
                <a:cs typeface="Akhbar MT" pitchFamily="2" charset="-78"/>
              </a:rPr>
              <a:t>تكون ردة الفعل غير عادية وشديدة اتجاه الأصوات أو الروائح أو المذاق أو الملمس أو الألوان أو الإضاءة (مشاكل حسية). </a:t>
            </a:r>
          </a:p>
          <a:p>
            <a:pPr lvl="0">
              <a:buClr>
                <a:srgbClr val="A9A57C"/>
              </a:buClr>
            </a:pPr>
            <a:r>
              <a:rPr lang="ar-SA" sz="2400" dirty="0">
                <a:solidFill>
                  <a:srgbClr val="2F2B20"/>
                </a:solidFill>
                <a:cs typeface="Akhbar MT" pitchFamily="2" charset="-78"/>
              </a:rPr>
              <a:t>وجود سلوكيات متكررة كالرفرفة والدوران والهزهزة. </a:t>
            </a:r>
          </a:p>
          <a:p>
            <a:pPr lvl="0">
              <a:buClr>
                <a:srgbClr val="A9A57C"/>
              </a:buClr>
            </a:pPr>
            <a:r>
              <a:rPr lang="ar-SA" sz="2400" dirty="0">
                <a:solidFill>
                  <a:srgbClr val="2F2B20"/>
                </a:solidFill>
                <a:cs typeface="Akhbar MT" pitchFamily="2" charset="-78"/>
              </a:rPr>
              <a:t>وجود اهتمامات مقيدة ومحدودة جداً (نمطية).</a:t>
            </a:r>
          </a:p>
          <a:p>
            <a:endParaRPr lang="ar-SA" sz="2400" dirty="0"/>
          </a:p>
        </p:txBody>
      </p:sp>
      <p:pic>
        <p:nvPicPr>
          <p:cNvPr id="4" name="Picture 2">
            <a:extLst>
              <a:ext uri="{FF2B5EF4-FFF2-40B4-BE49-F238E27FC236}">
                <a16:creationId xmlns="" xmlns:a16="http://schemas.microsoft.com/office/drawing/2014/main" id="{D5882787-AFA7-4B59-9CD4-CAC610FCEA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2289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988839"/>
            <a:ext cx="7772400" cy="1872209"/>
          </a:xfrm>
        </p:spPr>
        <p:txBody>
          <a:bodyPr>
            <a:noAutofit/>
          </a:bodyPr>
          <a:lstStyle/>
          <a:p>
            <a:r>
              <a:rPr lang="ar-SA" sz="2000" dirty="0"/>
              <a:t> </a:t>
            </a:r>
          </a:p>
        </p:txBody>
      </p:sp>
      <p:sp>
        <p:nvSpPr>
          <p:cNvPr id="3" name="عنوان فرعي 2"/>
          <p:cNvSpPr>
            <a:spLocks noGrp="1"/>
          </p:cNvSpPr>
          <p:nvPr>
            <p:ph type="subTitle" idx="1"/>
          </p:nvPr>
        </p:nvSpPr>
        <p:spPr>
          <a:xfrm>
            <a:off x="539552" y="2708920"/>
            <a:ext cx="7342584" cy="3217912"/>
          </a:xfrm>
        </p:spPr>
        <p:txBody>
          <a:bodyPr>
            <a:noAutofit/>
          </a:bodyPr>
          <a:lstStyle/>
          <a:p>
            <a:pPr algn="r"/>
            <a:r>
              <a:rPr lang="ar-SA" sz="2800" dirty="0">
                <a:cs typeface="Akhbar MT" pitchFamily="2" charset="-78"/>
              </a:rPr>
              <a:t>بدأ مركز أبحاث التوحد التابع لمستشفى الملك فيصل التخصصي ومركز الأبحاث بالرياض في تطبيق تقنية حديثة للتحليل اللغوي للأطفال المصابين بالتوحد عبر وضع جهاز صغير الحجم داخل ملابس الطفل يقوم بتسجيل نشاطه اللغوي وتفاعله مع الآخرين خلال حياته اليومية في بيئته المحيطة كالمنزل والمدرسة، يجري لاحقاً تحليل البيانات المسجلة في المركز عبر برمجيات حاسوبية متطورة تساعد المختص على تشخيص حالة الطفل مبكراً بدقة وتقديم العلاج المناسب له.</a:t>
            </a:r>
            <a:r>
              <a:rPr lang="ar-SA" sz="2800" dirty="0"/>
              <a:t/>
            </a:r>
            <a:br>
              <a:rPr lang="ar-SA" sz="2800" dirty="0"/>
            </a:br>
            <a:endParaRPr lang="ar-SA"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1692796" y="1438663"/>
            <a:ext cx="5328592" cy="1015663"/>
          </a:xfrm>
          <a:prstGeom prst="rect">
            <a:avLst/>
          </a:prstGeom>
          <a:noFill/>
          <a:ln>
            <a:noFill/>
          </a:ln>
        </p:spPr>
        <p:txBody>
          <a:bodyPr wrap="square" rtlCol="1">
            <a:spAutoFit/>
          </a:bodyPr>
          <a:lstStyle/>
          <a:p>
            <a:pPr algn="ctr"/>
            <a:r>
              <a:rPr lang="ar-SA" sz="6000" dirty="0">
                <a:solidFill>
                  <a:schemeClr val="accent1">
                    <a:lumMod val="75000"/>
                  </a:schemeClr>
                </a:solidFill>
                <a:cs typeface="Akhbar MT" pitchFamily="2" charset="-78"/>
              </a:rPr>
              <a:t>مركز أبحاث التوحد</a:t>
            </a:r>
          </a:p>
        </p:txBody>
      </p:sp>
    </p:spTree>
    <p:extLst>
      <p:ext uri="{BB962C8B-B14F-4D97-AF65-F5344CB8AC3E}">
        <p14:creationId xmlns:p14="http://schemas.microsoft.com/office/powerpoint/2010/main" val="2285191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cs typeface="Akhbar MT" pitchFamily="2" charset="-78"/>
              </a:rPr>
              <a:t>متى تأسس مركز أبحاث التوحد:</a:t>
            </a:r>
          </a:p>
        </p:txBody>
      </p:sp>
      <p:sp>
        <p:nvSpPr>
          <p:cNvPr id="3" name="عنصر نائب للمحتوى 2"/>
          <p:cNvSpPr>
            <a:spLocks noGrp="1"/>
          </p:cNvSpPr>
          <p:nvPr>
            <p:ph idx="1"/>
          </p:nvPr>
        </p:nvSpPr>
        <p:spPr/>
        <p:txBody>
          <a:bodyPr>
            <a:normAutofit/>
          </a:bodyPr>
          <a:lstStyle/>
          <a:p>
            <a:r>
              <a:rPr lang="ar-SA" dirty="0">
                <a:cs typeface="Akhbar MT" pitchFamily="2" charset="-78"/>
              </a:rPr>
              <a:t>تأسس مركز أبحاث التَّوحُّد بمستشفى الملك فيصل التخصصي ومركز الأبحاث بمنحة مقدمة من الشركة السعودية للصناعات الأساسية «ســابـك» في عـام 2010م، وذلك بهـدف إنشـاء مركز تميُّز لأبحـاث التَّوحُّد ويعمل على ترجمـة مواءمة أحدث الطـرق التشخيصية والعلاجية المبنية على البراهين بالإضافة إلى إجراء أبحاث متقدمة بغرض الوصول لفهم أدق وأعمق لمسببات التوحد والكشف عن سبل التشخيص المبكر، وذلك بالتعاون مع مختلف المراكز المحلية و الإقليمية والعالمية. يقع مركز أبحاث التَّوحُّد في مبنى مستقل داخل مستشفى الملك فيصل التخصصي ومركز الأبحاث في الرياض. وكان المبنى تبرعًا من صاحب السمو الملكي الأمير فيصل بن فهد بن عبدالعزيز - رحمه الله - لمرضى الغسيل الكلوي، ثم تكرم لاحقًا نجله صاحب السمو الملكي الأمير نواف بن فيصل ليكون مقرًا لمركز أبحاث التَّوحُّد. تم تصميم المركز من قِبَل مختصين ذوي خبرة، وبما يلبي احتياجات رعاية وراحة الأطفال وعائلاتهم. حيث يتكون المركز من عيادات الأبحاث وغرف اجتماعية، وجميعها مزودة بكاميرات نظام التليفزيون مغلق الدائرة </a:t>
            </a:r>
            <a:r>
              <a:rPr lang="en-US" dirty="0">
                <a:cs typeface="Akhbar MT" pitchFamily="2" charset="-78"/>
              </a:rPr>
              <a:t>(CCTV)، </a:t>
            </a:r>
            <a:r>
              <a:rPr lang="ar-SA" dirty="0">
                <a:cs typeface="Akhbar MT" pitchFamily="2" charset="-78"/>
              </a:rPr>
              <a:t>وذلك للنقل الحي الداخلي والتسجيل، والذي يُعَدُّ ذا أهمية كبيرة لعملية التشخيص والبحوث.</a:t>
            </a:r>
          </a:p>
        </p:txBody>
      </p:sp>
      <p:pic>
        <p:nvPicPr>
          <p:cNvPr id="4" name="Picture 2">
            <a:extLst>
              <a:ext uri="{FF2B5EF4-FFF2-40B4-BE49-F238E27FC236}">
                <a16:creationId xmlns="" xmlns:a16="http://schemas.microsoft.com/office/drawing/2014/main" id="{D9F062EF-D5CC-4C22-950C-04F1F85F02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4987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2204864"/>
            <a:ext cx="7620000" cy="4800600"/>
          </a:xfrm>
        </p:spPr>
        <p:txBody>
          <a:bodyPr>
            <a:normAutofit/>
          </a:bodyPr>
          <a:lstStyle/>
          <a:p>
            <a:r>
              <a:rPr lang="ar-SA" sz="3200" dirty="0">
                <a:solidFill>
                  <a:schemeClr val="accent1">
                    <a:lumMod val="75000"/>
                  </a:schemeClr>
                </a:solidFill>
                <a:cs typeface="Akhbar MT" pitchFamily="2" charset="-78"/>
              </a:rPr>
              <a:t>رسالة مركز أبحاث التوحد:</a:t>
            </a:r>
            <a:r>
              <a:rPr lang="ar-SA" sz="2800" dirty="0">
                <a:cs typeface="Akhbar MT" pitchFamily="2" charset="-78"/>
              </a:rPr>
              <a:t> أن نصبح مركزًا مرجعيًا لتشخيص اضطراب طيف التوحد والتدخل المبكر، وأن نساهم في رفع مستوى جودة الخدمات في المملكة العربية السعودية و نساعد في عملية الدمج في المجتمع. </a:t>
            </a:r>
          </a:p>
          <a:p>
            <a:endParaRPr lang="ar-SA" sz="2800" dirty="0">
              <a:cs typeface="Akhbar MT" pitchFamily="2" charset="-78"/>
            </a:endParaRPr>
          </a:p>
          <a:p>
            <a:endParaRPr lang="ar-SA" sz="2800" dirty="0">
              <a:cs typeface="Akhbar MT" pitchFamily="2" charset="-78"/>
            </a:endParaRPr>
          </a:p>
          <a:p>
            <a:r>
              <a:rPr lang="ar-SA" sz="3200" dirty="0">
                <a:solidFill>
                  <a:schemeClr val="accent1">
                    <a:lumMod val="75000"/>
                  </a:schemeClr>
                </a:solidFill>
                <a:cs typeface="Akhbar MT" pitchFamily="2" charset="-78"/>
              </a:rPr>
              <a:t>رؤية مركز أبحاث التوحد</a:t>
            </a:r>
            <a:r>
              <a:rPr lang="ar-SA" sz="2800" dirty="0">
                <a:cs typeface="Akhbar MT" pitchFamily="2" charset="-78"/>
              </a:rPr>
              <a:t>: تحقيق الريادة والتميز في مجال أبحاث التوحد.</a:t>
            </a:r>
          </a:p>
        </p:txBody>
      </p:sp>
      <p:pic>
        <p:nvPicPr>
          <p:cNvPr id="4" name="Picture 2">
            <a:extLst>
              <a:ext uri="{FF2B5EF4-FFF2-40B4-BE49-F238E27FC236}">
                <a16:creationId xmlns="" xmlns:a16="http://schemas.microsoft.com/office/drawing/2014/main" id="{FC38D1D6-96FE-4AC4-9D16-EEB559DB2A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6830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2523" y="1409597"/>
            <a:ext cx="7620000" cy="1143000"/>
          </a:xfrm>
        </p:spPr>
        <p:txBody>
          <a:bodyPr/>
          <a:lstStyle/>
          <a:p>
            <a:pPr algn="ctr"/>
            <a:r>
              <a:rPr lang="ar-SA" sz="6000" dirty="0">
                <a:cs typeface="Akhbar MT" pitchFamily="2" charset="-78"/>
              </a:rPr>
              <a:t>الأهداف</a:t>
            </a:r>
          </a:p>
        </p:txBody>
      </p:sp>
      <p:sp>
        <p:nvSpPr>
          <p:cNvPr id="3" name="عنصر نائب للمحتوى 2"/>
          <p:cNvSpPr>
            <a:spLocks noGrp="1"/>
          </p:cNvSpPr>
          <p:nvPr>
            <p:ph idx="1"/>
          </p:nvPr>
        </p:nvSpPr>
        <p:spPr>
          <a:xfrm>
            <a:off x="462523" y="2564904"/>
            <a:ext cx="7620000" cy="4800600"/>
          </a:xfrm>
        </p:spPr>
        <p:txBody>
          <a:bodyPr/>
          <a:lstStyle/>
          <a:p>
            <a:r>
              <a:rPr lang="ar-SA" sz="2800" dirty="0">
                <a:cs typeface="Akhbar MT" pitchFamily="2" charset="-78"/>
              </a:rPr>
              <a:t>تأسيس مراجع عربية من خلال ترجمة أدوات الفحص والتشخيص وأساليب التدخل المبكر للمتحدثين باللغة العربية في مجتمعنا والعالم العربي</a:t>
            </a:r>
          </a:p>
          <a:p>
            <a:r>
              <a:rPr lang="ar-SA" sz="2800" dirty="0">
                <a:cs typeface="Akhbar MT" pitchFamily="2" charset="-78"/>
              </a:rPr>
              <a:t>تقديم التدريب المهني لرفع مستوى الأداء التشخيصي </a:t>
            </a:r>
            <a:r>
              <a:rPr lang="ar-SA" sz="2800" dirty="0" err="1">
                <a:cs typeface="Akhbar MT" pitchFamily="2" charset="-78"/>
              </a:rPr>
              <a:t>والتدخلي</a:t>
            </a:r>
            <a:r>
              <a:rPr lang="ar-SA" sz="2800" dirty="0">
                <a:cs typeface="Akhbar MT" pitchFamily="2" charset="-78"/>
              </a:rPr>
              <a:t> لاضطراب طيف التوحد.</a:t>
            </a:r>
          </a:p>
          <a:p>
            <a:r>
              <a:rPr lang="ar-SA" sz="2800" dirty="0">
                <a:cs typeface="Akhbar MT" pitchFamily="2" charset="-78"/>
              </a:rPr>
              <a:t>إجراء ودعم الأبحاث المتقدمة والقابلة للتطبيق.</a:t>
            </a:r>
          </a:p>
          <a:p>
            <a:r>
              <a:rPr lang="ar-SA" sz="2800" dirty="0">
                <a:cs typeface="Akhbar MT" pitchFamily="2" charset="-78"/>
              </a:rPr>
              <a:t>القيام بالحملات التوعوية للمجتمع</a:t>
            </a:r>
          </a:p>
          <a:p>
            <a:endParaRPr lang="ar-SA" dirty="0"/>
          </a:p>
        </p:txBody>
      </p:sp>
      <p:pic>
        <p:nvPicPr>
          <p:cNvPr id="4" name="Picture 2">
            <a:extLst>
              <a:ext uri="{FF2B5EF4-FFF2-40B4-BE49-F238E27FC236}">
                <a16:creationId xmlns="" xmlns:a16="http://schemas.microsoft.com/office/drawing/2014/main" id="{3E495590-7668-4D4F-94A3-E05ED78149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0868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96752"/>
            <a:ext cx="7620000" cy="1944216"/>
          </a:xfrm>
        </p:spPr>
        <p:txBody>
          <a:bodyPr/>
          <a:lstStyle/>
          <a:p>
            <a:pPr algn="ctr"/>
            <a:r>
              <a:rPr lang="ar-SA" sz="7200" dirty="0">
                <a:cs typeface="Akhbar MT" pitchFamily="2" charset="-78"/>
              </a:rPr>
              <a:t>الخدمات العامة:</a:t>
            </a:r>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604" t="38906" b="21533"/>
          <a:stretch/>
        </p:blipFill>
        <p:spPr bwMode="auto">
          <a:xfrm>
            <a:off x="611560" y="3501008"/>
            <a:ext cx="7560840"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4945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97160"/>
            <a:ext cx="7620000" cy="1143000"/>
          </a:xfrm>
        </p:spPr>
        <p:txBody>
          <a:bodyPr/>
          <a:lstStyle/>
          <a:p>
            <a:pPr algn="ctr"/>
            <a:r>
              <a:rPr lang="ar-SA" b="1" dirty="0">
                <a:cs typeface="Akhbar MT" pitchFamily="2" charset="-78"/>
              </a:rPr>
              <a:t>التدريب والتطوير</a:t>
            </a:r>
            <a:r>
              <a:rPr lang="ar-SA" dirty="0">
                <a:cs typeface="Akhbar MT" pitchFamily="2" charset="-78"/>
              </a:rPr>
              <a:t>:</a:t>
            </a:r>
          </a:p>
        </p:txBody>
      </p:sp>
      <p:sp>
        <p:nvSpPr>
          <p:cNvPr id="3" name="عنصر نائب للمحتوى 2"/>
          <p:cNvSpPr>
            <a:spLocks noGrp="1"/>
          </p:cNvSpPr>
          <p:nvPr>
            <p:ph idx="1"/>
          </p:nvPr>
        </p:nvSpPr>
        <p:spPr>
          <a:xfrm>
            <a:off x="904258" y="1440160"/>
            <a:ext cx="7620000" cy="5589240"/>
          </a:xfrm>
        </p:spPr>
        <p:txBody>
          <a:bodyPr>
            <a:noAutofit/>
          </a:bodyPr>
          <a:lstStyle/>
          <a:p>
            <a:r>
              <a:rPr lang="ar-SA" sz="2400" dirty="0">
                <a:cs typeface="Akhbar MT" pitchFamily="2" charset="-78"/>
              </a:rPr>
              <a:t>البرنامج الوطني السعودي للتطوير المهني لاضطراب طيف التوحد</a:t>
            </a:r>
            <a:endParaRPr lang="en-US" sz="2400" dirty="0">
              <a:cs typeface="Akhbar MT" pitchFamily="2" charset="-78"/>
            </a:endParaRPr>
          </a:p>
          <a:p>
            <a:r>
              <a:rPr lang="ar-SA" sz="2400" dirty="0">
                <a:cs typeface="Akhbar MT" pitchFamily="2" charset="-78"/>
              </a:rPr>
              <a:t> إن البرنامج الوطني السعودي للتطوير المهني لاضطراب طيف التوحد هو أحد برامج مركز  أبحاث التوحد. وتم إعداده بالتعاون مع مؤسسة «التوحد يتكلم - </a:t>
            </a:r>
            <a:r>
              <a:rPr lang="ar-SA" sz="2400" dirty="0" err="1">
                <a:cs typeface="Akhbar MT" pitchFamily="2" charset="-78"/>
              </a:rPr>
              <a:t>Autism</a:t>
            </a:r>
            <a:r>
              <a:rPr lang="ar-SA" sz="2400" dirty="0">
                <a:cs typeface="Akhbar MT" pitchFamily="2" charset="-78"/>
              </a:rPr>
              <a:t> </a:t>
            </a:r>
            <a:r>
              <a:rPr lang="ar-SA" sz="2400" dirty="0" err="1">
                <a:cs typeface="Akhbar MT" pitchFamily="2" charset="-78"/>
              </a:rPr>
              <a:t>Speaks</a:t>
            </a:r>
            <a:r>
              <a:rPr lang="ar-SA" sz="2400" dirty="0">
                <a:cs typeface="Akhbar MT" pitchFamily="2" charset="-78"/>
              </a:rPr>
              <a:t>» نيويورك، الولايات المتحدة الامريكية.</a:t>
            </a:r>
            <a:endParaRPr lang="en-US" sz="2400" dirty="0">
              <a:cs typeface="Akhbar MT" pitchFamily="2" charset="-78"/>
            </a:endParaRPr>
          </a:p>
          <a:p>
            <a:r>
              <a:rPr lang="ar-SA" sz="2400" dirty="0">
                <a:cs typeface="Akhbar MT" pitchFamily="2" charset="-78"/>
              </a:rPr>
              <a:t>رسالة برنامج الوطني السعودي لتطوير البرامج التعليمية للتوحد هي توفير الموارد والتطوير المهني والمساعدة الفنية من أجل زيادة أعداد الأفراد المؤهلين تأهيلا عاليا لخدمة الاطفال والشباب الذين يعانون من اضطرابات طيف التوحد من خلال ما يلي: </a:t>
            </a:r>
          </a:p>
          <a:p>
            <a:pPr lvl="0"/>
            <a:r>
              <a:rPr lang="ar-SA" sz="2400" dirty="0">
                <a:cs typeface="Akhbar MT" pitchFamily="2" charset="-78"/>
              </a:rPr>
              <a:t>تشجيع استعمال أساليب التدريس المثبتة علميا من اجل التعرف والتدخل والتعليم في وقت مبكر لضمان تحقيق أفضل النتائج للطفل (من الرضاعة إلى 22 سنة) وعائلته.</a:t>
            </a:r>
            <a:endParaRPr lang="en-US" sz="2400" dirty="0">
              <a:cs typeface="Akhbar MT" pitchFamily="2" charset="-78"/>
            </a:endParaRPr>
          </a:p>
          <a:p>
            <a:pPr lvl="0"/>
            <a:r>
              <a:rPr lang="ar-SA" sz="2400" dirty="0">
                <a:cs typeface="Akhbar MT" pitchFamily="2" charset="-78"/>
              </a:rPr>
              <a:t>توفير التطوير المهني المبني على النتائج والمستديم، وكذلك المساعدة الفنية، على نحو يُحقق الاستغلال الأمثل للموارد.</a:t>
            </a:r>
            <a:endParaRPr lang="en-US" sz="2400" dirty="0">
              <a:cs typeface="Akhbar MT" pitchFamily="2" charset="-78"/>
            </a:endParaRPr>
          </a:p>
          <a:p>
            <a:pPr lvl="0"/>
            <a:r>
              <a:rPr lang="ar-SA" sz="2400" dirty="0">
                <a:cs typeface="Akhbar MT" pitchFamily="2" charset="-78"/>
              </a:rPr>
              <a:t>تأسيس برامج نموذجية تعرض طرق التدريس المثبتة علميًا.</a:t>
            </a:r>
            <a:endParaRPr lang="en-US" sz="2400" dirty="0">
              <a:cs typeface="Akhbar MT" pitchFamily="2" charset="-78"/>
            </a:endParaRPr>
          </a:p>
          <a:p>
            <a:pPr lvl="0"/>
            <a:r>
              <a:rPr lang="ar-SA" sz="2400" dirty="0">
                <a:cs typeface="Akhbar MT" pitchFamily="2" charset="-78"/>
              </a:rPr>
              <a:t>تقييم/ قياس النتائج ذات العلاقة بالطفل والأسرة والمدرب وعلى مستوى النظام.</a:t>
            </a:r>
            <a:endParaRPr lang="en-US" sz="2400" dirty="0">
              <a:cs typeface="Akhbar MT" pitchFamily="2" charset="-78"/>
            </a:endParaRPr>
          </a:p>
          <a:p>
            <a:pPr marL="114300" indent="0">
              <a:buNone/>
            </a:pPr>
            <a:endParaRPr lang="ar-SA" sz="1800" dirty="0"/>
          </a:p>
        </p:txBody>
      </p:sp>
      <p:pic>
        <p:nvPicPr>
          <p:cNvPr id="4" name="Picture 2">
            <a:extLst>
              <a:ext uri="{FF2B5EF4-FFF2-40B4-BE49-F238E27FC236}">
                <a16:creationId xmlns="" xmlns:a16="http://schemas.microsoft.com/office/drawing/2014/main" id="{F803C2B0-8858-41A9-9B24-4FBC8B6956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7220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2906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أخضر أصفر">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440</TotalTime>
  <Words>1800</Words>
  <Application>Microsoft Office PowerPoint</Application>
  <PresentationFormat>عرض على الشاشة (3:4)‏</PresentationFormat>
  <Paragraphs>131</Paragraphs>
  <Slides>23</Slides>
  <Notes>1</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23</vt:i4>
      </vt:variant>
    </vt:vector>
  </HeadingPairs>
  <TitlesOfParts>
    <vt:vector size="29" baseType="lpstr">
      <vt:lpstr>Akhbar MT</vt:lpstr>
      <vt:lpstr>Arial</vt:lpstr>
      <vt:lpstr>Calibri</vt:lpstr>
      <vt:lpstr>Cambria</vt:lpstr>
      <vt:lpstr>Times New Roman</vt:lpstr>
      <vt:lpstr>تجاور</vt:lpstr>
      <vt:lpstr>عرض تقديمي في PowerPoint</vt:lpstr>
      <vt:lpstr>عرض تقديمي في PowerPoint</vt:lpstr>
      <vt:lpstr>السمات المحتملة لاضطراب طيف التوحد خلال أي مرحلة عمرية:</vt:lpstr>
      <vt:lpstr> </vt:lpstr>
      <vt:lpstr>متى تأسس مركز أبحاث التوحد:</vt:lpstr>
      <vt:lpstr>عرض تقديمي في PowerPoint</vt:lpstr>
      <vt:lpstr>الأهداف</vt:lpstr>
      <vt:lpstr>الخدمات العامة:</vt:lpstr>
      <vt:lpstr>التدريب والتطوير:</vt:lpstr>
      <vt:lpstr>التدريب والتطور:</vt:lpstr>
      <vt:lpstr>التدريب والتطور:</vt:lpstr>
      <vt:lpstr>التدريب والتطور:</vt:lpstr>
      <vt:lpstr>التدريب والتطور:</vt:lpstr>
      <vt:lpstr>التدريب والتطور:</vt:lpstr>
      <vt:lpstr>عرض تقديمي في PowerPoint</vt:lpstr>
      <vt:lpstr>التدريب والتعليم:</vt:lpstr>
      <vt:lpstr>عرض تقديمي في PowerPoint</vt:lpstr>
      <vt:lpstr>عرض تقديمي في PowerPoint</vt:lpstr>
      <vt:lpstr> التوعية وخدمة المجتمع: </vt:lpstr>
      <vt:lpstr> الأنشطة العامة: </vt:lpstr>
      <vt:lpstr>الأنشطة العامة:</vt:lpstr>
      <vt:lpstr>المشاريع الكبرى التابعة لمستشفى الملك فيصل التخصصي ومركز الأبحاث:</vt:lpstr>
      <vt:lpstr>دليل الخدمات الالكترونية: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بدأ مركز أبحاث التوحد التابع لمستشفى الملك فيصل التخصصي ومركز الأبحاث بالرياض في تطبيق تقنية حديثة للتحليل اللغوي للأطفال المصابين بالتوحد عبر وضع جهاز صغير الحجم داخل ملابس الطفل يقوم بتسجيل نشاطه اللغوي وتفاعله مع الآخرين خلال حياته اليومية في بيئته المحيطة كالمنزل والمدرسة، يجري لاحقاً تحليل البيانات المسجلة في المركز عبر برمجيات حاسوبية متطورة تساعد المختص على تشخيص حالة الطفل مبكراً بدقة وتقديم العلاج المناسب له.</dc:title>
  <dc:creator>CQMPAQ</dc:creator>
  <cp:lastModifiedBy>MacbookPro</cp:lastModifiedBy>
  <cp:revision>30</cp:revision>
  <dcterms:created xsi:type="dcterms:W3CDTF">2017-11-07T14:56:47Z</dcterms:created>
  <dcterms:modified xsi:type="dcterms:W3CDTF">2017-12-11T19:16:03Z</dcterms:modified>
</cp:coreProperties>
</file>