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810" r:id="rId4"/>
  </p:sldMasterIdLst>
  <p:notesMasterIdLst>
    <p:notesMasterId r:id="rId44"/>
  </p:notesMasterIdLst>
  <p:sldIdLst>
    <p:sldId id="639" r:id="rId5"/>
    <p:sldId id="606" r:id="rId6"/>
    <p:sldId id="607" r:id="rId7"/>
    <p:sldId id="608" r:id="rId8"/>
    <p:sldId id="640" r:id="rId9"/>
    <p:sldId id="641" r:id="rId10"/>
    <p:sldId id="642" r:id="rId11"/>
    <p:sldId id="648" r:id="rId12"/>
    <p:sldId id="649" r:id="rId13"/>
    <p:sldId id="650" r:id="rId14"/>
    <p:sldId id="651" r:id="rId15"/>
    <p:sldId id="652" r:id="rId16"/>
    <p:sldId id="653" r:id="rId17"/>
    <p:sldId id="654" r:id="rId18"/>
    <p:sldId id="655" r:id="rId19"/>
    <p:sldId id="656" r:id="rId20"/>
    <p:sldId id="657" r:id="rId21"/>
    <p:sldId id="658" r:id="rId22"/>
    <p:sldId id="659" r:id="rId23"/>
    <p:sldId id="660" r:id="rId24"/>
    <p:sldId id="661" r:id="rId25"/>
    <p:sldId id="662" r:id="rId26"/>
    <p:sldId id="663" r:id="rId27"/>
    <p:sldId id="664" r:id="rId28"/>
    <p:sldId id="679" r:id="rId29"/>
    <p:sldId id="665" r:id="rId30"/>
    <p:sldId id="666" r:id="rId31"/>
    <p:sldId id="667" r:id="rId32"/>
    <p:sldId id="668" r:id="rId33"/>
    <p:sldId id="669" r:id="rId34"/>
    <p:sldId id="670" r:id="rId35"/>
    <p:sldId id="671" r:id="rId36"/>
    <p:sldId id="672" r:id="rId37"/>
    <p:sldId id="673" r:id="rId38"/>
    <p:sldId id="674" r:id="rId39"/>
    <p:sldId id="675" r:id="rId40"/>
    <p:sldId id="676" r:id="rId41"/>
    <p:sldId id="677" r:id="rId42"/>
    <p:sldId id="678" r:id="rId43"/>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2929"/>
    <a:srgbClr val="0000CC"/>
    <a:srgbClr val="6600CC"/>
    <a:srgbClr val="9933FF"/>
    <a:srgbClr val="FFCCFF"/>
    <a:srgbClr val="CC99FF"/>
    <a:srgbClr val="CCCCF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5" autoAdjust="0"/>
    <p:restoredTop sz="94674" autoAdjust="0"/>
  </p:normalViewPr>
  <p:slideViewPr>
    <p:cSldViewPr>
      <p:cViewPr>
        <p:scale>
          <a:sx n="94" d="100"/>
          <a:sy n="94" d="100"/>
        </p:scale>
        <p:origin x="-882" y="-72"/>
      </p:cViewPr>
      <p:guideLst>
        <p:guide orient="horz" pos="2160"/>
        <p:guide pos="2880"/>
      </p:guideLst>
    </p:cSldViewPr>
  </p:slideViewPr>
  <p:outlineViewPr>
    <p:cViewPr>
      <p:scale>
        <a:sx n="33" d="100"/>
        <a:sy n="33" d="100"/>
      </p:scale>
      <p:origin x="54" y="28092"/>
    </p:cViewPr>
  </p:outlineViewPr>
  <p:notesTextViewPr>
    <p:cViewPr>
      <p:scale>
        <a:sx n="100" d="100"/>
        <a:sy n="100" d="100"/>
      </p:scale>
      <p:origin x="0" y="0"/>
    </p:cViewPr>
  </p:notesTextViewPr>
  <p:sorterViewPr>
    <p:cViewPr>
      <p:scale>
        <a:sx n="66" d="100"/>
        <a:sy n="66" d="100"/>
      </p:scale>
      <p:origin x="0" y="3744"/>
    </p:cViewPr>
  </p:sorterViewPr>
  <p:notesViewPr>
    <p:cSldViewPr>
      <p:cViewPr>
        <p:scale>
          <a:sx n="75" d="100"/>
          <a:sy n="75" d="100"/>
        </p:scale>
        <p:origin x="-1320" y="111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atin typeface="Times New Roman" charset="0"/>
              </a:defRPr>
            </a:lvl1pPr>
          </a:lstStyle>
          <a:p>
            <a:pPr>
              <a:defRPr/>
            </a:pPr>
            <a:endParaRPr lang="en-US"/>
          </a:p>
        </p:txBody>
      </p:sp>
      <p:sp>
        <p:nvSpPr>
          <p:cNvPr id="4198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atin typeface="Times New Roman" charset="0"/>
              </a:defRPr>
            </a:lvl1pPr>
          </a:lstStyle>
          <a:p>
            <a:pPr>
              <a:defRPr/>
            </a:pPr>
            <a:endParaRPr lang="en-US"/>
          </a:p>
        </p:txBody>
      </p:sp>
      <p:sp>
        <p:nvSpPr>
          <p:cNvPr id="10035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98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99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Times New Roman" charset="0"/>
              </a:defRPr>
            </a:lvl1pPr>
          </a:lstStyle>
          <a:p>
            <a:pPr>
              <a:defRPr/>
            </a:pPr>
            <a:endParaRPr lang="en-US"/>
          </a:p>
        </p:txBody>
      </p:sp>
      <p:sp>
        <p:nvSpPr>
          <p:cNvPr id="4199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atin typeface="Times New Roman" charset="0"/>
                <a:cs typeface="Times New Roman" charset="0"/>
              </a:defRPr>
            </a:lvl1pPr>
          </a:lstStyle>
          <a:p>
            <a:pPr>
              <a:defRPr/>
            </a:pPr>
            <a:fld id="{7E0EBEFC-0E05-4911-82AA-FB027C1B4821}" type="slidenum">
              <a:rPr lang="ar-SA"/>
              <a:pPr>
                <a:defRPr/>
              </a:pPr>
              <a:t>‹#›</a:t>
            </a:fld>
            <a:endParaRPr lang="en-US"/>
          </a:p>
        </p:txBody>
      </p:sp>
    </p:spTree>
    <p:extLst>
      <p:ext uri="{BB962C8B-B14F-4D97-AF65-F5344CB8AC3E}">
        <p14:creationId xmlns:p14="http://schemas.microsoft.com/office/powerpoint/2010/main" val="36560221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pPr>
              <a:defRPr/>
            </a:pPr>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r>
              <a:rPr lang="en-US" smtClean="0"/>
              <a:t>Lilac Safadi                                                                                                  Transaction Management</a:t>
            </a:r>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pPr>
              <a:defRPr/>
            </a:pPr>
            <a:fld id="{8F8D780B-C889-4F13-9178-4738C82F6D93}" type="slidenum">
              <a:rPr lang="ar-SA"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en-US"/>
          </a:p>
        </p:txBody>
      </p:sp>
      <p:sp>
        <p:nvSpPr>
          <p:cNvPr id="5" name="Footer Placeholder 4"/>
          <p:cNvSpPr>
            <a:spLocks noGrp="1"/>
          </p:cNvSpPr>
          <p:nvPr>
            <p:ph type="ftr" sz="quarter" idx="11"/>
          </p:nvPr>
        </p:nvSpPr>
        <p:spPr/>
        <p:txBody>
          <a:bodyPr/>
          <a:lstStyle>
            <a:extLst/>
          </a:lstStyle>
          <a:p>
            <a:pPr>
              <a:defRPr/>
            </a:pPr>
            <a:r>
              <a:rPr lang="en-US" smtClean="0"/>
              <a:t>Lilac Safadi                                                                                                  Transaction Management</a:t>
            </a:r>
            <a:endParaRPr lang="en-US"/>
          </a:p>
        </p:txBody>
      </p:sp>
      <p:sp>
        <p:nvSpPr>
          <p:cNvPr id="6" name="Slide Number Placeholder 5"/>
          <p:cNvSpPr>
            <a:spLocks noGrp="1"/>
          </p:cNvSpPr>
          <p:nvPr>
            <p:ph type="sldNum" sz="quarter" idx="12"/>
          </p:nvPr>
        </p:nvSpPr>
        <p:spPr/>
        <p:txBody>
          <a:bodyPr/>
          <a:lstStyle>
            <a:extLst/>
          </a:lstStyle>
          <a:p>
            <a:pPr>
              <a:defRPr/>
            </a:pPr>
            <a:fld id="{6A4D27A1-0654-4E98-92D9-512846085D86}" type="slidenum">
              <a:rPr lang="ar-SA"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en-US"/>
          </a:p>
        </p:txBody>
      </p:sp>
      <p:sp>
        <p:nvSpPr>
          <p:cNvPr id="5" name="Footer Placeholder 4"/>
          <p:cNvSpPr>
            <a:spLocks noGrp="1"/>
          </p:cNvSpPr>
          <p:nvPr>
            <p:ph type="ftr" sz="quarter" idx="11"/>
          </p:nvPr>
        </p:nvSpPr>
        <p:spPr/>
        <p:txBody>
          <a:bodyPr/>
          <a:lstStyle>
            <a:extLst/>
          </a:lstStyle>
          <a:p>
            <a:pPr>
              <a:defRPr/>
            </a:pPr>
            <a:r>
              <a:rPr lang="en-US" smtClean="0"/>
              <a:t>Lilac Safadi                                                                                                  Transaction Management</a:t>
            </a:r>
            <a:endParaRPr lang="en-US"/>
          </a:p>
        </p:txBody>
      </p:sp>
      <p:sp>
        <p:nvSpPr>
          <p:cNvPr id="6" name="Slide Number Placeholder 5"/>
          <p:cNvSpPr>
            <a:spLocks noGrp="1"/>
          </p:cNvSpPr>
          <p:nvPr>
            <p:ph type="sldNum" sz="quarter" idx="12"/>
          </p:nvPr>
        </p:nvSpPr>
        <p:spPr/>
        <p:txBody>
          <a:bodyPr/>
          <a:lstStyle>
            <a:extLst/>
          </a:lstStyle>
          <a:p>
            <a:pPr>
              <a:defRPr/>
            </a:pPr>
            <a:fld id="{43AD17A0-63CF-486C-BEED-B94D37BE6B10}" type="slidenum">
              <a:rPr lang="ar-SA"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en-US"/>
          </a:p>
        </p:txBody>
      </p:sp>
      <p:sp>
        <p:nvSpPr>
          <p:cNvPr id="5" name="Footer Placeholder 4"/>
          <p:cNvSpPr>
            <a:spLocks noGrp="1"/>
          </p:cNvSpPr>
          <p:nvPr>
            <p:ph type="ftr" sz="quarter" idx="11"/>
          </p:nvPr>
        </p:nvSpPr>
        <p:spPr/>
        <p:txBody>
          <a:bodyPr/>
          <a:lstStyle>
            <a:extLst/>
          </a:lstStyle>
          <a:p>
            <a:pPr>
              <a:defRPr/>
            </a:pPr>
            <a:r>
              <a:rPr lang="en-US" smtClean="0"/>
              <a:t>Lilac Safadi                                                                                                  Transaction Management</a:t>
            </a:r>
            <a:endParaRPr lang="en-US"/>
          </a:p>
        </p:txBody>
      </p:sp>
      <p:sp>
        <p:nvSpPr>
          <p:cNvPr id="6" name="Slide Number Placeholder 5"/>
          <p:cNvSpPr>
            <a:spLocks noGrp="1"/>
          </p:cNvSpPr>
          <p:nvPr>
            <p:ph type="sldNum" sz="quarter" idx="12"/>
          </p:nvPr>
        </p:nvSpPr>
        <p:spPr/>
        <p:txBody>
          <a:bodyPr/>
          <a:lstStyle>
            <a:extLst/>
          </a:lstStyle>
          <a:p>
            <a:pPr>
              <a:defRPr/>
            </a:pPr>
            <a:fld id="{6A6292AE-6C89-4573-BF11-8477FFCF3494}" type="slidenum">
              <a:rPr lang="ar-SA" smtClean="0"/>
              <a:pPr>
                <a:defRPr/>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pPr>
              <a:defRPr/>
            </a:pPr>
            <a:endParaRPr lang="en-US"/>
          </a:p>
        </p:txBody>
      </p:sp>
      <p:sp>
        <p:nvSpPr>
          <p:cNvPr id="5" name="Footer Placeholder 4"/>
          <p:cNvSpPr>
            <a:spLocks noGrp="1"/>
          </p:cNvSpPr>
          <p:nvPr>
            <p:ph type="ftr" sz="quarter" idx="11"/>
          </p:nvPr>
        </p:nvSpPr>
        <p:spPr/>
        <p:txBody>
          <a:bodyPr/>
          <a:lstStyle>
            <a:extLst/>
          </a:lstStyle>
          <a:p>
            <a:pPr>
              <a:defRPr/>
            </a:pPr>
            <a:r>
              <a:rPr lang="en-US" smtClean="0"/>
              <a:t>Lilac Safadi                                                                                                  Transaction Management</a:t>
            </a:r>
            <a:endParaRPr lang="en-US"/>
          </a:p>
        </p:txBody>
      </p:sp>
      <p:sp>
        <p:nvSpPr>
          <p:cNvPr id="6" name="Slide Number Placeholder 5"/>
          <p:cNvSpPr>
            <a:spLocks noGrp="1"/>
          </p:cNvSpPr>
          <p:nvPr>
            <p:ph type="sldNum" sz="quarter" idx="12"/>
          </p:nvPr>
        </p:nvSpPr>
        <p:spPr/>
        <p:txBody>
          <a:bodyPr/>
          <a:lstStyle>
            <a:extLst/>
          </a:lstStyle>
          <a:p>
            <a:pPr>
              <a:defRPr/>
            </a:pPr>
            <a:fld id="{6B2C7466-C7AF-4FD9-80BE-06BA0BB98B11}" type="slidenum">
              <a:rPr lang="ar-SA" smtClean="0"/>
              <a:pPr>
                <a:defRPr/>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endParaRPr lang="en-US"/>
          </a:p>
        </p:txBody>
      </p:sp>
      <p:sp>
        <p:nvSpPr>
          <p:cNvPr id="6" name="Footer Placeholder 5"/>
          <p:cNvSpPr>
            <a:spLocks noGrp="1"/>
          </p:cNvSpPr>
          <p:nvPr>
            <p:ph type="ftr" sz="quarter" idx="11"/>
          </p:nvPr>
        </p:nvSpPr>
        <p:spPr/>
        <p:txBody>
          <a:bodyPr/>
          <a:lstStyle>
            <a:extLst/>
          </a:lstStyle>
          <a:p>
            <a:pPr>
              <a:defRPr/>
            </a:pPr>
            <a:r>
              <a:rPr lang="en-US" smtClean="0"/>
              <a:t>Lilac Safadi                                                                                                  Transaction Management</a:t>
            </a:r>
            <a:endParaRPr lang="en-US"/>
          </a:p>
        </p:txBody>
      </p:sp>
      <p:sp>
        <p:nvSpPr>
          <p:cNvPr id="7" name="Slide Number Placeholder 6"/>
          <p:cNvSpPr>
            <a:spLocks noGrp="1"/>
          </p:cNvSpPr>
          <p:nvPr>
            <p:ph type="sldNum" sz="quarter" idx="12"/>
          </p:nvPr>
        </p:nvSpPr>
        <p:spPr/>
        <p:txBody>
          <a:bodyPr/>
          <a:lstStyle>
            <a:extLst/>
          </a:lstStyle>
          <a:p>
            <a:pPr>
              <a:defRPr/>
            </a:pPr>
            <a:fld id="{5120F055-CB69-44A4-90B2-CA6E17292EDA}" type="slidenum">
              <a:rPr lang="ar-SA" smtClean="0"/>
              <a:pPr>
                <a:defRPr/>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pPr>
              <a:defRPr/>
            </a:pPr>
            <a:endParaRPr lang="en-US"/>
          </a:p>
        </p:txBody>
      </p:sp>
      <p:sp>
        <p:nvSpPr>
          <p:cNvPr id="8" name="Footer Placeholder 7"/>
          <p:cNvSpPr>
            <a:spLocks noGrp="1"/>
          </p:cNvSpPr>
          <p:nvPr>
            <p:ph type="ftr" sz="quarter" idx="11"/>
          </p:nvPr>
        </p:nvSpPr>
        <p:spPr/>
        <p:txBody>
          <a:bodyPr/>
          <a:lstStyle>
            <a:extLst/>
          </a:lstStyle>
          <a:p>
            <a:pPr>
              <a:defRPr/>
            </a:pPr>
            <a:r>
              <a:rPr lang="en-US" smtClean="0"/>
              <a:t>Lilac Safadi                                                                                                  Transaction Management</a:t>
            </a:r>
            <a:endParaRPr lang="en-US"/>
          </a:p>
        </p:txBody>
      </p:sp>
      <p:sp>
        <p:nvSpPr>
          <p:cNvPr id="9" name="Slide Number Placeholder 8"/>
          <p:cNvSpPr>
            <a:spLocks noGrp="1"/>
          </p:cNvSpPr>
          <p:nvPr>
            <p:ph type="sldNum" sz="quarter" idx="12"/>
          </p:nvPr>
        </p:nvSpPr>
        <p:spPr/>
        <p:txBody>
          <a:bodyPr/>
          <a:lstStyle>
            <a:extLst/>
          </a:lstStyle>
          <a:p>
            <a:pPr>
              <a:defRPr/>
            </a:pPr>
            <a:fld id="{FD252F2D-A9BC-4E1B-A4A4-2046BB388809}" type="slidenum">
              <a:rPr lang="ar-SA" smtClean="0"/>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pPr>
              <a:defRPr/>
            </a:pPr>
            <a:endParaRPr lang="en-US"/>
          </a:p>
        </p:txBody>
      </p:sp>
      <p:sp>
        <p:nvSpPr>
          <p:cNvPr id="4" name="Footer Placeholder 3"/>
          <p:cNvSpPr>
            <a:spLocks noGrp="1"/>
          </p:cNvSpPr>
          <p:nvPr>
            <p:ph type="ftr" sz="quarter" idx="11"/>
          </p:nvPr>
        </p:nvSpPr>
        <p:spPr/>
        <p:txBody>
          <a:bodyPr/>
          <a:lstStyle>
            <a:extLst/>
          </a:lstStyle>
          <a:p>
            <a:pPr>
              <a:defRPr/>
            </a:pPr>
            <a:r>
              <a:rPr lang="en-US" smtClean="0"/>
              <a:t>Lilac Safadi                                                                                                  Transaction Management</a:t>
            </a:r>
            <a:endParaRPr lang="en-US"/>
          </a:p>
        </p:txBody>
      </p:sp>
      <p:sp>
        <p:nvSpPr>
          <p:cNvPr id="5" name="Slide Number Placeholder 4"/>
          <p:cNvSpPr>
            <a:spLocks noGrp="1"/>
          </p:cNvSpPr>
          <p:nvPr>
            <p:ph type="sldNum" sz="quarter" idx="12"/>
          </p:nvPr>
        </p:nvSpPr>
        <p:spPr/>
        <p:txBody>
          <a:bodyPr/>
          <a:lstStyle>
            <a:extLst/>
          </a:lstStyle>
          <a:p>
            <a:pPr>
              <a:defRPr/>
            </a:pPr>
            <a:fld id="{48ACEFC2-A71A-4360-877F-C700F8224A29}" type="slidenum">
              <a:rPr lang="ar-SA" smtClean="0"/>
              <a:pPr>
                <a:defRPr/>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pPr>
              <a:defRPr/>
            </a:pPr>
            <a:endParaRPr lang="en-US"/>
          </a:p>
        </p:txBody>
      </p:sp>
      <p:sp>
        <p:nvSpPr>
          <p:cNvPr id="3" name="Footer Placeholder 2"/>
          <p:cNvSpPr>
            <a:spLocks noGrp="1"/>
          </p:cNvSpPr>
          <p:nvPr>
            <p:ph type="ftr" sz="quarter" idx="11"/>
          </p:nvPr>
        </p:nvSpPr>
        <p:spPr/>
        <p:txBody>
          <a:bodyPr/>
          <a:lstStyle>
            <a:extLst/>
          </a:lstStyle>
          <a:p>
            <a:pPr>
              <a:defRPr/>
            </a:pPr>
            <a:r>
              <a:rPr lang="en-US" smtClean="0"/>
              <a:t>Lilac Safadi                                                                                                  Transaction Management</a:t>
            </a:r>
            <a:endParaRPr lang="en-US"/>
          </a:p>
        </p:txBody>
      </p:sp>
      <p:sp>
        <p:nvSpPr>
          <p:cNvPr id="4" name="Slide Number Placeholder 3"/>
          <p:cNvSpPr>
            <a:spLocks noGrp="1"/>
          </p:cNvSpPr>
          <p:nvPr>
            <p:ph type="sldNum" sz="quarter" idx="12"/>
          </p:nvPr>
        </p:nvSpPr>
        <p:spPr/>
        <p:txBody>
          <a:bodyPr/>
          <a:lstStyle>
            <a:extLst/>
          </a:lstStyle>
          <a:p>
            <a:pPr>
              <a:defRPr/>
            </a:pPr>
            <a:fld id="{4AE89BDA-A608-4029-AF9F-7141186B4FAF}" type="slidenum">
              <a:rPr lang="ar-SA"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pPr>
              <a:defRPr/>
            </a:pPr>
            <a:endParaRPr lang="en-US"/>
          </a:p>
        </p:txBody>
      </p:sp>
      <p:sp>
        <p:nvSpPr>
          <p:cNvPr id="6" name="Footer Placeholder 5"/>
          <p:cNvSpPr>
            <a:spLocks noGrp="1"/>
          </p:cNvSpPr>
          <p:nvPr>
            <p:ph type="ftr" sz="quarter" idx="11"/>
          </p:nvPr>
        </p:nvSpPr>
        <p:spPr/>
        <p:txBody>
          <a:bodyPr/>
          <a:lstStyle>
            <a:extLst/>
          </a:lstStyle>
          <a:p>
            <a:pPr>
              <a:defRPr/>
            </a:pPr>
            <a:r>
              <a:rPr lang="en-US" smtClean="0"/>
              <a:t>Lilac Safadi                                                                                                  Transaction Management</a:t>
            </a:r>
            <a:endParaRPr lang="en-US"/>
          </a:p>
        </p:txBody>
      </p:sp>
      <p:sp>
        <p:nvSpPr>
          <p:cNvPr id="7" name="Slide Number Placeholder 6"/>
          <p:cNvSpPr>
            <a:spLocks noGrp="1"/>
          </p:cNvSpPr>
          <p:nvPr>
            <p:ph type="sldNum" sz="quarter" idx="12"/>
          </p:nvPr>
        </p:nvSpPr>
        <p:spPr/>
        <p:txBody>
          <a:bodyPr/>
          <a:lstStyle>
            <a:extLst/>
          </a:lstStyle>
          <a:p>
            <a:pPr>
              <a:defRPr/>
            </a:pPr>
            <a:fld id="{EADE75D2-B1C6-41EC-B792-C251D66D3692}" type="slidenum">
              <a:rPr lang="ar-SA" smtClean="0"/>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pPr>
              <a:defRPr/>
            </a:pPr>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pPr>
              <a:defRPr/>
            </a:pPr>
            <a:r>
              <a:rPr lang="en-US" smtClean="0"/>
              <a:t>Lilac Safadi                                                                                                  Transaction Management</a:t>
            </a:r>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pPr>
              <a:defRPr/>
            </a:pPr>
            <a:fld id="{5D73BFB6-7005-497E-A23F-640BCD671749}" type="slidenum">
              <a:rPr lang="ar-SA" smtClean="0"/>
              <a:pPr>
                <a:defRPr/>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pPr>
              <a:defRPr/>
            </a:pPr>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a:defRPr/>
            </a:pPr>
            <a:r>
              <a:rPr lang="en-US" smtClean="0"/>
              <a:t>Lilac Safadi                                                                                                  Transaction Management</a:t>
            </a:r>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pPr>
              <a:defRPr/>
            </a:pPr>
            <a:fld id="{99560643-97E0-406F-934A-993EF53EE711}" type="slidenum">
              <a:rPr lang="ar-SA"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Lst>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2" Type="http://schemas.openxmlformats.org/officeDocument/2006/relationships/hyperlink" Target="http://spreadsheets.about.com/od/s/g/spreadsheet_def.htm"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preadsheets.about.com/od/s/g/spreadsheet_def.htm"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preadsheets.about.com/od/s/g/spreadsheet_def.ht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Slide Number Placeholder 3"/>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6A834A00-55EE-4340-AC40-E0D4C1301D35}" type="slidenum">
              <a:rPr lang="ar-SA">
                <a:latin typeface="Times New Roman" pitchFamily="18" charset="0"/>
              </a:rPr>
              <a:pPr/>
              <a:t>1</a:t>
            </a:fld>
            <a:endParaRPr lang="en-US" dirty="0">
              <a:latin typeface="Times New Roman" pitchFamily="18" charset="0"/>
            </a:endParaRPr>
          </a:p>
        </p:txBody>
      </p:sp>
      <p:sp>
        <p:nvSpPr>
          <p:cNvPr id="3" name="Subtitle 2"/>
          <p:cNvSpPr>
            <a:spLocks noGrp="1"/>
          </p:cNvSpPr>
          <p:nvPr>
            <p:ph type="subTitle" idx="4294967295"/>
          </p:nvPr>
        </p:nvSpPr>
        <p:spPr>
          <a:xfrm>
            <a:off x="0" y="2895600"/>
            <a:ext cx="6858000" cy="533400"/>
          </a:xfrm>
        </p:spPr>
        <p:txBody>
          <a:bodyPr>
            <a:noAutofit/>
          </a:bodyPr>
          <a:lstStyle/>
          <a:p>
            <a:pPr algn="ctr" fontAlgn="auto">
              <a:spcAft>
                <a:spcPts val="0"/>
              </a:spcAft>
              <a:buFont typeface="Wingdings 3"/>
              <a:buNone/>
              <a:defRPr/>
            </a:pPr>
            <a:r>
              <a:rPr lang="en-US" sz="4000" b="1" dirty="0" smtClean="0">
                <a:latin typeface="Aharoni" pitchFamily="2" charset="-79"/>
                <a:cs typeface="Aharoni" pitchFamily="2" charset="-79"/>
              </a:rPr>
              <a:t>MS ACCESS</a:t>
            </a:r>
            <a:endParaRPr lang="en-US" sz="4000" b="1" dirty="0">
              <a:latin typeface="Aharoni" pitchFamily="2" charset="-79"/>
              <a:cs typeface="Aharoni" pitchFamily="2" charset="-79"/>
            </a:endParaRPr>
          </a:p>
        </p:txBody>
      </p:sp>
      <p:sp>
        <p:nvSpPr>
          <p:cNvPr id="2" name="Title 1"/>
          <p:cNvSpPr>
            <a:spLocks noGrp="1"/>
          </p:cNvSpPr>
          <p:nvPr>
            <p:ph type="ctrTitle" idx="4294967295"/>
          </p:nvPr>
        </p:nvSpPr>
        <p:spPr>
          <a:xfrm>
            <a:off x="228600" y="685800"/>
            <a:ext cx="6858000" cy="990600"/>
          </a:xfrm>
        </p:spPr>
        <p:txBody>
          <a:bodyPr>
            <a:normAutofit fontScale="90000"/>
          </a:bodyPr>
          <a:lstStyle/>
          <a:p>
            <a:pPr algn="l" fontAlgn="auto">
              <a:spcAft>
                <a:spcPts val="0"/>
              </a:spcAft>
              <a:defRPr/>
            </a:pPr>
            <a:r>
              <a:rPr lang="en-US" dirty="0" smtClean="0"/>
              <a:t/>
            </a:r>
            <a:br>
              <a:rPr lang="en-US" dirty="0" smtClean="0"/>
            </a:br>
            <a:r>
              <a:rPr lang="en-US" sz="2200" dirty="0" smtClean="0"/>
              <a:t>King </a:t>
            </a:r>
            <a:r>
              <a:rPr lang="en-US" sz="2200" dirty="0" smtClean="0"/>
              <a:t>Saud University</a:t>
            </a:r>
            <a:br>
              <a:rPr lang="en-US" sz="2200" dirty="0" smtClean="0"/>
            </a:br>
            <a:r>
              <a:rPr lang="en-US" sz="2200" dirty="0" smtClean="0"/>
              <a:t>College of Business Administration</a:t>
            </a:r>
            <a:br>
              <a:rPr lang="en-US" sz="2200" dirty="0" smtClean="0"/>
            </a:br>
            <a:r>
              <a:rPr lang="en-US" sz="2200" dirty="0" smtClean="0"/>
              <a:t>Management Information Systems </a:t>
            </a:r>
            <a:br>
              <a:rPr lang="en-US" sz="2200" dirty="0" smtClean="0"/>
            </a:br>
            <a:endParaRPr lang="en-US"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eaLnBrk="1" hangingPunct="1">
              <a:spcAft>
                <a:spcPct val="20000"/>
              </a:spcAft>
            </a:pPr>
            <a:r>
              <a:rPr lang="en-US" sz="2000" dirty="0" smtClean="0">
                <a:latin typeface="Arial" charset="0"/>
              </a:rPr>
              <a:t>Field properties include their data type, field sizes, and an optional description of the field.</a:t>
            </a:r>
          </a:p>
          <a:p>
            <a:pPr eaLnBrk="1" hangingPunct="1">
              <a:spcAft>
                <a:spcPct val="20000"/>
              </a:spcAft>
            </a:pPr>
            <a:endParaRPr lang="en-US" sz="2000" dirty="0" smtClean="0">
              <a:latin typeface="Arial" charset="0"/>
            </a:endParaRPr>
          </a:p>
          <a:p>
            <a:pPr eaLnBrk="1" hangingPunct="1">
              <a:spcAft>
                <a:spcPct val="20000"/>
              </a:spcAft>
            </a:pPr>
            <a:r>
              <a:rPr lang="en-US" sz="2000" dirty="0" smtClean="0">
                <a:latin typeface="Arial" charset="0"/>
              </a:rPr>
              <a:t>When selecting a field size, make sure the size is big enough to hold the largest piece of data that will be stored there.</a:t>
            </a:r>
          </a:p>
          <a:p>
            <a:pPr eaLnBrk="1" hangingPunct="1">
              <a:spcAft>
                <a:spcPct val="20000"/>
              </a:spcAft>
            </a:pPr>
            <a:endParaRPr lang="en-US" sz="2000" dirty="0" smtClean="0">
              <a:latin typeface="Arial" charset="0"/>
            </a:endParaRPr>
          </a:p>
          <a:p>
            <a:pPr eaLnBrk="1" hangingPunct="1"/>
            <a:r>
              <a:rPr lang="en-US" sz="2000" dirty="0" smtClean="0">
                <a:latin typeface="Arial" charset="0"/>
              </a:rPr>
              <a:t>Make sure the data type you select for a field is appropriate for the kind of data to be stored in that field.</a:t>
            </a:r>
          </a:p>
        </p:txBody>
      </p:sp>
      <p:sp>
        <p:nvSpPr>
          <p:cNvPr id="4" name="Slide Number Placeholder 3"/>
          <p:cNvSpPr>
            <a:spLocks noGrp="1"/>
          </p:cNvSpPr>
          <p:nvPr>
            <p:ph type="sldNum" sz="quarter" idx="12"/>
          </p:nvPr>
        </p:nvSpPr>
        <p:spPr/>
        <p:txBody>
          <a:bodyPr/>
          <a:lstStyle/>
          <a:p>
            <a:pPr>
              <a:defRPr/>
            </a:pPr>
            <a:fld id="{6A6292AE-6C89-4573-BF11-8477FFCF3494}" type="slidenum">
              <a:rPr lang="ar-SA" smtClean="0"/>
              <a:pPr>
                <a:defRPr/>
              </a:pPr>
              <a:t>10</a:t>
            </a:fld>
            <a:endParaRPr lang="en-US"/>
          </a:p>
        </p:txBody>
      </p:sp>
      <p:sp>
        <p:nvSpPr>
          <p:cNvPr id="2" name="Title 1"/>
          <p:cNvSpPr>
            <a:spLocks noGrp="1"/>
          </p:cNvSpPr>
          <p:nvPr>
            <p:ph type="title"/>
          </p:nvPr>
        </p:nvSpPr>
        <p:spPr/>
        <p:txBody>
          <a:bodyPr/>
          <a:lstStyle/>
          <a:p>
            <a:r>
              <a:rPr lang="en-US" dirty="0" smtClean="0"/>
              <a:t>Setting Field Properties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6A6292AE-6C89-4573-BF11-8477FFCF3494}" type="slidenum">
              <a:rPr lang="ar-SA" smtClean="0"/>
              <a:pPr>
                <a:defRPr/>
              </a:pPr>
              <a:t>11</a:t>
            </a:fld>
            <a:endParaRPr lang="en-US"/>
          </a:p>
        </p:txBody>
      </p:sp>
      <p:sp>
        <p:nvSpPr>
          <p:cNvPr id="2" name="Title 1"/>
          <p:cNvSpPr>
            <a:spLocks noGrp="1"/>
          </p:cNvSpPr>
          <p:nvPr>
            <p:ph type="title"/>
          </p:nvPr>
        </p:nvSpPr>
        <p:spPr/>
        <p:txBody>
          <a:bodyPr/>
          <a:lstStyle/>
          <a:p>
            <a:r>
              <a:rPr lang="en-US" dirty="0" smtClean="0"/>
              <a:t>Field Properties</a:t>
            </a:r>
          </a:p>
        </p:txBody>
      </p:sp>
      <p:pic>
        <p:nvPicPr>
          <p:cNvPr id="5" name="Picture 6"/>
          <p:cNvPicPr>
            <a:picLocks noChangeAspect="1" noChangeArrowheads="1"/>
          </p:cNvPicPr>
          <p:nvPr/>
        </p:nvPicPr>
        <p:blipFill>
          <a:blip r:embed="rId2" cstate="print"/>
          <a:srcRect/>
          <a:stretch>
            <a:fillRect/>
          </a:stretch>
        </p:blipFill>
        <p:spPr bwMode="auto">
          <a:xfrm>
            <a:off x="1296144" y="1230607"/>
            <a:ext cx="6300192" cy="52947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eaLnBrk="1" hangingPunct="1">
              <a:spcAft>
                <a:spcPct val="10000"/>
              </a:spcAft>
            </a:pPr>
            <a:endParaRPr lang="en-US" dirty="0" smtClean="0"/>
          </a:p>
          <a:p>
            <a:pPr eaLnBrk="1" hangingPunct="1">
              <a:spcAft>
                <a:spcPct val="10000"/>
              </a:spcAft>
            </a:pPr>
            <a:r>
              <a:rPr lang="en-US" dirty="0" smtClean="0"/>
              <a:t>To open a table, you must first open a database: </a:t>
            </a:r>
          </a:p>
          <a:p>
            <a:pPr lvl="1" eaLnBrk="1" hangingPunct="1">
              <a:spcAft>
                <a:spcPct val="10000"/>
              </a:spcAft>
              <a:buFont typeface="Wingdings" pitchFamily="2" charset="2"/>
              <a:buChar char="Ø"/>
            </a:pPr>
            <a:r>
              <a:rPr lang="en-US" dirty="0" smtClean="0"/>
              <a:t>In the list of tables, select the table you want to open and click on the Open button. </a:t>
            </a:r>
          </a:p>
          <a:p>
            <a:pPr lvl="1" eaLnBrk="1" hangingPunct="1">
              <a:spcAft>
                <a:spcPct val="10000"/>
              </a:spcAft>
              <a:buFont typeface="Wingdings" pitchFamily="2" charset="2"/>
              <a:buChar char="Ø"/>
            </a:pPr>
            <a:r>
              <a:rPr lang="en-US" dirty="0" smtClean="0"/>
              <a:t>When a table is opened, it is in Datasheet view, which shows the table's data as a collection of rows and columns.</a:t>
            </a:r>
          </a:p>
          <a:p>
            <a:pPr lvl="1" eaLnBrk="1" hangingPunct="1">
              <a:buFont typeface="Wingdings" pitchFamily="2" charset="2"/>
              <a:buChar char="Ø"/>
            </a:pPr>
            <a:r>
              <a:rPr lang="en-US" dirty="0" smtClean="0"/>
              <a:t>Each row in the Datasheet view represents a record in the table. </a:t>
            </a:r>
          </a:p>
        </p:txBody>
      </p:sp>
      <p:sp>
        <p:nvSpPr>
          <p:cNvPr id="4" name="Slide Number Placeholder 3"/>
          <p:cNvSpPr>
            <a:spLocks noGrp="1"/>
          </p:cNvSpPr>
          <p:nvPr>
            <p:ph type="sldNum" sz="quarter" idx="12"/>
          </p:nvPr>
        </p:nvSpPr>
        <p:spPr/>
        <p:txBody>
          <a:bodyPr/>
          <a:lstStyle/>
          <a:p>
            <a:pPr>
              <a:defRPr/>
            </a:pPr>
            <a:fld id="{6A6292AE-6C89-4573-BF11-8477FFCF3494}" type="slidenum">
              <a:rPr lang="ar-SA" smtClean="0"/>
              <a:pPr>
                <a:defRPr/>
              </a:pPr>
              <a:t>12</a:t>
            </a:fld>
            <a:endParaRPr lang="en-US"/>
          </a:p>
        </p:txBody>
      </p:sp>
      <p:sp>
        <p:nvSpPr>
          <p:cNvPr id="2" name="Title 1"/>
          <p:cNvSpPr>
            <a:spLocks noGrp="1"/>
          </p:cNvSpPr>
          <p:nvPr>
            <p:ph type="title"/>
          </p:nvPr>
        </p:nvSpPr>
        <p:spPr/>
        <p:txBody>
          <a:bodyPr>
            <a:normAutofit fontScale="90000"/>
          </a:bodyPr>
          <a:lstStyle/>
          <a:p>
            <a:r>
              <a:rPr lang="en-US" dirty="0" smtClean="0"/>
              <a:t>Open an Access Database Table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6A6292AE-6C89-4573-BF11-8477FFCF3494}" type="slidenum">
              <a:rPr lang="ar-SA" smtClean="0"/>
              <a:pPr>
                <a:defRPr/>
              </a:pPr>
              <a:t>13</a:t>
            </a:fld>
            <a:endParaRPr lang="en-US"/>
          </a:p>
        </p:txBody>
      </p:sp>
      <p:sp>
        <p:nvSpPr>
          <p:cNvPr id="17" name="Title 1"/>
          <p:cNvSpPr>
            <a:spLocks noGrp="1"/>
          </p:cNvSpPr>
          <p:nvPr>
            <p:ph type="title"/>
          </p:nvPr>
        </p:nvSpPr>
        <p:spPr/>
        <p:txBody>
          <a:bodyPr/>
          <a:lstStyle/>
          <a:p>
            <a:r>
              <a:rPr lang="en-US" dirty="0" smtClean="0"/>
              <a:t>Data Sheet View of Table</a:t>
            </a:r>
          </a:p>
        </p:txBody>
      </p:sp>
      <p:sp>
        <p:nvSpPr>
          <p:cNvPr id="6" name="Slide Number Placeholder 5"/>
          <p:cNvSpPr txBox="1">
            <a:spLocks/>
          </p:cNvSpPr>
          <p:nvPr/>
        </p:nvSpPr>
        <p:spPr>
          <a:xfrm>
            <a:off x="6553200" y="6243638"/>
            <a:ext cx="2133600" cy="457200"/>
          </a:xfrm>
          <a:prstGeom prst="rect">
            <a:avLst/>
          </a:prstGeom>
        </p:spPr>
        <p:txBody>
          <a:bodyPr vert="horz"/>
          <a:lstStyle/>
          <a:p>
            <a:pPr marL="0" marR="0" lvl="0" indent="0" algn="l" defTabSz="914400" rtl="0" eaLnBrk="1" fontAlgn="base" latinLnBrk="0" hangingPunct="1">
              <a:lnSpc>
                <a:spcPct val="100000"/>
              </a:lnSpc>
              <a:spcBef>
                <a:spcPct val="0"/>
              </a:spcBef>
              <a:spcAft>
                <a:spcPct val="0"/>
              </a:spcAft>
              <a:buClrTx/>
              <a:buSzTx/>
              <a:buFontTx/>
              <a:buNone/>
              <a:tabLst/>
              <a:defRPr/>
            </a:pPr>
            <a:fld id="{F8CE3AFA-DB1E-4536-AC2A-95820A4E0EEA}" type="slidenum">
              <a:rPr kumimoji="0" lang="en-GB" altLang="en-US" sz="1400" b="0" i="0" u="none" strike="noStrike" kern="1200" cap="none" spc="0" normalizeH="0" baseline="0" noProof="0" smtClean="0">
                <a:ln>
                  <a:noFill/>
                </a:ln>
                <a:solidFill>
                  <a:schemeClr val="tx2"/>
                </a:solidFill>
                <a:effectLst/>
                <a:uLnTx/>
                <a:uFillTx/>
                <a:latin typeface="Times New Roman"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13</a:t>
            </a:fld>
            <a:endParaRPr kumimoji="0" lang="en-GB" altLang="en-US" sz="1400" b="0" i="0" u="none" strike="noStrike" kern="1200" cap="none" spc="0" normalizeH="0" baseline="0" noProof="0">
              <a:ln>
                <a:noFill/>
              </a:ln>
              <a:solidFill>
                <a:schemeClr val="tx2"/>
              </a:solidFill>
              <a:effectLst/>
              <a:uLnTx/>
              <a:uFillTx/>
              <a:latin typeface="Times New Roman" charset="0"/>
              <a:ea typeface="+mn-ea"/>
              <a:cs typeface="+mn-cs"/>
            </a:endParaRPr>
          </a:p>
        </p:txBody>
      </p:sp>
      <p:grpSp>
        <p:nvGrpSpPr>
          <p:cNvPr id="16" name="Group 15"/>
          <p:cNvGrpSpPr/>
          <p:nvPr/>
        </p:nvGrpSpPr>
        <p:grpSpPr>
          <a:xfrm>
            <a:off x="228600" y="1740768"/>
            <a:ext cx="8382000" cy="3200400"/>
            <a:chOff x="228600" y="1066800"/>
            <a:chExt cx="8382000" cy="3200400"/>
          </a:xfrm>
        </p:grpSpPr>
        <p:pic>
          <p:nvPicPr>
            <p:cNvPr id="5" name="صورة 14"/>
            <p:cNvPicPr>
              <a:picLocks noChangeAspect="1" noChangeArrowheads="1"/>
            </p:cNvPicPr>
            <p:nvPr/>
          </p:nvPicPr>
          <p:blipFill>
            <a:blip r:embed="rId2" cstate="print"/>
            <a:srcRect l="14989" t="16721" r="29961" b="64952"/>
            <a:stretch>
              <a:fillRect/>
            </a:stretch>
          </p:blipFill>
          <p:spPr bwMode="auto">
            <a:xfrm>
              <a:off x="1828800" y="1828800"/>
              <a:ext cx="6781800" cy="2438400"/>
            </a:xfrm>
            <a:prstGeom prst="rect">
              <a:avLst/>
            </a:prstGeom>
            <a:noFill/>
            <a:ln w="9525">
              <a:noFill/>
              <a:miter lim="800000"/>
              <a:headEnd/>
              <a:tailEnd/>
            </a:ln>
          </p:spPr>
        </p:pic>
        <p:sp>
          <p:nvSpPr>
            <p:cNvPr id="8" name="AutoShape 7"/>
            <p:cNvSpPr>
              <a:spLocks noChangeArrowheads="1"/>
            </p:cNvSpPr>
            <p:nvPr/>
          </p:nvSpPr>
          <p:spPr bwMode="auto">
            <a:xfrm>
              <a:off x="228600" y="3124200"/>
              <a:ext cx="1524000" cy="304800"/>
            </a:xfrm>
            <a:prstGeom prst="wedgeRoundRectCallout">
              <a:avLst>
                <a:gd name="adj1" fmla="val 64898"/>
                <a:gd name="adj2" fmla="val 120315"/>
                <a:gd name="adj3" fmla="val 16667"/>
              </a:avLst>
            </a:prstGeom>
            <a:solidFill>
              <a:schemeClr val="accent1"/>
            </a:solidFill>
            <a:ln w="9525">
              <a:solidFill>
                <a:schemeClr val="tx1"/>
              </a:solidFill>
              <a:miter lim="800000"/>
              <a:headEnd/>
              <a:tailEnd/>
            </a:ln>
          </p:spPr>
          <p:txBody>
            <a:bodyPr/>
            <a:lstStyle/>
            <a:p>
              <a:pPr algn="ctr"/>
              <a:r>
                <a:rPr lang="en-US" sz="1300" b="1">
                  <a:latin typeface="Times New Roman" pitchFamily="18" charset="0"/>
                  <a:cs typeface="Times New Roman" pitchFamily="18" charset="0"/>
                </a:rPr>
                <a:t>Current record</a:t>
              </a:r>
              <a:endParaRPr lang="en-GB" sz="1300" b="1">
                <a:latin typeface="Times New Roman" pitchFamily="18" charset="0"/>
                <a:cs typeface="Times New Roman" pitchFamily="18" charset="0"/>
              </a:endParaRPr>
            </a:p>
          </p:txBody>
        </p:sp>
        <p:sp>
          <p:nvSpPr>
            <p:cNvPr id="9" name="AutoShape 11"/>
            <p:cNvSpPr>
              <a:spLocks noChangeArrowheads="1"/>
            </p:cNvSpPr>
            <p:nvPr/>
          </p:nvSpPr>
          <p:spPr bwMode="auto">
            <a:xfrm>
              <a:off x="3124200" y="1066800"/>
              <a:ext cx="1524000" cy="304800"/>
            </a:xfrm>
            <a:prstGeom prst="wedgeRoundRectCallout">
              <a:avLst>
                <a:gd name="adj1" fmla="val 27500"/>
                <a:gd name="adj2" fmla="val 295315"/>
                <a:gd name="adj3" fmla="val 16667"/>
              </a:avLst>
            </a:prstGeom>
            <a:solidFill>
              <a:schemeClr val="accent1"/>
            </a:solidFill>
            <a:ln w="9525">
              <a:solidFill>
                <a:schemeClr val="tx1"/>
              </a:solidFill>
              <a:miter lim="800000"/>
              <a:headEnd/>
              <a:tailEnd/>
            </a:ln>
          </p:spPr>
          <p:txBody>
            <a:bodyPr/>
            <a:lstStyle/>
            <a:p>
              <a:pPr algn="ctr"/>
              <a:r>
                <a:rPr lang="en-US" sz="1300" b="1" dirty="0">
                  <a:latin typeface="Times New Roman" pitchFamily="18" charset="0"/>
                  <a:cs typeface="Times New Roman" pitchFamily="18" charset="0"/>
                </a:rPr>
                <a:t>Fieldnames</a:t>
              </a:r>
              <a:endParaRPr lang="en-GB" sz="1300" b="1" dirty="0">
                <a:latin typeface="Times New Roman" pitchFamily="18" charset="0"/>
                <a:cs typeface="Times New Roman" pitchFamily="18" charset="0"/>
              </a:endParaRPr>
            </a:p>
          </p:txBody>
        </p:sp>
        <p:sp>
          <p:nvSpPr>
            <p:cNvPr id="10" name="Line 13"/>
            <p:cNvSpPr>
              <a:spLocks noChangeShapeType="1"/>
            </p:cNvSpPr>
            <p:nvPr/>
          </p:nvSpPr>
          <p:spPr bwMode="auto">
            <a:xfrm>
              <a:off x="4267200" y="2133600"/>
              <a:ext cx="1752600" cy="457200"/>
            </a:xfrm>
            <a:prstGeom prst="line">
              <a:avLst/>
            </a:prstGeom>
            <a:noFill/>
            <a:ln w="9525">
              <a:solidFill>
                <a:srgbClr val="FF0000"/>
              </a:solidFill>
              <a:round/>
              <a:headEnd/>
              <a:tailEnd type="triangle" w="med" len="med"/>
            </a:ln>
          </p:spPr>
          <p:txBody>
            <a:bodyPr/>
            <a:lstStyle/>
            <a:p>
              <a:endParaRPr lang="en-US"/>
            </a:p>
          </p:txBody>
        </p:sp>
        <p:sp>
          <p:nvSpPr>
            <p:cNvPr id="11" name="Line 14"/>
            <p:cNvSpPr>
              <a:spLocks noChangeShapeType="1"/>
            </p:cNvSpPr>
            <p:nvPr/>
          </p:nvSpPr>
          <p:spPr bwMode="auto">
            <a:xfrm>
              <a:off x="4343400" y="2133600"/>
              <a:ext cx="762000" cy="457200"/>
            </a:xfrm>
            <a:prstGeom prst="line">
              <a:avLst/>
            </a:prstGeom>
            <a:noFill/>
            <a:ln w="9525">
              <a:solidFill>
                <a:srgbClr val="FF0000"/>
              </a:solidFill>
              <a:round/>
              <a:headEnd/>
              <a:tailEnd type="triangle" w="med" len="med"/>
            </a:ln>
          </p:spPr>
          <p:txBody>
            <a:bodyPr/>
            <a:lstStyle/>
            <a:p>
              <a:endParaRPr lang="en-US"/>
            </a:p>
          </p:txBody>
        </p:sp>
        <p:sp>
          <p:nvSpPr>
            <p:cNvPr id="12" name="Line 15"/>
            <p:cNvSpPr>
              <a:spLocks noChangeShapeType="1"/>
            </p:cNvSpPr>
            <p:nvPr/>
          </p:nvSpPr>
          <p:spPr bwMode="auto">
            <a:xfrm>
              <a:off x="4267200" y="2209800"/>
              <a:ext cx="228600" cy="381000"/>
            </a:xfrm>
            <a:prstGeom prst="line">
              <a:avLst/>
            </a:prstGeom>
            <a:noFill/>
            <a:ln w="9525">
              <a:solidFill>
                <a:srgbClr val="FF0000"/>
              </a:solidFill>
              <a:round/>
              <a:headEnd/>
              <a:tailEnd type="triangle" w="med" len="med"/>
            </a:ln>
          </p:spPr>
          <p:txBody>
            <a:bodyPr/>
            <a:lstStyle/>
            <a:p>
              <a:endParaRPr lang="en-US"/>
            </a:p>
          </p:txBody>
        </p:sp>
        <p:sp>
          <p:nvSpPr>
            <p:cNvPr id="13" name="Line 16"/>
            <p:cNvSpPr>
              <a:spLocks noChangeShapeType="1"/>
            </p:cNvSpPr>
            <p:nvPr/>
          </p:nvSpPr>
          <p:spPr bwMode="auto">
            <a:xfrm flipH="1">
              <a:off x="3429000" y="2209800"/>
              <a:ext cx="762000" cy="381000"/>
            </a:xfrm>
            <a:prstGeom prst="line">
              <a:avLst/>
            </a:prstGeom>
            <a:noFill/>
            <a:ln w="9525">
              <a:solidFill>
                <a:srgbClr val="FF0000"/>
              </a:solidFill>
              <a:round/>
              <a:headEnd/>
              <a:tailEnd type="triangle" w="med" len="med"/>
            </a:ln>
          </p:spPr>
          <p:txBody>
            <a:bodyPr/>
            <a:lstStyle/>
            <a:p>
              <a:endParaRPr lang="en-US"/>
            </a:p>
          </p:txBody>
        </p:sp>
        <p:sp>
          <p:nvSpPr>
            <p:cNvPr id="14" name="Line 17"/>
            <p:cNvSpPr>
              <a:spLocks noChangeShapeType="1"/>
            </p:cNvSpPr>
            <p:nvPr/>
          </p:nvSpPr>
          <p:spPr bwMode="auto">
            <a:xfrm flipH="1">
              <a:off x="2590800" y="2133600"/>
              <a:ext cx="1752600" cy="457200"/>
            </a:xfrm>
            <a:prstGeom prst="line">
              <a:avLst/>
            </a:prstGeom>
            <a:noFill/>
            <a:ln w="9525">
              <a:solidFill>
                <a:srgbClr val="FF0000"/>
              </a:solidFill>
              <a:round/>
              <a:headEnd/>
              <a:tailEnd type="triangle" w="med" len="med"/>
            </a:ln>
          </p:spPr>
          <p:txBody>
            <a:bodyPr/>
            <a:lstStyle/>
            <a:p>
              <a:endParaRPr lang="en-US"/>
            </a:p>
          </p:txBody>
        </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eaLnBrk="1" hangingPunct="1">
              <a:spcAft>
                <a:spcPct val="25000"/>
              </a:spcAft>
              <a:buFont typeface="Wingdings" pitchFamily="2" charset="2"/>
              <a:buNone/>
            </a:pPr>
            <a:r>
              <a:rPr lang="en-US" sz="2000" dirty="0" smtClean="0"/>
              <a:t>To create new Query, follow the following steps: </a:t>
            </a:r>
          </a:p>
          <a:p>
            <a:pPr lvl="1" eaLnBrk="1" hangingPunct="1">
              <a:spcAft>
                <a:spcPct val="25000"/>
              </a:spcAft>
              <a:buFont typeface="Wingdings" pitchFamily="2" charset="2"/>
              <a:buChar char="Ø"/>
            </a:pPr>
            <a:r>
              <a:rPr lang="en-US" sz="2000" dirty="0" smtClean="0"/>
              <a:t>Click on </a:t>
            </a:r>
            <a:r>
              <a:rPr lang="en-US" sz="2000" b="1" dirty="0" smtClean="0">
                <a:solidFill>
                  <a:srgbClr val="006600"/>
                </a:solidFill>
              </a:rPr>
              <a:t>Create </a:t>
            </a:r>
            <a:r>
              <a:rPr lang="en-US" sz="2000" dirty="0" smtClean="0"/>
              <a:t>in menu bar.</a:t>
            </a:r>
          </a:p>
          <a:p>
            <a:pPr lvl="1" eaLnBrk="1" hangingPunct="1">
              <a:spcAft>
                <a:spcPct val="25000"/>
              </a:spcAft>
              <a:buFont typeface="Wingdings" pitchFamily="2" charset="2"/>
              <a:buChar char="Ø"/>
            </a:pPr>
            <a:r>
              <a:rPr lang="en-US" sz="2000" dirty="0" smtClean="0"/>
              <a:t>Click on </a:t>
            </a:r>
            <a:r>
              <a:rPr lang="en-US" sz="2000" b="1" dirty="0" smtClean="0">
                <a:solidFill>
                  <a:srgbClr val="006600"/>
                </a:solidFill>
              </a:rPr>
              <a:t>‘Query Wizard’</a:t>
            </a:r>
            <a:r>
              <a:rPr lang="en-US" sz="2000" dirty="0" smtClean="0"/>
              <a:t> </a:t>
            </a:r>
          </a:p>
          <a:p>
            <a:pPr lvl="1" eaLnBrk="1" hangingPunct="1">
              <a:spcAft>
                <a:spcPct val="25000"/>
              </a:spcAft>
              <a:buFont typeface="Wingdings" pitchFamily="2" charset="2"/>
              <a:buChar char="Ø"/>
            </a:pPr>
            <a:r>
              <a:rPr lang="en-US" sz="2000" dirty="0" smtClean="0"/>
              <a:t>You will see the following dialogue box. </a:t>
            </a:r>
          </a:p>
        </p:txBody>
      </p:sp>
      <p:sp>
        <p:nvSpPr>
          <p:cNvPr id="4" name="Slide Number Placeholder 3"/>
          <p:cNvSpPr>
            <a:spLocks noGrp="1"/>
          </p:cNvSpPr>
          <p:nvPr>
            <p:ph type="sldNum" sz="quarter" idx="12"/>
          </p:nvPr>
        </p:nvSpPr>
        <p:spPr/>
        <p:txBody>
          <a:bodyPr/>
          <a:lstStyle/>
          <a:p>
            <a:pPr>
              <a:defRPr/>
            </a:pPr>
            <a:fld id="{6A6292AE-6C89-4573-BF11-8477FFCF3494}" type="slidenum">
              <a:rPr lang="ar-SA" smtClean="0"/>
              <a:pPr>
                <a:defRPr/>
              </a:pPr>
              <a:t>14</a:t>
            </a:fld>
            <a:endParaRPr lang="en-US"/>
          </a:p>
        </p:txBody>
      </p:sp>
      <p:sp>
        <p:nvSpPr>
          <p:cNvPr id="2" name="Title 1"/>
          <p:cNvSpPr>
            <a:spLocks noGrp="1"/>
          </p:cNvSpPr>
          <p:nvPr>
            <p:ph type="title"/>
          </p:nvPr>
        </p:nvSpPr>
        <p:spPr/>
        <p:txBody>
          <a:bodyPr>
            <a:normAutofit fontScale="90000"/>
          </a:bodyPr>
          <a:lstStyle/>
          <a:p>
            <a:r>
              <a:rPr lang="en-US" dirty="0" smtClean="0"/>
              <a:t>To Create New Query in Database</a:t>
            </a:r>
          </a:p>
        </p:txBody>
      </p:sp>
      <p:pic>
        <p:nvPicPr>
          <p:cNvPr id="5" name="صورة 20"/>
          <p:cNvPicPr>
            <a:picLocks noChangeAspect="1" noChangeArrowheads="1"/>
          </p:cNvPicPr>
          <p:nvPr/>
        </p:nvPicPr>
        <p:blipFill rotWithShape="1">
          <a:blip r:embed="rId2" cstate="print"/>
          <a:srcRect l="36925" t="21222" r="31633" b="34084"/>
          <a:stretch/>
        </p:blipFill>
        <p:spPr bwMode="auto">
          <a:xfrm>
            <a:off x="2606040" y="3235960"/>
            <a:ext cx="4907280" cy="2971800"/>
          </a:xfrm>
          <a:prstGeom prst="rect">
            <a:avLst/>
          </a:prstGeom>
          <a:noFill/>
          <a:ln w="9525">
            <a:noFill/>
            <a:miter lim="800000"/>
            <a:headEnd/>
            <a:tailEnd/>
          </a:ln>
        </p:spPr>
      </p:pic>
      <p:pic>
        <p:nvPicPr>
          <p:cNvPr id="6" name="صورة 21"/>
          <p:cNvPicPr>
            <a:picLocks noChangeAspect="1" noChangeArrowheads="1"/>
          </p:cNvPicPr>
          <p:nvPr/>
        </p:nvPicPr>
        <p:blipFill>
          <a:blip r:embed="rId3" cstate="print"/>
          <a:srcRect l="6741" r="39513" b="81673"/>
          <a:stretch>
            <a:fillRect/>
          </a:stretch>
        </p:blipFill>
        <p:spPr bwMode="auto">
          <a:xfrm>
            <a:off x="5200600" y="1905000"/>
            <a:ext cx="2971800" cy="685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6A6292AE-6C89-4573-BF11-8477FFCF3494}" type="slidenum">
              <a:rPr lang="ar-SA" smtClean="0"/>
              <a:pPr>
                <a:defRPr/>
              </a:pPr>
              <a:t>15</a:t>
            </a:fld>
            <a:endParaRPr lang="en-US"/>
          </a:p>
        </p:txBody>
      </p:sp>
      <p:grpSp>
        <p:nvGrpSpPr>
          <p:cNvPr id="5" name="Group 4"/>
          <p:cNvGrpSpPr/>
          <p:nvPr/>
        </p:nvGrpSpPr>
        <p:grpSpPr>
          <a:xfrm>
            <a:off x="533400" y="1600200"/>
            <a:ext cx="7620000" cy="3810000"/>
            <a:chOff x="533400" y="1600200"/>
            <a:chExt cx="7620000" cy="3810000"/>
          </a:xfrm>
        </p:grpSpPr>
        <p:pic>
          <p:nvPicPr>
            <p:cNvPr id="6" name="صورة 16"/>
            <p:cNvPicPr>
              <a:picLocks noChangeAspect="1" noChangeArrowheads="1"/>
            </p:cNvPicPr>
            <p:nvPr/>
          </p:nvPicPr>
          <p:blipFill>
            <a:blip r:embed="rId2" cstate="print"/>
            <a:srcRect l="31604" t="15112" r="31581" b="36012"/>
            <a:stretch>
              <a:fillRect/>
            </a:stretch>
          </p:blipFill>
          <p:spPr bwMode="auto">
            <a:xfrm>
              <a:off x="1905000" y="1600200"/>
              <a:ext cx="5105400" cy="3810000"/>
            </a:xfrm>
            <a:prstGeom prst="rect">
              <a:avLst/>
            </a:prstGeom>
            <a:noFill/>
            <a:ln w="9525">
              <a:noFill/>
              <a:miter lim="800000"/>
              <a:headEnd/>
              <a:tailEnd/>
            </a:ln>
          </p:spPr>
        </p:pic>
        <p:pic>
          <p:nvPicPr>
            <p:cNvPr id="7" name="Picture 21"/>
            <p:cNvPicPr>
              <a:picLocks noChangeAspect="1" noChangeArrowheads="1"/>
            </p:cNvPicPr>
            <p:nvPr/>
          </p:nvPicPr>
          <p:blipFill>
            <a:blip r:embed="rId3" cstate="print"/>
            <a:srcRect/>
            <a:stretch>
              <a:fillRect/>
            </a:stretch>
          </p:blipFill>
          <p:spPr bwMode="auto">
            <a:xfrm>
              <a:off x="533400" y="3048000"/>
              <a:ext cx="942975" cy="381000"/>
            </a:xfrm>
            <a:prstGeom prst="rect">
              <a:avLst/>
            </a:prstGeom>
            <a:noFill/>
            <a:ln w="9525">
              <a:noFill/>
              <a:miter lim="800000"/>
              <a:headEnd/>
              <a:tailEnd/>
            </a:ln>
          </p:spPr>
        </p:pic>
        <p:sp>
          <p:nvSpPr>
            <p:cNvPr id="8" name="Line 10"/>
            <p:cNvSpPr>
              <a:spLocks noChangeShapeType="1"/>
            </p:cNvSpPr>
            <p:nvPr/>
          </p:nvSpPr>
          <p:spPr bwMode="auto">
            <a:xfrm flipV="1">
              <a:off x="1447800" y="3352800"/>
              <a:ext cx="533400" cy="0"/>
            </a:xfrm>
            <a:prstGeom prst="line">
              <a:avLst/>
            </a:prstGeom>
            <a:noFill/>
            <a:ln w="9525">
              <a:solidFill>
                <a:srgbClr val="FF0066"/>
              </a:solidFill>
              <a:round/>
              <a:headEnd/>
              <a:tailEnd type="triangle" w="med" len="med"/>
            </a:ln>
          </p:spPr>
          <p:txBody>
            <a:bodyPr/>
            <a:lstStyle/>
            <a:p>
              <a:endParaRPr lang="en-US"/>
            </a:p>
          </p:txBody>
        </p:sp>
        <p:pic>
          <p:nvPicPr>
            <p:cNvPr id="9" name="Picture 22"/>
            <p:cNvPicPr>
              <a:picLocks noChangeAspect="1" noChangeArrowheads="1"/>
            </p:cNvPicPr>
            <p:nvPr/>
          </p:nvPicPr>
          <p:blipFill>
            <a:blip r:embed="rId4" cstate="print"/>
            <a:srcRect/>
            <a:stretch>
              <a:fillRect/>
            </a:stretch>
          </p:blipFill>
          <p:spPr bwMode="auto">
            <a:xfrm>
              <a:off x="533400" y="3886200"/>
              <a:ext cx="971550" cy="714375"/>
            </a:xfrm>
            <a:prstGeom prst="rect">
              <a:avLst/>
            </a:prstGeom>
            <a:noFill/>
            <a:ln w="9525">
              <a:noFill/>
              <a:miter lim="800000"/>
              <a:headEnd/>
              <a:tailEnd/>
            </a:ln>
          </p:spPr>
        </p:pic>
        <p:sp>
          <p:nvSpPr>
            <p:cNvPr id="10" name="Line 11"/>
            <p:cNvSpPr>
              <a:spLocks noChangeShapeType="1"/>
            </p:cNvSpPr>
            <p:nvPr/>
          </p:nvSpPr>
          <p:spPr bwMode="auto">
            <a:xfrm>
              <a:off x="1447800" y="3733800"/>
              <a:ext cx="2514600" cy="0"/>
            </a:xfrm>
            <a:prstGeom prst="line">
              <a:avLst/>
            </a:prstGeom>
            <a:noFill/>
            <a:ln w="9525">
              <a:solidFill>
                <a:srgbClr val="FF0066"/>
              </a:solidFill>
              <a:round/>
              <a:headEnd/>
              <a:tailEnd type="triangle" w="med" len="med"/>
            </a:ln>
          </p:spPr>
          <p:txBody>
            <a:bodyPr/>
            <a:lstStyle/>
            <a:p>
              <a:endParaRPr lang="en-US"/>
            </a:p>
          </p:txBody>
        </p:sp>
        <p:pic>
          <p:nvPicPr>
            <p:cNvPr id="11" name="Picture 23"/>
            <p:cNvPicPr>
              <a:picLocks noChangeAspect="1" noChangeArrowheads="1"/>
            </p:cNvPicPr>
            <p:nvPr/>
          </p:nvPicPr>
          <p:blipFill>
            <a:blip r:embed="rId5" cstate="print"/>
            <a:srcRect/>
            <a:stretch>
              <a:fillRect/>
            </a:stretch>
          </p:blipFill>
          <p:spPr bwMode="auto">
            <a:xfrm>
              <a:off x="609600" y="3429000"/>
              <a:ext cx="866775" cy="381000"/>
            </a:xfrm>
            <a:prstGeom prst="rect">
              <a:avLst/>
            </a:prstGeom>
            <a:noFill/>
            <a:ln w="9525">
              <a:noFill/>
              <a:miter lim="800000"/>
              <a:headEnd/>
              <a:tailEnd/>
            </a:ln>
          </p:spPr>
        </p:pic>
        <p:sp>
          <p:nvSpPr>
            <p:cNvPr id="12" name="Line 12"/>
            <p:cNvSpPr>
              <a:spLocks noChangeShapeType="1"/>
            </p:cNvSpPr>
            <p:nvPr/>
          </p:nvSpPr>
          <p:spPr bwMode="auto">
            <a:xfrm>
              <a:off x="1524000" y="3962400"/>
              <a:ext cx="2362200" cy="0"/>
            </a:xfrm>
            <a:prstGeom prst="line">
              <a:avLst/>
            </a:prstGeom>
            <a:noFill/>
            <a:ln w="9525">
              <a:solidFill>
                <a:srgbClr val="FF0066"/>
              </a:solidFill>
              <a:round/>
              <a:headEnd/>
              <a:tailEnd type="triangle" w="med" len="med"/>
            </a:ln>
          </p:spPr>
          <p:txBody>
            <a:bodyPr/>
            <a:lstStyle/>
            <a:p>
              <a:endParaRPr lang="en-US"/>
            </a:p>
          </p:txBody>
        </p:sp>
        <p:pic>
          <p:nvPicPr>
            <p:cNvPr id="13" name="Picture 18"/>
            <p:cNvPicPr>
              <a:picLocks noChangeAspect="1" noChangeArrowheads="1"/>
            </p:cNvPicPr>
            <p:nvPr/>
          </p:nvPicPr>
          <p:blipFill>
            <a:blip r:embed="rId6" cstate="print"/>
            <a:srcRect/>
            <a:stretch>
              <a:fillRect/>
            </a:stretch>
          </p:blipFill>
          <p:spPr bwMode="auto">
            <a:xfrm>
              <a:off x="7162800" y="2895600"/>
              <a:ext cx="990600" cy="371475"/>
            </a:xfrm>
            <a:prstGeom prst="rect">
              <a:avLst/>
            </a:prstGeom>
            <a:noFill/>
            <a:ln w="9525">
              <a:noFill/>
              <a:miter lim="800000"/>
              <a:headEnd/>
              <a:tailEnd/>
            </a:ln>
          </p:spPr>
        </p:pic>
        <p:sp>
          <p:nvSpPr>
            <p:cNvPr id="14" name="Line 15"/>
            <p:cNvSpPr>
              <a:spLocks noChangeShapeType="1"/>
            </p:cNvSpPr>
            <p:nvPr/>
          </p:nvSpPr>
          <p:spPr bwMode="auto">
            <a:xfrm flipH="1">
              <a:off x="4724400" y="3048000"/>
              <a:ext cx="2438400" cy="76200"/>
            </a:xfrm>
            <a:prstGeom prst="line">
              <a:avLst/>
            </a:prstGeom>
            <a:noFill/>
            <a:ln w="9525">
              <a:solidFill>
                <a:srgbClr val="FF0066"/>
              </a:solidFill>
              <a:round/>
              <a:headEnd/>
              <a:tailEnd type="triangle" w="med" len="med"/>
            </a:ln>
          </p:spPr>
          <p:txBody>
            <a:bodyPr/>
            <a:lstStyle/>
            <a:p>
              <a:endParaRPr lang="en-US"/>
            </a:p>
          </p:txBody>
        </p:sp>
        <p:pic>
          <p:nvPicPr>
            <p:cNvPr id="15" name="Picture 20"/>
            <p:cNvPicPr>
              <a:picLocks noChangeAspect="1" noChangeArrowheads="1"/>
            </p:cNvPicPr>
            <p:nvPr/>
          </p:nvPicPr>
          <p:blipFill>
            <a:blip r:embed="rId7" cstate="print"/>
            <a:srcRect/>
            <a:stretch>
              <a:fillRect/>
            </a:stretch>
          </p:blipFill>
          <p:spPr bwMode="auto">
            <a:xfrm>
              <a:off x="7162800" y="4495800"/>
              <a:ext cx="933450" cy="371475"/>
            </a:xfrm>
            <a:prstGeom prst="rect">
              <a:avLst/>
            </a:prstGeom>
            <a:noFill/>
            <a:ln w="9525">
              <a:noFill/>
              <a:miter lim="800000"/>
              <a:headEnd/>
              <a:tailEnd/>
            </a:ln>
          </p:spPr>
        </p:pic>
        <p:sp>
          <p:nvSpPr>
            <p:cNvPr id="16" name="Line 17"/>
            <p:cNvSpPr>
              <a:spLocks noChangeShapeType="1"/>
            </p:cNvSpPr>
            <p:nvPr/>
          </p:nvSpPr>
          <p:spPr bwMode="auto">
            <a:xfrm flipH="1" flipV="1">
              <a:off x="4191000" y="4495800"/>
              <a:ext cx="2971800" cy="152400"/>
            </a:xfrm>
            <a:prstGeom prst="line">
              <a:avLst/>
            </a:prstGeom>
            <a:noFill/>
            <a:ln w="9525">
              <a:solidFill>
                <a:srgbClr val="FF0066"/>
              </a:solidFill>
              <a:round/>
              <a:headEnd/>
              <a:tailEnd type="triangle" w="med" len="med"/>
            </a:ln>
          </p:spPr>
          <p:txBody>
            <a:bodyPr/>
            <a:lstStyle/>
            <a:p>
              <a:endParaRPr lang="en-US"/>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eaLnBrk="1" hangingPunct="1">
              <a:lnSpc>
                <a:spcPct val="80000"/>
              </a:lnSpc>
              <a:spcAft>
                <a:spcPct val="25000"/>
              </a:spcAft>
            </a:pPr>
            <a:r>
              <a:rPr lang="en-US" dirty="0" smtClean="0"/>
              <a:t>In the Simple Query Wizard dialog box, select which fields you want included in the query. </a:t>
            </a:r>
          </a:p>
          <a:p>
            <a:pPr lvl="1" eaLnBrk="1" hangingPunct="1">
              <a:lnSpc>
                <a:spcPct val="80000"/>
              </a:lnSpc>
              <a:spcAft>
                <a:spcPct val="25000"/>
              </a:spcAft>
              <a:buFont typeface="Wingdings" pitchFamily="2" charset="2"/>
              <a:buChar char="Ø"/>
            </a:pPr>
            <a:r>
              <a:rPr lang="en-US" dirty="0" smtClean="0"/>
              <a:t>Move all the fields into the Selected Fields box.</a:t>
            </a:r>
          </a:p>
          <a:p>
            <a:pPr lvl="1" eaLnBrk="1" hangingPunct="1">
              <a:lnSpc>
                <a:spcPct val="80000"/>
              </a:lnSpc>
              <a:spcAft>
                <a:spcPct val="25000"/>
              </a:spcAft>
              <a:buFont typeface="Wingdings" pitchFamily="2" charset="2"/>
              <a:buChar char="Ø"/>
            </a:pPr>
            <a:r>
              <a:rPr lang="en-US" dirty="0" smtClean="0"/>
              <a:t>Move the fields one at a time. </a:t>
            </a:r>
          </a:p>
          <a:p>
            <a:pPr lvl="1" eaLnBrk="1" hangingPunct="1">
              <a:lnSpc>
                <a:spcPct val="80000"/>
              </a:lnSpc>
              <a:spcAft>
                <a:spcPct val="25000"/>
              </a:spcAft>
              <a:buFont typeface="Wingdings" pitchFamily="2" charset="2"/>
              <a:buChar char="Ø"/>
            </a:pPr>
            <a:r>
              <a:rPr lang="en-US" dirty="0" smtClean="0"/>
              <a:t>Remove fields out of the Selected Fields box by pressing one of the remove buttons. </a:t>
            </a:r>
          </a:p>
          <a:p>
            <a:pPr eaLnBrk="1" hangingPunct="1">
              <a:lnSpc>
                <a:spcPct val="80000"/>
              </a:lnSpc>
              <a:spcAft>
                <a:spcPct val="25000"/>
              </a:spcAft>
            </a:pPr>
            <a:r>
              <a:rPr lang="en-US" dirty="0" smtClean="0"/>
              <a:t>If you wanted to select all the fields except one, you can move them all to the selected fields list and then remove the one field you don't want. </a:t>
            </a:r>
          </a:p>
          <a:p>
            <a:pPr eaLnBrk="1" hangingPunct="1">
              <a:lnSpc>
                <a:spcPct val="80000"/>
              </a:lnSpc>
            </a:pPr>
            <a:r>
              <a:rPr lang="en-US" dirty="0" smtClean="0"/>
              <a:t>Once you have made your selections, press Next to move to the next dialog box in the Wizard. </a:t>
            </a:r>
          </a:p>
        </p:txBody>
      </p:sp>
      <p:sp>
        <p:nvSpPr>
          <p:cNvPr id="4" name="Slide Number Placeholder 3"/>
          <p:cNvSpPr>
            <a:spLocks noGrp="1"/>
          </p:cNvSpPr>
          <p:nvPr>
            <p:ph type="sldNum" sz="quarter" idx="12"/>
          </p:nvPr>
        </p:nvSpPr>
        <p:spPr/>
        <p:txBody>
          <a:bodyPr/>
          <a:lstStyle/>
          <a:p>
            <a:pPr>
              <a:defRPr/>
            </a:pPr>
            <a:fld id="{6A6292AE-6C89-4573-BF11-8477FFCF3494}" type="slidenum">
              <a:rPr lang="ar-SA" smtClean="0"/>
              <a:pPr>
                <a:defRPr/>
              </a:pPr>
              <a:t>16</a:t>
            </a:fld>
            <a:endParaRPr lang="en-US"/>
          </a:p>
        </p:txBody>
      </p:sp>
      <p:sp>
        <p:nvSpPr>
          <p:cNvPr id="2" name="Title 1"/>
          <p:cNvSpPr>
            <a:spLocks noGrp="1"/>
          </p:cNvSpPr>
          <p:nvPr>
            <p:ph type="title"/>
          </p:nvPr>
        </p:nvSpPr>
        <p:spPr/>
        <p:txBody>
          <a:bodyPr/>
          <a:lstStyle/>
          <a:p>
            <a:r>
              <a:rPr lang="en-US" dirty="0" smtClean="0"/>
              <a:t>Fields Selection in Query</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9"/>
          <p:cNvPicPr>
            <a:picLocks noGrp="1" noChangeAspect="1" noChangeArrowheads="1"/>
          </p:cNvPicPr>
          <p:nvPr>
            <p:ph idx="1"/>
          </p:nvPr>
        </p:nvPicPr>
        <p:blipFill>
          <a:blip r:embed="rId2" cstate="print"/>
          <a:srcRect l="15712" t="17363" r="61726" b="63023"/>
          <a:stretch>
            <a:fillRect/>
          </a:stretch>
        </p:blipFill>
        <p:spPr bwMode="auto">
          <a:xfrm>
            <a:off x="1785180" y="1916832"/>
            <a:ext cx="5091076" cy="2488333"/>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6A6292AE-6C89-4573-BF11-8477FFCF3494}" type="slidenum">
              <a:rPr lang="ar-SA" smtClean="0"/>
              <a:pPr>
                <a:defRPr/>
              </a:pPr>
              <a:t>17</a:t>
            </a:fld>
            <a:endParaRPr lang="en-US"/>
          </a:p>
        </p:txBody>
      </p:sp>
      <p:sp>
        <p:nvSpPr>
          <p:cNvPr id="2" name="Title 1"/>
          <p:cNvSpPr>
            <a:spLocks noGrp="1"/>
          </p:cNvSpPr>
          <p:nvPr>
            <p:ph type="title"/>
          </p:nvPr>
        </p:nvSpPr>
        <p:spPr/>
        <p:txBody>
          <a:bodyPr/>
          <a:lstStyle/>
          <a:p>
            <a:r>
              <a:rPr lang="en-US" dirty="0" smtClean="0"/>
              <a:t>Data Sheet View of Query</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eaLnBrk="1" hangingPunct="1">
              <a:spcAft>
                <a:spcPct val="25000"/>
              </a:spcAft>
              <a:buFont typeface="Wingdings" pitchFamily="2" charset="2"/>
              <a:buNone/>
            </a:pPr>
            <a:r>
              <a:rPr lang="en-US" sz="2000" dirty="0" smtClean="0"/>
              <a:t>To create new Query, follow the following steps: </a:t>
            </a:r>
          </a:p>
          <a:p>
            <a:pPr lvl="1" eaLnBrk="1" hangingPunct="1">
              <a:spcAft>
                <a:spcPct val="25000"/>
              </a:spcAft>
              <a:buFont typeface="Wingdings" pitchFamily="2" charset="2"/>
              <a:buChar char="Ø"/>
            </a:pPr>
            <a:r>
              <a:rPr lang="en-US" sz="2000" dirty="0" smtClean="0"/>
              <a:t>Click on </a:t>
            </a:r>
            <a:r>
              <a:rPr lang="en-US" sz="2000" b="1" dirty="0" smtClean="0">
                <a:solidFill>
                  <a:srgbClr val="006600"/>
                </a:solidFill>
              </a:rPr>
              <a:t>Create </a:t>
            </a:r>
            <a:r>
              <a:rPr lang="en-US" sz="2000" dirty="0" smtClean="0"/>
              <a:t>in menu bar.</a:t>
            </a:r>
          </a:p>
          <a:p>
            <a:pPr lvl="1" eaLnBrk="1" hangingPunct="1">
              <a:spcAft>
                <a:spcPct val="25000"/>
              </a:spcAft>
              <a:buFont typeface="Wingdings" pitchFamily="2" charset="2"/>
              <a:buChar char="Ø"/>
            </a:pPr>
            <a:r>
              <a:rPr lang="en-US" sz="2000" dirty="0" smtClean="0"/>
              <a:t>Click on </a:t>
            </a:r>
            <a:r>
              <a:rPr lang="en-US" sz="2000" b="1" dirty="0" smtClean="0">
                <a:solidFill>
                  <a:srgbClr val="006600"/>
                </a:solidFill>
              </a:rPr>
              <a:t>‘Query design’</a:t>
            </a:r>
            <a:r>
              <a:rPr lang="en-US" sz="2000" dirty="0" smtClean="0"/>
              <a:t> </a:t>
            </a:r>
          </a:p>
          <a:p>
            <a:pPr lvl="1" eaLnBrk="1" hangingPunct="1">
              <a:spcAft>
                <a:spcPct val="25000"/>
              </a:spcAft>
              <a:buFont typeface="Wingdings" pitchFamily="2" charset="2"/>
              <a:buChar char="Ø"/>
            </a:pPr>
            <a:r>
              <a:rPr lang="en-US" sz="2000" dirty="0" smtClean="0"/>
              <a:t>You will see the following dialogue box </a:t>
            </a:r>
            <a:r>
              <a:rPr lang="en-US" dirty="0" smtClean="0"/>
              <a:t>.</a:t>
            </a:r>
            <a:endParaRPr lang="en-US" sz="2000" dirty="0" smtClean="0"/>
          </a:p>
        </p:txBody>
      </p:sp>
      <p:sp>
        <p:nvSpPr>
          <p:cNvPr id="4" name="Slide Number Placeholder 3"/>
          <p:cNvSpPr>
            <a:spLocks noGrp="1"/>
          </p:cNvSpPr>
          <p:nvPr>
            <p:ph type="sldNum" sz="quarter" idx="12"/>
          </p:nvPr>
        </p:nvSpPr>
        <p:spPr/>
        <p:txBody>
          <a:bodyPr/>
          <a:lstStyle/>
          <a:p>
            <a:pPr>
              <a:defRPr/>
            </a:pPr>
            <a:fld id="{6A6292AE-6C89-4573-BF11-8477FFCF3494}" type="slidenum">
              <a:rPr lang="ar-SA" smtClean="0"/>
              <a:pPr>
                <a:defRPr/>
              </a:pPr>
              <a:t>18</a:t>
            </a:fld>
            <a:endParaRPr lang="en-US"/>
          </a:p>
        </p:txBody>
      </p:sp>
      <p:sp>
        <p:nvSpPr>
          <p:cNvPr id="2" name="Title 1"/>
          <p:cNvSpPr>
            <a:spLocks noGrp="1"/>
          </p:cNvSpPr>
          <p:nvPr>
            <p:ph type="title"/>
          </p:nvPr>
        </p:nvSpPr>
        <p:spPr/>
        <p:txBody>
          <a:bodyPr/>
          <a:lstStyle/>
          <a:p>
            <a:r>
              <a:rPr lang="en-US" dirty="0" smtClean="0"/>
              <a:t>Create Query Design</a:t>
            </a:r>
          </a:p>
        </p:txBody>
      </p:sp>
      <p:pic>
        <p:nvPicPr>
          <p:cNvPr id="5" name="صورة 4"/>
          <p:cNvPicPr>
            <a:picLocks noChangeAspect="1" noChangeArrowheads="1"/>
          </p:cNvPicPr>
          <p:nvPr/>
        </p:nvPicPr>
        <p:blipFill>
          <a:blip r:embed="rId2" cstate="print"/>
          <a:srcRect l="7765" r="38808" b="81351"/>
          <a:stretch>
            <a:fillRect/>
          </a:stretch>
        </p:blipFill>
        <p:spPr bwMode="auto">
          <a:xfrm>
            <a:off x="4946848" y="1772816"/>
            <a:ext cx="3657600" cy="781050"/>
          </a:xfrm>
          <a:prstGeom prst="rect">
            <a:avLst/>
          </a:prstGeom>
          <a:noFill/>
          <a:ln w="9525">
            <a:noFill/>
            <a:miter lim="800000"/>
            <a:headEnd/>
            <a:tailEnd/>
          </a:ln>
        </p:spPr>
      </p:pic>
      <p:pic>
        <p:nvPicPr>
          <p:cNvPr id="6" name="صورة 5"/>
          <p:cNvPicPr>
            <a:picLocks noChangeAspect="1" noChangeArrowheads="1"/>
          </p:cNvPicPr>
          <p:nvPr/>
        </p:nvPicPr>
        <p:blipFill>
          <a:blip r:embed="rId3" cstate="print"/>
          <a:srcRect/>
          <a:stretch>
            <a:fillRect/>
          </a:stretch>
        </p:blipFill>
        <p:spPr bwMode="auto">
          <a:xfrm>
            <a:off x="1915616" y="3278088"/>
            <a:ext cx="5943600" cy="274320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6A6292AE-6C89-4573-BF11-8477FFCF3494}" type="slidenum">
              <a:rPr lang="ar-SA" smtClean="0"/>
              <a:pPr>
                <a:defRPr/>
              </a:pPr>
              <a:t>19</a:t>
            </a:fld>
            <a:endParaRPr lang="en-US"/>
          </a:p>
        </p:txBody>
      </p:sp>
      <p:pic>
        <p:nvPicPr>
          <p:cNvPr id="5" name="عنصر نائب للمحتوى 4"/>
          <p:cNvPicPr>
            <a:picLocks/>
          </p:cNvPicPr>
          <p:nvPr/>
        </p:nvPicPr>
        <p:blipFill>
          <a:blip r:embed="rId2" cstate="print"/>
          <a:srcRect/>
          <a:stretch>
            <a:fillRect/>
          </a:stretch>
        </p:blipFill>
        <p:spPr bwMode="auto">
          <a:xfrm>
            <a:off x="533400" y="1447800"/>
            <a:ext cx="8058150" cy="4530725"/>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a:bodyPr>
          <a:lstStyle/>
          <a:p>
            <a:pPr marL="274320" indent="-274320" fontAlgn="auto">
              <a:spcAft>
                <a:spcPts val="0"/>
              </a:spcAft>
              <a:buFont typeface="Wingdings 3"/>
              <a:buChar char=""/>
              <a:defRPr/>
            </a:pPr>
            <a:r>
              <a:rPr lang="en-US" sz="2400" dirty="0" smtClean="0"/>
              <a:t>What is MS Access?</a:t>
            </a:r>
          </a:p>
          <a:p>
            <a:pPr marL="274320" indent="-274320" fontAlgn="auto">
              <a:spcAft>
                <a:spcPts val="0"/>
              </a:spcAft>
              <a:buFont typeface="Wingdings 3"/>
              <a:buChar char=""/>
              <a:defRPr/>
            </a:pPr>
            <a:r>
              <a:rPr lang="en-US" sz="2400" dirty="0" smtClean="0"/>
              <a:t>Access Terminology</a:t>
            </a:r>
          </a:p>
          <a:p>
            <a:pPr marL="274320" indent="-274320" fontAlgn="auto">
              <a:spcAft>
                <a:spcPts val="0"/>
              </a:spcAft>
              <a:buFont typeface="Wingdings 3"/>
              <a:buChar char=""/>
              <a:defRPr/>
            </a:pPr>
            <a:r>
              <a:rPr lang="en-US" sz="2400" dirty="0" smtClean="0"/>
              <a:t>Access Window</a:t>
            </a:r>
          </a:p>
          <a:p>
            <a:pPr marL="274320" indent="-274320" fontAlgn="auto">
              <a:spcAft>
                <a:spcPts val="0"/>
              </a:spcAft>
              <a:buFont typeface="Wingdings 3"/>
              <a:buChar char=""/>
              <a:defRPr/>
            </a:pPr>
            <a:r>
              <a:rPr lang="en-US" sz="2400" dirty="0" smtClean="0"/>
              <a:t>Database Window</a:t>
            </a:r>
          </a:p>
          <a:p>
            <a:pPr marL="274320" indent="-274320" fontAlgn="auto">
              <a:spcAft>
                <a:spcPts val="0"/>
              </a:spcAft>
              <a:buFont typeface="Wingdings 3"/>
              <a:buChar char=""/>
              <a:defRPr/>
            </a:pPr>
            <a:r>
              <a:rPr lang="en-US" sz="2400" dirty="0" smtClean="0"/>
              <a:t>Create New Database</a:t>
            </a:r>
          </a:p>
          <a:p>
            <a:pPr marL="274320" indent="-274320" fontAlgn="auto">
              <a:spcAft>
                <a:spcPts val="0"/>
              </a:spcAft>
              <a:buFont typeface="Wingdings 3"/>
              <a:buChar char=""/>
              <a:defRPr/>
            </a:pPr>
            <a:r>
              <a:rPr lang="en-US" sz="2400" dirty="0" smtClean="0"/>
              <a:t>Setting Field Properties</a:t>
            </a:r>
          </a:p>
          <a:p>
            <a:pPr marL="274320" indent="-274320" fontAlgn="auto">
              <a:spcAft>
                <a:spcPts val="0"/>
              </a:spcAft>
              <a:buFont typeface="Wingdings 3"/>
              <a:buChar char=""/>
              <a:defRPr/>
            </a:pPr>
            <a:r>
              <a:rPr lang="en-US" sz="2400" dirty="0" smtClean="0"/>
              <a:t>Create New Query in Database</a:t>
            </a:r>
          </a:p>
          <a:p>
            <a:pPr marL="274320" indent="-274320" fontAlgn="auto">
              <a:spcAft>
                <a:spcPts val="0"/>
              </a:spcAft>
              <a:buFont typeface="Wingdings 3"/>
              <a:buChar char=""/>
              <a:defRPr/>
            </a:pPr>
            <a:r>
              <a:rPr lang="en-US" sz="2400" dirty="0" smtClean="0"/>
              <a:t>Relational Database Management System</a:t>
            </a:r>
          </a:p>
          <a:p>
            <a:pPr marL="274320" indent="-274320" fontAlgn="auto">
              <a:spcAft>
                <a:spcPts val="0"/>
              </a:spcAft>
              <a:buFont typeface="Wingdings 3"/>
              <a:buChar char=""/>
              <a:defRPr/>
            </a:pPr>
            <a:r>
              <a:rPr lang="en-US" sz="2400" dirty="0" smtClean="0"/>
              <a:t>Creating Forms in Database</a:t>
            </a:r>
          </a:p>
          <a:p>
            <a:pPr marL="274320" indent="-274320" fontAlgn="auto">
              <a:spcAft>
                <a:spcPts val="0"/>
              </a:spcAft>
              <a:buFont typeface="Wingdings 3"/>
              <a:buChar char=""/>
              <a:defRPr/>
            </a:pPr>
            <a:r>
              <a:rPr lang="en-US" sz="2400" dirty="0" smtClean="0"/>
              <a:t>Creating Reports in Database</a:t>
            </a:r>
          </a:p>
          <a:p>
            <a:pPr marL="274320" indent="-274320" fontAlgn="auto">
              <a:spcAft>
                <a:spcPts val="0"/>
              </a:spcAft>
              <a:buFont typeface="Wingdings 3"/>
              <a:buChar char=""/>
              <a:defRPr/>
            </a:pPr>
            <a:endParaRPr lang="en-US" dirty="0" smtClean="0"/>
          </a:p>
          <a:p>
            <a:pPr marL="274320" indent="-274320" fontAlgn="auto">
              <a:spcAft>
                <a:spcPts val="0"/>
              </a:spcAft>
              <a:buFont typeface="Wingdings 3"/>
              <a:buChar char=""/>
              <a:defRPr/>
            </a:pPr>
            <a:endParaRPr lang="en-US" dirty="0" smtClean="0"/>
          </a:p>
          <a:p>
            <a:pPr marL="274320" indent="-274320" fontAlgn="auto">
              <a:spcAft>
                <a:spcPts val="0"/>
              </a:spcAft>
              <a:buFont typeface="Wingdings 3"/>
              <a:buChar char=""/>
              <a:defRPr/>
            </a:pPr>
            <a:endParaRPr lang="en-US" dirty="0" smtClean="0"/>
          </a:p>
          <a:p>
            <a:pPr marL="274320" indent="-274320" fontAlgn="auto">
              <a:spcAft>
                <a:spcPts val="0"/>
              </a:spcAft>
              <a:buFont typeface="Wingdings 3"/>
              <a:buChar char=""/>
              <a:defRPr/>
            </a:pPr>
            <a:endParaRPr lang="en-US" dirty="0" smtClean="0"/>
          </a:p>
          <a:p>
            <a:pPr marL="274320" indent="-274320" fontAlgn="auto">
              <a:spcAft>
                <a:spcPts val="0"/>
              </a:spcAft>
              <a:buFont typeface="Wingdings 3"/>
              <a:buChar char=""/>
              <a:defRPr/>
            </a:pPr>
            <a:endParaRPr lang="en-CA" dirty="0" smtClean="0"/>
          </a:p>
          <a:p>
            <a:pPr marL="274320" indent="-274320" fontAlgn="auto">
              <a:spcAft>
                <a:spcPts val="0"/>
              </a:spcAft>
              <a:buFont typeface="Wingdings 3"/>
              <a:buChar char=""/>
              <a:defRPr/>
            </a:pPr>
            <a:endParaRPr lang="en-US" dirty="0" smtClean="0"/>
          </a:p>
          <a:p>
            <a:pPr marL="274320" indent="-274320" fontAlgn="auto">
              <a:spcAft>
                <a:spcPts val="0"/>
              </a:spcAft>
              <a:buFont typeface="Wingdings 3"/>
              <a:buChar char=""/>
              <a:defRPr/>
            </a:pPr>
            <a:endParaRPr lang="en-US" dirty="0" smtClean="0"/>
          </a:p>
          <a:p>
            <a:pPr marL="274320" indent="-274320" fontAlgn="auto">
              <a:spcAft>
                <a:spcPts val="0"/>
              </a:spcAft>
              <a:buFont typeface="Wingdings 3"/>
              <a:buChar char=""/>
              <a:defRPr/>
            </a:pPr>
            <a:endParaRPr lang="en-US" dirty="0" smtClean="0"/>
          </a:p>
          <a:p>
            <a:pPr marL="274320" indent="-274320" fontAlgn="auto">
              <a:spcAft>
                <a:spcPts val="0"/>
              </a:spcAft>
              <a:buFont typeface="Wingdings 3"/>
              <a:buChar char=""/>
              <a:defRPr/>
            </a:pPr>
            <a:endParaRPr lang="en-US" dirty="0" smtClean="0"/>
          </a:p>
          <a:p>
            <a:pPr marL="274320" indent="-274320" fontAlgn="auto">
              <a:spcAft>
                <a:spcPts val="0"/>
              </a:spcAft>
              <a:buFont typeface="Wingdings 3"/>
              <a:buChar char=""/>
              <a:defRPr/>
            </a:pPr>
            <a:endParaRPr lang="en-US" dirty="0" smtClean="0"/>
          </a:p>
        </p:txBody>
      </p:sp>
      <p:sp>
        <p:nvSpPr>
          <p:cNvPr id="10243" name="Slide Number Placeholder 2"/>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19523936-91F2-4EE9-8809-663DA520273D}" type="slidenum">
              <a:rPr lang="ar-SA">
                <a:latin typeface="Times New Roman" pitchFamily="18" charset="0"/>
              </a:rPr>
              <a:pPr/>
              <a:t>2</a:t>
            </a:fld>
            <a:endParaRPr lang="en-US" dirty="0">
              <a:latin typeface="Times New Roman" pitchFamily="18" charset="0"/>
            </a:endParaRPr>
          </a:p>
        </p:txBody>
      </p:sp>
      <p:sp>
        <p:nvSpPr>
          <p:cNvPr id="10242" name="Title 1"/>
          <p:cNvSpPr>
            <a:spLocks noGrp="1"/>
          </p:cNvSpPr>
          <p:nvPr>
            <p:ph type="title"/>
          </p:nvPr>
        </p:nvSpPr>
        <p:spPr/>
        <p:txBody>
          <a:bodyPr/>
          <a:lstStyle/>
          <a:p>
            <a:r>
              <a:rPr lang="en-US" dirty="0" smtClean="0"/>
              <a:t>Overview</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eaLnBrk="1" hangingPunct="1">
              <a:spcAft>
                <a:spcPct val="25000"/>
              </a:spcAft>
            </a:pPr>
            <a:r>
              <a:rPr lang="en-US" sz="2000" dirty="0" smtClean="0">
                <a:latin typeface="Arial" charset="0"/>
              </a:rPr>
              <a:t>Criteria in the query means the condition which is fulfilled for extraction of records from table like </a:t>
            </a:r>
            <a:r>
              <a:rPr lang="en-US" sz="2000" b="1" dirty="0" smtClean="0">
                <a:solidFill>
                  <a:srgbClr val="006600"/>
                </a:solidFill>
              </a:rPr>
              <a:t>Basic Salary&lt;=3000</a:t>
            </a:r>
            <a:r>
              <a:rPr lang="en-US" sz="2000" dirty="0" smtClean="0">
                <a:latin typeface="Arial" charset="0"/>
              </a:rPr>
              <a:t>. </a:t>
            </a:r>
          </a:p>
          <a:p>
            <a:pPr eaLnBrk="1" hangingPunct="1">
              <a:spcAft>
                <a:spcPct val="25000"/>
              </a:spcAft>
            </a:pPr>
            <a:r>
              <a:rPr lang="en-US" sz="2000" dirty="0" smtClean="0">
                <a:latin typeface="Arial" charset="0"/>
              </a:rPr>
              <a:t>Access contains the following comparison operators. These operators are used in criteria as per requirements:</a:t>
            </a:r>
          </a:p>
        </p:txBody>
      </p:sp>
      <p:sp>
        <p:nvSpPr>
          <p:cNvPr id="4" name="Slide Number Placeholder 3"/>
          <p:cNvSpPr>
            <a:spLocks noGrp="1"/>
          </p:cNvSpPr>
          <p:nvPr>
            <p:ph type="sldNum" sz="quarter" idx="12"/>
          </p:nvPr>
        </p:nvSpPr>
        <p:spPr/>
        <p:txBody>
          <a:bodyPr/>
          <a:lstStyle/>
          <a:p>
            <a:pPr>
              <a:defRPr/>
            </a:pPr>
            <a:fld id="{6A6292AE-6C89-4573-BF11-8477FFCF3494}" type="slidenum">
              <a:rPr lang="ar-SA" smtClean="0"/>
              <a:pPr>
                <a:defRPr/>
              </a:pPr>
              <a:t>20</a:t>
            </a:fld>
            <a:endParaRPr lang="en-US"/>
          </a:p>
        </p:txBody>
      </p:sp>
      <p:sp>
        <p:nvSpPr>
          <p:cNvPr id="2" name="Title 1"/>
          <p:cNvSpPr>
            <a:spLocks noGrp="1"/>
          </p:cNvSpPr>
          <p:nvPr>
            <p:ph type="title"/>
          </p:nvPr>
        </p:nvSpPr>
        <p:spPr/>
        <p:txBody>
          <a:bodyPr/>
          <a:lstStyle/>
          <a:p>
            <a:r>
              <a:rPr lang="en-US" dirty="0" smtClean="0"/>
              <a:t>Criteria in Query</a:t>
            </a:r>
          </a:p>
        </p:txBody>
      </p:sp>
      <p:pic>
        <p:nvPicPr>
          <p:cNvPr id="5" name="Picture 4"/>
          <p:cNvPicPr>
            <a:picLocks noChangeAspect="1" noChangeArrowheads="1"/>
          </p:cNvPicPr>
          <p:nvPr/>
        </p:nvPicPr>
        <p:blipFill>
          <a:blip r:embed="rId2" cstate="print"/>
          <a:srcRect/>
          <a:stretch>
            <a:fillRect/>
          </a:stretch>
        </p:blipFill>
        <p:spPr bwMode="auto">
          <a:xfrm>
            <a:off x="1219596" y="3212976"/>
            <a:ext cx="6808788" cy="283845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eaLnBrk="1" hangingPunct="1">
              <a:spcAft>
                <a:spcPct val="25000"/>
              </a:spcAft>
            </a:pPr>
            <a:r>
              <a:rPr lang="en-US" sz="1800" dirty="0" smtClean="0">
                <a:latin typeface="Arial" charset="0"/>
              </a:rPr>
              <a:t>The parameter query will prompt the user to enter the value they want to use to select records. Once the user has supplied this information, those records that match the value will be displayed in the query datasheet.</a:t>
            </a:r>
          </a:p>
          <a:p>
            <a:pPr eaLnBrk="1" hangingPunct="1">
              <a:spcAft>
                <a:spcPct val="25000"/>
              </a:spcAft>
            </a:pPr>
            <a:r>
              <a:rPr lang="en-US" sz="1800" dirty="0" smtClean="0">
                <a:latin typeface="Arial" charset="0"/>
              </a:rPr>
              <a:t>To create parameter query, enter the fields (for which the query will ask the user for values) in the Criteria under that fieldname as [fieldname:]. In the following example, there are two parameters for which the user is asked when the query is run </a:t>
            </a:r>
            <a:r>
              <a:rPr lang="en-US" sz="1800" b="1" i="1" dirty="0" err="1" smtClean="0">
                <a:solidFill>
                  <a:srgbClr val="006600"/>
                </a:solidFill>
              </a:rPr>
              <a:t>Emp</a:t>
            </a:r>
            <a:r>
              <a:rPr lang="en-US" sz="1800" b="1" i="1" dirty="0" smtClean="0">
                <a:solidFill>
                  <a:srgbClr val="006600"/>
                </a:solidFill>
              </a:rPr>
              <a:t> ID </a:t>
            </a:r>
            <a:r>
              <a:rPr lang="en-US" sz="1800" dirty="0" smtClean="0">
                <a:latin typeface="Arial" charset="0"/>
              </a:rPr>
              <a:t>and </a:t>
            </a:r>
            <a:r>
              <a:rPr lang="en-US" sz="1800" b="1" i="1" dirty="0" smtClean="0">
                <a:solidFill>
                  <a:srgbClr val="006600"/>
                </a:solidFill>
              </a:rPr>
              <a:t>Salary Month</a:t>
            </a:r>
            <a:r>
              <a:rPr lang="en-US" sz="1800" dirty="0" smtClean="0">
                <a:latin typeface="Arial" charset="0"/>
              </a:rPr>
              <a:t>. </a:t>
            </a:r>
          </a:p>
        </p:txBody>
      </p:sp>
      <p:sp>
        <p:nvSpPr>
          <p:cNvPr id="4" name="Slide Number Placeholder 3"/>
          <p:cNvSpPr>
            <a:spLocks noGrp="1"/>
          </p:cNvSpPr>
          <p:nvPr>
            <p:ph type="sldNum" sz="quarter" idx="12"/>
          </p:nvPr>
        </p:nvSpPr>
        <p:spPr/>
        <p:txBody>
          <a:bodyPr/>
          <a:lstStyle/>
          <a:p>
            <a:pPr>
              <a:defRPr/>
            </a:pPr>
            <a:fld id="{6A6292AE-6C89-4573-BF11-8477FFCF3494}" type="slidenum">
              <a:rPr lang="ar-SA" smtClean="0"/>
              <a:pPr>
                <a:defRPr/>
              </a:pPr>
              <a:t>21</a:t>
            </a:fld>
            <a:endParaRPr lang="en-US"/>
          </a:p>
        </p:txBody>
      </p:sp>
      <p:sp>
        <p:nvSpPr>
          <p:cNvPr id="2" name="Title 1"/>
          <p:cNvSpPr>
            <a:spLocks noGrp="1"/>
          </p:cNvSpPr>
          <p:nvPr>
            <p:ph type="title"/>
          </p:nvPr>
        </p:nvSpPr>
        <p:spPr/>
        <p:txBody>
          <a:bodyPr/>
          <a:lstStyle/>
          <a:p>
            <a:r>
              <a:rPr lang="en-US" dirty="0" smtClean="0"/>
              <a:t>Parameter Query</a:t>
            </a:r>
          </a:p>
        </p:txBody>
      </p:sp>
      <p:grpSp>
        <p:nvGrpSpPr>
          <p:cNvPr id="5" name="Group 4"/>
          <p:cNvGrpSpPr/>
          <p:nvPr/>
        </p:nvGrpSpPr>
        <p:grpSpPr>
          <a:xfrm>
            <a:off x="467544" y="3617937"/>
            <a:ext cx="8278813" cy="2619375"/>
            <a:chOff x="609600" y="3124200"/>
            <a:chExt cx="8278813" cy="2619375"/>
          </a:xfrm>
        </p:grpSpPr>
        <p:pic>
          <p:nvPicPr>
            <p:cNvPr id="6" name="Picture 5"/>
            <p:cNvPicPr>
              <a:picLocks noChangeAspect="1" noChangeArrowheads="1"/>
            </p:cNvPicPr>
            <p:nvPr/>
          </p:nvPicPr>
          <p:blipFill>
            <a:blip r:embed="rId2" cstate="print"/>
            <a:srcRect/>
            <a:stretch>
              <a:fillRect/>
            </a:stretch>
          </p:blipFill>
          <p:spPr bwMode="auto">
            <a:xfrm>
              <a:off x="685800" y="3124200"/>
              <a:ext cx="8202613" cy="990600"/>
            </a:xfrm>
            <a:prstGeom prst="rect">
              <a:avLst/>
            </a:prstGeom>
            <a:noFill/>
            <a:ln w="9525">
              <a:noFill/>
              <a:miter lim="800000"/>
              <a:headEnd/>
              <a:tailEnd/>
            </a:ln>
          </p:spPr>
        </p:pic>
        <p:pic>
          <p:nvPicPr>
            <p:cNvPr id="7" name="Picture 6"/>
            <p:cNvPicPr>
              <a:picLocks noChangeAspect="1" noChangeArrowheads="1"/>
            </p:cNvPicPr>
            <p:nvPr/>
          </p:nvPicPr>
          <p:blipFill>
            <a:blip r:embed="rId3" cstate="print"/>
            <a:srcRect/>
            <a:stretch>
              <a:fillRect/>
            </a:stretch>
          </p:blipFill>
          <p:spPr bwMode="auto">
            <a:xfrm>
              <a:off x="1905000" y="4572000"/>
              <a:ext cx="2162175" cy="1171575"/>
            </a:xfrm>
            <a:prstGeom prst="rect">
              <a:avLst/>
            </a:prstGeom>
            <a:noFill/>
            <a:ln w="9525">
              <a:noFill/>
              <a:miter lim="800000"/>
              <a:headEnd/>
              <a:tailEnd/>
            </a:ln>
          </p:spPr>
        </p:pic>
        <p:pic>
          <p:nvPicPr>
            <p:cNvPr id="8" name="Picture 7"/>
            <p:cNvPicPr>
              <a:picLocks noChangeAspect="1" noChangeArrowheads="1"/>
            </p:cNvPicPr>
            <p:nvPr/>
          </p:nvPicPr>
          <p:blipFill>
            <a:blip r:embed="rId4" cstate="print"/>
            <a:srcRect/>
            <a:stretch>
              <a:fillRect/>
            </a:stretch>
          </p:blipFill>
          <p:spPr bwMode="auto">
            <a:xfrm>
              <a:off x="5410200" y="4572000"/>
              <a:ext cx="2162175" cy="1143000"/>
            </a:xfrm>
            <a:prstGeom prst="rect">
              <a:avLst/>
            </a:prstGeom>
            <a:noFill/>
            <a:ln w="9525">
              <a:noFill/>
              <a:miter lim="800000"/>
              <a:headEnd/>
              <a:tailEnd/>
            </a:ln>
          </p:spPr>
        </p:pic>
        <p:sp>
          <p:nvSpPr>
            <p:cNvPr id="9" name="AutoShape 8"/>
            <p:cNvSpPr>
              <a:spLocks noChangeArrowheads="1"/>
            </p:cNvSpPr>
            <p:nvPr/>
          </p:nvSpPr>
          <p:spPr bwMode="auto">
            <a:xfrm>
              <a:off x="609600" y="4419600"/>
              <a:ext cx="1155700" cy="533400"/>
            </a:xfrm>
            <a:prstGeom prst="wedgeRoundRectCallout">
              <a:avLst>
                <a:gd name="adj1" fmla="val 18130"/>
                <a:gd name="adj2" fmla="val -148514"/>
                <a:gd name="adj3" fmla="val 16667"/>
              </a:avLst>
            </a:prstGeom>
            <a:solidFill>
              <a:schemeClr val="accent1"/>
            </a:solidFill>
            <a:ln w="9525">
              <a:solidFill>
                <a:schemeClr val="tx1"/>
              </a:solidFill>
              <a:miter lim="800000"/>
              <a:headEnd/>
              <a:tailEnd/>
            </a:ln>
          </p:spPr>
          <p:txBody>
            <a:bodyPr/>
            <a:lstStyle/>
            <a:p>
              <a:pPr algn="ctr"/>
              <a:r>
                <a:rPr lang="en-US" sz="1300" b="1">
                  <a:latin typeface="Times New Roman" pitchFamily="18" charset="0"/>
                  <a:cs typeface="Times New Roman" pitchFamily="18" charset="0"/>
                </a:rPr>
                <a:t>Parameter Fieldname</a:t>
              </a:r>
              <a:endParaRPr lang="en-GB" sz="1300" b="1">
                <a:latin typeface="Times New Roman" pitchFamily="18" charset="0"/>
                <a:cs typeface="Times New Roman" pitchFamily="18" charset="0"/>
              </a:endParaRPr>
            </a:p>
          </p:txBody>
        </p:sp>
        <p:sp>
          <p:nvSpPr>
            <p:cNvPr id="10" name="AutoShape 10"/>
            <p:cNvSpPr>
              <a:spLocks noChangeArrowheads="1"/>
            </p:cNvSpPr>
            <p:nvPr/>
          </p:nvSpPr>
          <p:spPr bwMode="auto">
            <a:xfrm>
              <a:off x="7620000" y="4419600"/>
              <a:ext cx="1155700" cy="533400"/>
            </a:xfrm>
            <a:prstGeom prst="wedgeRoundRectCallout">
              <a:avLst>
                <a:gd name="adj1" fmla="val 18130"/>
                <a:gd name="adj2" fmla="val -148514"/>
                <a:gd name="adj3" fmla="val 16667"/>
              </a:avLst>
            </a:prstGeom>
            <a:solidFill>
              <a:schemeClr val="accent1"/>
            </a:solidFill>
            <a:ln w="9525">
              <a:solidFill>
                <a:schemeClr val="tx1"/>
              </a:solidFill>
              <a:miter lim="800000"/>
              <a:headEnd/>
              <a:tailEnd/>
            </a:ln>
          </p:spPr>
          <p:txBody>
            <a:bodyPr/>
            <a:lstStyle/>
            <a:p>
              <a:pPr algn="ctr"/>
              <a:r>
                <a:rPr lang="en-US" sz="1300" b="1">
                  <a:latin typeface="Times New Roman" pitchFamily="18" charset="0"/>
                  <a:cs typeface="Times New Roman" pitchFamily="18" charset="0"/>
                </a:rPr>
                <a:t>Parameter Fieldname</a:t>
              </a:r>
              <a:endParaRPr lang="en-GB" sz="1300" b="1">
                <a:latin typeface="Times New Roman" pitchFamily="18" charset="0"/>
                <a:cs typeface="Times New Roman" pitchFamily="18" charset="0"/>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eaLnBrk="1" hangingPunct="1">
              <a:lnSpc>
                <a:spcPct val="80000"/>
              </a:lnSpc>
              <a:spcAft>
                <a:spcPct val="25000"/>
              </a:spcAft>
            </a:pPr>
            <a:endParaRPr lang="en-US" sz="2000" dirty="0" smtClean="0">
              <a:latin typeface="Arial" charset="0"/>
              <a:hlinkClick r:id="rId2"/>
            </a:endParaRPr>
          </a:p>
          <a:p>
            <a:pPr eaLnBrk="1" hangingPunct="1">
              <a:lnSpc>
                <a:spcPct val="80000"/>
              </a:lnSpc>
              <a:spcAft>
                <a:spcPct val="25000"/>
              </a:spcAft>
            </a:pPr>
            <a:r>
              <a:rPr lang="en-US" sz="2000" dirty="0" smtClean="0">
                <a:latin typeface="Arial" charset="0"/>
                <a:hlinkClick r:id="rId2"/>
              </a:rPr>
              <a:t>Primary Key - </a:t>
            </a:r>
            <a:r>
              <a:rPr lang="en-US" sz="2000" dirty="0" smtClean="0"/>
              <a:t>The key that uniquely identifies record in the table is called Primary Key.</a:t>
            </a:r>
          </a:p>
          <a:p>
            <a:pPr eaLnBrk="1" hangingPunct="1">
              <a:lnSpc>
                <a:spcPct val="80000"/>
              </a:lnSpc>
              <a:spcAft>
                <a:spcPct val="25000"/>
              </a:spcAft>
            </a:pPr>
            <a:endParaRPr lang="en-US" sz="2000" dirty="0" smtClean="0"/>
          </a:p>
          <a:p>
            <a:pPr eaLnBrk="1" hangingPunct="1">
              <a:lnSpc>
                <a:spcPct val="80000"/>
              </a:lnSpc>
              <a:spcAft>
                <a:spcPct val="25000"/>
              </a:spcAft>
            </a:pPr>
            <a:r>
              <a:rPr lang="en-US" sz="2000" dirty="0" smtClean="0">
                <a:latin typeface="Arial" charset="0"/>
                <a:hlinkClick r:id="rId2"/>
              </a:rPr>
              <a:t>Foreign Key - </a:t>
            </a:r>
            <a:r>
              <a:rPr lang="en-GB" sz="2000" dirty="0" smtClean="0"/>
              <a:t>A foreign key (sometimes called a referencing key) is a key used to link two tables together. Typically you take the primary key field from one table and insert it into the other table where it becomes a foreign key (it remains a primary key in the original table). </a:t>
            </a:r>
          </a:p>
          <a:p>
            <a:pPr eaLnBrk="1" hangingPunct="1">
              <a:lnSpc>
                <a:spcPct val="80000"/>
              </a:lnSpc>
              <a:spcAft>
                <a:spcPct val="25000"/>
              </a:spcAft>
            </a:pPr>
            <a:endParaRPr lang="en-GB" sz="2000" dirty="0" smtClean="0"/>
          </a:p>
          <a:p>
            <a:pPr eaLnBrk="1" hangingPunct="1">
              <a:lnSpc>
                <a:spcPct val="80000"/>
              </a:lnSpc>
              <a:spcAft>
                <a:spcPct val="25000"/>
              </a:spcAft>
            </a:pPr>
            <a:r>
              <a:rPr lang="en-US" sz="2000" dirty="0" smtClean="0">
                <a:latin typeface="Arial" charset="0"/>
                <a:hlinkClick r:id="rId2"/>
              </a:rPr>
              <a:t>Relational Database - </a:t>
            </a:r>
            <a:r>
              <a:rPr lang="en-US" sz="2000" dirty="0" smtClean="0"/>
              <a:t>In Relational Database, data is held in tables (also called relations) and the tables are linked by means of common fields. </a:t>
            </a:r>
            <a:r>
              <a:rPr lang="en-GB" sz="2000" dirty="0" smtClean="0"/>
              <a:t>Relational databases support a number of different types of relationships between tables, all designed to enforce the concept of referential integrity. Access supports three different types of relationships between tables. </a:t>
            </a:r>
          </a:p>
        </p:txBody>
      </p:sp>
      <p:sp>
        <p:nvSpPr>
          <p:cNvPr id="4" name="Slide Number Placeholder 3"/>
          <p:cNvSpPr>
            <a:spLocks noGrp="1"/>
          </p:cNvSpPr>
          <p:nvPr>
            <p:ph type="sldNum" sz="quarter" idx="12"/>
          </p:nvPr>
        </p:nvSpPr>
        <p:spPr/>
        <p:txBody>
          <a:bodyPr/>
          <a:lstStyle/>
          <a:p>
            <a:pPr>
              <a:defRPr/>
            </a:pPr>
            <a:fld id="{6A6292AE-6C89-4573-BF11-8477FFCF3494}" type="slidenum">
              <a:rPr lang="ar-SA" smtClean="0"/>
              <a:pPr>
                <a:defRPr/>
              </a:pPr>
              <a:t>22</a:t>
            </a:fld>
            <a:endParaRPr lang="en-US"/>
          </a:p>
        </p:txBody>
      </p:sp>
      <p:sp>
        <p:nvSpPr>
          <p:cNvPr id="2" name="Title 1"/>
          <p:cNvSpPr>
            <a:spLocks noGrp="1"/>
          </p:cNvSpPr>
          <p:nvPr>
            <p:ph type="title"/>
          </p:nvPr>
        </p:nvSpPr>
        <p:spPr/>
        <p:txBody>
          <a:bodyPr/>
          <a:lstStyle/>
          <a:p>
            <a:r>
              <a:rPr lang="en-US" sz="2800" dirty="0" smtClean="0"/>
              <a:t>Relational Database Management System</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1"/>
            <a:ext cx="8229600" cy="3429000"/>
          </a:xfrm>
        </p:spPr>
        <p:txBody>
          <a:bodyPr/>
          <a:lstStyle/>
          <a:p>
            <a:pPr eaLnBrk="1" hangingPunct="1">
              <a:lnSpc>
                <a:spcPct val="80000"/>
              </a:lnSpc>
            </a:pPr>
            <a:r>
              <a:rPr lang="en-GB" sz="2000" dirty="0" smtClean="0">
                <a:latin typeface="Arial" charset="0"/>
                <a:hlinkClick r:id="rId2"/>
              </a:rPr>
              <a:t>One-to-one relationships -  </a:t>
            </a:r>
            <a:r>
              <a:rPr lang="en-GB" sz="2000" dirty="0" smtClean="0"/>
              <a:t>occur when there is exactly one record in Table-A that corresponds to exactly one record in Table-B. </a:t>
            </a:r>
          </a:p>
          <a:p>
            <a:pPr eaLnBrk="1" hangingPunct="1">
              <a:lnSpc>
                <a:spcPct val="80000"/>
              </a:lnSpc>
            </a:pPr>
            <a:endParaRPr lang="en-GB" sz="2000" dirty="0" smtClean="0"/>
          </a:p>
          <a:p>
            <a:pPr eaLnBrk="1" hangingPunct="1">
              <a:lnSpc>
                <a:spcPct val="80000"/>
              </a:lnSpc>
            </a:pPr>
            <a:r>
              <a:rPr lang="en-GB" sz="2000" dirty="0" smtClean="0">
                <a:latin typeface="Arial" charset="0"/>
                <a:hlinkClick r:id="rId2"/>
              </a:rPr>
              <a:t>One-to-many relationships -  </a:t>
            </a:r>
            <a:r>
              <a:rPr lang="en-GB" sz="2000" dirty="0" smtClean="0"/>
              <a:t>occur when each record in Table-A may have many linked records in Table-B but each record in Table-B may have only one corresponding record in Table-A. </a:t>
            </a:r>
          </a:p>
          <a:p>
            <a:pPr eaLnBrk="1" hangingPunct="1">
              <a:lnSpc>
                <a:spcPct val="80000"/>
              </a:lnSpc>
            </a:pPr>
            <a:endParaRPr lang="en-GB" sz="2000" dirty="0" smtClean="0"/>
          </a:p>
          <a:p>
            <a:pPr eaLnBrk="1" hangingPunct="1">
              <a:lnSpc>
                <a:spcPct val="80000"/>
              </a:lnSpc>
            </a:pPr>
            <a:r>
              <a:rPr lang="en-GB" sz="2000" dirty="0" smtClean="0">
                <a:latin typeface="Arial" charset="0"/>
                <a:hlinkClick r:id="rId2"/>
              </a:rPr>
              <a:t>Many-to-many relationships -  </a:t>
            </a:r>
            <a:r>
              <a:rPr lang="en-GB" sz="2000" dirty="0" smtClean="0"/>
              <a:t>occur when each record in Table-A may have many linked records in Table-B and vice-versa. </a:t>
            </a:r>
          </a:p>
          <a:p>
            <a:pPr marL="109728" indent="0" eaLnBrk="1" hangingPunct="1">
              <a:lnSpc>
                <a:spcPct val="80000"/>
              </a:lnSpc>
              <a:buNone/>
            </a:pPr>
            <a:endParaRPr lang="en-GB" sz="2000" dirty="0" smtClean="0"/>
          </a:p>
        </p:txBody>
      </p:sp>
      <p:sp>
        <p:nvSpPr>
          <p:cNvPr id="4" name="Slide Number Placeholder 3"/>
          <p:cNvSpPr>
            <a:spLocks noGrp="1"/>
          </p:cNvSpPr>
          <p:nvPr>
            <p:ph type="sldNum" sz="quarter" idx="12"/>
          </p:nvPr>
        </p:nvSpPr>
        <p:spPr/>
        <p:txBody>
          <a:bodyPr/>
          <a:lstStyle/>
          <a:p>
            <a:pPr>
              <a:defRPr/>
            </a:pPr>
            <a:fld id="{6A6292AE-6C89-4573-BF11-8477FFCF3494}" type="slidenum">
              <a:rPr lang="ar-SA" smtClean="0"/>
              <a:pPr>
                <a:defRPr/>
              </a:pPr>
              <a:t>23</a:t>
            </a:fld>
            <a:endParaRPr lang="en-US"/>
          </a:p>
        </p:txBody>
      </p:sp>
      <p:sp>
        <p:nvSpPr>
          <p:cNvPr id="2" name="Title 1"/>
          <p:cNvSpPr>
            <a:spLocks noGrp="1"/>
          </p:cNvSpPr>
          <p:nvPr>
            <p:ph type="title"/>
          </p:nvPr>
        </p:nvSpPr>
        <p:spPr/>
        <p:txBody>
          <a:bodyPr/>
          <a:lstStyle/>
          <a:p>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8525" y="1066800"/>
            <a:ext cx="8229600" cy="4525963"/>
          </a:xfrm>
        </p:spPr>
        <p:txBody>
          <a:bodyPr/>
          <a:lstStyle/>
          <a:p>
            <a:pPr eaLnBrk="1" hangingPunct="1">
              <a:lnSpc>
                <a:spcPct val="80000"/>
              </a:lnSpc>
              <a:spcAft>
                <a:spcPct val="25000"/>
              </a:spcAft>
            </a:pPr>
            <a:r>
              <a:rPr lang="en-US" sz="2000" dirty="0" smtClean="0"/>
              <a:t>Close any open table so that only the database window is visible.</a:t>
            </a:r>
          </a:p>
          <a:p>
            <a:pPr eaLnBrk="1" hangingPunct="1">
              <a:lnSpc>
                <a:spcPct val="80000"/>
              </a:lnSpc>
              <a:spcAft>
                <a:spcPct val="25000"/>
              </a:spcAft>
            </a:pPr>
            <a:r>
              <a:rPr lang="en-US" sz="2000" dirty="0" smtClean="0"/>
              <a:t>Click on Tools (menu) &gt; Relationships, or Click on the Relationships icon in the standard toolbar. The Relationships window appears:</a:t>
            </a:r>
          </a:p>
          <a:p>
            <a:pPr eaLnBrk="1" hangingPunct="1">
              <a:lnSpc>
                <a:spcPct val="80000"/>
              </a:lnSpc>
              <a:spcAft>
                <a:spcPct val="25000"/>
              </a:spcAft>
            </a:pPr>
            <a:r>
              <a:rPr lang="en-US" sz="2000" dirty="0" smtClean="0"/>
              <a:t>Now right click an empty part of the relationship window and select Show Tables option.</a:t>
            </a:r>
          </a:p>
          <a:p>
            <a:pPr eaLnBrk="1" hangingPunct="1">
              <a:lnSpc>
                <a:spcPct val="80000"/>
              </a:lnSpc>
              <a:spcAft>
                <a:spcPct val="25000"/>
              </a:spcAft>
            </a:pPr>
            <a:r>
              <a:rPr lang="en-US" sz="2000" dirty="0" smtClean="0"/>
              <a:t>Add tables  or queries you want to relate</a:t>
            </a:r>
          </a:p>
          <a:p>
            <a:pPr eaLnBrk="1" hangingPunct="1">
              <a:lnSpc>
                <a:spcPct val="80000"/>
              </a:lnSpc>
              <a:spcAft>
                <a:spcPct val="25000"/>
              </a:spcAft>
            </a:pPr>
            <a:r>
              <a:rPr lang="en-US" sz="2000" dirty="0" smtClean="0"/>
              <a:t>Relate the tables as explained in the next slide.</a:t>
            </a:r>
          </a:p>
        </p:txBody>
      </p:sp>
      <p:sp>
        <p:nvSpPr>
          <p:cNvPr id="4" name="Slide Number Placeholder 3"/>
          <p:cNvSpPr>
            <a:spLocks noGrp="1"/>
          </p:cNvSpPr>
          <p:nvPr>
            <p:ph type="sldNum" sz="quarter" idx="12"/>
          </p:nvPr>
        </p:nvSpPr>
        <p:spPr/>
        <p:txBody>
          <a:bodyPr/>
          <a:lstStyle/>
          <a:p>
            <a:pPr>
              <a:defRPr/>
            </a:pPr>
            <a:fld id="{6A6292AE-6C89-4573-BF11-8477FFCF3494}" type="slidenum">
              <a:rPr lang="ar-SA" smtClean="0"/>
              <a:pPr>
                <a:defRPr/>
              </a:pPr>
              <a:t>24</a:t>
            </a:fld>
            <a:endParaRPr lang="en-US"/>
          </a:p>
        </p:txBody>
      </p:sp>
      <p:sp>
        <p:nvSpPr>
          <p:cNvPr id="2" name="Title 1"/>
          <p:cNvSpPr>
            <a:spLocks noGrp="1"/>
          </p:cNvSpPr>
          <p:nvPr>
            <p:ph type="title"/>
          </p:nvPr>
        </p:nvSpPr>
        <p:spPr>
          <a:xfrm>
            <a:off x="468685" y="152400"/>
            <a:ext cx="8229600" cy="838200"/>
          </a:xfrm>
        </p:spPr>
        <p:txBody>
          <a:bodyPr>
            <a:noAutofit/>
          </a:bodyPr>
          <a:lstStyle/>
          <a:p>
            <a:r>
              <a:rPr lang="en-US" sz="3200" dirty="0" smtClean="0"/>
              <a:t>Creating Relationships Between Tables</a:t>
            </a:r>
          </a:p>
        </p:txBody>
      </p:sp>
      <p:grpSp>
        <p:nvGrpSpPr>
          <p:cNvPr id="5" name="Group 4"/>
          <p:cNvGrpSpPr/>
          <p:nvPr/>
        </p:nvGrpSpPr>
        <p:grpSpPr>
          <a:xfrm>
            <a:off x="611560" y="3246015"/>
            <a:ext cx="8086725" cy="3135313"/>
            <a:chOff x="685800" y="2886075"/>
            <a:chExt cx="8086725" cy="3135313"/>
          </a:xfrm>
        </p:grpSpPr>
        <p:pic>
          <p:nvPicPr>
            <p:cNvPr id="6" name="Picture 4"/>
            <p:cNvPicPr>
              <a:picLocks noChangeAspect="1" noChangeArrowheads="1"/>
            </p:cNvPicPr>
            <p:nvPr/>
          </p:nvPicPr>
          <p:blipFill>
            <a:blip r:embed="rId2" cstate="print"/>
            <a:srcRect/>
            <a:stretch>
              <a:fillRect/>
            </a:stretch>
          </p:blipFill>
          <p:spPr bwMode="auto">
            <a:xfrm>
              <a:off x="685800" y="3876675"/>
              <a:ext cx="3657600" cy="2144713"/>
            </a:xfrm>
            <a:prstGeom prst="rect">
              <a:avLst/>
            </a:prstGeom>
            <a:noFill/>
            <a:ln w="9525">
              <a:noFill/>
              <a:miter lim="800000"/>
              <a:headEnd/>
              <a:tailEnd/>
            </a:ln>
          </p:spPr>
        </p:pic>
        <p:pic>
          <p:nvPicPr>
            <p:cNvPr id="7" name="Picture 5"/>
            <p:cNvPicPr>
              <a:picLocks noChangeAspect="1" noChangeArrowheads="1"/>
            </p:cNvPicPr>
            <p:nvPr/>
          </p:nvPicPr>
          <p:blipFill>
            <a:blip r:embed="rId3" cstate="print"/>
            <a:srcRect/>
            <a:stretch>
              <a:fillRect/>
            </a:stretch>
          </p:blipFill>
          <p:spPr bwMode="auto">
            <a:xfrm>
              <a:off x="4495800" y="3876675"/>
              <a:ext cx="4276725" cy="2133600"/>
            </a:xfrm>
            <a:prstGeom prst="rect">
              <a:avLst/>
            </a:prstGeom>
            <a:noFill/>
            <a:ln w="9525">
              <a:noFill/>
              <a:miter lim="800000"/>
              <a:headEnd/>
              <a:tailEnd/>
            </a:ln>
          </p:spPr>
        </p:pic>
        <p:sp>
          <p:nvSpPr>
            <p:cNvPr id="8" name="AutoShape 6"/>
            <p:cNvSpPr>
              <a:spLocks noChangeArrowheads="1"/>
            </p:cNvSpPr>
            <p:nvPr/>
          </p:nvSpPr>
          <p:spPr bwMode="auto">
            <a:xfrm>
              <a:off x="838200" y="3267075"/>
              <a:ext cx="1600200" cy="457200"/>
            </a:xfrm>
            <a:prstGeom prst="wedgeRoundRectCallout">
              <a:avLst>
                <a:gd name="adj1" fmla="val 7241"/>
                <a:gd name="adj2" fmla="val 272569"/>
                <a:gd name="adj3" fmla="val 16667"/>
              </a:avLst>
            </a:prstGeom>
            <a:solidFill>
              <a:schemeClr val="accent1"/>
            </a:solidFill>
            <a:ln w="9525">
              <a:solidFill>
                <a:schemeClr val="tx1"/>
              </a:solidFill>
              <a:miter lim="800000"/>
              <a:headEnd/>
              <a:tailEnd/>
            </a:ln>
          </p:spPr>
          <p:txBody>
            <a:bodyPr/>
            <a:lstStyle/>
            <a:p>
              <a:pPr algn="ctr"/>
              <a:r>
                <a:rPr lang="en-US" sz="1300">
                  <a:latin typeface="Times New Roman" pitchFamily="18" charset="0"/>
                  <a:cs typeface="Times New Roman" pitchFamily="18" charset="0"/>
                </a:rPr>
                <a:t>List of Tables/Queries</a:t>
              </a:r>
              <a:endParaRPr lang="en-GB" sz="1300">
                <a:latin typeface="Times New Roman" pitchFamily="18" charset="0"/>
                <a:cs typeface="Times New Roman" pitchFamily="18" charset="0"/>
              </a:endParaRPr>
            </a:p>
          </p:txBody>
        </p:sp>
        <p:sp>
          <p:nvSpPr>
            <p:cNvPr id="9" name="AutoShape 7"/>
            <p:cNvSpPr>
              <a:spLocks noChangeArrowheads="1"/>
            </p:cNvSpPr>
            <p:nvPr/>
          </p:nvSpPr>
          <p:spPr bwMode="auto">
            <a:xfrm>
              <a:off x="2590800" y="3276600"/>
              <a:ext cx="2362200" cy="447675"/>
            </a:xfrm>
            <a:prstGeom prst="wedgeRoundRectCallout">
              <a:avLst>
                <a:gd name="adj1" fmla="val -5375"/>
                <a:gd name="adj2" fmla="val 199292"/>
                <a:gd name="adj3" fmla="val 16667"/>
              </a:avLst>
            </a:prstGeom>
            <a:solidFill>
              <a:schemeClr val="accent1"/>
            </a:solidFill>
            <a:ln w="9525">
              <a:solidFill>
                <a:schemeClr val="tx1"/>
              </a:solidFill>
              <a:miter lim="800000"/>
              <a:headEnd/>
              <a:tailEnd/>
            </a:ln>
          </p:spPr>
          <p:txBody>
            <a:bodyPr/>
            <a:lstStyle/>
            <a:p>
              <a:pPr algn="ctr"/>
              <a:r>
                <a:rPr lang="en-US" sz="1300">
                  <a:latin typeface="Times New Roman" pitchFamily="18" charset="0"/>
                  <a:cs typeface="Times New Roman" pitchFamily="18" charset="0"/>
                </a:rPr>
                <a:t>Select Table / Query from List and click on Add</a:t>
              </a:r>
              <a:endParaRPr lang="en-GB" sz="1300">
                <a:latin typeface="Times New Roman" pitchFamily="18" charset="0"/>
                <a:cs typeface="Times New Roman" pitchFamily="18" charset="0"/>
              </a:endParaRPr>
            </a:p>
          </p:txBody>
        </p:sp>
        <p:sp>
          <p:nvSpPr>
            <p:cNvPr id="10" name="AutoShape 8"/>
            <p:cNvSpPr>
              <a:spLocks noChangeArrowheads="1"/>
            </p:cNvSpPr>
            <p:nvPr/>
          </p:nvSpPr>
          <p:spPr bwMode="auto">
            <a:xfrm>
              <a:off x="7010400" y="2886075"/>
              <a:ext cx="1524000" cy="381000"/>
            </a:xfrm>
            <a:prstGeom prst="wedgeRoundRectCallout">
              <a:avLst>
                <a:gd name="adj1" fmla="val -3435"/>
                <a:gd name="adj2" fmla="val 183333"/>
                <a:gd name="adj3" fmla="val 16667"/>
              </a:avLst>
            </a:prstGeom>
            <a:solidFill>
              <a:schemeClr val="accent1"/>
            </a:solidFill>
            <a:ln w="9525">
              <a:solidFill>
                <a:schemeClr val="tx1"/>
              </a:solidFill>
              <a:miter lim="800000"/>
              <a:headEnd/>
              <a:tailEnd/>
            </a:ln>
          </p:spPr>
          <p:txBody>
            <a:bodyPr/>
            <a:lstStyle/>
            <a:p>
              <a:pPr algn="ctr"/>
              <a:r>
                <a:rPr lang="en-US" sz="1300">
                  <a:latin typeface="Times New Roman" pitchFamily="18" charset="0"/>
                  <a:cs typeface="Times New Roman" pitchFamily="18" charset="0"/>
                </a:rPr>
                <a:t>Selected Tables</a:t>
              </a:r>
              <a:endParaRPr lang="en-GB" sz="1300">
                <a:latin typeface="Times New Roman" pitchFamily="18" charset="0"/>
                <a:cs typeface="Times New Roman" pitchFamily="18" charset="0"/>
              </a:endParaRPr>
            </a:p>
          </p:txBody>
        </p:sp>
        <p:sp>
          <p:nvSpPr>
            <p:cNvPr id="11" name="Line 10"/>
            <p:cNvSpPr>
              <a:spLocks noChangeShapeType="1"/>
            </p:cNvSpPr>
            <p:nvPr/>
          </p:nvSpPr>
          <p:spPr bwMode="auto">
            <a:xfrm flipV="1">
              <a:off x="5867400" y="3724275"/>
              <a:ext cx="1828800" cy="152400"/>
            </a:xfrm>
            <a:prstGeom prst="line">
              <a:avLst/>
            </a:prstGeom>
            <a:noFill/>
            <a:ln w="9525">
              <a:solidFill>
                <a:srgbClr val="FF0000"/>
              </a:solidFill>
              <a:round/>
              <a:headEnd/>
              <a:tailEnd/>
            </a:ln>
          </p:spPr>
          <p:txBody>
            <a:bodyPr/>
            <a:lstStyle/>
            <a:p>
              <a:endParaRPr lang="en-US"/>
            </a:p>
          </p:txBody>
        </p:sp>
        <p:sp>
          <p:nvSpPr>
            <p:cNvPr id="12" name="Line 11"/>
            <p:cNvSpPr>
              <a:spLocks noChangeShapeType="1"/>
            </p:cNvSpPr>
            <p:nvPr/>
          </p:nvSpPr>
          <p:spPr bwMode="auto">
            <a:xfrm flipV="1">
              <a:off x="7086600" y="3724275"/>
              <a:ext cx="609600" cy="533400"/>
            </a:xfrm>
            <a:prstGeom prst="line">
              <a:avLst/>
            </a:prstGeom>
            <a:noFill/>
            <a:ln w="9525">
              <a:solidFill>
                <a:srgbClr val="FF0000"/>
              </a:solidFill>
              <a:round/>
              <a:headEnd type="triangle" w="med" len="med"/>
              <a:tailEnd/>
            </a:ln>
          </p:spPr>
          <p:txBody>
            <a:bodyPr/>
            <a:lstStyle/>
            <a:p>
              <a:endParaRPr lang="en-US"/>
            </a:p>
          </p:txBody>
        </p:sp>
        <p:sp>
          <p:nvSpPr>
            <p:cNvPr id="13" name="Line 12"/>
            <p:cNvSpPr>
              <a:spLocks noChangeShapeType="1"/>
            </p:cNvSpPr>
            <p:nvPr/>
          </p:nvSpPr>
          <p:spPr bwMode="auto">
            <a:xfrm flipH="1" flipV="1">
              <a:off x="7696200" y="3724275"/>
              <a:ext cx="381000" cy="1219200"/>
            </a:xfrm>
            <a:prstGeom prst="line">
              <a:avLst/>
            </a:prstGeom>
            <a:noFill/>
            <a:ln w="9525">
              <a:solidFill>
                <a:srgbClr val="FF0000"/>
              </a:solidFill>
              <a:round/>
              <a:headEnd type="triangle" w="med" len="med"/>
              <a:tailEnd/>
            </a:ln>
          </p:spPr>
          <p:txBody>
            <a:bodyPr/>
            <a:lstStyle/>
            <a:p>
              <a:endParaRPr lang="en-US"/>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Slide Number Placeholder 2"/>
          <p:cNvSpPr>
            <a:spLocks noGrp="1"/>
          </p:cNvSpPr>
          <p:nvPr>
            <p:ph type="sldNum" sz="quarter" idx="12"/>
          </p:nvPr>
        </p:nvSpPr>
        <p:spPr/>
        <p:txBody>
          <a:bodyPr/>
          <a:lstStyle/>
          <a:p>
            <a:pPr>
              <a:defRPr/>
            </a:pPr>
            <a:fld id="{6A6292AE-6C89-4573-BF11-8477FFCF3494}" type="slidenum">
              <a:rPr lang="ar-SA" smtClean="0"/>
              <a:pPr>
                <a:defRPr/>
              </a:pPr>
              <a:t>25</a:t>
            </a:fld>
            <a:endParaRPr lang="en-US"/>
          </a:p>
        </p:txBody>
      </p:sp>
      <p:sp>
        <p:nvSpPr>
          <p:cNvPr id="4" name="Title 3"/>
          <p:cNvSpPr>
            <a:spLocks noGrp="1"/>
          </p:cNvSpPr>
          <p:nvPr>
            <p:ph type="title"/>
          </p:nvPr>
        </p:nvSpPr>
        <p:spPr/>
        <p:txBody>
          <a:bodyPr/>
          <a:lstStyle/>
          <a:p>
            <a:endParaRPr lang="en-US"/>
          </a:p>
        </p:txBody>
      </p:sp>
      <p:grpSp>
        <p:nvGrpSpPr>
          <p:cNvPr id="5" name="Group 4"/>
          <p:cNvGrpSpPr/>
          <p:nvPr/>
        </p:nvGrpSpPr>
        <p:grpSpPr>
          <a:xfrm>
            <a:off x="611560" y="1868858"/>
            <a:ext cx="8086725" cy="3135313"/>
            <a:chOff x="685800" y="2886075"/>
            <a:chExt cx="8086725" cy="3135313"/>
          </a:xfrm>
        </p:grpSpPr>
        <p:pic>
          <p:nvPicPr>
            <p:cNvPr id="6" name="Picture 4"/>
            <p:cNvPicPr>
              <a:picLocks noChangeAspect="1" noChangeArrowheads="1"/>
            </p:cNvPicPr>
            <p:nvPr/>
          </p:nvPicPr>
          <p:blipFill>
            <a:blip r:embed="rId2" cstate="print"/>
            <a:srcRect/>
            <a:stretch>
              <a:fillRect/>
            </a:stretch>
          </p:blipFill>
          <p:spPr bwMode="auto">
            <a:xfrm>
              <a:off x="685800" y="3876675"/>
              <a:ext cx="3657600" cy="2144713"/>
            </a:xfrm>
            <a:prstGeom prst="rect">
              <a:avLst/>
            </a:prstGeom>
            <a:noFill/>
            <a:ln w="9525">
              <a:noFill/>
              <a:miter lim="800000"/>
              <a:headEnd/>
              <a:tailEnd/>
            </a:ln>
          </p:spPr>
        </p:pic>
        <p:pic>
          <p:nvPicPr>
            <p:cNvPr id="7" name="Picture 5"/>
            <p:cNvPicPr>
              <a:picLocks noChangeAspect="1" noChangeArrowheads="1"/>
            </p:cNvPicPr>
            <p:nvPr/>
          </p:nvPicPr>
          <p:blipFill>
            <a:blip r:embed="rId3" cstate="print"/>
            <a:srcRect/>
            <a:stretch>
              <a:fillRect/>
            </a:stretch>
          </p:blipFill>
          <p:spPr bwMode="auto">
            <a:xfrm>
              <a:off x="4495800" y="3876675"/>
              <a:ext cx="4276725" cy="2133600"/>
            </a:xfrm>
            <a:prstGeom prst="rect">
              <a:avLst/>
            </a:prstGeom>
            <a:noFill/>
            <a:ln w="9525">
              <a:noFill/>
              <a:miter lim="800000"/>
              <a:headEnd/>
              <a:tailEnd/>
            </a:ln>
          </p:spPr>
        </p:pic>
        <p:sp>
          <p:nvSpPr>
            <p:cNvPr id="8" name="AutoShape 6"/>
            <p:cNvSpPr>
              <a:spLocks noChangeArrowheads="1"/>
            </p:cNvSpPr>
            <p:nvPr/>
          </p:nvSpPr>
          <p:spPr bwMode="auto">
            <a:xfrm>
              <a:off x="838200" y="3267075"/>
              <a:ext cx="1600200" cy="457200"/>
            </a:xfrm>
            <a:prstGeom prst="wedgeRoundRectCallout">
              <a:avLst>
                <a:gd name="adj1" fmla="val 7241"/>
                <a:gd name="adj2" fmla="val 272569"/>
                <a:gd name="adj3" fmla="val 16667"/>
              </a:avLst>
            </a:prstGeom>
            <a:solidFill>
              <a:schemeClr val="accent1"/>
            </a:solidFill>
            <a:ln w="9525">
              <a:solidFill>
                <a:schemeClr val="tx1"/>
              </a:solidFill>
              <a:miter lim="800000"/>
              <a:headEnd/>
              <a:tailEnd/>
            </a:ln>
          </p:spPr>
          <p:txBody>
            <a:bodyPr/>
            <a:lstStyle/>
            <a:p>
              <a:pPr algn="ctr"/>
              <a:r>
                <a:rPr lang="en-US" sz="1300" b="1" dirty="0">
                  <a:solidFill>
                    <a:schemeClr val="bg1"/>
                  </a:solidFill>
                  <a:latin typeface="Times New Roman" pitchFamily="18" charset="0"/>
                  <a:cs typeface="Times New Roman" pitchFamily="18" charset="0"/>
                </a:rPr>
                <a:t>List of Tables/Queries</a:t>
              </a:r>
              <a:endParaRPr lang="en-GB" sz="1300" b="1" dirty="0">
                <a:solidFill>
                  <a:schemeClr val="bg1"/>
                </a:solidFill>
                <a:latin typeface="Times New Roman" pitchFamily="18" charset="0"/>
                <a:cs typeface="Times New Roman" pitchFamily="18" charset="0"/>
              </a:endParaRPr>
            </a:p>
          </p:txBody>
        </p:sp>
        <p:sp>
          <p:nvSpPr>
            <p:cNvPr id="9" name="AutoShape 7"/>
            <p:cNvSpPr>
              <a:spLocks noChangeArrowheads="1"/>
            </p:cNvSpPr>
            <p:nvPr/>
          </p:nvSpPr>
          <p:spPr bwMode="auto">
            <a:xfrm>
              <a:off x="2590800" y="3276600"/>
              <a:ext cx="2362200" cy="447675"/>
            </a:xfrm>
            <a:prstGeom prst="wedgeRoundRectCallout">
              <a:avLst>
                <a:gd name="adj1" fmla="val -5375"/>
                <a:gd name="adj2" fmla="val 199292"/>
                <a:gd name="adj3" fmla="val 16667"/>
              </a:avLst>
            </a:prstGeom>
            <a:solidFill>
              <a:schemeClr val="accent1"/>
            </a:solidFill>
            <a:ln w="9525">
              <a:solidFill>
                <a:schemeClr val="tx1"/>
              </a:solidFill>
              <a:miter lim="800000"/>
              <a:headEnd/>
              <a:tailEnd/>
            </a:ln>
          </p:spPr>
          <p:txBody>
            <a:bodyPr/>
            <a:lstStyle/>
            <a:p>
              <a:pPr algn="ctr"/>
              <a:r>
                <a:rPr lang="en-US" sz="1300" b="1" dirty="0">
                  <a:solidFill>
                    <a:schemeClr val="bg1"/>
                  </a:solidFill>
                  <a:latin typeface="Times New Roman" pitchFamily="18" charset="0"/>
                  <a:cs typeface="Times New Roman" pitchFamily="18" charset="0"/>
                </a:rPr>
                <a:t>Select Table / Query from List and click on Add</a:t>
              </a:r>
              <a:endParaRPr lang="en-GB" sz="1300" b="1" dirty="0">
                <a:solidFill>
                  <a:schemeClr val="bg1"/>
                </a:solidFill>
                <a:latin typeface="Times New Roman" pitchFamily="18" charset="0"/>
                <a:cs typeface="Times New Roman" pitchFamily="18" charset="0"/>
              </a:endParaRPr>
            </a:p>
          </p:txBody>
        </p:sp>
        <p:sp>
          <p:nvSpPr>
            <p:cNvPr id="10" name="AutoShape 8"/>
            <p:cNvSpPr>
              <a:spLocks noChangeArrowheads="1"/>
            </p:cNvSpPr>
            <p:nvPr/>
          </p:nvSpPr>
          <p:spPr bwMode="auto">
            <a:xfrm>
              <a:off x="7010400" y="2886075"/>
              <a:ext cx="1524000" cy="381000"/>
            </a:xfrm>
            <a:prstGeom prst="wedgeRoundRectCallout">
              <a:avLst>
                <a:gd name="adj1" fmla="val -3435"/>
                <a:gd name="adj2" fmla="val 183333"/>
                <a:gd name="adj3" fmla="val 16667"/>
              </a:avLst>
            </a:prstGeom>
            <a:solidFill>
              <a:schemeClr val="accent1"/>
            </a:solidFill>
            <a:ln w="9525">
              <a:solidFill>
                <a:schemeClr val="tx1"/>
              </a:solidFill>
              <a:miter lim="800000"/>
              <a:headEnd/>
              <a:tailEnd/>
            </a:ln>
          </p:spPr>
          <p:txBody>
            <a:bodyPr/>
            <a:lstStyle/>
            <a:p>
              <a:pPr algn="ctr"/>
              <a:r>
                <a:rPr lang="en-US" sz="1300" b="1" dirty="0">
                  <a:solidFill>
                    <a:schemeClr val="bg1"/>
                  </a:solidFill>
                  <a:latin typeface="Times New Roman" pitchFamily="18" charset="0"/>
                  <a:cs typeface="Times New Roman" pitchFamily="18" charset="0"/>
                </a:rPr>
                <a:t>Selected Tables</a:t>
              </a:r>
              <a:endParaRPr lang="en-GB" sz="1300" b="1" dirty="0">
                <a:solidFill>
                  <a:schemeClr val="bg1"/>
                </a:solidFill>
                <a:latin typeface="Times New Roman" pitchFamily="18" charset="0"/>
                <a:cs typeface="Times New Roman" pitchFamily="18" charset="0"/>
              </a:endParaRPr>
            </a:p>
          </p:txBody>
        </p:sp>
        <p:sp>
          <p:nvSpPr>
            <p:cNvPr id="11" name="Line 10"/>
            <p:cNvSpPr>
              <a:spLocks noChangeShapeType="1"/>
            </p:cNvSpPr>
            <p:nvPr/>
          </p:nvSpPr>
          <p:spPr bwMode="auto">
            <a:xfrm flipV="1">
              <a:off x="5867400" y="3724275"/>
              <a:ext cx="1828800" cy="152400"/>
            </a:xfrm>
            <a:prstGeom prst="line">
              <a:avLst/>
            </a:prstGeom>
            <a:noFill/>
            <a:ln w="9525">
              <a:solidFill>
                <a:srgbClr val="FF0000"/>
              </a:solidFill>
              <a:round/>
              <a:headEnd/>
              <a:tailEnd/>
            </a:ln>
          </p:spPr>
          <p:txBody>
            <a:bodyPr/>
            <a:lstStyle/>
            <a:p>
              <a:endParaRPr lang="en-US"/>
            </a:p>
          </p:txBody>
        </p:sp>
        <p:sp>
          <p:nvSpPr>
            <p:cNvPr id="12" name="Line 11"/>
            <p:cNvSpPr>
              <a:spLocks noChangeShapeType="1"/>
            </p:cNvSpPr>
            <p:nvPr/>
          </p:nvSpPr>
          <p:spPr bwMode="auto">
            <a:xfrm flipV="1">
              <a:off x="7086600" y="3724275"/>
              <a:ext cx="609600" cy="533400"/>
            </a:xfrm>
            <a:prstGeom prst="line">
              <a:avLst/>
            </a:prstGeom>
            <a:noFill/>
            <a:ln w="9525">
              <a:solidFill>
                <a:srgbClr val="FF0000"/>
              </a:solidFill>
              <a:round/>
              <a:headEnd type="triangle" w="med" len="med"/>
              <a:tailEnd/>
            </a:ln>
          </p:spPr>
          <p:txBody>
            <a:bodyPr/>
            <a:lstStyle/>
            <a:p>
              <a:endParaRPr lang="en-US"/>
            </a:p>
          </p:txBody>
        </p:sp>
        <p:sp>
          <p:nvSpPr>
            <p:cNvPr id="13" name="Line 12"/>
            <p:cNvSpPr>
              <a:spLocks noChangeShapeType="1"/>
            </p:cNvSpPr>
            <p:nvPr/>
          </p:nvSpPr>
          <p:spPr bwMode="auto">
            <a:xfrm flipH="1" flipV="1">
              <a:off x="7696200" y="3724275"/>
              <a:ext cx="381000" cy="1219200"/>
            </a:xfrm>
            <a:prstGeom prst="line">
              <a:avLst/>
            </a:prstGeom>
            <a:noFill/>
            <a:ln w="9525">
              <a:solidFill>
                <a:srgbClr val="FF0000"/>
              </a:solidFill>
              <a:round/>
              <a:headEnd type="triangle" w="med" len="med"/>
              <a:tailEnd/>
            </a:ln>
          </p:spPr>
          <p:txBody>
            <a:bodyPr/>
            <a:lstStyle/>
            <a:p>
              <a:endParaRPr lang="en-US"/>
            </a:p>
          </p:txBody>
        </p:sp>
      </p:grpSp>
    </p:spTree>
    <p:extLst>
      <p:ext uri="{BB962C8B-B14F-4D97-AF65-F5344CB8AC3E}">
        <p14:creationId xmlns:p14="http://schemas.microsoft.com/office/powerpoint/2010/main" val="20063587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eaLnBrk="1" hangingPunct="1">
              <a:lnSpc>
                <a:spcPct val="80000"/>
              </a:lnSpc>
              <a:spcAft>
                <a:spcPct val="25000"/>
              </a:spcAft>
            </a:pPr>
            <a:r>
              <a:rPr lang="en-US" sz="2000" dirty="0" smtClean="0"/>
              <a:t>Move the mouse pointer to the primary key field in the primary table. That key is boldfaced. </a:t>
            </a:r>
          </a:p>
          <a:p>
            <a:pPr eaLnBrk="1" hangingPunct="1">
              <a:lnSpc>
                <a:spcPct val="80000"/>
              </a:lnSpc>
              <a:spcAft>
                <a:spcPct val="25000"/>
              </a:spcAft>
            </a:pPr>
            <a:endParaRPr lang="en-US" sz="2000" dirty="0" smtClean="0"/>
          </a:p>
          <a:p>
            <a:pPr eaLnBrk="1" hangingPunct="1">
              <a:lnSpc>
                <a:spcPct val="80000"/>
              </a:lnSpc>
              <a:spcAft>
                <a:spcPct val="25000"/>
              </a:spcAft>
            </a:pPr>
            <a:r>
              <a:rPr lang="en-US" sz="2000" dirty="0" smtClean="0"/>
              <a:t>Drag that fieldname to the corresponding field in the related table (Child table) i.e. drag it to the appropriate foreign key.</a:t>
            </a:r>
          </a:p>
          <a:p>
            <a:pPr eaLnBrk="1" hangingPunct="1">
              <a:lnSpc>
                <a:spcPct val="80000"/>
              </a:lnSpc>
              <a:spcAft>
                <a:spcPct val="25000"/>
              </a:spcAft>
            </a:pPr>
            <a:endParaRPr lang="en-US" sz="2000" dirty="0" smtClean="0"/>
          </a:p>
          <a:p>
            <a:pPr eaLnBrk="1" hangingPunct="1">
              <a:lnSpc>
                <a:spcPct val="80000"/>
              </a:lnSpc>
              <a:spcAft>
                <a:spcPct val="25000"/>
              </a:spcAft>
            </a:pPr>
            <a:r>
              <a:rPr lang="en-US" sz="2000" dirty="0" smtClean="0"/>
              <a:t>Release the mouse button to display a dialogue box.</a:t>
            </a:r>
          </a:p>
          <a:p>
            <a:pPr eaLnBrk="1" hangingPunct="1">
              <a:lnSpc>
                <a:spcPct val="80000"/>
              </a:lnSpc>
              <a:spcAft>
                <a:spcPct val="25000"/>
              </a:spcAft>
            </a:pPr>
            <a:endParaRPr lang="en-US" sz="2000" dirty="0" smtClean="0"/>
          </a:p>
          <a:p>
            <a:pPr eaLnBrk="1" hangingPunct="1">
              <a:lnSpc>
                <a:spcPct val="80000"/>
              </a:lnSpc>
              <a:spcAft>
                <a:spcPct val="25000"/>
              </a:spcAft>
            </a:pPr>
            <a:r>
              <a:rPr lang="en-US" sz="2000" dirty="0" smtClean="0"/>
              <a:t>Select (Check) the                                  to enforce referential integrity between the two tables.</a:t>
            </a:r>
          </a:p>
          <a:p>
            <a:pPr eaLnBrk="1" hangingPunct="1">
              <a:lnSpc>
                <a:spcPct val="80000"/>
              </a:lnSpc>
              <a:spcAft>
                <a:spcPct val="25000"/>
              </a:spcAft>
            </a:pPr>
            <a:endParaRPr lang="en-US" sz="2000" dirty="0" smtClean="0"/>
          </a:p>
          <a:p>
            <a:pPr eaLnBrk="1" hangingPunct="1">
              <a:lnSpc>
                <a:spcPct val="80000"/>
              </a:lnSpc>
              <a:spcAft>
                <a:spcPct val="25000"/>
              </a:spcAft>
            </a:pPr>
            <a:r>
              <a:rPr lang="en-US" sz="2000" dirty="0" smtClean="0"/>
              <a:t>Click the                button to finish the job</a:t>
            </a:r>
            <a:r>
              <a:rPr lang="en-GB" sz="2000" dirty="0" smtClean="0"/>
              <a:t>.</a:t>
            </a:r>
            <a:endParaRPr lang="en-US" sz="2000" dirty="0" smtClean="0"/>
          </a:p>
        </p:txBody>
      </p:sp>
      <p:sp>
        <p:nvSpPr>
          <p:cNvPr id="4" name="Slide Number Placeholder 3"/>
          <p:cNvSpPr>
            <a:spLocks noGrp="1"/>
          </p:cNvSpPr>
          <p:nvPr>
            <p:ph type="sldNum" sz="quarter" idx="12"/>
          </p:nvPr>
        </p:nvSpPr>
        <p:spPr/>
        <p:txBody>
          <a:bodyPr/>
          <a:lstStyle/>
          <a:p>
            <a:pPr>
              <a:defRPr/>
            </a:pPr>
            <a:fld id="{6A6292AE-6C89-4573-BF11-8477FFCF3494}" type="slidenum">
              <a:rPr lang="ar-SA" smtClean="0"/>
              <a:pPr>
                <a:defRPr/>
              </a:pPr>
              <a:t>26</a:t>
            </a:fld>
            <a:endParaRPr lang="en-US"/>
          </a:p>
        </p:txBody>
      </p:sp>
      <p:sp>
        <p:nvSpPr>
          <p:cNvPr id="2" name="Title 1"/>
          <p:cNvSpPr>
            <a:spLocks noGrp="1"/>
          </p:cNvSpPr>
          <p:nvPr>
            <p:ph type="title"/>
          </p:nvPr>
        </p:nvSpPr>
        <p:spPr/>
        <p:txBody>
          <a:bodyPr/>
          <a:lstStyle/>
          <a:p>
            <a:r>
              <a:rPr lang="en-US" dirty="0" smtClean="0"/>
              <a:t>Relating Two Tables</a:t>
            </a:r>
          </a:p>
        </p:txBody>
      </p:sp>
      <p:pic>
        <p:nvPicPr>
          <p:cNvPr id="5" name="Picture 5"/>
          <p:cNvPicPr>
            <a:picLocks noChangeAspect="1" noChangeArrowheads="1"/>
          </p:cNvPicPr>
          <p:nvPr/>
        </p:nvPicPr>
        <p:blipFill>
          <a:blip r:embed="rId2" cstate="print"/>
          <a:srcRect/>
          <a:stretch>
            <a:fillRect/>
          </a:stretch>
        </p:blipFill>
        <p:spPr bwMode="auto">
          <a:xfrm>
            <a:off x="3352800" y="4179708"/>
            <a:ext cx="2286000" cy="306388"/>
          </a:xfrm>
          <a:prstGeom prst="rect">
            <a:avLst/>
          </a:prstGeom>
          <a:noFill/>
          <a:ln w="9525">
            <a:noFill/>
            <a:miter lim="800000"/>
            <a:headEnd/>
            <a:tailEnd/>
          </a:ln>
        </p:spPr>
      </p:pic>
      <p:pic>
        <p:nvPicPr>
          <p:cNvPr id="6" name="Picture 6"/>
          <p:cNvPicPr>
            <a:picLocks noChangeAspect="1" noChangeArrowheads="1"/>
          </p:cNvPicPr>
          <p:nvPr/>
        </p:nvPicPr>
        <p:blipFill>
          <a:blip r:embed="rId3" cstate="print"/>
          <a:srcRect/>
          <a:stretch>
            <a:fillRect/>
          </a:stretch>
        </p:blipFill>
        <p:spPr bwMode="auto">
          <a:xfrm>
            <a:off x="2133600" y="5182562"/>
            <a:ext cx="914400" cy="260350"/>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6A6292AE-6C89-4573-BF11-8477FFCF3494}" type="slidenum">
              <a:rPr lang="ar-SA" smtClean="0"/>
              <a:pPr>
                <a:defRPr/>
              </a:pPr>
              <a:t>27</a:t>
            </a:fld>
            <a:endParaRPr lang="en-US"/>
          </a:p>
        </p:txBody>
      </p:sp>
      <p:grpSp>
        <p:nvGrpSpPr>
          <p:cNvPr id="5" name="Group 4"/>
          <p:cNvGrpSpPr/>
          <p:nvPr/>
        </p:nvGrpSpPr>
        <p:grpSpPr>
          <a:xfrm>
            <a:off x="673224" y="1700808"/>
            <a:ext cx="8003232" cy="3501008"/>
            <a:chOff x="457200" y="2895600"/>
            <a:chExt cx="8382000" cy="3286125"/>
          </a:xfrm>
        </p:grpSpPr>
        <p:pic>
          <p:nvPicPr>
            <p:cNvPr id="6" name="Picture 4"/>
            <p:cNvPicPr>
              <a:picLocks noChangeAspect="1" noChangeArrowheads="1"/>
            </p:cNvPicPr>
            <p:nvPr/>
          </p:nvPicPr>
          <p:blipFill>
            <a:blip r:embed="rId2" cstate="print"/>
            <a:srcRect/>
            <a:stretch>
              <a:fillRect/>
            </a:stretch>
          </p:blipFill>
          <p:spPr bwMode="auto">
            <a:xfrm>
              <a:off x="457200" y="3657600"/>
              <a:ext cx="3167063" cy="2236788"/>
            </a:xfrm>
            <a:prstGeom prst="rect">
              <a:avLst/>
            </a:prstGeom>
            <a:noFill/>
            <a:ln w="9525">
              <a:noFill/>
              <a:miter lim="800000"/>
              <a:headEnd/>
              <a:tailEnd/>
            </a:ln>
          </p:spPr>
        </p:pic>
        <p:pic>
          <p:nvPicPr>
            <p:cNvPr id="7" name="Picture 7"/>
            <p:cNvPicPr>
              <a:picLocks noChangeAspect="1" noChangeArrowheads="1"/>
            </p:cNvPicPr>
            <p:nvPr/>
          </p:nvPicPr>
          <p:blipFill>
            <a:blip r:embed="rId3" cstate="print"/>
            <a:srcRect/>
            <a:stretch>
              <a:fillRect/>
            </a:stretch>
          </p:blipFill>
          <p:spPr bwMode="auto">
            <a:xfrm>
              <a:off x="3810000" y="3733800"/>
              <a:ext cx="4924425" cy="2190750"/>
            </a:xfrm>
            <a:prstGeom prst="rect">
              <a:avLst/>
            </a:prstGeom>
            <a:noFill/>
            <a:ln w="9525">
              <a:noFill/>
              <a:miter lim="800000"/>
              <a:headEnd/>
              <a:tailEnd/>
            </a:ln>
          </p:spPr>
        </p:pic>
        <p:sp>
          <p:nvSpPr>
            <p:cNvPr id="8" name="AutoShape 8"/>
            <p:cNvSpPr>
              <a:spLocks noChangeArrowheads="1"/>
            </p:cNvSpPr>
            <p:nvPr/>
          </p:nvSpPr>
          <p:spPr bwMode="auto">
            <a:xfrm>
              <a:off x="7315200" y="2895600"/>
              <a:ext cx="1524000" cy="466725"/>
            </a:xfrm>
            <a:prstGeom prst="wedgeRoundRectCallout">
              <a:avLst>
                <a:gd name="adj1" fmla="val -63023"/>
                <a:gd name="adj2" fmla="val 303060"/>
                <a:gd name="adj3" fmla="val 16667"/>
              </a:avLst>
            </a:prstGeom>
            <a:solidFill>
              <a:schemeClr val="accent1"/>
            </a:solidFill>
            <a:ln w="9525">
              <a:solidFill>
                <a:schemeClr val="tx1"/>
              </a:solidFill>
              <a:miter lim="800000"/>
              <a:headEnd/>
              <a:tailEnd/>
            </a:ln>
          </p:spPr>
          <p:txBody>
            <a:bodyPr/>
            <a:lstStyle/>
            <a:p>
              <a:pPr algn="ctr"/>
              <a:r>
                <a:rPr lang="en-US" sz="1300">
                  <a:latin typeface="Times New Roman" pitchFamily="18" charset="0"/>
                  <a:cs typeface="Times New Roman" pitchFamily="18" charset="0"/>
                </a:rPr>
                <a:t>One to Many Relationship</a:t>
              </a:r>
              <a:endParaRPr lang="en-GB" sz="1300">
                <a:latin typeface="Times New Roman" pitchFamily="18" charset="0"/>
                <a:cs typeface="Times New Roman" pitchFamily="18" charset="0"/>
              </a:endParaRPr>
            </a:p>
          </p:txBody>
        </p:sp>
        <p:sp>
          <p:nvSpPr>
            <p:cNvPr id="9" name="AutoShape 9"/>
            <p:cNvSpPr>
              <a:spLocks noChangeArrowheads="1"/>
            </p:cNvSpPr>
            <p:nvPr/>
          </p:nvSpPr>
          <p:spPr bwMode="auto">
            <a:xfrm>
              <a:off x="5486400" y="3124200"/>
              <a:ext cx="1524000" cy="314325"/>
            </a:xfrm>
            <a:prstGeom prst="wedgeRoundRectCallout">
              <a:avLst>
                <a:gd name="adj1" fmla="val 0"/>
                <a:gd name="adj2" fmla="val 358588"/>
                <a:gd name="adj3" fmla="val 16667"/>
              </a:avLst>
            </a:prstGeom>
            <a:solidFill>
              <a:schemeClr val="accent1"/>
            </a:solidFill>
            <a:ln w="9525">
              <a:solidFill>
                <a:schemeClr val="tx1"/>
              </a:solidFill>
              <a:miter lim="800000"/>
              <a:headEnd/>
              <a:tailEnd/>
            </a:ln>
          </p:spPr>
          <p:txBody>
            <a:bodyPr/>
            <a:lstStyle/>
            <a:p>
              <a:pPr algn="ctr"/>
              <a:r>
                <a:rPr lang="en-US" sz="1300">
                  <a:latin typeface="Times New Roman" pitchFamily="18" charset="0"/>
                  <a:cs typeface="Times New Roman" pitchFamily="18" charset="0"/>
                </a:rPr>
                <a:t>Primary Key</a:t>
              </a:r>
              <a:endParaRPr lang="en-GB" sz="1300">
                <a:latin typeface="Times New Roman" pitchFamily="18" charset="0"/>
                <a:cs typeface="Times New Roman" pitchFamily="18" charset="0"/>
              </a:endParaRPr>
            </a:p>
          </p:txBody>
        </p:sp>
        <p:sp>
          <p:nvSpPr>
            <p:cNvPr id="10" name="AutoShape 11"/>
            <p:cNvSpPr>
              <a:spLocks noChangeArrowheads="1"/>
            </p:cNvSpPr>
            <p:nvPr/>
          </p:nvSpPr>
          <p:spPr bwMode="auto">
            <a:xfrm>
              <a:off x="5638800" y="5867400"/>
              <a:ext cx="1524000" cy="314325"/>
            </a:xfrm>
            <a:prstGeom prst="wedgeRoundRectCallout">
              <a:avLst>
                <a:gd name="adj1" fmla="val 16667"/>
                <a:gd name="adj2" fmla="val -51009"/>
                <a:gd name="adj3" fmla="val 16667"/>
              </a:avLst>
            </a:prstGeom>
            <a:solidFill>
              <a:schemeClr val="accent1"/>
            </a:solidFill>
            <a:ln w="9525">
              <a:solidFill>
                <a:schemeClr val="tx1"/>
              </a:solidFill>
              <a:miter lim="800000"/>
              <a:headEnd/>
              <a:tailEnd/>
            </a:ln>
          </p:spPr>
          <p:txBody>
            <a:bodyPr/>
            <a:lstStyle/>
            <a:p>
              <a:pPr algn="ctr"/>
              <a:r>
                <a:rPr lang="en-US" sz="1300">
                  <a:latin typeface="Times New Roman" pitchFamily="18" charset="0"/>
                  <a:cs typeface="Times New Roman" pitchFamily="18" charset="0"/>
                </a:rPr>
                <a:t>Foreign Key</a:t>
              </a:r>
              <a:endParaRPr lang="en-GB" sz="1300">
                <a:latin typeface="Times New Roman" pitchFamily="18" charset="0"/>
                <a:cs typeface="Times New Roman" pitchFamily="18" charset="0"/>
              </a:endParaRPr>
            </a:p>
          </p:txBody>
        </p:sp>
        <p:sp>
          <p:nvSpPr>
            <p:cNvPr id="11" name="Line 12"/>
            <p:cNvSpPr>
              <a:spLocks noChangeShapeType="1"/>
            </p:cNvSpPr>
            <p:nvPr/>
          </p:nvSpPr>
          <p:spPr bwMode="auto">
            <a:xfrm>
              <a:off x="4419600" y="5181600"/>
              <a:ext cx="1371600" cy="685800"/>
            </a:xfrm>
            <a:prstGeom prst="line">
              <a:avLst/>
            </a:prstGeom>
            <a:noFill/>
            <a:ln w="28575">
              <a:solidFill>
                <a:srgbClr val="FF0000"/>
              </a:solidFill>
              <a:round/>
              <a:headEnd type="triangle" w="med" len="med"/>
              <a:tailEnd/>
            </a:ln>
          </p:spPr>
          <p:txBody>
            <a:bodyPr/>
            <a:lstStyle/>
            <a:p>
              <a:endParaRPr lang="en-US"/>
            </a:p>
          </p:txBody>
        </p:sp>
        <p:sp>
          <p:nvSpPr>
            <p:cNvPr id="12" name="Line 13"/>
            <p:cNvSpPr>
              <a:spLocks noChangeShapeType="1"/>
            </p:cNvSpPr>
            <p:nvPr/>
          </p:nvSpPr>
          <p:spPr bwMode="auto">
            <a:xfrm flipV="1">
              <a:off x="6858000" y="5105400"/>
              <a:ext cx="838200" cy="762000"/>
            </a:xfrm>
            <a:prstGeom prst="line">
              <a:avLst/>
            </a:prstGeom>
            <a:noFill/>
            <a:ln w="28575">
              <a:solidFill>
                <a:srgbClr val="FF0000"/>
              </a:solidFill>
              <a:round/>
              <a:headEnd/>
              <a:tailEnd type="triangle" w="med" len="med"/>
            </a:ln>
          </p:spPr>
          <p:txBody>
            <a:bodyPr/>
            <a:lstStyle/>
            <a:p>
              <a:endParaRPr lang="en-US"/>
            </a:p>
          </p:txBody>
        </p:sp>
        <p:sp>
          <p:nvSpPr>
            <p:cNvPr id="13" name="AutoShape 14"/>
            <p:cNvSpPr>
              <a:spLocks noChangeArrowheads="1"/>
            </p:cNvSpPr>
            <p:nvPr/>
          </p:nvSpPr>
          <p:spPr bwMode="auto">
            <a:xfrm>
              <a:off x="3733800" y="3048000"/>
              <a:ext cx="1524000" cy="466725"/>
            </a:xfrm>
            <a:prstGeom prst="wedgeRoundRectCallout">
              <a:avLst>
                <a:gd name="adj1" fmla="val 60731"/>
                <a:gd name="adj2" fmla="val 303060"/>
                <a:gd name="adj3" fmla="val 16667"/>
              </a:avLst>
            </a:prstGeom>
            <a:solidFill>
              <a:schemeClr val="accent1"/>
            </a:solidFill>
            <a:ln w="9525">
              <a:solidFill>
                <a:schemeClr val="tx1"/>
              </a:solidFill>
              <a:miter lim="800000"/>
              <a:headEnd/>
              <a:tailEnd/>
            </a:ln>
          </p:spPr>
          <p:txBody>
            <a:bodyPr/>
            <a:lstStyle/>
            <a:p>
              <a:pPr algn="ctr"/>
              <a:r>
                <a:rPr lang="en-US" sz="1300">
                  <a:latin typeface="Times New Roman" pitchFamily="18" charset="0"/>
                  <a:cs typeface="Times New Roman" pitchFamily="18" charset="0"/>
                </a:rPr>
                <a:t>One to Many Relationship</a:t>
              </a:r>
              <a:endParaRPr lang="en-GB" sz="1300">
                <a:latin typeface="Times New Roman" pitchFamily="18" charset="0"/>
                <a:cs typeface="Times New Roman" pitchFamily="18" charset="0"/>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eaLnBrk="1" hangingPunct="1">
              <a:lnSpc>
                <a:spcPct val="90000"/>
              </a:lnSpc>
              <a:spcBef>
                <a:spcPct val="0"/>
              </a:spcBef>
              <a:buClrTx/>
              <a:buSzTx/>
              <a:buFontTx/>
              <a:buNone/>
            </a:pPr>
            <a:r>
              <a:rPr lang="en-US" sz="1800" b="1" dirty="0" smtClean="0">
                <a:solidFill>
                  <a:srgbClr val="0000CC"/>
                </a:solidFill>
              </a:rPr>
              <a:t>Form</a:t>
            </a:r>
            <a:r>
              <a:rPr lang="en-US" sz="1800" b="1" dirty="0" smtClean="0"/>
              <a:t> </a:t>
            </a:r>
            <a:r>
              <a:rPr lang="en-US" sz="1800" dirty="0" smtClean="0"/>
              <a:t>– A tool (object) that makes it easy to operate on database like Insertion, deletion, saving, searching records etc.</a:t>
            </a:r>
          </a:p>
          <a:p>
            <a:pPr eaLnBrk="1" hangingPunct="1">
              <a:lnSpc>
                <a:spcPct val="90000"/>
              </a:lnSpc>
              <a:spcAft>
                <a:spcPct val="25000"/>
              </a:spcAft>
              <a:buFont typeface="Wingdings" pitchFamily="2" charset="2"/>
              <a:buNone/>
            </a:pPr>
            <a:r>
              <a:rPr lang="en-US" sz="1800" dirty="0" smtClean="0"/>
              <a:t>To create new Form, follow the following steps: </a:t>
            </a:r>
          </a:p>
          <a:p>
            <a:pPr lvl="1" eaLnBrk="1" hangingPunct="1">
              <a:lnSpc>
                <a:spcPct val="90000"/>
              </a:lnSpc>
              <a:spcAft>
                <a:spcPct val="25000"/>
              </a:spcAft>
              <a:buFont typeface="Wingdings" pitchFamily="2" charset="2"/>
              <a:buChar char="Ø"/>
            </a:pPr>
            <a:r>
              <a:rPr lang="en-US" sz="1800" dirty="0" smtClean="0"/>
              <a:t>Click on </a:t>
            </a:r>
            <a:r>
              <a:rPr lang="en-US" sz="1800" b="1" dirty="0" smtClean="0">
                <a:solidFill>
                  <a:srgbClr val="0000CC"/>
                </a:solidFill>
              </a:rPr>
              <a:t>Create</a:t>
            </a:r>
            <a:r>
              <a:rPr lang="en-US" sz="1800" dirty="0" smtClean="0"/>
              <a:t> in menu bar then </a:t>
            </a:r>
            <a:r>
              <a:rPr lang="en-US" sz="1800" b="1" dirty="0" smtClean="0">
                <a:solidFill>
                  <a:srgbClr val="0000CC"/>
                </a:solidFill>
              </a:rPr>
              <a:t>more form </a:t>
            </a:r>
            <a:r>
              <a:rPr lang="en-US" sz="1800" dirty="0" smtClean="0"/>
              <a:t>then</a:t>
            </a:r>
            <a:r>
              <a:rPr lang="en-US" sz="1800" b="1" dirty="0" smtClean="0">
                <a:solidFill>
                  <a:srgbClr val="0000CC"/>
                </a:solidFill>
              </a:rPr>
              <a:t> form wizard</a:t>
            </a:r>
            <a:r>
              <a:rPr lang="en-US" sz="1800" dirty="0" smtClean="0"/>
              <a:t>.</a:t>
            </a:r>
          </a:p>
          <a:p>
            <a:pPr lvl="1" eaLnBrk="1" hangingPunct="1">
              <a:lnSpc>
                <a:spcPct val="90000"/>
              </a:lnSpc>
              <a:spcAft>
                <a:spcPct val="25000"/>
              </a:spcAft>
              <a:buFont typeface="Wingdings" pitchFamily="2" charset="2"/>
              <a:buChar char="Ø"/>
            </a:pPr>
            <a:r>
              <a:rPr lang="en-US" sz="1800" dirty="0" smtClean="0"/>
              <a:t>There are two methods to create new form: </a:t>
            </a:r>
            <a:r>
              <a:rPr lang="en-US" sz="1800" b="1" dirty="0" smtClean="0">
                <a:solidFill>
                  <a:srgbClr val="0000CC"/>
                </a:solidFill>
              </a:rPr>
              <a:t>Design View and Form Wizard’</a:t>
            </a:r>
            <a:r>
              <a:rPr lang="en-US" sz="1800" dirty="0" smtClean="0">
                <a:solidFill>
                  <a:srgbClr val="0000CC"/>
                </a:solidFill>
              </a:rPr>
              <a:t> </a:t>
            </a:r>
          </a:p>
          <a:p>
            <a:pPr lvl="1" eaLnBrk="1" hangingPunct="1">
              <a:lnSpc>
                <a:spcPct val="90000"/>
              </a:lnSpc>
              <a:spcAft>
                <a:spcPct val="25000"/>
              </a:spcAft>
              <a:buFont typeface="Wingdings" pitchFamily="2" charset="2"/>
              <a:buChar char="Ø"/>
            </a:pPr>
            <a:r>
              <a:rPr lang="en-US" sz="1800" b="1" dirty="0" smtClean="0">
                <a:solidFill>
                  <a:srgbClr val="0000CC"/>
                </a:solidFill>
              </a:rPr>
              <a:t>Design View:</a:t>
            </a:r>
            <a:r>
              <a:rPr lang="en-US" sz="1800" dirty="0" smtClean="0"/>
              <a:t> Select the Design View option to create the form yourself by adding controls in Design View.</a:t>
            </a:r>
          </a:p>
          <a:p>
            <a:pPr lvl="1" eaLnBrk="1" hangingPunct="1">
              <a:lnSpc>
                <a:spcPct val="90000"/>
              </a:lnSpc>
              <a:spcAft>
                <a:spcPct val="25000"/>
              </a:spcAft>
              <a:buFont typeface="Wingdings" pitchFamily="2" charset="2"/>
              <a:buChar char="Ø"/>
            </a:pPr>
            <a:r>
              <a:rPr lang="en-US" sz="1800" b="1" dirty="0" smtClean="0">
                <a:solidFill>
                  <a:srgbClr val="0000CC"/>
                </a:solidFill>
              </a:rPr>
              <a:t>Form Wizard:</a:t>
            </a:r>
            <a:r>
              <a:rPr lang="en-US" sz="1800" dirty="0" smtClean="0"/>
              <a:t> Select the Form Wizard option to have Access create the form for you according to your specifications. The form wizard option lets you choose the specific fields to include which might belong to one or more tables or queries.</a:t>
            </a:r>
          </a:p>
        </p:txBody>
      </p:sp>
      <p:sp>
        <p:nvSpPr>
          <p:cNvPr id="4" name="Slide Number Placeholder 3"/>
          <p:cNvSpPr>
            <a:spLocks noGrp="1"/>
          </p:cNvSpPr>
          <p:nvPr>
            <p:ph type="sldNum" sz="quarter" idx="12"/>
          </p:nvPr>
        </p:nvSpPr>
        <p:spPr/>
        <p:txBody>
          <a:bodyPr/>
          <a:lstStyle/>
          <a:p>
            <a:pPr>
              <a:defRPr/>
            </a:pPr>
            <a:fld id="{6A6292AE-6C89-4573-BF11-8477FFCF3494}" type="slidenum">
              <a:rPr lang="ar-SA" smtClean="0"/>
              <a:pPr>
                <a:defRPr/>
              </a:pPr>
              <a:t>28</a:t>
            </a:fld>
            <a:endParaRPr lang="en-US"/>
          </a:p>
        </p:txBody>
      </p:sp>
      <p:sp>
        <p:nvSpPr>
          <p:cNvPr id="2" name="Title 1"/>
          <p:cNvSpPr>
            <a:spLocks noGrp="1"/>
          </p:cNvSpPr>
          <p:nvPr>
            <p:ph type="title"/>
          </p:nvPr>
        </p:nvSpPr>
        <p:spPr/>
        <p:txBody>
          <a:bodyPr/>
          <a:lstStyle/>
          <a:p>
            <a:r>
              <a:rPr lang="en-US" dirty="0" smtClean="0"/>
              <a:t>Creating Forms in Database</a:t>
            </a:r>
          </a:p>
        </p:txBody>
      </p:sp>
      <p:pic>
        <p:nvPicPr>
          <p:cNvPr id="5" name="صورة 6"/>
          <p:cNvPicPr>
            <a:picLocks noChangeAspect="1" noChangeArrowheads="1"/>
          </p:cNvPicPr>
          <p:nvPr/>
        </p:nvPicPr>
        <p:blipFill>
          <a:blip r:embed="rId2" cstate="print"/>
          <a:srcRect l="6682" t="4179" r="47652" b="59164"/>
          <a:stretch>
            <a:fillRect/>
          </a:stretch>
        </p:blipFill>
        <p:spPr bwMode="auto">
          <a:xfrm>
            <a:off x="2514600" y="5074920"/>
            <a:ext cx="4953000" cy="1219200"/>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nSpc>
                <a:spcPct val="80000"/>
              </a:lnSpc>
              <a:spcAft>
                <a:spcPct val="25000"/>
              </a:spcAft>
            </a:pPr>
            <a:r>
              <a:rPr lang="en-US" sz="2000" dirty="0" smtClean="0"/>
              <a:t>click on</a:t>
            </a:r>
            <a:r>
              <a:rPr lang="ar-SA" sz="2000" dirty="0" smtClean="0"/>
              <a:t> </a:t>
            </a:r>
            <a:r>
              <a:rPr lang="en-US" sz="2000" dirty="0" smtClean="0"/>
              <a:t>Create Form by using Wizard, you will see the following dialogue box.</a:t>
            </a:r>
          </a:p>
          <a:p>
            <a:pPr>
              <a:lnSpc>
                <a:spcPct val="80000"/>
              </a:lnSpc>
              <a:spcAft>
                <a:spcPct val="25000"/>
              </a:spcAft>
            </a:pPr>
            <a:r>
              <a:rPr lang="en-US" sz="2000" dirty="0" smtClean="0"/>
              <a:t>Select Table/Query, select fields and click on OK.</a:t>
            </a:r>
          </a:p>
          <a:p>
            <a:pPr>
              <a:lnSpc>
                <a:spcPct val="80000"/>
              </a:lnSpc>
              <a:spcAft>
                <a:spcPct val="25000"/>
              </a:spcAft>
            </a:pPr>
            <a:r>
              <a:rPr lang="en-US" sz="2000" dirty="0" smtClean="0"/>
              <a:t>Select Layout of Form i.e. Columnar, Tabular……</a:t>
            </a:r>
          </a:p>
          <a:p>
            <a:pPr>
              <a:lnSpc>
                <a:spcPct val="80000"/>
              </a:lnSpc>
              <a:spcAft>
                <a:spcPct val="25000"/>
              </a:spcAft>
            </a:pPr>
            <a:r>
              <a:rPr lang="en-US" sz="2000" dirty="0" smtClean="0"/>
              <a:t>Select Style of Form like Blends, Blueprint, ……..</a:t>
            </a:r>
          </a:p>
          <a:p>
            <a:pPr>
              <a:lnSpc>
                <a:spcPct val="80000"/>
              </a:lnSpc>
              <a:spcAft>
                <a:spcPct val="25000"/>
              </a:spcAft>
            </a:pPr>
            <a:r>
              <a:rPr lang="en-US" sz="2000" dirty="0" smtClean="0"/>
              <a:t>Then save form with any title.</a:t>
            </a:r>
          </a:p>
          <a:p>
            <a:endParaRPr lang="en-US" dirty="0"/>
          </a:p>
        </p:txBody>
      </p:sp>
      <p:sp>
        <p:nvSpPr>
          <p:cNvPr id="4" name="Slide Number Placeholder 3"/>
          <p:cNvSpPr>
            <a:spLocks noGrp="1"/>
          </p:cNvSpPr>
          <p:nvPr>
            <p:ph type="sldNum" sz="quarter" idx="12"/>
          </p:nvPr>
        </p:nvSpPr>
        <p:spPr/>
        <p:txBody>
          <a:bodyPr/>
          <a:lstStyle/>
          <a:p>
            <a:pPr>
              <a:defRPr/>
            </a:pPr>
            <a:fld id="{6A6292AE-6C89-4573-BF11-8477FFCF3494}" type="slidenum">
              <a:rPr lang="ar-SA" smtClean="0"/>
              <a:pPr>
                <a:defRPr/>
              </a:pPr>
              <a:t>29</a:t>
            </a:fld>
            <a:endParaRPr lang="en-US"/>
          </a:p>
        </p:txBody>
      </p:sp>
      <p:sp>
        <p:nvSpPr>
          <p:cNvPr id="2" name="Title 1"/>
          <p:cNvSpPr>
            <a:spLocks noGrp="1"/>
          </p:cNvSpPr>
          <p:nvPr>
            <p:ph type="title"/>
          </p:nvPr>
        </p:nvSpPr>
        <p:spPr/>
        <p:txBody>
          <a:bodyPr/>
          <a:lstStyle/>
          <a:p>
            <a:r>
              <a:rPr lang="en-US" dirty="0" smtClean="0"/>
              <a:t>Form Wizard</a:t>
            </a:r>
          </a:p>
        </p:txBody>
      </p:sp>
      <p:grpSp>
        <p:nvGrpSpPr>
          <p:cNvPr id="5" name="Group 4"/>
          <p:cNvGrpSpPr/>
          <p:nvPr/>
        </p:nvGrpSpPr>
        <p:grpSpPr>
          <a:xfrm>
            <a:off x="228600" y="3520976"/>
            <a:ext cx="8686800" cy="2500312"/>
            <a:chOff x="228600" y="2757488"/>
            <a:chExt cx="8686800" cy="2500312"/>
          </a:xfrm>
        </p:grpSpPr>
        <p:pic>
          <p:nvPicPr>
            <p:cNvPr id="6" name="Picture 6"/>
            <p:cNvPicPr>
              <a:picLocks noChangeAspect="1" noChangeArrowheads="1"/>
            </p:cNvPicPr>
            <p:nvPr/>
          </p:nvPicPr>
          <p:blipFill>
            <a:blip r:embed="rId2" cstate="print"/>
            <a:srcRect/>
            <a:stretch>
              <a:fillRect/>
            </a:stretch>
          </p:blipFill>
          <p:spPr bwMode="auto">
            <a:xfrm>
              <a:off x="228600" y="3200400"/>
              <a:ext cx="2819400" cy="2057400"/>
            </a:xfrm>
            <a:prstGeom prst="rect">
              <a:avLst/>
            </a:prstGeom>
            <a:noFill/>
            <a:ln w="9525">
              <a:noFill/>
              <a:miter lim="800000"/>
              <a:headEnd/>
              <a:tailEnd/>
            </a:ln>
          </p:spPr>
        </p:pic>
        <p:pic>
          <p:nvPicPr>
            <p:cNvPr id="7" name="Picture 7"/>
            <p:cNvPicPr>
              <a:picLocks noChangeAspect="1" noChangeArrowheads="1"/>
            </p:cNvPicPr>
            <p:nvPr/>
          </p:nvPicPr>
          <p:blipFill>
            <a:blip r:embed="rId3" cstate="print"/>
            <a:srcRect/>
            <a:stretch>
              <a:fillRect/>
            </a:stretch>
          </p:blipFill>
          <p:spPr bwMode="auto">
            <a:xfrm>
              <a:off x="3205163" y="3200400"/>
              <a:ext cx="2743200" cy="2057400"/>
            </a:xfrm>
            <a:prstGeom prst="rect">
              <a:avLst/>
            </a:prstGeom>
            <a:noFill/>
            <a:ln w="9525">
              <a:noFill/>
              <a:miter lim="800000"/>
              <a:headEnd/>
              <a:tailEnd/>
            </a:ln>
          </p:spPr>
        </p:pic>
        <p:pic>
          <p:nvPicPr>
            <p:cNvPr id="8" name="Picture 8"/>
            <p:cNvPicPr>
              <a:picLocks noChangeAspect="1" noChangeArrowheads="1"/>
            </p:cNvPicPr>
            <p:nvPr/>
          </p:nvPicPr>
          <p:blipFill>
            <a:blip r:embed="rId4" cstate="print"/>
            <a:srcRect/>
            <a:stretch>
              <a:fillRect/>
            </a:stretch>
          </p:blipFill>
          <p:spPr bwMode="auto">
            <a:xfrm>
              <a:off x="6096000" y="3200400"/>
              <a:ext cx="2819400" cy="2057400"/>
            </a:xfrm>
            <a:prstGeom prst="rect">
              <a:avLst/>
            </a:prstGeom>
            <a:noFill/>
            <a:ln w="9525">
              <a:noFill/>
              <a:miter lim="800000"/>
              <a:headEnd/>
              <a:tailEnd/>
            </a:ln>
          </p:spPr>
        </p:pic>
        <p:sp>
          <p:nvSpPr>
            <p:cNvPr id="9" name="Text Box 9"/>
            <p:cNvSpPr txBox="1">
              <a:spLocks noChangeArrowheads="1"/>
            </p:cNvSpPr>
            <p:nvPr/>
          </p:nvSpPr>
          <p:spPr bwMode="auto">
            <a:xfrm>
              <a:off x="1371600" y="2762250"/>
              <a:ext cx="304800" cy="404813"/>
            </a:xfrm>
            <a:prstGeom prst="rect">
              <a:avLst/>
            </a:prstGeom>
            <a:noFill/>
            <a:ln w="38100" cmpd="dbl">
              <a:solidFill>
                <a:srgbClr val="006600"/>
              </a:solidFill>
              <a:miter lim="800000"/>
              <a:headEnd/>
              <a:tailEnd/>
            </a:ln>
            <a:effectLst>
              <a:outerShdw dist="107763" dir="18900000" algn="ctr" rotWithShape="0">
                <a:schemeClr val="bg2">
                  <a:alpha val="50000"/>
                </a:schemeClr>
              </a:outerShdw>
            </a:effectLst>
          </p:spPr>
          <p:txBody>
            <a:bodyPr>
              <a:spAutoFit/>
            </a:bodyPr>
            <a:lstStyle/>
            <a:p>
              <a:pPr>
                <a:spcBef>
                  <a:spcPct val="50000"/>
                </a:spcBef>
                <a:defRPr/>
              </a:pPr>
              <a:r>
                <a:rPr lang="en-US" b="1"/>
                <a:t>1</a:t>
              </a:r>
              <a:endParaRPr lang="en-GB" b="1"/>
            </a:p>
          </p:txBody>
        </p:sp>
        <p:sp>
          <p:nvSpPr>
            <p:cNvPr id="10" name="Text Box 10"/>
            <p:cNvSpPr txBox="1">
              <a:spLocks noChangeArrowheads="1"/>
            </p:cNvSpPr>
            <p:nvPr/>
          </p:nvSpPr>
          <p:spPr bwMode="auto">
            <a:xfrm>
              <a:off x="4191000" y="2762250"/>
              <a:ext cx="304800" cy="404813"/>
            </a:xfrm>
            <a:prstGeom prst="rect">
              <a:avLst/>
            </a:prstGeom>
            <a:noFill/>
            <a:ln w="38100" cmpd="dbl">
              <a:solidFill>
                <a:srgbClr val="006600"/>
              </a:solidFill>
              <a:miter lim="800000"/>
              <a:headEnd/>
              <a:tailEnd/>
            </a:ln>
            <a:effectLst>
              <a:outerShdw dist="107763" dir="18900000" algn="ctr" rotWithShape="0">
                <a:schemeClr val="bg2">
                  <a:alpha val="50000"/>
                </a:schemeClr>
              </a:outerShdw>
            </a:effectLst>
          </p:spPr>
          <p:txBody>
            <a:bodyPr>
              <a:spAutoFit/>
            </a:bodyPr>
            <a:lstStyle/>
            <a:p>
              <a:pPr>
                <a:spcBef>
                  <a:spcPct val="50000"/>
                </a:spcBef>
                <a:defRPr/>
              </a:pPr>
              <a:r>
                <a:rPr lang="en-US" b="1"/>
                <a:t>2</a:t>
              </a:r>
              <a:endParaRPr lang="en-GB" b="1"/>
            </a:p>
          </p:txBody>
        </p:sp>
        <p:sp>
          <p:nvSpPr>
            <p:cNvPr id="11" name="Text Box 11"/>
            <p:cNvSpPr txBox="1">
              <a:spLocks noChangeArrowheads="1"/>
            </p:cNvSpPr>
            <p:nvPr/>
          </p:nvSpPr>
          <p:spPr bwMode="auto">
            <a:xfrm>
              <a:off x="7239000" y="2757488"/>
              <a:ext cx="304800" cy="404812"/>
            </a:xfrm>
            <a:prstGeom prst="rect">
              <a:avLst/>
            </a:prstGeom>
            <a:noFill/>
            <a:ln w="38100" cmpd="dbl">
              <a:solidFill>
                <a:srgbClr val="006600"/>
              </a:solidFill>
              <a:miter lim="800000"/>
              <a:headEnd/>
              <a:tailEnd/>
            </a:ln>
            <a:effectLst>
              <a:outerShdw dist="107763" dir="18900000" algn="ctr" rotWithShape="0">
                <a:schemeClr val="bg2">
                  <a:alpha val="50000"/>
                </a:schemeClr>
              </a:outerShdw>
            </a:effectLst>
          </p:spPr>
          <p:txBody>
            <a:bodyPr>
              <a:spAutoFit/>
            </a:bodyPr>
            <a:lstStyle/>
            <a:p>
              <a:pPr>
                <a:spcBef>
                  <a:spcPct val="50000"/>
                </a:spcBef>
                <a:defRPr/>
              </a:pPr>
              <a:r>
                <a:rPr lang="en-US" b="1"/>
                <a:t>3</a:t>
              </a:r>
              <a:endParaRPr lang="en-GB" b="1"/>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219200"/>
            <a:ext cx="8229600" cy="5281613"/>
          </a:xfrm>
        </p:spPr>
        <p:txBody>
          <a:bodyPr>
            <a:noAutofit/>
          </a:bodyPr>
          <a:lstStyle/>
          <a:p>
            <a:pPr marL="548640" lvl="1" indent="-274320" algn="just" fontAlgn="auto">
              <a:spcAft>
                <a:spcPts val="0"/>
              </a:spcAft>
              <a:buFontTx/>
              <a:buNone/>
              <a:defRPr/>
            </a:pPr>
            <a:endParaRPr lang="en-US" sz="2000" b="1" u="sng" dirty="0" smtClean="0">
              <a:solidFill>
                <a:srgbClr val="0070C0"/>
              </a:solidFill>
              <a:latin typeface="Arial" charset="0"/>
            </a:endParaRPr>
          </a:p>
          <a:p>
            <a:pPr>
              <a:spcBef>
                <a:spcPct val="50000"/>
              </a:spcBef>
            </a:pPr>
            <a:r>
              <a:rPr lang="en-US" sz="2000" dirty="0" smtClean="0">
                <a:latin typeface="Arial" charset="0"/>
              </a:rPr>
              <a:t>MS Access is an application software that facilitates us to create Database Management Systems (DBMS).</a:t>
            </a:r>
          </a:p>
          <a:p>
            <a:pPr>
              <a:spcBef>
                <a:spcPct val="50000"/>
              </a:spcBef>
            </a:pPr>
            <a:endParaRPr lang="en-US" sz="2000" dirty="0" smtClean="0">
              <a:latin typeface="Arial" charset="0"/>
            </a:endParaRPr>
          </a:p>
          <a:p>
            <a:pPr>
              <a:spcBef>
                <a:spcPct val="50000"/>
              </a:spcBef>
            </a:pPr>
            <a:endParaRPr lang="en-US" sz="2000" dirty="0" smtClean="0">
              <a:latin typeface="Arial" charset="0"/>
            </a:endParaRPr>
          </a:p>
          <a:p>
            <a:pPr algn="ctr">
              <a:spcBef>
                <a:spcPct val="50000"/>
              </a:spcBef>
              <a:buNone/>
            </a:pPr>
            <a:r>
              <a:rPr lang="en-GB" sz="2000" dirty="0" smtClean="0">
                <a:solidFill>
                  <a:srgbClr val="0070C0"/>
                </a:solidFill>
                <a:latin typeface="Arial" charset="0"/>
              </a:rPr>
              <a:t>(</a:t>
            </a:r>
            <a:r>
              <a:rPr lang="en-GB" sz="2000" b="1" dirty="0" err="1" smtClean="0">
                <a:solidFill>
                  <a:srgbClr val="0070C0"/>
                </a:solidFill>
                <a:latin typeface="Arial" charset="0"/>
              </a:rPr>
              <a:t>D</a:t>
            </a:r>
            <a:r>
              <a:rPr lang="en-GB" sz="2000" dirty="0" err="1" smtClean="0">
                <a:solidFill>
                  <a:srgbClr val="0070C0"/>
                </a:solidFill>
                <a:latin typeface="Arial" charset="0"/>
              </a:rPr>
              <a:t>ata</a:t>
            </a:r>
            <a:r>
              <a:rPr lang="en-GB" sz="2000" b="1" dirty="0" err="1" smtClean="0">
                <a:solidFill>
                  <a:srgbClr val="0070C0"/>
                </a:solidFill>
                <a:latin typeface="Arial" charset="0"/>
              </a:rPr>
              <a:t>B</a:t>
            </a:r>
            <a:r>
              <a:rPr lang="en-GB" sz="2000" dirty="0" err="1" smtClean="0">
                <a:solidFill>
                  <a:srgbClr val="0070C0"/>
                </a:solidFill>
                <a:latin typeface="Arial" charset="0"/>
              </a:rPr>
              <a:t>ase </a:t>
            </a:r>
            <a:r>
              <a:rPr lang="en-GB" sz="2000" b="1" dirty="0" err="1" smtClean="0">
                <a:solidFill>
                  <a:srgbClr val="0070C0"/>
                </a:solidFill>
                <a:latin typeface="Arial" charset="0"/>
              </a:rPr>
              <a:t>M</a:t>
            </a:r>
            <a:r>
              <a:rPr lang="en-GB" sz="2000" dirty="0" err="1" smtClean="0">
                <a:solidFill>
                  <a:srgbClr val="0070C0"/>
                </a:solidFill>
                <a:latin typeface="Arial" charset="0"/>
              </a:rPr>
              <a:t>anagement </a:t>
            </a:r>
            <a:r>
              <a:rPr lang="en-GB" sz="2000" b="1" dirty="0" err="1" smtClean="0">
                <a:solidFill>
                  <a:srgbClr val="0070C0"/>
                </a:solidFill>
                <a:latin typeface="Arial" charset="0"/>
              </a:rPr>
              <a:t>S</a:t>
            </a:r>
            <a:r>
              <a:rPr lang="en-GB" sz="2000" dirty="0" err="1" smtClean="0">
                <a:solidFill>
                  <a:srgbClr val="0070C0"/>
                </a:solidFill>
                <a:latin typeface="Arial" charset="0"/>
              </a:rPr>
              <a:t>ystem) Software that controls the organization, storage, retrieval, security and integrity of data in a database. </a:t>
            </a:r>
            <a:r>
              <a:rPr lang="en-GB" sz="2000" dirty="0" smtClean="0">
                <a:solidFill>
                  <a:srgbClr val="0070C0"/>
                </a:solidFill>
                <a:latin typeface="Arial" charset="0"/>
              </a:rPr>
              <a:t>It accepts requests from the application and instructs the operating system to transfer the appropriate data.</a:t>
            </a:r>
            <a:endParaRPr lang="en-US" sz="2000" dirty="0" smtClean="0">
              <a:solidFill>
                <a:srgbClr val="0070C0"/>
              </a:solidFill>
              <a:latin typeface="Arial" charset="0"/>
            </a:endParaRPr>
          </a:p>
        </p:txBody>
      </p:sp>
      <p:sp>
        <p:nvSpPr>
          <p:cNvPr id="11267" name="Slide Number Placeholder 2"/>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7912E7F4-E9F5-4233-A359-61D454EA5A25}" type="slidenum">
              <a:rPr lang="ar-SA">
                <a:latin typeface="Times New Roman" pitchFamily="18" charset="0"/>
              </a:rPr>
              <a:pPr/>
              <a:t>3</a:t>
            </a:fld>
            <a:endParaRPr lang="en-US" dirty="0">
              <a:latin typeface="Times New Roman" pitchFamily="18" charset="0"/>
            </a:endParaRPr>
          </a:p>
        </p:txBody>
      </p:sp>
      <p:sp>
        <p:nvSpPr>
          <p:cNvPr id="11266" name="Title 1"/>
          <p:cNvSpPr>
            <a:spLocks noGrp="1"/>
          </p:cNvSpPr>
          <p:nvPr>
            <p:ph type="title"/>
          </p:nvPr>
        </p:nvSpPr>
        <p:spPr/>
        <p:txBody>
          <a:bodyPr/>
          <a:lstStyle/>
          <a:p>
            <a:r>
              <a:rPr lang="en-US" dirty="0" smtClean="0"/>
              <a:t>What is a MS Access?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nSpc>
                <a:spcPct val="90000"/>
              </a:lnSpc>
              <a:spcBef>
                <a:spcPct val="0"/>
              </a:spcBef>
              <a:buClrTx/>
              <a:buSzTx/>
              <a:buNone/>
            </a:pPr>
            <a:r>
              <a:rPr lang="en-US" sz="2000" dirty="0" smtClean="0"/>
              <a:t>You can add controls to the form this toolbox. </a:t>
            </a:r>
          </a:p>
          <a:p>
            <a:pPr eaLnBrk="1" hangingPunct="1">
              <a:lnSpc>
                <a:spcPct val="90000"/>
              </a:lnSpc>
              <a:spcBef>
                <a:spcPct val="0"/>
              </a:spcBef>
              <a:buClrTx/>
              <a:buSzTx/>
              <a:buFontTx/>
              <a:buNone/>
            </a:pPr>
            <a:endParaRPr lang="en-US" sz="2000" dirty="0" smtClean="0"/>
          </a:p>
          <a:p>
            <a:pPr eaLnBrk="1" hangingPunct="1">
              <a:lnSpc>
                <a:spcPct val="90000"/>
              </a:lnSpc>
              <a:spcBef>
                <a:spcPct val="0"/>
              </a:spcBef>
              <a:buClrTx/>
              <a:buSzTx/>
              <a:buFontTx/>
              <a:buNone/>
            </a:pPr>
            <a:r>
              <a:rPr lang="en-US" sz="2000" dirty="0" smtClean="0"/>
              <a:t>View of the Form During Design.</a:t>
            </a:r>
          </a:p>
        </p:txBody>
      </p:sp>
      <p:sp>
        <p:nvSpPr>
          <p:cNvPr id="4" name="Slide Number Placeholder 3"/>
          <p:cNvSpPr>
            <a:spLocks noGrp="1"/>
          </p:cNvSpPr>
          <p:nvPr>
            <p:ph type="sldNum" sz="quarter" idx="12"/>
          </p:nvPr>
        </p:nvSpPr>
        <p:spPr/>
        <p:txBody>
          <a:bodyPr/>
          <a:lstStyle/>
          <a:p>
            <a:pPr>
              <a:defRPr/>
            </a:pPr>
            <a:fld id="{6A6292AE-6C89-4573-BF11-8477FFCF3494}" type="slidenum">
              <a:rPr lang="ar-SA" smtClean="0"/>
              <a:pPr>
                <a:defRPr/>
              </a:pPr>
              <a:t>30</a:t>
            </a:fld>
            <a:endParaRPr lang="en-US"/>
          </a:p>
        </p:txBody>
      </p:sp>
      <p:sp>
        <p:nvSpPr>
          <p:cNvPr id="2" name="Title 1"/>
          <p:cNvSpPr>
            <a:spLocks noGrp="1"/>
          </p:cNvSpPr>
          <p:nvPr>
            <p:ph type="title"/>
          </p:nvPr>
        </p:nvSpPr>
        <p:spPr/>
        <p:txBody>
          <a:bodyPr/>
          <a:lstStyle/>
          <a:p>
            <a:r>
              <a:rPr lang="en-US" dirty="0" smtClean="0"/>
              <a:t>Creating Form </a:t>
            </a:r>
            <a:r>
              <a:rPr lang="en-US" sz="2800" i="1" dirty="0" smtClean="0"/>
              <a:t>(Cont)</a:t>
            </a:r>
          </a:p>
        </p:txBody>
      </p:sp>
      <p:pic>
        <p:nvPicPr>
          <p:cNvPr id="5" name="صورة 8"/>
          <p:cNvPicPr>
            <a:picLocks noChangeAspect="1" noChangeArrowheads="1"/>
          </p:cNvPicPr>
          <p:nvPr/>
        </p:nvPicPr>
        <p:blipFill>
          <a:blip r:embed="rId2" cstate="print"/>
          <a:srcRect l="15170" t="17017" r="25597" b="34555"/>
          <a:stretch>
            <a:fillRect/>
          </a:stretch>
        </p:blipFill>
        <p:spPr bwMode="auto">
          <a:xfrm>
            <a:off x="2267744" y="2634208"/>
            <a:ext cx="3886200" cy="2667000"/>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eaLnBrk="1" hangingPunct="1">
              <a:lnSpc>
                <a:spcPct val="90000"/>
              </a:lnSpc>
              <a:spcBef>
                <a:spcPct val="0"/>
              </a:spcBef>
              <a:buClrTx/>
              <a:buSzTx/>
              <a:buFontTx/>
              <a:buNone/>
            </a:pPr>
            <a:r>
              <a:rPr lang="en-US" sz="1700" b="1" dirty="0" smtClean="0">
                <a:solidFill>
                  <a:srgbClr val="0000CC"/>
                </a:solidFill>
              </a:rPr>
              <a:t>Report </a:t>
            </a:r>
            <a:r>
              <a:rPr lang="en-US" sz="1700" b="1" dirty="0" smtClean="0"/>
              <a:t> </a:t>
            </a:r>
            <a:r>
              <a:rPr lang="en-US" sz="1700" dirty="0" smtClean="0"/>
              <a:t>is a tool (object) through which you get output (hardcopy or softcopy) from the database.</a:t>
            </a:r>
          </a:p>
          <a:p>
            <a:pPr eaLnBrk="1" hangingPunct="1">
              <a:lnSpc>
                <a:spcPct val="90000"/>
              </a:lnSpc>
              <a:spcAft>
                <a:spcPct val="25000"/>
              </a:spcAft>
              <a:buFont typeface="Wingdings" pitchFamily="2" charset="2"/>
              <a:buNone/>
            </a:pPr>
            <a:r>
              <a:rPr lang="en-US" sz="1700" dirty="0" smtClean="0"/>
              <a:t>To create new Report, follow the following steps: </a:t>
            </a:r>
          </a:p>
          <a:p>
            <a:pPr lvl="1" eaLnBrk="1" hangingPunct="1">
              <a:lnSpc>
                <a:spcPct val="90000"/>
              </a:lnSpc>
              <a:spcAft>
                <a:spcPct val="25000"/>
              </a:spcAft>
              <a:buFont typeface="Wingdings" pitchFamily="2" charset="2"/>
              <a:buChar char="Ø"/>
            </a:pPr>
            <a:r>
              <a:rPr lang="en-US" sz="1700" dirty="0" smtClean="0"/>
              <a:t>Click on </a:t>
            </a:r>
            <a:r>
              <a:rPr lang="en-US" sz="1700" b="1" dirty="0" smtClean="0">
                <a:solidFill>
                  <a:srgbClr val="0000CC"/>
                </a:solidFill>
              </a:rPr>
              <a:t>CREATE </a:t>
            </a:r>
            <a:r>
              <a:rPr lang="en-US" sz="1700" dirty="0" smtClean="0"/>
              <a:t>in menu bar then </a:t>
            </a:r>
            <a:r>
              <a:rPr lang="en-US" sz="1700" b="1" dirty="0" smtClean="0">
                <a:solidFill>
                  <a:srgbClr val="0000CC"/>
                </a:solidFill>
              </a:rPr>
              <a:t>report wizard</a:t>
            </a:r>
            <a:r>
              <a:rPr lang="en-US" sz="1700" dirty="0" smtClean="0"/>
              <a:t>.</a:t>
            </a:r>
          </a:p>
          <a:p>
            <a:pPr lvl="1" eaLnBrk="1" hangingPunct="1">
              <a:lnSpc>
                <a:spcPct val="90000"/>
              </a:lnSpc>
              <a:spcAft>
                <a:spcPct val="25000"/>
              </a:spcAft>
              <a:buFont typeface="Wingdings" pitchFamily="2" charset="2"/>
              <a:buChar char="Ø"/>
            </a:pPr>
            <a:r>
              <a:rPr lang="en-US" sz="1700" dirty="0" smtClean="0"/>
              <a:t>There are two methods to create new form: </a:t>
            </a:r>
            <a:r>
              <a:rPr lang="en-US" sz="1700" b="1" dirty="0" smtClean="0">
                <a:solidFill>
                  <a:srgbClr val="0000CC"/>
                </a:solidFill>
              </a:rPr>
              <a:t>Design View and Report Wizard’</a:t>
            </a:r>
            <a:r>
              <a:rPr lang="en-US" sz="1700" dirty="0" smtClean="0">
                <a:solidFill>
                  <a:srgbClr val="0000CC"/>
                </a:solidFill>
              </a:rPr>
              <a:t> </a:t>
            </a:r>
          </a:p>
          <a:p>
            <a:pPr lvl="1" eaLnBrk="1" hangingPunct="1">
              <a:lnSpc>
                <a:spcPct val="90000"/>
              </a:lnSpc>
              <a:spcAft>
                <a:spcPct val="25000"/>
              </a:spcAft>
              <a:buFont typeface="Wingdings" pitchFamily="2" charset="2"/>
              <a:buChar char="Ø"/>
            </a:pPr>
            <a:r>
              <a:rPr lang="en-US" sz="1700" b="1" dirty="0" smtClean="0">
                <a:solidFill>
                  <a:srgbClr val="0000CC"/>
                </a:solidFill>
              </a:rPr>
              <a:t>Design View:</a:t>
            </a:r>
            <a:r>
              <a:rPr lang="en-US" sz="1700" dirty="0" smtClean="0"/>
              <a:t> Select the Design View option to create the Report yourself by adding controls in Design View.</a:t>
            </a:r>
          </a:p>
          <a:p>
            <a:pPr lvl="1" eaLnBrk="1" hangingPunct="1">
              <a:lnSpc>
                <a:spcPct val="90000"/>
              </a:lnSpc>
              <a:spcAft>
                <a:spcPct val="25000"/>
              </a:spcAft>
              <a:buFont typeface="Wingdings" pitchFamily="2" charset="2"/>
              <a:buChar char="Ø"/>
            </a:pPr>
            <a:r>
              <a:rPr lang="en-US" sz="1700" b="1" dirty="0" smtClean="0">
                <a:solidFill>
                  <a:srgbClr val="0000CC"/>
                </a:solidFill>
              </a:rPr>
              <a:t>Report Wizard:</a:t>
            </a:r>
            <a:r>
              <a:rPr lang="en-US" sz="1700" dirty="0" smtClean="0"/>
              <a:t> Select the Report Wizard option to have Access create the Report for you according to your specifications. The Report wizard option lets you choose the specific fields to include which might belong to one or more tables or queries.</a:t>
            </a:r>
          </a:p>
        </p:txBody>
      </p:sp>
      <p:sp>
        <p:nvSpPr>
          <p:cNvPr id="4" name="Slide Number Placeholder 3"/>
          <p:cNvSpPr>
            <a:spLocks noGrp="1"/>
          </p:cNvSpPr>
          <p:nvPr>
            <p:ph type="sldNum" sz="quarter" idx="12"/>
          </p:nvPr>
        </p:nvSpPr>
        <p:spPr/>
        <p:txBody>
          <a:bodyPr/>
          <a:lstStyle/>
          <a:p>
            <a:pPr>
              <a:defRPr/>
            </a:pPr>
            <a:fld id="{6A6292AE-6C89-4573-BF11-8477FFCF3494}" type="slidenum">
              <a:rPr lang="ar-SA" smtClean="0"/>
              <a:pPr>
                <a:defRPr/>
              </a:pPr>
              <a:t>31</a:t>
            </a:fld>
            <a:endParaRPr lang="en-US"/>
          </a:p>
        </p:txBody>
      </p:sp>
      <p:sp>
        <p:nvSpPr>
          <p:cNvPr id="2" name="Title 1"/>
          <p:cNvSpPr>
            <a:spLocks noGrp="1"/>
          </p:cNvSpPr>
          <p:nvPr>
            <p:ph type="title"/>
          </p:nvPr>
        </p:nvSpPr>
        <p:spPr/>
        <p:txBody>
          <a:bodyPr/>
          <a:lstStyle/>
          <a:p>
            <a:r>
              <a:rPr lang="en-US" dirty="0" smtClean="0"/>
              <a:t>Creating Reports in Database</a:t>
            </a:r>
          </a:p>
        </p:txBody>
      </p:sp>
      <p:pic>
        <p:nvPicPr>
          <p:cNvPr id="5" name="صورة 6"/>
          <p:cNvPicPr>
            <a:picLocks noChangeAspect="1" noChangeArrowheads="1"/>
          </p:cNvPicPr>
          <p:nvPr/>
        </p:nvPicPr>
        <p:blipFill>
          <a:blip r:embed="rId2" cstate="print"/>
          <a:srcRect l="5779" r="37515" b="81995"/>
          <a:stretch>
            <a:fillRect/>
          </a:stretch>
        </p:blipFill>
        <p:spPr bwMode="auto">
          <a:xfrm>
            <a:off x="3200400" y="4594448"/>
            <a:ext cx="4648200" cy="1066800"/>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5162128"/>
          </a:xfrm>
        </p:spPr>
        <p:txBody>
          <a:bodyPr/>
          <a:lstStyle/>
          <a:p>
            <a:pPr eaLnBrk="1" hangingPunct="1">
              <a:lnSpc>
                <a:spcPct val="90000"/>
              </a:lnSpc>
              <a:spcAft>
                <a:spcPct val="20000"/>
              </a:spcAft>
            </a:pPr>
            <a:r>
              <a:rPr lang="en-US" sz="2000" dirty="0" smtClean="0"/>
              <a:t>You can easily create a formatted printout of data in table(s) in a database by using the Report Wizard. </a:t>
            </a:r>
          </a:p>
          <a:p>
            <a:pPr eaLnBrk="1" hangingPunct="1">
              <a:lnSpc>
                <a:spcPct val="90000"/>
              </a:lnSpc>
              <a:spcAft>
                <a:spcPct val="20000"/>
              </a:spcAft>
            </a:pPr>
            <a:endParaRPr lang="en-US" sz="2000" dirty="0" smtClean="0"/>
          </a:p>
          <a:p>
            <a:pPr eaLnBrk="1" hangingPunct="1">
              <a:lnSpc>
                <a:spcPct val="90000"/>
              </a:lnSpc>
              <a:spcAft>
                <a:spcPct val="20000"/>
              </a:spcAft>
            </a:pPr>
            <a:r>
              <a:rPr lang="en-US" sz="2000" dirty="0" smtClean="0"/>
              <a:t>The Report Wizard will ask you a series of questions to help you format the report.</a:t>
            </a:r>
          </a:p>
          <a:p>
            <a:pPr eaLnBrk="1" hangingPunct="1">
              <a:lnSpc>
                <a:spcPct val="90000"/>
              </a:lnSpc>
              <a:spcAft>
                <a:spcPct val="20000"/>
              </a:spcAft>
            </a:pPr>
            <a:endParaRPr lang="en-US" sz="2000" dirty="0" smtClean="0"/>
          </a:p>
          <a:p>
            <a:pPr eaLnBrk="1" hangingPunct="1">
              <a:lnSpc>
                <a:spcPct val="90000"/>
              </a:lnSpc>
              <a:spcAft>
                <a:spcPct val="20000"/>
              </a:spcAft>
            </a:pPr>
            <a:r>
              <a:rPr lang="en-US" sz="2000" dirty="0" smtClean="0"/>
              <a:t>Once the report has been created, either with the Report Wizard or your own design, you can change the design later. </a:t>
            </a:r>
          </a:p>
          <a:p>
            <a:pPr eaLnBrk="1" hangingPunct="1">
              <a:lnSpc>
                <a:spcPct val="90000"/>
              </a:lnSpc>
              <a:spcAft>
                <a:spcPct val="20000"/>
              </a:spcAft>
            </a:pPr>
            <a:endParaRPr lang="en-US" sz="2000" dirty="0" smtClean="0"/>
          </a:p>
          <a:p>
            <a:pPr eaLnBrk="1" hangingPunct="1">
              <a:lnSpc>
                <a:spcPct val="90000"/>
              </a:lnSpc>
              <a:spcAft>
                <a:spcPct val="20000"/>
              </a:spcAft>
            </a:pPr>
            <a:r>
              <a:rPr lang="en-US" sz="2000" dirty="0" smtClean="0"/>
              <a:t>You will find that the choices you make in the Report Wizard are similar to the choices in the Form Wizard. </a:t>
            </a:r>
          </a:p>
          <a:p>
            <a:pPr eaLnBrk="1" hangingPunct="1">
              <a:lnSpc>
                <a:spcPct val="90000"/>
              </a:lnSpc>
              <a:spcAft>
                <a:spcPct val="20000"/>
              </a:spcAft>
            </a:pPr>
            <a:endParaRPr lang="en-US" sz="2000" dirty="0" smtClean="0"/>
          </a:p>
          <a:p>
            <a:pPr eaLnBrk="1" hangingPunct="1">
              <a:lnSpc>
                <a:spcPct val="90000"/>
              </a:lnSpc>
            </a:pPr>
            <a:r>
              <a:rPr lang="en-US" sz="2000" dirty="0" smtClean="0"/>
              <a:t>Choices include grouping and sorting options, as well as report layout options. You can preview the report to view how it will look when printed.</a:t>
            </a:r>
          </a:p>
        </p:txBody>
      </p:sp>
      <p:sp>
        <p:nvSpPr>
          <p:cNvPr id="4" name="Slide Number Placeholder 3"/>
          <p:cNvSpPr>
            <a:spLocks noGrp="1"/>
          </p:cNvSpPr>
          <p:nvPr>
            <p:ph type="sldNum" sz="quarter" idx="12"/>
          </p:nvPr>
        </p:nvSpPr>
        <p:spPr/>
        <p:txBody>
          <a:bodyPr/>
          <a:lstStyle/>
          <a:p>
            <a:pPr>
              <a:defRPr/>
            </a:pPr>
            <a:fld id="{6A6292AE-6C89-4573-BF11-8477FFCF3494}" type="slidenum">
              <a:rPr lang="ar-SA" smtClean="0"/>
              <a:pPr>
                <a:defRPr/>
              </a:pPr>
              <a:t>32</a:t>
            </a:fld>
            <a:endParaRPr lang="en-US"/>
          </a:p>
        </p:txBody>
      </p:sp>
      <p:sp>
        <p:nvSpPr>
          <p:cNvPr id="2" name="Title 1"/>
          <p:cNvSpPr>
            <a:spLocks noGrp="1"/>
          </p:cNvSpPr>
          <p:nvPr>
            <p:ph type="title"/>
          </p:nvPr>
        </p:nvSpPr>
        <p:spPr/>
        <p:txBody>
          <a:bodyPr/>
          <a:lstStyle/>
          <a:p>
            <a:r>
              <a:rPr lang="en-US" sz="2800" dirty="0" smtClean="0"/>
              <a:t>Create a Report Using the Report Wizard</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533400" indent="-533400" eaLnBrk="1" hangingPunct="1">
              <a:lnSpc>
                <a:spcPct val="90000"/>
              </a:lnSpc>
              <a:buClr>
                <a:schemeClr val="tx1"/>
              </a:buClr>
              <a:buFontTx/>
              <a:buAutoNum type="arabicPeriod"/>
            </a:pPr>
            <a:r>
              <a:rPr lang="en-US" sz="1800" dirty="0" smtClean="0"/>
              <a:t>Create a new report with Report Wizard.</a:t>
            </a:r>
          </a:p>
          <a:p>
            <a:pPr marL="533400" indent="-533400" eaLnBrk="1" hangingPunct="1">
              <a:lnSpc>
                <a:spcPct val="90000"/>
              </a:lnSpc>
              <a:buClr>
                <a:schemeClr val="tx1"/>
              </a:buClr>
              <a:buFontTx/>
              <a:buAutoNum type="arabicPeriod"/>
            </a:pPr>
            <a:r>
              <a:rPr lang="en-US" sz="1800" dirty="0" smtClean="0"/>
              <a:t>Select primary table (or query) – In this example, select Employee table.</a:t>
            </a:r>
          </a:p>
          <a:p>
            <a:pPr marL="533400" indent="-533400" eaLnBrk="1" hangingPunct="1">
              <a:lnSpc>
                <a:spcPct val="90000"/>
              </a:lnSpc>
              <a:buClr>
                <a:schemeClr val="tx1"/>
              </a:buClr>
              <a:buFontTx/>
              <a:buAutoNum type="arabicPeriod"/>
            </a:pPr>
            <a:r>
              <a:rPr lang="en-US" sz="1800" dirty="0" smtClean="0"/>
              <a:t>Move the following fields from the Available Fields list box to the Selected fields list box:      		</a:t>
            </a:r>
          </a:p>
          <a:p>
            <a:pPr marL="1295400" lvl="2" indent="-381000" eaLnBrk="1" hangingPunct="1">
              <a:lnSpc>
                <a:spcPct val="90000"/>
              </a:lnSpc>
              <a:buClr>
                <a:schemeClr val="tx1"/>
              </a:buClr>
              <a:buFontTx/>
              <a:buChar char="•"/>
            </a:pPr>
            <a:r>
              <a:rPr lang="en-US" sz="1800" dirty="0" err="1" smtClean="0">
                <a:solidFill>
                  <a:srgbClr val="0000CC"/>
                </a:solidFill>
              </a:rPr>
              <a:t>Emp</a:t>
            </a:r>
            <a:r>
              <a:rPr lang="en-US" sz="1800" dirty="0" smtClean="0">
                <a:solidFill>
                  <a:srgbClr val="0000CC"/>
                </a:solidFill>
              </a:rPr>
              <a:t> ID</a:t>
            </a:r>
          </a:p>
          <a:p>
            <a:pPr marL="1295400" lvl="2" indent="-381000" eaLnBrk="1" hangingPunct="1">
              <a:lnSpc>
                <a:spcPct val="90000"/>
              </a:lnSpc>
              <a:buClr>
                <a:schemeClr val="tx1"/>
              </a:buClr>
              <a:buFontTx/>
              <a:buChar char="•"/>
            </a:pPr>
            <a:r>
              <a:rPr lang="en-US" sz="1800" dirty="0" smtClean="0">
                <a:solidFill>
                  <a:srgbClr val="0000CC"/>
                </a:solidFill>
              </a:rPr>
              <a:t>Name	</a:t>
            </a:r>
          </a:p>
          <a:p>
            <a:pPr marL="1295400" lvl="2" indent="-381000" eaLnBrk="1" hangingPunct="1">
              <a:lnSpc>
                <a:spcPct val="90000"/>
              </a:lnSpc>
              <a:buClr>
                <a:schemeClr val="tx1"/>
              </a:buClr>
              <a:buFontTx/>
              <a:buChar char="•"/>
            </a:pPr>
            <a:r>
              <a:rPr lang="en-US" sz="1800" dirty="0" smtClean="0">
                <a:solidFill>
                  <a:srgbClr val="0000CC"/>
                </a:solidFill>
              </a:rPr>
              <a:t>Designation </a:t>
            </a:r>
          </a:p>
          <a:p>
            <a:pPr marL="533400" indent="-533400" eaLnBrk="1" hangingPunct="1">
              <a:lnSpc>
                <a:spcPct val="90000"/>
              </a:lnSpc>
              <a:buClr>
                <a:schemeClr val="tx1"/>
              </a:buClr>
              <a:buFontTx/>
              <a:buAutoNum type="arabicPeriod" startAt="4"/>
            </a:pPr>
            <a:r>
              <a:rPr lang="en-US" sz="1800" dirty="0" smtClean="0"/>
              <a:t>Select related table (or query) – In this example, select Salary table.</a:t>
            </a:r>
          </a:p>
          <a:p>
            <a:pPr marL="533400" indent="-533400" eaLnBrk="1" hangingPunct="1">
              <a:lnSpc>
                <a:spcPct val="90000"/>
              </a:lnSpc>
              <a:buClr>
                <a:schemeClr val="tx1"/>
              </a:buClr>
              <a:buFontTx/>
              <a:buAutoNum type="arabicPeriod" startAt="4"/>
            </a:pPr>
            <a:r>
              <a:rPr lang="en-US" sz="1800" dirty="0" smtClean="0"/>
              <a:t>Move the following fields from the Available Fields list box to the Selected fields list box:</a:t>
            </a:r>
            <a:endParaRPr lang="en-US" sz="1800" dirty="0" smtClean="0">
              <a:solidFill>
                <a:srgbClr val="0000CC"/>
              </a:solidFill>
            </a:endParaRPr>
          </a:p>
          <a:p>
            <a:pPr marL="1295400" lvl="2" indent="-381000" eaLnBrk="1" hangingPunct="1">
              <a:lnSpc>
                <a:spcPct val="90000"/>
              </a:lnSpc>
              <a:buClr>
                <a:schemeClr val="tx1"/>
              </a:buClr>
              <a:buFontTx/>
              <a:buChar char="•"/>
            </a:pPr>
            <a:r>
              <a:rPr lang="en-US" sz="1800" dirty="0" smtClean="0">
                <a:solidFill>
                  <a:srgbClr val="0000CC"/>
                </a:solidFill>
              </a:rPr>
              <a:t>Date	         		</a:t>
            </a:r>
          </a:p>
          <a:p>
            <a:pPr marL="1295400" lvl="2" indent="-381000" eaLnBrk="1" hangingPunct="1">
              <a:lnSpc>
                <a:spcPct val="90000"/>
              </a:lnSpc>
              <a:buClr>
                <a:schemeClr val="tx1"/>
              </a:buClr>
              <a:buFontTx/>
              <a:buChar char="•"/>
            </a:pPr>
            <a:r>
              <a:rPr lang="en-US" sz="1800" dirty="0" smtClean="0">
                <a:solidFill>
                  <a:srgbClr val="0000CC"/>
                </a:solidFill>
              </a:rPr>
              <a:t>Basic Salary</a:t>
            </a:r>
          </a:p>
          <a:p>
            <a:pPr marL="1295400" lvl="2" indent="-381000" eaLnBrk="1" hangingPunct="1">
              <a:lnSpc>
                <a:spcPct val="90000"/>
              </a:lnSpc>
              <a:buClr>
                <a:schemeClr val="tx1"/>
              </a:buClr>
              <a:buFontTx/>
              <a:buChar char="•"/>
            </a:pPr>
            <a:r>
              <a:rPr lang="en-US" sz="1800" dirty="0" smtClean="0">
                <a:solidFill>
                  <a:srgbClr val="0000CC"/>
                </a:solidFill>
              </a:rPr>
              <a:t>Transport Allowance</a:t>
            </a:r>
            <a:endParaRPr lang="en-US" sz="1800" dirty="0" smtClean="0"/>
          </a:p>
          <a:p>
            <a:pPr marL="533400" indent="-533400" eaLnBrk="1" hangingPunct="1">
              <a:lnSpc>
                <a:spcPct val="90000"/>
              </a:lnSpc>
              <a:buClr>
                <a:schemeClr val="tx1"/>
              </a:buClr>
              <a:buFontTx/>
              <a:buAutoNum type="arabicPeriod" startAt="4"/>
            </a:pPr>
            <a:r>
              <a:rPr lang="en-US" sz="1800" dirty="0" smtClean="0"/>
              <a:t>Click Next to get further dialogue box for grouping level.</a:t>
            </a:r>
          </a:p>
        </p:txBody>
      </p:sp>
      <p:sp>
        <p:nvSpPr>
          <p:cNvPr id="4" name="Slide Number Placeholder 3"/>
          <p:cNvSpPr>
            <a:spLocks noGrp="1"/>
          </p:cNvSpPr>
          <p:nvPr>
            <p:ph type="sldNum" sz="quarter" idx="12"/>
          </p:nvPr>
        </p:nvSpPr>
        <p:spPr/>
        <p:txBody>
          <a:bodyPr/>
          <a:lstStyle/>
          <a:p>
            <a:pPr>
              <a:defRPr/>
            </a:pPr>
            <a:fld id="{6A6292AE-6C89-4573-BF11-8477FFCF3494}" type="slidenum">
              <a:rPr lang="ar-SA" smtClean="0"/>
              <a:pPr>
                <a:defRPr/>
              </a:pPr>
              <a:t>33</a:t>
            </a:fld>
            <a:endParaRPr lang="en-US"/>
          </a:p>
        </p:txBody>
      </p:sp>
      <p:sp>
        <p:nvSpPr>
          <p:cNvPr id="2" name="Title 1"/>
          <p:cNvSpPr>
            <a:spLocks noGrp="1"/>
          </p:cNvSpPr>
          <p:nvPr>
            <p:ph type="title"/>
          </p:nvPr>
        </p:nvSpPr>
        <p:spPr/>
        <p:txBody>
          <a:bodyPr/>
          <a:lstStyle/>
          <a:p>
            <a:r>
              <a:rPr lang="en-US" dirty="0" smtClean="0"/>
              <a:t>Steps in Creating a Report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sz="1800" dirty="0" smtClean="0"/>
              <a:t>You should decide how you want the report to be grouped. This figure shows a sample report (in the Report Wizard) that is grouped by the Employee table. </a:t>
            </a:r>
          </a:p>
          <a:p>
            <a:endParaRPr lang="en-US" b="1" dirty="0" smtClean="0">
              <a:latin typeface="Times New Roman" pitchFamily="18" charset="0"/>
            </a:endParaRPr>
          </a:p>
          <a:p>
            <a:endParaRPr lang="en-US" b="1" dirty="0" smtClean="0">
              <a:latin typeface="Times New Roman" pitchFamily="18" charset="0"/>
            </a:endParaRPr>
          </a:p>
          <a:p>
            <a:endParaRPr lang="en-US" b="1" dirty="0" smtClean="0">
              <a:latin typeface="Times New Roman" pitchFamily="18" charset="0"/>
            </a:endParaRPr>
          </a:p>
          <a:p>
            <a:endParaRPr lang="en-US" b="1" dirty="0" smtClean="0">
              <a:latin typeface="Times New Roman" pitchFamily="18" charset="0"/>
            </a:endParaRPr>
          </a:p>
          <a:p>
            <a:pPr>
              <a:buNone/>
            </a:pPr>
            <a:endParaRPr lang="en-US" b="1" dirty="0" smtClean="0">
              <a:latin typeface="Times New Roman" pitchFamily="18" charset="0"/>
            </a:endParaRPr>
          </a:p>
          <a:p>
            <a:endParaRPr lang="en-US" b="1" dirty="0" smtClean="0">
              <a:latin typeface="Times New Roman" pitchFamily="18" charset="0"/>
            </a:endParaRPr>
          </a:p>
          <a:p>
            <a:pPr>
              <a:buNone/>
            </a:pPr>
            <a:endParaRPr lang="en-US" b="1" dirty="0" smtClean="0">
              <a:latin typeface="Times New Roman" pitchFamily="18" charset="0"/>
            </a:endParaRPr>
          </a:p>
          <a:p>
            <a:endParaRPr lang="en-US" sz="1800" b="1" dirty="0" smtClean="0">
              <a:latin typeface="Times New Roman" pitchFamily="18" charset="0"/>
            </a:endParaRPr>
          </a:p>
          <a:p>
            <a:r>
              <a:rPr lang="en-US" sz="1800" dirty="0" smtClean="0"/>
              <a:t>The secondary table is the Salary table. This will develop a report where each employer's Salary is grouped under that employer. </a:t>
            </a:r>
          </a:p>
        </p:txBody>
      </p:sp>
      <p:sp>
        <p:nvSpPr>
          <p:cNvPr id="4" name="Slide Number Placeholder 3"/>
          <p:cNvSpPr>
            <a:spLocks noGrp="1"/>
          </p:cNvSpPr>
          <p:nvPr>
            <p:ph type="sldNum" sz="quarter" idx="12"/>
          </p:nvPr>
        </p:nvSpPr>
        <p:spPr/>
        <p:txBody>
          <a:bodyPr/>
          <a:lstStyle/>
          <a:p>
            <a:pPr>
              <a:defRPr/>
            </a:pPr>
            <a:fld id="{6A6292AE-6C89-4573-BF11-8477FFCF3494}" type="slidenum">
              <a:rPr lang="ar-SA" smtClean="0"/>
              <a:pPr>
                <a:defRPr/>
              </a:pPr>
              <a:t>34</a:t>
            </a:fld>
            <a:endParaRPr lang="en-US"/>
          </a:p>
        </p:txBody>
      </p:sp>
      <p:sp>
        <p:nvSpPr>
          <p:cNvPr id="2" name="Title 1"/>
          <p:cNvSpPr>
            <a:spLocks noGrp="1"/>
          </p:cNvSpPr>
          <p:nvPr>
            <p:ph type="title"/>
          </p:nvPr>
        </p:nvSpPr>
        <p:spPr/>
        <p:txBody>
          <a:bodyPr/>
          <a:lstStyle/>
          <a:p>
            <a:r>
              <a:rPr lang="en-US" dirty="0" smtClean="0"/>
              <a:t>Grouping Report Data</a:t>
            </a:r>
          </a:p>
        </p:txBody>
      </p:sp>
      <p:grpSp>
        <p:nvGrpSpPr>
          <p:cNvPr id="5" name="Group 4"/>
          <p:cNvGrpSpPr/>
          <p:nvPr/>
        </p:nvGrpSpPr>
        <p:grpSpPr>
          <a:xfrm>
            <a:off x="805408" y="1944216"/>
            <a:ext cx="5638800" cy="3429000"/>
            <a:chOff x="228600" y="2057400"/>
            <a:chExt cx="5638800" cy="3429000"/>
          </a:xfrm>
        </p:grpSpPr>
        <p:pic>
          <p:nvPicPr>
            <p:cNvPr id="6" name="Picture 10"/>
            <p:cNvPicPr>
              <a:picLocks noChangeAspect="1" noChangeArrowheads="1"/>
            </p:cNvPicPr>
            <p:nvPr/>
          </p:nvPicPr>
          <p:blipFill>
            <a:blip r:embed="rId2" cstate="print"/>
            <a:srcRect/>
            <a:stretch>
              <a:fillRect/>
            </a:stretch>
          </p:blipFill>
          <p:spPr bwMode="auto">
            <a:xfrm>
              <a:off x="1752600" y="2286000"/>
              <a:ext cx="4114800" cy="2943225"/>
            </a:xfrm>
            <a:prstGeom prst="rect">
              <a:avLst/>
            </a:prstGeom>
            <a:noFill/>
            <a:ln w="9525">
              <a:noFill/>
              <a:miter lim="800000"/>
              <a:headEnd/>
              <a:tailEnd/>
            </a:ln>
          </p:spPr>
        </p:pic>
        <p:sp>
          <p:nvSpPr>
            <p:cNvPr id="7" name="Line 5"/>
            <p:cNvSpPr>
              <a:spLocks noChangeShapeType="1"/>
            </p:cNvSpPr>
            <p:nvPr/>
          </p:nvSpPr>
          <p:spPr bwMode="auto">
            <a:xfrm flipH="1">
              <a:off x="2286000" y="2057400"/>
              <a:ext cx="1295400" cy="990600"/>
            </a:xfrm>
            <a:prstGeom prst="line">
              <a:avLst/>
            </a:prstGeom>
            <a:noFill/>
            <a:ln w="9525">
              <a:solidFill>
                <a:srgbClr val="FF0000"/>
              </a:solidFill>
              <a:round/>
              <a:headEnd/>
              <a:tailEnd type="triangle" w="med" len="med"/>
            </a:ln>
          </p:spPr>
          <p:txBody>
            <a:bodyPr/>
            <a:lstStyle/>
            <a:p>
              <a:endParaRPr lang="en-US"/>
            </a:p>
          </p:txBody>
        </p:sp>
        <p:sp>
          <p:nvSpPr>
            <p:cNvPr id="8" name="Line 6"/>
            <p:cNvSpPr>
              <a:spLocks noChangeShapeType="1"/>
            </p:cNvSpPr>
            <p:nvPr/>
          </p:nvSpPr>
          <p:spPr bwMode="auto">
            <a:xfrm>
              <a:off x="3657600" y="2057400"/>
              <a:ext cx="152400" cy="609600"/>
            </a:xfrm>
            <a:prstGeom prst="line">
              <a:avLst/>
            </a:prstGeom>
            <a:noFill/>
            <a:ln w="9525">
              <a:solidFill>
                <a:srgbClr val="FF0000"/>
              </a:solidFill>
              <a:round/>
              <a:headEnd/>
              <a:tailEnd type="triangle" w="med" len="med"/>
            </a:ln>
          </p:spPr>
          <p:txBody>
            <a:bodyPr/>
            <a:lstStyle/>
            <a:p>
              <a:endParaRPr lang="en-US"/>
            </a:p>
          </p:txBody>
        </p:sp>
        <p:sp>
          <p:nvSpPr>
            <p:cNvPr id="9" name="Line 8"/>
            <p:cNvSpPr>
              <a:spLocks noChangeShapeType="1"/>
            </p:cNvSpPr>
            <p:nvPr/>
          </p:nvSpPr>
          <p:spPr bwMode="auto">
            <a:xfrm flipV="1">
              <a:off x="2133600" y="3124200"/>
              <a:ext cx="0" cy="2362200"/>
            </a:xfrm>
            <a:prstGeom prst="line">
              <a:avLst/>
            </a:prstGeom>
            <a:noFill/>
            <a:ln w="9525">
              <a:solidFill>
                <a:srgbClr val="FF0000"/>
              </a:solidFill>
              <a:round/>
              <a:headEnd/>
              <a:tailEnd type="triangle" w="med" len="med"/>
            </a:ln>
          </p:spPr>
          <p:txBody>
            <a:bodyPr/>
            <a:lstStyle/>
            <a:p>
              <a:endParaRPr lang="en-US"/>
            </a:p>
          </p:txBody>
        </p:sp>
        <p:sp>
          <p:nvSpPr>
            <p:cNvPr id="10" name="Line 9"/>
            <p:cNvSpPr>
              <a:spLocks noChangeShapeType="1"/>
            </p:cNvSpPr>
            <p:nvPr/>
          </p:nvSpPr>
          <p:spPr bwMode="auto">
            <a:xfrm flipV="1">
              <a:off x="2209800" y="3124200"/>
              <a:ext cx="1600200" cy="2362200"/>
            </a:xfrm>
            <a:prstGeom prst="line">
              <a:avLst/>
            </a:prstGeom>
            <a:noFill/>
            <a:ln w="9525">
              <a:solidFill>
                <a:srgbClr val="FF0000"/>
              </a:solidFill>
              <a:round/>
              <a:headEnd/>
              <a:tailEnd type="triangle" w="med" len="med"/>
            </a:ln>
          </p:spPr>
          <p:txBody>
            <a:bodyPr/>
            <a:lstStyle/>
            <a:p>
              <a:endParaRPr lang="en-US"/>
            </a:p>
          </p:txBody>
        </p:sp>
        <p:sp>
          <p:nvSpPr>
            <p:cNvPr id="11" name="AutoShape 16"/>
            <p:cNvSpPr>
              <a:spLocks noChangeArrowheads="1"/>
            </p:cNvSpPr>
            <p:nvPr/>
          </p:nvSpPr>
          <p:spPr bwMode="auto">
            <a:xfrm>
              <a:off x="228600" y="2514600"/>
              <a:ext cx="1155700" cy="685800"/>
            </a:xfrm>
            <a:prstGeom prst="wedgeRoundRectCallout">
              <a:avLst>
                <a:gd name="adj1" fmla="val 78708"/>
                <a:gd name="adj2" fmla="val 20139"/>
                <a:gd name="adj3" fmla="val 16667"/>
              </a:avLst>
            </a:prstGeom>
            <a:solidFill>
              <a:schemeClr val="accent1"/>
            </a:solidFill>
            <a:ln w="9525">
              <a:solidFill>
                <a:schemeClr val="tx1"/>
              </a:solidFill>
              <a:miter lim="800000"/>
              <a:headEnd/>
              <a:tailEnd/>
            </a:ln>
          </p:spPr>
          <p:txBody>
            <a:bodyPr/>
            <a:lstStyle/>
            <a:p>
              <a:pPr algn="ctr"/>
              <a:r>
                <a:rPr lang="en-US" sz="1300" b="1">
                  <a:latin typeface="Times New Roman" pitchFamily="18" charset="0"/>
                  <a:cs typeface="Times New Roman" pitchFamily="18" charset="0"/>
                </a:rPr>
                <a:t>Data Grouped by Table</a:t>
              </a:r>
              <a:endParaRPr lang="en-GB" sz="1300" b="1">
                <a:latin typeface="Times New Roman" pitchFamily="18" charset="0"/>
                <a:cs typeface="Times New Roman" pitchFamily="18" charset="0"/>
              </a:endParaRPr>
            </a:p>
          </p:txBody>
        </p:sp>
        <p:sp>
          <p:nvSpPr>
            <p:cNvPr id="12" name="AutoShape 17"/>
            <p:cNvSpPr>
              <a:spLocks/>
            </p:cNvSpPr>
            <p:nvPr/>
          </p:nvSpPr>
          <p:spPr bwMode="auto">
            <a:xfrm>
              <a:off x="1752600" y="2895600"/>
              <a:ext cx="76200" cy="228600"/>
            </a:xfrm>
            <a:prstGeom prst="leftBrace">
              <a:avLst>
                <a:gd name="adj1" fmla="val 25000"/>
                <a:gd name="adj2" fmla="val 50000"/>
              </a:avLst>
            </a:prstGeom>
            <a:noFill/>
            <a:ln w="28575">
              <a:solidFill>
                <a:srgbClr val="FF0000"/>
              </a:solidFill>
              <a:round/>
              <a:headEnd/>
              <a:tailEnd/>
            </a:ln>
          </p:spPr>
          <p:txBody>
            <a:bodyPr wrap="none" anchor="ctr"/>
            <a:lstStyle/>
            <a:p>
              <a:endParaRPr lang="ar-SA"/>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eaLnBrk="1" hangingPunct="1">
              <a:spcAft>
                <a:spcPct val="50000"/>
              </a:spcAft>
            </a:pPr>
            <a:r>
              <a:rPr lang="en-US" sz="1600" dirty="0" smtClean="0"/>
              <a:t>You can sort the data on a particular field or on several fields.</a:t>
            </a:r>
          </a:p>
          <a:p>
            <a:pPr eaLnBrk="1" hangingPunct="1">
              <a:spcAft>
                <a:spcPct val="50000"/>
              </a:spcAft>
            </a:pPr>
            <a:r>
              <a:rPr lang="en-US" sz="1600" dirty="0" smtClean="0"/>
              <a:t>If you choose to sort on two or more fields, the grouping is in order as selected on the Sort Order portion of the Report Wizard. </a:t>
            </a:r>
          </a:p>
          <a:p>
            <a:pPr lvl="1" eaLnBrk="1" hangingPunct="1">
              <a:buClr>
                <a:schemeClr val="tx1"/>
              </a:buClr>
              <a:buFont typeface="Wingdings" pitchFamily="2" charset="2"/>
              <a:buChar char="Ø"/>
            </a:pPr>
            <a:r>
              <a:rPr lang="en-US" sz="1600" dirty="0" smtClean="0"/>
              <a:t>If you choose to sort on Date and then on Basic Salary, the report would be sorted on Date and then within each Date group, the data would be sorted on Basic Salary.</a:t>
            </a:r>
          </a:p>
        </p:txBody>
      </p:sp>
      <p:sp>
        <p:nvSpPr>
          <p:cNvPr id="4" name="Slide Number Placeholder 3"/>
          <p:cNvSpPr>
            <a:spLocks noGrp="1"/>
          </p:cNvSpPr>
          <p:nvPr>
            <p:ph type="sldNum" sz="quarter" idx="12"/>
          </p:nvPr>
        </p:nvSpPr>
        <p:spPr/>
        <p:txBody>
          <a:bodyPr/>
          <a:lstStyle/>
          <a:p>
            <a:pPr>
              <a:defRPr/>
            </a:pPr>
            <a:fld id="{6A6292AE-6C89-4573-BF11-8477FFCF3494}" type="slidenum">
              <a:rPr lang="ar-SA" smtClean="0"/>
              <a:pPr>
                <a:defRPr/>
              </a:pPr>
              <a:t>35</a:t>
            </a:fld>
            <a:endParaRPr lang="en-US"/>
          </a:p>
        </p:txBody>
      </p:sp>
      <p:sp>
        <p:nvSpPr>
          <p:cNvPr id="2" name="Title 1"/>
          <p:cNvSpPr>
            <a:spLocks noGrp="1"/>
          </p:cNvSpPr>
          <p:nvPr>
            <p:ph type="title"/>
          </p:nvPr>
        </p:nvSpPr>
        <p:spPr/>
        <p:txBody>
          <a:bodyPr/>
          <a:lstStyle/>
          <a:p>
            <a:r>
              <a:rPr lang="en-US" dirty="0" smtClean="0"/>
              <a:t>Sorting Report Data</a:t>
            </a:r>
          </a:p>
        </p:txBody>
      </p:sp>
      <p:pic>
        <p:nvPicPr>
          <p:cNvPr id="5" name="Picture 4"/>
          <p:cNvPicPr>
            <a:picLocks noChangeAspect="1" noChangeArrowheads="1"/>
          </p:cNvPicPr>
          <p:nvPr/>
        </p:nvPicPr>
        <p:blipFill>
          <a:blip r:embed="rId2" cstate="print"/>
          <a:srcRect/>
          <a:stretch>
            <a:fillRect/>
          </a:stretch>
        </p:blipFill>
        <p:spPr bwMode="auto">
          <a:xfrm>
            <a:off x="3352800" y="3246120"/>
            <a:ext cx="3989676" cy="2895600"/>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marL="342900" indent="-342900">
              <a:spcBef>
                <a:spcPct val="20000"/>
              </a:spcBef>
              <a:spcAft>
                <a:spcPct val="50000"/>
              </a:spcAft>
              <a:buSzPct val="65000"/>
            </a:pPr>
            <a:r>
              <a:rPr lang="en-US" sz="1800" dirty="0" smtClean="0"/>
              <a:t>The Layout dialogue box asks you to select the layout and orientation.</a:t>
            </a:r>
          </a:p>
          <a:p>
            <a:pPr marL="342900" indent="-342900">
              <a:spcBef>
                <a:spcPct val="20000"/>
              </a:spcBef>
              <a:spcAft>
                <a:spcPct val="50000"/>
              </a:spcAft>
              <a:buSzPct val="65000"/>
            </a:pPr>
            <a:endParaRPr lang="en-US" sz="1800" dirty="0" smtClean="0"/>
          </a:p>
          <a:p>
            <a:pPr marL="342900" indent="-342900">
              <a:spcBef>
                <a:spcPct val="20000"/>
              </a:spcBef>
              <a:spcAft>
                <a:spcPct val="50000"/>
              </a:spcAft>
              <a:buSzPct val="65000"/>
            </a:pPr>
            <a:endParaRPr lang="en-US" sz="1800" dirty="0" smtClean="0"/>
          </a:p>
          <a:p>
            <a:pPr marL="342900" indent="-342900">
              <a:spcBef>
                <a:spcPct val="20000"/>
              </a:spcBef>
              <a:spcAft>
                <a:spcPct val="50000"/>
              </a:spcAft>
              <a:buSzPct val="65000"/>
            </a:pPr>
            <a:endParaRPr lang="en-US" sz="1800" dirty="0" smtClean="0"/>
          </a:p>
          <a:p>
            <a:pPr marL="342900" indent="-342900">
              <a:spcBef>
                <a:spcPct val="20000"/>
              </a:spcBef>
              <a:spcAft>
                <a:spcPct val="50000"/>
              </a:spcAft>
              <a:buSzPct val="65000"/>
            </a:pPr>
            <a:endParaRPr lang="en-US" sz="1800" dirty="0" smtClean="0"/>
          </a:p>
          <a:p>
            <a:pPr marL="342900" indent="-342900">
              <a:spcBef>
                <a:spcPct val="20000"/>
              </a:spcBef>
              <a:spcAft>
                <a:spcPct val="50000"/>
              </a:spcAft>
              <a:buSzPct val="65000"/>
            </a:pPr>
            <a:endParaRPr lang="en-US" sz="1800" dirty="0" smtClean="0"/>
          </a:p>
          <a:p>
            <a:pPr marL="342900" indent="-342900">
              <a:spcBef>
                <a:spcPct val="20000"/>
              </a:spcBef>
              <a:spcAft>
                <a:spcPct val="50000"/>
              </a:spcAft>
              <a:buSzPct val="65000"/>
            </a:pPr>
            <a:endParaRPr lang="en-US" sz="1800" dirty="0" smtClean="0"/>
          </a:p>
          <a:p>
            <a:pPr marL="342900" indent="-342900">
              <a:spcBef>
                <a:spcPct val="20000"/>
              </a:spcBef>
              <a:spcAft>
                <a:spcPct val="50000"/>
              </a:spcAft>
              <a:buSzPct val="65000"/>
            </a:pPr>
            <a:endParaRPr lang="en-US" sz="1800" dirty="0" smtClean="0"/>
          </a:p>
          <a:p>
            <a:pPr marL="342900" indent="-342900">
              <a:spcBef>
                <a:spcPct val="20000"/>
              </a:spcBef>
              <a:spcAft>
                <a:spcPct val="50000"/>
              </a:spcAft>
              <a:buSzPct val="65000"/>
            </a:pPr>
            <a:endParaRPr lang="en-US" sz="1800" dirty="0" smtClean="0"/>
          </a:p>
          <a:p>
            <a:pPr marL="342900" indent="-342900">
              <a:spcBef>
                <a:spcPct val="20000"/>
              </a:spcBef>
              <a:spcAft>
                <a:spcPct val="50000"/>
              </a:spcAft>
              <a:buSzPct val="65000"/>
            </a:pPr>
            <a:endParaRPr lang="en-US" sz="1800" dirty="0" smtClean="0"/>
          </a:p>
          <a:p>
            <a:pPr marL="342900" indent="-342900">
              <a:spcBef>
                <a:spcPct val="20000"/>
              </a:spcBef>
              <a:spcAft>
                <a:spcPct val="50000"/>
              </a:spcAft>
              <a:buSzPct val="65000"/>
            </a:pPr>
            <a:r>
              <a:rPr lang="en-US" sz="1800" dirty="0" smtClean="0"/>
              <a:t>Then click next.</a:t>
            </a:r>
          </a:p>
        </p:txBody>
      </p:sp>
      <p:sp>
        <p:nvSpPr>
          <p:cNvPr id="4" name="Slide Number Placeholder 3"/>
          <p:cNvSpPr>
            <a:spLocks noGrp="1"/>
          </p:cNvSpPr>
          <p:nvPr>
            <p:ph type="sldNum" sz="quarter" idx="12"/>
          </p:nvPr>
        </p:nvSpPr>
        <p:spPr/>
        <p:txBody>
          <a:bodyPr/>
          <a:lstStyle/>
          <a:p>
            <a:pPr>
              <a:defRPr/>
            </a:pPr>
            <a:fld id="{6A6292AE-6C89-4573-BF11-8477FFCF3494}" type="slidenum">
              <a:rPr lang="ar-SA" smtClean="0"/>
              <a:pPr>
                <a:defRPr/>
              </a:pPr>
              <a:t>36</a:t>
            </a:fld>
            <a:endParaRPr lang="en-US"/>
          </a:p>
        </p:txBody>
      </p:sp>
      <p:sp>
        <p:nvSpPr>
          <p:cNvPr id="2" name="Title 1"/>
          <p:cNvSpPr>
            <a:spLocks noGrp="1"/>
          </p:cNvSpPr>
          <p:nvPr>
            <p:ph type="title"/>
          </p:nvPr>
        </p:nvSpPr>
        <p:spPr/>
        <p:txBody>
          <a:bodyPr/>
          <a:lstStyle/>
          <a:p>
            <a:r>
              <a:rPr lang="en-US" dirty="0" smtClean="0"/>
              <a:t>Choose a Report Layout</a:t>
            </a:r>
          </a:p>
        </p:txBody>
      </p:sp>
      <p:pic>
        <p:nvPicPr>
          <p:cNvPr id="1026" name="Picture 2"/>
          <p:cNvPicPr>
            <a:picLocks noChangeAspect="1" noChangeArrowheads="1"/>
          </p:cNvPicPr>
          <p:nvPr/>
        </p:nvPicPr>
        <p:blipFill>
          <a:blip r:embed="rId2" cstate="print"/>
          <a:srcRect l="32775" t="23265" r="9344" b="18146"/>
          <a:stretch>
            <a:fillRect/>
          </a:stretch>
        </p:blipFill>
        <p:spPr bwMode="auto">
          <a:xfrm>
            <a:off x="1403648" y="1700808"/>
            <a:ext cx="6260050" cy="3960440"/>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marL="342900" indent="-342900">
              <a:spcBef>
                <a:spcPct val="20000"/>
              </a:spcBef>
              <a:spcAft>
                <a:spcPct val="50000"/>
              </a:spcAft>
              <a:buSzPct val="65000"/>
            </a:pPr>
            <a:r>
              <a:rPr lang="en-US" sz="1800" dirty="0" smtClean="0"/>
              <a:t>The next dialogue box asks you to select the Style of the report.</a:t>
            </a:r>
          </a:p>
          <a:p>
            <a:pPr marL="342900" indent="-342900">
              <a:spcBef>
                <a:spcPct val="20000"/>
              </a:spcBef>
              <a:spcAft>
                <a:spcPct val="50000"/>
              </a:spcAft>
              <a:buSzPct val="65000"/>
            </a:pPr>
            <a:r>
              <a:rPr lang="en-US" sz="1800" dirty="0" smtClean="0"/>
              <a:t>Select the desired style and click Next.</a:t>
            </a:r>
          </a:p>
          <a:p>
            <a:pPr marL="342900" indent="-342900">
              <a:spcBef>
                <a:spcPct val="20000"/>
              </a:spcBef>
              <a:spcAft>
                <a:spcPct val="50000"/>
              </a:spcAft>
              <a:buSzPct val="65000"/>
            </a:pPr>
            <a:endParaRPr lang="en-US" sz="1800" dirty="0" smtClean="0"/>
          </a:p>
          <a:p>
            <a:pPr marL="342900" indent="-342900">
              <a:spcBef>
                <a:spcPct val="20000"/>
              </a:spcBef>
              <a:spcAft>
                <a:spcPct val="50000"/>
              </a:spcAft>
              <a:buSzPct val="65000"/>
            </a:pPr>
            <a:endParaRPr lang="en-US" sz="1800" dirty="0" smtClean="0"/>
          </a:p>
          <a:p>
            <a:pPr marL="342900" indent="-342900">
              <a:spcBef>
                <a:spcPct val="20000"/>
              </a:spcBef>
              <a:spcAft>
                <a:spcPct val="50000"/>
              </a:spcAft>
              <a:buSzPct val="65000"/>
            </a:pPr>
            <a:endParaRPr lang="en-US" sz="1800" dirty="0" smtClean="0"/>
          </a:p>
          <a:p>
            <a:pPr marL="342900" indent="-342900">
              <a:spcBef>
                <a:spcPct val="20000"/>
              </a:spcBef>
              <a:spcAft>
                <a:spcPct val="50000"/>
              </a:spcAft>
              <a:buSzPct val="65000"/>
            </a:pPr>
            <a:endParaRPr lang="en-US" sz="1800" dirty="0" smtClean="0"/>
          </a:p>
          <a:p>
            <a:pPr marL="342900" indent="-342900">
              <a:spcBef>
                <a:spcPct val="20000"/>
              </a:spcBef>
              <a:spcAft>
                <a:spcPct val="50000"/>
              </a:spcAft>
              <a:buSzPct val="65000"/>
            </a:pPr>
            <a:endParaRPr lang="en-US" sz="1800" dirty="0" smtClean="0"/>
          </a:p>
          <a:p>
            <a:pPr marL="342900" indent="-342900">
              <a:spcBef>
                <a:spcPct val="20000"/>
              </a:spcBef>
              <a:spcAft>
                <a:spcPct val="50000"/>
              </a:spcAft>
              <a:buSzPct val="65000"/>
            </a:pPr>
            <a:endParaRPr lang="en-US" sz="1800" dirty="0" smtClean="0"/>
          </a:p>
          <a:p>
            <a:pPr marL="342900" indent="-342900">
              <a:spcBef>
                <a:spcPct val="20000"/>
              </a:spcBef>
              <a:spcAft>
                <a:spcPct val="50000"/>
              </a:spcAft>
              <a:buSzPct val="65000"/>
            </a:pPr>
            <a:r>
              <a:rPr lang="en-US" sz="1800" dirty="0" smtClean="0"/>
              <a:t>Save your Report with a Report name. Now the report is ready. You can make changes in it by opening it into design view. </a:t>
            </a:r>
          </a:p>
          <a:p>
            <a:pPr marL="342900" indent="-342900">
              <a:spcBef>
                <a:spcPct val="20000"/>
              </a:spcBef>
              <a:spcAft>
                <a:spcPct val="50000"/>
              </a:spcAft>
              <a:buSzPct val="65000"/>
            </a:pPr>
            <a:r>
              <a:rPr lang="en-US" sz="1800" dirty="0" smtClean="0"/>
              <a:t>Then click next.</a:t>
            </a:r>
          </a:p>
        </p:txBody>
      </p:sp>
      <p:sp>
        <p:nvSpPr>
          <p:cNvPr id="4" name="Slide Number Placeholder 3"/>
          <p:cNvSpPr>
            <a:spLocks noGrp="1"/>
          </p:cNvSpPr>
          <p:nvPr>
            <p:ph type="sldNum" sz="quarter" idx="12"/>
          </p:nvPr>
        </p:nvSpPr>
        <p:spPr/>
        <p:txBody>
          <a:bodyPr/>
          <a:lstStyle/>
          <a:p>
            <a:pPr>
              <a:defRPr/>
            </a:pPr>
            <a:fld id="{6A6292AE-6C89-4573-BF11-8477FFCF3494}" type="slidenum">
              <a:rPr lang="ar-SA" smtClean="0"/>
              <a:pPr>
                <a:defRPr/>
              </a:pPr>
              <a:t>37</a:t>
            </a:fld>
            <a:endParaRPr lang="en-US"/>
          </a:p>
        </p:txBody>
      </p:sp>
      <p:sp>
        <p:nvSpPr>
          <p:cNvPr id="2" name="Title 1"/>
          <p:cNvSpPr>
            <a:spLocks noGrp="1"/>
          </p:cNvSpPr>
          <p:nvPr>
            <p:ph type="title"/>
          </p:nvPr>
        </p:nvSpPr>
        <p:spPr/>
        <p:txBody>
          <a:bodyPr/>
          <a:lstStyle/>
          <a:p>
            <a:r>
              <a:rPr lang="en-US" dirty="0" smtClean="0"/>
              <a:t>Choose a Report Style</a:t>
            </a:r>
          </a:p>
        </p:txBody>
      </p:sp>
      <p:pic>
        <p:nvPicPr>
          <p:cNvPr id="5" name="Picture 8"/>
          <p:cNvPicPr>
            <a:picLocks noChangeAspect="1" noChangeArrowheads="1"/>
          </p:cNvPicPr>
          <p:nvPr/>
        </p:nvPicPr>
        <p:blipFill>
          <a:blip r:embed="rId2" cstate="print"/>
          <a:srcRect/>
          <a:stretch>
            <a:fillRect/>
          </a:stretch>
        </p:blipFill>
        <p:spPr bwMode="auto">
          <a:xfrm>
            <a:off x="3275856" y="2276872"/>
            <a:ext cx="3529013" cy="2438400"/>
          </a:xfrm>
          <a:prstGeom prst="rect">
            <a:avLst/>
          </a:prstGeom>
          <a:noFill/>
          <a:ln w="9525">
            <a:noFill/>
            <a:miter lim="800000"/>
            <a:headEnd/>
            <a:tailEnd/>
          </a:ln>
        </p:spPr>
      </p:pic>
      <p:sp>
        <p:nvSpPr>
          <p:cNvPr id="7" name="AutoShape 5"/>
          <p:cNvSpPr>
            <a:spLocks noChangeArrowheads="1"/>
          </p:cNvSpPr>
          <p:nvPr/>
        </p:nvSpPr>
        <p:spPr bwMode="auto">
          <a:xfrm>
            <a:off x="6781800" y="2311152"/>
            <a:ext cx="1371600" cy="685800"/>
          </a:xfrm>
          <a:prstGeom prst="wedgeRoundRectCallout">
            <a:avLst>
              <a:gd name="adj1" fmla="val -121991"/>
              <a:gd name="adj2" fmla="val 54167"/>
              <a:gd name="adj3" fmla="val 16667"/>
            </a:avLst>
          </a:prstGeom>
          <a:solidFill>
            <a:schemeClr val="accent1"/>
          </a:solidFill>
          <a:ln w="9525">
            <a:solidFill>
              <a:schemeClr val="tx1"/>
            </a:solidFill>
            <a:miter lim="800000"/>
            <a:headEnd/>
            <a:tailEnd/>
          </a:ln>
        </p:spPr>
        <p:txBody>
          <a:bodyPr/>
          <a:lstStyle/>
          <a:p>
            <a:pPr algn="ctr"/>
            <a:r>
              <a:rPr lang="en-US" sz="1300" dirty="0">
                <a:latin typeface="Times New Roman" pitchFamily="18" charset="0"/>
                <a:cs typeface="Times New Roman" pitchFamily="18" charset="0"/>
              </a:rPr>
              <a:t>Select one style and then click Next</a:t>
            </a:r>
            <a:endParaRPr lang="en-GB" sz="1300" dirty="0">
              <a:latin typeface="Times New Roman" pitchFamily="18" charset="0"/>
              <a:cs typeface="Times New Roman" pitchFamily="18"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eaLnBrk="1" hangingPunct="1">
              <a:lnSpc>
                <a:spcPct val="90000"/>
              </a:lnSpc>
              <a:spcAft>
                <a:spcPct val="10000"/>
              </a:spcAft>
            </a:pPr>
            <a:r>
              <a:rPr lang="en-US" sz="1800" dirty="0" smtClean="0"/>
              <a:t>Before printing the report, you can view it in Print Preview by pressing the Print Preview button.</a:t>
            </a:r>
          </a:p>
          <a:p>
            <a:pPr eaLnBrk="1" hangingPunct="1">
              <a:lnSpc>
                <a:spcPct val="90000"/>
              </a:lnSpc>
              <a:spcAft>
                <a:spcPct val="10000"/>
              </a:spcAft>
            </a:pPr>
            <a:endParaRPr lang="en-US" sz="1800" dirty="0" smtClean="0"/>
          </a:p>
          <a:p>
            <a:pPr eaLnBrk="1" hangingPunct="1">
              <a:lnSpc>
                <a:spcPct val="90000"/>
              </a:lnSpc>
              <a:spcAft>
                <a:spcPct val="10000"/>
              </a:spcAft>
            </a:pPr>
            <a:endParaRPr lang="en-US" sz="1800" dirty="0" smtClean="0"/>
          </a:p>
          <a:p>
            <a:pPr eaLnBrk="1" hangingPunct="1">
              <a:lnSpc>
                <a:spcPct val="90000"/>
              </a:lnSpc>
              <a:spcAft>
                <a:spcPct val="10000"/>
              </a:spcAft>
            </a:pPr>
            <a:endParaRPr lang="en-US" sz="1800" dirty="0" smtClean="0"/>
          </a:p>
          <a:p>
            <a:pPr eaLnBrk="1" hangingPunct="1">
              <a:lnSpc>
                <a:spcPct val="90000"/>
              </a:lnSpc>
              <a:spcAft>
                <a:spcPct val="10000"/>
              </a:spcAft>
            </a:pPr>
            <a:endParaRPr lang="en-US" sz="1800" dirty="0" smtClean="0"/>
          </a:p>
          <a:p>
            <a:pPr eaLnBrk="1" hangingPunct="1">
              <a:lnSpc>
                <a:spcPct val="90000"/>
              </a:lnSpc>
              <a:spcAft>
                <a:spcPct val="10000"/>
              </a:spcAft>
            </a:pPr>
            <a:endParaRPr lang="en-US" sz="1800" dirty="0" smtClean="0"/>
          </a:p>
          <a:p>
            <a:pPr eaLnBrk="1" hangingPunct="1">
              <a:lnSpc>
                <a:spcPct val="90000"/>
              </a:lnSpc>
              <a:spcAft>
                <a:spcPct val="10000"/>
              </a:spcAft>
            </a:pPr>
            <a:endParaRPr lang="en-US" sz="1800" dirty="0" smtClean="0"/>
          </a:p>
          <a:p>
            <a:pPr eaLnBrk="1" hangingPunct="1">
              <a:lnSpc>
                <a:spcPct val="90000"/>
              </a:lnSpc>
              <a:spcAft>
                <a:spcPct val="10000"/>
              </a:spcAft>
            </a:pPr>
            <a:endParaRPr lang="en-US" sz="1800" dirty="0" smtClean="0"/>
          </a:p>
          <a:p>
            <a:pPr eaLnBrk="1" hangingPunct="1">
              <a:lnSpc>
                <a:spcPct val="90000"/>
              </a:lnSpc>
              <a:spcAft>
                <a:spcPct val="10000"/>
              </a:spcAft>
            </a:pPr>
            <a:endParaRPr lang="en-US" sz="1800" dirty="0" smtClean="0"/>
          </a:p>
          <a:p>
            <a:pPr eaLnBrk="1" hangingPunct="1">
              <a:lnSpc>
                <a:spcPct val="90000"/>
              </a:lnSpc>
              <a:spcAft>
                <a:spcPct val="10000"/>
              </a:spcAft>
            </a:pPr>
            <a:endParaRPr lang="en-US" sz="1800" dirty="0" smtClean="0"/>
          </a:p>
          <a:p>
            <a:pPr eaLnBrk="1" hangingPunct="1">
              <a:lnSpc>
                <a:spcPct val="90000"/>
              </a:lnSpc>
              <a:spcAft>
                <a:spcPct val="10000"/>
              </a:spcAft>
            </a:pPr>
            <a:endParaRPr lang="en-US" sz="1800" dirty="0" smtClean="0"/>
          </a:p>
          <a:p>
            <a:pPr eaLnBrk="1" hangingPunct="1">
              <a:lnSpc>
                <a:spcPct val="90000"/>
              </a:lnSpc>
              <a:spcAft>
                <a:spcPct val="10000"/>
              </a:spcAft>
            </a:pPr>
            <a:r>
              <a:rPr lang="en-US" sz="1800" dirty="0" smtClean="0"/>
              <a:t>If the preview looks OK, you can print the report. To print the report:</a:t>
            </a:r>
          </a:p>
          <a:p>
            <a:pPr lvl="1" eaLnBrk="1" hangingPunct="1">
              <a:lnSpc>
                <a:spcPct val="90000"/>
              </a:lnSpc>
              <a:spcAft>
                <a:spcPct val="10000"/>
              </a:spcAft>
              <a:buClr>
                <a:schemeClr val="tx1"/>
              </a:buClr>
              <a:buFont typeface="Wingdings" pitchFamily="2" charset="2"/>
              <a:buChar char="Ø"/>
            </a:pPr>
            <a:r>
              <a:rPr lang="en-US" sz="1800" dirty="0" smtClean="0">
                <a:solidFill>
                  <a:schemeClr val="tx1"/>
                </a:solidFill>
              </a:rPr>
              <a:t>Click the File menu, and then click Print.</a:t>
            </a:r>
          </a:p>
        </p:txBody>
      </p:sp>
      <p:sp>
        <p:nvSpPr>
          <p:cNvPr id="4" name="Slide Number Placeholder 3"/>
          <p:cNvSpPr>
            <a:spLocks noGrp="1"/>
          </p:cNvSpPr>
          <p:nvPr>
            <p:ph type="sldNum" sz="quarter" idx="12"/>
          </p:nvPr>
        </p:nvSpPr>
        <p:spPr/>
        <p:txBody>
          <a:bodyPr/>
          <a:lstStyle/>
          <a:p>
            <a:pPr>
              <a:defRPr/>
            </a:pPr>
            <a:fld id="{6A6292AE-6C89-4573-BF11-8477FFCF3494}" type="slidenum">
              <a:rPr lang="ar-SA" smtClean="0"/>
              <a:pPr>
                <a:defRPr/>
              </a:pPr>
              <a:t>38</a:t>
            </a:fld>
            <a:endParaRPr lang="en-US"/>
          </a:p>
        </p:txBody>
      </p:sp>
      <p:sp>
        <p:nvSpPr>
          <p:cNvPr id="2" name="Title 1"/>
          <p:cNvSpPr>
            <a:spLocks noGrp="1"/>
          </p:cNvSpPr>
          <p:nvPr>
            <p:ph type="title"/>
          </p:nvPr>
        </p:nvSpPr>
        <p:spPr/>
        <p:txBody>
          <a:bodyPr/>
          <a:lstStyle/>
          <a:p>
            <a:r>
              <a:rPr lang="en-US" dirty="0" smtClean="0"/>
              <a:t>Preview and Print a Report</a:t>
            </a:r>
          </a:p>
        </p:txBody>
      </p:sp>
      <p:pic>
        <p:nvPicPr>
          <p:cNvPr id="5" name="Picture 4"/>
          <p:cNvPicPr>
            <a:picLocks noChangeAspect="1" noChangeArrowheads="1"/>
          </p:cNvPicPr>
          <p:nvPr/>
        </p:nvPicPr>
        <p:blipFill>
          <a:blip r:embed="rId2" cstate="print"/>
          <a:srcRect/>
          <a:stretch>
            <a:fillRect/>
          </a:stretch>
        </p:blipFill>
        <p:spPr bwMode="auto">
          <a:xfrm>
            <a:off x="914400" y="2057400"/>
            <a:ext cx="7192963" cy="2362200"/>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buNone/>
            </a:pPr>
            <a:endParaRPr lang="en-US" sz="3200" dirty="0" smtClean="0">
              <a:solidFill>
                <a:schemeClr val="tx2"/>
              </a:solidFill>
              <a:latin typeface="+mj-lt"/>
              <a:ea typeface="+mj-ea"/>
              <a:cs typeface="+mj-cs"/>
            </a:endParaRPr>
          </a:p>
          <a:p>
            <a:pPr algn="ctr">
              <a:buNone/>
            </a:pPr>
            <a:endParaRPr lang="en-US" sz="3200" dirty="0" smtClean="0">
              <a:solidFill>
                <a:schemeClr val="tx2"/>
              </a:solidFill>
              <a:latin typeface="+mj-lt"/>
              <a:ea typeface="+mj-ea"/>
              <a:cs typeface="+mj-cs"/>
            </a:endParaRPr>
          </a:p>
          <a:p>
            <a:pPr algn="ctr">
              <a:buNone/>
            </a:pPr>
            <a:endParaRPr lang="en-US" sz="3200" dirty="0" smtClean="0">
              <a:solidFill>
                <a:schemeClr val="tx2"/>
              </a:solidFill>
              <a:latin typeface="+mj-lt"/>
              <a:ea typeface="+mj-ea"/>
              <a:cs typeface="+mj-cs"/>
            </a:endParaRPr>
          </a:p>
          <a:p>
            <a:pPr algn="ctr">
              <a:buNone/>
            </a:pPr>
            <a:r>
              <a:rPr lang="en-US" sz="3200" dirty="0" smtClean="0">
                <a:solidFill>
                  <a:schemeClr val="tx2"/>
                </a:solidFill>
                <a:latin typeface="+mj-lt"/>
                <a:ea typeface="+mj-ea"/>
                <a:cs typeface="+mj-cs"/>
              </a:rPr>
              <a:t>The End………</a:t>
            </a:r>
          </a:p>
        </p:txBody>
      </p:sp>
      <p:sp>
        <p:nvSpPr>
          <p:cNvPr id="4" name="Slide Number Placeholder 3"/>
          <p:cNvSpPr>
            <a:spLocks noGrp="1"/>
          </p:cNvSpPr>
          <p:nvPr>
            <p:ph type="sldNum" sz="quarter" idx="12"/>
          </p:nvPr>
        </p:nvSpPr>
        <p:spPr/>
        <p:txBody>
          <a:bodyPr/>
          <a:lstStyle/>
          <a:p>
            <a:pPr>
              <a:defRPr/>
            </a:pPr>
            <a:fld id="{6A6292AE-6C89-4573-BF11-8477FFCF3494}" type="slidenum">
              <a:rPr lang="ar-SA" smtClean="0"/>
              <a:pPr>
                <a:defRPr/>
              </a:pPr>
              <a:t>39</a:t>
            </a:fld>
            <a:endParaRPr lang="en-US"/>
          </a:p>
        </p:txBody>
      </p:sp>
      <p:sp>
        <p:nvSpPr>
          <p:cNvPr id="2" name="Title 1"/>
          <p:cNvSpPr>
            <a:spLocks noGrp="1"/>
          </p:cNvSpPr>
          <p:nvPr>
            <p:ph type="title"/>
          </p:nvPr>
        </p:nvSpPr>
        <p:spPr/>
        <p:txBody>
          <a:bodyPr/>
          <a:lstStyle/>
          <a:p>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196752"/>
            <a:ext cx="8229600" cy="4937760"/>
          </a:xfrm>
        </p:spPr>
        <p:txBody>
          <a:bodyPr/>
          <a:lstStyle/>
          <a:p>
            <a:endParaRPr lang="en-US" sz="2000" dirty="0" smtClean="0">
              <a:latin typeface="Arial" charset="0"/>
              <a:hlinkClick r:id="rId2"/>
            </a:endParaRPr>
          </a:p>
          <a:p>
            <a:r>
              <a:rPr lang="en-US" sz="2000" dirty="0" smtClean="0">
                <a:latin typeface="Arial" charset="0"/>
                <a:hlinkClick r:id="rId2"/>
              </a:rPr>
              <a:t>Field</a:t>
            </a:r>
            <a:r>
              <a:rPr lang="en-US" sz="2000" dirty="0" smtClean="0">
                <a:latin typeface="Arial" charset="0"/>
              </a:rPr>
              <a:t> – A single characteristic or attribute of a person, place, object, event, or idea. A field is also called as a Key.</a:t>
            </a:r>
          </a:p>
          <a:p>
            <a:r>
              <a:rPr lang="en-US" sz="2000" dirty="0" smtClean="0">
                <a:latin typeface="Arial" charset="0"/>
                <a:hlinkClick r:id="rId2"/>
              </a:rPr>
              <a:t>Record</a:t>
            </a:r>
            <a:r>
              <a:rPr lang="en-US" sz="2000" dirty="0" smtClean="0">
                <a:latin typeface="Arial" charset="0"/>
              </a:rPr>
              <a:t> – A set of related field values.</a:t>
            </a:r>
          </a:p>
          <a:p>
            <a:r>
              <a:rPr lang="en-US" sz="2000" dirty="0" smtClean="0">
                <a:latin typeface="Arial" charset="0"/>
                <a:hlinkClick r:id="rId2"/>
              </a:rPr>
              <a:t>Table</a:t>
            </a:r>
            <a:r>
              <a:rPr lang="en-US" sz="2000" dirty="0" smtClean="0">
                <a:latin typeface="Arial" charset="0"/>
              </a:rPr>
              <a:t> – A collection of records that identify a category of data, such as Customers, Orders, or Inventory.</a:t>
            </a:r>
          </a:p>
          <a:p>
            <a:r>
              <a:rPr lang="en-US" sz="2000" dirty="0" smtClean="0">
                <a:latin typeface="Arial" charset="0"/>
                <a:hlinkClick r:id="rId2"/>
              </a:rPr>
              <a:t>Query</a:t>
            </a:r>
            <a:r>
              <a:rPr lang="en-US" sz="2000" dirty="0" smtClean="0">
                <a:latin typeface="Arial" charset="0"/>
              </a:rPr>
              <a:t> – A tool (object) that extracts records from other tables / queries under some criteria.</a:t>
            </a:r>
          </a:p>
          <a:p>
            <a:r>
              <a:rPr lang="en-US" sz="2000" dirty="0" smtClean="0">
                <a:latin typeface="Arial" charset="0"/>
                <a:hlinkClick r:id="rId2"/>
              </a:rPr>
              <a:t>Form</a:t>
            </a:r>
            <a:r>
              <a:rPr lang="en-US" sz="2000" dirty="0" smtClean="0">
                <a:latin typeface="Arial" charset="0"/>
              </a:rPr>
              <a:t> – A tool (object) that makes easy operations on database like Insertion, deletion, saving, searching etc.</a:t>
            </a:r>
          </a:p>
          <a:p>
            <a:r>
              <a:rPr lang="en-US" sz="2000" dirty="0" smtClean="0">
                <a:latin typeface="Arial" charset="0"/>
                <a:hlinkClick r:id="rId2"/>
              </a:rPr>
              <a:t>Report </a:t>
            </a:r>
            <a:r>
              <a:rPr lang="en-US" sz="2000" dirty="0" smtClean="0">
                <a:latin typeface="Arial" charset="0"/>
              </a:rPr>
              <a:t>– A tool (object) through which we can take output (Hardcopy or softcopy) from the database.</a:t>
            </a:r>
            <a:endParaRPr lang="en-GB" sz="2000" dirty="0" smtClean="0">
              <a:latin typeface="Arial" charset="0"/>
            </a:endParaRPr>
          </a:p>
        </p:txBody>
      </p:sp>
      <p:sp>
        <p:nvSpPr>
          <p:cNvPr id="12291" name="Slide Number Placeholder 2"/>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393665D7-8C2C-4D47-9E19-8A8364EE6482}" type="slidenum">
              <a:rPr lang="ar-SA">
                <a:latin typeface="Times New Roman" pitchFamily="18" charset="0"/>
              </a:rPr>
              <a:pPr/>
              <a:t>4</a:t>
            </a:fld>
            <a:endParaRPr lang="en-US" dirty="0">
              <a:latin typeface="Times New Roman" pitchFamily="18" charset="0"/>
            </a:endParaRPr>
          </a:p>
        </p:txBody>
      </p:sp>
      <p:sp>
        <p:nvSpPr>
          <p:cNvPr id="12290" name="Title 1"/>
          <p:cNvSpPr>
            <a:spLocks noGrp="1"/>
          </p:cNvSpPr>
          <p:nvPr>
            <p:ph type="title"/>
          </p:nvPr>
        </p:nvSpPr>
        <p:spPr/>
        <p:txBody>
          <a:bodyPr/>
          <a:lstStyle/>
          <a:p>
            <a:pPr>
              <a:spcBef>
                <a:spcPct val="50000"/>
              </a:spcBef>
              <a:defRPr/>
            </a:pPr>
            <a:r>
              <a:rPr lang="en-US" dirty="0" smtClean="0"/>
              <a:t>Access Terminology</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6A6292AE-6C89-4573-BF11-8477FFCF3494}" type="slidenum">
              <a:rPr lang="ar-SA" smtClean="0"/>
              <a:pPr>
                <a:defRPr/>
              </a:pPr>
              <a:t>5</a:t>
            </a:fld>
            <a:endParaRPr lang="en-US" dirty="0"/>
          </a:p>
        </p:txBody>
      </p:sp>
      <p:sp>
        <p:nvSpPr>
          <p:cNvPr id="2" name="Title 1"/>
          <p:cNvSpPr>
            <a:spLocks noGrp="1"/>
          </p:cNvSpPr>
          <p:nvPr>
            <p:ph type="title"/>
          </p:nvPr>
        </p:nvSpPr>
        <p:spPr/>
        <p:txBody>
          <a:bodyPr/>
          <a:lstStyle/>
          <a:p>
            <a:r>
              <a:rPr lang="en-US" dirty="0" smtClean="0"/>
              <a:t>Access Terminology </a:t>
            </a:r>
            <a:r>
              <a:rPr lang="en-US" sz="2800" i="1" dirty="0" smtClean="0"/>
              <a:t>(cont)</a:t>
            </a:r>
            <a:endParaRPr lang="en-US" sz="2800" i="1" dirty="0"/>
          </a:p>
        </p:txBody>
      </p:sp>
      <p:pic>
        <p:nvPicPr>
          <p:cNvPr id="8" name="Picture 7"/>
          <p:cNvPicPr>
            <a:picLocks/>
          </p:cNvPicPr>
          <p:nvPr/>
        </p:nvPicPr>
        <p:blipFill>
          <a:blip r:embed="rId2" cstate="print"/>
          <a:srcRect t="19550" b="10101"/>
          <a:stretch>
            <a:fillRect/>
          </a:stretch>
        </p:blipFill>
        <p:spPr>
          <a:xfrm>
            <a:off x="0" y="1484784"/>
            <a:ext cx="9144000" cy="4824536"/>
          </a:xfrm>
          <a:prstGeom prst="rect">
            <a:avLst/>
          </a:prstGeom>
        </p:spPr>
      </p:pic>
      <p:sp>
        <p:nvSpPr>
          <p:cNvPr id="9" name="TextBox 2"/>
          <p:cNvSpPr txBox="1"/>
          <p:nvPr/>
        </p:nvSpPr>
        <p:spPr>
          <a:xfrm>
            <a:off x="88900" y="304800"/>
            <a:ext cx="9055100" cy="736600"/>
          </a:xfrm>
          <a:prstGeom prst="rect">
            <a:avLst/>
          </a:prstGeom>
          <a:noFill/>
        </p:spPr>
        <p:txBody>
          <a:bodyPr vert="horz" wrap="none" lIns="0" tIns="0" rIns="0" bIns="0" rtlCol="0">
            <a:spAutoFit/>
          </a:bodyPr>
          <a:lstStyle/>
          <a:p>
            <a:pPr>
              <a:lnSpc>
                <a:spcPts val="3700"/>
              </a:lnSpc>
            </a:pPr>
            <a:r>
              <a:rPr lang="en-CA" sz="3998" smtClean="0">
                <a:solidFill>
                  <a:srgbClr val="FFFFFF"/>
                </a:solidFill>
                <a:latin typeface="Calibri"/>
                <a:cs typeface="Calibri"/>
              </a:rPr>
              <a:t>Illustration of fields, records, and a table</a:t>
            </a:r>
          </a:p>
          <a:p>
            <a:pPr>
              <a:lnSpc>
                <a:spcPts val="3700"/>
              </a:lnSpc>
            </a:pPr>
            <a:endParaRPr lang="en-CA" sz="3998">
              <a:solidFill>
                <a:srgbClr val="000000"/>
              </a:solidFill>
            </a:endParaRPr>
          </a:p>
        </p:txBody>
      </p:sp>
      <p:sp>
        <p:nvSpPr>
          <p:cNvPr id="10" name="TextBox 3"/>
          <p:cNvSpPr txBox="1"/>
          <p:nvPr/>
        </p:nvSpPr>
        <p:spPr>
          <a:xfrm>
            <a:off x="7480300" y="1485900"/>
            <a:ext cx="1663700" cy="508000"/>
          </a:xfrm>
          <a:prstGeom prst="rect">
            <a:avLst/>
          </a:prstGeom>
          <a:noFill/>
        </p:spPr>
        <p:txBody>
          <a:bodyPr vert="horz" wrap="none" lIns="0" tIns="0" rIns="0" bIns="0" rtlCol="0">
            <a:spAutoFit/>
          </a:bodyPr>
          <a:lstStyle/>
          <a:p>
            <a:pPr>
              <a:lnSpc>
                <a:spcPts val="3220"/>
              </a:lnSpc>
            </a:pPr>
            <a:r>
              <a:rPr lang="en-CA" sz="2806" b="1" smtClean="0">
                <a:solidFill>
                  <a:srgbClr val="000000"/>
                </a:solidFill>
                <a:latin typeface="Calibri Bold"/>
                <a:cs typeface="Calibri Bold"/>
              </a:rPr>
              <a:t>fields</a:t>
            </a:r>
          </a:p>
          <a:p>
            <a:pPr>
              <a:lnSpc>
                <a:spcPts val="3220"/>
              </a:lnSpc>
            </a:pPr>
            <a:endParaRPr lang="en-CA" sz="2796">
              <a:solidFill>
                <a:srgbClr val="000000"/>
              </a:solidFill>
            </a:endParaRPr>
          </a:p>
        </p:txBody>
      </p:sp>
      <p:sp>
        <p:nvSpPr>
          <p:cNvPr id="11" name="TextBox 4"/>
          <p:cNvSpPr txBox="1"/>
          <p:nvPr/>
        </p:nvSpPr>
        <p:spPr>
          <a:xfrm>
            <a:off x="698500" y="2095500"/>
            <a:ext cx="8445500" cy="508000"/>
          </a:xfrm>
          <a:prstGeom prst="rect">
            <a:avLst/>
          </a:prstGeom>
          <a:noFill/>
        </p:spPr>
        <p:txBody>
          <a:bodyPr vert="horz" wrap="none" lIns="0" tIns="0" rIns="0" bIns="0" rtlCol="0">
            <a:spAutoFit/>
          </a:bodyPr>
          <a:lstStyle/>
          <a:p>
            <a:pPr>
              <a:lnSpc>
                <a:spcPts val="3220"/>
              </a:lnSpc>
            </a:pPr>
            <a:r>
              <a:rPr lang="en-CA" sz="2806" b="1" smtClean="0">
                <a:solidFill>
                  <a:srgbClr val="FFFFFF"/>
                </a:solidFill>
                <a:latin typeface="Calibri Bold"/>
                <a:cs typeface="Calibri Bold"/>
              </a:rPr>
              <a:t>Student Table</a:t>
            </a:r>
          </a:p>
          <a:p>
            <a:pPr>
              <a:lnSpc>
                <a:spcPts val="3220"/>
              </a:lnSpc>
            </a:pPr>
            <a:endParaRPr lang="en-CA" sz="2796">
              <a:solidFill>
                <a:srgbClr val="000000"/>
              </a:solidFill>
            </a:endParaRPr>
          </a:p>
        </p:txBody>
      </p:sp>
      <p:sp>
        <p:nvSpPr>
          <p:cNvPr id="12" name="TextBox 5"/>
          <p:cNvSpPr txBox="1"/>
          <p:nvPr/>
        </p:nvSpPr>
        <p:spPr>
          <a:xfrm>
            <a:off x="1168400" y="2603500"/>
            <a:ext cx="1244600" cy="342900"/>
          </a:xfrm>
          <a:prstGeom prst="rect">
            <a:avLst/>
          </a:prstGeom>
          <a:noFill/>
        </p:spPr>
        <p:txBody>
          <a:bodyPr vert="horz" wrap="none" lIns="0" tIns="0" rIns="0" bIns="0" rtlCol="0">
            <a:spAutoFit/>
          </a:bodyPr>
          <a:lstStyle/>
          <a:p>
            <a:pPr>
              <a:lnSpc>
                <a:spcPts val="2070"/>
              </a:lnSpc>
            </a:pPr>
            <a:r>
              <a:rPr lang="en-CA" sz="1800" smtClean="0">
                <a:solidFill>
                  <a:srgbClr val="000000"/>
                </a:solidFill>
                <a:latin typeface="Calibri"/>
                <a:cs typeface="Calibri"/>
              </a:rPr>
              <a:t>StudentId</a:t>
            </a:r>
          </a:p>
          <a:p>
            <a:pPr>
              <a:lnSpc>
                <a:spcPts val="2070"/>
              </a:lnSpc>
            </a:pPr>
            <a:endParaRPr/>
          </a:p>
        </p:txBody>
      </p:sp>
      <p:sp>
        <p:nvSpPr>
          <p:cNvPr id="13" name="TextBox 6"/>
          <p:cNvSpPr txBox="1"/>
          <p:nvPr/>
        </p:nvSpPr>
        <p:spPr>
          <a:xfrm>
            <a:off x="2832100" y="2603500"/>
            <a:ext cx="1993900" cy="342900"/>
          </a:xfrm>
          <a:prstGeom prst="rect">
            <a:avLst/>
          </a:prstGeom>
          <a:noFill/>
        </p:spPr>
        <p:txBody>
          <a:bodyPr vert="horz" wrap="none" lIns="0" tIns="0" rIns="0" bIns="0" rtlCol="0">
            <a:spAutoFit/>
          </a:bodyPr>
          <a:lstStyle/>
          <a:p>
            <a:pPr>
              <a:lnSpc>
                <a:spcPts val="2070"/>
              </a:lnSpc>
            </a:pPr>
            <a:r>
              <a:rPr lang="en-CA" sz="1800" smtClean="0">
                <a:solidFill>
                  <a:srgbClr val="000000"/>
                </a:solidFill>
                <a:latin typeface="Calibri"/>
                <a:cs typeface="Calibri"/>
              </a:rPr>
              <a:t>StudentLastName</a:t>
            </a:r>
          </a:p>
          <a:p>
            <a:pPr>
              <a:lnSpc>
                <a:spcPts val="2070"/>
              </a:lnSpc>
            </a:pPr>
            <a:endParaRPr/>
          </a:p>
        </p:txBody>
      </p:sp>
      <p:sp>
        <p:nvSpPr>
          <p:cNvPr id="14" name="TextBox 7"/>
          <p:cNvSpPr txBox="1"/>
          <p:nvPr/>
        </p:nvSpPr>
        <p:spPr>
          <a:xfrm>
            <a:off x="4864100" y="2603500"/>
            <a:ext cx="2019300" cy="342900"/>
          </a:xfrm>
          <a:prstGeom prst="rect">
            <a:avLst/>
          </a:prstGeom>
          <a:noFill/>
        </p:spPr>
        <p:txBody>
          <a:bodyPr vert="horz" wrap="none" lIns="0" tIns="0" rIns="0" bIns="0" rtlCol="0">
            <a:spAutoFit/>
          </a:bodyPr>
          <a:lstStyle/>
          <a:p>
            <a:pPr>
              <a:lnSpc>
                <a:spcPts val="2070"/>
              </a:lnSpc>
            </a:pPr>
            <a:r>
              <a:rPr lang="en-CA" sz="1800" smtClean="0">
                <a:solidFill>
                  <a:srgbClr val="000000"/>
                </a:solidFill>
                <a:latin typeface="Calibri"/>
                <a:cs typeface="Calibri"/>
              </a:rPr>
              <a:t>StudentFirstName</a:t>
            </a:r>
          </a:p>
          <a:p>
            <a:pPr>
              <a:lnSpc>
                <a:spcPts val="2070"/>
              </a:lnSpc>
            </a:pPr>
            <a:endParaRPr/>
          </a:p>
        </p:txBody>
      </p:sp>
      <p:sp>
        <p:nvSpPr>
          <p:cNvPr id="15" name="TextBox 8"/>
          <p:cNvSpPr txBox="1"/>
          <p:nvPr/>
        </p:nvSpPr>
        <p:spPr>
          <a:xfrm>
            <a:off x="7137400" y="2603500"/>
            <a:ext cx="1524000" cy="342900"/>
          </a:xfrm>
          <a:prstGeom prst="rect">
            <a:avLst/>
          </a:prstGeom>
          <a:noFill/>
        </p:spPr>
        <p:txBody>
          <a:bodyPr vert="horz" wrap="none" lIns="0" tIns="0" rIns="0" bIns="0" rtlCol="0">
            <a:spAutoFit/>
          </a:bodyPr>
          <a:lstStyle/>
          <a:p>
            <a:pPr>
              <a:lnSpc>
                <a:spcPts val="2070"/>
              </a:lnSpc>
            </a:pPr>
            <a:r>
              <a:rPr lang="en-CA" sz="1800" smtClean="0">
                <a:solidFill>
                  <a:srgbClr val="000000"/>
                </a:solidFill>
                <a:latin typeface="Calibri"/>
                <a:cs typeface="Calibri"/>
              </a:rPr>
              <a:t>StudentRank</a:t>
            </a:r>
          </a:p>
          <a:p>
            <a:pPr>
              <a:lnSpc>
                <a:spcPts val="2070"/>
              </a:lnSpc>
            </a:pPr>
            <a:endParaRPr/>
          </a:p>
        </p:txBody>
      </p:sp>
      <p:sp>
        <p:nvSpPr>
          <p:cNvPr id="16" name="TextBox 9"/>
          <p:cNvSpPr txBox="1"/>
          <p:nvPr/>
        </p:nvSpPr>
        <p:spPr>
          <a:xfrm>
            <a:off x="698500" y="2971800"/>
            <a:ext cx="1384300" cy="342900"/>
          </a:xfrm>
          <a:prstGeom prst="rect">
            <a:avLst/>
          </a:prstGeom>
          <a:noFill/>
        </p:spPr>
        <p:txBody>
          <a:bodyPr vert="horz" wrap="none" lIns="0" tIns="0" rIns="0" bIns="0" rtlCol="0">
            <a:spAutoFit/>
          </a:bodyPr>
          <a:lstStyle/>
          <a:p>
            <a:pPr>
              <a:lnSpc>
                <a:spcPts val="2070"/>
              </a:lnSpc>
            </a:pPr>
            <a:r>
              <a:rPr lang="en-CA" sz="1800" smtClean="0">
                <a:solidFill>
                  <a:srgbClr val="000000"/>
                </a:solidFill>
                <a:latin typeface="Calibri"/>
                <a:cs typeface="Calibri"/>
              </a:rPr>
              <a:t>700100109</a:t>
            </a:r>
          </a:p>
          <a:p>
            <a:pPr>
              <a:lnSpc>
                <a:spcPts val="2070"/>
              </a:lnSpc>
            </a:pPr>
            <a:endParaRPr/>
          </a:p>
        </p:txBody>
      </p:sp>
      <p:sp>
        <p:nvSpPr>
          <p:cNvPr id="17" name="TextBox 10"/>
          <p:cNvSpPr txBox="1"/>
          <p:nvPr/>
        </p:nvSpPr>
        <p:spPr>
          <a:xfrm>
            <a:off x="2730500" y="2971800"/>
            <a:ext cx="1244600" cy="342900"/>
          </a:xfrm>
          <a:prstGeom prst="rect">
            <a:avLst/>
          </a:prstGeom>
          <a:noFill/>
        </p:spPr>
        <p:txBody>
          <a:bodyPr vert="horz" wrap="none" lIns="0" tIns="0" rIns="0" bIns="0" rtlCol="0">
            <a:spAutoFit/>
          </a:bodyPr>
          <a:lstStyle/>
          <a:p>
            <a:pPr>
              <a:lnSpc>
                <a:spcPts val="2070"/>
              </a:lnSpc>
            </a:pPr>
            <a:r>
              <a:rPr lang="en-CA" sz="1800" smtClean="0">
                <a:solidFill>
                  <a:srgbClr val="000000"/>
                </a:solidFill>
                <a:latin typeface="Calibri"/>
                <a:cs typeface="Calibri"/>
              </a:rPr>
              <a:t>Wilkinson</a:t>
            </a:r>
          </a:p>
          <a:p>
            <a:pPr>
              <a:lnSpc>
                <a:spcPts val="2070"/>
              </a:lnSpc>
            </a:pPr>
            <a:endParaRPr/>
          </a:p>
        </p:txBody>
      </p:sp>
      <p:sp>
        <p:nvSpPr>
          <p:cNvPr id="18" name="TextBox 11"/>
          <p:cNvSpPr txBox="1"/>
          <p:nvPr/>
        </p:nvSpPr>
        <p:spPr>
          <a:xfrm>
            <a:off x="4775200" y="2971800"/>
            <a:ext cx="762000" cy="342900"/>
          </a:xfrm>
          <a:prstGeom prst="rect">
            <a:avLst/>
          </a:prstGeom>
          <a:noFill/>
        </p:spPr>
        <p:txBody>
          <a:bodyPr vert="horz" wrap="none" lIns="0" tIns="0" rIns="0" bIns="0" rtlCol="0">
            <a:spAutoFit/>
          </a:bodyPr>
          <a:lstStyle/>
          <a:p>
            <a:pPr>
              <a:lnSpc>
                <a:spcPts val="2070"/>
              </a:lnSpc>
            </a:pPr>
            <a:r>
              <a:rPr lang="en-CA" sz="1800" smtClean="0">
                <a:solidFill>
                  <a:srgbClr val="000000"/>
                </a:solidFill>
                <a:latin typeface="Calibri"/>
                <a:cs typeface="Calibri"/>
              </a:rPr>
              <a:t>June</a:t>
            </a:r>
          </a:p>
          <a:p>
            <a:pPr>
              <a:lnSpc>
                <a:spcPts val="2070"/>
              </a:lnSpc>
            </a:pPr>
            <a:endParaRPr/>
          </a:p>
        </p:txBody>
      </p:sp>
      <p:sp>
        <p:nvSpPr>
          <p:cNvPr id="19" name="TextBox 12"/>
          <p:cNvSpPr txBox="1"/>
          <p:nvPr/>
        </p:nvSpPr>
        <p:spPr>
          <a:xfrm>
            <a:off x="6807200" y="2971800"/>
            <a:ext cx="927100" cy="342900"/>
          </a:xfrm>
          <a:prstGeom prst="rect">
            <a:avLst/>
          </a:prstGeom>
          <a:noFill/>
        </p:spPr>
        <p:txBody>
          <a:bodyPr vert="horz" wrap="none" lIns="0" tIns="0" rIns="0" bIns="0" rtlCol="0">
            <a:spAutoFit/>
          </a:bodyPr>
          <a:lstStyle/>
          <a:p>
            <a:pPr>
              <a:lnSpc>
                <a:spcPts val="2070"/>
              </a:lnSpc>
            </a:pPr>
            <a:r>
              <a:rPr lang="en-CA" sz="1800" smtClean="0">
                <a:solidFill>
                  <a:srgbClr val="000000"/>
                </a:solidFill>
                <a:latin typeface="Calibri"/>
                <a:cs typeface="Calibri"/>
              </a:rPr>
              <a:t>Senior</a:t>
            </a:r>
          </a:p>
          <a:p>
            <a:pPr>
              <a:lnSpc>
                <a:spcPts val="2070"/>
              </a:lnSpc>
            </a:pPr>
            <a:endParaRPr/>
          </a:p>
        </p:txBody>
      </p:sp>
      <p:sp>
        <p:nvSpPr>
          <p:cNvPr id="20" name="TextBox 13"/>
          <p:cNvSpPr txBox="1"/>
          <p:nvPr/>
        </p:nvSpPr>
        <p:spPr>
          <a:xfrm>
            <a:off x="698500" y="3340100"/>
            <a:ext cx="1384300" cy="342900"/>
          </a:xfrm>
          <a:prstGeom prst="rect">
            <a:avLst/>
          </a:prstGeom>
          <a:noFill/>
        </p:spPr>
        <p:txBody>
          <a:bodyPr vert="horz" wrap="none" lIns="0" tIns="0" rIns="0" bIns="0" rtlCol="0">
            <a:spAutoFit/>
          </a:bodyPr>
          <a:lstStyle/>
          <a:p>
            <a:pPr>
              <a:lnSpc>
                <a:spcPts val="2070"/>
              </a:lnSpc>
            </a:pPr>
            <a:r>
              <a:rPr lang="en-CA" sz="1800" smtClean="0">
                <a:solidFill>
                  <a:srgbClr val="000000"/>
                </a:solidFill>
                <a:latin typeface="Calibri"/>
                <a:cs typeface="Calibri"/>
              </a:rPr>
              <a:t>700987131</a:t>
            </a:r>
          </a:p>
          <a:p>
            <a:pPr>
              <a:lnSpc>
                <a:spcPts val="2070"/>
              </a:lnSpc>
            </a:pPr>
            <a:endParaRPr/>
          </a:p>
        </p:txBody>
      </p:sp>
      <p:sp>
        <p:nvSpPr>
          <p:cNvPr id="21" name="TextBox 14"/>
          <p:cNvSpPr txBox="1"/>
          <p:nvPr/>
        </p:nvSpPr>
        <p:spPr>
          <a:xfrm>
            <a:off x="2730500" y="3340100"/>
            <a:ext cx="1028700" cy="342900"/>
          </a:xfrm>
          <a:prstGeom prst="rect">
            <a:avLst/>
          </a:prstGeom>
          <a:noFill/>
        </p:spPr>
        <p:txBody>
          <a:bodyPr vert="horz" wrap="none" lIns="0" tIns="0" rIns="0" bIns="0" rtlCol="0">
            <a:spAutoFit/>
          </a:bodyPr>
          <a:lstStyle/>
          <a:p>
            <a:pPr>
              <a:lnSpc>
                <a:spcPts val="2070"/>
              </a:lnSpc>
            </a:pPr>
            <a:r>
              <a:rPr lang="en-CA" sz="1800" smtClean="0">
                <a:solidFill>
                  <a:srgbClr val="000000"/>
                </a:solidFill>
                <a:latin typeface="Calibri"/>
                <a:cs typeface="Calibri"/>
              </a:rPr>
              <a:t>Hughes</a:t>
            </a:r>
          </a:p>
          <a:p>
            <a:pPr>
              <a:lnSpc>
                <a:spcPts val="2070"/>
              </a:lnSpc>
            </a:pPr>
            <a:endParaRPr/>
          </a:p>
        </p:txBody>
      </p:sp>
      <p:sp>
        <p:nvSpPr>
          <p:cNvPr id="22" name="TextBox 15"/>
          <p:cNvSpPr txBox="1"/>
          <p:nvPr/>
        </p:nvSpPr>
        <p:spPr>
          <a:xfrm>
            <a:off x="4775200" y="3340100"/>
            <a:ext cx="825500" cy="342900"/>
          </a:xfrm>
          <a:prstGeom prst="rect">
            <a:avLst/>
          </a:prstGeom>
          <a:noFill/>
        </p:spPr>
        <p:txBody>
          <a:bodyPr vert="horz" wrap="none" lIns="0" tIns="0" rIns="0" bIns="0" rtlCol="0">
            <a:spAutoFit/>
          </a:bodyPr>
          <a:lstStyle/>
          <a:p>
            <a:pPr>
              <a:lnSpc>
                <a:spcPts val="2070"/>
              </a:lnSpc>
            </a:pPr>
            <a:r>
              <a:rPr lang="en-CA" sz="1800" smtClean="0">
                <a:solidFill>
                  <a:srgbClr val="000000"/>
                </a:solidFill>
                <a:latin typeface="Calibri"/>
                <a:cs typeface="Calibri"/>
              </a:rPr>
              <a:t>Brian</a:t>
            </a:r>
          </a:p>
          <a:p>
            <a:pPr>
              <a:lnSpc>
                <a:spcPts val="2070"/>
              </a:lnSpc>
            </a:pPr>
            <a:endParaRPr/>
          </a:p>
        </p:txBody>
      </p:sp>
      <p:sp>
        <p:nvSpPr>
          <p:cNvPr id="23" name="TextBox 16"/>
          <p:cNvSpPr txBox="1"/>
          <p:nvPr/>
        </p:nvSpPr>
        <p:spPr>
          <a:xfrm>
            <a:off x="6807200" y="3340100"/>
            <a:ext cx="901700" cy="342900"/>
          </a:xfrm>
          <a:prstGeom prst="rect">
            <a:avLst/>
          </a:prstGeom>
          <a:noFill/>
        </p:spPr>
        <p:txBody>
          <a:bodyPr vert="horz" wrap="none" lIns="0" tIns="0" rIns="0" bIns="0" rtlCol="0">
            <a:spAutoFit/>
          </a:bodyPr>
          <a:lstStyle/>
          <a:p>
            <a:pPr>
              <a:lnSpc>
                <a:spcPts val="2070"/>
              </a:lnSpc>
            </a:pPr>
            <a:r>
              <a:rPr lang="en-CA" sz="1800" smtClean="0">
                <a:solidFill>
                  <a:srgbClr val="000000"/>
                </a:solidFill>
                <a:latin typeface="Calibri"/>
                <a:cs typeface="Calibri"/>
              </a:rPr>
              <a:t>Junior</a:t>
            </a:r>
          </a:p>
          <a:p>
            <a:pPr>
              <a:lnSpc>
                <a:spcPts val="2070"/>
              </a:lnSpc>
            </a:pPr>
            <a:endParaRPr/>
          </a:p>
        </p:txBody>
      </p:sp>
      <p:sp>
        <p:nvSpPr>
          <p:cNvPr id="24" name="TextBox 17"/>
          <p:cNvSpPr txBox="1"/>
          <p:nvPr/>
        </p:nvSpPr>
        <p:spPr>
          <a:xfrm>
            <a:off x="698500" y="3708400"/>
            <a:ext cx="1384300" cy="342900"/>
          </a:xfrm>
          <a:prstGeom prst="rect">
            <a:avLst/>
          </a:prstGeom>
          <a:noFill/>
        </p:spPr>
        <p:txBody>
          <a:bodyPr vert="horz" wrap="none" lIns="0" tIns="0" rIns="0" bIns="0" rtlCol="0">
            <a:spAutoFit/>
          </a:bodyPr>
          <a:lstStyle/>
          <a:p>
            <a:pPr>
              <a:lnSpc>
                <a:spcPts val="2070"/>
              </a:lnSpc>
            </a:pPr>
            <a:r>
              <a:rPr lang="en-CA" sz="1800" smtClean="0">
                <a:solidFill>
                  <a:srgbClr val="000000"/>
                </a:solidFill>
                <a:latin typeface="Calibri"/>
                <a:cs typeface="Calibri"/>
              </a:rPr>
              <a:t>700617912</a:t>
            </a:r>
          </a:p>
          <a:p>
            <a:pPr>
              <a:lnSpc>
                <a:spcPts val="2070"/>
              </a:lnSpc>
            </a:pPr>
            <a:endParaRPr/>
          </a:p>
        </p:txBody>
      </p:sp>
      <p:sp>
        <p:nvSpPr>
          <p:cNvPr id="25" name="TextBox 18"/>
          <p:cNvSpPr txBox="1"/>
          <p:nvPr/>
        </p:nvSpPr>
        <p:spPr>
          <a:xfrm>
            <a:off x="2730500" y="3708400"/>
            <a:ext cx="825500" cy="342900"/>
          </a:xfrm>
          <a:prstGeom prst="rect">
            <a:avLst/>
          </a:prstGeom>
          <a:noFill/>
        </p:spPr>
        <p:txBody>
          <a:bodyPr vert="horz" wrap="none" lIns="0" tIns="0" rIns="0" bIns="0" rtlCol="0">
            <a:spAutoFit/>
          </a:bodyPr>
          <a:lstStyle/>
          <a:p>
            <a:pPr>
              <a:lnSpc>
                <a:spcPts val="2070"/>
              </a:lnSpc>
            </a:pPr>
            <a:r>
              <a:rPr lang="en-CA" sz="1800" smtClean="0">
                <a:solidFill>
                  <a:srgbClr val="000000"/>
                </a:solidFill>
                <a:latin typeface="Calibri"/>
                <a:cs typeface="Calibri"/>
              </a:rPr>
              <a:t>Abair</a:t>
            </a:r>
          </a:p>
          <a:p>
            <a:pPr>
              <a:lnSpc>
                <a:spcPts val="2070"/>
              </a:lnSpc>
            </a:pPr>
            <a:endParaRPr/>
          </a:p>
        </p:txBody>
      </p:sp>
      <p:sp>
        <p:nvSpPr>
          <p:cNvPr id="26" name="TextBox 19"/>
          <p:cNvSpPr txBox="1"/>
          <p:nvPr/>
        </p:nvSpPr>
        <p:spPr>
          <a:xfrm>
            <a:off x="4775200" y="3708400"/>
            <a:ext cx="927100" cy="342900"/>
          </a:xfrm>
          <a:prstGeom prst="rect">
            <a:avLst/>
          </a:prstGeom>
          <a:noFill/>
        </p:spPr>
        <p:txBody>
          <a:bodyPr vert="horz" wrap="none" lIns="0" tIns="0" rIns="0" bIns="0" rtlCol="0">
            <a:spAutoFit/>
          </a:bodyPr>
          <a:lstStyle/>
          <a:p>
            <a:pPr>
              <a:lnSpc>
                <a:spcPts val="2070"/>
              </a:lnSpc>
            </a:pPr>
            <a:r>
              <a:rPr lang="en-CA" sz="1800" smtClean="0">
                <a:solidFill>
                  <a:srgbClr val="000000"/>
                </a:solidFill>
                <a:latin typeface="Calibri"/>
                <a:cs typeface="Calibri"/>
              </a:rPr>
              <a:t>Mindy</a:t>
            </a:r>
          </a:p>
          <a:p>
            <a:pPr>
              <a:lnSpc>
                <a:spcPts val="2070"/>
              </a:lnSpc>
            </a:pPr>
            <a:endParaRPr/>
          </a:p>
        </p:txBody>
      </p:sp>
      <p:sp>
        <p:nvSpPr>
          <p:cNvPr id="27" name="TextBox 20"/>
          <p:cNvSpPr txBox="1"/>
          <p:nvPr/>
        </p:nvSpPr>
        <p:spPr>
          <a:xfrm>
            <a:off x="6807200" y="3708400"/>
            <a:ext cx="1257300" cy="342900"/>
          </a:xfrm>
          <a:prstGeom prst="rect">
            <a:avLst/>
          </a:prstGeom>
          <a:noFill/>
        </p:spPr>
        <p:txBody>
          <a:bodyPr vert="horz" wrap="none" lIns="0" tIns="0" rIns="0" bIns="0" rtlCol="0">
            <a:spAutoFit/>
          </a:bodyPr>
          <a:lstStyle/>
          <a:p>
            <a:pPr>
              <a:lnSpc>
                <a:spcPts val="2070"/>
              </a:lnSpc>
            </a:pPr>
            <a:r>
              <a:rPr lang="en-CA" sz="1800" dirty="0" smtClean="0">
                <a:solidFill>
                  <a:srgbClr val="000000"/>
                </a:solidFill>
                <a:latin typeface="Calibri"/>
                <a:cs typeface="Calibri"/>
              </a:rPr>
              <a:t>Freshman</a:t>
            </a:r>
          </a:p>
          <a:p>
            <a:pPr>
              <a:lnSpc>
                <a:spcPts val="2070"/>
              </a:lnSpc>
            </a:pPr>
            <a:endParaRPr dirty="0"/>
          </a:p>
        </p:txBody>
      </p:sp>
      <p:sp>
        <p:nvSpPr>
          <p:cNvPr id="28" name="TextBox 21"/>
          <p:cNvSpPr txBox="1"/>
          <p:nvPr/>
        </p:nvSpPr>
        <p:spPr>
          <a:xfrm>
            <a:off x="698500" y="4089400"/>
            <a:ext cx="1384300" cy="342900"/>
          </a:xfrm>
          <a:prstGeom prst="rect">
            <a:avLst/>
          </a:prstGeom>
          <a:noFill/>
        </p:spPr>
        <p:txBody>
          <a:bodyPr vert="horz" wrap="none" lIns="0" tIns="0" rIns="0" bIns="0" rtlCol="0">
            <a:spAutoFit/>
          </a:bodyPr>
          <a:lstStyle/>
          <a:p>
            <a:pPr>
              <a:lnSpc>
                <a:spcPts val="2070"/>
              </a:lnSpc>
            </a:pPr>
            <a:r>
              <a:rPr lang="en-CA" sz="1800" smtClean="0">
                <a:solidFill>
                  <a:srgbClr val="000000"/>
                </a:solidFill>
                <a:latin typeface="Calibri"/>
                <a:cs typeface="Calibri"/>
              </a:rPr>
              <a:t>700941142</a:t>
            </a:r>
          </a:p>
          <a:p>
            <a:pPr>
              <a:lnSpc>
                <a:spcPts val="2070"/>
              </a:lnSpc>
            </a:pPr>
            <a:endParaRPr/>
          </a:p>
        </p:txBody>
      </p:sp>
      <p:sp>
        <p:nvSpPr>
          <p:cNvPr id="29" name="TextBox 22"/>
          <p:cNvSpPr txBox="1"/>
          <p:nvPr/>
        </p:nvSpPr>
        <p:spPr>
          <a:xfrm>
            <a:off x="2730500" y="4089400"/>
            <a:ext cx="1016000" cy="342900"/>
          </a:xfrm>
          <a:prstGeom prst="rect">
            <a:avLst/>
          </a:prstGeom>
          <a:noFill/>
        </p:spPr>
        <p:txBody>
          <a:bodyPr vert="horz" wrap="none" lIns="0" tIns="0" rIns="0" bIns="0" rtlCol="0">
            <a:spAutoFit/>
          </a:bodyPr>
          <a:lstStyle/>
          <a:p>
            <a:pPr>
              <a:lnSpc>
                <a:spcPts val="2070"/>
              </a:lnSpc>
            </a:pPr>
            <a:r>
              <a:rPr lang="en-CA" sz="1800" smtClean="0">
                <a:solidFill>
                  <a:srgbClr val="000000"/>
                </a:solidFill>
                <a:latin typeface="Calibri"/>
                <a:cs typeface="Calibri"/>
              </a:rPr>
              <a:t>Carlton</a:t>
            </a:r>
          </a:p>
          <a:p>
            <a:pPr>
              <a:lnSpc>
                <a:spcPts val="2070"/>
              </a:lnSpc>
            </a:pPr>
            <a:endParaRPr/>
          </a:p>
        </p:txBody>
      </p:sp>
      <p:sp>
        <p:nvSpPr>
          <p:cNvPr id="30" name="TextBox 23"/>
          <p:cNvSpPr txBox="1"/>
          <p:nvPr/>
        </p:nvSpPr>
        <p:spPr>
          <a:xfrm>
            <a:off x="4775200" y="4089400"/>
            <a:ext cx="800100" cy="342900"/>
          </a:xfrm>
          <a:prstGeom prst="rect">
            <a:avLst/>
          </a:prstGeom>
          <a:noFill/>
        </p:spPr>
        <p:txBody>
          <a:bodyPr vert="horz" wrap="none" lIns="0" tIns="0" rIns="0" bIns="0" rtlCol="0">
            <a:spAutoFit/>
          </a:bodyPr>
          <a:lstStyle/>
          <a:p>
            <a:pPr>
              <a:lnSpc>
                <a:spcPts val="2070"/>
              </a:lnSpc>
            </a:pPr>
            <a:r>
              <a:rPr lang="en-CA" sz="1800" smtClean="0">
                <a:solidFill>
                  <a:srgbClr val="000000"/>
                </a:solidFill>
                <a:latin typeface="Calibri"/>
                <a:cs typeface="Calibri"/>
              </a:rPr>
              <a:t>Larry</a:t>
            </a:r>
          </a:p>
          <a:p>
            <a:pPr>
              <a:lnSpc>
                <a:spcPts val="2070"/>
              </a:lnSpc>
            </a:pPr>
            <a:endParaRPr/>
          </a:p>
        </p:txBody>
      </p:sp>
      <p:sp>
        <p:nvSpPr>
          <p:cNvPr id="31" name="TextBox 24"/>
          <p:cNvSpPr txBox="1"/>
          <p:nvPr/>
        </p:nvSpPr>
        <p:spPr>
          <a:xfrm>
            <a:off x="6807200" y="4089400"/>
            <a:ext cx="901700" cy="342900"/>
          </a:xfrm>
          <a:prstGeom prst="rect">
            <a:avLst/>
          </a:prstGeom>
          <a:noFill/>
        </p:spPr>
        <p:txBody>
          <a:bodyPr vert="horz" wrap="none" lIns="0" tIns="0" rIns="0" bIns="0" rtlCol="0">
            <a:spAutoFit/>
          </a:bodyPr>
          <a:lstStyle/>
          <a:p>
            <a:pPr>
              <a:lnSpc>
                <a:spcPts val="2070"/>
              </a:lnSpc>
            </a:pPr>
            <a:r>
              <a:rPr lang="en-CA" sz="1800" smtClean="0">
                <a:solidFill>
                  <a:srgbClr val="000000"/>
                </a:solidFill>
                <a:latin typeface="Calibri"/>
                <a:cs typeface="Calibri"/>
              </a:rPr>
              <a:t>Junior</a:t>
            </a:r>
          </a:p>
          <a:p>
            <a:pPr>
              <a:lnSpc>
                <a:spcPts val="2070"/>
              </a:lnSpc>
            </a:pPr>
            <a:endParaRPr/>
          </a:p>
        </p:txBody>
      </p:sp>
      <p:sp>
        <p:nvSpPr>
          <p:cNvPr id="32" name="TextBox 25"/>
          <p:cNvSpPr txBox="1"/>
          <p:nvPr/>
        </p:nvSpPr>
        <p:spPr>
          <a:xfrm>
            <a:off x="698500" y="4457700"/>
            <a:ext cx="1384300" cy="342900"/>
          </a:xfrm>
          <a:prstGeom prst="rect">
            <a:avLst/>
          </a:prstGeom>
          <a:noFill/>
        </p:spPr>
        <p:txBody>
          <a:bodyPr vert="horz" wrap="none" lIns="0" tIns="0" rIns="0" bIns="0" rtlCol="0">
            <a:spAutoFit/>
          </a:bodyPr>
          <a:lstStyle/>
          <a:p>
            <a:pPr>
              <a:lnSpc>
                <a:spcPts val="2070"/>
              </a:lnSpc>
            </a:pPr>
            <a:r>
              <a:rPr lang="en-CA" sz="1800" smtClean="0">
                <a:solidFill>
                  <a:srgbClr val="000000"/>
                </a:solidFill>
                <a:latin typeface="Calibri"/>
                <a:cs typeface="Calibri"/>
              </a:rPr>
              <a:t>700464654</a:t>
            </a:r>
          </a:p>
          <a:p>
            <a:pPr>
              <a:lnSpc>
                <a:spcPts val="2070"/>
              </a:lnSpc>
            </a:pPr>
            <a:endParaRPr/>
          </a:p>
        </p:txBody>
      </p:sp>
      <p:sp>
        <p:nvSpPr>
          <p:cNvPr id="33" name="TextBox 26"/>
          <p:cNvSpPr txBox="1"/>
          <p:nvPr/>
        </p:nvSpPr>
        <p:spPr>
          <a:xfrm>
            <a:off x="2730500" y="4457700"/>
            <a:ext cx="1130300" cy="342900"/>
          </a:xfrm>
          <a:prstGeom prst="rect">
            <a:avLst/>
          </a:prstGeom>
          <a:noFill/>
        </p:spPr>
        <p:txBody>
          <a:bodyPr vert="horz" wrap="none" lIns="0" tIns="0" rIns="0" bIns="0" rtlCol="0">
            <a:spAutoFit/>
          </a:bodyPr>
          <a:lstStyle/>
          <a:p>
            <a:pPr>
              <a:lnSpc>
                <a:spcPts val="2070"/>
              </a:lnSpc>
            </a:pPr>
            <a:r>
              <a:rPr lang="en-CA" sz="1800" smtClean="0">
                <a:solidFill>
                  <a:srgbClr val="000000"/>
                </a:solidFill>
                <a:latin typeface="Calibri"/>
                <a:cs typeface="Calibri"/>
              </a:rPr>
              <a:t>Williams</a:t>
            </a:r>
          </a:p>
          <a:p>
            <a:pPr>
              <a:lnSpc>
                <a:spcPts val="2070"/>
              </a:lnSpc>
            </a:pPr>
            <a:endParaRPr/>
          </a:p>
        </p:txBody>
      </p:sp>
      <p:sp>
        <p:nvSpPr>
          <p:cNvPr id="34" name="TextBox 27"/>
          <p:cNvSpPr txBox="1"/>
          <p:nvPr/>
        </p:nvSpPr>
        <p:spPr>
          <a:xfrm>
            <a:off x="4775200" y="4457700"/>
            <a:ext cx="1016000" cy="342900"/>
          </a:xfrm>
          <a:prstGeom prst="rect">
            <a:avLst/>
          </a:prstGeom>
          <a:noFill/>
        </p:spPr>
        <p:txBody>
          <a:bodyPr vert="horz" wrap="none" lIns="0" tIns="0" rIns="0" bIns="0" rtlCol="0">
            <a:spAutoFit/>
          </a:bodyPr>
          <a:lstStyle/>
          <a:p>
            <a:pPr>
              <a:lnSpc>
                <a:spcPts val="2070"/>
              </a:lnSpc>
            </a:pPr>
            <a:r>
              <a:rPr lang="en-CA" sz="1800" smtClean="0">
                <a:solidFill>
                  <a:srgbClr val="000000"/>
                </a:solidFill>
                <a:latin typeface="Calibri"/>
                <a:cs typeface="Calibri"/>
              </a:rPr>
              <a:t>Pamela</a:t>
            </a:r>
          </a:p>
          <a:p>
            <a:pPr>
              <a:lnSpc>
                <a:spcPts val="2070"/>
              </a:lnSpc>
            </a:pPr>
            <a:endParaRPr/>
          </a:p>
        </p:txBody>
      </p:sp>
      <p:sp>
        <p:nvSpPr>
          <p:cNvPr id="35" name="TextBox 28"/>
          <p:cNvSpPr txBox="1"/>
          <p:nvPr/>
        </p:nvSpPr>
        <p:spPr>
          <a:xfrm>
            <a:off x="6807200" y="4457700"/>
            <a:ext cx="1422400" cy="342900"/>
          </a:xfrm>
          <a:prstGeom prst="rect">
            <a:avLst/>
          </a:prstGeom>
          <a:noFill/>
        </p:spPr>
        <p:txBody>
          <a:bodyPr vert="horz" wrap="none" lIns="0" tIns="0" rIns="0" bIns="0" rtlCol="0">
            <a:spAutoFit/>
          </a:bodyPr>
          <a:lstStyle/>
          <a:p>
            <a:pPr>
              <a:lnSpc>
                <a:spcPts val="2070"/>
              </a:lnSpc>
            </a:pPr>
            <a:r>
              <a:rPr lang="en-CA" sz="1800" smtClean="0">
                <a:solidFill>
                  <a:srgbClr val="000000"/>
                </a:solidFill>
                <a:latin typeface="Calibri"/>
                <a:cs typeface="Calibri"/>
              </a:rPr>
              <a:t>Sophomore</a:t>
            </a:r>
          </a:p>
          <a:p>
            <a:pPr>
              <a:lnSpc>
                <a:spcPts val="2070"/>
              </a:lnSpc>
            </a:pPr>
            <a:endParaRPr/>
          </a:p>
        </p:txBody>
      </p:sp>
      <p:sp>
        <p:nvSpPr>
          <p:cNvPr id="36" name="TextBox 29"/>
          <p:cNvSpPr txBox="1"/>
          <p:nvPr/>
        </p:nvSpPr>
        <p:spPr>
          <a:xfrm>
            <a:off x="698500" y="4826000"/>
            <a:ext cx="1384300" cy="342900"/>
          </a:xfrm>
          <a:prstGeom prst="rect">
            <a:avLst/>
          </a:prstGeom>
          <a:noFill/>
        </p:spPr>
        <p:txBody>
          <a:bodyPr vert="horz" wrap="none" lIns="0" tIns="0" rIns="0" bIns="0" rtlCol="0">
            <a:spAutoFit/>
          </a:bodyPr>
          <a:lstStyle/>
          <a:p>
            <a:pPr>
              <a:lnSpc>
                <a:spcPts val="2070"/>
              </a:lnSpc>
            </a:pPr>
            <a:r>
              <a:rPr lang="en-CA" sz="1800" smtClean="0">
                <a:solidFill>
                  <a:srgbClr val="000000"/>
                </a:solidFill>
                <a:latin typeface="Calibri"/>
                <a:cs typeface="Calibri"/>
              </a:rPr>
              <a:t>700654778</a:t>
            </a:r>
          </a:p>
          <a:p>
            <a:pPr>
              <a:lnSpc>
                <a:spcPts val="2070"/>
              </a:lnSpc>
            </a:pPr>
            <a:endParaRPr/>
          </a:p>
        </p:txBody>
      </p:sp>
      <p:sp>
        <p:nvSpPr>
          <p:cNvPr id="37" name="TextBox 30"/>
          <p:cNvSpPr txBox="1"/>
          <p:nvPr/>
        </p:nvSpPr>
        <p:spPr>
          <a:xfrm>
            <a:off x="2730500" y="4826000"/>
            <a:ext cx="901700" cy="342900"/>
          </a:xfrm>
          <a:prstGeom prst="rect">
            <a:avLst/>
          </a:prstGeom>
          <a:noFill/>
        </p:spPr>
        <p:txBody>
          <a:bodyPr vert="horz" wrap="none" lIns="0" tIns="0" rIns="0" bIns="0" rtlCol="0">
            <a:spAutoFit/>
          </a:bodyPr>
          <a:lstStyle/>
          <a:p>
            <a:pPr>
              <a:lnSpc>
                <a:spcPts val="2070"/>
              </a:lnSpc>
            </a:pPr>
            <a:r>
              <a:rPr lang="en-CA" sz="1800" smtClean="0">
                <a:solidFill>
                  <a:srgbClr val="000000"/>
                </a:solidFill>
                <a:latin typeface="Calibri"/>
                <a:cs typeface="Calibri"/>
              </a:rPr>
              <a:t>Dulfer</a:t>
            </a:r>
          </a:p>
          <a:p>
            <a:pPr>
              <a:lnSpc>
                <a:spcPts val="2070"/>
              </a:lnSpc>
            </a:pPr>
            <a:endParaRPr/>
          </a:p>
        </p:txBody>
      </p:sp>
      <p:sp>
        <p:nvSpPr>
          <p:cNvPr id="38" name="TextBox 31"/>
          <p:cNvSpPr txBox="1"/>
          <p:nvPr/>
        </p:nvSpPr>
        <p:spPr>
          <a:xfrm>
            <a:off x="4775200" y="4826000"/>
            <a:ext cx="914400" cy="342900"/>
          </a:xfrm>
          <a:prstGeom prst="rect">
            <a:avLst/>
          </a:prstGeom>
          <a:noFill/>
        </p:spPr>
        <p:txBody>
          <a:bodyPr vert="horz" wrap="none" lIns="0" tIns="0" rIns="0" bIns="0" rtlCol="0">
            <a:spAutoFit/>
          </a:bodyPr>
          <a:lstStyle/>
          <a:p>
            <a:pPr>
              <a:lnSpc>
                <a:spcPts val="2070"/>
              </a:lnSpc>
            </a:pPr>
            <a:r>
              <a:rPr lang="en-CA" sz="1800" smtClean="0">
                <a:solidFill>
                  <a:srgbClr val="000000"/>
                </a:solidFill>
                <a:latin typeface="Calibri"/>
                <a:cs typeface="Calibri"/>
              </a:rPr>
              <a:t>Candy</a:t>
            </a:r>
          </a:p>
          <a:p>
            <a:pPr>
              <a:lnSpc>
                <a:spcPts val="2070"/>
              </a:lnSpc>
            </a:pPr>
            <a:endParaRPr/>
          </a:p>
        </p:txBody>
      </p:sp>
      <p:sp>
        <p:nvSpPr>
          <p:cNvPr id="39" name="TextBox 32"/>
          <p:cNvSpPr txBox="1"/>
          <p:nvPr/>
        </p:nvSpPr>
        <p:spPr>
          <a:xfrm>
            <a:off x="6807200" y="4826000"/>
            <a:ext cx="1257300" cy="342900"/>
          </a:xfrm>
          <a:prstGeom prst="rect">
            <a:avLst/>
          </a:prstGeom>
          <a:noFill/>
        </p:spPr>
        <p:txBody>
          <a:bodyPr vert="horz" wrap="none" lIns="0" tIns="0" rIns="0" bIns="0" rtlCol="0">
            <a:spAutoFit/>
          </a:bodyPr>
          <a:lstStyle/>
          <a:p>
            <a:pPr>
              <a:lnSpc>
                <a:spcPts val="2070"/>
              </a:lnSpc>
            </a:pPr>
            <a:r>
              <a:rPr lang="en-CA" sz="1800" smtClean="0">
                <a:solidFill>
                  <a:srgbClr val="000000"/>
                </a:solidFill>
                <a:latin typeface="Calibri"/>
                <a:cs typeface="Calibri"/>
              </a:rPr>
              <a:t>Freshman</a:t>
            </a:r>
          </a:p>
          <a:p>
            <a:pPr>
              <a:lnSpc>
                <a:spcPts val="2070"/>
              </a:lnSpc>
            </a:pPr>
            <a:endParaRPr/>
          </a:p>
        </p:txBody>
      </p:sp>
      <p:sp>
        <p:nvSpPr>
          <p:cNvPr id="40" name="TextBox 33"/>
          <p:cNvSpPr txBox="1"/>
          <p:nvPr/>
        </p:nvSpPr>
        <p:spPr>
          <a:xfrm>
            <a:off x="241300" y="5575300"/>
            <a:ext cx="1739900" cy="685800"/>
          </a:xfrm>
          <a:prstGeom prst="rect">
            <a:avLst/>
          </a:prstGeom>
          <a:noFill/>
        </p:spPr>
        <p:txBody>
          <a:bodyPr vert="horz" wrap="none" lIns="0" tIns="0" rIns="0" bIns="0" rtlCol="0">
            <a:spAutoFit/>
          </a:bodyPr>
          <a:lstStyle/>
          <a:p>
            <a:pPr>
              <a:lnSpc>
                <a:spcPts val="4140"/>
              </a:lnSpc>
            </a:pPr>
            <a:r>
              <a:rPr lang="en-CA" sz="3610" b="1" smtClean="0">
                <a:solidFill>
                  <a:srgbClr val="000000"/>
                </a:solidFill>
                <a:latin typeface="Calibri Bold"/>
                <a:cs typeface="Calibri Bold"/>
              </a:rPr>
              <a:t>records</a:t>
            </a:r>
          </a:p>
          <a:p>
            <a:pPr>
              <a:lnSpc>
                <a:spcPts val="4140"/>
              </a:lnSpc>
            </a:pPr>
            <a:endParaRPr/>
          </a:p>
        </p:txBody>
      </p:sp>
      <p:sp>
        <p:nvSpPr>
          <p:cNvPr id="41" name="TextBox 34"/>
          <p:cNvSpPr txBox="1"/>
          <p:nvPr/>
        </p:nvSpPr>
        <p:spPr>
          <a:xfrm>
            <a:off x="1003300" y="6565900"/>
            <a:ext cx="889000" cy="228600"/>
          </a:xfrm>
          <a:prstGeom prst="rect">
            <a:avLst/>
          </a:prstGeom>
          <a:noFill/>
        </p:spPr>
        <p:txBody>
          <a:bodyPr vert="horz" wrap="none" lIns="0" tIns="0" rIns="0" bIns="0" rtlCol="0">
            <a:spAutoFit/>
          </a:bodyPr>
          <a:lstStyle/>
          <a:p>
            <a:pPr>
              <a:lnSpc>
                <a:spcPts val="1380"/>
              </a:lnSpc>
            </a:pPr>
            <a:r>
              <a:rPr lang="en-CA" sz="1200" smtClean="0">
                <a:solidFill>
                  <a:srgbClr val="FFFFFF"/>
                </a:solidFill>
                <a:latin typeface="Calibri"/>
                <a:cs typeface="Calibri"/>
              </a:rPr>
              <a:t>2/18/2009</a:t>
            </a:r>
          </a:p>
          <a:p>
            <a:pPr>
              <a:lnSpc>
                <a:spcPts val="1380"/>
              </a:lnSpc>
            </a:pPr>
            <a:endParaRPr/>
          </a:p>
        </p:txBody>
      </p:sp>
      <p:sp>
        <p:nvSpPr>
          <p:cNvPr id="42" name="TextBox 35"/>
          <p:cNvSpPr txBox="1"/>
          <p:nvPr/>
        </p:nvSpPr>
        <p:spPr>
          <a:xfrm>
            <a:off x="4038600" y="6565900"/>
            <a:ext cx="1270000" cy="228600"/>
          </a:xfrm>
          <a:prstGeom prst="rect">
            <a:avLst/>
          </a:prstGeom>
          <a:noFill/>
        </p:spPr>
        <p:txBody>
          <a:bodyPr vert="horz" wrap="none" lIns="0" tIns="0" rIns="0" bIns="0" rtlCol="0">
            <a:spAutoFit/>
          </a:bodyPr>
          <a:lstStyle/>
          <a:p>
            <a:pPr>
              <a:lnSpc>
                <a:spcPts val="1380"/>
              </a:lnSpc>
            </a:pPr>
            <a:r>
              <a:rPr lang="en-CA" sz="1200" smtClean="0">
                <a:solidFill>
                  <a:srgbClr val="FFFFFF"/>
                </a:solidFill>
                <a:latin typeface="Calibri"/>
                <a:cs typeface="Calibri"/>
              </a:rPr>
              <a:t>Microsoft Access</a:t>
            </a:r>
          </a:p>
          <a:p>
            <a:pPr>
              <a:lnSpc>
                <a:spcPts val="1380"/>
              </a:lnSpc>
            </a:pPr>
            <a:endParaRPr/>
          </a:p>
        </p:txBody>
      </p:sp>
      <p:sp>
        <p:nvSpPr>
          <p:cNvPr id="43" name="TextBox 36"/>
          <p:cNvSpPr txBox="1"/>
          <p:nvPr/>
        </p:nvSpPr>
        <p:spPr>
          <a:xfrm>
            <a:off x="8928100" y="6515100"/>
            <a:ext cx="457200" cy="342900"/>
          </a:xfrm>
          <a:prstGeom prst="rect">
            <a:avLst/>
          </a:prstGeom>
          <a:noFill/>
        </p:spPr>
        <p:txBody>
          <a:bodyPr vert="horz" wrap="none" lIns="0" tIns="0" rIns="0" bIns="0" rtlCol="0">
            <a:spAutoFit/>
          </a:bodyPr>
          <a:lstStyle/>
          <a:p>
            <a:pPr>
              <a:lnSpc>
                <a:spcPts val="2070"/>
              </a:lnSpc>
            </a:pPr>
            <a:r>
              <a:rPr lang="en-CA" sz="1800" smtClean="0">
                <a:solidFill>
                  <a:srgbClr val="000000"/>
                </a:solidFill>
                <a:latin typeface="Calibri"/>
                <a:cs typeface="Calibri"/>
              </a:rPr>
              <a:t>4</a:t>
            </a:r>
          </a:p>
          <a:p>
            <a:pPr>
              <a:lnSpc>
                <a:spcPts val="2070"/>
              </a:lnSpc>
            </a:pPr>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eaLnBrk="1" hangingPunct="1">
              <a:lnSpc>
                <a:spcPct val="90000"/>
              </a:lnSpc>
              <a:spcAft>
                <a:spcPct val="25000"/>
              </a:spcAft>
            </a:pPr>
            <a:r>
              <a:rPr lang="en-US" sz="2000" dirty="0" smtClean="0">
                <a:latin typeface="Arial" charset="0"/>
              </a:rPr>
              <a:t>When a database is opened, the Access window and the Database window will be displayed.</a:t>
            </a:r>
          </a:p>
          <a:p>
            <a:pPr eaLnBrk="1" hangingPunct="1">
              <a:lnSpc>
                <a:spcPct val="90000"/>
              </a:lnSpc>
              <a:spcAft>
                <a:spcPct val="25000"/>
              </a:spcAft>
            </a:pPr>
            <a:endParaRPr lang="en-US" sz="2000" dirty="0" smtClean="0">
              <a:latin typeface="Arial" charset="0"/>
            </a:endParaRPr>
          </a:p>
          <a:p>
            <a:pPr eaLnBrk="1" hangingPunct="1">
              <a:lnSpc>
                <a:spcPct val="90000"/>
              </a:lnSpc>
              <a:spcAft>
                <a:spcPct val="25000"/>
              </a:spcAft>
            </a:pPr>
            <a:r>
              <a:rPr lang="en-US" sz="2000" dirty="0" smtClean="0">
                <a:latin typeface="Arial" charset="0"/>
              </a:rPr>
              <a:t>The Access window contains a menu bar, toolbars, a task pane, and a status bar. </a:t>
            </a:r>
          </a:p>
          <a:p>
            <a:pPr eaLnBrk="1" hangingPunct="1">
              <a:lnSpc>
                <a:spcPct val="90000"/>
              </a:lnSpc>
              <a:spcAft>
                <a:spcPct val="25000"/>
              </a:spcAft>
            </a:pPr>
            <a:endParaRPr lang="en-US" sz="2000" dirty="0" smtClean="0">
              <a:latin typeface="Arial" charset="0"/>
            </a:endParaRPr>
          </a:p>
          <a:p>
            <a:pPr eaLnBrk="1" hangingPunct="1">
              <a:lnSpc>
                <a:spcPct val="90000"/>
              </a:lnSpc>
              <a:spcAft>
                <a:spcPct val="25000"/>
              </a:spcAft>
            </a:pPr>
            <a:r>
              <a:rPr lang="en-US" sz="2000" dirty="0" smtClean="0">
                <a:latin typeface="Arial" charset="0"/>
              </a:rPr>
              <a:t>In the Access window, use the task pane to create a new database or to open an existing database. </a:t>
            </a:r>
          </a:p>
          <a:p>
            <a:pPr lvl="1" eaLnBrk="1" hangingPunct="1">
              <a:lnSpc>
                <a:spcPct val="90000"/>
              </a:lnSpc>
              <a:spcAft>
                <a:spcPct val="25000"/>
              </a:spcAft>
              <a:buFont typeface="Wingdings" pitchFamily="2" charset="2"/>
              <a:buChar char="Ø"/>
            </a:pPr>
            <a:r>
              <a:rPr lang="en-US" sz="2000" dirty="0" smtClean="0">
                <a:solidFill>
                  <a:schemeClr val="tx1"/>
                </a:solidFill>
                <a:latin typeface="Arial" charset="0"/>
              </a:rPr>
              <a:t>To create a new database, make a selection from the New section of the task pane. </a:t>
            </a:r>
          </a:p>
          <a:p>
            <a:pPr lvl="1" eaLnBrk="1" hangingPunct="1">
              <a:lnSpc>
                <a:spcPct val="90000"/>
              </a:lnSpc>
              <a:spcAft>
                <a:spcPct val="25000"/>
              </a:spcAft>
              <a:buFont typeface="Wingdings" pitchFamily="2" charset="2"/>
              <a:buChar char="Ø"/>
            </a:pPr>
            <a:r>
              <a:rPr lang="en-US" sz="2000" dirty="0" smtClean="0">
                <a:solidFill>
                  <a:schemeClr val="tx1"/>
                </a:solidFill>
                <a:latin typeface="Arial" charset="0"/>
              </a:rPr>
              <a:t>To open an existing database, select from the list of Recently opened databases or from the More files option.</a:t>
            </a:r>
          </a:p>
        </p:txBody>
      </p:sp>
      <p:sp>
        <p:nvSpPr>
          <p:cNvPr id="4" name="Slide Number Placeholder 3"/>
          <p:cNvSpPr>
            <a:spLocks noGrp="1"/>
          </p:cNvSpPr>
          <p:nvPr>
            <p:ph type="sldNum" sz="quarter" idx="12"/>
          </p:nvPr>
        </p:nvSpPr>
        <p:spPr/>
        <p:txBody>
          <a:bodyPr/>
          <a:lstStyle/>
          <a:p>
            <a:pPr>
              <a:defRPr/>
            </a:pPr>
            <a:fld id="{6A6292AE-6C89-4573-BF11-8477FFCF3494}" type="slidenum">
              <a:rPr lang="ar-SA" smtClean="0"/>
              <a:pPr>
                <a:defRPr/>
              </a:pPr>
              <a:t>6</a:t>
            </a:fld>
            <a:endParaRPr lang="en-US" dirty="0"/>
          </a:p>
        </p:txBody>
      </p:sp>
      <p:sp>
        <p:nvSpPr>
          <p:cNvPr id="2" name="Title 1"/>
          <p:cNvSpPr>
            <a:spLocks noGrp="1"/>
          </p:cNvSpPr>
          <p:nvPr>
            <p:ph type="title"/>
          </p:nvPr>
        </p:nvSpPr>
        <p:spPr/>
        <p:txBody>
          <a:bodyPr/>
          <a:lstStyle/>
          <a:p>
            <a:r>
              <a:rPr lang="en-US" dirty="0" smtClean="0"/>
              <a:t>The Access Window</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eaLnBrk="1" hangingPunct="1">
              <a:lnSpc>
                <a:spcPct val="90000"/>
              </a:lnSpc>
              <a:spcAft>
                <a:spcPct val="25000"/>
              </a:spcAft>
            </a:pPr>
            <a:r>
              <a:rPr lang="en-US" sz="2000" dirty="0" smtClean="0">
                <a:latin typeface="Arial" charset="0"/>
              </a:rPr>
              <a:t>The Database window is the main control center for working with an Access database.</a:t>
            </a:r>
          </a:p>
          <a:p>
            <a:pPr eaLnBrk="1" hangingPunct="1">
              <a:lnSpc>
                <a:spcPct val="90000"/>
              </a:lnSpc>
              <a:spcAft>
                <a:spcPct val="25000"/>
              </a:spcAft>
            </a:pPr>
            <a:endParaRPr lang="en-US" sz="2000" dirty="0" smtClean="0">
              <a:latin typeface="Arial" charset="0"/>
            </a:endParaRPr>
          </a:p>
          <a:p>
            <a:pPr eaLnBrk="1" hangingPunct="1">
              <a:lnSpc>
                <a:spcPct val="90000"/>
              </a:lnSpc>
              <a:spcAft>
                <a:spcPct val="25000"/>
              </a:spcAft>
            </a:pPr>
            <a:r>
              <a:rPr lang="en-US" sz="2000" dirty="0" smtClean="0">
                <a:latin typeface="Arial" charset="0"/>
              </a:rPr>
              <a:t>The Database window contains a menu bar, one or more toolbars, an objects bar, and a groups bar.</a:t>
            </a:r>
          </a:p>
          <a:p>
            <a:pPr lvl="1" eaLnBrk="1" hangingPunct="1">
              <a:lnSpc>
                <a:spcPct val="90000"/>
              </a:lnSpc>
              <a:spcAft>
                <a:spcPct val="25000"/>
              </a:spcAft>
              <a:buFont typeface="Wingdings" pitchFamily="2" charset="2"/>
              <a:buChar char="Ø"/>
            </a:pPr>
            <a:r>
              <a:rPr lang="en-US" sz="2000" dirty="0" smtClean="0">
                <a:solidFill>
                  <a:schemeClr val="tx1"/>
                </a:solidFill>
                <a:latin typeface="Arial" charset="0"/>
              </a:rPr>
              <a:t>The Objects bar lists all the objects available in the database. </a:t>
            </a:r>
          </a:p>
          <a:p>
            <a:pPr lvl="1" eaLnBrk="1" hangingPunct="1">
              <a:lnSpc>
                <a:spcPct val="90000"/>
              </a:lnSpc>
              <a:spcAft>
                <a:spcPct val="25000"/>
              </a:spcAft>
              <a:buFont typeface="Wingdings" pitchFamily="2" charset="2"/>
              <a:buChar char="Ø"/>
            </a:pPr>
            <a:r>
              <a:rPr lang="en-US" sz="2000" dirty="0" smtClean="0">
                <a:solidFill>
                  <a:schemeClr val="tx1"/>
                </a:solidFill>
                <a:latin typeface="Arial" charset="0"/>
              </a:rPr>
              <a:t>The list of objects consists of tables, queries, forms, reports, pages, macros, and modules. </a:t>
            </a:r>
          </a:p>
          <a:p>
            <a:pPr lvl="1" eaLnBrk="1" hangingPunct="1">
              <a:lnSpc>
                <a:spcPct val="90000"/>
              </a:lnSpc>
              <a:spcAft>
                <a:spcPct val="25000"/>
              </a:spcAft>
              <a:buFont typeface="Wingdings" pitchFamily="2" charset="2"/>
              <a:buChar char="Ø"/>
            </a:pPr>
            <a:r>
              <a:rPr lang="en-US" sz="2000" dirty="0" smtClean="0">
                <a:solidFill>
                  <a:schemeClr val="tx1"/>
                </a:solidFill>
                <a:latin typeface="Arial" charset="0"/>
              </a:rPr>
              <a:t>You can click on any of the objects in the Objects bar to obtain a list of objects of that type.</a:t>
            </a:r>
          </a:p>
        </p:txBody>
      </p:sp>
      <p:sp>
        <p:nvSpPr>
          <p:cNvPr id="4" name="Slide Number Placeholder 3"/>
          <p:cNvSpPr>
            <a:spLocks noGrp="1"/>
          </p:cNvSpPr>
          <p:nvPr>
            <p:ph type="sldNum" sz="quarter" idx="12"/>
          </p:nvPr>
        </p:nvSpPr>
        <p:spPr/>
        <p:txBody>
          <a:bodyPr/>
          <a:lstStyle/>
          <a:p>
            <a:pPr>
              <a:defRPr/>
            </a:pPr>
            <a:fld id="{6A6292AE-6C89-4573-BF11-8477FFCF3494}" type="slidenum">
              <a:rPr lang="ar-SA" smtClean="0"/>
              <a:pPr>
                <a:defRPr/>
              </a:pPr>
              <a:t>7</a:t>
            </a:fld>
            <a:endParaRPr lang="en-US" dirty="0"/>
          </a:p>
        </p:txBody>
      </p:sp>
      <p:sp>
        <p:nvSpPr>
          <p:cNvPr id="2" name="Title 1"/>
          <p:cNvSpPr>
            <a:spLocks noGrp="1"/>
          </p:cNvSpPr>
          <p:nvPr>
            <p:ph type="title"/>
          </p:nvPr>
        </p:nvSpPr>
        <p:spPr/>
        <p:txBody>
          <a:bodyPr/>
          <a:lstStyle/>
          <a:p>
            <a:r>
              <a:rPr lang="en-US" dirty="0" smtClean="0"/>
              <a:t>The Database Window</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eaLnBrk="1" hangingPunct="1">
              <a:lnSpc>
                <a:spcPct val="90000"/>
              </a:lnSpc>
              <a:spcAft>
                <a:spcPct val="25000"/>
              </a:spcAft>
              <a:buFont typeface="Wingdings" pitchFamily="2" charset="2"/>
              <a:buNone/>
            </a:pPr>
            <a:r>
              <a:rPr lang="en-US" sz="2100" dirty="0" smtClean="0"/>
              <a:t>To create The Database, </a:t>
            </a:r>
          </a:p>
          <a:p>
            <a:pPr eaLnBrk="1" hangingPunct="1">
              <a:lnSpc>
                <a:spcPct val="90000"/>
              </a:lnSpc>
              <a:spcAft>
                <a:spcPct val="25000"/>
              </a:spcAft>
              <a:buFont typeface="Wingdings" pitchFamily="2" charset="2"/>
              <a:buNone/>
            </a:pPr>
            <a:endParaRPr lang="en-US" sz="1300" dirty="0" smtClean="0"/>
          </a:p>
          <a:p>
            <a:pPr lvl="1" eaLnBrk="1" hangingPunct="1">
              <a:lnSpc>
                <a:spcPct val="90000"/>
              </a:lnSpc>
              <a:spcAft>
                <a:spcPct val="25000"/>
              </a:spcAft>
              <a:buFont typeface="Wingdings" pitchFamily="2" charset="2"/>
              <a:buChar char="Ø"/>
            </a:pPr>
            <a:r>
              <a:rPr lang="en-US" sz="2200" dirty="0" smtClean="0"/>
              <a:t>Click on File Menu &gt; New</a:t>
            </a:r>
          </a:p>
          <a:p>
            <a:pPr lvl="1" eaLnBrk="1" hangingPunct="1">
              <a:lnSpc>
                <a:spcPct val="90000"/>
              </a:lnSpc>
              <a:spcAft>
                <a:spcPct val="25000"/>
              </a:spcAft>
              <a:buFont typeface="Wingdings" pitchFamily="2" charset="2"/>
              <a:buNone/>
            </a:pPr>
            <a:r>
              <a:rPr lang="en-US" sz="2200" dirty="0" smtClean="0"/>
              <a:t> </a:t>
            </a:r>
          </a:p>
          <a:p>
            <a:pPr lvl="1" eaLnBrk="1" hangingPunct="1">
              <a:lnSpc>
                <a:spcPct val="90000"/>
              </a:lnSpc>
              <a:spcAft>
                <a:spcPct val="25000"/>
              </a:spcAft>
              <a:buFont typeface="Wingdings" pitchFamily="2" charset="2"/>
              <a:buChar char="Ø"/>
            </a:pPr>
            <a:r>
              <a:rPr lang="en-US" sz="2200" dirty="0" smtClean="0"/>
              <a:t>Click on Blank Database </a:t>
            </a:r>
          </a:p>
          <a:p>
            <a:pPr lvl="1" eaLnBrk="1" hangingPunct="1">
              <a:lnSpc>
                <a:spcPct val="90000"/>
              </a:lnSpc>
              <a:spcAft>
                <a:spcPct val="25000"/>
              </a:spcAft>
              <a:buFont typeface="Wingdings" pitchFamily="2" charset="2"/>
              <a:buNone/>
            </a:pPr>
            <a:endParaRPr lang="en-US" sz="2200" dirty="0" smtClean="0"/>
          </a:p>
          <a:p>
            <a:pPr lvl="1" eaLnBrk="1" hangingPunct="1">
              <a:lnSpc>
                <a:spcPct val="90000"/>
              </a:lnSpc>
              <a:spcAft>
                <a:spcPct val="25000"/>
              </a:spcAft>
              <a:buFont typeface="Wingdings" pitchFamily="2" charset="2"/>
              <a:buChar char="Ø"/>
            </a:pPr>
            <a:r>
              <a:rPr lang="en-US" sz="2200" dirty="0" smtClean="0"/>
              <a:t>Type database filename and click on               button. The database is created. You can see database name in the title bar of the database window. </a:t>
            </a:r>
          </a:p>
        </p:txBody>
      </p:sp>
      <p:sp>
        <p:nvSpPr>
          <p:cNvPr id="4" name="Slide Number Placeholder 3"/>
          <p:cNvSpPr>
            <a:spLocks noGrp="1"/>
          </p:cNvSpPr>
          <p:nvPr>
            <p:ph type="sldNum" sz="quarter" idx="12"/>
          </p:nvPr>
        </p:nvSpPr>
        <p:spPr/>
        <p:txBody>
          <a:bodyPr/>
          <a:lstStyle/>
          <a:p>
            <a:pPr>
              <a:defRPr/>
            </a:pPr>
            <a:fld id="{6A6292AE-6C89-4573-BF11-8477FFCF3494}" type="slidenum">
              <a:rPr lang="ar-SA" smtClean="0"/>
              <a:pPr>
                <a:defRPr/>
              </a:pPr>
              <a:t>8</a:t>
            </a:fld>
            <a:endParaRPr lang="en-US"/>
          </a:p>
        </p:txBody>
      </p:sp>
      <p:sp>
        <p:nvSpPr>
          <p:cNvPr id="2" name="Title 1"/>
          <p:cNvSpPr>
            <a:spLocks noGrp="1"/>
          </p:cNvSpPr>
          <p:nvPr>
            <p:ph type="title"/>
          </p:nvPr>
        </p:nvSpPr>
        <p:spPr/>
        <p:txBody>
          <a:bodyPr/>
          <a:lstStyle/>
          <a:p>
            <a:r>
              <a:rPr lang="en-US" dirty="0" smtClean="0"/>
              <a:t>To Create New Database</a:t>
            </a:r>
            <a:endParaRPr lang="en-US" dirty="0"/>
          </a:p>
        </p:txBody>
      </p:sp>
      <p:pic>
        <p:nvPicPr>
          <p:cNvPr id="5" name="Picture 8"/>
          <p:cNvPicPr>
            <a:picLocks noChangeAspect="1" noChangeArrowheads="1"/>
          </p:cNvPicPr>
          <p:nvPr/>
        </p:nvPicPr>
        <p:blipFill>
          <a:blip r:embed="rId2" cstate="print"/>
          <a:srcRect/>
          <a:stretch>
            <a:fillRect/>
          </a:stretch>
        </p:blipFill>
        <p:spPr bwMode="auto">
          <a:xfrm>
            <a:off x="5148064" y="3789040"/>
            <a:ext cx="990600" cy="247650"/>
          </a:xfrm>
          <a:prstGeom prst="rect">
            <a:avLst/>
          </a:prstGeom>
          <a:noFill/>
          <a:ln w="9525">
            <a:noFill/>
            <a:miter lim="800000"/>
            <a:headEnd/>
            <a:tailEnd/>
          </a:ln>
        </p:spPr>
      </p:pic>
      <p:sp>
        <p:nvSpPr>
          <p:cNvPr id="6" name="Line 6"/>
          <p:cNvSpPr>
            <a:spLocks noChangeShapeType="1"/>
          </p:cNvSpPr>
          <p:nvPr/>
        </p:nvSpPr>
        <p:spPr bwMode="auto">
          <a:xfrm flipH="1">
            <a:off x="4067944" y="3026296"/>
            <a:ext cx="762000" cy="0"/>
          </a:xfrm>
          <a:prstGeom prst="line">
            <a:avLst/>
          </a:prstGeom>
          <a:noFill/>
          <a:ln w="9525">
            <a:solidFill>
              <a:srgbClr val="FF0000"/>
            </a:solidFill>
            <a:round/>
            <a:headEnd type="triangle" w="med" len="med"/>
            <a:tailEnd/>
          </a:ln>
        </p:spPr>
        <p:txBody>
          <a:bodyPr/>
          <a:lstStyle/>
          <a:p>
            <a:endParaRPr lang="en-US"/>
          </a:p>
        </p:txBody>
      </p:sp>
      <p:pic>
        <p:nvPicPr>
          <p:cNvPr id="7" name="صورة 9"/>
          <p:cNvPicPr>
            <a:picLocks noChangeAspect="1" noChangeArrowheads="1"/>
          </p:cNvPicPr>
          <p:nvPr/>
        </p:nvPicPr>
        <p:blipFill>
          <a:blip r:embed="rId3" cstate="print"/>
          <a:srcRect l="14629" t="9969" r="66011" b="65594"/>
          <a:stretch>
            <a:fillRect/>
          </a:stretch>
        </p:blipFill>
        <p:spPr bwMode="auto">
          <a:xfrm>
            <a:off x="4829944" y="2492896"/>
            <a:ext cx="1447800"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eaLnBrk="1" hangingPunct="1">
              <a:lnSpc>
                <a:spcPct val="90000"/>
              </a:lnSpc>
              <a:spcAft>
                <a:spcPct val="25000"/>
              </a:spcAft>
              <a:buFont typeface="Wingdings" pitchFamily="2" charset="2"/>
              <a:buNone/>
            </a:pPr>
            <a:r>
              <a:rPr lang="en-US" sz="1700" dirty="0" smtClean="0"/>
              <a:t>To create new table, follow the following steps: </a:t>
            </a:r>
          </a:p>
          <a:p>
            <a:pPr lvl="1" eaLnBrk="1" hangingPunct="1">
              <a:lnSpc>
                <a:spcPct val="90000"/>
              </a:lnSpc>
              <a:spcAft>
                <a:spcPct val="25000"/>
              </a:spcAft>
              <a:buFont typeface="Wingdings" pitchFamily="2" charset="2"/>
              <a:buChar char="Ø"/>
            </a:pPr>
            <a:r>
              <a:rPr lang="en-US" sz="1700" dirty="0" smtClean="0"/>
              <a:t>Click on </a:t>
            </a:r>
            <a:r>
              <a:rPr lang="en-US" sz="1700" b="1" dirty="0" smtClean="0">
                <a:solidFill>
                  <a:srgbClr val="006600"/>
                </a:solidFill>
              </a:rPr>
              <a:t>Create </a:t>
            </a:r>
            <a:r>
              <a:rPr lang="en-US" sz="1700" dirty="0" smtClean="0"/>
              <a:t>on the menu bar.</a:t>
            </a:r>
          </a:p>
          <a:p>
            <a:pPr lvl="1" eaLnBrk="1" hangingPunct="1">
              <a:lnSpc>
                <a:spcPct val="90000"/>
              </a:lnSpc>
              <a:spcAft>
                <a:spcPct val="25000"/>
              </a:spcAft>
              <a:buFont typeface="Wingdings" pitchFamily="2" charset="2"/>
              <a:buChar char="Ø"/>
            </a:pPr>
            <a:r>
              <a:rPr lang="en-US" sz="1700" dirty="0" smtClean="0"/>
              <a:t>Click on </a:t>
            </a:r>
            <a:r>
              <a:rPr lang="en-US" sz="1700" b="1" dirty="0" smtClean="0">
                <a:solidFill>
                  <a:srgbClr val="006600"/>
                </a:solidFill>
              </a:rPr>
              <a:t>‘Table Design’</a:t>
            </a:r>
            <a:r>
              <a:rPr lang="en-US" sz="1700" dirty="0" smtClean="0"/>
              <a:t> </a:t>
            </a:r>
          </a:p>
          <a:p>
            <a:pPr lvl="1" eaLnBrk="1" hangingPunct="1">
              <a:lnSpc>
                <a:spcPct val="90000"/>
              </a:lnSpc>
              <a:spcAft>
                <a:spcPct val="25000"/>
              </a:spcAft>
              <a:buFont typeface="Wingdings" pitchFamily="2" charset="2"/>
              <a:buNone/>
            </a:pPr>
            <a:endParaRPr lang="en-US" sz="1700" dirty="0" smtClean="0"/>
          </a:p>
          <a:p>
            <a:pPr lvl="1" eaLnBrk="1" hangingPunct="1">
              <a:lnSpc>
                <a:spcPct val="90000"/>
              </a:lnSpc>
              <a:spcAft>
                <a:spcPct val="25000"/>
              </a:spcAft>
              <a:buFont typeface="Wingdings" pitchFamily="2" charset="2"/>
              <a:buNone/>
            </a:pPr>
            <a:endParaRPr lang="en-US" sz="1700" dirty="0" smtClean="0"/>
          </a:p>
          <a:p>
            <a:pPr lvl="1" eaLnBrk="1" hangingPunct="1">
              <a:lnSpc>
                <a:spcPct val="90000"/>
              </a:lnSpc>
              <a:spcAft>
                <a:spcPct val="25000"/>
              </a:spcAft>
              <a:buFont typeface="Wingdings" pitchFamily="2" charset="2"/>
              <a:buNone/>
            </a:pPr>
            <a:endParaRPr lang="en-US" sz="1700" dirty="0" smtClean="0"/>
          </a:p>
          <a:p>
            <a:pPr lvl="1" eaLnBrk="1" hangingPunct="1">
              <a:lnSpc>
                <a:spcPct val="90000"/>
              </a:lnSpc>
              <a:spcAft>
                <a:spcPct val="25000"/>
              </a:spcAft>
              <a:buFont typeface="Wingdings" pitchFamily="2" charset="2"/>
              <a:buNone/>
            </a:pPr>
            <a:endParaRPr lang="en-US" sz="1700" dirty="0" smtClean="0"/>
          </a:p>
          <a:p>
            <a:pPr lvl="1" eaLnBrk="1" hangingPunct="1">
              <a:lnSpc>
                <a:spcPct val="90000"/>
              </a:lnSpc>
              <a:spcAft>
                <a:spcPct val="25000"/>
              </a:spcAft>
              <a:buFont typeface="Wingdings" pitchFamily="2" charset="2"/>
              <a:buNone/>
            </a:pPr>
            <a:endParaRPr lang="en-US" sz="1700" dirty="0"/>
          </a:p>
          <a:p>
            <a:pPr lvl="1" eaLnBrk="1" hangingPunct="1">
              <a:lnSpc>
                <a:spcPct val="90000"/>
              </a:lnSpc>
              <a:spcAft>
                <a:spcPct val="25000"/>
              </a:spcAft>
              <a:buFont typeface="Wingdings" pitchFamily="2" charset="2"/>
              <a:buNone/>
            </a:pPr>
            <a:endParaRPr lang="en-US" sz="1700" dirty="0" smtClean="0"/>
          </a:p>
          <a:p>
            <a:pPr lvl="1" eaLnBrk="1" hangingPunct="1">
              <a:lnSpc>
                <a:spcPct val="90000"/>
              </a:lnSpc>
              <a:spcAft>
                <a:spcPct val="25000"/>
              </a:spcAft>
              <a:buFont typeface="Wingdings" pitchFamily="2" charset="2"/>
              <a:buNone/>
            </a:pPr>
            <a:endParaRPr lang="en-US" sz="1700" dirty="0" smtClean="0"/>
          </a:p>
          <a:p>
            <a:pPr lvl="1" eaLnBrk="1" hangingPunct="1">
              <a:lnSpc>
                <a:spcPct val="90000"/>
              </a:lnSpc>
              <a:spcAft>
                <a:spcPct val="25000"/>
              </a:spcAft>
              <a:buFont typeface="Wingdings" pitchFamily="2" charset="2"/>
              <a:buChar char="Ø"/>
            </a:pPr>
            <a:r>
              <a:rPr lang="en-US" sz="1700" dirty="0" smtClean="0"/>
              <a:t>When completed, then click on Save. Type </a:t>
            </a:r>
            <a:r>
              <a:rPr lang="en-US" sz="1700" dirty="0" smtClean="0">
                <a:solidFill>
                  <a:srgbClr val="006600"/>
                </a:solidFill>
              </a:rPr>
              <a:t>Table name</a:t>
            </a:r>
            <a:r>
              <a:rPr lang="en-US" sz="1700" dirty="0" smtClean="0"/>
              <a:t> and click on </a:t>
            </a:r>
            <a:r>
              <a:rPr lang="en-US" sz="1700" dirty="0" smtClean="0">
                <a:solidFill>
                  <a:srgbClr val="006600"/>
                </a:solidFill>
              </a:rPr>
              <a:t>OK</a:t>
            </a:r>
            <a:r>
              <a:rPr lang="en-US" sz="1700" dirty="0" smtClean="0"/>
              <a:t>.  </a:t>
            </a:r>
          </a:p>
        </p:txBody>
      </p:sp>
      <p:sp>
        <p:nvSpPr>
          <p:cNvPr id="4" name="Slide Number Placeholder 3"/>
          <p:cNvSpPr>
            <a:spLocks noGrp="1"/>
          </p:cNvSpPr>
          <p:nvPr>
            <p:ph type="sldNum" sz="quarter" idx="12"/>
          </p:nvPr>
        </p:nvSpPr>
        <p:spPr/>
        <p:txBody>
          <a:bodyPr/>
          <a:lstStyle/>
          <a:p>
            <a:pPr>
              <a:defRPr/>
            </a:pPr>
            <a:fld id="{6A6292AE-6C89-4573-BF11-8477FFCF3494}" type="slidenum">
              <a:rPr lang="ar-SA" smtClean="0"/>
              <a:pPr>
                <a:defRPr/>
              </a:pPr>
              <a:t>9</a:t>
            </a:fld>
            <a:endParaRPr lang="en-US"/>
          </a:p>
        </p:txBody>
      </p:sp>
      <p:sp>
        <p:nvSpPr>
          <p:cNvPr id="2" name="Title 1"/>
          <p:cNvSpPr>
            <a:spLocks noGrp="1"/>
          </p:cNvSpPr>
          <p:nvPr>
            <p:ph type="title"/>
          </p:nvPr>
        </p:nvSpPr>
        <p:spPr/>
        <p:txBody>
          <a:bodyPr>
            <a:normAutofit fontScale="90000"/>
          </a:bodyPr>
          <a:lstStyle/>
          <a:p>
            <a:r>
              <a:rPr lang="en-US" dirty="0" smtClean="0"/>
              <a:t>To Create New Table in Database</a:t>
            </a:r>
          </a:p>
        </p:txBody>
      </p:sp>
      <p:pic>
        <p:nvPicPr>
          <p:cNvPr id="5" name="صورة 7"/>
          <p:cNvPicPr>
            <a:picLocks noChangeAspect="1" noChangeArrowheads="1"/>
          </p:cNvPicPr>
          <p:nvPr/>
        </p:nvPicPr>
        <p:blipFill rotWithShape="1">
          <a:blip r:embed="rId2" cstate="print"/>
          <a:srcRect l="7638" r="82921" b="79420"/>
          <a:stretch/>
        </p:blipFill>
        <p:spPr bwMode="auto">
          <a:xfrm>
            <a:off x="6553200" y="1447800"/>
            <a:ext cx="1016318" cy="762000"/>
          </a:xfrm>
          <a:prstGeom prst="rect">
            <a:avLst/>
          </a:prstGeom>
          <a:noFill/>
          <a:ln w="9525">
            <a:noFill/>
            <a:miter lim="800000"/>
            <a:headEnd/>
            <a:tailEnd/>
          </a:ln>
        </p:spPr>
      </p:pic>
      <p:pic>
        <p:nvPicPr>
          <p:cNvPr id="6" name="صورة 9"/>
          <p:cNvPicPr>
            <a:picLocks noChangeAspect="1" noChangeArrowheads="1"/>
          </p:cNvPicPr>
          <p:nvPr/>
        </p:nvPicPr>
        <p:blipFill rotWithShape="1">
          <a:blip r:embed="rId3" cstate="print"/>
          <a:srcRect l="39758" t="25401" r="39847" b="56914"/>
          <a:stretch/>
        </p:blipFill>
        <p:spPr bwMode="auto">
          <a:xfrm>
            <a:off x="3667760" y="5450304"/>
            <a:ext cx="2346960" cy="914400"/>
          </a:xfrm>
          <a:prstGeom prst="rect">
            <a:avLst/>
          </a:prstGeom>
          <a:noFill/>
          <a:ln w="9525">
            <a:noFill/>
            <a:miter lim="800000"/>
            <a:headEnd/>
            <a:tailEnd/>
          </a:ln>
        </p:spPr>
      </p:pic>
      <p:pic>
        <p:nvPicPr>
          <p:cNvPr id="7" name="صورة 10"/>
          <p:cNvPicPr>
            <a:picLocks noChangeAspect="1" noChangeArrowheads="1"/>
          </p:cNvPicPr>
          <p:nvPr/>
        </p:nvPicPr>
        <p:blipFill>
          <a:blip r:embed="rId4" cstate="print"/>
          <a:srcRect/>
          <a:stretch>
            <a:fillRect/>
          </a:stretch>
        </p:blipFill>
        <p:spPr bwMode="auto">
          <a:xfrm>
            <a:off x="4343400" y="2362200"/>
            <a:ext cx="4171157" cy="2397125"/>
          </a:xfrm>
          <a:prstGeom prst="rect">
            <a:avLst/>
          </a:prstGeom>
          <a:noFill/>
          <a:ln w="9525">
            <a:noFill/>
            <a:miter lim="800000"/>
            <a:headEnd/>
            <a:tailEnd/>
          </a:ln>
        </p:spPr>
      </p:pic>
      <p:sp>
        <p:nvSpPr>
          <p:cNvPr id="8" name="TextBox 7"/>
          <p:cNvSpPr txBox="1"/>
          <p:nvPr/>
        </p:nvSpPr>
        <p:spPr>
          <a:xfrm>
            <a:off x="838200" y="2466390"/>
            <a:ext cx="3352800" cy="1508105"/>
          </a:xfrm>
          <a:prstGeom prst="rect">
            <a:avLst/>
          </a:prstGeom>
          <a:noFill/>
        </p:spPr>
        <p:txBody>
          <a:bodyPr wrap="square" rtlCol="0">
            <a:spAutoFit/>
          </a:bodyPr>
          <a:lstStyle/>
          <a:p>
            <a:pPr marL="285750" lvl="1" indent="-285750">
              <a:buClr>
                <a:schemeClr val="bg2">
                  <a:lumMod val="50000"/>
                </a:schemeClr>
              </a:buClr>
              <a:buFont typeface="Wingdings" panose="05000000000000000000" pitchFamily="2" charset="2"/>
              <a:buChar char="Ø"/>
            </a:pPr>
            <a:r>
              <a:rPr lang="en-US" sz="1700" dirty="0">
                <a:latin typeface="+mn-lt"/>
              </a:rPr>
              <a:t>Type fieldnames and select data type in front of each fieldname (as shown in the following figure). </a:t>
            </a:r>
          </a:p>
          <a:p>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EDC9E8F16C52745B0D8A325122033F7" ma:contentTypeVersion="0" ma:contentTypeDescription="Create a new document." ma:contentTypeScope="" ma:versionID="f211043ea28f3ad5f501e83fe3a9cfe2">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CB6E2A9F-59E3-4113-90BC-90E076D7DE7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554C3698-D7EF-41BA-9457-F079BF93E821}">
  <ds:schemaRefs>
    <ds:schemaRef ds:uri="http://schemas.microsoft.com/sharepoint/v3/contenttype/forms"/>
  </ds:schemaRefs>
</ds:datastoreItem>
</file>

<file path=customXml/itemProps3.xml><?xml version="1.0" encoding="utf-8"?>
<ds:datastoreItem xmlns:ds="http://schemas.openxmlformats.org/officeDocument/2006/customXml" ds:itemID="{CD3A84AE-4FC8-4BC7-B5C2-1209AA96ABBB}">
  <ds:schemaRefs>
    <ds:schemaRef ds:uri="http://purl.org/dc/dcmitype/"/>
    <ds:schemaRef ds:uri="http://purl.org/dc/terms/"/>
    <ds:schemaRef ds:uri="http://www.w3.org/XML/1998/namespace"/>
    <ds:schemaRef ds:uri="http://schemas.microsoft.com/office/2006/documentManagement/types"/>
    <ds:schemaRef ds:uri="http://schemas.openxmlformats.org/package/2006/metadata/core-properties"/>
    <ds:schemaRef ds:uri="http://schemas.microsoft.com/office/2006/metadata/properties"/>
    <ds:schemaRef ds:uri="http://purl.org/dc/elements/1.1/"/>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Concourse</Template>
  <TotalTime>14819</TotalTime>
  <Words>2296</Words>
  <Application>Microsoft Office PowerPoint</Application>
  <PresentationFormat>On-screen Show (4:3)</PresentationFormat>
  <Paragraphs>335</Paragraphs>
  <Slides>39</Slides>
  <Notes>0</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Concourse</vt:lpstr>
      <vt:lpstr> King Saud University College of Business Administration Management Information Systems  </vt:lpstr>
      <vt:lpstr>Overview</vt:lpstr>
      <vt:lpstr>What is a MS Access? </vt:lpstr>
      <vt:lpstr>Access Terminology</vt:lpstr>
      <vt:lpstr>Access Terminology (cont)</vt:lpstr>
      <vt:lpstr>The Access Window</vt:lpstr>
      <vt:lpstr>The Database Window</vt:lpstr>
      <vt:lpstr>To Create New Database</vt:lpstr>
      <vt:lpstr>To Create New Table in Database</vt:lpstr>
      <vt:lpstr>Setting Field Properties</vt:lpstr>
      <vt:lpstr>Field Properties</vt:lpstr>
      <vt:lpstr>Open an Access Database Table</vt:lpstr>
      <vt:lpstr>Data Sheet View of Table</vt:lpstr>
      <vt:lpstr>To Create New Query in Database</vt:lpstr>
      <vt:lpstr>PowerPoint Presentation</vt:lpstr>
      <vt:lpstr>Fields Selection in Query</vt:lpstr>
      <vt:lpstr>Data Sheet View of Query</vt:lpstr>
      <vt:lpstr>Create Query Design</vt:lpstr>
      <vt:lpstr>PowerPoint Presentation</vt:lpstr>
      <vt:lpstr>Criteria in Query</vt:lpstr>
      <vt:lpstr>Parameter Query</vt:lpstr>
      <vt:lpstr>Relational Database Management System</vt:lpstr>
      <vt:lpstr>PowerPoint Presentation</vt:lpstr>
      <vt:lpstr>Creating Relationships Between Tables</vt:lpstr>
      <vt:lpstr>PowerPoint Presentation</vt:lpstr>
      <vt:lpstr>Relating Two Tables</vt:lpstr>
      <vt:lpstr>PowerPoint Presentation</vt:lpstr>
      <vt:lpstr>Creating Forms in Database</vt:lpstr>
      <vt:lpstr>Form Wizard</vt:lpstr>
      <vt:lpstr>Creating Form (Cont)</vt:lpstr>
      <vt:lpstr>Creating Reports in Database</vt:lpstr>
      <vt:lpstr>Create a Report Using the Report Wizard</vt:lpstr>
      <vt:lpstr>Steps in Creating a Report </vt:lpstr>
      <vt:lpstr>Grouping Report Data</vt:lpstr>
      <vt:lpstr>Sorting Report Data</vt:lpstr>
      <vt:lpstr>Choose a Report Layout</vt:lpstr>
      <vt:lpstr>Choose a Report Style</vt:lpstr>
      <vt:lpstr>Preview and Print a Report</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Administrator</dc:creator>
  <cp:lastModifiedBy>Nourah A Albanamy</cp:lastModifiedBy>
  <cp:revision>489</cp:revision>
  <dcterms:created xsi:type="dcterms:W3CDTF">1998-09-30T12:51:12Z</dcterms:created>
  <dcterms:modified xsi:type="dcterms:W3CDTF">2018-10-08T05:22:56Z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0x0101003EDC9E8F16C52745B0D8A325122033F7</vt:lpwstr>
  </property>
</Properties>
</file>