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jpeg" ContentType="image/jpeg"/>
  <Default Extension="xml" ContentType="application/xml"/>
  <Override PartName="/ppt/presentation.xml" ContentType="application/vnd.openxmlformats-officedocument.presentationml.presentation.main+xml"/>
  <Override PartName="/ppt/slides/slide68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39.xml" ContentType="application/vnd.openxmlformats-officedocument.presentationml.slide+xml"/>
  <Override PartName="/ppt/slides/slide38.xml" ContentType="application/vnd.openxmlformats-officedocument.presentationml.slide+xml"/>
  <Override PartName="/ppt/slides/slide37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0.xml" ContentType="application/vnd.openxmlformats-officedocument.presentationml.slide+xml"/>
  <Override PartName="/ppt/slides/slide59.xml" ContentType="application/vnd.openxmlformats-officedocument.presentationml.slide+xml"/>
  <Override PartName="/ppt/slides/slide58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69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71.xml" ContentType="application/vnd.openxmlformats-officedocument.presentationml.slide+xml"/>
  <Override PartName="/ppt/slides/slide70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7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13.xml" ContentType="application/vnd.openxmlformats-officedocument.presentationml.slide+xml"/>
  <Override PartName="/ppt/slides/slide21.xml" ContentType="application/vnd.openxmlformats-officedocument.presentationml.slide+xml"/>
  <Override PartName="/ppt/slides/slide26.xml" ContentType="application/vnd.openxmlformats-officedocument.presentationml.slide+xml"/>
  <Override PartName="/ppt/slides/slide19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0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  <p:sldId id="264" r:id="rId6"/>
    <p:sldId id="265" r:id="rId7"/>
    <p:sldId id="266" r:id="rId8"/>
    <p:sldId id="287" r:id="rId9"/>
    <p:sldId id="285" r:id="rId10"/>
    <p:sldId id="286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332" r:id="rId26"/>
    <p:sldId id="282" r:id="rId27"/>
    <p:sldId id="283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8" r:id="rId37"/>
    <p:sldId id="296" r:id="rId38"/>
    <p:sldId id="297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5" r:id="rId56"/>
    <p:sldId id="316" r:id="rId57"/>
    <p:sldId id="317" r:id="rId58"/>
    <p:sldId id="318" r:id="rId59"/>
    <p:sldId id="319" r:id="rId60"/>
    <p:sldId id="320" r:id="rId61"/>
    <p:sldId id="321" r:id="rId62"/>
    <p:sldId id="322" r:id="rId63"/>
    <p:sldId id="323" r:id="rId64"/>
    <p:sldId id="324" r:id="rId65"/>
    <p:sldId id="325" r:id="rId66"/>
    <p:sldId id="326" r:id="rId67"/>
    <p:sldId id="327" r:id="rId68"/>
    <p:sldId id="328" r:id="rId69"/>
    <p:sldId id="329" r:id="rId70"/>
    <p:sldId id="330" r:id="rId71"/>
    <p:sldId id="331" r:id="rId7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E898"/>
    <a:srgbClr val="3D6799"/>
    <a:srgbClr val="39608F"/>
    <a:srgbClr val="426EA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535" autoAdjust="0"/>
    <p:restoredTop sz="94660"/>
  </p:normalViewPr>
  <p:slideViewPr>
    <p:cSldViewPr>
      <p:cViewPr varScale="1">
        <p:scale>
          <a:sx n="97" d="100"/>
          <a:sy n="97" d="100"/>
        </p:scale>
        <p:origin x="-6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79" Type="http://schemas.openxmlformats.org/officeDocument/2006/relationships/customXml" Target="../customXml/item3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customXml" Target="../customXml/item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78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4768A-E99A-4227-A9CE-1E5753497BF9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15992-A52A-407F-B4B0-2A71ECFB68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4768A-E99A-4227-A9CE-1E5753497BF9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15992-A52A-407F-B4B0-2A71ECFB68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4768A-E99A-4227-A9CE-1E5753497BF9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15992-A52A-407F-B4B0-2A71ECFB68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4768A-E99A-4227-A9CE-1E5753497BF9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15992-A52A-407F-B4B0-2A71ECFB68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4768A-E99A-4227-A9CE-1E5753497BF9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15992-A52A-407F-B4B0-2A71ECFB68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4768A-E99A-4227-A9CE-1E5753497BF9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15992-A52A-407F-B4B0-2A71ECFB68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4768A-E99A-4227-A9CE-1E5753497BF9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15992-A52A-407F-B4B0-2A71ECFB68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4768A-E99A-4227-A9CE-1E5753497BF9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15992-A52A-407F-B4B0-2A71ECFB68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4768A-E99A-4227-A9CE-1E5753497BF9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15992-A52A-407F-B4B0-2A71ECFB68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4768A-E99A-4227-A9CE-1E5753497BF9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15992-A52A-407F-B4B0-2A71ECFB68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4768A-E99A-4227-A9CE-1E5753497BF9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15992-A52A-407F-B4B0-2A71ECFB68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D4768A-E99A-4227-A9CE-1E5753497BF9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C15992-A52A-407F-B4B0-2A71ECFB686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hyperlink" Target="http://somee.com/" TargetMode="Externa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bhari.somee.com/abc/" TargetMode="Externa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مجموعة 9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grpSp>
          <p:nvGrpSpPr>
            <p:cNvPr id="8" name="مجموعة 7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9144000" cy="685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4" name="مستطيل مستدير الزوايا 3"/>
              <p:cNvSpPr/>
              <p:nvPr/>
            </p:nvSpPr>
            <p:spPr>
              <a:xfrm>
                <a:off x="152400" y="4054763"/>
                <a:ext cx="2133600" cy="157019"/>
              </a:xfrm>
              <a:prstGeom prst="round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" name="رابط كسهم مستقيم 5"/>
              <p:cNvCxnSpPr/>
              <p:nvPr/>
            </p:nvCxnSpPr>
            <p:spPr>
              <a:xfrm rot="5400000">
                <a:off x="1447800" y="3505200"/>
                <a:ext cx="609600" cy="457200"/>
              </a:xfrm>
              <a:prstGeom prst="straightConnector1">
                <a:avLst/>
              </a:prstGeom>
              <a:ln w="28575"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5602" name="Picture 2"/>
            <p:cNvPicPr>
              <a:picLocks noChangeAspect="1" noChangeArrowheads="1"/>
            </p:cNvPicPr>
            <p:nvPr/>
          </p:nvPicPr>
          <p:blipFill>
            <a:blip r:embed="rId3"/>
            <a:srcRect l="5405" t="28756" r="18919" b="8571"/>
            <a:stretch>
              <a:fillRect/>
            </a:stretch>
          </p:blipFill>
          <p:spPr bwMode="auto">
            <a:xfrm>
              <a:off x="2362200" y="2743200"/>
              <a:ext cx="1066800" cy="2089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8" name="Picture 6" descr="C:\Users\hisham\AppData\Local\Temp\SNAGHTML671702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0"/>
            <a:ext cx="8920975" cy="6858000"/>
          </a:xfrm>
          <a:prstGeom prst="rect">
            <a:avLst/>
          </a:prstGeom>
          <a:noFill/>
        </p:spPr>
      </p:pic>
      <p:sp>
        <p:nvSpPr>
          <p:cNvPr id="9" name="مستطيل مستدير الزوايا 8"/>
          <p:cNvSpPr/>
          <p:nvPr/>
        </p:nvSpPr>
        <p:spPr>
          <a:xfrm>
            <a:off x="8534400" y="304800"/>
            <a:ext cx="457200" cy="6858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1" name="رابط كسهم مستقيم 10"/>
          <p:cNvCxnSpPr/>
          <p:nvPr/>
        </p:nvCxnSpPr>
        <p:spPr>
          <a:xfrm rot="5400000" flipH="1" flipV="1">
            <a:off x="6286500" y="1104900"/>
            <a:ext cx="2438400" cy="20574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hisham\AppData\Local\Temp\SNAGHTML673c8d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0"/>
            <a:ext cx="8920975" cy="6858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7467600" y="1143000"/>
            <a:ext cx="16764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C:\Users\hisham\AppData\Local\Temp\SNAGHTML679aa5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25" y="0"/>
            <a:ext cx="892097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hisham\AppData\Local\Temp\SNAGHTML67bc0b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0"/>
            <a:ext cx="8915400" cy="6853713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4191000" y="2438400"/>
            <a:ext cx="6096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C:\Users\hisham\AppData\Local\Temp\SNAGHTML68156c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0"/>
            <a:ext cx="8915400" cy="6853714"/>
          </a:xfrm>
          <a:prstGeom prst="rect">
            <a:avLst/>
          </a:prstGeom>
          <a:noFill/>
        </p:spPr>
      </p:pic>
      <p:sp>
        <p:nvSpPr>
          <p:cNvPr id="4" name="مستطيل مستدير الزوايا 3"/>
          <p:cNvSpPr/>
          <p:nvPr/>
        </p:nvSpPr>
        <p:spPr>
          <a:xfrm>
            <a:off x="7543800" y="990600"/>
            <a:ext cx="1447800" cy="6858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8077200" y="304800"/>
            <a:ext cx="5334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hisham\AppData\Local\Temp\SNAGHTML73fb6b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0"/>
            <a:ext cx="8920976" cy="6858000"/>
          </a:xfrm>
          <a:prstGeom prst="rect">
            <a:avLst/>
          </a:prstGeom>
          <a:noFill/>
        </p:spPr>
      </p:pic>
      <p:sp>
        <p:nvSpPr>
          <p:cNvPr id="3" name="مستطيل مستدير الزوايا 2"/>
          <p:cNvSpPr/>
          <p:nvPr/>
        </p:nvSpPr>
        <p:spPr>
          <a:xfrm>
            <a:off x="4876800" y="1905000"/>
            <a:ext cx="2514600" cy="1524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4648200" y="4343400"/>
            <a:ext cx="3048000" cy="22860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hisham\AppData\Local\Temp\SNAGHTML743db4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0"/>
            <a:ext cx="8920977" cy="6858000"/>
          </a:xfrm>
          <a:prstGeom prst="rect">
            <a:avLst/>
          </a:prstGeom>
          <a:noFill/>
        </p:spPr>
      </p:pic>
      <p:sp>
        <p:nvSpPr>
          <p:cNvPr id="3" name="مستطيل مستدير الزوايا 2"/>
          <p:cNvSpPr/>
          <p:nvPr/>
        </p:nvSpPr>
        <p:spPr>
          <a:xfrm>
            <a:off x="5029200" y="1406012"/>
            <a:ext cx="2362200" cy="117987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4648200" y="4343400"/>
            <a:ext cx="3048000" cy="23622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hisham\AppData\Local\Temp\SNAGHTML746002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25" y="0"/>
            <a:ext cx="8920975" cy="6858000"/>
          </a:xfrm>
          <a:prstGeom prst="rect">
            <a:avLst/>
          </a:prstGeom>
          <a:noFill/>
        </p:spPr>
      </p:pic>
      <p:sp>
        <p:nvSpPr>
          <p:cNvPr id="3" name="مستطيل مستدير الزوايا 2"/>
          <p:cNvSpPr/>
          <p:nvPr/>
        </p:nvSpPr>
        <p:spPr>
          <a:xfrm>
            <a:off x="5098026" y="1524001"/>
            <a:ext cx="2362200" cy="132736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4648200" y="4343400"/>
            <a:ext cx="3048000" cy="2514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421" y="0"/>
            <a:ext cx="857277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304800" y="5638800"/>
            <a:ext cx="1676400" cy="142875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t="6165" b="4946"/>
          <a:stretch>
            <a:fillRect/>
          </a:stretch>
        </p:blipFill>
        <p:spPr bwMode="auto">
          <a:xfrm>
            <a:off x="0" y="68826"/>
            <a:ext cx="9144000" cy="6636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5410200" y="1066800"/>
            <a:ext cx="2133600" cy="88207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hisham\AppData\Local\Temp\SNAGHTML75d99c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25" y="0"/>
            <a:ext cx="8920975" cy="6858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1295400" y="2514600"/>
            <a:ext cx="609600" cy="304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hisham\AppData\Local\Temp\SNAGHTML75f675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685800"/>
            <a:ext cx="7658100" cy="4953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hisham\AppData\Local\Temp\SNAGHTML75fdb4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838200"/>
            <a:ext cx="7658100" cy="4953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hisham\AppData\Local\Temp\SNAGHTML7609d4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838200"/>
            <a:ext cx="7658100" cy="4953001"/>
          </a:xfrm>
          <a:prstGeom prst="rect">
            <a:avLst/>
          </a:prstGeom>
          <a:noFill/>
        </p:spPr>
      </p:pic>
      <p:sp>
        <p:nvSpPr>
          <p:cNvPr id="3" name="مستطيل مستدير الزوايا 2"/>
          <p:cNvSpPr/>
          <p:nvPr/>
        </p:nvSpPr>
        <p:spPr>
          <a:xfrm>
            <a:off x="3733800" y="4495800"/>
            <a:ext cx="1828800" cy="3810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1219200" y="1676400"/>
            <a:ext cx="762000" cy="76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hisham\AppData\Local\Temp\SNAGHTML762f9f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-1"/>
            <a:ext cx="8915400" cy="68537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3886200" y="381000"/>
            <a:ext cx="1524648" cy="120032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ar-SA" dirty="0" smtClean="0"/>
              <a:t>نقوم بنسخ الملف</a:t>
            </a:r>
          </a:p>
          <a:p>
            <a:pPr algn="ctr"/>
            <a:r>
              <a:rPr lang="en-US" dirty="0" smtClean="0"/>
              <a:t>student.mdb</a:t>
            </a:r>
          </a:p>
          <a:p>
            <a:pPr algn="ctr"/>
            <a:r>
              <a:rPr lang="ar-SA" dirty="0" smtClean="0"/>
              <a:t>إلى المجلد</a:t>
            </a:r>
            <a:endParaRPr lang="en-US" dirty="0" smtClean="0"/>
          </a:p>
          <a:p>
            <a:pPr algn="ctr"/>
            <a:r>
              <a:rPr lang="en-US" dirty="0" err="1" smtClean="0"/>
              <a:t>a</a:t>
            </a:r>
            <a:r>
              <a:rPr lang="en-US" dirty="0" err="1" smtClean="0"/>
              <a:t>bc</a:t>
            </a:r>
            <a:r>
              <a:rPr lang="en-US" dirty="0" smtClean="0"/>
              <a:t>/</a:t>
            </a:r>
            <a:r>
              <a:rPr lang="en-US" dirty="0" err="1" smtClean="0"/>
              <a:t>App_Data</a:t>
            </a:r>
            <a:endParaRPr lang="ar-SA" dirty="0"/>
          </a:p>
        </p:txBody>
      </p:sp>
      <p:grpSp>
        <p:nvGrpSpPr>
          <p:cNvPr id="6" name="مجموعة 5"/>
          <p:cNvGrpSpPr/>
          <p:nvPr/>
        </p:nvGrpSpPr>
        <p:grpSpPr>
          <a:xfrm>
            <a:off x="5086350" y="2133600"/>
            <a:ext cx="4057650" cy="4191000"/>
            <a:chOff x="3962400" y="1981200"/>
            <a:chExt cx="4514850" cy="4495800"/>
          </a:xfrm>
        </p:grpSpPr>
        <p:pic>
          <p:nvPicPr>
            <p:cNvPr id="84994" name="Picture 2" descr="C:\Users\hisham\AppData\Local\Temp\SNAGHTML122989c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038600" y="1981200"/>
              <a:ext cx="4438650" cy="4495800"/>
            </a:xfrm>
            <a:prstGeom prst="rect">
              <a:avLst/>
            </a:prstGeom>
            <a:noFill/>
          </p:spPr>
        </p:pic>
        <p:sp>
          <p:nvSpPr>
            <p:cNvPr id="4" name="مستطيل مستدير الزوايا 3"/>
            <p:cNvSpPr/>
            <p:nvPr/>
          </p:nvSpPr>
          <p:spPr>
            <a:xfrm>
              <a:off x="3962400" y="3276600"/>
              <a:ext cx="2743200" cy="22860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5" name="مستطيل مستدير الزوايا 4"/>
            <p:cNvSpPr/>
            <p:nvPr/>
          </p:nvSpPr>
          <p:spPr>
            <a:xfrm>
              <a:off x="6705600" y="3124200"/>
              <a:ext cx="1219200" cy="106680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grpSp>
        <p:nvGrpSpPr>
          <p:cNvPr id="10" name="مجموعة 9"/>
          <p:cNvGrpSpPr/>
          <p:nvPr/>
        </p:nvGrpSpPr>
        <p:grpSpPr>
          <a:xfrm>
            <a:off x="457200" y="2209800"/>
            <a:ext cx="3912031" cy="3962400"/>
            <a:chOff x="457200" y="2209800"/>
            <a:chExt cx="3912031" cy="3962400"/>
          </a:xfrm>
        </p:grpSpPr>
        <p:pic>
          <p:nvPicPr>
            <p:cNvPr id="84996" name="Picture 4" descr="C:\Users\hisham\AppData\Local\Temp\SNAGHTML124b926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7200" y="2209800"/>
              <a:ext cx="3912031" cy="3962400"/>
            </a:xfrm>
            <a:prstGeom prst="rect">
              <a:avLst/>
            </a:prstGeom>
            <a:noFill/>
          </p:spPr>
        </p:pic>
        <p:sp>
          <p:nvSpPr>
            <p:cNvPr id="8" name="مستطيل مستدير الزوايا 7"/>
            <p:cNvSpPr/>
            <p:nvPr/>
          </p:nvSpPr>
          <p:spPr>
            <a:xfrm>
              <a:off x="609600" y="3547068"/>
              <a:ext cx="2465408" cy="171234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9" name="مستطيل مستدير الزوايا 8"/>
            <p:cNvSpPr/>
            <p:nvPr/>
          </p:nvSpPr>
          <p:spPr>
            <a:xfrm>
              <a:off x="2971800" y="3200400"/>
              <a:ext cx="1066800" cy="30480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isham\AppData\Local\Temp\SNAGHTML766e65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24" y="0"/>
            <a:ext cx="892097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hisham\AppData\Local\Temp\SNAGHTML769411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24" y="0"/>
            <a:ext cx="8920976" cy="6858000"/>
          </a:xfrm>
          <a:prstGeom prst="rect">
            <a:avLst/>
          </a:prstGeom>
          <a:noFill/>
        </p:spPr>
      </p:pic>
      <p:sp>
        <p:nvSpPr>
          <p:cNvPr id="4" name="مستطيل مستدير الزوايا 3"/>
          <p:cNvSpPr/>
          <p:nvPr/>
        </p:nvSpPr>
        <p:spPr>
          <a:xfrm>
            <a:off x="2590800" y="1887794"/>
            <a:ext cx="3810000" cy="226141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4724400" y="4876800"/>
            <a:ext cx="9144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C:\Users\hisham\AppData\Local\Temp\SNAGHTML76d6e0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24" y="0"/>
            <a:ext cx="8920976" cy="6858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-304800" y="381000"/>
            <a:ext cx="6858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C:\Users\hisham\AppData\Local\Temp\SNAGHTML7718e7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23" y="0"/>
            <a:ext cx="8920977" cy="6858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0" y="990600"/>
            <a:ext cx="1066800" cy="228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شكل بيضاوي 2"/>
          <p:cNvSpPr/>
          <p:nvPr/>
        </p:nvSpPr>
        <p:spPr>
          <a:xfrm>
            <a:off x="0" y="3200400"/>
            <a:ext cx="3048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مجموعة 4"/>
          <p:cNvGrpSpPr/>
          <p:nvPr/>
        </p:nvGrpSpPr>
        <p:grpSpPr>
          <a:xfrm>
            <a:off x="0" y="0"/>
            <a:ext cx="9144000" cy="6715126"/>
            <a:chOff x="0" y="66674"/>
            <a:chExt cx="9144000" cy="671512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/>
            <a:srcRect t="4297" b="3906"/>
            <a:stretch>
              <a:fillRect/>
            </a:stretch>
          </p:blipFill>
          <p:spPr bwMode="auto">
            <a:xfrm>
              <a:off x="0" y="66674"/>
              <a:ext cx="9144000" cy="6715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/>
            <a:srcRect l="10651" t="63335" r="77474" b="34743"/>
            <a:stretch>
              <a:fillRect/>
            </a:stretch>
          </p:blipFill>
          <p:spPr bwMode="auto">
            <a:xfrm>
              <a:off x="1014413" y="3476625"/>
              <a:ext cx="1085850" cy="128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" name="شكل بيضاوي 5"/>
          <p:cNvSpPr/>
          <p:nvPr/>
        </p:nvSpPr>
        <p:spPr>
          <a:xfrm>
            <a:off x="0" y="3200400"/>
            <a:ext cx="3048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C:\Users\hisham\AppData\Local\Temp\SNAGHTML773353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24" y="0"/>
            <a:ext cx="892097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C:\Users\hisham\AppData\Local\Temp\SNAGHTML774063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24" y="0"/>
            <a:ext cx="892097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C:\Users\hisham\AppData\Local\Temp\SNAGHTML7762c8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23" y="0"/>
            <a:ext cx="8920977" cy="6858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0" y="1143000"/>
            <a:ext cx="914400" cy="228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C:\Users\hisham\AppData\Local\Temp\SNAGHTML777fee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24" y="0"/>
            <a:ext cx="8920976" cy="6858000"/>
          </a:xfrm>
          <a:prstGeom prst="rect">
            <a:avLst/>
          </a:prstGeom>
          <a:noFill/>
        </p:spPr>
      </p:pic>
      <p:sp>
        <p:nvSpPr>
          <p:cNvPr id="3" name="مستطيل مستدير الزوايا 2"/>
          <p:cNvSpPr/>
          <p:nvPr/>
        </p:nvSpPr>
        <p:spPr>
          <a:xfrm>
            <a:off x="6858000" y="6096000"/>
            <a:ext cx="2057400" cy="228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900" name="Picture 4" descr="C:\Users\hisham\AppData\Local\Temp\SNAGHTML77b17b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25" y="0"/>
            <a:ext cx="8920975" cy="6858000"/>
          </a:xfrm>
          <a:prstGeom prst="rect">
            <a:avLst/>
          </a:prstGeom>
          <a:noFill/>
        </p:spPr>
      </p:pic>
      <p:sp>
        <p:nvSpPr>
          <p:cNvPr id="5" name="مستطيل مستدير الزوايا 4"/>
          <p:cNvSpPr/>
          <p:nvPr/>
        </p:nvSpPr>
        <p:spPr>
          <a:xfrm>
            <a:off x="6934200" y="5987845"/>
            <a:ext cx="2057400" cy="14748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C:\Users\hisham\AppData\Local\Temp\SNAGHTML77d591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25" y="0"/>
            <a:ext cx="8920975" cy="6858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2362200" y="6324600"/>
            <a:ext cx="6858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112152"/>
            <a:ext cx="8959669" cy="6593448"/>
          </a:xfrm>
          <a:prstGeom prst="rect">
            <a:avLst/>
          </a:prstGeom>
          <a:noFill/>
          <a:ln w="12700" cmpd="sng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838200"/>
            <a:ext cx="2581275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ستطيل 4"/>
          <p:cNvSpPr/>
          <p:nvPr/>
        </p:nvSpPr>
        <p:spPr>
          <a:xfrm rot="19525748">
            <a:off x="3533796" y="1751856"/>
            <a:ext cx="20485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Default.aspx</a:t>
            </a:r>
            <a:endParaRPr lang="ar-SA" sz="28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76200"/>
            <a:ext cx="9144000" cy="667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50" b="1" dirty="0" smtClean="0"/>
              <a:t>&lt;%@ Page Language="VB" </a:t>
            </a:r>
            <a:r>
              <a:rPr lang="en-US" sz="750" b="1" dirty="0" err="1" smtClean="0"/>
              <a:t>AutoEventWireup</a:t>
            </a:r>
            <a:r>
              <a:rPr lang="en-US" sz="750" b="1" dirty="0" smtClean="0"/>
              <a:t>="false" </a:t>
            </a:r>
            <a:r>
              <a:rPr lang="en-US" sz="750" b="1" dirty="0" err="1" smtClean="0"/>
              <a:t>CodeFile</a:t>
            </a:r>
            <a:r>
              <a:rPr lang="en-US" sz="750" b="1" dirty="0" smtClean="0"/>
              <a:t>="</a:t>
            </a:r>
            <a:r>
              <a:rPr lang="en-US" sz="750" b="1" dirty="0" err="1" smtClean="0"/>
              <a:t>Default.aspx.vb</a:t>
            </a:r>
            <a:r>
              <a:rPr lang="en-US" sz="750" b="1" dirty="0" smtClean="0"/>
              <a:t>" Inherits="_Default" %&gt;</a:t>
            </a:r>
          </a:p>
          <a:p>
            <a:endParaRPr lang="en-US" sz="750" b="1" dirty="0" smtClean="0"/>
          </a:p>
          <a:p>
            <a:r>
              <a:rPr lang="en-US" sz="750" b="1" dirty="0" smtClean="0"/>
              <a:t>&lt;!DOCTYPE html PUBLIC "-//W3C//DTD XHTML 1.0 Transitional//EN" "http://www.w3.org/TR/xhtml1/DTD/xhtml1-transitional.dtd"&gt;</a:t>
            </a:r>
          </a:p>
          <a:p>
            <a:endParaRPr lang="en-US" sz="750" b="1" dirty="0" smtClean="0"/>
          </a:p>
          <a:p>
            <a:r>
              <a:rPr lang="en-US" sz="750" b="1" dirty="0" smtClean="0"/>
              <a:t>&lt;html </a:t>
            </a:r>
            <a:r>
              <a:rPr lang="en-US" sz="750" b="1" dirty="0" err="1" smtClean="0"/>
              <a:t>xmlns</a:t>
            </a:r>
            <a:r>
              <a:rPr lang="en-US" sz="750" b="1" dirty="0" smtClean="0"/>
              <a:t>="http://www.w3.org/1999/xhtml"&gt;</a:t>
            </a:r>
          </a:p>
          <a:p>
            <a:r>
              <a:rPr lang="en-US" sz="750" b="1" dirty="0" smtClean="0"/>
              <a:t>&lt;head </a:t>
            </a:r>
            <a:r>
              <a:rPr lang="en-US" sz="750" b="1" dirty="0" err="1" smtClean="0"/>
              <a:t>runat</a:t>
            </a:r>
            <a:r>
              <a:rPr lang="en-US" sz="750" b="1" dirty="0" smtClean="0"/>
              <a:t>="server"&gt;</a:t>
            </a:r>
          </a:p>
          <a:p>
            <a:r>
              <a:rPr lang="en-US" sz="750" b="1" dirty="0" smtClean="0"/>
              <a:t>    &lt;title&gt;Untitled Page&lt;/title&gt;</a:t>
            </a:r>
          </a:p>
          <a:p>
            <a:r>
              <a:rPr lang="en-US" sz="750" b="1" dirty="0" smtClean="0"/>
              <a:t>    &lt;style type="text/</a:t>
            </a:r>
            <a:r>
              <a:rPr lang="en-US" sz="750" b="1" dirty="0" err="1" smtClean="0"/>
              <a:t>css</a:t>
            </a:r>
            <a:r>
              <a:rPr lang="en-US" sz="750" b="1" dirty="0" smtClean="0"/>
              <a:t>"&gt;</a:t>
            </a:r>
          </a:p>
          <a:p>
            <a:r>
              <a:rPr lang="en-US" sz="750" b="1" dirty="0" smtClean="0"/>
              <a:t>        .style1</a:t>
            </a:r>
          </a:p>
          <a:p>
            <a:r>
              <a:rPr lang="en-US" sz="750" b="1" dirty="0" smtClean="0"/>
              <a:t>        {</a:t>
            </a:r>
          </a:p>
          <a:p>
            <a:r>
              <a:rPr lang="en-US" sz="750" b="1" dirty="0" smtClean="0"/>
              <a:t>            width: 100%;</a:t>
            </a:r>
          </a:p>
          <a:p>
            <a:r>
              <a:rPr lang="en-US" sz="750" b="1" dirty="0" smtClean="0"/>
              <a:t>        }</a:t>
            </a:r>
          </a:p>
          <a:p>
            <a:r>
              <a:rPr lang="en-US" sz="750" b="1" dirty="0" smtClean="0"/>
              <a:t>        .style2</a:t>
            </a:r>
          </a:p>
          <a:p>
            <a:r>
              <a:rPr lang="en-US" sz="750" b="1" dirty="0" smtClean="0"/>
              <a:t>        {</a:t>
            </a:r>
          </a:p>
          <a:p>
            <a:r>
              <a:rPr lang="en-US" sz="750" b="1" dirty="0" smtClean="0"/>
              <a:t>            width: 172px;</a:t>
            </a:r>
          </a:p>
          <a:p>
            <a:r>
              <a:rPr lang="en-US" sz="750" b="1" dirty="0" smtClean="0"/>
              <a:t>        }</a:t>
            </a:r>
          </a:p>
          <a:p>
            <a:r>
              <a:rPr lang="en-US" sz="750" b="1" dirty="0" smtClean="0"/>
              <a:t>    &lt;/style&gt;</a:t>
            </a:r>
          </a:p>
          <a:p>
            <a:r>
              <a:rPr lang="en-US" sz="750" b="1" dirty="0" smtClean="0"/>
              <a:t>&lt;/head&gt;</a:t>
            </a:r>
          </a:p>
          <a:p>
            <a:r>
              <a:rPr lang="en-US" sz="750" b="1" dirty="0" smtClean="0"/>
              <a:t>&lt;body&gt;</a:t>
            </a:r>
          </a:p>
          <a:p>
            <a:r>
              <a:rPr lang="en-US" sz="750" b="1" dirty="0" smtClean="0"/>
              <a:t>    &lt;form id="form1" </a:t>
            </a:r>
            <a:r>
              <a:rPr lang="en-US" sz="750" b="1" dirty="0" err="1" smtClean="0"/>
              <a:t>runat</a:t>
            </a:r>
            <a:r>
              <a:rPr lang="en-US" sz="750" b="1" dirty="0" smtClean="0"/>
              <a:t>="server"&gt;</a:t>
            </a:r>
          </a:p>
          <a:p>
            <a:r>
              <a:rPr lang="en-US" sz="750" b="1" dirty="0" smtClean="0"/>
              <a:t>    &lt;div&gt;</a:t>
            </a:r>
          </a:p>
          <a:p>
            <a:r>
              <a:rPr lang="en-US" sz="750" b="1" dirty="0" smtClean="0"/>
              <a:t>    </a:t>
            </a:r>
          </a:p>
          <a:p>
            <a:r>
              <a:rPr lang="en-US" sz="750" b="1" dirty="0" smtClean="0"/>
              <a:t>    &lt;/div&gt;</a:t>
            </a:r>
          </a:p>
          <a:p>
            <a:r>
              <a:rPr lang="en-US" sz="750" b="1" dirty="0" smtClean="0"/>
              <a:t>    &lt;table class="style1"&gt;</a:t>
            </a:r>
          </a:p>
          <a:p>
            <a:r>
              <a:rPr lang="en-US" sz="750" b="1" dirty="0" smtClean="0"/>
              <a:t>        &lt;</a:t>
            </a:r>
            <a:r>
              <a:rPr lang="en-US" sz="750" b="1" dirty="0" err="1" smtClean="0"/>
              <a:t>tr</a:t>
            </a:r>
            <a:r>
              <a:rPr lang="en-US" sz="750" b="1" dirty="0" smtClean="0"/>
              <a:t>&gt;</a:t>
            </a:r>
          </a:p>
          <a:p>
            <a:r>
              <a:rPr lang="en-US" sz="750" b="1" dirty="0" smtClean="0"/>
              <a:t>            &lt;td class="style2"&gt;</a:t>
            </a:r>
          </a:p>
          <a:p>
            <a:r>
              <a:rPr lang="en-US" sz="750" b="1" dirty="0" smtClean="0"/>
              <a:t>                </a:t>
            </a:r>
            <a:r>
              <a:rPr lang="en-US" sz="750" b="1" dirty="0" err="1" smtClean="0"/>
              <a:t>FirstName</a:t>
            </a:r>
            <a:r>
              <a:rPr lang="en-US" sz="750" b="1" dirty="0" smtClean="0"/>
              <a:t>&lt;/td&gt;</a:t>
            </a:r>
          </a:p>
          <a:p>
            <a:r>
              <a:rPr lang="en-US" sz="750" b="1" dirty="0" smtClean="0"/>
              <a:t>            &lt;td&gt;</a:t>
            </a:r>
          </a:p>
          <a:p>
            <a:r>
              <a:rPr lang="en-US" sz="750" b="1" dirty="0" smtClean="0"/>
              <a:t>                &lt;</a:t>
            </a:r>
            <a:r>
              <a:rPr lang="en-US" sz="750" b="1" dirty="0" err="1" smtClean="0"/>
              <a:t>asp:TextBox</a:t>
            </a:r>
            <a:r>
              <a:rPr lang="en-US" sz="750" b="1" dirty="0" smtClean="0"/>
              <a:t> ID="TextBox1" </a:t>
            </a:r>
            <a:r>
              <a:rPr lang="en-US" sz="750" b="1" dirty="0" err="1" smtClean="0"/>
              <a:t>runat</a:t>
            </a:r>
            <a:r>
              <a:rPr lang="en-US" sz="750" b="1" dirty="0" smtClean="0"/>
              <a:t>="server"&gt;&lt;/</a:t>
            </a:r>
            <a:r>
              <a:rPr lang="en-US" sz="750" b="1" dirty="0" err="1" smtClean="0"/>
              <a:t>asp:TextBox</a:t>
            </a:r>
            <a:r>
              <a:rPr lang="en-US" sz="750" b="1" dirty="0" smtClean="0"/>
              <a:t>&gt;</a:t>
            </a:r>
          </a:p>
          <a:p>
            <a:r>
              <a:rPr lang="en-US" sz="750" b="1" dirty="0" smtClean="0"/>
              <a:t>            &lt;/td&gt;</a:t>
            </a:r>
          </a:p>
          <a:p>
            <a:r>
              <a:rPr lang="en-US" sz="750" b="1" dirty="0" smtClean="0"/>
              <a:t>        &lt;/</a:t>
            </a:r>
            <a:r>
              <a:rPr lang="en-US" sz="750" b="1" dirty="0" err="1" smtClean="0"/>
              <a:t>tr</a:t>
            </a:r>
            <a:r>
              <a:rPr lang="en-US" sz="750" b="1" dirty="0" smtClean="0"/>
              <a:t>&gt;</a:t>
            </a:r>
          </a:p>
          <a:p>
            <a:r>
              <a:rPr lang="en-US" sz="750" b="1" dirty="0" smtClean="0"/>
              <a:t>        &lt;</a:t>
            </a:r>
            <a:r>
              <a:rPr lang="en-US" sz="750" b="1" dirty="0" err="1" smtClean="0"/>
              <a:t>tr</a:t>
            </a:r>
            <a:r>
              <a:rPr lang="en-US" sz="750" b="1" dirty="0" smtClean="0"/>
              <a:t>&gt;</a:t>
            </a:r>
          </a:p>
          <a:p>
            <a:r>
              <a:rPr lang="en-US" sz="750" b="1" dirty="0" smtClean="0"/>
              <a:t>            &lt;td class="style2"&gt;</a:t>
            </a:r>
          </a:p>
          <a:p>
            <a:r>
              <a:rPr lang="en-US" sz="750" b="1" dirty="0" smtClean="0"/>
              <a:t>                Surname&lt;/td&gt;</a:t>
            </a:r>
          </a:p>
          <a:p>
            <a:r>
              <a:rPr lang="en-US" sz="750" b="1" dirty="0" smtClean="0"/>
              <a:t>            &lt;td&gt;</a:t>
            </a:r>
          </a:p>
          <a:p>
            <a:r>
              <a:rPr lang="en-US" sz="750" b="1" dirty="0" smtClean="0"/>
              <a:t>                &lt;</a:t>
            </a:r>
            <a:r>
              <a:rPr lang="en-US" sz="750" b="1" dirty="0" err="1" smtClean="0"/>
              <a:t>asp:TextBox</a:t>
            </a:r>
            <a:r>
              <a:rPr lang="en-US" sz="750" b="1" dirty="0" smtClean="0"/>
              <a:t> ID="TextBox2" </a:t>
            </a:r>
            <a:r>
              <a:rPr lang="en-US" sz="750" b="1" dirty="0" err="1" smtClean="0"/>
              <a:t>runat</a:t>
            </a:r>
            <a:r>
              <a:rPr lang="en-US" sz="750" b="1" dirty="0" smtClean="0"/>
              <a:t>="server"&gt;&lt;/</a:t>
            </a:r>
            <a:r>
              <a:rPr lang="en-US" sz="750" b="1" dirty="0" err="1" smtClean="0"/>
              <a:t>asp:TextBox</a:t>
            </a:r>
            <a:r>
              <a:rPr lang="en-US" sz="750" b="1" dirty="0" smtClean="0"/>
              <a:t>&gt;</a:t>
            </a:r>
          </a:p>
          <a:p>
            <a:r>
              <a:rPr lang="en-US" sz="750" b="1" dirty="0" smtClean="0"/>
              <a:t>            &lt;/td&gt;</a:t>
            </a:r>
          </a:p>
          <a:p>
            <a:r>
              <a:rPr lang="en-US" sz="750" b="1" dirty="0" smtClean="0"/>
              <a:t>        &lt;/</a:t>
            </a:r>
            <a:r>
              <a:rPr lang="en-US" sz="750" b="1" dirty="0" err="1" smtClean="0"/>
              <a:t>tr</a:t>
            </a:r>
            <a:r>
              <a:rPr lang="en-US" sz="750" b="1" dirty="0" smtClean="0"/>
              <a:t>&gt;</a:t>
            </a:r>
          </a:p>
          <a:p>
            <a:r>
              <a:rPr lang="en-US" sz="750" b="1" dirty="0" smtClean="0"/>
              <a:t>        &lt;</a:t>
            </a:r>
            <a:r>
              <a:rPr lang="en-US" sz="750" b="1" dirty="0" err="1" smtClean="0"/>
              <a:t>tr</a:t>
            </a:r>
            <a:r>
              <a:rPr lang="en-US" sz="750" b="1" dirty="0" smtClean="0"/>
              <a:t>&gt;</a:t>
            </a:r>
          </a:p>
          <a:p>
            <a:r>
              <a:rPr lang="en-US" sz="750" b="1" dirty="0" smtClean="0"/>
              <a:t>            &lt;td class="style2"&gt;</a:t>
            </a:r>
          </a:p>
          <a:p>
            <a:r>
              <a:rPr lang="en-US" sz="750" b="1" dirty="0" smtClean="0"/>
              <a:t>                Subject&lt;/td&gt;</a:t>
            </a:r>
          </a:p>
          <a:p>
            <a:r>
              <a:rPr lang="en-US" sz="750" b="1" dirty="0" smtClean="0"/>
              <a:t>            &lt;td&gt;</a:t>
            </a:r>
          </a:p>
          <a:p>
            <a:r>
              <a:rPr lang="en-US" sz="750" b="1" dirty="0" smtClean="0"/>
              <a:t>                &lt;</a:t>
            </a:r>
            <a:r>
              <a:rPr lang="en-US" sz="750" b="1" dirty="0" err="1" smtClean="0"/>
              <a:t>asp:TextBox</a:t>
            </a:r>
            <a:r>
              <a:rPr lang="en-US" sz="750" b="1" dirty="0" smtClean="0"/>
              <a:t> ID="TextBox3" </a:t>
            </a:r>
            <a:r>
              <a:rPr lang="en-US" sz="750" b="1" dirty="0" err="1" smtClean="0"/>
              <a:t>runat</a:t>
            </a:r>
            <a:r>
              <a:rPr lang="en-US" sz="750" b="1" dirty="0" smtClean="0"/>
              <a:t>="server"&gt;&lt;/</a:t>
            </a:r>
            <a:r>
              <a:rPr lang="en-US" sz="750" b="1" dirty="0" err="1" smtClean="0"/>
              <a:t>asp:TextBox</a:t>
            </a:r>
            <a:r>
              <a:rPr lang="en-US" sz="750" b="1" dirty="0" smtClean="0"/>
              <a:t>&gt;</a:t>
            </a:r>
          </a:p>
          <a:p>
            <a:r>
              <a:rPr lang="en-US" sz="750" b="1" dirty="0" smtClean="0"/>
              <a:t>            &lt;/td&gt;</a:t>
            </a:r>
          </a:p>
          <a:p>
            <a:r>
              <a:rPr lang="en-US" sz="750" b="1" dirty="0" smtClean="0"/>
              <a:t>        &lt;/</a:t>
            </a:r>
            <a:r>
              <a:rPr lang="en-US" sz="750" b="1" dirty="0" err="1" smtClean="0"/>
              <a:t>tr</a:t>
            </a:r>
            <a:r>
              <a:rPr lang="en-US" sz="750" b="1" dirty="0" smtClean="0"/>
              <a:t>&gt;</a:t>
            </a:r>
          </a:p>
          <a:p>
            <a:r>
              <a:rPr lang="en-US" sz="750" b="1" dirty="0" smtClean="0"/>
              <a:t>        &lt;</a:t>
            </a:r>
            <a:r>
              <a:rPr lang="en-US" sz="750" b="1" dirty="0" err="1" smtClean="0"/>
              <a:t>tr</a:t>
            </a:r>
            <a:r>
              <a:rPr lang="en-US" sz="750" b="1" dirty="0" smtClean="0"/>
              <a:t>&gt;</a:t>
            </a:r>
          </a:p>
          <a:p>
            <a:r>
              <a:rPr lang="en-US" sz="750" b="1" dirty="0" smtClean="0"/>
              <a:t>            &lt;td class="style2"&gt;</a:t>
            </a:r>
          </a:p>
          <a:p>
            <a:r>
              <a:rPr lang="en-US" sz="750" b="1" dirty="0" smtClean="0"/>
              <a:t>                &amp;</a:t>
            </a:r>
            <a:r>
              <a:rPr lang="en-US" sz="750" b="1" dirty="0" err="1" smtClean="0"/>
              <a:t>nbsp</a:t>
            </a:r>
            <a:r>
              <a:rPr lang="en-US" sz="750" b="1" dirty="0" smtClean="0"/>
              <a:t>;&lt;/td&gt;</a:t>
            </a:r>
          </a:p>
          <a:p>
            <a:r>
              <a:rPr lang="en-US" sz="750" b="1" dirty="0" smtClean="0"/>
              <a:t>            &lt;td&gt;</a:t>
            </a:r>
          </a:p>
          <a:p>
            <a:r>
              <a:rPr lang="en-US" sz="750" b="1" dirty="0" smtClean="0"/>
              <a:t>                &lt;</a:t>
            </a:r>
            <a:r>
              <a:rPr lang="en-US" sz="750" b="1" dirty="0" err="1" smtClean="0"/>
              <a:t>asp:Button</a:t>
            </a:r>
            <a:r>
              <a:rPr lang="en-US" sz="750" b="1" dirty="0" smtClean="0"/>
              <a:t> ID="Button1" </a:t>
            </a:r>
            <a:r>
              <a:rPr lang="en-US" sz="750" b="1" dirty="0" err="1" smtClean="0"/>
              <a:t>runat</a:t>
            </a:r>
            <a:r>
              <a:rPr lang="en-US" sz="750" b="1" dirty="0" smtClean="0"/>
              <a:t>="server" Text="Insert" /&gt;</a:t>
            </a:r>
          </a:p>
          <a:p>
            <a:r>
              <a:rPr lang="en-US" sz="750" b="1" dirty="0" smtClean="0"/>
              <a:t>            &lt;/td&gt;</a:t>
            </a:r>
          </a:p>
          <a:p>
            <a:r>
              <a:rPr lang="en-US" sz="750" b="1" dirty="0" smtClean="0"/>
              <a:t>        &lt;/</a:t>
            </a:r>
            <a:r>
              <a:rPr lang="en-US" sz="750" b="1" dirty="0" err="1" smtClean="0"/>
              <a:t>tr</a:t>
            </a:r>
            <a:r>
              <a:rPr lang="en-US" sz="750" b="1" dirty="0" smtClean="0"/>
              <a:t>&gt;</a:t>
            </a:r>
          </a:p>
          <a:p>
            <a:r>
              <a:rPr lang="en-US" sz="750" b="1" dirty="0" smtClean="0"/>
              <a:t>    &lt;/table&gt;</a:t>
            </a:r>
          </a:p>
          <a:p>
            <a:r>
              <a:rPr lang="en-US" sz="750" b="1" dirty="0" smtClean="0"/>
              <a:t>    &lt;/form&gt;</a:t>
            </a:r>
          </a:p>
          <a:p>
            <a:r>
              <a:rPr lang="en-US" sz="750" b="1" dirty="0" smtClean="0"/>
              <a:t>&lt;/body&gt;</a:t>
            </a:r>
          </a:p>
          <a:p>
            <a:r>
              <a:rPr lang="en-US" sz="750" b="1" dirty="0" smtClean="0"/>
              <a:t>&lt;/html&gt;</a:t>
            </a:r>
            <a:endParaRPr lang="en-US" sz="750" b="1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400" y="838200"/>
            <a:ext cx="2581275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 rot="19525748">
            <a:off x="3533796" y="1751856"/>
            <a:ext cx="20485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Default.aspx</a:t>
            </a:r>
            <a:endParaRPr lang="ar-SA" sz="28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 rot="19646372">
            <a:off x="4388836" y="2571403"/>
            <a:ext cx="12134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As text</a:t>
            </a:r>
            <a:endParaRPr lang="ar-SA" sz="28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hisham\AppData\Local\Temp\SNAGHTML48432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0"/>
            <a:ext cx="8915400" cy="6853713"/>
          </a:xfrm>
          <a:prstGeom prst="rect">
            <a:avLst/>
          </a:prstGeom>
          <a:noFill/>
        </p:spPr>
      </p:pic>
      <p:sp>
        <p:nvSpPr>
          <p:cNvPr id="5" name="مستطيل 4"/>
          <p:cNvSpPr/>
          <p:nvPr/>
        </p:nvSpPr>
        <p:spPr>
          <a:xfrm>
            <a:off x="7543800" y="501444"/>
            <a:ext cx="1447800" cy="125115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شكل بيضاوي 5"/>
          <p:cNvSpPr/>
          <p:nvPr/>
        </p:nvSpPr>
        <p:spPr>
          <a:xfrm>
            <a:off x="7543800" y="1066800"/>
            <a:ext cx="152400" cy="152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hisham\AppData\Local\Temp\SNAGHTML4bc66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"/>
            <a:ext cx="8915400" cy="6853714"/>
          </a:xfrm>
          <a:prstGeom prst="rect">
            <a:avLst/>
          </a:prstGeom>
          <a:noFill/>
        </p:spPr>
      </p:pic>
      <p:sp>
        <p:nvSpPr>
          <p:cNvPr id="5" name="مستطيل 4"/>
          <p:cNvSpPr/>
          <p:nvPr/>
        </p:nvSpPr>
        <p:spPr>
          <a:xfrm>
            <a:off x="7452852" y="776748"/>
            <a:ext cx="1310148" cy="67105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شكل بيضاوي 2"/>
          <p:cNvSpPr/>
          <p:nvPr/>
        </p:nvSpPr>
        <p:spPr>
          <a:xfrm>
            <a:off x="5867400" y="2609850"/>
            <a:ext cx="838200" cy="17145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5638800" y="4310063"/>
            <a:ext cx="762000" cy="338137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grpSp>
        <p:nvGrpSpPr>
          <p:cNvPr id="6" name="مجموعة 5"/>
          <p:cNvGrpSpPr/>
          <p:nvPr/>
        </p:nvGrpSpPr>
        <p:grpSpPr>
          <a:xfrm>
            <a:off x="8363" y="76200"/>
            <a:ext cx="9135637" cy="6705600"/>
            <a:chOff x="8363" y="152400"/>
            <a:chExt cx="9135637" cy="670560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/>
            <a:srcRect t="4488" b="3761"/>
            <a:stretch>
              <a:fillRect/>
            </a:stretch>
          </p:blipFill>
          <p:spPr bwMode="auto">
            <a:xfrm>
              <a:off x="8363" y="152400"/>
              <a:ext cx="9135637" cy="6705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/>
            <a:srcRect l="10651" t="63335" r="77474" b="34743"/>
            <a:stretch>
              <a:fillRect/>
            </a:stretch>
          </p:blipFill>
          <p:spPr bwMode="auto">
            <a:xfrm>
              <a:off x="1009650" y="3543300"/>
              <a:ext cx="1085850" cy="128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2" name="Picture 6" descr="C:\Users\hisham\AppData\Local\Temp\SNAGHTML5288d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0"/>
            <a:ext cx="8915400" cy="6853714"/>
          </a:xfrm>
          <a:prstGeom prst="rect">
            <a:avLst/>
          </a:prstGeom>
          <a:noFill/>
        </p:spPr>
      </p:pic>
      <p:sp>
        <p:nvSpPr>
          <p:cNvPr id="5" name="مستطيل مستدير الزوايا 4"/>
          <p:cNvSpPr/>
          <p:nvPr/>
        </p:nvSpPr>
        <p:spPr>
          <a:xfrm>
            <a:off x="7543800" y="1327355"/>
            <a:ext cx="1472381" cy="167148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hisham\AppData\Local\Temp\SNAGHTMLdbe08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25" y="0"/>
            <a:ext cx="892097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hisham\AppData\Local\Temp\SNAGHTMLe02fab.PNG"/>
          <p:cNvPicPr>
            <a:picLocks noChangeAspect="1" noChangeArrowheads="1"/>
          </p:cNvPicPr>
          <p:nvPr/>
        </p:nvPicPr>
        <p:blipFill>
          <a:blip r:embed="rId2"/>
          <a:srcRect t="4474" r="5154" b="61039"/>
          <a:stretch>
            <a:fillRect/>
          </a:stretch>
        </p:blipFill>
        <p:spPr bwMode="auto">
          <a:xfrm>
            <a:off x="0" y="2100105"/>
            <a:ext cx="9115778" cy="2548095"/>
          </a:xfrm>
          <a:prstGeom prst="rect">
            <a:avLst/>
          </a:prstGeom>
          <a:noFill/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4389" y="0"/>
            <a:ext cx="1789611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3124200" y="381000"/>
            <a:ext cx="24947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Default.aspx.vb</a:t>
            </a:r>
            <a:endParaRPr lang="ar-SA" sz="2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914400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Imports </a:t>
            </a:r>
            <a:r>
              <a:rPr lang="en-US" sz="1400" dirty="0" err="1" smtClean="0"/>
              <a:t>System.Data</a:t>
            </a:r>
            <a:endParaRPr lang="en-US" sz="1400" dirty="0" smtClean="0"/>
          </a:p>
          <a:p>
            <a:r>
              <a:rPr lang="en-US" sz="1400" dirty="0" smtClean="0"/>
              <a:t>Imports </a:t>
            </a:r>
            <a:r>
              <a:rPr lang="en-US" sz="1400" dirty="0" err="1" smtClean="0"/>
              <a:t>System.Data.OleDb</a:t>
            </a:r>
            <a:endParaRPr lang="en-US" sz="1400" dirty="0" smtClean="0"/>
          </a:p>
          <a:p>
            <a:r>
              <a:rPr lang="en-US" sz="1400" dirty="0" smtClean="0"/>
              <a:t>Imports </a:t>
            </a:r>
            <a:r>
              <a:rPr lang="en-US" sz="1400" dirty="0" err="1" smtClean="0"/>
              <a:t>System.Web.Mail</a:t>
            </a:r>
            <a:endParaRPr lang="en-US" sz="1400" dirty="0" smtClean="0"/>
          </a:p>
          <a:p>
            <a:r>
              <a:rPr lang="en-US" sz="1400" dirty="0" smtClean="0"/>
              <a:t>Imports </a:t>
            </a:r>
            <a:r>
              <a:rPr lang="en-US" sz="1400" dirty="0" err="1" smtClean="0"/>
              <a:t>System.Security.Cryptography</a:t>
            </a:r>
            <a:endParaRPr lang="en-US" sz="1400" dirty="0" smtClean="0"/>
          </a:p>
          <a:p>
            <a:r>
              <a:rPr lang="en-US" sz="1400" dirty="0" smtClean="0"/>
              <a:t>Imports System.IO</a:t>
            </a:r>
          </a:p>
          <a:p>
            <a:endParaRPr lang="en-US" sz="1400" dirty="0" smtClean="0"/>
          </a:p>
          <a:p>
            <a:r>
              <a:rPr lang="en-US" sz="1400" dirty="0" smtClean="0"/>
              <a:t>Partial Class _Default</a:t>
            </a:r>
          </a:p>
          <a:p>
            <a:r>
              <a:rPr lang="en-US" sz="1400" dirty="0" smtClean="0"/>
              <a:t>    Inherits </a:t>
            </a:r>
            <a:r>
              <a:rPr lang="en-US" sz="1400" dirty="0" err="1" smtClean="0"/>
              <a:t>System.Web.UI.Page</a:t>
            </a:r>
            <a:endParaRPr lang="en-US" sz="1400" dirty="0" smtClean="0"/>
          </a:p>
          <a:p>
            <a:endParaRPr lang="en-US" sz="1400" dirty="0" smtClean="0"/>
          </a:p>
          <a:p>
            <a:r>
              <a:rPr lang="en-US" sz="1400" dirty="0" smtClean="0"/>
              <a:t>    Protected Sub Button1_Click(</a:t>
            </a:r>
            <a:r>
              <a:rPr lang="en-US" sz="1400" dirty="0" err="1" smtClean="0"/>
              <a:t>ByVal</a:t>
            </a:r>
            <a:r>
              <a:rPr lang="en-US" sz="1400" dirty="0" smtClean="0"/>
              <a:t> sender As Object, </a:t>
            </a:r>
            <a:r>
              <a:rPr lang="en-US" sz="1400" dirty="0" err="1" smtClean="0"/>
              <a:t>ByVal</a:t>
            </a:r>
            <a:r>
              <a:rPr lang="en-US" sz="1400" dirty="0" smtClean="0"/>
              <a:t> e As </a:t>
            </a:r>
            <a:r>
              <a:rPr lang="en-US" sz="1400" dirty="0" err="1" smtClean="0"/>
              <a:t>System.EventArgs</a:t>
            </a:r>
            <a:r>
              <a:rPr lang="en-US" sz="1400" dirty="0" smtClean="0"/>
              <a:t>) Handles Button1.Click</a:t>
            </a:r>
          </a:p>
          <a:p>
            <a:r>
              <a:rPr lang="en-US" sz="1400" dirty="0" smtClean="0"/>
              <a:t>        Dim con As New </a:t>
            </a:r>
            <a:r>
              <a:rPr lang="en-US" sz="1400" dirty="0" err="1" smtClean="0"/>
              <a:t>OleDbConnection</a:t>
            </a:r>
            <a:r>
              <a:rPr lang="en-US" sz="1400" dirty="0" smtClean="0"/>
              <a:t>("Provider=Microsoft.jet.oledb.4.0;Data Source=" &amp; </a:t>
            </a:r>
            <a:r>
              <a:rPr lang="en-US" sz="1400" dirty="0" err="1" smtClean="0"/>
              <a:t>Server.MapPath</a:t>
            </a:r>
            <a:r>
              <a:rPr lang="en-US" sz="1400" dirty="0" smtClean="0"/>
              <a:t>("/</a:t>
            </a:r>
            <a:r>
              <a:rPr lang="en-US" sz="1400" dirty="0" err="1" smtClean="0"/>
              <a:t>abc</a:t>
            </a:r>
            <a:r>
              <a:rPr lang="en-US" sz="1400" dirty="0" smtClean="0"/>
              <a:t>/</a:t>
            </a:r>
            <a:r>
              <a:rPr lang="en-US" sz="1400" dirty="0" err="1" smtClean="0"/>
              <a:t>App_Data</a:t>
            </a:r>
            <a:r>
              <a:rPr lang="en-US" sz="1400" dirty="0" smtClean="0"/>
              <a:t>/student.mdb"))</a:t>
            </a:r>
          </a:p>
          <a:p>
            <a:r>
              <a:rPr lang="en-US" sz="1400" dirty="0" smtClean="0"/>
              <a:t>        Dim </a:t>
            </a:r>
            <a:r>
              <a:rPr lang="en-US" sz="1400" dirty="0" err="1" smtClean="0"/>
              <a:t>cmd</a:t>
            </a:r>
            <a:r>
              <a:rPr lang="en-US" sz="1400" dirty="0" smtClean="0"/>
              <a:t> As New </a:t>
            </a:r>
            <a:r>
              <a:rPr lang="en-US" sz="1400" dirty="0" err="1" smtClean="0"/>
              <a:t>OleDbCommand</a:t>
            </a:r>
            <a:r>
              <a:rPr lang="en-US" sz="1400" dirty="0" smtClean="0"/>
              <a:t>("INSERT INTO `</a:t>
            </a:r>
            <a:r>
              <a:rPr lang="en-US" sz="1400" dirty="0" err="1" smtClean="0"/>
              <a:t>department_x</a:t>
            </a:r>
            <a:r>
              <a:rPr lang="en-US" sz="1400" dirty="0" smtClean="0"/>
              <a:t>`(`</a:t>
            </a:r>
            <a:r>
              <a:rPr lang="en-US" sz="1400" dirty="0" err="1" smtClean="0"/>
              <a:t>FirstName`,`Surname`,`Subject</a:t>
            </a:r>
            <a:r>
              <a:rPr lang="en-US" sz="1400" dirty="0" smtClean="0"/>
              <a:t>`) VALUES(?,?,?)", con)</a:t>
            </a:r>
          </a:p>
          <a:p>
            <a:r>
              <a:rPr lang="en-US" sz="1400" dirty="0" smtClean="0"/>
              <a:t>        </a:t>
            </a:r>
            <a:r>
              <a:rPr lang="en-US" sz="1400" dirty="0" err="1" smtClean="0"/>
              <a:t>Con.Open</a:t>
            </a:r>
            <a:r>
              <a:rPr lang="en-US" sz="1400" dirty="0" smtClean="0"/>
              <a:t>()</a:t>
            </a:r>
          </a:p>
          <a:p>
            <a:r>
              <a:rPr lang="en-US" sz="1400" dirty="0" smtClean="0"/>
              <a:t>        </a:t>
            </a:r>
            <a:r>
              <a:rPr lang="en-US" sz="1400" dirty="0" err="1" smtClean="0"/>
              <a:t>cmd.Parameters.AddWithValue</a:t>
            </a:r>
            <a:r>
              <a:rPr lang="en-US" sz="1400" dirty="0" smtClean="0"/>
              <a:t>("?", TextBox1.Text.ToString)</a:t>
            </a:r>
          </a:p>
          <a:p>
            <a:r>
              <a:rPr lang="en-US" sz="1400" dirty="0" smtClean="0"/>
              <a:t>        </a:t>
            </a:r>
            <a:r>
              <a:rPr lang="en-US" sz="1400" dirty="0" err="1" smtClean="0"/>
              <a:t>cmd.Parameters.AddWithValue</a:t>
            </a:r>
            <a:r>
              <a:rPr lang="en-US" sz="1400" dirty="0" smtClean="0"/>
              <a:t>("?", TextBox2.Text.ToString)</a:t>
            </a:r>
          </a:p>
          <a:p>
            <a:r>
              <a:rPr lang="en-US" sz="1400" dirty="0" smtClean="0"/>
              <a:t>        </a:t>
            </a:r>
            <a:r>
              <a:rPr lang="en-US" sz="1400" dirty="0" err="1" smtClean="0"/>
              <a:t>cmd.Parameters.AddWithValue</a:t>
            </a:r>
            <a:r>
              <a:rPr lang="en-US" sz="1400" dirty="0" smtClean="0"/>
              <a:t>("?", TextBox3.Text.ToString)</a:t>
            </a:r>
          </a:p>
          <a:p>
            <a:r>
              <a:rPr lang="en-US" sz="1400" dirty="0" smtClean="0"/>
              <a:t>	</a:t>
            </a:r>
            <a:r>
              <a:rPr lang="en-US" sz="1400" dirty="0" err="1" smtClean="0"/>
              <a:t>cmd.ExecuteNonQuery</a:t>
            </a:r>
            <a:r>
              <a:rPr lang="en-US" sz="1400" dirty="0" smtClean="0"/>
              <a:t>()</a:t>
            </a:r>
          </a:p>
          <a:p>
            <a:r>
              <a:rPr lang="en-US" sz="1400" dirty="0" smtClean="0"/>
              <a:t>        </a:t>
            </a:r>
            <a:r>
              <a:rPr lang="en-US" sz="1400" dirty="0" err="1" smtClean="0"/>
              <a:t>Con.Close</a:t>
            </a:r>
            <a:r>
              <a:rPr lang="en-US" sz="1400" dirty="0" smtClean="0"/>
              <a:t>()</a:t>
            </a:r>
          </a:p>
          <a:p>
            <a:r>
              <a:rPr lang="en-US" sz="1400" dirty="0" smtClean="0"/>
              <a:t>    End Sub</a:t>
            </a:r>
          </a:p>
          <a:p>
            <a:endParaRPr lang="en-US" sz="1400" dirty="0" smtClean="0"/>
          </a:p>
          <a:p>
            <a:r>
              <a:rPr lang="en-US" sz="1400" dirty="0" smtClean="0"/>
              <a:t>End Class</a:t>
            </a:r>
            <a:endParaRPr lang="ar-SA" sz="1400" dirty="0"/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4388" y="0"/>
            <a:ext cx="1789611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3124200" y="381000"/>
            <a:ext cx="24947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Default.aspx.vb</a:t>
            </a:r>
            <a:endParaRPr lang="ar-SA" sz="2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 rot="19997877">
            <a:off x="4243853" y="1540123"/>
            <a:ext cx="12134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As text</a:t>
            </a:r>
            <a:endParaRPr lang="ar-SA" sz="28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285750"/>
            <a:ext cx="8990013" cy="6286500"/>
          </a:xfrm>
          <a:prstGeom prst="rect">
            <a:avLst/>
          </a:prstGeom>
        </p:spPr>
      </p:pic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24600" y="1143000"/>
            <a:ext cx="260032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ستطيل 4"/>
          <p:cNvSpPr/>
          <p:nvPr/>
        </p:nvSpPr>
        <p:spPr>
          <a:xfrm rot="20102153">
            <a:off x="3452032" y="2275297"/>
            <a:ext cx="18705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Web.config</a:t>
            </a:r>
            <a:endParaRPr lang="ar-SA" sz="28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24600" y="1143000"/>
            <a:ext cx="260032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533400" y="121920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&lt;!-- </a:t>
            </a:r>
            <a:r>
              <a:rPr lang="en-US" dirty="0" err="1" smtClean="0"/>
              <a:t>Web.Config</a:t>
            </a:r>
            <a:r>
              <a:rPr lang="en-US" dirty="0" smtClean="0"/>
              <a:t> Configuration File --&gt;</a:t>
            </a:r>
          </a:p>
          <a:p>
            <a:r>
              <a:rPr lang="en-US" dirty="0" smtClean="0"/>
              <a:t>&lt;configuration&gt;</a:t>
            </a:r>
          </a:p>
          <a:p>
            <a:r>
              <a:rPr lang="en-US" dirty="0" smtClean="0"/>
              <a:t>	&lt;system.web&gt;</a:t>
            </a:r>
          </a:p>
          <a:p>
            <a:r>
              <a:rPr lang="en-US" dirty="0" smtClean="0"/>
              <a:t>		&lt;</a:t>
            </a:r>
            <a:r>
              <a:rPr lang="en-US" dirty="0" err="1" smtClean="0"/>
              <a:t>customErrors</a:t>
            </a:r>
            <a:r>
              <a:rPr lang="en-US" dirty="0" smtClean="0"/>
              <a:t> mode="Off"/&gt;</a:t>
            </a:r>
          </a:p>
          <a:p>
            <a:r>
              <a:rPr lang="en-US" dirty="0" smtClean="0"/>
              <a:t>		&lt;compilation debug="true"/&gt;&lt;/system.web&gt;</a:t>
            </a:r>
          </a:p>
          <a:p>
            <a:r>
              <a:rPr lang="en-US" dirty="0" smtClean="0"/>
              <a:t>&lt;/configuration&gt;</a:t>
            </a:r>
            <a:endParaRPr lang="en-US" dirty="0"/>
          </a:p>
        </p:txBody>
      </p:sp>
      <p:sp>
        <p:nvSpPr>
          <p:cNvPr id="4" name="مستطيل 3"/>
          <p:cNvSpPr/>
          <p:nvPr/>
        </p:nvSpPr>
        <p:spPr>
          <a:xfrm rot="20102153">
            <a:off x="4366431" y="2503897"/>
            <a:ext cx="18705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Web.config</a:t>
            </a:r>
            <a:endParaRPr lang="ar-SA" sz="28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 rot="19997877">
            <a:off x="1881654" y="3521325"/>
            <a:ext cx="12134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As text</a:t>
            </a:r>
            <a:endParaRPr lang="ar-SA" sz="28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2"/>
          <a:srcRect b="82012"/>
          <a:stretch>
            <a:fillRect/>
          </a:stretch>
        </p:blipFill>
        <p:spPr bwMode="auto">
          <a:xfrm>
            <a:off x="6400800" y="533400"/>
            <a:ext cx="203835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/>
          <a:srcRect r="23068" b="33898"/>
          <a:stretch>
            <a:fillRect/>
          </a:stretch>
        </p:blipFill>
        <p:spPr bwMode="auto">
          <a:xfrm>
            <a:off x="1" y="0"/>
            <a:ext cx="5890846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شكل بيضاوي 3"/>
          <p:cNvSpPr/>
          <p:nvPr/>
        </p:nvSpPr>
        <p:spPr>
          <a:xfrm>
            <a:off x="4038600" y="1066800"/>
            <a:ext cx="1371600" cy="1447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8676" name="Picture 4" descr="C:\Users\hisham\AppData\Local\Temp\SNAGHTML10c69af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90800" y="3429000"/>
            <a:ext cx="3065920" cy="3326699"/>
          </a:xfrm>
          <a:prstGeom prst="rect">
            <a:avLst/>
          </a:prstGeom>
          <a:noFill/>
        </p:spPr>
      </p:pic>
      <p:sp>
        <p:nvSpPr>
          <p:cNvPr id="6" name="مستطيل مستدير الزوايا 5"/>
          <p:cNvSpPr/>
          <p:nvPr/>
        </p:nvSpPr>
        <p:spPr>
          <a:xfrm>
            <a:off x="3733800" y="4114800"/>
            <a:ext cx="1295400" cy="16002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3048000" y="3581400"/>
            <a:ext cx="838200" cy="3048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057400" y="685800"/>
            <a:ext cx="6662786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1"/>
            <a:r>
              <a:rPr lang="ar-SA" dirty="0" smtClean="0"/>
              <a:t>لقد تم فتح حساب في الموقع</a:t>
            </a:r>
            <a:r>
              <a:rPr lang="en-US" dirty="0" smtClean="0"/>
              <a:t> </a:t>
            </a:r>
            <a:r>
              <a:rPr lang="ar-SA" dirty="0" smtClean="0"/>
              <a:t> </a:t>
            </a:r>
            <a:r>
              <a:rPr lang="en-US" dirty="0" smtClean="0">
                <a:hlinkClick r:id="rId2"/>
              </a:rPr>
              <a:t>http://somee.com</a:t>
            </a:r>
            <a:endParaRPr lang="ar-SA" dirty="0" smtClean="0"/>
          </a:p>
          <a:p>
            <a:pPr algn="r" rtl="1"/>
            <a:r>
              <a:rPr lang="ar-SA" dirty="0" smtClean="0"/>
              <a:t>إن هذا الموقع يدعم تصميم المواقع </a:t>
            </a:r>
            <a:r>
              <a:rPr lang="ar-SA" dirty="0" err="1" smtClean="0"/>
              <a:t>بالأكواد</a:t>
            </a:r>
            <a:r>
              <a:rPr lang="ar-SA" dirty="0" smtClean="0"/>
              <a:t> المحمية  </a:t>
            </a:r>
            <a:r>
              <a:rPr lang="en-US" dirty="0" smtClean="0"/>
              <a:t>  asp.net</a:t>
            </a:r>
            <a:r>
              <a:rPr lang="ar-SA" dirty="0" smtClean="0"/>
              <a:t>و قواعد البيانات </a:t>
            </a:r>
            <a:r>
              <a:rPr lang="en-US" dirty="0" smtClean="0"/>
              <a:t>access</a:t>
            </a:r>
            <a:endParaRPr lang="ar-SA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hisham\AppData\Local\Temp\SNAGHTML1302d8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024" y="0"/>
            <a:ext cx="892097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hisham\AppData\Local\Temp\SNAGHTML1311a8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25" y="0"/>
            <a:ext cx="8920975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t="-3896"/>
          <a:stretch>
            <a:fillRect/>
          </a:stretch>
        </p:blipFill>
        <p:spPr bwMode="auto">
          <a:xfrm>
            <a:off x="0" y="304800"/>
            <a:ext cx="9159537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2133600" y="3243264"/>
            <a:ext cx="3411794" cy="13903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hisham\AppData\Local\Temp\SNAGHTML1325d7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25" y="0"/>
            <a:ext cx="8920975" cy="6858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228600" y="2971800"/>
            <a:ext cx="15240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hisham\AppData\Local\Temp\SNAGHTML1343c0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24" y="0"/>
            <a:ext cx="8920976" cy="6858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2971800" y="1905000"/>
            <a:ext cx="28956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hisham\AppData\Local\Temp\SNAGHTML135666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609600"/>
            <a:ext cx="9126139" cy="5715000"/>
          </a:xfrm>
          <a:prstGeom prst="rect">
            <a:avLst/>
          </a:prstGeom>
          <a:noFill/>
        </p:spPr>
      </p:pic>
      <p:sp>
        <p:nvSpPr>
          <p:cNvPr id="3" name="مستطيل مستدير الزوايا 2"/>
          <p:cNvSpPr/>
          <p:nvPr/>
        </p:nvSpPr>
        <p:spPr>
          <a:xfrm>
            <a:off x="152400" y="2590800"/>
            <a:ext cx="6248400" cy="228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رابط مستقيم 4"/>
          <p:cNvCxnSpPr/>
          <p:nvPr/>
        </p:nvCxnSpPr>
        <p:spPr>
          <a:xfrm>
            <a:off x="152400" y="2362200"/>
            <a:ext cx="3276600" cy="1588"/>
          </a:xfrm>
          <a:prstGeom prst="line">
            <a:avLst/>
          </a:prstGeom>
          <a:ln w="381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شكل بيضاوي 6"/>
          <p:cNvSpPr/>
          <p:nvPr/>
        </p:nvSpPr>
        <p:spPr>
          <a:xfrm>
            <a:off x="7162800" y="1600200"/>
            <a:ext cx="4572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0" name="Picture 6" descr="C:\Users\hisham\AppData\Local\Temp\SNAGHTML1387ae0.PNG"/>
          <p:cNvPicPr>
            <a:picLocks noChangeAspect="1" noChangeArrowheads="1"/>
          </p:cNvPicPr>
          <p:nvPr/>
        </p:nvPicPr>
        <p:blipFill>
          <a:blip r:embed="rId2"/>
          <a:srcRect l="6875" t="8943" r="13125" b="17886"/>
          <a:stretch>
            <a:fillRect/>
          </a:stretch>
        </p:blipFill>
        <p:spPr bwMode="auto">
          <a:xfrm>
            <a:off x="0" y="228600"/>
            <a:ext cx="9143999" cy="6429375"/>
          </a:xfrm>
          <a:prstGeom prst="rect">
            <a:avLst/>
          </a:prstGeom>
          <a:noFill/>
        </p:spPr>
      </p:pic>
      <p:sp>
        <p:nvSpPr>
          <p:cNvPr id="5" name="شكل بيضاوي 4"/>
          <p:cNvSpPr/>
          <p:nvPr/>
        </p:nvSpPr>
        <p:spPr>
          <a:xfrm>
            <a:off x="7010400" y="1066800"/>
            <a:ext cx="8382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شكل بيضاوي 5"/>
          <p:cNvSpPr/>
          <p:nvPr/>
        </p:nvSpPr>
        <p:spPr>
          <a:xfrm>
            <a:off x="4876800" y="6324600"/>
            <a:ext cx="2438400" cy="533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hisham\AppData\Local\Temp\SNAGHTML13b493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1752600"/>
            <a:ext cx="4543425" cy="2800351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5257800" y="3810000"/>
            <a:ext cx="9144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C:\Users\hisham\AppData\Local\Temp\SNAGHTML13d010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9400" y="1524000"/>
            <a:ext cx="4724400" cy="3305175"/>
          </a:xfrm>
          <a:prstGeom prst="rect">
            <a:avLst/>
          </a:prstGeom>
          <a:noFill/>
        </p:spPr>
      </p:pic>
      <p:sp>
        <p:nvSpPr>
          <p:cNvPr id="3" name="مستطيل مستدير الزوايا 2"/>
          <p:cNvSpPr/>
          <p:nvPr/>
        </p:nvSpPr>
        <p:spPr>
          <a:xfrm>
            <a:off x="3967424" y="2572378"/>
            <a:ext cx="1371600" cy="3048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5486400" y="4038600"/>
            <a:ext cx="1066800" cy="1066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hisham\AppData\Local\Temp\SNAGHTML13e279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457200"/>
            <a:ext cx="7115175" cy="5715000"/>
          </a:xfrm>
          <a:prstGeom prst="rect">
            <a:avLst/>
          </a:prstGeom>
          <a:noFill/>
        </p:spPr>
      </p:pic>
      <p:sp>
        <p:nvSpPr>
          <p:cNvPr id="3" name="مستطيل مستدير الزوايا 2"/>
          <p:cNvSpPr/>
          <p:nvPr/>
        </p:nvSpPr>
        <p:spPr>
          <a:xfrm>
            <a:off x="1600200" y="533400"/>
            <a:ext cx="3352800" cy="7620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3657600" y="1828800"/>
            <a:ext cx="2438400" cy="838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ربع نص 6"/>
          <p:cNvSpPr txBox="1"/>
          <p:nvPr/>
        </p:nvSpPr>
        <p:spPr>
          <a:xfrm>
            <a:off x="3581400" y="2590800"/>
            <a:ext cx="1999266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r"/>
            <a:r>
              <a:rPr lang="ar-SA" dirty="0" smtClean="0"/>
              <a:t>عنوان موقع في الإنترنت</a:t>
            </a:r>
            <a:endParaRPr lang="ar-SA" dirty="0"/>
          </a:p>
        </p:txBody>
      </p:sp>
      <p:grpSp>
        <p:nvGrpSpPr>
          <p:cNvPr id="14" name="مجموعة 13"/>
          <p:cNvGrpSpPr/>
          <p:nvPr/>
        </p:nvGrpSpPr>
        <p:grpSpPr>
          <a:xfrm>
            <a:off x="990600" y="381000"/>
            <a:ext cx="7115175" cy="5715000"/>
            <a:chOff x="990600" y="381000"/>
            <a:chExt cx="7115175" cy="5715000"/>
          </a:xfrm>
        </p:grpSpPr>
        <p:pic>
          <p:nvPicPr>
            <p:cNvPr id="17410" name="Picture 2" descr="C:\Users\hisham\AppData\Local\Temp\SNAGHTML141e64f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90600" y="381000"/>
              <a:ext cx="7115175" cy="5715000"/>
            </a:xfrm>
            <a:prstGeom prst="rect">
              <a:avLst/>
            </a:prstGeom>
            <a:noFill/>
          </p:spPr>
        </p:pic>
        <p:sp>
          <p:nvSpPr>
            <p:cNvPr id="3" name="مستطيل مستدير الزوايا 2"/>
            <p:cNvSpPr/>
            <p:nvPr/>
          </p:nvSpPr>
          <p:spPr>
            <a:xfrm>
              <a:off x="4953000" y="762000"/>
              <a:ext cx="762000" cy="13063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4" name="شكل بيضاوي 3"/>
            <p:cNvSpPr/>
            <p:nvPr/>
          </p:nvSpPr>
          <p:spPr>
            <a:xfrm>
              <a:off x="1981200" y="457200"/>
              <a:ext cx="1600200" cy="6858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cxnSp>
          <p:nvCxnSpPr>
            <p:cNvPr id="6" name="رابط كسهم مستقيم 5"/>
            <p:cNvCxnSpPr/>
            <p:nvPr/>
          </p:nvCxnSpPr>
          <p:spPr>
            <a:xfrm rot="10800000">
              <a:off x="2971800" y="1143000"/>
              <a:ext cx="1676400" cy="144780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شكل بيضاوي 7"/>
            <p:cNvSpPr/>
            <p:nvPr/>
          </p:nvSpPr>
          <p:spPr>
            <a:xfrm>
              <a:off x="3505200" y="457200"/>
              <a:ext cx="1828800" cy="6858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cxnSp>
          <p:nvCxnSpPr>
            <p:cNvPr id="10" name="رابط كسهم مستقيم 9"/>
            <p:cNvCxnSpPr>
              <a:endCxn id="8" idx="4"/>
            </p:cNvCxnSpPr>
            <p:nvPr/>
          </p:nvCxnSpPr>
          <p:spPr>
            <a:xfrm rot="10800000">
              <a:off x="4419600" y="1143000"/>
              <a:ext cx="2819400" cy="190500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مربع نص 12"/>
          <p:cNvSpPr txBox="1"/>
          <p:nvPr/>
        </p:nvSpPr>
        <p:spPr>
          <a:xfrm>
            <a:off x="6705600" y="2895600"/>
            <a:ext cx="83708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1"/>
            <a:r>
              <a:rPr lang="ar-SA" dirty="0" smtClean="0"/>
              <a:t>اسم مجلد</a:t>
            </a:r>
            <a:endParaRPr lang="ar-SA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143000" y="1981200"/>
            <a:ext cx="6961714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rtl="1"/>
            <a:r>
              <a:rPr lang="ar-SA" dirty="0" smtClean="0"/>
              <a:t>نقوم بنسخ المجلد </a:t>
            </a:r>
            <a:r>
              <a:rPr lang="en-US" dirty="0" err="1" smtClean="0"/>
              <a:t>abc</a:t>
            </a:r>
            <a:r>
              <a:rPr lang="ar-SA" dirty="0" smtClean="0"/>
              <a:t> من سطح المكتب ونلصقه داخل المجلد </a:t>
            </a:r>
            <a:r>
              <a:rPr lang="en-US" dirty="0" smtClean="0"/>
              <a:t>www.abhari.somee.com</a:t>
            </a:r>
          </a:p>
          <a:p>
            <a:pPr algn="r" rtl="1"/>
            <a:endParaRPr lang="ar-SA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شكل بيضاوي 2"/>
          <p:cNvSpPr/>
          <p:nvPr/>
        </p:nvSpPr>
        <p:spPr>
          <a:xfrm>
            <a:off x="4038600" y="914400"/>
            <a:ext cx="1219200" cy="1295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5334000" y="1447800"/>
            <a:ext cx="295625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1"/>
            <a:r>
              <a:rPr lang="ar-SA" dirty="0" smtClean="0">
                <a:solidFill>
                  <a:srgbClr val="C00000"/>
                </a:solidFill>
              </a:rPr>
              <a:t>سوف نقوم بسحب المجلد </a:t>
            </a:r>
            <a:r>
              <a:rPr lang="ar-SA" dirty="0" err="1" smtClean="0">
                <a:solidFill>
                  <a:srgbClr val="C00000"/>
                </a:solidFill>
              </a:rPr>
              <a:t>الى</a:t>
            </a:r>
            <a:r>
              <a:rPr lang="ar-SA" dirty="0" smtClean="0">
                <a:solidFill>
                  <a:srgbClr val="C00000"/>
                </a:solidFill>
              </a:rPr>
              <a:t> الإنترنت</a:t>
            </a:r>
            <a:endParaRPr lang="ar-SA" dirty="0">
              <a:solidFill>
                <a:srgbClr val="C00000"/>
              </a:solidFill>
            </a:endParaRPr>
          </a:p>
        </p:txBody>
      </p:sp>
      <p:grpSp>
        <p:nvGrpSpPr>
          <p:cNvPr id="6" name="مجموعة 5"/>
          <p:cNvGrpSpPr/>
          <p:nvPr/>
        </p:nvGrpSpPr>
        <p:grpSpPr>
          <a:xfrm>
            <a:off x="266420" y="0"/>
            <a:ext cx="8572780" cy="6858000"/>
            <a:chOff x="266420" y="0"/>
            <a:chExt cx="8572780" cy="6858000"/>
          </a:xfrm>
        </p:grpSpPr>
        <p:pic>
          <p:nvPicPr>
            <p:cNvPr id="15361" name="Picture 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66420" y="0"/>
              <a:ext cx="857278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" name="مستطيل مستدير الزوايا 4"/>
            <p:cNvSpPr/>
            <p:nvPr/>
          </p:nvSpPr>
          <p:spPr>
            <a:xfrm>
              <a:off x="5147187" y="2330246"/>
              <a:ext cx="762000" cy="8849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hisham\AppData\Local\Temp\SNAGHTML561125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0"/>
            <a:ext cx="8915400" cy="6853714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2133600" y="3276600"/>
            <a:ext cx="4114800" cy="4572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2895600" y="3657600"/>
            <a:ext cx="7620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مجموعة 3"/>
          <p:cNvGrpSpPr/>
          <p:nvPr/>
        </p:nvGrpSpPr>
        <p:grpSpPr>
          <a:xfrm>
            <a:off x="304800" y="0"/>
            <a:ext cx="8572779" cy="6858000"/>
            <a:chOff x="304800" y="0"/>
            <a:chExt cx="8572779" cy="6858000"/>
          </a:xfrm>
        </p:grpSpPr>
        <p:pic>
          <p:nvPicPr>
            <p:cNvPr id="14337" name="Picture 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04800" y="0"/>
              <a:ext cx="8572779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" name="مستطيل مستدير الزوايا 2"/>
            <p:cNvSpPr/>
            <p:nvPr/>
          </p:nvSpPr>
          <p:spPr>
            <a:xfrm>
              <a:off x="5228303" y="2320413"/>
              <a:ext cx="762000" cy="8849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3733741" y="914400"/>
            <a:ext cx="3670877" cy="230832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r" rtl="1"/>
            <a:r>
              <a:rPr lang="ar-SA" dirty="0" smtClean="0"/>
              <a:t>أصبح عنوان الموقع</a:t>
            </a:r>
          </a:p>
          <a:p>
            <a:pPr algn="r" rtl="1"/>
            <a:r>
              <a:rPr lang="ar-SA" dirty="0" smtClean="0"/>
              <a:t> </a:t>
            </a:r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www.abhari.somee.com/abc/</a:t>
            </a:r>
            <a:endParaRPr lang="ar-SA" dirty="0" smtClean="0"/>
          </a:p>
          <a:p>
            <a:pPr algn="r" rtl="1"/>
            <a:endParaRPr lang="ar-SA" dirty="0" smtClean="0"/>
          </a:p>
          <a:p>
            <a:pPr algn="r" rtl="1"/>
            <a:r>
              <a:rPr lang="ar-SA" dirty="0" smtClean="0"/>
              <a:t>ويحوي هذا المجلد الملف </a:t>
            </a:r>
            <a:r>
              <a:rPr lang="en-US" dirty="0" smtClean="0"/>
              <a:t>default.aspx</a:t>
            </a:r>
            <a:endParaRPr lang="ar-SA" dirty="0" smtClean="0"/>
          </a:p>
          <a:p>
            <a:pPr algn="r" rtl="1"/>
            <a:r>
              <a:rPr lang="ar-SA" dirty="0" smtClean="0"/>
              <a:t>بالنداء لهذا الملف كما يلي نجد</a:t>
            </a:r>
          </a:p>
          <a:p>
            <a:pPr algn="r" rtl="1"/>
            <a:r>
              <a:rPr lang="en-US" dirty="0" smtClean="0">
                <a:hlinkClick r:id="rId2"/>
              </a:rPr>
              <a:t>http://www.abhari.somee.com/abc/</a:t>
            </a:r>
            <a:endParaRPr lang="ar-SA" dirty="0" smtClean="0"/>
          </a:p>
          <a:p>
            <a:pPr algn="r" rtl="1"/>
            <a:endParaRPr lang="ar-SA" dirty="0" smtClean="0"/>
          </a:p>
          <a:p>
            <a:pPr algn="r" rtl="1"/>
            <a:endParaRPr lang="ar-SA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hisham\AppData\Local\Temp\SNAGHTML15aaec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25" y="0"/>
            <a:ext cx="892097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hisham\AppData\Local\Temp\SNAGHTML15d543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8920975" cy="6858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914400" y="1524000"/>
            <a:ext cx="9144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533400" y="1981200"/>
            <a:ext cx="8077853" cy="120032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1"/>
            <a:r>
              <a:rPr lang="ar-SA" dirty="0" smtClean="0"/>
              <a:t>التأكد من أن السجل قد تم إدراجه في قاعدة البيانات </a:t>
            </a:r>
            <a:r>
              <a:rPr lang="en-US" dirty="0" smtClean="0"/>
              <a:t>access </a:t>
            </a:r>
            <a:r>
              <a:rPr lang="ar-SA" dirty="0" smtClean="0"/>
              <a:t> </a:t>
            </a:r>
            <a:r>
              <a:rPr lang="en-US" dirty="0" smtClean="0"/>
              <a:t>student.mdb </a:t>
            </a:r>
          </a:p>
          <a:p>
            <a:pPr algn="l" rtl="1"/>
            <a:endParaRPr lang="en-US" dirty="0" smtClean="0"/>
          </a:p>
          <a:p>
            <a:pPr algn="l" rtl="1"/>
            <a:endParaRPr lang="en-US" dirty="0" smtClean="0"/>
          </a:p>
          <a:p>
            <a:pPr algn="r" rtl="1"/>
            <a:r>
              <a:rPr lang="ar-SA" dirty="0" smtClean="0"/>
              <a:t>ننسخ قاعدة البيانات إلى سطح المكتب وبواسطة </a:t>
            </a:r>
            <a:r>
              <a:rPr lang="en-US" dirty="0" smtClean="0"/>
              <a:t>MS – Access </a:t>
            </a:r>
            <a:r>
              <a:rPr lang="ar-SA" dirty="0" smtClean="0"/>
              <a:t> يتم فتحها فنرى أن السجل المدخل تم </a:t>
            </a:r>
            <a:r>
              <a:rPr lang="ar-SA" dirty="0" err="1" smtClean="0"/>
              <a:t>ادراجه</a:t>
            </a:r>
            <a:r>
              <a:rPr lang="ar-SA" dirty="0" smtClean="0"/>
              <a:t>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0"/>
            <a:ext cx="8534400" cy="682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57277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ستطيل مستدير الزوايا 4"/>
          <p:cNvSpPr/>
          <p:nvPr/>
        </p:nvSpPr>
        <p:spPr>
          <a:xfrm>
            <a:off x="4114800" y="3401961"/>
            <a:ext cx="1295400" cy="186813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534400" cy="682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ستطيل مستدير الزوايا 4"/>
          <p:cNvSpPr/>
          <p:nvPr/>
        </p:nvSpPr>
        <p:spPr>
          <a:xfrm>
            <a:off x="2438400" y="1199534"/>
            <a:ext cx="1447800" cy="196647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0"/>
            <a:ext cx="8534400" cy="682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2590800" y="685800"/>
            <a:ext cx="1219200" cy="1219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hisham\AppData\Local\Temp\SNAGHTML16c1fc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825" y="0"/>
            <a:ext cx="892097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hisham\AppData\Local\Temp\SNAGHTML56398f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824" y="0"/>
            <a:ext cx="8920976" cy="6858000"/>
          </a:xfrm>
          <a:prstGeom prst="rect">
            <a:avLst/>
          </a:prstGeom>
          <a:noFill/>
        </p:spPr>
      </p:pic>
      <p:sp>
        <p:nvSpPr>
          <p:cNvPr id="3" name="مستطيل مستدير الزوايا 2"/>
          <p:cNvSpPr/>
          <p:nvPr/>
        </p:nvSpPr>
        <p:spPr>
          <a:xfrm>
            <a:off x="381000" y="3972232"/>
            <a:ext cx="2286000" cy="471949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1447800" y="4395019"/>
            <a:ext cx="685800" cy="405581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905000" y="2209800"/>
            <a:ext cx="4998484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1"/>
            <a:r>
              <a:rPr lang="ar-SA" dirty="0" smtClean="0"/>
              <a:t>وهذا ما يؤكد أنه تم إدراج السجل إلى قاعدة البيانات من الإنترنت  </a:t>
            </a:r>
            <a:endParaRPr lang="ar-SA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8" name="Picture 6" descr="C:\Users\hisham\AppData\Local\Temp\SNAGHTML671702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0"/>
            <a:ext cx="892097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0"/>
            <a:ext cx="8610600" cy="6888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3352800" y="838200"/>
            <a:ext cx="1371600" cy="1295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95E69F5613B6C47B0158EFA0465A27C" ma:contentTypeVersion="0" ma:contentTypeDescription="Create a new document." ma:contentTypeScope="" ma:versionID="a7cc91187741d58fc58dcb7379d8072c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617B5FB-4FEA-43D4-8212-75BBA2305342}"/>
</file>

<file path=customXml/itemProps2.xml><?xml version="1.0" encoding="utf-8"?>
<ds:datastoreItem xmlns:ds="http://schemas.openxmlformats.org/officeDocument/2006/customXml" ds:itemID="{0735B017-E8F4-48CD-8C0D-E641910032E0}"/>
</file>

<file path=customXml/itemProps3.xml><?xml version="1.0" encoding="utf-8"?>
<ds:datastoreItem xmlns:ds="http://schemas.openxmlformats.org/officeDocument/2006/customXml" ds:itemID="{9EB40DC0-2F60-4710-99DA-B67F964B3C05}"/>
</file>

<file path=docProps/app.xml><?xml version="1.0" encoding="utf-8"?>
<Properties xmlns="http://schemas.openxmlformats.org/officeDocument/2006/extended-properties" xmlns:vt="http://schemas.openxmlformats.org/officeDocument/2006/docPropsVTypes">
  <TotalTime>1034</TotalTime>
  <Words>533</Words>
  <Application>Microsoft Office PowerPoint</Application>
  <PresentationFormat>عرض على الشاشة (3:4)‏</PresentationFormat>
  <Paragraphs>113</Paragraphs>
  <Slides>71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71</vt:i4>
      </vt:variant>
    </vt:vector>
  </HeadingPairs>
  <TitlesOfParts>
    <vt:vector size="72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  <vt:lpstr>الشريحة 47</vt:lpstr>
      <vt:lpstr>الشريحة 48</vt:lpstr>
      <vt:lpstr>الشريحة 49</vt:lpstr>
      <vt:lpstr>الشريحة 50</vt:lpstr>
      <vt:lpstr>الشريحة 51</vt:lpstr>
      <vt:lpstr>الشريحة 52</vt:lpstr>
      <vt:lpstr>الشريحة 53</vt:lpstr>
      <vt:lpstr>الشريحة 54</vt:lpstr>
      <vt:lpstr>الشريحة 55</vt:lpstr>
      <vt:lpstr>الشريحة 56</vt:lpstr>
      <vt:lpstr>الشريحة 57</vt:lpstr>
      <vt:lpstr>الشريحة 58</vt:lpstr>
      <vt:lpstr>الشريحة 59</vt:lpstr>
      <vt:lpstr>الشريحة 60</vt:lpstr>
      <vt:lpstr>الشريحة 61</vt:lpstr>
      <vt:lpstr>الشريحة 62</vt:lpstr>
      <vt:lpstr>الشريحة 63</vt:lpstr>
      <vt:lpstr>الشريحة 64</vt:lpstr>
      <vt:lpstr>الشريحة 65</vt:lpstr>
      <vt:lpstr>الشريحة 66</vt:lpstr>
      <vt:lpstr>الشريحة 67</vt:lpstr>
      <vt:lpstr>الشريحة 68</vt:lpstr>
      <vt:lpstr>الشريحة 69</vt:lpstr>
      <vt:lpstr>الشريحة 70</vt:lpstr>
      <vt:lpstr>الشريحة 71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maisa</dc:creator>
  <cp:lastModifiedBy>hisham</cp:lastModifiedBy>
  <cp:revision>52</cp:revision>
  <dcterms:created xsi:type="dcterms:W3CDTF">2013-09-12T17:23:09Z</dcterms:created>
  <dcterms:modified xsi:type="dcterms:W3CDTF">2013-09-18T00:13:39Z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0x010100695E69F5613B6C47B0158EFA0465A27C</vt:lpwstr>
  </property>
</Properties>
</file>