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11" r:id="rId1"/>
  </p:sldMasterIdLst>
  <p:sldIdLst>
    <p:sldId id="291" r:id="rId2"/>
    <p:sldId id="263" r:id="rId3"/>
    <p:sldId id="294" r:id="rId4"/>
    <p:sldId id="301" r:id="rId5"/>
    <p:sldId id="295" r:id="rId6"/>
    <p:sldId id="296" r:id="rId7"/>
    <p:sldId id="274" r:id="rId8"/>
    <p:sldId id="264" r:id="rId9"/>
    <p:sldId id="265" r:id="rId10"/>
    <p:sldId id="267" r:id="rId11"/>
    <p:sldId id="257" r:id="rId12"/>
    <p:sldId id="275" r:id="rId13"/>
    <p:sldId id="276" r:id="rId14"/>
    <p:sldId id="277" r:id="rId15"/>
    <p:sldId id="280" r:id="rId16"/>
    <p:sldId id="272" r:id="rId17"/>
    <p:sldId id="278" r:id="rId18"/>
    <p:sldId id="279" r:id="rId19"/>
    <p:sldId id="281" r:id="rId20"/>
    <p:sldId id="282" r:id="rId21"/>
    <p:sldId id="283" r:id="rId22"/>
    <p:sldId id="284" r:id="rId23"/>
    <p:sldId id="285" r:id="rId24"/>
    <p:sldId id="286" r:id="rId25"/>
    <p:sldId id="271" r:id="rId26"/>
    <p:sldId id="287" r:id="rId27"/>
    <p:sldId id="288" r:id="rId28"/>
    <p:sldId id="289" r:id="rId29"/>
    <p:sldId id="297" r:id="rId30"/>
    <p:sldId id="298" r:id="rId31"/>
    <p:sldId id="299" r:id="rId32"/>
    <p:sldId id="300" r:id="rId33"/>
    <p:sldId id="293" r:id="rId34"/>
    <p:sldId id="292" r:id="rId35"/>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004C"/>
    <a:srgbClr val="FDF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7E9639D4-E3E2-4D34-9284-5A2195B3D0D7}" styleName="Style clair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93D81CF-94F2-401A-BA57-92F5A7B2D0C5}" styleName="Style moyen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A111915-BE36-4E01-A7E5-04B1672EAD32}" styleName="Style léger 2 - Accentuation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0A1B5D5-9B99-4C35-A422-299274C87663}" styleName="Style moyen 1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965" autoAdjust="0"/>
    <p:restoredTop sz="94660"/>
  </p:normalViewPr>
  <p:slideViewPr>
    <p:cSldViewPr snapToGrid="0">
      <p:cViewPr>
        <p:scale>
          <a:sx n="81" d="100"/>
          <a:sy n="81" d="100"/>
        </p:scale>
        <p:origin x="-258"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5DCD4D5F-A748-46DC-B289-774EB7FACF78}" type="datetimeFigureOut">
              <a:rPr lang="ar-SA" smtClean="0"/>
              <a:t>05/06/40</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89205D9-24A0-4640-8B57-FF47DAD61079}" type="slidenum">
              <a:rPr lang="ar-SA" smtClean="0"/>
              <a:t>‹#›</a:t>
            </a:fld>
            <a:endParaRPr lang="ar-SA" dirty="0"/>
          </a:p>
        </p:txBody>
      </p:sp>
    </p:spTree>
    <p:extLst>
      <p:ext uri="{BB962C8B-B14F-4D97-AF65-F5344CB8AC3E}">
        <p14:creationId xmlns:p14="http://schemas.microsoft.com/office/powerpoint/2010/main" val="2676003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DCD4D5F-A748-46DC-B289-774EB7FACF78}" type="datetimeFigureOut">
              <a:rPr lang="ar-SA" smtClean="0"/>
              <a:t>05/06/40</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89205D9-24A0-4640-8B57-FF47DAD61079}" type="slidenum">
              <a:rPr lang="ar-SA" smtClean="0"/>
              <a:t>‹#›</a:t>
            </a:fld>
            <a:endParaRPr lang="ar-SA" dirty="0"/>
          </a:p>
        </p:txBody>
      </p:sp>
    </p:spTree>
    <p:extLst>
      <p:ext uri="{BB962C8B-B14F-4D97-AF65-F5344CB8AC3E}">
        <p14:creationId xmlns:p14="http://schemas.microsoft.com/office/powerpoint/2010/main" val="1653894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DCD4D5F-A748-46DC-B289-774EB7FACF78}" type="datetimeFigureOut">
              <a:rPr lang="ar-SA" smtClean="0"/>
              <a:t>05/06/40</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89205D9-24A0-4640-8B57-FF47DAD61079}" type="slidenum">
              <a:rPr lang="ar-SA" smtClean="0"/>
              <a:t>‹#›</a:t>
            </a:fld>
            <a:endParaRPr lang="ar-SA"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419264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5DCD4D5F-A748-46DC-B289-774EB7FACF78}" type="datetimeFigureOut">
              <a:rPr lang="ar-SA" smtClean="0"/>
              <a:t>05/06/40</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89205D9-24A0-4640-8B57-FF47DAD61079}" type="slidenum">
              <a:rPr lang="ar-SA" smtClean="0"/>
              <a:t>‹#›</a:t>
            </a:fld>
            <a:endParaRPr lang="ar-SA" dirty="0"/>
          </a:p>
        </p:txBody>
      </p:sp>
    </p:spTree>
    <p:extLst>
      <p:ext uri="{BB962C8B-B14F-4D97-AF65-F5344CB8AC3E}">
        <p14:creationId xmlns:p14="http://schemas.microsoft.com/office/powerpoint/2010/main" val="16972362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5DCD4D5F-A748-46DC-B289-774EB7FACF78}" type="datetimeFigureOut">
              <a:rPr lang="ar-SA" smtClean="0"/>
              <a:t>05/06/40</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89205D9-24A0-4640-8B57-FF47DAD61079}" type="slidenum">
              <a:rPr lang="ar-SA" smtClean="0"/>
              <a:t>‹#›</a:t>
            </a:fld>
            <a:endParaRPr lang="ar-SA"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957656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5DCD4D5F-A748-46DC-B289-774EB7FACF78}" type="datetimeFigureOut">
              <a:rPr lang="ar-SA" smtClean="0"/>
              <a:t>05/06/40</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89205D9-24A0-4640-8B57-FF47DAD61079}" type="slidenum">
              <a:rPr lang="ar-SA" smtClean="0"/>
              <a:t>‹#›</a:t>
            </a:fld>
            <a:endParaRPr lang="ar-SA" dirty="0"/>
          </a:p>
        </p:txBody>
      </p:sp>
    </p:spTree>
    <p:extLst>
      <p:ext uri="{BB962C8B-B14F-4D97-AF65-F5344CB8AC3E}">
        <p14:creationId xmlns:p14="http://schemas.microsoft.com/office/powerpoint/2010/main" val="20226159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DCD4D5F-A748-46DC-B289-774EB7FACF78}" type="datetimeFigureOut">
              <a:rPr lang="ar-SA" smtClean="0"/>
              <a:t>05/06/40</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89205D9-24A0-4640-8B57-FF47DAD61079}" type="slidenum">
              <a:rPr lang="ar-SA" smtClean="0"/>
              <a:t>‹#›</a:t>
            </a:fld>
            <a:endParaRPr lang="ar-SA" dirty="0"/>
          </a:p>
        </p:txBody>
      </p:sp>
    </p:spTree>
    <p:extLst>
      <p:ext uri="{BB962C8B-B14F-4D97-AF65-F5344CB8AC3E}">
        <p14:creationId xmlns:p14="http://schemas.microsoft.com/office/powerpoint/2010/main" val="40476811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DCD4D5F-A748-46DC-B289-774EB7FACF78}" type="datetimeFigureOut">
              <a:rPr lang="ar-SA" smtClean="0"/>
              <a:t>05/06/40</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89205D9-24A0-4640-8B57-FF47DAD61079}" type="slidenum">
              <a:rPr lang="ar-SA" smtClean="0"/>
              <a:t>‹#›</a:t>
            </a:fld>
            <a:endParaRPr lang="ar-SA" dirty="0"/>
          </a:p>
        </p:txBody>
      </p:sp>
    </p:spTree>
    <p:extLst>
      <p:ext uri="{BB962C8B-B14F-4D97-AF65-F5344CB8AC3E}">
        <p14:creationId xmlns:p14="http://schemas.microsoft.com/office/powerpoint/2010/main" val="2676720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DCD4D5F-A748-46DC-B289-774EB7FACF78}" type="datetimeFigureOut">
              <a:rPr lang="ar-SA" smtClean="0"/>
              <a:t>05/06/40</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89205D9-24A0-4640-8B57-FF47DAD61079}" type="slidenum">
              <a:rPr lang="ar-SA" smtClean="0"/>
              <a:t>‹#›</a:t>
            </a:fld>
            <a:endParaRPr lang="ar-SA" dirty="0"/>
          </a:p>
        </p:txBody>
      </p:sp>
    </p:spTree>
    <p:extLst>
      <p:ext uri="{BB962C8B-B14F-4D97-AF65-F5344CB8AC3E}">
        <p14:creationId xmlns:p14="http://schemas.microsoft.com/office/powerpoint/2010/main" val="2586622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DCD4D5F-A748-46DC-B289-774EB7FACF78}" type="datetimeFigureOut">
              <a:rPr lang="ar-SA" smtClean="0"/>
              <a:t>05/06/40</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89205D9-24A0-4640-8B57-FF47DAD61079}" type="slidenum">
              <a:rPr lang="ar-SA" smtClean="0"/>
              <a:t>‹#›</a:t>
            </a:fld>
            <a:endParaRPr lang="ar-SA" dirty="0"/>
          </a:p>
        </p:txBody>
      </p:sp>
    </p:spTree>
    <p:extLst>
      <p:ext uri="{BB962C8B-B14F-4D97-AF65-F5344CB8AC3E}">
        <p14:creationId xmlns:p14="http://schemas.microsoft.com/office/powerpoint/2010/main" val="3504139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5DCD4D5F-A748-46DC-B289-774EB7FACF78}" type="datetimeFigureOut">
              <a:rPr lang="ar-SA" smtClean="0"/>
              <a:t>05/06/40</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89205D9-24A0-4640-8B57-FF47DAD61079}" type="slidenum">
              <a:rPr lang="ar-SA" smtClean="0"/>
              <a:t>‹#›</a:t>
            </a:fld>
            <a:endParaRPr lang="ar-SA" dirty="0"/>
          </a:p>
        </p:txBody>
      </p:sp>
    </p:spTree>
    <p:extLst>
      <p:ext uri="{BB962C8B-B14F-4D97-AF65-F5344CB8AC3E}">
        <p14:creationId xmlns:p14="http://schemas.microsoft.com/office/powerpoint/2010/main" val="1624523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DCD4D5F-A748-46DC-B289-774EB7FACF78}" type="datetimeFigureOut">
              <a:rPr lang="ar-SA" smtClean="0"/>
              <a:t>05/06/40</a:t>
            </a:fld>
            <a:endParaRPr lang="ar-SA" dirty="0"/>
          </a:p>
        </p:txBody>
      </p:sp>
      <p:sp>
        <p:nvSpPr>
          <p:cNvPr id="8" name="Footer Placeholder 7"/>
          <p:cNvSpPr>
            <a:spLocks noGrp="1"/>
          </p:cNvSpPr>
          <p:nvPr>
            <p:ph type="ftr" sz="quarter" idx="11"/>
          </p:nvPr>
        </p:nvSpPr>
        <p:spPr/>
        <p:txBody>
          <a:bodyPr/>
          <a:lstStyle/>
          <a:p>
            <a:endParaRPr lang="ar-SA"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89205D9-24A0-4640-8B57-FF47DAD61079}" type="slidenum">
              <a:rPr lang="ar-SA" smtClean="0"/>
              <a:t>‹#›</a:t>
            </a:fld>
            <a:endParaRPr lang="ar-SA" dirty="0"/>
          </a:p>
        </p:txBody>
      </p:sp>
    </p:spTree>
    <p:extLst>
      <p:ext uri="{BB962C8B-B14F-4D97-AF65-F5344CB8AC3E}">
        <p14:creationId xmlns:p14="http://schemas.microsoft.com/office/powerpoint/2010/main" val="4197334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5DCD4D5F-A748-46DC-B289-774EB7FACF78}" type="datetimeFigureOut">
              <a:rPr lang="ar-SA" smtClean="0"/>
              <a:t>05/06/40</a:t>
            </a:fld>
            <a:endParaRPr lang="ar-SA" dirty="0"/>
          </a:p>
        </p:txBody>
      </p:sp>
      <p:sp>
        <p:nvSpPr>
          <p:cNvPr id="4" name="Footer Placeholder 3"/>
          <p:cNvSpPr>
            <a:spLocks noGrp="1"/>
          </p:cNvSpPr>
          <p:nvPr>
            <p:ph type="ftr" sz="quarter" idx="11"/>
          </p:nvPr>
        </p:nvSpPr>
        <p:spPr/>
        <p:txBody>
          <a:bodyPr/>
          <a:lstStyle/>
          <a:p>
            <a:endParaRPr lang="ar-SA"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89205D9-24A0-4640-8B57-FF47DAD61079}" type="slidenum">
              <a:rPr lang="ar-SA" smtClean="0"/>
              <a:t>‹#›</a:t>
            </a:fld>
            <a:endParaRPr lang="ar-SA" dirty="0"/>
          </a:p>
        </p:txBody>
      </p:sp>
    </p:spTree>
    <p:extLst>
      <p:ext uri="{BB962C8B-B14F-4D97-AF65-F5344CB8AC3E}">
        <p14:creationId xmlns:p14="http://schemas.microsoft.com/office/powerpoint/2010/main" val="3208739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CD4D5F-A748-46DC-B289-774EB7FACF78}" type="datetimeFigureOut">
              <a:rPr lang="ar-SA" smtClean="0"/>
              <a:t>05/06/40</a:t>
            </a:fld>
            <a:endParaRPr lang="ar-SA" dirty="0"/>
          </a:p>
        </p:txBody>
      </p:sp>
      <p:sp>
        <p:nvSpPr>
          <p:cNvPr id="3" name="Footer Placeholder 2"/>
          <p:cNvSpPr>
            <a:spLocks noGrp="1"/>
          </p:cNvSpPr>
          <p:nvPr>
            <p:ph type="ftr" sz="quarter" idx="11"/>
          </p:nvPr>
        </p:nvSpPr>
        <p:spPr/>
        <p:txBody>
          <a:bodyPr/>
          <a:lstStyle/>
          <a:p>
            <a:endParaRPr lang="ar-SA"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89205D9-24A0-4640-8B57-FF47DAD61079}" type="slidenum">
              <a:rPr lang="ar-SA" smtClean="0"/>
              <a:t>‹#›</a:t>
            </a:fld>
            <a:endParaRPr lang="ar-SA" dirty="0"/>
          </a:p>
        </p:txBody>
      </p:sp>
    </p:spTree>
    <p:extLst>
      <p:ext uri="{BB962C8B-B14F-4D97-AF65-F5344CB8AC3E}">
        <p14:creationId xmlns:p14="http://schemas.microsoft.com/office/powerpoint/2010/main" val="2109665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DCD4D5F-A748-46DC-B289-774EB7FACF78}" type="datetimeFigureOut">
              <a:rPr lang="ar-SA" smtClean="0"/>
              <a:t>05/06/40</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89205D9-24A0-4640-8B57-FF47DAD61079}" type="slidenum">
              <a:rPr lang="ar-SA" smtClean="0"/>
              <a:t>‹#›</a:t>
            </a:fld>
            <a:endParaRPr lang="ar-SA" dirty="0"/>
          </a:p>
        </p:txBody>
      </p:sp>
    </p:spTree>
    <p:extLst>
      <p:ext uri="{BB962C8B-B14F-4D97-AF65-F5344CB8AC3E}">
        <p14:creationId xmlns:p14="http://schemas.microsoft.com/office/powerpoint/2010/main" val="2226767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DCD4D5F-A748-46DC-B289-774EB7FACF78}" type="datetimeFigureOut">
              <a:rPr lang="ar-SA" smtClean="0"/>
              <a:t>05/06/40</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89205D9-24A0-4640-8B57-FF47DAD61079}" type="slidenum">
              <a:rPr lang="ar-SA" smtClean="0"/>
              <a:t>‹#›</a:t>
            </a:fld>
            <a:endParaRPr lang="ar-SA" dirty="0"/>
          </a:p>
        </p:txBody>
      </p:sp>
    </p:spTree>
    <p:extLst>
      <p:ext uri="{BB962C8B-B14F-4D97-AF65-F5344CB8AC3E}">
        <p14:creationId xmlns:p14="http://schemas.microsoft.com/office/powerpoint/2010/main" val="2719976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DCD4D5F-A748-46DC-B289-774EB7FACF78}" type="datetimeFigureOut">
              <a:rPr lang="ar-SA" smtClean="0"/>
              <a:t>05/06/40</a:t>
            </a:fld>
            <a:endParaRPr lang="ar-SA"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SA"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89205D9-24A0-4640-8B57-FF47DAD61079}" type="slidenum">
              <a:rPr lang="ar-SA" smtClean="0"/>
              <a:t>‹#›</a:t>
            </a:fld>
            <a:endParaRPr lang="ar-SA" dirty="0"/>
          </a:p>
        </p:txBody>
      </p:sp>
    </p:spTree>
    <p:extLst>
      <p:ext uri="{BB962C8B-B14F-4D97-AF65-F5344CB8AC3E}">
        <p14:creationId xmlns:p14="http://schemas.microsoft.com/office/powerpoint/2010/main" val="989065694"/>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623386" y="2414954"/>
            <a:ext cx="5568619" cy="207498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1003">
            <a:schemeClr val="lt2"/>
          </a:fillRef>
          <a:effectRef idx="0">
            <a:scrgbClr r="0" g="0" b="0"/>
          </a:effectRef>
          <a:fontRef idx="major"/>
        </p:style>
        <p:txBody>
          <a:bodyPr>
            <a:noAutofit/>
          </a:bodyPr>
          <a:lstStyle/>
          <a:p>
            <a:pPr algn="ctr"/>
            <a:r>
              <a:rPr lang="ar-SA" sz="3600" b="1" dirty="0" smtClean="0">
                <a:solidFill>
                  <a:srgbClr val="FF0000"/>
                </a:solidFill>
                <a:latin typeface="Arial Unicode MS" pitchFamily="34" charset="-128"/>
                <a:ea typeface="Arial Unicode MS" pitchFamily="34" charset="-128"/>
                <a:cs typeface="Arial Unicode MS" pitchFamily="34" charset="-128"/>
              </a:rPr>
              <a:t>أساليب التدريس </a:t>
            </a:r>
          </a:p>
          <a:p>
            <a:pPr algn="ctr"/>
            <a:r>
              <a:rPr lang="ar-SA" sz="3600" b="1" i="1" dirty="0" smtClean="0">
                <a:solidFill>
                  <a:srgbClr val="FF0000"/>
                </a:solidFill>
                <a:latin typeface="Arial Unicode MS" pitchFamily="34" charset="-128"/>
                <a:ea typeface="Arial Unicode MS" pitchFamily="34" charset="-128"/>
                <a:cs typeface="Arial Unicode MS" pitchFamily="34" charset="-128"/>
              </a:rPr>
              <a:t>في التربية البدنية</a:t>
            </a:r>
            <a:endParaRPr lang="ar-SA" sz="3600" b="1" i="1" dirty="0">
              <a:solidFill>
                <a:srgbClr val="FF0000"/>
              </a:solidFill>
              <a:latin typeface="Arial Unicode MS" pitchFamily="34" charset="-128"/>
              <a:ea typeface="Arial Unicode MS" pitchFamily="34" charset="-128"/>
              <a:cs typeface="Arial Unicode MS" pitchFamily="34" charset="-128"/>
            </a:endParaRPr>
          </a:p>
        </p:txBody>
      </p:sp>
      <p:sp>
        <p:nvSpPr>
          <p:cNvPr id="4" name="مربع نص 3"/>
          <p:cNvSpPr txBox="1"/>
          <p:nvPr/>
        </p:nvSpPr>
        <p:spPr>
          <a:xfrm>
            <a:off x="6480043" y="260648"/>
            <a:ext cx="5423925" cy="1754326"/>
          </a:xfrm>
          <a:prstGeom prst="rect">
            <a:avLst/>
          </a:prstGeom>
          <a:noFill/>
          <a:effectLst>
            <a:glow rad="228600">
              <a:schemeClr val="accent6">
                <a:satMod val="175000"/>
                <a:alpha val="40000"/>
              </a:schemeClr>
            </a:glow>
          </a:effectLst>
        </p:spPr>
        <p:txBody>
          <a:bodyPr wrap="square" rtlCol="1">
            <a:spAutoFit/>
          </a:bodyPr>
          <a:lstStyle/>
          <a:p>
            <a:endParaRPr lang="en-US" dirty="0"/>
          </a:p>
          <a:p>
            <a:endParaRPr lang="en-US" dirty="0" smtClean="0"/>
          </a:p>
          <a:p>
            <a:endParaRPr lang="en-US" dirty="0"/>
          </a:p>
          <a:p>
            <a:endParaRPr lang="en-US" dirty="0" smtClean="0"/>
          </a:p>
          <a:p>
            <a:endParaRPr lang="en-US" dirty="0"/>
          </a:p>
          <a:p>
            <a:endParaRPr lang="ar-SA" dirty="0"/>
          </a:p>
        </p:txBody>
      </p:sp>
      <p:sp>
        <p:nvSpPr>
          <p:cNvPr id="5" name="مربع نص 13"/>
          <p:cNvSpPr txBox="1"/>
          <p:nvPr/>
        </p:nvSpPr>
        <p:spPr>
          <a:xfrm>
            <a:off x="7115908" y="260648"/>
            <a:ext cx="4788060" cy="1200329"/>
          </a:xfrm>
          <a:prstGeom prst="rect">
            <a:avLst/>
          </a:prstGeom>
          <a:effectLst>
            <a:innerShdw blurRad="63500" dist="50800">
              <a:prstClr val="black">
                <a:alpha val="50000"/>
              </a:prstClr>
            </a:innerShdw>
          </a:effectLst>
          <a:scene3d>
            <a:camera prst="orthographicFront"/>
            <a:lightRig rig="threePt" dir="t"/>
          </a:scene3d>
          <a:sp3d>
            <a:bevelT w="101600" prst="riblet"/>
          </a:sp3d>
        </p:spPr>
        <p:style>
          <a:lnRef idx="0">
            <a:scrgbClr r="0" g="0" b="0"/>
          </a:lnRef>
          <a:fillRef idx="1002">
            <a:schemeClr val="lt1"/>
          </a:fillRef>
          <a:effectRef idx="0">
            <a:scrgbClr r="0" g="0" b="0"/>
          </a:effectRef>
          <a:fontRef idx="major"/>
        </p:style>
        <p:txBody>
          <a:bodyPr wrap="square" rtlCol="1">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SA" b="1" dirty="0" smtClean="0"/>
              <a:t>المملكة العربية السعودية</a:t>
            </a:r>
          </a:p>
          <a:p>
            <a:r>
              <a:rPr lang="ar-SA" b="1" dirty="0" smtClean="0"/>
              <a:t>وزارة التعليم </a:t>
            </a:r>
          </a:p>
          <a:p>
            <a:r>
              <a:rPr lang="ar-SA" b="1" dirty="0" smtClean="0"/>
              <a:t>جامعة الملك سعود </a:t>
            </a:r>
          </a:p>
          <a:p>
            <a:r>
              <a:rPr lang="ar-SA" b="1" dirty="0" smtClean="0"/>
              <a:t>مناهج وطرق تدريس التربية البدنية</a:t>
            </a:r>
          </a:p>
        </p:txBody>
      </p:sp>
      <p:pic>
        <p:nvPicPr>
          <p:cNvPr id="6" name="صورة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5520" y="260648"/>
            <a:ext cx="1722525" cy="1440160"/>
          </a:xfrm>
          <a:prstGeom prst="rect">
            <a:avLst/>
          </a:prstGeom>
        </p:spPr>
      </p:pic>
      <p:sp>
        <p:nvSpPr>
          <p:cNvPr id="7" name="مربع نص 6"/>
          <p:cNvSpPr txBox="1"/>
          <p:nvPr/>
        </p:nvSpPr>
        <p:spPr>
          <a:xfrm>
            <a:off x="2543605" y="3717032"/>
            <a:ext cx="7200800" cy="3539430"/>
          </a:xfrm>
          <a:prstGeom prst="rect">
            <a:avLst/>
          </a:prstGeom>
          <a:noFill/>
        </p:spPr>
        <p:txBody>
          <a:bodyPr wrap="square" rtlCol="1">
            <a:spAutoFit/>
          </a:bodyPr>
          <a:lstStyle/>
          <a:p>
            <a:pPr algn="ctr"/>
            <a:endParaRPr lang="ar-SA" sz="2400" b="1" dirty="0" smtClean="0">
              <a:solidFill>
                <a:srgbClr val="FF0000"/>
              </a:solidFill>
              <a:latin typeface="Andalus" pitchFamily="18" charset="-78"/>
              <a:cs typeface="Andalus" pitchFamily="18" charset="-78"/>
            </a:endParaRPr>
          </a:p>
          <a:p>
            <a:pPr algn="ctr"/>
            <a:endParaRPr lang="ar-SA" sz="2400" b="1" dirty="0">
              <a:solidFill>
                <a:srgbClr val="FF0000"/>
              </a:solidFill>
              <a:latin typeface="Andalus" pitchFamily="18" charset="-78"/>
              <a:cs typeface="Andalus" pitchFamily="18" charset="-78"/>
            </a:endParaRPr>
          </a:p>
          <a:p>
            <a:pPr algn="ctr"/>
            <a:endParaRPr lang="ar-SA" sz="2400" b="1" dirty="0" smtClean="0">
              <a:solidFill>
                <a:srgbClr val="FF0000"/>
              </a:solidFill>
              <a:latin typeface="Andalus" pitchFamily="18" charset="-78"/>
              <a:cs typeface="Andalus" pitchFamily="18" charset="-78"/>
            </a:endParaRPr>
          </a:p>
          <a:p>
            <a:pPr algn="ctr"/>
            <a:r>
              <a:rPr lang="ar-SA" sz="2400" b="1" dirty="0" smtClean="0">
                <a:solidFill>
                  <a:srgbClr val="FF0000"/>
                </a:solidFill>
                <a:latin typeface="Andalus" pitchFamily="18" charset="-78"/>
                <a:cs typeface="Andalus" pitchFamily="18" charset="-78"/>
              </a:rPr>
              <a:t>إعــــداد :</a:t>
            </a:r>
          </a:p>
          <a:p>
            <a:pPr algn="ctr"/>
            <a:r>
              <a:rPr lang="ar-SA" sz="2400" b="1" dirty="0" smtClean="0">
                <a:cs typeface="+mj-cs"/>
              </a:rPr>
              <a:t>مسفر الدوسري </a:t>
            </a:r>
          </a:p>
          <a:p>
            <a:pPr algn="ctr"/>
            <a:r>
              <a:rPr lang="ar-SA" sz="2400" dirty="0" smtClean="0">
                <a:solidFill>
                  <a:srgbClr val="FF0000"/>
                </a:solidFill>
                <a:latin typeface="Andalus" pitchFamily="18" charset="-78"/>
                <a:cs typeface="Andalus" pitchFamily="18" charset="-78"/>
              </a:rPr>
              <a:t>إشـــراف :</a:t>
            </a:r>
          </a:p>
          <a:p>
            <a:pPr algn="ctr"/>
            <a:r>
              <a:rPr lang="ar-SA" sz="2400" b="1" dirty="0" smtClean="0"/>
              <a:t>د/ راشد  الجساس</a:t>
            </a:r>
          </a:p>
          <a:p>
            <a:pPr algn="ctr"/>
            <a:endParaRPr lang="ar-SA" sz="2800" dirty="0"/>
          </a:p>
          <a:p>
            <a:pPr algn="ctr"/>
            <a:endParaRPr lang="ar-SA" sz="2800" dirty="0"/>
          </a:p>
        </p:txBody>
      </p:sp>
    </p:spTree>
    <p:extLst>
      <p:ext uri="{BB962C8B-B14F-4D97-AF65-F5344CB8AC3E}">
        <p14:creationId xmlns:p14="http://schemas.microsoft.com/office/powerpoint/2010/main" val="27646793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53389" y="848700"/>
            <a:ext cx="9467265" cy="1280890"/>
          </a:xfrm>
        </p:spPr>
        <p:txBody>
          <a:bodyPr>
            <a:normAutofit fontScale="90000"/>
          </a:bodyPr>
          <a:lstStyle/>
          <a:p>
            <a:pPr algn="r"/>
            <a:r>
              <a:rPr lang="ar-SA" b="1" dirty="0" smtClean="0">
                <a:ln w="9525">
                  <a:solidFill>
                    <a:srgbClr val="FF0000"/>
                  </a:solidFill>
                  <a:prstDash val="solid"/>
                </a:ln>
                <a:solidFill>
                  <a:srgbClr val="FF0000"/>
                </a:solidFill>
                <a:effectLst>
                  <a:outerShdw blurRad="12700" dist="38100" dir="2700000" algn="tl" rotWithShape="0">
                    <a:schemeClr val="bg1">
                      <a:lumMod val="50000"/>
                    </a:schemeClr>
                  </a:outerShdw>
                </a:effectLst>
              </a:rPr>
              <a:t>   الفرق بين الاساليب المباشرة وغير المباشرة :</a:t>
            </a:r>
            <a:r>
              <a:rPr lang="ar-SA" dirty="0" smtClean="0">
                <a:latin typeface="Arial" panose="020B0604020202020204" pitchFamily="34" charset="0"/>
                <a:cs typeface="Arial" panose="020B0604020202020204" pitchFamily="34" charset="0"/>
              </a:rPr>
              <a:t/>
            </a:r>
            <a:br>
              <a:rPr lang="ar-SA" dirty="0" smtClean="0">
                <a:latin typeface="Arial" panose="020B0604020202020204" pitchFamily="34" charset="0"/>
                <a:cs typeface="Arial" panose="020B0604020202020204" pitchFamily="34" charset="0"/>
              </a:rPr>
            </a:br>
            <a:r>
              <a:rPr lang="ar-SA" dirty="0" smtClean="0">
                <a:latin typeface="Arial" panose="020B0604020202020204" pitchFamily="34" charset="0"/>
                <a:cs typeface="Arial" panose="020B0604020202020204" pitchFamily="34" charset="0"/>
              </a:rPr>
              <a:t/>
            </a:r>
            <a:br>
              <a:rPr lang="ar-SA" dirty="0" smtClean="0">
                <a:latin typeface="Arial" panose="020B0604020202020204" pitchFamily="34" charset="0"/>
                <a:cs typeface="Arial" panose="020B0604020202020204" pitchFamily="34" charset="0"/>
              </a:rPr>
            </a:br>
            <a:r>
              <a:rPr lang="ar-DZ" dirty="0" err="1" smtClean="0">
                <a:latin typeface="Arial" panose="020B0604020202020204" pitchFamily="34" charset="0"/>
                <a:cs typeface="Arial" panose="020B0604020202020204" pitchFamily="34" charset="0"/>
              </a:rPr>
              <a:t>اﻷﺴﺎﻟﯿب</a:t>
            </a:r>
            <a:r>
              <a:rPr lang="ar-DZ" dirty="0" smtClean="0">
                <a:latin typeface="Arial" panose="020B0604020202020204" pitchFamily="34" charset="0"/>
                <a:cs typeface="Arial" panose="020B0604020202020204" pitchFamily="34" charset="0"/>
              </a:rPr>
              <a:t> </a:t>
            </a:r>
            <a:r>
              <a:rPr lang="ar-DZ" dirty="0">
                <a:latin typeface="Arial" panose="020B0604020202020204" pitchFamily="34" charset="0"/>
                <a:cs typeface="Arial" panose="020B0604020202020204" pitchFamily="34" charset="0"/>
              </a:rPr>
              <a:t>اﻟﻤﺒﺎﺸرة ﯿﻛون دور اﻟﻤﻌﻠم ﻤﺤورﯿﺎ ﻤن ﺤﯿث ﺸرﺤﻪ ﻟﻠﻤﻬﺎرة واداء اﻟﻨﻤوذج، واﺘﺨﺎذ ﻗرارات اﻟﺘﺨطﯿط </a:t>
            </a:r>
            <a:r>
              <a:rPr lang="ar-DZ" dirty="0" smtClean="0">
                <a:latin typeface="Arial" panose="020B0604020202020204" pitchFamily="34" charset="0"/>
                <a:cs typeface="Arial" panose="020B0604020202020204" pitchFamily="34" charset="0"/>
              </a:rPr>
              <a:t>وﺘﺤدﯿد ورﻗﺔ </a:t>
            </a:r>
            <a:r>
              <a:rPr lang="ar-DZ" dirty="0">
                <a:latin typeface="Arial" panose="020B0604020202020204" pitchFamily="34" charset="0"/>
                <a:cs typeface="Arial" panose="020B0604020202020204" pitchFamily="34" charset="0"/>
              </a:rPr>
              <a:t>اﻟﻌﻤل وورﻗﺔ اﻟﻤﻌﯿﺎر، وﺘﻨﺘﻘل </a:t>
            </a:r>
            <a:r>
              <a:rPr lang="ar-DZ" dirty="0" smtClean="0">
                <a:latin typeface="Arial" panose="020B0604020202020204" pitchFamily="34" charset="0"/>
                <a:cs typeface="Arial" panose="020B0604020202020204" pitchFamily="34" charset="0"/>
              </a:rPr>
              <a:t>ﻋﻤﻠﯿﺔ اﺘﺨﺎذ </a:t>
            </a:r>
            <a:r>
              <a:rPr lang="ar-DZ" dirty="0">
                <a:latin typeface="Arial" panose="020B0604020202020204" pitchFamily="34" charset="0"/>
                <a:cs typeface="Arial" panose="020B0604020202020204" pitchFamily="34" charset="0"/>
              </a:rPr>
              <a:t>اﻟﻘرارات اﻟﺨﺎﺼﺔ ﺒﺎﻟﻌﻤﻠﯿﺔ </a:t>
            </a:r>
            <a:r>
              <a:rPr lang="ar-DZ" dirty="0" smtClean="0">
                <a:latin typeface="Arial" panose="020B0604020202020204" pitchFamily="34" charset="0"/>
                <a:cs typeface="Arial" panose="020B0604020202020204" pitchFamily="34" charset="0"/>
              </a:rPr>
              <a:t>اﻟﺘﻌﻠﯿﻤﯿﺔ</a:t>
            </a:r>
            <a:br>
              <a:rPr lang="ar-DZ" dirty="0" smtClean="0">
                <a:latin typeface="Arial" panose="020B0604020202020204" pitchFamily="34" charset="0"/>
                <a:cs typeface="Arial" panose="020B0604020202020204" pitchFamily="34" charset="0"/>
              </a:rPr>
            </a:br>
            <a:r>
              <a:rPr lang="ar-DZ" dirty="0" smtClean="0">
                <a:latin typeface="Arial" panose="020B0604020202020204" pitchFamily="34" charset="0"/>
                <a:cs typeface="Arial" panose="020B0604020202020204" pitchFamily="34" charset="0"/>
              </a:rPr>
              <a:t> ( ﻗﺒل </a:t>
            </a:r>
            <a:r>
              <a:rPr lang="ar-DZ" dirty="0">
                <a:latin typeface="Arial" panose="020B0604020202020204" pitchFamily="34" charset="0"/>
                <a:cs typeface="Arial" panose="020B0604020202020204" pitchFamily="34" charset="0"/>
              </a:rPr>
              <a:t>اﻟدرس واﺜﻨﺎءه </a:t>
            </a:r>
            <a:r>
              <a:rPr lang="ar-DZ" dirty="0" smtClean="0">
                <a:latin typeface="Arial" panose="020B0604020202020204" pitchFamily="34" charset="0"/>
                <a:cs typeface="Arial" panose="020B0604020202020204" pitchFamily="34" charset="0"/>
              </a:rPr>
              <a:t>وﺒﻌده ) ﺘدرﯿﺠﯿﺎ </a:t>
            </a:r>
            <a:r>
              <a:rPr lang="ar-DZ" dirty="0">
                <a:latin typeface="Arial" panose="020B0604020202020204" pitchFamily="34" charset="0"/>
                <a:cs typeface="Arial" panose="020B0604020202020204" pitchFamily="34" charset="0"/>
              </a:rPr>
              <a:t>ﻤن اﻟﻤﻌﻠم إﻟﻰ اﻟﻤﺘﻌﻠم. </a:t>
            </a:r>
            <a:r>
              <a:rPr lang="ar-SA" dirty="0" smtClean="0">
                <a:latin typeface="Arial" panose="020B0604020202020204" pitchFamily="34" charset="0"/>
                <a:cs typeface="Arial" panose="020B0604020202020204" pitchFamily="34" charset="0"/>
              </a:rPr>
              <a:t/>
            </a:r>
            <a:br>
              <a:rPr lang="ar-SA" dirty="0" smtClean="0">
                <a:latin typeface="Arial" panose="020B0604020202020204" pitchFamily="34" charset="0"/>
                <a:cs typeface="Arial" panose="020B0604020202020204" pitchFamily="34" charset="0"/>
              </a:rPr>
            </a:br>
            <a:r>
              <a:rPr lang="ar-SA" dirty="0" smtClean="0">
                <a:latin typeface="Arial" panose="020B0604020202020204" pitchFamily="34" charset="0"/>
                <a:cs typeface="Arial" panose="020B0604020202020204" pitchFamily="34" charset="0"/>
              </a:rPr>
              <a:t>بخلاف الأساليب الغير مباشره فان المتعلم يكون هو محور </a:t>
            </a:r>
            <a:r>
              <a:rPr lang="ar-SA" dirty="0" err="1" smtClean="0">
                <a:latin typeface="Arial" panose="020B0604020202020204" pitchFamily="34" charset="0"/>
                <a:cs typeface="Arial" panose="020B0604020202020204" pitchFamily="34" charset="0"/>
              </a:rPr>
              <a:t>العمليه</a:t>
            </a:r>
            <a:r>
              <a:rPr lang="ar-SA" dirty="0" smtClean="0">
                <a:latin typeface="Arial" panose="020B0604020202020204" pitchFamily="34" charset="0"/>
                <a:cs typeface="Arial" panose="020B0604020202020204" pitchFamily="34" charset="0"/>
              </a:rPr>
              <a:t> التعليمية , فيتعلم </a:t>
            </a:r>
            <a:r>
              <a:rPr lang="ar-SA" dirty="0" err="1" smtClean="0">
                <a:latin typeface="Arial" panose="020B0604020202020204" pitchFamily="34" charset="0"/>
                <a:cs typeface="Arial" panose="020B0604020202020204" pitchFamily="34" charset="0"/>
              </a:rPr>
              <a:t>المهاره</a:t>
            </a:r>
            <a:r>
              <a:rPr lang="ar-SA" dirty="0" smtClean="0">
                <a:latin typeface="Arial" panose="020B0604020202020204" pitchFamily="34" charset="0"/>
                <a:cs typeface="Arial" panose="020B0604020202020204" pitchFamily="34" charset="0"/>
              </a:rPr>
              <a:t>  من خلال استخدامه لعمليات فكريه عليا مثل التحليل والتصنيف </a:t>
            </a:r>
            <a:r>
              <a:rPr lang="ar-SA" dirty="0" err="1" smtClean="0">
                <a:latin typeface="Arial" panose="020B0604020202020204" pitchFamily="34" charset="0"/>
                <a:cs typeface="Arial" panose="020B0604020202020204" pitchFamily="34" charset="0"/>
              </a:rPr>
              <a:t>والمقارنه</a:t>
            </a:r>
            <a:r>
              <a:rPr lang="ar-SA" dirty="0" smtClean="0">
                <a:latin typeface="Arial" panose="020B0604020202020204" pitchFamily="34" charset="0"/>
                <a:cs typeface="Arial" panose="020B0604020202020204" pitchFamily="34" charset="0"/>
              </a:rPr>
              <a:t> والاكتشاف والابداع  والابتكار وغيرها .</a:t>
            </a:r>
            <a:endParaRPr lang="ar-SA" dirty="0"/>
          </a:p>
        </p:txBody>
      </p:sp>
    </p:spTree>
    <p:extLst>
      <p:ext uri="{BB962C8B-B14F-4D97-AF65-F5344CB8AC3E}">
        <p14:creationId xmlns:p14="http://schemas.microsoft.com/office/powerpoint/2010/main" val="4084781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55695" y="1430933"/>
            <a:ext cx="9648918" cy="1280890"/>
          </a:xfrm>
        </p:spPr>
        <p:txBody>
          <a:bodyPr>
            <a:normAutofit fontScale="90000"/>
          </a:bodyPr>
          <a:lstStyle/>
          <a:p>
            <a:pPr algn="r"/>
            <a:r>
              <a:rPr lang="ar-DZ" dirty="0" smtClean="0">
                <a:latin typeface="Arial" panose="020B0604020202020204" pitchFamily="34" charset="0"/>
                <a:cs typeface="Arial" panose="020B0604020202020204" pitchFamily="34" charset="0"/>
              </a:rPr>
              <a:t>وه</a:t>
            </a:r>
            <a:r>
              <a:rPr lang="ar-SA" dirty="0" smtClean="0">
                <a:latin typeface="Arial" panose="020B0604020202020204" pitchFamily="34" charset="0"/>
                <a:cs typeface="Arial" panose="020B0604020202020204" pitchFamily="34" charset="0"/>
              </a:rPr>
              <a:t>ي </a:t>
            </a:r>
            <a:r>
              <a:rPr lang="ar-SA" dirty="0">
                <a:latin typeface="Arial" panose="020B0604020202020204" pitchFamily="34" charset="0"/>
                <a:cs typeface="Arial" panose="020B0604020202020204" pitchFamily="34" charset="0"/>
              </a:rPr>
              <a:t>التي </a:t>
            </a:r>
            <a:r>
              <a:rPr lang="ar-SA" dirty="0" smtClean="0">
                <a:latin typeface="Arial" panose="020B0604020202020204" pitchFamily="34" charset="0"/>
                <a:cs typeface="Arial" panose="020B0604020202020204" pitchFamily="34" charset="0"/>
              </a:rPr>
              <a:t>تتمح</a:t>
            </a:r>
            <a:r>
              <a:rPr lang="ar-DZ" dirty="0" smtClean="0">
                <a:latin typeface="Arial" panose="020B0604020202020204" pitchFamily="34" charset="0"/>
                <a:cs typeface="Arial" panose="020B0604020202020204" pitchFamily="34" charset="0"/>
              </a:rPr>
              <a:t>ور حول المدرس واستخدام سلطته داخل الصف من خلال فرض شخصيته المطلقة وأفكاره وسيطرته على الطلبة والحصة ككل ، فهو يشرح المهارة والطلبة يقومون بتأديتها </a:t>
            </a:r>
            <a:r>
              <a:rPr lang="ar-DZ" dirty="0">
                <a:latin typeface="Arial" panose="020B0604020202020204" pitchFamily="34" charset="0"/>
                <a:cs typeface="Arial" panose="020B0604020202020204" pitchFamily="34" charset="0"/>
              </a:rPr>
              <a:t>ثم يقوم يتقويمهم </a:t>
            </a:r>
            <a:r>
              <a:rPr lang="ar-DZ" dirty="0" smtClean="0">
                <a:latin typeface="Arial" panose="020B0604020202020204" pitchFamily="34" charset="0"/>
                <a:cs typeface="Arial" panose="020B0604020202020204" pitchFamily="34" charset="0"/>
              </a:rPr>
              <a:t>ومن أنواعه : </a:t>
            </a:r>
            <a:br>
              <a:rPr lang="ar-DZ" dirty="0" smtClean="0">
                <a:latin typeface="Arial" panose="020B0604020202020204" pitchFamily="34" charset="0"/>
                <a:cs typeface="Arial" panose="020B0604020202020204" pitchFamily="34" charset="0"/>
              </a:rPr>
            </a:br>
            <a:r>
              <a:rPr lang="ar-DZ" dirty="0">
                <a:latin typeface="Arial" panose="020B0604020202020204" pitchFamily="34" charset="0"/>
                <a:cs typeface="Arial" panose="020B0604020202020204" pitchFamily="34" charset="0"/>
              </a:rPr>
              <a:t/>
            </a:r>
            <a:br>
              <a:rPr lang="ar-DZ" dirty="0">
                <a:latin typeface="Arial" panose="020B0604020202020204" pitchFamily="34" charset="0"/>
                <a:cs typeface="Arial" panose="020B0604020202020204" pitchFamily="34" charset="0"/>
              </a:rPr>
            </a:br>
            <a:r>
              <a:rPr lang="ar-SA" b="1" dirty="0">
                <a:solidFill>
                  <a:srgbClr val="00B0F0"/>
                </a:solidFill>
                <a:latin typeface="Arial" panose="020B0604020202020204" pitchFamily="34" charset="0"/>
                <a:cs typeface="Arial" panose="020B0604020202020204" pitchFamily="34" charset="0"/>
              </a:rPr>
              <a:t>١- أسلوب التعليم بالعرض التوضيحي (الأمري</a:t>
            </a:r>
            <a:r>
              <a:rPr lang="ar-SA" b="1" dirty="0" smtClean="0">
                <a:solidFill>
                  <a:srgbClr val="00B0F0"/>
                </a:solidFill>
                <a:latin typeface="Arial" panose="020B0604020202020204" pitchFamily="34" charset="0"/>
                <a:cs typeface="Arial" panose="020B0604020202020204" pitchFamily="34" charset="0"/>
              </a:rPr>
              <a:t>).</a:t>
            </a:r>
            <a:r>
              <a:rPr lang="ar-DZ" dirty="0" smtClean="0">
                <a:latin typeface="Arial" panose="020B0604020202020204" pitchFamily="34" charset="0"/>
                <a:cs typeface="Arial" panose="020B0604020202020204" pitchFamily="34" charset="0"/>
              </a:rPr>
              <a:t/>
            </a:r>
            <a:br>
              <a:rPr lang="ar-DZ" dirty="0" smtClean="0">
                <a:latin typeface="Arial" panose="020B0604020202020204" pitchFamily="34" charset="0"/>
                <a:cs typeface="Arial" panose="020B0604020202020204" pitchFamily="34" charset="0"/>
              </a:rPr>
            </a:br>
            <a:r>
              <a:rPr lang="ar-SA" dirty="0">
                <a:latin typeface="Arial" panose="020B0604020202020204" pitchFamily="34" charset="0"/>
                <a:cs typeface="Arial" panose="020B0604020202020204" pitchFamily="34" charset="0"/>
              </a:rPr>
              <a:t/>
            </a:r>
            <a:br>
              <a:rPr lang="ar-SA" dirty="0">
                <a:latin typeface="Arial" panose="020B0604020202020204" pitchFamily="34" charset="0"/>
                <a:cs typeface="Arial" panose="020B0604020202020204" pitchFamily="34" charset="0"/>
              </a:rPr>
            </a:br>
            <a:r>
              <a:rPr lang="ar-SA" b="1" dirty="0">
                <a:solidFill>
                  <a:srgbClr val="00B0F0"/>
                </a:solidFill>
                <a:latin typeface="Arial" panose="020B0604020202020204" pitchFamily="34" charset="0"/>
                <a:cs typeface="Arial" panose="020B0604020202020204" pitchFamily="34" charset="0"/>
              </a:rPr>
              <a:t>٢- أسلوب التطبيق بتوجيه المعلم (التدريبي</a:t>
            </a:r>
            <a:r>
              <a:rPr lang="ar-SA" b="1" dirty="0" smtClean="0">
                <a:solidFill>
                  <a:srgbClr val="00B0F0"/>
                </a:solidFill>
                <a:latin typeface="Arial" panose="020B0604020202020204" pitchFamily="34" charset="0"/>
                <a:cs typeface="Arial" panose="020B0604020202020204" pitchFamily="34" charset="0"/>
              </a:rPr>
              <a:t>).</a:t>
            </a:r>
            <a:r>
              <a:rPr lang="ar-DZ" dirty="0" smtClean="0">
                <a:latin typeface="Arial" panose="020B0604020202020204" pitchFamily="34" charset="0"/>
                <a:cs typeface="Arial" panose="020B0604020202020204" pitchFamily="34" charset="0"/>
              </a:rPr>
              <a:t/>
            </a:r>
            <a:br>
              <a:rPr lang="ar-DZ" dirty="0" smtClean="0">
                <a:latin typeface="Arial" panose="020B0604020202020204" pitchFamily="34" charset="0"/>
                <a:cs typeface="Arial" panose="020B0604020202020204" pitchFamily="34" charset="0"/>
              </a:rPr>
            </a:br>
            <a:r>
              <a:rPr lang="ar-SA" dirty="0">
                <a:latin typeface="Arial" panose="020B0604020202020204" pitchFamily="34" charset="0"/>
                <a:cs typeface="Arial" panose="020B0604020202020204" pitchFamily="34" charset="0"/>
              </a:rPr>
              <a:t/>
            </a:r>
            <a:br>
              <a:rPr lang="ar-SA" dirty="0">
                <a:latin typeface="Arial" panose="020B0604020202020204" pitchFamily="34" charset="0"/>
                <a:cs typeface="Arial" panose="020B0604020202020204" pitchFamily="34" charset="0"/>
              </a:rPr>
            </a:br>
            <a:r>
              <a:rPr lang="ar-SA" b="1" dirty="0">
                <a:solidFill>
                  <a:srgbClr val="00B0F0"/>
                </a:solidFill>
                <a:latin typeface="Arial" panose="020B0604020202020204" pitchFamily="34" charset="0"/>
                <a:cs typeface="Arial" panose="020B0604020202020204" pitchFamily="34" charset="0"/>
              </a:rPr>
              <a:t>٣- أسلوب التطبيق بتوجيه الأقران (التبادلي).</a:t>
            </a:r>
            <a:r>
              <a:rPr lang="ar-DZ" b="1" dirty="0">
                <a:solidFill>
                  <a:srgbClr val="00B0F0"/>
                </a:solidFill>
                <a:latin typeface="Arial" panose="020B0604020202020204" pitchFamily="34" charset="0"/>
                <a:cs typeface="Arial" panose="020B0604020202020204" pitchFamily="34" charset="0"/>
              </a:rPr>
              <a:t> </a:t>
            </a:r>
            <a:endParaRPr lang="ar-SA" b="1" dirty="0">
              <a:solidFill>
                <a:srgbClr val="00B0F0"/>
              </a:solidFill>
              <a:latin typeface="Arial" panose="020B0604020202020204" pitchFamily="34" charset="0"/>
              <a:cs typeface="Arial" panose="020B0604020202020204" pitchFamily="34" charset="0"/>
            </a:endParaRPr>
          </a:p>
        </p:txBody>
      </p:sp>
      <p:sp>
        <p:nvSpPr>
          <p:cNvPr id="3" name="Rectangle 2"/>
          <p:cNvSpPr/>
          <p:nvPr/>
        </p:nvSpPr>
        <p:spPr>
          <a:xfrm>
            <a:off x="2253036" y="556733"/>
            <a:ext cx="6521824" cy="584775"/>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a:spAutoFit/>
          </a:bodyPr>
          <a:lstStyle/>
          <a:p>
            <a:r>
              <a:rPr lang="ar-DZ" sz="3200" b="1" dirty="0" smtClean="0">
                <a:ln w="9525">
                  <a:solidFill>
                    <a:srgbClr val="FF0000"/>
                  </a:solidFill>
                  <a:prstDash val="solid"/>
                </a:ln>
                <a:solidFill>
                  <a:srgbClr val="FF0000"/>
                </a:solidFill>
                <a:effectLst>
                  <a:outerShdw blurRad="12700" dist="38100" dir="2700000" algn="tl" rotWithShape="0">
                    <a:schemeClr val="bg1">
                      <a:lumMod val="50000"/>
                    </a:schemeClr>
                  </a:outerShdw>
                </a:effectLst>
              </a:rPr>
              <a:t>تعريف الأسلوب المباشر </a:t>
            </a:r>
            <a:endParaRPr lang="ar-SA" sz="3200" b="1" dirty="0">
              <a:ln w="9525">
                <a:solidFill>
                  <a:srgbClr val="FF0000"/>
                </a:solidFill>
                <a:prstDash val="solid"/>
              </a:ln>
              <a:solidFill>
                <a:srgbClr val="FF0000"/>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6171375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21225" y="624110"/>
            <a:ext cx="9783388" cy="1280890"/>
          </a:xfrm>
        </p:spPr>
        <p:txBody>
          <a:bodyPr>
            <a:normAutofit fontScale="90000"/>
          </a:bodyPr>
          <a:lstStyle/>
          <a:p>
            <a:pPr algn="r"/>
            <a:r>
              <a:rPr lang="ar-JO" b="1" dirty="0">
                <a:latin typeface="Arial" panose="020B0604020202020204" pitchFamily="34" charset="0"/>
                <a:cs typeface="Arial" panose="020B0604020202020204" pitchFamily="34" charset="0"/>
              </a:rPr>
              <a:t>الأسلوب الامري (أ)</a:t>
            </a:r>
            <a:r>
              <a:rPr lang="x-none" b="1" dirty="0">
                <a:latin typeface="Arial" panose="020B0604020202020204" pitchFamily="34" charset="0"/>
                <a:cs typeface="Arial" panose="020B0604020202020204" pitchFamily="34" charset="0"/>
              </a:rPr>
              <a:t>Command Stayle (A) </a:t>
            </a:r>
            <a:r>
              <a:rPr lang="ar-DZ" b="1" dirty="0" smtClean="0">
                <a:latin typeface="Arial" panose="020B0604020202020204" pitchFamily="34" charset="0"/>
                <a:cs typeface="Arial" panose="020B0604020202020204" pitchFamily="34" charset="0"/>
              </a:rPr>
              <a:t/>
            </a:r>
            <a:br>
              <a:rPr lang="ar-DZ" b="1" dirty="0" smtClean="0">
                <a:latin typeface="Arial" panose="020B0604020202020204" pitchFamily="34" charset="0"/>
                <a:cs typeface="Arial" panose="020B0604020202020204" pitchFamily="34" charset="0"/>
              </a:rPr>
            </a:br>
            <a:r>
              <a:rPr lang="en-US" b="1" i="1" dirty="0">
                <a:latin typeface="Arial" panose="020B0604020202020204" pitchFamily="34" charset="0"/>
                <a:cs typeface="Arial" panose="020B0604020202020204" pitchFamily="34" charset="0"/>
              </a:rPr>
              <a:t/>
            </a:r>
            <a:br>
              <a:rPr lang="en-US" b="1" i="1" dirty="0">
                <a:latin typeface="Arial" panose="020B0604020202020204" pitchFamily="34" charset="0"/>
                <a:cs typeface="Arial" panose="020B0604020202020204" pitchFamily="34" charset="0"/>
              </a:rPr>
            </a:br>
            <a:r>
              <a:rPr lang="ar-JO" dirty="0">
                <a:latin typeface="Arial" panose="020B0604020202020204" pitchFamily="34" charset="0"/>
                <a:cs typeface="Arial" panose="020B0604020202020204" pitchFamily="34" charset="0"/>
              </a:rPr>
              <a:t>يعتمد هذا الأسلوب على </a:t>
            </a:r>
            <a:r>
              <a:rPr lang="ar-JO" b="1" dirty="0">
                <a:solidFill>
                  <a:srgbClr val="00B0F0"/>
                </a:solidFill>
                <a:latin typeface="Arial" panose="020B0604020202020204" pitchFamily="34" charset="0"/>
                <a:cs typeface="Arial" panose="020B0604020202020204" pitchFamily="34" charset="0"/>
              </a:rPr>
              <a:t>المعلم</a:t>
            </a:r>
            <a:r>
              <a:rPr lang="ar-JO" dirty="0">
                <a:latin typeface="Arial" panose="020B0604020202020204" pitchFamily="34" charset="0"/>
                <a:cs typeface="Arial" panose="020B0604020202020204" pitchFamily="34" charset="0"/>
              </a:rPr>
              <a:t> حيث : </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ar-DZ" dirty="0">
                <a:latin typeface="Arial" panose="020B0604020202020204" pitchFamily="34" charset="0"/>
                <a:cs typeface="Arial" panose="020B0604020202020204" pitchFamily="34" charset="0"/>
                <a:sym typeface="Webdings" panose="05030102010509060703" pitchFamily="18" charset="2"/>
              </a:rPr>
              <a:t> </a:t>
            </a:r>
            <a:r>
              <a:rPr lang="ar-JO" dirty="0" smtClean="0">
                <a:latin typeface="Arial" panose="020B0604020202020204" pitchFamily="34" charset="0"/>
                <a:cs typeface="Arial" panose="020B0604020202020204" pitchFamily="34" charset="0"/>
              </a:rPr>
              <a:t>يتخذ  </a:t>
            </a:r>
            <a:r>
              <a:rPr lang="ar-JO" dirty="0">
                <a:latin typeface="Arial" panose="020B0604020202020204" pitchFamily="34" charset="0"/>
                <a:cs typeface="Arial" panose="020B0604020202020204" pitchFamily="34" charset="0"/>
              </a:rPr>
              <a:t>جميع قرارات الدرس الثلاثة المتمثلة في: قرارات التخطيط  وقرارات التنفيذ وقرارات التقويم  </a:t>
            </a:r>
            <a:r>
              <a:rPr lang="ar-DZ" dirty="0" smtClean="0">
                <a:latin typeface="Arial" panose="020B0604020202020204" pitchFamily="34" charset="0"/>
                <a:cs typeface="Arial" panose="020B0604020202020204" pitchFamily="34" charset="0"/>
              </a:rPr>
              <a:t/>
            </a:r>
            <a:br>
              <a:rPr lang="ar-DZ" dirty="0" smtClean="0">
                <a:latin typeface="Arial" panose="020B0604020202020204" pitchFamily="34" charset="0"/>
                <a:cs typeface="Arial" panose="020B0604020202020204" pitchFamily="34" charset="0"/>
              </a:rPr>
            </a:br>
            <a:r>
              <a:rPr lang="ar-DZ" dirty="0">
                <a:latin typeface="Arial" panose="020B0604020202020204" pitchFamily="34" charset="0"/>
                <a:cs typeface="Arial" panose="020B0604020202020204" pitchFamily="34" charset="0"/>
                <a:sym typeface="Webdings" panose="05030102010509060703" pitchFamily="18" charset="2"/>
              </a:rPr>
              <a:t> </a:t>
            </a:r>
            <a:r>
              <a:rPr lang="ar-JO" dirty="0" smtClean="0">
                <a:latin typeface="Arial" panose="020B0604020202020204" pitchFamily="34" charset="0"/>
                <a:cs typeface="Arial" panose="020B0604020202020204" pitchFamily="34" charset="0"/>
              </a:rPr>
              <a:t>يصدر </a:t>
            </a:r>
            <a:r>
              <a:rPr lang="ar-JO" dirty="0">
                <a:latin typeface="Arial" panose="020B0604020202020204" pitchFamily="34" charset="0"/>
                <a:cs typeface="Arial" panose="020B0604020202020204" pitchFamily="34" charset="0"/>
              </a:rPr>
              <a:t>الاوامر والتعليمات للمتعلم الذي يستجيب لهذه الاوامر والتعليمات دون سؤال</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ar-DZ" dirty="0">
                <a:latin typeface="Arial" panose="020B0604020202020204" pitchFamily="34" charset="0"/>
                <a:cs typeface="Arial" panose="020B0604020202020204" pitchFamily="34" charset="0"/>
                <a:sym typeface="Webdings" panose="05030102010509060703" pitchFamily="18" charset="2"/>
              </a:rPr>
              <a:t> </a:t>
            </a:r>
            <a:r>
              <a:rPr lang="ar-JO" dirty="0" smtClean="0">
                <a:latin typeface="Arial" panose="020B0604020202020204" pitchFamily="34" charset="0"/>
                <a:cs typeface="Arial" panose="020B0604020202020204" pitchFamily="34" charset="0"/>
              </a:rPr>
              <a:t>يتقيد </a:t>
            </a:r>
            <a:r>
              <a:rPr lang="ar-JO" dirty="0">
                <a:latin typeface="Arial" panose="020B0604020202020204" pitchFamily="34" charset="0"/>
                <a:cs typeface="Arial" panose="020B0604020202020204" pitchFamily="34" charset="0"/>
              </a:rPr>
              <a:t>بتنفيذ نموذج المهارة المطلوبة للأداء كما هو وبدقه</a:t>
            </a:r>
            <a:r>
              <a:rPr lang="ar-JO" dirty="0" smtClean="0">
                <a:latin typeface="Arial" panose="020B0604020202020204" pitchFamily="34" charset="0"/>
                <a:cs typeface="Arial" panose="020B0604020202020204" pitchFamily="34" charset="0"/>
              </a:rPr>
              <a:t>،</a:t>
            </a:r>
            <a:r>
              <a:rPr lang="ar-DZ" dirty="0" smtClean="0">
                <a:latin typeface="Arial" panose="020B0604020202020204" pitchFamily="34" charset="0"/>
                <a:cs typeface="Arial" panose="020B0604020202020204" pitchFamily="34" charset="0"/>
              </a:rPr>
              <a:t> </a:t>
            </a:r>
            <a:r>
              <a:rPr lang="ar-JO" dirty="0" smtClean="0">
                <a:latin typeface="Arial" panose="020B0604020202020204" pitchFamily="34" charset="0"/>
                <a:cs typeface="Arial" panose="020B0604020202020204" pitchFamily="34" charset="0"/>
              </a:rPr>
              <a:t>يكون </a:t>
            </a:r>
            <a:r>
              <a:rPr lang="ar-JO" dirty="0">
                <a:latin typeface="Arial" panose="020B0604020202020204" pitchFamily="34" charset="0"/>
                <a:cs typeface="Arial" panose="020B0604020202020204" pitchFamily="34" charset="0"/>
              </a:rPr>
              <a:t>مراعيا ومتفهما لطبيعة المتعلم والهدف المراد تحقيقه في الدرس وطبيعة الأسلوب </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ar-DZ" dirty="0">
                <a:latin typeface="Arial" panose="020B0604020202020204" pitchFamily="34" charset="0"/>
                <a:cs typeface="Arial" panose="020B0604020202020204" pitchFamily="34" charset="0"/>
                <a:sym typeface="Webdings" panose="05030102010509060703" pitchFamily="18" charset="2"/>
              </a:rPr>
              <a:t> </a:t>
            </a:r>
            <a:r>
              <a:rPr lang="ar-JO" dirty="0" smtClean="0">
                <a:latin typeface="Arial" panose="020B0604020202020204" pitchFamily="34" charset="0"/>
                <a:cs typeface="Arial" panose="020B0604020202020204" pitchFamily="34" charset="0"/>
              </a:rPr>
              <a:t>مراعاة </a:t>
            </a:r>
            <a:r>
              <a:rPr lang="ar-JO" dirty="0">
                <a:latin typeface="Arial" panose="020B0604020202020204" pitchFamily="34" charset="0"/>
                <a:cs typeface="Arial" panose="020B0604020202020204" pitchFamily="34" charset="0"/>
              </a:rPr>
              <a:t>التخطيط للدرس بطريقة سليمة تضمن التفاعل والإيجابية بين </a:t>
            </a:r>
            <a:r>
              <a:rPr lang="ar-SA" dirty="0">
                <a:latin typeface="Arial" panose="020B0604020202020204" pitchFamily="34" charset="0"/>
                <a:cs typeface="Arial" panose="020B0604020202020204" pitchFamily="34" charset="0"/>
              </a:rPr>
              <a:t>المعلم</a:t>
            </a:r>
            <a:r>
              <a:rPr lang="ar-JO" dirty="0">
                <a:latin typeface="Arial" panose="020B0604020202020204" pitchFamily="34" charset="0"/>
                <a:cs typeface="Arial" panose="020B0604020202020204" pitchFamily="34" charset="0"/>
              </a:rPr>
              <a:t> والمتعلم</a:t>
            </a:r>
            <a:r>
              <a:rPr lang="en-US" dirty="0"/>
              <a:t/>
            </a:r>
            <a:br>
              <a:rPr lang="en-US" dirty="0"/>
            </a:br>
            <a:endParaRPr lang="ar-SA" dirty="0"/>
          </a:p>
        </p:txBody>
      </p:sp>
      <p:pic>
        <p:nvPicPr>
          <p:cNvPr id="3074" name="Picture 2" descr="ÙØªÙØ¬Ø© Ø¨Ø­Ø« Ø§ÙØµÙØ± Ø¹Ù Ø±Ø³ÙÙØ§Øª ØªØ¯Ø±ÙØ¨ Ø±ÙØ§Ø¶Ù"/>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891" y="1488832"/>
            <a:ext cx="2181225" cy="2602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2860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259" y="852710"/>
            <a:ext cx="10159906" cy="1280890"/>
          </a:xfrm>
        </p:spPr>
        <p:txBody>
          <a:bodyPr>
            <a:normAutofit fontScale="90000"/>
          </a:bodyPr>
          <a:lstStyle/>
          <a:p>
            <a:pPr algn="r"/>
            <a:r>
              <a:rPr lang="ar-JO" b="1" dirty="0">
                <a:solidFill>
                  <a:srgbClr val="00B0F0"/>
                </a:solidFill>
              </a:rPr>
              <a:t>المتعلم</a:t>
            </a:r>
            <a:r>
              <a:rPr lang="ar-JO" dirty="0">
                <a:solidFill>
                  <a:srgbClr val="00B0F0"/>
                </a:solidFill>
                <a:latin typeface="Arial" panose="020B0604020202020204" pitchFamily="34" charset="0"/>
                <a:cs typeface="Arial" panose="020B0604020202020204" pitchFamily="34" charset="0"/>
              </a:rPr>
              <a:t> : </a:t>
            </a:r>
            <a:r>
              <a:rPr lang="ar-DZ" dirty="0" smtClean="0">
                <a:solidFill>
                  <a:srgbClr val="00B0F0"/>
                </a:solidFill>
                <a:latin typeface="Arial" panose="020B0604020202020204" pitchFamily="34" charset="0"/>
                <a:cs typeface="Arial" panose="020B0604020202020204" pitchFamily="34" charset="0"/>
              </a:rPr>
              <a:t/>
            </a:r>
            <a:br>
              <a:rPr lang="ar-DZ" dirty="0" smtClean="0">
                <a:solidFill>
                  <a:srgbClr val="00B0F0"/>
                </a:solidFill>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ar-DZ" dirty="0">
                <a:latin typeface="Arial" panose="020B0604020202020204" pitchFamily="34" charset="0"/>
                <a:cs typeface="Arial" panose="020B0604020202020204" pitchFamily="34" charset="0"/>
                <a:sym typeface="Webdings" panose="05030102010509060703" pitchFamily="18" charset="2"/>
              </a:rPr>
              <a:t> </a:t>
            </a:r>
            <a:r>
              <a:rPr lang="ar-JO" dirty="0" smtClean="0">
                <a:latin typeface="Arial" panose="020B0604020202020204" pitchFamily="34" charset="0"/>
                <a:cs typeface="Arial" panose="020B0604020202020204" pitchFamily="34" charset="0"/>
              </a:rPr>
              <a:t>يلتزم </a:t>
            </a:r>
            <a:r>
              <a:rPr lang="ar-JO" dirty="0">
                <a:latin typeface="Arial" panose="020B0604020202020204" pitchFamily="34" charset="0"/>
                <a:cs typeface="Arial" panose="020B0604020202020204" pitchFamily="34" charset="0"/>
              </a:rPr>
              <a:t>أيضا بوقت بدء العمل ونهايته، ووقت الراحة وتوقيتها، والايقاع الحركي، ومكان العمل، والتوقيت والوزن الحركي، ووضع البدء أو الوقفة الذي يفرضه المعلم. </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ar-DZ" dirty="0">
                <a:latin typeface="Arial" panose="020B0604020202020204" pitchFamily="34" charset="0"/>
                <a:cs typeface="Arial" panose="020B0604020202020204" pitchFamily="34" charset="0"/>
                <a:sym typeface="Webdings" panose="05030102010509060703" pitchFamily="18" charset="2"/>
              </a:rPr>
              <a:t> </a:t>
            </a:r>
            <a:r>
              <a:rPr lang="ar-JO" dirty="0" smtClean="0">
                <a:latin typeface="Arial" panose="020B0604020202020204" pitchFamily="34" charset="0"/>
                <a:cs typeface="Arial" panose="020B0604020202020204" pitchFamily="34" charset="0"/>
              </a:rPr>
              <a:t>يساعد </a:t>
            </a:r>
            <a:r>
              <a:rPr lang="ar-JO" dirty="0">
                <a:latin typeface="Arial" panose="020B0604020202020204" pitchFamily="34" charset="0"/>
                <a:cs typeface="Arial" panose="020B0604020202020204" pitchFamily="34" charset="0"/>
              </a:rPr>
              <a:t>المدرس في الحفاظ على امن المتعلمين وسلامتهم</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ar-DZ" dirty="0">
                <a:latin typeface="Arial" panose="020B0604020202020204" pitchFamily="34" charset="0"/>
                <a:cs typeface="Arial" panose="020B0604020202020204" pitchFamily="34" charset="0"/>
                <a:sym typeface="Webdings" panose="05030102010509060703" pitchFamily="18" charset="2"/>
              </a:rPr>
              <a:t> </a:t>
            </a:r>
            <a:r>
              <a:rPr lang="ar-JO" dirty="0" smtClean="0">
                <a:latin typeface="Arial" panose="020B0604020202020204" pitchFamily="34" charset="0"/>
                <a:cs typeface="Arial" panose="020B0604020202020204" pitchFamily="34" charset="0"/>
              </a:rPr>
              <a:t>المحافظة </a:t>
            </a:r>
            <a:r>
              <a:rPr lang="ar-JO" dirty="0">
                <a:latin typeface="Arial" panose="020B0604020202020204" pitchFamily="34" charset="0"/>
                <a:cs typeface="Arial" panose="020B0604020202020204" pitchFamily="34" charset="0"/>
              </a:rPr>
              <a:t>على النظام والانتظام اثناء الدرس، كما يساعد على اظهار الجمال الحركي للأداء، وخاصة في الحركات الايقاعية التي تتطلب ضبط الاستجابة </a:t>
            </a:r>
            <a:r>
              <a:rPr lang="ar-JO" dirty="0" smtClean="0">
                <a:latin typeface="Arial" panose="020B0604020202020204" pitchFamily="34" charset="0"/>
                <a:cs typeface="Arial" panose="020B0604020202020204" pitchFamily="34" charset="0"/>
              </a:rPr>
              <a:t>الواحدة </a:t>
            </a:r>
            <a:r>
              <a:rPr lang="ar-JO" dirty="0">
                <a:latin typeface="Arial" panose="020B0604020202020204" pitchFamily="34" charset="0"/>
                <a:cs typeface="Arial" panose="020B0604020202020204" pitchFamily="34" charset="0"/>
              </a:rPr>
              <a:t>للمتعلمين جميعهم وفي وقت واحد وبدقة متناهية، مطابقة لنموذج الأداء المطلوب</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endParaRPr lang="ar-SA" dirty="0"/>
          </a:p>
        </p:txBody>
      </p:sp>
    </p:spTree>
    <p:extLst>
      <p:ext uri="{BB962C8B-B14F-4D97-AF65-F5344CB8AC3E}">
        <p14:creationId xmlns:p14="http://schemas.microsoft.com/office/powerpoint/2010/main" val="1738149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23683" y="274487"/>
            <a:ext cx="10388507" cy="1280890"/>
          </a:xfrm>
        </p:spPr>
        <p:txBody>
          <a:bodyPr>
            <a:noAutofit/>
          </a:bodyPr>
          <a:lstStyle/>
          <a:p>
            <a:pPr algn="r"/>
            <a:r>
              <a:rPr lang="ar-JO" sz="3200" smtClean="0">
                <a:latin typeface="Arial" panose="020B0604020202020204" pitchFamily="34" charset="0"/>
                <a:cs typeface="Arial" panose="020B0604020202020204" pitchFamily="34" charset="0"/>
              </a:rPr>
              <a:t>في مرحلة ما قبل الدرس يقوم المعلم</a:t>
            </a:r>
            <a:r>
              <a:rPr lang="ar-DZ" sz="3200" smtClean="0">
                <a:latin typeface="Arial" panose="020B0604020202020204" pitchFamily="34" charset="0"/>
                <a:cs typeface="Arial" panose="020B0604020202020204" pitchFamily="34" charset="0"/>
              </a:rPr>
              <a:t> بـ</a:t>
            </a:r>
            <a:r>
              <a:rPr lang="ar-JO" sz="3200" smtClean="0">
                <a:latin typeface="Arial" panose="020B0604020202020204" pitchFamily="34" charset="0"/>
                <a:cs typeface="Arial" panose="020B0604020202020204" pitchFamily="34" charset="0"/>
              </a:rPr>
              <a:t> </a:t>
            </a:r>
            <a:r>
              <a:rPr lang="ar-DZ" sz="3200" smtClean="0">
                <a:latin typeface="Arial" panose="020B0604020202020204" pitchFamily="34" charset="0"/>
                <a:cs typeface="Arial" panose="020B0604020202020204" pitchFamily="34" charset="0"/>
              </a:rPr>
              <a:t>: </a:t>
            </a:r>
            <a:br>
              <a:rPr lang="ar-DZ" sz="3200" smtClean="0">
                <a:latin typeface="Arial" panose="020B0604020202020204" pitchFamily="34" charset="0"/>
                <a:cs typeface="Arial" panose="020B0604020202020204" pitchFamily="34" charset="0"/>
              </a:rPr>
            </a:br>
            <a:r>
              <a:rPr lang="ar-JO" sz="3200" smtClean="0">
                <a:latin typeface="Arial" panose="020B0604020202020204" pitchFamily="34" charset="0"/>
                <a:cs typeface="Arial" panose="020B0604020202020204" pitchFamily="34" charset="0"/>
              </a:rPr>
              <a:t>بتحديد الأهداف التي يريد تحقيقها في الدرس سواء أكانت معرفية أم انفعالية أم نفس حركية. </a:t>
            </a:r>
            <a:r>
              <a:rPr lang="en-US" sz="3200" smtClean="0">
                <a:latin typeface="Arial" panose="020B0604020202020204" pitchFamily="34" charset="0"/>
                <a:cs typeface="Arial" panose="020B0604020202020204" pitchFamily="34" charset="0"/>
              </a:rPr>
              <a:t/>
            </a:r>
            <a:br>
              <a:rPr lang="en-US" sz="3200" smtClean="0">
                <a:latin typeface="Arial" panose="020B0604020202020204" pitchFamily="34" charset="0"/>
                <a:cs typeface="Arial" panose="020B0604020202020204" pitchFamily="34" charset="0"/>
              </a:rPr>
            </a:br>
            <a:r>
              <a:rPr lang="ar-DZ" sz="3200" smtClean="0">
                <a:latin typeface="Arial" panose="020B0604020202020204" pitchFamily="34" charset="0"/>
                <a:cs typeface="Arial" panose="020B0604020202020204" pitchFamily="34" charset="0"/>
              </a:rPr>
              <a:t>يقوم </a:t>
            </a:r>
            <a:r>
              <a:rPr lang="ar-JO" sz="3200" smtClean="0">
                <a:latin typeface="Arial" panose="020B0604020202020204" pitchFamily="34" charset="0"/>
                <a:cs typeface="Arial" panose="020B0604020202020204" pitchFamily="34" charset="0"/>
              </a:rPr>
              <a:t>بتحديد موضوع الدرس العام (لعبة كرة القدم، كرة السلة، كرة الطائرة، جمباز، سباحة، العاب قوى وغيرها)،</a:t>
            </a:r>
            <a:r>
              <a:rPr lang="en-US" sz="3200" smtClean="0">
                <a:latin typeface="Arial" panose="020B0604020202020204" pitchFamily="34" charset="0"/>
                <a:cs typeface="Arial" panose="020B0604020202020204" pitchFamily="34" charset="0"/>
              </a:rPr>
              <a:t/>
            </a:r>
            <a:br>
              <a:rPr lang="en-US" sz="3200" smtClean="0">
                <a:latin typeface="Arial" panose="020B0604020202020204" pitchFamily="34" charset="0"/>
                <a:cs typeface="Arial" panose="020B0604020202020204" pitchFamily="34" charset="0"/>
              </a:rPr>
            </a:br>
            <a:r>
              <a:rPr lang="ar-JO" sz="3200" smtClean="0">
                <a:latin typeface="Arial" panose="020B0604020202020204" pitchFamily="34" charset="0"/>
                <a:cs typeface="Arial" panose="020B0604020202020204" pitchFamily="34" charset="0"/>
              </a:rPr>
              <a:t>يحدد موضوع الدرس الخاص المتعلق بالمهارة التي سيقوم المتعلمون بأدائها وتعلمها مثل (التمريرة الصدرية في كرة </a:t>
            </a:r>
            <a:r>
              <a:rPr lang="ar-SA" sz="3200" smtClean="0">
                <a:latin typeface="Arial" panose="020B0604020202020204" pitchFamily="34" charset="0"/>
                <a:cs typeface="Arial" panose="020B0604020202020204" pitchFamily="34" charset="0"/>
              </a:rPr>
              <a:t>السلة</a:t>
            </a:r>
            <a:r>
              <a:rPr lang="ar-JO" sz="3200" smtClean="0">
                <a:latin typeface="Arial" panose="020B0604020202020204" pitchFamily="34" charset="0"/>
                <a:cs typeface="Arial" panose="020B0604020202020204" pitchFamily="34" charset="0"/>
              </a:rPr>
              <a:t> أو القفز بالزانة في العاب القوى وغيرها) </a:t>
            </a:r>
            <a:r>
              <a:rPr lang="en-US" sz="3200" smtClean="0">
                <a:latin typeface="Arial" panose="020B0604020202020204" pitchFamily="34" charset="0"/>
                <a:cs typeface="Arial" panose="020B0604020202020204" pitchFamily="34" charset="0"/>
              </a:rPr>
              <a:t/>
            </a:r>
            <a:br>
              <a:rPr lang="en-US" sz="3200" smtClean="0">
                <a:latin typeface="Arial" panose="020B0604020202020204" pitchFamily="34" charset="0"/>
                <a:cs typeface="Arial" panose="020B0604020202020204" pitchFamily="34" charset="0"/>
              </a:rPr>
            </a:br>
            <a:r>
              <a:rPr lang="ar-JO" sz="3200" smtClean="0">
                <a:latin typeface="Arial" panose="020B0604020202020204" pitchFamily="34" charset="0"/>
                <a:cs typeface="Arial" panose="020B0604020202020204" pitchFamily="34" charset="0"/>
              </a:rPr>
              <a:t>يحدد المدرس الإجراءات التنظيمية والادراية التي تحقق الأهداف التعليمية بسهوله ويسر، </a:t>
            </a:r>
            <a:r>
              <a:rPr lang="ar-DZ" sz="3200" smtClean="0">
                <a:latin typeface="Arial" panose="020B0604020202020204" pitchFamily="34" charset="0"/>
                <a:cs typeface="Arial" panose="020B0604020202020204" pitchFamily="34" charset="0"/>
              </a:rPr>
              <a:t>و م</a:t>
            </a:r>
            <a:r>
              <a:rPr lang="ar-JO" sz="3200" smtClean="0">
                <a:latin typeface="Arial" panose="020B0604020202020204" pitchFamily="34" charset="0"/>
                <a:cs typeface="Arial" panose="020B0604020202020204" pitchFamily="34" charset="0"/>
              </a:rPr>
              <a:t>ن الإجراءات المهمة الأخرى الواجب على المعلم القيام بها في مرحلة ما قبل الدرس (التخطيط)، تحضير ما يسمى بورقة العمل ، والتي لها دور مهم في العملية التعليمية في أساليب التدريس</a:t>
            </a:r>
            <a:endParaRPr lang="ar-SA"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8672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94329" y="624110"/>
            <a:ext cx="9810283" cy="1280890"/>
          </a:xfrm>
        </p:spPr>
        <p:txBody>
          <a:bodyPr>
            <a:noAutofit/>
          </a:bodyPr>
          <a:lstStyle/>
          <a:p>
            <a:pPr algn="r"/>
            <a:r>
              <a:rPr lang="ar-JO" sz="3200" b="1" dirty="0">
                <a:solidFill>
                  <a:srgbClr val="00B0F0"/>
                </a:solidFill>
                <a:latin typeface="Arial" panose="020B0604020202020204" pitchFamily="34" charset="0"/>
                <a:cs typeface="Arial" panose="020B0604020202020204" pitchFamily="34" charset="0"/>
              </a:rPr>
              <a:t>ورقة العمل (</a:t>
            </a:r>
            <a:r>
              <a:rPr lang="en-US" sz="3200" b="1" dirty="0">
                <a:solidFill>
                  <a:srgbClr val="00B0F0"/>
                </a:solidFill>
                <a:latin typeface="Arial" panose="020B0604020202020204" pitchFamily="34" charset="0"/>
                <a:cs typeface="Arial" panose="020B0604020202020204" pitchFamily="34" charset="0"/>
              </a:rPr>
              <a:t>Task Sheet</a:t>
            </a:r>
            <a:r>
              <a:rPr lang="ar-JO" sz="3200" b="1" dirty="0">
                <a:solidFill>
                  <a:srgbClr val="00B0F0"/>
                </a:solidFill>
                <a:latin typeface="Arial" panose="020B0604020202020204" pitchFamily="34" charset="0"/>
                <a:cs typeface="Arial" panose="020B0604020202020204" pitchFamily="34" charset="0"/>
              </a:rPr>
              <a:t>)</a:t>
            </a:r>
            <a:r>
              <a:rPr lang="ar-DZ" sz="3200" dirty="0">
                <a:latin typeface="Arial" panose="020B0604020202020204" pitchFamily="34" charset="0"/>
                <a:cs typeface="Arial" panose="020B0604020202020204" pitchFamily="34" charset="0"/>
              </a:rPr>
              <a:t/>
            </a:r>
            <a:br>
              <a:rPr lang="ar-DZ"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
            </a:r>
            <a:br>
              <a:rPr lang="en-US" sz="3200" dirty="0">
                <a:latin typeface="Arial" panose="020B0604020202020204" pitchFamily="34" charset="0"/>
                <a:cs typeface="Arial" panose="020B0604020202020204" pitchFamily="34" charset="0"/>
              </a:rPr>
            </a:br>
            <a:r>
              <a:rPr lang="ar-SA" sz="3200" dirty="0">
                <a:latin typeface="Arial" panose="020B0604020202020204" pitchFamily="34" charset="0"/>
                <a:cs typeface="Arial" panose="020B0604020202020204" pitchFamily="34" charset="0"/>
              </a:rPr>
              <a:t>هذه الورقة تشبه في مضمونها ورقة العمل التي يوزعها المعلم على المتعلمين في الأسلوب الامري، ويوزعها المعلم بعد أن يكون قد أنهى شرح المهارة وأدى نموذجا للمهارة واجاب عن استفسارات المتعلمين، وهذه الورقة تساعد المتعلم على تذكر المهارة، ويسجل فيها تقدمه، فهي تتضمن الموضوع العام (كرة سلة)، والموضوع الخاص (التمريرة المرتدة)، وتوجيهات، ووصف للعمل، وعدد </a:t>
            </a:r>
            <a:r>
              <a:rPr lang="ar-SA" sz="3200" dirty="0" err="1">
                <a:latin typeface="Arial" panose="020B0604020202020204" pitchFamily="34" charset="0"/>
                <a:cs typeface="Arial" panose="020B0604020202020204" pitchFamily="34" charset="0"/>
              </a:rPr>
              <a:t>التكرارت</a:t>
            </a:r>
            <a:r>
              <a:rPr lang="ar-SA" sz="3200" dirty="0">
                <a:latin typeface="Arial" panose="020B0604020202020204" pitchFamily="34" charset="0"/>
                <a:cs typeface="Arial" panose="020B0604020202020204" pitchFamily="34" charset="0"/>
              </a:rPr>
              <a:t>، أو زمن الأداء، والمحاولات، كما تتضمن بيانات عن التقدم الذي أحرزه المتعلم، ويوجد حقل مخصص للملاحظات المتعلقة بالتغذية الراجعة التي يقدمها المعلم للطالب، هذا </a:t>
            </a:r>
            <a:r>
              <a:rPr lang="ar-SA" sz="3200" dirty="0" err="1">
                <a:latin typeface="Arial" panose="020B0604020202020204" pitchFamily="34" charset="0"/>
                <a:cs typeface="Arial" panose="020B0604020202020204" pitchFamily="34" charset="0"/>
              </a:rPr>
              <a:t>بالاضا</a:t>
            </a:r>
            <a:r>
              <a:rPr lang="ar-DZ" sz="3200" dirty="0">
                <a:latin typeface="Arial" panose="020B0604020202020204" pitchFamily="34" charset="0"/>
                <a:cs typeface="Arial" panose="020B0604020202020204" pitchFamily="34" charset="0"/>
              </a:rPr>
              <a:t>فة</a:t>
            </a:r>
            <a:r>
              <a:rPr lang="ar-SA" sz="3200" dirty="0">
                <a:latin typeface="Arial" panose="020B0604020202020204" pitchFamily="34" charset="0"/>
                <a:cs typeface="Arial" panose="020B0604020202020204" pitchFamily="34" charset="0"/>
              </a:rPr>
              <a:t> إلى المعلومات والبيانات المتعلقة بالاسم والتاريخ والصف ونوع الأسلوب</a:t>
            </a:r>
            <a:r>
              <a:rPr lang="ar-DZ" sz="3200" dirty="0">
                <a:latin typeface="Arial" panose="020B0604020202020204" pitchFamily="34" charset="0"/>
                <a:cs typeface="Arial" panose="020B0604020202020204" pitchFamily="34" charset="0"/>
              </a:rPr>
              <a:t>.</a:t>
            </a:r>
            <a:endParaRPr lang="ar-SA"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2852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64424" y="731544"/>
            <a:ext cx="4189413" cy="584775"/>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a:spAutoFit/>
          </a:bodyPr>
          <a:lstStyle/>
          <a:p>
            <a:r>
              <a:rPr lang="ar-DZ" sz="3200" b="1" dirty="0" smtClean="0">
                <a:ln w="9525">
                  <a:solidFill>
                    <a:srgbClr val="FF0000"/>
                  </a:solidFill>
                  <a:prstDash val="solid"/>
                </a:ln>
                <a:solidFill>
                  <a:srgbClr val="FF0000"/>
                </a:solidFill>
                <a:effectLst>
                  <a:outerShdw blurRad="12700" dist="38100" dir="2700000" algn="tl" rotWithShape="0">
                    <a:schemeClr val="bg1">
                      <a:lumMod val="50000"/>
                    </a:schemeClr>
                  </a:outerShdw>
                </a:effectLst>
              </a:rPr>
              <a:t>نموذج ورقة العمل </a:t>
            </a:r>
            <a:endParaRPr lang="ar-SA" sz="3200" b="1" dirty="0">
              <a:ln w="9525">
                <a:solidFill>
                  <a:srgbClr val="FF0000"/>
                </a:solidFill>
                <a:prstDash val="solid"/>
              </a:ln>
              <a:solidFill>
                <a:srgbClr val="FF0000"/>
              </a:solidFill>
              <a:effectLst>
                <a:outerShdw blurRad="12700" dist="38100" dir="2700000" algn="tl" rotWithShape="0">
                  <a:schemeClr val="bg1">
                    <a:lumMod val="50000"/>
                  </a:schemeClr>
                </a:outerShdw>
              </a:effectLst>
            </a:endParaRPr>
          </a:p>
        </p:txBody>
      </p:sp>
      <p:sp>
        <p:nvSpPr>
          <p:cNvPr id="5" name="Titre 1"/>
          <p:cNvSpPr>
            <a:spLocks noGrp="1"/>
          </p:cNvSpPr>
          <p:nvPr>
            <p:ph type="title"/>
          </p:nvPr>
        </p:nvSpPr>
        <p:spPr>
          <a:xfrm>
            <a:off x="1492624" y="2224310"/>
            <a:ext cx="10227141" cy="1280890"/>
          </a:xfrm>
        </p:spPr>
        <p:txBody>
          <a:bodyPr>
            <a:normAutofit fontScale="90000"/>
          </a:bodyPr>
          <a:lstStyle/>
          <a:p>
            <a:pPr algn="r"/>
            <a:r>
              <a:rPr lang="ar-DZ" dirty="0" smtClean="0">
                <a:latin typeface="Arial" panose="020B0604020202020204" pitchFamily="34" charset="0"/>
                <a:cs typeface="Arial" panose="020B0604020202020204" pitchFamily="34" charset="0"/>
              </a:rPr>
              <a:t>الاسم                                                           الأسلوب (ب)</a:t>
            </a:r>
            <a:br>
              <a:rPr lang="ar-DZ" dirty="0" smtClean="0">
                <a:latin typeface="Arial" panose="020B0604020202020204" pitchFamily="34" charset="0"/>
                <a:cs typeface="Arial" panose="020B0604020202020204" pitchFamily="34" charset="0"/>
              </a:rPr>
            </a:br>
            <a:r>
              <a:rPr lang="ar-DZ" dirty="0" smtClean="0">
                <a:latin typeface="Arial" panose="020B0604020202020204" pitchFamily="34" charset="0"/>
                <a:cs typeface="Arial" panose="020B0604020202020204" pitchFamily="34" charset="0"/>
              </a:rPr>
              <a:t>التاريخ                                                         نوع النشاط </a:t>
            </a:r>
            <a:br>
              <a:rPr lang="ar-DZ" dirty="0" smtClean="0">
                <a:latin typeface="Arial" panose="020B0604020202020204" pitchFamily="34" charset="0"/>
                <a:cs typeface="Arial" panose="020B0604020202020204" pitchFamily="34" charset="0"/>
              </a:rPr>
            </a:br>
            <a:r>
              <a:rPr lang="ar-DZ" dirty="0" smtClean="0">
                <a:latin typeface="Arial" panose="020B0604020202020204" pitchFamily="34" charset="0"/>
                <a:cs typeface="Arial" panose="020B0604020202020204" pitchFamily="34" charset="0"/>
              </a:rPr>
              <a:t>الصنف الدراسي                                              المهارة المستخدمة </a:t>
            </a:r>
            <a:br>
              <a:rPr lang="ar-DZ" dirty="0" smtClean="0">
                <a:latin typeface="Arial" panose="020B0604020202020204" pitchFamily="34" charset="0"/>
                <a:cs typeface="Arial" panose="020B0604020202020204" pitchFamily="34" charset="0"/>
              </a:rPr>
            </a:br>
            <a:r>
              <a:rPr lang="ar-DZ" dirty="0" smtClean="0">
                <a:latin typeface="Arial" panose="020B0604020202020204" pitchFamily="34" charset="0"/>
                <a:cs typeface="Arial" panose="020B0604020202020204" pitchFamily="34" charset="0"/>
              </a:rPr>
              <a:t>الأدوات المستخدمة                                           توجيهات التلميذ </a:t>
            </a:r>
            <a:br>
              <a:rPr lang="ar-DZ" dirty="0" smtClean="0">
                <a:latin typeface="Arial" panose="020B0604020202020204" pitchFamily="34" charset="0"/>
                <a:cs typeface="Arial" panose="020B0604020202020204" pitchFamily="34" charset="0"/>
              </a:rPr>
            </a:br>
            <a:r>
              <a:rPr lang="ar-DZ" dirty="0" smtClean="0">
                <a:latin typeface="Arial" panose="020B0604020202020204" pitchFamily="34" charset="0"/>
                <a:cs typeface="Arial" panose="020B0604020202020204" pitchFamily="34" charset="0"/>
              </a:rPr>
              <a:t>المراجع المستخدمة  </a:t>
            </a:r>
            <a:endParaRPr lang="ar-S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63635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a:r>
              <a:rPr lang="ar-JO" b="1" dirty="0">
                <a:solidFill>
                  <a:srgbClr val="00B0F0"/>
                </a:solidFill>
                <a:latin typeface="Arial" panose="020B0604020202020204" pitchFamily="34" charset="0"/>
                <a:cs typeface="Arial" panose="020B0604020202020204" pitchFamily="34" charset="0"/>
              </a:rPr>
              <a:t>قنوات النمو التطورية للأسلوب الامري (أ) : </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ar-JO"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ar-JO" dirty="0">
                <a:latin typeface="Arial" panose="020B0604020202020204" pitchFamily="34" charset="0"/>
                <a:cs typeface="Arial" panose="020B0604020202020204" pitchFamily="34" charset="0"/>
              </a:rPr>
              <a:t>لقد حدد موستن أربع قنوات تطوريه نحتاج إلى فحصها في كل أسلوب من أساليبه؛ وهي </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ar-DZ" b="1" dirty="0" smtClean="0">
                <a:solidFill>
                  <a:srgbClr val="FF0000"/>
                </a:solidFill>
                <a:latin typeface="Arial" panose="020B0604020202020204" pitchFamily="34" charset="0"/>
                <a:cs typeface="Arial" panose="020B0604020202020204" pitchFamily="34" charset="0"/>
              </a:rPr>
              <a:t>1. قن</a:t>
            </a:r>
            <a:r>
              <a:rPr lang="ar-JO" b="1" dirty="0" err="1" smtClean="0">
                <a:solidFill>
                  <a:srgbClr val="FF0000"/>
                </a:solidFill>
                <a:latin typeface="Arial" panose="020B0604020202020204" pitchFamily="34" charset="0"/>
                <a:cs typeface="Arial" panose="020B0604020202020204" pitchFamily="34" charset="0"/>
              </a:rPr>
              <a:t>اة</a:t>
            </a:r>
            <a:r>
              <a:rPr lang="ar-JO" b="1" dirty="0" smtClean="0">
                <a:solidFill>
                  <a:srgbClr val="FF0000"/>
                </a:solidFill>
                <a:latin typeface="Arial" panose="020B0604020202020204" pitchFamily="34" charset="0"/>
                <a:cs typeface="Arial" panose="020B0604020202020204" pitchFamily="34" charset="0"/>
              </a:rPr>
              <a:t> </a:t>
            </a:r>
            <a:r>
              <a:rPr lang="ar-JO" b="1" dirty="0" err="1">
                <a:solidFill>
                  <a:srgbClr val="FF0000"/>
                </a:solidFill>
                <a:latin typeface="Arial" panose="020B0604020202020204" pitchFamily="34" charset="0"/>
                <a:cs typeface="Arial" panose="020B0604020202020204" pitchFamily="34" charset="0"/>
              </a:rPr>
              <a:t>النموالبدني</a:t>
            </a:r>
            <a:r>
              <a:rPr lang="ar-JO" b="1" dirty="0">
                <a:solidFill>
                  <a:srgbClr val="FF0000"/>
                </a:solidFill>
                <a:latin typeface="Arial" panose="020B0604020202020204" pitchFamily="34" charset="0"/>
                <a:cs typeface="Arial" panose="020B0604020202020204" pitchFamily="34" charset="0"/>
              </a:rPr>
              <a:t> (</a:t>
            </a:r>
            <a:r>
              <a:rPr lang="ar-JO" b="1" dirty="0" err="1">
                <a:solidFill>
                  <a:srgbClr val="FF0000"/>
                </a:solidFill>
                <a:latin typeface="Arial" panose="020B0604020202020204" pitchFamily="34" charset="0"/>
                <a:cs typeface="Arial" panose="020B0604020202020204" pitchFamily="34" charset="0"/>
              </a:rPr>
              <a:t>المهاري</a:t>
            </a:r>
            <a:r>
              <a:rPr lang="ar-JO" b="1" dirty="0">
                <a:solidFill>
                  <a:srgbClr val="FF0000"/>
                </a:solidFill>
                <a:latin typeface="Arial" panose="020B0604020202020204" pitchFamily="34" charset="0"/>
                <a:cs typeface="Arial" panose="020B0604020202020204" pitchFamily="34" charset="0"/>
              </a:rPr>
              <a:t>) : </a:t>
            </a:r>
            <a:r>
              <a:rPr lang="ar-JO" dirty="0">
                <a:latin typeface="Arial" panose="020B0604020202020204" pitchFamily="34" charset="0"/>
                <a:cs typeface="Arial" panose="020B0604020202020204" pitchFamily="34" charset="0"/>
              </a:rPr>
              <a:t>تقيس درجة الاستقلالية، أو الابداع، أو النشاط الجماعي، أو أي محكات أخرى. وعندما فحص المحك (المعيار) الخاص بدرجة استقلالية المتعلم في اتخاذ القرارات</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ar-DZ" b="1" dirty="0" smtClean="0">
                <a:solidFill>
                  <a:srgbClr val="FF0000"/>
                </a:solidFill>
                <a:latin typeface="Arial" panose="020B0604020202020204" pitchFamily="34" charset="0"/>
                <a:cs typeface="Arial" panose="020B0604020202020204" pitchFamily="34" charset="0"/>
              </a:rPr>
              <a:t>2. قن</a:t>
            </a:r>
            <a:r>
              <a:rPr lang="ar-JO" b="1" dirty="0" err="1" smtClean="0">
                <a:solidFill>
                  <a:srgbClr val="FF0000"/>
                </a:solidFill>
                <a:latin typeface="Arial" panose="020B0604020202020204" pitchFamily="34" charset="0"/>
                <a:cs typeface="Arial" panose="020B0604020202020204" pitchFamily="34" charset="0"/>
              </a:rPr>
              <a:t>اة</a:t>
            </a:r>
            <a:r>
              <a:rPr lang="ar-JO" b="1" dirty="0" smtClean="0">
                <a:solidFill>
                  <a:srgbClr val="FF0000"/>
                </a:solidFill>
                <a:latin typeface="Arial" panose="020B0604020202020204" pitchFamily="34" charset="0"/>
                <a:cs typeface="Arial" panose="020B0604020202020204" pitchFamily="34" charset="0"/>
              </a:rPr>
              <a:t> </a:t>
            </a:r>
            <a:r>
              <a:rPr lang="ar-JO" b="1" dirty="0">
                <a:solidFill>
                  <a:srgbClr val="FF0000"/>
                </a:solidFill>
                <a:latin typeface="Arial" panose="020B0604020202020204" pitchFamily="34" charset="0"/>
                <a:cs typeface="Arial" panose="020B0604020202020204" pitchFamily="34" charset="0"/>
              </a:rPr>
              <a:t>النمو الاجتماعي : </a:t>
            </a:r>
            <a:r>
              <a:rPr lang="ar-JO" dirty="0">
                <a:latin typeface="Arial" panose="020B0604020202020204" pitchFamily="34" charset="0"/>
                <a:cs typeface="Arial" panose="020B0604020202020204" pitchFamily="34" charset="0"/>
              </a:rPr>
              <a:t>تتطلب تفاعلا وحوارا وتبادلا اجتماعيا، لذا نجد أن الأسلوب الامري لا يوفر للمتعلم فرصا للتفاعل الاجتماعي، أو الحوار، أو تبادل الآراء الا في حدودها الدنيا، فالمتعلم في الغالب يقوم بأداء اوامر المعلم </a:t>
            </a:r>
            <a:r>
              <a:rPr lang="ar-JO" dirty="0" smtClean="0">
                <a:latin typeface="Arial" panose="020B0604020202020204" pitchFamily="34" charset="0"/>
                <a:cs typeface="Arial" panose="020B0604020202020204" pitchFamily="34" charset="0"/>
              </a:rPr>
              <a:t>بحرفتيها</a:t>
            </a:r>
            <a:r>
              <a:rPr lang="en-US" dirty="0"/>
              <a:t/>
            </a:r>
            <a:br>
              <a:rPr lang="en-US" dirty="0"/>
            </a:br>
            <a:endParaRPr lang="ar-SA" dirty="0"/>
          </a:p>
        </p:txBody>
      </p:sp>
    </p:spTree>
    <p:extLst>
      <p:ext uri="{BB962C8B-B14F-4D97-AF65-F5344CB8AC3E}">
        <p14:creationId xmlns:p14="http://schemas.microsoft.com/office/powerpoint/2010/main" val="11379619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1977" y="624110"/>
            <a:ext cx="10482636" cy="1280890"/>
          </a:xfrm>
        </p:spPr>
        <p:txBody>
          <a:bodyPr>
            <a:normAutofit fontScale="90000"/>
          </a:bodyPr>
          <a:lstStyle/>
          <a:p>
            <a:pPr algn="r"/>
            <a:r>
              <a:rPr lang="ar-DZ" b="1" dirty="0" smtClean="0">
                <a:solidFill>
                  <a:srgbClr val="FF0000"/>
                </a:solidFill>
                <a:latin typeface="Arial" panose="020B0604020202020204" pitchFamily="34" charset="0"/>
                <a:cs typeface="Arial" panose="020B0604020202020204" pitchFamily="34" charset="0"/>
              </a:rPr>
              <a:t>3. قن</a:t>
            </a:r>
            <a:r>
              <a:rPr lang="ar-JO" b="1" dirty="0" err="1" smtClean="0">
                <a:solidFill>
                  <a:srgbClr val="FF0000"/>
                </a:solidFill>
                <a:latin typeface="Arial" panose="020B0604020202020204" pitchFamily="34" charset="0"/>
                <a:cs typeface="Arial" panose="020B0604020202020204" pitchFamily="34" charset="0"/>
              </a:rPr>
              <a:t>اة</a:t>
            </a:r>
            <a:r>
              <a:rPr lang="ar-JO" b="1" dirty="0" smtClean="0">
                <a:solidFill>
                  <a:srgbClr val="FF0000"/>
                </a:solidFill>
                <a:latin typeface="Arial" panose="020B0604020202020204" pitchFamily="34" charset="0"/>
                <a:cs typeface="Arial" panose="020B0604020202020204" pitchFamily="34" charset="0"/>
              </a:rPr>
              <a:t> </a:t>
            </a:r>
            <a:r>
              <a:rPr lang="ar-JO" b="1" dirty="0">
                <a:solidFill>
                  <a:srgbClr val="FF0000"/>
                </a:solidFill>
                <a:latin typeface="Arial" panose="020B0604020202020204" pitchFamily="34" charset="0"/>
                <a:cs typeface="Arial" panose="020B0604020202020204" pitchFamily="34" charset="0"/>
              </a:rPr>
              <a:t>النمو الانفعالي (العاطفي) : </a:t>
            </a:r>
            <a:r>
              <a:rPr lang="ar-JO" dirty="0">
                <a:latin typeface="Arial" panose="020B0604020202020204" pitchFamily="34" charset="0"/>
                <a:cs typeface="Arial" panose="020B0604020202020204" pitchFamily="34" charset="0"/>
              </a:rPr>
              <a:t>المحكات التي تبنى عليها هذه القناة هي الراحة (</a:t>
            </a:r>
            <a:r>
              <a:rPr lang="en-US" dirty="0">
                <a:latin typeface="Arial" panose="020B0604020202020204" pitchFamily="34" charset="0"/>
                <a:cs typeface="Arial" panose="020B0604020202020204" pitchFamily="34" charset="0"/>
              </a:rPr>
              <a:t>self-</a:t>
            </a:r>
            <a:r>
              <a:rPr lang="en-US" dirty="0" err="1">
                <a:latin typeface="Arial" panose="020B0604020202020204" pitchFamily="34" charset="0"/>
                <a:cs typeface="Arial" panose="020B0604020202020204" pitchFamily="34" charset="0"/>
              </a:rPr>
              <a:t>confort</a:t>
            </a:r>
            <a:r>
              <a:rPr lang="ar-JO" dirty="0">
                <a:latin typeface="Arial" panose="020B0604020202020204" pitchFamily="34" charset="0"/>
                <a:cs typeface="Arial" panose="020B0604020202020204" pitchFamily="34" charset="0"/>
              </a:rPr>
              <a:t>) أو القدرة على القبول الذاتي (</a:t>
            </a:r>
            <a:r>
              <a:rPr lang="en-US" dirty="0">
                <a:latin typeface="Arial" panose="020B0604020202020204" pitchFamily="34" charset="0"/>
                <a:cs typeface="Arial" panose="020B0604020202020204" pitchFamily="34" charset="0"/>
              </a:rPr>
              <a:t>self-acceptance</a:t>
            </a:r>
            <a:r>
              <a:rPr lang="ar-JO" dirty="0">
                <a:latin typeface="Arial" panose="020B0604020202020204" pitchFamily="34" charset="0"/>
                <a:cs typeface="Arial" panose="020B0604020202020204" pitchFamily="34" charset="0"/>
              </a:rPr>
              <a:t>) في متابعة الأداءات البدنية والسعي للتعلم</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ar-JO" dirty="0">
                <a:latin typeface="Arial" panose="020B0604020202020204" pitchFamily="34" charset="0"/>
                <a:cs typeface="Arial" panose="020B0604020202020204" pitchFamily="34" charset="0"/>
              </a:rPr>
              <a:t> </a:t>
            </a:r>
            <a:r>
              <a:rPr lang="ar-DZ" b="1" dirty="0" smtClean="0">
                <a:solidFill>
                  <a:srgbClr val="FF0000"/>
                </a:solidFill>
                <a:latin typeface="Arial" panose="020B0604020202020204" pitchFamily="34" charset="0"/>
                <a:cs typeface="Arial" panose="020B0604020202020204" pitchFamily="34" charset="0"/>
              </a:rPr>
              <a:t>4.ق</a:t>
            </a:r>
            <a:r>
              <a:rPr lang="ar-JO" b="1" dirty="0" err="1" smtClean="0">
                <a:solidFill>
                  <a:srgbClr val="FF0000"/>
                </a:solidFill>
                <a:latin typeface="Arial" panose="020B0604020202020204" pitchFamily="34" charset="0"/>
                <a:cs typeface="Arial" panose="020B0604020202020204" pitchFamily="34" charset="0"/>
              </a:rPr>
              <a:t>ناة</a:t>
            </a:r>
            <a:r>
              <a:rPr lang="ar-JO" b="1" dirty="0" smtClean="0">
                <a:solidFill>
                  <a:srgbClr val="FF0000"/>
                </a:solidFill>
                <a:latin typeface="Arial" panose="020B0604020202020204" pitchFamily="34" charset="0"/>
                <a:cs typeface="Arial" panose="020B0604020202020204" pitchFamily="34" charset="0"/>
              </a:rPr>
              <a:t> </a:t>
            </a:r>
            <a:r>
              <a:rPr lang="ar-JO" b="1" dirty="0">
                <a:solidFill>
                  <a:srgbClr val="FF0000"/>
                </a:solidFill>
                <a:latin typeface="Arial" panose="020B0604020202020204" pitchFamily="34" charset="0"/>
                <a:cs typeface="Arial" panose="020B0604020202020204" pitchFamily="34" charset="0"/>
              </a:rPr>
              <a:t>النمو المعرفي (الذهني) : </a:t>
            </a:r>
            <a:r>
              <a:rPr lang="ar-JO" dirty="0">
                <a:latin typeface="Arial" panose="020B0604020202020204" pitchFamily="34" charset="0"/>
                <a:cs typeface="Arial" panose="020B0604020202020204" pitchFamily="34" charset="0"/>
              </a:rPr>
              <a:t>تتعلق بعمليات عقلية (ذهنية) مثل حل المشكلات، التمايز، المضاهاة، المقارنة، الابتكار، التصنيف، وضع الفروض</a:t>
            </a:r>
            <a:r>
              <a:rPr lang="en-US" dirty="0"/>
              <a:t/>
            </a:r>
            <a:br>
              <a:rPr lang="en-US" dirty="0"/>
            </a:br>
            <a:r>
              <a:rPr lang="ar-JO" dirty="0"/>
              <a:t> </a:t>
            </a:r>
            <a:r>
              <a:rPr lang="ar-JO" sz="2700" dirty="0" smtClean="0">
                <a:latin typeface="Arial" panose="020B0604020202020204" pitchFamily="34" charset="0"/>
                <a:cs typeface="Arial" panose="020B0604020202020204" pitchFamily="34" charset="0"/>
              </a:rPr>
              <a:t>الجدول </a:t>
            </a:r>
            <a:r>
              <a:rPr lang="ar-JO" sz="2700" dirty="0">
                <a:latin typeface="Arial" panose="020B0604020202020204" pitchFamily="34" charset="0"/>
                <a:cs typeface="Arial" panose="020B0604020202020204" pitchFamily="34" charset="0"/>
              </a:rPr>
              <a:t>التالي يبين درجة </a:t>
            </a:r>
            <a:r>
              <a:rPr lang="ar-JO" sz="2700" dirty="0" smtClean="0">
                <a:latin typeface="Arial" panose="020B0604020202020204" pitchFamily="34" charset="0"/>
                <a:cs typeface="Arial" panose="020B0604020202020204" pitchFamily="34" charset="0"/>
              </a:rPr>
              <a:t>الاستقلالية </a:t>
            </a:r>
            <a:r>
              <a:rPr lang="ar-JO" sz="2700" dirty="0">
                <a:latin typeface="Arial" panose="020B0604020202020204" pitchFamily="34" charset="0"/>
                <a:cs typeface="Arial" panose="020B0604020202020204" pitchFamily="34" charset="0"/>
              </a:rPr>
              <a:t>لكل قناة نمو :</a:t>
            </a:r>
            <a:r>
              <a:rPr lang="en-US" dirty="0"/>
              <a:t/>
            </a:r>
            <a:br>
              <a:rPr lang="en-US" dirty="0"/>
            </a:br>
            <a:endParaRPr lang="ar-SA" dirty="0"/>
          </a:p>
        </p:txBody>
      </p:sp>
      <p:graphicFrame>
        <p:nvGraphicFramePr>
          <p:cNvPr id="6" name="Tableau 5"/>
          <p:cNvGraphicFramePr>
            <a:graphicFrameLocks noGrp="1"/>
          </p:cNvGraphicFramePr>
          <p:nvPr>
            <p:extLst>
              <p:ext uri="{D42A27DB-BD31-4B8C-83A1-F6EECF244321}">
                <p14:modId xmlns:p14="http://schemas.microsoft.com/office/powerpoint/2010/main" val="3470837678"/>
              </p:ext>
            </p:extLst>
          </p:nvPr>
        </p:nvGraphicFramePr>
        <p:xfrm>
          <a:off x="2051333" y="3771571"/>
          <a:ext cx="9453279" cy="2804041"/>
        </p:xfrm>
        <a:graphic>
          <a:graphicData uri="http://schemas.openxmlformats.org/drawingml/2006/table">
            <a:tbl>
              <a:tblPr rtl="1" firstRow="1" firstCol="1" lastRow="1" lastCol="1" bandRow="1" bandCol="1">
                <a:tableStyleId>{5A111915-BE36-4E01-A7E5-04B1672EAD32}</a:tableStyleId>
              </a:tblPr>
              <a:tblGrid>
                <a:gridCol w="859389"/>
                <a:gridCol w="859389"/>
                <a:gridCol w="859389"/>
                <a:gridCol w="859389"/>
                <a:gridCol w="859389"/>
                <a:gridCol w="859389"/>
                <a:gridCol w="859389"/>
                <a:gridCol w="859389"/>
                <a:gridCol w="859389"/>
                <a:gridCol w="859389"/>
                <a:gridCol w="859389"/>
              </a:tblGrid>
              <a:tr h="776626">
                <a:tc>
                  <a:txBody>
                    <a:bodyPr/>
                    <a:lstStyle/>
                    <a:p>
                      <a:pPr algn="ctr" rtl="1">
                        <a:lnSpc>
                          <a:spcPct val="107000"/>
                        </a:lnSpc>
                        <a:spcAft>
                          <a:spcPts val="0"/>
                        </a:spcAft>
                      </a:pPr>
                      <a:r>
                        <a:rPr lang="ar-SA" sz="1100">
                          <a:effectLst/>
                        </a:rPr>
                        <a:t> </a:t>
                      </a:r>
                      <a:endParaRPr lang="en-US" sz="1000">
                        <a:effectLst/>
                      </a:endParaRPr>
                    </a:p>
                    <a:p>
                      <a:pPr algn="ctr" rtl="1">
                        <a:lnSpc>
                          <a:spcPct val="107000"/>
                        </a:lnSpc>
                        <a:spcAft>
                          <a:spcPts val="0"/>
                        </a:spcAft>
                      </a:pPr>
                      <a:r>
                        <a:rPr lang="ar-SA" sz="1100">
                          <a:effectLst/>
                        </a:rPr>
                        <a:t>قناة النمو</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0">
                  <a:txBody>
                    <a:bodyPr/>
                    <a:lstStyle/>
                    <a:p>
                      <a:pPr algn="ctr" rtl="1">
                        <a:lnSpc>
                          <a:spcPct val="107000"/>
                        </a:lnSpc>
                        <a:spcAft>
                          <a:spcPts val="0"/>
                        </a:spcAft>
                      </a:pPr>
                      <a:r>
                        <a:rPr lang="ar-SA" sz="1100" dirty="0">
                          <a:effectLst/>
                        </a:rPr>
                        <a:t>درجة الاستقلالية</a:t>
                      </a:r>
                      <a:endParaRPr lang="en-US" sz="1000" dirty="0">
                        <a:effectLst/>
                      </a:endParaRPr>
                    </a:p>
                    <a:p>
                      <a:pPr algn="justLow" rtl="1">
                        <a:lnSpc>
                          <a:spcPct val="107000"/>
                        </a:lnSpc>
                        <a:spcAft>
                          <a:spcPts val="0"/>
                        </a:spcAft>
                      </a:pPr>
                      <a:r>
                        <a:rPr lang="ar-SA" sz="1100" dirty="0">
                          <a:effectLst/>
                        </a:rPr>
                        <a:t>الحد الادنى                               </a:t>
                      </a:r>
                      <a:r>
                        <a:rPr lang="ar-DZ" sz="1100" dirty="0" smtClean="0">
                          <a:effectLst/>
                        </a:rPr>
                        <a:t>                                                                                               </a:t>
                      </a:r>
                      <a:r>
                        <a:rPr lang="ar-SA" sz="1100" dirty="0" smtClean="0">
                          <a:effectLst/>
                        </a:rPr>
                        <a:t>            </a:t>
                      </a:r>
                      <a:r>
                        <a:rPr lang="ar-SA" sz="1100" dirty="0">
                          <a:effectLst/>
                        </a:rPr>
                        <a:t>الحد الاقصى</a:t>
                      </a:r>
                      <a:endParaRPr lang="en-US" sz="1000" dirty="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46234">
                <a:tc>
                  <a:txBody>
                    <a:bodyPr/>
                    <a:lstStyle/>
                    <a:p>
                      <a:pPr algn="justLow" rtl="1">
                        <a:lnSpc>
                          <a:spcPct val="107000"/>
                        </a:lnSpc>
                        <a:spcAft>
                          <a:spcPts val="0"/>
                        </a:spcAft>
                      </a:pPr>
                      <a:r>
                        <a:rPr lang="ar-SA" sz="11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107000"/>
                        </a:lnSpc>
                        <a:spcAft>
                          <a:spcPts val="0"/>
                        </a:spcAft>
                      </a:pPr>
                      <a:r>
                        <a:rPr lang="ar-SA" sz="1100">
                          <a:effectLst/>
                        </a:rPr>
                        <a:t>1</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107000"/>
                        </a:lnSpc>
                        <a:spcAft>
                          <a:spcPts val="0"/>
                        </a:spcAft>
                      </a:pPr>
                      <a:r>
                        <a:rPr lang="ar-SA" sz="1100">
                          <a:effectLst/>
                        </a:rPr>
                        <a:t>2</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107000"/>
                        </a:lnSpc>
                        <a:spcAft>
                          <a:spcPts val="0"/>
                        </a:spcAft>
                      </a:pPr>
                      <a:r>
                        <a:rPr lang="ar-SA" sz="1100">
                          <a:effectLst/>
                        </a:rPr>
                        <a:t>3</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107000"/>
                        </a:lnSpc>
                        <a:spcAft>
                          <a:spcPts val="0"/>
                        </a:spcAft>
                      </a:pPr>
                      <a:r>
                        <a:rPr lang="ar-SA" sz="1100">
                          <a:effectLst/>
                        </a:rPr>
                        <a:t>4</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107000"/>
                        </a:lnSpc>
                        <a:spcAft>
                          <a:spcPts val="0"/>
                        </a:spcAft>
                      </a:pPr>
                      <a:r>
                        <a:rPr lang="ar-SA" sz="1100">
                          <a:effectLst/>
                        </a:rPr>
                        <a:t>5</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107000"/>
                        </a:lnSpc>
                        <a:spcAft>
                          <a:spcPts val="0"/>
                        </a:spcAft>
                      </a:pPr>
                      <a:r>
                        <a:rPr lang="ar-SA" sz="1100">
                          <a:effectLst/>
                        </a:rPr>
                        <a:t>6</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107000"/>
                        </a:lnSpc>
                        <a:spcAft>
                          <a:spcPts val="0"/>
                        </a:spcAft>
                      </a:pPr>
                      <a:r>
                        <a:rPr lang="ar-SA" sz="1100">
                          <a:effectLst/>
                        </a:rPr>
                        <a:t>7</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107000"/>
                        </a:lnSpc>
                        <a:spcAft>
                          <a:spcPts val="0"/>
                        </a:spcAft>
                      </a:pPr>
                      <a:r>
                        <a:rPr lang="ar-SA" sz="1100">
                          <a:effectLst/>
                        </a:rPr>
                        <a:t>8</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107000"/>
                        </a:lnSpc>
                        <a:spcAft>
                          <a:spcPts val="0"/>
                        </a:spcAft>
                      </a:pPr>
                      <a:r>
                        <a:rPr lang="ar-SA" sz="1100">
                          <a:effectLst/>
                        </a:rPr>
                        <a:t>9</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107000"/>
                        </a:lnSpc>
                        <a:spcAft>
                          <a:spcPts val="0"/>
                        </a:spcAft>
                      </a:pPr>
                      <a:r>
                        <a:rPr lang="ar-SA" sz="1100">
                          <a:effectLst/>
                        </a:rPr>
                        <a:t>10</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6891">
                <a:tc>
                  <a:txBody>
                    <a:bodyPr/>
                    <a:lstStyle/>
                    <a:p>
                      <a:pPr algn="justLow" rtl="1">
                        <a:lnSpc>
                          <a:spcPct val="107000"/>
                        </a:lnSpc>
                        <a:spcAft>
                          <a:spcPts val="0"/>
                        </a:spcAft>
                      </a:pPr>
                      <a:r>
                        <a:rPr lang="ar-SA" sz="1100">
                          <a:effectLst/>
                        </a:rPr>
                        <a:t>البدني</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107000"/>
                        </a:lnSpc>
                        <a:spcAft>
                          <a:spcPts val="0"/>
                        </a:spcAft>
                      </a:pPr>
                      <a:r>
                        <a:rPr lang="en-US" sz="1100">
                          <a:effectLst/>
                        </a:rPr>
                        <a:t>X</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Aft>
                          <a:spcPts val="0"/>
                        </a:spcAft>
                      </a:pPr>
                      <a:r>
                        <a:rPr lang="en-US" sz="11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Aft>
                          <a:spcPts val="0"/>
                        </a:spcAft>
                      </a:pPr>
                      <a:r>
                        <a:rPr lang="ar-JO" sz="11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Aft>
                          <a:spcPts val="0"/>
                        </a:spcAft>
                      </a:pPr>
                      <a:r>
                        <a:rPr lang="ar-SA" sz="11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Aft>
                          <a:spcPts val="0"/>
                        </a:spcAft>
                      </a:pPr>
                      <a:r>
                        <a:rPr lang="ar-SA" sz="11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Aft>
                          <a:spcPts val="0"/>
                        </a:spcAft>
                      </a:pPr>
                      <a:r>
                        <a:rPr lang="ar-SA" sz="11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Aft>
                          <a:spcPts val="0"/>
                        </a:spcAft>
                      </a:pPr>
                      <a:r>
                        <a:rPr lang="ar-SA" sz="11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Aft>
                          <a:spcPts val="0"/>
                        </a:spcAft>
                      </a:pPr>
                      <a:r>
                        <a:rPr lang="ar-SA" sz="11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Aft>
                          <a:spcPts val="0"/>
                        </a:spcAft>
                      </a:pPr>
                      <a:r>
                        <a:rPr lang="ar-SA" sz="11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Aft>
                          <a:spcPts val="0"/>
                        </a:spcAft>
                      </a:pPr>
                      <a:r>
                        <a:rPr lang="ar-SA" sz="11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1430">
                <a:tc>
                  <a:txBody>
                    <a:bodyPr/>
                    <a:lstStyle/>
                    <a:p>
                      <a:pPr algn="justLow" rtl="1">
                        <a:lnSpc>
                          <a:spcPct val="107000"/>
                        </a:lnSpc>
                        <a:spcAft>
                          <a:spcPts val="0"/>
                        </a:spcAft>
                      </a:pPr>
                      <a:r>
                        <a:rPr lang="ar-SA" sz="1100">
                          <a:effectLst/>
                        </a:rPr>
                        <a:t>الاجتماعي</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107000"/>
                        </a:lnSpc>
                        <a:spcAft>
                          <a:spcPts val="0"/>
                        </a:spcAft>
                      </a:pPr>
                      <a:r>
                        <a:rPr lang="en-US" sz="1100">
                          <a:effectLst/>
                        </a:rPr>
                        <a:t>X</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Aft>
                          <a:spcPts val="0"/>
                        </a:spcAft>
                      </a:pPr>
                      <a:r>
                        <a:rPr lang="ar-SA" sz="11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Aft>
                          <a:spcPts val="0"/>
                        </a:spcAft>
                      </a:pPr>
                      <a:r>
                        <a:rPr lang="ar-SA" sz="11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Aft>
                          <a:spcPts val="0"/>
                        </a:spcAft>
                      </a:pPr>
                      <a:r>
                        <a:rPr lang="ar-SA" sz="11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Aft>
                          <a:spcPts val="0"/>
                        </a:spcAft>
                      </a:pPr>
                      <a:r>
                        <a:rPr lang="ar-SA" sz="11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Aft>
                          <a:spcPts val="0"/>
                        </a:spcAft>
                      </a:pPr>
                      <a:r>
                        <a:rPr lang="ar-SA" sz="11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Aft>
                          <a:spcPts val="0"/>
                        </a:spcAft>
                      </a:pPr>
                      <a:r>
                        <a:rPr lang="ar-SA" sz="11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Aft>
                          <a:spcPts val="0"/>
                        </a:spcAft>
                      </a:pPr>
                      <a:r>
                        <a:rPr lang="en-US" sz="11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Aft>
                          <a:spcPts val="0"/>
                        </a:spcAft>
                      </a:pPr>
                      <a:r>
                        <a:rPr lang="ar-SA" sz="11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Aft>
                          <a:spcPts val="0"/>
                        </a:spcAft>
                      </a:pPr>
                      <a:r>
                        <a:rPr lang="ar-JO" sz="11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1430">
                <a:tc>
                  <a:txBody>
                    <a:bodyPr/>
                    <a:lstStyle/>
                    <a:p>
                      <a:pPr algn="justLow" rtl="1">
                        <a:lnSpc>
                          <a:spcPct val="107000"/>
                        </a:lnSpc>
                        <a:spcAft>
                          <a:spcPts val="0"/>
                        </a:spcAft>
                      </a:pPr>
                      <a:r>
                        <a:rPr lang="ar-SA" sz="1100">
                          <a:effectLst/>
                        </a:rPr>
                        <a:t>الانفعالي</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107000"/>
                        </a:lnSpc>
                        <a:spcAft>
                          <a:spcPts val="0"/>
                        </a:spcAft>
                      </a:pPr>
                      <a:r>
                        <a:rPr lang="ar-SA" sz="11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Aft>
                          <a:spcPts val="0"/>
                        </a:spcAft>
                      </a:pPr>
                      <a:r>
                        <a:rPr lang="ar-SA" sz="11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Aft>
                          <a:spcPts val="0"/>
                        </a:spcAft>
                      </a:pPr>
                      <a:r>
                        <a:rPr lang="ar-SA" sz="11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Aft>
                          <a:spcPts val="0"/>
                        </a:spcAft>
                      </a:pPr>
                      <a:r>
                        <a:rPr lang="ar-SA" sz="11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Aft>
                          <a:spcPts val="0"/>
                        </a:spcAft>
                      </a:pPr>
                      <a:r>
                        <a:rPr lang="ar-JO" sz="11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Aft>
                          <a:spcPts val="0"/>
                        </a:spcAft>
                      </a:pPr>
                      <a:r>
                        <a:rPr lang="en-US" sz="1100">
                          <a:effectLst/>
                        </a:rPr>
                        <a:t>X</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Aft>
                          <a:spcPts val="0"/>
                        </a:spcAft>
                      </a:pPr>
                      <a:r>
                        <a:rPr lang="ar-SA" sz="11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Aft>
                          <a:spcPts val="0"/>
                        </a:spcAft>
                      </a:pPr>
                      <a:r>
                        <a:rPr lang="ar-JO" sz="11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Aft>
                          <a:spcPts val="0"/>
                        </a:spcAft>
                      </a:pPr>
                      <a:r>
                        <a:rPr lang="ar-SA" sz="11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Aft>
                          <a:spcPts val="0"/>
                        </a:spcAft>
                      </a:pPr>
                      <a:r>
                        <a:rPr lang="ar-SA" sz="11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1430">
                <a:tc>
                  <a:txBody>
                    <a:bodyPr/>
                    <a:lstStyle/>
                    <a:p>
                      <a:pPr algn="justLow" rtl="1">
                        <a:lnSpc>
                          <a:spcPct val="107000"/>
                        </a:lnSpc>
                        <a:spcAft>
                          <a:spcPts val="0"/>
                        </a:spcAft>
                      </a:pPr>
                      <a:r>
                        <a:rPr lang="ar-SA" sz="1100">
                          <a:effectLst/>
                        </a:rPr>
                        <a:t>المعرفي</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107000"/>
                        </a:lnSpc>
                        <a:spcAft>
                          <a:spcPts val="0"/>
                        </a:spcAft>
                      </a:pPr>
                      <a:r>
                        <a:rPr lang="en-US" sz="1100">
                          <a:effectLst/>
                        </a:rPr>
                        <a:t>X</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Aft>
                          <a:spcPts val="0"/>
                        </a:spcAft>
                      </a:pPr>
                      <a:r>
                        <a:rPr lang="ar-SA" sz="11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Aft>
                          <a:spcPts val="0"/>
                        </a:spcAft>
                      </a:pPr>
                      <a:r>
                        <a:rPr lang="en-US" sz="11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Aft>
                          <a:spcPts val="0"/>
                        </a:spcAft>
                      </a:pPr>
                      <a:r>
                        <a:rPr lang="ar-SA" sz="11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Aft>
                          <a:spcPts val="0"/>
                        </a:spcAft>
                      </a:pPr>
                      <a:r>
                        <a:rPr lang="ar-SA" sz="11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Aft>
                          <a:spcPts val="0"/>
                        </a:spcAft>
                      </a:pPr>
                      <a:r>
                        <a:rPr lang="ar-JO" sz="11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Aft>
                          <a:spcPts val="0"/>
                        </a:spcAft>
                      </a:pPr>
                      <a:r>
                        <a:rPr lang="ar-SA" sz="11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Aft>
                          <a:spcPts val="0"/>
                        </a:spcAft>
                      </a:pPr>
                      <a:r>
                        <a:rPr lang="ar-SA" sz="11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Aft>
                          <a:spcPts val="0"/>
                        </a:spcAft>
                      </a:pPr>
                      <a:r>
                        <a:rPr lang="ar-SA" sz="11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Aft>
                          <a:spcPts val="0"/>
                        </a:spcAft>
                      </a:pPr>
                      <a:r>
                        <a:rPr lang="ar-SA" sz="1100" dirty="0">
                          <a:effectLst/>
                        </a:rPr>
                        <a:t> </a:t>
                      </a:r>
                      <a:endParaRPr lang="en-US" sz="1000" dirty="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22814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67435" y="199292"/>
            <a:ext cx="9837177" cy="1705708"/>
          </a:xfrm>
        </p:spPr>
        <p:txBody>
          <a:bodyPr>
            <a:normAutofit fontScale="90000"/>
          </a:bodyPr>
          <a:lstStyle/>
          <a:p>
            <a:pPr algn="r"/>
            <a:r>
              <a:rPr lang="ar-JO" b="1" dirty="0">
                <a:solidFill>
                  <a:srgbClr val="00B0F0"/>
                </a:solidFill>
                <a:latin typeface="Arial" panose="020B0604020202020204" pitchFamily="34" charset="0"/>
                <a:cs typeface="Arial" panose="020B0604020202020204" pitchFamily="34" charset="0"/>
              </a:rPr>
              <a:t>الأسلوب التدريبي (ب) </a:t>
            </a:r>
            <a:r>
              <a:rPr lang="x-none" b="1" dirty="0">
                <a:solidFill>
                  <a:srgbClr val="00B0F0"/>
                </a:solidFill>
                <a:latin typeface="Arial" panose="020B0604020202020204" pitchFamily="34" charset="0"/>
                <a:cs typeface="Arial" panose="020B0604020202020204" pitchFamily="34" charset="0"/>
              </a:rPr>
              <a:t>Practice Style (</a:t>
            </a:r>
            <a:r>
              <a:rPr lang="x-none" b="1">
                <a:solidFill>
                  <a:srgbClr val="00B0F0"/>
                </a:solidFill>
                <a:latin typeface="Arial" panose="020B0604020202020204" pitchFamily="34" charset="0"/>
                <a:cs typeface="Arial" panose="020B0604020202020204" pitchFamily="34" charset="0"/>
              </a:rPr>
              <a:t>B</a:t>
            </a:r>
            <a:r>
              <a:rPr lang="x-none" b="1" smtClean="0">
                <a:solidFill>
                  <a:srgbClr val="00B0F0"/>
                </a:solidFill>
                <a:latin typeface="Arial" panose="020B0604020202020204" pitchFamily="34" charset="0"/>
                <a:cs typeface="Arial" panose="020B0604020202020204" pitchFamily="34" charset="0"/>
              </a:rPr>
              <a:t>)</a:t>
            </a:r>
            <a:r>
              <a:rPr lang="en-US" sz="3100" b="1" i="1" dirty="0">
                <a:latin typeface="Arial" panose="020B0604020202020204" pitchFamily="34" charset="0"/>
                <a:cs typeface="Arial" panose="020B0604020202020204" pitchFamily="34" charset="0"/>
              </a:rPr>
              <a:t/>
            </a:r>
            <a:br>
              <a:rPr lang="en-US" sz="3100" b="1" i="1" dirty="0">
                <a:latin typeface="Arial" panose="020B0604020202020204" pitchFamily="34" charset="0"/>
                <a:cs typeface="Arial" panose="020B0604020202020204" pitchFamily="34" charset="0"/>
              </a:rPr>
            </a:br>
            <a:r>
              <a:rPr lang="ar-DZ" sz="3100" b="1" i="1" dirty="0" smtClean="0">
                <a:latin typeface="Arial" panose="020B0604020202020204" pitchFamily="34" charset="0"/>
                <a:cs typeface="Arial" panose="020B0604020202020204" pitchFamily="34" charset="0"/>
              </a:rPr>
              <a:t>	</a:t>
            </a:r>
            <a:r>
              <a:rPr lang="ar-SA" sz="3100" dirty="0" smtClean="0">
                <a:latin typeface="Arial" panose="020B0604020202020204" pitchFamily="34" charset="0"/>
                <a:cs typeface="Arial" panose="020B0604020202020204" pitchFamily="34" charset="0"/>
              </a:rPr>
              <a:t>هو </a:t>
            </a:r>
            <a:r>
              <a:rPr lang="ar-SA" sz="3100" dirty="0">
                <a:latin typeface="Arial" panose="020B0604020202020204" pitchFamily="34" charset="0"/>
                <a:cs typeface="Arial" panose="020B0604020202020204" pitchFamily="34" charset="0"/>
              </a:rPr>
              <a:t>اسلوب الممارسة أو التدريب أو التطبيق أو الأسلوب الثاني</a:t>
            </a:r>
            <a:r>
              <a:rPr lang="en-US" sz="3100" dirty="0">
                <a:latin typeface="Arial" panose="020B0604020202020204" pitchFamily="34" charset="0"/>
                <a:cs typeface="Arial" panose="020B0604020202020204" pitchFamily="34" charset="0"/>
              </a:rPr>
              <a:t>(b)</a:t>
            </a:r>
            <a:r>
              <a:rPr lang="ar-SA" sz="3100" dirty="0">
                <a:latin typeface="Arial" panose="020B0604020202020204" pitchFamily="34" charset="0"/>
                <a:cs typeface="Arial" panose="020B0604020202020204" pitchFamily="34" charset="0"/>
              </a:rPr>
              <a:t>، وفيه ينتقل عدد من القرارات التدريسية المهمة من المعلم إلى المتعلم، مما يولد علاقات جديدة بينهما ، وبين المتعلم والواجبات الحركية (المهارات)، وبين المتعلمين أنفسهم </a:t>
            </a:r>
            <a:r>
              <a:rPr lang="en-US" sz="3100" dirty="0">
                <a:latin typeface="Arial" panose="020B0604020202020204" pitchFamily="34" charset="0"/>
                <a:cs typeface="Arial" panose="020B0604020202020204" pitchFamily="34" charset="0"/>
              </a:rPr>
              <a:t/>
            </a:r>
            <a:br>
              <a:rPr lang="en-US" sz="3100" dirty="0">
                <a:latin typeface="Arial" panose="020B0604020202020204" pitchFamily="34" charset="0"/>
                <a:cs typeface="Arial" panose="020B0604020202020204" pitchFamily="34" charset="0"/>
              </a:rPr>
            </a:br>
            <a:r>
              <a:rPr lang="ar-SA" sz="3100" dirty="0">
                <a:latin typeface="Arial" panose="020B0604020202020204" pitchFamily="34" charset="0"/>
                <a:cs typeface="Arial" panose="020B0604020202020204" pitchFamily="34" charset="0"/>
              </a:rPr>
              <a:t> </a:t>
            </a:r>
            <a:r>
              <a:rPr lang="ar-DZ" sz="3100" dirty="0" smtClean="0">
                <a:latin typeface="Arial" panose="020B0604020202020204" pitchFamily="34" charset="0"/>
                <a:cs typeface="Arial" panose="020B0604020202020204" pitchFamily="34" charset="0"/>
              </a:rPr>
              <a:t>	</a:t>
            </a:r>
            <a:r>
              <a:rPr lang="ar-SA" sz="3100" dirty="0" smtClean="0">
                <a:latin typeface="Arial" panose="020B0604020202020204" pitchFamily="34" charset="0"/>
                <a:cs typeface="Arial" panose="020B0604020202020204" pitchFamily="34" charset="0"/>
              </a:rPr>
              <a:t>ويتفق </a:t>
            </a:r>
            <a:r>
              <a:rPr lang="ar-SA" sz="3100" dirty="0">
                <a:latin typeface="Arial" panose="020B0604020202020204" pitchFamily="34" charset="0"/>
                <a:cs typeface="Arial" panose="020B0604020202020204" pitchFamily="34" charset="0"/>
              </a:rPr>
              <a:t>هذا الأسلوب مع الأسلوب الامري في </a:t>
            </a:r>
            <a:r>
              <a:rPr lang="ar-JO" sz="3100" dirty="0">
                <a:latin typeface="Arial" panose="020B0604020202020204" pitchFamily="34" charset="0"/>
                <a:cs typeface="Arial" panose="020B0604020202020204" pitchFamily="34" charset="0"/>
              </a:rPr>
              <a:t>ال</a:t>
            </a:r>
            <a:r>
              <a:rPr lang="ar-SA" sz="3100" dirty="0">
                <a:latin typeface="Arial" panose="020B0604020202020204" pitchFamily="34" charset="0"/>
                <a:cs typeface="Arial" panose="020B0604020202020204" pitchFamily="34" charset="0"/>
              </a:rPr>
              <a:t>قرارات المتعلقة بمرحلة التخطيط (ما قبل الدرس، </a:t>
            </a:r>
            <a:r>
              <a:rPr lang="en-US" sz="3100" dirty="0">
                <a:latin typeface="Arial" panose="020B0604020202020204" pitchFamily="34" charset="0"/>
                <a:cs typeface="Arial" panose="020B0604020202020204" pitchFamily="34" charset="0"/>
              </a:rPr>
              <a:t>Pre Impact set</a:t>
            </a:r>
            <a:r>
              <a:rPr lang="ar-SA" sz="3100" dirty="0">
                <a:latin typeface="Arial" panose="020B0604020202020204" pitchFamily="34" charset="0"/>
                <a:cs typeface="Arial" panose="020B0604020202020204" pitchFamily="34" charset="0"/>
              </a:rPr>
              <a:t>) والقرارات المتعلقة بمرحلة التقويم (ما بعد الدرس، </a:t>
            </a:r>
            <a:r>
              <a:rPr lang="en-US" sz="3100" dirty="0">
                <a:latin typeface="Arial" panose="020B0604020202020204" pitchFamily="34" charset="0"/>
                <a:cs typeface="Arial" panose="020B0604020202020204" pitchFamily="34" charset="0"/>
              </a:rPr>
              <a:t>Past Impact</a:t>
            </a:r>
            <a:r>
              <a:rPr lang="ar-SA" sz="3100" dirty="0">
                <a:latin typeface="Arial" panose="020B0604020202020204" pitchFamily="34" charset="0"/>
                <a:cs typeface="Arial" panose="020B0604020202020204" pitchFamily="34" charset="0"/>
              </a:rPr>
              <a:t>)، لكنه يختلف عن الأسلوب الامري في القرارات المتعلقة بمرحلة التنفيذ (</a:t>
            </a:r>
            <a:r>
              <a:rPr lang="en-US" sz="3100" dirty="0">
                <a:latin typeface="Arial" panose="020B0604020202020204" pitchFamily="34" charset="0"/>
                <a:cs typeface="Arial" panose="020B0604020202020204" pitchFamily="34" charset="0"/>
              </a:rPr>
              <a:t>Impact Set</a:t>
            </a:r>
            <a:r>
              <a:rPr lang="ar-SA" sz="3100" dirty="0">
                <a:latin typeface="Arial" panose="020B0604020202020204" pitchFamily="34" charset="0"/>
                <a:cs typeface="Arial" panose="020B0604020202020204" pitchFamily="34" charset="0"/>
              </a:rPr>
              <a:t>) حيث تنتقل مجموعة من صلاحيات المعلم المتعلقة باتخاذ قرارات التنفيذ إلى المتعلم.</a:t>
            </a:r>
            <a:r>
              <a:rPr lang="en-US" sz="3100" dirty="0">
                <a:latin typeface="Arial" panose="020B0604020202020204" pitchFamily="34" charset="0"/>
                <a:cs typeface="Arial" panose="020B0604020202020204" pitchFamily="34" charset="0"/>
              </a:rPr>
              <a:t/>
            </a:r>
            <a:br>
              <a:rPr lang="en-US" sz="3100" dirty="0">
                <a:latin typeface="Arial" panose="020B0604020202020204" pitchFamily="34" charset="0"/>
                <a:cs typeface="Arial" panose="020B0604020202020204" pitchFamily="34" charset="0"/>
              </a:rPr>
            </a:br>
            <a:r>
              <a:rPr lang="ar-DZ" sz="3100" dirty="0" smtClean="0">
                <a:latin typeface="Arial" panose="020B0604020202020204" pitchFamily="34" charset="0"/>
                <a:cs typeface="Arial" panose="020B0604020202020204" pitchFamily="34" charset="0"/>
              </a:rPr>
              <a:t>	</a:t>
            </a:r>
            <a:r>
              <a:rPr lang="ar-SA" sz="3100" dirty="0" smtClean="0">
                <a:latin typeface="Arial" panose="020B0604020202020204" pitchFamily="34" charset="0"/>
                <a:cs typeface="Arial" panose="020B0604020202020204" pitchFamily="34" charset="0"/>
              </a:rPr>
              <a:t>هذه </a:t>
            </a:r>
            <a:r>
              <a:rPr lang="ar-SA" sz="3100" dirty="0">
                <a:latin typeface="Arial" panose="020B0604020202020204" pitchFamily="34" charset="0"/>
                <a:cs typeface="Arial" panose="020B0604020202020204" pitchFamily="34" charset="0"/>
              </a:rPr>
              <a:t>القرارات تنتقل ضمن الفقرات التسع الآتية: </a:t>
            </a:r>
            <a:r>
              <a:rPr lang="en-US" sz="3100" dirty="0">
                <a:latin typeface="Arial" panose="020B0604020202020204" pitchFamily="34" charset="0"/>
                <a:cs typeface="Arial" panose="020B0604020202020204" pitchFamily="34" charset="0"/>
              </a:rPr>
              <a:t/>
            </a:r>
            <a:br>
              <a:rPr lang="en-US" sz="3100" dirty="0">
                <a:latin typeface="Arial" panose="020B0604020202020204" pitchFamily="34" charset="0"/>
                <a:cs typeface="Arial" panose="020B0604020202020204" pitchFamily="34" charset="0"/>
              </a:rPr>
            </a:br>
            <a:r>
              <a:rPr lang="ar-DZ" sz="3100" dirty="0" smtClean="0">
                <a:latin typeface="Arial" panose="020B0604020202020204" pitchFamily="34" charset="0"/>
                <a:cs typeface="Arial" panose="020B0604020202020204" pitchFamily="34" charset="0"/>
              </a:rPr>
              <a:t>	</a:t>
            </a:r>
            <a:r>
              <a:rPr lang="ar-SA" sz="2700" dirty="0" smtClean="0">
                <a:solidFill>
                  <a:srgbClr val="FF0000"/>
                </a:solidFill>
                <a:latin typeface="Arial" panose="020B0604020202020204" pitchFamily="34" charset="0"/>
                <a:cs typeface="Arial" panose="020B0604020202020204" pitchFamily="34" charset="0"/>
              </a:rPr>
              <a:t>الوقفة </a:t>
            </a:r>
            <a:r>
              <a:rPr lang="ar-SA" sz="2700" dirty="0">
                <a:solidFill>
                  <a:srgbClr val="FF0000"/>
                </a:solidFill>
                <a:latin typeface="Arial" panose="020B0604020202020204" pitchFamily="34" charset="0"/>
                <a:cs typeface="Arial" panose="020B0604020202020204" pitchFamily="34" charset="0"/>
              </a:rPr>
              <a:t>(الأوضاع</a:t>
            </a:r>
            <a:r>
              <a:rPr lang="ar-SA" sz="2700" dirty="0" smtClean="0">
                <a:solidFill>
                  <a:srgbClr val="FF0000"/>
                </a:solidFill>
                <a:latin typeface="Arial" panose="020B0604020202020204" pitchFamily="34" charset="0"/>
                <a:cs typeface="Arial" panose="020B0604020202020204" pitchFamily="34" charset="0"/>
              </a:rPr>
              <a:t>)</a:t>
            </a:r>
            <a:r>
              <a:rPr lang="ar-DZ" sz="2700" dirty="0" smtClean="0">
                <a:solidFill>
                  <a:srgbClr val="FF0000"/>
                </a:solidFill>
                <a:latin typeface="Arial" panose="020B0604020202020204" pitchFamily="34" charset="0"/>
                <a:cs typeface="Arial" panose="020B0604020202020204" pitchFamily="34" charset="0"/>
              </a:rPr>
              <a:t>  ، </a:t>
            </a:r>
            <a:r>
              <a:rPr lang="ar-SA" sz="2700" dirty="0" smtClean="0">
                <a:solidFill>
                  <a:srgbClr val="FF0000"/>
                </a:solidFill>
                <a:latin typeface="Arial" panose="020B0604020202020204" pitchFamily="34" charset="0"/>
                <a:cs typeface="Arial" panose="020B0604020202020204" pitchFamily="34" charset="0"/>
              </a:rPr>
              <a:t>المكان</a:t>
            </a:r>
            <a:r>
              <a:rPr lang="ar-DZ" sz="2700" dirty="0" smtClean="0">
                <a:solidFill>
                  <a:srgbClr val="FF0000"/>
                </a:solidFill>
                <a:latin typeface="Arial" panose="020B0604020202020204" pitchFamily="34" charset="0"/>
                <a:cs typeface="Arial" panose="020B0604020202020204" pitchFamily="34" charset="0"/>
              </a:rPr>
              <a:t>  ، </a:t>
            </a:r>
            <a:r>
              <a:rPr lang="ar-SA" sz="2700" dirty="0" smtClean="0">
                <a:solidFill>
                  <a:srgbClr val="FF0000"/>
                </a:solidFill>
                <a:latin typeface="Arial" panose="020B0604020202020204" pitchFamily="34" charset="0"/>
                <a:cs typeface="Arial" panose="020B0604020202020204" pitchFamily="34" charset="0"/>
              </a:rPr>
              <a:t>نظام العمل</a:t>
            </a:r>
            <a:r>
              <a:rPr lang="ar-DZ" sz="2700" dirty="0" smtClean="0">
                <a:solidFill>
                  <a:srgbClr val="FF0000"/>
                </a:solidFill>
                <a:latin typeface="Arial" panose="020B0604020202020204" pitchFamily="34" charset="0"/>
                <a:cs typeface="Arial" panose="020B0604020202020204" pitchFamily="34" charset="0"/>
              </a:rPr>
              <a:t> ، </a:t>
            </a:r>
            <a:r>
              <a:rPr lang="ar-SA" sz="2700" dirty="0" smtClean="0">
                <a:solidFill>
                  <a:srgbClr val="FF0000"/>
                </a:solidFill>
                <a:latin typeface="Arial" panose="020B0604020202020204" pitchFamily="34" charset="0"/>
                <a:cs typeface="Arial" panose="020B0604020202020204" pitchFamily="34" charset="0"/>
              </a:rPr>
              <a:t>وقت </a:t>
            </a:r>
            <a:r>
              <a:rPr lang="ar-SA" sz="2700" dirty="0">
                <a:solidFill>
                  <a:srgbClr val="FF0000"/>
                </a:solidFill>
                <a:latin typeface="Arial" panose="020B0604020202020204" pitchFamily="34" charset="0"/>
                <a:cs typeface="Arial" panose="020B0604020202020204" pitchFamily="34" charset="0"/>
              </a:rPr>
              <a:t>البداية لكل واجب حركي</a:t>
            </a:r>
            <a:r>
              <a:rPr lang="ar-DZ" sz="2700" dirty="0">
                <a:solidFill>
                  <a:srgbClr val="FF0000"/>
                </a:solidFill>
                <a:latin typeface="Arial" panose="020B0604020202020204" pitchFamily="34" charset="0"/>
                <a:cs typeface="Arial" panose="020B0604020202020204" pitchFamily="34" charset="0"/>
              </a:rPr>
              <a:t> </a:t>
            </a:r>
            <a:br>
              <a:rPr lang="ar-DZ" sz="2700" dirty="0">
                <a:solidFill>
                  <a:srgbClr val="FF0000"/>
                </a:solidFill>
                <a:latin typeface="Arial" panose="020B0604020202020204" pitchFamily="34" charset="0"/>
                <a:cs typeface="Arial" panose="020B0604020202020204" pitchFamily="34" charset="0"/>
              </a:rPr>
            </a:br>
            <a:r>
              <a:rPr lang="ar-DZ" sz="2700" dirty="0">
                <a:solidFill>
                  <a:srgbClr val="FF0000"/>
                </a:solidFill>
                <a:latin typeface="Arial" panose="020B0604020202020204" pitchFamily="34" charset="0"/>
                <a:cs typeface="Arial" panose="020B0604020202020204" pitchFamily="34" charset="0"/>
              </a:rPr>
              <a:t> </a:t>
            </a:r>
            <a:r>
              <a:rPr lang="ar-DZ" sz="2700" dirty="0" smtClean="0">
                <a:solidFill>
                  <a:srgbClr val="FF0000"/>
                </a:solidFill>
                <a:latin typeface="Arial" panose="020B0604020202020204" pitchFamily="34" charset="0"/>
                <a:cs typeface="Arial" panose="020B0604020202020204" pitchFamily="34" charset="0"/>
              </a:rPr>
              <a:t>	</a:t>
            </a:r>
            <a:r>
              <a:rPr lang="ar-SA" sz="2700" dirty="0" smtClean="0">
                <a:solidFill>
                  <a:srgbClr val="FF0000"/>
                </a:solidFill>
                <a:latin typeface="Arial" panose="020B0604020202020204" pitchFamily="34" charset="0"/>
                <a:cs typeface="Arial" panose="020B0604020202020204" pitchFamily="34" charset="0"/>
              </a:rPr>
              <a:t>الايقاع </a:t>
            </a:r>
            <a:r>
              <a:rPr lang="ar-SA" sz="2700" dirty="0">
                <a:solidFill>
                  <a:srgbClr val="FF0000"/>
                </a:solidFill>
                <a:latin typeface="Arial" panose="020B0604020202020204" pitchFamily="34" charset="0"/>
                <a:cs typeface="Arial" panose="020B0604020202020204" pitchFamily="34" charset="0"/>
              </a:rPr>
              <a:t>الحركي</a:t>
            </a:r>
            <a:r>
              <a:rPr lang="ar-DZ" sz="2700" dirty="0">
                <a:solidFill>
                  <a:srgbClr val="FF0000"/>
                </a:solidFill>
                <a:latin typeface="Arial" panose="020B0604020202020204" pitchFamily="34" charset="0"/>
                <a:cs typeface="Arial" panose="020B0604020202020204" pitchFamily="34" charset="0"/>
              </a:rPr>
              <a:t> ، </a:t>
            </a:r>
            <a:r>
              <a:rPr lang="ar-SA" sz="2700" dirty="0">
                <a:solidFill>
                  <a:srgbClr val="FF0000"/>
                </a:solidFill>
                <a:latin typeface="Arial" panose="020B0604020202020204" pitchFamily="34" charset="0"/>
                <a:cs typeface="Arial" panose="020B0604020202020204" pitchFamily="34" charset="0"/>
              </a:rPr>
              <a:t>وقت الانتهاء من الواجب الحركي </a:t>
            </a:r>
            <a:r>
              <a:rPr lang="ar-DZ" sz="2700" dirty="0">
                <a:solidFill>
                  <a:srgbClr val="FF0000"/>
                </a:solidFill>
                <a:latin typeface="Arial" panose="020B0604020202020204" pitchFamily="34" charset="0"/>
                <a:cs typeface="Arial" panose="020B0604020202020204" pitchFamily="34" charset="0"/>
              </a:rPr>
              <a:t> ، </a:t>
            </a:r>
            <a:r>
              <a:rPr lang="ar-SA" sz="2700" dirty="0">
                <a:solidFill>
                  <a:srgbClr val="FF0000"/>
                </a:solidFill>
                <a:latin typeface="Arial" panose="020B0604020202020204" pitchFamily="34" charset="0"/>
                <a:cs typeface="Arial" panose="020B0604020202020204" pitchFamily="34" charset="0"/>
              </a:rPr>
              <a:t>الراحة</a:t>
            </a:r>
            <a:r>
              <a:rPr lang="ar-DZ" sz="2700" dirty="0">
                <a:solidFill>
                  <a:srgbClr val="FF0000"/>
                </a:solidFill>
                <a:latin typeface="Arial" panose="020B0604020202020204" pitchFamily="34" charset="0"/>
                <a:cs typeface="Arial" panose="020B0604020202020204" pitchFamily="34" charset="0"/>
              </a:rPr>
              <a:t> ، </a:t>
            </a:r>
            <a:r>
              <a:rPr lang="ar-SA" sz="2700" dirty="0">
                <a:solidFill>
                  <a:srgbClr val="FF0000"/>
                </a:solidFill>
                <a:latin typeface="Arial" panose="020B0604020202020204" pitchFamily="34" charset="0"/>
                <a:cs typeface="Arial" panose="020B0604020202020204" pitchFamily="34" charset="0"/>
              </a:rPr>
              <a:t>الزي والمظهر</a:t>
            </a:r>
            <a:r>
              <a:rPr lang="en-US" sz="2700" dirty="0">
                <a:solidFill>
                  <a:srgbClr val="FF0000"/>
                </a:solidFill>
                <a:latin typeface="Arial" panose="020B0604020202020204" pitchFamily="34" charset="0"/>
                <a:cs typeface="Arial" panose="020B0604020202020204" pitchFamily="34" charset="0"/>
              </a:rPr>
              <a:t/>
            </a:r>
            <a:br>
              <a:rPr lang="en-US" sz="2700" dirty="0">
                <a:solidFill>
                  <a:srgbClr val="FF0000"/>
                </a:solidFill>
                <a:latin typeface="Arial" panose="020B0604020202020204" pitchFamily="34" charset="0"/>
                <a:cs typeface="Arial" panose="020B0604020202020204" pitchFamily="34" charset="0"/>
              </a:rPr>
            </a:br>
            <a:r>
              <a:rPr lang="ar-DZ" sz="2700" dirty="0" smtClean="0">
                <a:solidFill>
                  <a:srgbClr val="FF0000"/>
                </a:solidFill>
                <a:latin typeface="Arial" panose="020B0604020202020204" pitchFamily="34" charset="0"/>
                <a:cs typeface="Arial" panose="020B0604020202020204" pitchFamily="34" charset="0"/>
              </a:rPr>
              <a:t>	</a:t>
            </a:r>
            <a:r>
              <a:rPr lang="ar-SA" sz="2700" dirty="0" smtClean="0">
                <a:solidFill>
                  <a:srgbClr val="FF0000"/>
                </a:solidFill>
                <a:latin typeface="Arial" panose="020B0604020202020204" pitchFamily="34" charset="0"/>
                <a:cs typeface="Arial" panose="020B0604020202020204" pitchFamily="34" charset="0"/>
              </a:rPr>
              <a:t>القاء </a:t>
            </a:r>
            <a:r>
              <a:rPr lang="ar-SA" sz="2700" dirty="0">
                <a:solidFill>
                  <a:srgbClr val="FF0000"/>
                </a:solidFill>
                <a:latin typeface="Arial" panose="020B0604020202020204" pitchFamily="34" charset="0"/>
                <a:cs typeface="Arial" panose="020B0604020202020204" pitchFamily="34" charset="0"/>
              </a:rPr>
              <a:t>الأسئلة للتوضيح</a:t>
            </a:r>
            <a:r>
              <a:rPr lang="en-US" sz="3100" dirty="0">
                <a:latin typeface="Arial" panose="020B0604020202020204" pitchFamily="34" charset="0"/>
                <a:cs typeface="Arial" panose="020B0604020202020204" pitchFamily="34" charset="0"/>
              </a:rPr>
              <a:t/>
            </a:r>
            <a:br>
              <a:rPr lang="en-US" sz="3100" dirty="0">
                <a:latin typeface="Arial" panose="020B0604020202020204" pitchFamily="34" charset="0"/>
                <a:cs typeface="Arial" panose="020B0604020202020204" pitchFamily="34" charset="0"/>
              </a:rPr>
            </a:br>
            <a:r>
              <a:rPr lang="ar-SA" dirty="0"/>
              <a:t> </a:t>
            </a:r>
            <a:r>
              <a:rPr lang="en-US" dirty="0"/>
              <a:t/>
            </a:r>
            <a:br>
              <a:rPr lang="en-US" dirty="0"/>
            </a:br>
            <a:endParaRPr lang="ar-SA" dirty="0"/>
          </a:p>
        </p:txBody>
      </p:sp>
      <p:pic>
        <p:nvPicPr>
          <p:cNvPr id="1030" name="Picture 6" descr="ÙØªÙØ¬Ø© Ø¨Ø­Ø« Ø§ÙØµÙØ± Ø¹Ù Ø±Ø³ÙÙØ§Øª ØªØ¯Ø±ÙØ¨ Ø±ÙØ§Ø¶Ù"/>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8491" y="5381625"/>
            <a:ext cx="6799386" cy="1476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16964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56084" y="234462"/>
            <a:ext cx="9961975" cy="1670538"/>
          </a:xfrm>
        </p:spPr>
        <p:txBody>
          <a:bodyPr>
            <a:noAutofit/>
          </a:bodyPr>
          <a:lstStyle/>
          <a:p>
            <a:pPr algn="r"/>
            <a:r>
              <a:rPr lang="ar-SA" sz="3200" b="1" dirty="0" smtClean="0">
                <a:ln w="9525">
                  <a:solidFill>
                    <a:srgbClr val="FF0000"/>
                  </a:solidFill>
                  <a:prstDash val="solid"/>
                </a:ln>
                <a:solidFill>
                  <a:srgbClr val="FF0000"/>
                </a:solidFill>
                <a:effectLst>
                  <a:outerShdw blurRad="12700" dist="38100" dir="2700000" algn="tl" rotWithShape="0">
                    <a:schemeClr val="bg1">
                      <a:lumMod val="50000"/>
                    </a:schemeClr>
                  </a:outerShdw>
                </a:effectLst>
                <a:latin typeface="+mn-lt"/>
                <a:ea typeface="+mn-ea"/>
                <a:cs typeface="+mn-cs"/>
              </a:rPr>
              <a:t>المقدمة</a:t>
            </a:r>
            <a:r>
              <a:rPr lang="ar-DZ" sz="3200" b="1" dirty="0" smtClean="0">
                <a:ln w="9525">
                  <a:solidFill>
                    <a:srgbClr val="FF0000"/>
                  </a:solidFill>
                  <a:prstDash val="solid"/>
                </a:ln>
                <a:solidFill>
                  <a:srgbClr val="FF0000"/>
                </a:solidFill>
                <a:effectLst>
                  <a:outerShdw blurRad="12700" dist="38100" dir="2700000" algn="tl" rotWithShape="0">
                    <a:schemeClr val="bg1">
                      <a:lumMod val="50000"/>
                    </a:schemeClr>
                  </a:outerShdw>
                </a:effectLst>
                <a:latin typeface="+mn-lt"/>
                <a:ea typeface="+mn-ea"/>
                <a:cs typeface="+mn-cs"/>
              </a:rPr>
              <a:t/>
            </a:r>
            <a:br>
              <a:rPr lang="ar-DZ" sz="3200" b="1" dirty="0" smtClean="0">
                <a:ln w="9525">
                  <a:solidFill>
                    <a:srgbClr val="FF0000"/>
                  </a:solidFill>
                  <a:prstDash val="solid"/>
                </a:ln>
                <a:solidFill>
                  <a:srgbClr val="FF0000"/>
                </a:solidFill>
                <a:effectLst>
                  <a:outerShdw blurRad="12700" dist="38100" dir="2700000" algn="tl" rotWithShape="0">
                    <a:schemeClr val="bg1">
                      <a:lumMod val="50000"/>
                    </a:schemeClr>
                  </a:outerShdw>
                </a:effectLst>
                <a:latin typeface="+mn-lt"/>
                <a:ea typeface="+mn-ea"/>
                <a:cs typeface="+mn-cs"/>
              </a:rPr>
            </a:br>
            <a:r>
              <a:rPr lang="ar-DZ" sz="3000" dirty="0" smtClean="0">
                <a:latin typeface="Arial" panose="020B0604020202020204" pitchFamily="34" charset="0"/>
                <a:cs typeface="Arial" panose="020B0604020202020204" pitchFamily="34" charset="0"/>
              </a:rPr>
              <a:t> </a:t>
            </a:r>
            <a:r>
              <a:rPr lang="ar-SA" sz="3000" dirty="0" smtClean="0">
                <a:latin typeface="Arial" panose="020B0604020202020204" pitchFamily="34" charset="0"/>
                <a:cs typeface="Arial" panose="020B0604020202020204" pitchFamily="34" charset="0"/>
              </a:rPr>
              <a:t>يمك</a:t>
            </a:r>
            <a:r>
              <a:rPr lang="ar-DZ" sz="3000" dirty="0" smtClean="0">
                <a:latin typeface="Arial" panose="020B0604020202020204" pitchFamily="34" charset="0"/>
                <a:cs typeface="Arial" panose="020B0604020202020204" pitchFamily="34" charset="0"/>
              </a:rPr>
              <a:t>ن</a:t>
            </a:r>
            <a:r>
              <a:rPr lang="ar-SA" sz="3000" dirty="0" smtClean="0">
                <a:latin typeface="Arial" panose="020B0604020202020204" pitchFamily="34" charset="0"/>
                <a:cs typeface="Arial" panose="020B0604020202020204" pitchFamily="34" charset="0"/>
              </a:rPr>
              <a:t> </a:t>
            </a:r>
            <a:r>
              <a:rPr lang="ar-DZ" sz="3000" dirty="0" smtClean="0">
                <a:latin typeface="Arial" panose="020B0604020202020204" pitchFamily="34" charset="0"/>
                <a:cs typeface="Arial" panose="020B0604020202020204" pitchFamily="34" charset="0"/>
              </a:rPr>
              <a:t>القول </a:t>
            </a:r>
            <a:r>
              <a:rPr lang="ar-SA" sz="3000" dirty="0" smtClean="0">
                <a:latin typeface="Arial" panose="020B0604020202020204" pitchFamily="34" charset="0"/>
                <a:cs typeface="Arial" panose="020B0604020202020204" pitchFamily="34" charset="0"/>
              </a:rPr>
              <a:t>بان</a:t>
            </a:r>
            <a:r>
              <a:rPr lang="ar-DZ" sz="3000" dirty="0" smtClean="0">
                <a:latin typeface="Arial" panose="020B0604020202020204" pitchFamily="34" charset="0"/>
                <a:cs typeface="Arial" panose="020B0604020202020204" pitchFamily="34" charset="0"/>
              </a:rPr>
              <a:t>ه</a:t>
            </a:r>
            <a:r>
              <a:rPr lang="ar-SA" sz="3000" dirty="0" smtClean="0">
                <a:latin typeface="Arial" panose="020B0604020202020204" pitchFamily="34" charset="0"/>
                <a:cs typeface="Arial" panose="020B0604020202020204" pitchFamily="34" charset="0"/>
              </a:rPr>
              <a:t> لا ي</a:t>
            </a:r>
            <a:r>
              <a:rPr lang="ar-DZ" sz="3000" dirty="0" smtClean="0">
                <a:latin typeface="Arial" panose="020B0604020202020204" pitchFamily="34" charset="0"/>
                <a:cs typeface="Arial" panose="020B0604020202020204" pitchFamily="34" charset="0"/>
              </a:rPr>
              <a:t>و</a:t>
            </a:r>
            <a:r>
              <a:rPr lang="ar-SA" sz="3000" dirty="0" smtClean="0">
                <a:latin typeface="Arial" panose="020B0604020202020204" pitchFamily="34" charset="0"/>
                <a:cs typeface="Arial" panose="020B0604020202020204" pitchFamily="34" charset="0"/>
              </a:rPr>
              <a:t>جد أس</a:t>
            </a:r>
            <a:r>
              <a:rPr lang="ar-DZ" sz="3000" dirty="0" smtClean="0">
                <a:latin typeface="Arial" panose="020B0604020202020204" pitchFamily="34" charset="0"/>
                <a:cs typeface="Arial" panose="020B0604020202020204" pitchFamily="34" charset="0"/>
              </a:rPr>
              <a:t>لو</a:t>
            </a:r>
            <a:r>
              <a:rPr lang="ar-SA" sz="3000" dirty="0" smtClean="0">
                <a:latin typeface="Arial" panose="020B0604020202020204" pitchFamily="34" charset="0"/>
                <a:cs typeface="Arial" panose="020B0604020202020204" pitchFamily="34" charset="0"/>
              </a:rPr>
              <a:t>ب تدريس م</a:t>
            </a:r>
            <a:r>
              <a:rPr lang="ar-DZ" sz="3000" dirty="0" smtClean="0">
                <a:latin typeface="Arial" panose="020B0604020202020204" pitchFamily="34" charset="0"/>
                <a:cs typeface="Arial" panose="020B0604020202020204" pitchFamily="34" charset="0"/>
              </a:rPr>
              <a:t>ث</a:t>
            </a:r>
            <a:r>
              <a:rPr lang="ar-SA" sz="3000" dirty="0" smtClean="0">
                <a:latin typeface="Arial" panose="020B0604020202020204" pitchFamily="34" charset="0"/>
                <a:cs typeface="Arial" panose="020B0604020202020204" pitchFamily="34" charset="0"/>
              </a:rPr>
              <a:t>الي أ</a:t>
            </a:r>
            <a:r>
              <a:rPr lang="ar-DZ" sz="3000" dirty="0" smtClean="0">
                <a:latin typeface="Arial" panose="020B0604020202020204" pitchFamily="34" charset="0"/>
                <a:cs typeface="Arial" panose="020B0604020202020204" pitchFamily="34" charset="0"/>
              </a:rPr>
              <a:t>و</a:t>
            </a:r>
            <a:r>
              <a:rPr lang="ar-SA" sz="3000" dirty="0" smtClean="0">
                <a:latin typeface="Arial" panose="020B0604020202020204" pitchFamily="34" charset="0"/>
                <a:cs typeface="Arial" panose="020B0604020202020204" pitchFamily="34" charset="0"/>
              </a:rPr>
              <a:t> طريقة</a:t>
            </a:r>
            <a:r>
              <a:rPr lang="ar-DZ" sz="3000" dirty="0" smtClean="0">
                <a:latin typeface="Arial" panose="020B0604020202020204" pitchFamily="34" charset="0"/>
                <a:cs typeface="Arial" panose="020B0604020202020204" pitchFamily="34" charset="0"/>
              </a:rPr>
              <a:t> </a:t>
            </a:r>
            <a:r>
              <a:rPr lang="ar-SA" sz="3000" dirty="0" smtClean="0">
                <a:latin typeface="Arial" panose="020B0604020202020204" pitchFamily="34" charset="0"/>
                <a:cs typeface="Arial" panose="020B0604020202020204" pitchFamily="34" charset="0"/>
              </a:rPr>
              <a:t>م</a:t>
            </a:r>
            <a:r>
              <a:rPr lang="ar-DZ" sz="3000" dirty="0" smtClean="0">
                <a:latin typeface="Arial" panose="020B0604020202020204" pitchFamily="34" charset="0"/>
                <a:cs typeface="Arial" panose="020B0604020202020204" pitchFamily="34" charset="0"/>
              </a:rPr>
              <a:t>ثل</a:t>
            </a:r>
            <a:r>
              <a:rPr lang="ar-SA" sz="3000" dirty="0" smtClean="0">
                <a:latin typeface="Arial" panose="020B0604020202020204" pitchFamily="34" charset="0"/>
                <a:cs typeface="Arial" panose="020B0604020202020204" pitchFamily="34" charset="0"/>
              </a:rPr>
              <a:t>ى لمخ</a:t>
            </a:r>
            <a:r>
              <a:rPr lang="ar-DZ" sz="3000" dirty="0" smtClean="0">
                <a:latin typeface="Arial" panose="020B0604020202020204" pitchFamily="34" charset="0"/>
                <a:cs typeface="Arial" panose="020B0604020202020204" pitchFamily="34" charset="0"/>
              </a:rPr>
              <a:t>تلف </a:t>
            </a:r>
            <a:r>
              <a:rPr lang="ar-SA" sz="3000" dirty="0" smtClean="0">
                <a:latin typeface="Arial" panose="020B0604020202020204" pitchFamily="34" charset="0"/>
                <a:cs typeface="Arial" panose="020B0604020202020204" pitchFamily="34" charset="0"/>
              </a:rPr>
              <a:t> الم</a:t>
            </a:r>
            <a:r>
              <a:rPr lang="ar-DZ" sz="3000" dirty="0" smtClean="0">
                <a:latin typeface="Arial" panose="020B0604020202020204" pitchFamily="34" charset="0"/>
                <a:cs typeface="Arial" panose="020B0604020202020204" pitchFamily="34" charset="0"/>
              </a:rPr>
              <a:t>ه</a:t>
            </a:r>
            <a:r>
              <a:rPr lang="ar-SA" sz="3000" dirty="0" smtClean="0">
                <a:latin typeface="Arial" panose="020B0604020202020204" pitchFamily="34" charset="0"/>
                <a:cs typeface="Arial" panose="020B0604020202020204" pitchFamily="34" charset="0"/>
              </a:rPr>
              <a:t>ارت </a:t>
            </a:r>
            <a:r>
              <a:rPr lang="ar-DZ" sz="3000" dirty="0" smtClean="0">
                <a:latin typeface="Arial" panose="020B0604020202020204" pitchFamily="34" charset="0"/>
                <a:cs typeface="Arial" panose="020B0604020202020204" pitchFamily="34" charset="0"/>
              </a:rPr>
              <a:t>و</a:t>
            </a:r>
            <a:r>
              <a:rPr lang="ar-SA" sz="3000" dirty="0" smtClean="0">
                <a:latin typeface="Arial" panose="020B0604020202020204" pitchFamily="34" charset="0"/>
                <a:cs typeface="Arial" panose="020B0604020202020204" pitchFamily="34" charset="0"/>
              </a:rPr>
              <a:t>لجميع الطل</a:t>
            </a:r>
            <a:r>
              <a:rPr lang="ar-DZ" sz="3000" dirty="0" smtClean="0">
                <a:latin typeface="Arial" panose="020B0604020202020204" pitchFamily="34" charset="0"/>
                <a:cs typeface="Arial" panose="020B0604020202020204" pitchFamily="34" charset="0"/>
              </a:rPr>
              <a:t>اب والمراحل ولجميع الأوقات والإمكانات ، طرﯿﻘﺔ اﻟﺘدرﯿس اﻟواﺤدة ﯿﻤﻛن ﺘﻨﻔﯿذﻫﺎ ﺒﺄﻛﺜر ﻤن أﺴﻠوب وذﻟك ﺘﺒﻌﺎ ﻟﺨﺼﺎﺌص وﺸﺨﺼﯿﺔ اﻟﻤﻌﻠم، ﻓﺘﺤﻘﯿق ﻫدف ﻤﻌﯿن ﻗد ﯿﺘطﻠب اﺴﺘﺨدام أﻛﺜر ﻤن  إﺴﺘراﺘﯿﺠﯿﺔ وطرﯿﻘﺔ وأﺴﻠوب ﻓﻲ اﻟﺘدرﯿس، وﻓﻲ اﻟﻤﻘﺎﺒل، ﻗد ﻻ ﯿﻛون ﻫﻨﺎك ﺴوى أﺴﻠوب واﺤد أو طرﯿﻘﺔ واﺤدة ﻟﺘﺤﻘﯿق الﻫدف اﻟﻤﻨﺸود، ﻟذﻟك ﻓﺎﻟﻌﻤﻠﯿﺔ اﻟﺘﻌﻠﯿﻤﯿﺔ ﺘﻌﺘﻤد ﻋﻠﻰ ﻗدرة اﻟﻤﻌﻠم على ﻓﻬم ﻤﻛوﻨﺎت اﻟﻤوﻗف اﻟﺘﻌﻠﯿﻤﻲ (اﻟﻬدف، واﻟﻤﺘﻌﻠم، واﻟﻤﻬﺎرة، </a:t>
            </a:r>
            <a:r>
              <a:rPr lang="ar-SA" sz="3000" dirty="0" smtClean="0">
                <a:latin typeface="Arial" panose="020B0604020202020204" pitchFamily="34" charset="0"/>
                <a:cs typeface="Arial" panose="020B0604020202020204" pitchFamily="34" charset="0"/>
              </a:rPr>
              <a:t>واﻟزﻤن</a:t>
            </a:r>
            <a:r>
              <a:rPr lang="ar-DZ" sz="3000" dirty="0" smtClean="0">
                <a:latin typeface="Arial" panose="020B0604020202020204" pitchFamily="34" charset="0"/>
                <a:cs typeface="Arial" panose="020B0604020202020204" pitchFamily="34" charset="0"/>
              </a:rPr>
              <a:t> اﻟﻤﻘرر، واﻻﻤﻛﺎﻨﺎت اﻟﻤﺘﺎﺤﺔ) واﺴﺘﺨدام ﻤﺎ </a:t>
            </a:r>
            <a:r>
              <a:rPr lang="ar-DZ" sz="3000" dirty="0" err="1" smtClean="0">
                <a:latin typeface="Arial" panose="020B0604020202020204" pitchFamily="34" charset="0"/>
                <a:cs typeface="Arial" panose="020B0604020202020204" pitchFamily="34" charset="0"/>
              </a:rPr>
              <a:t>ﯿﻨﺎﺴﺒﻪ</a:t>
            </a:r>
            <a:r>
              <a:rPr lang="ar-DZ" sz="3000" dirty="0" smtClean="0">
                <a:latin typeface="Arial" panose="020B0604020202020204" pitchFamily="34" charset="0"/>
                <a:cs typeface="Arial" panose="020B0604020202020204" pitchFamily="34" charset="0"/>
              </a:rPr>
              <a:t> </a:t>
            </a:r>
            <a:r>
              <a:rPr lang="ar-SA" sz="3000" dirty="0" smtClean="0">
                <a:latin typeface="Arial" panose="020B0604020202020204" pitchFamily="34" charset="0"/>
                <a:cs typeface="Arial" panose="020B0604020202020204" pitchFamily="34" charset="0"/>
              </a:rPr>
              <a:t/>
            </a:r>
            <a:br>
              <a:rPr lang="ar-SA" sz="3000" dirty="0" smtClean="0">
                <a:latin typeface="Arial" panose="020B0604020202020204" pitchFamily="34" charset="0"/>
                <a:cs typeface="Arial" panose="020B0604020202020204" pitchFamily="34" charset="0"/>
              </a:rPr>
            </a:br>
            <a:r>
              <a:rPr lang="ar-DZ" sz="3000" dirty="0" err="1" smtClean="0">
                <a:latin typeface="Arial" panose="020B0604020202020204" pitchFamily="34" charset="0"/>
                <a:cs typeface="Arial" panose="020B0604020202020204" pitchFamily="34" charset="0"/>
              </a:rPr>
              <a:t>ﻤن</a:t>
            </a:r>
            <a:r>
              <a:rPr lang="ar-DZ" sz="3000" dirty="0" smtClean="0">
                <a:latin typeface="Arial" panose="020B0604020202020204" pitchFamily="34" charset="0"/>
                <a:cs typeface="Arial" panose="020B0604020202020204" pitchFamily="34" charset="0"/>
              </a:rPr>
              <a:t> </a:t>
            </a:r>
            <a:r>
              <a:rPr lang="ar-DZ" sz="3000" dirty="0" err="1" smtClean="0">
                <a:latin typeface="Arial" panose="020B0604020202020204" pitchFamily="34" charset="0"/>
                <a:cs typeface="Arial" panose="020B0604020202020204" pitchFamily="34" charset="0"/>
              </a:rPr>
              <a:t>اﺴﺘراﺘﯿﺠﯿﺎت</a:t>
            </a:r>
            <a:r>
              <a:rPr lang="ar-DZ" sz="3000" dirty="0" smtClean="0">
                <a:latin typeface="Arial" panose="020B0604020202020204" pitchFamily="34" charset="0"/>
                <a:cs typeface="Arial" panose="020B0604020202020204" pitchFamily="34" charset="0"/>
              </a:rPr>
              <a:t> أو طراﺌق أو أﺴﺎﻟﯿب </a:t>
            </a:r>
            <a:r>
              <a:rPr lang="ar-DZ" sz="3000" dirty="0" err="1" smtClean="0">
                <a:latin typeface="Arial" panose="020B0604020202020204" pitchFamily="34" charset="0"/>
                <a:cs typeface="Arial" panose="020B0604020202020204" pitchFamily="34" charset="0"/>
              </a:rPr>
              <a:t>ﺘدرﯿس</a:t>
            </a:r>
            <a:r>
              <a:rPr lang="ar-DZ" sz="3000" dirty="0" smtClean="0">
                <a:latin typeface="Arial" panose="020B0604020202020204" pitchFamily="34" charset="0"/>
                <a:cs typeface="Arial" panose="020B0604020202020204" pitchFamily="34" charset="0"/>
              </a:rPr>
              <a:t>،</a:t>
            </a:r>
            <a:r>
              <a:rPr lang="ar-SA" sz="3000" dirty="0" smtClean="0">
                <a:latin typeface="Arial" panose="020B0604020202020204" pitchFamily="34" charset="0"/>
                <a:cs typeface="Arial" panose="020B0604020202020204" pitchFamily="34" charset="0"/>
              </a:rPr>
              <a:t/>
            </a:r>
            <a:br>
              <a:rPr lang="ar-SA" sz="3000" dirty="0" smtClean="0">
                <a:latin typeface="Arial" panose="020B0604020202020204" pitchFamily="34" charset="0"/>
                <a:cs typeface="Arial" panose="020B0604020202020204" pitchFamily="34" charset="0"/>
              </a:rPr>
            </a:br>
            <a:r>
              <a:rPr lang="ar-DZ" sz="3000" dirty="0" smtClean="0">
                <a:latin typeface="Arial" panose="020B0604020202020204" pitchFamily="34" charset="0"/>
                <a:cs typeface="Arial" panose="020B0604020202020204" pitchFamily="34" charset="0"/>
              </a:rPr>
              <a:t> فاﻟﻤﻌﻠم اﻟﻨﺎﺠﺢ ﻫو اﻟذي ﯿﻨوع بالطرائق </a:t>
            </a:r>
            <a:r>
              <a:rPr lang="ar-SA" sz="3000" dirty="0" smtClean="0">
                <a:latin typeface="Arial" panose="020B0604020202020204" pitchFamily="34" charset="0"/>
                <a:cs typeface="Arial" panose="020B0604020202020204" pitchFamily="34" charset="0"/>
              </a:rPr>
              <a:t/>
            </a:r>
            <a:br>
              <a:rPr lang="ar-SA" sz="3000" dirty="0" smtClean="0">
                <a:latin typeface="Arial" panose="020B0604020202020204" pitchFamily="34" charset="0"/>
                <a:cs typeface="Arial" panose="020B0604020202020204" pitchFamily="34" charset="0"/>
              </a:rPr>
            </a:br>
            <a:r>
              <a:rPr lang="ar-DZ" sz="3000" dirty="0" err="1" smtClean="0">
                <a:latin typeface="Arial" panose="020B0604020202020204" pitchFamily="34" charset="0"/>
                <a:cs typeface="Arial" panose="020B0604020202020204" pitchFamily="34" charset="0"/>
              </a:rPr>
              <a:t>واﻷﺴﺎﻟﯿب</a:t>
            </a:r>
            <a:r>
              <a:rPr lang="ar-DZ" sz="3000" dirty="0" smtClean="0">
                <a:latin typeface="Arial" panose="020B0604020202020204" pitchFamily="34" charset="0"/>
                <a:cs typeface="Arial" panose="020B0604020202020204" pitchFamily="34" charset="0"/>
              </a:rPr>
              <a:t> واﻻﺴﺘراﺘﯿﺠﯿﺎت </a:t>
            </a:r>
            <a:r>
              <a:rPr lang="ar-DZ" sz="3000" dirty="0" err="1" smtClean="0">
                <a:latin typeface="Arial" panose="020B0604020202020204" pitchFamily="34" charset="0"/>
                <a:cs typeface="Arial" panose="020B0604020202020204" pitchFamily="34" charset="0"/>
              </a:rPr>
              <a:t>اﻟﻤﺴﺘﺨدﻤﺔ</a:t>
            </a:r>
            <a:r>
              <a:rPr lang="ar-DZ" sz="3000" dirty="0" smtClean="0">
                <a:latin typeface="Arial" panose="020B0604020202020204" pitchFamily="34" charset="0"/>
                <a:cs typeface="Arial" panose="020B0604020202020204" pitchFamily="34" charset="0"/>
              </a:rPr>
              <a:t> </a:t>
            </a:r>
            <a:r>
              <a:rPr lang="ar-SA" sz="3000" dirty="0" smtClean="0">
                <a:latin typeface="Arial" panose="020B0604020202020204" pitchFamily="34" charset="0"/>
                <a:cs typeface="Arial" panose="020B0604020202020204" pitchFamily="34" charset="0"/>
              </a:rPr>
              <a:t/>
            </a:r>
            <a:br>
              <a:rPr lang="ar-SA" sz="3000" dirty="0" smtClean="0">
                <a:latin typeface="Arial" panose="020B0604020202020204" pitchFamily="34" charset="0"/>
                <a:cs typeface="Arial" panose="020B0604020202020204" pitchFamily="34" charset="0"/>
              </a:rPr>
            </a:br>
            <a:r>
              <a:rPr lang="ar-DZ" sz="3000" dirty="0" err="1" smtClean="0">
                <a:latin typeface="Arial" panose="020B0604020202020204" pitchFamily="34" charset="0"/>
                <a:cs typeface="Arial" panose="020B0604020202020204" pitchFamily="34" charset="0"/>
              </a:rPr>
              <a:t>ﻟﻠوﺼول</a:t>
            </a:r>
            <a:r>
              <a:rPr lang="ar-DZ" sz="3000" dirty="0" smtClean="0">
                <a:latin typeface="Arial" panose="020B0604020202020204" pitchFamily="34" charset="0"/>
                <a:cs typeface="Arial" panose="020B0604020202020204" pitchFamily="34" charset="0"/>
              </a:rPr>
              <a:t> </a:t>
            </a:r>
            <a:r>
              <a:rPr lang="ar-DZ" sz="3000" dirty="0" err="1" smtClean="0">
                <a:latin typeface="Arial" panose="020B0604020202020204" pitchFamily="34" charset="0"/>
                <a:cs typeface="Arial" panose="020B0604020202020204" pitchFamily="34" charset="0"/>
              </a:rPr>
              <a:t>ﺒﺴﻬوﻟﺔ</a:t>
            </a:r>
            <a:r>
              <a:rPr lang="ar-DZ" sz="3000" dirty="0" smtClean="0">
                <a:latin typeface="Arial" panose="020B0604020202020204" pitchFamily="34" charset="0"/>
                <a:cs typeface="Arial" panose="020B0604020202020204" pitchFamily="34" charset="0"/>
              </a:rPr>
              <a:t> </a:t>
            </a:r>
            <a:r>
              <a:rPr lang="ar-DZ" sz="3000" dirty="0" err="1" smtClean="0">
                <a:latin typeface="Arial" panose="020B0604020202020204" pitchFamily="34" charset="0"/>
                <a:cs typeface="Arial" panose="020B0604020202020204" pitchFamily="34" charset="0"/>
              </a:rPr>
              <a:t>وﯿﺴر</a:t>
            </a:r>
            <a:r>
              <a:rPr lang="ar-DZ" sz="3000" dirty="0" smtClean="0">
                <a:latin typeface="Arial" panose="020B0604020202020204" pitchFamily="34" charset="0"/>
                <a:cs typeface="Arial" panose="020B0604020202020204" pitchFamily="34" charset="0"/>
              </a:rPr>
              <a:t> إﻟﻰ ﺘﺤﻘﯿق </a:t>
            </a:r>
            <a:r>
              <a:rPr lang="ar-DZ" sz="3000" dirty="0" err="1" smtClean="0">
                <a:latin typeface="Arial" panose="020B0604020202020204" pitchFamily="34" charset="0"/>
                <a:cs typeface="Arial" panose="020B0604020202020204" pitchFamily="34" charset="0"/>
              </a:rPr>
              <a:t>اﻷﻫداف</a:t>
            </a:r>
            <a:r>
              <a:rPr lang="ar-DZ" sz="3000" dirty="0" smtClean="0">
                <a:latin typeface="Arial" panose="020B0604020202020204" pitchFamily="34" charset="0"/>
                <a:cs typeface="Arial" panose="020B0604020202020204" pitchFamily="34" charset="0"/>
              </a:rPr>
              <a:t> </a:t>
            </a:r>
            <a:r>
              <a:rPr lang="ar-SA" sz="3000" dirty="0" smtClean="0">
                <a:latin typeface="Arial" panose="020B0604020202020204" pitchFamily="34" charset="0"/>
                <a:cs typeface="Arial" panose="020B0604020202020204" pitchFamily="34" charset="0"/>
              </a:rPr>
              <a:t/>
            </a:r>
            <a:br>
              <a:rPr lang="ar-SA" sz="3000" dirty="0" smtClean="0">
                <a:latin typeface="Arial" panose="020B0604020202020204" pitchFamily="34" charset="0"/>
                <a:cs typeface="Arial" panose="020B0604020202020204" pitchFamily="34" charset="0"/>
              </a:rPr>
            </a:br>
            <a:r>
              <a:rPr lang="ar-DZ" sz="3000" dirty="0" err="1" smtClean="0">
                <a:latin typeface="Arial" panose="020B0604020202020204" pitchFamily="34" charset="0"/>
                <a:cs typeface="Arial" panose="020B0604020202020204" pitchFamily="34" charset="0"/>
              </a:rPr>
              <a:t>واﻟﻨﺘﺎﺠﺎت</a:t>
            </a:r>
            <a:r>
              <a:rPr lang="ar-DZ" sz="3000" dirty="0" smtClean="0">
                <a:latin typeface="Arial" panose="020B0604020202020204" pitchFamily="34" charset="0"/>
                <a:cs typeface="Arial" panose="020B0604020202020204" pitchFamily="34" charset="0"/>
              </a:rPr>
              <a:t> اﻟﻤرﺠوة. </a:t>
            </a:r>
            <a:br>
              <a:rPr lang="ar-DZ" sz="3000" dirty="0" smtClean="0">
                <a:latin typeface="Arial" panose="020B0604020202020204" pitchFamily="34" charset="0"/>
                <a:cs typeface="Arial" panose="020B0604020202020204" pitchFamily="34" charset="0"/>
              </a:rPr>
            </a:br>
            <a:endParaRPr lang="ar-SA" sz="3000" dirty="0">
              <a:latin typeface="Arial" panose="020B0604020202020204" pitchFamily="34" charset="0"/>
              <a:cs typeface="Arial" panose="020B0604020202020204" pitchFamily="34" charset="0"/>
            </a:endParaRPr>
          </a:p>
        </p:txBody>
      </p:sp>
      <p:pic>
        <p:nvPicPr>
          <p:cNvPr id="4098" name="Picture 2" descr="ÙØªÙØ¬Ø© Ø¨Ø­Ø« Ø§ÙØµÙØ± Ø¹Ù Ø±Ø³ÙÙØ§Øª ÙÙØ¹ÙÙ Ø§ÙØªØ±Ø¨ÙØ© Ø§ÙØ¨Ø¯ÙÙ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6167" y="3985846"/>
            <a:ext cx="5421923" cy="28721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35203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11941" y="234145"/>
            <a:ext cx="10313894" cy="1280890"/>
          </a:xfrm>
        </p:spPr>
        <p:txBody>
          <a:bodyPr>
            <a:normAutofit fontScale="90000"/>
          </a:bodyPr>
          <a:lstStyle/>
          <a:p>
            <a:pPr algn="r"/>
            <a:r>
              <a:rPr lang="ar-JO" b="1" dirty="0">
                <a:solidFill>
                  <a:srgbClr val="00B0F0"/>
                </a:solidFill>
                <a:latin typeface="Arial" panose="020B0604020202020204" pitchFamily="34" charset="0"/>
                <a:cs typeface="Arial" panose="020B0604020202020204" pitchFamily="34" charset="0"/>
              </a:rPr>
              <a:t>قنوات النمو التطورية للأسلوب التدريبي (ب</a:t>
            </a:r>
            <a:r>
              <a:rPr lang="ar-JO" b="1" dirty="0" smtClean="0">
                <a:solidFill>
                  <a:srgbClr val="00B0F0"/>
                </a:solidFill>
                <a:latin typeface="Arial" panose="020B0604020202020204" pitchFamily="34" charset="0"/>
                <a:cs typeface="Arial" panose="020B0604020202020204" pitchFamily="34" charset="0"/>
              </a:rPr>
              <a:t>)</a:t>
            </a:r>
            <a:r>
              <a:rPr lang="ar-DZ" b="1" dirty="0" smtClean="0">
                <a:solidFill>
                  <a:srgbClr val="00B0F0"/>
                </a:solidFill>
                <a:latin typeface="Arial" panose="020B0604020202020204" pitchFamily="34" charset="0"/>
                <a:cs typeface="Arial" panose="020B0604020202020204" pitchFamily="34" charset="0"/>
              </a:rPr>
              <a:t/>
            </a:r>
            <a:br>
              <a:rPr lang="ar-DZ" b="1" dirty="0" smtClean="0">
                <a:solidFill>
                  <a:srgbClr val="00B0F0"/>
                </a:solidFill>
                <a:latin typeface="Arial" panose="020B0604020202020204" pitchFamily="34" charset="0"/>
                <a:cs typeface="Arial" panose="020B0604020202020204" pitchFamily="34" charset="0"/>
              </a:rPr>
            </a:br>
            <a:r>
              <a:rPr lang="ar-DZ" sz="2000" b="1" dirty="0" smtClean="0">
                <a:latin typeface="Arial" panose="020B0604020202020204" pitchFamily="34" charset="0"/>
                <a:cs typeface="Arial" panose="020B0604020202020204" pitchFamily="34" charset="0"/>
              </a:rPr>
              <a:t/>
            </a:r>
            <a:br>
              <a:rPr lang="ar-DZ" sz="2000" b="1" dirty="0" smtClean="0">
                <a:latin typeface="Arial" panose="020B0604020202020204" pitchFamily="34" charset="0"/>
                <a:cs typeface="Arial" panose="020B0604020202020204" pitchFamily="34" charset="0"/>
              </a:rPr>
            </a:br>
            <a:r>
              <a:rPr lang="ar-DZ" dirty="0" smtClean="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إن </a:t>
            </a:r>
            <a:r>
              <a:rPr lang="ar-SA" dirty="0">
                <a:latin typeface="Arial" panose="020B0604020202020204" pitchFamily="34" charset="0"/>
                <a:cs typeface="Arial" panose="020B0604020202020204" pitchFamily="34" charset="0"/>
              </a:rPr>
              <a:t>المحك أو المحكات التي يمكن من خلالها الحكم على مدى التطور الحاصل في وضع المتعلم على قنوات النمو هو درجة الاستقلالية أو الإبداع، ففي هذا الأسلوب يمتلك المتعلم استقلالية أكثر نسبيا في عملية اتخاذ القرارات المتعلقة بالأداء مقارنة بالأسلوب الامري (أ)</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ar-SA" dirty="0">
                <a:latin typeface="Arial" panose="020B0604020202020204" pitchFamily="34" charset="0"/>
                <a:cs typeface="Arial" panose="020B0604020202020204" pitchFamily="34" charset="0"/>
              </a:rPr>
              <a:t> </a:t>
            </a:r>
            <a:r>
              <a:rPr lang="ar-JO" dirty="0" smtClean="0">
                <a:latin typeface="Arial" panose="020B0604020202020204" pitchFamily="34" charset="0"/>
                <a:cs typeface="Arial" panose="020B0604020202020204" pitchFamily="34" charset="0"/>
              </a:rPr>
              <a:t>الجدول </a:t>
            </a:r>
            <a:r>
              <a:rPr lang="ar-JO" dirty="0">
                <a:latin typeface="Arial" panose="020B0604020202020204" pitchFamily="34" charset="0"/>
                <a:cs typeface="Arial" panose="020B0604020202020204" pitchFamily="34" charset="0"/>
              </a:rPr>
              <a:t>التالي يبين درجة </a:t>
            </a:r>
            <a:r>
              <a:rPr lang="ar-JO" dirty="0" err="1">
                <a:latin typeface="Arial" panose="020B0604020202020204" pitchFamily="34" charset="0"/>
                <a:cs typeface="Arial" panose="020B0604020202020204" pitchFamily="34" charset="0"/>
              </a:rPr>
              <a:t>الإستقلالية</a:t>
            </a:r>
            <a:r>
              <a:rPr lang="ar-JO" dirty="0">
                <a:latin typeface="Arial" panose="020B0604020202020204" pitchFamily="34" charset="0"/>
                <a:cs typeface="Arial" panose="020B0604020202020204" pitchFamily="34" charset="0"/>
              </a:rPr>
              <a:t> لكل قناة نمو </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ar-JO" dirty="0"/>
              <a:t> </a:t>
            </a:r>
            <a:r>
              <a:rPr lang="en-US" dirty="0"/>
              <a:t/>
            </a:r>
            <a:br>
              <a:rPr lang="en-US" dirty="0"/>
            </a:br>
            <a:endParaRPr lang="ar-SA" dirty="0"/>
          </a:p>
        </p:txBody>
      </p:sp>
      <p:graphicFrame>
        <p:nvGraphicFramePr>
          <p:cNvPr id="4" name="Tableau 3"/>
          <p:cNvGraphicFramePr>
            <a:graphicFrameLocks noGrp="1"/>
          </p:cNvGraphicFramePr>
          <p:nvPr>
            <p:extLst>
              <p:ext uri="{D42A27DB-BD31-4B8C-83A1-F6EECF244321}">
                <p14:modId xmlns:p14="http://schemas.microsoft.com/office/powerpoint/2010/main" val="853530883"/>
              </p:ext>
            </p:extLst>
          </p:nvPr>
        </p:nvGraphicFramePr>
        <p:xfrm>
          <a:off x="726143" y="3635094"/>
          <a:ext cx="10999692" cy="2913623"/>
        </p:xfrm>
        <a:graphic>
          <a:graphicData uri="http://schemas.openxmlformats.org/drawingml/2006/table">
            <a:tbl>
              <a:tblPr rtl="1" firstRow="1" firstCol="1" lastRow="1" lastCol="1" bandRow="1" bandCol="1">
                <a:tableStyleId>{BDBED569-4797-4DF1-A0F4-6AAB3CD982D8}</a:tableStyleId>
              </a:tblPr>
              <a:tblGrid>
                <a:gridCol w="999972"/>
                <a:gridCol w="999972"/>
                <a:gridCol w="999972"/>
                <a:gridCol w="999972"/>
                <a:gridCol w="999972"/>
                <a:gridCol w="999972"/>
                <a:gridCol w="999972"/>
                <a:gridCol w="999972"/>
                <a:gridCol w="999972"/>
                <a:gridCol w="999972"/>
                <a:gridCol w="999972"/>
              </a:tblGrid>
              <a:tr h="832463">
                <a:tc rowSpan="2">
                  <a:txBody>
                    <a:bodyPr/>
                    <a:lstStyle/>
                    <a:p>
                      <a:pPr algn="ctr" rtl="1">
                        <a:lnSpc>
                          <a:spcPct val="90000"/>
                        </a:lnSpc>
                        <a:spcAft>
                          <a:spcPts val="0"/>
                        </a:spcAft>
                      </a:pPr>
                      <a:r>
                        <a:rPr lang="ar-SA" sz="1200" dirty="0">
                          <a:effectLst/>
                        </a:rPr>
                        <a:t>قناة النمو</a:t>
                      </a:r>
                      <a:endParaRPr lang="en-US"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gridSpan="10">
                  <a:txBody>
                    <a:bodyPr/>
                    <a:lstStyle/>
                    <a:p>
                      <a:pPr algn="ctr" rtl="1">
                        <a:lnSpc>
                          <a:spcPct val="90000"/>
                        </a:lnSpc>
                        <a:spcAft>
                          <a:spcPts val="0"/>
                        </a:spcAft>
                      </a:pPr>
                      <a:r>
                        <a:rPr lang="ar-SA" sz="1200" dirty="0">
                          <a:effectLst/>
                        </a:rPr>
                        <a:t>درجة الاستقلالية</a:t>
                      </a:r>
                      <a:endParaRPr lang="en-US" sz="1200" dirty="0">
                        <a:effectLst/>
                      </a:endParaRPr>
                    </a:p>
                    <a:p>
                      <a:pPr algn="justLow" rtl="1">
                        <a:lnSpc>
                          <a:spcPct val="90000"/>
                        </a:lnSpc>
                        <a:spcAft>
                          <a:spcPts val="0"/>
                        </a:spcAft>
                      </a:pPr>
                      <a:r>
                        <a:rPr lang="ar-SA" sz="1200" dirty="0">
                          <a:effectLst/>
                        </a:rPr>
                        <a:t>الحد الادنى         </a:t>
                      </a:r>
                      <a:r>
                        <a:rPr lang="ar-SA" sz="1200" dirty="0" smtClean="0">
                          <a:effectLst/>
                        </a:rPr>
                        <a:t>            </a:t>
                      </a:r>
                      <a:r>
                        <a:rPr lang="ar-DZ" sz="1200" dirty="0" smtClean="0">
                          <a:effectLst/>
                        </a:rPr>
                        <a:t>                                                                                                                                      </a:t>
                      </a:r>
                      <a:r>
                        <a:rPr lang="ar-SA" sz="1200" dirty="0" smtClean="0">
                          <a:effectLst/>
                        </a:rPr>
                        <a:t>      </a:t>
                      </a:r>
                      <a:r>
                        <a:rPr lang="ar-SA" sz="1200" dirty="0">
                          <a:effectLst/>
                        </a:rPr>
                        <a:t>الحد الاقصى</a:t>
                      </a:r>
                      <a:endParaRPr lang="en-US"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416232">
                <a:tc vMerge="1">
                  <a:txBody>
                    <a:bodyPr/>
                    <a:lstStyle/>
                    <a:p>
                      <a:pPr rtl="1"/>
                      <a:endParaRPr lang="ar-SA"/>
                    </a:p>
                  </a:txBody>
                  <a:tcPr/>
                </a:tc>
                <a:tc>
                  <a:txBody>
                    <a:bodyPr/>
                    <a:lstStyle/>
                    <a:p>
                      <a:pPr algn="justLow" rtl="1">
                        <a:lnSpc>
                          <a:spcPct val="90000"/>
                        </a:lnSpc>
                        <a:spcAft>
                          <a:spcPts val="0"/>
                        </a:spcAft>
                      </a:pPr>
                      <a:r>
                        <a:rPr lang="ar-SA" sz="1200">
                          <a:effectLst/>
                        </a:rPr>
                        <a:t>1</a:t>
                      </a:r>
                      <a:endParaRPr lang="en-US" sz="1200" b="1">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justLow" rtl="1">
                        <a:lnSpc>
                          <a:spcPct val="90000"/>
                        </a:lnSpc>
                        <a:spcAft>
                          <a:spcPts val="0"/>
                        </a:spcAft>
                      </a:pPr>
                      <a:r>
                        <a:rPr lang="ar-SA" sz="1200" dirty="0">
                          <a:effectLst/>
                        </a:rPr>
                        <a:t>2</a:t>
                      </a:r>
                      <a:endParaRPr lang="en-US"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justLow" rtl="1">
                        <a:lnSpc>
                          <a:spcPct val="90000"/>
                        </a:lnSpc>
                        <a:spcAft>
                          <a:spcPts val="0"/>
                        </a:spcAft>
                      </a:pPr>
                      <a:r>
                        <a:rPr lang="ar-SA" sz="1200" dirty="0">
                          <a:effectLst/>
                        </a:rPr>
                        <a:t>3</a:t>
                      </a:r>
                      <a:endParaRPr lang="en-US"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justLow" rtl="1">
                        <a:lnSpc>
                          <a:spcPct val="90000"/>
                        </a:lnSpc>
                        <a:spcAft>
                          <a:spcPts val="0"/>
                        </a:spcAft>
                      </a:pPr>
                      <a:r>
                        <a:rPr lang="ar-SA" sz="1200" dirty="0">
                          <a:effectLst/>
                        </a:rPr>
                        <a:t>4</a:t>
                      </a:r>
                      <a:endParaRPr lang="en-US"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justLow" rtl="1">
                        <a:lnSpc>
                          <a:spcPct val="90000"/>
                        </a:lnSpc>
                        <a:spcAft>
                          <a:spcPts val="0"/>
                        </a:spcAft>
                      </a:pPr>
                      <a:r>
                        <a:rPr lang="ar-SA" sz="1200">
                          <a:effectLst/>
                        </a:rPr>
                        <a:t>5</a:t>
                      </a:r>
                      <a:endParaRPr lang="en-US" sz="1200" b="1">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justLow" rtl="1">
                        <a:lnSpc>
                          <a:spcPct val="90000"/>
                        </a:lnSpc>
                        <a:spcAft>
                          <a:spcPts val="0"/>
                        </a:spcAft>
                      </a:pPr>
                      <a:r>
                        <a:rPr lang="ar-SA" sz="1200">
                          <a:effectLst/>
                        </a:rPr>
                        <a:t>6</a:t>
                      </a:r>
                      <a:endParaRPr lang="en-US" sz="1200" b="1">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justLow" rtl="1">
                        <a:lnSpc>
                          <a:spcPct val="90000"/>
                        </a:lnSpc>
                        <a:spcAft>
                          <a:spcPts val="0"/>
                        </a:spcAft>
                      </a:pPr>
                      <a:r>
                        <a:rPr lang="ar-SA" sz="1200">
                          <a:effectLst/>
                        </a:rPr>
                        <a:t>7</a:t>
                      </a:r>
                      <a:endParaRPr lang="en-US" sz="1200" b="1">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justLow" rtl="1">
                        <a:lnSpc>
                          <a:spcPct val="90000"/>
                        </a:lnSpc>
                        <a:spcAft>
                          <a:spcPts val="0"/>
                        </a:spcAft>
                      </a:pPr>
                      <a:r>
                        <a:rPr lang="ar-SA" sz="1200">
                          <a:effectLst/>
                        </a:rPr>
                        <a:t>8</a:t>
                      </a:r>
                      <a:endParaRPr lang="en-US" sz="1200" b="1">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justLow" rtl="1">
                        <a:lnSpc>
                          <a:spcPct val="90000"/>
                        </a:lnSpc>
                        <a:spcAft>
                          <a:spcPts val="0"/>
                        </a:spcAft>
                      </a:pPr>
                      <a:r>
                        <a:rPr lang="ar-SA" sz="1200" dirty="0">
                          <a:effectLst/>
                        </a:rPr>
                        <a:t>9</a:t>
                      </a:r>
                      <a:endParaRPr lang="en-US"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algn="ctr" defTabSz="457200" rtl="1" eaLnBrk="1" latinLnBrk="0" hangingPunct="1">
                        <a:lnSpc>
                          <a:spcPct val="90000"/>
                        </a:lnSpc>
                        <a:spcAft>
                          <a:spcPts val="0"/>
                        </a:spcAft>
                      </a:pPr>
                      <a:r>
                        <a:rPr lang="ar-SA" sz="1200" kern="1200" dirty="0">
                          <a:effectLst/>
                        </a:rPr>
                        <a:t>10</a:t>
                      </a:r>
                      <a:endParaRPr lang="en-US" sz="1200" b="1" kern="1200" dirty="0">
                        <a:solidFill>
                          <a:schemeClr val="dk1"/>
                        </a:solidFill>
                        <a:effectLst/>
                        <a:latin typeface="Arial" panose="020B0604020202020204" pitchFamily="34" charset="0"/>
                        <a:ea typeface="+mn-ea"/>
                        <a:cs typeface="Arial" panose="020B0604020202020204" pitchFamily="34" charset="0"/>
                      </a:endParaRPr>
                    </a:p>
                  </a:txBody>
                  <a:tcPr marL="68580" marR="68580" marT="0" marB="0" anchor="ctr"/>
                </a:tc>
              </a:tr>
              <a:tr h="416232">
                <a:tc>
                  <a:txBody>
                    <a:bodyPr/>
                    <a:lstStyle/>
                    <a:p>
                      <a:pPr algn="justLow" rtl="1">
                        <a:lnSpc>
                          <a:spcPct val="90000"/>
                        </a:lnSpc>
                        <a:spcAft>
                          <a:spcPts val="0"/>
                        </a:spcAft>
                      </a:pPr>
                      <a:r>
                        <a:rPr lang="ar-SA" sz="1200">
                          <a:effectLst/>
                        </a:rPr>
                        <a:t>البدني</a:t>
                      </a:r>
                      <a:endParaRPr lang="en-US" sz="1200" b="1">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justLow" rtl="1">
                        <a:lnSpc>
                          <a:spcPct val="90000"/>
                        </a:lnSpc>
                        <a:spcAft>
                          <a:spcPts val="0"/>
                        </a:spcAft>
                      </a:pPr>
                      <a:r>
                        <a:rPr lang="ar-SA" sz="1200">
                          <a:effectLst/>
                        </a:rPr>
                        <a:t> </a:t>
                      </a:r>
                      <a:endParaRPr lang="en-US" sz="1200" b="1">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rtl="1">
                        <a:lnSpc>
                          <a:spcPct val="90000"/>
                        </a:lnSpc>
                        <a:spcAft>
                          <a:spcPts val="0"/>
                        </a:spcAft>
                      </a:pPr>
                      <a:r>
                        <a:rPr lang="en-US" sz="1200">
                          <a:effectLst/>
                        </a:rPr>
                        <a:t>X</a:t>
                      </a:r>
                      <a:endParaRPr lang="en-US" sz="1200" b="1">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rtl="1">
                        <a:lnSpc>
                          <a:spcPct val="90000"/>
                        </a:lnSpc>
                        <a:spcAft>
                          <a:spcPts val="0"/>
                        </a:spcAft>
                      </a:pPr>
                      <a:r>
                        <a:rPr lang="ar-JO" sz="1200" dirty="0">
                          <a:effectLst/>
                        </a:rPr>
                        <a:t> </a:t>
                      </a:r>
                      <a:endParaRPr lang="en-US"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rtl="1">
                        <a:lnSpc>
                          <a:spcPct val="90000"/>
                        </a:lnSpc>
                        <a:spcAft>
                          <a:spcPts val="0"/>
                        </a:spcAft>
                      </a:pPr>
                      <a:r>
                        <a:rPr lang="ar-SA" sz="1200" dirty="0">
                          <a:effectLst/>
                        </a:rPr>
                        <a:t> </a:t>
                      </a:r>
                      <a:endParaRPr lang="en-US"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rtl="1">
                        <a:lnSpc>
                          <a:spcPct val="90000"/>
                        </a:lnSpc>
                        <a:spcAft>
                          <a:spcPts val="0"/>
                        </a:spcAft>
                      </a:pPr>
                      <a:r>
                        <a:rPr lang="ar-SA" sz="1200">
                          <a:effectLst/>
                        </a:rPr>
                        <a:t> </a:t>
                      </a:r>
                      <a:endParaRPr lang="en-US" sz="1200" b="1">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rtl="1">
                        <a:lnSpc>
                          <a:spcPct val="90000"/>
                        </a:lnSpc>
                        <a:spcAft>
                          <a:spcPts val="0"/>
                        </a:spcAft>
                      </a:pPr>
                      <a:r>
                        <a:rPr lang="ar-SA" sz="1200">
                          <a:effectLst/>
                        </a:rPr>
                        <a:t> </a:t>
                      </a:r>
                      <a:endParaRPr lang="en-US" sz="1200" b="1">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rtl="1">
                        <a:lnSpc>
                          <a:spcPct val="90000"/>
                        </a:lnSpc>
                        <a:spcAft>
                          <a:spcPts val="0"/>
                        </a:spcAft>
                      </a:pPr>
                      <a:r>
                        <a:rPr lang="ar-SA" sz="1200">
                          <a:effectLst/>
                        </a:rPr>
                        <a:t> </a:t>
                      </a:r>
                      <a:endParaRPr lang="en-US" sz="1200" b="1">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rtl="1">
                        <a:lnSpc>
                          <a:spcPct val="90000"/>
                        </a:lnSpc>
                        <a:spcAft>
                          <a:spcPts val="0"/>
                        </a:spcAft>
                      </a:pPr>
                      <a:r>
                        <a:rPr lang="ar-SA" sz="1200">
                          <a:effectLst/>
                        </a:rPr>
                        <a:t> </a:t>
                      </a:r>
                      <a:endParaRPr lang="en-US" sz="1200" b="1">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rtl="1">
                        <a:lnSpc>
                          <a:spcPct val="90000"/>
                        </a:lnSpc>
                        <a:spcAft>
                          <a:spcPts val="0"/>
                        </a:spcAft>
                      </a:pPr>
                      <a:r>
                        <a:rPr lang="ar-SA" sz="1200" dirty="0">
                          <a:effectLst/>
                        </a:rPr>
                        <a:t> </a:t>
                      </a:r>
                      <a:endParaRPr lang="en-US"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algn="ctr" defTabSz="457200" rtl="1" eaLnBrk="1" latinLnBrk="0" hangingPunct="1">
                        <a:lnSpc>
                          <a:spcPct val="90000"/>
                        </a:lnSpc>
                        <a:spcAft>
                          <a:spcPts val="0"/>
                        </a:spcAft>
                      </a:pPr>
                      <a:r>
                        <a:rPr lang="ar-SA" sz="1200" kern="1200" dirty="0">
                          <a:effectLst/>
                        </a:rPr>
                        <a:t> </a:t>
                      </a:r>
                      <a:endParaRPr lang="en-US" sz="1200" b="1" kern="1200" dirty="0">
                        <a:solidFill>
                          <a:schemeClr val="dk1"/>
                        </a:solidFill>
                        <a:effectLst/>
                        <a:latin typeface="Arial" panose="020B0604020202020204" pitchFamily="34" charset="0"/>
                        <a:ea typeface="+mn-ea"/>
                        <a:cs typeface="Arial" panose="020B0604020202020204" pitchFamily="34" charset="0"/>
                      </a:endParaRPr>
                    </a:p>
                  </a:txBody>
                  <a:tcPr marL="68580" marR="68580" marT="0" marB="0" anchor="ctr"/>
                </a:tc>
              </a:tr>
              <a:tr h="416232">
                <a:tc>
                  <a:txBody>
                    <a:bodyPr/>
                    <a:lstStyle/>
                    <a:p>
                      <a:pPr algn="justLow" rtl="1">
                        <a:lnSpc>
                          <a:spcPct val="90000"/>
                        </a:lnSpc>
                        <a:spcAft>
                          <a:spcPts val="0"/>
                        </a:spcAft>
                      </a:pPr>
                      <a:r>
                        <a:rPr lang="ar-SA" sz="1200">
                          <a:effectLst/>
                        </a:rPr>
                        <a:t>الاجتماعي</a:t>
                      </a:r>
                      <a:endParaRPr lang="en-US" sz="1200" b="1">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justLow" rtl="1">
                        <a:lnSpc>
                          <a:spcPct val="90000"/>
                        </a:lnSpc>
                        <a:spcAft>
                          <a:spcPts val="0"/>
                        </a:spcAft>
                      </a:pPr>
                      <a:r>
                        <a:rPr lang="ar-SA" sz="1200">
                          <a:effectLst/>
                        </a:rPr>
                        <a:t> </a:t>
                      </a:r>
                      <a:endParaRPr lang="en-US" sz="1200" b="1">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rtl="1">
                        <a:lnSpc>
                          <a:spcPct val="90000"/>
                        </a:lnSpc>
                        <a:spcAft>
                          <a:spcPts val="0"/>
                        </a:spcAft>
                      </a:pPr>
                      <a:r>
                        <a:rPr lang="en-US" sz="1200">
                          <a:effectLst/>
                        </a:rPr>
                        <a:t>X</a:t>
                      </a:r>
                      <a:endParaRPr lang="en-US" sz="1200" b="1">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rtl="1">
                        <a:lnSpc>
                          <a:spcPct val="90000"/>
                        </a:lnSpc>
                        <a:spcAft>
                          <a:spcPts val="0"/>
                        </a:spcAft>
                      </a:pPr>
                      <a:r>
                        <a:rPr lang="ar-SA" sz="1200">
                          <a:effectLst/>
                        </a:rPr>
                        <a:t> </a:t>
                      </a:r>
                      <a:endParaRPr lang="en-US" sz="1200" b="1">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rtl="1">
                        <a:lnSpc>
                          <a:spcPct val="90000"/>
                        </a:lnSpc>
                        <a:spcAft>
                          <a:spcPts val="0"/>
                        </a:spcAft>
                      </a:pPr>
                      <a:r>
                        <a:rPr lang="ar-SA" sz="1200">
                          <a:effectLst/>
                        </a:rPr>
                        <a:t> </a:t>
                      </a:r>
                      <a:endParaRPr lang="en-US" sz="1200" b="1">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rtl="1">
                        <a:lnSpc>
                          <a:spcPct val="90000"/>
                        </a:lnSpc>
                        <a:spcAft>
                          <a:spcPts val="0"/>
                        </a:spcAft>
                      </a:pPr>
                      <a:r>
                        <a:rPr lang="ar-SA" sz="1200" dirty="0">
                          <a:effectLst/>
                        </a:rPr>
                        <a:t> </a:t>
                      </a:r>
                      <a:endParaRPr lang="en-US"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rtl="1">
                        <a:lnSpc>
                          <a:spcPct val="90000"/>
                        </a:lnSpc>
                        <a:spcAft>
                          <a:spcPts val="0"/>
                        </a:spcAft>
                      </a:pPr>
                      <a:r>
                        <a:rPr lang="ar-SA" sz="1200" dirty="0">
                          <a:effectLst/>
                        </a:rPr>
                        <a:t> </a:t>
                      </a:r>
                      <a:endParaRPr lang="en-US"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rtl="1">
                        <a:lnSpc>
                          <a:spcPct val="90000"/>
                        </a:lnSpc>
                        <a:spcAft>
                          <a:spcPts val="0"/>
                        </a:spcAft>
                      </a:pPr>
                      <a:r>
                        <a:rPr lang="ar-SA" sz="1200">
                          <a:effectLst/>
                        </a:rPr>
                        <a:t> </a:t>
                      </a:r>
                      <a:endParaRPr lang="en-US" sz="1200" b="1">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rtl="1">
                        <a:lnSpc>
                          <a:spcPct val="90000"/>
                        </a:lnSpc>
                        <a:spcAft>
                          <a:spcPts val="0"/>
                        </a:spcAft>
                      </a:pPr>
                      <a:r>
                        <a:rPr lang="en-US" sz="1200">
                          <a:effectLst/>
                        </a:rPr>
                        <a:t> </a:t>
                      </a:r>
                      <a:endParaRPr lang="en-US" sz="1200" b="1">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rtl="1">
                        <a:lnSpc>
                          <a:spcPct val="90000"/>
                        </a:lnSpc>
                        <a:spcAft>
                          <a:spcPts val="0"/>
                        </a:spcAft>
                      </a:pPr>
                      <a:r>
                        <a:rPr lang="ar-SA" sz="1200" dirty="0">
                          <a:effectLst/>
                        </a:rPr>
                        <a:t> </a:t>
                      </a:r>
                      <a:endParaRPr lang="en-US"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algn="ctr" defTabSz="457200" rtl="1" eaLnBrk="1" latinLnBrk="0" hangingPunct="1">
                        <a:lnSpc>
                          <a:spcPct val="90000"/>
                        </a:lnSpc>
                        <a:spcAft>
                          <a:spcPts val="0"/>
                        </a:spcAft>
                      </a:pPr>
                      <a:r>
                        <a:rPr lang="ar-JO" sz="1200" kern="1200" dirty="0">
                          <a:effectLst/>
                        </a:rPr>
                        <a:t> </a:t>
                      </a:r>
                      <a:endParaRPr lang="en-US" sz="1200" b="1" kern="1200" dirty="0">
                        <a:solidFill>
                          <a:schemeClr val="dk1"/>
                        </a:solidFill>
                        <a:effectLst/>
                        <a:latin typeface="Arial" panose="020B0604020202020204" pitchFamily="34" charset="0"/>
                        <a:ea typeface="+mn-ea"/>
                        <a:cs typeface="Arial" panose="020B0604020202020204" pitchFamily="34" charset="0"/>
                      </a:endParaRPr>
                    </a:p>
                  </a:txBody>
                  <a:tcPr marL="68580" marR="68580" marT="0" marB="0" anchor="ctr"/>
                </a:tc>
              </a:tr>
              <a:tr h="416232">
                <a:tc>
                  <a:txBody>
                    <a:bodyPr/>
                    <a:lstStyle/>
                    <a:p>
                      <a:pPr algn="justLow" rtl="1">
                        <a:lnSpc>
                          <a:spcPct val="90000"/>
                        </a:lnSpc>
                        <a:spcAft>
                          <a:spcPts val="0"/>
                        </a:spcAft>
                      </a:pPr>
                      <a:r>
                        <a:rPr lang="ar-SA" sz="1200">
                          <a:effectLst/>
                        </a:rPr>
                        <a:t>الانفعالي</a:t>
                      </a:r>
                      <a:endParaRPr lang="en-US" sz="1200" b="1">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justLow" rtl="1">
                        <a:lnSpc>
                          <a:spcPct val="90000"/>
                        </a:lnSpc>
                        <a:spcAft>
                          <a:spcPts val="0"/>
                        </a:spcAft>
                      </a:pPr>
                      <a:r>
                        <a:rPr lang="ar-SA" sz="1200">
                          <a:effectLst/>
                        </a:rPr>
                        <a:t> </a:t>
                      </a:r>
                      <a:endParaRPr lang="en-US" sz="1200" b="1">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rtl="1">
                        <a:lnSpc>
                          <a:spcPct val="90000"/>
                        </a:lnSpc>
                        <a:spcAft>
                          <a:spcPts val="0"/>
                        </a:spcAft>
                      </a:pPr>
                      <a:r>
                        <a:rPr lang="en-US" sz="1200">
                          <a:effectLst/>
                        </a:rPr>
                        <a:t>X</a:t>
                      </a:r>
                      <a:endParaRPr lang="en-US" sz="1200" b="1">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rtl="1">
                        <a:lnSpc>
                          <a:spcPct val="90000"/>
                        </a:lnSpc>
                        <a:spcAft>
                          <a:spcPts val="0"/>
                        </a:spcAft>
                      </a:pPr>
                      <a:r>
                        <a:rPr lang="ar-SA" sz="1200">
                          <a:effectLst/>
                        </a:rPr>
                        <a:t> </a:t>
                      </a:r>
                      <a:endParaRPr lang="en-US" sz="1200" b="1">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rtl="1">
                        <a:lnSpc>
                          <a:spcPct val="90000"/>
                        </a:lnSpc>
                        <a:spcAft>
                          <a:spcPts val="0"/>
                        </a:spcAft>
                      </a:pPr>
                      <a:r>
                        <a:rPr lang="ar-SA" sz="1200">
                          <a:effectLst/>
                        </a:rPr>
                        <a:t> </a:t>
                      </a:r>
                      <a:endParaRPr lang="en-US" sz="1200" b="1">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rtl="1">
                        <a:lnSpc>
                          <a:spcPct val="90000"/>
                        </a:lnSpc>
                        <a:spcAft>
                          <a:spcPts val="0"/>
                        </a:spcAft>
                      </a:pPr>
                      <a:r>
                        <a:rPr lang="ar-JO" sz="1200" dirty="0">
                          <a:effectLst/>
                        </a:rPr>
                        <a:t> </a:t>
                      </a:r>
                      <a:endParaRPr lang="en-US"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rtl="1">
                        <a:lnSpc>
                          <a:spcPct val="90000"/>
                        </a:lnSpc>
                        <a:spcAft>
                          <a:spcPts val="0"/>
                        </a:spcAft>
                      </a:pPr>
                      <a:r>
                        <a:rPr lang="en-US" sz="1200" dirty="0">
                          <a:effectLst/>
                        </a:rPr>
                        <a:t> </a:t>
                      </a:r>
                      <a:endParaRPr lang="en-US"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rtl="1">
                        <a:lnSpc>
                          <a:spcPct val="90000"/>
                        </a:lnSpc>
                        <a:spcAft>
                          <a:spcPts val="0"/>
                        </a:spcAft>
                      </a:pPr>
                      <a:r>
                        <a:rPr lang="ar-SA" sz="1200" dirty="0">
                          <a:effectLst/>
                        </a:rPr>
                        <a:t> </a:t>
                      </a:r>
                      <a:endParaRPr lang="en-US"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rtl="1">
                        <a:lnSpc>
                          <a:spcPct val="90000"/>
                        </a:lnSpc>
                        <a:spcAft>
                          <a:spcPts val="0"/>
                        </a:spcAft>
                      </a:pPr>
                      <a:r>
                        <a:rPr lang="ar-JO" sz="1200" dirty="0">
                          <a:effectLst/>
                        </a:rPr>
                        <a:t> </a:t>
                      </a:r>
                      <a:endParaRPr lang="en-US"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rtl="1">
                        <a:lnSpc>
                          <a:spcPct val="90000"/>
                        </a:lnSpc>
                        <a:spcAft>
                          <a:spcPts val="0"/>
                        </a:spcAft>
                      </a:pPr>
                      <a:r>
                        <a:rPr lang="ar-SA" sz="1200">
                          <a:effectLst/>
                        </a:rPr>
                        <a:t> </a:t>
                      </a:r>
                      <a:endParaRPr lang="en-US" sz="1200" b="1">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algn="ctr" defTabSz="457200" rtl="1" eaLnBrk="1" latinLnBrk="0" hangingPunct="1">
                        <a:lnSpc>
                          <a:spcPct val="90000"/>
                        </a:lnSpc>
                        <a:spcAft>
                          <a:spcPts val="0"/>
                        </a:spcAft>
                      </a:pPr>
                      <a:r>
                        <a:rPr lang="ar-SA" sz="1200" kern="1200" dirty="0">
                          <a:effectLst/>
                        </a:rPr>
                        <a:t> </a:t>
                      </a:r>
                      <a:endParaRPr lang="en-US" sz="1200" b="1" kern="1200" dirty="0">
                        <a:solidFill>
                          <a:schemeClr val="dk1"/>
                        </a:solidFill>
                        <a:effectLst/>
                        <a:latin typeface="Arial" panose="020B0604020202020204" pitchFamily="34" charset="0"/>
                        <a:ea typeface="+mn-ea"/>
                        <a:cs typeface="Arial" panose="020B0604020202020204" pitchFamily="34" charset="0"/>
                      </a:endParaRPr>
                    </a:p>
                  </a:txBody>
                  <a:tcPr marL="68580" marR="68580" marT="0" marB="0" anchor="ctr"/>
                </a:tc>
              </a:tr>
              <a:tr h="416232">
                <a:tc>
                  <a:txBody>
                    <a:bodyPr/>
                    <a:lstStyle/>
                    <a:p>
                      <a:pPr algn="justLow" rtl="1">
                        <a:lnSpc>
                          <a:spcPct val="90000"/>
                        </a:lnSpc>
                        <a:spcAft>
                          <a:spcPts val="0"/>
                        </a:spcAft>
                      </a:pPr>
                      <a:r>
                        <a:rPr lang="ar-SA" sz="1200">
                          <a:effectLst/>
                        </a:rPr>
                        <a:t>المعرفي</a:t>
                      </a:r>
                      <a:endParaRPr lang="en-US" sz="1200" b="1">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justLow" rtl="1">
                        <a:lnSpc>
                          <a:spcPct val="90000"/>
                        </a:lnSpc>
                        <a:spcAft>
                          <a:spcPts val="0"/>
                        </a:spcAft>
                      </a:pPr>
                      <a:r>
                        <a:rPr lang="en-US" sz="1200">
                          <a:effectLst/>
                        </a:rPr>
                        <a:t>X</a:t>
                      </a:r>
                      <a:endParaRPr lang="en-US" sz="1200" b="1">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rtl="1">
                        <a:lnSpc>
                          <a:spcPct val="90000"/>
                        </a:lnSpc>
                        <a:spcAft>
                          <a:spcPts val="0"/>
                        </a:spcAft>
                      </a:pPr>
                      <a:r>
                        <a:rPr lang="ar-SA" sz="1200">
                          <a:effectLst/>
                        </a:rPr>
                        <a:t> </a:t>
                      </a:r>
                      <a:endParaRPr lang="en-US" sz="1200" b="1">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rtl="1">
                        <a:lnSpc>
                          <a:spcPct val="90000"/>
                        </a:lnSpc>
                        <a:spcAft>
                          <a:spcPts val="0"/>
                        </a:spcAft>
                      </a:pPr>
                      <a:r>
                        <a:rPr lang="en-US" sz="1200">
                          <a:effectLst/>
                        </a:rPr>
                        <a:t> </a:t>
                      </a:r>
                      <a:endParaRPr lang="en-US" sz="1200" b="1">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rtl="1">
                        <a:lnSpc>
                          <a:spcPct val="90000"/>
                        </a:lnSpc>
                        <a:spcAft>
                          <a:spcPts val="0"/>
                        </a:spcAft>
                      </a:pPr>
                      <a:r>
                        <a:rPr lang="ar-SA" sz="1200">
                          <a:effectLst/>
                        </a:rPr>
                        <a:t> </a:t>
                      </a:r>
                      <a:endParaRPr lang="en-US" sz="1200" b="1">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rtl="1">
                        <a:lnSpc>
                          <a:spcPct val="90000"/>
                        </a:lnSpc>
                        <a:spcAft>
                          <a:spcPts val="0"/>
                        </a:spcAft>
                      </a:pPr>
                      <a:r>
                        <a:rPr lang="ar-SA" sz="1200" dirty="0">
                          <a:effectLst/>
                        </a:rPr>
                        <a:t> </a:t>
                      </a:r>
                      <a:endParaRPr lang="en-US"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rtl="1">
                        <a:lnSpc>
                          <a:spcPct val="90000"/>
                        </a:lnSpc>
                        <a:spcAft>
                          <a:spcPts val="0"/>
                        </a:spcAft>
                      </a:pPr>
                      <a:r>
                        <a:rPr lang="ar-SA" sz="1200" dirty="0">
                          <a:effectLst/>
                        </a:rPr>
                        <a:t> </a:t>
                      </a:r>
                      <a:endParaRPr lang="en-US"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rtl="1">
                        <a:lnSpc>
                          <a:spcPct val="90000"/>
                        </a:lnSpc>
                        <a:spcAft>
                          <a:spcPts val="0"/>
                        </a:spcAft>
                      </a:pPr>
                      <a:r>
                        <a:rPr lang="ar-SA" sz="1200" dirty="0">
                          <a:effectLst/>
                        </a:rPr>
                        <a:t> </a:t>
                      </a:r>
                      <a:endParaRPr lang="en-US"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rtl="1">
                        <a:lnSpc>
                          <a:spcPct val="90000"/>
                        </a:lnSpc>
                        <a:spcAft>
                          <a:spcPts val="0"/>
                        </a:spcAft>
                      </a:pPr>
                      <a:r>
                        <a:rPr lang="ar-SA" sz="1200">
                          <a:effectLst/>
                        </a:rPr>
                        <a:t> </a:t>
                      </a:r>
                      <a:endParaRPr lang="en-US" sz="1200" b="1">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rtl="1">
                        <a:lnSpc>
                          <a:spcPct val="90000"/>
                        </a:lnSpc>
                        <a:spcAft>
                          <a:spcPts val="0"/>
                        </a:spcAft>
                      </a:pPr>
                      <a:r>
                        <a:rPr lang="ar-SA" sz="1200" dirty="0">
                          <a:effectLst/>
                        </a:rPr>
                        <a:t> </a:t>
                      </a:r>
                      <a:endParaRPr lang="en-US"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algn="ctr" defTabSz="457200" rtl="1" eaLnBrk="1" latinLnBrk="0" hangingPunct="1">
                        <a:lnSpc>
                          <a:spcPct val="90000"/>
                        </a:lnSpc>
                        <a:spcAft>
                          <a:spcPts val="0"/>
                        </a:spcAft>
                      </a:pPr>
                      <a:r>
                        <a:rPr lang="ar-SA" sz="1200" kern="1200" dirty="0">
                          <a:effectLst/>
                        </a:rPr>
                        <a:t> </a:t>
                      </a:r>
                      <a:endParaRPr lang="en-US" sz="1200" b="1" kern="1200" dirty="0">
                        <a:solidFill>
                          <a:schemeClr val="dk1"/>
                        </a:solidFill>
                        <a:effectLst/>
                        <a:latin typeface="Arial" panose="020B0604020202020204" pitchFamily="34" charset="0"/>
                        <a:ea typeface="+mn-ea"/>
                        <a:cs typeface="Arial" panose="020B0604020202020204" pitchFamily="34" charset="0"/>
                      </a:endParaRPr>
                    </a:p>
                  </a:txBody>
                  <a:tcPr marL="68580" marR="68580" marT="0" marB="0" anchor="ctr"/>
                </a:tc>
              </a:tr>
            </a:tbl>
          </a:graphicData>
        </a:graphic>
      </p:graphicFrame>
    </p:spTree>
    <p:extLst>
      <p:ext uri="{BB962C8B-B14F-4D97-AF65-F5344CB8AC3E}">
        <p14:creationId xmlns:p14="http://schemas.microsoft.com/office/powerpoint/2010/main" val="5316228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21225" y="624110"/>
            <a:ext cx="9783388" cy="1280890"/>
          </a:xfrm>
        </p:spPr>
        <p:txBody>
          <a:bodyPr>
            <a:noAutofit/>
          </a:bodyPr>
          <a:lstStyle/>
          <a:p>
            <a:pPr algn="r"/>
            <a:r>
              <a:rPr lang="ar-JO" sz="2800" b="1" dirty="0">
                <a:solidFill>
                  <a:srgbClr val="00B0F0"/>
                </a:solidFill>
                <a:latin typeface="Arial" panose="020B0604020202020204" pitchFamily="34" charset="0"/>
                <a:cs typeface="Arial" panose="020B0604020202020204" pitchFamily="34" charset="0"/>
              </a:rPr>
              <a:t>الأسلوب التبادلي (بتوجيه الاقتران، ج) (</a:t>
            </a:r>
            <a:r>
              <a:rPr lang="x-none" sz="2800" b="1" dirty="0">
                <a:solidFill>
                  <a:srgbClr val="00B0F0"/>
                </a:solidFill>
                <a:latin typeface="Arial" panose="020B0604020202020204" pitchFamily="34" charset="0"/>
                <a:cs typeface="Arial" panose="020B0604020202020204" pitchFamily="34" charset="0"/>
              </a:rPr>
              <a:t>The Reciprocal Style, C</a:t>
            </a:r>
            <a:r>
              <a:rPr lang="ar-JO" sz="2800" b="1" dirty="0" smtClean="0">
                <a:solidFill>
                  <a:srgbClr val="00B0F0"/>
                </a:solidFill>
                <a:latin typeface="Arial" panose="020B0604020202020204" pitchFamily="34" charset="0"/>
                <a:cs typeface="Arial" panose="020B0604020202020204" pitchFamily="34" charset="0"/>
              </a:rPr>
              <a:t>)</a:t>
            </a:r>
            <a:r>
              <a:rPr lang="fr-FR" sz="2800" b="1" dirty="0" smtClean="0">
                <a:latin typeface="Arial" panose="020B0604020202020204" pitchFamily="34" charset="0"/>
                <a:cs typeface="Arial" panose="020B0604020202020204" pitchFamily="34" charset="0"/>
              </a:rPr>
              <a:t/>
            </a:r>
            <a:br>
              <a:rPr lang="fr-FR" sz="2800" b="1" dirty="0" smtClean="0">
                <a:latin typeface="Arial" panose="020B0604020202020204" pitchFamily="34" charset="0"/>
                <a:cs typeface="Arial" panose="020B0604020202020204" pitchFamily="34" charset="0"/>
              </a:rPr>
            </a:br>
            <a:r>
              <a:rPr lang="en-US" sz="2800" b="1" i="1" dirty="0">
                <a:latin typeface="Arial" panose="020B0604020202020204" pitchFamily="34" charset="0"/>
                <a:cs typeface="Arial" panose="020B0604020202020204" pitchFamily="34" charset="0"/>
              </a:rPr>
              <a:t/>
            </a:r>
            <a:br>
              <a:rPr lang="en-US" sz="2800" b="1" i="1" dirty="0">
                <a:latin typeface="Arial" panose="020B0604020202020204" pitchFamily="34" charset="0"/>
                <a:cs typeface="Arial" panose="020B0604020202020204" pitchFamily="34" charset="0"/>
              </a:rPr>
            </a:br>
            <a:r>
              <a:rPr lang="ar-DZ" sz="2800" b="1" i="1" dirty="0" smtClean="0">
                <a:latin typeface="Arial" panose="020B0604020202020204" pitchFamily="34" charset="0"/>
                <a:cs typeface="Arial" panose="020B0604020202020204" pitchFamily="34" charset="0"/>
              </a:rPr>
              <a:t>	</a:t>
            </a:r>
            <a:r>
              <a:rPr lang="ar-SA" sz="2900" dirty="0" smtClean="0">
                <a:latin typeface="Arial" panose="020B0604020202020204" pitchFamily="34" charset="0"/>
                <a:cs typeface="Arial" panose="020B0604020202020204" pitchFamily="34" charset="0"/>
              </a:rPr>
              <a:t>يعد </a:t>
            </a:r>
            <a:r>
              <a:rPr lang="ar-SA" sz="2900" dirty="0">
                <a:latin typeface="Arial" panose="020B0604020202020204" pitchFamily="34" charset="0"/>
                <a:cs typeface="Arial" panose="020B0604020202020204" pitchFamily="34" charset="0"/>
              </a:rPr>
              <a:t>التوزيع الثنائي للمتعلمين (الزوجي) هو الأكثر استخداما في هذا الأسلوب. إذ يسمح هذا الأسلوب لكل متعلم أن يلعب دورا خاصا به، أو يلعب دور الملاحظ (دور المعلم</a:t>
            </a:r>
            <a:r>
              <a:rPr lang="ar-SA" sz="2900" dirty="0" smtClean="0">
                <a:latin typeface="Arial" panose="020B0604020202020204" pitchFamily="34" charset="0"/>
                <a:cs typeface="Arial" panose="020B0604020202020204" pitchFamily="34" charset="0"/>
              </a:rPr>
              <a:t>) والاخر </a:t>
            </a:r>
            <a:r>
              <a:rPr lang="ar-SA" sz="2900" dirty="0">
                <a:latin typeface="Arial" panose="020B0604020202020204" pitchFamily="34" charset="0"/>
                <a:cs typeface="Arial" panose="020B0604020202020204" pitchFamily="34" charset="0"/>
              </a:rPr>
              <a:t>يلعب دور </a:t>
            </a:r>
            <a:r>
              <a:rPr lang="ar-SA" sz="2900" dirty="0" smtClean="0">
                <a:latin typeface="Arial" panose="020B0604020202020204" pitchFamily="34" charset="0"/>
                <a:cs typeface="Arial" panose="020B0604020202020204" pitchFamily="34" charset="0"/>
              </a:rPr>
              <a:t>المتعلم</a:t>
            </a:r>
            <a:r>
              <a:rPr lang="ar-DZ" sz="2900" dirty="0" smtClean="0">
                <a:latin typeface="Arial" panose="020B0604020202020204" pitchFamily="34" charset="0"/>
                <a:cs typeface="Arial" panose="020B0604020202020204" pitchFamily="34" charset="0"/>
              </a:rPr>
              <a:t> </a:t>
            </a:r>
            <a:r>
              <a:rPr lang="ar-SA" sz="2900" dirty="0">
                <a:latin typeface="Arial" panose="020B0604020202020204" pitchFamily="34" charset="0"/>
                <a:cs typeface="Arial" panose="020B0604020202020204" pitchFamily="34" charset="0"/>
              </a:rPr>
              <a:t>المؤدي (دور الطالب) </a:t>
            </a:r>
            <a:r>
              <a:rPr lang="en-US" sz="2900" dirty="0">
                <a:latin typeface="Arial" panose="020B0604020202020204" pitchFamily="34" charset="0"/>
                <a:cs typeface="Arial" panose="020B0604020202020204" pitchFamily="34" charset="0"/>
              </a:rPr>
              <a:t/>
            </a:r>
            <a:br>
              <a:rPr lang="en-US" sz="2900" dirty="0">
                <a:latin typeface="Arial" panose="020B0604020202020204" pitchFamily="34" charset="0"/>
                <a:cs typeface="Arial" panose="020B0604020202020204" pitchFamily="34" charset="0"/>
              </a:rPr>
            </a:br>
            <a:r>
              <a:rPr lang="ar-SA" sz="2900" dirty="0">
                <a:latin typeface="Arial" panose="020B0604020202020204" pitchFamily="34" charset="0"/>
                <a:cs typeface="Arial" panose="020B0604020202020204" pitchFamily="34" charset="0"/>
              </a:rPr>
              <a:t>في هذا الأسلوب تتوزع الأدوار بين المعلم والمتعلم على الشكل الآتي: </a:t>
            </a:r>
            <a:r>
              <a:rPr lang="en-US" sz="2900" dirty="0">
                <a:latin typeface="Arial" panose="020B0604020202020204" pitchFamily="34" charset="0"/>
                <a:cs typeface="Arial" panose="020B0604020202020204" pitchFamily="34" charset="0"/>
              </a:rPr>
              <a:t/>
            </a:r>
            <a:br>
              <a:rPr lang="en-US" sz="2900" dirty="0">
                <a:latin typeface="Arial" panose="020B0604020202020204" pitchFamily="34" charset="0"/>
                <a:cs typeface="Arial" panose="020B0604020202020204" pitchFamily="34" charset="0"/>
              </a:rPr>
            </a:br>
            <a:r>
              <a:rPr lang="ar-SA" sz="2900" dirty="0">
                <a:latin typeface="Arial" panose="020B0604020202020204" pitchFamily="34" charset="0"/>
                <a:cs typeface="Arial" panose="020B0604020202020204" pitchFamily="34" charset="0"/>
              </a:rPr>
              <a:t> </a:t>
            </a:r>
            <a:r>
              <a:rPr lang="ar-DZ" sz="2900" dirty="0">
                <a:latin typeface="Arial" panose="020B0604020202020204" pitchFamily="34" charset="0"/>
                <a:cs typeface="Arial" panose="020B0604020202020204" pitchFamily="34" charset="0"/>
              </a:rPr>
              <a:t>   </a:t>
            </a:r>
            <a:r>
              <a:rPr lang="ar-DZ" sz="2900" b="1" dirty="0">
                <a:solidFill>
                  <a:srgbClr val="FF0000"/>
                </a:solidFill>
                <a:latin typeface="Arial" panose="020B0604020202020204" pitchFamily="34" charset="0"/>
                <a:cs typeface="Arial" panose="020B0604020202020204" pitchFamily="34" charset="0"/>
              </a:rPr>
              <a:t> أ. </a:t>
            </a:r>
            <a:r>
              <a:rPr lang="ar-SA" sz="2900" b="1" dirty="0">
                <a:solidFill>
                  <a:srgbClr val="FF0000"/>
                </a:solidFill>
                <a:latin typeface="Arial" panose="020B0604020202020204" pitchFamily="34" charset="0"/>
                <a:cs typeface="Arial" panose="020B0604020202020204" pitchFamily="34" charset="0"/>
              </a:rPr>
              <a:t>مرحلة التخطيط  : </a:t>
            </a:r>
            <a:r>
              <a:rPr lang="ar-SA" sz="2900" dirty="0">
                <a:latin typeface="Arial" panose="020B0604020202020204" pitchFamily="34" charset="0"/>
                <a:cs typeface="Arial" panose="020B0604020202020204" pitchFamily="34" charset="0"/>
              </a:rPr>
              <a:t>يقوم المعلم بنفس إجراءات التحضير التي يتخذها في الأسلوب (ب)، </a:t>
            </a:r>
            <a:r>
              <a:rPr lang="ar-SA" sz="2900" dirty="0" smtClean="0">
                <a:latin typeface="Arial" panose="020B0604020202020204" pitchFamily="34" charset="0"/>
                <a:cs typeface="Arial" panose="020B0604020202020204" pitchFamily="34" charset="0"/>
              </a:rPr>
              <a:t>بالإضافة </a:t>
            </a:r>
            <a:r>
              <a:rPr lang="ar-SA" sz="2900" dirty="0">
                <a:latin typeface="Arial" panose="020B0604020202020204" pitchFamily="34" charset="0"/>
                <a:cs typeface="Arial" panose="020B0604020202020204" pitchFamily="34" charset="0"/>
              </a:rPr>
              <a:t>إلى إعداد وتصميم ورقة الواجب ، كما يقوم المعلم بتصميم ورقة جديدة تسمى ورقة المعيار ، م</a:t>
            </a:r>
            <a:r>
              <a:rPr lang="ar-JO" sz="2900" dirty="0">
                <a:latin typeface="Arial" panose="020B0604020202020204" pitchFamily="34" charset="0"/>
                <a:cs typeface="Arial" panose="020B0604020202020204" pitchFamily="34" charset="0"/>
              </a:rPr>
              <a:t>ت</a:t>
            </a:r>
            <a:r>
              <a:rPr lang="ar-SA" sz="2900" dirty="0">
                <a:latin typeface="Arial" panose="020B0604020202020204" pitchFamily="34" charset="0"/>
                <a:cs typeface="Arial" panose="020B0604020202020204" pitchFamily="34" charset="0"/>
              </a:rPr>
              <a:t>ضمنة في ورقة العمل أو منفصلة، ويقوم </a:t>
            </a:r>
            <a:r>
              <a:rPr lang="ar-SA" sz="2900" dirty="0" smtClean="0">
                <a:latin typeface="Arial" panose="020B0604020202020204" pitchFamily="34" charset="0"/>
                <a:cs typeface="Arial" panose="020B0604020202020204" pitchFamily="34" charset="0"/>
              </a:rPr>
              <a:t>باستخدامها </a:t>
            </a:r>
            <a:r>
              <a:rPr lang="ar-SA" sz="2900" dirty="0">
                <a:latin typeface="Arial" panose="020B0604020202020204" pitchFamily="34" charset="0"/>
                <a:cs typeface="Arial" panose="020B0604020202020204" pitchFamily="34" charset="0"/>
              </a:rPr>
              <a:t>الملاحظ فقط.</a:t>
            </a:r>
            <a:r>
              <a:rPr lang="en-US" sz="2900" dirty="0">
                <a:latin typeface="Arial" panose="020B0604020202020204" pitchFamily="34" charset="0"/>
                <a:cs typeface="Arial" panose="020B0604020202020204" pitchFamily="34" charset="0"/>
              </a:rPr>
              <a:t/>
            </a:r>
            <a:br>
              <a:rPr lang="en-US" sz="2900" dirty="0">
                <a:latin typeface="Arial" panose="020B0604020202020204" pitchFamily="34" charset="0"/>
                <a:cs typeface="Arial" panose="020B0604020202020204" pitchFamily="34" charset="0"/>
              </a:rPr>
            </a:br>
            <a:r>
              <a:rPr lang="ar-DZ" sz="2900" dirty="0" smtClean="0">
                <a:latin typeface="Arial" panose="020B0604020202020204" pitchFamily="34" charset="0"/>
                <a:cs typeface="Arial" panose="020B0604020202020204" pitchFamily="34" charset="0"/>
              </a:rPr>
              <a:t>	</a:t>
            </a:r>
            <a:r>
              <a:rPr lang="ar-DZ" sz="2900" b="1" dirty="0">
                <a:solidFill>
                  <a:srgbClr val="FF0000"/>
                </a:solidFill>
                <a:latin typeface="Arial" panose="020B0604020202020204" pitchFamily="34" charset="0"/>
                <a:cs typeface="Arial" panose="020B0604020202020204" pitchFamily="34" charset="0"/>
              </a:rPr>
              <a:t>ب. </a:t>
            </a:r>
            <a:r>
              <a:rPr lang="ar-SA" sz="2900" b="1" dirty="0" smtClean="0">
                <a:solidFill>
                  <a:srgbClr val="FF0000"/>
                </a:solidFill>
                <a:latin typeface="Arial" panose="020B0604020202020204" pitchFamily="34" charset="0"/>
                <a:cs typeface="Arial" panose="020B0604020202020204" pitchFamily="34" charset="0"/>
              </a:rPr>
              <a:t>مرحلة </a:t>
            </a:r>
            <a:r>
              <a:rPr lang="ar-SA" sz="2900" b="1" dirty="0">
                <a:solidFill>
                  <a:srgbClr val="FF0000"/>
                </a:solidFill>
                <a:latin typeface="Arial" panose="020B0604020202020204" pitchFamily="34" charset="0"/>
                <a:cs typeface="Arial" panose="020B0604020202020204" pitchFamily="34" charset="0"/>
              </a:rPr>
              <a:t>التنفيذ : </a:t>
            </a:r>
            <a:r>
              <a:rPr lang="ar-SA" sz="2900" dirty="0">
                <a:latin typeface="Arial" panose="020B0604020202020204" pitchFamily="34" charset="0"/>
                <a:cs typeface="Arial" panose="020B0604020202020204" pitchFamily="34" charset="0"/>
              </a:rPr>
              <a:t>فيكون الدور الأساسي للمعلم هو اخبار المتعلمين بأدوارهم الجديدة سابقة الذكر، وكيفية استخدام ورقة الواجب، وطبيعة العلاقة بين المتعلمين من جهة، والملاحظ والمعلم من جهة اخرى </a:t>
            </a:r>
            <a:r>
              <a:rPr lang="en-US" sz="2900" dirty="0">
                <a:latin typeface="Arial" panose="020B0604020202020204" pitchFamily="34" charset="0"/>
                <a:cs typeface="Arial" panose="020B0604020202020204" pitchFamily="34" charset="0"/>
              </a:rPr>
              <a:t/>
            </a:r>
            <a:br>
              <a:rPr lang="en-US" sz="2900" dirty="0">
                <a:latin typeface="Arial" panose="020B0604020202020204" pitchFamily="34" charset="0"/>
                <a:cs typeface="Arial" panose="020B0604020202020204" pitchFamily="34" charset="0"/>
              </a:rPr>
            </a:br>
            <a:endParaRPr lang="ar-SA" sz="2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72077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50878" y="691345"/>
            <a:ext cx="8911687" cy="1280890"/>
          </a:xfrm>
        </p:spPr>
        <p:txBody>
          <a:bodyPr>
            <a:noAutofit/>
          </a:bodyPr>
          <a:lstStyle/>
          <a:p>
            <a:pPr algn="r"/>
            <a:r>
              <a:rPr lang="ar-DZ" sz="3200" b="1" dirty="0" smtClean="0">
                <a:solidFill>
                  <a:srgbClr val="FF0000"/>
                </a:solidFill>
                <a:latin typeface="Arial" panose="020B0604020202020204" pitchFamily="34" charset="0"/>
                <a:cs typeface="Arial" panose="020B0604020202020204" pitchFamily="34" charset="0"/>
              </a:rPr>
              <a:t>ب. م</a:t>
            </a:r>
            <a:r>
              <a:rPr lang="ar-SA" sz="3200" b="1" dirty="0" smtClean="0">
                <a:solidFill>
                  <a:srgbClr val="FF0000"/>
                </a:solidFill>
                <a:latin typeface="Arial" panose="020B0604020202020204" pitchFamily="34" charset="0"/>
                <a:cs typeface="Arial" panose="020B0604020202020204" pitchFamily="34" charset="0"/>
              </a:rPr>
              <a:t>رحلة </a:t>
            </a:r>
            <a:r>
              <a:rPr lang="ar-SA" sz="3200" b="1" dirty="0">
                <a:solidFill>
                  <a:srgbClr val="FF0000"/>
                </a:solidFill>
                <a:latin typeface="Arial" panose="020B0604020202020204" pitchFamily="34" charset="0"/>
                <a:cs typeface="Arial" panose="020B0604020202020204" pitchFamily="34" charset="0"/>
              </a:rPr>
              <a:t>التقويم :  </a:t>
            </a:r>
            <a:r>
              <a:rPr lang="ar-SA" sz="3200" dirty="0">
                <a:latin typeface="Arial" panose="020B0604020202020204" pitchFamily="34" charset="0"/>
                <a:cs typeface="Arial" panose="020B0604020202020204" pitchFamily="34" charset="0"/>
              </a:rPr>
              <a:t>يتصل المؤدي بالملاحظ لتلقي التغذية الراجعة في ضوء المقارنة والتمييز بين أداء الطالب المؤدي وما هو مطلوب في ورقة الواجب، واستنتاج ما اذا كان أداء الزميل المؤدي صحيحا ام لا. ويقوم الملاحظ بالاتصال بالمعلم عند الضرورة، وبعد أن يتم المؤدي الأداء يتبادل الأدوار مع زميله الملاحظ، ليصبح الطالب الملاحظ مؤدياً، والطالب المؤدي ملاحظاً، ويكون دور المعلم الإجابة عن أسئلة الطالب الملاحظ فقط </a:t>
            </a:r>
            <a:r>
              <a:rPr lang="ar-SA" sz="3200" dirty="0" smtClean="0">
                <a:latin typeface="Arial" panose="020B0604020202020204" pitchFamily="34" charset="0"/>
                <a:cs typeface="Arial" panose="020B0604020202020204" pitchFamily="34" charset="0"/>
              </a:rPr>
              <a:t>(لأنه </a:t>
            </a:r>
            <a:r>
              <a:rPr lang="ar-SA" sz="3200" dirty="0">
                <a:latin typeface="Arial" panose="020B0604020202020204" pitchFamily="34" charset="0"/>
                <a:cs typeface="Arial" panose="020B0604020202020204" pitchFamily="34" charset="0"/>
              </a:rPr>
              <a:t>لا يسمح للمؤدي الاتصال مع المعلم)، كما يتقبل المعلم التواصل الاجتماعية الذي يتم بين الملاحظ والمؤدي.</a:t>
            </a:r>
            <a:r>
              <a:rPr lang="en-US" sz="3200" dirty="0">
                <a:latin typeface="Arial" panose="020B0604020202020204" pitchFamily="34" charset="0"/>
                <a:cs typeface="Arial" panose="020B0604020202020204" pitchFamily="34" charset="0"/>
              </a:rPr>
              <a:t/>
            </a:r>
            <a:br>
              <a:rPr lang="en-US" sz="3200" dirty="0">
                <a:latin typeface="Arial" panose="020B0604020202020204" pitchFamily="34" charset="0"/>
                <a:cs typeface="Arial" panose="020B0604020202020204" pitchFamily="34" charset="0"/>
              </a:rPr>
            </a:br>
            <a:r>
              <a:rPr lang="ar-SA" sz="3200" dirty="0">
                <a:latin typeface="Arial" panose="020B0604020202020204" pitchFamily="34" charset="0"/>
                <a:cs typeface="Arial" panose="020B0604020202020204" pitchFamily="34" charset="0"/>
              </a:rPr>
              <a:t>وهناك طرائق عديدة يمكن أن يستخدمها المعلم في توزيع المتعلمين إلى ازواج منها:</a:t>
            </a:r>
          </a:p>
        </p:txBody>
      </p:sp>
    </p:spTree>
    <p:extLst>
      <p:ext uri="{BB962C8B-B14F-4D97-AF65-F5344CB8AC3E}">
        <p14:creationId xmlns:p14="http://schemas.microsoft.com/office/powerpoint/2010/main" val="9601616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3647" y="624110"/>
            <a:ext cx="9890965" cy="1280890"/>
          </a:xfrm>
        </p:spPr>
        <p:txBody>
          <a:bodyPr>
            <a:normAutofit fontScale="90000"/>
          </a:bodyPr>
          <a:lstStyle/>
          <a:p>
            <a:pPr lvl="0" algn="r"/>
            <a:r>
              <a:rPr lang="ar-DZ" sz="3300" dirty="0">
                <a:latin typeface="Arial" panose="020B0604020202020204" pitchFamily="34" charset="0"/>
                <a:cs typeface="Arial" panose="020B0604020202020204" pitchFamily="34" charset="0"/>
                <a:sym typeface="Webdings" panose="05030102010509060703" pitchFamily="18" charset="2"/>
              </a:rPr>
              <a:t> </a:t>
            </a:r>
            <a:r>
              <a:rPr lang="ar-SA" sz="3300" dirty="0" smtClean="0">
                <a:latin typeface="Arial" panose="020B0604020202020204" pitchFamily="34" charset="0"/>
                <a:cs typeface="Arial" panose="020B0604020202020204" pitchFamily="34" charset="0"/>
              </a:rPr>
              <a:t>يقف </a:t>
            </a:r>
            <a:r>
              <a:rPr lang="ar-SA" sz="3300" dirty="0">
                <a:latin typeface="Arial" panose="020B0604020202020204" pitchFamily="34" charset="0"/>
                <a:cs typeface="Arial" panose="020B0604020202020204" pitchFamily="34" charset="0"/>
              </a:rPr>
              <a:t>المتعلمون في قاطرتين متجاورتين، يتم اختيار الأول من القاطرة الأولى والثاني مع من القاطرة الثانية... وهكذا.</a:t>
            </a:r>
            <a:r>
              <a:rPr lang="en-US" sz="3300" dirty="0">
                <a:latin typeface="Arial" panose="020B0604020202020204" pitchFamily="34" charset="0"/>
                <a:cs typeface="Arial" panose="020B0604020202020204" pitchFamily="34" charset="0"/>
              </a:rPr>
              <a:t/>
            </a:r>
            <a:br>
              <a:rPr lang="en-US" sz="3300" dirty="0">
                <a:latin typeface="Arial" panose="020B0604020202020204" pitchFamily="34" charset="0"/>
                <a:cs typeface="Arial" panose="020B0604020202020204" pitchFamily="34" charset="0"/>
              </a:rPr>
            </a:br>
            <a:r>
              <a:rPr lang="ar-DZ" sz="3300" dirty="0">
                <a:latin typeface="Arial" panose="020B0604020202020204" pitchFamily="34" charset="0"/>
                <a:cs typeface="Arial" panose="020B0604020202020204" pitchFamily="34" charset="0"/>
                <a:sym typeface="Webdings" panose="05030102010509060703" pitchFamily="18" charset="2"/>
              </a:rPr>
              <a:t> </a:t>
            </a:r>
            <a:r>
              <a:rPr lang="ar-SA" sz="3300" dirty="0" smtClean="0">
                <a:latin typeface="Arial" panose="020B0604020202020204" pitchFamily="34" charset="0"/>
                <a:cs typeface="Arial" panose="020B0604020202020204" pitchFamily="34" charset="0"/>
              </a:rPr>
              <a:t>يقف </a:t>
            </a:r>
            <a:r>
              <a:rPr lang="ar-SA" sz="3300" dirty="0">
                <a:latin typeface="Arial" panose="020B0604020202020204" pitchFamily="34" charset="0"/>
                <a:cs typeface="Arial" panose="020B0604020202020204" pitchFamily="34" charset="0"/>
              </a:rPr>
              <a:t>المتعلمون في صف، ثم البدء في عد متسلسل: 1، 2، 1، 2 وهكذا، ويختار الرقم 1 الرقم 2 كمجموعة وهكذا بشكل متتالي.</a:t>
            </a:r>
            <a:r>
              <a:rPr lang="en-US" sz="3300" dirty="0">
                <a:latin typeface="Arial" panose="020B0604020202020204" pitchFamily="34" charset="0"/>
                <a:cs typeface="Arial" panose="020B0604020202020204" pitchFamily="34" charset="0"/>
              </a:rPr>
              <a:t/>
            </a:r>
            <a:br>
              <a:rPr lang="en-US" sz="3300" dirty="0">
                <a:latin typeface="Arial" panose="020B0604020202020204" pitchFamily="34" charset="0"/>
                <a:cs typeface="Arial" panose="020B0604020202020204" pitchFamily="34" charset="0"/>
              </a:rPr>
            </a:br>
            <a:r>
              <a:rPr lang="ar-DZ" sz="3300" dirty="0">
                <a:latin typeface="Arial" panose="020B0604020202020204" pitchFamily="34" charset="0"/>
                <a:cs typeface="Arial" panose="020B0604020202020204" pitchFamily="34" charset="0"/>
                <a:sym typeface="Webdings" panose="05030102010509060703" pitchFamily="18" charset="2"/>
              </a:rPr>
              <a:t> </a:t>
            </a:r>
            <a:r>
              <a:rPr lang="ar-SA" sz="3300" dirty="0" smtClean="0">
                <a:latin typeface="Arial" panose="020B0604020202020204" pitchFamily="34" charset="0"/>
                <a:cs typeface="Arial" panose="020B0604020202020204" pitchFamily="34" charset="0"/>
              </a:rPr>
              <a:t>التوزيع </a:t>
            </a:r>
            <a:r>
              <a:rPr lang="ar-SA" sz="3300" dirty="0">
                <a:latin typeface="Arial" panose="020B0604020202020204" pitchFamily="34" charset="0"/>
                <a:cs typeface="Arial" panose="020B0604020202020204" pitchFamily="34" charset="0"/>
              </a:rPr>
              <a:t>حسب الحروف الابجدي (أ مع أ، ب مع ب)؛ الطالب الذي يبدأ اسمه بحرف الألف مع طالب آخر يبدأ اسمه أيضا بحرف الألف، وإن لم يكن ينتقل إلى الحرف الذي يليه وهكذا.</a:t>
            </a:r>
            <a:r>
              <a:rPr lang="en-US" sz="3300" dirty="0">
                <a:latin typeface="Arial" panose="020B0604020202020204" pitchFamily="34" charset="0"/>
                <a:cs typeface="Arial" panose="020B0604020202020204" pitchFamily="34" charset="0"/>
              </a:rPr>
              <a:t/>
            </a:r>
            <a:br>
              <a:rPr lang="en-US" sz="3300" dirty="0">
                <a:latin typeface="Arial" panose="020B0604020202020204" pitchFamily="34" charset="0"/>
                <a:cs typeface="Arial" panose="020B0604020202020204" pitchFamily="34" charset="0"/>
              </a:rPr>
            </a:br>
            <a:r>
              <a:rPr lang="ar-DZ" sz="3300" dirty="0">
                <a:latin typeface="Arial" panose="020B0604020202020204" pitchFamily="34" charset="0"/>
                <a:cs typeface="Arial" panose="020B0604020202020204" pitchFamily="34" charset="0"/>
                <a:sym typeface="Webdings" panose="05030102010509060703" pitchFamily="18" charset="2"/>
              </a:rPr>
              <a:t> </a:t>
            </a:r>
            <a:r>
              <a:rPr lang="ar-SA" sz="3300" dirty="0" smtClean="0">
                <a:latin typeface="Arial" panose="020B0604020202020204" pitchFamily="34" charset="0"/>
                <a:cs typeface="Arial" panose="020B0604020202020204" pitchFamily="34" charset="0"/>
              </a:rPr>
              <a:t>ان </a:t>
            </a:r>
            <a:r>
              <a:rPr lang="ar-SA" sz="3300" dirty="0">
                <a:latin typeface="Arial" panose="020B0604020202020204" pitchFamily="34" charset="0"/>
                <a:cs typeface="Arial" panose="020B0604020202020204" pitchFamily="34" charset="0"/>
              </a:rPr>
              <a:t>يختار كل طالب رفيقه (اختيار ذاتي</a:t>
            </a:r>
            <a:r>
              <a:rPr lang="ar-SA" sz="3300" dirty="0" smtClean="0">
                <a:latin typeface="Arial" panose="020B0604020202020204" pitchFamily="34" charset="0"/>
                <a:cs typeface="Arial" panose="020B0604020202020204" pitchFamily="34" charset="0"/>
              </a:rPr>
              <a:t>).</a:t>
            </a:r>
            <a:r>
              <a:rPr lang="ar-DZ" sz="3300" dirty="0" smtClean="0">
                <a:latin typeface="Arial" panose="020B0604020202020204" pitchFamily="34" charset="0"/>
                <a:cs typeface="Arial" panose="020B0604020202020204" pitchFamily="34" charset="0"/>
              </a:rPr>
              <a:t/>
            </a:r>
            <a:br>
              <a:rPr lang="ar-DZ" sz="3300" dirty="0" smtClean="0">
                <a:latin typeface="Arial" panose="020B0604020202020204" pitchFamily="34" charset="0"/>
                <a:cs typeface="Arial" panose="020B0604020202020204" pitchFamily="34" charset="0"/>
              </a:rPr>
            </a:br>
            <a:r>
              <a:rPr lang="ar-SA" sz="3300" dirty="0">
                <a:latin typeface="Arial" panose="020B0604020202020204" pitchFamily="34" charset="0"/>
                <a:cs typeface="Arial" panose="020B0604020202020204" pitchFamily="34" charset="0"/>
              </a:rPr>
              <a:t>وحتى يتحقق الهدف بشكل أفضل ويستمتع المتعلم بالعمل فان أفضل طريقة هي الاختيار الذاتي ففي ذلك سرعة في بدء العمل (دون اضاعة وقت في التوزيع) كما توفر هذه الطريقة راحة نفسية وتقبل الملاحظات والتغذية الراجعة من الزميل</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endParaRPr lang="ar-S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48202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63271" y="624110"/>
            <a:ext cx="9541341" cy="1280890"/>
          </a:xfrm>
        </p:spPr>
        <p:txBody>
          <a:bodyPr>
            <a:noAutofit/>
          </a:bodyPr>
          <a:lstStyle/>
          <a:p>
            <a:pPr algn="r"/>
            <a:r>
              <a:rPr lang="ar-SA" sz="3000" dirty="0">
                <a:latin typeface="Arial" panose="020B0604020202020204" pitchFamily="34" charset="0"/>
                <a:cs typeface="Arial" panose="020B0604020202020204" pitchFamily="34" charset="0"/>
              </a:rPr>
              <a:t>وبالتالي تحقيق الهدف بصورة اسرع وأكثر امنا، بعيدا عن التعارض النفسي والاجتماعي بين الزملاء، هذا التعارض الذي غالبا ما يؤخر نجاح العملية التعليمية، وقد يؤدي إلى تجربة سلبية عند المتعلمين وخبرة لا يرغب المتعلم في تكرارها.</a:t>
            </a:r>
            <a:r>
              <a:rPr lang="en-US" sz="3000" dirty="0">
                <a:latin typeface="Arial" panose="020B0604020202020204" pitchFamily="34" charset="0"/>
                <a:cs typeface="Arial" panose="020B0604020202020204" pitchFamily="34" charset="0"/>
              </a:rPr>
              <a:t/>
            </a:r>
            <a:br>
              <a:rPr lang="en-US" sz="3000" dirty="0">
                <a:latin typeface="Arial" panose="020B0604020202020204" pitchFamily="34" charset="0"/>
                <a:cs typeface="Arial" panose="020B0604020202020204" pitchFamily="34" charset="0"/>
              </a:rPr>
            </a:br>
            <a:r>
              <a:rPr lang="ar-DZ" sz="3000" dirty="0" smtClean="0">
                <a:latin typeface="Arial" panose="020B0604020202020204" pitchFamily="34" charset="0"/>
                <a:cs typeface="Arial" panose="020B0604020202020204" pitchFamily="34" charset="0"/>
              </a:rPr>
              <a:t>	</a:t>
            </a:r>
            <a:r>
              <a:rPr lang="ar-SA" sz="3000" dirty="0" smtClean="0">
                <a:latin typeface="Arial" panose="020B0604020202020204" pitchFamily="34" charset="0"/>
                <a:cs typeface="Arial" panose="020B0604020202020204" pitchFamily="34" charset="0"/>
              </a:rPr>
              <a:t>لهذا </a:t>
            </a:r>
            <a:r>
              <a:rPr lang="ar-SA" sz="3000" dirty="0">
                <a:latin typeface="Arial" panose="020B0604020202020204" pitchFamily="34" charset="0"/>
                <a:cs typeface="Arial" panose="020B0604020202020204" pitchFamily="34" charset="0"/>
              </a:rPr>
              <a:t>الأسلوب نتائج رائعة في زيادة التفاعل الاجتماعي بين المتعلمين، مما ينعكس على سلوكهم خارج الدرس، ويقود إلى التسامح فيما بينهم، والصبر، والاحترام المتبادل، وعلى المعلم أن يتجنب توزيع المتعلمين بشكل يثير الحساسية والعداوة بل على المعلم أيضا خلق جو من الالفة بين المتعلمين، وتدريبهم على احترام الراي الاخر، وحسن الاصغاء، وتبادل وجهات النظر وما إلى ذلك.</a:t>
            </a:r>
            <a:r>
              <a:rPr lang="en-US" sz="3000" dirty="0">
                <a:latin typeface="Arial" panose="020B0604020202020204" pitchFamily="34" charset="0"/>
                <a:cs typeface="Arial" panose="020B0604020202020204" pitchFamily="34" charset="0"/>
              </a:rPr>
              <a:t/>
            </a:r>
            <a:br>
              <a:rPr lang="en-US" sz="3000" dirty="0">
                <a:latin typeface="Arial" panose="020B0604020202020204" pitchFamily="34" charset="0"/>
                <a:cs typeface="Arial" panose="020B0604020202020204" pitchFamily="34" charset="0"/>
              </a:rPr>
            </a:br>
            <a:endParaRPr lang="ar-SA"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74680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2217200890"/>
              </p:ext>
            </p:extLst>
          </p:nvPr>
        </p:nvGraphicFramePr>
        <p:xfrm>
          <a:off x="2637692" y="1478846"/>
          <a:ext cx="9195136" cy="3585523"/>
        </p:xfrm>
        <a:graphic>
          <a:graphicData uri="http://schemas.openxmlformats.org/drawingml/2006/table">
            <a:tbl>
              <a:tblPr rtl="1" firstRow="1" firstCol="1" bandRow="1">
                <a:tableStyleId>{5DA37D80-6434-44D0-A028-1B22A696006F}</a:tableStyleId>
              </a:tblPr>
              <a:tblGrid>
                <a:gridCol w="2079228"/>
                <a:gridCol w="2286000"/>
                <a:gridCol w="1607958"/>
                <a:gridCol w="1194429"/>
                <a:gridCol w="1195470"/>
                <a:gridCol w="832051"/>
              </a:tblGrid>
              <a:tr h="435331">
                <a:tc rowSpan="2">
                  <a:txBody>
                    <a:bodyPr/>
                    <a:lstStyle/>
                    <a:p>
                      <a:pPr algn="ctr" rtl="1">
                        <a:lnSpc>
                          <a:spcPct val="107000"/>
                        </a:lnSpc>
                        <a:spcAft>
                          <a:spcPts val="0"/>
                        </a:spcAft>
                      </a:pPr>
                      <a:r>
                        <a:rPr lang="ar-SA" sz="1800" dirty="0">
                          <a:effectLst/>
                        </a:rPr>
                        <a:t>الخطوات الفنية للحركة</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rowSpan="2">
                  <a:txBody>
                    <a:bodyPr/>
                    <a:lstStyle/>
                    <a:p>
                      <a:pPr algn="ctr" rtl="1">
                        <a:lnSpc>
                          <a:spcPct val="107000"/>
                        </a:lnSpc>
                        <a:spcAft>
                          <a:spcPts val="0"/>
                        </a:spcAft>
                      </a:pPr>
                      <a:r>
                        <a:rPr lang="ar-SA" sz="1800" dirty="0">
                          <a:effectLst/>
                        </a:rPr>
                        <a:t>تغذية راجعة </a:t>
                      </a:r>
                      <a:endParaRPr lang="fr-FR" sz="1800" dirty="0" smtClean="0">
                        <a:effectLst/>
                      </a:endParaRPr>
                    </a:p>
                    <a:p>
                      <a:pPr algn="ctr" rtl="1">
                        <a:lnSpc>
                          <a:spcPct val="107000"/>
                        </a:lnSpc>
                        <a:spcAft>
                          <a:spcPts val="0"/>
                        </a:spcAft>
                      </a:pPr>
                      <a:r>
                        <a:rPr lang="ar-SA" sz="1800" dirty="0" smtClean="0">
                          <a:effectLst/>
                        </a:rPr>
                        <a:t>للمؤدى</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gridSpan="2">
                  <a:txBody>
                    <a:bodyPr/>
                    <a:lstStyle/>
                    <a:p>
                      <a:pPr algn="ctr" rtl="1">
                        <a:lnSpc>
                          <a:spcPct val="107000"/>
                        </a:lnSpc>
                        <a:spcAft>
                          <a:spcPts val="0"/>
                        </a:spcAft>
                      </a:pPr>
                      <a:r>
                        <a:rPr lang="ar-SA" sz="1800" dirty="0">
                          <a:effectLst/>
                        </a:rPr>
                        <a:t>مؤدى رقم 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rtl="1"/>
                      <a:endParaRPr lang="ar-SA"/>
                    </a:p>
                  </a:txBody>
                  <a:tcPr/>
                </a:tc>
                <a:tc gridSpan="2">
                  <a:txBody>
                    <a:bodyPr/>
                    <a:lstStyle/>
                    <a:p>
                      <a:pPr algn="ctr" rtl="1">
                        <a:lnSpc>
                          <a:spcPct val="107000"/>
                        </a:lnSpc>
                        <a:spcAft>
                          <a:spcPts val="0"/>
                        </a:spcAft>
                      </a:pPr>
                      <a:r>
                        <a:rPr lang="ar-SA" sz="1800" dirty="0">
                          <a:effectLst/>
                        </a:rPr>
                        <a:t>مؤدى رقم  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rtl="1"/>
                      <a:endParaRPr lang="ar-SA"/>
                    </a:p>
                  </a:txBody>
                  <a:tcPr/>
                </a:tc>
              </a:tr>
              <a:tr h="480822">
                <a:tc vMerge="1">
                  <a:txBody>
                    <a:bodyPr/>
                    <a:lstStyle/>
                    <a:p>
                      <a:pPr rtl="1"/>
                      <a:endParaRPr lang="ar-SA"/>
                    </a:p>
                  </a:txBody>
                  <a:tcPr/>
                </a:tc>
                <a:tc vMerge="1">
                  <a:txBody>
                    <a:bodyPr/>
                    <a:lstStyle/>
                    <a:p>
                      <a:pPr rtl="1"/>
                      <a:endParaRPr lang="ar-SA"/>
                    </a:p>
                  </a:txBody>
                  <a:tcPr/>
                </a:tc>
                <a:tc>
                  <a:txBody>
                    <a:bodyPr/>
                    <a:lstStyle/>
                    <a:p>
                      <a:pPr algn="ctr" rtl="1">
                        <a:lnSpc>
                          <a:spcPct val="107000"/>
                        </a:lnSpc>
                        <a:spcAft>
                          <a:spcPts val="0"/>
                        </a:spcAft>
                      </a:pPr>
                      <a:r>
                        <a:rPr lang="ar-SA" sz="1800" dirty="0">
                          <a:effectLst/>
                        </a:rPr>
                        <a:t>صح</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SA" sz="1800" dirty="0">
                          <a:effectLst/>
                        </a:rPr>
                        <a:t>خطأ</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SA" sz="1800" dirty="0">
                          <a:effectLst/>
                        </a:rPr>
                        <a:t>صح</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SA" sz="1800" dirty="0">
                          <a:effectLst/>
                        </a:rPr>
                        <a:t>خطأ</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2669370">
                <a:tc>
                  <a:txBody>
                    <a:bodyPr/>
                    <a:lstStyle/>
                    <a:p>
                      <a:pPr algn="r" rtl="1">
                        <a:lnSpc>
                          <a:spcPct val="107000"/>
                        </a:lnSpc>
                        <a:spcAft>
                          <a:spcPts val="0"/>
                        </a:spcAft>
                      </a:pPr>
                      <a:r>
                        <a:rPr lang="ar-SA" sz="1100" dirty="0">
                          <a:effectLst/>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SA" sz="1100" dirty="0">
                          <a:effectLst/>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gridSpan="2">
                  <a:txBody>
                    <a:bodyPr/>
                    <a:lstStyle/>
                    <a:p>
                      <a:pPr algn="r" rtl="1">
                        <a:lnSpc>
                          <a:spcPct val="107000"/>
                        </a:lnSpc>
                        <a:spcAft>
                          <a:spcPts val="0"/>
                        </a:spcAft>
                      </a:pPr>
                      <a:r>
                        <a:rPr lang="ar-SA" sz="1100" dirty="0">
                          <a:effectLst/>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rtl="1"/>
                      <a:endParaRPr lang="ar-SA"/>
                    </a:p>
                  </a:txBody>
                  <a:tcPr/>
                </a:tc>
                <a:tc gridSpan="2">
                  <a:txBody>
                    <a:bodyPr/>
                    <a:lstStyle/>
                    <a:p>
                      <a:pPr algn="r" rtl="1">
                        <a:lnSpc>
                          <a:spcPct val="107000"/>
                        </a:lnSpc>
                        <a:spcAft>
                          <a:spcPts val="0"/>
                        </a:spcAft>
                      </a:pPr>
                      <a:r>
                        <a:rPr lang="ar-SA" sz="1100" dirty="0">
                          <a:effectLst/>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rtl="1"/>
                      <a:endParaRPr lang="ar-SA"/>
                    </a:p>
                  </a:txBody>
                  <a:tcPr/>
                </a:tc>
              </a:tr>
            </a:tbl>
          </a:graphicData>
        </a:graphic>
      </p:graphicFrame>
      <p:sp>
        <p:nvSpPr>
          <p:cNvPr id="5" name="Rectangle 4"/>
          <p:cNvSpPr/>
          <p:nvPr/>
        </p:nvSpPr>
        <p:spPr>
          <a:xfrm>
            <a:off x="4814047" y="718097"/>
            <a:ext cx="3611190" cy="584775"/>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a:spAutoFit/>
          </a:bodyPr>
          <a:lstStyle/>
          <a:p>
            <a:r>
              <a:rPr lang="ar-DZ" sz="3200" b="1" dirty="0" smtClean="0">
                <a:ln w="9525">
                  <a:solidFill>
                    <a:srgbClr val="FF0000"/>
                  </a:solidFill>
                  <a:prstDash val="solid"/>
                </a:ln>
                <a:solidFill>
                  <a:srgbClr val="FF0000"/>
                </a:solidFill>
                <a:effectLst>
                  <a:outerShdw blurRad="12700" dist="38100" dir="2700000" algn="tl" rotWithShape="0">
                    <a:schemeClr val="bg1">
                      <a:lumMod val="50000"/>
                    </a:schemeClr>
                  </a:outerShdw>
                </a:effectLst>
              </a:rPr>
              <a:t>ورقة معيـــــار</a:t>
            </a:r>
            <a:endParaRPr lang="ar-SA" sz="3200" b="1" dirty="0">
              <a:ln w="9525">
                <a:solidFill>
                  <a:srgbClr val="FF0000"/>
                </a:solidFill>
                <a:prstDash val="solid"/>
              </a:ln>
              <a:solidFill>
                <a:srgbClr val="FF0000"/>
              </a:solidFill>
              <a:effectLst>
                <a:outerShdw blurRad="12700" dist="38100" dir="2700000" algn="tl" rotWithShape="0">
                  <a:schemeClr val="bg1">
                    <a:lumMod val="50000"/>
                  </a:schemeClr>
                </a:outerShdw>
              </a:effectLst>
            </a:endParaRPr>
          </a:p>
        </p:txBody>
      </p:sp>
      <p:pic>
        <p:nvPicPr>
          <p:cNvPr id="2050" name="Picture 2" descr="ÙØªÙØ¬Ø© Ø¨Ø­Ø« Ø§ÙØµÙØ± Ø¹Ù Ø±Ø³ÙÙØ§Øª ØªØ¯Ø±ÙØ¨ Ø±ÙØ§Ø¶Ù"/>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9754" y="5245220"/>
            <a:ext cx="9108831"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33849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48119" y="624110"/>
            <a:ext cx="9756494" cy="1280890"/>
          </a:xfrm>
        </p:spPr>
        <p:txBody>
          <a:bodyPr>
            <a:noAutofit/>
          </a:bodyPr>
          <a:lstStyle/>
          <a:p>
            <a:pPr algn="r"/>
            <a:r>
              <a:rPr lang="ar-SA" sz="3000" b="1" dirty="0">
                <a:solidFill>
                  <a:srgbClr val="00B0F0"/>
                </a:solidFill>
                <a:latin typeface="Arial" panose="020B0604020202020204" pitchFamily="34" charset="0"/>
                <a:cs typeface="Arial" panose="020B0604020202020204" pitchFamily="34" charset="0"/>
              </a:rPr>
              <a:t>قنوات النمو التطورية في الأسلوب التبادلي (ج</a:t>
            </a:r>
            <a:r>
              <a:rPr lang="ar-SA" sz="3000" b="1" dirty="0" smtClean="0">
                <a:solidFill>
                  <a:srgbClr val="00B0F0"/>
                </a:solidFill>
                <a:latin typeface="Arial" panose="020B0604020202020204" pitchFamily="34" charset="0"/>
                <a:cs typeface="Arial" panose="020B0604020202020204" pitchFamily="34" charset="0"/>
              </a:rPr>
              <a:t>):</a:t>
            </a:r>
            <a:r>
              <a:rPr lang="ar-DZ" sz="3000" b="1" dirty="0" smtClean="0">
                <a:latin typeface="Arial" panose="020B0604020202020204" pitchFamily="34" charset="0"/>
                <a:cs typeface="Arial" panose="020B0604020202020204" pitchFamily="34" charset="0"/>
              </a:rPr>
              <a:t/>
            </a:r>
            <a:br>
              <a:rPr lang="ar-DZ" sz="3000" b="1" dirty="0" smtClean="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
            </a:r>
            <a:br>
              <a:rPr lang="en-US" sz="3200" dirty="0">
                <a:latin typeface="Arial" panose="020B0604020202020204" pitchFamily="34" charset="0"/>
                <a:cs typeface="Arial" panose="020B0604020202020204" pitchFamily="34" charset="0"/>
              </a:rPr>
            </a:br>
            <a:r>
              <a:rPr lang="ar-SA" sz="3200" dirty="0">
                <a:latin typeface="Arial" panose="020B0604020202020204" pitchFamily="34" charset="0"/>
                <a:cs typeface="Arial" panose="020B0604020202020204" pitchFamily="34" charset="0"/>
              </a:rPr>
              <a:t>اذا أخذنا مبدا الاستقلالية معيارا لعلاقة الأسلوب بتطور قنوات </a:t>
            </a:r>
            <a:r>
              <a:rPr lang="ar-SA" sz="3200" dirty="0" smtClean="0">
                <a:latin typeface="Arial" panose="020B0604020202020204" pitchFamily="34" charset="0"/>
                <a:cs typeface="Arial" panose="020B0604020202020204" pitchFamily="34" charset="0"/>
              </a:rPr>
              <a:t>النمو</a:t>
            </a:r>
            <a:r>
              <a:rPr lang="ar-DZ" sz="3200" dirty="0" smtClean="0">
                <a:latin typeface="Arial" panose="020B0604020202020204" pitchFamily="34" charset="0"/>
                <a:cs typeface="Arial" panose="020B0604020202020204" pitchFamily="34" charset="0"/>
              </a:rPr>
              <a:t> </a:t>
            </a:r>
            <a:r>
              <a:rPr lang="ar-SA" sz="3200" dirty="0" smtClean="0">
                <a:latin typeface="Arial" panose="020B0604020202020204" pitchFamily="34" charset="0"/>
                <a:cs typeface="Arial" panose="020B0604020202020204" pitchFamily="34" charset="0"/>
              </a:rPr>
              <a:t>فإننا </a:t>
            </a:r>
            <a:r>
              <a:rPr lang="ar-SA" sz="3200" dirty="0">
                <a:latin typeface="Arial" panose="020B0604020202020204" pitchFamily="34" charset="0"/>
                <a:cs typeface="Arial" panose="020B0604020202020204" pitchFamily="34" charset="0"/>
              </a:rPr>
              <a:t>نجد ما يأتي:</a:t>
            </a:r>
            <a:r>
              <a:rPr lang="en-US" sz="3200" dirty="0">
                <a:latin typeface="Arial" panose="020B0604020202020204" pitchFamily="34" charset="0"/>
                <a:cs typeface="Arial" panose="020B0604020202020204" pitchFamily="34" charset="0"/>
              </a:rPr>
              <a:t/>
            </a:r>
            <a:br>
              <a:rPr lang="en-US" sz="3200" dirty="0">
                <a:latin typeface="Arial" panose="020B0604020202020204" pitchFamily="34" charset="0"/>
                <a:cs typeface="Arial" panose="020B0604020202020204" pitchFamily="34" charset="0"/>
              </a:rPr>
            </a:br>
            <a:r>
              <a:rPr lang="ar-DZ" sz="3200" b="1" dirty="0">
                <a:solidFill>
                  <a:srgbClr val="FF0000"/>
                </a:solidFill>
                <a:latin typeface="Arial" panose="020B0604020202020204" pitchFamily="34" charset="0"/>
                <a:cs typeface="Arial" panose="020B0604020202020204" pitchFamily="34" charset="0"/>
              </a:rPr>
              <a:t>1. </a:t>
            </a:r>
            <a:r>
              <a:rPr lang="ar-SA" sz="3200" b="1" dirty="0">
                <a:solidFill>
                  <a:srgbClr val="FF0000"/>
                </a:solidFill>
                <a:latin typeface="Arial" panose="020B0604020202020204" pitchFamily="34" charset="0"/>
                <a:cs typeface="Arial" panose="020B0604020202020204" pitchFamily="34" charset="0"/>
              </a:rPr>
              <a:t>قناة النمو البدني: </a:t>
            </a:r>
            <a:r>
              <a:rPr lang="ar-SA" sz="3200" dirty="0">
                <a:latin typeface="Arial" panose="020B0604020202020204" pitchFamily="34" charset="0"/>
                <a:cs typeface="Arial" panose="020B0604020202020204" pitchFamily="34" charset="0"/>
              </a:rPr>
              <a:t>لا تختلف كثيراً عن الأسلوب التدريبي (ب)، ففي الأسلوب (ب) يتدرب المتعلم في ضوء القرارت التسعة التي انتقلت له من المعلم، ويتشابه هذا الوضع مع الوضع في الأسلوب (ج)، الا أن التغذية الراجعة </a:t>
            </a:r>
            <a:r>
              <a:rPr lang="ar-SA" sz="3200" dirty="0" smtClean="0">
                <a:latin typeface="Arial" panose="020B0604020202020204" pitchFamily="34" charset="0"/>
                <a:cs typeface="Arial" panose="020B0604020202020204" pitchFamily="34" charset="0"/>
              </a:rPr>
              <a:t>تأتي </a:t>
            </a:r>
            <a:r>
              <a:rPr lang="ar-SA" sz="3200" dirty="0">
                <a:latin typeface="Arial" panose="020B0604020202020204" pitchFamily="34" charset="0"/>
                <a:cs typeface="Arial" panose="020B0604020202020204" pitchFamily="34" charset="0"/>
              </a:rPr>
              <a:t>من الزميل في هذا الأسلوب بدلا من المعلم في الأسلوب التدريبي وعليه يكون وضع المتعلم على قنوات النمو كما يلي:</a:t>
            </a:r>
            <a:r>
              <a:rPr lang="en-US" sz="3200" dirty="0">
                <a:latin typeface="Arial" panose="020B0604020202020204" pitchFamily="34" charset="0"/>
                <a:cs typeface="Arial" panose="020B0604020202020204" pitchFamily="34" charset="0"/>
              </a:rPr>
              <a:t/>
            </a:r>
            <a:br>
              <a:rPr lang="en-US" sz="3200" dirty="0">
                <a:latin typeface="Arial" panose="020B0604020202020204" pitchFamily="34" charset="0"/>
                <a:cs typeface="Arial" panose="020B0604020202020204" pitchFamily="34" charset="0"/>
              </a:rPr>
            </a:br>
            <a:r>
              <a:rPr lang="ar-SA" sz="3200" dirty="0">
                <a:latin typeface="Arial" panose="020B0604020202020204" pitchFamily="34" charset="0"/>
                <a:cs typeface="Arial" panose="020B0604020202020204" pitchFamily="34" charset="0"/>
              </a:rPr>
              <a:t>قناة النمو البدني مبتعدا عن الحد الادنى، كما في الأسلوب السابق تقريبا. </a:t>
            </a:r>
            <a:r>
              <a:rPr lang="en-US" sz="3200" dirty="0">
                <a:latin typeface="Arial" panose="020B0604020202020204" pitchFamily="34" charset="0"/>
                <a:cs typeface="Arial" panose="020B0604020202020204" pitchFamily="34" charset="0"/>
              </a:rPr>
              <a:t/>
            </a:r>
            <a:br>
              <a:rPr lang="en-US" sz="3200" dirty="0">
                <a:latin typeface="Arial" panose="020B0604020202020204" pitchFamily="34" charset="0"/>
                <a:cs typeface="Arial" panose="020B0604020202020204" pitchFamily="34" charset="0"/>
              </a:rPr>
            </a:br>
            <a:endParaRPr lang="ar-SA"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22801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a:r>
              <a:rPr lang="ar-DZ" b="1" dirty="0" smtClean="0">
                <a:solidFill>
                  <a:srgbClr val="FF0000"/>
                </a:solidFill>
                <a:latin typeface="Arial" panose="020B0604020202020204" pitchFamily="34" charset="0"/>
                <a:cs typeface="Arial" panose="020B0604020202020204" pitchFamily="34" charset="0"/>
              </a:rPr>
              <a:t>2.ق</a:t>
            </a:r>
            <a:r>
              <a:rPr lang="ar-SA" b="1" dirty="0" err="1" smtClean="0">
                <a:solidFill>
                  <a:srgbClr val="FF0000"/>
                </a:solidFill>
                <a:latin typeface="Arial" panose="020B0604020202020204" pitchFamily="34" charset="0"/>
                <a:cs typeface="Arial" panose="020B0604020202020204" pitchFamily="34" charset="0"/>
              </a:rPr>
              <a:t>ناة</a:t>
            </a:r>
            <a:r>
              <a:rPr lang="ar-SA" b="1" dirty="0" smtClean="0">
                <a:solidFill>
                  <a:srgbClr val="FF0000"/>
                </a:solidFill>
                <a:latin typeface="Arial" panose="020B0604020202020204" pitchFamily="34" charset="0"/>
                <a:cs typeface="Arial" panose="020B0604020202020204" pitchFamily="34" charset="0"/>
              </a:rPr>
              <a:t> </a:t>
            </a:r>
            <a:r>
              <a:rPr lang="ar-SA" b="1" dirty="0">
                <a:solidFill>
                  <a:srgbClr val="FF0000"/>
                </a:solidFill>
                <a:latin typeface="Arial" panose="020B0604020202020204" pitchFamily="34" charset="0"/>
                <a:cs typeface="Arial" panose="020B0604020202020204" pitchFamily="34" charset="0"/>
              </a:rPr>
              <a:t>النمو الاجتماعي: </a:t>
            </a:r>
            <a:r>
              <a:rPr lang="ar-SA" dirty="0">
                <a:latin typeface="Arial" panose="020B0604020202020204" pitchFamily="34" charset="0"/>
                <a:cs typeface="Arial" panose="020B0604020202020204" pitchFamily="34" charset="0"/>
              </a:rPr>
              <a:t>تعد هذه القناة في هذا الأسلوب هي الأكثر تأثرا، فالاتصال مع الزميل في مرحلة التنفيذ يؤدي إلى علاقات اجتماعية جيدة، هذه العلاقات تأتي من استقلالية </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ar-SA" dirty="0">
                <a:latin typeface="Arial" panose="020B0604020202020204" pitchFamily="34" charset="0"/>
                <a:cs typeface="Arial" panose="020B0604020202020204" pitchFamily="34" charset="0"/>
              </a:rPr>
              <a:t>المتعلم في عملية التفاعل الاجتماعي مع زميله الاخر استقلالا مناسبا، وفي ضوء ذلك يتحرك وضع المتعلم على هذه القناة التطورية باتجاه الحد الاقصى</a:t>
            </a:r>
            <a:r>
              <a:rPr lang="ar-SA" dirty="0" smtClean="0">
                <a:latin typeface="Arial" panose="020B0604020202020204" pitchFamily="34" charset="0"/>
                <a:cs typeface="Arial" panose="020B0604020202020204" pitchFamily="34" charset="0"/>
              </a:rPr>
              <a:t>.</a:t>
            </a:r>
            <a:r>
              <a:rPr lang="ar-DZ" dirty="0" smtClean="0">
                <a:latin typeface="Arial" panose="020B0604020202020204" pitchFamily="34" charset="0"/>
                <a:cs typeface="Arial" panose="020B0604020202020204" pitchFamily="34" charset="0"/>
              </a:rPr>
              <a:t/>
            </a:r>
            <a:br>
              <a:rPr lang="ar-DZ" dirty="0" smtClean="0">
                <a:latin typeface="Arial" panose="020B0604020202020204" pitchFamily="34" charset="0"/>
                <a:cs typeface="Arial" panose="020B0604020202020204" pitchFamily="34" charset="0"/>
              </a:rPr>
            </a:br>
            <a:r>
              <a:rPr lang="ar-DZ" b="1" dirty="0">
                <a:solidFill>
                  <a:srgbClr val="FF0000"/>
                </a:solidFill>
                <a:latin typeface="Arial" panose="020B0604020202020204" pitchFamily="34" charset="0"/>
                <a:cs typeface="Arial" panose="020B0604020202020204" pitchFamily="34" charset="0"/>
              </a:rPr>
              <a:t>3. </a:t>
            </a:r>
            <a:r>
              <a:rPr lang="ar-SA" b="1" dirty="0">
                <a:solidFill>
                  <a:srgbClr val="FF0000"/>
                </a:solidFill>
                <a:latin typeface="Arial" panose="020B0604020202020204" pitchFamily="34" charset="0"/>
                <a:cs typeface="Arial" panose="020B0604020202020204" pitchFamily="34" charset="0"/>
              </a:rPr>
              <a:t>قناة </a:t>
            </a:r>
            <a:r>
              <a:rPr lang="ar-SA" b="1" dirty="0" err="1">
                <a:solidFill>
                  <a:srgbClr val="FF0000"/>
                </a:solidFill>
                <a:latin typeface="Arial" panose="020B0604020202020204" pitchFamily="34" charset="0"/>
                <a:cs typeface="Arial" panose="020B0604020202020204" pitchFamily="34" charset="0"/>
              </a:rPr>
              <a:t>النموالانفعالي</a:t>
            </a:r>
            <a:r>
              <a:rPr lang="ar-SA" b="1" dirty="0">
                <a:solidFill>
                  <a:srgbClr val="FF0000"/>
                </a:solidFill>
                <a:latin typeface="Arial" panose="020B0604020202020204" pitchFamily="34" charset="0"/>
                <a:cs typeface="Arial" panose="020B0604020202020204" pitchFamily="34" charset="0"/>
              </a:rPr>
              <a:t>: </a:t>
            </a:r>
            <a:r>
              <a:rPr lang="ar-SA" dirty="0">
                <a:latin typeface="Arial" panose="020B0604020202020204" pitchFamily="34" charset="0"/>
                <a:cs typeface="Arial" panose="020B0604020202020204" pitchFamily="34" charset="0"/>
              </a:rPr>
              <a:t>يقوم المتعلم في هذا الأسلوب بعدد من السلوكات الإيجابية كالصبر والتعاطف مع الزميل، والتقمص والشعور بالرغبة في التعاون، كل هذه السلوكات عبارة عن خيارات يقوم بها المتعلم في الميدان الانفعالي أو النفسي العاطفي، لذلك فان هذه الاستقلالية تضع المتعلم في موقع متقدم باتجاه الاقصى.</a:t>
            </a:r>
            <a:r>
              <a:rPr lang="en-US" dirty="0"/>
              <a:t/>
            </a:r>
            <a:br>
              <a:rPr lang="en-US" dirty="0"/>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endParaRPr lang="ar-SA" dirty="0"/>
          </a:p>
        </p:txBody>
      </p:sp>
    </p:spTree>
    <p:extLst>
      <p:ext uri="{BB962C8B-B14F-4D97-AF65-F5344CB8AC3E}">
        <p14:creationId xmlns:p14="http://schemas.microsoft.com/office/powerpoint/2010/main" val="21945592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r"/>
            <a:r>
              <a:rPr lang="ar-DZ" sz="3200" b="1" dirty="0" smtClean="0">
                <a:solidFill>
                  <a:srgbClr val="FF0000"/>
                </a:solidFill>
                <a:latin typeface="Arial" panose="020B0604020202020204" pitchFamily="34" charset="0"/>
                <a:cs typeface="Arial" panose="020B0604020202020204" pitchFamily="34" charset="0"/>
              </a:rPr>
              <a:t>4.ق</a:t>
            </a:r>
            <a:r>
              <a:rPr lang="ar-SA" sz="3200" b="1" dirty="0" err="1" smtClean="0">
                <a:solidFill>
                  <a:srgbClr val="FF0000"/>
                </a:solidFill>
                <a:latin typeface="Arial" panose="020B0604020202020204" pitchFamily="34" charset="0"/>
                <a:cs typeface="Arial" panose="020B0604020202020204" pitchFamily="34" charset="0"/>
              </a:rPr>
              <a:t>ناة</a:t>
            </a:r>
            <a:r>
              <a:rPr lang="ar-SA" sz="3200" b="1" dirty="0" smtClean="0">
                <a:solidFill>
                  <a:srgbClr val="FF0000"/>
                </a:solidFill>
                <a:latin typeface="Arial" panose="020B0604020202020204" pitchFamily="34" charset="0"/>
                <a:cs typeface="Arial" panose="020B0604020202020204" pitchFamily="34" charset="0"/>
              </a:rPr>
              <a:t> النمو</a:t>
            </a:r>
            <a:r>
              <a:rPr lang="ar-DZ" sz="3200" b="1" dirty="0" smtClean="0">
                <a:solidFill>
                  <a:srgbClr val="FF0000"/>
                </a:solidFill>
                <a:latin typeface="Arial" panose="020B0604020202020204" pitchFamily="34" charset="0"/>
                <a:cs typeface="Arial" panose="020B0604020202020204" pitchFamily="34" charset="0"/>
              </a:rPr>
              <a:t> </a:t>
            </a:r>
            <a:r>
              <a:rPr lang="ar-SA" sz="3200" b="1" dirty="0" smtClean="0">
                <a:solidFill>
                  <a:srgbClr val="FF0000"/>
                </a:solidFill>
                <a:latin typeface="Arial" panose="020B0604020202020204" pitchFamily="34" charset="0"/>
                <a:cs typeface="Arial" panose="020B0604020202020204" pitchFamily="34" charset="0"/>
              </a:rPr>
              <a:t>المعرفي (الانفعالي): </a:t>
            </a:r>
            <a:r>
              <a:rPr lang="ar-SA" sz="3200" dirty="0">
                <a:latin typeface="Arial" panose="020B0604020202020204" pitchFamily="34" charset="0"/>
                <a:cs typeface="Arial" panose="020B0604020202020204" pitchFamily="34" charset="0"/>
              </a:rPr>
              <a:t>يتحرك المتعلم بعيدا قليلا عن الحد الادنى </a:t>
            </a:r>
            <a:r>
              <a:rPr lang="ar-SA" sz="3200" dirty="0" smtClean="0">
                <a:latin typeface="Arial" panose="020B0604020202020204" pitchFamily="34" charset="0"/>
                <a:cs typeface="Arial" panose="020B0604020202020204" pitchFamily="34" charset="0"/>
              </a:rPr>
              <a:t>لأنه </a:t>
            </a:r>
            <a:r>
              <a:rPr lang="ar-SA" sz="3200" dirty="0">
                <a:latin typeface="Arial" panose="020B0604020202020204" pitchFamily="34" charset="0"/>
                <a:cs typeface="Arial" panose="020B0604020202020204" pitchFamily="34" charset="0"/>
              </a:rPr>
              <a:t>بدأ ينشغل في بعض العمليات العقلية مثل </a:t>
            </a:r>
            <a:r>
              <a:rPr lang="ar-SA" sz="3200" dirty="0" smtClean="0">
                <a:latin typeface="Arial" panose="020B0604020202020204" pitchFamily="34" charset="0"/>
                <a:cs typeface="Arial" panose="020B0604020202020204" pitchFamily="34" charset="0"/>
              </a:rPr>
              <a:t>المقاربة </a:t>
            </a:r>
            <a:r>
              <a:rPr lang="ar-SA" sz="3200" dirty="0">
                <a:latin typeface="Arial" panose="020B0604020202020204" pitchFamily="34" charset="0"/>
                <a:cs typeface="Arial" panose="020B0604020202020204" pitchFamily="34" charset="0"/>
              </a:rPr>
              <a:t>والتميز الاستنتاج والمضاهاة.</a:t>
            </a:r>
            <a:r>
              <a:rPr lang="en-US" sz="3200" dirty="0">
                <a:latin typeface="Arial" panose="020B0604020202020204" pitchFamily="34" charset="0"/>
                <a:cs typeface="Arial" panose="020B0604020202020204" pitchFamily="34" charset="0"/>
              </a:rPr>
              <a:t/>
            </a:r>
            <a:br>
              <a:rPr lang="en-US" sz="3200" dirty="0">
                <a:latin typeface="Arial" panose="020B0604020202020204" pitchFamily="34" charset="0"/>
                <a:cs typeface="Arial" panose="020B0604020202020204" pitchFamily="34" charset="0"/>
              </a:rPr>
            </a:br>
            <a:r>
              <a:rPr lang="ar-JO" sz="3200" dirty="0">
                <a:latin typeface="Arial" panose="020B0604020202020204" pitchFamily="34" charset="0"/>
                <a:cs typeface="Arial" panose="020B0604020202020204" pitchFamily="34" charset="0"/>
              </a:rPr>
              <a:t>والجدول التالي يبين درجة </a:t>
            </a:r>
            <a:r>
              <a:rPr lang="ar-JO" sz="3200" dirty="0" smtClean="0">
                <a:latin typeface="Arial" panose="020B0604020202020204" pitchFamily="34" charset="0"/>
                <a:cs typeface="Arial" panose="020B0604020202020204" pitchFamily="34" charset="0"/>
              </a:rPr>
              <a:t>الاستقلالية </a:t>
            </a:r>
            <a:r>
              <a:rPr lang="ar-JO" sz="3200" dirty="0">
                <a:latin typeface="Arial" panose="020B0604020202020204" pitchFamily="34" charset="0"/>
                <a:cs typeface="Arial" panose="020B0604020202020204" pitchFamily="34" charset="0"/>
              </a:rPr>
              <a:t>لكل قناة نمو </a:t>
            </a:r>
            <a:r>
              <a:rPr lang="en-US" sz="3200" dirty="0">
                <a:latin typeface="Arial" panose="020B0604020202020204" pitchFamily="34" charset="0"/>
                <a:cs typeface="Arial" panose="020B0604020202020204" pitchFamily="34" charset="0"/>
              </a:rPr>
              <a:t/>
            </a:r>
            <a:br>
              <a:rPr lang="en-US" sz="3200" dirty="0">
                <a:latin typeface="Arial" panose="020B0604020202020204" pitchFamily="34" charset="0"/>
                <a:cs typeface="Arial" panose="020B0604020202020204" pitchFamily="34" charset="0"/>
              </a:rPr>
            </a:br>
            <a:endParaRPr lang="ar-SA" sz="3200" dirty="0">
              <a:latin typeface="Arial" panose="020B0604020202020204" pitchFamily="34" charset="0"/>
              <a:cs typeface="Arial" panose="020B0604020202020204" pitchFamily="34" charset="0"/>
            </a:endParaRPr>
          </a:p>
        </p:txBody>
      </p:sp>
      <p:graphicFrame>
        <p:nvGraphicFramePr>
          <p:cNvPr id="4" name="Tableau 3"/>
          <p:cNvGraphicFramePr>
            <a:graphicFrameLocks noGrp="1"/>
          </p:cNvGraphicFramePr>
          <p:nvPr>
            <p:extLst>
              <p:ext uri="{D42A27DB-BD31-4B8C-83A1-F6EECF244321}">
                <p14:modId xmlns:p14="http://schemas.microsoft.com/office/powerpoint/2010/main" val="2567819078"/>
              </p:ext>
            </p:extLst>
          </p:nvPr>
        </p:nvGraphicFramePr>
        <p:xfrm>
          <a:off x="927839" y="2870231"/>
          <a:ext cx="10972808" cy="3396096"/>
        </p:xfrm>
        <a:graphic>
          <a:graphicData uri="http://schemas.openxmlformats.org/drawingml/2006/table">
            <a:tbl>
              <a:tblPr rtl="1" firstRow="1" firstCol="1" lastRow="1" lastCol="1" bandRow="1" bandCol="1">
                <a:tableStyleId>{10A1B5D5-9B99-4C35-A422-299274C87663}</a:tableStyleId>
              </a:tblPr>
              <a:tblGrid>
                <a:gridCol w="1250576"/>
                <a:gridCol w="860612"/>
                <a:gridCol w="881396"/>
                <a:gridCol w="997528"/>
                <a:gridCol w="997528"/>
                <a:gridCol w="997528"/>
                <a:gridCol w="997528"/>
                <a:gridCol w="997528"/>
                <a:gridCol w="997528"/>
                <a:gridCol w="997528"/>
                <a:gridCol w="997528"/>
              </a:tblGrid>
              <a:tr h="1234944">
                <a:tc>
                  <a:txBody>
                    <a:bodyPr/>
                    <a:lstStyle/>
                    <a:p>
                      <a:pPr algn="ctr" rtl="1">
                        <a:lnSpc>
                          <a:spcPct val="107000"/>
                        </a:lnSpc>
                        <a:spcAft>
                          <a:spcPts val="0"/>
                        </a:spcAft>
                      </a:pPr>
                      <a:r>
                        <a:rPr lang="en-US" sz="1600" dirty="0">
                          <a:effectLst/>
                        </a:rPr>
                        <a:t/>
                      </a:r>
                      <a:br>
                        <a:rPr lang="en-US" sz="1600" dirty="0">
                          <a:effectLst/>
                        </a:rPr>
                      </a:br>
                      <a:r>
                        <a:rPr lang="fr-FR" sz="1600" dirty="0">
                          <a:effectLst/>
                        </a:rPr>
                        <a:t> </a:t>
                      </a:r>
                      <a:endParaRPr lang="en-US" sz="1000" dirty="0">
                        <a:effectLst/>
                      </a:endParaRPr>
                    </a:p>
                    <a:p>
                      <a:pPr algn="ctr" rtl="1">
                        <a:lnSpc>
                          <a:spcPct val="107000"/>
                        </a:lnSpc>
                        <a:spcAft>
                          <a:spcPts val="0"/>
                        </a:spcAft>
                      </a:pPr>
                      <a:r>
                        <a:rPr lang="ar-SA" sz="1600" dirty="0">
                          <a:effectLst/>
                        </a:rPr>
                        <a:t>قناة النمو</a:t>
                      </a:r>
                      <a:endParaRPr lang="en-US" sz="1000" dirty="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gridSpan="10">
                  <a:txBody>
                    <a:bodyPr/>
                    <a:lstStyle/>
                    <a:p>
                      <a:pPr algn="ctr" rtl="1">
                        <a:lnSpc>
                          <a:spcPct val="107000"/>
                        </a:lnSpc>
                        <a:spcAft>
                          <a:spcPts val="0"/>
                        </a:spcAft>
                      </a:pPr>
                      <a:r>
                        <a:rPr lang="ar-SA" sz="1600" dirty="0">
                          <a:effectLst/>
                        </a:rPr>
                        <a:t>درجة الاستقلالية</a:t>
                      </a:r>
                      <a:endParaRPr lang="en-US" sz="1000" dirty="0">
                        <a:effectLst/>
                      </a:endParaRPr>
                    </a:p>
                    <a:p>
                      <a:pPr algn="justLow" rtl="1">
                        <a:lnSpc>
                          <a:spcPct val="107000"/>
                        </a:lnSpc>
                        <a:spcAft>
                          <a:spcPts val="0"/>
                        </a:spcAft>
                      </a:pPr>
                      <a:r>
                        <a:rPr lang="ar-SA" sz="1600" dirty="0">
                          <a:effectLst/>
                        </a:rPr>
                        <a:t>الحد الأدنى                                      </a:t>
                      </a:r>
                      <a:r>
                        <a:rPr lang="ar-DZ" sz="1600" dirty="0" smtClean="0">
                          <a:effectLst/>
                        </a:rPr>
                        <a:t>                                                               </a:t>
                      </a:r>
                      <a:r>
                        <a:rPr lang="ar-SA" sz="1600" dirty="0" smtClean="0">
                          <a:effectLst/>
                        </a:rPr>
                        <a:t>    </a:t>
                      </a:r>
                      <a:r>
                        <a:rPr lang="ar-SA" sz="1600" dirty="0">
                          <a:effectLst/>
                        </a:rPr>
                        <a:t>الحد الاقصى</a:t>
                      </a:r>
                      <a:endParaRPr lang="en-US" sz="1000" dirty="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308736">
                <a:tc>
                  <a:txBody>
                    <a:bodyPr/>
                    <a:lstStyle/>
                    <a:p>
                      <a:pPr algn="justLow" rtl="1">
                        <a:lnSpc>
                          <a:spcPct val="107000"/>
                        </a:lnSpc>
                        <a:spcAft>
                          <a:spcPts val="0"/>
                        </a:spcAft>
                      </a:pPr>
                      <a:r>
                        <a:rPr lang="ar-SA" sz="16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justLow" rtl="1">
                        <a:lnSpc>
                          <a:spcPct val="107000"/>
                        </a:lnSpc>
                        <a:spcAft>
                          <a:spcPts val="0"/>
                        </a:spcAft>
                      </a:pPr>
                      <a:r>
                        <a:rPr lang="ar-SA" sz="1600">
                          <a:effectLst/>
                        </a:rPr>
                        <a:t>1</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justLow" rtl="1">
                        <a:lnSpc>
                          <a:spcPct val="107000"/>
                        </a:lnSpc>
                        <a:spcAft>
                          <a:spcPts val="0"/>
                        </a:spcAft>
                      </a:pPr>
                      <a:r>
                        <a:rPr lang="ar-SA" sz="1600">
                          <a:effectLst/>
                        </a:rPr>
                        <a:t>2</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justLow" rtl="1">
                        <a:lnSpc>
                          <a:spcPct val="107000"/>
                        </a:lnSpc>
                        <a:spcAft>
                          <a:spcPts val="0"/>
                        </a:spcAft>
                      </a:pPr>
                      <a:r>
                        <a:rPr lang="ar-SA" sz="1600" dirty="0">
                          <a:effectLst/>
                        </a:rPr>
                        <a:t>3</a:t>
                      </a:r>
                      <a:endParaRPr lang="en-US" sz="1000" dirty="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justLow" rtl="1">
                        <a:lnSpc>
                          <a:spcPct val="107000"/>
                        </a:lnSpc>
                        <a:spcAft>
                          <a:spcPts val="0"/>
                        </a:spcAft>
                      </a:pPr>
                      <a:r>
                        <a:rPr lang="ar-SA" sz="1600">
                          <a:effectLst/>
                        </a:rPr>
                        <a:t>4</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justLow" rtl="1">
                        <a:lnSpc>
                          <a:spcPct val="107000"/>
                        </a:lnSpc>
                        <a:spcAft>
                          <a:spcPts val="0"/>
                        </a:spcAft>
                      </a:pPr>
                      <a:r>
                        <a:rPr lang="ar-SA" sz="1600">
                          <a:effectLst/>
                        </a:rPr>
                        <a:t>5</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justLow" rtl="1">
                        <a:lnSpc>
                          <a:spcPct val="107000"/>
                        </a:lnSpc>
                        <a:spcAft>
                          <a:spcPts val="0"/>
                        </a:spcAft>
                      </a:pPr>
                      <a:r>
                        <a:rPr lang="ar-SA" sz="1600">
                          <a:effectLst/>
                        </a:rPr>
                        <a:t>6</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justLow" rtl="1">
                        <a:lnSpc>
                          <a:spcPct val="107000"/>
                        </a:lnSpc>
                        <a:spcAft>
                          <a:spcPts val="0"/>
                        </a:spcAft>
                      </a:pPr>
                      <a:r>
                        <a:rPr lang="ar-SA" sz="1600">
                          <a:effectLst/>
                        </a:rPr>
                        <a:t>7</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justLow" rtl="1">
                        <a:lnSpc>
                          <a:spcPct val="107000"/>
                        </a:lnSpc>
                        <a:spcAft>
                          <a:spcPts val="0"/>
                        </a:spcAft>
                      </a:pPr>
                      <a:r>
                        <a:rPr lang="ar-SA" sz="1600">
                          <a:effectLst/>
                        </a:rPr>
                        <a:t>8</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justLow" rtl="1">
                        <a:lnSpc>
                          <a:spcPct val="107000"/>
                        </a:lnSpc>
                        <a:spcAft>
                          <a:spcPts val="0"/>
                        </a:spcAft>
                      </a:pPr>
                      <a:r>
                        <a:rPr lang="ar-SA" sz="1600">
                          <a:effectLst/>
                        </a:rPr>
                        <a:t>9</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justLow" rtl="1">
                        <a:lnSpc>
                          <a:spcPct val="107000"/>
                        </a:lnSpc>
                        <a:spcAft>
                          <a:spcPts val="0"/>
                        </a:spcAft>
                      </a:pPr>
                      <a:r>
                        <a:rPr lang="ar-SA" sz="1600">
                          <a:effectLst/>
                        </a:rPr>
                        <a:t>10</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r>
              <a:tr h="308736">
                <a:tc>
                  <a:txBody>
                    <a:bodyPr/>
                    <a:lstStyle/>
                    <a:p>
                      <a:pPr algn="justLow" rtl="1">
                        <a:lnSpc>
                          <a:spcPct val="107000"/>
                        </a:lnSpc>
                        <a:spcAft>
                          <a:spcPts val="0"/>
                        </a:spcAft>
                      </a:pPr>
                      <a:r>
                        <a:rPr lang="ar-SA" sz="1600" dirty="0">
                          <a:effectLst/>
                        </a:rPr>
                        <a:t>البدني</a:t>
                      </a:r>
                      <a:endParaRPr lang="en-US" sz="1000" dirty="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justLow" rtl="1">
                        <a:lnSpc>
                          <a:spcPct val="107000"/>
                        </a:lnSpc>
                        <a:spcAft>
                          <a:spcPts val="0"/>
                        </a:spcAft>
                      </a:pPr>
                      <a:r>
                        <a:rPr lang="ar-SA" sz="16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ctr" rtl="1">
                        <a:lnSpc>
                          <a:spcPct val="107000"/>
                        </a:lnSpc>
                        <a:spcAft>
                          <a:spcPts val="0"/>
                        </a:spcAft>
                      </a:pPr>
                      <a:r>
                        <a:rPr lang="en-US" sz="1600">
                          <a:effectLst/>
                        </a:rPr>
                        <a:t>X</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ctr" rtl="1">
                        <a:lnSpc>
                          <a:spcPct val="107000"/>
                        </a:lnSpc>
                        <a:spcAft>
                          <a:spcPts val="0"/>
                        </a:spcAft>
                      </a:pPr>
                      <a:r>
                        <a:rPr lang="ar-JO" sz="1600" dirty="0">
                          <a:effectLst/>
                        </a:rPr>
                        <a:t> </a:t>
                      </a:r>
                      <a:endParaRPr lang="en-US" sz="1000" dirty="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ctr" rtl="1">
                        <a:lnSpc>
                          <a:spcPct val="107000"/>
                        </a:lnSpc>
                        <a:spcAft>
                          <a:spcPts val="0"/>
                        </a:spcAft>
                      </a:pPr>
                      <a:r>
                        <a:rPr lang="ar-SA" sz="16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ctr" rtl="1">
                        <a:lnSpc>
                          <a:spcPct val="107000"/>
                        </a:lnSpc>
                        <a:spcAft>
                          <a:spcPts val="0"/>
                        </a:spcAft>
                      </a:pPr>
                      <a:r>
                        <a:rPr lang="ar-SA" sz="16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ctr" rtl="1">
                        <a:lnSpc>
                          <a:spcPct val="107000"/>
                        </a:lnSpc>
                        <a:spcAft>
                          <a:spcPts val="0"/>
                        </a:spcAft>
                      </a:pPr>
                      <a:r>
                        <a:rPr lang="ar-SA" sz="16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ctr" rtl="1">
                        <a:lnSpc>
                          <a:spcPct val="107000"/>
                        </a:lnSpc>
                        <a:spcAft>
                          <a:spcPts val="0"/>
                        </a:spcAft>
                      </a:pPr>
                      <a:r>
                        <a:rPr lang="ar-SA" sz="16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ctr" rtl="1">
                        <a:lnSpc>
                          <a:spcPct val="107000"/>
                        </a:lnSpc>
                        <a:spcAft>
                          <a:spcPts val="0"/>
                        </a:spcAft>
                      </a:pPr>
                      <a:r>
                        <a:rPr lang="ar-SA" sz="16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ctr" rtl="1">
                        <a:lnSpc>
                          <a:spcPct val="107000"/>
                        </a:lnSpc>
                        <a:spcAft>
                          <a:spcPts val="0"/>
                        </a:spcAft>
                      </a:pPr>
                      <a:r>
                        <a:rPr lang="ar-SA" sz="16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ctr" rtl="1">
                        <a:lnSpc>
                          <a:spcPct val="107000"/>
                        </a:lnSpc>
                        <a:spcAft>
                          <a:spcPts val="0"/>
                        </a:spcAft>
                      </a:pPr>
                      <a:r>
                        <a:rPr lang="ar-SA" sz="16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r>
              <a:tr h="617472">
                <a:tc>
                  <a:txBody>
                    <a:bodyPr/>
                    <a:lstStyle/>
                    <a:p>
                      <a:pPr algn="justLow" rtl="1">
                        <a:lnSpc>
                          <a:spcPct val="107000"/>
                        </a:lnSpc>
                        <a:spcAft>
                          <a:spcPts val="0"/>
                        </a:spcAft>
                      </a:pPr>
                      <a:r>
                        <a:rPr lang="ar-SA" sz="1600" dirty="0">
                          <a:effectLst/>
                        </a:rPr>
                        <a:t>الاجتماعي</a:t>
                      </a:r>
                      <a:endParaRPr lang="en-US" sz="1000" dirty="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justLow" rtl="1">
                        <a:lnSpc>
                          <a:spcPct val="107000"/>
                        </a:lnSpc>
                        <a:spcAft>
                          <a:spcPts val="0"/>
                        </a:spcAft>
                      </a:pPr>
                      <a:r>
                        <a:rPr lang="ar-SA" sz="16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ctr" rtl="1">
                        <a:lnSpc>
                          <a:spcPct val="107000"/>
                        </a:lnSpc>
                        <a:spcAft>
                          <a:spcPts val="0"/>
                        </a:spcAft>
                      </a:pPr>
                      <a:r>
                        <a:rPr lang="ar-DZ" sz="16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ctr" rtl="1">
                        <a:lnSpc>
                          <a:spcPct val="107000"/>
                        </a:lnSpc>
                        <a:spcAft>
                          <a:spcPts val="0"/>
                        </a:spcAft>
                      </a:pPr>
                      <a:r>
                        <a:rPr lang="ar-SA" sz="1600" dirty="0">
                          <a:effectLst/>
                        </a:rPr>
                        <a:t> </a:t>
                      </a:r>
                      <a:endParaRPr lang="en-US" sz="1000" dirty="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ctr" rtl="1">
                        <a:lnSpc>
                          <a:spcPct val="107000"/>
                        </a:lnSpc>
                        <a:spcAft>
                          <a:spcPts val="0"/>
                        </a:spcAft>
                      </a:pPr>
                      <a:r>
                        <a:rPr lang="ar-SA" sz="1600" dirty="0">
                          <a:effectLst/>
                        </a:rPr>
                        <a:t> </a:t>
                      </a:r>
                      <a:endParaRPr lang="en-US" sz="1000" dirty="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ctr" rtl="1">
                        <a:lnSpc>
                          <a:spcPct val="107000"/>
                        </a:lnSpc>
                        <a:spcAft>
                          <a:spcPts val="0"/>
                        </a:spcAft>
                      </a:pPr>
                      <a:r>
                        <a:rPr lang="ar-SA" sz="16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ctr" rtl="1">
                        <a:lnSpc>
                          <a:spcPct val="107000"/>
                        </a:lnSpc>
                        <a:spcAft>
                          <a:spcPts val="0"/>
                        </a:spcAft>
                      </a:pPr>
                      <a:r>
                        <a:rPr lang="ar-SA" sz="16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ctr" rtl="1">
                        <a:lnSpc>
                          <a:spcPct val="107000"/>
                        </a:lnSpc>
                        <a:spcAft>
                          <a:spcPts val="0"/>
                        </a:spcAft>
                      </a:pPr>
                      <a:r>
                        <a:rPr lang="ar-SA" sz="16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ctr" rtl="1">
                        <a:lnSpc>
                          <a:spcPct val="107000"/>
                        </a:lnSpc>
                        <a:spcAft>
                          <a:spcPts val="0"/>
                        </a:spcAft>
                      </a:pPr>
                      <a:r>
                        <a:rPr lang="en-US" sz="1600">
                          <a:effectLst/>
                        </a:rPr>
                        <a:t>X</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ctr" rtl="1">
                        <a:lnSpc>
                          <a:spcPct val="107000"/>
                        </a:lnSpc>
                        <a:spcAft>
                          <a:spcPts val="0"/>
                        </a:spcAft>
                      </a:pPr>
                      <a:r>
                        <a:rPr lang="ar-SA" sz="16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ctr" rtl="1">
                        <a:lnSpc>
                          <a:spcPct val="107000"/>
                        </a:lnSpc>
                        <a:spcAft>
                          <a:spcPts val="0"/>
                        </a:spcAft>
                      </a:pPr>
                      <a:r>
                        <a:rPr lang="ar-JO" sz="16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r>
              <a:tr h="617472">
                <a:tc>
                  <a:txBody>
                    <a:bodyPr/>
                    <a:lstStyle/>
                    <a:p>
                      <a:pPr algn="justLow" rtl="1">
                        <a:lnSpc>
                          <a:spcPct val="107000"/>
                        </a:lnSpc>
                        <a:spcAft>
                          <a:spcPts val="0"/>
                        </a:spcAft>
                      </a:pPr>
                      <a:r>
                        <a:rPr lang="ar-SA" sz="1600">
                          <a:effectLst/>
                        </a:rPr>
                        <a:t>الانفعالي</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justLow" rtl="1">
                        <a:lnSpc>
                          <a:spcPct val="107000"/>
                        </a:lnSpc>
                        <a:spcAft>
                          <a:spcPts val="0"/>
                        </a:spcAft>
                      </a:pPr>
                      <a:r>
                        <a:rPr lang="ar-SA" sz="16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ctr" rtl="1">
                        <a:lnSpc>
                          <a:spcPct val="107000"/>
                        </a:lnSpc>
                        <a:spcAft>
                          <a:spcPts val="0"/>
                        </a:spcAft>
                      </a:pPr>
                      <a:r>
                        <a:rPr lang="ar-SA" sz="16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ctr" rtl="1">
                        <a:lnSpc>
                          <a:spcPct val="107000"/>
                        </a:lnSpc>
                        <a:spcAft>
                          <a:spcPts val="0"/>
                        </a:spcAft>
                      </a:pPr>
                      <a:r>
                        <a:rPr lang="ar-SA" sz="16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ctr" rtl="1">
                        <a:lnSpc>
                          <a:spcPct val="107000"/>
                        </a:lnSpc>
                        <a:spcAft>
                          <a:spcPts val="0"/>
                        </a:spcAft>
                      </a:pPr>
                      <a:r>
                        <a:rPr lang="ar-SA" sz="1600" dirty="0">
                          <a:effectLst/>
                        </a:rPr>
                        <a:t> </a:t>
                      </a:r>
                      <a:endParaRPr lang="en-US" sz="1000" dirty="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ctr" rtl="1">
                        <a:lnSpc>
                          <a:spcPct val="107000"/>
                        </a:lnSpc>
                        <a:spcAft>
                          <a:spcPts val="0"/>
                        </a:spcAft>
                      </a:pPr>
                      <a:r>
                        <a:rPr lang="ar-JO" sz="1600" dirty="0">
                          <a:effectLst/>
                        </a:rPr>
                        <a:t> </a:t>
                      </a:r>
                      <a:endParaRPr lang="en-US" sz="1000" dirty="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ctr" rtl="1">
                        <a:lnSpc>
                          <a:spcPct val="107000"/>
                        </a:lnSpc>
                        <a:spcAft>
                          <a:spcPts val="0"/>
                        </a:spcAft>
                      </a:pPr>
                      <a:r>
                        <a:rPr lang="en-US" sz="1600">
                          <a:effectLst/>
                        </a:rPr>
                        <a:t>X</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ctr" rtl="1">
                        <a:lnSpc>
                          <a:spcPct val="107000"/>
                        </a:lnSpc>
                        <a:spcAft>
                          <a:spcPts val="0"/>
                        </a:spcAft>
                      </a:pPr>
                      <a:r>
                        <a:rPr lang="ar-SA" sz="16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ctr" rtl="1">
                        <a:lnSpc>
                          <a:spcPct val="107000"/>
                        </a:lnSpc>
                        <a:spcAft>
                          <a:spcPts val="0"/>
                        </a:spcAft>
                      </a:pPr>
                      <a:r>
                        <a:rPr lang="ar-JO" sz="16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ctr" rtl="1">
                        <a:lnSpc>
                          <a:spcPct val="107000"/>
                        </a:lnSpc>
                        <a:spcAft>
                          <a:spcPts val="0"/>
                        </a:spcAft>
                      </a:pPr>
                      <a:r>
                        <a:rPr lang="ar-SA" sz="16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ctr" rtl="1">
                        <a:lnSpc>
                          <a:spcPct val="107000"/>
                        </a:lnSpc>
                        <a:spcAft>
                          <a:spcPts val="0"/>
                        </a:spcAft>
                      </a:pPr>
                      <a:r>
                        <a:rPr lang="ar-SA" sz="16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r>
              <a:tr h="308736">
                <a:tc>
                  <a:txBody>
                    <a:bodyPr/>
                    <a:lstStyle/>
                    <a:p>
                      <a:pPr algn="justLow" rtl="1">
                        <a:lnSpc>
                          <a:spcPct val="107000"/>
                        </a:lnSpc>
                        <a:spcAft>
                          <a:spcPts val="0"/>
                        </a:spcAft>
                      </a:pPr>
                      <a:r>
                        <a:rPr lang="ar-SA" sz="1600">
                          <a:effectLst/>
                        </a:rPr>
                        <a:t>المعرفي</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justLow" rtl="1">
                        <a:lnSpc>
                          <a:spcPct val="107000"/>
                        </a:lnSpc>
                        <a:spcAft>
                          <a:spcPts val="0"/>
                        </a:spcAft>
                      </a:pPr>
                      <a:r>
                        <a:rPr lang="ar-SA" sz="16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ctr" rtl="1">
                        <a:lnSpc>
                          <a:spcPct val="107000"/>
                        </a:lnSpc>
                        <a:spcAft>
                          <a:spcPts val="0"/>
                        </a:spcAft>
                      </a:pPr>
                      <a:r>
                        <a:rPr lang="ar-SA" sz="16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ctr" rtl="1">
                        <a:lnSpc>
                          <a:spcPct val="107000"/>
                        </a:lnSpc>
                        <a:spcAft>
                          <a:spcPts val="0"/>
                        </a:spcAft>
                      </a:pPr>
                      <a:r>
                        <a:rPr lang="en-US" sz="1600">
                          <a:effectLst/>
                        </a:rPr>
                        <a:t>X</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ctr" rtl="1">
                        <a:lnSpc>
                          <a:spcPct val="107000"/>
                        </a:lnSpc>
                        <a:spcAft>
                          <a:spcPts val="0"/>
                        </a:spcAft>
                      </a:pPr>
                      <a:r>
                        <a:rPr lang="ar-SA" sz="16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ctr" rtl="1">
                        <a:lnSpc>
                          <a:spcPct val="107000"/>
                        </a:lnSpc>
                        <a:spcAft>
                          <a:spcPts val="0"/>
                        </a:spcAft>
                      </a:pPr>
                      <a:r>
                        <a:rPr lang="ar-SA" sz="16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ctr" rtl="1">
                        <a:lnSpc>
                          <a:spcPct val="107000"/>
                        </a:lnSpc>
                        <a:spcAft>
                          <a:spcPts val="0"/>
                        </a:spcAft>
                      </a:pPr>
                      <a:r>
                        <a:rPr lang="ar-JO" sz="16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ctr" rtl="1">
                        <a:lnSpc>
                          <a:spcPct val="107000"/>
                        </a:lnSpc>
                        <a:spcAft>
                          <a:spcPts val="0"/>
                        </a:spcAft>
                      </a:pPr>
                      <a:r>
                        <a:rPr lang="ar-SA" sz="16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ctr" rtl="1">
                        <a:lnSpc>
                          <a:spcPct val="107000"/>
                        </a:lnSpc>
                        <a:spcAft>
                          <a:spcPts val="0"/>
                        </a:spcAft>
                      </a:pPr>
                      <a:r>
                        <a:rPr lang="ar-SA" sz="16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ctr" rtl="1">
                        <a:lnSpc>
                          <a:spcPct val="107000"/>
                        </a:lnSpc>
                        <a:spcAft>
                          <a:spcPts val="0"/>
                        </a:spcAft>
                      </a:pPr>
                      <a:r>
                        <a:rPr lang="ar-SA" sz="1600">
                          <a:effectLst/>
                        </a:rPr>
                        <a:t> </a:t>
                      </a:r>
                      <a:endParaRPr lang="en-US" sz="100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c>
                  <a:txBody>
                    <a:bodyPr/>
                    <a:lstStyle/>
                    <a:p>
                      <a:pPr algn="ctr" rtl="1">
                        <a:lnSpc>
                          <a:spcPct val="107000"/>
                        </a:lnSpc>
                        <a:spcAft>
                          <a:spcPts val="0"/>
                        </a:spcAft>
                      </a:pPr>
                      <a:r>
                        <a:rPr lang="ar-SA" sz="1600" dirty="0">
                          <a:effectLst/>
                        </a:rPr>
                        <a:t> </a:t>
                      </a:r>
                      <a:endParaRPr lang="en-US" sz="1000" dirty="0">
                        <a:effectLst/>
                        <a:latin typeface="Times New Roman" panose="02020603050405020304" pitchFamily="18" charset="0"/>
                        <a:ea typeface="Times New Roman" panose="02020603050405020304" pitchFamily="18" charset="0"/>
                        <a:cs typeface="Traditional Arabic" panose="02010000000000000000" pitchFamily="2" charset="-78"/>
                      </a:endParaRPr>
                    </a:p>
                  </a:txBody>
                  <a:tcPr marL="68580" marR="68580" marT="0" marB="0" anchor="ctr"/>
                </a:tc>
              </a:tr>
            </a:tbl>
          </a:graphicData>
        </a:graphic>
      </p:graphicFrame>
    </p:spTree>
    <p:extLst>
      <p:ext uri="{BB962C8B-B14F-4D97-AF65-F5344CB8AC3E}">
        <p14:creationId xmlns:p14="http://schemas.microsoft.com/office/powerpoint/2010/main" val="1464621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987796" y="257908"/>
            <a:ext cx="8915400" cy="6729046"/>
          </a:xfrm>
        </p:spPr>
        <p:txBody>
          <a:bodyPr>
            <a:normAutofit lnSpcReduction="10000"/>
          </a:bodyPr>
          <a:lstStyle/>
          <a:p>
            <a:r>
              <a:rPr lang="ar-SA" dirty="0" smtClean="0"/>
              <a:t>*</a:t>
            </a:r>
            <a:r>
              <a:rPr lang="ar-SA" dirty="0" err="1" smtClean="0"/>
              <a:t>دراسه</a:t>
            </a:r>
            <a:r>
              <a:rPr lang="ar-SA" dirty="0"/>
              <a:t> بعنوان </a:t>
            </a:r>
            <a:r>
              <a:rPr lang="ar-SA" dirty="0" smtClean="0"/>
              <a:t> (</a:t>
            </a:r>
            <a:r>
              <a:rPr lang="ar-SA" sz="2000" dirty="0">
                <a:solidFill>
                  <a:srgbClr val="FF0000"/>
                </a:solidFill>
              </a:rPr>
              <a:t>أثر استخدام ثلاثة أساليب تدريسية الأمري و التدريبي و التبادلي على تعلم مهارة التمرير في الكرة </a:t>
            </a:r>
            <a:r>
              <a:rPr lang="ar-SA" sz="2000" dirty="0" smtClean="0">
                <a:solidFill>
                  <a:srgbClr val="FF0000"/>
                </a:solidFill>
              </a:rPr>
              <a:t>الطائرة </a:t>
            </a:r>
            <a:r>
              <a:rPr lang="ar-SA" dirty="0" smtClean="0"/>
              <a:t>).</a:t>
            </a:r>
          </a:p>
          <a:p>
            <a:r>
              <a:rPr lang="ar-SA" dirty="0"/>
              <a:t> </a:t>
            </a:r>
            <a:r>
              <a:rPr lang="ar-SA" dirty="0" smtClean="0"/>
              <a:t>المؤلف : أحمد أمين محمد عكور .</a:t>
            </a:r>
          </a:p>
          <a:p>
            <a:r>
              <a:rPr lang="ar-SA" dirty="0" smtClean="0"/>
              <a:t>عام النشر :  ( 2016  )  جامعه مؤته .</a:t>
            </a:r>
          </a:p>
          <a:p>
            <a:r>
              <a:rPr lang="ar-SA" dirty="0"/>
              <a:t>هدفت الدراسة التعرف إلى أثر ثلاثة أساليب </a:t>
            </a:r>
            <a:r>
              <a:rPr lang="ar-SA" dirty="0" err="1"/>
              <a:t>تدريسة</a:t>
            </a:r>
            <a:r>
              <a:rPr lang="ar-SA" dirty="0"/>
              <a:t> (الأمري والتدريبي والتبادلي) في تعلـم مهارة التمرير من الأسفل والأعلى والخلف بكرة الطائرة ، وكذلك الكشف عن أفضل الأسـاليب التدريسية (ألأمري والتدريبي والتبادلي) في تعلم مهارة التمرير وبأنواعه الثلاثة المختلفة بكـرة الطائرة، وتم استخدام المنهج التجريبي على عينة مكونة من (36 (طالبا من الذكور مقسمين إلـى ثلاثة مجموعات تضم كل مجموعة (12 (طالبا من طلبة كلية التربيـة الرياضـية فـي جامعـة اليرموك، المسجلين لمساق تعلم الكرة الطائرة، وتوصلت نتائج الدراسة إلى أن لكـلا الأسـلوبين (التدريبي والتبادلي) بالغ الأثر في تعلم مهارة التمرير بالكرة الطائرة، وكـذلك أن تعلـم مهـارة التمرير من الأسفل ومن الأعلى كانت لصالح الأسلوب التبادلي بالكرة أما مهارة التمرير للخلـف بكرة الطائرة فكانت لصالح الأسلوب التدريبي. </a:t>
            </a:r>
            <a:endParaRPr lang="ar-SA" dirty="0" smtClean="0"/>
          </a:p>
          <a:p>
            <a:r>
              <a:rPr lang="ar-SA" u="sng" dirty="0"/>
              <a:t>أهمية الدراسة: </a:t>
            </a:r>
            <a:endParaRPr lang="ar-SA" u="sng" dirty="0" smtClean="0"/>
          </a:p>
          <a:p>
            <a:pPr marL="0" indent="0">
              <a:buNone/>
            </a:pPr>
            <a:r>
              <a:rPr lang="ar-SA" dirty="0" smtClean="0"/>
              <a:t>تكمن </a:t>
            </a:r>
            <a:r>
              <a:rPr lang="ar-SA" dirty="0"/>
              <a:t>أهمية الدراسة في تحديد النقاط التالية: </a:t>
            </a:r>
            <a:endParaRPr lang="ar-SA" dirty="0" smtClean="0"/>
          </a:p>
          <a:p>
            <a:pPr marL="0" indent="0">
              <a:buNone/>
            </a:pPr>
            <a:r>
              <a:rPr lang="ar-SA" dirty="0" smtClean="0"/>
              <a:t>1 </a:t>
            </a:r>
            <a:r>
              <a:rPr lang="ar-SA" dirty="0"/>
              <a:t>-إن أسلوب التدريس التبادلي والتدريبي جعلت من الطالب المتعلم محور العملية التعليمية حيث يكتشف ويبحث وينفذ المهارة المطلوبة باقتصادية وكفاءة عالية</a:t>
            </a:r>
            <a:r>
              <a:rPr lang="ar-SA" dirty="0" smtClean="0"/>
              <a:t>.</a:t>
            </a:r>
          </a:p>
          <a:p>
            <a:pPr marL="0" indent="0">
              <a:buNone/>
            </a:pPr>
            <a:r>
              <a:rPr lang="ar-SA" dirty="0" smtClean="0"/>
              <a:t> </a:t>
            </a:r>
            <a:r>
              <a:rPr lang="ar-SA" dirty="0"/>
              <a:t>2 -تسهم الأساليب التدريسية في تطوير التعلم </a:t>
            </a:r>
            <a:r>
              <a:rPr lang="ar-SA" dirty="0" err="1"/>
              <a:t>المهاري</a:t>
            </a:r>
            <a:r>
              <a:rPr lang="ar-SA" dirty="0"/>
              <a:t> للمتعلمين مما تتيح للطالب مبدأ الحـوار والمناقشة والتفكير مع زملائه الطلبة ومع المدرس مما يساعد على تطوير شخصيته وتجعلـه قائدا في المستقبل</a:t>
            </a:r>
            <a:r>
              <a:rPr lang="ar-SA" dirty="0" smtClean="0"/>
              <a:t>.</a:t>
            </a:r>
          </a:p>
          <a:p>
            <a:pPr marL="0" indent="0">
              <a:buNone/>
            </a:pPr>
            <a:endParaRPr lang="ar-SA" dirty="0" smtClean="0"/>
          </a:p>
          <a:p>
            <a:endParaRPr lang="ar-SA" dirty="0"/>
          </a:p>
        </p:txBody>
      </p:sp>
    </p:spTree>
    <p:extLst>
      <p:ext uri="{BB962C8B-B14F-4D97-AF65-F5344CB8AC3E}">
        <p14:creationId xmlns:p14="http://schemas.microsoft.com/office/powerpoint/2010/main" val="608014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06062" y="155187"/>
            <a:ext cx="10996247" cy="1280890"/>
          </a:xfrm>
        </p:spPr>
        <p:txBody>
          <a:bodyPr/>
          <a:lstStyle/>
          <a:p>
            <a:r>
              <a:rPr lang="ar-SA" dirty="0" smtClean="0">
                <a:solidFill>
                  <a:srgbClr val="C00000"/>
                </a:solidFill>
                <a:latin typeface="Courier New" pitchFamily="49" charset="0"/>
                <a:cs typeface="Courier New" pitchFamily="49" charset="0"/>
              </a:rPr>
              <a:t>نبذه عن نظريه الطيف </a:t>
            </a:r>
            <a:r>
              <a:rPr lang="ar-SA" dirty="0" err="1" smtClean="0">
                <a:solidFill>
                  <a:srgbClr val="C00000"/>
                </a:solidFill>
                <a:latin typeface="Courier New" pitchFamily="49" charset="0"/>
                <a:cs typeface="Courier New" pitchFamily="49" charset="0"/>
              </a:rPr>
              <a:t>لموسكا</a:t>
            </a:r>
            <a:r>
              <a:rPr lang="ar-SA" dirty="0" smtClean="0">
                <a:solidFill>
                  <a:srgbClr val="C00000"/>
                </a:solidFill>
                <a:latin typeface="Courier New" pitchFamily="49" charset="0"/>
                <a:cs typeface="Courier New" pitchFamily="49" charset="0"/>
              </a:rPr>
              <a:t> </a:t>
            </a:r>
            <a:r>
              <a:rPr lang="ar-SA" dirty="0" err="1" smtClean="0">
                <a:solidFill>
                  <a:srgbClr val="C00000"/>
                </a:solidFill>
                <a:latin typeface="Courier New" pitchFamily="49" charset="0"/>
                <a:cs typeface="Courier New" pitchFamily="49" charset="0"/>
              </a:rPr>
              <a:t>موستن</a:t>
            </a:r>
            <a:r>
              <a:rPr lang="ar-SA" dirty="0" smtClean="0">
                <a:solidFill>
                  <a:srgbClr val="C00000"/>
                </a:solidFill>
                <a:latin typeface="Courier New" pitchFamily="49" charset="0"/>
                <a:cs typeface="Courier New" pitchFamily="49" charset="0"/>
              </a:rPr>
              <a:t>(1966)</a:t>
            </a:r>
            <a:endParaRPr lang="ar-SA"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42710" y="1805597"/>
            <a:ext cx="3263533" cy="2426433"/>
          </a:xfrm>
        </p:spPr>
      </p:pic>
      <p:sp>
        <p:nvSpPr>
          <p:cNvPr id="5" name="مستطيل 4"/>
          <p:cNvSpPr/>
          <p:nvPr/>
        </p:nvSpPr>
        <p:spPr>
          <a:xfrm>
            <a:off x="2086708" y="4396154"/>
            <a:ext cx="3575539" cy="5040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a:t>موسكا </a:t>
            </a:r>
            <a:r>
              <a:rPr lang="ar-SA" b="1" dirty="0" err="1"/>
              <a:t>موستن</a:t>
            </a:r>
            <a:r>
              <a:rPr lang="ar-SA" b="1" dirty="0"/>
              <a:t>   </a:t>
            </a:r>
            <a:r>
              <a:rPr lang="ar-SA" dirty="0"/>
              <a:t>1925 -1994 م </a:t>
            </a:r>
            <a:endParaRPr lang="ar-SA" dirty="0"/>
          </a:p>
        </p:txBody>
      </p:sp>
      <p:sp>
        <p:nvSpPr>
          <p:cNvPr id="6" name="مستطيل 5"/>
          <p:cNvSpPr/>
          <p:nvPr/>
        </p:nvSpPr>
        <p:spPr>
          <a:xfrm>
            <a:off x="6998677" y="1588477"/>
            <a:ext cx="4865077" cy="376896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هو عالم امريكي يهودي تبنى نظريه الطيف , وقام بمحاوله نشرها وقد تمت محاربته  في أول الامر , ولاكن  تبين بعد مده نجاح مخرجات هذه </a:t>
            </a:r>
            <a:r>
              <a:rPr lang="ar-SA" dirty="0" err="1" smtClean="0">
                <a:solidFill>
                  <a:schemeClr val="tx1"/>
                </a:solidFill>
              </a:rPr>
              <a:t>النظريه</a:t>
            </a:r>
            <a:r>
              <a:rPr lang="ar-SA" dirty="0" smtClean="0">
                <a:solidFill>
                  <a:schemeClr val="tx1"/>
                </a:solidFill>
              </a:rPr>
              <a:t> .وقد طلب موسكا من الباحثين البحث والتوسع في أساليب التدريس في التربية البدنية .</a:t>
            </a:r>
          </a:p>
          <a:p>
            <a:pPr algn="ctr"/>
            <a:r>
              <a:rPr lang="ar-SA" dirty="0">
                <a:solidFill>
                  <a:schemeClr val="tx1"/>
                </a:solidFill>
              </a:rPr>
              <a:t> </a:t>
            </a:r>
            <a:r>
              <a:rPr lang="ar-SA" dirty="0" smtClean="0">
                <a:solidFill>
                  <a:schemeClr val="tx1"/>
                </a:solidFill>
              </a:rPr>
              <a:t>وهي تقوم على :</a:t>
            </a:r>
            <a:endParaRPr lang="ar-SA" dirty="0">
              <a:solidFill>
                <a:schemeClr val="tx1"/>
              </a:solidFill>
            </a:endParaRPr>
          </a:p>
        </p:txBody>
      </p:sp>
    </p:spTree>
    <p:extLst>
      <p:ext uri="{BB962C8B-B14F-4D97-AF65-F5344CB8AC3E}">
        <p14:creationId xmlns:p14="http://schemas.microsoft.com/office/powerpoint/2010/main" val="41648584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706442" y="187569"/>
            <a:ext cx="8915400" cy="6424246"/>
          </a:xfrm>
        </p:spPr>
        <p:txBody>
          <a:bodyPr/>
          <a:lstStyle/>
          <a:p>
            <a:pPr marL="0" indent="0">
              <a:buNone/>
            </a:pPr>
            <a:r>
              <a:rPr lang="ar-SA" dirty="0"/>
              <a:t> </a:t>
            </a:r>
            <a:endParaRPr lang="ar-SA" dirty="0" smtClean="0"/>
          </a:p>
          <a:p>
            <a:pPr marL="0" indent="0">
              <a:buNone/>
            </a:pPr>
            <a:r>
              <a:rPr lang="ar-SA" dirty="0" smtClean="0"/>
              <a:t>3-العمل </a:t>
            </a:r>
            <a:r>
              <a:rPr lang="ar-SA" dirty="0"/>
              <a:t>على تطوير البرامج التعليمية وتعديلها بما يتناسب مع حاجـات وميـول الطلبـة مـع ضرورة تقديم التغذية الراجعة باستمرار وتعديل الأخطاء التي يقع بها المتعلم أول بأول. </a:t>
            </a:r>
            <a:endParaRPr lang="ar-SA" dirty="0" smtClean="0"/>
          </a:p>
          <a:p>
            <a:pPr marL="0" indent="0">
              <a:buNone/>
            </a:pPr>
            <a:r>
              <a:rPr lang="ar-SA" dirty="0"/>
              <a:t>4 -وضع برنامج تعليمي ملائم لعينة الدراسة وتوزيع الوحدات التعليمية وفـق أسـس علميـة صحيحة من خلال تنمية مهارات التفكير لدى الطلبة والاعتماد على الأساليب التدريسية في تعلم مهارة التمرير بالكرة الطائرة</a:t>
            </a:r>
            <a:r>
              <a:rPr lang="ar-SA" dirty="0" smtClean="0"/>
              <a:t>.</a:t>
            </a:r>
          </a:p>
          <a:p>
            <a:pPr marL="0" indent="0">
              <a:buNone/>
            </a:pPr>
            <a:r>
              <a:rPr lang="ar-SA" dirty="0" smtClean="0"/>
              <a:t> </a:t>
            </a:r>
            <a:r>
              <a:rPr lang="ar-SA" dirty="0"/>
              <a:t>5 -تطوير فاعلية تدريس مساق تعليم الكرة الطائرة في تحقيق الأهداف </a:t>
            </a:r>
            <a:r>
              <a:rPr lang="ar-SA" dirty="0" err="1"/>
              <a:t>المهاريـة</a:t>
            </a:r>
            <a:r>
              <a:rPr lang="ar-SA" dirty="0"/>
              <a:t> والمعرفيـة والوجدانية والسلوكية إذ تمكن الطلبة من التعرف على الأساليب التدريسية بدلا من الاعتماد على الطرق التقليدية وإجراء المقارنة بينهم. </a:t>
            </a:r>
            <a:endParaRPr lang="ar-SA" dirty="0" smtClean="0"/>
          </a:p>
          <a:p>
            <a:pPr marL="0" indent="0">
              <a:buNone/>
            </a:pPr>
            <a:endParaRPr lang="ar-SA" dirty="0"/>
          </a:p>
          <a:p>
            <a:r>
              <a:rPr lang="ar-SA" u="sng" dirty="0"/>
              <a:t>أهداف الدراسة: </a:t>
            </a:r>
            <a:endParaRPr lang="ar-SA" u="sng" dirty="0" smtClean="0"/>
          </a:p>
          <a:p>
            <a:pPr marL="0" indent="0">
              <a:buNone/>
            </a:pPr>
            <a:r>
              <a:rPr lang="ar-SA" dirty="0" smtClean="0"/>
              <a:t>هدفت </a:t>
            </a:r>
            <a:r>
              <a:rPr lang="ar-SA" dirty="0"/>
              <a:t>الدراسة التعرف إلى: </a:t>
            </a:r>
            <a:endParaRPr lang="ar-SA" dirty="0" smtClean="0"/>
          </a:p>
          <a:p>
            <a:pPr marL="0" indent="0">
              <a:buNone/>
            </a:pPr>
            <a:r>
              <a:rPr lang="ar-SA" dirty="0" smtClean="0"/>
              <a:t>أولا</a:t>
            </a:r>
            <a:r>
              <a:rPr lang="ar-SA" dirty="0"/>
              <a:t>: أثر الأساليب التدريسية الثلاثة الأمري والتدريبي والتبادلي على تعلم مهارة التمريـر مـن أسفل وأعلى وللخلف بالكرة الطائرة لدى طلاب كلية التربية الرياضية في جامعة اليرموك</a:t>
            </a:r>
            <a:r>
              <a:rPr lang="ar-SA" dirty="0" smtClean="0"/>
              <a:t>.</a:t>
            </a:r>
          </a:p>
          <a:p>
            <a:pPr marL="0" indent="0">
              <a:buNone/>
            </a:pPr>
            <a:r>
              <a:rPr lang="ar-SA" dirty="0" smtClean="0"/>
              <a:t> </a:t>
            </a:r>
            <a:r>
              <a:rPr lang="ar-SA" dirty="0"/>
              <a:t>ثانيا: الفروق في أثر الأساليب التدريسية الثلاثة الأمري والتدريبي والتبادلي على تعلـم مهـارة التمرير من أسفل وأعلى وللخلف بالكرة الطائرة لدى طلاب كلية التربيـة الرياضـية فـي جامعة اليرموك. </a:t>
            </a:r>
          </a:p>
        </p:txBody>
      </p:sp>
    </p:spTree>
    <p:extLst>
      <p:ext uri="{BB962C8B-B14F-4D97-AF65-F5344CB8AC3E}">
        <p14:creationId xmlns:p14="http://schemas.microsoft.com/office/powerpoint/2010/main" val="25444589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1"/>
          <p:cNvSpPr>
            <a:spLocks noGrp="1"/>
          </p:cNvSpPr>
          <p:nvPr>
            <p:ph idx="1"/>
          </p:nvPr>
        </p:nvSpPr>
        <p:spPr>
          <a:xfrm>
            <a:off x="2589212" y="175846"/>
            <a:ext cx="8915400" cy="6459416"/>
          </a:xfrm>
        </p:spPr>
        <p:txBody>
          <a:bodyPr>
            <a:normAutofit/>
          </a:bodyPr>
          <a:lstStyle/>
          <a:p>
            <a:r>
              <a:rPr lang="ar-SA" u="sng" dirty="0"/>
              <a:t>الاستنتاجات</a:t>
            </a:r>
            <a:r>
              <a:rPr lang="ar-SA" u="sng" dirty="0" smtClean="0"/>
              <a:t>:</a:t>
            </a:r>
          </a:p>
          <a:p>
            <a:pPr marL="0" indent="0">
              <a:buNone/>
            </a:pPr>
            <a:r>
              <a:rPr lang="ar-SA" dirty="0" smtClean="0"/>
              <a:t>1 </a:t>
            </a:r>
            <a:r>
              <a:rPr lang="ar-SA" dirty="0"/>
              <a:t>.إن استخدام الأساليب التدريسية (التبادلي والتدريبي) لها دور إيجابي في تعلم مهارة التمرير من الأسفل ومن الأعلى ومن الخلف بكرة الطائرة</a:t>
            </a:r>
            <a:r>
              <a:rPr lang="ar-SA" dirty="0" smtClean="0"/>
              <a:t>.</a:t>
            </a:r>
          </a:p>
          <a:p>
            <a:pPr marL="0" indent="0">
              <a:buNone/>
            </a:pPr>
            <a:r>
              <a:rPr lang="ar-SA" dirty="0" smtClean="0"/>
              <a:t> </a:t>
            </a:r>
            <a:r>
              <a:rPr lang="ar-SA" dirty="0"/>
              <a:t>2 .إن الأسلوب التبادلي أكثر ملاءمة في تعلم مهارة التمرير من الأسفل ومن الأعلـى بكـرة الطائرة عن الأسلوب التدريبي</a:t>
            </a:r>
            <a:r>
              <a:rPr lang="ar-SA" dirty="0" smtClean="0"/>
              <a:t>.</a:t>
            </a:r>
          </a:p>
          <a:p>
            <a:pPr marL="0" indent="0">
              <a:buNone/>
            </a:pPr>
            <a:r>
              <a:rPr lang="ar-SA" dirty="0" smtClean="0"/>
              <a:t> </a:t>
            </a:r>
            <a:r>
              <a:rPr lang="ar-SA" dirty="0"/>
              <a:t>3 .أن الأسلوب التدريبي لتعلم مهارة التمرير للخلف أكثر ملاءمة من الأسلوب التبادلي بكـرة الطائرة. </a:t>
            </a:r>
            <a:endParaRPr lang="ar-SA" dirty="0" smtClean="0"/>
          </a:p>
          <a:p>
            <a:pPr marL="0" indent="0">
              <a:buNone/>
            </a:pPr>
            <a:r>
              <a:rPr lang="ar-SA" dirty="0" smtClean="0"/>
              <a:t>4 . تنوع </a:t>
            </a:r>
            <a:r>
              <a:rPr lang="ar-SA" dirty="0"/>
              <a:t>أساليب التدريس يقود إلى تثبيت التعزيز الإيجابي للمتعلمين وتتيح حرية ممارسة الأداء ومعرفة الواجـب الحركي المراد تعلمه بداخل الوحدة التعليمية عن طريق ورقة الواجبـات والتمـارين الخاصـة بالمهارة المعني تعلمها. </a:t>
            </a:r>
            <a:endParaRPr lang="ar-SA" dirty="0" smtClean="0"/>
          </a:p>
          <a:p>
            <a:pPr marL="0" indent="0">
              <a:buNone/>
            </a:pPr>
            <a:r>
              <a:rPr lang="ar-SA" dirty="0"/>
              <a:t>5 . </a:t>
            </a:r>
            <a:r>
              <a:rPr lang="ar-SA" dirty="0" smtClean="0"/>
              <a:t>ان </a:t>
            </a:r>
            <a:r>
              <a:rPr lang="ar-SA" dirty="0"/>
              <a:t>استخدام الأساليب التدريـسية تحـث الطلبـة علـى الاكتشاف في تنمية القدرات البدنية </a:t>
            </a:r>
            <a:r>
              <a:rPr lang="ar-SA" dirty="0" err="1"/>
              <a:t>والمهارية</a:t>
            </a:r>
            <a:r>
              <a:rPr lang="ar-SA" dirty="0"/>
              <a:t> وتنشيط التفكير الإبداعي لديهم بأن لا يكون التعليم مكررا بعيدا عن المألوف ويجب ربط التفكير بالتعلم عن طريق تحليـل الحركـة إلـى أجـزاء متسلسلة يسهل من العملية </a:t>
            </a:r>
            <a:r>
              <a:rPr lang="ar-SA" dirty="0" smtClean="0"/>
              <a:t>التعليمية.</a:t>
            </a:r>
          </a:p>
          <a:p>
            <a:pPr marL="0" indent="0">
              <a:buNone/>
            </a:pPr>
            <a:r>
              <a:rPr lang="ar-SA" dirty="0"/>
              <a:t>6 . أن لكلا الأسلوبين التدريبي والتبادلي وتنوعهما يساهم بـالمتعلم فـي تصحيح الأخطاء بنفسه أو من قبل زملائه ومعرفة مدى التقدم فضلا عن تقييم الأداء وأن المتعلم يكون مشاركا ومسؤولا بالتعلم داخل الوحدة التعليمية بدلا من أن كان مجرد مستقبل ومقلدا ممـا يزيد من قدرة اهتمام المتعلمين وتجعلهم محورا للعلمية التعليمية وتحترم آرائهم وتشجيعهم علـى تعلم الأداء </a:t>
            </a:r>
            <a:r>
              <a:rPr lang="ar-SA" dirty="0" err="1"/>
              <a:t>المهاري</a:t>
            </a:r>
            <a:r>
              <a:rPr lang="ar-SA" dirty="0"/>
              <a:t> باقتصادية عالية. </a:t>
            </a:r>
          </a:p>
          <a:p>
            <a:pPr marL="0" indent="0">
              <a:buNone/>
            </a:pPr>
            <a:endParaRPr lang="ar-SA" dirty="0"/>
          </a:p>
        </p:txBody>
      </p:sp>
    </p:spTree>
    <p:extLst>
      <p:ext uri="{BB962C8B-B14F-4D97-AF65-F5344CB8AC3E}">
        <p14:creationId xmlns:p14="http://schemas.microsoft.com/office/powerpoint/2010/main" val="501225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2589213" y="398463"/>
            <a:ext cx="8915400" cy="5513387"/>
          </a:xfrm>
        </p:spPr>
        <p:txBody>
          <a:bodyPr/>
          <a:lstStyle/>
          <a:p>
            <a:r>
              <a:rPr lang="ar-SA" u="sng" dirty="0"/>
              <a:t>التوصيات:</a:t>
            </a:r>
          </a:p>
          <a:p>
            <a:pPr marL="0" indent="0">
              <a:buNone/>
            </a:pPr>
            <a:r>
              <a:rPr lang="ar-SA" dirty="0"/>
              <a:t> 1 -الاهتمام بالأساليب التدريسية وخاصة الأسلوب التدريسي التبـادلي التـدريبي فـي تعلـم المهارات الأساسية بكرة الطائرة.</a:t>
            </a:r>
          </a:p>
          <a:p>
            <a:pPr marL="0" indent="0">
              <a:buNone/>
            </a:pPr>
            <a:r>
              <a:rPr lang="ar-SA" dirty="0"/>
              <a:t> 2 -إجراء دراسات وأبحاث تبين مدى فاعلية الأساليب التدريسية في تعلم مهارات أخرى بالكرة الطائرة وعلى فعاليات أخرى. </a:t>
            </a:r>
            <a:endParaRPr lang="ar-SA" dirty="0" smtClean="0"/>
          </a:p>
          <a:p>
            <a:pPr marL="0" indent="0">
              <a:buNone/>
            </a:pPr>
            <a:endParaRPr lang="ar-SA" dirty="0"/>
          </a:p>
          <a:p>
            <a:endParaRPr lang="ar-SA" dirty="0"/>
          </a:p>
        </p:txBody>
      </p:sp>
    </p:spTree>
    <p:extLst>
      <p:ext uri="{BB962C8B-B14F-4D97-AF65-F5344CB8AC3E}">
        <p14:creationId xmlns:p14="http://schemas.microsoft.com/office/powerpoint/2010/main" val="22041609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70184" y="152400"/>
            <a:ext cx="10250244" cy="4079631"/>
          </a:xfrm>
        </p:spPr>
        <p:txBody>
          <a:bodyPr>
            <a:normAutofit/>
          </a:bodyPr>
          <a:lstStyle/>
          <a:p>
            <a:pPr algn="r"/>
            <a:r>
              <a:rPr lang="ar-SA" sz="3200" dirty="0" smtClean="0"/>
              <a:t>المراجع :</a:t>
            </a:r>
            <a:br>
              <a:rPr lang="ar-SA" sz="3200" dirty="0" smtClean="0"/>
            </a:br>
            <a:r>
              <a:rPr lang="ar-SA" sz="3200" dirty="0" smtClean="0"/>
              <a:t/>
            </a:r>
            <a:br>
              <a:rPr lang="ar-SA" sz="3200" dirty="0" smtClean="0"/>
            </a:br>
            <a:r>
              <a:rPr lang="ar-SA" sz="3200" dirty="0" smtClean="0"/>
              <a:t>1_مناهج </a:t>
            </a:r>
            <a:r>
              <a:rPr lang="ar-SA" sz="3200" dirty="0" err="1" smtClean="0"/>
              <a:t>وإستراتيجيات</a:t>
            </a:r>
            <a:r>
              <a:rPr lang="ar-SA" sz="3200" dirty="0" smtClean="0"/>
              <a:t> معاصره في تدريس التربية البدنية ,د صادق الحايك (2017 )</a:t>
            </a:r>
            <a:br>
              <a:rPr lang="ar-SA" sz="3200" dirty="0" smtClean="0"/>
            </a:br>
            <a:r>
              <a:rPr lang="ar-SA" sz="3200" dirty="0" smtClean="0"/>
              <a:t>2_طرق تدريس التربية البدنية ,د زينب عمر و د غاده جلال (2008 ) </a:t>
            </a:r>
            <a:r>
              <a:rPr lang="ar-SA" sz="3200" dirty="0" smtClean="0"/>
              <a:t>.</a:t>
            </a:r>
            <a:br>
              <a:rPr lang="ar-SA" sz="3200" dirty="0" smtClean="0"/>
            </a:br>
            <a:r>
              <a:rPr lang="ar-SA" sz="3200" dirty="0" smtClean="0"/>
              <a:t>3 _أساسيات التدريس في التربية البدنية , د إسماعيل </a:t>
            </a:r>
            <a:r>
              <a:rPr lang="ar-SA" sz="3200" dirty="0" err="1" smtClean="0"/>
              <a:t>عبدزيد</a:t>
            </a:r>
            <a:r>
              <a:rPr lang="ar-SA" sz="3200" dirty="0" smtClean="0"/>
              <a:t> , د عماد راضي (2016 )</a:t>
            </a:r>
            <a:endParaRPr lang="ar-SA" sz="3200" dirty="0"/>
          </a:p>
        </p:txBody>
      </p:sp>
    </p:spTree>
    <p:extLst>
      <p:ext uri="{BB962C8B-B14F-4D97-AF65-F5344CB8AC3E}">
        <p14:creationId xmlns:p14="http://schemas.microsoft.com/office/powerpoint/2010/main" val="27904979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964352" y="486509"/>
            <a:ext cx="8915399" cy="1213338"/>
          </a:xfrm>
        </p:spPr>
        <p:txBody>
          <a:bodyPr/>
          <a:lstStyle/>
          <a:p>
            <a:r>
              <a:rPr lang="ar-SA" b="1" cap="all" dirty="0">
                <a:ln w="0"/>
                <a:solidFill>
                  <a:srgbClr val="002060"/>
                </a:solidFill>
                <a:effectLst>
                  <a:reflection blurRad="12700" stA="50000" endPos="50000" dist="5000" dir="5400000" sy="-100000" rotWithShape="0"/>
                </a:effectLst>
              </a:rPr>
              <a:t>شكراً لحسن استماعكم</a:t>
            </a:r>
            <a:endParaRPr lang="ar-SA" dirty="0"/>
          </a:p>
        </p:txBody>
      </p:sp>
      <p:sp>
        <p:nvSpPr>
          <p:cNvPr id="3" name="عنوان فرعي 2"/>
          <p:cNvSpPr>
            <a:spLocks noGrp="1"/>
          </p:cNvSpPr>
          <p:nvPr>
            <p:ph type="subTitle" idx="1"/>
          </p:nvPr>
        </p:nvSpPr>
        <p:spPr/>
        <p:txBody>
          <a:bodyPr/>
          <a:lstStyle/>
          <a:p>
            <a:endParaRPr lang="ar-SA"/>
          </a:p>
        </p:txBody>
      </p:sp>
    </p:spTree>
    <p:extLst>
      <p:ext uri="{BB962C8B-B14F-4D97-AF65-F5344CB8AC3E}">
        <p14:creationId xmlns:p14="http://schemas.microsoft.com/office/powerpoint/2010/main" val="4079569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صورة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893" y="93784"/>
            <a:ext cx="7431538" cy="6588369"/>
          </a:xfrm>
          <a:prstGeom prst="rect">
            <a:avLst/>
          </a:prstGeom>
        </p:spPr>
      </p:pic>
    </p:spTree>
    <p:extLst>
      <p:ext uri="{BB962C8B-B14F-4D97-AF65-F5344CB8AC3E}">
        <p14:creationId xmlns:p14="http://schemas.microsoft.com/office/powerpoint/2010/main" val="28757027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41232" y="389648"/>
            <a:ext cx="10308858" cy="6011152"/>
          </a:xfrm>
        </p:spPr>
        <p:txBody>
          <a:bodyPr>
            <a:normAutofit fontScale="90000"/>
          </a:bodyPr>
          <a:lstStyle/>
          <a:p>
            <a:pPr algn="r"/>
            <a:r>
              <a:rPr lang="ar-SA" sz="2400" dirty="0" smtClean="0"/>
              <a:t>*يعتبر من أفضل التصنيفات حيث وصف الطيف عدة أساليب تزود المعلمين بمعرفة عن الأدوار </a:t>
            </a:r>
            <a:r>
              <a:rPr lang="ar-SA" sz="2400" dirty="0" err="1" smtClean="0"/>
              <a:t>الملقاه</a:t>
            </a:r>
            <a:r>
              <a:rPr lang="ar-SA" sz="2400" dirty="0" smtClean="0"/>
              <a:t> على عاتق المعلم والمتعلم والأهداف التي يمكن  تحقيقها مع كل أسلوب .</a:t>
            </a:r>
            <a:br>
              <a:rPr lang="ar-SA" sz="2400" dirty="0" smtClean="0"/>
            </a:br>
            <a:r>
              <a:rPr lang="ar-SA" sz="2400" dirty="0" smtClean="0"/>
              <a:t/>
            </a:r>
            <a:br>
              <a:rPr lang="ar-SA" sz="2400" dirty="0" smtClean="0"/>
            </a:br>
            <a:r>
              <a:rPr lang="ar-SA" sz="2400" dirty="0" smtClean="0"/>
              <a:t>* كما أنه يسمح للمعلمين بالانتقال خلال الطيف كما يرغبون ليتناسب لك التنوع في الطلبة , </a:t>
            </a:r>
            <a:r>
              <a:rPr lang="ar-SA" sz="2400" dirty="0" err="1" smtClean="0"/>
              <a:t>البيئه</a:t>
            </a:r>
            <a:r>
              <a:rPr lang="ar-SA" sz="2400" dirty="0" smtClean="0"/>
              <a:t> التعليمية ,المادة التعليمية .</a:t>
            </a:r>
            <a:br>
              <a:rPr lang="ar-SA" sz="2400" dirty="0" smtClean="0"/>
            </a:br>
            <a:r>
              <a:rPr lang="ar-SA" sz="2400" dirty="0" smtClean="0"/>
              <a:t/>
            </a:r>
            <a:br>
              <a:rPr lang="ar-SA" sz="2400" dirty="0" smtClean="0"/>
            </a:br>
            <a:r>
              <a:rPr lang="ar-SA" sz="2400" dirty="0" smtClean="0"/>
              <a:t>* من الشكل يتضح أن أسلوب التدريس يمر </a:t>
            </a:r>
            <a:r>
              <a:rPr lang="ar-SA" sz="2400" dirty="0" err="1" smtClean="0"/>
              <a:t>بسلسله</a:t>
            </a:r>
            <a:r>
              <a:rPr lang="ar-SA" sz="2400" dirty="0" smtClean="0"/>
              <a:t> من القرارات قد تكون                         قبل (</a:t>
            </a:r>
            <a:r>
              <a:rPr lang="en-US" sz="2400" dirty="0" smtClean="0"/>
              <a:t>pre </a:t>
            </a:r>
            <a:r>
              <a:rPr lang="en-US" sz="2400" dirty="0" err="1" smtClean="0"/>
              <a:t>lmpact</a:t>
            </a:r>
            <a:r>
              <a:rPr lang="en-US" sz="2400" dirty="0" smtClean="0"/>
              <a:t> </a:t>
            </a:r>
            <a:r>
              <a:rPr lang="ar-SA" sz="2400" dirty="0" smtClean="0"/>
              <a:t>) أو خلال (</a:t>
            </a:r>
            <a:r>
              <a:rPr lang="en-US" sz="2400" dirty="0" err="1" smtClean="0"/>
              <a:t>lmpact</a:t>
            </a:r>
            <a:r>
              <a:rPr lang="en-US" sz="2400" dirty="0" smtClean="0"/>
              <a:t> </a:t>
            </a:r>
            <a:r>
              <a:rPr lang="ar-SA" sz="2400" dirty="0" smtClean="0"/>
              <a:t>) أو بعد (</a:t>
            </a:r>
            <a:r>
              <a:rPr lang="en-US" sz="2400" dirty="0" smtClean="0"/>
              <a:t>post </a:t>
            </a:r>
            <a:r>
              <a:rPr lang="en-US" sz="2400" dirty="0" err="1" smtClean="0"/>
              <a:t>lmpact</a:t>
            </a:r>
            <a:r>
              <a:rPr lang="en-US" sz="2400" dirty="0" smtClean="0"/>
              <a:t> </a:t>
            </a:r>
            <a:r>
              <a:rPr lang="ar-SA" sz="2400" dirty="0" smtClean="0"/>
              <a:t>) .    </a:t>
            </a:r>
            <a:br>
              <a:rPr lang="ar-SA" sz="2400" dirty="0" smtClean="0"/>
            </a:br>
            <a:r>
              <a:rPr lang="ar-SA" sz="2400" dirty="0" smtClean="0"/>
              <a:t/>
            </a:r>
            <a:br>
              <a:rPr lang="ar-SA" sz="2400" dirty="0" smtClean="0"/>
            </a:br>
            <a:r>
              <a:rPr lang="ar-SA" sz="2400" dirty="0" smtClean="0"/>
              <a:t>* نستطيع أن نعرف أسلوب التدريس من خلال تحديد  من يتخذ القرار , المعلم أم الطالب .</a:t>
            </a:r>
            <a:br>
              <a:rPr lang="ar-SA" sz="2400" dirty="0" smtClean="0"/>
            </a:br>
            <a:r>
              <a:rPr lang="ar-SA" sz="2400" dirty="0" smtClean="0"/>
              <a:t/>
            </a:r>
            <a:br>
              <a:rPr lang="ar-SA" sz="2400" dirty="0" smtClean="0"/>
            </a:br>
            <a:r>
              <a:rPr lang="ar-SA" sz="2400" dirty="0" smtClean="0"/>
              <a:t>*يتكون الطيف من (10 ) أساليب </a:t>
            </a:r>
            <a:r>
              <a:rPr lang="ar-SA" sz="2400" dirty="0" err="1" smtClean="0"/>
              <a:t>تبداء</a:t>
            </a:r>
            <a:r>
              <a:rPr lang="ar-SA" sz="2400" dirty="0" smtClean="0"/>
              <a:t> من </a:t>
            </a:r>
            <a:r>
              <a:rPr lang="en-US" sz="2400" dirty="0" smtClean="0"/>
              <a:t>A )</a:t>
            </a:r>
            <a:r>
              <a:rPr lang="ar-SA" sz="2400" dirty="0" smtClean="0"/>
              <a:t> ) الأمري الذي يقوم فيه المعلم بصنع القرار الكامل ,وينتهي بأسلوب (</a:t>
            </a:r>
            <a:r>
              <a:rPr lang="ar-SA" sz="2400" dirty="0"/>
              <a:t> </a:t>
            </a:r>
            <a:r>
              <a:rPr lang="en-US" sz="2400" dirty="0" smtClean="0"/>
              <a:t>J</a:t>
            </a:r>
            <a:r>
              <a:rPr lang="ar-SA" sz="2400" dirty="0" smtClean="0"/>
              <a:t> ) التدريس الذاتي والذي يتخذ فيه الطالب القرار الكامل .</a:t>
            </a:r>
            <a:br>
              <a:rPr lang="ar-SA" sz="2400" dirty="0" smtClean="0"/>
            </a:br>
            <a:r>
              <a:rPr lang="ar-SA" sz="2400" dirty="0"/>
              <a:t/>
            </a:r>
            <a:br>
              <a:rPr lang="ar-SA" sz="2400" dirty="0"/>
            </a:br>
            <a:r>
              <a:rPr lang="ar-SA" sz="2400" dirty="0" smtClean="0"/>
              <a:t>* </a:t>
            </a:r>
            <a:r>
              <a:rPr lang="ar-SA" sz="2400" dirty="0" err="1" smtClean="0"/>
              <a:t>النظريه</a:t>
            </a:r>
            <a:r>
              <a:rPr lang="ar-SA" sz="2400" dirty="0" smtClean="0"/>
              <a:t> في الاساس </a:t>
            </a:r>
            <a:r>
              <a:rPr lang="ar-SA" sz="2400" dirty="0" err="1" smtClean="0"/>
              <a:t>لاتسمح</a:t>
            </a:r>
            <a:r>
              <a:rPr lang="ar-SA" sz="2400" dirty="0" smtClean="0"/>
              <a:t> بالانتقال بين الاساليب  (10 ) ولاكن تم تعديلها بحيث يتم الانتقال بينها بحريه .</a:t>
            </a:r>
            <a:br>
              <a:rPr lang="ar-SA" sz="2400" dirty="0" smtClean="0"/>
            </a:br>
            <a:r>
              <a:rPr lang="ar-SA" sz="2400" dirty="0" smtClean="0"/>
              <a:t/>
            </a:r>
            <a:br>
              <a:rPr lang="ar-SA" sz="2400" dirty="0" smtClean="0"/>
            </a:br>
            <a:r>
              <a:rPr lang="ar-SA" sz="2400" dirty="0"/>
              <a:t/>
            </a:r>
            <a:br>
              <a:rPr lang="ar-SA" sz="2400" dirty="0"/>
            </a:br>
            <a:endParaRPr lang="ar-SA" sz="2400" dirty="0"/>
          </a:p>
        </p:txBody>
      </p:sp>
    </p:spTree>
    <p:extLst>
      <p:ext uri="{BB962C8B-B14F-4D97-AF65-F5344CB8AC3E}">
        <p14:creationId xmlns:p14="http://schemas.microsoft.com/office/powerpoint/2010/main" val="37336990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27384" y="257908"/>
            <a:ext cx="9859108" cy="5489191"/>
          </a:xfrm>
        </p:spPr>
        <p:txBody>
          <a:bodyPr>
            <a:normAutofit/>
          </a:bodyPr>
          <a:lstStyle/>
          <a:p>
            <a:r>
              <a:rPr lang="ar-SA" sz="2400" dirty="0"/>
              <a:t>*كل أسلوب له قراراته في أي فقره من لفظيه أو تعليمية او الاهداف او موضوع </a:t>
            </a:r>
            <a:r>
              <a:rPr lang="ar-SA" sz="2400" dirty="0" err="1"/>
              <a:t>الدراسه</a:t>
            </a:r>
            <a:r>
              <a:rPr lang="ar-SA" sz="2400" dirty="0"/>
              <a:t> أو </a:t>
            </a:r>
            <a:r>
              <a:rPr lang="ar-SA" sz="2400" dirty="0" err="1"/>
              <a:t>الانشطه</a:t>
            </a:r>
            <a:r>
              <a:rPr lang="ar-SA" sz="2400" dirty="0"/>
              <a:t> وتنظم بنود القرارات في ثلاث مجموعات , تمثل تعاقب القرارات في أي عمليه تعليم _ تعلم </a:t>
            </a:r>
            <a:r>
              <a:rPr lang="ar-SA" sz="2400" dirty="0" smtClean="0"/>
              <a:t>. وهي :</a:t>
            </a:r>
          </a:p>
          <a:p>
            <a:r>
              <a:rPr lang="ar-SA" sz="2400" dirty="0" smtClean="0"/>
              <a:t>قرارات تتخذ مسبقاً قبل مواجه التلاميذ  ( قرارات التخطيط )</a:t>
            </a:r>
          </a:p>
          <a:p>
            <a:r>
              <a:rPr lang="ar-SA" sz="2400" dirty="0" smtClean="0"/>
              <a:t>قرارات تتخذ أثناء أداء العمل                 (قرارات التنفيذ    )</a:t>
            </a:r>
          </a:p>
          <a:p>
            <a:r>
              <a:rPr lang="ar-SA" sz="2400" dirty="0" smtClean="0"/>
              <a:t>قرارات تتخذ </a:t>
            </a:r>
            <a:r>
              <a:rPr lang="ar-SA" sz="2400" dirty="0" err="1" smtClean="0"/>
              <a:t>مابعد</a:t>
            </a:r>
            <a:r>
              <a:rPr lang="ar-SA" sz="2400" dirty="0" smtClean="0"/>
              <a:t> الاداء                      ( قرارات التقويم  )</a:t>
            </a:r>
          </a:p>
          <a:p>
            <a:pPr marL="0" indent="0">
              <a:buNone/>
            </a:pPr>
            <a:endParaRPr lang="ar-SA" sz="2400" dirty="0" smtClean="0"/>
          </a:p>
          <a:p>
            <a:pPr marL="0" indent="0">
              <a:buNone/>
            </a:pPr>
            <a:r>
              <a:rPr lang="ar-SA" sz="2400" dirty="0" smtClean="0"/>
              <a:t> *يمكن الانتقال  من أسلوب الى أخر أثناء الدرس , كذلك يمكن الجمع بين اكثر من أسلوب  .</a:t>
            </a:r>
          </a:p>
          <a:p>
            <a:pPr marL="0" indent="0">
              <a:buNone/>
            </a:pPr>
            <a:r>
              <a:rPr lang="ar-SA" sz="2400" dirty="0" smtClean="0"/>
              <a:t>* في الشكل يعتبر أسلوب </a:t>
            </a:r>
            <a:r>
              <a:rPr lang="en-US" sz="2400" dirty="0"/>
              <a:t>A )</a:t>
            </a:r>
            <a:r>
              <a:rPr lang="ar-SA" sz="2400" dirty="0"/>
              <a:t> ) </a:t>
            </a:r>
            <a:r>
              <a:rPr lang="ar-SA" sz="2400" dirty="0" smtClean="0"/>
              <a:t> الأمري  أقل قيمه , وكل ما تجهنا الى الاسلوب </a:t>
            </a:r>
            <a:r>
              <a:rPr lang="ar-SA" sz="2400" dirty="0"/>
              <a:t>( </a:t>
            </a:r>
            <a:r>
              <a:rPr lang="en-US" sz="2400" dirty="0"/>
              <a:t>J</a:t>
            </a:r>
            <a:r>
              <a:rPr lang="ar-SA" sz="2400" dirty="0"/>
              <a:t> ) </a:t>
            </a:r>
            <a:r>
              <a:rPr lang="ar-SA" sz="2400" dirty="0" smtClean="0"/>
              <a:t> التدريس الذاتي زادت قيمه الاسلوب  والابداع لدى المتعلم .</a:t>
            </a:r>
          </a:p>
          <a:p>
            <a:pPr marL="0" indent="0">
              <a:buNone/>
            </a:pPr>
            <a:endParaRPr lang="ar-SA" sz="2400" dirty="0"/>
          </a:p>
        </p:txBody>
      </p:sp>
    </p:spTree>
    <p:extLst>
      <p:ext uri="{BB962C8B-B14F-4D97-AF65-F5344CB8AC3E}">
        <p14:creationId xmlns:p14="http://schemas.microsoft.com/office/powerpoint/2010/main" val="36733789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0174" y="199292"/>
            <a:ext cx="8911687" cy="3985846"/>
          </a:xfrm>
        </p:spPr>
        <p:txBody>
          <a:bodyPr>
            <a:noAutofit/>
          </a:bodyPr>
          <a:lstStyle/>
          <a:p>
            <a:pPr algn="r"/>
            <a:r>
              <a:rPr lang="ar-SA" sz="3000" dirty="0" smtClean="0">
                <a:latin typeface="Arial" panose="020B0604020202020204" pitchFamily="34" charset="0"/>
                <a:cs typeface="Arial" panose="020B0604020202020204" pitchFamily="34" charset="0"/>
              </a:rPr>
              <a:t/>
            </a:r>
            <a:br>
              <a:rPr lang="ar-SA" sz="3000" dirty="0" smtClean="0">
                <a:latin typeface="Arial" panose="020B0604020202020204" pitchFamily="34" charset="0"/>
                <a:cs typeface="Arial" panose="020B0604020202020204" pitchFamily="34" charset="0"/>
              </a:rPr>
            </a:br>
            <a:r>
              <a:rPr lang="ar-SA" sz="2800" b="1" dirty="0" smtClean="0">
                <a:ln w="6600">
                  <a:solidFill>
                    <a:schemeClr val="accent2"/>
                  </a:solidFill>
                  <a:prstDash val="solid"/>
                </a:ln>
                <a:solidFill>
                  <a:srgbClr val="FFFFFF"/>
                </a:solidFill>
                <a:effectLst>
                  <a:outerShdw dist="38100" dir="2700000" algn="tl" rotWithShape="0">
                    <a:schemeClr val="accent2"/>
                  </a:outerShdw>
                </a:effectLst>
              </a:rPr>
              <a:t>أساليب التدريس :</a:t>
            </a:r>
            <a:br>
              <a:rPr lang="ar-SA" sz="2800" b="1" dirty="0" smtClean="0">
                <a:ln w="6600">
                  <a:solidFill>
                    <a:schemeClr val="accent2"/>
                  </a:solidFill>
                  <a:prstDash val="solid"/>
                </a:ln>
                <a:solidFill>
                  <a:srgbClr val="FFFFFF"/>
                </a:solidFill>
                <a:effectLst>
                  <a:outerShdw dist="38100" dir="2700000" algn="tl" rotWithShape="0">
                    <a:schemeClr val="accent2"/>
                  </a:outerShdw>
                </a:effectLst>
              </a:rPr>
            </a:br>
            <a:r>
              <a:rPr lang="ar-SA" sz="2800" b="1" dirty="0" smtClean="0">
                <a:ln w="6600">
                  <a:solidFill>
                    <a:schemeClr val="accent2"/>
                  </a:solidFill>
                  <a:prstDash val="solid"/>
                </a:ln>
                <a:solidFill>
                  <a:srgbClr val="FFFFFF"/>
                </a:solidFill>
                <a:effectLst>
                  <a:outerShdw dist="38100" dir="2700000" algn="tl" rotWithShape="0">
                    <a:schemeClr val="accent2"/>
                  </a:outerShdw>
                </a:effectLst>
              </a:rPr>
              <a:t/>
            </a:r>
            <a:br>
              <a:rPr lang="ar-SA" sz="2800" b="1" dirty="0" smtClean="0">
                <a:ln w="6600">
                  <a:solidFill>
                    <a:schemeClr val="accent2"/>
                  </a:solidFill>
                  <a:prstDash val="solid"/>
                </a:ln>
                <a:solidFill>
                  <a:srgbClr val="FFFFFF"/>
                </a:solidFill>
                <a:effectLst>
                  <a:outerShdw dist="38100" dir="2700000" algn="tl" rotWithShape="0">
                    <a:schemeClr val="accent2"/>
                  </a:outerShdw>
                </a:effectLst>
              </a:rPr>
            </a:br>
            <a:r>
              <a:rPr lang="ar-SA" sz="3000" dirty="0" smtClean="0">
                <a:latin typeface="Arial" panose="020B0604020202020204" pitchFamily="34" charset="0"/>
                <a:cs typeface="Arial" panose="020B0604020202020204" pitchFamily="34" charset="0"/>
              </a:rPr>
              <a:t>هو الشكل العام الذي ينشأ عنه  استخدام مجموعة من </a:t>
            </a:r>
            <a:r>
              <a:rPr lang="ar-SA" sz="3000" dirty="0" err="1" smtClean="0">
                <a:latin typeface="Arial" panose="020B0604020202020204" pitchFamily="34" charset="0"/>
                <a:cs typeface="Arial" panose="020B0604020202020204" pitchFamily="34" charset="0"/>
              </a:rPr>
              <a:t>الإستراتيجيات</a:t>
            </a:r>
            <a:r>
              <a:rPr lang="ar-SA" sz="3000" dirty="0" smtClean="0">
                <a:latin typeface="Arial" panose="020B0604020202020204" pitchFamily="34" charset="0"/>
                <a:cs typeface="Arial" panose="020B0604020202020204" pitchFamily="34" charset="0"/>
              </a:rPr>
              <a:t>  التدريسية .  </a:t>
            </a:r>
            <a:br>
              <a:rPr lang="ar-SA" sz="3000" dirty="0" smtClean="0">
                <a:latin typeface="Arial" panose="020B0604020202020204" pitchFamily="34" charset="0"/>
                <a:cs typeface="Arial" panose="020B0604020202020204" pitchFamily="34" charset="0"/>
              </a:rPr>
            </a:br>
            <a:r>
              <a:rPr lang="ar-SA" sz="3000" u="sng" dirty="0" smtClean="0">
                <a:solidFill>
                  <a:srgbClr val="C00000"/>
                </a:solidFill>
                <a:latin typeface="Arial" panose="020B0604020202020204" pitchFamily="34" charset="0"/>
                <a:cs typeface="Arial" panose="020B0604020202020204" pitchFamily="34" charset="0"/>
              </a:rPr>
              <a:t>تعريف إجرائي </a:t>
            </a:r>
            <a:r>
              <a:rPr lang="ar-SA" sz="3000" dirty="0" smtClean="0">
                <a:latin typeface="Arial" panose="020B0604020202020204" pitchFamily="34" charset="0"/>
                <a:cs typeface="Arial" panose="020B0604020202020204" pitchFamily="34" charset="0"/>
              </a:rPr>
              <a:t>( </a:t>
            </a:r>
            <a:r>
              <a:rPr lang="ar-SA" sz="3000" dirty="0" smtClean="0">
                <a:solidFill>
                  <a:srgbClr val="00B0F0"/>
                </a:solidFill>
                <a:latin typeface="Arial" panose="020B0604020202020204" pitchFamily="34" charset="0"/>
                <a:cs typeface="Arial" panose="020B0604020202020204" pitchFamily="34" charset="0"/>
              </a:rPr>
              <a:t>هو  </a:t>
            </a:r>
            <a:r>
              <a:rPr lang="ar-SA" sz="3000" dirty="0" err="1" smtClean="0">
                <a:solidFill>
                  <a:srgbClr val="00B0F0"/>
                </a:solidFill>
                <a:latin typeface="Arial" panose="020B0604020202020204" pitchFamily="34" charset="0"/>
                <a:cs typeface="Arial" panose="020B0604020202020204" pitchFamily="34" charset="0"/>
              </a:rPr>
              <a:t>الطريقه</a:t>
            </a:r>
            <a:r>
              <a:rPr lang="ar-SA" sz="3000" dirty="0" smtClean="0">
                <a:solidFill>
                  <a:srgbClr val="00B0F0"/>
                </a:solidFill>
                <a:latin typeface="Arial" panose="020B0604020202020204" pitchFamily="34" charset="0"/>
                <a:cs typeface="Arial" panose="020B0604020202020204" pitchFamily="34" charset="0"/>
              </a:rPr>
              <a:t> أو الاسلوب التي يرى المعلم أنه من خلالها يتم توصيل </a:t>
            </a:r>
            <a:r>
              <a:rPr lang="ar-SA" sz="3000" dirty="0" err="1" smtClean="0">
                <a:solidFill>
                  <a:srgbClr val="00B0F0"/>
                </a:solidFill>
                <a:latin typeface="Arial" panose="020B0604020202020204" pitchFamily="34" charset="0"/>
                <a:cs typeface="Arial" panose="020B0604020202020204" pitchFamily="34" charset="0"/>
              </a:rPr>
              <a:t>المعلومه</a:t>
            </a:r>
            <a:r>
              <a:rPr lang="ar-SA" sz="3000" dirty="0" smtClean="0">
                <a:solidFill>
                  <a:srgbClr val="00B0F0"/>
                </a:solidFill>
                <a:latin typeface="Arial" panose="020B0604020202020204" pitchFamily="34" charset="0"/>
                <a:cs typeface="Arial" panose="020B0604020202020204" pitchFamily="34" charset="0"/>
              </a:rPr>
              <a:t> بشكل أفضل ,  في الموقف التعليمي .</a:t>
            </a:r>
            <a:r>
              <a:rPr lang="ar-SA" sz="3000" dirty="0" smtClean="0">
                <a:latin typeface="Arial" panose="020B0604020202020204" pitchFamily="34" charset="0"/>
                <a:cs typeface="Arial" panose="020B0604020202020204" pitchFamily="34" charset="0"/>
              </a:rPr>
              <a:t> )              </a:t>
            </a:r>
            <a:r>
              <a:rPr lang="ar-SA" sz="3000" dirty="0">
                <a:latin typeface="Arial" panose="020B0604020202020204" pitchFamily="34" charset="0"/>
                <a:cs typeface="Arial" panose="020B0604020202020204" pitchFamily="34" charset="0"/>
              </a:rPr>
              <a:t/>
            </a:r>
            <a:br>
              <a:rPr lang="ar-SA" sz="3000" dirty="0">
                <a:latin typeface="Arial" panose="020B0604020202020204" pitchFamily="34" charset="0"/>
                <a:cs typeface="Arial" panose="020B0604020202020204" pitchFamily="34" charset="0"/>
              </a:rPr>
            </a:br>
            <a:r>
              <a:rPr lang="ar-SA" sz="3000" dirty="0">
                <a:latin typeface="Arial" panose="020B0604020202020204" pitchFamily="34" charset="0"/>
                <a:cs typeface="Arial" panose="020B0604020202020204" pitchFamily="34" charset="0"/>
              </a:rPr>
              <a:t/>
            </a:r>
            <a:br>
              <a:rPr lang="ar-SA" sz="3000" dirty="0">
                <a:latin typeface="Arial" panose="020B0604020202020204" pitchFamily="34" charset="0"/>
                <a:cs typeface="Arial" panose="020B0604020202020204" pitchFamily="34" charset="0"/>
              </a:rPr>
            </a:br>
            <a:r>
              <a:rPr lang="ar-SA" sz="3000" dirty="0" smtClean="0">
                <a:latin typeface="Arial" panose="020B0604020202020204" pitchFamily="34" charset="0"/>
                <a:cs typeface="Arial" panose="020B0604020202020204" pitchFamily="34" charset="0"/>
              </a:rPr>
              <a:t>* </a:t>
            </a:r>
            <a:r>
              <a:rPr lang="ar-JO" sz="3000" dirty="0" smtClean="0">
                <a:latin typeface="Arial" panose="020B0604020202020204" pitchFamily="34" charset="0"/>
                <a:cs typeface="Arial" panose="020B0604020202020204" pitchFamily="34" charset="0"/>
              </a:rPr>
              <a:t>وتقوم </a:t>
            </a:r>
            <a:r>
              <a:rPr lang="ar-JO" sz="3000" dirty="0">
                <a:latin typeface="Arial" panose="020B0604020202020204" pitchFamily="34" charset="0"/>
                <a:cs typeface="Arial" panose="020B0604020202020204" pitchFamily="34" charset="0"/>
              </a:rPr>
              <a:t>فكرة الأساليب حسب موستن أنها تتم  تبعا للقرارات التي يتخذها كل من المعلم والمتعلم في العملية التعليمية، إذ </a:t>
            </a:r>
            <a:r>
              <a:rPr lang="ar-SA" sz="3000" dirty="0">
                <a:latin typeface="Arial" panose="020B0604020202020204" pitchFamily="34" charset="0"/>
                <a:cs typeface="Arial" panose="020B0604020202020204" pitchFamily="34" charset="0"/>
              </a:rPr>
              <a:t>تتضمن</a:t>
            </a:r>
            <a:r>
              <a:rPr lang="ar-JO" sz="3000" dirty="0">
                <a:latin typeface="Arial" panose="020B0604020202020204" pitchFamily="34" charset="0"/>
                <a:cs typeface="Arial" panose="020B0604020202020204" pitchFamily="34" charset="0"/>
              </a:rPr>
              <a:t> العملية التعليمية ثلاثة قرارات رئيسة هي : </a:t>
            </a:r>
            <a:r>
              <a:rPr lang="en-US" sz="3000" dirty="0">
                <a:latin typeface="Arial" panose="020B0604020202020204" pitchFamily="34" charset="0"/>
                <a:cs typeface="Arial" panose="020B0604020202020204" pitchFamily="34" charset="0"/>
              </a:rPr>
              <a:t/>
            </a:r>
            <a:br>
              <a:rPr lang="en-US" sz="3000" dirty="0">
                <a:latin typeface="Arial" panose="020B0604020202020204" pitchFamily="34" charset="0"/>
                <a:cs typeface="Arial" panose="020B0604020202020204" pitchFamily="34" charset="0"/>
              </a:rPr>
            </a:br>
            <a:r>
              <a:rPr lang="ar-DZ" sz="3200" dirty="0">
                <a:latin typeface="Arial" panose="020B0604020202020204" pitchFamily="34" charset="0"/>
                <a:cs typeface="Arial" panose="020B0604020202020204" pitchFamily="34" charset="0"/>
                <a:sym typeface="Webdings" panose="05030102010509060703" pitchFamily="18" charset="2"/>
              </a:rPr>
              <a:t> </a:t>
            </a:r>
            <a:r>
              <a:rPr lang="ar-JO" sz="3000" b="1" dirty="0" smtClean="0">
                <a:solidFill>
                  <a:srgbClr val="FF0000"/>
                </a:solidFill>
                <a:latin typeface="Arial" panose="020B0604020202020204" pitchFamily="34" charset="0"/>
                <a:cs typeface="Arial" panose="020B0604020202020204" pitchFamily="34" charset="0"/>
              </a:rPr>
              <a:t>قرارات ما</a:t>
            </a:r>
            <a:r>
              <a:rPr lang="ar-DZ" sz="3000" b="1" dirty="0" smtClean="0">
                <a:solidFill>
                  <a:srgbClr val="FF0000"/>
                </a:solidFill>
                <a:latin typeface="Arial" panose="020B0604020202020204" pitchFamily="34" charset="0"/>
                <a:cs typeface="Arial" panose="020B0604020202020204" pitchFamily="34" charset="0"/>
              </a:rPr>
              <a:t> </a:t>
            </a:r>
            <a:r>
              <a:rPr lang="ar-JO" sz="3000" b="1" dirty="0" smtClean="0">
                <a:solidFill>
                  <a:srgbClr val="FF0000"/>
                </a:solidFill>
                <a:latin typeface="Arial" panose="020B0604020202020204" pitchFamily="34" charset="0"/>
                <a:cs typeface="Arial" panose="020B0604020202020204" pitchFamily="34" charset="0"/>
              </a:rPr>
              <a:t>قبل </a:t>
            </a:r>
            <a:r>
              <a:rPr lang="ar-JO" sz="3000" b="1" dirty="0">
                <a:solidFill>
                  <a:srgbClr val="FF0000"/>
                </a:solidFill>
                <a:latin typeface="Arial" panose="020B0604020202020204" pitchFamily="34" charset="0"/>
                <a:cs typeface="Arial" panose="020B0604020202020204" pitchFamily="34" charset="0"/>
              </a:rPr>
              <a:t>الدرس </a:t>
            </a:r>
            <a:r>
              <a:rPr lang="ar-JO" sz="3000" dirty="0">
                <a:latin typeface="Arial" panose="020B0604020202020204" pitchFamily="34" charset="0"/>
                <a:cs typeface="Arial" panose="020B0604020202020204" pitchFamily="34" charset="0"/>
              </a:rPr>
              <a:t>(التخطيط للدرس، </a:t>
            </a:r>
            <a:r>
              <a:rPr lang="en-US" sz="3000" dirty="0">
                <a:latin typeface="Arial" panose="020B0604020202020204" pitchFamily="34" charset="0"/>
                <a:cs typeface="Arial" panose="020B0604020202020204" pitchFamily="34" charset="0"/>
              </a:rPr>
              <a:t>Pre Impact</a:t>
            </a:r>
            <a:r>
              <a:rPr lang="ar-JO" sz="3000" dirty="0">
                <a:latin typeface="Arial" panose="020B0604020202020204" pitchFamily="34" charset="0"/>
                <a:cs typeface="Arial" panose="020B0604020202020204" pitchFamily="34" charset="0"/>
              </a:rPr>
              <a:t>)</a:t>
            </a:r>
            <a:r>
              <a:rPr lang="en-US" sz="3000" dirty="0">
                <a:latin typeface="Arial" panose="020B0604020202020204" pitchFamily="34" charset="0"/>
                <a:cs typeface="Arial" panose="020B0604020202020204" pitchFamily="34" charset="0"/>
              </a:rPr>
              <a:t/>
            </a:r>
            <a:br>
              <a:rPr lang="en-US" sz="3000" dirty="0">
                <a:latin typeface="Arial" panose="020B0604020202020204" pitchFamily="34" charset="0"/>
                <a:cs typeface="Arial" panose="020B0604020202020204" pitchFamily="34" charset="0"/>
              </a:rPr>
            </a:br>
            <a:r>
              <a:rPr lang="ar-DZ" sz="3200" dirty="0">
                <a:latin typeface="Arial" panose="020B0604020202020204" pitchFamily="34" charset="0"/>
                <a:cs typeface="Arial" panose="020B0604020202020204" pitchFamily="34" charset="0"/>
                <a:sym typeface="Webdings" panose="05030102010509060703" pitchFamily="18" charset="2"/>
              </a:rPr>
              <a:t> </a:t>
            </a:r>
            <a:r>
              <a:rPr lang="ar-JO" sz="3000" b="1" dirty="0" smtClean="0">
                <a:solidFill>
                  <a:srgbClr val="FF0000"/>
                </a:solidFill>
                <a:latin typeface="Arial" panose="020B0604020202020204" pitchFamily="34" charset="0"/>
                <a:cs typeface="Arial" panose="020B0604020202020204" pitchFamily="34" charset="0"/>
              </a:rPr>
              <a:t>قرارات </a:t>
            </a:r>
            <a:r>
              <a:rPr lang="ar-JO" sz="3000" b="1" dirty="0">
                <a:solidFill>
                  <a:srgbClr val="FF0000"/>
                </a:solidFill>
                <a:latin typeface="Arial" panose="020B0604020202020204" pitchFamily="34" charset="0"/>
                <a:cs typeface="Arial" panose="020B0604020202020204" pitchFamily="34" charset="0"/>
              </a:rPr>
              <a:t>أثناء الدرس </a:t>
            </a:r>
            <a:r>
              <a:rPr lang="ar-JO" sz="3000" dirty="0">
                <a:latin typeface="Arial" panose="020B0604020202020204" pitchFamily="34" charset="0"/>
                <a:cs typeface="Arial" panose="020B0604020202020204" pitchFamily="34" charset="0"/>
              </a:rPr>
              <a:t>(التنفيذ،</a:t>
            </a:r>
            <a:r>
              <a:rPr lang="en-US" sz="3000" dirty="0">
                <a:latin typeface="Arial" panose="020B0604020202020204" pitchFamily="34" charset="0"/>
                <a:cs typeface="Arial" panose="020B0604020202020204" pitchFamily="34" charset="0"/>
              </a:rPr>
              <a:t>Impact Set</a:t>
            </a:r>
            <a:r>
              <a:rPr lang="ar-JO" sz="3000" dirty="0">
                <a:latin typeface="Arial" panose="020B0604020202020204" pitchFamily="34" charset="0"/>
                <a:cs typeface="Arial" panose="020B0604020202020204" pitchFamily="34" charset="0"/>
              </a:rPr>
              <a:t>)</a:t>
            </a:r>
            <a:r>
              <a:rPr lang="en-US" sz="3000" dirty="0">
                <a:latin typeface="Arial" panose="020B0604020202020204" pitchFamily="34" charset="0"/>
                <a:cs typeface="Arial" panose="020B0604020202020204" pitchFamily="34" charset="0"/>
              </a:rPr>
              <a:t/>
            </a:r>
            <a:br>
              <a:rPr lang="en-US" sz="3000" dirty="0">
                <a:latin typeface="Arial" panose="020B0604020202020204" pitchFamily="34" charset="0"/>
                <a:cs typeface="Arial" panose="020B0604020202020204" pitchFamily="34" charset="0"/>
              </a:rPr>
            </a:br>
            <a:r>
              <a:rPr lang="ar-DZ" sz="3200" dirty="0" smtClean="0">
                <a:latin typeface="Arial" panose="020B0604020202020204" pitchFamily="34" charset="0"/>
                <a:cs typeface="Arial" panose="020B0604020202020204" pitchFamily="34" charset="0"/>
                <a:sym typeface="Webdings" panose="05030102010509060703" pitchFamily="18" charset="2"/>
              </a:rPr>
              <a:t> </a:t>
            </a:r>
            <a:r>
              <a:rPr lang="ar-JO" sz="3000" b="1" dirty="0" smtClean="0">
                <a:solidFill>
                  <a:srgbClr val="FF0000"/>
                </a:solidFill>
                <a:latin typeface="Arial" panose="020B0604020202020204" pitchFamily="34" charset="0"/>
                <a:cs typeface="Arial" panose="020B0604020202020204" pitchFamily="34" charset="0"/>
              </a:rPr>
              <a:t>قرارات ما</a:t>
            </a:r>
            <a:r>
              <a:rPr lang="ar-DZ" sz="3000" b="1" dirty="0" smtClean="0">
                <a:solidFill>
                  <a:srgbClr val="FF0000"/>
                </a:solidFill>
                <a:latin typeface="Arial" panose="020B0604020202020204" pitchFamily="34" charset="0"/>
                <a:cs typeface="Arial" panose="020B0604020202020204" pitchFamily="34" charset="0"/>
              </a:rPr>
              <a:t> </a:t>
            </a:r>
            <a:r>
              <a:rPr lang="ar-JO" sz="3000" b="1" dirty="0" smtClean="0">
                <a:solidFill>
                  <a:srgbClr val="FF0000"/>
                </a:solidFill>
                <a:latin typeface="Arial" panose="020B0604020202020204" pitchFamily="34" charset="0"/>
                <a:cs typeface="Arial" panose="020B0604020202020204" pitchFamily="34" charset="0"/>
              </a:rPr>
              <a:t>بعد </a:t>
            </a:r>
            <a:r>
              <a:rPr lang="ar-JO" sz="3000" b="1" dirty="0">
                <a:solidFill>
                  <a:srgbClr val="FF0000"/>
                </a:solidFill>
                <a:latin typeface="Arial" panose="020B0604020202020204" pitchFamily="34" charset="0"/>
                <a:cs typeface="Arial" panose="020B0604020202020204" pitchFamily="34" charset="0"/>
              </a:rPr>
              <a:t>الدرس </a:t>
            </a:r>
            <a:r>
              <a:rPr lang="ar-JO" sz="3000" dirty="0">
                <a:latin typeface="Arial" panose="020B0604020202020204" pitchFamily="34" charset="0"/>
                <a:cs typeface="Arial" panose="020B0604020202020204" pitchFamily="34" charset="0"/>
              </a:rPr>
              <a:t>(التقويم، </a:t>
            </a:r>
            <a:r>
              <a:rPr lang="en-US" sz="3000" dirty="0">
                <a:latin typeface="Arial" panose="020B0604020202020204" pitchFamily="34" charset="0"/>
                <a:cs typeface="Arial" panose="020B0604020202020204" pitchFamily="34" charset="0"/>
              </a:rPr>
              <a:t>Post Impact Set</a:t>
            </a:r>
            <a:r>
              <a:rPr lang="ar-JO" sz="3000" dirty="0">
                <a:latin typeface="Arial" panose="020B0604020202020204" pitchFamily="34" charset="0"/>
                <a:cs typeface="Arial" panose="020B0604020202020204" pitchFamily="34" charset="0"/>
              </a:rPr>
              <a:t>).</a:t>
            </a:r>
            <a:r>
              <a:rPr lang="en-US" sz="3000" dirty="0">
                <a:latin typeface="Arial" panose="020B0604020202020204" pitchFamily="34" charset="0"/>
                <a:cs typeface="Arial" panose="020B0604020202020204" pitchFamily="34" charset="0"/>
              </a:rPr>
              <a:t/>
            </a:r>
            <a:br>
              <a:rPr lang="en-US" sz="3000" dirty="0">
                <a:latin typeface="Arial" panose="020B0604020202020204" pitchFamily="34" charset="0"/>
                <a:cs typeface="Arial" panose="020B0604020202020204" pitchFamily="34" charset="0"/>
              </a:rPr>
            </a:br>
            <a:endParaRPr lang="ar-SA"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8314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37937" y="624110"/>
            <a:ext cx="10766675" cy="1280890"/>
          </a:xfrm>
        </p:spPr>
        <p:txBody>
          <a:bodyPr>
            <a:normAutofit fontScale="90000"/>
          </a:bodyPr>
          <a:lstStyle/>
          <a:p>
            <a:pPr algn="r"/>
            <a:r>
              <a:rPr lang="ar-SA" sz="3200" b="1" dirty="0">
                <a:ln w="6600">
                  <a:solidFill>
                    <a:schemeClr val="accent2"/>
                  </a:solidFill>
                  <a:prstDash val="solid"/>
                </a:ln>
                <a:solidFill>
                  <a:srgbClr val="FFFFFF"/>
                </a:solidFill>
                <a:effectLst>
                  <a:outerShdw dist="38100" dir="2700000" algn="tl" rotWithShape="0">
                    <a:schemeClr val="accent2"/>
                  </a:outerShdw>
                </a:effectLst>
                <a:latin typeface="+mn-lt"/>
                <a:ea typeface="+mn-ea"/>
                <a:cs typeface="+mn-cs"/>
              </a:rPr>
              <a:t>أوﻻ ً: ﻗرارات اﻟﺘﺨطﯿط </a:t>
            </a:r>
            <a:r>
              <a:rPr lang="ar-DZ" sz="3200" b="1" dirty="0" smtClean="0">
                <a:ln w="9525">
                  <a:solidFill>
                    <a:srgbClr val="FF0000"/>
                  </a:solidFill>
                  <a:prstDash val="solid"/>
                </a:ln>
                <a:solidFill>
                  <a:srgbClr val="FF0000"/>
                </a:solidFill>
                <a:effectLst>
                  <a:outerShdw blurRad="12700" dist="38100" dir="2700000" algn="tl" rotWithShape="0">
                    <a:schemeClr val="bg1">
                      <a:lumMod val="50000"/>
                    </a:schemeClr>
                  </a:outerShdw>
                </a:effectLst>
                <a:latin typeface="+mn-lt"/>
                <a:ea typeface="+mn-ea"/>
                <a:cs typeface="+mn-cs"/>
              </a:rPr>
              <a:t/>
            </a:r>
            <a:br>
              <a:rPr lang="ar-DZ" sz="3200" b="1" dirty="0" smtClean="0">
                <a:ln w="9525">
                  <a:solidFill>
                    <a:srgbClr val="FF0000"/>
                  </a:solidFill>
                  <a:prstDash val="solid"/>
                </a:ln>
                <a:solidFill>
                  <a:srgbClr val="FF0000"/>
                </a:solidFill>
                <a:effectLst>
                  <a:outerShdw blurRad="12700" dist="38100" dir="2700000" algn="tl" rotWithShape="0">
                    <a:schemeClr val="bg1">
                      <a:lumMod val="50000"/>
                    </a:schemeClr>
                  </a:outerShdw>
                </a:effectLst>
                <a:latin typeface="+mn-lt"/>
                <a:ea typeface="+mn-ea"/>
                <a:cs typeface="+mn-cs"/>
              </a:rPr>
            </a:br>
            <a:r>
              <a:rPr lang="ar-DZ" sz="3200" b="1" dirty="0">
                <a:ln w="9525">
                  <a:solidFill>
                    <a:srgbClr val="FF0000"/>
                  </a:solidFill>
                  <a:prstDash val="solid"/>
                </a:ln>
                <a:solidFill>
                  <a:srgbClr val="FF0000"/>
                </a:solidFill>
                <a:effectLst>
                  <a:outerShdw blurRad="12700" dist="38100" dir="2700000" algn="tl" rotWithShape="0">
                    <a:schemeClr val="bg1">
                      <a:lumMod val="50000"/>
                    </a:schemeClr>
                  </a:outerShdw>
                </a:effectLst>
                <a:latin typeface="+mn-lt"/>
                <a:ea typeface="+mn-ea"/>
                <a:cs typeface="+mn-cs"/>
              </a:rPr>
              <a:t/>
            </a:r>
            <a:br>
              <a:rPr lang="ar-DZ" sz="3200" b="1" dirty="0">
                <a:ln w="9525">
                  <a:solidFill>
                    <a:srgbClr val="FF0000"/>
                  </a:solidFill>
                  <a:prstDash val="solid"/>
                </a:ln>
                <a:solidFill>
                  <a:srgbClr val="FF0000"/>
                </a:solidFill>
                <a:effectLst>
                  <a:outerShdw blurRad="12700" dist="38100" dir="2700000" algn="tl" rotWithShape="0">
                    <a:schemeClr val="bg1">
                      <a:lumMod val="50000"/>
                    </a:schemeClr>
                  </a:outerShdw>
                </a:effectLst>
                <a:latin typeface="+mn-lt"/>
                <a:ea typeface="+mn-ea"/>
                <a:cs typeface="+mn-cs"/>
              </a:rPr>
            </a:br>
            <a:r>
              <a:rPr lang="ar-DZ" dirty="0">
                <a:latin typeface="Arial" panose="020B0604020202020204" pitchFamily="34" charset="0"/>
                <a:cs typeface="Arial" panose="020B0604020202020204" pitchFamily="34" charset="0"/>
              </a:rPr>
              <a:t>ﯿﺘم وﻀﻊ ﺨطﺔ اﻟﻌﻤل اﻟﺨﺎﺼﺔ ﺒﺎﻟدرس </a:t>
            </a:r>
            <a:r>
              <a:rPr lang="ar-DZ" dirty="0" smtClean="0">
                <a:latin typeface="Arial" panose="020B0604020202020204" pitchFamily="34" charset="0"/>
                <a:cs typeface="Arial" panose="020B0604020202020204" pitchFamily="34" charset="0"/>
              </a:rPr>
              <a:t>ﺘﺘﻀﻤن </a:t>
            </a:r>
            <a:r>
              <a:rPr lang="ar-DZ" dirty="0">
                <a:latin typeface="Arial" panose="020B0604020202020204" pitchFamily="34" charset="0"/>
                <a:cs typeface="Arial" panose="020B0604020202020204" pitchFamily="34" charset="0"/>
              </a:rPr>
              <a:t>اﻵﺘﻲ: </a:t>
            </a:r>
            <a:r>
              <a:rPr lang="ar-DZ" dirty="0" smtClean="0">
                <a:latin typeface="Arial" panose="020B0604020202020204" pitchFamily="34" charset="0"/>
                <a:cs typeface="Arial" panose="020B0604020202020204" pitchFamily="34" charset="0"/>
              </a:rPr>
              <a:t/>
            </a:r>
            <a:br>
              <a:rPr lang="ar-DZ" dirty="0" smtClean="0">
                <a:latin typeface="Arial" panose="020B0604020202020204" pitchFamily="34" charset="0"/>
                <a:cs typeface="Arial" panose="020B0604020202020204" pitchFamily="34" charset="0"/>
              </a:rPr>
            </a:br>
            <a:r>
              <a:rPr lang="ar-DZ" dirty="0">
                <a:latin typeface="Arial" panose="020B0604020202020204" pitchFamily="34" charset="0"/>
                <a:cs typeface="Arial" panose="020B0604020202020204" pitchFamily="34" charset="0"/>
                <a:sym typeface="Webdings" panose="05030102010509060703" pitchFamily="18" charset="2"/>
              </a:rPr>
              <a:t></a:t>
            </a:r>
            <a:r>
              <a:rPr lang="ar-DZ" dirty="0" smtClean="0">
                <a:latin typeface="Arial" panose="020B0604020202020204" pitchFamily="34" charset="0"/>
                <a:cs typeface="Arial" panose="020B0604020202020204" pitchFamily="34" charset="0"/>
              </a:rPr>
              <a:t> ﺘﺤدﯿد </a:t>
            </a:r>
            <a:r>
              <a:rPr lang="ar-DZ" dirty="0">
                <a:latin typeface="Arial" panose="020B0604020202020204" pitchFamily="34" charset="0"/>
                <a:cs typeface="Arial" panose="020B0604020202020204" pitchFamily="34" charset="0"/>
              </a:rPr>
              <a:t>اﻟﻤوﻀوع اﻟﻌﺎم ﻟﻠدرس </a:t>
            </a:r>
            <a:r>
              <a:rPr lang="ar-DZ" dirty="0" smtClean="0">
                <a:latin typeface="Arial" panose="020B0604020202020204" pitchFamily="34" charset="0"/>
                <a:cs typeface="Arial" panose="020B0604020202020204" pitchFamily="34" charset="0"/>
              </a:rPr>
              <a:t>(ﻛرة </a:t>
            </a:r>
            <a:r>
              <a:rPr lang="ar-DZ" dirty="0">
                <a:latin typeface="Arial" panose="020B0604020202020204" pitchFamily="34" charset="0"/>
                <a:cs typeface="Arial" panose="020B0604020202020204" pitchFamily="34" charset="0"/>
              </a:rPr>
              <a:t>ﺴﻠﺔ أو ﻛرة ﻗدم أو اﻟﻌﺎب ﻤﻀرب...</a:t>
            </a:r>
            <a:r>
              <a:rPr lang="ar-DZ" dirty="0" smtClean="0">
                <a:latin typeface="Arial" panose="020B0604020202020204" pitchFamily="34" charset="0"/>
                <a:cs typeface="Arial" panose="020B0604020202020204" pitchFamily="34" charset="0"/>
              </a:rPr>
              <a:t>اﻟﺦ</a:t>
            </a:r>
            <a:r>
              <a:rPr lang="ar-DZ" dirty="0">
                <a:latin typeface="Arial" panose="020B0604020202020204" pitchFamily="34" charset="0"/>
                <a:cs typeface="Arial" panose="020B0604020202020204" pitchFamily="34" charset="0"/>
              </a:rPr>
              <a:t>)</a:t>
            </a:r>
            <a:br>
              <a:rPr lang="ar-DZ" dirty="0">
                <a:latin typeface="Arial" panose="020B0604020202020204" pitchFamily="34" charset="0"/>
                <a:cs typeface="Arial" panose="020B0604020202020204" pitchFamily="34" charset="0"/>
              </a:rPr>
            </a:br>
            <a:r>
              <a:rPr lang="ar-DZ" dirty="0" smtClean="0">
                <a:latin typeface="Arial" panose="020B0604020202020204" pitchFamily="34" charset="0"/>
                <a:cs typeface="Arial" panose="020B0604020202020204" pitchFamily="34" charset="0"/>
                <a:sym typeface="Webdings" panose="05030102010509060703" pitchFamily="18" charset="2"/>
              </a:rPr>
              <a:t></a:t>
            </a:r>
            <a:r>
              <a:rPr lang="ar-DZ" dirty="0" smtClean="0">
                <a:latin typeface="Arial" panose="020B0604020202020204" pitchFamily="34" charset="0"/>
                <a:cs typeface="Arial" panose="020B0604020202020204" pitchFamily="34" charset="0"/>
              </a:rPr>
              <a:t>ﺘﺤدﯿد </a:t>
            </a:r>
            <a:r>
              <a:rPr lang="ar-DZ" dirty="0">
                <a:latin typeface="Arial" panose="020B0604020202020204" pitchFamily="34" charset="0"/>
                <a:cs typeface="Arial" panose="020B0604020202020204" pitchFamily="34" charset="0"/>
              </a:rPr>
              <a:t>اﻟﻤوﻀوع اﻟﺨﺎص ﺒﺎﻟدرس </a:t>
            </a:r>
            <a:r>
              <a:rPr lang="ar-DZ" dirty="0" smtClean="0">
                <a:latin typeface="Arial" panose="020B0604020202020204" pitchFamily="34" charset="0"/>
                <a:cs typeface="Arial" panose="020B0604020202020204" pitchFamily="34" charset="0"/>
              </a:rPr>
              <a:t>(ﻤﻬﺎرة </a:t>
            </a:r>
            <a:r>
              <a:rPr lang="ar-DZ" dirty="0">
                <a:latin typeface="Arial" panose="020B0604020202020204" pitchFamily="34" charset="0"/>
                <a:cs typeface="Arial" panose="020B0604020202020204" pitchFamily="34" charset="0"/>
              </a:rPr>
              <a:t>اﻟﺘﻤرﯿر أو اﻟﺘﺼوﯿب...</a:t>
            </a:r>
            <a:r>
              <a:rPr lang="ar-DZ" dirty="0" smtClean="0">
                <a:latin typeface="Arial" panose="020B0604020202020204" pitchFamily="34" charset="0"/>
                <a:cs typeface="Arial" panose="020B0604020202020204" pitchFamily="34" charset="0"/>
              </a:rPr>
              <a:t>اﻟﺦ </a:t>
            </a:r>
            <a:r>
              <a:rPr lang="ar-DZ" dirty="0">
                <a:latin typeface="Arial" panose="020B0604020202020204" pitchFamily="34" charset="0"/>
                <a:cs typeface="Arial" panose="020B0604020202020204" pitchFamily="34" charset="0"/>
              </a:rPr>
              <a:t>)</a:t>
            </a:r>
            <a:r>
              <a:rPr lang="ar-DZ" dirty="0" smtClean="0">
                <a:latin typeface="Arial" panose="020B0604020202020204" pitchFamily="34" charset="0"/>
                <a:cs typeface="Arial" panose="020B0604020202020204" pitchFamily="34" charset="0"/>
              </a:rPr>
              <a:t> </a:t>
            </a:r>
            <a:br>
              <a:rPr lang="ar-DZ" dirty="0" smtClean="0">
                <a:latin typeface="Arial" panose="020B0604020202020204" pitchFamily="34" charset="0"/>
                <a:cs typeface="Arial" panose="020B0604020202020204" pitchFamily="34" charset="0"/>
              </a:rPr>
            </a:br>
            <a:r>
              <a:rPr lang="ar-DZ" dirty="0" smtClean="0">
                <a:latin typeface="Arial" panose="020B0604020202020204" pitchFamily="34" charset="0"/>
                <a:cs typeface="Arial" panose="020B0604020202020204" pitchFamily="34" charset="0"/>
                <a:sym typeface="Webdings" panose="05030102010509060703" pitchFamily="18" charset="2"/>
              </a:rPr>
              <a:t> </a:t>
            </a:r>
            <a:r>
              <a:rPr lang="ar-DZ" dirty="0" smtClean="0">
                <a:latin typeface="Arial" panose="020B0604020202020204" pitchFamily="34" charset="0"/>
                <a:cs typeface="Arial" panose="020B0604020202020204" pitchFamily="34" charset="0"/>
              </a:rPr>
              <a:t>ﺘﺤدﯿد </a:t>
            </a:r>
            <a:r>
              <a:rPr lang="ar-DZ" dirty="0">
                <a:latin typeface="Arial" panose="020B0604020202020204" pitchFamily="34" charset="0"/>
                <a:cs typeface="Arial" panose="020B0604020202020204" pitchFamily="34" charset="0"/>
              </a:rPr>
              <a:t>اﻷﻫداف أو اﻟﻨﺘﺎﺠﺎت اﻟﻤراد ﺘﺤﻘﯿﻘﻬﺎ   </a:t>
            </a:r>
            <a:r>
              <a:rPr lang="ar-DZ" dirty="0" smtClean="0">
                <a:latin typeface="Arial" panose="020B0604020202020204" pitchFamily="34" charset="0"/>
                <a:cs typeface="Arial" panose="020B0604020202020204" pitchFamily="34" charset="0"/>
              </a:rPr>
              <a:t/>
            </a:r>
            <a:br>
              <a:rPr lang="ar-DZ" dirty="0" smtClean="0">
                <a:latin typeface="Arial" panose="020B0604020202020204" pitchFamily="34" charset="0"/>
                <a:cs typeface="Arial" panose="020B0604020202020204" pitchFamily="34" charset="0"/>
              </a:rPr>
            </a:br>
            <a:r>
              <a:rPr lang="ar-DZ" dirty="0">
                <a:latin typeface="Arial" panose="020B0604020202020204" pitchFamily="34" charset="0"/>
                <a:cs typeface="Arial" panose="020B0604020202020204" pitchFamily="34" charset="0"/>
                <a:sym typeface="Webdings" panose="05030102010509060703" pitchFamily="18" charset="2"/>
              </a:rPr>
              <a:t> </a:t>
            </a:r>
            <a:r>
              <a:rPr lang="ar-DZ" dirty="0" smtClean="0">
                <a:latin typeface="Arial" panose="020B0604020202020204" pitchFamily="34" charset="0"/>
                <a:cs typeface="Arial" panose="020B0604020202020204" pitchFamily="34" charset="0"/>
              </a:rPr>
              <a:t>ﺘﺤدﯿد </a:t>
            </a:r>
            <a:r>
              <a:rPr lang="ar-DZ" dirty="0">
                <a:latin typeface="Arial" panose="020B0604020202020204" pitchFamily="34" charset="0"/>
                <a:cs typeface="Arial" panose="020B0604020202020204" pitchFamily="34" charset="0"/>
              </a:rPr>
              <a:t>اﻷﺴﻠوب أو اﻷﺴﺎﻟﯿب اﻟﺘدرﯿﺴﯿﺔ اﻟﺘﻲ ﺴﺘﺴﻬم ﻓﻲ ﺘﺤﻘﯿق </a:t>
            </a:r>
            <a:r>
              <a:rPr lang="ar-DZ" dirty="0" smtClean="0">
                <a:latin typeface="Arial" panose="020B0604020202020204" pitchFamily="34" charset="0"/>
                <a:cs typeface="Arial" panose="020B0604020202020204" pitchFamily="34" charset="0"/>
              </a:rPr>
              <a:t>اﻷﻫداف</a:t>
            </a:r>
            <a:br>
              <a:rPr lang="ar-DZ" dirty="0" smtClean="0">
                <a:latin typeface="Arial" panose="020B0604020202020204" pitchFamily="34" charset="0"/>
                <a:cs typeface="Arial" panose="020B0604020202020204" pitchFamily="34" charset="0"/>
              </a:rPr>
            </a:br>
            <a:r>
              <a:rPr lang="ar-DZ" dirty="0" smtClean="0">
                <a:latin typeface="Arial" panose="020B0604020202020204" pitchFamily="34" charset="0"/>
                <a:cs typeface="Arial" panose="020B0604020202020204" pitchFamily="34" charset="0"/>
                <a:sym typeface="Webdings" panose="05030102010509060703" pitchFamily="18" charset="2"/>
              </a:rPr>
              <a:t> </a:t>
            </a:r>
            <a:r>
              <a:rPr lang="ar-DZ" dirty="0" smtClean="0">
                <a:latin typeface="Arial" panose="020B0604020202020204" pitchFamily="34" charset="0"/>
                <a:cs typeface="Arial" panose="020B0604020202020204" pitchFamily="34" charset="0"/>
              </a:rPr>
              <a:t>ﺘﺤدﯿد </a:t>
            </a:r>
            <a:r>
              <a:rPr lang="ar-DZ" dirty="0">
                <a:latin typeface="Arial" panose="020B0604020202020204" pitchFamily="34" charset="0"/>
                <a:cs typeface="Arial" panose="020B0604020202020204" pitchFamily="34" charset="0"/>
              </a:rPr>
              <a:t>اﻟزﻤن اﻟﺨﺎص ﺒﻛل ﺠزء ﻤن اﺠزاء </a:t>
            </a:r>
            <a:r>
              <a:rPr lang="ar-DZ" dirty="0" smtClean="0">
                <a:latin typeface="Arial" panose="020B0604020202020204" pitchFamily="34" charset="0"/>
                <a:cs typeface="Arial" panose="020B0604020202020204" pitchFamily="34" charset="0"/>
              </a:rPr>
              <a:t>اﻟدرس.</a:t>
            </a:r>
            <a:br>
              <a:rPr lang="ar-DZ" dirty="0" smtClean="0">
                <a:latin typeface="Arial" panose="020B0604020202020204" pitchFamily="34" charset="0"/>
                <a:cs typeface="Arial" panose="020B0604020202020204" pitchFamily="34" charset="0"/>
              </a:rPr>
            </a:br>
            <a:r>
              <a:rPr lang="ar-DZ" dirty="0">
                <a:latin typeface="Arial" panose="020B0604020202020204" pitchFamily="34" charset="0"/>
                <a:cs typeface="Arial" panose="020B0604020202020204" pitchFamily="34" charset="0"/>
                <a:sym typeface="Webdings" panose="05030102010509060703" pitchFamily="18" charset="2"/>
              </a:rPr>
              <a:t> </a:t>
            </a:r>
            <a:r>
              <a:rPr lang="ar-DZ" dirty="0" smtClean="0">
                <a:latin typeface="Arial" panose="020B0604020202020204" pitchFamily="34" charset="0"/>
                <a:cs typeface="Arial" panose="020B0604020202020204" pitchFamily="34" charset="0"/>
              </a:rPr>
              <a:t>ﺘﺤدﯿد </a:t>
            </a:r>
            <a:r>
              <a:rPr lang="ar-DZ" dirty="0">
                <a:latin typeface="Arial" panose="020B0604020202020204" pitchFamily="34" charset="0"/>
                <a:cs typeface="Arial" panose="020B0604020202020204" pitchFamily="34" charset="0"/>
              </a:rPr>
              <a:t>اﻷدوات واﻷﺠﻬزة واﻟﻤﻼﻋب اﻟﻤراد اﺴﺘﺨداﻤﻬﺎ ﺒﺎﻟدرس  ﺘﺤدﯿد اﻟﺘﺸﻛﯿﻼت اﻟﺘﻨظﯿﻤﯿﺔ اﻟﻤﺴﺘﺨدﻤﺔ </a:t>
            </a:r>
            <a:r>
              <a:rPr lang="ar-DZ" dirty="0" smtClean="0">
                <a:latin typeface="Arial" panose="020B0604020202020204" pitchFamily="34" charset="0"/>
                <a:cs typeface="Arial" panose="020B0604020202020204" pitchFamily="34" charset="0"/>
              </a:rPr>
              <a:t>( اﻻﻨﺘﺸﺎر </a:t>
            </a:r>
            <a:r>
              <a:rPr lang="ar-DZ" dirty="0">
                <a:latin typeface="Arial" panose="020B0604020202020204" pitchFamily="34" charset="0"/>
                <a:cs typeface="Arial" panose="020B0604020202020204" pitchFamily="34" charset="0"/>
              </a:rPr>
              <a:t>اﻟﺤر، ﻤرﺒﻊ ﻨﺎﻗص ﻀﻠﻊ، داﺌرة...اﻟﺦ )</a:t>
            </a:r>
            <a:br>
              <a:rPr lang="ar-DZ" dirty="0">
                <a:latin typeface="Arial" panose="020B0604020202020204" pitchFamily="34" charset="0"/>
                <a:cs typeface="Arial" panose="020B0604020202020204" pitchFamily="34" charset="0"/>
              </a:rPr>
            </a:br>
            <a:r>
              <a:rPr lang="ar-DZ" dirty="0">
                <a:latin typeface="Arial" panose="020B0604020202020204" pitchFamily="34" charset="0"/>
                <a:cs typeface="Arial" panose="020B0604020202020204" pitchFamily="34" charset="0"/>
                <a:sym typeface="Webdings" panose="05030102010509060703" pitchFamily="18" charset="2"/>
              </a:rPr>
              <a:t> </a:t>
            </a:r>
            <a:r>
              <a:rPr lang="ar-DZ" dirty="0" smtClean="0">
                <a:latin typeface="Arial" panose="020B0604020202020204" pitchFamily="34" charset="0"/>
                <a:cs typeface="Arial" panose="020B0604020202020204" pitchFamily="34" charset="0"/>
              </a:rPr>
              <a:t>وﻀﻊ </a:t>
            </a:r>
            <a:r>
              <a:rPr lang="ar-DZ" dirty="0">
                <a:latin typeface="Arial" panose="020B0604020202020204" pitchFamily="34" charset="0"/>
                <a:cs typeface="Arial" panose="020B0604020202020204" pitchFamily="34" charset="0"/>
              </a:rPr>
              <a:t>ورﻗﺔ اﻟﻌﻤل اﻟﺨﺎﺼﺔ </a:t>
            </a:r>
            <a:r>
              <a:rPr lang="ar-DZ" dirty="0" smtClean="0">
                <a:latin typeface="Arial" panose="020B0604020202020204" pitchFamily="34" charset="0"/>
                <a:cs typeface="Arial" panose="020B0604020202020204" pitchFamily="34" charset="0"/>
              </a:rPr>
              <a:t>ﺒﺎﻷﺴﻠوب</a:t>
            </a:r>
            <a:br>
              <a:rPr lang="ar-DZ" dirty="0" smtClean="0">
                <a:latin typeface="Arial" panose="020B0604020202020204" pitchFamily="34" charset="0"/>
                <a:cs typeface="Arial" panose="020B0604020202020204" pitchFamily="34" charset="0"/>
              </a:rPr>
            </a:br>
            <a:r>
              <a:rPr lang="ar-DZ" dirty="0" smtClean="0">
                <a:latin typeface="Arial" panose="020B0604020202020204" pitchFamily="34" charset="0"/>
                <a:cs typeface="Arial" panose="020B0604020202020204" pitchFamily="34" charset="0"/>
                <a:sym typeface="Webdings" panose="05030102010509060703" pitchFamily="18" charset="2"/>
              </a:rPr>
              <a:t> تحديد طريقة التقويم </a:t>
            </a:r>
            <a:endParaRPr lang="ar-S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97630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r"/>
            <a:r>
              <a:rPr lang="ar-DZ" sz="2900" b="1" dirty="0" smtClean="0">
                <a:ln w="6600">
                  <a:solidFill>
                    <a:schemeClr val="accent2"/>
                  </a:solidFill>
                  <a:prstDash val="solid"/>
                </a:ln>
                <a:solidFill>
                  <a:srgbClr val="FFFFFF"/>
                </a:solidFill>
                <a:effectLst>
                  <a:outerShdw dist="38100" dir="2700000" algn="tl" rotWithShape="0">
                    <a:schemeClr val="accent2"/>
                  </a:outerShdw>
                </a:effectLst>
                <a:latin typeface="+mn-lt"/>
                <a:ea typeface="+mn-ea"/>
                <a:cs typeface="+mn-cs"/>
              </a:rPr>
              <a:t>ثانيا </a:t>
            </a:r>
            <a:r>
              <a:rPr lang="ar-SA" sz="2900" b="1" dirty="0" smtClean="0">
                <a:ln w="6600">
                  <a:solidFill>
                    <a:schemeClr val="accent2"/>
                  </a:solidFill>
                  <a:prstDash val="solid"/>
                </a:ln>
                <a:solidFill>
                  <a:srgbClr val="FFFFFF"/>
                </a:solidFill>
                <a:effectLst>
                  <a:outerShdw dist="38100" dir="2700000" algn="tl" rotWithShape="0">
                    <a:schemeClr val="accent2"/>
                  </a:outerShdw>
                </a:effectLst>
                <a:latin typeface="+mn-lt"/>
                <a:ea typeface="+mn-ea"/>
                <a:cs typeface="+mn-cs"/>
              </a:rPr>
              <a:t>: </a:t>
            </a:r>
            <a:r>
              <a:rPr lang="ar-SA" sz="2900" b="1" dirty="0">
                <a:ln w="6600">
                  <a:solidFill>
                    <a:schemeClr val="accent2"/>
                  </a:solidFill>
                  <a:prstDash val="solid"/>
                </a:ln>
                <a:solidFill>
                  <a:srgbClr val="FFFFFF"/>
                </a:solidFill>
                <a:effectLst>
                  <a:outerShdw dist="38100" dir="2700000" algn="tl" rotWithShape="0">
                    <a:schemeClr val="accent2"/>
                  </a:outerShdw>
                </a:effectLst>
                <a:latin typeface="+mn-lt"/>
                <a:ea typeface="+mn-ea"/>
                <a:cs typeface="+mn-cs"/>
              </a:rPr>
              <a:t>ﻗرارات اﻟﺘﻨﻔﯿذ</a:t>
            </a:r>
            <a:r>
              <a:rPr lang="ar-DZ" sz="2900" b="1" dirty="0" smtClean="0">
                <a:ln w="9525">
                  <a:solidFill>
                    <a:srgbClr val="FF0000"/>
                  </a:solidFill>
                  <a:prstDash val="solid"/>
                </a:ln>
                <a:solidFill>
                  <a:srgbClr val="FF0000"/>
                </a:solidFill>
                <a:effectLst>
                  <a:outerShdw blurRad="12700" dist="38100" dir="2700000" algn="tl" rotWithShape="0">
                    <a:schemeClr val="bg1">
                      <a:lumMod val="50000"/>
                    </a:schemeClr>
                  </a:outerShdw>
                </a:effectLst>
                <a:latin typeface="+mn-lt"/>
                <a:ea typeface="+mn-ea"/>
                <a:cs typeface="+mn-cs"/>
              </a:rPr>
              <a:t/>
            </a:r>
            <a:br>
              <a:rPr lang="ar-DZ" sz="2900" b="1" dirty="0" smtClean="0">
                <a:ln w="9525">
                  <a:solidFill>
                    <a:srgbClr val="FF0000"/>
                  </a:solidFill>
                  <a:prstDash val="solid"/>
                </a:ln>
                <a:solidFill>
                  <a:srgbClr val="FF0000"/>
                </a:solidFill>
                <a:effectLst>
                  <a:outerShdw blurRad="12700" dist="38100" dir="2700000" algn="tl" rotWithShape="0">
                    <a:schemeClr val="bg1">
                      <a:lumMod val="50000"/>
                    </a:schemeClr>
                  </a:outerShdw>
                </a:effectLst>
                <a:latin typeface="+mn-lt"/>
                <a:ea typeface="+mn-ea"/>
                <a:cs typeface="+mn-cs"/>
              </a:rPr>
            </a:br>
            <a:r>
              <a:rPr lang="ar-SA" sz="2900" b="1" dirty="0" smtClean="0">
                <a:ln w="9525">
                  <a:solidFill>
                    <a:srgbClr val="FF0000"/>
                  </a:solidFill>
                  <a:prstDash val="solid"/>
                </a:ln>
                <a:solidFill>
                  <a:srgbClr val="FF0000"/>
                </a:solidFill>
                <a:effectLst>
                  <a:outerShdw blurRad="12700" dist="38100" dir="2700000" algn="tl" rotWithShape="0">
                    <a:schemeClr val="bg1">
                      <a:lumMod val="50000"/>
                    </a:schemeClr>
                  </a:outerShdw>
                </a:effectLst>
                <a:latin typeface="+mn-lt"/>
                <a:ea typeface="+mn-ea"/>
                <a:cs typeface="+mn-cs"/>
              </a:rPr>
              <a:t> </a:t>
            </a:r>
            <a:r>
              <a:rPr lang="ar-DZ" sz="3200" dirty="0" smtClean="0">
                <a:latin typeface="Arial" panose="020B0604020202020204" pitchFamily="34" charset="0"/>
                <a:cs typeface="Arial" panose="020B0604020202020204" pitchFamily="34" charset="0"/>
              </a:rPr>
              <a:t/>
            </a:r>
            <a:br>
              <a:rPr lang="ar-DZ" sz="3200" dirty="0" smtClean="0">
                <a:latin typeface="Arial" panose="020B0604020202020204" pitchFamily="34" charset="0"/>
                <a:cs typeface="Arial" panose="020B0604020202020204" pitchFamily="34" charset="0"/>
              </a:rPr>
            </a:br>
            <a:r>
              <a:rPr lang="ar-SA" sz="3200" dirty="0" smtClean="0">
                <a:latin typeface="Arial" panose="020B0604020202020204" pitchFamily="34" charset="0"/>
                <a:cs typeface="Arial" panose="020B0604020202020204" pitchFamily="34" charset="0"/>
              </a:rPr>
              <a:t> </a:t>
            </a:r>
            <a:r>
              <a:rPr lang="ar-SA" sz="3200" dirty="0">
                <a:latin typeface="Arial" panose="020B0604020202020204" pitchFamily="34" charset="0"/>
                <a:cs typeface="Arial" panose="020B0604020202020204" pitchFamily="34" charset="0"/>
              </a:rPr>
              <a:t>وﻫﻲ اﻟﻘرارات اﻟﺘﻲ ﯿﺘﺨذﻫﺎ اﻟﻤﻌﻠم أو </a:t>
            </a:r>
            <a:r>
              <a:rPr lang="ar-SA" sz="3200" dirty="0" err="1">
                <a:latin typeface="Arial" panose="020B0604020202020204" pitchFamily="34" charset="0"/>
                <a:cs typeface="Arial" panose="020B0604020202020204" pitchFamily="34" charset="0"/>
              </a:rPr>
              <a:t>اﻟﻤﺘﻌﻠم</a:t>
            </a:r>
            <a:r>
              <a:rPr lang="ar-SA" sz="3200" dirty="0">
                <a:latin typeface="Arial" panose="020B0604020202020204" pitchFamily="34" charset="0"/>
                <a:cs typeface="Arial" panose="020B0604020202020204" pitchFamily="34" charset="0"/>
              </a:rPr>
              <a:t> (</a:t>
            </a:r>
            <a:r>
              <a:rPr lang="ar-SA" sz="3200" dirty="0" err="1" smtClean="0">
                <a:latin typeface="Arial" panose="020B0604020202020204" pitchFamily="34" charset="0"/>
                <a:cs typeface="Arial" panose="020B0604020202020204" pitchFamily="34" charset="0"/>
              </a:rPr>
              <a:t>ﺘﺒﻌﺎ</a:t>
            </a:r>
            <a:r>
              <a:rPr lang="ar-SA" sz="3200" dirty="0" smtClean="0">
                <a:latin typeface="Arial" panose="020B0604020202020204" pitchFamily="34" charset="0"/>
                <a:cs typeface="Arial" panose="020B0604020202020204" pitchFamily="34" charset="0"/>
              </a:rPr>
              <a:t> </a:t>
            </a:r>
            <a:r>
              <a:rPr lang="ar-SA" sz="3200" dirty="0">
                <a:latin typeface="Arial" panose="020B0604020202020204" pitchFamily="34" charset="0"/>
                <a:cs typeface="Arial" panose="020B0604020202020204" pitchFamily="34" charset="0"/>
              </a:rPr>
              <a:t>ﻟطﺒﯿﻌﺔ </a:t>
            </a:r>
            <a:r>
              <a:rPr lang="ar-SA" sz="3200" dirty="0" err="1">
                <a:latin typeface="Arial" panose="020B0604020202020204" pitchFamily="34" charset="0"/>
                <a:cs typeface="Arial" panose="020B0604020202020204" pitchFamily="34" charset="0"/>
              </a:rPr>
              <a:t>اﻷﺴﻠوب</a:t>
            </a:r>
            <a:r>
              <a:rPr lang="ar-SA" sz="3200" dirty="0">
                <a:latin typeface="Arial" panose="020B0604020202020204" pitchFamily="34" charset="0"/>
                <a:cs typeface="Arial" panose="020B0604020202020204" pitchFamily="34" charset="0"/>
              </a:rPr>
              <a:t> </a:t>
            </a:r>
            <a:r>
              <a:rPr lang="ar-SA" sz="3200" dirty="0" err="1" smtClean="0">
                <a:latin typeface="Arial" panose="020B0604020202020204" pitchFamily="34" charset="0"/>
                <a:cs typeface="Arial" panose="020B0604020202020204" pitchFamily="34" charset="0"/>
              </a:rPr>
              <a:t>اﻟﻤﺴﺘﺨدم</a:t>
            </a:r>
            <a:r>
              <a:rPr lang="ar-SA" sz="3200" dirty="0" smtClean="0">
                <a:latin typeface="Arial" panose="020B0604020202020204" pitchFamily="34" charset="0"/>
                <a:cs typeface="Arial" panose="020B0604020202020204" pitchFamily="34" charset="0"/>
              </a:rPr>
              <a:t>) </a:t>
            </a:r>
            <a:r>
              <a:rPr lang="ar-SA" sz="3200" dirty="0" err="1" smtClean="0">
                <a:latin typeface="Arial" panose="020B0604020202020204" pitchFamily="34" charset="0"/>
                <a:cs typeface="Arial" panose="020B0604020202020204" pitchFamily="34" charset="0"/>
              </a:rPr>
              <a:t>وﯿﻘوم</a:t>
            </a:r>
            <a:r>
              <a:rPr lang="ar-SA" sz="3200" dirty="0" smtClean="0">
                <a:latin typeface="Arial" panose="020B0604020202020204" pitchFamily="34" charset="0"/>
                <a:cs typeface="Arial" panose="020B0604020202020204" pitchFamily="34" charset="0"/>
              </a:rPr>
              <a:t> </a:t>
            </a:r>
            <a:r>
              <a:rPr lang="ar-SA" sz="3200" dirty="0">
                <a:latin typeface="Arial" panose="020B0604020202020204" pitchFamily="34" charset="0"/>
                <a:cs typeface="Arial" panose="020B0604020202020204" pitchFamily="34" charset="0"/>
              </a:rPr>
              <a:t>اﻟﻤﻌﻠم أو اﻟﻤﺘﻌﻠم ﺒﺘﻨﻔﯿذ ﺘﻠك اﻟﻘرارات اﺜﻨﺎء ﺘطﺒﯿق اﻟدرس، ﻤﺜل ﻗرارات </a:t>
            </a:r>
            <a:r>
              <a:rPr lang="ar-SA" sz="3200" dirty="0" smtClean="0">
                <a:latin typeface="Arial" panose="020B0604020202020204" pitchFamily="34" charset="0"/>
                <a:cs typeface="Arial" panose="020B0604020202020204" pitchFamily="34" charset="0"/>
              </a:rPr>
              <a:t>اﻟﺒدء</a:t>
            </a:r>
            <a:r>
              <a:rPr lang="ar-DZ" sz="3200" dirty="0" smtClean="0">
                <a:latin typeface="Arial" panose="020B0604020202020204" pitchFamily="34" charset="0"/>
                <a:cs typeface="Arial" panose="020B0604020202020204" pitchFamily="34" charset="0"/>
              </a:rPr>
              <a:t> واﻻﻨﺘﻬﺎء </a:t>
            </a:r>
            <a:r>
              <a:rPr lang="ar-DZ" sz="3200" dirty="0">
                <a:latin typeface="Arial" panose="020B0604020202020204" pitchFamily="34" charset="0"/>
                <a:cs typeface="Arial" panose="020B0604020202020204" pitchFamily="34" charset="0"/>
              </a:rPr>
              <a:t>وﻤﻛﺎن اﻟﻌﻤل واﻻﯿﻘﺎع اﻟﺤرﻛﻲ واﻟراﺤﺔ وﻏﯿرﻫﺎ.</a:t>
            </a:r>
            <a:br>
              <a:rPr lang="ar-DZ" sz="3200" dirty="0">
                <a:latin typeface="Arial" panose="020B0604020202020204" pitchFamily="34" charset="0"/>
                <a:cs typeface="Arial" panose="020B0604020202020204" pitchFamily="34" charset="0"/>
              </a:rPr>
            </a:br>
            <a:r>
              <a:rPr lang="ar-SA" sz="3200" dirty="0" smtClean="0">
                <a:latin typeface="Arial" panose="020B0604020202020204" pitchFamily="34" charset="0"/>
                <a:cs typeface="Arial" panose="020B0604020202020204" pitchFamily="34" charset="0"/>
              </a:rPr>
              <a:t/>
            </a:r>
            <a:br>
              <a:rPr lang="ar-SA" sz="3200" dirty="0" smtClean="0">
                <a:latin typeface="Arial" panose="020B0604020202020204" pitchFamily="34" charset="0"/>
                <a:cs typeface="Arial" panose="020B0604020202020204" pitchFamily="34" charset="0"/>
              </a:rPr>
            </a:br>
            <a:r>
              <a:rPr lang="ar-SA" sz="3200" dirty="0">
                <a:latin typeface="Arial" panose="020B0604020202020204" pitchFamily="34" charset="0"/>
                <a:cs typeface="Arial" panose="020B0604020202020204" pitchFamily="34" charset="0"/>
              </a:rPr>
              <a:t/>
            </a:r>
            <a:br>
              <a:rPr lang="ar-SA" sz="3200" dirty="0">
                <a:latin typeface="Arial" panose="020B0604020202020204" pitchFamily="34" charset="0"/>
                <a:cs typeface="Arial" panose="020B0604020202020204" pitchFamily="34" charset="0"/>
              </a:rPr>
            </a:br>
            <a:r>
              <a:rPr lang="ar-DZ" sz="2900" b="1" dirty="0" smtClean="0">
                <a:ln w="6600">
                  <a:solidFill>
                    <a:schemeClr val="accent2"/>
                  </a:solidFill>
                  <a:prstDash val="solid"/>
                </a:ln>
                <a:solidFill>
                  <a:srgbClr val="FFFFFF"/>
                </a:solidFill>
                <a:effectLst>
                  <a:outerShdw dist="38100" dir="2700000" algn="tl" rotWithShape="0">
                    <a:schemeClr val="accent2"/>
                  </a:outerShdw>
                </a:effectLst>
                <a:latin typeface="+mn-lt"/>
                <a:ea typeface="+mn-ea"/>
                <a:cs typeface="+mn-cs"/>
              </a:rPr>
              <a:t>ثالثا </a:t>
            </a:r>
            <a:r>
              <a:rPr lang="ar-DZ" sz="2900" b="1" dirty="0">
                <a:ln w="6600">
                  <a:solidFill>
                    <a:schemeClr val="accent2"/>
                  </a:solidFill>
                  <a:prstDash val="solid"/>
                </a:ln>
                <a:solidFill>
                  <a:srgbClr val="FFFFFF"/>
                </a:solidFill>
                <a:effectLst>
                  <a:outerShdw dist="38100" dir="2700000" algn="tl" rotWithShape="0">
                    <a:schemeClr val="accent2"/>
                  </a:outerShdw>
                </a:effectLst>
                <a:latin typeface="+mn-lt"/>
                <a:ea typeface="+mn-ea"/>
                <a:cs typeface="+mn-cs"/>
              </a:rPr>
              <a:t>: ﻗرارات اﻟﺘﻘوﯿم  </a:t>
            </a:r>
            <a:r>
              <a:rPr lang="ar-DZ" sz="3200" dirty="0" smtClean="0">
                <a:latin typeface="Arial" panose="020B0604020202020204" pitchFamily="34" charset="0"/>
                <a:cs typeface="Arial" panose="020B0604020202020204" pitchFamily="34" charset="0"/>
              </a:rPr>
              <a:t/>
            </a:r>
            <a:br>
              <a:rPr lang="ar-DZ" sz="3200" dirty="0" smtClean="0">
                <a:latin typeface="Arial" panose="020B0604020202020204" pitchFamily="34" charset="0"/>
                <a:cs typeface="Arial" panose="020B0604020202020204" pitchFamily="34" charset="0"/>
              </a:rPr>
            </a:br>
            <a:r>
              <a:rPr lang="ar-DZ" sz="3200" dirty="0" smtClean="0">
                <a:latin typeface="Arial" panose="020B0604020202020204" pitchFamily="34" charset="0"/>
                <a:cs typeface="Arial" panose="020B0604020202020204" pitchFamily="34" charset="0"/>
              </a:rPr>
              <a:t>وﺘﻛون </a:t>
            </a:r>
            <a:r>
              <a:rPr lang="ar-DZ" sz="3200" dirty="0">
                <a:latin typeface="Arial" panose="020B0604020202020204" pitchFamily="34" charset="0"/>
                <a:cs typeface="Arial" panose="020B0604020202020204" pitchFamily="34" charset="0"/>
              </a:rPr>
              <a:t>ﻗرارات اﻟﺘﻘوﯿم ﻤن ﺨﻼل إﻋطﺎء ﺘﻐذﯿﺔ راﺠﻌﺔ ﻤن اﻟﻤدرس ﻟﻠﻤﺘﻌﻠم أو ﻤن اﻟﻤﺘﻌﻠم إﻟﻰ زﻤﯿﻠﻪ أو ﺘﻐذﯿﺔ راﺠﻌﺔ ذاﺘﯿﺔ ﻓﻲ اﺜﻨﺎء أو ﺒﻌد اﻟدرس وذﻟك ﺘﺒﻌﺎ </a:t>
            </a:r>
            <a:r>
              <a:rPr lang="ar-DZ" sz="3200" dirty="0" smtClean="0">
                <a:latin typeface="Arial" panose="020B0604020202020204" pitchFamily="34" charset="0"/>
                <a:cs typeface="Arial" panose="020B0604020202020204" pitchFamily="34" charset="0"/>
              </a:rPr>
              <a:t>ﻟﻸﺴﻠوب</a:t>
            </a:r>
            <a:r>
              <a:rPr lang="ar-DZ" sz="3200" dirty="0">
                <a:latin typeface="Arial" panose="020B0604020202020204" pitchFamily="34" charset="0"/>
                <a:cs typeface="Arial" panose="020B0604020202020204" pitchFamily="34" charset="0"/>
              </a:rPr>
              <a:t> اﻟﺘدرﯿﺴﻲ اﻟﻤﺴﺘﺨدم. </a:t>
            </a:r>
            <a:br>
              <a:rPr lang="ar-DZ" sz="3200" dirty="0">
                <a:latin typeface="Arial" panose="020B0604020202020204" pitchFamily="34" charset="0"/>
                <a:cs typeface="Arial" panose="020B0604020202020204" pitchFamily="34" charset="0"/>
              </a:rPr>
            </a:br>
            <a:endParaRPr lang="ar-SA" sz="3200" dirty="0">
              <a:latin typeface="Arial" panose="020B0604020202020204" pitchFamily="34" charset="0"/>
              <a:cs typeface="Arial" panose="020B0604020202020204" pitchFamily="34" charset="0"/>
            </a:endParaRPr>
          </a:p>
        </p:txBody>
      </p:sp>
      <p:pic>
        <p:nvPicPr>
          <p:cNvPr id="3" name="Picture 4" descr="C:\Users\Time Computer\Pictures\soccer_athlete_139748_tnb.png"/>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730424" y="2177303"/>
            <a:ext cx="2520280" cy="2791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2909976"/>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Bri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921</TotalTime>
  <Words>1361</Words>
  <Application>Microsoft Office PowerPoint</Application>
  <PresentationFormat>مخصص</PresentationFormat>
  <Paragraphs>271</Paragraphs>
  <Slides>34</Slides>
  <Notes>0</Notes>
  <HiddenSlides>0</HiddenSlides>
  <MMClips>0</MMClips>
  <ScaleCrop>false</ScaleCrop>
  <HeadingPairs>
    <vt:vector size="4" baseType="variant">
      <vt:variant>
        <vt:lpstr>نسق</vt:lpstr>
      </vt:variant>
      <vt:variant>
        <vt:i4>1</vt:i4>
      </vt:variant>
      <vt:variant>
        <vt:lpstr>عناوين الشرائح</vt:lpstr>
      </vt:variant>
      <vt:variant>
        <vt:i4>34</vt:i4>
      </vt:variant>
    </vt:vector>
  </HeadingPairs>
  <TitlesOfParts>
    <vt:vector size="35" baseType="lpstr">
      <vt:lpstr>Brin</vt:lpstr>
      <vt:lpstr>عرض تقديمي في PowerPoint</vt:lpstr>
      <vt:lpstr>المقدمة  يمكن القول بانه لا يوجد أسلوب تدريس مثالي أو طريقة مثلى لمختلف  المهارت ولجميع الطلاب والمراحل ولجميع الأوقات والإمكانات ، طرﯿﻘﺔ اﻟﺘدرﯿس اﻟواﺤدة ﯿﻤﻛن ﺘﻨﻔﯿذﻫﺎ ﺒﺄﻛﺜر ﻤن أﺴﻠوب وذﻟك ﺘﺒﻌﺎ ﻟﺨﺼﺎﺌص وﺸﺨﺼﯿﺔ اﻟﻤﻌﻠم، ﻓﺘﺤﻘﯿق ﻫدف ﻤﻌﯿن ﻗد ﯿﺘطﻠب اﺴﺘﺨدام أﻛﺜر ﻤن  إﺴﺘراﺘﯿﺠﯿﺔ وطرﯿﻘﺔ وأﺴﻠوب ﻓﻲ اﻟﺘدرﯿس، وﻓﻲ اﻟﻤﻘﺎﺒل، ﻗد ﻻ ﯿﻛون ﻫﻨﺎك ﺴوى أﺴﻠوب واﺤد أو طرﯿﻘﺔ واﺤدة ﻟﺘﺤﻘﯿق الﻫدف اﻟﻤﻨﺸود، ﻟذﻟك ﻓﺎﻟﻌﻤﻠﯿﺔ اﻟﺘﻌﻠﯿﻤﯿﺔ ﺘﻌﺘﻤد ﻋﻠﻰ ﻗدرة اﻟﻤﻌﻠم على ﻓﻬم ﻤﻛوﻨﺎت اﻟﻤوﻗف اﻟﺘﻌﻠﯿﻤﻲ (اﻟﻬدف، واﻟﻤﺘﻌﻠم، واﻟﻤﻬﺎرة، واﻟزﻤن اﻟﻤﻘرر، واﻻﻤﻛﺎﻨﺎت اﻟﻤﺘﺎﺤﺔ) واﺴﺘﺨدام ﻤﺎ ﯿﻨﺎﺴﺒﻪ  ﻤن اﺴﺘراﺘﯿﺠﯿﺎت أو طراﺌق أو أﺴﺎﻟﯿب ﺘدرﯿس،  فاﻟﻤﻌﻠم اﻟﻨﺎﺠﺢ ﻫو اﻟذي ﯿﻨوع بالطرائق  واﻷﺴﺎﻟﯿب واﻻﺴﺘراﺘﯿﺠﯿﺎت اﻟﻤﺴﺘﺨدﻤﺔ  ﻟﻠوﺼول ﺒﺴﻬوﻟﺔ وﯿﺴر إﻟﻰ ﺘﺤﻘﯿق اﻷﻫداف  واﻟﻨﺘﺎﺠﺎت اﻟﻤرﺠوة.  </vt:lpstr>
      <vt:lpstr>نبذه عن نظريه الطيف لموسكا موستن(1966)</vt:lpstr>
      <vt:lpstr>عرض تقديمي في PowerPoint</vt:lpstr>
      <vt:lpstr>*يعتبر من أفضل التصنيفات حيث وصف الطيف عدة أساليب تزود المعلمين بمعرفة عن الأدوار الملقاه على عاتق المعلم والمتعلم والأهداف التي يمكن  تحقيقها مع كل أسلوب .  * كما أنه يسمح للمعلمين بالانتقال خلال الطيف كما يرغبون ليتناسب لك التنوع في الطلبة , البيئه التعليمية ,المادة التعليمية .  * من الشكل يتضح أن أسلوب التدريس يمر بسلسله من القرارات قد تكون                         قبل (pre lmpact ) أو خلال (lmpact ) أو بعد (post lmpact ) .      * نستطيع أن نعرف أسلوب التدريس من خلال تحديد  من يتخذ القرار , المعلم أم الطالب .  *يتكون الطيف من (10 ) أساليب تبداء من A ) ) الأمري الذي يقوم فيه المعلم بصنع القرار الكامل ,وينتهي بأسلوب ( J ) التدريس الذاتي والذي يتخذ فيه الطالب القرار الكامل .  * النظريه في الاساس لاتسمح بالانتقال بين الاساليب  (10 ) ولاكن تم تعديلها بحيث يتم الانتقال بينها بحريه .   </vt:lpstr>
      <vt:lpstr>عرض تقديمي في PowerPoint</vt:lpstr>
      <vt:lpstr> أساليب التدريس :  هو الشكل العام الذي ينشأ عنه  استخدام مجموعة من الإستراتيجيات  التدريسية .   تعريف إجرائي ( هو  الطريقه أو الاسلوب التي يرى المعلم أنه من خلالها يتم توصيل المعلومه بشكل أفضل ,  في الموقف التعليمي . )                * وتقوم فكرة الأساليب حسب موستن أنها تتم  تبعا للقرارات التي يتخذها كل من المعلم والمتعلم في العملية التعليمية، إذ تتضمن العملية التعليمية ثلاثة قرارات رئيسة هي :   قرارات ما قبل الدرس (التخطيط للدرس، Pre Impact)  قرارات أثناء الدرس (التنفيذ،Impact Set)  قرارات ما بعد الدرس (التقويم، Post Impact Set). </vt:lpstr>
      <vt:lpstr>أوﻻ ً: ﻗرارات اﻟﺘﺨطﯿط   ﯿﺘم وﻀﻊ ﺨطﺔ اﻟﻌﻤل اﻟﺨﺎﺼﺔ ﺒﺎﻟدرس ﺘﺘﻀﻤن اﻵﺘﻲ:   ﺘﺤدﯿد اﻟﻤوﻀوع اﻟﻌﺎم ﻟﻠدرس (ﻛرة ﺴﻠﺔ أو ﻛرة ﻗدم أو اﻟﻌﺎب ﻤﻀرب...اﻟﺦ) ﺘﺤدﯿد اﻟﻤوﻀوع اﻟﺨﺎص ﺒﺎﻟدرس (ﻤﻬﺎرة اﻟﺘﻤرﯿر أو اﻟﺘﺼوﯿب...اﻟﺦ )   ﺘﺤدﯿد اﻷﻫداف أو اﻟﻨﺘﺎﺠﺎت اﻟﻤراد ﺘﺤﻘﯿﻘﻬﺎ     ﺘﺤدﯿد اﻷﺴﻠوب أو اﻷﺴﺎﻟﯿب اﻟﺘدرﯿﺴﯿﺔ اﻟﺘﻲ ﺴﺘﺴﻬم ﻓﻲ ﺘﺤﻘﯿق اﻷﻫداف  ﺘﺤدﯿد اﻟزﻤن اﻟﺨﺎص ﺒﻛل ﺠزء ﻤن اﺠزاء اﻟدرس.  ﺘﺤدﯿد اﻷدوات واﻷﺠﻬزة واﻟﻤﻼﻋب اﻟﻤراد اﺴﺘﺨداﻤﻬﺎ ﺒﺎﻟدرس  ﺘﺤدﯿد اﻟﺘﺸﻛﯿﻼت اﻟﺘﻨظﯿﻤﯿﺔ اﻟﻤﺴﺘﺨدﻤﺔ ( اﻻﻨﺘﺸﺎر اﻟﺤر، ﻤرﺒﻊ ﻨﺎﻗص ﻀﻠﻊ، داﺌرة...اﻟﺦ )  وﻀﻊ ورﻗﺔ اﻟﻌﻤل اﻟﺨﺎﺼﺔ ﺒﺎﻷﺴﻠوب  تحديد طريقة التقويم </vt:lpstr>
      <vt:lpstr>ثانيا : ﻗرارات اﻟﺘﻨﻔﯿذ    وﻫﻲ اﻟﻘرارات اﻟﺘﻲ ﯿﺘﺨذﻫﺎ اﻟﻤﻌﻠم أو اﻟﻤﺘﻌﻠم (ﺘﺒﻌﺎ ﻟطﺒﯿﻌﺔ اﻷﺴﻠوب اﻟﻤﺴﺘﺨدم) وﯿﻘوم اﻟﻤﻌﻠم أو اﻟﻤﺘﻌﻠم ﺒﺘﻨﻔﯿذ ﺘﻠك اﻟﻘرارات اﺜﻨﺎء ﺘطﺒﯿق اﻟدرس، ﻤﺜل ﻗرارات اﻟﺒدء واﻻﻨﺘﻬﺎء وﻤﻛﺎن اﻟﻌﻤل واﻻﯿﻘﺎع اﻟﺤرﻛﻲ واﻟراﺤﺔ وﻏﯿرﻫﺎ.   ثالثا : ﻗرارات اﻟﺘﻘوﯿم   وﺘﻛون ﻗرارات اﻟﺘﻘوﯿم ﻤن ﺨﻼل إﻋطﺎء ﺘﻐذﯿﺔ راﺠﻌﺔ ﻤن اﻟﻤدرس ﻟﻠﻤﺘﻌﻠم أو ﻤن اﻟﻤﺘﻌﻠم إﻟﻰ زﻤﯿﻠﻪ أو ﺘﻐذﯿﺔ راﺠﻌﺔ ذاﺘﯿﺔ ﻓﻲ اﺜﻨﺎء أو ﺒﻌد اﻟدرس وذﻟك ﺘﺒﻌﺎ ﻟﻸﺴﻠوب اﻟﺘدرﯿﺴﻲ اﻟﻤﺴﺘﺨدم.  </vt:lpstr>
      <vt:lpstr>   الفرق بين الاساليب المباشرة وغير المباشرة :  اﻷﺴﺎﻟﯿب اﻟﻤﺒﺎﺸرة ﯿﻛون دور اﻟﻤﻌﻠم ﻤﺤورﯿﺎ ﻤن ﺤﯿث ﺸرﺤﻪ ﻟﻠﻤﻬﺎرة واداء اﻟﻨﻤوذج، واﺘﺨﺎذ ﻗرارات اﻟﺘﺨطﯿط وﺘﺤدﯿد ورﻗﺔ اﻟﻌﻤل وورﻗﺔ اﻟﻤﻌﯿﺎر، وﺘﻨﺘﻘل ﻋﻤﻠﯿﺔ اﺘﺨﺎذ اﻟﻘرارات اﻟﺨﺎﺼﺔ ﺒﺎﻟﻌﻤﻠﯿﺔ اﻟﺘﻌﻠﯿﻤﯿﺔ  ( ﻗﺒل اﻟدرس واﺜﻨﺎءه وﺒﻌده ) ﺘدرﯿﺠﯿﺎ ﻤن اﻟﻤﻌﻠم إﻟﻰ اﻟﻤﺘﻌﻠم.  بخلاف الأساليب الغير مباشره فان المتعلم يكون هو محور العمليه التعليمية , فيتعلم المهاره  من خلال استخدامه لعمليات فكريه عليا مثل التحليل والتصنيف والمقارنه والاكتشاف والابداع  والابتكار وغيرها .</vt:lpstr>
      <vt:lpstr>وهي التي تتمحور حول المدرس واستخدام سلطته داخل الصف من خلال فرض شخصيته المطلقة وأفكاره وسيطرته على الطلبة والحصة ككل ، فهو يشرح المهارة والطلبة يقومون بتأديتها ثم يقوم يتقويمهم ومن أنواعه :   ١- أسلوب التعليم بالعرض التوضيحي (الأمري).  ٢- أسلوب التطبيق بتوجيه المعلم (التدريبي).  ٣- أسلوب التطبيق بتوجيه الأقران (التبادلي). </vt:lpstr>
      <vt:lpstr>الأسلوب الامري (أ)Command Stayle (A)   يعتمد هذا الأسلوب على المعلم حيث :   يتخذ  جميع قرارات الدرس الثلاثة المتمثلة في: قرارات التخطيط  وقرارات التنفيذ وقرارات التقويم    يصدر الاوامر والتعليمات للمتعلم الذي يستجيب لهذه الاوامر والتعليمات دون سؤال  يتقيد بتنفيذ نموذج المهارة المطلوبة للأداء كما هو وبدقه، يكون مراعيا ومتفهما لطبيعة المتعلم والهدف المراد تحقيقه في الدرس وطبيعة الأسلوب   مراعاة التخطيط للدرس بطريقة سليمة تضمن التفاعل والإيجابية بين المعلم والمتعلم </vt:lpstr>
      <vt:lpstr>المتعلم :    يلتزم أيضا بوقت بدء العمل ونهايته، ووقت الراحة وتوقيتها، والايقاع الحركي، ومكان العمل، والتوقيت والوزن الحركي، ووضع البدء أو الوقفة الذي يفرضه المعلم.   يساعد المدرس في الحفاظ على امن المتعلمين وسلامتهم  المحافظة على النظام والانتظام اثناء الدرس، كما يساعد على اظهار الجمال الحركي للأداء، وخاصة في الحركات الايقاعية التي تتطلب ضبط الاستجابة الواحدة للمتعلمين جميعهم وفي وقت واحد وبدقة متناهية، مطابقة لنموذج الأداء المطلوب </vt:lpstr>
      <vt:lpstr>في مرحلة ما قبل الدرس يقوم المعلم بـ :  بتحديد الأهداف التي يريد تحقيقها في الدرس سواء أكانت معرفية أم انفعالية أم نفس حركية.  يقوم بتحديد موضوع الدرس العام (لعبة كرة القدم، كرة السلة، كرة الطائرة، جمباز، سباحة، العاب قوى وغيرها)، يحدد موضوع الدرس الخاص المتعلق بالمهارة التي سيقوم المتعلمون بأدائها وتعلمها مثل (التمريرة الصدرية في كرة السلة أو القفز بالزانة في العاب القوى وغيرها)  يحدد المدرس الإجراءات التنظيمية والادراية التي تحقق الأهداف التعليمية بسهوله ويسر، و من الإجراءات المهمة الأخرى الواجب على المعلم القيام بها في مرحلة ما قبل الدرس (التخطيط)، تحضير ما يسمى بورقة العمل ، والتي لها دور مهم في العملية التعليمية في أساليب التدريس</vt:lpstr>
      <vt:lpstr>ورقة العمل (Task Sheet)  هذه الورقة تشبه في مضمونها ورقة العمل التي يوزعها المعلم على المتعلمين في الأسلوب الامري، ويوزعها المعلم بعد أن يكون قد أنهى شرح المهارة وأدى نموذجا للمهارة واجاب عن استفسارات المتعلمين، وهذه الورقة تساعد المتعلم على تذكر المهارة، ويسجل فيها تقدمه، فهي تتضمن الموضوع العام (كرة سلة)، والموضوع الخاص (التمريرة المرتدة)، وتوجيهات، ووصف للعمل، وعدد التكرارت، أو زمن الأداء، والمحاولات، كما تتضمن بيانات عن التقدم الذي أحرزه المتعلم، ويوجد حقل مخصص للملاحظات المتعلقة بالتغذية الراجعة التي يقدمها المعلم للطالب، هذا بالاضافة إلى المعلومات والبيانات المتعلقة بالاسم والتاريخ والصف ونوع الأسلوب.</vt:lpstr>
      <vt:lpstr>الاسم                                                           الأسلوب (ب) التاريخ                                                         نوع النشاط  الصنف الدراسي                                              المهارة المستخدمة  الأدوات المستخدمة                                           توجيهات التلميذ  المراجع المستخدمة  </vt:lpstr>
      <vt:lpstr>قنوات النمو التطورية للأسلوب الامري (أ) :    لقد حدد موستن أربع قنوات تطوريه نحتاج إلى فحصها في كل أسلوب من أساليبه؛ وهي  1. قناة النموالبدني (المهاري) : تقيس درجة الاستقلالية، أو الابداع، أو النشاط الجماعي، أو أي محكات أخرى. وعندما فحص المحك (المعيار) الخاص بدرجة استقلالية المتعلم في اتخاذ القرارات 2. قناة النمو الاجتماعي : تتطلب تفاعلا وحوارا وتبادلا اجتماعيا، لذا نجد أن الأسلوب الامري لا يوفر للمتعلم فرصا للتفاعل الاجتماعي، أو الحوار، أو تبادل الآراء الا في حدودها الدنيا، فالمتعلم في الغالب يقوم بأداء اوامر المعلم بحرفتيها </vt:lpstr>
      <vt:lpstr>3. قناة النمو الانفعالي (العاطفي) : المحكات التي تبنى عليها هذه القناة هي الراحة (self-confort) أو القدرة على القبول الذاتي (self-acceptance) في متابعة الأداءات البدنية والسعي للتعلم  4.قناة النمو المعرفي (الذهني) : تتعلق بعمليات عقلية (ذهنية) مثل حل المشكلات، التمايز، المضاهاة، المقارنة، الابتكار، التصنيف، وضع الفروض  الجدول التالي يبين درجة الاستقلالية لكل قناة نمو : </vt:lpstr>
      <vt:lpstr>الأسلوب التدريبي (ب) Practice Style (B)  هو اسلوب الممارسة أو التدريب أو التطبيق أو الأسلوب الثاني(b)، وفيه ينتقل عدد من القرارات التدريسية المهمة من المعلم إلى المتعلم، مما يولد علاقات جديدة بينهما ، وبين المتعلم والواجبات الحركية (المهارات)، وبين المتعلمين أنفسهم    ويتفق هذا الأسلوب مع الأسلوب الامري في القرارات المتعلقة بمرحلة التخطيط (ما قبل الدرس، Pre Impact set) والقرارات المتعلقة بمرحلة التقويم (ما بعد الدرس، Past Impact)، لكنه يختلف عن الأسلوب الامري في القرارات المتعلقة بمرحلة التنفيذ (Impact Set) حيث تنتقل مجموعة من صلاحيات المعلم المتعلقة باتخاذ قرارات التنفيذ إلى المتعلم.  هذه القرارات تنتقل ضمن الفقرات التسع الآتية:   الوقفة (الأوضاع)  ، المكان  ، نظام العمل ، وقت البداية لكل واجب حركي    الايقاع الحركي ، وقت الانتهاء من الواجب الحركي  ، الراحة ، الزي والمظهر  القاء الأسئلة للتوضيح   </vt:lpstr>
      <vt:lpstr>قنوات النمو التطورية للأسلوب التدريبي (ب)   إن المحك أو المحكات التي يمكن من خلالها الحكم على مدى التطور الحاصل في وضع المتعلم على قنوات النمو هو درجة الاستقلالية أو الإبداع، ففي هذا الأسلوب يمتلك المتعلم استقلالية أكثر نسبيا في عملية اتخاذ القرارات المتعلقة بالأداء مقارنة بالأسلوب الامري (أ)  الجدول التالي يبين درجة الإستقلالية لكل قناة نمو    </vt:lpstr>
      <vt:lpstr>الأسلوب التبادلي (بتوجيه الاقتران، ج) (The Reciprocal Style, C)   يعد التوزيع الثنائي للمتعلمين (الزوجي) هو الأكثر استخداما في هذا الأسلوب. إذ يسمح هذا الأسلوب لكل متعلم أن يلعب دورا خاصا به، أو يلعب دور الملاحظ (دور المعلم) والاخر يلعب دور المتعلم المؤدي (دور الطالب)  في هذا الأسلوب تتوزع الأدوار بين المعلم والمتعلم على الشكل الآتي:       أ. مرحلة التخطيط  : يقوم المعلم بنفس إجراءات التحضير التي يتخذها في الأسلوب (ب)، بالإضافة إلى إعداد وتصميم ورقة الواجب ، كما يقوم المعلم بتصميم ورقة جديدة تسمى ورقة المعيار ، متضمنة في ورقة العمل أو منفصلة، ويقوم باستخدامها الملاحظ فقط.  ب. مرحلة التنفيذ : فيكون الدور الأساسي للمعلم هو اخبار المتعلمين بأدوارهم الجديدة سابقة الذكر، وكيفية استخدام ورقة الواجب، وطبيعة العلاقة بين المتعلمين من جهة، والملاحظ والمعلم من جهة اخرى  </vt:lpstr>
      <vt:lpstr>ب. مرحلة التقويم :  يتصل المؤدي بالملاحظ لتلقي التغذية الراجعة في ضوء المقارنة والتمييز بين أداء الطالب المؤدي وما هو مطلوب في ورقة الواجب، واستنتاج ما اذا كان أداء الزميل المؤدي صحيحا ام لا. ويقوم الملاحظ بالاتصال بالمعلم عند الضرورة، وبعد أن يتم المؤدي الأداء يتبادل الأدوار مع زميله الملاحظ، ليصبح الطالب الملاحظ مؤدياً، والطالب المؤدي ملاحظاً، ويكون دور المعلم الإجابة عن أسئلة الطالب الملاحظ فقط (لأنه لا يسمح للمؤدي الاتصال مع المعلم)، كما يتقبل المعلم التواصل الاجتماعية الذي يتم بين الملاحظ والمؤدي. وهناك طرائق عديدة يمكن أن يستخدمها المعلم في توزيع المتعلمين إلى ازواج منها:</vt:lpstr>
      <vt:lpstr> يقف المتعلمون في قاطرتين متجاورتين، يتم اختيار الأول من القاطرة الأولى والثاني مع من القاطرة الثانية... وهكذا.  يقف المتعلمون في صف، ثم البدء في عد متسلسل: 1، 2، 1، 2 وهكذا، ويختار الرقم 1 الرقم 2 كمجموعة وهكذا بشكل متتالي.  التوزيع حسب الحروف الابجدي (أ مع أ، ب مع ب)؛ الطالب الذي يبدأ اسمه بحرف الألف مع طالب آخر يبدأ اسمه أيضا بحرف الألف، وإن لم يكن ينتقل إلى الحرف الذي يليه وهكذا.  ان يختار كل طالب رفيقه (اختيار ذاتي). وحتى يتحقق الهدف بشكل أفضل ويستمتع المتعلم بالعمل فان أفضل طريقة هي الاختيار الذاتي ففي ذلك سرعة في بدء العمل (دون اضاعة وقت في التوزيع) كما توفر هذه الطريقة راحة نفسية وتقبل الملاحظات والتغذية الراجعة من الزميل </vt:lpstr>
      <vt:lpstr>وبالتالي تحقيق الهدف بصورة اسرع وأكثر امنا، بعيدا عن التعارض النفسي والاجتماعي بين الزملاء، هذا التعارض الذي غالبا ما يؤخر نجاح العملية التعليمية، وقد يؤدي إلى تجربة سلبية عند المتعلمين وخبرة لا يرغب المتعلم في تكرارها.  لهذا الأسلوب نتائج رائعة في زيادة التفاعل الاجتماعي بين المتعلمين، مما ينعكس على سلوكهم خارج الدرس، ويقود إلى التسامح فيما بينهم، والصبر، والاحترام المتبادل، وعلى المعلم أن يتجنب توزيع المتعلمين بشكل يثير الحساسية والعداوة بل على المعلم أيضا خلق جو من الالفة بين المتعلمين، وتدريبهم على احترام الراي الاخر، وحسن الاصغاء، وتبادل وجهات النظر وما إلى ذلك. </vt:lpstr>
      <vt:lpstr>عرض تقديمي في PowerPoint</vt:lpstr>
      <vt:lpstr>قنوات النمو التطورية في الأسلوب التبادلي (ج):  اذا أخذنا مبدا الاستقلالية معيارا لعلاقة الأسلوب بتطور قنوات النمو فإننا نجد ما يأتي: 1. قناة النمو البدني: لا تختلف كثيراً عن الأسلوب التدريبي (ب)، ففي الأسلوب (ب) يتدرب المتعلم في ضوء القرارت التسعة التي انتقلت له من المعلم، ويتشابه هذا الوضع مع الوضع في الأسلوب (ج)، الا أن التغذية الراجعة تأتي من الزميل في هذا الأسلوب بدلا من المعلم في الأسلوب التدريبي وعليه يكون وضع المتعلم على قنوات النمو كما يلي: قناة النمو البدني مبتعدا عن الحد الادنى، كما في الأسلوب السابق تقريبا.  </vt:lpstr>
      <vt:lpstr>2.قناة النمو الاجتماعي: تعد هذه القناة في هذا الأسلوب هي الأكثر تأثرا، فالاتصال مع الزميل في مرحلة التنفيذ يؤدي إلى علاقات اجتماعية جيدة، هذه العلاقات تأتي من استقلالية  المتعلم في عملية التفاعل الاجتماعي مع زميله الاخر استقلالا مناسبا، وفي ضوء ذلك يتحرك وضع المتعلم على هذه القناة التطورية باتجاه الحد الاقصى. 3. قناة النموالانفعالي: يقوم المتعلم في هذا الأسلوب بعدد من السلوكات الإيجابية كالصبر والتعاطف مع الزميل، والتقمص والشعور بالرغبة في التعاون، كل هذه السلوكات عبارة عن خيارات يقوم بها المتعلم في الميدان الانفعالي أو النفسي العاطفي، لذلك فان هذه الاستقلالية تضع المتعلم في موقع متقدم باتجاه الاقصى.  </vt:lpstr>
      <vt:lpstr>4.قناة النمو المعرفي (الانفعالي): يتحرك المتعلم بعيدا قليلا عن الحد الادنى لأنه بدأ ينشغل في بعض العمليات العقلية مثل المقاربة والتميز الاستنتاج والمضاهاة. والجدول التالي يبين درجة الاستقلالية لكل قناة نمو  </vt:lpstr>
      <vt:lpstr>عرض تقديمي في PowerPoint</vt:lpstr>
      <vt:lpstr>عرض تقديمي في PowerPoint</vt:lpstr>
      <vt:lpstr>عرض تقديمي في PowerPoint</vt:lpstr>
      <vt:lpstr>عرض تقديمي في PowerPoint</vt:lpstr>
      <vt:lpstr>المراجع :  1_مناهج وإستراتيجيات معاصره في تدريس التربية البدنية ,د صادق الحايك (2017 ) 2_طرق تدريس التربية البدنية ,د زينب عمر و د غاده جلال (2008 ) . 3 _أساسيات التدريس في التربية البدنية , د إسماعيل عبدزيد , د عماد راضي (2016 )</vt:lpstr>
      <vt:lpstr>شكراً لحسن استماعكم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وهو أول أسلوب من أساليب موسكا موستون للتدريس. وتعتمد بنية هذا الأسلوب على الأوامر فحسب حيث يدفع المعلم طلابه إلى ما يراه مناسبًا، فالمعلم يلعب الدور الأساسي في التدريس، حيث أن أي حركة أو عمل يقوم به الطالب يجب أن تسبه إشارة الأمر من المعلم ويتخذ المعلم في هذا الأسلوب جميع القرارات الثلاثة التخطيط والتنفيذ والتقويم بالإضافة إلى كافة القرارات الخاصة مثل تحديد المكان، الأوضاع والوقت، والبداية، والنهاية، والتوقيت، والإيقاع، والراحة.</dc:title>
  <dc:creator>abdelhak</dc:creator>
  <cp:lastModifiedBy>acer</cp:lastModifiedBy>
  <cp:revision>191</cp:revision>
  <dcterms:created xsi:type="dcterms:W3CDTF">2019-01-23T14:22:34Z</dcterms:created>
  <dcterms:modified xsi:type="dcterms:W3CDTF">2019-02-10T16:01:00Z</dcterms:modified>
</cp:coreProperties>
</file>