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58" r:id="rId4"/>
    <p:sldId id="259" r:id="rId5"/>
    <p:sldId id="271" r:id="rId6"/>
    <p:sldId id="270" r:id="rId7"/>
    <p:sldId id="260" r:id="rId8"/>
    <p:sldId id="272" r:id="rId9"/>
    <p:sldId id="261" r:id="rId10"/>
    <p:sldId id="273" r:id="rId11"/>
    <p:sldId id="274" r:id="rId12"/>
    <p:sldId id="275" r:id="rId13"/>
    <p:sldId id="262" r:id="rId14"/>
    <p:sldId id="276" r:id="rId15"/>
    <p:sldId id="263" r:id="rId16"/>
    <p:sldId id="278" r:id="rId17"/>
    <p:sldId id="264" r:id="rId18"/>
    <p:sldId id="265" r:id="rId19"/>
    <p:sldId id="267" r:id="rId20"/>
    <p:sldId id="268" r:id="rId2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88" y="-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D944C73-A51D-414A-8A7E-98603D93A8F0}" type="datetimeFigureOut">
              <a:rPr lang="x-none" smtClean="0"/>
              <a:pPr/>
              <a:t>1/5/17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D364E014-1F4E-45F4-A45A-6BC6F4831CCB}" type="slidenum">
              <a:rPr lang="x-none" smtClean="0"/>
              <a:pPr/>
              <a:t>‹#›</a:t>
            </a:fld>
            <a:endParaRPr lang="x-none"/>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44C73-A51D-414A-8A7E-98603D93A8F0}" type="datetimeFigureOut">
              <a:rPr lang="x-none" smtClean="0"/>
              <a:pPr/>
              <a:t>1/5/17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D364E014-1F4E-45F4-A45A-6BC6F4831CC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944C73-A51D-414A-8A7E-98603D93A8F0}" type="datetimeFigureOut">
              <a:rPr lang="x-none" smtClean="0"/>
              <a:pPr/>
              <a:t>1/5/17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D364E014-1F4E-45F4-A45A-6BC6F4831CC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D944C73-A51D-414A-8A7E-98603D93A8F0}" type="datetimeFigureOut">
              <a:rPr lang="x-none" smtClean="0"/>
              <a:pPr/>
              <a:t>1/5/17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D364E014-1F4E-45F4-A45A-6BC6F4831CCB}" type="slidenum">
              <a:rPr lang="x-none" smtClean="0"/>
              <a:pPr/>
              <a:t>‹#›</a:t>
            </a:fld>
            <a:endParaRPr lang="x-none"/>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944C73-A51D-414A-8A7E-98603D93A8F0}" type="datetimeFigureOut">
              <a:rPr lang="x-none" smtClean="0"/>
              <a:pPr/>
              <a:t>1/5/17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D364E014-1F4E-45F4-A45A-6BC6F4831CC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D944C73-A51D-414A-8A7E-98603D93A8F0}" type="datetimeFigureOut">
              <a:rPr lang="x-none" smtClean="0"/>
              <a:pPr/>
              <a:t>1/5/17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D364E014-1F4E-45F4-A45A-6BC6F4831CCB}" type="slidenum">
              <a:rPr lang="x-none" smtClean="0"/>
              <a:pPr/>
              <a:t>‹#›</a:t>
            </a:fld>
            <a:endParaRPr lang="x-none"/>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944C73-A51D-414A-8A7E-98603D93A8F0}" type="datetimeFigureOut">
              <a:rPr lang="x-none" smtClean="0"/>
              <a:pPr/>
              <a:t>1/5/17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D364E014-1F4E-45F4-A45A-6BC6F4831CCB}" type="slidenum">
              <a:rPr lang="x-none" smtClean="0"/>
              <a:pPr/>
              <a:t>‹#›</a:t>
            </a:fld>
            <a:endParaRPr lang="x-none"/>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D944C73-A51D-414A-8A7E-98603D93A8F0}" type="datetimeFigureOut">
              <a:rPr lang="x-none" smtClean="0"/>
              <a:pPr/>
              <a:t>1/5/17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D364E014-1F4E-45F4-A45A-6BC6F4831CC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44C73-A51D-414A-8A7E-98603D93A8F0}" type="datetimeFigureOut">
              <a:rPr lang="x-none" smtClean="0"/>
              <a:pPr/>
              <a:t>1/5/17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D364E014-1F4E-45F4-A45A-6BC6F4831CC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44C73-A51D-414A-8A7E-98603D93A8F0}" type="datetimeFigureOut">
              <a:rPr lang="x-none" smtClean="0"/>
              <a:pPr/>
              <a:t>1/5/17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D364E014-1F4E-45F4-A45A-6BC6F4831CC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44C73-A51D-414A-8A7E-98603D93A8F0}" type="datetimeFigureOut">
              <a:rPr lang="x-none" smtClean="0"/>
              <a:pPr/>
              <a:t>1/5/17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D364E014-1F4E-45F4-A45A-6BC6F4831CCB}" type="slidenum">
              <a:rPr lang="x-none" smtClean="0"/>
              <a:pPr/>
              <a:t>‹#›</a:t>
            </a:fld>
            <a:endParaRPr lang="x-none"/>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D944C73-A51D-414A-8A7E-98603D93A8F0}" type="datetimeFigureOut">
              <a:rPr lang="x-none" smtClean="0"/>
              <a:pPr/>
              <a:t>1/5/17</a:t>
            </a:fld>
            <a:endParaRPr lang="x-none"/>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x-none"/>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364E014-1F4E-45F4-A45A-6BC6F4831CCB}"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3" name="Subtitle 2"/>
          <p:cNvSpPr>
            <a:spLocks noGrp="1"/>
          </p:cNvSpPr>
          <p:nvPr>
            <p:ph type="subTitle" idx="1"/>
          </p:nvPr>
        </p:nvSpPr>
        <p:spPr>
          <a:xfrm>
            <a:off x="4427984" y="3127622"/>
            <a:ext cx="4302447" cy="3528392"/>
          </a:xfrm>
        </p:spPr>
        <p:txBody>
          <a:bodyPr>
            <a:normAutofit/>
          </a:bodyPr>
          <a:lstStyle/>
          <a:p>
            <a:r>
              <a:rPr lang="x-none" b="1" dirty="0" smtClean="0">
                <a:solidFill>
                  <a:srgbClr val="00B050"/>
                </a:solidFill>
              </a:rPr>
              <a:t>إعداد الطالبات / الرقم الجامعي </a:t>
            </a:r>
          </a:p>
          <a:p>
            <a:r>
              <a:rPr lang="x-none" dirty="0" smtClean="0">
                <a:solidFill>
                  <a:schemeClr val="tx1"/>
                </a:solidFill>
              </a:rPr>
              <a:t>  </a:t>
            </a:r>
            <a:r>
              <a:rPr lang="x-none" dirty="0" smtClean="0">
                <a:solidFill>
                  <a:srgbClr val="002060"/>
                </a:solidFill>
              </a:rPr>
              <a:t>أفنان السياري   434925475</a:t>
            </a:r>
          </a:p>
          <a:p>
            <a:r>
              <a:rPr lang="x-none" dirty="0" smtClean="0">
                <a:solidFill>
                  <a:srgbClr val="002060"/>
                </a:solidFill>
              </a:rPr>
              <a:t> روابي العديني    434201355  </a:t>
            </a:r>
          </a:p>
          <a:p>
            <a:r>
              <a:rPr lang="x-none" dirty="0" smtClean="0">
                <a:solidFill>
                  <a:srgbClr val="002060"/>
                </a:solidFill>
              </a:rPr>
              <a:t> لميس المحارب  434202531</a:t>
            </a:r>
          </a:p>
          <a:p>
            <a:endParaRPr lang="x-none" dirty="0" smtClean="0">
              <a:solidFill>
                <a:schemeClr val="tx1"/>
              </a:solidFill>
            </a:endParaRPr>
          </a:p>
          <a:p>
            <a:r>
              <a:rPr lang="x-none" b="1" dirty="0" smtClean="0">
                <a:solidFill>
                  <a:srgbClr val="00B050"/>
                </a:solidFill>
              </a:rPr>
              <a:t>إشرف الدكتورة / </a:t>
            </a:r>
            <a:r>
              <a:rPr lang="x-none" dirty="0" smtClean="0">
                <a:solidFill>
                  <a:srgbClr val="00B050"/>
                </a:solidFill>
              </a:rPr>
              <a:t> </a:t>
            </a:r>
            <a:r>
              <a:rPr lang="x-none" dirty="0" smtClean="0">
                <a:solidFill>
                  <a:srgbClr val="002060"/>
                </a:solidFill>
              </a:rPr>
              <a:t>لبنى شعث</a:t>
            </a:r>
            <a:endParaRPr lang="x-none" dirty="0">
              <a:solidFill>
                <a:srgbClr val="002060"/>
              </a:solidFill>
            </a:endParaRPr>
          </a:p>
        </p:txBody>
      </p:sp>
      <p:sp>
        <p:nvSpPr>
          <p:cNvPr id="2" name="Title 1"/>
          <p:cNvSpPr>
            <a:spLocks noGrp="1"/>
          </p:cNvSpPr>
          <p:nvPr>
            <p:ph type="ctrTitle"/>
          </p:nvPr>
        </p:nvSpPr>
        <p:spPr>
          <a:xfrm>
            <a:off x="735482" y="1590916"/>
            <a:ext cx="8204448" cy="1470025"/>
          </a:xfrm>
        </p:spPr>
        <p:txBody>
          <a:bodyPr/>
          <a:lstStyle/>
          <a:p>
            <a:pPr marL="182880" indent="0" algn="r">
              <a:buNone/>
            </a:pPr>
            <a:r>
              <a:rPr lang="x-none" b="1" dirty="0" smtClean="0">
                <a:solidFill>
                  <a:srgbClr val="C00000"/>
                </a:solidFill>
                <a:latin typeface="Rockwell Extra Bold" pitchFamily="18" charset="0"/>
              </a:rPr>
              <a:t>مشكلة اضطرابات الأكل </a:t>
            </a:r>
            <a:endParaRPr lang="x-none" b="1" dirty="0">
              <a:solidFill>
                <a:srgbClr val="C00000"/>
              </a:solidFill>
              <a:latin typeface="Rockwell Extra Bold" pitchFamily="18"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21816"/>
          <a:stretch/>
        </p:blipFill>
        <p:spPr>
          <a:xfrm>
            <a:off x="6034087" y="260648"/>
            <a:ext cx="2924175" cy="122131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896" y="151690"/>
            <a:ext cx="1755816" cy="143922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59" y="2924944"/>
            <a:ext cx="3456384" cy="3711674"/>
          </a:xfrm>
          <a:prstGeom prst="rect">
            <a:avLst/>
          </a:prstGeom>
        </p:spPr>
      </p:pic>
    </p:spTree>
    <p:extLst>
      <p:ext uri="{BB962C8B-B14F-4D97-AF65-F5344CB8AC3E}">
        <p14:creationId xmlns:p14="http://schemas.microsoft.com/office/powerpoint/2010/main" val="144674905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99592" y="647697"/>
            <a:ext cx="7992888" cy="4713704"/>
          </a:xfrm>
        </p:spPr>
        <p:txBody>
          <a:bodyPr/>
          <a:lstStyle/>
          <a:p>
            <a:pPr marL="502920" lvl="0" indent="0" algn="ctr">
              <a:lnSpc>
                <a:spcPct val="115000"/>
              </a:lnSpc>
              <a:buClr>
                <a:srgbClr val="F14124">
                  <a:lumMod val="75000"/>
                </a:srgbClr>
              </a:buClr>
              <a:buNone/>
            </a:pPr>
            <a:r>
              <a:rPr lang="x-none" sz="3600" b="1" dirty="0">
                <a:solidFill>
                  <a:srgbClr val="00B050"/>
                </a:solidFill>
                <a:ea typeface="Calibri"/>
              </a:rPr>
              <a:t>كيف نتغلب عليها</a:t>
            </a:r>
            <a:r>
              <a:rPr lang="x-none" sz="3600" b="1" dirty="0" smtClean="0">
                <a:solidFill>
                  <a:srgbClr val="00B050"/>
                </a:solidFill>
                <a:ea typeface="Calibri"/>
              </a:rPr>
              <a:t>؟</a:t>
            </a:r>
          </a:p>
          <a:p>
            <a:pPr marL="502920" lvl="0" indent="0" algn="ctr">
              <a:lnSpc>
                <a:spcPct val="115000"/>
              </a:lnSpc>
              <a:buClr>
                <a:srgbClr val="F14124">
                  <a:lumMod val="75000"/>
                </a:srgbClr>
              </a:buClr>
              <a:buNone/>
            </a:pPr>
            <a:endParaRPr lang="en-US" sz="3600" dirty="0">
              <a:solidFill>
                <a:srgbClr val="00B050"/>
              </a:solidFill>
              <a:ea typeface="Calibri"/>
              <a:cs typeface="Arial"/>
            </a:endParaRPr>
          </a:p>
          <a:p>
            <a:pPr lvl="0">
              <a:lnSpc>
                <a:spcPct val="115000"/>
              </a:lnSpc>
              <a:buClr>
                <a:srgbClr val="F14124">
                  <a:lumMod val="75000"/>
                </a:srgbClr>
              </a:buClr>
              <a:buFont typeface="+mj-lt"/>
              <a:buAutoNum type="arabicPeriod"/>
            </a:pPr>
            <a:r>
              <a:rPr lang="x-none" sz="2800" dirty="0">
                <a:solidFill>
                  <a:srgbClr val="002060"/>
                </a:solidFill>
                <a:ea typeface="Calibri"/>
              </a:rPr>
              <a:t>متابعة الوالدين للطفل.</a:t>
            </a:r>
            <a:endParaRPr lang="en-US" sz="2800" dirty="0">
              <a:solidFill>
                <a:srgbClr val="002060"/>
              </a:solidFill>
              <a:ea typeface="Calibri"/>
              <a:cs typeface="Arial"/>
            </a:endParaRPr>
          </a:p>
          <a:p>
            <a:pPr lvl="0">
              <a:lnSpc>
                <a:spcPct val="115000"/>
              </a:lnSpc>
              <a:buClr>
                <a:srgbClr val="F14124">
                  <a:lumMod val="75000"/>
                </a:srgbClr>
              </a:buClr>
              <a:buFont typeface="+mj-lt"/>
              <a:buAutoNum type="arabicPeriod"/>
            </a:pPr>
            <a:r>
              <a:rPr lang="x-none" sz="2800" dirty="0">
                <a:solidFill>
                  <a:srgbClr val="002060"/>
                </a:solidFill>
                <a:ea typeface="Calibri"/>
              </a:rPr>
              <a:t>إبعاد المواد عن الأماكن التي يلعب فيها الطفل.</a:t>
            </a:r>
            <a:endParaRPr lang="en-US" sz="2800" dirty="0">
              <a:solidFill>
                <a:srgbClr val="002060"/>
              </a:solidFill>
              <a:ea typeface="Calibri"/>
              <a:cs typeface="Arial"/>
            </a:endParaRPr>
          </a:p>
          <a:p>
            <a:pPr lvl="0">
              <a:lnSpc>
                <a:spcPct val="115000"/>
              </a:lnSpc>
              <a:buClr>
                <a:srgbClr val="F14124">
                  <a:lumMod val="75000"/>
                </a:srgbClr>
              </a:buClr>
              <a:buFont typeface="+mj-lt"/>
              <a:buAutoNum type="arabicPeriod"/>
            </a:pPr>
            <a:r>
              <a:rPr lang="x-none" sz="2800" dirty="0">
                <a:solidFill>
                  <a:srgbClr val="002060"/>
                </a:solidFill>
                <a:ea typeface="Calibri"/>
              </a:rPr>
              <a:t>إستخدام الإطفاء السلوكي كعلاج.</a:t>
            </a:r>
            <a:endParaRPr lang="en-US" sz="2800" dirty="0">
              <a:solidFill>
                <a:srgbClr val="002060"/>
              </a:solidFill>
              <a:ea typeface="Calibri"/>
              <a:cs typeface="Arial"/>
            </a:endParaRPr>
          </a:p>
          <a:p>
            <a:pPr lvl="0">
              <a:lnSpc>
                <a:spcPct val="115000"/>
              </a:lnSpc>
              <a:spcAft>
                <a:spcPts val="1000"/>
              </a:spcAft>
              <a:buClr>
                <a:srgbClr val="F14124">
                  <a:lumMod val="75000"/>
                </a:srgbClr>
              </a:buClr>
              <a:buFont typeface="+mj-lt"/>
              <a:buAutoNum type="arabicPeriod"/>
            </a:pPr>
            <a:r>
              <a:rPr lang="x-none" sz="2800" dirty="0">
                <a:solidFill>
                  <a:srgbClr val="002060"/>
                </a:solidFill>
                <a:ea typeface="Calibri"/>
              </a:rPr>
              <a:t>علاج فقدان العناصر الغذائية </a:t>
            </a:r>
            <a:r>
              <a:rPr lang="x-none" sz="2800" dirty="0" smtClean="0">
                <a:solidFill>
                  <a:srgbClr val="002060"/>
                </a:solidFill>
                <a:ea typeface="Calibri"/>
              </a:rPr>
              <a:t>اللازمة</a:t>
            </a:r>
            <a:endParaRPr lang="x-none" sz="2800" dirty="0">
              <a:solidFill>
                <a:srgbClr val="00206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382" y="3573016"/>
            <a:ext cx="2968458" cy="3144722"/>
          </a:xfrm>
          <a:prstGeom prst="rect">
            <a:avLst/>
          </a:prstGeom>
        </p:spPr>
      </p:pic>
    </p:spTree>
    <p:extLst>
      <p:ext uri="{BB962C8B-B14F-4D97-AF65-F5344CB8AC3E}">
        <p14:creationId xmlns:p14="http://schemas.microsoft.com/office/powerpoint/2010/main" val="24513573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251520" y="692696"/>
            <a:ext cx="8640960" cy="5289768"/>
          </a:xfrm>
        </p:spPr>
        <p:txBody>
          <a:bodyPr>
            <a:normAutofit/>
          </a:bodyPr>
          <a:lstStyle/>
          <a:p>
            <a:pPr marL="45720" indent="0">
              <a:buNone/>
            </a:pPr>
            <a:r>
              <a:rPr lang="x-none" sz="3600" b="1" dirty="0" smtClean="0">
                <a:solidFill>
                  <a:srgbClr val="00B050"/>
                </a:solidFill>
              </a:rPr>
              <a:t>4/ الاضطراب الاجتراري للرضع:</a:t>
            </a:r>
          </a:p>
          <a:p>
            <a:pPr marL="45720" indent="0">
              <a:buNone/>
            </a:pPr>
            <a:r>
              <a:rPr lang="x-none" sz="2800" dirty="0" smtClean="0">
                <a:solidFill>
                  <a:srgbClr val="002060"/>
                </a:solidFill>
              </a:rPr>
              <a:t>هو استرجاع المواد الغذائية من المعدة إلى الفم  ثم تحريكها في الفم ثم تحريكها في الفم ثانية ومضغها وبلعها مرة أخرى .</a:t>
            </a:r>
          </a:p>
          <a:p>
            <a:pPr marL="45720" indent="0">
              <a:buNone/>
            </a:pPr>
            <a:r>
              <a:rPr lang="x-none" sz="3600" b="1" dirty="0">
                <a:solidFill>
                  <a:srgbClr val="00B050"/>
                </a:solidFill>
              </a:rPr>
              <a:t>أسباب الاضطراب الاجتراري:</a:t>
            </a:r>
          </a:p>
          <a:p>
            <a:pPr marL="502920" indent="-457200">
              <a:buFont typeface="+mj-lt"/>
              <a:buAutoNum type="arabicPeriod"/>
            </a:pPr>
            <a:r>
              <a:rPr lang="x-none" sz="2800" dirty="0">
                <a:solidFill>
                  <a:srgbClr val="002060"/>
                </a:solidFill>
              </a:rPr>
              <a:t>نقص حنان الأم.</a:t>
            </a:r>
          </a:p>
          <a:p>
            <a:pPr marL="502920" indent="-457200">
              <a:buFont typeface="+mj-lt"/>
              <a:buAutoNum type="arabicPeriod"/>
            </a:pPr>
            <a:r>
              <a:rPr lang="x-none" sz="2800" dirty="0">
                <a:solidFill>
                  <a:srgbClr val="002060"/>
                </a:solidFill>
              </a:rPr>
              <a:t>ضيق فم المعدة.</a:t>
            </a:r>
          </a:p>
          <a:p>
            <a:pPr marL="502920" indent="-457200">
              <a:buFont typeface="+mj-lt"/>
              <a:buAutoNum type="arabicPeriod"/>
            </a:pPr>
            <a:r>
              <a:rPr lang="x-none" sz="2800" dirty="0">
                <a:solidFill>
                  <a:srgbClr val="002060"/>
                </a:solidFill>
              </a:rPr>
              <a:t>نقص المثيرات.</a:t>
            </a:r>
          </a:p>
          <a:p>
            <a:pPr marL="45720" indent="0">
              <a:buNone/>
            </a:pPr>
            <a:r>
              <a:rPr lang="x-none" dirty="0" smtClean="0"/>
              <a:t> </a:t>
            </a:r>
          </a:p>
          <a:p>
            <a:pPr marL="45720" indent="0">
              <a:buNone/>
            </a:pPr>
            <a:endParaRPr lang="x-none" dirty="0"/>
          </a:p>
        </p:txBody>
      </p:sp>
      <p:pic>
        <p:nvPicPr>
          <p:cNvPr id="4098" name="Picture 2" descr="C:\Users\User\AppData\Local\Microsoft\Windows\INetCache\IE\XD9FE4OQ\아기_울음._기저귀[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620495"/>
            <a:ext cx="3960440" cy="3106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48867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AppData\Local\Microsoft\Windows\INetCache\IE\S154DNH2\large-Baby-boy-lying-66.6-11925[1].gif"/>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15616" y="2276872"/>
            <a:ext cx="6912767" cy="324036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sz="quarter" idx="13"/>
          </p:nvPr>
        </p:nvSpPr>
        <p:spPr>
          <a:xfrm>
            <a:off x="0" y="764704"/>
            <a:ext cx="8712968" cy="4464496"/>
          </a:xfrm>
        </p:spPr>
        <p:txBody>
          <a:bodyPr>
            <a:normAutofit/>
          </a:bodyPr>
          <a:lstStyle/>
          <a:p>
            <a:pPr marL="45720" lvl="0" indent="0" algn="ctr">
              <a:buClr>
                <a:srgbClr val="F14124">
                  <a:lumMod val="75000"/>
                </a:srgbClr>
              </a:buClr>
              <a:buNone/>
            </a:pPr>
            <a:r>
              <a:rPr lang="x-none" sz="3600" b="1" dirty="0" smtClean="0">
                <a:solidFill>
                  <a:srgbClr val="00B050"/>
                </a:solidFill>
              </a:rPr>
              <a:t>كيف </a:t>
            </a:r>
            <a:r>
              <a:rPr lang="x-none" sz="3600" b="1" dirty="0">
                <a:solidFill>
                  <a:srgbClr val="00B050"/>
                </a:solidFill>
              </a:rPr>
              <a:t>نتغلب عليها</a:t>
            </a:r>
            <a:r>
              <a:rPr lang="x-none" sz="3600" b="1" dirty="0" smtClean="0">
                <a:solidFill>
                  <a:srgbClr val="00B050"/>
                </a:solidFill>
              </a:rPr>
              <a:t>؟</a:t>
            </a:r>
          </a:p>
          <a:p>
            <a:pPr marL="45720" lvl="0" indent="0">
              <a:buClr>
                <a:srgbClr val="F14124">
                  <a:lumMod val="75000"/>
                </a:srgbClr>
              </a:buClr>
              <a:buNone/>
            </a:pPr>
            <a:endParaRPr lang="x-none" sz="3600" b="1" dirty="0">
              <a:solidFill>
                <a:srgbClr val="00B050"/>
              </a:solidFill>
            </a:endParaRPr>
          </a:p>
          <a:p>
            <a:pPr marL="502920" lvl="0" indent="-457200">
              <a:buClr>
                <a:srgbClr val="F14124">
                  <a:lumMod val="75000"/>
                </a:srgbClr>
              </a:buClr>
              <a:buFont typeface="+mj-lt"/>
              <a:buAutoNum type="arabicPeriod"/>
            </a:pPr>
            <a:r>
              <a:rPr lang="x-none" sz="2800" dirty="0">
                <a:solidFill>
                  <a:srgbClr val="002060"/>
                </a:solidFill>
              </a:rPr>
              <a:t>رفع مستوى وعي الأم.</a:t>
            </a:r>
          </a:p>
          <a:p>
            <a:pPr marL="502920" lvl="0" indent="-457200">
              <a:buClr>
                <a:srgbClr val="F14124">
                  <a:lumMod val="75000"/>
                </a:srgbClr>
              </a:buClr>
              <a:buFont typeface="+mj-lt"/>
              <a:buAutoNum type="arabicPeriod"/>
            </a:pPr>
            <a:r>
              <a:rPr lang="x-none" sz="2800" dirty="0">
                <a:solidFill>
                  <a:srgbClr val="002060"/>
                </a:solidFill>
              </a:rPr>
              <a:t>مراجعة الطبيب المتخصص في الأطفال.</a:t>
            </a:r>
          </a:p>
          <a:p>
            <a:pPr marL="502920" lvl="0" indent="-457200">
              <a:buClr>
                <a:srgbClr val="F14124">
                  <a:lumMod val="75000"/>
                </a:srgbClr>
              </a:buClr>
              <a:buFont typeface="+mj-lt"/>
              <a:buAutoNum type="arabicPeriod"/>
            </a:pPr>
            <a:r>
              <a:rPr lang="x-none" sz="2800" dirty="0">
                <a:solidFill>
                  <a:srgbClr val="002060"/>
                </a:solidFill>
              </a:rPr>
              <a:t>إرضاع الطفل في حالة وقوف أو وضع عمودي وليس مائلاً.</a:t>
            </a:r>
          </a:p>
          <a:p>
            <a:pPr marL="502920" lvl="0" indent="-457200">
              <a:buClr>
                <a:srgbClr val="F14124">
                  <a:lumMod val="75000"/>
                </a:srgbClr>
              </a:buClr>
              <a:buFont typeface="+mj-lt"/>
              <a:buAutoNum type="arabicPeriod"/>
            </a:pPr>
            <a:r>
              <a:rPr lang="x-none" sz="2800" dirty="0">
                <a:solidFill>
                  <a:srgbClr val="002060"/>
                </a:solidFill>
              </a:rPr>
              <a:t>عصر قطرات بسيطه من الليمون في فم الطفل عند حدوث الاجترار.</a:t>
            </a:r>
          </a:p>
          <a:p>
            <a:endParaRPr lang="x-none" dirty="0"/>
          </a:p>
        </p:txBody>
      </p:sp>
      <p:pic>
        <p:nvPicPr>
          <p:cNvPr id="5124" name="Picture 4" descr="C:\Users\User\AppData\Local\Microsoft\Windows\INetCache\IE\XD9FE4OQ\clipart024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464" y="5243504"/>
            <a:ext cx="1800303" cy="1394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1246522"/>
      </p:ext>
    </p:extLst>
  </p:cSld>
  <p:clrMapOvr>
    <a:masterClrMapping/>
  </p:clrMapOvr>
  <p:transition xmlns:p14="http://schemas.microsoft.com/office/powerpoint/2010/main" spd="slow">
    <p:cover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16632"/>
            <a:ext cx="8229600" cy="6741368"/>
          </a:xfrm>
        </p:spPr>
        <p:txBody>
          <a:bodyPr>
            <a:normAutofit/>
          </a:bodyPr>
          <a:lstStyle/>
          <a:p>
            <a:pPr marL="45720" indent="0" algn="just">
              <a:lnSpc>
                <a:spcPct val="115000"/>
              </a:lnSpc>
              <a:spcAft>
                <a:spcPts val="1000"/>
              </a:spcAft>
              <a:buNone/>
            </a:pPr>
            <a:r>
              <a:rPr lang="x-none" b="1" dirty="0" smtClean="0">
                <a:ea typeface="Calibri"/>
              </a:rPr>
              <a:t> </a:t>
            </a:r>
            <a:r>
              <a:rPr lang="x-none" sz="3600" b="1" dirty="0" smtClean="0">
                <a:solidFill>
                  <a:srgbClr val="00B050"/>
                </a:solidFill>
                <a:ea typeface="Calibri"/>
              </a:rPr>
              <a:t>5/القيء</a:t>
            </a:r>
            <a:r>
              <a:rPr lang="x-none" sz="3600" b="1" dirty="0">
                <a:solidFill>
                  <a:srgbClr val="00B050"/>
                </a:solidFill>
                <a:ea typeface="Calibri"/>
              </a:rPr>
              <a:t>:</a:t>
            </a:r>
            <a:endParaRPr lang="en-US" sz="3600" dirty="0">
              <a:solidFill>
                <a:srgbClr val="00B050"/>
              </a:solidFill>
              <a:ea typeface="Calibri"/>
              <a:cs typeface="Arial"/>
            </a:endParaRPr>
          </a:p>
          <a:p>
            <a:pPr marL="45720" indent="0">
              <a:lnSpc>
                <a:spcPct val="115000"/>
              </a:lnSpc>
              <a:spcAft>
                <a:spcPts val="1000"/>
              </a:spcAft>
              <a:buNone/>
            </a:pPr>
            <a:r>
              <a:rPr lang="x-none" sz="2800" dirty="0">
                <a:solidFill>
                  <a:srgbClr val="002060"/>
                </a:solidFill>
                <a:ea typeface="Calibri"/>
              </a:rPr>
              <a:t> حالة ترجيع الطعام من الأمعاءإلى الفم إلى خارج الفم وتصيب الأطفال في جميع الأعمار.</a:t>
            </a:r>
            <a:endParaRPr lang="en-US" sz="2800" dirty="0">
              <a:solidFill>
                <a:srgbClr val="002060"/>
              </a:solidFill>
              <a:ea typeface="Calibri"/>
              <a:cs typeface="Arial"/>
            </a:endParaRPr>
          </a:p>
          <a:p>
            <a:pPr marL="45720" indent="0" algn="just">
              <a:lnSpc>
                <a:spcPct val="115000"/>
              </a:lnSpc>
              <a:spcAft>
                <a:spcPts val="1000"/>
              </a:spcAft>
              <a:buNone/>
            </a:pPr>
            <a:r>
              <a:rPr lang="x-none" sz="3600" b="1" dirty="0">
                <a:solidFill>
                  <a:srgbClr val="00B050"/>
                </a:solidFill>
                <a:ea typeface="Calibri"/>
              </a:rPr>
              <a:t>أسباب القيء:</a:t>
            </a:r>
            <a:endParaRPr lang="en-US" sz="3600" dirty="0">
              <a:solidFill>
                <a:srgbClr val="00B050"/>
              </a:solidFill>
              <a:ea typeface="Calibri"/>
              <a:cs typeface="Arial"/>
            </a:endParaRPr>
          </a:p>
          <a:p>
            <a:pPr lvl="0" algn="just">
              <a:lnSpc>
                <a:spcPct val="115000"/>
              </a:lnSpc>
              <a:buFont typeface="+mj-lt"/>
              <a:buAutoNum type="arabicPeriod"/>
            </a:pPr>
            <a:r>
              <a:rPr lang="x-none" sz="2800" dirty="0">
                <a:solidFill>
                  <a:srgbClr val="002060"/>
                </a:solidFill>
                <a:ea typeface="Calibri"/>
              </a:rPr>
              <a:t>إرغام الطفل على تناول طعام لايرغبه.</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وسيلة دفاعية ضد الإرغام على الأكل والشرب.</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جذب انتباه أفراد الأسرة.</a:t>
            </a:r>
            <a:endParaRPr lang="en-US" sz="2800" dirty="0">
              <a:solidFill>
                <a:srgbClr val="002060"/>
              </a:solidFill>
              <a:ea typeface="Calibri"/>
              <a:cs typeface="Arial"/>
            </a:endParaRPr>
          </a:p>
          <a:p>
            <a:pPr lvl="0" algn="just">
              <a:lnSpc>
                <a:spcPct val="115000"/>
              </a:lnSpc>
              <a:spcAft>
                <a:spcPts val="1000"/>
              </a:spcAft>
              <a:buFont typeface="+mj-lt"/>
              <a:buAutoNum type="arabicPeriod"/>
            </a:pPr>
            <a:r>
              <a:rPr lang="x-none" sz="2800" dirty="0">
                <a:solidFill>
                  <a:srgbClr val="002060"/>
                </a:solidFill>
                <a:ea typeface="Calibri"/>
              </a:rPr>
              <a:t>التقززمن نوع معين من الطعام</a:t>
            </a:r>
            <a:r>
              <a:rPr lang="x-none" sz="2800" dirty="0" smtClean="0">
                <a:solidFill>
                  <a:srgbClr val="002060"/>
                </a:solidFill>
                <a:ea typeface="Calibri"/>
              </a:rPr>
              <a:t>.</a:t>
            </a:r>
            <a:endParaRPr lang="en-US" sz="2800" dirty="0">
              <a:solidFill>
                <a:srgbClr val="002060"/>
              </a:solidFill>
              <a:ea typeface="Calibri"/>
              <a:cs typeface="Arial"/>
            </a:endParaRPr>
          </a:p>
        </p:txBody>
      </p:sp>
      <p:pic>
        <p:nvPicPr>
          <p:cNvPr id="5" name="Picture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7504" y="4509120"/>
            <a:ext cx="2952328" cy="2246403"/>
          </a:xfrm>
          <a:prstGeom prst="rect">
            <a:avLst/>
          </a:prstGeom>
        </p:spPr>
      </p:pic>
    </p:spTree>
    <p:extLst>
      <p:ext uri="{BB962C8B-B14F-4D97-AF65-F5344CB8AC3E}">
        <p14:creationId xmlns:p14="http://schemas.microsoft.com/office/powerpoint/2010/main" val="3957259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19807" y="479272"/>
            <a:ext cx="8028384" cy="6046072"/>
          </a:xfrm>
        </p:spPr>
        <p:txBody>
          <a:bodyPr>
            <a:normAutofit/>
          </a:bodyPr>
          <a:lstStyle/>
          <a:p>
            <a:pPr marL="45720" lvl="0" indent="0" algn="just">
              <a:lnSpc>
                <a:spcPct val="115000"/>
              </a:lnSpc>
              <a:spcAft>
                <a:spcPts val="1000"/>
              </a:spcAft>
              <a:buClr>
                <a:srgbClr val="F14124">
                  <a:lumMod val="75000"/>
                </a:srgbClr>
              </a:buClr>
              <a:buNone/>
            </a:pPr>
            <a:r>
              <a:rPr lang="x-none" sz="3600" b="1" dirty="0">
                <a:solidFill>
                  <a:srgbClr val="00B050"/>
                </a:solidFill>
                <a:ea typeface="Calibri"/>
              </a:rPr>
              <a:t>أساليب التغلب عليه:</a:t>
            </a:r>
            <a:endParaRPr lang="en-US" sz="3600" dirty="0">
              <a:solidFill>
                <a:srgbClr val="00B05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تشجيع الطفل.</a:t>
            </a:r>
            <a:endParaRPr lang="en-US" sz="28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إعطاء الطفل فرصة لتناول الطعام مع بعض الصغار.</a:t>
            </a:r>
            <a:endParaRPr lang="en-US" sz="28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تهيئة جو منزلي.</a:t>
            </a:r>
            <a:endParaRPr lang="en-US" sz="28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في حالة الأطفال الأكبر سناً يمكن استشارتهم بين حين وآخر فيما يمكن أن تتناوله الأسرة.</a:t>
            </a:r>
            <a:endParaRPr lang="en-US" sz="28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عدم إظهار اتجاهات الكبار السلبية نحو الطعام أو بعض أنواعه.</a:t>
            </a:r>
            <a:endParaRPr lang="en-US" sz="2800" dirty="0">
              <a:solidFill>
                <a:srgbClr val="002060"/>
              </a:solidFill>
              <a:ea typeface="Calibri"/>
              <a:cs typeface="Arial"/>
            </a:endParaRPr>
          </a:p>
          <a:p>
            <a:pPr lvl="0" algn="just">
              <a:lnSpc>
                <a:spcPct val="115000"/>
              </a:lnSpc>
              <a:spcAft>
                <a:spcPts val="1000"/>
              </a:spcAft>
              <a:buClr>
                <a:srgbClr val="F14124">
                  <a:lumMod val="75000"/>
                </a:srgbClr>
              </a:buClr>
              <a:buFont typeface="+mj-lt"/>
              <a:buAutoNum type="arabicPeriod"/>
            </a:pPr>
            <a:r>
              <a:rPr lang="x-none" sz="2800" dirty="0">
                <a:solidFill>
                  <a:srgbClr val="002060"/>
                </a:solidFill>
                <a:ea typeface="Calibri"/>
              </a:rPr>
              <a:t>العرض على الطبيب.</a:t>
            </a:r>
            <a:endParaRPr lang="x-none" sz="2800" dirty="0">
              <a:solidFill>
                <a:srgbClr val="002060"/>
              </a:solidFill>
            </a:endParaRPr>
          </a:p>
          <a:p>
            <a:endParaRPr lang="x-none" dirty="0"/>
          </a:p>
        </p:txBody>
      </p:sp>
    </p:spTree>
    <p:extLst>
      <p:ext uri="{BB962C8B-B14F-4D97-AF65-F5344CB8AC3E}">
        <p14:creationId xmlns:p14="http://schemas.microsoft.com/office/powerpoint/2010/main" val="17061238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23528" y="332656"/>
            <a:ext cx="8496944" cy="6525344"/>
          </a:xfrm>
        </p:spPr>
        <p:txBody>
          <a:bodyPr>
            <a:normAutofit/>
          </a:bodyPr>
          <a:lstStyle/>
          <a:p>
            <a:pPr marL="45720" indent="0" algn="just">
              <a:lnSpc>
                <a:spcPct val="115000"/>
              </a:lnSpc>
              <a:spcAft>
                <a:spcPts val="1000"/>
              </a:spcAft>
              <a:buNone/>
            </a:pPr>
            <a:r>
              <a:rPr lang="x-none" sz="3600" b="1" dirty="0" smtClean="0">
                <a:solidFill>
                  <a:srgbClr val="00B050"/>
                </a:solidFill>
                <a:ea typeface="Calibri"/>
              </a:rPr>
              <a:t>6/البطء </a:t>
            </a:r>
            <a:r>
              <a:rPr lang="x-none" sz="3600" b="1" dirty="0">
                <a:solidFill>
                  <a:srgbClr val="00B050"/>
                </a:solidFill>
                <a:ea typeface="Calibri"/>
              </a:rPr>
              <a:t>في الأكل:</a:t>
            </a:r>
            <a:endParaRPr lang="en-US" sz="3600" dirty="0">
              <a:solidFill>
                <a:srgbClr val="00B050"/>
              </a:solidFill>
              <a:ea typeface="Calibri"/>
              <a:cs typeface="Arial"/>
            </a:endParaRPr>
          </a:p>
          <a:p>
            <a:pPr marL="45720" indent="0" algn="just">
              <a:lnSpc>
                <a:spcPct val="115000"/>
              </a:lnSpc>
              <a:spcAft>
                <a:spcPts val="1000"/>
              </a:spcAft>
              <a:buNone/>
            </a:pPr>
            <a:r>
              <a:rPr lang="x-none" sz="2800" dirty="0">
                <a:solidFill>
                  <a:srgbClr val="002060"/>
                </a:solidFill>
                <a:ea typeface="Calibri"/>
              </a:rPr>
              <a:t>استغراق الطفل وقتاً طويلاٌ في مضغ وبلع وتناول الطعام.</a:t>
            </a:r>
            <a:endParaRPr lang="en-US" sz="2800" dirty="0">
              <a:solidFill>
                <a:srgbClr val="002060"/>
              </a:solidFill>
              <a:ea typeface="Calibri"/>
              <a:cs typeface="Arial"/>
            </a:endParaRPr>
          </a:p>
          <a:p>
            <a:pPr marL="45720" indent="0" algn="just">
              <a:lnSpc>
                <a:spcPct val="115000"/>
              </a:lnSpc>
              <a:spcAft>
                <a:spcPts val="1000"/>
              </a:spcAft>
              <a:buNone/>
            </a:pPr>
            <a:r>
              <a:rPr lang="x-none" sz="3600" b="1" dirty="0">
                <a:solidFill>
                  <a:srgbClr val="00B050"/>
                </a:solidFill>
                <a:ea typeface="Calibri"/>
              </a:rPr>
              <a:t>أسباب البطء في الأكل:</a:t>
            </a:r>
            <a:endParaRPr lang="en-US" sz="3600" dirty="0">
              <a:solidFill>
                <a:srgbClr val="00B050"/>
              </a:solidFill>
              <a:ea typeface="Calibri"/>
              <a:cs typeface="Arial"/>
            </a:endParaRPr>
          </a:p>
          <a:p>
            <a:pPr lvl="0" algn="just">
              <a:lnSpc>
                <a:spcPct val="115000"/>
              </a:lnSpc>
              <a:buFont typeface="+mj-lt"/>
              <a:buAutoNum type="arabicPeriod"/>
            </a:pPr>
            <a:r>
              <a:rPr lang="x-none" sz="2800" dirty="0">
                <a:solidFill>
                  <a:srgbClr val="002060"/>
                </a:solidFill>
                <a:ea typeface="Calibri"/>
              </a:rPr>
              <a:t>اعتبار الأكل نوعا من اللعب واللهو.</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آلام الأسنان والفكين.</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إجبار الطفل على الأكل.</a:t>
            </a:r>
            <a:endParaRPr lang="en-US" sz="2800" dirty="0">
              <a:solidFill>
                <a:srgbClr val="002060"/>
              </a:solidFill>
              <a:ea typeface="Calibri"/>
              <a:cs typeface="Arial"/>
            </a:endParaRPr>
          </a:p>
          <a:p>
            <a:pPr lvl="0" algn="just">
              <a:lnSpc>
                <a:spcPct val="115000"/>
              </a:lnSpc>
              <a:spcAft>
                <a:spcPts val="1000"/>
              </a:spcAft>
              <a:buFont typeface="+mj-lt"/>
              <a:buAutoNum type="arabicPeriod"/>
            </a:pPr>
            <a:r>
              <a:rPr lang="x-none" sz="2800" dirty="0">
                <a:solidFill>
                  <a:srgbClr val="002060"/>
                </a:solidFill>
                <a:ea typeface="Calibri"/>
              </a:rPr>
              <a:t>إنشغال بعض الأطفال بمشكلاتهم أو أحلام اليقظة.</a:t>
            </a:r>
            <a:endParaRPr lang="en-US" sz="2800" dirty="0">
              <a:solidFill>
                <a:srgbClr val="002060"/>
              </a:solidFill>
              <a:ea typeface="Calibri"/>
              <a:cs typeface="Arial"/>
            </a:endParaRPr>
          </a:p>
          <a:p>
            <a:pPr marL="45720" indent="0">
              <a:buNone/>
            </a:pPr>
            <a:endParaRPr lang="x-none" dirty="0"/>
          </a:p>
        </p:txBody>
      </p:sp>
    </p:spTree>
    <p:extLst>
      <p:ext uri="{BB962C8B-B14F-4D97-AF65-F5344CB8AC3E}">
        <p14:creationId xmlns:p14="http://schemas.microsoft.com/office/powerpoint/2010/main" val="15213021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55576" y="731520"/>
            <a:ext cx="8064896" cy="5649808"/>
          </a:xfrm>
        </p:spPr>
        <p:txBody>
          <a:bodyPr>
            <a:normAutofit/>
          </a:bodyPr>
          <a:lstStyle/>
          <a:p>
            <a:pPr marL="45720" lvl="0" indent="0">
              <a:lnSpc>
                <a:spcPct val="115000"/>
              </a:lnSpc>
              <a:spcAft>
                <a:spcPts val="1000"/>
              </a:spcAft>
              <a:buClr>
                <a:srgbClr val="F14124">
                  <a:lumMod val="75000"/>
                </a:srgbClr>
              </a:buClr>
              <a:buNone/>
            </a:pPr>
            <a:r>
              <a:rPr lang="x-none" sz="3600" b="1" dirty="0" smtClean="0">
                <a:solidFill>
                  <a:srgbClr val="00B050"/>
                </a:solidFill>
                <a:ea typeface="Calibri"/>
              </a:rPr>
              <a:t>أساليب </a:t>
            </a:r>
            <a:r>
              <a:rPr lang="x-none" sz="3600" b="1" dirty="0">
                <a:solidFill>
                  <a:srgbClr val="00B050"/>
                </a:solidFill>
                <a:ea typeface="Calibri"/>
              </a:rPr>
              <a:t>التغلب على البطء في الأكل</a:t>
            </a:r>
            <a:r>
              <a:rPr lang="x-none" sz="3600" b="1" dirty="0" smtClean="0">
                <a:solidFill>
                  <a:srgbClr val="00B050"/>
                </a:solidFill>
                <a:ea typeface="Calibri"/>
              </a:rPr>
              <a:t>:</a:t>
            </a:r>
          </a:p>
          <a:p>
            <a:pPr marL="560070" indent="-514350">
              <a:lnSpc>
                <a:spcPct val="115000"/>
              </a:lnSpc>
              <a:spcAft>
                <a:spcPts val="1000"/>
              </a:spcAft>
              <a:buClr>
                <a:srgbClr val="F14124">
                  <a:lumMod val="75000"/>
                </a:srgbClr>
              </a:buClr>
              <a:buFont typeface="+mj-lt"/>
              <a:buAutoNum type="arabicPeriod"/>
            </a:pPr>
            <a:endParaRPr lang="en-US" sz="2800" dirty="0">
              <a:solidFill>
                <a:srgbClr val="00B050"/>
              </a:solidFill>
              <a:ea typeface="Calibri"/>
              <a:cs typeface="Arial"/>
            </a:endParaRPr>
          </a:p>
          <a:p>
            <a:pPr marL="560070" indent="-514350">
              <a:lnSpc>
                <a:spcPct val="115000"/>
              </a:lnSpc>
              <a:buClr>
                <a:srgbClr val="F14124">
                  <a:lumMod val="75000"/>
                </a:srgbClr>
              </a:buClr>
              <a:buSzPts val="1600"/>
              <a:buFont typeface="+mj-lt"/>
              <a:buAutoNum type="arabicPeriod"/>
            </a:pPr>
            <a:r>
              <a:rPr lang="x-none" sz="2800" dirty="0" smtClean="0">
                <a:solidFill>
                  <a:srgbClr val="002060"/>
                </a:solidFill>
                <a:ea typeface="Calibri"/>
              </a:rPr>
              <a:t>عدم </a:t>
            </a:r>
            <a:r>
              <a:rPr lang="x-none" sz="2800" dirty="0">
                <a:solidFill>
                  <a:srgbClr val="002060"/>
                </a:solidFill>
                <a:ea typeface="Calibri"/>
              </a:rPr>
              <a:t>التوسل للطفل لكي يأكل أسرع.</a:t>
            </a:r>
            <a:endParaRPr lang="en-US" sz="2800" dirty="0">
              <a:solidFill>
                <a:srgbClr val="002060"/>
              </a:solidFill>
              <a:ea typeface="Calibri"/>
              <a:cs typeface="Arial"/>
            </a:endParaRPr>
          </a:p>
          <a:p>
            <a:pPr marL="560070" indent="-514350">
              <a:lnSpc>
                <a:spcPct val="115000"/>
              </a:lnSpc>
              <a:spcAft>
                <a:spcPts val="1000"/>
              </a:spcAft>
              <a:buClr>
                <a:srgbClr val="F14124">
                  <a:lumMod val="75000"/>
                </a:srgbClr>
              </a:buClr>
              <a:buSzPts val="1600"/>
              <a:buFont typeface="+mj-lt"/>
              <a:buAutoNum type="arabicPeriod"/>
            </a:pPr>
            <a:r>
              <a:rPr lang="x-none" sz="2800" dirty="0">
                <a:solidFill>
                  <a:srgbClr val="002060"/>
                </a:solidFill>
                <a:ea typeface="Calibri"/>
              </a:rPr>
              <a:t>توجيه الطفل في هدوء ودون إسراف.</a:t>
            </a:r>
            <a:endParaRPr lang="en-US" sz="2800" dirty="0">
              <a:solidFill>
                <a:srgbClr val="002060"/>
              </a:solidFill>
              <a:ea typeface="Calibri"/>
              <a:cs typeface="Arial"/>
            </a:endParaRPr>
          </a:p>
          <a:p>
            <a:pPr marL="560070" indent="-514350">
              <a:lnSpc>
                <a:spcPct val="115000"/>
              </a:lnSpc>
              <a:buClr>
                <a:srgbClr val="F14124">
                  <a:lumMod val="75000"/>
                </a:srgbClr>
              </a:buClr>
              <a:buSzPts val="1600"/>
              <a:buFont typeface="+mj-lt"/>
              <a:buAutoNum type="arabicPeriod"/>
            </a:pPr>
            <a:r>
              <a:rPr lang="x-none" sz="2800" dirty="0" smtClean="0">
                <a:solidFill>
                  <a:srgbClr val="002060"/>
                </a:solidFill>
                <a:ea typeface="Calibri"/>
              </a:rPr>
              <a:t>اللامبالاة تجاه فعل الطفل والهدوء التام.</a:t>
            </a:r>
            <a:endParaRPr lang="en-US" sz="2800" dirty="0" smtClean="0">
              <a:solidFill>
                <a:srgbClr val="002060"/>
              </a:solidFill>
              <a:ea typeface="Calibri"/>
              <a:cs typeface="Arial"/>
            </a:endParaRPr>
          </a:p>
          <a:p>
            <a:endParaRPr lang="x-none" dirty="0"/>
          </a:p>
        </p:txBody>
      </p:sp>
    </p:spTree>
    <p:extLst>
      <p:ext uri="{BB962C8B-B14F-4D97-AF65-F5344CB8AC3E}">
        <p14:creationId xmlns:p14="http://schemas.microsoft.com/office/powerpoint/2010/main" val="38052099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67544" y="476672"/>
            <a:ext cx="8363272" cy="1972816"/>
          </a:xfrm>
        </p:spPr>
        <p:txBody>
          <a:bodyPr>
            <a:noAutofit/>
          </a:bodyPr>
          <a:lstStyle/>
          <a:p>
            <a:pPr marL="45720" indent="0">
              <a:buNone/>
            </a:pPr>
            <a:r>
              <a:rPr lang="x-none" sz="3600" b="1" dirty="0" smtClean="0">
                <a:solidFill>
                  <a:srgbClr val="00B050"/>
                </a:solidFill>
              </a:rPr>
              <a:t>7/البدانة والسمنة :</a:t>
            </a:r>
          </a:p>
          <a:p>
            <a:pPr marL="0" indent="0">
              <a:buNone/>
            </a:pPr>
            <a:r>
              <a:rPr lang="x-none" sz="2800" dirty="0" smtClean="0">
                <a:solidFill>
                  <a:srgbClr val="002060"/>
                </a:solidFill>
              </a:rPr>
              <a:t>كلما زاد وزن الطفل قلت الفرصة أمامه للاستمتاع بالرياضة واللعب ، وكلما قلت حركته ازدادت الطاقة التي يمكنه اختزانها في جسمه كدهن ، ولا يستطيع أن يشترك في الألعاب  بسهولة فيشعر بأنه خارج عن الجماعة مما يدعو زملاءه إلى التهكم عليه والاستهزاء به ، وتكون نتيجة ذلك أن يشعر بعضهم بالوحدة والتعاسة وعدم الرضا وإن كان أغلبهم عاديين وانبساطين </a:t>
            </a:r>
          </a:p>
          <a:p>
            <a:pPr marL="0" indent="0">
              <a:buNone/>
            </a:pPr>
            <a:r>
              <a:rPr lang="x-none" sz="2800" b="1" dirty="0" smtClean="0">
                <a:solidFill>
                  <a:srgbClr val="FF0000"/>
                </a:solidFill>
              </a:rPr>
              <a:t>ويمكن إجمال تأثير البدانة على النواحي  الاتية :</a:t>
            </a:r>
          </a:p>
          <a:p>
            <a:pPr marL="0" indent="0">
              <a:buNone/>
            </a:pPr>
            <a:r>
              <a:rPr lang="x-none" sz="2800" dirty="0" smtClean="0">
                <a:solidFill>
                  <a:srgbClr val="002060"/>
                </a:solidFill>
              </a:rPr>
              <a:t>الأعرض الجسمية.</a:t>
            </a:r>
          </a:p>
          <a:p>
            <a:pPr marL="0" indent="0">
              <a:buNone/>
            </a:pPr>
            <a:r>
              <a:rPr lang="x-none" sz="2800" dirty="0" smtClean="0">
                <a:solidFill>
                  <a:srgbClr val="002060"/>
                </a:solidFill>
              </a:rPr>
              <a:t>الأعراض الاجتماعية.</a:t>
            </a:r>
          </a:p>
          <a:p>
            <a:pPr marL="0" indent="0">
              <a:buNone/>
            </a:pPr>
            <a:r>
              <a:rPr lang="x-none" sz="2800" dirty="0" smtClean="0">
                <a:solidFill>
                  <a:srgbClr val="002060"/>
                </a:solidFill>
              </a:rPr>
              <a:t>الأعراض النفسية. </a:t>
            </a:r>
            <a:endParaRPr lang="x-none" sz="2800" dirty="0">
              <a:solidFill>
                <a:srgbClr val="002060"/>
              </a:solidFill>
            </a:endParaRPr>
          </a:p>
        </p:txBody>
      </p:sp>
    </p:spTree>
    <p:extLst>
      <p:ext uri="{BB962C8B-B14F-4D97-AF65-F5344CB8AC3E}">
        <p14:creationId xmlns:p14="http://schemas.microsoft.com/office/powerpoint/2010/main" val="40674050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77113" y="260648"/>
            <a:ext cx="8136904" cy="3474720"/>
          </a:xfrm>
        </p:spPr>
        <p:txBody>
          <a:bodyPr/>
          <a:lstStyle/>
          <a:p>
            <a:pPr marL="45720" indent="0">
              <a:buNone/>
            </a:pPr>
            <a:r>
              <a:rPr lang="x-none" sz="3600" b="1" dirty="0" smtClean="0">
                <a:solidFill>
                  <a:srgbClr val="00B050"/>
                </a:solidFill>
              </a:rPr>
              <a:t>أسباب حدوث السمنة لدى الأطفال /</a:t>
            </a:r>
          </a:p>
          <a:p>
            <a:pPr marL="514350" indent="-514350">
              <a:buFont typeface="+mj-lt"/>
              <a:buAutoNum type="arabicPeriod"/>
            </a:pPr>
            <a:r>
              <a:rPr lang="x-none" sz="2800" dirty="0" smtClean="0">
                <a:solidFill>
                  <a:srgbClr val="002060"/>
                </a:solidFill>
              </a:rPr>
              <a:t>الوراثة </a:t>
            </a:r>
          </a:p>
          <a:p>
            <a:pPr marL="514350" indent="-514350">
              <a:buFont typeface="+mj-lt"/>
              <a:buAutoNum type="arabicPeriod"/>
            </a:pPr>
            <a:r>
              <a:rPr lang="x-none" sz="2800" dirty="0" smtClean="0">
                <a:solidFill>
                  <a:srgbClr val="002060"/>
                </a:solidFill>
              </a:rPr>
              <a:t>العوامل النفسية </a:t>
            </a:r>
          </a:p>
          <a:p>
            <a:pPr marL="514350" indent="-514350">
              <a:buFont typeface="+mj-lt"/>
              <a:buAutoNum type="arabicPeriod"/>
            </a:pPr>
            <a:r>
              <a:rPr lang="x-none" sz="2800" dirty="0" smtClean="0">
                <a:solidFill>
                  <a:srgbClr val="002060"/>
                </a:solidFill>
              </a:rPr>
              <a:t>العادات الغذائية</a:t>
            </a:r>
          </a:p>
          <a:p>
            <a:pPr marL="0" indent="0">
              <a:buNone/>
            </a:pPr>
            <a:endParaRPr lang="x-none" dirty="0"/>
          </a:p>
        </p:txBody>
      </p:sp>
      <p:sp>
        <p:nvSpPr>
          <p:cNvPr id="5" name="Content Placeholder 2"/>
          <p:cNvSpPr txBox="1">
            <a:spLocks/>
          </p:cNvSpPr>
          <p:nvPr/>
        </p:nvSpPr>
        <p:spPr>
          <a:xfrm>
            <a:off x="78828" y="2636912"/>
            <a:ext cx="8813652" cy="4122792"/>
          </a:xfrm>
          <a:prstGeom prst="rect">
            <a:avLst/>
          </a:prstGeom>
        </p:spPr>
        <p:txBody>
          <a:bodyPr vert="horz" lIns="91440" tIns="45720" rIns="91440" bIns="45720" rtlCol="0">
            <a:normAutofit fontScale="62500" lnSpcReduction="20000"/>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Font typeface="Georgia" pitchFamily="18" charset="0"/>
              <a:buNone/>
            </a:pPr>
            <a:r>
              <a:rPr lang="x-none" sz="4500" b="1" dirty="0" smtClean="0">
                <a:solidFill>
                  <a:srgbClr val="00B050"/>
                </a:solidFill>
              </a:rPr>
              <a:t>أساليب المواجهة للتغلب أو التقليل من سمنة الأطفال :</a:t>
            </a:r>
          </a:p>
          <a:p>
            <a:pPr marL="560070" indent="-514350">
              <a:buFont typeface="+mj-lt"/>
              <a:buAutoNum type="arabicPeriod"/>
            </a:pPr>
            <a:r>
              <a:rPr lang="x-none" sz="3400" dirty="0" smtClean="0">
                <a:solidFill>
                  <a:srgbClr val="002060"/>
                </a:solidFill>
              </a:rPr>
              <a:t>يجب أن يكون الوالدان قدوة للأبناء.</a:t>
            </a:r>
          </a:p>
          <a:p>
            <a:pPr marL="560070" indent="-514350">
              <a:buFont typeface="+mj-lt"/>
              <a:buAutoNum type="arabicPeriod"/>
            </a:pPr>
            <a:r>
              <a:rPr lang="x-none" sz="3400" dirty="0" smtClean="0">
                <a:solidFill>
                  <a:srgbClr val="002060"/>
                </a:solidFill>
              </a:rPr>
              <a:t>يجب تناول الخضروات والفواكه واللحوم الخالية من الدهون.</a:t>
            </a:r>
          </a:p>
          <a:p>
            <a:pPr marL="560070" indent="-514350">
              <a:buFont typeface="+mj-lt"/>
              <a:buAutoNum type="arabicPeriod"/>
            </a:pPr>
            <a:r>
              <a:rPr lang="x-none" sz="3400" dirty="0" smtClean="0">
                <a:solidFill>
                  <a:srgbClr val="002060"/>
                </a:solidFill>
              </a:rPr>
              <a:t>عادات الأكل التي تتشكل في مرحلة الطفولة غالباً ماتستمر مدى الحياة.</a:t>
            </a:r>
          </a:p>
          <a:p>
            <a:pPr marL="560070" indent="-514350">
              <a:buFont typeface="+mj-lt"/>
              <a:buAutoNum type="arabicPeriod"/>
            </a:pPr>
            <a:r>
              <a:rPr lang="x-none" sz="3400" dirty="0" smtClean="0">
                <a:solidFill>
                  <a:srgbClr val="002060"/>
                </a:solidFill>
              </a:rPr>
              <a:t>تنمية الشعور بالقيمة والكفاءة والرضا عن الذات بالإنجازات لدى الأبناء.</a:t>
            </a:r>
          </a:p>
          <a:p>
            <a:pPr marL="560070" indent="-514350">
              <a:buFont typeface="+mj-lt"/>
              <a:buAutoNum type="arabicPeriod"/>
            </a:pPr>
            <a:r>
              <a:rPr lang="x-none" sz="3400" dirty="0" smtClean="0">
                <a:solidFill>
                  <a:srgbClr val="002060"/>
                </a:solidFill>
              </a:rPr>
              <a:t>جعل أوقات تناول الطعام فترات للتفاعل الأسري الممتع.</a:t>
            </a:r>
          </a:p>
          <a:p>
            <a:pPr marL="560070" indent="-514350">
              <a:buFont typeface="+mj-lt"/>
              <a:buAutoNum type="arabicPeriod"/>
            </a:pPr>
            <a:r>
              <a:rPr lang="x-none" sz="3400" dirty="0" smtClean="0">
                <a:solidFill>
                  <a:srgbClr val="002060"/>
                </a:solidFill>
              </a:rPr>
              <a:t>بالطبع كم المفيد جداً أن يشرف الطبيب على تغذية الطفل ومتابعته حتى يتيقن أن وزنه لا يتزايد بسرعة ، وأنه في حالة صحية جيدة .</a:t>
            </a:r>
          </a:p>
          <a:p>
            <a:pPr marL="560070" indent="-514350">
              <a:buFont typeface="+mj-lt"/>
              <a:buAutoNum type="arabicPeriod"/>
            </a:pPr>
            <a:r>
              <a:rPr lang="x-none" sz="3400" dirty="0" smtClean="0">
                <a:solidFill>
                  <a:srgbClr val="002060"/>
                </a:solidFill>
              </a:rPr>
              <a:t>إتاحة الفرصة للأطفال لعقد صداقات وشغل أوقات فراغهم  بدلاً من الجلوس الطويل أمام التليفزيون والكمبيوتر.</a:t>
            </a:r>
          </a:p>
          <a:p>
            <a:pPr marL="0" indent="0">
              <a:buFont typeface="Georgia" pitchFamily="18" charset="0"/>
              <a:buNone/>
            </a:pPr>
            <a:endParaRPr lang="x-none" dirty="0" smtClean="0"/>
          </a:p>
        </p:txBody>
      </p:sp>
    </p:spTree>
    <p:extLst>
      <p:ext uri="{BB962C8B-B14F-4D97-AF65-F5344CB8AC3E}">
        <p14:creationId xmlns:p14="http://schemas.microsoft.com/office/powerpoint/2010/main" val="206111475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fade">
                                      <p:cBhvr>
                                        <p:cTn id="30" dur="500"/>
                                        <p:tgtEl>
                                          <p:spTgt spid="5">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 calcmode="lin" valueType="num">
                                      <p:cBhvr additive="base">
                                        <p:cTn id="4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5">
                                            <p:txEl>
                                              <p:pRg st="4" end="4"/>
                                            </p:txEl>
                                          </p:spTgt>
                                        </p:tgtEl>
                                        <p:attrNameLst>
                                          <p:attrName>style.visibility</p:attrName>
                                        </p:attrNameLst>
                                      </p:cBhvr>
                                      <p:to>
                                        <p:strVal val="visible"/>
                                      </p:to>
                                    </p:set>
                                    <p:anim calcmode="lin" valueType="num">
                                      <p:cBhvr additive="base">
                                        <p:cTn id="5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5">
                                            <p:txEl>
                                              <p:pRg st="5" end="5"/>
                                            </p:txEl>
                                          </p:spTgt>
                                        </p:tgtEl>
                                        <p:attrNameLst>
                                          <p:attrName>style.visibility</p:attrName>
                                        </p:attrNameLst>
                                      </p:cBhvr>
                                      <p:to>
                                        <p:strVal val="visible"/>
                                      </p:to>
                                    </p:set>
                                    <p:anim calcmode="lin" valueType="num">
                                      <p:cBhvr additive="base">
                                        <p:cTn id="5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5">
                                            <p:txEl>
                                              <p:pRg st="6" end="6"/>
                                            </p:txEl>
                                          </p:spTgt>
                                        </p:tgtEl>
                                        <p:attrNameLst>
                                          <p:attrName>style.visibility</p:attrName>
                                        </p:attrNameLst>
                                      </p:cBhvr>
                                      <p:to>
                                        <p:strVal val="visible"/>
                                      </p:to>
                                    </p:set>
                                    <p:anim calcmode="lin" valueType="num">
                                      <p:cBhvr additive="base">
                                        <p:cTn id="6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5">
                                            <p:txEl>
                                              <p:pRg st="7" end="7"/>
                                            </p:txEl>
                                          </p:spTgt>
                                        </p:tgtEl>
                                        <p:attrNameLst>
                                          <p:attrName>style.visibility</p:attrName>
                                        </p:attrNameLst>
                                      </p:cBhvr>
                                      <p:to>
                                        <p:strVal val="visible"/>
                                      </p:to>
                                    </p:set>
                                    <p:anim calcmode="lin" valueType="num">
                                      <p:cBhvr additive="base">
                                        <p:cTn id="7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39552" y="476672"/>
            <a:ext cx="8064896" cy="5544616"/>
          </a:xfrm>
        </p:spPr>
        <p:txBody>
          <a:bodyPr/>
          <a:lstStyle/>
          <a:p>
            <a:pPr marL="45720" indent="0">
              <a:buNone/>
            </a:pPr>
            <a:r>
              <a:rPr lang="x-none" sz="3600" b="1" dirty="0" smtClean="0">
                <a:solidFill>
                  <a:srgbClr val="00B050"/>
                </a:solidFill>
              </a:rPr>
              <a:t>8/الاشمئزاز من الطعم والرائحة :</a:t>
            </a:r>
          </a:p>
          <a:p>
            <a:pPr marL="45720" indent="0">
              <a:buNone/>
            </a:pPr>
            <a:endParaRPr lang="x-none" sz="2800" dirty="0" smtClean="0">
              <a:solidFill>
                <a:srgbClr val="002060"/>
              </a:solidFill>
            </a:endParaRPr>
          </a:p>
          <a:p>
            <a:pPr marL="45720" indent="0">
              <a:buNone/>
            </a:pPr>
            <a:r>
              <a:rPr lang="x-none" sz="2800" dirty="0" smtClean="0">
                <a:solidFill>
                  <a:srgbClr val="002060"/>
                </a:solidFill>
              </a:rPr>
              <a:t>يعبر الطفل عن الاشمئزاز بنتوء اللسان والشفة السفلى وانخفاضهما ، ويدافع الطفل عن نفسه عادة ضد النكهات المؤذية بالبصاق أو بما يشبه طريقة البصاق أو الشعور بالغثيان أحياناً القيء كما يعبر عن اشمئزازه من الرائحة برفع الأنف مع الشفة العليا .</a:t>
            </a:r>
          </a:p>
          <a:p>
            <a:endParaRPr lang="x-none" dirty="0"/>
          </a:p>
        </p:txBody>
      </p:sp>
    </p:spTree>
    <p:extLst>
      <p:ext uri="{BB962C8B-B14F-4D97-AF65-F5344CB8AC3E}">
        <p14:creationId xmlns:p14="http://schemas.microsoft.com/office/powerpoint/2010/main" val="4146157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2430" y="188640"/>
            <a:ext cx="8229600" cy="5433467"/>
          </a:xfrm>
        </p:spPr>
        <p:txBody>
          <a:bodyPr/>
          <a:lstStyle/>
          <a:p>
            <a:pPr marL="0" indent="0">
              <a:lnSpc>
                <a:spcPct val="115000"/>
              </a:lnSpc>
              <a:spcAft>
                <a:spcPts val="1000"/>
              </a:spcAft>
              <a:buNone/>
            </a:pPr>
            <a:r>
              <a:rPr lang="x-none" sz="3600" b="1" dirty="0" smtClean="0">
                <a:solidFill>
                  <a:srgbClr val="00B050"/>
                </a:solidFill>
                <a:ea typeface="Calibri"/>
              </a:rPr>
              <a:t>التعريف بالمشكلة :</a:t>
            </a:r>
            <a:endParaRPr lang="en-US" sz="3600" b="1" dirty="0">
              <a:solidFill>
                <a:srgbClr val="00B050"/>
              </a:solidFill>
              <a:ea typeface="Calibri"/>
            </a:endParaRPr>
          </a:p>
          <a:p>
            <a:pPr marL="45720" indent="0">
              <a:lnSpc>
                <a:spcPct val="115000"/>
              </a:lnSpc>
              <a:spcAft>
                <a:spcPts val="1000"/>
              </a:spcAft>
              <a:buNone/>
            </a:pPr>
            <a:r>
              <a:rPr lang="x-none" sz="2800" dirty="0" smtClean="0">
                <a:solidFill>
                  <a:srgbClr val="002060"/>
                </a:solidFill>
                <a:ea typeface="Calibri"/>
              </a:rPr>
              <a:t>تعتبر </a:t>
            </a:r>
            <a:r>
              <a:rPr lang="x-none" sz="2800" dirty="0">
                <a:solidFill>
                  <a:srgbClr val="002060"/>
                </a:solidFill>
                <a:ea typeface="Calibri"/>
              </a:rPr>
              <a:t>مشكلة تغذية الطفل من أكبر المشكلات التي تواجه </a:t>
            </a:r>
            <a:r>
              <a:rPr lang="x-none" sz="2800" dirty="0" smtClean="0">
                <a:solidFill>
                  <a:srgbClr val="002060"/>
                </a:solidFill>
                <a:ea typeface="Calibri"/>
              </a:rPr>
              <a:t>الوالدين ، وقد </a:t>
            </a:r>
            <a:r>
              <a:rPr lang="x-none" sz="2800" dirty="0">
                <a:solidFill>
                  <a:srgbClr val="002060"/>
                </a:solidFill>
                <a:ea typeface="Calibri"/>
              </a:rPr>
              <a:t>اتضح أن سلوك التغذية المتبع في مرحلة الطفولة المبكرة يؤثر على بعض نواحي من شخصية الطفل، وإن قلة التغذية أو الإفراط فيها تنعكس على جوانب فسيولوجية ونفسية.</a:t>
            </a:r>
            <a:endParaRPr lang="x-none" sz="2800" dirty="0">
              <a:solidFill>
                <a:srgbClr val="00206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0" y="3580535"/>
            <a:ext cx="9144000" cy="3277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737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55576" y="731520"/>
            <a:ext cx="7704856" cy="5577800"/>
          </a:xfrm>
        </p:spPr>
        <p:txBody>
          <a:bodyPr>
            <a:normAutofit/>
          </a:bodyPr>
          <a:lstStyle/>
          <a:p>
            <a:pPr marL="45720" indent="0">
              <a:buNone/>
            </a:pPr>
            <a:r>
              <a:rPr lang="x-none" sz="3600" b="1" dirty="0" smtClean="0">
                <a:solidFill>
                  <a:srgbClr val="00B050"/>
                </a:solidFill>
              </a:rPr>
              <a:t>أساليب مواجهة اشمئزاز الطفل : </a:t>
            </a:r>
          </a:p>
          <a:p>
            <a:pPr marL="502920" indent="-457200">
              <a:buFont typeface="+mj-lt"/>
              <a:buAutoNum type="arabicPeriod"/>
            </a:pPr>
            <a:r>
              <a:rPr lang="x-none" sz="2800" dirty="0" smtClean="0">
                <a:solidFill>
                  <a:srgbClr val="002060"/>
                </a:solidFill>
              </a:rPr>
              <a:t>من المفيد أن تصادق على صحة التعبير أن تسمح للطفل أن يعبر عن اشمئزازه</a:t>
            </a:r>
          </a:p>
          <a:p>
            <a:pPr marL="502920" indent="-457200">
              <a:buFont typeface="+mj-lt"/>
              <a:buAutoNum type="arabicPeriod"/>
            </a:pPr>
            <a:r>
              <a:rPr lang="x-none" sz="2800" dirty="0" smtClean="0">
                <a:solidFill>
                  <a:srgbClr val="002060"/>
                </a:solidFill>
              </a:rPr>
              <a:t>عدم إنكار ردة  فعل الطفل.</a:t>
            </a:r>
          </a:p>
          <a:p>
            <a:pPr marL="502920" indent="-457200">
              <a:buFont typeface="+mj-lt"/>
              <a:buAutoNum type="arabicPeriod"/>
            </a:pPr>
            <a:r>
              <a:rPr lang="x-none" sz="2800" dirty="0" smtClean="0">
                <a:solidFill>
                  <a:srgbClr val="002060"/>
                </a:solidFill>
              </a:rPr>
              <a:t>الطفل بحاجة إلى أن يمارس تدريب حاسة التذوق عنده لكي يتمكن من بناء الثقة بأحكامه</a:t>
            </a:r>
          </a:p>
          <a:p>
            <a:pPr marL="502920" indent="-457200">
              <a:buFont typeface="+mj-lt"/>
              <a:buAutoNum type="arabicPeriod"/>
            </a:pPr>
            <a:r>
              <a:rPr lang="x-none" sz="2800" dirty="0" smtClean="0">
                <a:solidFill>
                  <a:srgbClr val="002060"/>
                </a:solidFill>
              </a:rPr>
              <a:t>عندما تأتي الأمور إلى الاختلاف في الرأي حول التذوق فإنه من الضروري أن ندرك استقلالية الطفل وتفرده وحتى وإن كان صغيراً.</a:t>
            </a:r>
          </a:p>
          <a:p>
            <a:pPr marL="502920" indent="-457200">
              <a:buFont typeface="+mj-lt"/>
              <a:buAutoNum type="arabicPeriod"/>
            </a:pPr>
            <a:r>
              <a:rPr lang="x-none" sz="2800" dirty="0" smtClean="0">
                <a:solidFill>
                  <a:srgbClr val="002060"/>
                </a:solidFill>
              </a:rPr>
              <a:t>تقبل بعض الأشياء أو الطعام التي يشمئز منها الطفل تكون برضاه وليس بالضغط عليه.</a:t>
            </a:r>
          </a:p>
          <a:p>
            <a:endParaRPr lang="x-none" dirty="0"/>
          </a:p>
        </p:txBody>
      </p:sp>
    </p:spTree>
    <p:extLst>
      <p:ext uri="{BB962C8B-B14F-4D97-AF65-F5344CB8AC3E}">
        <p14:creationId xmlns:p14="http://schemas.microsoft.com/office/powerpoint/2010/main" val="4584237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23528" y="332656"/>
            <a:ext cx="8424936" cy="6192688"/>
          </a:xfrm>
        </p:spPr>
        <p:txBody>
          <a:bodyPr>
            <a:normAutofit fontScale="92500" lnSpcReduction="10000"/>
          </a:bodyPr>
          <a:lstStyle/>
          <a:p>
            <a:pPr marL="45720" indent="0">
              <a:lnSpc>
                <a:spcPct val="115000"/>
              </a:lnSpc>
              <a:spcAft>
                <a:spcPts val="1000"/>
              </a:spcAft>
              <a:buNone/>
            </a:pPr>
            <a:r>
              <a:rPr lang="x-none" sz="3900" b="1" dirty="0" smtClean="0">
                <a:solidFill>
                  <a:srgbClr val="FF0000"/>
                </a:solidFill>
                <a:ea typeface="Calibri"/>
              </a:rPr>
              <a:t> </a:t>
            </a:r>
            <a:r>
              <a:rPr lang="x-none" sz="3600" b="1" dirty="0" smtClean="0">
                <a:solidFill>
                  <a:srgbClr val="FF0000"/>
                </a:solidFill>
                <a:ea typeface="Calibri"/>
              </a:rPr>
              <a:t>لإضطرابات الأكل </a:t>
            </a:r>
            <a:r>
              <a:rPr lang="x-none" sz="3600" b="1" dirty="0">
                <a:solidFill>
                  <a:srgbClr val="FF0000"/>
                </a:solidFill>
                <a:ea typeface="Calibri"/>
              </a:rPr>
              <a:t>أشكال و </a:t>
            </a:r>
            <a:r>
              <a:rPr lang="x-none" sz="3600" b="1" dirty="0" smtClean="0">
                <a:solidFill>
                  <a:srgbClr val="FF0000"/>
                </a:solidFill>
                <a:ea typeface="Calibri"/>
              </a:rPr>
              <a:t>أسباب وأساليب </a:t>
            </a:r>
            <a:r>
              <a:rPr lang="x-none" sz="3600" b="1" dirty="0">
                <a:solidFill>
                  <a:srgbClr val="FF0000"/>
                </a:solidFill>
                <a:ea typeface="Calibri"/>
              </a:rPr>
              <a:t>للتخلص </a:t>
            </a:r>
            <a:r>
              <a:rPr lang="x-none" sz="3600" b="1" dirty="0" smtClean="0">
                <a:solidFill>
                  <a:srgbClr val="FF0000"/>
                </a:solidFill>
                <a:ea typeface="Calibri"/>
              </a:rPr>
              <a:t>منها ومن </a:t>
            </a:r>
            <a:r>
              <a:rPr lang="x-none" sz="3600" b="1" dirty="0">
                <a:solidFill>
                  <a:srgbClr val="FF0000"/>
                </a:solidFill>
                <a:ea typeface="Calibri"/>
              </a:rPr>
              <a:t>أنواعها ما يلي:</a:t>
            </a:r>
            <a:endParaRPr lang="en-US" sz="3600" dirty="0">
              <a:solidFill>
                <a:srgbClr val="FF0000"/>
              </a:solidFill>
              <a:ea typeface="Calibri"/>
              <a:cs typeface="Arial"/>
            </a:endParaRPr>
          </a:p>
          <a:p>
            <a:pPr marL="45720" indent="0" algn="just">
              <a:lnSpc>
                <a:spcPct val="115000"/>
              </a:lnSpc>
              <a:spcAft>
                <a:spcPts val="1000"/>
              </a:spcAft>
              <a:buNone/>
            </a:pPr>
            <a:r>
              <a:rPr lang="x-none" sz="2800" b="1" dirty="0" smtClean="0">
                <a:solidFill>
                  <a:srgbClr val="00B050"/>
                </a:solidFill>
                <a:ea typeface="Calibri"/>
              </a:rPr>
              <a:t>1/فقدان </a:t>
            </a:r>
            <a:r>
              <a:rPr lang="x-none" sz="2800" b="1" dirty="0">
                <a:solidFill>
                  <a:srgbClr val="00B050"/>
                </a:solidFill>
                <a:ea typeface="Calibri"/>
              </a:rPr>
              <a:t>الشهية</a:t>
            </a:r>
            <a:r>
              <a:rPr lang="en-US" sz="2800" b="1" dirty="0">
                <a:solidFill>
                  <a:srgbClr val="00B050"/>
                </a:solidFill>
                <a:ea typeface="Calibri"/>
                <a:cs typeface="Arial"/>
              </a:rPr>
              <a:t>: </a:t>
            </a:r>
            <a:r>
              <a:rPr lang="x-none" sz="2800" b="1" dirty="0">
                <a:solidFill>
                  <a:srgbClr val="00B050"/>
                </a:solidFill>
                <a:ea typeface="Calibri"/>
              </a:rPr>
              <a:t> </a:t>
            </a:r>
            <a:endParaRPr lang="x-none" sz="2800" b="1" dirty="0" smtClean="0">
              <a:solidFill>
                <a:srgbClr val="00B050"/>
              </a:solidFill>
              <a:ea typeface="Calibri"/>
            </a:endParaRPr>
          </a:p>
          <a:p>
            <a:pPr marL="45720" indent="0" algn="just">
              <a:lnSpc>
                <a:spcPct val="115000"/>
              </a:lnSpc>
              <a:spcAft>
                <a:spcPts val="1000"/>
              </a:spcAft>
              <a:buNone/>
            </a:pPr>
            <a:r>
              <a:rPr lang="x-none" sz="2800" dirty="0" smtClean="0">
                <a:solidFill>
                  <a:srgbClr val="002060"/>
                </a:solidFill>
                <a:ea typeface="Calibri"/>
              </a:rPr>
              <a:t>وقد </a:t>
            </a:r>
            <a:r>
              <a:rPr lang="x-none" sz="2800" dirty="0">
                <a:solidFill>
                  <a:srgbClr val="002060"/>
                </a:solidFill>
                <a:ea typeface="Calibri"/>
              </a:rPr>
              <a:t>يكون من خلال العزوف عن الطعام أو التأفف منه أو انعدام الرغبة في الأكل أو البطء في تناوله، ويكثر عند الأناث أكثر من الذكور ،وقد تنتابهم نوبات الشهرة، وقد يصاحب الأمر سلوك قهري(غسل اليدين).</a:t>
            </a:r>
            <a:endParaRPr lang="en-US" sz="2800" dirty="0">
              <a:solidFill>
                <a:srgbClr val="002060"/>
              </a:solidFill>
              <a:ea typeface="Calibri"/>
              <a:cs typeface="Arial"/>
            </a:endParaRPr>
          </a:p>
          <a:p>
            <a:pPr marL="45720" indent="0" algn="just">
              <a:lnSpc>
                <a:spcPct val="115000"/>
              </a:lnSpc>
              <a:spcAft>
                <a:spcPts val="1000"/>
              </a:spcAft>
              <a:buNone/>
            </a:pPr>
            <a:r>
              <a:rPr lang="x-none" sz="2800" dirty="0">
                <a:solidFill>
                  <a:srgbClr val="002060"/>
                </a:solidFill>
                <a:ea typeface="Calibri"/>
              </a:rPr>
              <a:t>ويمكن أن يظهر فقدان الوزن </a:t>
            </a:r>
            <a:r>
              <a:rPr lang="x-none" sz="2800" dirty="0" smtClean="0">
                <a:solidFill>
                  <a:srgbClr val="002060"/>
                </a:solidFill>
                <a:ea typeface="Calibri"/>
              </a:rPr>
              <a:t>نتيجة اضطراب </a:t>
            </a:r>
            <a:r>
              <a:rPr lang="x-none" sz="2800" dirty="0">
                <a:solidFill>
                  <a:srgbClr val="002060"/>
                </a:solidFill>
                <a:ea typeface="Calibri"/>
              </a:rPr>
              <a:t>الاكتئاب وليس نتيجة الخوف الشديد من السمنة، وذلك لايوجد أي أمراض بالجسم.</a:t>
            </a:r>
            <a:endParaRPr lang="en-US" sz="2800" dirty="0">
              <a:solidFill>
                <a:srgbClr val="002060"/>
              </a:solidFill>
              <a:ea typeface="Calibri"/>
              <a:cs typeface="Arial"/>
            </a:endParaRPr>
          </a:p>
          <a:p>
            <a:pPr marL="45720" indent="0">
              <a:buNone/>
            </a:pPr>
            <a:endParaRPr lang="x-none" dirty="0"/>
          </a:p>
        </p:txBody>
      </p:sp>
    </p:spTree>
    <p:extLst>
      <p:ext uri="{BB962C8B-B14F-4D97-AF65-F5344CB8AC3E}">
        <p14:creationId xmlns:p14="http://schemas.microsoft.com/office/powerpoint/2010/main" val="3050374013"/>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00761" y="188640"/>
            <a:ext cx="9622904" cy="6453336"/>
          </a:xfrm>
        </p:spPr>
        <p:txBody>
          <a:bodyPr>
            <a:noAutofit/>
          </a:bodyPr>
          <a:lstStyle/>
          <a:p>
            <a:pPr marL="45720" indent="0" algn="just">
              <a:lnSpc>
                <a:spcPct val="115000"/>
              </a:lnSpc>
              <a:spcAft>
                <a:spcPts val="1000"/>
              </a:spcAft>
              <a:buNone/>
            </a:pPr>
            <a:r>
              <a:rPr lang="x-none" sz="3600" b="1" dirty="0">
                <a:solidFill>
                  <a:srgbClr val="00B050"/>
                </a:solidFill>
                <a:ea typeface="Calibri"/>
              </a:rPr>
              <a:t>أنواع فقدان الشهية:</a:t>
            </a:r>
            <a:endParaRPr lang="en-US" sz="3600" dirty="0">
              <a:solidFill>
                <a:srgbClr val="00B050"/>
              </a:solidFill>
              <a:ea typeface="Calibri"/>
              <a:cs typeface="Arial"/>
            </a:endParaRPr>
          </a:p>
          <a:p>
            <a:pPr marL="502920" lvl="0" indent="-457200" algn="just">
              <a:lnSpc>
                <a:spcPct val="115000"/>
              </a:lnSpc>
              <a:buFont typeface="+mj-lt"/>
              <a:buAutoNum type="arabicPeriod"/>
            </a:pPr>
            <a:r>
              <a:rPr lang="x-none" sz="2800" dirty="0">
                <a:solidFill>
                  <a:srgbClr val="002060"/>
                </a:solidFill>
                <a:ea typeface="Calibri"/>
              </a:rPr>
              <a:t>الدائم: </a:t>
            </a:r>
            <a:r>
              <a:rPr lang="x-none" sz="2800" dirty="0" smtClean="0">
                <a:solidFill>
                  <a:schemeClr val="accent5">
                    <a:lumMod val="75000"/>
                  </a:schemeClr>
                </a:solidFill>
                <a:ea typeface="Calibri"/>
              </a:rPr>
              <a:t>بسبب </a:t>
            </a:r>
            <a:r>
              <a:rPr lang="x-none" sz="2800" dirty="0">
                <a:solidFill>
                  <a:schemeClr val="accent5">
                    <a:lumMod val="75000"/>
                  </a:schemeClr>
                </a:solidFill>
                <a:ea typeface="Calibri"/>
              </a:rPr>
              <a:t>عوامل مزمنة.</a:t>
            </a:r>
            <a:endParaRPr lang="en-US" sz="2800" dirty="0">
              <a:solidFill>
                <a:schemeClr val="accent5">
                  <a:lumMod val="75000"/>
                </a:schemeClr>
              </a:solidFill>
              <a:ea typeface="Calibri"/>
              <a:cs typeface="Arial"/>
            </a:endParaRPr>
          </a:p>
          <a:p>
            <a:pPr marL="502920" lvl="0" indent="-457200" algn="just">
              <a:lnSpc>
                <a:spcPct val="115000"/>
              </a:lnSpc>
              <a:buFont typeface="+mj-lt"/>
              <a:buAutoNum type="arabicPeriod"/>
            </a:pPr>
            <a:r>
              <a:rPr lang="x-none" sz="2800" dirty="0">
                <a:solidFill>
                  <a:srgbClr val="002060"/>
                </a:solidFill>
                <a:ea typeface="Calibri"/>
              </a:rPr>
              <a:t>المؤقت: </a:t>
            </a:r>
            <a:r>
              <a:rPr lang="x-none" sz="2800" dirty="0" smtClean="0">
                <a:solidFill>
                  <a:schemeClr val="accent5">
                    <a:lumMod val="75000"/>
                  </a:schemeClr>
                </a:solidFill>
                <a:ea typeface="Calibri"/>
              </a:rPr>
              <a:t>بسبب </a:t>
            </a:r>
            <a:r>
              <a:rPr lang="x-none" sz="2800" dirty="0">
                <a:solidFill>
                  <a:schemeClr val="accent5">
                    <a:lumMod val="75000"/>
                  </a:schemeClr>
                </a:solidFill>
                <a:ea typeface="Calibri"/>
              </a:rPr>
              <a:t>عوامل طارئة.</a:t>
            </a:r>
            <a:endParaRPr lang="en-US" sz="2800" dirty="0">
              <a:solidFill>
                <a:schemeClr val="accent5">
                  <a:lumMod val="75000"/>
                </a:schemeClr>
              </a:solidFill>
              <a:ea typeface="Calibri"/>
              <a:cs typeface="Arial"/>
            </a:endParaRPr>
          </a:p>
          <a:p>
            <a:pPr marL="502920" lvl="0" indent="-457200">
              <a:lnSpc>
                <a:spcPct val="115000"/>
              </a:lnSpc>
              <a:buFont typeface="+mj-lt"/>
              <a:buAutoNum type="arabicPeriod"/>
            </a:pPr>
            <a:r>
              <a:rPr lang="x-none" sz="2800" dirty="0" smtClean="0">
                <a:solidFill>
                  <a:srgbClr val="002060"/>
                </a:solidFill>
                <a:ea typeface="Calibri"/>
              </a:rPr>
              <a:t>الفجائي</a:t>
            </a:r>
            <a:r>
              <a:rPr lang="x-none" sz="2800" dirty="0">
                <a:solidFill>
                  <a:srgbClr val="002060"/>
                </a:solidFill>
                <a:ea typeface="Calibri"/>
              </a:rPr>
              <a:t>: </a:t>
            </a:r>
            <a:r>
              <a:rPr lang="x-none" sz="2800" dirty="0" smtClean="0">
                <a:solidFill>
                  <a:schemeClr val="accent5">
                    <a:lumMod val="75000"/>
                  </a:schemeClr>
                </a:solidFill>
                <a:ea typeface="Calibri"/>
              </a:rPr>
              <a:t>ويكون له </a:t>
            </a:r>
            <a:r>
              <a:rPr lang="x-none" sz="2800" dirty="0">
                <a:solidFill>
                  <a:schemeClr val="accent5">
                    <a:lumMod val="75000"/>
                  </a:schemeClr>
                </a:solidFill>
                <a:ea typeface="Calibri"/>
              </a:rPr>
              <a:t>أعراض ظاهرة </a:t>
            </a:r>
            <a:r>
              <a:rPr lang="x-none" sz="2800" dirty="0" smtClean="0">
                <a:solidFill>
                  <a:schemeClr val="accent5">
                    <a:lumMod val="75000"/>
                  </a:schemeClr>
                </a:solidFill>
                <a:ea typeface="Calibri"/>
              </a:rPr>
              <a:t>(ارتفاع الحرار،الغضب</a:t>
            </a:r>
            <a:r>
              <a:rPr lang="x-none" sz="2800" dirty="0">
                <a:solidFill>
                  <a:schemeClr val="accent5">
                    <a:lumMod val="75000"/>
                  </a:schemeClr>
                </a:solidFill>
                <a:ea typeface="Calibri"/>
              </a:rPr>
              <a:t>،...).</a:t>
            </a:r>
            <a:endParaRPr lang="en-US" sz="2800" dirty="0">
              <a:solidFill>
                <a:schemeClr val="accent5">
                  <a:lumMod val="75000"/>
                </a:schemeClr>
              </a:solidFill>
              <a:ea typeface="Calibri"/>
              <a:cs typeface="Arial"/>
            </a:endParaRPr>
          </a:p>
          <a:p>
            <a:pPr marL="502920" lvl="0" indent="-457200" algn="just">
              <a:lnSpc>
                <a:spcPct val="115000"/>
              </a:lnSpc>
              <a:buFont typeface="+mj-lt"/>
              <a:buAutoNum type="arabicPeriod"/>
            </a:pPr>
            <a:r>
              <a:rPr lang="x-none" sz="2800" dirty="0">
                <a:solidFill>
                  <a:srgbClr val="002060"/>
                </a:solidFill>
                <a:ea typeface="Calibri"/>
              </a:rPr>
              <a:t>التدريجي: </a:t>
            </a:r>
            <a:r>
              <a:rPr lang="x-none" sz="2800" dirty="0" smtClean="0">
                <a:solidFill>
                  <a:schemeClr val="accent5">
                    <a:lumMod val="75000"/>
                  </a:schemeClr>
                </a:solidFill>
                <a:ea typeface="Calibri"/>
              </a:rPr>
              <a:t>نتيجة </a:t>
            </a:r>
            <a:r>
              <a:rPr lang="x-none" sz="2800" dirty="0">
                <a:solidFill>
                  <a:schemeClr val="accent5">
                    <a:lumMod val="75000"/>
                  </a:schemeClr>
                </a:solidFill>
                <a:ea typeface="Calibri"/>
              </a:rPr>
              <a:t>لأسلوب الوالدين نحو موقف الطعام.</a:t>
            </a:r>
            <a:endParaRPr lang="en-US" sz="2800" dirty="0">
              <a:solidFill>
                <a:schemeClr val="accent5">
                  <a:lumMod val="75000"/>
                </a:schemeClr>
              </a:solidFill>
              <a:ea typeface="Calibri"/>
              <a:cs typeface="Arial"/>
            </a:endParaRPr>
          </a:p>
          <a:p>
            <a:pPr marL="502920" lvl="0" indent="-457200" algn="just">
              <a:lnSpc>
                <a:spcPct val="115000"/>
              </a:lnSpc>
              <a:spcAft>
                <a:spcPts val="1000"/>
              </a:spcAft>
              <a:buFont typeface="+mj-lt"/>
              <a:buAutoNum type="arabicPeriod"/>
            </a:pPr>
            <a:r>
              <a:rPr lang="x-none" sz="2800" dirty="0">
                <a:solidFill>
                  <a:srgbClr val="002060"/>
                </a:solidFill>
                <a:ea typeface="Calibri"/>
              </a:rPr>
              <a:t>الخاص: </a:t>
            </a:r>
            <a:r>
              <a:rPr lang="x-none" sz="2800" dirty="0">
                <a:solidFill>
                  <a:schemeClr val="accent5">
                    <a:lumMod val="75000"/>
                  </a:schemeClr>
                </a:solidFill>
                <a:ea typeface="Calibri"/>
              </a:rPr>
              <a:t>يتناول بعض أنواع الطعام دون غيرها.</a:t>
            </a:r>
            <a:endParaRPr lang="en-US" sz="2800" dirty="0">
              <a:solidFill>
                <a:schemeClr val="accent5">
                  <a:lumMod val="75000"/>
                </a:schemeClr>
              </a:solidFill>
              <a:ea typeface="Calibri"/>
              <a:cs typeface="Arial"/>
            </a:endParaRPr>
          </a:p>
          <a:p>
            <a:pPr marL="45720" indent="0" algn="just">
              <a:lnSpc>
                <a:spcPct val="115000"/>
              </a:lnSpc>
              <a:spcAft>
                <a:spcPts val="1000"/>
              </a:spcAft>
              <a:buNone/>
            </a:pPr>
            <a:endParaRPr lang="en-US" sz="2800" dirty="0">
              <a:solidFill>
                <a:srgbClr val="002060"/>
              </a:solidFill>
              <a:ea typeface="Calibri"/>
              <a:cs typeface="Aria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810" y="4077072"/>
            <a:ext cx="8723670" cy="2564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descr="C:\Users\User\AppData\Local\Microsoft\Windows\INetCache\IE\XD9FE4OQ\nino-comiend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810" y="188640"/>
            <a:ext cx="3755118"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3753510"/>
      </p:ext>
    </p:extLst>
  </p:cSld>
  <p:clrMapOvr>
    <a:masterClrMapping/>
  </p:clrMapOvr>
  <p:transition xmlns:p14="http://schemas.microsoft.com/office/powerpoint/2010/main" spd="slow">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wipe(down)">
                                      <p:cBhvr>
                                        <p:cTn id="12" dur="5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79512" y="116632"/>
            <a:ext cx="8777064" cy="6741368"/>
          </a:xfrm>
        </p:spPr>
        <p:txBody>
          <a:bodyPr>
            <a:normAutofit fontScale="92500" lnSpcReduction="20000"/>
          </a:bodyPr>
          <a:lstStyle/>
          <a:p>
            <a:pPr marL="45720" lvl="0" indent="0" algn="just">
              <a:lnSpc>
                <a:spcPct val="115000"/>
              </a:lnSpc>
              <a:spcAft>
                <a:spcPts val="1000"/>
              </a:spcAft>
              <a:buClr>
                <a:srgbClr val="F14124">
                  <a:lumMod val="75000"/>
                </a:srgbClr>
              </a:buClr>
              <a:buNone/>
            </a:pPr>
            <a:r>
              <a:rPr lang="x-none" sz="3900" b="1" dirty="0">
                <a:solidFill>
                  <a:srgbClr val="00B050"/>
                </a:solidFill>
                <a:ea typeface="Calibri"/>
              </a:rPr>
              <a:t>أعراض الأضطراب:</a:t>
            </a:r>
            <a:endParaRPr lang="en-US" sz="3900" b="1" dirty="0">
              <a:solidFill>
                <a:srgbClr val="00B050"/>
              </a:solidFill>
              <a:ea typeface="Calibri"/>
              <a:cs typeface="Arial"/>
            </a:endParaRPr>
          </a:p>
          <a:p>
            <a:pPr lvl="0" algn="just">
              <a:lnSpc>
                <a:spcPct val="115000"/>
              </a:lnSpc>
              <a:buClr>
                <a:srgbClr val="F14124">
                  <a:lumMod val="75000"/>
                </a:srgbClr>
              </a:buClr>
              <a:buFont typeface="+mj-lt"/>
              <a:buAutoNum type="arabicPeriod"/>
            </a:pPr>
            <a:r>
              <a:rPr lang="x-none" sz="3000" dirty="0">
                <a:solidFill>
                  <a:srgbClr val="002060"/>
                </a:solidFill>
                <a:ea typeface="Calibri"/>
              </a:rPr>
              <a:t>فقدان الوزن.</a:t>
            </a:r>
            <a:endParaRPr lang="en-US" sz="30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3000" dirty="0">
                <a:solidFill>
                  <a:srgbClr val="002060"/>
                </a:solidFill>
                <a:ea typeface="Calibri"/>
              </a:rPr>
              <a:t>الميل الذاتي للقيء.</a:t>
            </a:r>
            <a:endParaRPr lang="en-US" sz="30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3000" dirty="0">
                <a:solidFill>
                  <a:srgbClr val="002060"/>
                </a:solidFill>
                <a:ea typeface="Calibri"/>
              </a:rPr>
              <a:t>عدم تناول الطعام مع العائلة في أماكن </a:t>
            </a:r>
            <a:r>
              <a:rPr lang="x-none" sz="3000" dirty="0" smtClean="0">
                <a:solidFill>
                  <a:srgbClr val="002060"/>
                </a:solidFill>
                <a:ea typeface="Calibri"/>
              </a:rPr>
              <a:t>عامة.</a:t>
            </a:r>
          </a:p>
          <a:p>
            <a:pPr marL="45720" lvl="0" indent="0" algn="just">
              <a:lnSpc>
                <a:spcPct val="115000"/>
              </a:lnSpc>
              <a:buClr>
                <a:srgbClr val="F14124">
                  <a:lumMod val="75000"/>
                </a:srgbClr>
              </a:buClr>
              <a:buNone/>
            </a:pPr>
            <a:r>
              <a:rPr lang="x-none" sz="3900" b="1" dirty="0">
                <a:solidFill>
                  <a:srgbClr val="00B050"/>
                </a:solidFill>
              </a:rPr>
              <a:t>أسباب الاضطراب:</a:t>
            </a:r>
          </a:p>
          <a:p>
            <a:pPr marL="95250" lvl="0" indent="173038">
              <a:lnSpc>
                <a:spcPct val="115000"/>
              </a:lnSpc>
              <a:buClr>
                <a:srgbClr val="F14124">
                  <a:lumMod val="75000"/>
                </a:srgbClr>
              </a:buClr>
              <a:buFont typeface="+mj-lt"/>
              <a:buAutoNum type="arabicPeriod"/>
            </a:pPr>
            <a:r>
              <a:rPr lang="x-none" sz="3000" dirty="0">
                <a:solidFill>
                  <a:srgbClr val="002060"/>
                </a:solidFill>
              </a:rPr>
              <a:t>جسمية</a:t>
            </a:r>
            <a:r>
              <a:rPr lang="x-none" sz="3000" dirty="0" smtClean="0">
                <a:solidFill>
                  <a:srgbClr val="002060"/>
                </a:solidFill>
              </a:rPr>
              <a:t>: </a:t>
            </a:r>
            <a:r>
              <a:rPr lang="x-none" sz="3000" dirty="0" smtClean="0">
                <a:solidFill>
                  <a:srgbClr val="7030A0"/>
                </a:solidFill>
              </a:rPr>
              <a:t>مثل </a:t>
            </a:r>
            <a:r>
              <a:rPr lang="x-none" sz="3000" dirty="0" smtClean="0">
                <a:solidFill>
                  <a:schemeClr val="accent5">
                    <a:lumMod val="75000"/>
                  </a:schemeClr>
                </a:solidFill>
              </a:rPr>
              <a:t>(الإمساك،التهاب </a:t>
            </a:r>
            <a:r>
              <a:rPr lang="x-none" sz="3000" dirty="0">
                <a:solidFill>
                  <a:schemeClr val="accent5">
                    <a:lumMod val="75000"/>
                  </a:schemeClr>
                </a:solidFill>
              </a:rPr>
              <a:t>اللوزتين،أمراض الفم </a:t>
            </a:r>
            <a:r>
              <a:rPr lang="x-none" sz="3000" dirty="0" smtClean="0">
                <a:solidFill>
                  <a:schemeClr val="accent5">
                    <a:lumMod val="75000"/>
                  </a:schemeClr>
                </a:solidFill>
              </a:rPr>
              <a:t>والأسنان</a:t>
            </a:r>
            <a:r>
              <a:rPr lang="x-none" sz="3000" dirty="0">
                <a:solidFill>
                  <a:schemeClr val="accent5">
                    <a:lumMod val="75000"/>
                  </a:schemeClr>
                </a:solidFill>
              </a:rPr>
              <a:t>).</a:t>
            </a:r>
          </a:p>
          <a:p>
            <a:pPr marL="95250" lvl="0" indent="173038">
              <a:lnSpc>
                <a:spcPct val="115000"/>
              </a:lnSpc>
              <a:buClr>
                <a:srgbClr val="F14124">
                  <a:lumMod val="75000"/>
                </a:srgbClr>
              </a:buClr>
              <a:buFont typeface="+mj-lt"/>
              <a:buAutoNum type="arabicPeriod"/>
            </a:pPr>
            <a:r>
              <a:rPr lang="x-none" sz="3000" dirty="0" smtClean="0">
                <a:solidFill>
                  <a:srgbClr val="002060"/>
                </a:solidFill>
              </a:rPr>
              <a:t>ثقافية </a:t>
            </a:r>
            <a:r>
              <a:rPr lang="x-none" sz="3000" dirty="0">
                <a:solidFill>
                  <a:srgbClr val="002060"/>
                </a:solidFill>
              </a:rPr>
              <a:t>إجتماعية: </a:t>
            </a:r>
            <a:r>
              <a:rPr lang="x-none" sz="3000" dirty="0">
                <a:solidFill>
                  <a:schemeClr val="accent5">
                    <a:lumMod val="75000"/>
                  </a:schemeClr>
                </a:solidFill>
              </a:rPr>
              <a:t>تأثير الإعلام على المرأة من خلال الوزن المثالي ونوعيات الطعام.</a:t>
            </a:r>
          </a:p>
          <a:p>
            <a:pPr marL="95250" lvl="0" indent="173038">
              <a:lnSpc>
                <a:spcPct val="115000"/>
              </a:lnSpc>
              <a:buClr>
                <a:srgbClr val="F14124">
                  <a:lumMod val="75000"/>
                </a:srgbClr>
              </a:buClr>
              <a:buFont typeface="+mj-lt"/>
              <a:buAutoNum type="arabicPeriod"/>
            </a:pPr>
            <a:r>
              <a:rPr lang="x-none" sz="3000" dirty="0" smtClean="0">
                <a:solidFill>
                  <a:srgbClr val="002060"/>
                </a:solidFill>
              </a:rPr>
              <a:t>نفسية</a:t>
            </a:r>
            <a:r>
              <a:rPr lang="x-none" sz="3000" dirty="0">
                <a:solidFill>
                  <a:srgbClr val="002060"/>
                </a:solidFill>
              </a:rPr>
              <a:t>: </a:t>
            </a:r>
            <a:r>
              <a:rPr lang="x-none" sz="3000" dirty="0">
                <a:solidFill>
                  <a:schemeClr val="accent5">
                    <a:lumMod val="75000"/>
                  </a:schemeClr>
                </a:solidFill>
              </a:rPr>
              <a:t>بسبب الخوف أو القلق أو الغضب أو الإشمئزازمن بعض الطعام نتيجة الشائعات وقد تكون أسباب داخلية غير محسوسة (ويجب علينا عدم إكراه الطفل على الأكل لأنه قد يسبب فقدان الشهية).</a:t>
            </a:r>
          </a:p>
          <a:p>
            <a:pPr marL="45720" lvl="0" indent="0" algn="just">
              <a:lnSpc>
                <a:spcPct val="115000"/>
              </a:lnSpc>
              <a:buClr>
                <a:srgbClr val="F14124">
                  <a:lumMod val="75000"/>
                </a:srgbClr>
              </a:buClr>
              <a:buNone/>
            </a:pPr>
            <a:endParaRPr lang="x-none" sz="2800" dirty="0" smtClean="0">
              <a:solidFill>
                <a:srgbClr val="002060"/>
              </a:solidFill>
            </a:endParaRPr>
          </a:p>
          <a:p>
            <a:pPr marL="45720" lvl="0" indent="0" algn="just">
              <a:lnSpc>
                <a:spcPct val="115000"/>
              </a:lnSpc>
              <a:buClr>
                <a:srgbClr val="F14124">
                  <a:lumMod val="75000"/>
                </a:srgbClr>
              </a:buClr>
              <a:buNone/>
            </a:pPr>
            <a:endParaRPr lang="x-none" dirty="0"/>
          </a:p>
        </p:txBody>
      </p:sp>
      <p:pic>
        <p:nvPicPr>
          <p:cNvPr id="1027" name="Picture 3" descr="C:\Users\TOSHIBA\AppData\Local\Microsoft\Windows\Temporary Internet Files\Content.IE5\JHLJFHAH\download%20(3)[1].jpg"/>
          <p:cNvPicPr>
            <a:picLocks noChangeAspect="1" noChangeArrowheads="1"/>
          </p:cNvPicPr>
          <p:nvPr/>
        </p:nvPicPr>
        <p:blipFill>
          <a:blip r:embed="rId2"/>
          <a:srcRect/>
          <a:stretch>
            <a:fillRect/>
          </a:stretch>
        </p:blipFill>
        <p:spPr bwMode="auto">
          <a:xfrm>
            <a:off x="428596" y="285728"/>
            <a:ext cx="2762250" cy="16573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925488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39552" y="0"/>
            <a:ext cx="8397552" cy="6858000"/>
          </a:xfrm>
        </p:spPr>
        <p:txBody>
          <a:bodyPr>
            <a:normAutofit/>
          </a:bodyPr>
          <a:lstStyle/>
          <a:p>
            <a:pPr marL="45720" lvl="0" indent="0" algn="just">
              <a:lnSpc>
                <a:spcPct val="115000"/>
              </a:lnSpc>
              <a:buClr>
                <a:srgbClr val="F14124">
                  <a:lumMod val="75000"/>
                </a:srgbClr>
              </a:buClr>
              <a:buNone/>
            </a:pPr>
            <a:endParaRPr lang="x-none" sz="1800" b="1" dirty="0" smtClean="0">
              <a:solidFill>
                <a:prstClr val="black">
                  <a:lumMod val="75000"/>
                  <a:lumOff val="25000"/>
                </a:prstClr>
              </a:solidFill>
              <a:ea typeface="Calibri"/>
            </a:endParaRPr>
          </a:p>
          <a:p>
            <a:pPr marL="45720" lvl="0" indent="0" algn="just">
              <a:lnSpc>
                <a:spcPct val="115000"/>
              </a:lnSpc>
              <a:buClr>
                <a:srgbClr val="F14124">
                  <a:lumMod val="75000"/>
                </a:srgbClr>
              </a:buClr>
              <a:buNone/>
            </a:pPr>
            <a:r>
              <a:rPr lang="x-none" sz="3600" b="1" dirty="0" smtClean="0">
                <a:solidFill>
                  <a:srgbClr val="00B050"/>
                </a:solidFill>
                <a:ea typeface="Calibri"/>
              </a:rPr>
              <a:t>الأوامر </a:t>
            </a:r>
            <a:r>
              <a:rPr lang="x-none" sz="3600" b="1" dirty="0">
                <a:solidFill>
                  <a:srgbClr val="00B050"/>
                </a:solidFill>
                <a:ea typeface="Calibri"/>
              </a:rPr>
              <a:t>بالالتزام بالطعام</a:t>
            </a:r>
            <a:r>
              <a:rPr lang="x-none" sz="3600" b="1" dirty="0" smtClean="0">
                <a:solidFill>
                  <a:srgbClr val="00B050"/>
                </a:solidFill>
                <a:ea typeface="Calibri"/>
              </a:rPr>
              <a:t>:</a:t>
            </a:r>
          </a:p>
          <a:p>
            <a:pPr marL="45720" lvl="0" indent="0">
              <a:lnSpc>
                <a:spcPct val="115000"/>
              </a:lnSpc>
              <a:buClr>
                <a:srgbClr val="F14124">
                  <a:lumMod val="75000"/>
                </a:srgbClr>
              </a:buClr>
              <a:buNone/>
            </a:pPr>
            <a:r>
              <a:rPr lang="x-none" sz="1800" b="1" dirty="0" smtClean="0">
                <a:solidFill>
                  <a:prstClr val="black">
                    <a:lumMod val="75000"/>
                    <a:lumOff val="25000"/>
                  </a:prstClr>
                </a:solidFill>
                <a:ea typeface="Calibri"/>
              </a:rPr>
              <a:t> </a:t>
            </a:r>
            <a:r>
              <a:rPr lang="x-none" sz="2800" dirty="0">
                <a:solidFill>
                  <a:srgbClr val="002060"/>
                </a:solidFill>
                <a:ea typeface="Calibri"/>
              </a:rPr>
              <a:t>من خلال إكراه الطفل على الأكل،وكثرة إنتقاده لوزنه،وقلقل الأهل الزائد على الطفل،والضبط القاسي له في الأكل</a:t>
            </a:r>
            <a:r>
              <a:rPr lang="x-none" sz="2800" dirty="0" smtClean="0">
                <a:solidFill>
                  <a:srgbClr val="002060"/>
                </a:solidFill>
                <a:ea typeface="Calibri"/>
              </a:rPr>
              <a:t>.</a:t>
            </a:r>
            <a:endParaRPr lang="en-US" sz="3600" dirty="0">
              <a:solidFill>
                <a:srgbClr val="002060"/>
              </a:solidFill>
              <a:ea typeface="Calibri"/>
              <a:cs typeface="Arial"/>
            </a:endParaRPr>
          </a:p>
          <a:p>
            <a:pPr marL="274320" lvl="0" indent="0" algn="just">
              <a:lnSpc>
                <a:spcPct val="115000"/>
              </a:lnSpc>
              <a:buClr>
                <a:srgbClr val="F14124">
                  <a:lumMod val="75000"/>
                </a:srgbClr>
              </a:buClr>
              <a:buNone/>
            </a:pPr>
            <a:r>
              <a:rPr lang="x-none" sz="3600" b="1" dirty="0" smtClean="0">
                <a:solidFill>
                  <a:srgbClr val="00B050"/>
                </a:solidFill>
                <a:ea typeface="Calibri"/>
              </a:rPr>
              <a:t>كيف </a:t>
            </a:r>
            <a:r>
              <a:rPr lang="x-none" sz="3600" b="1" dirty="0">
                <a:solidFill>
                  <a:srgbClr val="00B050"/>
                </a:solidFill>
                <a:ea typeface="Calibri"/>
              </a:rPr>
              <a:t>نتغلب عليه؟</a:t>
            </a:r>
            <a:endParaRPr lang="en-US" sz="3600" dirty="0">
              <a:solidFill>
                <a:srgbClr val="00B05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تحديد مواعيد لتقديم الوجبات.</a:t>
            </a:r>
            <a:endParaRPr lang="en-US" sz="28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الفحص الطبي للكشف عن الأعراض مبكراً.</a:t>
            </a:r>
            <a:endParaRPr lang="en-US" sz="2800" dirty="0">
              <a:solidFill>
                <a:srgbClr val="002060"/>
              </a:solidFill>
              <a:ea typeface="Calibri"/>
              <a:cs typeface="Arial"/>
            </a:endParaRPr>
          </a:p>
          <a:p>
            <a:pPr lvl="0" algn="just">
              <a:lnSpc>
                <a:spcPct val="115000"/>
              </a:lnSpc>
              <a:buClr>
                <a:srgbClr val="F14124">
                  <a:lumMod val="75000"/>
                </a:srgbClr>
              </a:buClr>
              <a:buFont typeface="+mj-lt"/>
              <a:buAutoNum type="arabicPeriod"/>
            </a:pPr>
            <a:r>
              <a:rPr lang="x-none" sz="2800" dirty="0">
                <a:solidFill>
                  <a:srgbClr val="002060"/>
                </a:solidFill>
                <a:ea typeface="Calibri"/>
              </a:rPr>
              <a:t>توجيه برامج التغذية لطريق الصحيح.</a:t>
            </a:r>
            <a:endParaRPr lang="en-US" sz="2800" dirty="0">
              <a:solidFill>
                <a:srgbClr val="002060"/>
              </a:solidFill>
              <a:ea typeface="Calibri"/>
              <a:cs typeface="Arial"/>
            </a:endParaRPr>
          </a:p>
          <a:p>
            <a:pPr lvl="0" algn="just">
              <a:lnSpc>
                <a:spcPct val="115000"/>
              </a:lnSpc>
              <a:spcAft>
                <a:spcPts val="1000"/>
              </a:spcAft>
              <a:buClr>
                <a:srgbClr val="F14124">
                  <a:lumMod val="75000"/>
                </a:srgbClr>
              </a:buClr>
              <a:buFont typeface="+mj-lt"/>
              <a:buAutoNum type="arabicPeriod"/>
            </a:pPr>
            <a:r>
              <a:rPr lang="x-none" sz="2800" dirty="0">
                <a:solidFill>
                  <a:srgbClr val="002060"/>
                </a:solidFill>
                <a:ea typeface="Calibri"/>
              </a:rPr>
              <a:t>الحرص على عدم تقديم الوجبه قبل الأكل.</a:t>
            </a:r>
            <a:endParaRPr lang="en-US" sz="2800" dirty="0">
              <a:solidFill>
                <a:srgbClr val="002060"/>
              </a:solidFill>
              <a:ea typeface="Calibri"/>
              <a:cs typeface="Arial"/>
            </a:endParaRPr>
          </a:p>
          <a:p>
            <a:endParaRPr lang="x-none" dirty="0"/>
          </a:p>
        </p:txBody>
      </p:sp>
      <p:pic>
        <p:nvPicPr>
          <p:cNvPr id="2052" name="Picture 4" descr="C:\Users\TOSHIBA\AppData\Local\Microsoft\Windows\Temporary Internet Files\Content.IE5\JHLJFHAH\download%20(1)[1].jpg"/>
          <p:cNvPicPr>
            <a:picLocks noChangeAspect="1" noChangeArrowheads="1"/>
          </p:cNvPicPr>
          <p:nvPr/>
        </p:nvPicPr>
        <p:blipFill>
          <a:blip r:embed="rId2"/>
          <a:srcRect/>
          <a:stretch>
            <a:fillRect/>
          </a:stretch>
        </p:blipFill>
        <p:spPr bwMode="auto">
          <a:xfrm>
            <a:off x="318910" y="2468063"/>
            <a:ext cx="3090865" cy="167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01550873"/>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052"/>
                                        </p:tgtEl>
                                        <p:attrNameLst>
                                          <p:attrName>style.visibility</p:attrName>
                                        </p:attrNameLst>
                                      </p:cBhvr>
                                      <p:to>
                                        <p:strVal val="visible"/>
                                      </p:to>
                                    </p:set>
                                    <p:animEffect transition="in" filter="wipe(down)">
                                      <p:cBhvr>
                                        <p:cTn id="18" dur="500"/>
                                        <p:tgtEl>
                                          <p:spTgt spid="205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797152"/>
            <a:ext cx="2831862" cy="1996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3"/>
          </p:nvPr>
        </p:nvSpPr>
        <p:spPr>
          <a:xfrm>
            <a:off x="84919" y="198984"/>
            <a:ext cx="9036496" cy="6624736"/>
          </a:xfrm>
        </p:spPr>
        <p:txBody>
          <a:bodyPr>
            <a:normAutofit lnSpcReduction="10000"/>
          </a:bodyPr>
          <a:lstStyle/>
          <a:p>
            <a:pPr marL="45720" indent="0" algn="just">
              <a:lnSpc>
                <a:spcPct val="115000"/>
              </a:lnSpc>
              <a:spcAft>
                <a:spcPts val="1000"/>
              </a:spcAft>
              <a:buNone/>
            </a:pPr>
            <a:r>
              <a:rPr lang="x-none" sz="3600" b="1" dirty="0" smtClean="0">
                <a:solidFill>
                  <a:srgbClr val="00B050"/>
                </a:solidFill>
                <a:ea typeface="Calibri"/>
              </a:rPr>
              <a:t>2/(الشره</a:t>
            </a:r>
            <a:r>
              <a:rPr lang="x-none" sz="3600" b="1" dirty="0">
                <a:solidFill>
                  <a:srgbClr val="00B050"/>
                </a:solidFill>
                <a:ea typeface="Calibri"/>
              </a:rPr>
              <a:t>) الإفراط في الأكل:</a:t>
            </a:r>
            <a:endParaRPr lang="en-US" sz="3600" b="1" dirty="0">
              <a:solidFill>
                <a:srgbClr val="00B050"/>
              </a:solidFill>
              <a:ea typeface="Calibri"/>
              <a:cs typeface="Arial"/>
            </a:endParaRPr>
          </a:p>
          <a:p>
            <a:pPr marL="45720" indent="0">
              <a:lnSpc>
                <a:spcPct val="115000"/>
              </a:lnSpc>
              <a:spcAft>
                <a:spcPts val="1000"/>
              </a:spcAft>
              <a:buNone/>
            </a:pPr>
            <a:r>
              <a:rPr lang="x-none" sz="2800" dirty="0">
                <a:solidFill>
                  <a:srgbClr val="002060"/>
                </a:solidFill>
                <a:ea typeface="Calibri"/>
              </a:rPr>
              <a:t>ي</a:t>
            </a:r>
            <a:r>
              <a:rPr lang="x-none" sz="2800" dirty="0" smtClean="0">
                <a:solidFill>
                  <a:srgbClr val="002060"/>
                </a:solidFill>
                <a:ea typeface="Calibri"/>
              </a:rPr>
              <a:t>كون </a:t>
            </a:r>
            <a:r>
              <a:rPr lang="x-none" sz="2800" dirty="0">
                <a:solidFill>
                  <a:srgbClr val="002060"/>
                </a:solidFill>
                <a:ea typeface="Calibri"/>
              </a:rPr>
              <a:t>حالة من النهم في زيادة كمية الأكل فوق المعقول نتيجة إجبار للنفس على أكل كميات أكبر،قد تصل مرحلة بلع الأكل دون مضغه،في حالات طارئة،وتصيب الأناث أكثر من الذكور،وقد يكون ذلك لبعض أنواع الأكل دون عن غيرها.</a:t>
            </a:r>
            <a:endParaRPr lang="en-US" sz="2800" dirty="0">
              <a:solidFill>
                <a:srgbClr val="002060"/>
              </a:solidFill>
              <a:ea typeface="Calibri"/>
            </a:endParaRPr>
          </a:p>
          <a:p>
            <a:pPr marL="45720" indent="0" algn="just">
              <a:lnSpc>
                <a:spcPct val="115000"/>
              </a:lnSpc>
              <a:spcAft>
                <a:spcPts val="1000"/>
              </a:spcAft>
              <a:buNone/>
            </a:pPr>
            <a:r>
              <a:rPr lang="x-none" sz="3600" b="1" dirty="0">
                <a:solidFill>
                  <a:srgbClr val="00B050"/>
                </a:solidFill>
                <a:ea typeface="Calibri"/>
              </a:rPr>
              <a:t>تشخيص (الشره):</a:t>
            </a:r>
            <a:endParaRPr lang="en-US" sz="3600" dirty="0">
              <a:solidFill>
                <a:srgbClr val="00B050"/>
              </a:solidFill>
              <a:ea typeface="Calibri"/>
              <a:cs typeface="Arial"/>
            </a:endParaRPr>
          </a:p>
          <a:p>
            <a:pPr lvl="0" algn="just">
              <a:lnSpc>
                <a:spcPct val="115000"/>
              </a:lnSpc>
              <a:buFont typeface="+mj-lt"/>
              <a:buAutoNum type="arabicPeriod"/>
            </a:pPr>
            <a:r>
              <a:rPr lang="x-none" sz="2800" dirty="0">
                <a:solidFill>
                  <a:srgbClr val="002060"/>
                </a:solidFill>
                <a:ea typeface="Calibri"/>
              </a:rPr>
              <a:t>الأكل في فترات متقاربه (كل ساعتين مره،بكميات كبيرة).</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لا يستطيع التحكم في قدرته على الأكل  و يحس بكمية الطعام الذي يتناوله.</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تكرار بعض الأساليب التعويضية.</a:t>
            </a:r>
            <a:endParaRPr lang="en-US" sz="2800" dirty="0">
              <a:solidFill>
                <a:srgbClr val="002060"/>
              </a:solidFill>
              <a:ea typeface="Calibri"/>
              <a:cs typeface="Arial"/>
            </a:endParaRPr>
          </a:p>
          <a:p>
            <a:pPr lvl="0" algn="just">
              <a:lnSpc>
                <a:spcPct val="115000"/>
              </a:lnSpc>
              <a:buFont typeface="+mj-lt"/>
              <a:buAutoNum type="arabicPeriod"/>
            </a:pPr>
            <a:r>
              <a:rPr lang="x-none" sz="2800" dirty="0">
                <a:solidFill>
                  <a:srgbClr val="002060"/>
                </a:solidFill>
                <a:ea typeface="Calibri"/>
              </a:rPr>
              <a:t>لا يعلم بحجم الأكل إلا حين رؤية نفسه</a:t>
            </a:r>
            <a:r>
              <a:rPr lang="x-none" sz="2800" dirty="0" smtClean="0">
                <a:solidFill>
                  <a:srgbClr val="002060"/>
                </a:solidFill>
                <a:ea typeface="Calibri"/>
              </a:rPr>
              <a:t>.</a:t>
            </a:r>
            <a:endParaRPr lang="en-US" sz="2800" dirty="0">
              <a:solidFill>
                <a:srgbClr val="002060"/>
              </a:solidFill>
              <a:ea typeface="Calibri"/>
              <a:cs typeface="Arial"/>
            </a:endParaRPr>
          </a:p>
        </p:txBody>
      </p:sp>
      <p:pic>
        <p:nvPicPr>
          <p:cNvPr id="9218" name="Picture 2" descr="C:\Users\TOSHIBA\AppData\Local\Microsoft\Windows\Temporary Internet Files\Content.IE5\WPVQ268W\امراض-بسبب-السمنة[2].jpg"/>
          <p:cNvPicPr>
            <a:picLocks noChangeAspect="1" noChangeArrowheads="1"/>
          </p:cNvPicPr>
          <p:nvPr/>
        </p:nvPicPr>
        <p:blipFill>
          <a:blip r:embed="rId3"/>
          <a:srcRect/>
          <a:stretch>
            <a:fillRect/>
          </a:stretch>
        </p:blipFill>
        <p:spPr bwMode="auto">
          <a:xfrm>
            <a:off x="395536" y="2348880"/>
            <a:ext cx="2256814" cy="1512168"/>
          </a:xfrm>
          <a:prstGeom prst="rect">
            <a:avLst/>
          </a:prstGeom>
          <a:ln>
            <a:noFill/>
          </a:ln>
          <a:effectLst>
            <a:softEdge rad="112500"/>
          </a:effectLst>
        </p:spPr>
      </p:pic>
    </p:spTree>
    <p:extLst>
      <p:ext uri="{BB962C8B-B14F-4D97-AF65-F5344CB8AC3E}">
        <p14:creationId xmlns:p14="http://schemas.microsoft.com/office/powerpoint/2010/main" val="150873105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9218"/>
                                        </p:tgtEl>
                                        <p:attrNameLst>
                                          <p:attrName>style.visibility</p:attrName>
                                        </p:attrNameLst>
                                      </p:cBhvr>
                                      <p:to>
                                        <p:strVal val="visible"/>
                                      </p:to>
                                    </p:set>
                                    <p:animEffect transition="in" filter="fade">
                                      <p:cBhvr>
                                        <p:cTn id="18" dur="1000"/>
                                        <p:tgtEl>
                                          <p:spTgt spid="9218"/>
                                        </p:tgtEl>
                                      </p:cBhvr>
                                    </p:animEffect>
                                    <p:anim calcmode="lin" valueType="num">
                                      <p:cBhvr>
                                        <p:cTn id="19" dur="1000" fill="hold"/>
                                        <p:tgtEl>
                                          <p:spTgt spid="9218"/>
                                        </p:tgtEl>
                                        <p:attrNameLst>
                                          <p:attrName>ppt_x</p:attrName>
                                        </p:attrNameLst>
                                      </p:cBhvr>
                                      <p:tavLst>
                                        <p:tav tm="0">
                                          <p:val>
                                            <p:strVal val="#ppt_x"/>
                                          </p:val>
                                        </p:tav>
                                        <p:tav tm="100000">
                                          <p:val>
                                            <p:strVal val="#ppt_x"/>
                                          </p:val>
                                        </p:tav>
                                      </p:tavLst>
                                    </p:anim>
                                    <p:anim calcmode="lin" valueType="num">
                                      <p:cBhvr>
                                        <p:cTn id="20" dur="1000" fill="hold"/>
                                        <p:tgtEl>
                                          <p:spTgt spid="92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0" y="188640"/>
            <a:ext cx="9144000" cy="6669360"/>
          </a:xfrm>
        </p:spPr>
        <p:txBody>
          <a:bodyPr>
            <a:normAutofit fontScale="92500" lnSpcReduction="20000"/>
          </a:bodyPr>
          <a:lstStyle/>
          <a:p>
            <a:pPr marL="274320" lvl="0" indent="0" algn="just">
              <a:lnSpc>
                <a:spcPct val="115000"/>
              </a:lnSpc>
              <a:buClr>
                <a:srgbClr val="F14124">
                  <a:lumMod val="75000"/>
                </a:srgbClr>
              </a:buClr>
              <a:buNone/>
            </a:pPr>
            <a:r>
              <a:rPr lang="x-none" sz="3900" b="1" dirty="0" smtClean="0">
                <a:solidFill>
                  <a:srgbClr val="00B050"/>
                </a:solidFill>
                <a:ea typeface="Calibri"/>
              </a:rPr>
              <a:t>أسباب </a:t>
            </a:r>
            <a:r>
              <a:rPr lang="x-none" sz="3900" b="1" dirty="0">
                <a:solidFill>
                  <a:srgbClr val="00B050"/>
                </a:solidFill>
                <a:ea typeface="Calibri"/>
              </a:rPr>
              <a:t>(الشره):</a:t>
            </a:r>
            <a:endParaRPr lang="en-US" sz="3900" dirty="0">
              <a:solidFill>
                <a:srgbClr val="00B050"/>
              </a:solidFill>
              <a:ea typeface="Calibri"/>
            </a:endParaRPr>
          </a:p>
          <a:p>
            <a:pPr lvl="0">
              <a:lnSpc>
                <a:spcPct val="115000"/>
              </a:lnSpc>
              <a:buClr>
                <a:srgbClr val="F14124">
                  <a:lumMod val="75000"/>
                </a:srgbClr>
              </a:buClr>
              <a:buFont typeface="+mj-lt"/>
              <a:buAutoNum type="arabicPeriod"/>
            </a:pPr>
            <a:r>
              <a:rPr lang="x-none" sz="3000" dirty="0">
                <a:solidFill>
                  <a:srgbClr val="002060"/>
                </a:solidFill>
                <a:ea typeface="Calibri"/>
              </a:rPr>
              <a:t>صحية</a:t>
            </a:r>
            <a:r>
              <a:rPr lang="x-none" sz="3000" dirty="0" smtClean="0">
                <a:solidFill>
                  <a:srgbClr val="002060"/>
                </a:solidFill>
                <a:ea typeface="Calibri"/>
              </a:rPr>
              <a:t>: </a:t>
            </a:r>
            <a:r>
              <a:rPr lang="x-none" sz="3000" dirty="0" smtClean="0">
                <a:solidFill>
                  <a:schemeClr val="accent5">
                    <a:lumMod val="75000"/>
                  </a:schemeClr>
                </a:solidFill>
                <a:ea typeface="Calibri"/>
              </a:rPr>
              <a:t>الإصابة </a:t>
            </a:r>
            <a:r>
              <a:rPr lang="x-none" sz="3000" dirty="0">
                <a:solidFill>
                  <a:schemeClr val="accent5">
                    <a:lumMod val="75000"/>
                  </a:schemeClr>
                </a:solidFill>
                <a:ea typeface="Calibri"/>
              </a:rPr>
              <a:t>باضطرابات الغدد والديدان.</a:t>
            </a:r>
            <a:endParaRPr lang="en-US" sz="3000" dirty="0">
              <a:solidFill>
                <a:schemeClr val="accent5">
                  <a:lumMod val="75000"/>
                </a:schemeClr>
              </a:solidFill>
              <a:ea typeface="Calibri"/>
              <a:cs typeface="Arial"/>
            </a:endParaRPr>
          </a:p>
          <a:p>
            <a:pPr lvl="0">
              <a:lnSpc>
                <a:spcPct val="115000"/>
              </a:lnSpc>
              <a:buClr>
                <a:srgbClr val="F14124">
                  <a:lumMod val="75000"/>
                </a:srgbClr>
              </a:buClr>
              <a:buFont typeface="+mj-lt"/>
              <a:buAutoNum type="arabicPeriod"/>
            </a:pPr>
            <a:r>
              <a:rPr lang="x-none" sz="3000" dirty="0">
                <a:solidFill>
                  <a:prstClr val="black">
                    <a:lumMod val="75000"/>
                    <a:lumOff val="25000"/>
                  </a:prstClr>
                </a:solidFill>
                <a:ea typeface="Calibri"/>
              </a:rPr>
              <a:t> </a:t>
            </a:r>
            <a:r>
              <a:rPr lang="x-none" sz="3000" dirty="0">
                <a:solidFill>
                  <a:srgbClr val="002060"/>
                </a:solidFill>
                <a:ea typeface="Calibri"/>
              </a:rPr>
              <a:t>نفسية</a:t>
            </a:r>
            <a:r>
              <a:rPr lang="x-none" sz="3000" dirty="0" smtClean="0">
                <a:solidFill>
                  <a:srgbClr val="002060"/>
                </a:solidFill>
                <a:ea typeface="Calibri"/>
              </a:rPr>
              <a:t>: </a:t>
            </a:r>
            <a:r>
              <a:rPr lang="x-none" sz="3000" dirty="0" smtClean="0">
                <a:solidFill>
                  <a:schemeClr val="accent5">
                    <a:lumMod val="75000"/>
                  </a:schemeClr>
                </a:solidFill>
                <a:ea typeface="Calibri"/>
              </a:rPr>
              <a:t>عدم </a:t>
            </a:r>
            <a:r>
              <a:rPr lang="x-none" sz="3000" dirty="0">
                <a:solidFill>
                  <a:schemeClr val="accent5">
                    <a:lumMod val="75000"/>
                  </a:schemeClr>
                </a:solidFill>
                <a:ea typeface="Calibri"/>
              </a:rPr>
              <a:t>الإستقرار العاطفي أو الإكتئاب أوترويح النفس  </a:t>
            </a:r>
            <a:r>
              <a:rPr lang="x-none" sz="3000" dirty="0" smtClean="0">
                <a:solidFill>
                  <a:schemeClr val="accent5">
                    <a:lumMod val="75000"/>
                  </a:schemeClr>
                </a:solidFill>
                <a:ea typeface="Calibri"/>
              </a:rPr>
              <a:t>او إنعكاس </a:t>
            </a:r>
            <a:r>
              <a:rPr lang="x-none" sz="3000" dirty="0">
                <a:solidFill>
                  <a:schemeClr val="accent5">
                    <a:lumMod val="75000"/>
                  </a:schemeClr>
                </a:solidFill>
                <a:ea typeface="Calibri"/>
              </a:rPr>
              <a:t>لنزاعات عائلية.</a:t>
            </a:r>
            <a:endParaRPr lang="en-US" sz="3000" dirty="0">
              <a:solidFill>
                <a:schemeClr val="accent5">
                  <a:lumMod val="75000"/>
                </a:schemeClr>
              </a:solidFill>
              <a:ea typeface="Calibri"/>
              <a:cs typeface="Arial"/>
            </a:endParaRPr>
          </a:p>
          <a:p>
            <a:pPr lvl="0">
              <a:lnSpc>
                <a:spcPct val="115000"/>
              </a:lnSpc>
              <a:buClr>
                <a:srgbClr val="F14124">
                  <a:lumMod val="75000"/>
                </a:srgbClr>
              </a:buClr>
              <a:buFont typeface="+mj-lt"/>
              <a:buAutoNum type="arabicPeriod"/>
            </a:pPr>
            <a:r>
              <a:rPr lang="x-none" sz="3000" dirty="0">
                <a:solidFill>
                  <a:srgbClr val="002060"/>
                </a:solidFill>
                <a:ea typeface="Calibri"/>
              </a:rPr>
              <a:t>تقليد للغير أو وجود معايير ثقافية لحالة الجسم الوزنية.</a:t>
            </a:r>
            <a:endParaRPr lang="en-US" sz="3000" dirty="0">
              <a:solidFill>
                <a:srgbClr val="002060"/>
              </a:solidFill>
              <a:ea typeface="Calibri"/>
              <a:cs typeface="Arial"/>
            </a:endParaRPr>
          </a:p>
          <a:p>
            <a:pPr lvl="0">
              <a:lnSpc>
                <a:spcPct val="115000"/>
              </a:lnSpc>
              <a:buClr>
                <a:srgbClr val="F14124">
                  <a:lumMod val="75000"/>
                </a:srgbClr>
              </a:buClr>
              <a:buFont typeface="+mj-lt"/>
              <a:buAutoNum type="arabicPeriod"/>
            </a:pPr>
            <a:r>
              <a:rPr lang="x-none" sz="3000" dirty="0">
                <a:solidFill>
                  <a:srgbClr val="002060"/>
                </a:solidFill>
                <a:ea typeface="Calibri"/>
              </a:rPr>
              <a:t>فسيولوجي: </a:t>
            </a:r>
            <a:r>
              <a:rPr lang="x-none" sz="3000" dirty="0">
                <a:solidFill>
                  <a:schemeClr val="accent5">
                    <a:lumMod val="75000"/>
                  </a:schemeClr>
                </a:solidFill>
                <a:ea typeface="Calibri"/>
              </a:rPr>
              <a:t>بحيث لا يمكن للجسم التخلص من الوزن الزائد</a:t>
            </a:r>
            <a:r>
              <a:rPr lang="x-none" sz="3000" dirty="0" smtClean="0">
                <a:solidFill>
                  <a:schemeClr val="accent5">
                    <a:lumMod val="75000"/>
                  </a:schemeClr>
                </a:solidFill>
                <a:ea typeface="Calibri"/>
              </a:rPr>
              <a:t>.</a:t>
            </a:r>
            <a:endParaRPr lang="en-US" sz="3000" dirty="0">
              <a:solidFill>
                <a:prstClr val="black">
                  <a:lumMod val="75000"/>
                  <a:lumOff val="25000"/>
                </a:prstClr>
              </a:solidFill>
              <a:ea typeface="Calibri"/>
              <a:cs typeface="Arial"/>
            </a:endParaRPr>
          </a:p>
          <a:p>
            <a:pPr marL="502920" lvl="0" indent="0" algn="just">
              <a:lnSpc>
                <a:spcPct val="115000"/>
              </a:lnSpc>
              <a:buClr>
                <a:srgbClr val="F14124">
                  <a:lumMod val="75000"/>
                </a:srgbClr>
              </a:buClr>
              <a:buNone/>
            </a:pPr>
            <a:r>
              <a:rPr lang="x-none" sz="3900" b="1" dirty="0">
                <a:solidFill>
                  <a:srgbClr val="00B050"/>
                </a:solidFill>
                <a:ea typeface="Calibri"/>
              </a:rPr>
              <a:t>كيف نتغلب عليه؟</a:t>
            </a:r>
            <a:endParaRPr lang="en-US" sz="3900" dirty="0">
              <a:solidFill>
                <a:srgbClr val="00B050"/>
              </a:solidFill>
              <a:ea typeface="Calibri"/>
              <a:cs typeface="Arial"/>
            </a:endParaRPr>
          </a:p>
          <a:p>
            <a:pPr marL="1017270" lvl="0" indent="-514350" algn="just">
              <a:lnSpc>
                <a:spcPct val="115000"/>
              </a:lnSpc>
              <a:buClr>
                <a:srgbClr val="F14124">
                  <a:lumMod val="75000"/>
                </a:srgbClr>
              </a:buClr>
              <a:buFont typeface="+mj-lt"/>
              <a:buAutoNum type="arabicPeriod"/>
            </a:pPr>
            <a:r>
              <a:rPr lang="x-none" sz="3000" dirty="0">
                <a:solidFill>
                  <a:srgbClr val="002060"/>
                </a:solidFill>
                <a:ea typeface="Calibri"/>
              </a:rPr>
              <a:t>ا</a:t>
            </a:r>
            <a:r>
              <a:rPr lang="x-none" sz="3000" dirty="0" smtClean="0">
                <a:solidFill>
                  <a:srgbClr val="002060"/>
                </a:solidFill>
                <a:ea typeface="Calibri"/>
              </a:rPr>
              <a:t>لفحص </a:t>
            </a:r>
            <a:r>
              <a:rPr lang="x-none" sz="3000" dirty="0">
                <a:solidFill>
                  <a:srgbClr val="002060"/>
                </a:solidFill>
                <a:ea typeface="Calibri"/>
              </a:rPr>
              <a:t>الطبي </a:t>
            </a:r>
            <a:r>
              <a:rPr lang="x-none" sz="3000" dirty="0" smtClean="0">
                <a:solidFill>
                  <a:srgbClr val="002060"/>
                </a:solidFill>
                <a:ea typeface="Calibri"/>
              </a:rPr>
              <a:t>للطفل ،إستشارة </a:t>
            </a:r>
            <a:r>
              <a:rPr lang="x-none" sz="3000" dirty="0">
                <a:solidFill>
                  <a:srgbClr val="002060"/>
                </a:solidFill>
                <a:ea typeface="Calibri"/>
              </a:rPr>
              <a:t>الطبيب.</a:t>
            </a:r>
            <a:endParaRPr lang="en-US" sz="3000" dirty="0">
              <a:solidFill>
                <a:srgbClr val="002060"/>
              </a:solidFill>
              <a:ea typeface="Calibri"/>
              <a:cs typeface="Arial"/>
            </a:endParaRPr>
          </a:p>
          <a:p>
            <a:pPr marL="1017270" lvl="0" indent="-514350" algn="just">
              <a:lnSpc>
                <a:spcPct val="115000"/>
              </a:lnSpc>
              <a:buClr>
                <a:srgbClr val="F14124">
                  <a:lumMod val="75000"/>
                </a:srgbClr>
              </a:buClr>
              <a:buFont typeface="+mj-lt"/>
              <a:buAutoNum type="arabicPeriod"/>
            </a:pPr>
            <a:r>
              <a:rPr lang="x-none" sz="3000" dirty="0" smtClean="0">
                <a:solidFill>
                  <a:srgbClr val="002060"/>
                </a:solidFill>
                <a:ea typeface="Calibri"/>
              </a:rPr>
              <a:t>البحث </a:t>
            </a:r>
            <a:r>
              <a:rPr lang="x-none" sz="3000" dirty="0">
                <a:solidFill>
                  <a:srgbClr val="002060"/>
                </a:solidFill>
                <a:ea typeface="Calibri"/>
              </a:rPr>
              <a:t>عن عوامل الاضطراب.</a:t>
            </a:r>
            <a:endParaRPr lang="en-US" sz="3000" dirty="0">
              <a:solidFill>
                <a:srgbClr val="002060"/>
              </a:solidFill>
              <a:ea typeface="Calibri"/>
              <a:cs typeface="Arial"/>
            </a:endParaRPr>
          </a:p>
          <a:p>
            <a:pPr marL="1017270" lvl="0" indent="-514350" algn="just">
              <a:lnSpc>
                <a:spcPct val="115000"/>
              </a:lnSpc>
              <a:buClr>
                <a:srgbClr val="F14124">
                  <a:lumMod val="75000"/>
                </a:srgbClr>
              </a:buClr>
              <a:buFont typeface="+mj-lt"/>
              <a:buAutoNum type="arabicPeriod"/>
            </a:pPr>
            <a:r>
              <a:rPr lang="x-none" sz="3000" dirty="0" smtClean="0">
                <a:solidFill>
                  <a:srgbClr val="002060"/>
                </a:solidFill>
                <a:ea typeface="Calibri"/>
              </a:rPr>
              <a:t>تعديل </a:t>
            </a:r>
            <a:r>
              <a:rPr lang="x-none" sz="3000" dirty="0">
                <a:solidFill>
                  <a:srgbClr val="002060"/>
                </a:solidFill>
                <a:ea typeface="Calibri"/>
              </a:rPr>
              <a:t>السلوك.</a:t>
            </a:r>
            <a:endParaRPr lang="en-US" sz="3000" dirty="0">
              <a:solidFill>
                <a:srgbClr val="002060"/>
              </a:solidFill>
              <a:ea typeface="Calibri"/>
              <a:cs typeface="Arial"/>
            </a:endParaRPr>
          </a:p>
          <a:p>
            <a:pPr marL="1017270" lvl="0" indent="-514350" algn="just">
              <a:lnSpc>
                <a:spcPct val="115000"/>
              </a:lnSpc>
              <a:spcAft>
                <a:spcPts val="1000"/>
              </a:spcAft>
              <a:buClr>
                <a:srgbClr val="F14124">
                  <a:lumMod val="75000"/>
                </a:srgbClr>
              </a:buClr>
              <a:buFont typeface="+mj-lt"/>
              <a:buAutoNum type="arabicPeriod"/>
            </a:pPr>
            <a:r>
              <a:rPr lang="x-none" sz="3000" dirty="0" smtClean="0">
                <a:solidFill>
                  <a:srgbClr val="002060"/>
                </a:solidFill>
                <a:ea typeface="Calibri"/>
              </a:rPr>
              <a:t>تقبل </a:t>
            </a:r>
            <a:r>
              <a:rPr lang="x-none" sz="3000" dirty="0">
                <a:solidFill>
                  <a:srgbClr val="002060"/>
                </a:solidFill>
                <a:ea typeface="Calibri"/>
              </a:rPr>
              <a:t>المريض لذاته ،ومساعدته على تنظيم أكله.</a:t>
            </a:r>
            <a:endParaRPr lang="en-US" sz="3000" dirty="0">
              <a:solidFill>
                <a:srgbClr val="002060"/>
              </a:solidFill>
              <a:ea typeface="Calibri"/>
              <a:cs typeface="Arial"/>
            </a:endParaRPr>
          </a:p>
          <a:p>
            <a:endParaRPr lang="x-none" dirty="0"/>
          </a:p>
        </p:txBody>
      </p:sp>
    </p:spTree>
    <p:extLst>
      <p:ext uri="{BB962C8B-B14F-4D97-AF65-F5344CB8AC3E}">
        <p14:creationId xmlns:p14="http://schemas.microsoft.com/office/powerpoint/2010/main" val="4066408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5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 calcmode="lin" valueType="num">
                                      <p:cBhvr additive="base">
                                        <p:cTn id="5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24544" y="0"/>
            <a:ext cx="9468544" cy="6669360"/>
          </a:xfrm>
        </p:spPr>
        <p:txBody>
          <a:bodyPr>
            <a:noAutofit/>
          </a:bodyPr>
          <a:lstStyle/>
          <a:p>
            <a:pPr marL="274320" indent="0" algn="just">
              <a:lnSpc>
                <a:spcPct val="115000"/>
              </a:lnSpc>
              <a:spcAft>
                <a:spcPts val="1000"/>
              </a:spcAft>
              <a:buNone/>
            </a:pPr>
            <a:r>
              <a:rPr lang="x-none" sz="3600" b="1" dirty="0" smtClean="0">
                <a:solidFill>
                  <a:srgbClr val="00B050"/>
                </a:solidFill>
                <a:ea typeface="Calibri"/>
              </a:rPr>
              <a:t>3/ فساد </a:t>
            </a:r>
            <a:r>
              <a:rPr lang="x-none" sz="3600" b="1" dirty="0">
                <a:solidFill>
                  <a:srgbClr val="00B050"/>
                </a:solidFill>
                <a:ea typeface="Calibri"/>
              </a:rPr>
              <a:t>الشهية:</a:t>
            </a:r>
            <a:endParaRPr lang="en-US" sz="3600" dirty="0">
              <a:solidFill>
                <a:srgbClr val="00B050"/>
              </a:solidFill>
              <a:ea typeface="Calibri"/>
            </a:endParaRPr>
          </a:p>
          <a:p>
            <a:pPr marL="274320" indent="0">
              <a:lnSpc>
                <a:spcPct val="120000"/>
              </a:lnSpc>
              <a:spcAft>
                <a:spcPts val="1000"/>
              </a:spcAft>
              <a:buNone/>
            </a:pPr>
            <a:r>
              <a:rPr lang="x-none" sz="2800" dirty="0">
                <a:solidFill>
                  <a:srgbClr val="002060"/>
                </a:solidFill>
                <a:ea typeface="Calibri"/>
              </a:rPr>
              <a:t>أكل المواد غير الصالحة، وقد يأكل مواد غير صالحة للأكل أصلاً (الخشب، الورق، الطين، الملابس) لمدة لا تقل عن شهر.</a:t>
            </a:r>
            <a:endParaRPr lang="en-US" sz="2800" dirty="0">
              <a:solidFill>
                <a:srgbClr val="002060"/>
              </a:solidFill>
              <a:ea typeface="Calibri"/>
              <a:cs typeface="Arial"/>
            </a:endParaRPr>
          </a:p>
          <a:p>
            <a:pPr marL="274320" indent="0">
              <a:lnSpc>
                <a:spcPct val="120000"/>
              </a:lnSpc>
              <a:spcAft>
                <a:spcPts val="1000"/>
              </a:spcAft>
              <a:buNone/>
            </a:pPr>
            <a:r>
              <a:rPr lang="x-none" sz="2800" dirty="0">
                <a:solidFill>
                  <a:srgbClr val="002060"/>
                </a:solidFill>
                <a:ea typeface="Calibri"/>
              </a:rPr>
              <a:t>تسمى حاله(بايكا) وتتوقع أن تنتهي قرب الست سنوات من عمر الطفل.</a:t>
            </a:r>
            <a:endParaRPr lang="en-US" sz="2800" dirty="0">
              <a:solidFill>
                <a:srgbClr val="002060"/>
              </a:solidFill>
              <a:ea typeface="Calibri"/>
              <a:cs typeface="Arial"/>
            </a:endParaRPr>
          </a:p>
          <a:p>
            <a:pPr marL="274320" indent="0" algn="just">
              <a:lnSpc>
                <a:spcPct val="115000"/>
              </a:lnSpc>
              <a:spcAft>
                <a:spcPts val="1000"/>
              </a:spcAft>
              <a:buNone/>
            </a:pPr>
            <a:r>
              <a:rPr lang="x-none" sz="3600" b="1" dirty="0">
                <a:solidFill>
                  <a:srgbClr val="00B050"/>
                </a:solidFill>
                <a:ea typeface="Calibri"/>
              </a:rPr>
              <a:t>أسباب فساد الشهية:</a:t>
            </a:r>
            <a:endParaRPr lang="en-US" sz="3600" b="1" dirty="0">
              <a:solidFill>
                <a:srgbClr val="00B050"/>
              </a:solidFill>
              <a:ea typeface="Calibri"/>
              <a:cs typeface="Arial"/>
            </a:endParaRPr>
          </a:p>
          <a:p>
            <a:pPr lvl="0">
              <a:lnSpc>
                <a:spcPct val="115000"/>
              </a:lnSpc>
              <a:buFont typeface="+mj-lt"/>
              <a:buAutoNum type="arabicPeriod"/>
            </a:pPr>
            <a:r>
              <a:rPr lang="x-none" sz="2800" dirty="0">
                <a:solidFill>
                  <a:srgbClr val="002060"/>
                </a:solidFill>
                <a:ea typeface="Calibri"/>
              </a:rPr>
              <a:t>فقدان الطفل لحنان الأم.</a:t>
            </a:r>
            <a:endParaRPr lang="en-US" sz="2800" dirty="0">
              <a:solidFill>
                <a:srgbClr val="002060"/>
              </a:solidFill>
              <a:ea typeface="Calibri"/>
              <a:cs typeface="Arial"/>
            </a:endParaRPr>
          </a:p>
          <a:p>
            <a:pPr lvl="0">
              <a:lnSpc>
                <a:spcPct val="115000"/>
              </a:lnSpc>
              <a:buFont typeface="+mj-lt"/>
              <a:buAutoNum type="arabicPeriod"/>
            </a:pPr>
            <a:r>
              <a:rPr lang="x-none" sz="2800" dirty="0">
                <a:solidFill>
                  <a:srgbClr val="002060"/>
                </a:solidFill>
                <a:ea typeface="Calibri"/>
              </a:rPr>
              <a:t>نقص بعض العناصر في جسم الطفل.</a:t>
            </a:r>
            <a:endParaRPr lang="en-US" sz="2800" dirty="0">
              <a:solidFill>
                <a:srgbClr val="002060"/>
              </a:solidFill>
              <a:ea typeface="Calibri"/>
              <a:cs typeface="Arial"/>
            </a:endParaRPr>
          </a:p>
          <a:p>
            <a:pPr lvl="0">
              <a:lnSpc>
                <a:spcPct val="115000"/>
              </a:lnSpc>
              <a:buFont typeface="+mj-lt"/>
              <a:buAutoNum type="arabicPeriod"/>
            </a:pPr>
            <a:r>
              <a:rPr lang="x-none" sz="2800" dirty="0">
                <a:solidFill>
                  <a:srgbClr val="002060"/>
                </a:solidFill>
                <a:ea typeface="Calibri"/>
              </a:rPr>
              <a:t>حالات التخلف العقلي.</a:t>
            </a:r>
            <a:endParaRPr lang="en-US" sz="2800" dirty="0">
              <a:solidFill>
                <a:srgbClr val="002060"/>
              </a:solidFill>
              <a:ea typeface="Calibri"/>
              <a:cs typeface="Arial"/>
            </a:endParaRPr>
          </a:p>
          <a:p>
            <a:pPr lvl="0">
              <a:lnSpc>
                <a:spcPct val="115000"/>
              </a:lnSpc>
              <a:buFont typeface="+mj-lt"/>
              <a:buAutoNum type="arabicPeriod"/>
            </a:pPr>
            <a:r>
              <a:rPr lang="x-none" sz="2800" dirty="0">
                <a:solidFill>
                  <a:srgbClr val="002060"/>
                </a:solidFill>
                <a:ea typeface="Calibri"/>
              </a:rPr>
              <a:t>عوامل </a:t>
            </a:r>
            <a:r>
              <a:rPr lang="x-none" sz="2800" dirty="0" smtClean="0">
                <a:solidFill>
                  <a:srgbClr val="002060"/>
                </a:solidFill>
                <a:ea typeface="Calibri"/>
              </a:rPr>
              <a:t>ثقافية:خاصةبالشعوب(أكل </a:t>
            </a:r>
            <a:r>
              <a:rPr lang="x-none" sz="2800" dirty="0">
                <a:solidFill>
                  <a:srgbClr val="002060"/>
                </a:solidFill>
                <a:ea typeface="Calibri"/>
              </a:rPr>
              <a:t>الطين لدى بعض الحوامل</a:t>
            </a:r>
            <a:r>
              <a:rPr lang="x-none" sz="2800" dirty="0" smtClean="0">
                <a:solidFill>
                  <a:srgbClr val="002060"/>
                </a:solidFill>
                <a:ea typeface="Calibri"/>
              </a:rPr>
              <a:t>)</a:t>
            </a:r>
            <a:endParaRPr lang="en-US" sz="2800" dirty="0">
              <a:solidFill>
                <a:srgbClr val="002060"/>
              </a:solidFill>
              <a:ea typeface="Calibri"/>
              <a:cs typeface="Arial"/>
            </a:endParaRPr>
          </a:p>
          <a:p>
            <a:pPr marL="502920" indent="0" algn="just">
              <a:lnSpc>
                <a:spcPct val="115000"/>
              </a:lnSpc>
              <a:buNone/>
            </a:pPr>
            <a:endParaRPr lang="en-US" sz="2800" dirty="0">
              <a:ea typeface="Calibri"/>
              <a:cs typeface="Arial"/>
            </a:endParaRPr>
          </a:p>
          <a:p>
            <a:endParaRPr lang="x-none"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2852936"/>
            <a:ext cx="3059385" cy="279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31975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fade">
                                      <p:cBhvr>
                                        <p:cTn id="22" dur="500"/>
                                        <p:tgtEl>
                                          <p:spTgt spid="205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531</TotalTime>
  <Words>1154</Words>
  <Application>Microsoft Macintosh PowerPoint</Application>
  <PresentationFormat>On-screen Show (4:3)</PresentationFormat>
  <Paragraphs>132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Slipstream</vt:lpstr>
      <vt:lpstr>مشكلة اضطرابات الأكل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lubna</cp:lastModifiedBy>
  <cp:revision>29</cp:revision>
  <dcterms:created xsi:type="dcterms:W3CDTF">2016-12-13T18:41:34Z</dcterms:created>
  <dcterms:modified xsi:type="dcterms:W3CDTF">2017-01-04T22:32:59Z</dcterms:modified>
</cp:coreProperties>
</file>