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7" r:id="rId10"/>
    <p:sldId id="281" r:id="rId11"/>
    <p:sldId id="268" r:id="rId12"/>
    <p:sldId id="269" r:id="rId13"/>
    <p:sldId id="270" r:id="rId14"/>
    <p:sldId id="282" r:id="rId15"/>
    <p:sldId id="271" r:id="rId16"/>
    <p:sldId id="277" r:id="rId17"/>
    <p:sldId id="278" r:id="rId18"/>
    <p:sldId id="280" r:id="rId1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8" d="100"/>
          <a:sy n="68" d="100"/>
        </p:scale>
        <p:origin x="144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a:t>انقر لتحرير نمط العنوان الرئيسي</a:t>
            </a:r>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الثانوي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11/05/38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11/05/38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a:t>انقر لتحرير نمط العنوان الرئيسي</a:t>
            </a:r>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11/05/38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11/05/38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a:t>انقر لتحرير نمط العنوان الرئيسي</a:t>
            </a:r>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11/05/38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11/05/38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a:t>انقر لتحرير نمط العنوان الرئيسي</a:t>
            </a:r>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11/05/38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11/05/38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11/05/38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a:t>انقر لتحرير نمط العنوان الرئيسي</a:t>
            </a:r>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11/05/38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a:t>انقر لتحرير نمط العنوان الرئيسي</a:t>
            </a:r>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11/05/38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a:t>انقر لتحرير نمط العنوان الرئيسي</a:t>
            </a:r>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11/05/38</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00034" y="908720"/>
            <a:ext cx="8286808" cy="4392487"/>
          </a:xfrm>
          <a:ln w="76200" cmpd="thickThin">
            <a:solidFill>
              <a:srgbClr val="00B050"/>
            </a:solidFill>
          </a:ln>
        </p:spPr>
        <p:txBody>
          <a:bodyPr>
            <a:normAutofit/>
          </a:bodyPr>
          <a:lstStyle/>
          <a:p>
            <a:br>
              <a:rPr lang="ar-SA" sz="3600" b="1" dirty="0">
                <a:solidFill>
                  <a:schemeClr val="accent3">
                    <a:lumMod val="50000"/>
                  </a:schemeClr>
                </a:solidFill>
              </a:rPr>
            </a:br>
            <a:r>
              <a:rPr lang="ar-SA" b="1" dirty="0">
                <a:solidFill>
                  <a:schemeClr val="accent3">
                    <a:lumMod val="50000"/>
                  </a:schemeClr>
                </a:solidFill>
              </a:rPr>
              <a:t> الفصل السابع </a:t>
            </a:r>
            <a:br>
              <a:rPr lang="ar-SA" b="1" dirty="0">
                <a:solidFill>
                  <a:srgbClr val="FF0000"/>
                </a:solidFill>
              </a:rPr>
            </a:br>
            <a:br>
              <a:rPr lang="ar-SA" dirty="0">
                <a:solidFill>
                  <a:srgbClr val="FF0000"/>
                </a:solidFill>
              </a:rPr>
            </a:br>
            <a:r>
              <a:rPr lang="ar-SA" b="1" i="1" dirty="0">
                <a:solidFill>
                  <a:srgbClr val="FF0000"/>
                </a:solidFill>
              </a:rPr>
              <a:t>مشاركة أولياء الأمور في البرامج التعليمية والتدريبية</a:t>
            </a:r>
            <a:br>
              <a:rPr lang="en-US" dirty="0">
                <a:solidFill>
                  <a:srgbClr val="FF0000"/>
                </a:solidFill>
              </a:rPr>
            </a:br>
            <a:endParaRPr lang="ar-SA" dirty="0">
              <a:solidFill>
                <a:srgbClr val="FF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14282" y="332656"/>
            <a:ext cx="8786874" cy="5400600"/>
          </a:xfrm>
          <a:ln>
            <a:solidFill>
              <a:srgbClr val="00B050"/>
            </a:solidFill>
          </a:ln>
        </p:spPr>
        <p:txBody>
          <a:bodyPr>
            <a:noAutofit/>
          </a:bodyPr>
          <a:lstStyle/>
          <a:p>
            <a:pPr>
              <a:buNone/>
            </a:pPr>
            <a:r>
              <a:rPr lang="ar-SA" sz="2700" dirty="0"/>
              <a:t> </a:t>
            </a:r>
            <a:endParaRPr lang="en-US" sz="2700" dirty="0">
              <a:solidFill>
                <a:srgbClr val="FF0000"/>
              </a:solidFill>
            </a:endParaRPr>
          </a:p>
          <a:p>
            <a:pPr>
              <a:buNone/>
            </a:pPr>
            <a:r>
              <a:rPr lang="ar-SA" sz="3300" b="1" dirty="0">
                <a:solidFill>
                  <a:srgbClr val="FF0000"/>
                </a:solidFill>
              </a:rPr>
              <a:t>استراتيجيات تحقيق المشاركة الأسرية النشطة:-</a:t>
            </a:r>
            <a:endParaRPr lang="en-US" sz="3300" b="1" dirty="0"/>
          </a:p>
          <a:p>
            <a:pPr lvl="0">
              <a:buNone/>
            </a:pPr>
            <a:r>
              <a:rPr lang="ar-SA" sz="2700" dirty="0"/>
              <a:t>1ـ توضيح كل خطوة من خطوات تقديم الخدمات والبرامج عبر وسائل التواصل اللفظية والمكتوبة.</a:t>
            </a:r>
            <a:endParaRPr lang="en-US" sz="2700" dirty="0"/>
          </a:p>
          <a:p>
            <a:pPr lvl="0">
              <a:buNone/>
            </a:pPr>
            <a:r>
              <a:rPr lang="ar-SA" sz="2700" dirty="0"/>
              <a:t>2ـ تزويد الأسرة بخيارات في كل خطوة من خطوات تقديم الخدمات والبرامج. </a:t>
            </a:r>
            <a:endParaRPr lang="en-US" sz="2700" dirty="0"/>
          </a:p>
          <a:p>
            <a:pPr lvl="0">
              <a:buNone/>
            </a:pPr>
            <a:r>
              <a:rPr lang="ar-SA" sz="2700" dirty="0"/>
              <a:t>3ـ الرغبة في الالتقاء بأفراد الأسرة والطفل المعوق في الأماكن والأوقات التي تناسبهم</a:t>
            </a:r>
            <a:endParaRPr lang="en-US" sz="2700" dirty="0"/>
          </a:p>
          <a:p>
            <a:pPr lvl="0">
              <a:buNone/>
            </a:pPr>
            <a:r>
              <a:rPr lang="ar-SA" sz="2700" dirty="0"/>
              <a:t>4ـ المرونة اعتمادا على الخصائص والرغبات الفردية للأسرة.</a:t>
            </a:r>
            <a:endParaRPr lang="en-US" sz="2700" dirty="0"/>
          </a:p>
          <a:p>
            <a:pPr lvl="0">
              <a:buNone/>
            </a:pPr>
            <a:r>
              <a:rPr lang="ar-SA" sz="2700" dirty="0"/>
              <a:t>5ـ إتاحة الوقت الكافي للأسرة لمراجعة ودراسة البرامج التربوية الفردية لطفلهما المعوق وطرح الأسئلة والتعبير عن آرائها بشكل مستمر .</a:t>
            </a:r>
            <a:endParaRPr lang="en-US" sz="2700" dirty="0"/>
          </a:p>
          <a:p>
            <a:pPr>
              <a:buNone/>
            </a:pPr>
            <a:endParaRPr lang="ar-SA" sz="2700" dirty="0"/>
          </a:p>
          <a:p>
            <a:endParaRPr lang="ar-SA" sz="27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14282" y="332656"/>
            <a:ext cx="8715436" cy="6096740"/>
          </a:xfrm>
          <a:ln>
            <a:solidFill>
              <a:srgbClr val="00B050"/>
            </a:solidFill>
          </a:ln>
        </p:spPr>
        <p:txBody>
          <a:bodyPr>
            <a:noAutofit/>
          </a:bodyPr>
          <a:lstStyle/>
          <a:p>
            <a:pPr>
              <a:buNone/>
            </a:pPr>
            <a:r>
              <a:rPr lang="ar-SA" sz="2400" b="1" dirty="0">
                <a:solidFill>
                  <a:srgbClr val="FF0000"/>
                </a:solidFill>
              </a:rPr>
              <a:t>3- أولياء الأمور كمطورين للخدمات:-</a:t>
            </a:r>
            <a:endParaRPr lang="en-US" sz="2400" b="1" dirty="0">
              <a:solidFill>
                <a:srgbClr val="FF0000"/>
              </a:solidFill>
            </a:endParaRPr>
          </a:p>
          <a:p>
            <a:pPr lvl="0">
              <a:buNone/>
            </a:pPr>
            <a:r>
              <a:rPr lang="ar-SA" sz="2400" dirty="0"/>
              <a:t>كان من الأدوار المهمة لأولياء الأمور تطوير الخدمات والبرامج للأشخاص المعوقين من خلال الجمعيات التي قاموا بتأسيسها.</a:t>
            </a:r>
          </a:p>
          <a:p>
            <a:pPr lvl="0">
              <a:buNone/>
            </a:pPr>
            <a:r>
              <a:rPr lang="ar-SA" sz="2400" dirty="0"/>
              <a:t>  لعب أولياء الأمور دورا مؤثرا في عدد من الدول على صعيد افتتاح الصفوف والوحدات التعليمية الخاصة، وأسهموا في تطوير الخدمات التربوية </a:t>
            </a:r>
            <a:r>
              <a:rPr lang="ar-SA" sz="2400" dirty="0" err="1"/>
              <a:t>والتأهيلية</a:t>
            </a:r>
            <a:r>
              <a:rPr lang="ar-SA" sz="2400" dirty="0"/>
              <a:t> والترويحية وغير ذلك.</a:t>
            </a:r>
            <a:endParaRPr lang="en-US" sz="2400" dirty="0"/>
          </a:p>
          <a:p>
            <a:pPr>
              <a:buNone/>
            </a:pPr>
            <a:r>
              <a:rPr lang="ar-SA" sz="2400" b="1" dirty="0"/>
              <a:t> </a:t>
            </a:r>
            <a:endParaRPr lang="en-US" sz="2400" b="1" dirty="0">
              <a:solidFill>
                <a:srgbClr val="FF0000"/>
              </a:solidFill>
            </a:endParaRPr>
          </a:p>
          <a:p>
            <a:pPr>
              <a:buNone/>
            </a:pPr>
            <a:r>
              <a:rPr lang="ar-SA" sz="2400" b="1" dirty="0">
                <a:solidFill>
                  <a:srgbClr val="FF0000"/>
                </a:solidFill>
              </a:rPr>
              <a:t>4- أولياء الأمور كمنفذين لقرارات الاختصاصيين:-</a:t>
            </a:r>
            <a:endParaRPr lang="en-US" sz="2400" b="1" dirty="0"/>
          </a:p>
          <a:p>
            <a:pPr lvl="0">
              <a:buNone/>
            </a:pPr>
            <a:r>
              <a:rPr lang="ar-SA" sz="2400" dirty="0"/>
              <a:t>ومن الأدوار التي لعبها أولياء أمور الأطفال المعوقين في السابق يزالون يلعبونها حاليًا في بعض الدول تنفيذ قرارات الاختصاصيين والالتزام بتعليماتهم.</a:t>
            </a:r>
          </a:p>
          <a:p>
            <a:pPr lvl="0">
              <a:buNone/>
            </a:pPr>
            <a:r>
              <a:rPr lang="ar-SA" sz="2400" dirty="0"/>
              <a:t> وهذا الدور السلبي لأولياء الأمور ناجم عن الاعتقاد بأن الاختصاصيين هم الذين يعرفون وأن على أولياء الأمور أن يتقبلوا أحكامهم وينفذوا توصياتهم. </a:t>
            </a:r>
          </a:p>
          <a:p>
            <a:pPr lvl="0">
              <a:buNone/>
            </a:pPr>
            <a:r>
              <a:rPr lang="ar-SA" sz="2400" dirty="0"/>
              <a:t> والاختصاصيون الذين يعملون وفقا لهذا الفهم يضعون حواجز نفسية كبيرة أمام العلاقات الفعالة بينهم وبين أولياء الأمور.</a:t>
            </a:r>
            <a:endParaRPr lang="en-US" sz="2400" dirty="0"/>
          </a:p>
          <a:p>
            <a:pPr>
              <a:buNone/>
            </a:pPr>
            <a:r>
              <a:rPr lang="ar-SA" sz="2400" dirty="0"/>
              <a:t> </a:t>
            </a:r>
            <a:endParaRPr lang="en-US" sz="2400" dirty="0"/>
          </a:p>
          <a:p>
            <a:pPr>
              <a:buNone/>
            </a:pPr>
            <a:endParaRPr lang="ar-SA" sz="24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85720" y="214290"/>
            <a:ext cx="8715436" cy="6357982"/>
          </a:xfrm>
          <a:ln>
            <a:solidFill>
              <a:srgbClr val="00B050"/>
            </a:solidFill>
          </a:ln>
        </p:spPr>
        <p:txBody>
          <a:bodyPr>
            <a:noAutofit/>
          </a:bodyPr>
          <a:lstStyle/>
          <a:p>
            <a:pPr>
              <a:buNone/>
            </a:pPr>
            <a:r>
              <a:rPr lang="ar-SA" sz="2400" dirty="0">
                <a:solidFill>
                  <a:srgbClr val="FF0000"/>
                </a:solidFill>
              </a:rPr>
              <a:t> </a:t>
            </a:r>
          </a:p>
          <a:p>
            <a:pPr>
              <a:buNone/>
            </a:pPr>
            <a:r>
              <a:rPr lang="ar-SA" sz="2400" b="1" dirty="0">
                <a:solidFill>
                  <a:srgbClr val="FF0000"/>
                </a:solidFill>
              </a:rPr>
              <a:t>5- أولياء الأمور كمتعلمين ومعلمين:-</a:t>
            </a:r>
            <a:endParaRPr lang="en-US" sz="2400" b="1" dirty="0">
              <a:solidFill>
                <a:srgbClr val="FF0000"/>
              </a:solidFill>
            </a:endParaRPr>
          </a:p>
          <a:p>
            <a:pPr lvl="0">
              <a:buNone/>
            </a:pPr>
            <a:r>
              <a:rPr lang="ar-SA" sz="2400" dirty="0"/>
              <a:t> الإدراك المتزايد لأهمية البيئة وبخاصة البيئة الأسرية في تطور قدرات الأطفال. ولذلك طورت برامج تدريب أولياء الأمور والتي استندت وما تزال إلى حقيقة أن على أولياء الأمور أن يتعلموا لكي يتمكنوا من تعليم أطفالهم بشكل فعال.</a:t>
            </a:r>
            <a:endParaRPr lang="en-US" sz="2400" dirty="0"/>
          </a:p>
          <a:p>
            <a:pPr>
              <a:buNone/>
            </a:pPr>
            <a:r>
              <a:rPr lang="ar-SA" sz="2400" dirty="0"/>
              <a:t> </a:t>
            </a:r>
            <a:endParaRPr lang="en-US" sz="2400" b="1" dirty="0"/>
          </a:p>
          <a:p>
            <a:pPr>
              <a:buNone/>
            </a:pPr>
            <a:r>
              <a:rPr lang="ar-SA" sz="2400" b="1" dirty="0">
                <a:solidFill>
                  <a:srgbClr val="FF0000"/>
                </a:solidFill>
              </a:rPr>
              <a:t>6- أولياء الأمور كمدافعين عن الحقوق المدنية لأطفالهم المعوقين:-</a:t>
            </a:r>
            <a:endParaRPr lang="en-US" sz="2400" b="1" dirty="0"/>
          </a:p>
          <a:p>
            <a:pPr lvl="0">
              <a:buNone/>
            </a:pPr>
            <a:r>
              <a:rPr lang="ar-SA" sz="2400" dirty="0"/>
              <a:t>ومن الأدوار الأخرى المهمة التي قام </a:t>
            </a:r>
            <a:r>
              <a:rPr lang="ar-SA" sz="2400" dirty="0" err="1"/>
              <a:t>بها</a:t>
            </a:r>
            <a:r>
              <a:rPr lang="ar-SA" sz="2400" dirty="0"/>
              <a:t> أولياء أمور الأطفال المعوقين وبخاصة في الدول الغربية الدفاع عن حق أطفالهم في التعليم .</a:t>
            </a:r>
          </a:p>
          <a:p>
            <a:pPr lvl="0">
              <a:buNone/>
            </a:pPr>
            <a:r>
              <a:rPr lang="ar-SA" sz="2400" dirty="0"/>
              <a:t>  استخدم أولياء الأمور في هذا المجال آليات الضغط والتأثير المشروعة لسن القوانين والتشريعات  اللازمة لضمان حق الأطفال المعوقين في حياة كريمة.</a:t>
            </a:r>
            <a:endParaRPr lang="en-US" sz="2400" dirty="0"/>
          </a:p>
          <a:p>
            <a:pPr>
              <a:buNone/>
            </a:pPr>
            <a:r>
              <a:rPr lang="ar-SA" sz="2400" dirty="0"/>
              <a:t> </a:t>
            </a:r>
            <a:endParaRPr lang="en-US" sz="2400" dirty="0"/>
          </a:p>
          <a:p>
            <a:pPr>
              <a:buNone/>
            </a:pPr>
            <a:endParaRPr lang="ar-SA" sz="24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14282" y="357166"/>
            <a:ext cx="8715436" cy="5952154"/>
          </a:xfrm>
          <a:ln>
            <a:solidFill>
              <a:srgbClr val="00B050"/>
            </a:solidFill>
          </a:ln>
        </p:spPr>
        <p:txBody>
          <a:bodyPr>
            <a:normAutofit lnSpcReduction="10000"/>
          </a:bodyPr>
          <a:lstStyle/>
          <a:p>
            <a:pPr>
              <a:buNone/>
            </a:pPr>
            <a:endParaRPr lang="ar-SA" sz="2400" dirty="0">
              <a:solidFill>
                <a:srgbClr val="FF0000"/>
              </a:solidFill>
            </a:endParaRPr>
          </a:p>
          <a:p>
            <a:pPr>
              <a:buNone/>
            </a:pPr>
            <a:r>
              <a:rPr lang="ar-SA" sz="2400" b="1" dirty="0">
                <a:solidFill>
                  <a:srgbClr val="FF0000"/>
                </a:solidFill>
              </a:rPr>
              <a:t>7- أولياء الأمور كصانعين للقرار التربوي:-</a:t>
            </a:r>
            <a:endParaRPr lang="en-US" sz="2400" b="1" dirty="0"/>
          </a:p>
          <a:p>
            <a:pPr lvl="0">
              <a:buNone/>
            </a:pPr>
            <a:r>
              <a:rPr lang="ar-SA" sz="2400" dirty="0"/>
              <a:t>ومع ظهور التشريعات الخاصة بتعليم الأطفال المعوقين تزايد الاهتمام بدور أولياء الأمور والأفراد المعوقين أنفسهم في المشاركة في اتخاذ القرارات المتعلقة بعناصر البرامج التربوية.</a:t>
            </a:r>
            <a:endParaRPr lang="en-US" sz="2400" dirty="0"/>
          </a:p>
          <a:p>
            <a:pPr lvl="0">
              <a:buNone/>
            </a:pPr>
            <a:r>
              <a:rPr lang="ar-SA" sz="2400" dirty="0"/>
              <a:t>وفي حين أن بعض أولياء الأمور يلعبون دورا نشطا في هذا الخصوص فان معظمهم يقومون بدور سلبي نسبيا.</a:t>
            </a:r>
            <a:endParaRPr lang="en-US" sz="2400" dirty="0"/>
          </a:p>
          <a:p>
            <a:pPr>
              <a:buNone/>
            </a:pPr>
            <a:endParaRPr lang="ar-SA" sz="2400" b="1" dirty="0">
              <a:solidFill>
                <a:srgbClr val="FF0000"/>
              </a:solidFill>
            </a:endParaRPr>
          </a:p>
          <a:p>
            <a:pPr>
              <a:buNone/>
            </a:pPr>
            <a:r>
              <a:rPr lang="ar-SA" sz="2400" b="1" dirty="0">
                <a:solidFill>
                  <a:srgbClr val="FF0000"/>
                </a:solidFill>
              </a:rPr>
              <a:t>8- أولياء الأمور كأفراد أسرة:-</a:t>
            </a:r>
            <a:endParaRPr lang="en-US" sz="2400" b="1" dirty="0">
              <a:solidFill>
                <a:srgbClr val="FF0000"/>
              </a:solidFill>
            </a:endParaRPr>
          </a:p>
          <a:p>
            <a:pPr lvl="0">
              <a:buNone/>
            </a:pPr>
            <a:r>
              <a:rPr lang="ar-SA" sz="2400" dirty="0"/>
              <a:t> وفي الوقت الراهن يتزايد اهتمام كل من الاختصاصين وأولياء الأمور بالدور الأسري الاعتيادي لأولياء الأمور، فالحياة الأسرية الناجحة تتطلب تفهم وتلبية جميع حاجات أفراد الأسرة بما في ذلك الوالدين .</a:t>
            </a:r>
            <a:endParaRPr lang="en-US" sz="2400" dirty="0"/>
          </a:p>
          <a:p>
            <a:pPr lvl="0">
              <a:buNone/>
            </a:pPr>
            <a:r>
              <a:rPr lang="ar-SA" sz="2400" dirty="0"/>
              <a:t>فالأسرة نظام اجتماعي له حاجاته وخصائصه الفريدة وأي خبرة يمر </a:t>
            </a:r>
            <a:r>
              <a:rPr lang="ar-SA" sz="2400" dirty="0" err="1"/>
              <a:t>بها</a:t>
            </a:r>
            <a:r>
              <a:rPr lang="ar-SA" sz="2400" dirty="0"/>
              <a:t> احد أفراد الأسرة ستؤثر على الأفراد الآخرين. </a:t>
            </a:r>
          </a:p>
          <a:p>
            <a:pPr lvl="0">
              <a:buNone/>
            </a:pPr>
            <a:r>
              <a:rPr lang="ar-SA" sz="2400" dirty="0"/>
              <a:t>وعليه فلا ينبغي أن ينصب الاهتمام على الفرد المعوق فقط فكل فرد في الأسرة له أولوياته ويتحمل مسؤوليات متنوعة.</a:t>
            </a:r>
            <a:endParaRPr lang="en-US" sz="2400" dirty="0"/>
          </a:p>
          <a:p>
            <a:pPr>
              <a:buNone/>
            </a:pPr>
            <a:endParaRPr lang="ar-SA" sz="24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14282" y="620688"/>
            <a:ext cx="8643998" cy="4525963"/>
          </a:xfrm>
          <a:ln>
            <a:solidFill>
              <a:srgbClr val="00B050"/>
            </a:solidFill>
          </a:ln>
        </p:spPr>
        <p:txBody>
          <a:bodyPr>
            <a:normAutofit/>
          </a:bodyPr>
          <a:lstStyle/>
          <a:p>
            <a:pPr>
              <a:buNone/>
            </a:pPr>
            <a:r>
              <a:rPr lang="ar-SA" sz="2800" dirty="0"/>
              <a:t> </a:t>
            </a:r>
            <a:endParaRPr lang="en-US" sz="2800" dirty="0"/>
          </a:p>
          <a:p>
            <a:pPr>
              <a:buNone/>
            </a:pPr>
            <a:r>
              <a:rPr lang="ar-SA" sz="2800" b="1" dirty="0">
                <a:solidFill>
                  <a:srgbClr val="FF0000"/>
                </a:solidFill>
              </a:rPr>
              <a:t>ندوات المعلمين وأولياء الأمور:</a:t>
            </a:r>
            <a:endParaRPr lang="en-US" sz="2800" b="1" dirty="0"/>
          </a:p>
          <a:p>
            <a:pPr>
              <a:buNone/>
            </a:pPr>
            <a:r>
              <a:rPr lang="ar-SA" sz="2800" dirty="0"/>
              <a:t>يقصد بندوات المعلمين وأولياء الأمور اللقاءات الدورية التي تعقد بين الطرفين وجها لوجه.</a:t>
            </a:r>
          </a:p>
          <a:p>
            <a:pPr>
              <a:buNone/>
            </a:pPr>
            <a:r>
              <a:rPr lang="ar-SA" sz="2800" dirty="0"/>
              <a:t> والهدف من هذه الندوات هو التنسيق بين المدرسة والمنزل لما فيه صالح الطفل .</a:t>
            </a:r>
          </a:p>
          <a:p>
            <a:pPr>
              <a:buNone/>
            </a:pPr>
            <a:r>
              <a:rPr lang="ar-SA" sz="2800" dirty="0"/>
              <a:t> ولكي تنجح هذه الندوات وتحقق الأهداف </a:t>
            </a:r>
            <a:r>
              <a:rPr lang="ar-SA" sz="2800" dirty="0" err="1"/>
              <a:t>المتوخاة</a:t>
            </a:r>
            <a:r>
              <a:rPr lang="ar-SA" sz="2800" dirty="0"/>
              <a:t> منه ينبغي على المعلمين أن يخططوا ويحضروا لها جيدا مسبقا.</a:t>
            </a:r>
            <a:endParaRPr lang="en-US" sz="2800" dirty="0"/>
          </a:p>
          <a:p>
            <a:pPr>
              <a:buNone/>
            </a:pPr>
            <a:endParaRPr lang="ar-SA" sz="2800" dirty="0"/>
          </a:p>
          <a:p>
            <a:pPr>
              <a:buNone/>
            </a:pPr>
            <a:endParaRPr lang="ar-SA" sz="28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a:solidFill>
                  <a:srgbClr val="FF0000"/>
                </a:solidFill>
              </a:rPr>
              <a:t>مبررات مشاركة أولياء الأمور</a:t>
            </a:r>
            <a:br>
              <a:rPr lang="en-US" dirty="0">
                <a:solidFill>
                  <a:srgbClr val="FF0000"/>
                </a:solidFill>
              </a:rPr>
            </a:br>
            <a:endParaRPr lang="ar-SA" dirty="0">
              <a:solidFill>
                <a:srgbClr val="FF0000"/>
              </a:solidFill>
            </a:endParaRPr>
          </a:p>
        </p:txBody>
      </p:sp>
      <p:sp>
        <p:nvSpPr>
          <p:cNvPr id="3" name="عنصر نائب للمحتوى 2"/>
          <p:cNvSpPr>
            <a:spLocks noGrp="1"/>
          </p:cNvSpPr>
          <p:nvPr>
            <p:ph idx="1"/>
          </p:nvPr>
        </p:nvSpPr>
        <p:spPr>
          <a:xfrm>
            <a:off x="142844" y="908720"/>
            <a:ext cx="8786874" cy="5472608"/>
          </a:xfrm>
          <a:ln>
            <a:solidFill>
              <a:srgbClr val="00B050"/>
            </a:solidFill>
          </a:ln>
        </p:spPr>
        <p:txBody>
          <a:bodyPr>
            <a:noAutofit/>
          </a:bodyPr>
          <a:lstStyle/>
          <a:p>
            <a:pPr>
              <a:buNone/>
            </a:pPr>
            <a:endParaRPr lang="en-US" sz="2200" dirty="0">
              <a:solidFill>
                <a:srgbClr val="FF0000"/>
              </a:solidFill>
            </a:endParaRPr>
          </a:p>
          <a:p>
            <a:pPr lvl="0">
              <a:buNone/>
            </a:pPr>
            <a:r>
              <a:rPr lang="ar-SA" sz="2200" dirty="0"/>
              <a:t>البرامج التي يشارك الآباء في صنع القرارات المتعلقة </a:t>
            </a:r>
            <a:r>
              <a:rPr lang="ar-SA" sz="2200" dirty="0" err="1"/>
              <a:t>بها</a:t>
            </a:r>
            <a:r>
              <a:rPr lang="ar-SA" sz="2200" dirty="0"/>
              <a:t> تقود إلى زيادة قوة الآباء على افتراض أن </a:t>
            </a:r>
            <a:r>
              <a:rPr lang="ar-SA" sz="2200" dirty="0" err="1"/>
              <a:t>الأباء</a:t>
            </a:r>
            <a:r>
              <a:rPr lang="ar-SA" sz="2200" dirty="0"/>
              <a:t> الذين يحسون بالقوة هم أكثر شعورًا بالمسؤولية عن نمو طفلهم وأكثر قابلية لأخذ دور نشط في تربية طفلهم.</a:t>
            </a:r>
          </a:p>
          <a:p>
            <a:pPr lvl="0">
              <a:buNone/>
            </a:pPr>
            <a:endParaRPr lang="ar-SA" sz="2200" b="1" dirty="0">
              <a:solidFill>
                <a:srgbClr val="FF0000"/>
              </a:solidFill>
            </a:endParaRPr>
          </a:p>
          <a:p>
            <a:pPr lvl="0">
              <a:buNone/>
            </a:pPr>
            <a:r>
              <a:rPr lang="ar-SA" sz="2200" b="1" dirty="0">
                <a:solidFill>
                  <a:srgbClr val="00B050"/>
                </a:solidFill>
              </a:rPr>
              <a:t>المبررات التالية لمشاركة الآباء في البرامج المقدمة لأطفالهم:</a:t>
            </a:r>
          </a:p>
          <a:p>
            <a:pPr lvl="0">
              <a:buNone/>
            </a:pPr>
            <a:r>
              <a:rPr lang="ar-SA" sz="2200" dirty="0"/>
              <a:t>1. إن فوائد مشاركة الآباء لا تقتصر على الطفل المستهدف فقط ولكنها تمتد إلى الأطفال الآخرين في البيت.</a:t>
            </a:r>
            <a:endParaRPr lang="en-US" sz="2200" dirty="0"/>
          </a:p>
          <a:p>
            <a:pPr lvl="0">
              <a:buNone/>
            </a:pPr>
            <a:r>
              <a:rPr lang="ar-SA" sz="2200" dirty="0"/>
              <a:t>2. الأسرة تلعب دورا بالغ الحيوية في التأثير على نمو الطفل وبخاصة في مرحلة الطفولة المبكرة.</a:t>
            </a:r>
            <a:endParaRPr lang="en-US" sz="2200" dirty="0"/>
          </a:p>
          <a:p>
            <a:pPr lvl="0">
              <a:buNone/>
            </a:pPr>
            <a:r>
              <a:rPr lang="ar-SA" sz="2200" dirty="0"/>
              <a:t>3. الآباء هم منتفعون من الخدمات وإذا كانوا راضين فهم يشكلون المدافع الأفضل عن برنامج طفلهم.</a:t>
            </a:r>
            <a:endParaRPr lang="en-US" sz="2200" dirty="0"/>
          </a:p>
          <a:p>
            <a:pPr lvl="0">
              <a:buNone/>
            </a:pPr>
            <a:r>
              <a:rPr lang="ar-SA" sz="2200" dirty="0"/>
              <a:t>4.  للآباء حقا في المشاركة وضمان التوافق بين تربية أطفالهم وقيمهم وأهدافهم الشخصية.</a:t>
            </a:r>
            <a:endParaRPr lang="en-US" sz="2200" dirty="0"/>
          </a:p>
          <a:p>
            <a:pPr lvl="0">
              <a:buNone/>
            </a:pPr>
            <a:r>
              <a:rPr lang="ar-SA" sz="2200" dirty="0"/>
              <a:t>5. الآباء هم عوامل تعزيز طبيعية لأبنائهم.</a:t>
            </a:r>
            <a:endParaRPr lang="en-US" sz="2200" dirty="0"/>
          </a:p>
          <a:p>
            <a:pPr lvl="0">
              <a:buNone/>
            </a:pPr>
            <a:r>
              <a:rPr lang="ar-SA" sz="2200" dirty="0"/>
              <a:t>6. الآباء يساعدون في نقل اثر التعلم والتدريب من المدرسة إلى البيت.</a:t>
            </a:r>
            <a:endParaRPr lang="en-US" sz="2200" dirty="0"/>
          </a:p>
          <a:p>
            <a:pPr lvl="0">
              <a:buNone/>
            </a:pPr>
            <a:r>
              <a:rPr lang="ar-SA" sz="2200" dirty="0"/>
              <a:t> </a:t>
            </a:r>
            <a:endParaRPr lang="en-US" sz="2200" dirty="0"/>
          </a:p>
          <a:p>
            <a:pPr>
              <a:buNone/>
            </a:pPr>
            <a:r>
              <a:rPr lang="en-US" sz="2200" dirty="0"/>
              <a:t> </a:t>
            </a:r>
          </a:p>
          <a:p>
            <a:pPr>
              <a:buNone/>
            </a:pPr>
            <a:r>
              <a:rPr lang="ar-SA" sz="2200" dirty="0"/>
              <a:t> </a:t>
            </a:r>
            <a:endParaRPr lang="en-US" sz="2200" dirty="0"/>
          </a:p>
          <a:p>
            <a:pPr>
              <a:buNone/>
            </a:pPr>
            <a:endParaRPr lang="ar-SA" sz="22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64704"/>
            <a:ext cx="8229600" cy="5361459"/>
          </a:xfrm>
          <a:ln>
            <a:solidFill>
              <a:srgbClr val="00B050"/>
            </a:solidFill>
          </a:ln>
        </p:spPr>
        <p:txBody>
          <a:bodyPr>
            <a:normAutofit/>
          </a:bodyPr>
          <a:lstStyle/>
          <a:p>
            <a:pPr>
              <a:buNone/>
            </a:pPr>
            <a:r>
              <a:rPr lang="ar-SA" sz="2800" b="1" dirty="0">
                <a:solidFill>
                  <a:srgbClr val="FF0000"/>
                </a:solidFill>
              </a:rPr>
              <a:t>أشكال مشاركة أولياء الأمور:-</a:t>
            </a:r>
            <a:endParaRPr lang="en-US" sz="2800" b="1" dirty="0">
              <a:solidFill>
                <a:srgbClr val="FF0000"/>
              </a:solidFill>
            </a:endParaRPr>
          </a:p>
          <a:p>
            <a:pPr marL="514350" lvl="0" indent="-514350">
              <a:buFont typeface="+mj-lt"/>
              <a:buAutoNum type="arabicPeriod"/>
            </a:pPr>
            <a:r>
              <a:rPr lang="ar-SA" sz="2800" dirty="0"/>
              <a:t>حصول الآباء على الدعم الاجتماعي والانفعالي من الأخصائيين.  </a:t>
            </a:r>
            <a:endParaRPr lang="en-US" sz="2800" dirty="0"/>
          </a:p>
          <a:p>
            <a:pPr marL="514350" lvl="0" indent="-514350">
              <a:buFont typeface="+mj-lt"/>
              <a:buAutoNum type="arabicPeriod"/>
            </a:pPr>
            <a:r>
              <a:rPr lang="ar-SA" sz="2800" dirty="0"/>
              <a:t>مشاركة الآباء في تخطيط البرامج وصنع القرارات والتقييم.</a:t>
            </a:r>
            <a:endParaRPr lang="en-US" sz="2800" dirty="0"/>
          </a:p>
          <a:p>
            <a:pPr marL="514350" lvl="0" indent="-514350">
              <a:buFont typeface="+mj-lt"/>
              <a:buAutoNum type="arabicPeriod"/>
            </a:pPr>
            <a:r>
              <a:rPr lang="ar-SA" sz="2800" dirty="0"/>
              <a:t>تبادل الآباء للمعلومات مع المعلمين والأخصائيين الآخرين.</a:t>
            </a:r>
            <a:endParaRPr lang="en-US" sz="2800" dirty="0"/>
          </a:p>
          <a:p>
            <a:pPr marL="514350" lvl="0" indent="-514350">
              <a:buFont typeface="+mj-lt"/>
              <a:buAutoNum type="arabicPeriod"/>
            </a:pPr>
            <a:r>
              <a:rPr lang="ar-SA" sz="2800" dirty="0"/>
              <a:t>حصول الآباء على التدريب الفردي.</a:t>
            </a:r>
            <a:endParaRPr lang="en-US" sz="2800" dirty="0"/>
          </a:p>
          <a:p>
            <a:pPr marL="514350" lvl="0" indent="-514350">
              <a:buFont typeface="+mj-lt"/>
              <a:buAutoNum type="arabicPeriod"/>
            </a:pPr>
            <a:r>
              <a:rPr lang="ar-SA" sz="2800" dirty="0"/>
              <a:t>قيام الآباء بتعليم أطفالهم في المدرسة أو البيت.</a:t>
            </a:r>
            <a:endParaRPr lang="en-US" sz="2800" dirty="0"/>
          </a:p>
          <a:p>
            <a:pPr marL="514350" indent="-514350">
              <a:buFont typeface="+mj-lt"/>
              <a:buAutoNum type="arabicPeriod"/>
            </a:pPr>
            <a:r>
              <a:rPr lang="ar-SA" sz="2800" dirty="0"/>
              <a:t>قيام الآباء بالعمل التطوعي في غرفة الصف.</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14282" y="285728"/>
            <a:ext cx="8715436" cy="6286544"/>
          </a:xfrm>
          <a:ln>
            <a:solidFill>
              <a:srgbClr val="00B050"/>
            </a:solidFill>
          </a:ln>
        </p:spPr>
        <p:txBody>
          <a:bodyPr>
            <a:noAutofit/>
          </a:bodyPr>
          <a:lstStyle/>
          <a:p>
            <a:pPr>
              <a:buNone/>
            </a:pPr>
            <a:r>
              <a:rPr lang="ar-SA" sz="2400" b="1" dirty="0">
                <a:solidFill>
                  <a:srgbClr val="FF0000"/>
                </a:solidFill>
              </a:rPr>
              <a:t>معيقات المشاركة بين أولياء أمور الأطفال المعاقين والأخصائيين أو المعلمين:-</a:t>
            </a:r>
            <a:endParaRPr lang="en-US" sz="2400" b="1" dirty="0">
              <a:solidFill>
                <a:srgbClr val="FF0000"/>
              </a:solidFill>
            </a:endParaRPr>
          </a:p>
          <a:p>
            <a:pPr>
              <a:buNone/>
            </a:pPr>
            <a:r>
              <a:rPr lang="ar-SA" sz="2200" b="1" dirty="0"/>
              <a:t> فمن وجهة نظر أولياء الأمور تتمثل أهم المعيقات في ما يلي:-</a:t>
            </a:r>
          </a:p>
          <a:p>
            <a:pPr marL="457200" lvl="0" indent="-457200">
              <a:buFont typeface="+mj-cs"/>
              <a:buAutoNum type="arabic2Minus"/>
            </a:pPr>
            <a:r>
              <a:rPr lang="ar-SA" sz="2200" b="1" dirty="0"/>
              <a:t>عدم مناسبة الأوقات والأماكن التي تعقد  فيها الاجتماعات أو تنفذ فيها البرامج التدريبية  أو الأنشطة الأخرى.</a:t>
            </a:r>
            <a:endParaRPr lang="en-US" sz="2200" dirty="0"/>
          </a:p>
          <a:p>
            <a:pPr marL="457200" lvl="0" indent="-457200">
              <a:buFont typeface="+mj-cs"/>
              <a:buAutoNum type="arabic2Minus"/>
            </a:pPr>
            <a:r>
              <a:rPr lang="ar-SA" sz="2200" b="1" dirty="0"/>
              <a:t>التنافس بين أولياء الأمور والمعلمين  .</a:t>
            </a:r>
            <a:endParaRPr lang="en-US" sz="2200" dirty="0"/>
          </a:p>
          <a:p>
            <a:pPr marL="457200" lvl="0" indent="-457200">
              <a:buFont typeface="+mj-cs"/>
              <a:buAutoNum type="arabic2Minus"/>
            </a:pPr>
            <a:r>
              <a:rPr lang="ar-SA" sz="2200" b="1" dirty="0"/>
              <a:t>عدم القدرة على تنفيذ وتوصيات المعلمين وغيرهم من العاملين مع أطفالهم  </a:t>
            </a:r>
            <a:endParaRPr lang="en-US" sz="2200" dirty="0"/>
          </a:p>
          <a:p>
            <a:pPr marL="457200" lvl="0" indent="-457200">
              <a:buFont typeface="+mj-cs"/>
              <a:buAutoNum type="arabic2Minus"/>
            </a:pPr>
            <a:r>
              <a:rPr lang="ar-SA" sz="2200" b="1" dirty="0"/>
              <a:t>شعور أولياء الأمور بعدم الكفاءة فهم  قد يشعرون بالتهديد من الاختصاصيين بسبب المهارات التي يمتلكونها  .</a:t>
            </a:r>
            <a:endParaRPr lang="en-US" sz="2200" dirty="0"/>
          </a:p>
          <a:p>
            <a:pPr marL="457200" lvl="0" indent="-457200">
              <a:buFont typeface="+mj-cs"/>
              <a:buAutoNum type="arabic2Minus"/>
            </a:pPr>
            <a:r>
              <a:rPr lang="ar-SA" sz="2200" b="1" dirty="0"/>
              <a:t>عدم كفاية التغذية الراجعة التي يقدمها المهنيون لأولياء الأمور وعدم اهتمام المهنيين بالمتابعة  </a:t>
            </a:r>
          </a:p>
          <a:p>
            <a:pPr marL="457200" lvl="0" indent="-457200">
              <a:buFont typeface="+mj-cs"/>
              <a:buAutoNum type="arabic2Minus"/>
            </a:pPr>
            <a:r>
              <a:rPr lang="ar-SA" sz="2200" b="1" dirty="0"/>
              <a:t>الافتراضات التي لا أساس لها حول أولياء الأمور  .</a:t>
            </a:r>
            <a:endParaRPr lang="en-US" sz="2200" dirty="0"/>
          </a:p>
          <a:p>
            <a:pPr lvl="0">
              <a:buNone/>
            </a:pPr>
            <a:r>
              <a:rPr lang="ar-SA" sz="2200" b="1" dirty="0"/>
              <a:t>ز. عدم مشاركة أولياء الأمور بشكل فاعل في التخطيط للبرامج واللقاءات والأنشطة  </a:t>
            </a:r>
            <a:endParaRPr lang="en-US" sz="2200" dirty="0"/>
          </a:p>
          <a:p>
            <a:pPr>
              <a:buNone/>
            </a:pPr>
            <a:r>
              <a:rPr lang="en-US" sz="2200" b="1" dirty="0"/>
              <a:t> </a:t>
            </a:r>
            <a:r>
              <a:rPr lang="ar-SA" sz="2200" b="1" dirty="0"/>
              <a:t>ح. شعور أولياء الأمور بالإنهاك والاستنزاف فبعضهم تتبدد رغبتهم في المشاركة بسبب الخبرات الماضية غير الايجابية مع المهنيين.</a:t>
            </a:r>
            <a:endParaRPr lang="en-US" sz="2200" dirty="0"/>
          </a:p>
          <a:p>
            <a:pPr>
              <a:buNone/>
            </a:pPr>
            <a:r>
              <a:rPr lang="en-US" sz="2200" b="1" dirty="0"/>
              <a:t> </a:t>
            </a:r>
            <a:r>
              <a:rPr lang="ar-SA" sz="2200" b="1" dirty="0"/>
              <a:t>ط. اعتقاد أولياء الأمور بان البرامج والأنشطة لا تستجيب لحاجاتهم الاجتماعية والانفعالية ولا تفيد في تطوير مهاراتهم وعرفتهم.</a:t>
            </a:r>
            <a:endParaRPr lang="en-US" sz="2200" dirty="0"/>
          </a:p>
          <a:p>
            <a:pPr marL="457200" lvl="0" indent="-457200">
              <a:buFont typeface="+mj-cs"/>
              <a:buAutoNum type="arabic2Minus"/>
            </a:pPr>
            <a:endParaRPr lang="en-US" sz="2200" dirty="0"/>
          </a:p>
          <a:p>
            <a:pPr marL="457200" indent="-457200">
              <a:buNone/>
            </a:pPr>
            <a:endParaRPr lang="en-US" sz="2200" dirty="0"/>
          </a:p>
          <a:p>
            <a:pPr>
              <a:buNone/>
            </a:pPr>
            <a:endParaRPr lang="ar-SA" sz="22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14282" y="642918"/>
            <a:ext cx="8715436" cy="5483245"/>
          </a:xfrm>
          <a:ln>
            <a:solidFill>
              <a:srgbClr val="00B050"/>
            </a:solidFill>
          </a:ln>
        </p:spPr>
        <p:txBody>
          <a:bodyPr>
            <a:noAutofit/>
          </a:bodyPr>
          <a:lstStyle/>
          <a:p>
            <a:pPr>
              <a:buNone/>
            </a:pPr>
            <a:endParaRPr lang="ar-SA" sz="2800" b="1" dirty="0">
              <a:solidFill>
                <a:srgbClr val="FF0000"/>
              </a:solidFill>
            </a:endParaRPr>
          </a:p>
          <a:p>
            <a:pPr>
              <a:buNone/>
            </a:pPr>
            <a:r>
              <a:rPr lang="ar-SA" sz="2800" b="1" dirty="0">
                <a:solidFill>
                  <a:srgbClr val="FF0000"/>
                </a:solidFill>
              </a:rPr>
              <a:t>من وجهة نظر المعلمين فإن المعيقات تشتمل:</a:t>
            </a:r>
            <a:endParaRPr lang="en-US" sz="2800" b="1" dirty="0">
              <a:solidFill>
                <a:srgbClr val="FF0000"/>
              </a:solidFill>
            </a:endParaRPr>
          </a:p>
          <a:p>
            <a:pPr marL="457200" lvl="0" indent="-457200">
              <a:buFont typeface="+mj-lt"/>
              <a:buAutoNum type="arabicPeriod"/>
            </a:pPr>
            <a:r>
              <a:rPr lang="ar-SA" sz="2400" dirty="0"/>
              <a:t>الاعتقاد بان أولياء الأمور لا يرغبون في المشاركة في تعليم أطفالهم المعوقين لقناعاتهم بان تعليمهم مسؤولية المدرسة والمعلمين.</a:t>
            </a:r>
            <a:endParaRPr lang="en-US" sz="2400" dirty="0"/>
          </a:p>
          <a:p>
            <a:pPr marL="457200" lvl="0" indent="-457200">
              <a:buFont typeface="+mj-lt"/>
              <a:buAutoNum type="arabicPeriod"/>
            </a:pPr>
            <a:r>
              <a:rPr lang="ar-SA" sz="2400" dirty="0"/>
              <a:t>افتقار معظم أولياء الأمور إلى المهارات الضرورية لأنهم لم يحصلوا على التدريب اللازم لفهم العملية التربوية.</a:t>
            </a:r>
            <a:endParaRPr lang="en-US" sz="2400" dirty="0"/>
          </a:p>
          <a:p>
            <a:pPr marL="457200" lvl="0" indent="-457200">
              <a:buFont typeface="+mj-lt"/>
              <a:buAutoNum type="arabicPeriod"/>
            </a:pPr>
            <a:r>
              <a:rPr lang="ar-SA" sz="2400" dirty="0"/>
              <a:t>عدم رغبة أولياء الأمور في قبول حقيقة أن أطفالهم معوقون  </a:t>
            </a:r>
            <a:endParaRPr lang="en-US" sz="2400" dirty="0"/>
          </a:p>
          <a:p>
            <a:pPr marL="457200" lvl="0" indent="-457200">
              <a:buFont typeface="+mj-lt"/>
              <a:buAutoNum type="arabicPeriod"/>
            </a:pPr>
            <a:r>
              <a:rPr lang="ar-SA" sz="2400" dirty="0"/>
              <a:t>تردد أولياء الأمور في  السماح للاختصاصيين بتقييم أطفالهم  </a:t>
            </a:r>
            <a:endParaRPr lang="en-US" sz="2400" dirty="0"/>
          </a:p>
          <a:p>
            <a:pPr marL="457200" lvl="0" indent="-457200">
              <a:buFont typeface="+mj-lt"/>
              <a:buAutoNum type="arabicPeriod"/>
            </a:pPr>
            <a:r>
              <a:rPr lang="ar-SA" sz="2400" dirty="0"/>
              <a:t>رفض أولياء الأمور حضور الاجتماعات مع كادر المدرسة.</a:t>
            </a:r>
            <a:endParaRPr lang="en-US" sz="2400" dirty="0"/>
          </a:p>
          <a:p>
            <a:pPr marL="457200" lvl="0" indent="-457200">
              <a:buFont typeface="+mj-lt"/>
              <a:buAutoNum type="arabicPeriod"/>
            </a:pPr>
            <a:r>
              <a:rPr lang="ar-SA" sz="2400" dirty="0"/>
              <a:t>اختلاف ظروف أولياء الأمور عن ظروف المعلمين.</a:t>
            </a:r>
            <a:endParaRPr lang="en-US" sz="2400" dirty="0"/>
          </a:p>
          <a:p>
            <a:pPr marL="457200" indent="-457200">
              <a:buFont typeface="+mj-lt"/>
              <a:buAutoNum type="arabicPeriod"/>
            </a:pPr>
            <a:r>
              <a:rPr lang="ar-SA" sz="2400" dirty="0"/>
              <a:t>عدم تلقي المعلمين تدريبا لإرشاد أولياء الأمور فهم مدربون لتعليم الأطفال.</a:t>
            </a:r>
          </a:p>
          <a:p>
            <a:endParaRPr lang="ar-SA"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14282" y="620689"/>
            <a:ext cx="8715436" cy="4737137"/>
          </a:xfrm>
          <a:ln w="28575">
            <a:solidFill>
              <a:srgbClr val="00B050"/>
            </a:solidFill>
          </a:ln>
        </p:spPr>
        <p:txBody>
          <a:bodyPr>
            <a:normAutofit/>
          </a:bodyPr>
          <a:lstStyle/>
          <a:p>
            <a:r>
              <a:rPr lang="ar-SA" sz="3000" dirty="0"/>
              <a:t>يلعب أولياء الأمور دورا مهما في تعليم أطفالهم المعوقين .</a:t>
            </a:r>
          </a:p>
          <a:p>
            <a:pPr>
              <a:buNone/>
            </a:pPr>
            <a:r>
              <a:rPr lang="ar-SA" sz="3000" dirty="0"/>
              <a:t> </a:t>
            </a:r>
          </a:p>
          <a:p>
            <a:pPr>
              <a:buNone/>
            </a:pPr>
            <a:r>
              <a:rPr lang="ar-SA" sz="3000" dirty="0"/>
              <a:t> اقترح ( كروث) أن يتم الاعتراف بأولياء الأمور كمعلمين أساسين لأطفالهم وبالمعلمين كمستشارين لأولياء الأمور .</a:t>
            </a:r>
          </a:p>
          <a:p>
            <a:pPr>
              <a:buNone/>
            </a:pPr>
            <a:endParaRPr lang="ar-SA" sz="3000" dirty="0"/>
          </a:p>
          <a:p>
            <a:pPr>
              <a:buNone/>
            </a:pPr>
            <a:r>
              <a:rPr lang="ar-SA" sz="3000" dirty="0"/>
              <a:t> * دور أولياء الأمور والاختصاصين في تربية الأطفال المعوقين دور تعاوني حيث أن الاختصاصين يساعدون أولياء الأمور وأولياء الأمور يساعدون الاختصاصين وأولياء الأمور الآخرين</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14282" y="571480"/>
            <a:ext cx="8715436" cy="5554683"/>
          </a:xfrm>
          <a:ln>
            <a:solidFill>
              <a:srgbClr val="00B050"/>
            </a:solidFill>
          </a:ln>
        </p:spPr>
        <p:txBody>
          <a:bodyPr>
            <a:normAutofit fontScale="92500" lnSpcReduction="20000"/>
          </a:bodyPr>
          <a:lstStyle/>
          <a:p>
            <a:pPr lvl="0"/>
            <a:endParaRPr lang="ar-SA" dirty="0"/>
          </a:p>
          <a:p>
            <a:pPr lvl="0"/>
            <a:r>
              <a:rPr lang="ar-SA" dirty="0"/>
              <a:t>أصبحت مشاركة الوالدين في البرامج المقدمة لأطفالهم المعوقين أمرًا تتطلبه التشريعات التربوية في عدة دول</a:t>
            </a:r>
          </a:p>
          <a:p>
            <a:pPr lvl="0">
              <a:buNone/>
            </a:pPr>
            <a:r>
              <a:rPr lang="ar-SA" dirty="0"/>
              <a:t> </a:t>
            </a:r>
          </a:p>
          <a:p>
            <a:pPr lvl="0">
              <a:buNone/>
            </a:pPr>
            <a:r>
              <a:rPr lang="ar-SA" dirty="0"/>
              <a:t> </a:t>
            </a:r>
            <a:r>
              <a:rPr lang="ar-SA" b="1" dirty="0">
                <a:solidFill>
                  <a:srgbClr val="FF0000"/>
                </a:solidFill>
              </a:rPr>
              <a:t>وتغطي أهداف مشاركة الوالدين عدة مجالات مثل: </a:t>
            </a:r>
          </a:p>
          <a:p>
            <a:pPr lvl="0">
              <a:buNone/>
            </a:pPr>
            <a:r>
              <a:rPr lang="ar-SA" dirty="0"/>
              <a:t>1. الاطلاع على المعلومات المتعلقة بطفلهما وحقهما في المشاركة في اتخاذ القرار </a:t>
            </a:r>
          </a:p>
          <a:p>
            <a:pPr lvl="0">
              <a:buNone/>
            </a:pPr>
            <a:r>
              <a:rPr lang="ar-SA" dirty="0"/>
              <a:t>2. توظيف المعلومات التي يقدمها الوالدان لتحديد الأهداف الوظيفية للطفل </a:t>
            </a:r>
          </a:p>
          <a:p>
            <a:pPr lvl="0">
              <a:buNone/>
            </a:pPr>
            <a:r>
              <a:rPr lang="ar-SA" dirty="0"/>
              <a:t>3. قيام الوالدين باطلاع الأخصائيين على سلوك الطفل في البيت. ومشاركة الوالدين في تنفيذ البرامج التي سيتم تطبيقها في البيت.</a:t>
            </a:r>
          </a:p>
          <a:p>
            <a:pPr lvl="0">
              <a:buNone/>
            </a:pPr>
            <a:r>
              <a:rPr lang="ar-SA" dirty="0"/>
              <a:t>4. تطوير شعور الوالدين بالثقة والكفاءة وتحسين نوعية التفاعلات بين الوالدين وطفلهما.</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14282" y="548680"/>
            <a:ext cx="8715436" cy="5577483"/>
          </a:xfrm>
          <a:ln>
            <a:solidFill>
              <a:srgbClr val="00B050"/>
            </a:solidFill>
          </a:ln>
        </p:spPr>
        <p:txBody>
          <a:bodyPr>
            <a:normAutofit/>
          </a:bodyPr>
          <a:lstStyle/>
          <a:p>
            <a:pPr lvl="0"/>
            <a:r>
              <a:rPr lang="ar-SA" sz="2800" dirty="0"/>
              <a:t>قد يتخوف أولياء الأمور في البداية من المشاركة في عضوية الفرق التربوية المتخصصة كونها تتألف من اختصاصيين. ولذلك فهم قد يحتاجون إلى قدر كبير من الدعم والتشجيع لعمل ذلك .</a:t>
            </a:r>
          </a:p>
          <a:p>
            <a:pPr lvl="0"/>
            <a:endParaRPr lang="ar-SA" sz="2800" b="1" dirty="0"/>
          </a:p>
          <a:p>
            <a:pPr lvl="0">
              <a:buNone/>
            </a:pPr>
            <a:r>
              <a:rPr lang="ar-SA" sz="2800" b="1" dirty="0"/>
              <a:t>   فهم يستطيعون تزويد أعضاء الفريق بمعلومات عن أداء طفلهم خارج المدرسة والمساعدة في اختيار الأهداف ذات الأولوية له.</a:t>
            </a:r>
          </a:p>
          <a:p>
            <a:pPr lvl="0">
              <a:buNone/>
            </a:pPr>
            <a:endParaRPr lang="ar-SA" sz="2800" b="1" dirty="0"/>
          </a:p>
          <a:p>
            <a:pPr lvl="0">
              <a:buNone/>
            </a:pPr>
            <a:r>
              <a:rPr lang="ar-SA" sz="2800" b="1" dirty="0"/>
              <a:t>كذلك فهُم الذين يعرفون ظروف بيتهم وبالتالي تحديد الطرق والبرامج القابلة للتطبيق والتي يمكن دعمها وإنجاحها في البيت وبالتالي تعميم أداء الطفل وسلوكياته في الأوضاع المختلفة.</a:t>
            </a:r>
          </a:p>
          <a:p>
            <a:pPr lvl="0">
              <a:buNone/>
            </a:pPr>
            <a:endParaRPr lang="en-US" sz="2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14282" y="785794"/>
            <a:ext cx="8715436" cy="3735296"/>
          </a:xfrm>
          <a:ln>
            <a:solidFill>
              <a:srgbClr val="00B050"/>
            </a:solidFill>
          </a:ln>
        </p:spPr>
        <p:txBody>
          <a:bodyPr>
            <a:normAutofit/>
          </a:bodyPr>
          <a:lstStyle/>
          <a:p>
            <a:pPr lvl="0"/>
            <a:endParaRPr lang="ar-SA" sz="3000" dirty="0"/>
          </a:p>
          <a:p>
            <a:pPr lvl="0"/>
            <a:r>
              <a:rPr lang="ar-SA" sz="3000" dirty="0"/>
              <a:t>وقد يتردد  البعض أو يمتنع عن إشراك أولياء الأمور في عضوية هذا الفريق اعتقادا منهم بأن أولياء الأمور لن يتحلوا بالموضوعية بسبب العلاقة العاطفية مع الطفل،  ولكن ذلك يشكل قضية ينبغي على الاختصاصيين معالجتها بحكمة وعلى نحو يشجع أولياء الأمور على تحليل وفهم حاجات أطفالهم ومشكلاته بشكل واقعي ومفيد .</a:t>
            </a:r>
            <a:endParaRPr lang="en-US" sz="3000" dirty="0"/>
          </a:p>
          <a:p>
            <a:endParaRPr lang="ar-SA" sz="3000"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14282" y="620689"/>
            <a:ext cx="8554870" cy="3665568"/>
          </a:xfrm>
          <a:ln>
            <a:solidFill>
              <a:srgbClr val="00B050"/>
            </a:solidFill>
          </a:ln>
        </p:spPr>
        <p:txBody>
          <a:bodyPr>
            <a:normAutofit lnSpcReduction="10000"/>
          </a:bodyPr>
          <a:lstStyle/>
          <a:p>
            <a:pPr lvl="0">
              <a:buNone/>
            </a:pPr>
            <a:endParaRPr lang="ar-SA" sz="2800" dirty="0"/>
          </a:p>
          <a:p>
            <a:pPr lvl="0">
              <a:buNone/>
            </a:pPr>
            <a:r>
              <a:rPr lang="ar-SA" sz="2800" dirty="0"/>
              <a:t>الدراسات التي أجريت حول مشاركة الوالدين لم تكن نتائجها مشجعة</a:t>
            </a:r>
          </a:p>
          <a:p>
            <a:pPr lvl="0">
              <a:buNone/>
            </a:pPr>
            <a:r>
              <a:rPr lang="ar-SA" sz="2800" dirty="0"/>
              <a:t>* فبعض الآباء يشيرون إلى اللقاءات المتصلة بهذه القضية قد تقتصر على إطلاع الوالدين على ما يفعله البرنامج للطفل .</a:t>
            </a:r>
          </a:p>
          <a:p>
            <a:pPr lvl="0">
              <a:buNone/>
            </a:pPr>
            <a:r>
              <a:rPr lang="ar-SA" sz="2800" dirty="0"/>
              <a:t>* وقد لا يتجاوز نشاط الوالدين مجرد التوقيع على أوراق.</a:t>
            </a:r>
          </a:p>
          <a:p>
            <a:pPr lvl="0">
              <a:buNone/>
            </a:pPr>
            <a:r>
              <a:rPr lang="ar-SA" sz="2800" dirty="0"/>
              <a:t>* كثيرا ما يحضر الوالدان اللقاء الأول والثاني ومن ثم يتوقفان.</a:t>
            </a:r>
            <a:endParaRPr lang="en-US" sz="2800" dirty="0"/>
          </a:p>
          <a:p>
            <a:pPr lvl="0">
              <a:buNone/>
            </a:pPr>
            <a:r>
              <a:rPr lang="ar-SA" sz="2800" dirty="0"/>
              <a:t>* فان اللقاءات مع أولياء الأمور ليست حدثا سارا للأخصائيين فهم قد يواجهون صعوبة في تشجيع الوالدين على المشاركة البناءة.</a:t>
            </a:r>
            <a:endParaRPr lang="en-US" sz="2800" dirty="0"/>
          </a:p>
          <a:p>
            <a:endParaRPr lang="ar-SA" sz="2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2844" y="764704"/>
            <a:ext cx="8786874" cy="5361459"/>
          </a:xfrm>
          <a:ln>
            <a:solidFill>
              <a:srgbClr val="00B050"/>
            </a:solidFill>
          </a:ln>
        </p:spPr>
        <p:txBody>
          <a:bodyPr>
            <a:normAutofit lnSpcReduction="10000"/>
          </a:bodyPr>
          <a:lstStyle/>
          <a:p>
            <a:pPr lvl="0">
              <a:buNone/>
            </a:pPr>
            <a:endParaRPr lang="ar-SA" sz="3000" dirty="0">
              <a:solidFill>
                <a:srgbClr val="FF0000"/>
              </a:solidFill>
            </a:endParaRPr>
          </a:p>
          <a:p>
            <a:pPr lvl="0">
              <a:buNone/>
            </a:pPr>
            <a:r>
              <a:rPr lang="ar-SA" sz="3000" dirty="0"/>
              <a:t>وليس هناك هيكل تنظيمي موحد لمشاركة الآباء في برامج التربية الخاصة.</a:t>
            </a:r>
          </a:p>
          <a:p>
            <a:pPr lvl="0"/>
            <a:r>
              <a:rPr lang="ar-SA" sz="3000" dirty="0"/>
              <a:t> يجب على الإدارة أن تُنظم مشاركة الآباء. وليس المقصود بالتنظيم مجرد إصدار الكتب الرسمية للموظفين  </a:t>
            </a:r>
            <a:r>
              <a:rPr lang="ar-SA" sz="3000" b="1" dirty="0"/>
              <a:t>بل يجب </a:t>
            </a:r>
            <a:r>
              <a:rPr lang="ar-SA" sz="3000" dirty="0"/>
              <a:t>دعم الفكرة وإيضاحها في برامج التدريب قبل الخدمة وفي أثناء الخدمة .</a:t>
            </a:r>
          </a:p>
          <a:p>
            <a:pPr lvl="0">
              <a:buNone/>
            </a:pPr>
            <a:endParaRPr lang="ar-SA" sz="3000" dirty="0"/>
          </a:p>
          <a:p>
            <a:pPr lvl="0">
              <a:buNone/>
            </a:pPr>
            <a:r>
              <a:rPr lang="ar-SA" sz="3000" dirty="0"/>
              <a:t>  فلا بد من أن تعمل برامج التدريب أثناء الخدمة على تدريب كل من الآباء والأخصائيين.</a:t>
            </a:r>
          </a:p>
          <a:p>
            <a:pPr lvl="0">
              <a:buNone/>
            </a:pPr>
            <a:r>
              <a:rPr lang="ar-SA" sz="3000" dirty="0"/>
              <a:t>  فالاختصاصيين بحاجة إلى توجيه، ولكن الآباء أيضًا بحاجة لأن يتعلموا كيف يصبحوا مشاركين فاعلين.</a:t>
            </a:r>
            <a:endParaRPr lang="en-US" sz="3000" dirty="0"/>
          </a:p>
          <a:p>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14282" y="692696"/>
            <a:ext cx="8715436" cy="5616624"/>
          </a:xfrm>
          <a:ln>
            <a:solidFill>
              <a:srgbClr val="00B050"/>
            </a:solidFill>
          </a:ln>
        </p:spPr>
        <p:txBody>
          <a:bodyPr>
            <a:normAutofit fontScale="85000" lnSpcReduction="10000"/>
          </a:bodyPr>
          <a:lstStyle/>
          <a:p>
            <a:pPr lvl="0">
              <a:buNone/>
            </a:pPr>
            <a:r>
              <a:rPr lang="ar-SA" dirty="0"/>
              <a:t>- تحقق البرامج التي تركز على مشاركة أولياء الأمور نتائج أفضل بالنسبة للأطفال. </a:t>
            </a:r>
          </a:p>
          <a:p>
            <a:pPr lvl="0">
              <a:buNone/>
            </a:pPr>
            <a:r>
              <a:rPr lang="ar-SA" dirty="0"/>
              <a:t>- وبالرغم من أن هناك التزاما عالميا بمبادئ العمل </a:t>
            </a:r>
            <a:r>
              <a:rPr lang="ar-SA" dirty="0" err="1"/>
              <a:t>التشاركي</a:t>
            </a:r>
            <a:r>
              <a:rPr lang="ar-SA" dirty="0"/>
              <a:t> مع الوالدين إلا أن الممارسة العملية غالبًا ما لا ترقى إلى مستوى الالتزام المعلن.</a:t>
            </a:r>
          </a:p>
          <a:p>
            <a:pPr lvl="0">
              <a:buNone/>
            </a:pPr>
            <a:endParaRPr lang="en-US" dirty="0"/>
          </a:p>
          <a:p>
            <a:pPr lvl="0">
              <a:buNone/>
            </a:pPr>
            <a:r>
              <a:rPr lang="ar-SA" dirty="0"/>
              <a:t>- في بعض الدول لم تعد مشاركة أولياء أمور الأطفال ذوي الحاجات الخاصة في العملية التربوية مرهونة بحسن النوايا ورغبة الكوادر المدرسية </a:t>
            </a:r>
            <a:r>
              <a:rPr lang="ar-SA" b="1" dirty="0"/>
              <a:t>ولكنها أصبحت أمرا إلزاميا تفرضه القوانين والتشريعات.</a:t>
            </a:r>
          </a:p>
          <a:p>
            <a:pPr lvl="0">
              <a:buNone/>
            </a:pPr>
            <a:endParaRPr lang="ar-SA" dirty="0"/>
          </a:p>
          <a:p>
            <a:pPr lvl="0">
              <a:buNone/>
            </a:pPr>
            <a:r>
              <a:rPr lang="ar-SA" dirty="0"/>
              <a:t>- ولم يأت هذه التوجه من فراغ وإنما من إدراك عميق لأهمية دور الأسرة في نمو الطفل وتعلمه .</a:t>
            </a:r>
          </a:p>
          <a:p>
            <a:pPr lvl="0">
              <a:buNone/>
            </a:pPr>
            <a:r>
              <a:rPr lang="ar-SA" dirty="0"/>
              <a:t>- وفي الواقع فان احد المعايير التي أصبحت معتمدة للحكم على فعالية المدرسة هو مدى مشاركة الوالدين في تخطيط البرامج التربوية وتطويرها.</a:t>
            </a:r>
            <a:endParaRPr lang="en-US" dirty="0"/>
          </a:p>
          <a:p>
            <a:pPr>
              <a:buNone/>
            </a:pPr>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654032"/>
          </a:xfrm>
        </p:spPr>
        <p:txBody>
          <a:bodyPr>
            <a:normAutofit/>
          </a:bodyPr>
          <a:lstStyle/>
          <a:p>
            <a:r>
              <a:rPr lang="ar-SA" sz="3000" b="1" dirty="0">
                <a:solidFill>
                  <a:srgbClr val="FF0000"/>
                </a:solidFill>
              </a:rPr>
              <a:t>أدوار أولياء أمور الأطفال المعاقين</a:t>
            </a:r>
            <a:endParaRPr lang="ar-SA" sz="3000" b="1" dirty="0"/>
          </a:p>
        </p:txBody>
      </p:sp>
      <p:sp>
        <p:nvSpPr>
          <p:cNvPr id="3" name="عنصر نائب للمحتوى 2"/>
          <p:cNvSpPr>
            <a:spLocks noGrp="1"/>
          </p:cNvSpPr>
          <p:nvPr>
            <p:ph idx="1"/>
          </p:nvPr>
        </p:nvSpPr>
        <p:spPr>
          <a:xfrm>
            <a:off x="214282" y="928670"/>
            <a:ext cx="8715436" cy="5715040"/>
          </a:xfrm>
          <a:ln>
            <a:solidFill>
              <a:srgbClr val="00B050"/>
            </a:solidFill>
          </a:ln>
        </p:spPr>
        <p:txBody>
          <a:bodyPr>
            <a:noAutofit/>
          </a:bodyPr>
          <a:lstStyle/>
          <a:p>
            <a:pPr lvl="0">
              <a:buNone/>
            </a:pPr>
            <a:r>
              <a:rPr lang="ar-SA" sz="2200" b="1" dirty="0">
                <a:solidFill>
                  <a:srgbClr val="FF0000"/>
                </a:solidFill>
              </a:rPr>
              <a:t>1ـ أولياء الأمور كمصدر للمشكلة:-</a:t>
            </a:r>
            <a:endParaRPr lang="en-US" sz="2200" dirty="0">
              <a:solidFill>
                <a:srgbClr val="FF0000"/>
              </a:solidFill>
            </a:endParaRPr>
          </a:p>
          <a:p>
            <a:pPr>
              <a:buNone/>
            </a:pPr>
            <a:r>
              <a:rPr lang="ar-SA" sz="2200" b="1" dirty="0"/>
              <a:t> - ترجع وجهة النظر المتمثلة في اعتبار أولياء الأمور مصدر إعاقة الطفل إلى عوامل مختلفة من أهمها حركة </a:t>
            </a:r>
            <a:r>
              <a:rPr lang="ar-SA" sz="2200" b="1" dirty="0" err="1"/>
              <a:t>موروثية</a:t>
            </a:r>
            <a:r>
              <a:rPr lang="ar-SA" sz="2200" b="1" dirty="0"/>
              <a:t> الذكاء. </a:t>
            </a:r>
          </a:p>
          <a:p>
            <a:pPr>
              <a:buFontTx/>
              <a:buChar char="-"/>
            </a:pPr>
            <a:endParaRPr lang="ar-SA" sz="2200" b="1" dirty="0"/>
          </a:p>
          <a:p>
            <a:pPr>
              <a:buFontTx/>
              <a:buChar char="-"/>
            </a:pPr>
            <a:r>
              <a:rPr lang="ar-SA" sz="2200" b="1" dirty="0"/>
              <a:t>فبعض الإعاقات  وراثية أو قد تنجم عن تعرض الأمهات لعوامل خطرة في أثناء الحمل ولكن لا فائدة ترجى من تحميل الأمهات والآباء المسؤولية ومن دفعهم إلى الشعور بالذنب، فذلك لا يقود إلا إلى وضع حواجز وعوائق أمام تكيف أولياء الأمور وأمام  علاقاتهم مع الاختصاصيين.</a:t>
            </a:r>
          </a:p>
          <a:p>
            <a:pPr>
              <a:buFontTx/>
              <a:buChar char="-"/>
            </a:pPr>
            <a:endParaRPr lang="ar-SA" sz="2200" b="1" dirty="0"/>
          </a:p>
          <a:p>
            <a:pPr lvl="0">
              <a:buNone/>
            </a:pPr>
            <a:r>
              <a:rPr lang="ar-SA" sz="2200" b="1" dirty="0">
                <a:solidFill>
                  <a:srgbClr val="FF0000"/>
                </a:solidFill>
              </a:rPr>
              <a:t>2ـ أولياء الأمور كأعضاء في المؤسسات:-</a:t>
            </a:r>
            <a:endParaRPr lang="en-US" sz="2200" dirty="0">
              <a:solidFill>
                <a:srgbClr val="FF0000"/>
              </a:solidFill>
            </a:endParaRPr>
          </a:p>
          <a:p>
            <a:pPr>
              <a:buNone/>
            </a:pPr>
            <a:r>
              <a:rPr lang="ar-SA" sz="2200" b="1" dirty="0"/>
              <a:t> نتيجة لعدم </a:t>
            </a:r>
            <a:r>
              <a:rPr lang="ar-SA" sz="2200" b="1" dirty="0" err="1"/>
              <a:t>إيلاء</a:t>
            </a:r>
            <a:r>
              <a:rPr lang="ar-SA" sz="2200" b="1" dirty="0"/>
              <a:t> المجتمع والاختصاصين اهتماما كافيا بمشكلات أطفالهم المعاقين وحاجاتهم،  ونتيجة لحاجاتهم هم للدعم ، أصبح أولياء </a:t>
            </a:r>
            <a:r>
              <a:rPr lang="ar-SA" sz="2200" b="1" dirty="0" err="1"/>
              <a:t>الامور</a:t>
            </a:r>
            <a:r>
              <a:rPr lang="ar-SA" sz="2200" b="1" dirty="0"/>
              <a:t> يشكلون جمعيات منهم </a:t>
            </a:r>
            <a:r>
              <a:rPr lang="ar-SA" sz="2400" b="1" u="sng" dirty="0"/>
              <a:t>بهدف تحسين الظروف الحياتية للأفراد المعوقين وتوفير أشكال مختلفة من الدعم للأسر.</a:t>
            </a:r>
            <a:endParaRPr lang="en-US" sz="2400" b="1" u="sng" dirty="0"/>
          </a:p>
          <a:p>
            <a:pPr>
              <a:buNone/>
            </a:pPr>
            <a:endParaRPr lang="ar-SA" sz="2200"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426</TotalTime>
  <Words>1044</Words>
  <Application>Microsoft Office PowerPoint</Application>
  <PresentationFormat>عرض على الشاشة (4:3)</PresentationFormat>
  <Paragraphs>128</Paragraphs>
  <Slides>18</Slides>
  <Notes>0</Notes>
  <HiddenSlides>0</HiddenSlides>
  <MMClips>0</MMClips>
  <ScaleCrop>false</ScaleCrop>
  <HeadingPairs>
    <vt:vector size="6" baseType="variant">
      <vt:variant>
        <vt:lpstr>الخطوط المستخدمة</vt:lpstr>
      </vt:variant>
      <vt:variant>
        <vt:i4>3</vt:i4>
      </vt:variant>
      <vt:variant>
        <vt:lpstr>نسق</vt:lpstr>
      </vt:variant>
      <vt:variant>
        <vt:i4>1</vt:i4>
      </vt:variant>
      <vt:variant>
        <vt:lpstr>عناوين الشرائح</vt:lpstr>
      </vt:variant>
      <vt:variant>
        <vt:i4>18</vt:i4>
      </vt:variant>
    </vt:vector>
  </HeadingPairs>
  <TitlesOfParts>
    <vt:vector size="22" baseType="lpstr">
      <vt:lpstr>Arial</vt:lpstr>
      <vt:lpstr>Calibri</vt:lpstr>
      <vt:lpstr>Times New Roman</vt:lpstr>
      <vt:lpstr>سمة Office</vt:lpstr>
      <vt:lpstr>  الفصل السابع   مشاركة أولياء الأمور في البرامج التعليمية والتدريبية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أدوار أولياء أمور الأطفال المعاقين</vt:lpstr>
      <vt:lpstr>عرض تقديمي في PowerPoint</vt:lpstr>
      <vt:lpstr>عرض تقديمي في PowerPoint</vt:lpstr>
      <vt:lpstr>عرض تقديمي في PowerPoint</vt:lpstr>
      <vt:lpstr>عرض تقديمي في PowerPoint</vt:lpstr>
      <vt:lpstr>عرض تقديمي في PowerPoint</vt:lpstr>
      <vt:lpstr>مبررات مشاركة أولياء الأمور </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بسم الله الرحمن الرحيم   مشاركة أولياء الأمور في البرامج التعليمية والتدريبية                                                                     الفصل السابع</dc:title>
  <dc:creator>التل</dc:creator>
  <cp:lastModifiedBy>العنود العسكر</cp:lastModifiedBy>
  <cp:revision>41</cp:revision>
  <dcterms:created xsi:type="dcterms:W3CDTF">2011-03-11T15:20:08Z</dcterms:created>
  <dcterms:modified xsi:type="dcterms:W3CDTF">2017-02-07T14:23:15Z</dcterms:modified>
</cp:coreProperties>
</file>