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36" d="100"/>
          <a:sy n="36" d="100"/>
        </p:scale>
        <p:origin x="-14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autoTitleDeleted val="1"/>
    <c:plotArea>
      <c:layout/>
      <c:doughnut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مكونات المنظمة</c:v>
                </c:pt>
              </c:strCache>
            </c:strRef>
          </c:tx>
          <c:cat>
            <c:strRef>
              <c:f>ورقة1!$A$2:$A$10</c:f>
              <c:strCache>
                <c:ptCount val="9"/>
                <c:pt idx="0">
                  <c:v>المدربين</c:v>
                </c:pt>
                <c:pt idx="1">
                  <c:v>المتدربين</c:v>
                </c:pt>
                <c:pt idx="2">
                  <c:v>المنسقين</c:v>
                </c:pt>
                <c:pt idx="3">
                  <c:v>الدعم الفني</c:v>
                </c:pt>
                <c:pt idx="4">
                  <c:v>مركز التدريب عن بعد</c:v>
                </c:pt>
                <c:pt idx="5">
                  <c:v>نظام إدارة التدريب عن بعد </c:v>
                </c:pt>
                <c:pt idx="6">
                  <c:v>برامج التدريب عن بعد</c:v>
                </c:pt>
                <c:pt idx="7">
                  <c:v>استراتيجيات التدريب عن بعد</c:v>
                </c:pt>
                <c:pt idx="8">
                  <c:v>لائحة التدريب عن بعد</c:v>
                </c:pt>
              </c:strCache>
            </c:strRef>
          </c:cat>
          <c:val>
            <c:numRef>
              <c:f>ورقة1!$B$2:$B$10</c:f>
              <c:numCache>
                <c:formatCode>General</c:formatCode>
                <c:ptCount val="9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</c:numCache>
            </c:numRef>
          </c:val>
        </c:ser>
        <c:dLbls/>
        <c:firstSliceAng val="0"/>
        <c:holeSize val="50"/>
      </c:doughnutChart>
    </c:plotArea>
    <c:legend>
      <c:legendPos val="r"/>
      <c:txPr>
        <a:bodyPr/>
        <a:lstStyle/>
        <a:p>
          <a:pPr>
            <a:defRPr sz="2000" b="1" i="0" baseline="0"/>
          </a:pPr>
          <a:endParaRPr lang="ar-SA"/>
        </a:p>
      </c:txPr>
    </c:legend>
    <c:plotVisOnly val="1"/>
    <c:dispBlanksAs val="zero"/>
  </c:chart>
  <c:txPr>
    <a:bodyPr/>
    <a:lstStyle/>
    <a:p>
      <a:pPr>
        <a:defRPr sz="1800"/>
      </a:pPr>
      <a:endParaRPr lang="ar-SA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0.2025</cdr:x>
      <cdr:y>0.26088</cdr:y>
    </cdr:from>
    <cdr:to>
      <cdr:x>0.465</cdr:x>
      <cdr:y>0.73818</cdr:y>
    </cdr:to>
    <cdr:sp macro="" textlink="">
      <cdr:nvSpPr>
        <cdr:cNvPr id="2" name="شكل بيضاوي 1"/>
        <cdr:cNvSpPr/>
      </cdr:nvSpPr>
      <cdr:spPr>
        <a:xfrm xmlns:a="http://schemas.openxmlformats.org/drawingml/2006/main">
          <a:off x="1666528" y="1180728"/>
          <a:ext cx="2160240" cy="2160240"/>
        </a:xfrm>
        <a:prstGeom xmlns:a="http://schemas.openxmlformats.org/drawingml/2006/main" prst="ellipse">
          <a:avLst/>
        </a:prstGeom>
        <a:solidFill xmlns:a="http://schemas.openxmlformats.org/drawingml/2006/main">
          <a:schemeClr val="tx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ar-SA" sz="2000" b="1" dirty="0" smtClean="0">
              <a:solidFill>
                <a:schemeClr val="bg1"/>
              </a:solidFill>
            </a:rPr>
            <a:t>يرتبطون مباشرة برئيس مشروع التدريب عن بعد</a:t>
          </a:r>
          <a:endParaRPr lang="ar-SA" sz="2000" b="1" dirty="0">
            <a:solidFill>
              <a:schemeClr val="bg1"/>
            </a:solidFill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31132-E4FC-4842-A25B-C41A9D1A501A}" type="datetimeFigureOut">
              <a:rPr lang="ar-SA" smtClean="0"/>
              <a:pPr/>
              <a:t>06/03/37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B488-3B9F-41CD-9539-3B0D09C0183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4192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31132-E4FC-4842-A25B-C41A9D1A501A}" type="datetimeFigureOut">
              <a:rPr lang="ar-SA" smtClean="0"/>
              <a:pPr/>
              <a:t>06/03/37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B488-3B9F-41CD-9539-3B0D09C0183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283027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31132-E4FC-4842-A25B-C41A9D1A501A}" type="datetimeFigureOut">
              <a:rPr lang="ar-SA" smtClean="0"/>
              <a:pPr/>
              <a:t>06/03/37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B488-3B9F-41CD-9539-3B0D09C0183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789271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31132-E4FC-4842-A25B-C41A9D1A501A}" type="datetimeFigureOut">
              <a:rPr lang="ar-SA" smtClean="0"/>
              <a:pPr/>
              <a:t>06/03/37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B488-3B9F-41CD-9539-3B0D09C0183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92327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31132-E4FC-4842-A25B-C41A9D1A501A}" type="datetimeFigureOut">
              <a:rPr lang="ar-SA" smtClean="0"/>
              <a:pPr/>
              <a:t>06/03/37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B488-3B9F-41CD-9539-3B0D09C0183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834123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31132-E4FC-4842-A25B-C41A9D1A501A}" type="datetimeFigureOut">
              <a:rPr lang="ar-SA" smtClean="0"/>
              <a:pPr/>
              <a:t>06/03/37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B488-3B9F-41CD-9539-3B0D09C0183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604829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31132-E4FC-4842-A25B-C41A9D1A501A}" type="datetimeFigureOut">
              <a:rPr lang="ar-SA" smtClean="0"/>
              <a:pPr/>
              <a:t>06/03/37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B488-3B9F-41CD-9539-3B0D09C0183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148331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31132-E4FC-4842-A25B-C41A9D1A501A}" type="datetimeFigureOut">
              <a:rPr lang="ar-SA" smtClean="0"/>
              <a:pPr/>
              <a:t>06/03/37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B488-3B9F-41CD-9539-3B0D09C0183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85466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31132-E4FC-4842-A25B-C41A9D1A501A}" type="datetimeFigureOut">
              <a:rPr lang="ar-SA" smtClean="0"/>
              <a:pPr/>
              <a:t>06/03/37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B488-3B9F-41CD-9539-3B0D09C0183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351469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31132-E4FC-4842-A25B-C41A9D1A501A}" type="datetimeFigureOut">
              <a:rPr lang="ar-SA" smtClean="0"/>
              <a:pPr/>
              <a:t>06/03/37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B488-3B9F-41CD-9539-3B0D09C0183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489897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31132-E4FC-4842-A25B-C41A9D1A501A}" type="datetimeFigureOut">
              <a:rPr lang="ar-SA" smtClean="0"/>
              <a:pPr/>
              <a:t>06/03/37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B488-3B9F-41CD-9539-3B0D09C0183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263434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31132-E4FC-4842-A25B-C41A9D1A501A}" type="datetimeFigureOut">
              <a:rPr lang="ar-SA" smtClean="0"/>
              <a:pPr/>
              <a:t>06/03/37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2B488-3B9F-41CD-9539-3B0D09C0183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747116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2195736" y="980728"/>
            <a:ext cx="4824536" cy="187220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420888"/>
            <a:ext cx="7772400" cy="1584176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sz="53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PT Bold Heading" panose="02010400000000000000" pitchFamily="2" charset="-78"/>
              </a:rPr>
              <a:t>مشروع </a:t>
            </a:r>
            <a:br>
              <a:rPr lang="ar-SA" sz="53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PT Bold Heading" panose="02010400000000000000" pitchFamily="2" charset="-78"/>
              </a:rPr>
            </a:br>
            <a:r>
              <a:rPr lang="ar-SA" sz="53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PT Bold Heading" panose="02010400000000000000" pitchFamily="2" charset="-78"/>
              </a:rPr>
              <a:t>التدريب </a:t>
            </a:r>
            <a:r>
              <a:rPr lang="ar-SA" sz="5300" dirty="0">
                <a:solidFill>
                  <a:srgbClr val="FF0000"/>
                </a:solidFill>
                <a:latin typeface="Arabic Typesetting" panose="03020402040406030203" pitchFamily="66" charset="-78"/>
                <a:cs typeface="PT Bold Heading" panose="02010400000000000000" pitchFamily="2" charset="-78"/>
              </a:rPr>
              <a:t>عن بعد </a:t>
            </a:r>
            <a:r>
              <a:rPr lang="ar-SA" sz="53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PT Bold Heading" panose="02010400000000000000" pitchFamily="2" charset="-78"/>
              </a:rPr>
              <a:t/>
            </a:r>
            <a:br>
              <a:rPr lang="ar-SA" sz="53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PT Bold Heading" panose="02010400000000000000" pitchFamily="2" charset="-78"/>
              </a:rPr>
            </a:br>
            <a:r>
              <a:rPr lang="ar-SA" sz="5300" dirty="0" smtClean="0">
                <a:latin typeface="Arabic Typesetting" panose="03020402040406030203" pitchFamily="66" charset="-78"/>
                <a:cs typeface="PT Bold Heading" panose="02010400000000000000" pitchFamily="2" charset="-78"/>
              </a:rPr>
              <a:t/>
            </a:r>
            <a:br>
              <a:rPr lang="ar-SA" sz="5300" dirty="0" smtClean="0">
                <a:latin typeface="Arabic Typesetting" panose="03020402040406030203" pitchFamily="66" charset="-78"/>
                <a:cs typeface="PT Bold Heading" panose="02010400000000000000" pitchFamily="2" charset="-78"/>
              </a:rPr>
            </a:br>
            <a:r>
              <a:rPr lang="ar-SA" sz="4000" dirty="0" smtClean="0">
                <a:latin typeface="Arabic Typesetting" panose="03020402040406030203" pitchFamily="66" charset="-78"/>
                <a:cs typeface="PT Bold Heading" panose="02010400000000000000" pitchFamily="2" charset="-78"/>
              </a:rPr>
              <a:t>إدارة </a:t>
            </a:r>
            <a:r>
              <a:rPr lang="ar-SA" sz="4000" dirty="0">
                <a:latin typeface="Arabic Typesetting" panose="03020402040406030203" pitchFamily="66" charset="-78"/>
                <a:cs typeface="PT Bold Heading" panose="02010400000000000000" pitchFamily="2" charset="-78"/>
              </a:rPr>
              <a:t>التدريب والابتعاث </a:t>
            </a:r>
            <a:r>
              <a:rPr lang="ar-SA" sz="4000" dirty="0" smtClean="0">
                <a:latin typeface="Arabic Typesetting" panose="03020402040406030203" pitchFamily="66" charset="-78"/>
                <a:cs typeface="PT Bold Heading" panose="02010400000000000000" pitchFamily="2" charset="-78"/>
              </a:rPr>
              <a:t/>
            </a:r>
            <a:br>
              <a:rPr lang="ar-SA" sz="4000" dirty="0" smtClean="0">
                <a:latin typeface="Arabic Typesetting" panose="03020402040406030203" pitchFamily="66" charset="-78"/>
                <a:cs typeface="PT Bold Heading" panose="02010400000000000000" pitchFamily="2" charset="-78"/>
              </a:rPr>
            </a:br>
            <a:r>
              <a:rPr lang="ar-SA" sz="4000" dirty="0" smtClean="0">
                <a:latin typeface="Arabic Typesetting" panose="03020402040406030203" pitchFamily="66" charset="-78"/>
                <a:cs typeface="PT Bold Heading" panose="02010400000000000000" pitchFamily="2" charset="-78"/>
              </a:rPr>
              <a:t>الادارة </a:t>
            </a:r>
            <a:r>
              <a:rPr lang="ar-SA" sz="4000" dirty="0">
                <a:latin typeface="Arabic Typesetting" panose="03020402040406030203" pitchFamily="66" charset="-78"/>
                <a:cs typeface="PT Bold Heading" panose="02010400000000000000" pitchFamily="2" charset="-78"/>
              </a:rPr>
              <a:t>العامة للتعليم بمنطقة المدينة </a:t>
            </a:r>
            <a:r>
              <a:rPr lang="ar-SA" sz="4000" dirty="0" smtClean="0">
                <a:latin typeface="Arabic Typesetting" panose="03020402040406030203" pitchFamily="66" charset="-78"/>
                <a:cs typeface="PT Bold Heading" panose="02010400000000000000" pitchFamily="2" charset="-78"/>
              </a:rPr>
              <a:t>المنورة</a:t>
            </a:r>
            <a:br>
              <a:rPr lang="ar-SA" sz="4000" dirty="0" smtClean="0">
                <a:latin typeface="Arabic Typesetting" panose="03020402040406030203" pitchFamily="66" charset="-78"/>
                <a:cs typeface="PT Bold Heading" panose="02010400000000000000" pitchFamily="2" charset="-78"/>
              </a:rPr>
            </a:br>
            <a:r>
              <a:rPr lang="ar-SA" sz="4000" dirty="0" smtClean="0">
                <a:latin typeface="Arabic Typesetting" panose="03020402040406030203" pitchFamily="66" charset="-78"/>
                <a:cs typeface="PT Bold Heading" panose="02010400000000000000" pitchFamily="2" charset="-78"/>
              </a:rPr>
              <a:t/>
            </a:r>
            <a:br>
              <a:rPr lang="ar-SA" sz="4000" dirty="0" smtClean="0">
                <a:latin typeface="Arabic Typesetting" panose="03020402040406030203" pitchFamily="66" charset="-78"/>
                <a:cs typeface="PT Bold Heading" panose="02010400000000000000" pitchFamily="2" charset="-78"/>
              </a:rPr>
            </a:br>
            <a:r>
              <a:rPr lang="ar-SA" sz="4000" dirty="0" smtClean="0">
                <a:solidFill>
                  <a:srgbClr val="FFC000"/>
                </a:solidFill>
                <a:latin typeface="Arabic Typesetting" panose="03020402040406030203" pitchFamily="66" charset="-78"/>
                <a:cs typeface="PT Bold Heading" panose="02010400000000000000" pitchFamily="2" charset="-78"/>
              </a:rPr>
              <a:t>تقديم / خالد فهد الحربي</a:t>
            </a:r>
            <a:r>
              <a:rPr lang="ar-SA" sz="5300" dirty="0">
                <a:latin typeface="Arabic Typesetting" panose="03020402040406030203" pitchFamily="66" charset="-78"/>
                <a:cs typeface="PT Bold Heading" panose="02010400000000000000" pitchFamily="2" charset="-78"/>
              </a:rPr>
              <a:t/>
            </a:r>
            <a:br>
              <a:rPr lang="ar-SA" sz="5300" dirty="0">
                <a:latin typeface="Arabic Typesetting" panose="03020402040406030203" pitchFamily="66" charset="-78"/>
                <a:cs typeface="PT Bold Heading" panose="02010400000000000000" pitchFamily="2" charset="-78"/>
              </a:rPr>
            </a:br>
            <a:r>
              <a:rPr lang="ar-SA" sz="2000" dirty="0">
                <a:latin typeface="Arabic Typesetting" panose="03020402040406030203" pitchFamily="66" charset="-78"/>
                <a:cs typeface="PT Bold Heading" panose="02010400000000000000" pitchFamily="2" charset="-78"/>
              </a:rPr>
              <a:t/>
            </a:r>
            <a:br>
              <a:rPr lang="ar-SA" sz="2000" dirty="0">
                <a:latin typeface="Arabic Typesetting" panose="03020402040406030203" pitchFamily="66" charset="-78"/>
                <a:cs typeface="PT Bold Heading" panose="02010400000000000000" pitchFamily="2" charset="-78"/>
              </a:rPr>
            </a:br>
            <a:r>
              <a:rPr lang="ar-SA" sz="5300" dirty="0">
                <a:latin typeface="Arabic Typesetting" panose="03020402040406030203" pitchFamily="66" charset="-78"/>
                <a:cs typeface="PT Bold Heading" panose="02010400000000000000" pitchFamily="2" charset="-78"/>
              </a:rPr>
              <a:t>١٤٣٦ / ١٤٣٧هـ</a:t>
            </a:r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36564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200" b="1" u="sng" dirty="0">
                <a:solidFill>
                  <a:srgbClr val="C00000"/>
                </a:solidFill>
              </a:rPr>
              <a:t>مهام المنسق في المدرسة في التدريب عن </a:t>
            </a:r>
            <a:r>
              <a:rPr lang="ar-SA" sz="3200" b="1" u="sng" dirty="0" smtClean="0">
                <a:solidFill>
                  <a:srgbClr val="C00000"/>
                </a:solidFill>
              </a:rPr>
              <a:t>بعد </a:t>
            </a:r>
            <a:br>
              <a:rPr lang="ar-SA" sz="3200" b="1" u="sng" dirty="0" smtClean="0">
                <a:solidFill>
                  <a:srgbClr val="C00000"/>
                </a:solidFill>
              </a:rPr>
            </a:br>
            <a:r>
              <a:rPr lang="ar-SA" sz="3200" b="1" u="sng" dirty="0" smtClean="0">
                <a:solidFill>
                  <a:srgbClr val="C00000"/>
                </a:solidFill>
              </a:rPr>
              <a:t>( امين مصادر التعلم )</a:t>
            </a:r>
            <a:endParaRPr lang="ar-SA" sz="3200" b="1" u="sng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968552"/>
          </a:xfrm>
        </p:spPr>
        <p:txBody>
          <a:bodyPr>
            <a:normAutofit fontScale="85000" lnSpcReduction="10000"/>
          </a:bodyPr>
          <a:lstStyle/>
          <a:p>
            <a:r>
              <a:rPr lang="ar-SA" b="1" u="sng" dirty="0">
                <a:solidFill>
                  <a:srgbClr val="C00000"/>
                </a:solidFill>
              </a:rPr>
              <a:t>قبل التدريب عن </a:t>
            </a:r>
            <a:r>
              <a:rPr lang="ar-SA" b="1" u="sng" dirty="0" smtClean="0">
                <a:solidFill>
                  <a:srgbClr val="C00000"/>
                </a:solidFill>
              </a:rPr>
              <a:t>بعد : </a:t>
            </a:r>
            <a:r>
              <a:rPr lang="ar-SA" dirty="0" smtClean="0"/>
              <a:t>التنسيق </a:t>
            </a:r>
            <a:r>
              <a:rPr lang="ar-SA" dirty="0"/>
              <a:t>المستمر بين مركز التدريب عن بعد والمدرسة نشر ثقافة التدريب عن بعد المدرسة من خلال توزيع منشورات مركز التدريب عن </a:t>
            </a:r>
            <a:r>
              <a:rPr lang="ar-SA" dirty="0" smtClean="0"/>
              <a:t>بعد ، التأكد </a:t>
            </a:r>
            <a:r>
              <a:rPr lang="ar-SA" dirty="0"/>
              <a:t>من جاهزية قاعة مصادر التعلم كمقر للتدريب عن بعد وتوفير اتصال إنترنت </a:t>
            </a:r>
            <a:r>
              <a:rPr lang="ar-SA" dirty="0" smtClean="0"/>
              <a:t>سريع .</a:t>
            </a:r>
          </a:p>
          <a:p>
            <a:endParaRPr lang="en-US" dirty="0"/>
          </a:p>
          <a:p>
            <a:r>
              <a:rPr lang="ar-SA" b="1" u="sng" dirty="0">
                <a:solidFill>
                  <a:srgbClr val="C00000"/>
                </a:solidFill>
              </a:rPr>
              <a:t>أثناء التدريب عن بعد </a:t>
            </a:r>
            <a:r>
              <a:rPr lang="ar-SA" dirty="0"/>
              <a:t>الدخول الى صفحة البرنامج التدريبية ومنها الدخول الى الفصل الافتراضي متابعة كشف الحضور الورقي التنسيق بين المدرب </a:t>
            </a:r>
            <a:r>
              <a:rPr lang="ar-SA" dirty="0" smtClean="0"/>
              <a:t>والمتدربين .</a:t>
            </a:r>
          </a:p>
          <a:p>
            <a:endParaRPr lang="en-US" dirty="0"/>
          </a:p>
          <a:p>
            <a:r>
              <a:rPr lang="ar-SA" b="1" u="sng" dirty="0">
                <a:solidFill>
                  <a:srgbClr val="C00000"/>
                </a:solidFill>
              </a:rPr>
              <a:t>بعد التدريب عن بعد </a:t>
            </a:r>
            <a:r>
              <a:rPr lang="ar-SA" b="1" u="sng" dirty="0" smtClean="0">
                <a:solidFill>
                  <a:srgbClr val="C00000"/>
                </a:solidFill>
              </a:rPr>
              <a:t>: </a:t>
            </a:r>
            <a:r>
              <a:rPr lang="ar-SA" dirty="0" smtClean="0"/>
              <a:t>إرسال </a:t>
            </a:r>
            <a:r>
              <a:rPr lang="ar-SA" dirty="0"/>
              <a:t>كشوف الحضور الى إيميل التدريب </a:t>
            </a:r>
            <a:r>
              <a:rPr lang="ar-SA" dirty="0" smtClean="0"/>
              <a:t>التربوي ، شرح </a:t>
            </a:r>
            <a:r>
              <a:rPr lang="ar-SA" dirty="0"/>
              <a:t>طريقة طباعة الشهادات </a:t>
            </a:r>
            <a:r>
              <a:rPr lang="ar-SA" dirty="0" smtClean="0"/>
              <a:t>للمتدربين توثيق </a:t>
            </a:r>
            <a:r>
              <a:rPr lang="ar-SA" dirty="0"/>
              <a:t>التدريب عن بعد من خلال الصور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62877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u="sng" dirty="0">
                <a:solidFill>
                  <a:srgbClr val="C00000"/>
                </a:solidFill>
              </a:rPr>
              <a:t>الخطوات الإجرائية لتطبيق المشروع 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ar-SA" b="1" dirty="0"/>
              <a:t>موافقة </a:t>
            </a:r>
            <a:r>
              <a:rPr lang="ar-SA" b="1" dirty="0">
                <a:solidFill>
                  <a:srgbClr val="C00000"/>
                </a:solidFill>
              </a:rPr>
              <a:t>مدير التدريب والابتعاث </a:t>
            </a:r>
            <a:r>
              <a:rPr lang="ar-SA" b="1" dirty="0"/>
              <a:t>على استحداث قسم التدريب عن </a:t>
            </a:r>
            <a:r>
              <a:rPr lang="ar-SA" b="1" dirty="0" smtClean="0"/>
              <a:t>بعد .</a:t>
            </a:r>
            <a:endParaRPr lang="en-US" b="1" dirty="0"/>
          </a:p>
          <a:p>
            <a:r>
              <a:rPr lang="ar-SA" b="1" dirty="0"/>
              <a:t>توفير مقر واستديو مجهز للتدريب عن </a:t>
            </a:r>
            <a:r>
              <a:rPr lang="ar-SA" b="1" dirty="0" smtClean="0"/>
              <a:t>بعد .</a:t>
            </a:r>
            <a:endParaRPr lang="en-US" b="1" dirty="0"/>
          </a:p>
          <a:p>
            <a:r>
              <a:rPr lang="ar-SA" b="1" dirty="0"/>
              <a:t>تكوين فريق عمل لقسم التدريب عن </a:t>
            </a:r>
            <a:r>
              <a:rPr lang="ar-SA" b="1" dirty="0" smtClean="0"/>
              <a:t>بعد .</a:t>
            </a:r>
            <a:endParaRPr lang="en-US" b="1" dirty="0"/>
          </a:p>
          <a:p>
            <a:r>
              <a:rPr lang="ar-SA" b="1" dirty="0"/>
              <a:t>حجز اشتراك سنوي في احد مواقع وبرامج الفصول الافتراضية المناسبة </a:t>
            </a:r>
            <a:r>
              <a:rPr lang="ar-SA" b="1" dirty="0" smtClean="0"/>
              <a:t>.</a:t>
            </a:r>
            <a:endParaRPr lang="en-US" b="1" dirty="0"/>
          </a:p>
          <a:p>
            <a:r>
              <a:rPr lang="ar-SA" b="1" dirty="0"/>
              <a:t>توفير التجهيزات التقنية لاستديو البث المباشر من شبكة إنترنت عالية </a:t>
            </a:r>
            <a:r>
              <a:rPr lang="ar-SA" b="1" dirty="0" smtClean="0"/>
              <a:t>السرعة وجهاز حاسوبي ، وكاميرا </a:t>
            </a:r>
            <a:r>
              <a:rPr lang="ar-SA" b="1" dirty="0"/>
              <a:t>عالية الدقة واضاءة مناسبة </a:t>
            </a:r>
            <a:r>
              <a:rPr lang="ar-SA" b="1" dirty="0" smtClean="0"/>
              <a:t>.</a:t>
            </a:r>
            <a:endParaRPr lang="en-US" b="1" dirty="0"/>
          </a:p>
          <a:p>
            <a:r>
              <a:rPr lang="ar-SA" b="1" dirty="0"/>
              <a:t>بناء ادلة  للمدرب والمتدرب والمنسق في المدرسة</a:t>
            </a:r>
          </a:p>
        </p:txBody>
      </p:sp>
    </p:spTree>
    <p:extLst>
      <p:ext uri="{BB962C8B-B14F-4D97-AF65-F5344CB8AC3E}">
        <p14:creationId xmlns:p14="http://schemas.microsoft.com/office/powerpoint/2010/main" xmlns="" val="386022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u="sng" dirty="0" smtClean="0">
                <a:solidFill>
                  <a:srgbClr val="C00000"/>
                </a:solidFill>
              </a:rPr>
              <a:t>تابع الخطوات الاجرائية لتطبيق المشروع</a:t>
            </a:r>
            <a:endParaRPr lang="ar-SA" b="1" u="sng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844824"/>
            <a:ext cx="8568952" cy="4525963"/>
          </a:xfrm>
        </p:spPr>
        <p:txBody>
          <a:bodyPr/>
          <a:lstStyle/>
          <a:p>
            <a:r>
              <a:rPr lang="ar-SA" b="1" dirty="0"/>
              <a:t>تدريب المدربين واعدادهم وتأهيلهم للتدريب عن </a:t>
            </a:r>
            <a:r>
              <a:rPr lang="ar-SA" b="1" dirty="0" smtClean="0"/>
              <a:t>بعد .</a:t>
            </a:r>
            <a:endParaRPr lang="en-US" b="1" dirty="0"/>
          </a:p>
          <a:p>
            <a:r>
              <a:rPr lang="ar-SA" b="1" dirty="0"/>
              <a:t>تحديد المدارس المشاركة في التدريب عن بعد </a:t>
            </a:r>
            <a:r>
              <a:rPr lang="ar-SA" b="1" dirty="0" smtClean="0"/>
              <a:t>وترشيح </a:t>
            </a:r>
            <a:r>
              <a:rPr lang="ar-SA" b="1" dirty="0"/>
              <a:t>منسقي التدريب عن بعد في المدارس </a:t>
            </a:r>
            <a:r>
              <a:rPr lang="ar-SA" sz="2800" b="1" dirty="0" smtClean="0"/>
              <a:t>(</a:t>
            </a:r>
            <a:r>
              <a:rPr lang="ar-SA" sz="2800" b="1" dirty="0" smtClean="0">
                <a:solidFill>
                  <a:srgbClr val="C00000"/>
                </a:solidFill>
              </a:rPr>
              <a:t>امناء المصادر</a:t>
            </a:r>
            <a:r>
              <a:rPr lang="ar-SA" sz="2800" b="1" dirty="0" smtClean="0"/>
              <a:t>)</a:t>
            </a:r>
            <a:r>
              <a:rPr lang="ar-SA" b="1" dirty="0"/>
              <a:t> وتدريبهم على الاتصال والتواصل مع مركز التدريب عن </a:t>
            </a:r>
            <a:r>
              <a:rPr lang="ar-SA" b="1" dirty="0" smtClean="0"/>
              <a:t>بعد .</a:t>
            </a:r>
            <a:endParaRPr lang="en-US" b="1" dirty="0"/>
          </a:p>
          <a:p>
            <a:r>
              <a:rPr lang="ar-SA" b="1" dirty="0"/>
              <a:t>تحديد الاحتياجات </a:t>
            </a:r>
            <a:r>
              <a:rPr lang="ar-SA" b="1" dirty="0" smtClean="0"/>
              <a:t>التدريبية .</a:t>
            </a:r>
            <a:endParaRPr lang="en-US" b="1" dirty="0"/>
          </a:p>
          <a:p>
            <a:r>
              <a:rPr lang="ar-SA" b="1" dirty="0"/>
              <a:t>إعداد خطة التدريب عن </a:t>
            </a:r>
            <a:r>
              <a:rPr lang="ar-SA" b="1" dirty="0" smtClean="0"/>
              <a:t>بعد .</a:t>
            </a:r>
            <a:endParaRPr lang="en-US" b="1" dirty="0"/>
          </a:p>
          <a:p>
            <a:r>
              <a:rPr lang="ar-SA" b="1" dirty="0"/>
              <a:t>تدشين انطلاق مشروع التدريب عن بعد </a:t>
            </a:r>
            <a:r>
              <a:rPr lang="ar-SA" b="1" dirty="0" smtClean="0"/>
              <a:t>.</a:t>
            </a:r>
            <a:endParaRPr lang="en-US" b="1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63141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جسم مشطوف الحواف 5"/>
          <p:cNvSpPr/>
          <p:nvPr/>
        </p:nvSpPr>
        <p:spPr>
          <a:xfrm>
            <a:off x="755576" y="1844824"/>
            <a:ext cx="7560840" cy="4020691"/>
          </a:xfrm>
          <a:prstGeom prst="bevel">
            <a:avLst>
              <a:gd name="adj" fmla="val 5641"/>
            </a:avLst>
          </a:prstGeom>
          <a:blipFill dpi="0" rotWithShape="1">
            <a:blip r:embed="rId2">
              <a:alphaModFix amt="34000"/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2198984"/>
            <a:ext cx="4193952" cy="331236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1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ar-SA" sz="3600" b="1" dirty="0" smtClean="0"/>
              <a:t>تقديم اخوكم ومحبكم دوما </a:t>
            </a:r>
          </a:p>
          <a:p>
            <a:pPr marL="0" indent="0">
              <a:buNone/>
            </a:pPr>
            <a:endParaRPr lang="ar-SA" sz="1050" b="1" dirty="0" smtClean="0"/>
          </a:p>
          <a:p>
            <a:pPr marL="0" indent="0">
              <a:buNone/>
            </a:pPr>
            <a:r>
              <a:rPr lang="ar-SA" sz="3600" b="1" dirty="0" smtClean="0"/>
              <a:t>مشرف التدريب والابتعاث</a:t>
            </a:r>
          </a:p>
          <a:p>
            <a:pPr marL="0" indent="0">
              <a:buNone/>
            </a:pPr>
            <a:endParaRPr lang="ar-SA" sz="1200" b="1" dirty="0"/>
          </a:p>
          <a:p>
            <a:pPr marL="0" indent="0" algn="ctr">
              <a:buNone/>
            </a:pPr>
            <a:r>
              <a:rPr lang="ar-SA" sz="3600" b="1" dirty="0" smtClean="0"/>
              <a:t>خالد فهد الحربي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/>
          </a:p>
        </p:txBody>
      </p:sp>
      <p:sp>
        <p:nvSpPr>
          <p:cNvPr id="7" name="مربع نص 6"/>
          <p:cNvSpPr txBox="1"/>
          <p:nvPr/>
        </p:nvSpPr>
        <p:spPr>
          <a:xfrm>
            <a:off x="2267922" y="908720"/>
            <a:ext cx="511239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b="1" dirty="0" smtClean="0">
                <a:solidFill>
                  <a:srgbClr val="C00000"/>
                </a:solidFill>
              </a:rPr>
              <a:t>تم بحمد الله تعالى وشكرا لكم</a:t>
            </a:r>
            <a:endParaRPr lang="ar-SA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601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1143000"/>
          </a:xfrm>
        </p:spPr>
        <p:txBody>
          <a:bodyPr/>
          <a:lstStyle/>
          <a:p>
            <a:r>
              <a:rPr lang="ar-SA" b="1" u="sng" dirty="0" smtClean="0">
                <a:solidFill>
                  <a:srgbClr val="FF0000"/>
                </a:solidFill>
              </a:rPr>
              <a:t>التعريف بالمشروع</a:t>
            </a:r>
            <a:endParaRPr lang="ar-SA" b="1" u="sng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314096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ar-SA" sz="3600" b="1" dirty="0" smtClean="0"/>
              <a:t>مشروع </a:t>
            </a:r>
            <a:r>
              <a:rPr lang="ar-SA" sz="3600" b="1" dirty="0"/>
              <a:t>التدريب عن بعد هو مشروع طموح يسعى الى دمج التقنية في التدريب ليساهم في تحقيق اهداف التطوير المهني </a:t>
            </a:r>
            <a:r>
              <a:rPr lang="ar-SA" sz="3600" b="1" dirty="0" smtClean="0"/>
              <a:t>للمعلمين .</a:t>
            </a:r>
            <a:endParaRPr lang="en-US" sz="3600" b="1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07718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 smtClean="0">
                <a:solidFill>
                  <a:srgbClr val="FF0000"/>
                </a:solidFill>
              </a:rPr>
              <a:t>أهداف المشروع</a:t>
            </a:r>
            <a:endParaRPr lang="ar-SA" b="1" u="sng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ar-SA" dirty="0"/>
              <a:t>دمج التقنية في التدريب من خلال مركز التدريب عن بعد لتنفيذ البرامج التدريبية عن بعد لمدارس المنطقة </a:t>
            </a:r>
            <a:r>
              <a:rPr lang="ar-SA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ar-SA" dirty="0"/>
              <a:t>حل الكثير من مشكلات التدريب التربوي من خلال استحداث مسار التدريب عن بعد </a:t>
            </a:r>
            <a:r>
              <a:rPr lang="ar-SA" dirty="0" smtClean="0"/>
              <a:t>ومن ابرزها اختصار حاجز الزمان والمكان .</a:t>
            </a:r>
          </a:p>
          <a:p>
            <a:pPr marL="514350" indent="-514350">
              <a:buFont typeface="+mj-lt"/>
              <a:buAutoNum type="arabicPeriod"/>
            </a:pP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توطين التدريب داخل المدارس من خلال التدريب عن بعد.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13919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 smtClean="0">
                <a:solidFill>
                  <a:srgbClr val="C00000"/>
                </a:solidFill>
              </a:rPr>
              <a:t>وسائل تنفيذ المشروع</a:t>
            </a:r>
            <a:endParaRPr lang="ar-SA" b="1" u="sng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1- </a:t>
            </a:r>
            <a:r>
              <a:rPr lang="ar-SA" b="1" dirty="0" smtClean="0"/>
              <a:t>مقر </a:t>
            </a:r>
            <a:r>
              <a:rPr lang="ar-SA" b="1" dirty="0"/>
              <a:t>مركز التدريب عن بعد في مركز التدريب</a:t>
            </a:r>
            <a:r>
              <a:rPr lang="ar-SA" dirty="0"/>
              <a:t> 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1547664" y="2276872"/>
            <a:ext cx="5544616" cy="39604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rgbClr val="FF0000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4427984" y="2492896"/>
            <a:ext cx="2534715" cy="17641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accent1">
                    <a:lumMod val="50000"/>
                  </a:schemeClr>
                </a:solidFill>
              </a:rPr>
              <a:t>مكتب مشروع التدريب عن بعد</a:t>
            </a:r>
            <a:endParaRPr lang="ar-SA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691680" y="2481447"/>
            <a:ext cx="2628292" cy="17756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استديو البث المباشر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1691680" y="4257092"/>
            <a:ext cx="5271019" cy="18362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solidFill>
                  <a:schemeClr val="tx1"/>
                </a:solidFill>
              </a:rPr>
              <a:t>مكتب موظف الدعم الفني واستراحة المدرب والمكتبة الرقمية</a:t>
            </a:r>
            <a:endParaRPr lang="ar-SA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499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229600" cy="1143000"/>
          </a:xfrm>
        </p:spPr>
        <p:txBody>
          <a:bodyPr/>
          <a:lstStyle/>
          <a:p>
            <a:r>
              <a:rPr lang="ar-SA" b="1" u="sng" dirty="0">
                <a:solidFill>
                  <a:srgbClr val="C00000"/>
                </a:solidFill>
              </a:rPr>
              <a:t>تجهيز </a:t>
            </a:r>
            <a:r>
              <a:rPr lang="ar-SA" b="1" u="sng" dirty="0" smtClean="0">
                <a:solidFill>
                  <a:srgbClr val="C00000"/>
                </a:solidFill>
              </a:rPr>
              <a:t>استديو </a:t>
            </a:r>
            <a:r>
              <a:rPr lang="ar-SA" b="1" u="sng" dirty="0">
                <a:solidFill>
                  <a:srgbClr val="C00000"/>
                </a:solidFill>
              </a:rPr>
              <a:t>البث المباشر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23706" y="2172258"/>
            <a:ext cx="5096587" cy="3381847"/>
          </a:xfrm>
        </p:spPr>
      </p:pic>
    </p:spTree>
    <p:extLst>
      <p:ext uri="{BB962C8B-B14F-4D97-AF65-F5344CB8AC3E}">
        <p14:creationId xmlns:p14="http://schemas.microsoft.com/office/powerpoint/2010/main" xmlns="" val="210669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427984" y="1484784"/>
            <a:ext cx="4269160" cy="4392488"/>
          </a:xfrm>
        </p:spPr>
        <p:txBody>
          <a:bodyPr>
            <a:noAutofit/>
          </a:bodyPr>
          <a:lstStyle/>
          <a:p>
            <a:pPr algn="r"/>
            <a:r>
              <a:rPr lang="en-US" sz="4000" dirty="0" smtClean="0">
                <a:solidFill>
                  <a:srgbClr val="FF0000"/>
                </a:solidFill>
              </a:rPr>
              <a:t/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4000" dirty="0"/>
              <a:t/>
            </a:r>
            <a:br>
              <a:rPr lang="en-US" sz="4000" dirty="0"/>
            </a:br>
            <a:r>
              <a:rPr lang="ar-SA" sz="3600" dirty="0" smtClean="0"/>
              <a:t>1- الموقع </a:t>
            </a:r>
            <a:r>
              <a:rPr lang="ar-SA" sz="3600" dirty="0"/>
              <a:t>الالكتروني </a:t>
            </a:r>
            <a:r>
              <a:rPr lang="ar-SA" sz="3600" dirty="0" smtClean="0"/>
              <a:t>       للفصول الافتراضية . </a:t>
            </a:r>
            <a:br>
              <a:rPr lang="ar-SA" sz="3600" dirty="0" smtClean="0"/>
            </a:br>
            <a:r>
              <a:rPr lang="ar-SA" sz="3600" dirty="0" smtClean="0"/>
              <a:t>2- تقنيات </a:t>
            </a:r>
            <a:r>
              <a:rPr lang="ar-SA" sz="3600" dirty="0"/>
              <a:t>التدريب عن بعد </a:t>
            </a:r>
            <a:r>
              <a:rPr lang="ar-SA" sz="3600" dirty="0" smtClean="0"/>
              <a:t>.</a:t>
            </a:r>
            <a:br>
              <a:rPr lang="ar-SA" sz="3600" dirty="0" smtClean="0"/>
            </a:br>
            <a:r>
              <a:rPr lang="ar-SA" sz="3600" dirty="0" smtClean="0"/>
              <a:t>3- تقنيات </a:t>
            </a:r>
            <a:r>
              <a:rPr lang="ar-SA" sz="3600" dirty="0"/>
              <a:t>الدعم الفني </a:t>
            </a:r>
            <a:r>
              <a:rPr lang="ar-SA" sz="3600" dirty="0" smtClean="0"/>
              <a:t>.</a:t>
            </a:r>
            <a:br>
              <a:rPr lang="ar-SA" sz="3600" dirty="0" smtClean="0"/>
            </a:br>
            <a:r>
              <a:rPr lang="ar-SA" sz="3600" dirty="0" smtClean="0"/>
              <a:t>4- منتدى متخصص .</a:t>
            </a:r>
            <a:br>
              <a:rPr lang="ar-SA" sz="3600" dirty="0" smtClean="0"/>
            </a:br>
            <a:r>
              <a:rPr lang="ar-SA" sz="3600" dirty="0" smtClean="0"/>
              <a:t>5- شبكات </a:t>
            </a:r>
            <a:r>
              <a:rPr lang="ar-SA" sz="3600" dirty="0"/>
              <a:t>التواصل </a:t>
            </a:r>
            <a:r>
              <a:rPr lang="ar-SA" sz="3600" dirty="0" smtClean="0"/>
              <a:t>الاجتماعي .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ar-SA" sz="4000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2924944"/>
            <a:ext cx="3496163" cy="2896004"/>
          </a:xfrm>
        </p:spPr>
      </p:pic>
      <p:sp>
        <p:nvSpPr>
          <p:cNvPr id="5" name="مربع نص 4"/>
          <p:cNvSpPr txBox="1"/>
          <p:nvPr/>
        </p:nvSpPr>
        <p:spPr>
          <a:xfrm>
            <a:off x="2429520" y="764704"/>
            <a:ext cx="554461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b="1" u="sng" dirty="0" smtClean="0">
                <a:solidFill>
                  <a:srgbClr val="C00000"/>
                </a:solidFill>
              </a:rPr>
              <a:t>نظام إدارة التدريب عن بعد ويشمل :</a:t>
            </a:r>
            <a:endParaRPr lang="ar-SA" sz="3600" b="1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207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1560" y="1484784"/>
            <a:ext cx="8229600" cy="1143000"/>
          </a:xfrm>
        </p:spPr>
        <p:txBody>
          <a:bodyPr/>
          <a:lstStyle/>
          <a:p>
            <a:r>
              <a:rPr lang="ar-SA" b="1" u="sng" dirty="0" smtClean="0">
                <a:solidFill>
                  <a:srgbClr val="C00000"/>
                </a:solidFill>
              </a:rPr>
              <a:t>فريق العمل في قسم التدريب عن بعد </a:t>
            </a:r>
            <a:endParaRPr lang="ar-SA" b="1" u="sng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263691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ar-SA" sz="3600" b="1" dirty="0"/>
              <a:t>1</a:t>
            </a:r>
            <a:r>
              <a:rPr lang="ar-SA" sz="3600" b="1" dirty="0" smtClean="0"/>
              <a:t>- رئيس قسم التدريب بعد .</a:t>
            </a:r>
          </a:p>
          <a:p>
            <a:pPr marL="0" indent="0">
              <a:buNone/>
            </a:pPr>
            <a:r>
              <a:rPr lang="ar-SA" sz="3600" b="1" dirty="0"/>
              <a:t>2</a:t>
            </a:r>
            <a:r>
              <a:rPr lang="ar-SA" sz="3600" b="1" dirty="0" smtClean="0"/>
              <a:t>- مسؤول الدعم الفني في مركز التدريب عن بعد .</a:t>
            </a:r>
          </a:p>
          <a:p>
            <a:pPr marL="0" indent="0">
              <a:buNone/>
            </a:pPr>
            <a:r>
              <a:rPr lang="ar-SA" sz="3600" b="1" dirty="0" smtClean="0"/>
              <a:t>3- منسق التدريب عن بعد في المدرسة </a:t>
            </a:r>
            <a:r>
              <a:rPr lang="ar-SA" b="1" dirty="0" smtClean="0">
                <a:solidFill>
                  <a:srgbClr val="C00000"/>
                </a:solidFill>
              </a:rPr>
              <a:t>(امين مصادر التعلم)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48998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b="1" u="sng" dirty="0">
                <a:solidFill>
                  <a:srgbClr val="C00000"/>
                </a:solidFill>
              </a:rPr>
              <a:t>مكونات منظمة التدريب عن </a:t>
            </a:r>
            <a:r>
              <a:rPr lang="ar-SA" b="1" u="sng" dirty="0" smtClean="0">
                <a:solidFill>
                  <a:srgbClr val="C00000"/>
                </a:solidFill>
              </a:rPr>
              <a:t>بعد</a:t>
            </a:r>
            <a:endParaRPr lang="ar-SA" b="1" u="sng" dirty="0">
              <a:solidFill>
                <a:srgbClr val="C00000"/>
              </a:solidFill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7837691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09533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600" b="1" u="sng" dirty="0">
                <a:solidFill>
                  <a:srgbClr val="C00000"/>
                </a:solidFill>
              </a:rPr>
              <a:t>مهام </a:t>
            </a:r>
            <a:r>
              <a:rPr lang="ar-SA" sz="3600" b="1" u="sng" dirty="0" smtClean="0">
                <a:solidFill>
                  <a:srgbClr val="C00000"/>
                </a:solidFill>
              </a:rPr>
              <a:t>المدرب والدعم الفني </a:t>
            </a:r>
            <a:r>
              <a:rPr lang="ar-SA" sz="3600" b="1" u="sng" dirty="0">
                <a:solidFill>
                  <a:srgbClr val="C00000"/>
                </a:solidFill>
              </a:rPr>
              <a:t>في التدريب عن </a:t>
            </a:r>
            <a:r>
              <a:rPr lang="ar-SA" sz="3600" b="1" u="sng" dirty="0" smtClean="0">
                <a:solidFill>
                  <a:srgbClr val="C00000"/>
                </a:solidFill>
              </a:rPr>
              <a:t>بعد</a:t>
            </a:r>
            <a:r>
              <a:rPr lang="en-US" sz="3600" b="1" u="sng" dirty="0" smtClean="0">
                <a:solidFill>
                  <a:srgbClr val="C00000"/>
                </a:solidFill>
              </a:rPr>
              <a:t> </a:t>
            </a:r>
            <a:endParaRPr lang="ar-SA" sz="3600" b="1" u="sng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ar-SA" b="1" u="sng" dirty="0">
                <a:solidFill>
                  <a:srgbClr val="C00000"/>
                </a:solidFill>
              </a:rPr>
              <a:t>قبل </a:t>
            </a:r>
            <a:r>
              <a:rPr lang="ar-SA" b="1" u="sng" dirty="0" smtClean="0">
                <a:solidFill>
                  <a:srgbClr val="C00000"/>
                </a:solidFill>
              </a:rPr>
              <a:t>التدريب عن بعد :</a:t>
            </a:r>
            <a:r>
              <a:rPr lang="ar-SA" dirty="0"/>
              <a:t> تسليم مفردات البرنامج التدريبية تسليم ملف </a:t>
            </a:r>
            <a:r>
              <a:rPr lang="ar-SA" dirty="0" smtClean="0"/>
              <a:t>الانشطة .</a:t>
            </a:r>
          </a:p>
          <a:p>
            <a:endParaRPr lang="en-US" sz="1500" dirty="0"/>
          </a:p>
          <a:p>
            <a:r>
              <a:rPr lang="ar-SA" b="1" u="sng" dirty="0">
                <a:solidFill>
                  <a:srgbClr val="C00000"/>
                </a:solidFill>
              </a:rPr>
              <a:t>اثناء التدريب </a:t>
            </a:r>
            <a:r>
              <a:rPr lang="ar-SA" b="1" u="sng" dirty="0" smtClean="0">
                <a:solidFill>
                  <a:srgbClr val="C00000"/>
                </a:solidFill>
              </a:rPr>
              <a:t>عن بعد: </a:t>
            </a:r>
            <a:r>
              <a:rPr lang="ar-SA" dirty="0"/>
              <a:t>الحضور لوحدة التدريب عن بعد قبل بداية البرنامج ب 15 دقيقة على </a:t>
            </a:r>
            <a:r>
              <a:rPr lang="ar-SA" dirty="0" smtClean="0"/>
              <a:t>الأقل ، اختبار </a:t>
            </a:r>
            <a:r>
              <a:rPr lang="ar-SA" dirty="0"/>
              <a:t>أجهزة الاتصال والتأكد من توفر المحتوى الإلكتروني </a:t>
            </a:r>
            <a:r>
              <a:rPr lang="ar-SA" dirty="0" smtClean="0"/>
              <a:t>لممارسة </a:t>
            </a:r>
            <a:r>
              <a:rPr lang="ar-SA" dirty="0"/>
              <a:t>التدريب عن </a:t>
            </a:r>
            <a:r>
              <a:rPr lang="ar-SA" dirty="0" smtClean="0"/>
              <a:t>بعد.</a:t>
            </a:r>
          </a:p>
          <a:p>
            <a:endParaRPr lang="en-US" sz="1500" dirty="0"/>
          </a:p>
          <a:p>
            <a:r>
              <a:rPr lang="ar-SA" b="1" u="sng" dirty="0">
                <a:solidFill>
                  <a:srgbClr val="C00000"/>
                </a:solidFill>
              </a:rPr>
              <a:t>بعد التدريب ع</a:t>
            </a:r>
            <a:r>
              <a:rPr lang="ar-SA" b="1" u="sng" dirty="0" smtClean="0">
                <a:solidFill>
                  <a:srgbClr val="C00000"/>
                </a:solidFill>
              </a:rPr>
              <a:t>ن بعد: </a:t>
            </a:r>
            <a:r>
              <a:rPr lang="ar-SA" dirty="0"/>
              <a:t>متابعة البريد الإلكتروني للمدرب ومجموعات </a:t>
            </a:r>
            <a:r>
              <a:rPr lang="ar-SA" dirty="0" err="1"/>
              <a:t>الواتساب</a:t>
            </a:r>
            <a:r>
              <a:rPr lang="ar-SA" dirty="0"/>
              <a:t> الخاصة بالبرنامج التدريبي للإجابة على أسئلة المتدربين تقييم مشاريع </a:t>
            </a:r>
            <a:r>
              <a:rPr lang="ar-SA" dirty="0" smtClean="0"/>
              <a:t>المتدربين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99236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297</Words>
  <Application>Microsoft Office PowerPoint</Application>
  <PresentationFormat>عرض على الشاشة (3:4)‏</PresentationFormat>
  <Paragraphs>55</Paragraphs>
  <Slides>13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نسق Office</vt:lpstr>
      <vt:lpstr>   مشروع  التدريب عن بعد   إدارة التدريب والابتعاث  الادارة العامة للتعليم بمنطقة المدينة المنورة  تقديم / خالد فهد الحربي  ١٤٣٦ / ١٤٣٧هـ </vt:lpstr>
      <vt:lpstr>التعريف بالمشروع</vt:lpstr>
      <vt:lpstr>أهداف المشروع</vt:lpstr>
      <vt:lpstr>وسائل تنفيذ المشروع</vt:lpstr>
      <vt:lpstr>تجهيز استديو البث المباشر</vt:lpstr>
      <vt:lpstr>  1- الموقع الالكتروني        للفصول الافتراضية .  2- تقنيات التدريب عن بعد . 3- تقنيات الدعم الفني . 4- منتدى متخصص . 5- شبكات التواصل الاجتماعي .  </vt:lpstr>
      <vt:lpstr>فريق العمل في قسم التدريب عن بعد </vt:lpstr>
      <vt:lpstr>مكونات منظمة التدريب عن بعد</vt:lpstr>
      <vt:lpstr>مهام المدرب والدعم الفني في التدريب عن بعد </vt:lpstr>
      <vt:lpstr>مهام المنسق في المدرسة في التدريب عن بعد  ( امين مصادر التعلم )</vt:lpstr>
      <vt:lpstr>الخطوات الإجرائية لتطبيق المشروع </vt:lpstr>
      <vt:lpstr>تابع الخطوات الاجرائية لتطبيق المشروع</vt:lpstr>
      <vt:lpstr>الشريحة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lenovo</dc:creator>
  <cp:lastModifiedBy>TOSHIBA</cp:lastModifiedBy>
  <cp:revision>14</cp:revision>
  <dcterms:created xsi:type="dcterms:W3CDTF">2015-05-18T02:02:23Z</dcterms:created>
  <dcterms:modified xsi:type="dcterms:W3CDTF">2015-12-16T22:36:23Z</dcterms:modified>
</cp:coreProperties>
</file>