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</p:sldMasterIdLst>
  <p:sldIdLst>
    <p:sldId id="258" r:id="rId6"/>
    <p:sldId id="259" r:id="rId7"/>
    <p:sldId id="260" r:id="rId8"/>
    <p:sldId id="261" r:id="rId9"/>
    <p:sldId id="262" r:id="rId1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C43CB-B0B7-4144-9BA9-3BDB2124B2D2}" type="datetimeFigureOut">
              <a:rPr lang="ar-SA" smtClean="0"/>
              <a:t>3/27/1438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44B6D-8FCD-4ABF-88AA-AD79CD96C9D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283890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C43CB-B0B7-4144-9BA9-3BDB2124B2D2}" type="datetimeFigureOut">
              <a:rPr lang="ar-SA" smtClean="0"/>
              <a:t>3/27/1438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44B6D-8FCD-4ABF-88AA-AD79CD96C9D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460329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C43CB-B0B7-4144-9BA9-3BDB2124B2D2}" type="datetimeFigureOut">
              <a:rPr lang="ar-SA" smtClean="0"/>
              <a:t>3/27/1438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44B6D-8FCD-4ABF-88AA-AD79CD96C9D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39473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5984F-6E18-4ADA-8B61-21EE09D43911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3/27/1438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FBEB3-CEE1-4AF6-9CC5-228F15225943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73608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5984F-6E18-4ADA-8B61-21EE09D43911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3/27/1438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FBEB3-CEE1-4AF6-9CC5-228F15225943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83131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5984F-6E18-4ADA-8B61-21EE09D43911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3/27/1438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FBEB3-CEE1-4AF6-9CC5-228F15225943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92634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5984F-6E18-4ADA-8B61-21EE09D43911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3/27/1438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FBEB3-CEE1-4AF6-9CC5-228F15225943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56868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5984F-6E18-4ADA-8B61-21EE09D43911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3/27/1438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FBEB3-CEE1-4AF6-9CC5-228F15225943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11437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5984F-6E18-4ADA-8B61-21EE09D43911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3/27/1438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FBEB3-CEE1-4AF6-9CC5-228F15225943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110231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5984F-6E18-4ADA-8B61-21EE09D43911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3/27/1438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FBEB3-CEE1-4AF6-9CC5-228F15225943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9533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5984F-6E18-4ADA-8B61-21EE09D43911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3/27/1438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FBEB3-CEE1-4AF6-9CC5-228F15225943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4049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C43CB-B0B7-4144-9BA9-3BDB2124B2D2}" type="datetimeFigureOut">
              <a:rPr lang="ar-SA" smtClean="0"/>
              <a:t>3/27/1438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44B6D-8FCD-4ABF-88AA-AD79CD96C9D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4234556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5984F-6E18-4ADA-8B61-21EE09D43911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3/27/1438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FBEB3-CEE1-4AF6-9CC5-228F15225943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04304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5984F-6E18-4ADA-8B61-21EE09D43911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3/27/1438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FBEB3-CEE1-4AF6-9CC5-228F15225943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83194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5984F-6E18-4ADA-8B61-21EE09D43911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3/27/1438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FBEB3-CEE1-4AF6-9CC5-228F15225943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137436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5984F-6E18-4ADA-8B61-21EE09D43911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3/27/1438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FBEB3-CEE1-4AF6-9CC5-228F15225943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592075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5984F-6E18-4ADA-8B61-21EE09D43911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3/27/1438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FBEB3-CEE1-4AF6-9CC5-228F15225943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839274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5984F-6E18-4ADA-8B61-21EE09D43911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3/27/1438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FBEB3-CEE1-4AF6-9CC5-228F15225943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338259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5984F-6E18-4ADA-8B61-21EE09D43911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3/27/1438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FBEB3-CEE1-4AF6-9CC5-228F15225943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791044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5984F-6E18-4ADA-8B61-21EE09D43911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3/27/1438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FBEB3-CEE1-4AF6-9CC5-228F15225943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562211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5984F-6E18-4ADA-8B61-21EE09D43911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3/27/1438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FBEB3-CEE1-4AF6-9CC5-228F15225943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18605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5984F-6E18-4ADA-8B61-21EE09D43911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3/27/1438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FBEB3-CEE1-4AF6-9CC5-228F15225943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1669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C43CB-B0B7-4144-9BA9-3BDB2124B2D2}" type="datetimeFigureOut">
              <a:rPr lang="ar-SA" smtClean="0"/>
              <a:t>3/27/1438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44B6D-8FCD-4ABF-88AA-AD79CD96C9D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45269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5984F-6E18-4ADA-8B61-21EE09D43911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3/27/1438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FBEB3-CEE1-4AF6-9CC5-228F15225943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83069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5984F-6E18-4ADA-8B61-21EE09D43911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3/27/1438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FBEB3-CEE1-4AF6-9CC5-228F15225943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726133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5984F-6E18-4ADA-8B61-21EE09D43911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3/27/1438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FBEB3-CEE1-4AF6-9CC5-228F15225943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826781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5984F-6E18-4ADA-8B61-21EE09D43911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3/27/1438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FBEB3-CEE1-4AF6-9CC5-228F15225943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286830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5984F-6E18-4ADA-8B61-21EE09D43911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3/27/1438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FBEB3-CEE1-4AF6-9CC5-228F15225943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476767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5984F-6E18-4ADA-8B61-21EE09D43911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3/27/1438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FBEB3-CEE1-4AF6-9CC5-228F15225943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971792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5984F-6E18-4ADA-8B61-21EE09D43911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3/27/1438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FBEB3-CEE1-4AF6-9CC5-228F15225943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802080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5984F-6E18-4ADA-8B61-21EE09D43911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3/27/1438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FBEB3-CEE1-4AF6-9CC5-228F15225943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299207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5984F-6E18-4ADA-8B61-21EE09D43911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3/27/1438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FBEB3-CEE1-4AF6-9CC5-228F15225943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077375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5984F-6E18-4ADA-8B61-21EE09D43911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3/27/1438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FBEB3-CEE1-4AF6-9CC5-228F15225943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8384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C43CB-B0B7-4144-9BA9-3BDB2124B2D2}" type="datetimeFigureOut">
              <a:rPr lang="ar-SA" smtClean="0"/>
              <a:t>3/27/1438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44B6D-8FCD-4ABF-88AA-AD79CD96C9D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8443820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5984F-6E18-4ADA-8B61-21EE09D43911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3/27/1438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FBEB3-CEE1-4AF6-9CC5-228F15225943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093447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5984F-6E18-4ADA-8B61-21EE09D43911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3/27/1438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FBEB3-CEE1-4AF6-9CC5-228F15225943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617732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5984F-6E18-4ADA-8B61-21EE09D43911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3/27/1438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FBEB3-CEE1-4AF6-9CC5-228F15225943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768773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5984F-6E18-4ADA-8B61-21EE09D43911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3/27/1438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FBEB3-CEE1-4AF6-9CC5-228F15225943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847161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5984F-6E18-4ADA-8B61-21EE09D43911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3/27/1438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FBEB3-CEE1-4AF6-9CC5-228F15225943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800422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5984F-6E18-4ADA-8B61-21EE09D43911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3/27/1438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FBEB3-CEE1-4AF6-9CC5-228F15225943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683410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5984F-6E18-4ADA-8B61-21EE09D43911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3/27/1438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FBEB3-CEE1-4AF6-9CC5-228F15225943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465911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5984F-6E18-4ADA-8B61-21EE09D43911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3/27/1438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FBEB3-CEE1-4AF6-9CC5-228F15225943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048723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5984F-6E18-4ADA-8B61-21EE09D43911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3/27/1438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FBEB3-CEE1-4AF6-9CC5-228F15225943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907463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5984F-6E18-4ADA-8B61-21EE09D43911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3/27/1438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FBEB3-CEE1-4AF6-9CC5-228F15225943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4510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C43CB-B0B7-4144-9BA9-3BDB2124B2D2}" type="datetimeFigureOut">
              <a:rPr lang="ar-SA" smtClean="0"/>
              <a:t>3/27/1438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44B6D-8FCD-4ABF-88AA-AD79CD96C9D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80747777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5984F-6E18-4ADA-8B61-21EE09D43911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3/27/1438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FBEB3-CEE1-4AF6-9CC5-228F15225943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407963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5984F-6E18-4ADA-8B61-21EE09D43911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3/27/1438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FBEB3-CEE1-4AF6-9CC5-228F15225943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561833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5984F-6E18-4ADA-8B61-21EE09D43911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3/27/1438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FBEB3-CEE1-4AF6-9CC5-228F15225943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679111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5984F-6E18-4ADA-8B61-21EE09D43911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3/27/1438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FBEB3-CEE1-4AF6-9CC5-228F15225943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797239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5984F-6E18-4ADA-8B61-21EE09D43911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3/27/1438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FBEB3-CEE1-4AF6-9CC5-228F15225943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670722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5984F-6E18-4ADA-8B61-21EE09D43911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3/27/1438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FBEB3-CEE1-4AF6-9CC5-228F15225943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61955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C43CB-B0B7-4144-9BA9-3BDB2124B2D2}" type="datetimeFigureOut">
              <a:rPr lang="ar-SA" smtClean="0"/>
              <a:t>3/27/1438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44B6D-8FCD-4ABF-88AA-AD79CD96C9D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905962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C43CB-B0B7-4144-9BA9-3BDB2124B2D2}" type="datetimeFigureOut">
              <a:rPr lang="ar-SA" smtClean="0"/>
              <a:t>3/27/1438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44B6D-8FCD-4ABF-88AA-AD79CD96C9D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386036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C43CB-B0B7-4144-9BA9-3BDB2124B2D2}" type="datetimeFigureOut">
              <a:rPr lang="ar-SA" smtClean="0"/>
              <a:t>3/27/1438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44B6D-8FCD-4ABF-88AA-AD79CD96C9D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96988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C43CB-B0B7-4144-9BA9-3BDB2124B2D2}" type="datetimeFigureOut">
              <a:rPr lang="ar-SA" smtClean="0"/>
              <a:t>3/27/1438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44B6D-8FCD-4ABF-88AA-AD79CD96C9D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344617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6C43CB-B0B7-4144-9BA9-3BDB2124B2D2}" type="datetimeFigureOut">
              <a:rPr lang="ar-SA" smtClean="0"/>
              <a:t>3/27/1438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F44B6D-8FCD-4ABF-88AA-AD79CD96C9D7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8115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D5984F-6E18-4ADA-8B61-21EE09D43911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3/27/1438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BFBEB3-CEE1-4AF6-9CC5-228F15225943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29031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D5984F-6E18-4ADA-8B61-21EE09D43911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3/27/1438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BFBEB3-CEE1-4AF6-9CC5-228F15225943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92146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D5984F-6E18-4ADA-8B61-21EE09D43911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3/27/1438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BFBEB3-CEE1-4AF6-9CC5-228F15225943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5458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D5984F-6E18-4ADA-8B61-21EE09D43911}" type="datetimeFigureOut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3/27/1438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BFBEB3-CEE1-4AF6-9CC5-228F15225943}" type="slidenum">
              <a:rPr lang="ar-S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ar-S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8637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 rot="20125522">
            <a:off x="1501162" y="2944669"/>
            <a:ext cx="6149440" cy="76944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400" b="0" i="0" u="none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</a:rPr>
              <a:t>دراسة الوراثة الكمية لنبات الفول </a:t>
            </a:r>
            <a:endParaRPr kumimoji="0" lang="ar-SA" sz="4400" b="0" i="0" u="none" strike="noStrike" kern="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5692952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14282" y="428604"/>
            <a:ext cx="8615376" cy="501675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200" dirty="0">
                <a:solidFill>
                  <a:srgbClr val="C0504D">
                    <a:lumMod val="75000"/>
                  </a:srgbClr>
                </a:solidFill>
              </a:rPr>
              <a:t>طريقة العمل :</a:t>
            </a:r>
          </a:p>
          <a:p>
            <a:r>
              <a:rPr lang="ar-SA" sz="3200" dirty="0">
                <a:solidFill>
                  <a:srgbClr val="002060"/>
                </a:solidFill>
              </a:rPr>
              <a:t>تؤخذ عينة من بذور الفول </a:t>
            </a:r>
          </a:p>
          <a:p>
            <a:endParaRPr lang="ar-SA" sz="3200" dirty="0">
              <a:solidFill>
                <a:srgbClr val="002060"/>
              </a:solidFill>
            </a:endParaRPr>
          </a:p>
          <a:p>
            <a:r>
              <a:rPr lang="ar-SA" sz="3200" dirty="0">
                <a:solidFill>
                  <a:srgbClr val="002060"/>
                </a:solidFill>
              </a:rPr>
              <a:t>تقسم البذور إلى مجموعتين :</a:t>
            </a:r>
          </a:p>
          <a:p>
            <a:endParaRPr lang="ar-SA" sz="3200" dirty="0">
              <a:solidFill>
                <a:prstClr val="black"/>
              </a:solidFill>
            </a:endParaRPr>
          </a:p>
          <a:p>
            <a:r>
              <a:rPr lang="ar-SA" sz="3200" dirty="0">
                <a:solidFill>
                  <a:srgbClr val="8064A2">
                    <a:lumMod val="60000"/>
                    <a:lumOff val="40000"/>
                  </a:srgbClr>
                </a:solidFill>
              </a:rPr>
              <a:t>الأولى</a:t>
            </a:r>
            <a:r>
              <a:rPr lang="ar-SA" sz="3200" dirty="0">
                <a:solidFill>
                  <a:srgbClr val="C0504D"/>
                </a:solidFill>
              </a:rPr>
              <a:t> : </a:t>
            </a:r>
            <a:r>
              <a:rPr lang="ar-SA" sz="3200" dirty="0">
                <a:solidFill>
                  <a:prstClr val="black"/>
                </a:solidFill>
              </a:rPr>
              <a:t>توضع في أصص وتكون البذور فيها مزدحمة وغير منتظمة ( توزع بطريقة عشوائية ) .</a:t>
            </a:r>
          </a:p>
          <a:p>
            <a:endParaRPr lang="ar-SA" sz="3200" dirty="0">
              <a:solidFill>
                <a:prstClr val="black"/>
              </a:solidFill>
            </a:endParaRPr>
          </a:p>
          <a:p>
            <a:r>
              <a:rPr lang="ar-SA" sz="3200" dirty="0">
                <a:solidFill>
                  <a:srgbClr val="8064A2">
                    <a:lumMod val="60000"/>
                    <a:lumOff val="40000"/>
                  </a:srgbClr>
                </a:solidFill>
              </a:rPr>
              <a:t>الثانية : </a:t>
            </a:r>
            <a:r>
              <a:rPr lang="ar-SA" sz="3200" dirty="0">
                <a:solidFill>
                  <a:prstClr val="black"/>
                </a:solidFill>
              </a:rPr>
              <a:t>توضع البذور في أصص وتكون موزعة بطريقة منتظمة وغير مزدحمة . </a:t>
            </a:r>
            <a:endParaRPr lang="ar-SA" sz="3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70081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شكل بيضاوي 1"/>
          <p:cNvSpPr/>
          <p:nvPr/>
        </p:nvSpPr>
        <p:spPr>
          <a:xfrm>
            <a:off x="5357818" y="1928802"/>
            <a:ext cx="2571768" cy="228601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>
                <a:solidFill>
                  <a:prstClr val="white"/>
                </a:solidFill>
              </a:rPr>
              <a:t>0خخ</a:t>
            </a:r>
            <a:endParaRPr lang="ar-SA" dirty="0">
              <a:solidFill>
                <a:prstClr val="white"/>
              </a:solidFill>
            </a:endParaRPr>
          </a:p>
        </p:txBody>
      </p:sp>
      <p:sp>
        <p:nvSpPr>
          <p:cNvPr id="4" name="شكل بيضاوي 3"/>
          <p:cNvSpPr/>
          <p:nvPr/>
        </p:nvSpPr>
        <p:spPr>
          <a:xfrm>
            <a:off x="1928794" y="1928802"/>
            <a:ext cx="2643206" cy="242889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prstClr val="white"/>
              </a:solidFill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2214546" y="2571744"/>
            <a:ext cx="1819794" cy="1261884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000" dirty="0">
                <a:solidFill>
                  <a:prstClr val="black"/>
                </a:solidFill>
              </a:rPr>
              <a:t>  o     </a:t>
            </a:r>
            <a:r>
              <a:rPr lang="en-US" sz="2000" dirty="0" err="1">
                <a:solidFill>
                  <a:prstClr val="black"/>
                </a:solidFill>
              </a:rPr>
              <a:t>o</a:t>
            </a:r>
            <a:r>
              <a:rPr lang="en-US" sz="2000" dirty="0">
                <a:solidFill>
                  <a:prstClr val="black"/>
                </a:solidFill>
              </a:rPr>
              <a:t>      o      </a:t>
            </a:r>
            <a:r>
              <a:rPr lang="en-US" sz="2000" dirty="0" err="1">
                <a:solidFill>
                  <a:prstClr val="black"/>
                </a:solidFill>
              </a:rPr>
              <a:t>o</a:t>
            </a:r>
            <a:endParaRPr lang="en-US" sz="2000" dirty="0">
              <a:solidFill>
                <a:prstClr val="black"/>
              </a:solidFill>
            </a:endParaRPr>
          </a:p>
          <a:p>
            <a:endParaRPr lang="en-US" dirty="0">
              <a:solidFill>
                <a:prstClr val="black"/>
              </a:solidFill>
            </a:endParaRPr>
          </a:p>
          <a:p>
            <a:r>
              <a:rPr lang="en-US" sz="2000" dirty="0">
                <a:solidFill>
                  <a:prstClr val="black"/>
                </a:solidFill>
              </a:rPr>
              <a:t> o    </a:t>
            </a:r>
            <a:r>
              <a:rPr lang="en-US" sz="2000" dirty="0" err="1">
                <a:solidFill>
                  <a:prstClr val="black"/>
                </a:solidFill>
              </a:rPr>
              <a:t>o</a:t>
            </a:r>
            <a:r>
              <a:rPr lang="en-US" sz="2000" dirty="0">
                <a:solidFill>
                  <a:prstClr val="black"/>
                </a:solidFill>
              </a:rPr>
              <a:t>      o       </a:t>
            </a:r>
            <a:r>
              <a:rPr lang="en-US" sz="2000" dirty="0" err="1">
                <a:solidFill>
                  <a:prstClr val="black"/>
                </a:solidFill>
              </a:rPr>
              <a:t>o</a:t>
            </a:r>
            <a:endParaRPr lang="en-US" sz="2000" dirty="0">
              <a:solidFill>
                <a:prstClr val="black"/>
              </a:solidFill>
            </a:endParaRPr>
          </a:p>
          <a:p>
            <a:r>
              <a:rPr lang="en-US" dirty="0">
                <a:solidFill>
                  <a:prstClr val="black"/>
                </a:solidFill>
              </a:rPr>
              <a:t>  </a:t>
            </a:r>
            <a:endParaRPr lang="ar-SA" dirty="0">
              <a:solidFill>
                <a:prstClr val="black"/>
              </a:solidFill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5929322" y="2285992"/>
            <a:ext cx="1338893" cy="187743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000" dirty="0">
                <a:solidFill>
                  <a:prstClr val="black"/>
                </a:solidFill>
              </a:rPr>
              <a:t>  o    </a:t>
            </a:r>
          </a:p>
          <a:p>
            <a:r>
              <a:rPr lang="en-US" sz="2000" dirty="0">
                <a:solidFill>
                  <a:prstClr val="black"/>
                </a:solidFill>
              </a:rPr>
              <a:t> o      o      </a:t>
            </a:r>
            <a:r>
              <a:rPr lang="en-US" sz="2000" dirty="0" err="1">
                <a:solidFill>
                  <a:prstClr val="black"/>
                </a:solidFill>
              </a:rPr>
              <a:t>o</a:t>
            </a:r>
            <a:endParaRPr lang="en-US" sz="2000" dirty="0">
              <a:solidFill>
                <a:prstClr val="black"/>
              </a:solidFill>
            </a:endParaRPr>
          </a:p>
          <a:p>
            <a:endParaRPr lang="en-US" dirty="0">
              <a:solidFill>
                <a:prstClr val="black"/>
              </a:solidFill>
            </a:endParaRPr>
          </a:p>
          <a:p>
            <a:r>
              <a:rPr lang="en-US" sz="2000" dirty="0">
                <a:solidFill>
                  <a:prstClr val="black"/>
                </a:solidFill>
              </a:rPr>
              <a:t> o    </a:t>
            </a:r>
            <a:r>
              <a:rPr lang="en-US" sz="2000" dirty="0" err="1">
                <a:solidFill>
                  <a:prstClr val="black"/>
                </a:solidFill>
              </a:rPr>
              <a:t>o</a:t>
            </a:r>
            <a:r>
              <a:rPr lang="en-US" sz="2000" dirty="0">
                <a:solidFill>
                  <a:prstClr val="black"/>
                </a:solidFill>
              </a:rPr>
              <a:t>     </a:t>
            </a:r>
          </a:p>
          <a:p>
            <a:r>
              <a:rPr lang="en-US" sz="2000" dirty="0">
                <a:solidFill>
                  <a:prstClr val="black"/>
                </a:solidFill>
              </a:rPr>
              <a:t> o       </a:t>
            </a:r>
            <a:r>
              <a:rPr lang="en-US" sz="2000" dirty="0" err="1">
                <a:solidFill>
                  <a:prstClr val="black"/>
                </a:solidFill>
              </a:rPr>
              <a:t>o</a:t>
            </a:r>
            <a:endParaRPr lang="en-US" sz="2000" dirty="0">
              <a:solidFill>
                <a:prstClr val="black"/>
              </a:solidFill>
            </a:endParaRPr>
          </a:p>
          <a:p>
            <a:r>
              <a:rPr lang="en-US" dirty="0">
                <a:solidFill>
                  <a:prstClr val="black"/>
                </a:solidFill>
              </a:rPr>
              <a:t>  </a:t>
            </a:r>
            <a:endParaRPr lang="ar-SA" dirty="0">
              <a:solidFill>
                <a:prstClr val="black"/>
              </a:solidFill>
            </a:endParaRPr>
          </a:p>
        </p:txBody>
      </p:sp>
      <p:sp>
        <p:nvSpPr>
          <p:cNvPr id="8" name="مربع نص 7"/>
          <p:cNvSpPr txBox="1"/>
          <p:nvPr/>
        </p:nvSpPr>
        <p:spPr>
          <a:xfrm>
            <a:off x="6357950" y="1214422"/>
            <a:ext cx="470483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000" dirty="0">
                <a:solidFill>
                  <a:prstClr val="black"/>
                </a:solidFill>
              </a:rPr>
              <a:t>1 </a:t>
            </a:r>
            <a:endParaRPr lang="ar-SA" sz="4000" dirty="0">
              <a:solidFill>
                <a:prstClr val="black"/>
              </a:solidFill>
            </a:endParaRPr>
          </a:p>
        </p:txBody>
      </p:sp>
      <p:sp>
        <p:nvSpPr>
          <p:cNvPr id="9" name="مربع نص 8"/>
          <p:cNvSpPr txBox="1"/>
          <p:nvPr/>
        </p:nvSpPr>
        <p:spPr>
          <a:xfrm>
            <a:off x="2928926" y="1214422"/>
            <a:ext cx="444352" cy="707886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4000" dirty="0">
                <a:solidFill>
                  <a:prstClr val="black"/>
                </a:solidFill>
              </a:rPr>
              <a:t>2</a:t>
            </a:r>
            <a:endParaRPr lang="ar-SA" sz="4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64288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421491" y="464887"/>
            <a:ext cx="7273146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b="1" dirty="0">
                <a:solidFill>
                  <a:srgbClr val="8064A2">
                    <a:lumMod val="60000"/>
                    <a:lumOff val="40000"/>
                  </a:srgbClr>
                </a:solidFill>
              </a:rPr>
              <a:t>من خلا ل طول الساق للبذور المنتظمة بعد اسبوعين :</a:t>
            </a:r>
            <a:endParaRPr lang="ar-SA" sz="3200" b="1" dirty="0">
              <a:solidFill>
                <a:srgbClr val="8064A2">
                  <a:lumMod val="60000"/>
                  <a:lumOff val="40000"/>
                </a:srgbClr>
              </a:solidFill>
            </a:endParaRPr>
          </a:p>
        </p:txBody>
      </p:sp>
      <p:graphicFrame>
        <p:nvGraphicFramePr>
          <p:cNvPr id="3" name="جدول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8762593"/>
              </p:ext>
            </p:extLst>
          </p:nvPr>
        </p:nvGraphicFramePr>
        <p:xfrm>
          <a:off x="323528" y="1196752"/>
          <a:ext cx="8501120" cy="554736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700224"/>
                <a:gridCol w="1700224"/>
                <a:gridCol w="1700224"/>
                <a:gridCol w="1523587"/>
                <a:gridCol w="1876861"/>
              </a:tblGrid>
              <a:tr h="1054007">
                <a:tc>
                  <a:txBody>
                    <a:bodyPr/>
                    <a:lstStyle/>
                    <a:p>
                      <a:pPr algn="ctr" rtl="1"/>
                      <a:r>
                        <a:rPr lang="en-US" sz="320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ar-SA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3200" dirty="0" smtClean="0">
                          <a:solidFill>
                            <a:schemeClr val="tx1"/>
                          </a:solidFill>
                        </a:rPr>
                        <a:t>س</a:t>
                      </a:r>
                      <a:endParaRPr lang="ar-SA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3200" dirty="0" smtClean="0">
                          <a:solidFill>
                            <a:schemeClr val="tx1"/>
                          </a:solidFill>
                        </a:rPr>
                        <a:t>س¯</a:t>
                      </a:r>
                      <a:endParaRPr lang="ar-SA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3200" dirty="0" smtClean="0">
                          <a:solidFill>
                            <a:schemeClr val="tx1"/>
                          </a:solidFill>
                        </a:rPr>
                        <a:t>س - </a:t>
                      </a:r>
                      <a:r>
                        <a:rPr lang="ar-SA" sz="3200" dirty="0" err="1" smtClean="0">
                          <a:solidFill>
                            <a:schemeClr val="tx1"/>
                          </a:solidFill>
                        </a:rPr>
                        <a:t>س</a:t>
                      </a:r>
                      <a:r>
                        <a:rPr lang="ar-SA" sz="3200" dirty="0" smtClean="0">
                          <a:solidFill>
                            <a:schemeClr val="tx1"/>
                          </a:solidFill>
                        </a:rPr>
                        <a:t>¯</a:t>
                      </a:r>
                    </a:p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ar-SA" sz="1800" dirty="0" smtClean="0">
                        <a:solidFill>
                          <a:schemeClr val="tx1"/>
                        </a:solidFill>
                      </a:endParaRPr>
                    </a:p>
                    <a:p>
                      <a:pPr rtl="1"/>
                      <a:endParaRPr lang="ar-S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3200" dirty="0" smtClean="0">
                          <a:solidFill>
                            <a:schemeClr val="tx1"/>
                          </a:solidFill>
                        </a:rPr>
                        <a:t>(س - </a:t>
                      </a:r>
                      <a:r>
                        <a:rPr lang="ar-SA" sz="3200" dirty="0" err="1" smtClean="0">
                          <a:solidFill>
                            <a:schemeClr val="tx1"/>
                          </a:solidFill>
                        </a:rPr>
                        <a:t>س</a:t>
                      </a:r>
                      <a:r>
                        <a:rPr lang="ar-SA" sz="3200" dirty="0" smtClean="0">
                          <a:solidFill>
                            <a:schemeClr val="tx1"/>
                          </a:solidFill>
                        </a:rPr>
                        <a:t>¯)²</a:t>
                      </a:r>
                    </a:p>
                    <a:p>
                      <a:pPr rtl="1"/>
                      <a:endParaRPr lang="ar-SA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541247">
                <a:tc>
                  <a:txBody>
                    <a:bodyPr/>
                    <a:lstStyle/>
                    <a:p>
                      <a:pPr algn="ctr" rtl="1"/>
                      <a:r>
                        <a:rPr lang="en-US" sz="3200" dirty="0" smtClean="0"/>
                        <a:t>1</a:t>
                      </a:r>
                      <a:endParaRPr lang="ar-SA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13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15.46</a:t>
                      </a:r>
                      <a:endParaRPr lang="ar-SA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2.46</a:t>
                      </a:r>
                      <a:endParaRPr lang="ar-SA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6.05</a:t>
                      </a:r>
                      <a:endParaRPr lang="ar-SA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598220">
                <a:tc>
                  <a:txBody>
                    <a:bodyPr/>
                    <a:lstStyle/>
                    <a:p>
                      <a:pPr algn="ctr" rtl="1"/>
                      <a:r>
                        <a:rPr lang="en-US" sz="3200" dirty="0" smtClean="0"/>
                        <a:t>2</a:t>
                      </a:r>
                      <a:endParaRPr lang="ar-SA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16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15.46</a:t>
                      </a:r>
                      <a:endParaRPr lang="ar-SA" dirty="0" smtClean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  <a:p>
                      <a:pPr algn="ctr"/>
                      <a:endParaRPr lang="ar-SA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0.54</a:t>
                      </a:r>
                      <a:endParaRPr lang="ar-SA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0.29</a:t>
                      </a:r>
                      <a:endParaRPr lang="ar-SA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598220">
                <a:tc>
                  <a:txBody>
                    <a:bodyPr/>
                    <a:lstStyle/>
                    <a:p>
                      <a:pPr algn="ctr" rtl="1"/>
                      <a:r>
                        <a:rPr lang="en-US" sz="3200" dirty="0" smtClean="0"/>
                        <a:t>3</a:t>
                      </a:r>
                      <a:endParaRPr lang="ar-SA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17.4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15.46</a:t>
                      </a:r>
                      <a:endParaRPr lang="ar-SA" dirty="0" smtClean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  <a:p>
                      <a:pPr algn="ctr"/>
                      <a:endParaRPr lang="ar-SA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1.94</a:t>
                      </a:r>
                      <a:endParaRPr lang="ar-SA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3.76</a:t>
                      </a:r>
                      <a:endParaRPr lang="ar-SA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598220">
                <a:tc>
                  <a:txBody>
                    <a:bodyPr/>
                    <a:lstStyle/>
                    <a:p>
                      <a:pPr algn="ctr" rtl="1"/>
                      <a:r>
                        <a:rPr lang="en-US" sz="3200" dirty="0" smtClean="0"/>
                        <a:t>4</a:t>
                      </a:r>
                      <a:endParaRPr lang="ar-SA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11.9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15.46</a:t>
                      </a:r>
                      <a:endParaRPr lang="ar-SA" dirty="0" smtClean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  <a:p>
                      <a:pPr algn="ctr"/>
                      <a:endParaRPr lang="ar-SA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3.56</a:t>
                      </a:r>
                      <a:endParaRPr lang="ar-SA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12.67</a:t>
                      </a:r>
                      <a:endParaRPr lang="ar-SA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598220">
                <a:tc>
                  <a:txBody>
                    <a:bodyPr/>
                    <a:lstStyle/>
                    <a:p>
                      <a:pPr algn="ctr" rtl="1"/>
                      <a:r>
                        <a:rPr lang="en-US" sz="3200" dirty="0" smtClean="0"/>
                        <a:t>5</a:t>
                      </a:r>
                      <a:endParaRPr lang="ar-SA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16.3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15.46</a:t>
                      </a:r>
                      <a:endParaRPr lang="ar-SA" dirty="0" smtClean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  <a:p>
                      <a:pPr algn="ctr"/>
                      <a:endParaRPr lang="ar-SA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0.84</a:t>
                      </a:r>
                      <a:endParaRPr lang="ar-SA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0.705</a:t>
                      </a:r>
                      <a:endParaRPr lang="ar-SA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598220">
                <a:tc>
                  <a:txBody>
                    <a:bodyPr/>
                    <a:lstStyle/>
                    <a:p>
                      <a:pPr algn="ctr" rtl="1"/>
                      <a:r>
                        <a:rPr lang="en-US" sz="3200" dirty="0" smtClean="0"/>
                        <a:t>6</a:t>
                      </a:r>
                      <a:endParaRPr lang="ar-SA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18.2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15.46</a:t>
                      </a:r>
                      <a:endParaRPr lang="ar-SA" dirty="0" smtClean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  <a:p>
                      <a:pPr algn="ctr"/>
                      <a:endParaRPr lang="ar-SA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2.74</a:t>
                      </a:r>
                      <a:endParaRPr lang="ar-SA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7.5</a:t>
                      </a:r>
                      <a:endParaRPr lang="ar-SA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598220">
                <a:tc>
                  <a:txBody>
                    <a:bodyPr/>
                    <a:lstStyle/>
                    <a:p>
                      <a:pPr rtl="1"/>
                      <a:r>
                        <a:rPr lang="ar-SA" sz="3200" dirty="0" smtClean="0"/>
                        <a:t>المجموع</a:t>
                      </a:r>
                      <a:endParaRPr lang="ar-SA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92.8</a:t>
                      </a:r>
                      <a:endParaRPr lang="en-US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15.46</a:t>
                      </a:r>
                      <a:endParaRPr lang="ar-SA" dirty="0" smtClean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  <a:p>
                      <a:pPr algn="ctr"/>
                      <a:endParaRPr lang="en-US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12.08</a:t>
                      </a:r>
                      <a:endParaRPr lang="ar-SA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30.97</a:t>
                      </a:r>
                      <a:endParaRPr lang="ar-SA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مربع نص 3"/>
          <p:cNvSpPr txBox="1"/>
          <p:nvPr/>
        </p:nvSpPr>
        <p:spPr>
          <a:xfrm>
            <a:off x="7785315" y="436288"/>
            <a:ext cx="748924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b="1" dirty="0" smtClean="0">
                <a:solidFill>
                  <a:srgbClr val="FF0000"/>
                </a:solidFill>
              </a:rPr>
              <a:t>مثال</a:t>
            </a:r>
            <a:endParaRPr lang="ar-SA" sz="3200" b="1" dirty="0">
              <a:solidFill>
                <a:srgbClr val="FF0000"/>
              </a:solidFill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3779849" y="1699761"/>
            <a:ext cx="1537664" cy="646331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b="1" dirty="0" smtClean="0">
                <a:solidFill>
                  <a:srgbClr val="FF0000"/>
                </a:solidFill>
              </a:rPr>
              <a:t>مجموع س/عددهم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92.8     </a:t>
            </a:r>
            <a:r>
              <a:rPr lang="ar-SA" b="1" dirty="0" smtClean="0">
                <a:solidFill>
                  <a:srgbClr val="FF0000"/>
                </a:solidFill>
              </a:rPr>
              <a:t>/</a:t>
            </a:r>
            <a:r>
              <a:rPr lang="en-US" b="1" dirty="0" smtClean="0">
                <a:solidFill>
                  <a:srgbClr val="FF0000"/>
                </a:solidFill>
              </a:rPr>
              <a:t>6 </a:t>
            </a:r>
            <a:endParaRPr lang="ar-SA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89927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2671890" y="857232"/>
            <a:ext cx="6197530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b="1" dirty="0">
                <a:solidFill>
                  <a:srgbClr val="8064A2">
                    <a:lumMod val="60000"/>
                    <a:lumOff val="40000"/>
                  </a:srgbClr>
                </a:solidFill>
              </a:rPr>
              <a:t>المتوسط الحسابي </a:t>
            </a:r>
            <a:r>
              <a:rPr lang="ar-SA" sz="3200" b="1" dirty="0" err="1">
                <a:solidFill>
                  <a:srgbClr val="8064A2">
                    <a:lumMod val="60000"/>
                    <a:lumOff val="40000"/>
                  </a:srgbClr>
                </a:solidFill>
              </a:rPr>
              <a:t>س</a:t>
            </a:r>
            <a:r>
              <a:rPr lang="ar-SA" sz="3200" b="1" dirty="0">
                <a:solidFill>
                  <a:srgbClr val="8064A2">
                    <a:lumMod val="60000"/>
                    <a:lumOff val="40000"/>
                  </a:srgbClr>
                </a:solidFill>
              </a:rPr>
              <a:t>¯  = </a:t>
            </a:r>
            <a:r>
              <a:rPr lang="ar-SA" sz="3200" b="1" dirty="0">
                <a:solidFill>
                  <a:prstClr val="black"/>
                </a:solidFill>
              </a:rPr>
              <a:t>مجموع قراءات </a:t>
            </a:r>
            <a:r>
              <a:rPr lang="ar-SA" sz="3200" b="1" dirty="0" err="1">
                <a:solidFill>
                  <a:prstClr val="black"/>
                </a:solidFill>
              </a:rPr>
              <a:t>س</a:t>
            </a:r>
            <a:endParaRPr lang="ar-SA" sz="3200" b="1" dirty="0">
              <a:solidFill>
                <a:prstClr val="black"/>
              </a:solidFill>
            </a:endParaRPr>
          </a:p>
        </p:txBody>
      </p:sp>
      <p:cxnSp>
        <p:nvCxnSpPr>
          <p:cNvPr id="6" name="رابط مستقيم 5"/>
          <p:cNvCxnSpPr/>
          <p:nvPr/>
        </p:nvCxnSpPr>
        <p:spPr>
          <a:xfrm>
            <a:off x="2928926" y="1571612"/>
            <a:ext cx="2428892" cy="1588"/>
          </a:xfrm>
          <a:prstGeom prst="line">
            <a:avLst/>
          </a:prstGeom>
          <a:ln cmpd="sng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مربع نص 12"/>
          <p:cNvSpPr txBox="1"/>
          <p:nvPr/>
        </p:nvSpPr>
        <p:spPr>
          <a:xfrm>
            <a:off x="3430318" y="1714488"/>
            <a:ext cx="1311578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b="1" dirty="0">
                <a:solidFill>
                  <a:prstClr val="black"/>
                </a:solidFill>
              </a:rPr>
              <a:t>عددها </a:t>
            </a:r>
            <a:r>
              <a:rPr lang="en-US" sz="3200" b="1" dirty="0">
                <a:solidFill>
                  <a:prstClr val="black"/>
                </a:solidFill>
              </a:rPr>
              <a:t>n</a:t>
            </a:r>
            <a:endParaRPr lang="ar-SA" sz="3200" b="1" dirty="0">
              <a:solidFill>
                <a:prstClr val="black"/>
              </a:solidFill>
            </a:endParaRPr>
          </a:p>
        </p:txBody>
      </p:sp>
      <p:sp>
        <p:nvSpPr>
          <p:cNvPr id="14" name="مربع نص 13"/>
          <p:cNvSpPr txBox="1"/>
          <p:nvPr/>
        </p:nvSpPr>
        <p:spPr>
          <a:xfrm>
            <a:off x="837299" y="2714620"/>
            <a:ext cx="8026621" cy="1077218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b="1" dirty="0">
                <a:solidFill>
                  <a:srgbClr val="8064A2">
                    <a:lumMod val="60000"/>
                    <a:lumOff val="40000"/>
                  </a:srgbClr>
                </a:solidFill>
              </a:rPr>
              <a:t>معامل الانحراف القياسي(نحق) </a:t>
            </a:r>
            <a:r>
              <a:rPr lang="en-US" sz="3200" b="1" dirty="0">
                <a:solidFill>
                  <a:srgbClr val="8064A2">
                    <a:lumMod val="60000"/>
                    <a:lumOff val="40000"/>
                  </a:srgbClr>
                </a:solidFill>
              </a:rPr>
              <a:t>S.D</a:t>
            </a:r>
            <a:r>
              <a:rPr lang="ar-SA" sz="3200" b="1" dirty="0">
                <a:solidFill>
                  <a:srgbClr val="8064A2">
                    <a:lumMod val="60000"/>
                    <a:lumOff val="40000"/>
                  </a:srgbClr>
                </a:solidFill>
              </a:rPr>
              <a:t> =     </a:t>
            </a:r>
            <a:r>
              <a:rPr lang="ar-SA" sz="3200" b="1" dirty="0">
                <a:solidFill>
                  <a:prstClr val="black"/>
                </a:solidFill>
              </a:rPr>
              <a:t>مج</a:t>
            </a:r>
            <a:r>
              <a:rPr lang="ar-SA" sz="3200" b="1" dirty="0">
                <a:solidFill>
                  <a:srgbClr val="8064A2">
                    <a:lumMod val="60000"/>
                    <a:lumOff val="40000"/>
                  </a:srgbClr>
                </a:solidFill>
              </a:rPr>
              <a:t> </a:t>
            </a:r>
            <a:r>
              <a:rPr lang="ar-SA" sz="3200" b="1" dirty="0">
                <a:solidFill>
                  <a:prstClr val="black"/>
                </a:solidFill>
              </a:rPr>
              <a:t>(س - س¯)</a:t>
            </a:r>
            <a:r>
              <a:rPr lang="ar-SA" sz="3200" dirty="0">
                <a:solidFill>
                  <a:prstClr val="black"/>
                </a:solidFill>
              </a:rPr>
              <a:t>²</a:t>
            </a:r>
          </a:p>
          <a:p>
            <a:endParaRPr lang="ar-SA" sz="3200" b="1" dirty="0">
              <a:solidFill>
                <a:srgbClr val="8064A2">
                  <a:lumMod val="60000"/>
                  <a:lumOff val="40000"/>
                </a:srgbClr>
              </a:solidFill>
            </a:endParaRPr>
          </a:p>
        </p:txBody>
      </p:sp>
      <p:cxnSp>
        <p:nvCxnSpPr>
          <p:cNvPr id="28" name="رابط مستقيم 27"/>
          <p:cNvCxnSpPr/>
          <p:nvPr/>
        </p:nvCxnSpPr>
        <p:spPr>
          <a:xfrm>
            <a:off x="854237" y="2573332"/>
            <a:ext cx="248603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رابط مستقيم 33"/>
          <p:cNvCxnSpPr/>
          <p:nvPr/>
        </p:nvCxnSpPr>
        <p:spPr>
          <a:xfrm flipV="1">
            <a:off x="733748" y="3315828"/>
            <a:ext cx="2786082" cy="142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مربع نص 38"/>
          <p:cNvSpPr txBox="1"/>
          <p:nvPr/>
        </p:nvSpPr>
        <p:spPr>
          <a:xfrm>
            <a:off x="1447035" y="3346143"/>
            <a:ext cx="1106393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3200" b="1" dirty="0">
                <a:solidFill>
                  <a:prstClr val="black"/>
                </a:solidFill>
              </a:rPr>
              <a:t>n  -  1</a:t>
            </a:r>
            <a:endParaRPr lang="ar-SA" sz="3200" b="1" dirty="0">
              <a:solidFill>
                <a:prstClr val="black"/>
              </a:solidFill>
            </a:endParaRPr>
          </a:p>
        </p:txBody>
      </p:sp>
      <p:sp>
        <p:nvSpPr>
          <p:cNvPr id="40" name="مربع نص 39"/>
          <p:cNvSpPr txBox="1"/>
          <p:nvPr/>
        </p:nvSpPr>
        <p:spPr>
          <a:xfrm>
            <a:off x="1435027" y="4846955"/>
            <a:ext cx="7428893" cy="1077218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b="1" dirty="0">
                <a:solidFill>
                  <a:srgbClr val="8064A2">
                    <a:lumMod val="60000"/>
                    <a:lumOff val="40000"/>
                  </a:srgbClr>
                </a:solidFill>
              </a:rPr>
              <a:t>معامل الاختلاف </a:t>
            </a:r>
            <a:r>
              <a:rPr lang="en-US" sz="3200" b="1" dirty="0">
                <a:solidFill>
                  <a:srgbClr val="8064A2">
                    <a:lumMod val="60000"/>
                    <a:lumOff val="40000"/>
                  </a:srgbClr>
                </a:solidFill>
              </a:rPr>
              <a:t>C.V</a:t>
            </a:r>
            <a:r>
              <a:rPr lang="ar-SA" sz="3200" b="1" dirty="0">
                <a:solidFill>
                  <a:srgbClr val="8064A2">
                    <a:lumMod val="60000"/>
                    <a:lumOff val="40000"/>
                  </a:srgbClr>
                </a:solidFill>
              </a:rPr>
              <a:t> =  </a:t>
            </a:r>
            <a:r>
              <a:rPr lang="ar-SA" sz="3200" b="1" dirty="0">
                <a:solidFill>
                  <a:prstClr val="black"/>
                </a:solidFill>
              </a:rPr>
              <a:t>الانحراف القياسي ( نحق )    </a:t>
            </a:r>
          </a:p>
          <a:p>
            <a:endParaRPr lang="ar-SA" sz="3200" b="1" dirty="0">
              <a:solidFill>
                <a:prstClr val="black"/>
              </a:solidFill>
            </a:endParaRPr>
          </a:p>
        </p:txBody>
      </p:sp>
      <p:cxnSp>
        <p:nvCxnSpPr>
          <p:cNvPr id="41" name="رابط مستقيم 40"/>
          <p:cNvCxnSpPr/>
          <p:nvPr/>
        </p:nvCxnSpPr>
        <p:spPr>
          <a:xfrm flipV="1">
            <a:off x="1905698" y="5420047"/>
            <a:ext cx="3643338" cy="142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مربع نص 42"/>
          <p:cNvSpPr txBox="1"/>
          <p:nvPr/>
        </p:nvSpPr>
        <p:spPr>
          <a:xfrm>
            <a:off x="2087371" y="5385564"/>
            <a:ext cx="3270447" cy="58477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3200" b="1" dirty="0">
                <a:solidFill>
                  <a:prstClr val="black"/>
                </a:solidFill>
              </a:rPr>
              <a:t>المتوسط الحسابي </a:t>
            </a:r>
            <a:r>
              <a:rPr lang="ar-SA" sz="3200" b="1" dirty="0" err="1">
                <a:solidFill>
                  <a:prstClr val="black"/>
                </a:solidFill>
              </a:rPr>
              <a:t>س</a:t>
            </a:r>
            <a:r>
              <a:rPr lang="ar-SA" sz="3200" b="1" dirty="0">
                <a:solidFill>
                  <a:prstClr val="black"/>
                </a:solidFill>
              </a:rPr>
              <a:t>¯ </a:t>
            </a:r>
            <a:endParaRPr lang="ar-SA" sz="3200" b="1" dirty="0">
              <a:solidFill>
                <a:prstClr val="black"/>
              </a:solidFill>
            </a:endParaRPr>
          </a:p>
        </p:txBody>
      </p:sp>
      <p:sp>
        <p:nvSpPr>
          <p:cNvPr id="44" name="مربع نص 43"/>
          <p:cNvSpPr txBox="1"/>
          <p:nvPr/>
        </p:nvSpPr>
        <p:spPr>
          <a:xfrm>
            <a:off x="444160" y="5069290"/>
            <a:ext cx="1357322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200" dirty="0">
                <a:solidFill>
                  <a:prstClr val="black"/>
                </a:solidFill>
              </a:rPr>
              <a:t> </a:t>
            </a:r>
            <a:r>
              <a:rPr lang="en-US" sz="3200" dirty="0">
                <a:solidFill>
                  <a:prstClr val="black"/>
                </a:solidFill>
              </a:rPr>
              <a:t>100 .</a:t>
            </a:r>
            <a:endParaRPr lang="ar-SA" sz="3200" dirty="0">
              <a:solidFill>
                <a:prstClr val="black"/>
              </a:solidFill>
            </a:endParaRPr>
          </a:p>
        </p:txBody>
      </p:sp>
      <p:cxnSp>
        <p:nvCxnSpPr>
          <p:cNvPr id="3" name="رابط كسهم مستقيم 2"/>
          <p:cNvCxnSpPr/>
          <p:nvPr/>
        </p:nvCxnSpPr>
        <p:spPr>
          <a:xfrm flipV="1">
            <a:off x="3340273" y="2954101"/>
            <a:ext cx="368300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رابط مستقيم 8"/>
          <p:cNvCxnSpPr/>
          <p:nvPr/>
        </p:nvCxnSpPr>
        <p:spPr>
          <a:xfrm>
            <a:off x="3340273" y="2556320"/>
            <a:ext cx="0" cy="6969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6403" y="857232"/>
            <a:ext cx="725487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مربع نص 1"/>
          <p:cNvSpPr txBox="1"/>
          <p:nvPr/>
        </p:nvSpPr>
        <p:spPr>
          <a:xfrm>
            <a:off x="913097" y="1053436"/>
            <a:ext cx="888385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b="1" dirty="0" smtClean="0">
                <a:solidFill>
                  <a:srgbClr val="92D050"/>
                </a:solidFill>
              </a:rPr>
              <a:t>15.46</a:t>
            </a:r>
            <a:endParaRPr lang="ar-SA" sz="2400" b="1" dirty="0">
              <a:solidFill>
                <a:srgbClr val="92D050"/>
              </a:solidFill>
            </a:endParaRPr>
          </a:p>
        </p:txBody>
      </p:sp>
      <p:cxnSp>
        <p:nvCxnSpPr>
          <p:cNvPr id="18" name="رابط مستقيم 17"/>
          <p:cNvCxnSpPr/>
          <p:nvPr/>
        </p:nvCxnSpPr>
        <p:spPr>
          <a:xfrm flipV="1">
            <a:off x="6690335" y="3382729"/>
            <a:ext cx="1008997" cy="223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رابط كسهم مستقيم 24"/>
          <p:cNvCxnSpPr/>
          <p:nvPr/>
        </p:nvCxnSpPr>
        <p:spPr>
          <a:xfrm flipV="1">
            <a:off x="7681155" y="3548157"/>
            <a:ext cx="200530" cy="24368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رابط مستقيم 26"/>
          <p:cNvCxnSpPr/>
          <p:nvPr/>
        </p:nvCxnSpPr>
        <p:spPr>
          <a:xfrm>
            <a:off x="7699332" y="3405101"/>
            <a:ext cx="0" cy="3867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رابط مستقيم 37"/>
          <p:cNvCxnSpPr/>
          <p:nvPr/>
        </p:nvCxnSpPr>
        <p:spPr>
          <a:xfrm flipV="1">
            <a:off x="6633334" y="3889378"/>
            <a:ext cx="1327132" cy="207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مربع نص 34"/>
          <p:cNvSpPr txBox="1"/>
          <p:nvPr/>
        </p:nvSpPr>
        <p:spPr>
          <a:xfrm>
            <a:off x="7001787" y="3975447"/>
            <a:ext cx="590226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b="1" dirty="0" smtClean="0">
                <a:solidFill>
                  <a:srgbClr val="92D050"/>
                </a:solidFill>
              </a:rPr>
              <a:t>1-6</a:t>
            </a:r>
            <a:endParaRPr lang="ar-SA" sz="2400" b="1" dirty="0">
              <a:solidFill>
                <a:srgbClr val="92D050"/>
              </a:solidFill>
            </a:endParaRPr>
          </a:p>
        </p:txBody>
      </p:sp>
      <p:sp>
        <p:nvSpPr>
          <p:cNvPr id="36" name="مربع نص 35"/>
          <p:cNvSpPr txBox="1"/>
          <p:nvPr/>
        </p:nvSpPr>
        <p:spPr>
          <a:xfrm>
            <a:off x="6708438" y="3437024"/>
            <a:ext cx="883575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2400" b="1" dirty="0" smtClean="0">
                <a:solidFill>
                  <a:srgbClr val="92D050"/>
                </a:solidFill>
              </a:rPr>
              <a:t>30.97</a:t>
            </a:r>
            <a:endParaRPr lang="ar-SA" sz="2400" b="1" dirty="0">
              <a:solidFill>
                <a:srgbClr val="92D050"/>
              </a:solidFill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7847" y="3437024"/>
            <a:ext cx="725487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7" name="مربع نص 36"/>
          <p:cNvSpPr txBox="1"/>
          <p:nvPr/>
        </p:nvSpPr>
        <p:spPr>
          <a:xfrm>
            <a:off x="4533658" y="3630759"/>
            <a:ext cx="1410964" cy="4616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400" b="1" dirty="0" smtClean="0">
                <a:solidFill>
                  <a:srgbClr val="FF0000"/>
                </a:solidFill>
              </a:rPr>
              <a:t>تكملون الحل</a:t>
            </a:r>
            <a:endParaRPr lang="ar-SA" sz="2400" b="1" dirty="0">
              <a:solidFill>
                <a:srgbClr val="FF0000"/>
              </a:solidFill>
            </a:endParaRPr>
          </a:p>
        </p:txBody>
      </p:sp>
      <p:sp>
        <p:nvSpPr>
          <p:cNvPr id="42" name="مربع نص 41"/>
          <p:cNvSpPr txBox="1"/>
          <p:nvPr/>
        </p:nvSpPr>
        <p:spPr>
          <a:xfrm>
            <a:off x="272537" y="1714488"/>
            <a:ext cx="1418978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b="1" dirty="0" smtClean="0">
                <a:solidFill>
                  <a:srgbClr val="FF0000"/>
                </a:solidFill>
              </a:rPr>
              <a:t>الجذر بس للبسط</a:t>
            </a:r>
            <a:endParaRPr lang="ar-SA" b="1" dirty="0">
              <a:solidFill>
                <a:srgbClr val="FF0000"/>
              </a:solidFill>
            </a:endParaRPr>
          </a:p>
        </p:txBody>
      </p:sp>
      <p:cxnSp>
        <p:nvCxnSpPr>
          <p:cNvPr id="46" name="رابط كسهم مستقيم 45"/>
          <p:cNvCxnSpPr/>
          <p:nvPr/>
        </p:nvCxnSpPr>
        <p:spPr>
          <a:xfrm>
            <a:off x="1132806" y="1952403"/>
            <a:ext cx="0" cy="329854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4437248"/>
      </p:ext>
    </p:extLst>
  </p:cSld>
  <p:clrMapOvr>
    <a:masterClrMapping/>
  </p:clrMapOvr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190</Words>
  <Application>Microsoft Office PowerPoint</Application>
  <PresentationFormat>عرض على الشاشة (3:4)‏</PresentationFormat>
  <Paragraphs>78</Paragraphs>
  <Slides>5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5</vt:i4>
      </vt:variant>
      <vt:variant>
        <vt:lpstr>عناوين الشرائح</vt:lpstr>
      </vt:variant>
      <vt:variant>
        <vt:i4>5</vt:i4>
      </vt:variant>
    </vt:vector>
  </HeadingPairs>
  <TitlesOfParts>
    <vt:vector size="10" baseType="lpstr">
      <vt:lpstr>نسق Office</vt:lpstr>
      <vt:lpstr>سمة Office</vt:lpstr>
      <vt:lpstr>1_سمة Office</vt:lpstr>
      <vt:lpstr>2_سمة Office</vt:lpstr>
      <vt:lpstr>3_سمة Office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pc</dc:creator>
  <cp:lastModifiedBy>pc</cp:lastModifiedBy>
  <cp:revision>1</cp:revision>
  <dcterms:created xsi:type="dcterms:W3CDTF">2016-12-26T09:08:27Z</dcterms:created>
  <dcterms:modified xsi:type="dcterms:W3CDTF">2016-12-26T09:32:18Z</dcterms:modified>
</cp:coreProperties>
</file>