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23"/>
  </p:notesMasterIdLst>
  <p:sldIdLst>
    <p:sldId id="256" r:id="rId2"/>
    <p:sldId id="257" r:id="rId3"/>
    <p:sldId id="258" r:id="rId4"/>
    <p:sldId id="270" r:id="rId5"/>
    <p:sldId id="259" r:id="rId6"/>
    <p:sldId id="271" r:id="rId7"/>
    <p:sldId id="260" r:id="rId8"/>
    <p:sldId id="261" r:id="rId9"/>
    <p:sldId id="272" r:id="rId10"/>
    <p:sldId id="262" r:id="rId11"/>
    <p:sldId id="263" r:id="rId12"/>
    <p:sldId id="273" r:id="rId13"/>
    <p:sldId id="264" r:id="rId14"/>
    <p:sldId id="274" r:id="rId15"/>
    <p:sldId id="265" r:id="rId16"/>
    <p:sldId id="275" r:id="rId17"/>
    <p:sldId id="266" r:id="rId18"/>
    <p:sldId id="276" r:id="rId19"/>
    <p:sldId id="267" r:id="rId20"/>
    <p:sldId id="268" r:id="rId21"/>
    <p:sldId id="269" r:id="rId22"/>
  </p:sldIdLst>
  <p:sldSz cx="13004800" cy="9753600"/>
  <p:notesSz cx="6858000" cy="9144000"/>
  <p:defaultTextStyle>
    <a:lvl1pPr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1pPr>
    <a:lvl2pPr indent="2286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2pPr>
    <a:lvl3pPr indent="4572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3pPr>
    <a:lvl4pPr indent="6858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4pPr>
    <a:lvl5pPr indent="9144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5pPr>
    <a:lvl6pPr indent="11430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6pPr>
    <a:lvl7pPr indent="13716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7pPr>
    <a:lvl8pPr indent="16002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8pPr>
    <a:lvl9pPr indent="18288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7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
          <a:latin typeface="Avenir Next Demi Bold"/>
          <a:ea typeface="Avenir Next Demi Bold"/>
          <a:cs typeface="Avenir Next Demi Bold"/>
        </a:font>
        <a:srgbClr val="2A2927"/>
      </a:tcTxStyle>
      <a:tcStyle>
        <a:tcBdr>
          <a:left>
            <a:ln w="12700" cap="flat">
              <a:solidFill>
                <a:srgbClr val="514F48">
                  <a:alpha val="80000"/>
                </a:srgbClr>
              </a:solidFill>
              <a:custDash>
                <a:ds d="200000" sp="200000"/>
              </a:custDash>
              <a:miter lim="400000"/>
            </a:ln>
          </a:left>
          <a:right>
            <a:ln w="12700" cap="flat">
              <a:solidFill>
                <a:srgbClr val="514F48">
                  <a:alpha val="80000"/>
                </a:srgbClr>
              </a:solidFill>
              <a:custDash>
                <a:ds d="200000" sp="200000"/>
              </a:custDash>
              <a:miter lim="400000"/>
            </a:ln>
          </a:right>
          <a:top>
            <a:ln w="12700" cap="flat">
              <a:solidFill>
                <a:srgbClr val="514F48">
                  <a:alpha val="80000"/>
                </a:srgbClr>
              </a:solidFill>
              <a:custDash>
                <a:ds d="200000" sp="200000"/>
              </a:custDash>
              <a:miter lim="400000"/>
            </a:ln>
          </a:top>
          <a:bottom>
            <a:ln w="12700" cap="flat">
              <a:solidFill>
                <a:srgbClr val="514F48">
                  <a:alpha val="80000"/>
                </a:srgbClr>
              </a:solidFill>
              <a:custDash>
                <a:ds d="200000" sp="200000"/>
              </a:custDash>
              <a:miter lim="400000"/>
            </a:ln>
          </a:bottom>
          <a:insideH>
            <a:ln w="12700" cap="flat">
              <a:solidFill>
                <a:srgbClr val="514F48">
                  <a:alpha val="80000"/>
                </a:srgbClr>
              </a:solidFill>
              <a:custDash>
                <a:ds d="200000" sp="200000"/>
              </a:custDash>
              <a:miter lim="400000"/>
            </a:ln>
          </a:insideH>
          <a:insideV>
            <a:ln w="12700" cap="flat">
              <a:solidFill>
                <a:srgbClr val="514F48">
                  <a:alpha val="80000"/>
                </a:srgbClr>
              </a:solidFill>
              <a:custDash>
                <a:ds d="200000" sp="200000"/>
              </a:custDash>
              <a:miter lim="400000"/>
            </a:ln>
          </a:insideV>
        </a:tcBdr>
        <a:fill>
          <a:noFill/>
        </a:fill>
      </a:tcStyle>
    </a:wholeTbl>
    <a:band2H>
      <a:tcTxStyle/>
      <a:tcStyle>
        <a:tcBdr/>
        <a:fill>
          <a:solidFill>
            <a:srgbClr val="D2D1C3">
              <a:alpha val="25000"/>
            </a:srgbClr>
          </a:solidFill>
        </a:fill>
      </a:tcStyle>
    </a:band2H>
    <a:firstCol>
      <a:tcTxStyle b="on" i="off">
        <a:font>
          <a:latin typeface="Avenir Next Demi Bold"/>
          <a:ea typeface="Avenir Next Demi Bold"/>
          <a:cs typeface="Avenir Next Demi Bold"/>
        </a:font>
        <a:srgbClr val="FFFFFF"/>
      </a:tcTxStyle>
      <a:tcStyle>
        <a:tcBdr>
          <a:left>
            <a:ln w="12700" cap="flat">
              <a:solidFill>
                <a:srgbClr val="514F48">
                  <a:alpha val="80000"/>
                </a:srgbClr>
              </a:solidFill>
              <a:prstDash val="solid"/>
              <a:miter lim="400000"/>
            </a:ln>
          </a:left>
          <a:right>
            <a:ln w="12700" cap="flat">
              <a:solidFill>
                <a:srgbClr val="514F48">
                  <a:alpha val="80000"/>
                </a:srgbClr>
              </a:solidFill>
              <a:prstDash val="solid"/>
              <a:miter lim="400000"/>
            </a:ln>
          </a:right>
          <a:top>
            <a:ln w="12700" cap="flat">
              <a:solidFill>
                <a:srgbClr val="514F48">
                  <a:alpha val="80000"/>
                </a:srgbClr>
              </a:solidFill>
              <a:prstDash val="solid"/>
              <a:miter lim="400000"/>
            </a:ln>
          </a:top>
          <a:bottom>
            <a:ln w="12700" cap="flat">
              <a:solidFill>
                <a:srgbClr val="514F48">
                  <a:alpha val="80000"/>
                </a:srgbClr>
              </a:solidFill>
              <a:prstDash val="solid"/>
              <a:miter lim="400000"/>
            </a:ln>
          </a:bottom>
          <a:insideH>
            <a:ln w="12700" cap="flat">
              <a:solidFill>
                <a:srgbClr val="514F48">
                  <a:alpha val="80000"/>
                </a:srgbClr>
              </a:solidFill>
              <a:prstDash val="solid"/>
              <a:miter lim="400000"/>
            </a:ln>
          </a:insideH>
          <a:insideV>
            <a:ln w="12700" cap="flat">
              <a:solidFill>
                <a:srgbClr val="514F48">
                  <a:alpha val="80000"/>
                </a:srgbClr>
              </a:solidFill>
              <a:prstDash val="solid"/>
              <a:miter lim="400000"/>
            </a:ln>
          </a:insideV>
        </a:tcBdr>
      </a:tcStyle>
    </a:firstCol>
    <a:lastRow>
      <a:tcTxStyle b="on" i="off">
        <a:font>
          <a:latin typeface="Avenir Next Demi Bold"/>
          <a:ea typeface="Avenir Next Demi Bold"/>
          <a:cs typeface="Avenir Next Demi Bold"/>
        </a:font>
        <a:srgbClr val="FFFFFF"/>
      </a:tcTxStyle>
      <a:tcStyle>
        <a:tcBdr>
          <a:left>
            <a:ln w="12700" cap="flat">
              <a:solidFill>
                <a:srgbClr val="514F48">
                  <a:alpha val="80000"/>
                </a:srgbClr>
              </a:solidFill>
              <a:prstDash val="solid"/>
              <a:miter lim="400000"/>
            </a:ln>
          </a:left>
          <a:right>
            <a:ln w="12700" cap="flat">
              <a:solidFill>
                <a:srgbClr val="514F48">
                  <a:alpha val="80000"/>
                </a:srgbClr>
              </a:solidFill>
              <a:prstDash val="solid"/>
              <a:miter lim="400000"/>
            </a:ln>
          </a:right>
          <a:top>
            <a:ln w="25400" cap="flat">
              <a:solidFill>
                <a:srgbClr val="514F48">
                  <a:alpha val="80000"/>
                </a:srgbClr>
              </a:solidFill>
              <a:prstDash val="solid"/>
              <a:miter lim="400000"/>
            </a:ln>
          </a:top>
          <a:bottom>
            <a:ln w="12700" cap="flat">
              <a:solidFill>
                <a:srgbClr val="514F48">
                  <a:alpha val="80000"/>
                </a:srgbClr>
              </a:solidFill>
              <a:prstDash val="solid"/>
              <a:miter lim="400000"/>
            </a:ln>
          </a:bottom>
          <a:insideH>
            <a:ln w="12700" cap="flat">
              <a:solidFill>
                <a:srgbClr val="514F48">
                  <a:alpha val="80000"/>
                </a:srgbClr>
              </a:solidFill>
              <a:prstDash val="solid"/>
              <a:miter lim="400000"/>
            </a:ln>
          </a:insideH>
          <a:insideV>
            <a:ln w="12700" cap="flat">
              <a:solidFill>
                <a:srgbClr val="514F48">
                  <a:alpha val="80000"/>
                </a:srgbClr>
              </a:solidFill>
              <a:prstDash val="solid"/>
              <a:miter lim="400000"/>
            </a:ln>
          </a:insideV>
        </a:tcBdr>
      </a:tcStyle>
    </a:lastRow>
    <a:firstRow>
      <a:tcTxStyle b="on" i="off">
        <a:font>
          <a:latin typeface="Avenir Next Demi Bold"/>
          <a:ea typeface="Avenir Next Demi Bold"/>
          <a:cs typeface="Avenir Next Demi Bold"/>
        </a:font>
        <a:srgbClr val="FFFFFF"/>
      </a:tcTxStyle>
      <a:tcStyle>
        <a:tcBdr>
          <a:left>
            <a:ln w="12700" cap="flat">
              <a:solidFill>
                <a:srgbClr val="514F48">
                  <a:alpha val="80000"/>
                </a:srgbClr>
              </a:solidFill>
              <a:prstDash val="solid"/>
              <a:miter lim="400000"/>
            </a:ln>
          </a:left>
          <a:right>
            <a:ln w="12700" cap="flat">
              <a:solidFill>
                <a:srgbClr val="514F48">
                  <a:alpha val="80000"/>
                </a:srgbClr>
              </a:solidFill>
              <a:prstDash val="solid"/>
              <a:miter lim="400000"/>
            </a:ln>
          </a:right>
          <a:top>
            <a:ln w="12700" cap="flat">
              <a:solidFill>
                <a:srgbClr val="514F48">
                  <a:alpha val="80000"/>
                </a:srgbClr>
              </a:solidFill>
              <a:prstDash val="solid"/>
              <a:miter lim="400000"/>
            </a:ln>
          </a:top>
          <a:bottom>
            <a:ln w="25400" cap="flat">
              <a:solidFill>
                <a:srgbClr val="514F48">
                  <a:alpha val="80000"/>
                </a:srgbClr>
              </a:solidFill>
              <a:prstDash val="solid"/>
              <a:miter lim="400000"/>
            </a:ln>
          </a:bottom>
          <a:insideH>
            <a:ln w="12700" cap="flat">
              <a:solidFill>
                <a:srgbClr val="514F48">
                  <a:alpha val="80000"/>
                </a:srgbClr>
              </a:solidFill>
              <a:prstDash val="solid"/>
              <a:miter lim="400000"/>
            </a:ln>
          </a:insideH>
          <a:insideV>
            <a:ln w="12700" cap="flat">
              <a:solidFill>
                <a:srgbClr val="514F48">
                  <a:alpha val="80000"/>
                </a:srgbClr>
              </a:solidFill>
              <a:prstDash val="solid"/>
              <a:miter lim="400000"/>
            </a:ln>
          </a:insideV>
        </a:tcBdr>
      </a:tcStyle>
    </a:firstRow>
  </a:tblStyle>
  <a:tblStyle styleId="{C7B018BB-80A7-4F77-B60F-C8B233D01FF8}" styleName="">
    <a:tblBg/>
    <a:wholeTbl>
      <a:tcTxStyle b="off" i="off">
        <a:font>
          <a:latin typeface="Avenir Next Medium"/>
          <a:ea typeface="Avenir Next Medium"/>
          <a:cs typeface="Avenir Next Medium"/>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12700" cap="flat">
              <a:solidFill>
                <a:srgbClr val="737269">
                  <a:alpha val="80000"/>
                </a:srgbClr>
              </a:solidFill>
              <a:prstDash val="solid"/>
              <a:miter lim="400000"/>
            </a:ln>
          </a:top>
          <a:bottom>
            <a:ln w="127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wholeTbl>
    <a:band2H>
      <a:tcTxStyle/>
      <a:tcStyle>
        <a:tcBdr/>
        <a:fill>
          <a:blipFill rotWithShape="1">
            <a:blip xmlns:r="http://schemas.openxmlformats.org/officeDocument/2006/relationships" r:embed="rId1"/>
            <a:srcRect/>
            <a:tile tx="0" ty="0" sx="100000" sy="100000" flip="none" algn="tl"/>
          </a:blipFill>
        </a:fill>
      </a:tcStyle>
    </a:band2H>
    <a:firstCol>
      <a:tcTxStyle b="on" i="off">
        <a:font>
          <a:latin typeface="Avenir Next Demi Bold"/>
          <a:ea typeface="Avenir Next Demi Bold"/>
          <a:cs typeface="Avenir Next Demi Bold"/>
        </a:font>
        <a:srgbClr val="2A2927"/>
      </a:tcTxStyle>
      <a:tcStyle>
        <a:tcBdr>
          <a:left>
            <a:ln w="25400" cap="flat">
              <a:solidFill>
                <a:srgbClr val="737269">
                  <a:alpha val="80000"/>
                </a:srgbClr>
              </a:solidFill>
              <a:prstDash val="solid"/>
              <a:miter lim="400000"/>
            </a:ln>
          </a:left>
          <a:right>
            <a:ln w="12700" cap="flat">
              <a:solidFill>
                <a:srgbClr val="737269">
                  <a:alpha val="80000"/>
                </a:srgbClr>
              </a:solidFill>
              <a:prstDash val="solid"/>
              <a:miter lim="400000"/>
            </a:ln>
          </a:right>
          <a:top>
            <a:ln w="12700" cap="flat">
              <a:solidFill>
                <a:srgbClr val="737269">
                  <a:alpha val="80000"/>
                </a:srgbClr>
              </a:solidFill>
              <a:prstDash val="solid"/>
              <a:miter lim="400000"/>
            </a:ln>
          </a:top>
          <a:bottom>
            <a:ln w="127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firstCol>
    <a:lastRow>
      <a:tcTxStyle b="on" i="off">
        <a:font>
          <a:latin typeface="Avenir Next Demi Bold"/>
          <a:ea typeface="Avenir Next Demi Bold"/>
          <a:cs typeface="Avenir Next Demi Bold"/>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25400" cap="flat">
              <a:solidFill>
                <a:srgbClr val="737269">
                  <a:alpha val="80000"/>
                </a:srgbClr>
              </a:solidFill>
              <a:prstDash val="solid"/>
              <a:miter lim="400000"/>
            </a:ln>
          </a:top>
          <a:bottom>
            <a:ln w="254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lastRow>
    <a:firstRow>
      <a:tcTxStyle b="on" i="off">
        <a:font>
          <a:latin typeface="Avenir Next Demi Bold"/>
          <a:ea typeface="Avenir Next Demi Bold"/>
          <a:cs typeface="Avenir Next Demi Bold"/>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25400" cap="flat">
              <a:solidFill>
                <a:srgbClr val="737269">
                  <a:alpha val="80000"/>
                </a:srgbClr>
              </a:solidFill>
              <a:prstDash val="solid"/>
              <a:miter lim="400000"/>
            </a:ln>
          </a:top>
          <a:bottom>
            <a:ln w="254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firstRow>
  </a:tblStyle>
  <a:tblStyle styleId="{EEE7283C-3CF3-47DC-8721-378D4A62B228}" styleName="">
    <a:tblBg/>
    <a:wholeTbl>
      <a:tcTxStyle b="off" i="off">
        <a:font>
          <a:latin typeface="Avenir Next Medium"/>
          <a:ea typeface="Avenir Next Medium"/>
          <a:cs typeface="Avenir Next Medium"/>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12700" cap="flat">
              <a:solidFill>
                <a:srgbClr val="737269">
                  <a:alpha val="80000"/>
                </a:srgbClr>
              </a:solidFill>
              <a:prstDash val="solid"/>
              <a:miter lim="400000"/>
            </a:ln>
          </a:top>
          <a:bottom>
            <a:ln w="127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fill>
          <a:noFill/>
        </a:fill>
      </a:tcStyle>
    </a:wholeTbl>
    <a:band2H>
      <a:tcTxStyle/>
      <a:tcStyle>
        <a:tcBdr/>
        <a:fill>
          <a:solidFill>
            <a:srgbClr val="D2D1C3">
              <a:alpha val="25000"/>
            </a:srgbClr>
          </a:solidFill>
        </a:fill>
      </a:tcStyle>
    </a:band2H>
    <a:firstCol>
      <a:tcTxStyle b="off" i="off">
        <a:font>
          <a:latin typeface="Avenir Next Medium"/>
          <a:ea typeface="Avenir Next Medium"/>
          <a:cs typeface="Avenir Next Medium"/>
        </a:font>
        <a:srgbClr val="2A2927"/>
      </a:tcTxStyle>
      <a:tcStyle>
        <a:tcBdr>
          <a:left>
            <a:ln w="25400" cap="flat">
              <a:solidFill>
                <a:srgbClr val="737269">
                  <a:alpha val="80000"/>
                </a:srgbClr>
              </a:solidFill>
              <a:prstDash val="solid"/>
              <a:miter lim="400000"/>
            </a:ln>
          </a:left>
          <a:right>
            <a:ln w="25400" cap="flat">
              <a:solidFill>
                <a:srgbClr val="737269">
                  <a:alpha val="80000"/>
                </a:srgbClr>
              </a:solidFill>
              <a:prstDash val="solid"/>
              <a:miter lim="400000"/>
            </a:ln>
          </a:right>
          <a:top>
            <a:ln w="12700" cap="flat">
              <a:solidFill>
                <a:srgbClr val="737269">
                  <a:alpha val="80000"/>
                </a:srgbClr>
              </a:solidFill>
              <a:prstDash val="solid"/>
              <a:miter lim="400000"/>
            </a:ln>
          </a:top>
          <a:bottom>
            <a:ln w="127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firstCol>
    <a:lastRow>
      <a:tcTxStyle b="off" i="off">
        <a:font>
          <a:latin typeface="Avenir Next Medium"/>
          <a:ea typeface="Avenir Next Medium"/>
          <a:cs typeface="Avenir Next Medium"/>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25400" cap="flat">
              <a:solidFill>
                <a:srgbClr val="737269">
                  <a:alpha val="80000"/>
                </a:srgbClr>
              </a:solidFill>
              <a:prstDash val="solid"/>
              <a:miter lim="400000"/>
            </a:ln>
          </a:top>
          <a:bottom>
            <a:ln w="254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lastRow>
    <a:firstRow>
      <a:tcTxStyle b="off" i="off">
        <a:font>
          <a:latin typeface="Avenir Next Medium"/>
          <a:ea typeface="Avenir Next Medium"/>
          <a:cs typeface="Avenir Next Medium"/>
        </a:font>
        <a:srgbClr val="2A2927"/>
      </a:tcTxStyle>
      <a:tcStyle>
        <a:tcBdr>
          <a:left>
            <a:ln w="12700" cap="flat">
              <a:solidFill>
                <a:srgbClr val="737269">
                  <a:alpha val="80000"/>
                </a:srgbClr>
              </a:solidFill>
              <a:prstDash val="solid"/>
              <a:miter lim="400000"/>
            </a:ln>
          </a:left>
          <a:right>
            <a:ln w="12700" cap="flat">
              <a:solidFill>
                <a:srgbClr val="737269">
                  <a:alpha val="80000"/>
                </a:srgbClr>
              </a:solidFill>
              <a:prstDash val="solid"/>
              <a:miter lim="400000"/>
            </a:ln>
          </a:right>
          <a:top>
            <a:ln w="25400" cap="flat">
              <a:solidFill>
                <a:srgbClr val="737269">
                  <a:alpha val="80000"/>
                </a:srgbClr>
              </a:solidFill>
              <a:prstDash val="solid"/>
              <a:miter lim="400000"/>
            </a:ln>
          </a:top>
          <a:bottom>
            <a:ln w="25400" cap="flat">
              <a:solidFill>
                <a:srgbClr val="737269">
                  <a:alpha val="80000"/>
                </a:srgbClr>
              </a:solidFill>
              <a:prstDash val="solid"/>
              <a:miter lim="400000"/>
            </a:ln>
          </a:bottom>
          <a:insideH>
            <a:ln w="12700" cap="flat">
              <a:solidFill>
                <a:srgbClr val="737269">
                  <a:alpha val="80000"/>
                </a:srgbClr>
              </a:solidFill>
              <a:prstDash val="solid"/>
              <a:miter lim="400000"/>
            </a:ln>
          </a:insideH>
          <a:insideV>
            <a:ln w="12700" cap="flat">
              <a:solidFill>
                <a:srgbClr val="737269">
                  <a:alpha val="80000"/>
                </a:srgbClr>
              </a:solidFill>
              <a:prstDash val="solid"/>
              <a:miter lim="400000"/>
            </a:ln>
          </a:insideV>
        </a:tcBdr>
      </a:tcStyle>
    </a:firstRow>
  </a:tblStyle>
  <a:tblStyle styleId="{CF821DB8-F4EB-4A41-A1BA-3FCAFE7338EE}" styleName="">
    <a:tblBg/>
    <a:wholeTbl>
      <a:tcTxStyle b="off" i="off">
        <a:font>
          <a:latin typeface="Avenir Next Medium"/>
          <a:ea typeface="Avenir Next Medium"/>
          <a:cs typeface="Avenir Next Medium"/>
        </a:font>
        <a:srgbClr val="2A2927"/>
      </a:tcTxStyle>
      <a:tcStyle>
        <a:tcBdr>
          <a:left>
            <a:ln w="12700" cap="flat">
              <a:noFill/>
              <a:miter lim="400000"/>
            </a:ln>
          </a:left>
          <a:right>
            <a:ln w="12700" cap="flat">
              <a:noFill/>
              <a:miter lim="400000"/>
            </a:ln>
          </a:right>
          <a:top>
            <a:ln w="12700" cap="flat">
              <a:solidFill>
                <a:srgbClr val="000000">
                  <a:alpha val="70000"/>
                </a:srgbClr>
              </a:solidFill>
              <a:prstDash val="solid"/>
              <a:miter lim="400000"/>
            </a:ln>
          </a:top>
          <a:bottom>
            <a:ln w="12700" cap="flat">
              <a:solidFill>
                <a:srgbClr val="000000">
                  <a:alpha val="70000"/>
                </a:srgbClr>
              </a:solidFill>
              <a:prstDash val="solid"/>
              <a:miter lim="400000"/>
            </a:ln>
          </a:bottom>
          <a:insideH>
            <a:ln w="12700" cap="flat">
              <a:solidFill>
                <a:srgbClr val="000000">
                  <a:alpha val="70000"/>
                </a:srgbClr>
              </a:solidFill>
              <a:prstDash val="solid"/>
              <a:miter lim="400000"/>
            </a:ln>
          </a:insideH>
          <a:insideV>
            <a:ln w="12700" cap="flat">
              <a:noFill/>
              <a:miter lim="400000"/>
            </a:ln>
          </a:insideV>
        </a:tcBdr>
        <a:fill>
          <a:noFill/>
        </a:fill>
      </a:tcStyle>
    </a:wholeTbl>
    <a:band2H>
      <a:tcTxStyle/>
      <a:tcStyle>
        <a:tcBdr/>
        <a:fill>
          <a:solidFill>
            <a:srgbClr val="D2D1C3">
              <a:alpha val="25000"/>
            </a:srgbClr>
          </a:solidFill>
        </a:fill>
      </a:tcStyle>
    </a:band2H>
    <a:firstCol>
      <a:tcTxStyle b="on" i="off">
        <a:font>
          <a:latin typeface="Avenir Next Demi Bold"/>
          <a:ea typeface="Avenir Next Demi Bold"/>
          <a:cs typeface="Avenir Next Demi Bold"/>
        </a:font>
        <a:srgbClr val="FFFFFF"/>
      </a:tcTxStyle>
      <a:tcStyle>
        <a:tcBdr>
          <a:left>
            <a:ln w="12700" cap="flat">
              <a:solidFill>
                <a:srgbClr val="000000">
                  <a:alpha val="70000"/>
                </a:srgbClr>
              </a:solidFill>
              <a:prstDash val="solid"/>
              <a:miter lim="400000"/>
            </a:ln>
          </a:left>
          <a:right>
            <a:ln w="25400" cap="flat">
              <a:solidFill>
                <a:srgbClr val="000000">
                  <a:alpha val="70000"/>
                </a:srgbClr>
              </a:solidFill>
              <a:prstDash val="solid"/>
              <a:miter lim="400000"/>
            </a:ln>
          </a:right>
          <a:top>
            <a:ln w="12700" cap="flat">
              <a:solidFill>
                <a:srgbClr val="000000">
                  <a:alpha val="70000"/>
                </a:srgbClr>
              </a:solidFill>
              <a:prstDash val="solid"/>
              <a:miter lim="400000"/>
            </a:ln>
          </a:top>
          <a:bottom>
            <a:ln w="12700" cap="flat">
              <a:solidFill>
                <a:srgbClr val="000000">
                  <a:alpha val="70000"/>
                </a:srgbClr>
              </a:solidFill>
              <a:prstDash val="solid"/>
              <a:miter lim="400000"/>
            </a:ln>
          </a:bottom>
          <a:insideH>
            <a:ln w="12700" cap="flat">
              <a:solidFill>
                <a:srgbClr val="000000">
                  <a:alpha val="70000"/>
                </a:srgbClr>
              </a:solidFill>
              <a:prstDash val="solid"/>
              <a:miter lim="400000"/>
            </a:ln>
          </a:insideH>
          <a:insideV>
            <a:ln w="12700" cap="flat">
              <a:noFill/>
              <a:miter lim="400000"/>
            </a:ln>
          </a:insideV>
        </a:tcBdr>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25400" cap="flat">
              <a:solidFill>
                <a:srgbClr val="000000">
                  <a:alpha val="70000"/>
                </a:srgbClr>
              </a:solidFill>
              <a:prstDash val="solid"/>
              <a:miter lim="400000"/>
            </a:ln>
          </a:top>
          <a:bottom>
            <a:ln w="12700" cap="flat">
              <a:solidFill>
                <a:srgbClr val="000000">
                  <a:alpha val="70000"/>
                </a:srgbClr>
              </a:solidFill>
              <a:prstDash val="solid"/>
              <a:miter lim="400000"/>
            </a:ln>
          </a:bottom>
          <a:insideH>
            <a:ln w="12700" cap="flat">
              <a:solidFill>
                <a:srgbClr val="000000">
                  <a:alpha val="70000"/>
                </a:srgbClr>
              </a:solidFill>
              <a:prstDash val="solid"/>
              <a:miter lim="400000"/>
            </a:ln>
          </a:insideH>
          <a:insideV>
            <a:ln w="12700" cap="flat">
              <a:noFill/>
              <a:miter lim="400000"/>
            </a:ln>
          </a:insideV>
        </a:tcBdr>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alpha val="70000"/>
                </a:srgbClr>
              </a:solidFill>
              <a:prstDash val="solid"/>
              <a:miter lim="400000"/>
            </a:ln>
          </a:top>
          <a:bottom>
            <a:ln w="25400" cap="flat">
              <a:solidFill>
                <a:srgbClr val="000000">
                  <a:alpha val="70000"/>
                </a:srgbClr>
              </a:solidFill>
              <a:prstDash val="solid"/>
              <a:miter lim="400000"/>
            </a:ln>
          </a:bottom>
          <a:insideH>
            <a:ln w="12700" cap="flat">
              <a:solidFill>
                <a:srgbClr val="000000">
                  <a:alpha val="70000"/>
                </a:srgbClr>
              </a:solidFill>
              <a:prstDash val="solid"/>
              <a:miter lim="400000"/>
            </a:ln>
          </a:insideH>
          <a:insideV>
            <a:ln w="12700" cap="flat">
              <a:noFill/>
              <a:miter lim="400000"/>
            </a:ln>
          </a:insideV>
        </a:tcBdr>
      </a:tcStyle>
    </a:firstRow>
  </a:tblStyle>
  <a:tblStyle styleId="{33BA23B1-9221-436E-865A-0063620EA4FD}" styleName="">
    <a:tblBg/>
    <a:wholeTbl>
      <a:tcTxStyle b="on" i="off">
        <a:font>
          <a:latin typeface="Avenir Next Demi Bold"/>
          <a:ea typeface="Avenir Next Demi Bold"/>
          <a:cs typeface="Avenir Next Demi Bold"/>
        </a:font>
        <a:srgbClr val="FFFFFF"/>
      </a:tcTxStyle>
      <a:tcStyle>
        <a:tcBdr>
          <a:left>
            <a:ln w="12700" cap="flat">
              <a:solidFill>
                <a:srgbClr val="F8F8F6">
                  <a:alpha val="80000"/>
                </a:srgbClr>
              </a:solidFill>
              <a:custDash>
                <a:ds d="200000" sp="200000"/>
              </a:custDash>
              <a:miter lim="400000"/>
            </a:ln>
          </a:left>
          <a:right>
            <a:ln w="12700" cap="flat">
              <a:solidFill>
                <a:srgbClr val="F8F8F6">
                  <a:alpha val="80000"/>
                </a:srgbClr>
              </a:solidFill>
              <a:custDash>
                <a:ds d="200000" sp="200000"/>
              </a:custDash>
              <a:miter lim="400000"/>
            </a:ln>
          </a:right>
          <a:top>
            <a:ln w="12700" cap="flat">
              <a:solidFill>
                <a:srgbClr val="F8F8F6">
                  <a:alpha val="80000"/>
                </a:srgbClr>
              </a:solidFill>
              <a:custDash>
                <a:ds d="200000" sp="200000"/>
              </a:custDash>
              <a:miter lim="400000"/>
            </a:ln>
          </a:top>
          <a:bottom>
            <a:ln w="12700" cap="flat">
              <a:solidFill>
                <a:srgbClr val="F8F8F6">
                  <a:alpha val="80000"/>
                </a:srgbClr>
              </a:solidFill>
              <a:custDash>
                <a:ds d="200000" sp="200000"/>
              </a:custDash>
              <a:miter lim="400000"/>
            </a:ln>
          </a:bottom>
          <a:insideH>
            <a:ln w="12700" cap="flat">
              <a:solidFill>
                <a:srgbClr val="F8F8F6">
                  <a:alpha val="80000"/>
                </a:srgbClr>
              </a:solidFill>
              <a:custDash>
                <a:ds d="200000" sp="200000"/>
              </a:custDash>
              <a:miter lim="400000"/>
            </a:ln>
          </a:insideH>
          <a:insideV>
            <a:ln w="12700" cap="flat">
              <a:solidFill>
                <a:srgbClr val="F8F8F6">
                  <a:alpha val="80000"/>
                </a:srgbClr>
              </a:solidFill>
              <a:custDash>
                <a:ds d="200000" sp="200000"/>
              </a:custDash>
              <a:miter lim="400000"/>
            </a:ln>
          </a:insideV>
        </a:tcBdr>
        <a:fill>
          <a:solidFill>
            <a:srgbClr val="67665E">
              <a:alpha val="30000"/>
            </a:srgbClr>
          </a:solidFill>
        </a:fill>
      </a:tcStyle>
    </a:wholeTbl>
    <a:band2H>
      <a:tcTxStyle/>
      <a:tcStyle>
        <a:tcBdr/>
        <a:fill>
          <a:solidFill>
            <a:srgbClr val="67665E">
              <a:alpha val="40000"/>
            </a:srgbClr>
          </a:solidFill>
        </a:fill>
      </a:tcStyle>
    </a:band2H>
    <a:firstCol>
      <a:tcTxStyle b="on" i="off">
        <a:font>
          <a:latin typeface="Avenir Next Demi Bold"/>
          <a:ea typeface="Avenir Next Demi Bold"/>
          <a:cs typeface="Avenir Next Demi Bold"/>
        </a:font>
        <a:srgbClr val="FFFFFF"/>
      </a:tcTxStyle>
      <a:tcStyle>
        <a:tcBdr>
          <a:left>
            <a:ln w="25400" cap="flat">
              <a:solidFill>
                <a:srgbClr val="F8F8F6">
                  <a:alpha val="80000"/>
                </a:srgbClr>
              </a:solidFill>
              <a:prstDash val="solid"/>
              <a:miter lim="400000"/>
            </a:ln>
          </a:left>
          <a:right>
            <a:ln w="25400" cap="flat">
              <a:solidFill>
                <a:srgbClr val="F8F8F6">
                  <a:alpha val="80000"/>
                </a:srgbClr>
              </a:solidFill>
              <a:prstDash val="solid"/>
              <a:miter lim="400000"/>
            </a:ln>
          </a:right>
          <a:top>
            <a:ln w="12700" cap="flat">
              <a:solidFill>
                <a:srgbClr val="F8F8F6">
                  <a:alpha val="30000"/>
                </a:srgbClr>
              </a:solidFill>
              <a:prstDash val="solid"/>
              <a:miter lim="400000"/>
            </a:ln>
          </a:top>
          <a:bottom>
            <a:ln w="12700" cap="flat">
              <a:solidFill>
                <a:srgbClr val="F8F8F6">
                  <a:alpha val="30000"/>
                </a:srgbClr>
              </a:solidFill>
              <a:prstDash val="solid"/>
              <a:miter lim="400000"/>
            </a:ln>
          </a:bottom>
          <a:insideH>
            <a:ln w="12700" cap="flat">
              <a:solidFill>
                <a:srgbClr val="F8F8F6">
                  <a:alpha val="30000"/>
                </a:srgbClr>
              </a:solidFill>
              <a:prstDash val="solid"/>
              <a:miter lim="400000"/>
            </a:ln>
          </a:insideH>
          <a:insideV>
            <a:ln w="12700" cap="flat">
              <a:solidFill>
                <a:srgbClr val="F8F8F6">
                  <a:alpha val="30000"/>
                </a:srgbClr>
              </a:solidFill>
              <a:prstDash val="solid"/>
              <a:miter lim="400000"/>
            </a:ln>
          </a:insideV>
        </a:tcBdr>
        <a:fill>
          <a:solidFill>
            <a:srgbClr val="67665E">
              <a:alpha val="50000"/>
            </a:srgbClr>
          </a:solidFill>
        </a:fill>
      </a:tcStyle>
    </a:firstCol>
    <a:lastRow>
      <a:tcTxStyle b="on" i="off">
        <a:font>
          <a:latin typeface="Avenir Next Demi Bold"/>
          <a:ea typeface="Avenir Next Demi Bold"/>
          <a:cs typeface="Avenir Next Demi Bold"/>
        </a:font>
        <a:srgbClr val="FFFFFF"/>
      </a:tcTxStyle>
      <a:tcStyle>
        <a:tcBdr>
          <a:left>
            <a:ln w="12700" cap="flat">
              <a:solidFill>
                <a:srgbClr val="F8F8F6">
                  <a:alpha val="30000"/>
                </a:srgbClr>
              </a:solidFill>
              <a:prstDash val="solid"/>
              <a:miter lim="400000"/>
            </a:ln>
          </a:left>
          <a:right>
            <a:ln w="12700" cap="flat">
              <a:solidFill>
                <a:srgbClr val="F8F8F6">
                  <a:alpha val="30000"/>
                </a:srgbClr>
              </a:solidFill>
              <a:prstDash val="solid"/>
              <a:miter lim="400000"/>
            </a:ln>
          </a:right>
          <a:top>
            <a:ln w="25400" cap="flat">
              <a:solidFill>
                <a:srgbClr val="F8F8F6">
                  <a:alpha val="80000"/>
                </a:srgbClr>
              </a:solidFill>
              <a:prstDash val="solid"/>
              <a:miter lim="400000"/>
            </a:ln>
          </a:top>
          <a:bottom>
            <a:ln w="25400" cap="flat">
              <a:solidFill>
                <a:srgbClr val="F8F8F6">
                  <a:alpha val="80000"/>
                </a:srgbClr>
              </a:solidFill>
              <a:prstDash val="solid"/>
              <a:miter lim="400000"/>
            </a:ln>
          </a:bottom>
          <a:insideH>
            <a:ln w="12700" cap="flat">
              <a:solidFill>
                <a:srgbClr val="F8F8F6">
                  <a:alpha val="30000"/>
                </a:srgbClr>
              </a:solidFill>
              <a:prstDash val="solid"/>
              <a:miter lim="400000"/>
            </a:ln>
          </a:insideH>
          <a:insideV>
            <a:ln w="12700" cap="flat">
              <a:solidFill>
                <a:srgbClr val="F8F8F6">
                  <a:alpha val="30000"/>
                </a:srgbClr>
              </a:solidFill>
              <a:prstDash val="solid"/>
              <a:miter lim="400000"/>
            </a:ln>
          </a:insideV>
        </a:tcBdr>
        <a:fill>
          <a:solidFill>
            <a:srgbClr val="53534A">
              <a:alpha val="60000"/>
            </a:srgbClr>
          </a:solidFill>
        </a:fill>
      </a:tcStyle>
    </a:lastRow>
    <a:firstRow>
      <a:tcTxStyle b="on" i="off">
        <a:font>
          <a:latin typeface="Avenir Next Demi Bold"/>
          <a:ea typeface="Avenir Next Demi Bold"/>
          <a:cs typeface="Avenir Next Demi Bold"/>
        </a:font>
        <a:srgbClr val="FFFFFF"/>
      </a:tcTxStyle>
      <a:tcStyle>
        <a:tcBdr>
          <a:left>
            <a:ln w="12700" cap="flat">
              <a:solidFill>
                <a:srgbClr val="F8F8F6">
                  <a:alpha val="30000"/>
                </a:srgbClr>
              </a:solidFill>
              <a:prstDash val="solid"/>
              <a:miter lim="400000"/>
            </a:ln>
          </a:left>
          <a:right>
            <a:ln w="12700" cap="flat">
              <a:solidFill>
                <a:srgbClr val="F8F8F6">
                  <a:alpha val="30000"/>
                </a:srgbClr>
              </a:solidFill>
              <a:prstDash val="solid"/>
              <a:miter lim="400000"/>
            </a:ln>
          </a:right>
          <a:top>
            <a:ln w="25400" cap="flat">
              <a:solidFill>
                <a:srgbClr val="F8F8F6">
                  <a:alpha val="80000"/>
                </a:srgbClr>
              </a:solidFill>
              <a:prstDash val="solid"/>
              <a:miter lim="400000"/>
            </a:ln>
          </a:top>
          <a:bottom>
            <a:ln w="25400" cap="flat">
              <a:solidFill>
                <a:srgbClr val="F8F8F6">
                  <a:alpha val="80000"/>
                </a:srgbClr>
              </a:solidFill>
              <a:prstDash val="solid"/>
              <a:miter lim="400000"/>
            </a:ln>
          </a:bottom>
          <a:insideH>
            <a:ln w="12700" cap="flat">
              <a:solidFill>
                <a:srgbClr val="F8F8F6">
                  <a:alpha val="30000"/>
                </a:srgbClr>
              </a:solidFill>
              <a:prstDash val="solid"/>
              <a:miter lim="400000"/>
            </a:ln>
          </a:insideH>
          <a:insideV>
            <a:ln w="12700" cap="flat">
              <a:solidFill>
                <a:srgbClr val="F8F8F6">
                  <a:alpha val="30000"/>
                </a:srgbClr>
              </a:solidFill>
              <a:prstDash val="solid"/>
              <a:miter lim="400000"/>
            </a:ln>
          </a:insideV>
        </a:tcBdr>
        <a:fill>
          <a:solidFill>
            <a:srgbClr val="53534A">
              <a:alpha val="60000"/>
            </a:srgbClr>
          </a:solidFill>
        </a:fill>
      </a:tcStyle>
    </a:firstRow>
  </a:tblStyle>
  <a:tblStyle styleId="{2708684C-4D16-4618-839F-0558EEFCDFE6}" styleName="">
    <a:tblBg/>
    <a:wholeTbl>
      <a:tcTxStyle b="off" i="off">
        <a:font>
          <a:latin typeface="Avenir Next Medium"/>
          <a:ea typeface="Avenir Next Medium"/>
          <a:cs typeface="Avenir Next Medium"/>
        </a:font>
        <a:srgbClr val="2A2927"/>
      </a:tcTxStyle>
      <a:tcStyle>
        <a:tcBdr>
          <a:left>
            <a:ln w="12700" cap="flat">
              <a:noFill/>
              <a:miter lim="400000"/>
            </a:ln>
          </a:left>
          <a:right>
            <a:ln w="12700" cap="flat">
              <a:noFill/>
              <a:miter lim="400000"/>
            </a:ln>
          </a:right>
          <a:top>
            <a:ln w="12700" cap="flat">
              <a:solidFill>
                <a:srgbClr val="34342F">
                  <a:alpha val="80000"/>
                </a:srgbClr>
              </a:solidFill>
              <a:prstDash val="solid"/>
              <a:miter lim="400000"/>
            </a:ln>
          </a:top>
          <a:bottom>
            <a:ln w="12700" cap="flat">
              <a:solidFill>
                <a:srgbClr val="34342F">
                  <a:alpha val="80000"/>
                </a:srgbClr>
              </a:solidFill>
              <a:prstDash val="solid"/>
              <a:miter lim="400000"/>
            </a:ln>
          </a:bottom>
          <a:insideH>
            <a:ln w="12700" cap="flat">
              <a:solidFill>
                <a:srgbClr val="34342F">
                  <a:alpha val="80000"/>
                </a:srgbClr>
              </a:solidFill>
              <a:prstDash val="solid"/>
              <a:miter lim="400000"/>
            </a:ln>
          </a:insideH>
          <a:insideV>
            <a:ln w="12700" cap="flat">
              <a:noFill/>
              <a:miter lim="400000"/>
            </a:ln>
          </a:insideV>
        </a:tcBdr>
        <a:fill>
          <a:noFill/>
        </a:fill>
      </a:tcStyle>
    </a:wholeTbl>
    <a:band2H>
      <a:tcTxStyle/>
      <a:tcStyle>
        <a:tcBdr/>
        <a:fill>
          <a:solidFill>
            <a:srgbClr val="67665E">
              <a:alpha val="15000"/>
            </a:srgbClr>
          </a:solidFill>
        </a:fill>
      </a:tcStyle>
    </a:band2H>
    <a:firstCol>
      <a:tcTxStyle b="on" i="off">
        <a:font>
          <a:latin typeface="Avenir Next Demi Bold"/>
          <a:ea typeface="Avenir Next Demi Bold"/>
          <a:cs typeface="Avenir Next Demi Bold"/>
        </a:font>
        <a:srgbClr val="2A2927"/>
      </a:tcTxStyle>
      <a:tcStyle>
        <a:tcBdr>
          <a:left>
            <a:ln w="12700" cap="flat">
              <a:noFill/>
              <a:miter lim="400000"/>
            </a:ln>
          </a:left>
          <a:right>
            <a:ln w="25400" cap="flat">
              <a:solidFill>
                <a:srgbClr val="34342F">
                  <a:alpha val="80000"/>
                </a:srgbClr>
              </a:solidFill>
              <a:prstDash val="solid"/>
              <a:miter lim="400000"/>
            </a:ln>
          </a:right>
          <a:top>
            <a:ln w="12700" cap="flat">
              <a:solidFill>
                <a:srgbClr val="34342F">
                  <a:alpha val="80000"/>
                </a:srgbClr>
              </a:solidFill>
              <a:prstDash val="solid"/>
              <a:miter lim="400000"/>
            </a:ln>
          </a:top>
          <a:bottom>
            <a:ln w="12700" cap="flat">
              <a:solidFill>
                <a:srgbClr val="34342F">
                  <a:alpha val="80000"/>
                </a:srgbClr>
              </a:solidFill>
              <a:prstDash val="solid"/>
              <a:miter lim="400000"/>
            </a:ln>
          </a:bottom>
          <a:insideH>
            <a:ln w="12700" cap="flat">
              <a:solidFill>
                <a:srgbClr val="34342F">
                  <a:alpha val="80000"/>
                </a:srgbClr>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2A2927"/>
      </a:tcTxStyle>
      <a:tcStyle>
        <a:tcBdr>
          <a:left>
            <a:ln w="12700" cap="flat">
              <a:noFill/>
              <a:miter lim="400000"/>
            </a:ln>
          </a:left>
          <a:right>
            <a:ln w="12700" cap="flat">
              <a:noFill/>
              <a:miter lim="400000"/>
            </a:ln>
          </a:right>
          <a:top>
            <a:ln w="25400" cap="flat">
              <a:solidFill>
                <a:srgbClr val="34342F">
                  <a:alpha val="80000"/>
                </a:srgbClr>
              </a:solidFill>
              <a:prstDash val="solid"/>
              <a:miter lim="400000"/>
            </a:ln>
          </a:top>
          <a:bottom>
            <a:ln w="12700" cap="flat">
              <a:noFill/>
              <a:miter lim="400000"/>
            </a:ln>
          </a:bottom>
          <a:insideH>
            <a:ln w="12700" cap="flat">
              <a:solidFill>
                <a:srgbClr val="34342F">
                  <a:alpha val="80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2A2927"/>
      </a:tcTxStyle>
      <a:tcStyle>
        <a:tcBdr>
          <a:left>
            <a:ln w="12700" cap="flat">
              <a:noFill/>
              <a:miter lim="400000"/>
            </a:ln>
          </a:left>
          <a:right>
            <a:ln w="12700" cap="flat">
              <a:noFill/>
              <a:miter lim="400000"/>
            </a:ln>
          </a:right>
          <a:top>
            <a:ln w="12700" cap="flat">
              <a:noFill/>
              <a:miter lim="400000"/>
            </a:ln>
          </a:top>
          <a:bottom>
            <a:ln w="25400" cap="flat">
              <a:solidFill>
                <a:srgbClr val="34342F">
                  <a:alpha val="80000"/>
                </a:srgbClr>
              </a:solidFill>
              <a:prstDash val="solid"/>
              <a:miter lim="400000"/>
            </a:ln>
          </a:bottom>
          <a:insideH>
            <a:ln w="12700" cap="flat">
              <a:solidFill>
                <a:srgbClr val="34342F">
                  <a:alpha val="80000"/>
                </a:srgbClr>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3" d="100"/>
          <a:sy n="53" d="100"/>
        </p:scale>
        <p:origin x="12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_rels/tableStyles.x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Shape 31"/>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2" name="Shape 32"/>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649720477"/>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 useBgFill="1">
        <p:nvSpPr>
          <p:cNvPr id="13" name="Freeform 12"/>
          <p:cNvSpPr/>
          <p:nvPr/>
        </p:nvSpPr>
        <p:spPr>
          <a:xfrm>
            <a:off x="-12042" y="-24083"/>
            <a:ext cx="12450893" cy="9175609"/>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4760" y="6321778"/>
            <a:ext cx="12038677" cy="2440265"/>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4073" y="1"/>
            <a:ext cx="8264868" cy="457408"/>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242870" y="302966"/>
            <a:ext cx="12061204" cy="8172100"/>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642014" y="950525"/>
            <a:ext cx="10714345" cy="3934618"/>
          </a:xfrm>
        </p:spPr>
        <p:txBody>
          <a:bodyPr anchor="b">
            <a:normAutofit/>
          </a:bodyPr>
          <a:lstStyle>
            <a:lvl1pPr algn="r">
              <a:defRPr sz="1024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21420000">
            <a:off x="788568" y="4902159"/>
            <a:ext cx="10683819" cy="782696"/>
          </a:xfrm>
        </p:spPr>
        <p:txBody>
          <a:bodyPr anchor="t">
            <a:noAutofit/>
          </a:bodyPr>
          <a:lstStyle>
            <a:lvl1pPr marL="0" indent="0" algn="r">
              <a:buNone/>
              <a:defRPr sz="3413">
                <a:solidFill>
                  <a:schemeClr val="bg1">
                    <a:lumMod val="50000"/>
                  </a:schemeClr>
                </a:solidFill>
              </a:defRPr>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1420000">
            <a:off x="5218234" y="6704700"/>
            <a:ext cx="6553230" cy="1340240"/>
          </a:xfrm>
        </p:spPr>
        <p:txBody>
          <a:bodyPr/>
          <a:lstStyle>
            <a:lvl1pPr algn="ctr">
              <a:defRPr sz="5973">
                <a:solidFill>
                  <a:schemeClr val="accent1">
                    <a:lumMod val="50000"/>
                  </a:schemeClr>
                </a:solidFill>
              </a:defRPr>
            </a:lvl1pPr>
          </a:lstStyle>
          <a:p>
            <a:fld id="{86FCFFD4-5652-4767-AA22-C441E28A3072}" type="datetimeFigureOut">
              <a:rPr lang="en-US" dirty="0"/>
              <a:t>21/09/14</a:t>
            </a:fld>
            <a:endParaRPr lang="en-US" dirty="0"/>
          </a:p>
        </p:txBody>
      </p:sp>
      <p:sp>
        <p:nvSpPr>
          <p:cNvPr id="5" name="Footer Placeholder 4"/>
          <p:cNvSpPr>
            <a:spLocks noGrp="1"/>
          </p:cNvSpPr>
          <p:nvPr>
            <p:ph type="ftr" sz="quarter" idx="11"/>
          </p:nvPr>
        </p:nvSpPr>
        <p:spPr>
          <a:xfrm rot="21420000">
            <a:off x="-17257" y="7046593"/>
            <a:ext cx="4248276" cy="1306113"/>
          </a:xfrm>
        </p:spPr>
        <p:txBody>
          <a:bodyPr vert="horz" lIns="91440" tIns="45720" rIns="91440" bIns="45720" rtlCol="0" anchor="ctr"/>
          <a:lstStyle>
            <a:lvl1pPr algn="r">
              <a:defRPr lang="en-US" sz="5973" dirty="0"/>
            </a:lvl1pPr>
          </a:lstStyle>
          <a:p>
            <a:endParaRPr lang="en-US" dirty="0"/>
          </a:p>
        </p:txBody>
      </p:sp>
      <p:sp>
        <p:nvSpPr>
          <p:cNvPr id="6" name="Slide Number Placeholder 5"/>
          <p:cNvSpPr>
            <a:spLocks noGrp="1"/>
          </p:cNvSpPr>
          <p:nvPr>
            <p:ph type="sldNum" sz="quarter" idx="12"/>
          </p:nvPr>
        </p:nvSpPr>
        <p:spPr>
          <a:xfrm rot="21420000">
            <a:off x="10526603" y="5432815"/>
            <a:ext cx="967666" cy="708935"/>
          </a:xfrm>
        </p:spPr>
        <p:txBody>
          <a:bodyPr/>
          <a:lstStyle>
            <a:lvl1pPr>
              <a:defRPr sz="3413">
                <a:solidFill>
                  <a:schemeClr val="tx1">
                    <a:lumMod val="75000"/>
                    <a:lumOff val="25000"/>
                  </a:schemeClr>
                </a:solidFill>
              </a:defRPr>
            </a:lvl1pPr>
          </a:lstStyle>
          <a:p>
            <a:fld id="{6D22F896-40B5-4ADD-8801-0D06FADFA095}" type="slidenum">
              <a:rPr lang="en-US" dirty="0"/>
              <a:pPr/>
              <a:t>‹#›</a:t>
            </a:fld>
            <a:endParaRPr lang="en-US" dirty="0"/>
          </a:p>
        </p:txBody>
      </p:sp>
      <p:sp>
        <p:nvSpPr>
          <p:cNvPr id="33" name="5-Point Star 32"/>
          <p:cNvSpPr/>
          <p:nvPr/>
        </p:nvSpPr>
        <p:spPr>
          <a:xfrm rot="21420000">
            <a:off x="4440108" y="7192438"/>
            <a:ext cx="732993" cy="732993"/>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48814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0" y="5840118"/>
            <a:ext cx="11087689" cy="837470"/>
          </a:xfrm>
        </p:spPr>
        <p:txBody>
          <a:bodyPr anchor="b"/>
          <a:lstStyle>
            <a:lvl1pPr>
              <a:defRPr sz="4551"/>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31522" y="975361"/>
            <a:ext cx="11085348" cy="4543862"/>
          </a:xfrm>
          <a:ln w="57150" cmpd="thinThick">
            <a:solidFill>
              <a:schemeClr val="bg1">
                <a:lumMod val="50000"/>
              </a:schemeClr>
            </a:solidFill>
            <a:miter lim="800000"/>
          </a:ln>
        </p:spPr>
        <p:txBody>
          <a:bodyPr anchor="t"/>
          <a:lstStyle>
            <a:lvl1pPr marL="0" indent="0" algn="ctr">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31499" y="6688602"/>
            <a:ext cx="11087710" cy="970627"/>
          </a:xfrm>
        </p:spPr>
        <p:txBody>
          <a:bodyPr anchor="t"/>
          <a:lstStyle>
            <a:lvl1pPr marL="0" indent="0" algn="l">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978D94F-17FC-4DBA-B892-CD4B3034A353}"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286321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2" y="975362"/>
            <a:ext cx="11090030" cy="4543862"/>
          </a:xfrm>
        </p:spPr>
        <p:txBody>
          <a:bodyPr anchor="ctr">
            <a:normAutofit/>
          </a:bodyPr>
          <a:lstStyle>
            <a:lvl1pPr algn="ctr">
              <a:defRPr sz="6827"/>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31500" y="5840118"/>
            <a:ext cx="11087711" cy="1811351"/>
          </a:xfrm>
        </p:spPr>
        <p:txBody>
          <a:bodyPr anchor="ctr">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4FE983A-6252-4FA3-A7AE-5E2C849F48F9}"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64788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96515" y="975360"/>
            <a:ext cx="10160021" cy="4148201"/>
          </a:xfrm>
        </p:spPr>
        <p:txBody>
          <a:bodyPr anchor="ctr">
            <a:normAutofit/>
          </a:bodyPr>
          <a:lstStyle>
            <a:lvl1pPr algn="ctr">
              <a:defRPr sz="6827"/>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653616" y="5134268"/>
            <a:ext cx="9245820" cy="537270"/>
          </a:xfrm>
        </p:spPr>
        <p:txBody>
          <a:bodyPr anchor="t">
            <a:normAutofit/>
          </a:bodyPr>
          <a:lstStyle>
            <a:lvl1pPr marL="0" indent="0" algn="r">
              <a:buNone/>
              <a:defRPr sz="1991">
                <a:solidFill>
                  <a:schemeClr val="tx1">
                    <a:lumMod val="50000"/>
                    <a:lumOff val="50000"/>
                  </a:schemeClr>
                </a:solidFill>
              </a:defRPr>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731522" y="5840120"/>
            <a:ext cx="11090008" cy="1803736"/>
          </a:xfrm>
        </p:spPr>
        <p:txBody>
          <a:bodyPr anchor="ctr">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528F7F8-6DF1-4292-9E24-2C2DABFFE99B}"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574976" y="1262720"/>
            <a:ext cx="650240" cy="831681"/>
          </a:xfrm>
          <a:prstGeom prst="rect">
            <a:avLst/>
          </a:prstGeom>
        </p:spPr>
        <p:txBody>
          <a:bodyPr vert="horz" lIns="130048" tIns="65024" rIns="130048" bIns="65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1378" dirty="0">
                <a:solidFill>
                  <a:schemeClr val="tx1"/>
                </a:solidFill>
                <a:effectLst/>
              </a:rPr>
              <a:t>“</a:t>
            </a:r>
          </a:p>
        </p:txBody>
      </p:sp>
      <p:sp>
        <p:nvSpPr>
          <p:cNvPr id="11" name="TextBox 10"/>
          <p:cNvSpPr txBox="1"/>
          <p:nvPr/>
        </p:nvSpPr>
        <p:spPr>
          <a:xfrm>
            <a:off x="11231498" y="4133664"/>
            <a:ext cx="650240" cy="831681"/>
          </a:xfrm>
          <a:prstGeom prst="rect">
            <a:avLst/>
          </a:prstGeom>
        </p:spPr>
        <p:txBody>
          <a:bodyPr vert="horz" lIns="130048" tIns="65024" rIns="130048" bIns="65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1378" dirty="0">
                <a:solidFill>
                  <a:schemeClr val="tx1"/>
                </a:solidFill>
                <a:effectLst/>
              </a:rPr>
              <a:t>”</a:t>
            </a:r>
          </a:p>
        </p:txBody>
      </p:sp>
    </p:spTree>
    <p:extLst>
      <p:ext uri="{BB962C8B-B14F-4D97-AF65-F5344CB8AC3E}">
        <p14:creationId xmlns:p14="http://schemas.microsoft.com/office/powerpoint/2010/main" val="3249503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731521" y="2451705"/>
            <a:ext cx="11087687" cy="3572388"/>
          </a:xfrm>
        </p:spPr>
        <p:txBody>
          <a:bodyPr anchor="b">
            <a:normAutofit/>
          </a:bodyPr>
          <a:lstStyle>
            <a:lvl1pPr algn="l">
              <a:defRPr sz="6827"/>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31521" y="6040843"/>
            <a:ext cx="11087687" cy="1622249"/>
          </a:xfrm>
        </p:spPr>
        <p:txBody>
          <a:bodyPr anchor="t">
            <a:normAutofit/>
          </a:bodyPr>
          <a:lstStyle>
            <a:lvl1pPr marL="0" indent="0" algn="l">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F9B26A6-D535-4143-B8EE-86A468AFBC2C}"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986222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731521" y="975362"/>
            <a:ext cx="11087687" cy="1638350"/>
          </a:xfrm>
        </p:spPr>
        <p:txBody>
          <a:bodyPr/>
          <a:lstStyle>
            <a:lvl1pPr algn="ctr">
              <a:defRPr/>
            </a:lvl1p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731523"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731523"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516931"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516930"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8288405"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8288405"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A1109337-9612-4749-85E9-9B1759881A09}" type="datetimeFigureOut">
              <a:rPr lang="en-US" dirty="0"/>
              <a:t>21/09/14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08967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731522" y="975362"/>
            <a:ext cx="11090008" cy="1638350"/>
          </a:xfrm>
        </p:spPr>
        <p:txBody>
          <a:bodyPr/>
          <a:lstStyle>
            <a:lvl1pPr algn="ctr">
              <a:defRPr/>
            </a:lvl1p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737963"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731499" y="2934609"/>
            <a:ext cx="3530803" cy="2185564"/>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737963" y="6242544"/>
            <a:ext cx="3530803" cy="1401314"/>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519905"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518399" y="2934608"/>
            <a:ext cx="3530803" cy="2183448"/>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518398" y="6242540"/>
            <a:ext cx="3532309" cy="1401316"/>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8286874"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8286740" y="2934605"/>
            <a:ext cx="3530803" cy="2186234"/>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8286740" y="6242537"/>
            <a:ext cx="3530803" cy="1401318"/>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76872023-CC5F-478F-9515-943786244957}" type="datetimeFigureOut">
              <a:rPr lang="en-US" dirty="0"/>
              <a:t>21/09/14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4607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731521" y="2934608"/>
            <a:ext cx="11087687" cy="4709248"/>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190F79-BD4F-4F71-871C-DADDFBF0601E}" type="datetimeFigureOut">
              <a:rPr lang="en-US" dirty="0"/>
              <a:t>21/09/14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382077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03586" y="975362"/>
            <a:ext cx="2415623" cy="6668494"/>
          </a:xfrm>
        </p:spPr>
        <p:txBody>
          <a:bodyPr vert="eaVert"/>
          <a:lstStyle>
            <a:lvl1pPr algn="l">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731522" y="975362"/>
            <a:ext cx="8431393" cy="666849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6F5EE15-5B1D-4626-9E26-DE60EB9C79EE}" type="datetimeFigureOut">
              <a:rPr lang="en-US" dirty="0"/>
              <a:t>21/09/14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075546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6" name="Shape 6"/>
          <p:cNvSpPr>
            <a:spLocks noGrp="1"/>
          </p:cNvSpPr>
          <p:nvPr>
            <p:ph type="title"/>
          </p:nvPr>
        </p:nvSpPr>
        <p:spPr>
          <a:xfrm>
            <a:off x="901700" y="3060700"/>
            <a:ext cx="11201400" cy="1714500"/>
          </a:xfrm>
          <a:prstGeom prst="rect">
            <a:avLst/>
          </a:prstGeom>
        </p:spPr>
        <p:txBody>
          <a:bodyPr anchor="b"/>
          <a:lstStyle/>
          <a:p>
            <a:pPr lvl="0">
              <a:defRPr sz="1800" b="0" cap="none" spc="0">
                <a:solidFill>
                  <a:srgbClr val="000000"/>
                </a:solidFill>
                <a:effectLst/>
              </a:defRPr>
            </a:pPr>
            <a:r>
              <a:rPr sz="4800" b="1" cap="all" spc="384">
                <a:solidFill>
                  <a:srgbClr val="3E3B39"/>
                </a:solidFill>
                <a:effectLst>
                  <a:outerShdw blurRad="25400" dist="25400" dir="5520000" rotWithShape="0">
                    <a:srgbClr val="FFFFFF">
                      <a:alpha val="72000"/>
                    </a:srgbClr>
                  </a:outerShdw>
                </a:effectLst>
              </a:rPr>
              <a:t>Title Text</a:t>
            </a:r>
          </a:p>
        </p:txBody>
      </p:sp>
      <p:sp>
        <p:nvSpPr>
          <p:cNvPr id="7" name="Shape 7"/>
          <p:cNvSpPr>
            <a:spLocks noGrp="1"/>
          </p:cNvSpPr>
          <p:nvPr>
            <p:ph type="body" idx="1"/>
          </p:nvPr>
        </p:nvSpPr>
        <p:spPr>
          <a:xfrm>
            <a:off x="901700" y="4775200"/>
            <a:ext cx="11201400" cy="1536700"/>
          </a:xfrm>
          <a:prstGeom prst="rect">
            <a:avLst/>
          </a:prstGeom>
        </p:spPr>
        <p:txBody>
          <a:bodyPr anchor="t"/>
          <a:lstStyle>
            <a:lvl1pPr marL="0" indent="0">
              <a:lnSpc>
                <a:spcPct val="80000"/>
              </a:lnSpc>
              <a:spcBef>
                <a:spcPts val="0"/>
              </a:spcBef>
              <a:buSzTx/>
              <a:buNone/>
              <a:defRPr cap="all" spc="288">
                <a:solidFill>
                  <a:srgbClr val="3E3B39"/>
                </a:solidFill>
                <a:latin typeface="+mn-lt"/>
                <a:ea typeface="+mn-ea"/>
                <a:cs typeface="+mn-cs"/>
                <a:sym typeface="Avenir Next Regular"/>
              </a:defRPr>
            </a:lvl1pPr>
            <a:lvl2pPr marL="0" indent="228600">
              <a:lnSpc>
                <a:spcPct val="80000"/>
              </a:lnSpc>
              <a:spcBef>
                <a:spcPts val="0"/>
              </a:spcBef>
              <a:buSzTx/>
              <a:buNone/>
              <a:defRPr cap="all" spc="288">
                <a:solidFill>
                  <a:srgbClr val="3E3B39"/>
                </a:solidFill>
                <a:latin typeface="+mn-lt"/>
                <a:ea typeface="+mn-ea"/>
                <a:cs typeface="+mn-cs"/>
                <a:sym typeface="Avenir Next Regular"/>
              </a:defRPr>
            </a:lvl2pPr>
            <a:lvl3pPr marL="0" indent="457200">
              <a:lnSpc>
                <a:spcPct val="80000"/>
              </a:lnSpc>
              <a:spcBef>
                <a:spcPts val="0"/>
              </a:spcBef>
              <a:buSzTx/>
              <a:buNone/>
              <a:defRPr cap="all" spc="288">
                <a:solidFill>
                  <a:srgbClr val="3E3B39"/>
                </a:solidFill>
                <a:latin typeface="+mn-lt"/>
                <a:ea typeface="+mn-ea"/>
                <a:cs typeface="+mn-cs"/>
                <a:sym typeface="Avenir Next Regular"/>
              </a:defRPr>
            </a:lvl3pPr>
            <a:lvl4pPr marL="0" indent="685800">
              <a:lnSpc>
                <a:spcPct val="80000"/>
              </a:lnSpc>
              <a:spcBef>
                <a:spcPts val="0"/>
              </a:spcBef>
              <a:buSzTx/>
              <a:buNone/>
              <a:defRPr cap="all" spc="288">
                <a:solidFill>
                  <a:srgbClr val="3E3B39"/>
                </a:solidFill>
                <a:latin typeface="+mn-lt"/>
                <a:ea typeface="+mn-ea"/>
                <a:cs typeface="+mn-cs"/>
                <a:sym typeface="Avenir Next Regular"/>
              </a:defRPr>
            </a:lvl4pPr>
            <a:lvl5pPr marL="0" indent="914400">
              <a:lnSpc>
                <a:spcPct val="80000"/>
              </a:lnSpc>
              <a:spcBef>
                <a:spcPts val="0"/>
              </a:spcBef>
              <a:buSzTx/>
              <a:buNone/>
              <a:defRPr cap="all" spc="288">
                <a:solidFill>
                  <a:srgbClr val="3E3B39"/>
                </a:solidFill>
                <a:latin typeface="+mn-lt"/>
                <a:ea typeface="+mn-ea"/>
                <a:cs typeface="+mn-cs"/>
                <a:sym typeface="Avenir Next Regular"/>
              </a:defRPr>
            </a:lvl5pPr>
          </a:lstStyle>
          <a:p>
            <a:pPr lvl="0">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One</a:t>
            </a:r>
          </a:p>
          <a:p>
            <a:pPr lvl="1">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Two</a:t>
            </a:r>
          </a:p>
          <a:p>
            <a:pPr lvl="2">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Three</a:t>
            </a:r>
          </a:p>
          <a:p>
            <a:pPr lvl="3">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Four</a:t>
            </a:r>
          </a:p>
          <a:p>
            <a:pPr lvl="4">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Five</a:t>
            </a:r>
          </a:p>
        </p:txBody>
      </p:sp>
    </p:spTree>
    <p:extLst>
      <p:ext uri="{BB962C8B-B14F-4D97-AF65-F5344CB8AC3E}">
        <p14:creationId xmlns:p14="http://schemas.microsoft.com/office/powerpoint/2010/main" val="1226034166"/>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6" name="Shape 26"/>
          <p:cNvSpPr>
            <a:spLocks noGrp="1"/>
          </p:cNvSpPr>
          <p:nvPr>
            <p:ph type="body" idx="1"/>
          </p:nvPr>
        </p:nvSpPr>
        <p:spPr>
          <a:xfrm>
            <a:off x="901700" y="1727200"/>
            <a:ext cx="11201400" cy="6286500"/>
          </a:xfrm>
          <a:prstGeom prst="rect">
            <a:avLst/>
          </a:prstGeom>
        </p:spPr>
        <p:txBody>
          <a:bodyPr/>
          <a:lstStyle/>
          <a:p>
            <a:pPr lvl="0">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One</a:t>
            </a:r>
          </a:p>
          <a:p>
            <a:pPr lvl="1">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Two</a:t>
            </a:r>
          </a:p>
          <a:p>
            <a:pPr lvl="2">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Three</a:t>
            </a:r>
          </a:p>
          <a:p>
            <a:pPr lvl="3">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Four</a:t>
            </a:r>
          </a:p>
          <a:p>
            <a:pPr lvl="4">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Five</a:t>
            </a:r>
          </a:p>
        </p:txBody>
      </p:sp>
    </p:spTree>
    <p:extLst>
      <p:ext uri="{BB962C8B-B14F-4D97-AF65-F5344CB8AC3E}">
        <p14:creationId xmlns:p14="http://schemas.microsoft.com/office/powerpoint/2010/main" val="7267514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731521" y="2934608"/>
            <a:ext cx="11087687" cy="470924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AA91D2F-C98D-461D-8520-60E71130446C}" type="datetimeFigureOut">
              <a:rPr lang="en-US" dirty="0"/>
              <a:t>21/09/14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95609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17724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31521" y="975362"/>
            <a:ext cx="11087687" cy="4541848"/>
          </a:xfrm>
        </p:spPr>
        <p:txBody>
          <a:bodyPr anchor="b">
            <a:normAutofit/>
          </a:bodyPr>
          <a:lstStyle>
            <a:lvl1pPr algn="l">
              <a:defRPr sz="768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31521" y="5322336"/>
            <a:ext cx="11087687" cy="2331895"/>
          </a:xfrm>
        </p:spPr>
        <p:txBody>
          <a:bodyPr anchor="t">
            <a:normAutofit/>
          </a:bodyPr>
          <a:lstStyle>
            <a:lvl1pPr marL="0" indent="0" algn="l">
              <a:buNone/>
              <a:defRPr sz="2844">
                <a:solidFill>
                  <a:schemeClr val="bg1">
                    <a:lumMod val="50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F187BB-EB42-4973-8108-1039EEE1ABEB}" type="datetimeFigureOut">
              <a:rPr lang="en-US" dirty="0"/>
              <a:t>21/09/14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34436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Title 1"/>
          <p:cNvSpPr>
            <a:spLocks noGrp="1"/>
          </p:cNvSpPr>
          <p:nvPr>
            <p:ph type="title"/>
          </p:nvPr>
        </p:nvSpPr>
        <p:spPr>
          <a:xfrm>
            <a:off x="731522" y="975360"/>
            <a:ext cx="11090008" cy="1647132"/>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731520" y="2934608"/>
            <a:ext cx="5427962" cy="4709247"/>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6393569" y="2934608"/>
            <a:ext cx="5425641" cy="4709247"/>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5094EC1-07E7-46CE-BD4D-803A40CCC650}"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207281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4" name="Title 1"/>
          <p:cNvSpPr>
            <a:spLocks noGrp="1"/>
          </p:cNvSpPr>
          <p:nvPr>
            <p:ph type="title"/>
          </p:nvPr>
        </p:nvSpPr>
        <p:spPr>
          <a:xfrm>
            <a:off x="731521" y="975360"/>
            <a:ext cx="11087687" cy="1647132"/>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51832" y="2934607"/>
            <a:ext cx="5107651" cy="967103"/>
          </a:xfrm>
        </p:spPr>
        <p:txBody>
          <a:bodyPr anchor="b">
            <a:noAutofit/>
          </a:bodyPr>
          <a:lstStyle>
            <a:lvl1pPr marL="0" indent="0">
              <a:lnSpc>
                <a:spcPct val="90000"/>
              </a:lnSpc>
              <a:buNone/>
              <a:defRPr sz="3698"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731523" y="4070020"/>
            <a:ext cx="5427959" cy="3573834"/>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706262" y="2934607"/>
            <a:ext cx="5115265" cy="967103"/>
          </a:xfrm>
        </p:spPr>
        <p:txBody>
          <a:bodyPr anchor="b">
            <a:noAutofit/>
          </a:bodyPr>
          <a:lstStyle>
            <a:lvl1pPr marL="0" indent="0">
              <a:lnSpc>
                <a:spcPct val="90000"/>
              </a:lnSpc>
              <a:buNone/>
              <a:defRPr sz="3698"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6393568" y="4070020"/>
            <a:ext cx="5427961" cy="3573834"/>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F3F1087-2093-46ED-80DD-B57925DA0BA6}" type="datetimeFigureOut">
              <a:rPr lang="en-US" dirty="0"/>
              <a:t>21/09/14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1728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EF3928F-6A83-4C93-A36D-60F2EFA718F5}" type="datetimeFigureOut">
              <a:rPr lang="en-US" dirty="0"/>
              <a:t>21/09/14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810870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13C038-2EBF-4E11-97BE-A953678E6045}" type="datetimeFigureOut">
              <a:rPr lang="en-US" dirty="0"/>
              <a:t>21/09/14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11132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9886" y="975360"/>
            <a:ext cx="4401984" cy="2877514"/>
          </a:xfrm>
        </p:spPr>
        <p:txBody>
          <a:bodyPr anchor="b">
            <a:normAutofit/>
          </a:bodyPr>
          <a:lstStyle>
            <a:lvl1pPr algn="ctr">
              <a:defRPr sz="512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382543" y="975362"/>
            <a:ext cx="6436666" cy="666849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39886" y="3852876"/>
            <a:ext cx="4401985" cy="3790980"/>
          </a:xfrm>
        </p:spPr>
        <p:txBody>
          <a:bodyPr anchor="t">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FE9EE0F-C015-4081-928C-E8179E40D797}"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7824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2" y="975360"/>
            <a:ext cx="6269400" cy="2877514"/>
          </a:xfrm>
        </p:spPr>
        <p:txBody>
          <a:bodyPr anchor="b">
            <a:normAutofit/>
          </a:bodyPr>
          <a:lstStyle>
            <a:lvl1pPr algn="ctr">
              <a:defRPr sz="512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321231" y="2"/>
            <a:ext cx="4497978" cy="7212847"/>
          </a:xfrm>
          <a:ln w="57150" cmpd="thinThick">
            <a:solidFill>
              <a:schemeClr val="bg1">
                <a:lumMod val="50000"/>
              </a:schemeClr>
            </a:solidFill>
            <a:miter lim="800000"/>
          </a:ln>
        </p:spPr>
        <p:txBody>
          <a:bodyPr anchor="t"/>
          <a:lstStyle>
            <a:lvl1pPr marL="0" indent="0" algn="ctr">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31522" y="3852876"/>
            <a:ext cx="6269399" cy="3359973"/>
          </a:xfrm>
        </p:spPr>
        <p:txBody>
          <a:bodyPr anchor="t">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9A3A358-440B-44C9-943B-EE88A5D6669F}" type="datetimeFigureOut">
              <a:rPr lang="en-US" dirty="0"/>
              <a:t>21/09/14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2784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grpSp>
        <p:nvGrpSpPr>
          <p:cNvPr id="10" name="Group 9"/>
          <p:cNvGrpSpPr/>
          <p:nvPr/>
        </p:nvGrpSpPr>
        <p:grpSpPr>
          <a:xfrm>
            <a:off x="-27090" y="2"/>
            <a:ext cx="12805707" cy="9449360"/>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731522" y="975362"/>
            <a:ext cx="11090008" cy="16383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31522" y="2934608"/>
            <a:ext cx="11090008" cy="4709247"/>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784621" y="8188208"/>
            <a:ext cx="4036907" cy="708935"/>
          </a:xfrm>
          <a:prstGeom prst="rect">
            <a:avLst/>
          </a:prstGeom>
        </p:spPr>
        <p:txBody>
          <a:bodyPr vert="horz" lIns="91440" tIns="45720" rIns="91440" bIns="45720" rtlCol="0" anchor="ctr"/>
          <a:lstStyle>
            <a:lvl1pPr algn="r">
              <a:defRPr sz="3982" cap="all" baseline="0">
                <a:solidFill>
                  <a:schemeClr val="accent1">
                    <a:lumMod val="50000"/>
                  </a:schemeClr>
                </a:solidFill>
              </a:defRPr>
            </a:lvl1pPr>
          </a:lstStyle>
          <a:p>
            <a:fld id="{6239B335-F5C8-4EDF-B1E2-6347D416EBE4}" type="datetimeFigureOut">
              <a:rPr lang="en-US" dirty="0"/>
              <a:t>21/09/14</a:t>
            </a:fld>
            <a:endParaRPr lang="en-US" dirty="0"/>
          </a:p>
        </p:txBody>
      </p:sp>
      <p:sp>
        <p:nvSpPr>
          <p:cNvPr id="5" name="Footer Placeholder 4"/>
          <p:cNvSpPr>
            <a:spLocks noGrp="1"/>
          </p:cNvSpPr>
          <p:nvPr>
            <p:ph type="ftr" sz="quarter" idx="3"/>
          </p:nvPr>
        </p:nvSpPr>
        <p:spPr>
          <a:xfrm>
            <a:off x="731522" y="8188208"/>
            <a:ext cx="5866367" cy="708935"/>
          </a:xfrm>
          <a:prstGeom prst="rect">
            <a:avLst/>
          </a:prstGeom>
        </p:spPr>
        <p:txBody>
          <a:bodyPr vert="horz" lIns="91440" tIns="45720" rIns="91440" bIns="45720" rtlCol="0" anchor="ctr"/>
          <a:lstStyle>
            <a:lvl1pPr algn="l">
              <a:defRPr sz="3982"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706263" y="8188208"/>
            <a:ext cx="967666" cy="708935"/>
          </a:xfrm>
          <a:prstGeom prst="rect">
            <a:avLst/>
          </a:prstGeom>
        </p:spPr>
        <p:txBody>
          <a:bodyPr vert="horz" lIns="91440" tIns="45720" rIns="91440" bIns="45720" rtlCol="0" anchor="ctr"/>
          <a:lstStyle>
            <a:lvl1pPr algn="ctr">
              <a:defRPr sz="3982" cap="all" baseline="0">
                <a:solidFill>
                  <a:schemeClr val="accent1">
                    <a:lumMod val="50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40263312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Lst>
  <p:txStyles>
    <p:titleStyle>
      <a:lvl1pPr algn="l" defTabSz="1300460" rtl="1" eaLnBrk="1" latinLnBrk="0" hangingPunct="1">
        <a:lnSpc>
          <a:spcPct val="90000"/>
        </a:lnSpc>
        <a:spcBef>
          <a:spcPct val="0"/>
        </a:spcBef>
        <a:buNone/>
        <a:defRPr sz="6258" kern="1200" cap="all" baseline="0">
          <a:solidFill>
            <a:schemeClr val="accent1"/>
          </a:solidFill>
          <a:effectLst/>
          <a:latin typeface="+mj-lt"/>
          <a:ea typeface="+mj-ea"/>
          <a:cs typeface="+mj-cs"/>
        </a:defRPr>
      </a:lvl1pPr>
    </p:titleStyle>
    <p:bodyStyle>
      <a:lvl1pPr marL="325115" indent="-325115" algn="r" defTabSz="1300460" rtl="1" eaLnBrk="1" latinLnBrk="0" hangingPunct="1">
        <a:lnSpc>
          <a:spcPct val="120000"/>
        </a:lnSpc>
        <a:spcBef>
          <a:spcPts val="1422"/>
        </a:spcBef>
        <a:buClr>
          <a:schemeClr val="accent1"/>
        </a:buClr>
        <a:buSzPct val="160000"/>
        <a:buFont typeface="Arial" panose="020B0604020202020204" pitchFamily="34" charset="0"/>
        <a:buChar char="•"/>
        <a:defRPr sz="2844" kern="1200" cap="all" baseline="0">
          <a:solidFill>
            <a:schemeClr val="tx1"/>
          </a:solidFill>
          <a:effectLst/>
          <a:latin typeface="+mn-lt"/>
          <a:ea typeface="+mn-ea"/>
          <a:cs typeface="+mn-cs"/>
        </a:defRPr>
      </a:lvl1pPr>
      <a:lvl2pPr marL="97534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560" kern="1200" cap="all" baseline="0">
          <a:solidFill>
            <a:schemeClr val="tx1"/>
          </a:solidFill>
          <a:effectLst/>
          <a:latin typeface="+mn-lt"/>
          <a:ea typeface="+mn-ea"/>
          <a:cs typeface="+mn-cs"/>
        </a:defRPr>
      </a:lvl2pPr>
      <a:lvl3pPr marL="162557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276" kern="1200" cap="all" baseline="0">
          <a:solidFill>
            <a:schemeClr val="tx1"/>
          </a:solidFill>
          <a:effectLst/>
          <a:latin typeface="+mn-lt"/>
          <a:ea typeface="+mn-ea"/>
          <a:cs typeface="+mn-cs"/>
        </a:defRPr>
      </a:lvl3pPr>
      <a:lvl4pPr marL="227580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4pPr>
      <a:lvl5pPr marL="292603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5pPr>
      <a:lvl6pPr marL="357626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6pPr>
      <a:lvl7pPr marL="422649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7pPr>
      <a:lvl8pPr marL="487672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8pPr>
      <a:lvl9pPr marL="552695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9pPr>
    </p:bodyStyle>
    <p:otherStyle>
      <a:defPPr>
        <a:defRPr lang="en-US"/>
      </a:defPPr>
      <a:lvl1pPr marL="0" algn="r" defTabSz="1300460" rtl="1" eaLnBrk="1" latinLnBrk="0" hangingPunct="1">
        <a:defRPr sz="2560" kern="1200">
          <a:solidFill>
            <a:schemeClr val="tx1"/>
          </a:solidFill>
          <a:latin typeface="+mn-lt"/>
          <a:ea typeface="+mn-ea"/>
          <a:cs typeface="+mn-cs"/>
        </a:defRPr>
      </a:lvl1pPr>
      <a:lvl2pPr marL="650230" algn="r" defTabSz="1300460" rtl="1" eaLnBrk="1" latinLnBrk="0" hangingPunct="1">
        <a:defRPr sz="2560" kern="1200">
          <a:solidFill>
            <a:schemeClr val="tx1"/>
          </a:solidFill>
          <a:latin typeface="+mn-lt"/>
          <a:ea typeface="+mn-ea"/>
          <a:cs typeface="+mn-cs"/>
        </a:defRPr>
      </a:lvl2pPr>
      <a:lvl3pPr marL="1300460" algn="r" defTabSz="1300460" rtl="1" eaLnBrk="1" latinLnBrk="0" hangingPunct="1">
        <a:defRPr sz="2560" kern="1200">
          <a:solidFill>
            <a:schemeClr val="tx1"/>
          </a:solidFill>
          <a:latin typeface="+mn-lt"/>
          <a:ea typeface="+mn-ea"/>
          <a:cs typeface="+mn-cs"/>
        </a:defRPr>
      </a:lvl3pPr>
      <a:lvl4pPr marL="1950690" algn="r" defTabSz="1300460" rtl="1" eaLnBrk="1" latinLnBrk="0" hangingPunct="1">
        <a:defRPr sz="2560" kern="1200">
          <a:solidFill>
            <a:schemeClr val="tx1"/>
          </a:solidFill>
          <a:latin typeface="+mn-lt"/>
          <a:ea typeface="+mn-ea"/>
          <a:cs typeface="+mn-cs"/>
        </a:defRPr>
      </a:lvl4pPr>
      <a:lvl5pPr marL="2600919" algn="r" defTabSz="1300460" rtl="1" eaLnBrk="1" latinLnBrk="0" hangingPunct="1">
        <a:defRPr sz="2560" kern="1200">
          <a:solidFill>
            <a:schemeClr val="tx1"/>
          </a:solidFill>
          <a:latin typeface="+mn-lt"/>
          <a:ea typeface="+mn-ea"/>
          <a:cs typeface="+mn-cs"/>
        </a:defRPr>
      </a:lvl5pPr>
      <a:lvl6pPr marL="3251149" algn="r" defTabSz="1300460" rtl="1" eaLnBrk="1" latinLnBrk="0" hangingPunct="1">
        <a:defRPr sz="2560" kern="1200">
          <a:solidFill>
            <a:schemeClr val="tx1"/>
          </a:solidFill>
          <a:latin typeface="+mn-lt"/>
          <a:ea typeface="+mn-ea"/>
          <a:cs typeface="+mn-cs"/>
        </a:defRPr>
      </a:lvl6pPr>
      <a:lvl7pPr marL="3901379" algn="r" defTabSz="1300460" rtl="1" eaLnBrk="1" latinLnBrk="0" hangingPunct="1">
        <a:defRPr sz="2560" kern="1200">
          <a:solidFill>
            <a:schemeClr val="tx1"/>
          </a:solidFill>
          <a:latin typeface="+mn-lt"/>
          <a:ea typeface="+mn-ea"/>
          <a:cs typeface="+mn-cs"/>
        </a:defRPr>
      </a:lvl7pPr>
      <a:lvl8pPr marL="4551609" algn="r" defTabSz="1300460" rtl="1" eaLnBrk="1" latinLnBrk="0" hangingPunct="1">
        <a:defRPr sz="2560" kern="1200">
          <a:solidFill>
            <a:schemeClr val="tx1"/>
          </a:solidFill>
          <a:latin typeface="+mn-lt"/>
          <a:ea typeface="+mn-ea"/>
          <a:cs typeface="+mn-cs"/>
        </a:defRPr>
      </a:lvl8pPr>
      <a:lvl9pPr marL="5201839" algn="r" defTabSz="1300460" rtl="1"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hyperlink" Target="http://pulsecrea.blogspot.com/2013/03/cinemagraphs.htm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hyperlink" Target="http://www.mo3aser.com/blog/bitmap-vector/" TargetMode="External"/><Relationship Id="rId2" Type="http://schemas.openxmlformats.org/officeDocument/2006/relationships/hyperlink" Target="http://pulsecrea.blogspot.com"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hyperlink" Target="https://lh6.googleusercontent.com/-X2K4-1alHEQ/UVeXLVXl7uI/AAAAAAAAA9M/KQ_FOJ5t0Ak/s800/Color_Wheel_hi_res.pn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a:spLocks noGrp="1"/>
          </p:cNvSpPr>
          <p:nvPr>
            <p:ph type="title"/>
          </p:nvPr>
        </p:nvSpPr>
        <p:spPr>
          <a:xfrm>
            <a:off x="2743200" y="475488"/>
            <a:ext cx="7111238" cy="946150"/>
          </a:xfrm>
          <a:prstGeom prst="rect">
            <a:avLst/>
          </a:prstGeom>
        </p:spPr>
        <p:txBody>
          <a:bodyPr/>
          <a:lstStyle>
            <a:lvl1pPr algn="ctr"/>
          </a:lstStyle>
          <a:p>
            <a:pPr lvl="0">
              <a:defRPr sz="1800" b="0" cap="none" spc="0">
                <a:solidFill>
                  <a:srgbClr val="000000"/>
                </a:solidFill>
                <a:effectLst/>
              </a:defRPr>
            </a:pPr>
            <a:r>
              <a:rPr sz="4800" b="1" cap="all" spc="384"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امتدادات</a:t>
            </a:r>
            <a:r>
              <a:rPr sz="4800" b="1" cap="all" spc="384" dirty="0">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 </a:t>
            </a:r>
            <a:r>
              <a:rPr sz="4800" b="1" cap="all" spc="384"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الصور</a:t>
            </a:r>
            <a:endParaRPr sz="4800" b="1" cap="all" spc="384" dirty="0">
              <a:solidFill>
                <a:srgbClr val="787800"/>
              </a:solidFill>
              <a:effectLst>
                <a:outerShdw blurRad="25400" dist="25400" dir="5520000" rotWithShape="0">
                  <a:srgbClr val="FFFFFF">
                    <a:alpha val="72000"/>
                  </a:srgbClr>
                </a:outerShdw>
              </a:effectLst>
              <a:latin typeface="Adobe Arabic" panose="02040503050201020203" pitchFamily="18" charset="-78"/>
              <a:cs typeface="+mn-cs"/>
            </a:endParaRPr>
          </a:p>
        </p:txBody>
      </p:sp>
      <p:pic>
        <p:nvPicPr>
          <p:cNvPr id="35" name="jpg-tiff-gif-png-raw-bmp.png"/>
          <p:cNvPicPr/>
          <p:nvPr/>
        </p:nvPicPr>
        <p:blipFill>
          <a:blip r:embed="rId2">
            <a:extLst/>
          </a:blip>
          <a:stretch>
            <a:fillRect/>
          </a:stretch>
        </p:blipFill>
        <p:spPr>
          <a:xfrm>
            <a:off x="2666238" y="1421638"/>
            <a:ext cx="7188200" cy="4787900"/>
          </a:xfrm>
          <a:prstGeom prst="rect">
            <a:avLst/>
          </a:prstGeom>
          <a:ln w="12700">
            <a:miter lim="400000"/>
          </a:ln>
        </p:spPr>
      </p:pic>
      <p:sp>
        <p:nvSpPr>
          <p:cNvPr id="4" name="مربع نص 3"/>
          <p:cNvSpPr txBox="1"/>
          <p:nvPr/>
        </p:nvSpPr>
        <p:spPr>
          <a:xfrm>
            <a:off x="292080" y="8177784"/>
            <a:ext cx="2937022" cy="677108"/>
          </a:xfrm>
          <a:prstGeom prst="rect">
            <a:avLst/>
          </a:prstGeom>
          <a:noFill/>
        </p:spPr>
        <p:txBody>
          <a:bodyPr wrap="none" rtlCol="1">
            <a:spAutoFit/>
          </a:bodyPr>
          <a:lstStyle/>
          <a:p>
            <a:r>
              <a:rPr lang="ar-SA" dirty="0" err="1" smtClean="0"/>
              <a:t>ا.هند</a:t>
            </a:r>
            <a:r>
              <a:rPr lang="ar-SA" dirty="0" smtClean="0"/>
              <a:t> عبدالله الوتيد</a:t>
            </a:r>
            <a:endParaRPr lang="ar-SA" dirty="0"/>
          </a:p>
        </p:txBody>
      </p:sp>
      <p:sp>
        <p:nvSpPr>
          <p:cNvPr id="5" name="Shape 33"/>
          <p:cNvSpPr>
            <a:spLocks noGrp="1"/>
          </p:cNvSpPr>
          <p:nvPr>
            <p:ph type="body" idx="1"/>
          </p:nvPr>
        </p:nvSpPr>
        <p:spPr>
          <a:xfrm>
            <a:off x="2902331" y="6330061"/>
            <a:ext cx="6792976" cy="863600"/>
          </a:xfrm>
          <a:prstGeom prst="rect">
            <a:avLst/>
          </a:prstGeom>
        </p:spPr>
        <p:txBody>
          <a:bodyPr>
            <a:normAutofit/>
          </a:bodyPr>
          <a:lstStyle/>
          <a:p>
            <a:pPr lvl="0">
              <a:defRPr sz="1800">
                <a:solidFill>
                  <a:srgbClr val="000000"/>
                </a:solidFill>
                <a:effectLst/>
              </a:defRPr>
            </a:pP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مدخل</a:t>
            </a:r>
            <a:r>
              <a:rPr sz="4800" dirty="0"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 </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إلى</a:t>
            </a:r>
            <a:r>
              <a:rPr sz="4800" dirty="0"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 </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الحاسب</a:t>
            </a:r>
            <a:r>
              <a:rPr sz="4800" dirty="0"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 </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في</a:t>
            </a:r>
            <a:r>
              <a:rPr sz="4800" dirty="0"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 </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التربية</a:t>
            </a:r>
            <a:r>
              <a:rPr sz="4800" dirty="0"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 </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الف</a:t>
            </a:r>
            <a:r>
              <a:rPr lang="ar-SA" sz="4800" dirty="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ن</a:t>
            </a:r>
            <a:r>
              <a:rPr sz="4800" dirty="0" err="1" smtClean="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rPr>
              <a:t>ية</a:t>
            </a:r>
            <a:endParaRPr sz="4800" dirty="0">
              <a:solidFill>
                <a:schemeClr val="accent1">
                  <a:lumMod val="50000"/>
                </a:schemeClr>
              </a:solidFill>
              <a:effectLst>
                <a:outerShdw blurRad="50800" dist="25400" dir="5400000" rotWithShape="0">
                  <a:srgbClr val="000000"/>
                </a:outerShdw>
              </a:effectLst>
              <a:latin typeface="Adobe Arabic" panose="02040503050201020203" pitchFamily="18" charset="-78"/>
              <a:cs typeface="Adobe Arabic" panose="02040503050201020203" pitchFamily="18" charset="-78"/>
            </a:endParaRPr>
          </a:p>
        </p:txBody>
      </p:sp>
      <p:sp>
        <p:nvSpPr>
          <p:cNvPr id="6" name="مستطيل 5"/>
          <p:cNvSpPr/>
          <p:nvPr/>
        </p:nvSpPr>
        <p:spPr>
          <a:xfrm>
            <a:off x="4115222" y="7155688"/>
            <a:ext cx="4810932" cy="584775"/>
          </a:xfrm>
          <a:prstGeom prst="rect">
            <a:avLst/>
          </a:prstGeom>
        </p:spPr>
        <p:txBody>
          <a:bodyPr wrap="none">
            <a:spAutoFit/>
          </a:bodyPr>
          <a:lstStyle/>
          <a:p>
            <a:r>
              <a:rPr lang="ar-SA" dirty="0">
                <a:solidFill>
                  <a:schemeClr val="accent1">
                    <a:lumMod val="60000"/>
                    <a:lumOff val="40000"/>
                  </a:schemeClr>
                </a:solidFill>
              </a:rPr>
              <a:t>الفصل الدراسي الأول 35-1436هـ</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p:cNvSpPr>
          <p:nvPr>
            <p:ph type="title"/>
          </p:nvPr>
        </p:nvSpPr>
        <p:spPr>
          <a:xfrm>
            <a:off x="7815587" y="209575"/>
            <a:ext cx="4378827" cy="970882"/>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BMP : Bitmap</a:t>
            </a:r>
          </a:p>
        </p:txBody>
      </p:sp>
      <p:sp>
        <p:nvSpPr>
          <p:cNvPr id="57" name="Shape 57"/>
          <p:cNvSpPr>
            <a:spLocks noGrp="1"/>
          </p:cNvSpPr>
          <p:nvPr>
            <p:ph type="body" idx="1"/>
          </p:nvPr>
        </p:nvSpPr>
        <p:spPr>
          <a:xfrm>
            <a:off x="365761" y="1453441"/>
            <a:ext cx="11682350" cy="4659563"/>
          </a:xfrm>
          <a:prstGeom prst="rect">
            <a:avLst/>
          </a:prstGeom>
        </p:spPr>
        <p:txBody>
          <a:bodyPr>
            <a:noAutofit/>
          </a:bodyPr>
          <a:lstStyle/>
          <a:p>
            <a:pPr marL="0" lvl="0" indent="0" algn="just" defTabSz="457200">
              <a:lnSpc>
                <a:spcPct val="15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أقدم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ابتكرتها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شركة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ميكروسوفت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وتحمل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PMP </a:t>
            </a:r>
            <a:r>
              <a:rPr sz="4000" dirty="0" err="1">
                <a:latin typeface="Adobe Arabic" panose="02040503050201020203" pitchFamily="18" charset="-78"/>
                <a:ea typeface="Adobe Arabic Regular"/>
                <a:cs typeface="Adobe Arabic" panose="02040503050201020203" pitchFamily="18" charset="-78"/>
                <a:sym typeface="Adobe Arabic Regular"/>
              </a:rPr>
              <a:t>أيضا</a:t>
            </a:r>
            <a:r>
              <a:rPr sz="4000" dirty="0">
                <a:latin typeface="Adobe Arabic" panose="02040503050201020203" pitchFamily="18" charset="-78"/>
                <a:ea typeface="Adobe Arabic Regular"/>
                <a:cs typeface="Adobe Arabic" panose="02040503050201020203" pitchFamily="18" charset="-78"/>
                <a:sym typeface="Adobe Arabic Regular"/>
              </a:rPr>
              <a:t> 16 </a:t>
            </a:r>
            <a:r>
              <a:rPr sz="4000" dirty="0" err="1">
                <a:latin typeface="Adobe Arabic" panose="02040503050201020203" pitchFamily="18" charset="-78"/>
                <a:ea typeface="Adobe Arabic Regular"/>
                <a:cs typeface="Adobe Arabic" panose="02040503050201020203" pitchFamily="18" charset="-78"/>
                <a:sym typeface="Adobe Arabic Regular"/>
              </a:rPr>
              <a:t>مليون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تستخدم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آلية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الضغط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تتميز</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الامتداد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بجودة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عالية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بحجم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كبير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ويمكن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استعمالها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أنظمة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التشغيل</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457200">
              <a:lnSpc>
                <a:spcPct val="15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مشكلة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الكبير</a:t>
            </a:r>
            <a:r>
              <a:rPr sz="4000" dirty="0">
                <a:latin typeface="Adobe Arabic" panose="02040503050201020203" pitchFamily="18" charset="-78"/>
                <a:ea typeface="Adobe Arabic Regular"/>
                <a:cs typeface="Adobe Arabic" panose="02040503050201020203" pitchFamily="18" charset="-78"/>
                <a:sym typeface="Adobe Arabic Regular"/>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p:cNvSpPr>
          <p:nvPr>
            <p:ph type="title"/>
          </p:nvPr>
        </p:nvSpPr>
        <p:spPr>
          <a:xfrm>
            <a:off x="9637004" y="246162"/>
            <a:ext cx="2237205" cy="1283703"/>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gif</a:t>
            </a:r>
          </a:p>
        </p:txBody>
      </p:sp>
      <p:sp>
        <p:nvSpPr>
          <p:cNvPr id="61" name="Shape 61"/>
          <p:cNvSpPr>
            <a:spLocks noGrp="1"/>
          </p:cNvSpPr>
          <p:nvPr>
            <p:ph type="body" idx="1"/>
          </p:nvPr>
        </p:nvSpPr>
        <p:spPr>
          <a:xfrm>
            <a:off x="360947" y="1770496"/>
            <a:ext cx="11911263" cy="6902054"/>
          </a:xfrm>
          <a:prstGeom prst="rect">
            <a:avLst/>
          </a:prstGeom>
        </p:spPr>
        <p:txBody>
          <a:bodyPr>
            <a:noAutofit/>
          </a:bodyPr>
          <a:lstStyle/>
          <a:p>
            <a:pPr marL="0" lvl="0" indent="0" algn="just" defTabSz="347472">
              <a:lnSpc>
                <a:spcPct val="150000"/>
              </a:lnSpc>
              <a:spcBef>
                <a:spcPts val="0"/>
              </a:spcBef>
              <a:buSzTx/>
              <a:buNone/>
              <a:defRPr sz="1800">
                <a:solidFill>
                  <a:srgbClr val="000000"/>
                </a:solidFill>
                <a:effectLst/>
              </a:defRPr>
            </a:pPr>
            <a:r>
              <a:rPr sz="4000" dirty="0">
                <a:latin typeface="Adobe Arabic" panose="02040503050201020203" pitchFamily="18" charset="-78"/>
                <a:ea typeface="Adobe Arabic Regular"/>
                <a:cs typeface="Adobe Arabic" panose="02040503050201020203" pitchFamily="18" charset="-78"/>
                <a:sym typeface="Adobe Arabic Regular"/>
              </a:rPr>
              <a:t>"Graphical Interchange Format"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ابتكار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شركة</a:t>
            </a:r>
            <a:r>
              <a:rPr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smtClean="0">
                <a:latin typeface="Adobe Arabic" panose="02040503050201020203" pitchFamily="18" charset="-78"/>
                <a:ea typeface="Adobe Arabic Regular"/>
                <a:cs typeface="Adobe Arabic" panose="02040503050201020203" pitchFamily="18" charset="-78"/>
                <a:sym typeface="Adobe Arabic Regular"/>
              </a:rPr>
              <a:t>CompuServe، </a:t>
            </a:r>
            <a:r>
              <a:rPr sz="4000" dirty="0" err="1">
                <a:latin typeface="Adobe Arabic" panose="02040503050201020203" pitchFamily="18" charset="-78"/>
                <a:ea typeface="Adobe Arabic Regular"/>
                <a:cs typeface="Adobe Arabic" panose="02040503050201020203" pitchFamily="18" charset="-78"/>
                <a:sym typeface="Adobe Arabic Regular"/>
              </a:rPr>
              <a:t>تستعمل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بشكل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واسع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الويب</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فغالبية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المتحركة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نراها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الأنترنت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النوع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الامتدادات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كما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غير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مرتبط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فقط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المتحركة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نجده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الثابتة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هو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مفيد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لتصميم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الشعارات</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الكلمات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ذات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خلفية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شفافة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الأزرار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يدعم</a:t>
            </a:r>
            <a:r>
              <a:rPr sz="4000" dirty="0">
                <a:latin typeface="Adobe Arabic" panose="02040503050201020203" pitchFamily="18" charset="-78"/>
                <a:ea typeface="Adobe Arabic Regular"/>
                <a:cs typeface="Adobe Arabic" panose="02040503050201020203" pitchFamily="18" charset="-78"/>
                <a:sym typeface="Adobe Arabic Regular"/>
              </a:rPr>
              <a:t> 256 </a:t>
            </a:r>
            <a:r>
              <a:rPr sz="4000" dirty="0" err="1">
                <a:latin typeface="Adobe Arabic" panose="02040503050201020203" pitchFamily="18" charset="-78"/>
                <a:ea typeface="Adobe Arabic Regular"/>
                <a:cs typeface="Adobe Arabic" panose="02040503050201020203" pitchFamily="18" charset="-78"/>
                <a:sym typeface="Adobe Arabic Regular"/>
              </a:rPr>
              <a:t>لونا</a:t>
            </a:r>
            <a:r>
              <a:rPr sz="4000" dirty="0">
                <a:latin typeface="Adobe Arabic" panose="02040503050201020203" pitchFamily="18" charset="-78"/>
                <a:ea typeface="Adobe Arabic Regular"/>
                <a:cs typeface="Adobe Arabic" panose="02040503050201020203" pitchFamily="18" charset="-78"/>
                <a:sym typeface="Adobe Arabic Regular"/>
              </a:rPr>
              <a:t> (8-bit) و </a:t>
            </a:r>
            <a:r>
              <a:rPr sz="4000" dirty="0" err="1">
                <a:latin typeface="Adobe Arabic" panose="02040503050201020203" pitchFamily="18" charset="-78"/>
                <a:ea typeface="Adobe Arabic Regular"/>
                <a:cs typeface="Adobe Arabic" panose="02040503050201020203" pitchFamily="18" charset="-78"/>
                <a:sym typeface="Adobe Arabic Regular"/>
              </a:rPr>
              <a:t>يكون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الملف</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النوع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أقل</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pic>
        <p:nvPicPr>
          <p:cNvPr id="62" name="Screen Shot 2014-02-09 at 4.01.33 PM.png"/>
          <p:cNvPicPr/>
          <p:nvPr/>
        </p:nvPicPr>
        <p:blipFill>
          <a:blip r:embed="rId2">
            <a:extLst/>
          </a:blip>
          <a:stretch>
            <a:fillRect/>
          </a:stretch>
        </p:blipFill>
        <p:spPr>
          <a:xfrm>
            <a:off x="842210" y="6641432"/>
            <a:ext cx="2117558" cy="2614164"/>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4695" y="1431303"/>
            <a:ext cx="11526253" cy="1938992"/>
          </a:xfrm>
          <a:prstGeom prst="rect">
            <a:avLst/>
          </a:prstGeom>
        </p:spPr>
        <p:txBody>
          <a:bodyPr wrap="square">
            <a:spAutoFit/>
          </a:bodyPr>
          <a:lstStyle/>
          <a:p>
            <a:pPr marL="0" lvl="0" indent="0" algn="r" defTabSz="347472">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تستعمل هذه الصيغة أيضا آلية نظام الضغط بفعالية أكثر، بحيث إذ تواجد بكسلين أو أكثر في السطر الواحد يحملان نفس اللون، فإن هذه </a:t>
            </a:r>
            <a:r>
              <a:rPr lang="ar-SA" sz="4000" dirty="0" err="1">
                <a:latin typeface="Adobe Arabic" panose="02040503050201020203" pitchFamily="18" charset="-78"/>
                <a:ea typeface="Adobe Arabic Regular"/>
                <a:cs typeface="Adobe Arabic" panose="02040503050201020203" pitchFamily="18" charset="-78"/>
                <a:sym typeface="Adobe Arabic Regular"/>
              </a:rPr>
              <a:t>البيكسلات</a:t>
            </a:r>
            <a:r>
              <a:rPr lang="ar-SA" sz="4000" dirty="0">
                <a:latin typeface="Adobe Arabic" panose="02040503050201020203" pitchFamily="18" charset="-78"/>
                <a:ea typeface="Adobe Arabic Regular"/>
                <a:cs typeface="Adobe Arabic" panose="02040503050201020203" pitchFamily="18" charset="-78"/>
                <a:sym typeface="Adobe Arabic Regular"/>
              </a:rPr>
              <a:t> تسجّل كوحدة منفردة.</a:t>
            </a:r>
          </a:p>
        </p:txBody>
      </p:sp>
      <p:sp>
        <p:nvSpPr>
          <p:cNvPr id="3" name="مستطيل 2"/>
          <p:cNvSpPr/>
          <p:nvPr/>
        </p:nvSpPr>
        <p:spPr>
          <a:xfrm>
            <a:off x="264695" y="4453137"/>
            <a:ext cx="11526253" cy="2785378"/>
          </a:xfrm>
          <a:prstGeom prst="rect">
            <a:avLst/>
          </a:prstGeom>
        </p:spPr>
        <p:txBody>
          <a:bodyPr wrap="square">
            <a:spAutoFit/>
          </a:bodyPr>
          <a:lstStyle/>
          <a:p>
            <a:pPr marL="0" lvl="0" indent="0" algn="r" defTabSz="214884" rtl="1">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هناك نمطان للهيئة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يستعملان على </a:t>
            </a:r>
            <a:r>
              <a:rPr lang="ar-SA" sz="4000" dirty="0" smtClean="0">
                <a:latin typeface="Adobe Arabic" panose="02040503050201020203" pitchFamily="18" charset="-78"/>
                <a:ea typeface="Adobe Arabic Regular"/>
                <a:cs typeface="Adobe Arabic" panose="02040503050201020203" pitchFamily="18" charset="-78"/>
                <a:sym typeface="Adobe Arabic Regular"/>
              </a:rPr>
              <a:t>الويب: الأصلي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 87a</a:t>
            </a:r>
            <a:r>
              <a:rPr lang="ar-SA" sz="4000" dirty="0" smtClean="0">
                <a:latin typeface="Adobe Arabic" panose="02040503050201020203" pitchFamily="18" charset="-78"/>
                <a:ea typeface="Adobe Arabic Regular"/>
                <a:cs typeface="Adobe Arabic" panose="02040503050201020203" pitchFamily="18" charset="-78"/>
                <a:sym typeface="Adobe Arabic Regular"/>
              </a:rPr>
              <a:t> والجديد</a:t>
            </a:r>
            <a:r>
              <a:rPr lang="en-US" sz="4000" dirty="0">
                <a:latin typeface="Adobe Arabic" panose="02040503050201020203" pitchFamily="18" charset="-78"/>
                <a:ea typeface="Adobe Arabic Regular"/>
                <a:cs typeface="Adobe Arabic" panose="02040503050201020203" pitchFamily="18" charset="-78"/>
                <a:sym typeface="Adobe Arabic Regular"/>
              </a:rPr>
              <a:t>GIF </a:t>
            </a:r>
            <a:r>
              <a:rPr lang="en-US" sz="4000" dirty="0" smtClean="0">
                <a:latin typeface="Adobe Arabic" panose="02040503050201020203" pitchFamily="18" charset="-78"/>
                <a:ea typeface="Adobe Arabic Regular"/>
                <a:cs typeface="Adobe Arabic" panose="02040503050201020203" pitchFamily="18" charset="-78"/>
                <a:sym typeface="Adobe Arabic Regular"/>
              </a:rPr>
              <a:t>89a </a:t>
            </a:r>
          </a:p>
          <a:p>
            <a:pPr marL="0" lvl="0" indent="0" algn="r" defTabSz="214884">
              <a:lnSpc>
                <a:spcPct val="150000"/>
              </a:lnSpc>
              <a:spcBef>
                <a:spcPts val="0"/>
              </a:spcBef>
              <a:buSzTx/>
              <a:buNone/>
              <a:defRPr sz="1800">
                <a:solidFill>
                  <a:srgbClr val="000000"/>
                </a:solidFill>
                <a:effectLst/>
              </a:defRPr>
            </a:pPr>
            <a:r>
              <a:rPr lang="ar-SA" sz="4000" dirty="0" smtClean="0">
                <a:latin typeface="Adobe Arabic" panose="02040503050201020203" pitchFamily="18" charset="-78"/>
                <a:ea typeface="Adobe Arabic Regular"/>
                <a:cs typeface="Adobe Arabic" panose="02040503050201020203" pitchFamily="18" charset="-78"/>
                <a:sym typeface="Adobe Arabic Regular"/>
              </a:rPr>
              <a:t>كلا </a:t>
            </a:r>
            <a:r>
              <a:rPr lang="ar-SA" sz="4000" dirty="0">
                <a:latin typeface="Adobe Arabic" panose="02040503050201020203" pitchFamily="18" charset="-78"/>
                <a:ea typeface="Adobe Arabic Regular"/>
                <a:cs typeface="Adobe Arabic" panose="02040503050201020203" pitchFamily="18" charset="-78"/>
                <a:sym typeface="Adobe Arabic Regular"/>
              </a:rPr>
              <a:t>النمطين يستخدمان تعددية المراحل. حيث يخزنان الصورة عبر أربع مراحل بدلاً من مرحلة واحدة. ولنلقي الضوء على مفهوم </a:t>
            </a:r>
            <a:r>
              <a:rPr lang="ar-SA" sz="4000" u="sng" dirty="0">
                <a:latin typeface="Adobe Arabic" panose="02040503050201020203" pitchFamily="18" charset="-78"/>
                <a:ea typeface="Adobe Arabic Regular"/>
                <a:cs typeface="Adobe Arabic" panose="02040503050201020203" pitchFamily="18" charset="-78"/>
                <a:sym typeface="Adobe Arabic Regular"/>
              </a:rPr>
              <a:t>تعدديّة المراحل</a:t>
            </a:r>
            <a:r>
              <a:rPr lang="ar-SA" sz="4000" dirty="0">
                <a:latin typeface="Adobe Arabic" panose="02040503050201020203" pitchFamily="18" charset="-78"/>
                <a:ea typeface="Adobe Arabic Regular"/>
                <a:cs typeface="Adobe Arabic" panose="02040503050201020203" pitchFamily="18" charset="-78"/>
                <a:sym typeface="Adobe Arabic Regular"/>
              </a:rPr>
              <a:t>. </a:t>
            </a:r>
          </a:p>
        </p:txBody>
      </p:sp>
    </p:spTree>
    <p:extLst>
      <p:ext uri="{BB962C8B-B14F-4D97-AF65-F5344CB8AC3E}">
        <p14:creationId xmlns:p14="http://schemas.microsoft.com/office/powerpoint/2010/main" val="3148626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2821" y="906981"/>
            <a:ext cx="11887200" cy="6555641"/>
          </a:xfrm>
          <a:prstGeom prst="rect">
            <a:avLst/>
          </a:prstGeom>
        </p:spPr>
        <p:txBody>
          <a:bodyPr wrap="square">
            <a:spAutoFit/>
          </a:bodyPr>
          <a:lstStyle/>
          <a:p>
            <a:pPr marL="0" lvl="0" indent="0" algn="just" defTabSz="214884" rtl="1">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في العادة، عندما يقوم المتصفّح بتحميل وعرض الصورة, فإنه يستقبل الصورة سطراً </a:t>
            </a:r>
            <a:r>
              <a:rPr lang="ar-SA" sz="4000" dirty="0" err="1">
                <a:latin typeface="Adobe Arabic" panose="02040503050201020203" pitchFamily="18" charset="-78"/>
                <a:ea typeface="Adobe Arabic Regular"/>
                <a:cs typeface="Adobe Arabic" panose="02040503050201020203" pitchFamily="18" charset="-78"/>
                <a:sym typeface="Adobe Arabic Regular"/>
              </a:rPr>
              <a:t>سطراً</a:t>
            </a:r>
            <a:r>
              <a:rPr lang="ar-SA" sz="4000" dirty="0">
                <a:latin typeface="Adobe Arabic" panose="02040503050201020203" pitchFamily="18" charset="-78"/>
                <a:ea typeface="Adobe Arabic Regular"/>
                <a:cs typeface="Adobe Arabic" panose="02040503050201020203" pitchFamily="18" charset="-78"/>
                <a:sym typeface="Adobe Arabic Regular"/>
              </a:rPr>
              <a:t> من الأعلى </a:t>
            </a:r>
            <a:r>
              <a:rPr lang="ar-SA" sz="4000" dirty="0" smtClean="0">
                <a:latin typeface="Adobe Arabic" panose="02040503050201020203" pitchFamily="18" charset="-78"/>
                <a:ea typeface="Adobe Arabic Regular"/>
                <a:cs typeface="Adobe Arabic" panose="02040503050201020203" pitchFamily="18" charset="-78"/>
                <a:sym typeface="Adobe Arabic Regular"/>
              </a:rPr>
              <a:t>باتجاه </a:t>
            </a:r>
            <a:r>
              <a:rPr lang="ar-SA" sz="4000" dirty="0">
                <a:latin typeface="Adobe Arabic" panose="02040503050201020203" pitchFamily="18" charset="-78"/>
                <a:ea typeface="Adobe Arabic Regular"/>
                <a:cs typeface="Adobe Arabic" panose="02040503050201020203" pitchFamily="18" charset="-78"/>
                <a:sym typeface="Adobe Arabic Regular"/>
              </a:rPr>
              <a:t>أسفل الصفحة حتى نهاية التحميل. عندما تكون الصورة محفوظة بنظام تعددية المراحل، فإن المتصفح يستقبلها أولاً </a:t>
            </a:r>
            <a:r>
              <a:rPr lang="ar-SA" sz="4000" dirty="0" smtClean="0">
                <a:latin typeface="Adobe Arabic" panose="02040503050201020203" pitchFamily="18" charset="-78"/>
                <a:ea typeface="Adobe Arabic Regular"/>
                <a:cs typeface="Adobe Arabic" panose="02040503050201020203" pitchFamily="18" charset="-78"/>
                <a:sym typeface="Adobe Arabic Regular"/>
              </a:rPr>
              <a:t>دفعة واحدة </a:t>
            </a:r>
            <a:r>
              <a:rPr lang="ar-SA" sz="4000" dirty="0">
                <a:latin typeface="Adobe Arabic" panose="02040503050201020203" pitchFamily="18" charset="-78"/>
                <a:ea typeface="Adobe Arabic Regular"/>
                <a:cs typeface="Adobe Arabic" panose="02040503050201020203" pitchFamily="18" charset="-78"/>
                <a:sym typeface="Adobe Arabic Regular"/>
              </a:rPr>
              <a:t>ولكن بكثافة تسجيل منخفضة </a:t>
            </a:r>
            <a:r>
              <a:rPr lang="ar-SA" sz="4000" dirty="0" smtClean="0">
                <a:latin typeface="Adobe Arabic" panose="02040503050201020203" pitchFamily="18" charset="-78"/>
                <a:ea typeface="Adobe Arabic Regular"/>
                <a:cs typeface="Adobe Arabic" panose="02040503050201020203" pitchFamily="18" charset="-78"/>
                <a:sym typeface="Adobe Arabic Regular"/>
              </a:rPr>
              <a:t>جداً </a:t>
            </a:r>
            <a:r>
              <a:rPr lang="en-US" sz="4000" dirty="0" smtClean="0">
                <a:latin typeface="Adobe Arabic" panose="02040503050201020203" pitchFamily="18" charset="-78"/>
                <a:ea typeface="Adobe Arabic Regular"/>
                <a:cs typeface="Adobe Arabic" panose="02040503050201020203" pitchFamily="18" charset="-78"/>
                <a:sym typeface="Adobe Arabic Regular"/>
              </a:rPr>
              <a:t>Resolution</a:t>
            </a:r>
            <a:r>
              <a:rPr lang="ar-SA" sz="4000" dirty="0" smtClean="0">
                <a:latin typeface="Adobe Arabic" panose="02040503050201020203" pitchFamily="18" charset="-78"/>
                <a:ea typeface="Adobe Arabic Regular"/>
                <a:cs typeface="Adobe Arabic" panose="02040503050201020203" pitchFamily="18" charset="-78"/>
                <a:sym typeface="Adobe Arabic Regular"/>
              </a:rPr>
              <a:t> ، وهذا </a:t>
            </a:r>
            <a:r>
              <a:rPr lang="ar-SA" sz="4000" dirty="0">
                <a:latin typeface="Adobe Arabic" panose="02040503050201020203" pitchFamily="18" charset="-78"/>
                <a:ea typeface="Adobe Arabic Regular"/>
                <a:cs typeface="Adobe Arabic" panose="02040503050201020203" pitchFamily="18" charset="-78"/>
                <a:sym typeface="Adobe Arabic Regular"/>
              </a:rPr>
              <a:t>يسمح للشخص </a:t>
            </a:r>
            <a:r>
              <a:rPr lang="ar-SA" sz="4000" dirty="0" smtClean="0">
                <a:latin typeface="Adobe Arabic" panose="02040503050201020203" pitchFamily="18" charset="-78"/>
                <a:ea typeface="Adobe Arabic Regular"/>
                <a:cs typeface="Adobe Arabic" panose="02040503050201020203" pitchFamily="18" charset="-78"/>
                <a:sym typeface="Adobe Arabic Regular"/>
              </a:rPr>
              <a:t>بأخذ </a:t>
            </a:r>
            <a:r>
              <a:rPr lang="ar-SA" sz="4000" dirty="0">
                <a:latin typeface="Adobe Arabic" panose="02040503050201020203" pitchFamily="18" charset="-78"/>
                <a:ea typeface="Adobe Arabic Regular"/>
                <a:cs typeface="Adobe Arabic" panose="02040503050201020203" pitchFamily="18" charset="-78"/>
                <a:sym typeface="Adobe Arabic Regular"/>
              </a:rPr>
              <a:t>فكرة عن كل محتوى الصورة قبل أن يتم </a:t>
            </a:r>
            <a:r>
              <a:rPr lang="ar-SA" sz="4000" dirty="0" smtClean="0">
                <a:latin typeface="Adobe Arabic" panose="02040503050201020203" pitchFamily="18" charset="-78"/>
                <a:ea typeface="Adobe Arabic Regular"/>
                <a:cs typeface="Adobe Arabic" panose="02040503050201020203" pitchFamily="18" charset="-78"/>
                <a:sym typeface="Adobe Arabic Regular"/>
              </a:rPr>
              <a:t>استقبالها </a:t>
            </a:r>
            <a:r>
              <a:rPr lang="ar-SA" sz="4000" dirty="0">
                <a:latin typeface="Adobe Arabic" panose="02040503050201020203" pitchFamily="18" charset="-78"/>
                <a:ea typeface="Adobe Arabic Regular"/>
                <a:cs typeface="Adobe Arabic" panose="02040503050201020203" pitchFamily="18" charset="-78"/>
                <a:sym typeface="Adobe Arabic Regular"/>
              </a:rPr>
              <a:t>بالكامل</a:t>
            </a:r>
            <a:r>
              <a:rPr lang="ar-SA" sz="4000" dirty="0" smtClean="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214884" rtl="1">
              <a:lnSpc>
                <a:spcPct val="150000"/>
              </a:lnSpc>
              <a:spcBef>
                <a:spcPts val="0"/>
              </a:spcBef>
              <a:buSzTx/>
              <a:buNone/>
              <a:defRPr sz="1800">
                <a:solidFill>
                  <a:srgbClr val="000000"/>
                </a:solidFill>
                <a:effectLst/>
              </a:defRPr>
            </a:pP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في المراحل الثلاث التالية يصل المزيد من </a:t>
            </a:r>
            <a:r>
              <a:rPr lang="ar-SA" sz="4000" dirty="0" err="1">
                <a:latin typeface="Adobe Arabic" panose="02040503050201020203" pitchFamily="18" charset="-78"/>
                <a:ea typeface="Adobe Arabic Regular"/>
                <a:cs typeface="Adobe Arabic" panose="02040503050201020203" pitchFamily="18" charset="-78"/>
                <a:sym typeface="Adobe Arabic Regular"/>
              </a:rPr>
              <a:t>البيكسلات</a:t>
            </a:r>
            <a:r>
              <a:rPr lang="ar-SA" sz="4000" dirty="0">
                <a:latin typeface="Adobe Arabic" panose="02040503050201020203" pitchFamily="18" charset="-78"/>
                <a:ea typeface="Adobe Arabic Regular"/>
                <a:cs typeface="Adobe Arabic" panose="02040503050201020203" pitchFamily="18" charset="-78"/>
                <a:sym typeface="Adobe Arabic Regular"/>
              </a:rPr>
              <a:t> المكونة للصورة وتبدأ الصورة بالتحسن حتى تصل ذروتها بعد المرحلة الرابعة وبلوغ الكثافة حدّها الأقصى.</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64"/>
          <p:cNvSpPr txBox="1">
            <a:spLocks/>
          </p:cNvSpPr>
          <p:nvPr/>
        </p:nvSpPr>
        <p:spPr>
          <a:xfrm>
            <a:off x="360947" y="572168"/>
            <a:ext cx="11766216" cy="7152106"/>
          </a:xfrm>
          <a:prstGeom prst="rect">
            <a:avLst/>
          </a:prstGeom>
        </p:spPr>
        <p:txBody>
          <a:bodyPr>
            <a:noAutofit/>
          </a:bodyPr>
          <a:lstStyle>
            <a:lvl1pPr marL="325115" indent="-325115" algn="r" defTabSz="1300460" rtl="1" eaLnBrk="1" latinLnBrk="0" hangingPunct="1">
              <a:lnSpc>
                <a:spcPct val="120000"/>
              </a:lnSpc>
              <a:spcBef>
                <a:spcPts val="1422"/>
              </a:spcBef>
              <a:buClr>
                <a:schemeClr val="accent1"/>
              </a:buClr>
              <a:buSzPct val="160000"/>
              <a:buFont typeface="Arial" panose="020B0604020202020204" pitchFamily="34" charset="0"/>
              <a:buChar char="•"/>
              <a:defRPr sz="2844" kern="1200" cap="all" baseline="0">
                <a:solidFill>
                  <a:schemeClr val="tx1"/>
                </a:solidFill>
                <a:effectLst/>
                <a:latin typeface="+mn-lt"/>
                <a:ea typeface="+mn-ea"/>
                <a:cs typeface="+mn-cs"/>
              </a:defRPr>
            </a:lvl1pPr>
            <a:lvl2pPr marL="97534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560" kern="1200" cap="all" baseline="0">
                <a:solidFill>
                  <a:schemeClr val="tx1"/>
                </a:solidFill>
                <a:effectLst/>
                <a:latin typeface="+mn-lt"/>
                <a:ea typeface="+mn-ea"/>
                <a:cs typeface="+mn-cs"/>
              </a:defRPr>
            </a:lvl2pPr>
            <a:lvl3pPr marL="162557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276" kern="1200" cap="all" baseline="0">
                <a:solidFill>
                  <a:schemeClr val="tx1"/>
                </a:solidFill>
                <a:effectLst/>
                <a:latin typeface="+mn-lt"/>
                <a:ea typeface="+mn-ea"/>
                <a:cs typeface="+mn-cs"/>
              </a:defRPr>
            </a:lvl3pPr>
            <a:lvl4pPr marL="227580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4pPr>
            <a:lvl5pPr marL="292603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5pPr>
            <a:lvl6pPr marL="357626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6pPr>
            <a:lvl7pPr marL="422649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7pPr>
            <a:lvl8pPr marL="487672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8pPr>
            <a:lvl9pPr marL="552695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9pPr>
          </a:lstStyle>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أضيفت الى النمط الجديد </a:t>
            </a:r>
            <a:r>
              <a:rPr lang="en-US"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GIF 89a </a:t>
            </a: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بعض المزايا والإمكانات والتي تشمل:</a:t>
            </a:r>
          </a:p>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lang="ar-SA" sz="4000" i="0"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جعل خلفية الصورة شفافة. لعمل هذا ينبغي عليك تحديد أحد ألوان الجدول, الذي سيصبح شفافاً.</a:t>
            </a:r>
          </a:p>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جعل الصورة متحرّكة. يمكن إضفاء نوع من الحركة أشبه بالأفلام عن طريق تنظيم سلسلة من اللقطات الثابتة وعرضها بسرعة واحدة تلو الأخرى. عملية التحريك تعطي نتائج أفضل مع الرسم الخطّي, ولكن يمكن </a:t>
            </a:r>
            <a:r>
              <a:rPr lang="ar-SA" sz="4000" i="0" dirty="0" err="1"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إستعمالها</a:t>
            </a: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أيضاً مع الصور. (شاهد موضوع  </a:t>
            </a:r>
            <a:r>
              <a:rPr lang="ar-SA" sz="4000" i="0" dirty="0" err="1" smtClean="0">
                <a:solidFill>
                  <a:srgbClr val="EA399A"/>
                </a:solidFill>
                <a:latin typeface="Adobe Arabic" panose="02040503050201020203" pitchFamily="18" charset="-78"/>
                <a:ea typeface="Adobe Arabic Regular"/>
                <a:cs typeface="Adobe Arabic" panose="02040503050201020203" pitchFamily="18" charset="-78"/>
                <a:sym typeface="Adobe Arabic Regular"/>
                <a:hlinkClick r:id="rId2"/>
              </a:rPr>
              <a:t>ماهو</a:t>
            </a:r>
            <a:r>
              <a:rPr lang="ar-SA" sz="4000" i="0" dirty="0" smtClean="0">
                <a:solidFill>
                  <a:srgbClr val="EA399A"/>
                </a:solidFill>
                <a:latin typeface="Adobe Arabic" panose="02040503050201020203" pitchFamily="18" charset="-78"/>
                <a:ea typeface="Adobe Arabic Regular"/>
                <a:cs typeface="Adobe Arabic" panose="02040503050201020203" pitchFamily="18" charset="-78"/>
                <a:sym typeface="Adobe Arabic Regular"/>
                <a:hlinkClick r:id="rId2"/>
              </a:rPr>
              <a:t> فن الـ </a:t>
            </a:r>
            <a:r>
              <a:rPr lang="en-US" sz="4000" i="0" dirty="0" err="1" smtClean="0">
                <a:solidFill>
                  <a:srgbClr val="EA399A"/>
                </a:solidFill>
                <a:latin typeface="Adobe Arabic" panose="02040503050201020203" pitchFamily="18" charset="-78"/>
                <a:ea typeface="Adobe Arabic Regular"/>
                <a:cs typeface="Adobe Arabic" panose="02040503050201020203" pitchFamily="18" charset="-78"/>
                <a:sym typeface="Adobe Arabic Regular"/>
                <a:hlinkClick r:id="rId2"/>
              </a:rPr>
              <a:t>Cinemagraphs</a:t>
            </a:r>
            <a:r>
              <a:rPr lang="en-US"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lang="ar-SA" sz="4000" i="0"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للتعرف على هذه الخاصية أكثر).</a:t>
            </a:r>
            <a:endParaRPr lang="ar-SA" sz="4000" i="0" dirty="0">
              <a:solidFill>
                <a:srgbClr val="000000"/>
              </a:solidFill>
              <a:latin typeface="Adobe Arabic" panose="02040503050201020203" pitchFamily="18" charset="-78"/>
              <a:ea typeface="Adobe Arabic Regular"/>
              <a:cs typeface="Adobe Arabic" panose="02040503050201020203" pitchFamily="18" charset="-78"/>
              <a:sym typeface="Adobe Arabic Regular"/>
            </a:endParaRPr>
          </a:p>
        </p:txBody>
      </p:sp>
    </p:spTree>
    <p:extLst>
      <p:ext uri="{BB962C8B-B14F-4D97-AF65-F5344CB8AC3E}">
        <p14:creationId xmlns:p14="http://schemas.microsoft.com/office/powerpoint/2010/main" val="1281951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p:cNvSpPr>
          <p:nvPr>
            <p:ph type="title"/>
          </p:nvPr>
        </p:nvSpPr>
        <p:spPr>
          <a:xfrm>
            <a:off x="9625263" y="301131"/>
            <a:ext cx="2501900" cy="110222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PNG</a:t>
            </a:r>
          </a:p>
        </p:txBody>
      </p:sp>
      <p:sp>
        <p:nvSpPr>
          <p:cNvPr id="67" name="Shape 67"/>
          <p:cNvSpPr>
            <a:spLocks noGrp="1"/>
          </p:cNvSpPr>
          <p:nvPr>
            <p:ph type="body" idx="1"/>
          </p:nvPr>
        </p:nvSpPr>
        <p:spPr>
          <a:xfrm>
            <a:off x="284641" y="1410898"/>
            <a:ext cx="12113217" cy="5969000"/>
          </a:xfrm>
          <a:prstGeom prst="rect">
            <a:avLst/>
          </a:prstGeom>
        </p:spPr>
        <p:txBody>
          <a:bodyPr>
            <a:noAutofit/>
          </a:bodyPr>
          <a:lstStyle/>
          <a:p>
            <a:pPr marL="0" lvl="0" indent="0" algn="just" defTabSz="256031">
              <a:lnSpc>
                <a:spcPct val="150000"/>
              </a:lnSpc>
              <a:spcBef>
                <a:spcPts val="0"/>
              </a:spcBef>
              <a:buSzTx/>
              <a:buNone/>
              <a:defRPr sz="1800">
                <a:solidFill>
                  <a:srgbClr val="000000"/>
                </a:solidFill>
                <a:effectLst/>
              </a:defRPr>
            </a:pPr>
            <a:r>
              <a:rPr sz="4000" dirty="0" err="1" smtClean="0">
                <a:latin typeface="Adobe Arabic" panose="02040503050201020203" pitchFamily="18" charset="-78"/>
                <a:ea typeface="Adobe Arabic Regular"/>
                <a:cs typeface="Adobe Arabic" panose="02040503050201020203" pitchFamily="18" charset="-78"/>
                <a:sym typeface="Adobe Arabic Regular"/>
              </a:rPr>
              <a:t>صمم</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النوع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ليكون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بديلا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نوع</a:t>
            </a:r>
            <a:r>
              <a:rPr sz="4000" dirty="0">
                <a:latin typeface="Adobe Arabic" panose="02040503050201020203" pitchFamily="18" charset="-78"/>
                <a:ea typeface="Adobe Arabic Regular"/>
                <a:cs typeface="Adobe Arabic" panose="02040503050201020203" pitchFamily="18" charset="-78"/>
                <a:sym typeface="Adobe Arabic Regular"/>
              </a:rPr>
              <a:t> GIF </a:t>
            </a:r>
            <a:r>
              <a:rPr sz="4000" dirty="0" err="1">
                <a:latin typeface="Adobe Arabic" panose="02040503050201020203" pitchFamily="18" charset="-78"/>
                <a:ea typeface="Adobe Arabic Regular"/>
                <a:cs typeface="Adobe Arabic" panose="02040503050201020203" pitchFamily="18" charset="-78"/>
                <a:sym typeface="Adobe Arabic Regular"/>
              </a:rPr>
              <a:t>غير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يدعم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المتحركة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استعماله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أنظمة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التشغيل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عند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ضغط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الامتداد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فإنه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يحفظ</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ألوانها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دون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إتلاف</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بجودة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إلى</a:t>
            </a:r>
            <a:r>
              <a:rPr sz="4000" dirty="0">
                <a:latin typeface="Adobe Arabic" panose="02040503050201020203" pitchFamily="18" charset="-78"/>
                <a:ea typeface="Adobe Arabic Regular"/>
                <a:cs typeface="Adobe Arabic" panose="02040503050201020203" pitchFamily="18" charset="-78"/>
                <a:sym typeface="Adobe Arabic Regular"/>
              </a:rPr>
              <a:t> 25 % </a:t>
            </a:r>
            <a:r>
              <a:rPr sz="4000" dirty="0" err="1">
                <a:latin typeface="Adobe Arabic" panose="02040503050201020203" pitchFamily="18" charset="-78"/>
                <a:ea typeface="Adobe Arabic Regular"/>
                <a:cs typeface="Adobe Arabic" panose="02040503050201020203" pitchFamily="18" charset="-78"/>
                <a:sym typeface="Adobe Arabic Regular"/>
              </a:rPr>
              <a:t>أفضل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GIF. </a:t>
            </a:r>
            <a:r>
              <a:rPr sz="4000" dirty="0" err="1">
                <a:latin typeface="Adobe Arabic" panose="02040503050201020203" pitchFamily="18" charset="-78"/>
                <a:ea typeface="Adobe Arabic Regular"/>
                <a:cs typeface="Adobe Arabic" panose="02040503050201020203" pitchFamily="18" charset="-78"/>
                <a:sym typeface="Adobe Arabic Regular"/>
              </a:rPr>
              <a:t>وتتفوق</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عليها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توفر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بعض</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المزايا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تتوفر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الهيئة</a:t>
            </a:r>
            <a:r>
              <a:rPr sz="4000" dirty="0">
                <a:latin typeface="Adobe Arabic" panose="02040503050201020203" pitchFamily="18" charset="-78"/>
                <a:ea typeface="Adobe Arabic Regular"/>
                <a:cs typeface="Adobe Arabic" panose="02040503050201020203" pitchFamily="18" charset="-78"/>
                <a:sym typeface="Adobe Arabic Regular"/>
              </a:rPr>
              <a:t> GIF .</a:t>
            </a:r>
          </a:p>
          <a:p>
            <a:pPr marL="0" lvl="0" indent="0" algn="just" defTabSz="256031">
              <a:lnSpc>
                <a:spcPct val="150000"/>
              </a:lnSpc>
              <a:spcBef>
                <a:spcPts val="0"/>
              </a:spcBef>
              <a:buSzTx/>
              <a:buNone/>
              <a:defRPr sz="1800">
                <a:solidFill>
                  <a:srgbClr val="000000"/>
                </a:solidFill>
                <a:effectLst/>
              </a:defRPr>
            </a:pP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يشتمل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الامتداد</a:t>
            </a:r>
            <a:r>
              <a:rPr sz="4000" dirty="0">
                <a:latin typeface="Adobe Arabic" panose="02040503050201020203" pitchFamily="18" charset="-78"/>
                <a:ea typeface="Adobe Arabic Regular"/>
                <a:cs typeface="Adobe Arabic" panose="02040503050201020203" pitchFamily="18" charset="-78"/>
                <a:sym typeface="Adobe Arabic Regular"/>
              </a:rPr>
              <a:t> 254 </a:t>
            </a:r>
            <a:r>
              <a:rPr sz="4000" dirty="0" err="1">
                <a:latin typeface="Adobe Arabic" panose="02040503050201020203" pitchFamily="18" charset="-78"/>
                <a:ea typeface="Adobe Arabic Regular"/>
                <a:cs typeface="Adobe Arabic" panose="02040503050201020203" pitchFamily="18" charset="-78"/>
                <a:sym typeface="Adobe Arabic Regular"/>
              </a:rPr>
              <a:t>مستوى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شفافية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a:t>
            </a:r>
            <a:r>
              <a:rPr sz="4000" dirty="0">
                <a:latin typeface="Adobe Arabic" panose="02040503050201020203" pitchFamily="18" charset="-78"/>
                <a:ea typeface="Adobe Arabic Regular"/>
                <a:cs typeface="Adobe Arabic" panose="02040503050201020203" pitchFamily="18" charset="-78"/>
                <a:sym typeface="Adobe Arabic Regular"/>
              </a:rPr>
              <a:t> GIF </a:t>
            </a:r>
            <a:r>
              <a:rPr sz="4000" dirty="0" err="1">
                <a:latin typeface="Adobe Arabic" panose="02040503050201020203" pitchFamily="18" charset="-78"/>
                <a:ea typeface="Adobe Arabic Regular"/>
                <a:cs typeface="Adobe Arabic" panose="02040503050201020203" pitchFamily="18" charset="-78"/>
                <a:sym typeface="Adobe Arabic Regular"/>
              </a:rPr>
              <a:t>يدعم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مستوى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واحد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فقط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وفيه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تحكّم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أكبر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بدرجة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سطوع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ودعم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لنظام</a:t>
            </a:r>
            <a:r>
              <a:rPr sz="4000" dirty="0">
                <a:latin typeface="Adobe Arabic" panose="02040503050201020203" pitchFamily="18" charset="-78"/>
                <a:ea typeface="Adobe Arabic Regular"/>
                <a:cs typeface="Adobe Arabic" panose="02040503050201020203" pitchFamily="18" charset="-78"/>
                <a:sym typeface="Adobe Arabic Regular"/>
              </a:rPr>
              <a:t>  48-bit (16 </a:t>
            </a:r>
            <a:r>
              <a:rPr sz="4000" dirty="0" err="1">
                <a:latin typeface="Adobe Arabic" panose="02040503050201020203" pitchFamily="18" charset="-78"/>
                <a:ea typeface="Adobe Arabic Regular"/>
                <a:cs typeface="Adobe Arabic" panose="02040503050201020203" pitchFamily="18" charset="-78"/>
                <a:sym typeface="Adobe Arabic Regular"/>
              </a:rPr>
              <a:t>مليون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بكسل</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sp>
        <p:nvSpPr>
          <p:cNvPr id="2" name="مربع نص 1"/>
          <p:cNvSpPr txBox="1"/>
          <p:nvPr/>
        </p:nvSpPr>
        <p:spPr>
          <a:xfrm>
            <a:off x="284641" y="539759"/>
            <a:ext cx="6568025" cy="1200329"/>
          </a:xfrm>
          <a:prstGeom prst="rect">
            <a:avLst/>
          </a:prstGeom>
          <a:noFill/>
        </p:spPr>
        <p:txBody>
          <a:bodyPr wrap="square" rtlCol="1">
            <a:spAutoFit/>
          </a:bodyPr>
          <a:lstStyle/>
          <a:p>
            <a:pPr lvl="0"/>
            <a:r>
              <a:rPr lang="en-US" sz="4000" b="1" dirty="0">
                <a:solidFill>
                  <a:srgbClr val="787800"/>
                </a:solidFill>
                <a:effectLst/>
                <a:latin typeface="Adobe Arabic" panose="02040503050201020203" pitchFamily="18" charset="-78"/>
                <a:ea typeface="Adobe Arabic Regular"/>
                <a:cs typeface="Adobe Arabic" panose="02040503050201020203" pitchFamily="18" charset="-78"/>
                <a:sym typeface="Adobe Arabic Regular"/>
              </a:rPr>
              <a:t>"Portable Network Graphics"</a:t>
            </a:r>
          </a:p>
          <a:p>
            <a:endParaRPr lang="ar-SA"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34716" y="2162018"/>
            <a:ext cx="10900610" cy="3785652"/>
          </a:xfrm>
          <a:prstGeom prst="rect">
            <a:avLst/>
          </a:prstGeom>
        </p:spPr>
        <p:txBody>
          <a:bodyPr wrap="square">
            <a:spAutoFit/>
          </a:bodyPr>
          <a:lstStyle/>
          <a:p>
            <a:pPr marL="0" lvl="0" indent="0" algn="just" defTabSz="256031" rtl="1">
              <a:lnSpc>
                <a:spcPct val="150000"/>
              </a:lnSpc>
              <a:spcBef>
                <a:spcPts val="0"/>
              </a:spcBef>
              <a:buSzTx/>
              <a:buNone/>
              <a:defRPr sz="1800">
                <a:solidFill>
                  <a:srgbClr val="000000"/>
                </a:solidFill>
                <a:effectLst/>
              </a:defRPr>
            </a:pPr>
            <a:r>
              <a:rPr lang="ar-SA" sz="4000" dirty="0" smtClean="0">
                <a:latin typeface="Adobe Arabic" panose="02040503050201020203" pitchFamily="18" charset="-78"/>
                <a:ea typeface="Adobe Arabic Regular"/>
                <a:cs typeface="Adobe Arabic" panose="02040503050201020203" pitchFamily="18" charset="-78"/>
                <a:sym typeface="Adobe Arabic Regular"/>
              </a:rPr>
              <a:t>ان هيئة</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en-US" sz="4000" dirty="0">
                <a:latin typeface="Adobe Arabic" panose="02040503050201020203" pitchFamily="18" charset="-78"/>
                <a:ea typeface="Adobe Arabic Regular"/>
                <a:cs typeface="Adobe Arabic" panose="02040503050201020203" pitchFamily="18" charset="-78"/>
                <a:sym typeface="Adobe Arabic Regular"/>
              </a:rPr>
              <a:t>PNG </a:t>
            </a:r>
            <a:r>
              <a:rPr lang="ar-SA" sz="4000" dirty="0" smtClean="0">
                <a:latin typeface="Adobe Arabic" panose="02040503050201020203" pitchFamily="18" charset="-78"/>
                <a:ea typeface="Adobe Arabic Regular"/>
                <a:cs typeface="Adobe Arabic" panose="02040503050201020203" pitchFamily="18" charset="-78"/>
                <a:sym typeface="Adobe Arabic Regular"/>
              </a:rPr>
              <a:t> وكما </a:t>
            </a:r>
            <a:r>
              <a:rPr lang="ar-SA" sz="4000" dirty="0">
                <a:latin typeface="Adobe Arabic" panose="02040503050201020203" pitchFamily="18" charset="-78"/>
                <a:ea typeface="Adobe Arabic Regular"/>
                <a:cs typeface="Adobe Arabic" panose="02040503050201020203" pitchFamily="18" charset="-78"/>
                <a:sym typeface="Adobe Arabic Regular"/>
              </a:rPr>
              <a:t>هو الحال مع </a:t>
            </a:r>
            <a:r>
              <a:rPr lang="en-US" sz="4000" dirty="0" smtClean="0">
                <a:latin typeface="Adobe Arabic" panose="02040503050201020203" pitchFamily="18" charset="-78"/>
                <a:ea typeface="Adobe Arabic Regular"/>
                <a:cs typeface="Adobe Arabic" panose="02040503050201020203" pitchFamily="18" charset="-78"/>
                <a:sym typeface="Adobe Arabic Regular"/>
              </a:rPr>
              <a:t> GIF</a:t>
            </a:r>
            <a:r>
              <a:rPr lang="en-US"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تدعم تعددية </a:t>
            </a:r>
            <a:r>
              <a:rPr lang="ar-SA" sz="4000" dirty="0" smtClean="0">
                <a:latin typeface="Adobe Arabic" panose="02040503050201020203" pitchFamily="18" charset="-78"/>
                <a:ea typeface="Adobe Arabic Regular"/>
                <a:cs typeface="Adobe Arabic" panose="02040503050201020203" pitchFamily="18" charset="-78"/>
                <a:sym typeface="Adobe Arabic Regular"/>
              </a:rPr>
              <a:t>المراحل</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en-US"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هناك </a:t>
            </a:r>
            <a:r>
              <a:rPr lang="ar-SA" sz="4000" dirty="0" err="1">
                <a:latin typeface="Adobe Arabic" panose="02040503050201020203" pitchFamily="18" charset="-78"/>
                <a:ea typeface="Adobe Arabic Regular"/>
                <a:cs typeface="Adobe Arabic" panose="02040503050201020203" pitchFamily="18" charset="-78"/>
                <a:sym typeface="Adobe Arabic Regular"/>
              </a:rPr>
              <a:t>إتجاه</a:t>
            </a:r>
            <a:r>
              <a:rPr lang="ar-SA" sz="4000" dirty="0">
                <a:latin typeface="Adobe Arabic" panose="02040503050201020203" pitchFamily="18" charset="-78"/>
                <a:ea typeface="Adobe Arabic Regular"/>
                <a:cs typeface="Adobe Arabic" panose="02040503050201020203" pitchFamily="18" charset="-78"/>
                <a:sym typeface="Adobe Arabic Regular"/>
              </a:rPr>
              <a:t> لتحسين آلية ضغط الهيئة </a:t>
            </a:r>
            <a:r>
              <a:rPr lang="en-US" sz="4000" dirty="0" smtClean="0">
                <a:latin typeface="Adobe Arabic" panose="02040503050201020203" pitchFamily="18" charset="-78"/>
                <a:ea typeface="Adobe Arabic Regular"/>
                <a:cs typeface="Adobe Arabic" panose="02040503050201020203" pitchFamily="18" charset="-78"/>
                <a:sym typeface="Adobe Arabic Regular"/>
              </a:rPr>
              <a:t> PNG</a:t>
            </a:r>
            <a:r>
              <a:rPr lang="ar-SA" sz="4000" dirty="0">
                <a:latin typeface="Adobe Arabic" panose="02040503050201020203" pitchFamily="18" charset="-78"/>
                <a:ea typeface="Adobe Arabic Regular"/>
                <a:cs typeface="Adobe Arabic" panose="02040503050201020203" pitchFamily="18" charset="-78"/>
                <a:sym typeface="Adobe Arabic Regular"/>
              </a:rPr>
              <a:t>لتكون أفضل من آلية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endParaRPr lang="en-US" sz="4000" dirty="0">
              <a:latin typeface="Adobe Arabic" panose="02040503050201020203" pitchFamily="18" charset="-78"/>
              <a:ea typeface="Adobe Arabic Regular"/>
              <a:cs typeface="Adobe Arabic" panose="02040503050201020203" pitchFamily="18" charset="-78"/>
              <a:sym typeface="Adobe Arabic Regular"/>
            </a:endParaRPr>
          </a:p>
          <a:p>
            <a:pPr marL="0" lvl="0" indent="0" algn="just" defTabSz="256031" rtl="1">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يتميز هذا النوع  بطريقة عرضه الصورة تدريجيا على صفحة الويب مما يسرّع من عرض صفحة الويب.</a:t>
            </a:r>
          </a:p>
        </p:txBody>
      </p:sp>
    </p:spTree>
    <p:extLst>
      <p:ext uri="{BB962C8B-B14F-4D97-AF65-F5344CB8AC3E}">
        <p14:creationId xmlns:p14="http://schemas.microsoft.com/office/powerpoint/2010/main" val="3409052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a:spLocks noGrp="1"/>
          </p:cNvSpPr>
          <p:nvPr>
            <p:ph type="title"/>
          </p:nvPr>
        </p:nvSpPr>
        <p:spPr>
          <a:xfrm>
            <a:off x="9164990" y="192504"/>
            <a:ext cx="2938109" cy="1189789"/>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TIF / TIFF</a:t>
            </a:r>
          </a:p>
        </p:txBody>
      </p:sp>
      <p:sp>
        <p:nvSpPr>
          <p:cNvPr id="71" name="Shape 71"/>
          <p:cNvSpPr>
            <a:spLocks noGrp="1"/>
          </p:cNvSpPr>
          <p:nvPr>
            <p:ph type="body" idx="1"/>
          </p:nvPr>
        </p:nvSpPr>
        <p:spPr>
          <a:xfrm>
            <a:off x="601579" y="1382293"/>
            <a:ext cx="11501520" cy="5969000"/>
          </a:xfrm>
          <a:prstGeom prst="rect">
            <a:avLst/>
          </a:prstGeom>
        </p:spPr>
        <p:txBody>
          <a:bodyPr>
            <a:noAutofit/>
          </a:bodyPr>
          <a:lstStyle/>
          <a:p>
            <a:pPr marL="0" lvl="0" indent="0" algn="just" defTabSz="269747">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اختصار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لـ"Tag</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a:latin typeface="Adobe Arabic" panose="02040503050201020203" pitchFamily="18" charset="-78"/>
                <a:ea typeface="Adobe Arabic Regular"/>
                <a:cs typeface="Adobe Arabic" panose="02040503050201020203" pitchFamily="18" charset="-78"/>
                <a:sym typeface="Adobe Arabic Regular"/>
              </a:rPr>
              <a:t>Image File Format"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تم</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تصميمها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لحفظ</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الماسح</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الضوئي</a:t>
            </a:r>
            <a:r>
              <a:rPr sz="4000" dirty="0">
                <a:latin typeface="Adobe Arabic" panose="02040503050201020203" pitchFamily="18" charset="-78"/>
                <a:ea typeface="Adobe Arabic Regular"/>
                <a:cs typeface="Adobe Arabic" panose="02040503050201020203" pitchFamily="18" charset="-78"/>
                <a:sym typeface="Adobe Arabic Regular"/>
              </a:rPr>
              <a:t> (Scanner) </a:t>
            </a:r>
            <a:r>
              <a:rPr sz="4000" dirty="0" err="1">
                <a:latin typeface="Adobe Arabic" panose="02040503050201020203" pitchFamily="18" charset="-78"/>
                <a:ea typeface="Adobe Arabic Regular"/>
                <a:cs typeface="Adobe Arabic" panose="02040503050201020203" pitchFamily="18" charset="-78"/>
                <a:sym typeface="Adobe Arabic Regular"/>
              </a:rPr>
              <a:t>أو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برامج</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المعالجة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تحظى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بشهرة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واسعة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أيضاً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تطبيقات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النشر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الاحترافية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وهي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أقدم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المستعملة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تمتاز</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بنفس</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تدرجات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ألوان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a:t>
            </a:r>
            <a:r>
              <a:rPr sz="4000" dirty="0">
                <a:latin typeface="Adobe Arabic" panose="02040503050201020203" pitchFamily="18" charset="-78"/>
                <a:ea typeface="Adobe Arabic Regular"/>
                <a:cs typeface="Adobe Arabic" panose="02040503050201020203" pitchFamily="18" charset="-78"/>
                <a:sym typeface="Adobe Arabic Regular"/>
              </a:rPr>
              <a:t>ـ JPG </a:t>
            </a:r>
            <a:r>
              <a:rPr sz="4000" dirty="0" err="1">
                <a:latin typeface="Adobe Arabic" panose="02040503050201020203" pitchFamily="18" charset="-78"/>
                <a:ea typeface="Adobe Arabic Regular"/>
                <a:cs typeface="Adobe Arabic" panose="02040503050201020203" pitchFamily="18" charset="-78"/>
                <a:sym typeface="Adobe Arabic Regular"/>
              </a:rPr>
              <a:t>ولكن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بدون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ضغط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يميزها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وكثير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المصممين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والمصورين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يفضلون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استخدامها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حال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رغبتهم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الطباعة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خصوصاً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إذا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كانوا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يطبعون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أحجام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كبيرة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الملفات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a:t>
            </a:r>
            <a:r>
              <a:rPr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ي</a:t>
            </a:r>
            <a:r>
              <a:rPr lang="ar-SA" sz="4000" dirty="0" smtClean="0">
                <a:latin typeface="Adobe Arabic" panose="02040503050201020203" pitchFamily="18" charset="-78"/>
                <a:ea typeface="Adobe Arabic Regular"/>
                <a:cs typeface="Adobe Arabic" panose="02040503050201020203" pitchFamily="18" charset="-78"/>
                <a:sym typeface="Adobe Arabic Regular"/>
              </a:rPr>
              <a:t>صل حجمها </a:t>
            </a:r>
            <a:r>
              <a:rPr sz="4000" dirty="0" err="1" smtClean="0">
                <a:latin typeface="Adobe Arabic" panose="02040503050201020203" pitchFamily="18" charset="-78"/>
                <a:ea typeface="Adobe Arabic Regular"/>
                <a:cs typeface="Adobe Arabic" panose="02040503050201020203" pitchFamily="18" charset="-78"/>
                <a:sym typeface="Adobe Arabic Regular"/>
              </a:rPr>
              <a:t>إلى</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4×4</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مليو</a:t>
            </a:r>
            <a:r>
              <a:rPr lang="ar-SA" sz="4000" dirty="0" smtClean="0">
                <a:latin typeface="Adobe Arabic" panose="02040503050201020203" pitchFamily="18" charset="-78"/>
                <a:ea typeface="Adobe Arabic Regular"/>
                <a:cs typeface="Adobe Arabic" panose="02040503050201020203" pitchFamily="18" charset="-78"/>
                <a:sym typeface="Adobe Arabic Regular"/>
              </a:rPr>
              <a:t>ن </a:t>
            </a:r>
            <a:r>
              <a:rPr sz="4000" dirty="0" err="1" smtClean="0">
                <a:latin typeface="Adobe Arabic" panose="02040503050201020203" pitchFamily="18" charset="-78"/>
                <a:ea typeface="Adobe Arabic Regular"/>
                <a:cs typeface="Adobe Arabic" panose="02040503050201020203" pitchFamily="18" charset="-78"/>
                <a:sym typeface="Adobe Arabic Regular"/>
              </a:rPr>
              <a:t>بكسل</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269747">
              <a:lnSpc>
                <a:spcPct val="100000"/>
              </a:lnSpc>
              <a:spcBef>
                <a:spcPts val="0"/>
              </a:spcBef>
              <a:buSzTx/>
              <a:buNone/>
              <a:defRPr sz="1800">
                <a:solidFill>
                  <a:srgbClr val="000000"/>
                </a:solidFill>
                <a:effectLst/>
              </a:defRPr>
            </a:pP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تدعمها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أنظمة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التشغيل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تخزين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بالأبيض</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والأسود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ذات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ألوان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حقيقية</a:t>
            </a:r>
            <a:r>
              <a:rPr sz="4000" dirty="0">
                <a:latin typeface="Adobe Arabic" panose="02040503050201020203" pitchFamily="18" charset="-78"/>
                <a:ea typeface="Adobe Arabic Regular"/>
                <a:cs typeface="Adobe Arabic" panose="02040503050201020203" pitchFamily="18" charset="-78"/>
                <a:sym typeface="Adobe Arabic Regular"/>
              </a:rPr>
              <a:t> (True color</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53453" y="1569804"/>
            <a:ext cx="11413957" cy="1938992"/>
          </a:xfrm>
          <a:prstGeom prst="rect">
            <a:avLst/>
          </a:prstGeom>
        </p:spPr>
        <p:txBody>
          <a:bodyPr wrap="square">
            <a:spAutoFit/>
          </a:bodyPr>
          <a:lstStyle/>
          <a:p>
            <a:pPr marL="0" lvl="0" indent="0" algn="just" defTabSz="269747" rtl="1">
              <a:lnSpc>
                <a:spcPct val="10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هنالك عدة صيغ للهيئة </a:t>
            </a:r>
            <a:r>
              <a:rPr lang="en-US" sz="4000" dirty="0">
                <a:latin typeface="Adobe Arabic" panose="02040503050201020203" pitchFamily="18" charset="-78"/>
                <a:ea typeface="Adobe Arabic Regular"/>
                <a:cs typeface="Adobe Arabic" panose="02040503050201020203" pitchFamily="18" charset="-78"/>
                <a:sym typeface="Adobe Arabic Regular"/>
              </a:rPr>
              <a:t>TIFF </a:t>
            </a:r>
            <a:r>
              <a:rPr lang="ar-SA" sz="4000" dirty="0">
                <a:latin typeface="Adobe Arabic" panose="02040503050201020203" pitchFamily="18" charset="-78"/>
                <a:ea typeface="Adobe Arabic Regular"/>
                <a:cs typeface="Adobe Arabic" panose="02040503050201020203" pitchFamily="18" charset="-78"/>
                <a:sym typeface="Adobe Arabic Regular"/>
              </a:rPr>
              <a:t>تدعى توسعات </a:t>
            </a:r>
            <a:r>
              <a:rPr lang="en-US" sz="4000" dirty="0">
                <a:latin typeface="Adobe Arabic" panose="02040503050201020203" pitchFamily="18" charset="-78"/>
                <a:ea typeface="Adobe Arabic Regular"/>
                <a:cs typeface="Adobe Arabic" panose="02040503050201020203" pitchFamily="18" charset="-78"/>
                <a:sym typeface="Adobe Arabic Regular"/>
              </a:rPr>
              <a:t>extensions , </a:t>
            </a:r>
            <a:r>
              <a:rPr lang="ar-SA" sz="4000" dirty="0">
                <a:latin typeface="Adobe Arabic" panose="02040503050201020203" pitchFamily="18" charset="-78"/>
                <a:ea typeface="Adobe Arabic Regular"/>
                <a:cs typeface="Adobe Arabic" panose="02040503050201020203" pitchFamily="18" charset="-78"/>
                <a:sym typeface="Adobe Arabic Regular"/>
              </a:rPr>
              <a:t>من هنا تظهر بعض المشاكل عند محاولة تحميل أحدها عن طريق الآخر. بعض التوسعات تتعامل بآلية ضغط من النوع </a:t>
            </a:r>
            <a:r>
              <a:rPr lang="en-US" sz="4000" dirty="0">
                <a:latin typeface="Adobe Arabic" panose="02040503050201020203" pitchFamily="18" charset="-78"/>
                <a:ea typeface="Adobe Arabic Regular"/>
                <a:cs typeface="Adobe Arabic" panose="02040503050201020203" pitchFamily="18" charset="-78"/>
                <a:sym typeface="Adobe Arabic Regular"/>
              </a:rPr>
              <a:t>LZW </a:t>
            </a:r>
            <a:r>
              <a:rPr lang="ar-SA" sz="4000" dirty="0">
                <a:latin typeface="Adobe Arabic" panose="02040503050201020203" pitchFamily="18" charset="-78"/>
                <a:ea typeface="Adobe Arabic Regular"/>
                <a:cs typeface="Adobe Arabic" panose="02040503050201020203" pitchFamily="18" charset="-78"/>
                <a:sym typeface="Adobe Arabic Regular"/>
              </a:rPr>
              <a:t>التي لا تضعف الصورة بتاتاً.</a:t>
            </a:r>
          </a:p>
        </p:txBody>
      </p:sp>
    </p:spTree>
    <p:extLst>
      <p:ext uri="{BB962C8B-B14F-4D97-AF65-F5344CB8AC3E}">
        <p14:creationId xmlns:p14="http://schemas.microsoft.com/office/powerpoint/2010/main" val="3844130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a:spLocks noGrp="1"/>
          </p:cNvSpPr>
          <p:nvPr>
            <p:ph type="title"/>
          </p:nvPr>
        </p:nvSpPr>
        <p:spPr>
          <a:xfrm>
            <a:off x="9107424" y="641350"/>
            <a:ext cx="2995677" cy="85826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RAW</a:t>
            </a:r>
          </a:p>
        </p:txBody>
      </p:sp>
      <p:sp>
        <p:nvSpPr>
          <p:cNvPr id="75" name="Shape 75"/>
          <p:cNvSpPr>
            <a:spLocks noGrp="1"/>
          </p:cNvSpPr>
          <p:nvPr>
            <p:ph type="body" idx="1"/>
          </p:nvPr>
        </p:nvSpPr>
        <p:spPr>
          <a:xfrm>
            <a:off x="256032" y="1634236"/>
            <a:ext cx="11847069" cy="5969000"/>
          </a:xfrm>
          <a:prstGeom prst="rect">
            <a:avLst/>
          </a:prstGeom>
        </p:spPr>
        <p:txBody>
          <a:bodyPr>
            <a:noAutofit/>
          </a:bodyPr>
          <a:lstStyle/>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محل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a:t>
            </a:r>
            <a:r>
              <a:rPr sz="4000" dirty="0">
                <a:latin typeface="Adobe Arabic" panose="02040503050201020203" pitchFamily="18" charset="-78"/>
                <a:ea typeface="Adobe Arabic Regular"/>
                <a:cs typeface="Adobe Arabic" panose="02040503050201020203" pitchFamily="18" charset="-78"/>
                <a:sym typeface="Adobe Arabic Regular"/>
              </a:rPr>
              <a:t>ـ Negative. </a:t>
            </a:r>
            <a:r>
              <a:rPr lang="ar-SA" sz="4000" dirty="0" smtClean="0">
                <a:latin typeface="Adobe Arabic" panose="02040503050201020203" pitchFamily="18" charset="-78"/>
                <a:ea typeface="Adobe Arabic Regular"/>
                <a:cs typeface="Adobe Arabic" panose="02040503050201020203" pitchFamily="18" charset="-78"/>
                <a:sym typeface="Adobe Arabic Regular"/>
              </a:rPr>
              <a:t> وتعد </a:t>
            </a:r>
            <a:r>
              <a:rPr sz="4000" dirty="0" err="1" smtClean="0">
                <a:latin typeface="Adobe Arabic" panose="02040503050201020203" pitchFamily="18" charset="-78"/>
                <a:ea typeface="Adobe Arabic Regular"/>
                <a:cs typeface="Adobe Arabic" panose="02040503050201020203" pitchFamily="18" charset="-78"/>
                <a:sym typeface="Adobe Arabic Regular"/>
              </a:rPr>
              <a:t>أفضل</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صيغة </a:t>
            </a:r>
            <a:r>
              <a:rPr sz="4000" dirty="0" err="1" smtClean="0">
                <a:latin typeface="Adobe Arabic" panose="02040503050201020203" pitchFamily="18" charset="-78"/>
                <a:ea typeface="Adobe Arabic Regular"/>
                <a:cs typeface="Adobe Arabic" panose="02040503050201020203" pitchFamily="18" charset="-78"/>
                <a:sym typeface="Adobe Arabic Regular"/>
              </a:rPr>
              <a:t>للتعديل</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على الصور </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لأنها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خام</a:t>
            </a:r>
            <a:r>
              <a:rPr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a:t>
            </a:r>
            <a:r>
              <a:rPr sz="4000" dirty="0" err="1" smtClean="0">
                <a:latin typeface="Adobe Arabic" panose="02040503050201020203" pitchFamily="18" charset="-78"/>
                <a:ea typeface="Adobe Arabic Regular"/>
                <a:cs typeface="Adobe Arabic" panose="02040503050201020203" pitchFamily="18" charset="-78"/>
                <a:sym typeface="Adobe Arabic Regular"/>
              </a:rPr>
              <a:t>صور</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أساسية</a:t>
            </a:r>
            <a:r>
              <a:rPr lang="ar-SA" sz="4000" dirty="0">
                <a:latin typeface="Adobe Arabic" panose="02040503050201020203" pitchFamily="18" charset="-78"/>
                <a:ea typeface="Adobe Arabic Regular"/>
                <a:cs typeface="Adobe Arabic" panose="02040503050201020203" pitchFamily="18" charset="-78"/>
                <a:sym typeface="Adobe Arabic Regular"/>
              </a:rPr>
              <a:t>)</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وبإمكان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التعديل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بأفضل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طريقة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وبعدها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يتم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تصديرها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أخرى</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RAW </a:t>
            </a:r>
            <a:r>
              <a:rPr sz="4000" dirty="0" err="1">
                <a:latin typeface="Adobe Arabic" panose="02040503050201020203" pitchFamily="18" charset="-78"/>
                <a:ea typeface="Adobe Arabic Regular"/>
                <a:cs typeface="Adobe Arabic" panose="02040503050201020203" pitchFamily="18" charset="-78"/>
                <a:sym typeface="Adobe Arabic Regular"/>
              </a:rPr>
              <a:t>يكون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أصغر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smtClean="0">
                <a:latin typeface="Adobe Arabic" panose="02040503050201020203" pitchFamily="18" charset="-78"/>
                <a:ea typeface="Adobe Arabic Regular"/>
                <a:cs typeface="Adobe Arabic" panose="02040503050201020203" pitchFamily="18" charset="-78"/>
                <a:sym typeface="Adobe Arabic Regular"/>
              </a:rPr>
              <a:t>TIFF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بالرغم</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وجود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معيار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والأشكال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الخام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المستخدمة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قبل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معظم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الكاميرات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ليست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موحدة</a:t>
            </a:r>
            <a:r>
              <a:rPr sz="4000" dirty="0">
                <a:latin typeface="Adobe Arabic" panose="02040503050201020203" pitchFamily="18" charset="-78"/>
                <a:ea typeface="Adobe Arabic Regular"/>
                <a:cs typeface="Adobe Arabic" panose="02040503050201020203" pitchFamily="18" charset="-78"/>
                <a:sym typeface="Adobe Arabic Regular"/>
              </a:rPr>
              <a:t> ، </a:t>
            </a:r>
            <a:r>
              <a:rPr sz="4000" dirty="0" err="1">
                <a:latin typeface="Adobe Arabic" panose="02040503050201020203" pitchFamily="18" charset="-78"/>
                <a:ea typeface="Adobe Arabic Regular"/>
                <a:cs typeface="Adobe Arabic" panose="02040503050201020203" pitchFamily="18" charset="-78"/>
                <a:sym typeface="Adobe Arabic Regular"/>
              </a:rPr>
              <a:t>وتختلف</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شركات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تصنيع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الكاميرات</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يعيبها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فقط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الكبير</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قليل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البرامج</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تشغل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الملفات</a:t>
            </a:r>
            <a:r>
              <a:rPr sz="4000" dirty="0">
                <a:latin typeface="Adobe Arabic" panose="02040503050201020203" pitchFamily="18" charset="-78"/>
                <a:ea typeface="Adobe Arabic Regular"/>
                <a:cs typeface="Adobe Arabic" panose="02040503050201020203" pitchFamily="18" charset="-78"/>
                <a:sym typeface="Adobe Arabic Regular"/>
              </a:rPr>
              <a: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p:cNvSpPr>
          <p:nvPr>
            <p:ph type="title"/>
          </p:nvPr>
        </p:nvSpPr>
        <p:spPr>
          <a:xfrm>
            <a:off x="698500" y="0"/>
            <a:ext cx="11201400" cy="1714500"/>
          </a:xfrm>
          <a:prstGeom prst="rect">
            <a:avLst/>
          </a:prstGeom>
        </p:spPr>
        <p:txBody>
          <a:bodyPr/>
          <a:lstStyle>
            <a:lvl1pPr algn="r">
              <a:defRPr sz="5100" spc="408">
                <a:solidFill>
                  <a:srgbClr val="733732"/>
                </a:solidFill>
                <a:latin typeface="Adobe Arabic Regular"/>
                <a:ea typeface="Adobe Arabic Regular"/>
                <a:cs typeface="Adobe Arabic Regular"/>
                <a:sym typeface="Adobe Arabic Regular"/>
              </a:defRPr>
            </a:lvl1pPr>
          </a:lstStyle>
          <a:p>
            <a:pPr lvl="0">
              <a:defRPr sz="1800" b="0" cap="none" spc="0">
                <a:solidFill>
                  <a:srgbClr val="000000"/>
                </a:solidFill>
                <a:effectLst/>
              </a:defRPr>
            </a:pPr>
            <a:r>
              <a:rPr sz="4800" b="1" cap="all" spc="40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ماهي</a:t>
            </a:r>
            <a:r>
              <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800" b="1" cap="all" spc="40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امتدادات</a:t>
            </a:r>
            <a:r>
              <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800" b="1" cap="all" spc="408" dirty="0" err="1" smtClean="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الص</a:t>
            </a:r>
            <a:r>
              <a:rPr lang="ar-SA" sz="4800" b="1" cap="all" spc="408" dirty="0" smtClean="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ور؟ </a:t>
            </a:r>
            <a:endPar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endParaRPr>
          </a:p>
        </p:txBody>
      </p:sp>
      <p:sp>
        <p:nvSpPr>
          <p:cNvPr id="38" name="Shape 38"/>
          <p:cNvSpPr>
            <a:spLocks noGrp="1"/>
          </p:cNvSpPr>
          <p:nvPr>
            <p:ph type="body" idx="1"/>
          </p:nvPr>
        </p:nvSpPr>
        <p:spPr>
          <a:xfrm>
            <a:off x="698500" y="2009452"/>
            <a:ext cx="10606138" cy="3267398"/>
          </a:xfrm>
          <a:prstGeom prst="rect">
            <a:avLst/>
          </a:prstGeom>
        </p:spPr>
        <p:txBody>
          <a:bodyPr>
            <a:normAutofit/>
          </a:bodyPr>
          <a:lstStyle>
            <a:lvl1pPr marL="0" indent="0" algn="just" defTabSz="457200">
              <a:lnSpc>
                <a:spcPct val="150000"/>
              </a:lnSpc>
              <a:spcBef>
                <a:spcPts val="0"/>
              </a:spcBef>
              <a:buSzTx/>
              <a:buNone/>
              <a:defRPr sz="3200" b="1">
                <a:solidFill>
                  <a:srgbClr val="000000"/>
                </a:solidFill>
                <a:latin typeface="Adobe Arabic Regular"/>
                <a:ea typeface="Adobe Arabic Regular"/>
                <a:cs typeface="Adobe Arabic Regular"/>
                <a:sym typeface="Adobe Arabic Regular"/>
              </a:defRPr>
            </a:lvl1pPr>
          </a:lstStyle>
          <a:p>
            <a:pPr lvl="0">
              <a:defRPr sz="1800" b="0">
                <a:effectLst/>
              </a:defRPr>
            </a:pPr>
            <a:r>
              <a:rPr sz="4000" b="1" dirty="0" err="1">
                <a:latin typeface="Adobe Arabic" panose="02040503050201020203" pitchFamily="18" charset="-78"/>
                <a:cs typeface="Adobe Arabic" panose="02040503050201020203" pitchFamily="18" charset="-78"/>
              </a:rPr>
              <a:t>وهي</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وسائل</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معيارية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لتنظيم</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وتخزين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الصور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الرقمية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وتتكون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ملفات</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الصور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البيانات</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الرقمية</a:t>
            </a:r>
            <a:r>
              <a:rPr sz="4000" b="1" dirty="0">
                <a:latin typeface="Adobe Arabic" panose="02040503050201020203" pitchFamily="18" charset="-78"/>
                <a:cs typeface="Adobe Arabic" panose="02040503050201020203" pitchFamily="18" charset="-78"/>
              </a:rPr>
              <a:t> </a:t>
            </a:r>
            <a:r>
              <a:rPr sz="4000" b="1" dirty="0" err="1" smtClean="0">
                <a:latin typeface="Adobe Arabic" panose="02040503050201020203" pitchFamily="18" charset="-78"/>
                <a:cs typeface="Adobe Arabic" panose="02040503050201020203" pitchFamily="18" charset="-78"/>
              </a:rPr>
              <a:t>للاستخدام</a:t>
            </a:r>
            <a:r>
              <a:rPr sz="4000" b="1" dirty="0" smtClean="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على</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شاشة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الكمبيوتر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أو</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الطابعة</a:t>
            </a:r>
            <a:r>
              <a:rPr sz="4000" b="1" dirty="0">
                <a:latin typeface="Adobe Arabic" panose="02040503050201020203" pitchFamily="18" charset="-78"/>
                <a:cs typeface="Adobe Arabic" panose="02040503050201020203" pitchFamily="18" charset="-78"/>
              </a:rPr>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5BE82"/>
        </a:solidFill>
        <a:effectLst/>
      </p:bgPr>
    </p:bg>
    <p:spTree>
      <p:nvGrpSpPr>
        <p:cNvPr id="1" name=""/>
        <p:cNvGrpSpPr/>
        <p:nvPr/>
      </p:nvGrpSpPr>
      <p:grpSpPr>
        <a:xfrm>
          <a:off x="0" y="0"/>
          <a:ext cx="0" cy="0"/>
          <a:chOff x="0" y="0"/>
          <a:chExt cx="0" cy="0"/>
        </a:xfrm>
      </p:grpSpPr>
      <p:sp>
        <p:nvSpPr>
          <p:cNvPr id="78" name="Shape 78"/>
          <p:cNvSpPr>
            <a:spLocks noGrp="1"/>
          </p:cNvSpPr>
          <p:nvPr>
            <p:ph type="title"/>
          </p:nvPr>
        </p:nvSpPr>
        <p:spPr>
          <a:xfrm>
            <a:off x="8780548" y="189484"/>
            <a:ext cx="3507740" cy="90779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err="1">
                <a:solidFill>
                  <a:srgbClr val="787800"/>
                </a:solidFill>
                <a:effectLst>
                  <a:outerShdw blurRad="25400" dist="25400" dir="5520000" rotWithShape="0">
                    <a:srgbClr val="FFFFFF">
                      <a:alpha val="72000"/>
                    </a:srgbClr>
                  </a:outerShdw>
                </a:effectLst>
              </a:rPr>
              <a:t>نصائح</a:t>
            </a:r>
            <a:r>
              <a:rPr sz="4800" b="1" cap="all" spc="384" dirty="0">
                <a:solidFill>
                  <a:srgbClr val="787800"/>
                </a:solidFill>
                <a:effectLst>
                  <a:outerShdw blurRad="25400" dist="25400" dir="5520000" rotWithShape="0">
                    <a:srgbClr val="FFFFFF">
                      <a:alpha val="72000"/>
                    </a:srgbClr>
                  </a:outerShdw>
                </a:effectLst>
              </a:rPr>
              <a:t> </a:t>
            </a:r>
            <a:r>
              <a:rPr sz="4800" b="1" cap="all" spc="384" dirty="0" err="1">
                <a:solidFill>
                  <a:srgbClr val="787800"/>
                </a:solidFill>
                <a:effectLst>
                  <a:outerShdw blurRad="25400" dist="25400" dir="5520000" rotWithShape="0">
                    <a:srgbClr val="FFFFFF">
                      <a:alpha val="72000"/>
                    </a:srgbClr>
                  </a:outerShdw>
                </a:effectLst>
              </a:rPr>
              <a:t>عامة</a:t>
            </a:r>
            <a:r>
              <a:rPr sz="4800" b="1" cap="all" spc="384" dirty="0">
                <a:solidFill>
                  <a:srgbClr val="787800"/>
                </a:solidFill>
                <a:effectLst>
                  <a:outerShdw blurRad="25400" dist="25400" dir="5520000" rotWithShape="0">
                    <a:srgbClr val="FFFFFF">
                      <a:alpha val="72000"/>
                    </a:srgbClr>
                  </a:outerShdw>
                </a:effectLst>
              </a:rPr>
              <a:t> </a:t>
            </a:r>
          </a:p>
        </p:txBody>
      </p:sp>
      <p:sp>
        <p:nvSpPr>
          <p:cNvPr id="79" name="Shape 79"/>
          <p:cNvSpPr>
            <a:spLocks noGrp="1"/>
          </p:cNvSpPr>
          <p:nvPr>
            <p:ph type="body" idx="1"/>
          </p:nvPr>
        </p:nvSpPr>
        <p:spPr>
          <a:xfrm>
            <a:off x="182880" y="1097280"/>
            <a:ext cx="12251712" cy="6363247"/>
          </a:xfrm>
          <a:prstGeom prst="rect">
            <a:avLst/>
          </a:prstGeom>
          <a:ln w="9525">
            <a:bevel/>
          </a:ln>
        </p:spPr>
        <p:txBody>
          <a:bodyPr>
            <a:noAutofit/>
          </a:bodyPr>
          <a:lstStyle/>
          <a:p>
            <a:pPr marL="0" lvl="0" indent="0" algn="just" defTabSz="457200">
              <a:lnSpc>
                <a:spcPct val="150000"/>
              </a:lnSpc>
              <a:spcBef>
                <a:spcPts val="0"/>
              </a:spcBef>
              <a:buSzTx/>
              <a:buNone/>
              <a:defRPr sz="1800">
                <a:solidFill>
                  <a:srgbClr val="000000"/>
                </a:solidFill>
                <a:effectLst/>
              </a:defRPr>
            </a:pPr>
            <a:r>
              <a:rPr sz="3600" dirty="0">
                <a:latin typeface="Adobe Arabic" panose="02040503050201020203" pitchFamily="18" charset="-78"/>
                <a:ea typeface="Adobe Arabic Regular"/>
                <a:cs typeface="Adobe Arabic" panose="02040503050201020203" pitchFamily="18" charset="-78"/>
                <a:sym typeface="Adobe Arabic Regular"/>
              </a:rPr>
              <a:t>.1 </a:t>
            </a:r>
            <a:r>
              <a:rPr sz="3600" dirty="0" err="1">
                <a:latin typeface="Adobe Arabic" panose="02040503050201020203" pitchFamily="18" charset="-78"/>
                <a:ea typeface="Adobe Arabic Regular"/>
                <a:cs typeface="Adobe Arabic" panose="02040503050201020203" pitchFamily="18" charset="-78"/>
                <a:sym typeface="Adobe Arabic Regular"/>
              </a:rPr>
              <a:t>ألا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تعيد</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حفظ</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ملفات</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الصور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الأصلية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بصيغة</a:t>
            </a:r>
            <a:r>
              <a:rPr sz="3600" dirty="0">
                <a:latin typeface="Adobe Arabic" panose="02040503050201020203" pitchFamily="18" charset="-78"/>
                <a:ea typeface="Adobe Arabic Regular"/>
                <a:cs typeface="Adobe Arabic" panose="02040503050201020203" pitchFamily="18" charset="-78"/>
                <a:sym typeface="Adobe Arabic Regular"/>
              </a:rPr>
              <a:t> JPEG. </a:t>
            </a:r>
            <a:r>
              <a:rPr sz="3600" dirty="0" err="1">
                <a:latin typeface="Adobe Arabic" panose="02040503050201020203" pitchFamily="18" charset="-78"/>
                <a:ea typeface="Adobe Arabic Regular"/>
                <a:cs typeface="Adobe Arabic" panose="02040503050201020203" pitchFamily="18" charset="-78"/>
                <a:sym typeface="Adobe Arabic Regular"/>
              </a:rPr>
              <a:t>والسبب</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أن</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حفظها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بشكل</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متكرر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تتدهور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الصورة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يعمل</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نظام</a:t>
            </a:r>
            <a:r>
              <a:rPr sz="3600" dirty="0">
                <a:latin typeface="Adobe Arabic" panose="02040503050201020203" pitchFamily="18" charset="-78"/>
                <a:ea typeface="Adobe Arabic Regular"/>
                <a:cs typeface="Adobe Arabic" panose="02040503050201020203" pitchFamily="18" charset="-78"/>
                <a:sym typeface="Adobe Arabic Regular"/>
              </a:rPr>
              <a:t> JPEG </a:t>
            </a:r>
            <a:r>
              <a:rPr sz="3600" dirty="0" err="1">
                <a:latin typeface="Adobe Arabic" panose="02040503050201020203" pitchFamily="18" charset="-78"/>
                <a:ea typeface="Adobe Arabic Regular"/>
                <a:cs typeface="Adobe Arabic" panose="02040503050201020203" pitchFamily="18" charset="-78"/>
                <a:sym typeface="Adobe Arabic Regular"/>
              </a:rPr>
              <a:t>على</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ضغطها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فتضيع</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التفاصيل</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الدقيقة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والتدرجات</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اللونية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مما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يؤثر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على</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جودة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الصورة</a:t>
            </a:r>
            <a:r>
              <a:rPr sz="3600" dirty="0" smtClean="0">
                <a:latin typeface="Adobe Arabic" panose="02040503050201020203" pitchFamily="18" charset="-78"/>
                <a:ea typeface="Adobe Arabic Regular"/>
                <a:cs typeface="Adobe Arabic" panose="02040503050201020203" pitchFamily="18" charset="-78"/>
                <a:sym typeface="Adobe Arabic Regular"/>
              </a:rPr>
              <a:t>.</a:t>
            </a:r>
          </a:p>
          <a:p>
            <a:pPr lvl="1" indent="0" algn="just" defTabSz="457200">
              <a:lnSpc>
                <a:spcPct val="150000"/>
              </a:lnSpc>
              <a:defRPr sz="1800">
                <a:solidFill>
                  <a:srgbClr val="000000"/>
                </a:solidFill>
                <a:effectLst/>
              </a:defRPr>
            </a:pPr>
            <a:r>
              <a:rPr sz="3600" dirty="0" smtClean="0">
                <a:latin typeface="Adobe Arabic" panose="02040503050201020203" pitchFamily="18" charset="-78"/>
                <a:ea typeface="Adobe Arabic Regular"/>
                <a:cs typeface="Adobe Arabic" panose="02040503050201020203" pitchFamily="18" charset="-78"/>
                <a:sym typeface="Adobe Arabic Regular"/>
              </a:rPr>
              <a:t>.2      </a:t>
            </a:r>
            <a:r>
              <a:rPr sz="3600" dirty="0" err="1" smtClean="0">
                <a:latin typeface="Adobe Arabic" panose="02040503050201020203" pitchFamily="18" charset="-78"/>
                <a:ea typeface="Adobe Arabic Regular"/>
                <a:cs typeface="Adobe Arabic" panose="02040503050201020203" pitchFamily="18" charset="-78"/>
                <a:sym typeface="Adobe Arabic Regular"/>
              </a:rPr>
              <a:t>إعمل</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على</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حفظ</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صورك</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الأصلية</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وفق</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هيئة</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غير</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مضغوطة</a:t>
            </a:r>
            <a:r>
              <a:rPr sz="3600" dirty="0" smtClean="0">
                <a:latin typeface="Adobe Arabic" panose="02040503050201020203" pitchFamily="18" charset="-78"/>
                <a:ea typeface="Adobe Arabic Regular"/>
                <a:cs typeface="Adobe Arabic" panose="02040503050201020203" pitchFamily="18" charset="-78"/>
                <a:sym typeface="Adobe Arabic Regular"/>
              </a:rPr>
              <a:t> </a:t>
            </a:r>
            <a:r>
              <a:rPr sz="3600" dirty="0" err="1" smtClean="0">
                <a:latin typeface="Adobe Arabic" panose="02040503050201020203" pitchFamily="18" charset="-78"/>
                <a:ea typeface="Adobe Arabic Regular"/>
                <a:cs typeface="Adobe Arabic" panose="02040503050201020203" pitchFamily="18" charset="-78"/>
                <a:sym typeface="Adobe Arabic Regular"/>
              </a:rPr>
              <a:t>مثل</a:t>
            </a:r>
            <a:r>
              <a:rPr sz="3600" dirty="0" smtClean="0">
                <a:latin typeface="Adobe Arabic" panose="02040503050201020203" pitchFamily="18" charset="-78"/>
                <a:ea typeface="Adobe Arabic Regular"/>
                <a:cs typeface="Adobe Arabic" panose="02040503050201020203" pitchFamily="18" charset="-78"/>
                <a:sym typeface="Adobe Arabic Regular"/>
              </a:rPr>
              <a:t> TIFF </a:t>
            </a:r>
            <a:r>
              <a:rPr sz="3600" dirty="0" err="1" smtClean="0">
                <a:latin typeface="Adobe Arabic" panose="02040503050201020203" pitchFamily="18" charset="-78"/>
                <a:ea typeface="Adobe Arabic Regular"/>
                <a:cs typeface="Adobe Arabic" panose="02040503050201020203" pitchFamily="18" charset="-78"/>
                <a:sym typeface="Adobe Arabic Regular"/>
              </a:rPr>
              <a:t>أو</a:t>
            </a:r>
            <a:r>
              <a:rPr sz="3600" dirty="0" smtClean="0">
                <a:latin typeface="Adobe Arabic" panose="02040503050201020203" pitchFamily="18" charset="-78"/>
                <a:ea typeface="Adobe Arabic Regular"/>
                <a:cs typeface="Adobe Arabic" panose="02040503050201020203" pitchFamily="18" charset="-78"/>
                <a:sym typeface="Adobe Arabic Regular"/>
              </a:rPr>
              <a:t> BMP.</a:t>
            </a:r>
          </a:p>
          <a:p>
            <a:pPr marL="0" lvl="0" indent="0" algn="just" defTabSz="457200">
              <a:lnSpc>
                <a:spcPct val="150000"/>
              </a:lnSpc>
              <a:spcBef>
                <a:spcPts val="0"/>
              </a:spcBef>
              <a:buSzTx/>
              <a:buNone/>
              <a:defRPr sz="1800">
                <a:solidFill>
                  <a:srgbClr val="000000"/>
                </a:solidFill>
                <a:effectLst/>
              </a:defRPr>
            </a:pPr>
            <a:r>
              <a:rPr sz="3600" dirty="0" smtClean="0">
                <a:latin typeface="Adobe Arabic" panose="02040503050201020203" pitchFamily="18" charset="-78"/>
                <a:ea typeface="Adobe Arabic Regular"/>
                <a:cs typeface="Adobe Arabic" panose="02040503050201020203" pitchFamily="18" charset="-78"/>
                <a:sym typeface="Adobe Arabic Regular"/>
              </a:rPr>
              <a:t>.</a:t>
            </a:r>
            <a:r>
              <a:rPr sz="3600" dirty="0">
                <a:latin typeface="Adobe Arabic" panose="02040503050201020203" pitchFamily="18" charset="-78"/>
                <a:ea typeface="Adobe Arabic Regular"/>
                <a:cs typeface="Adobe Arabic" panose="02040503050201020203" pitchFamily="18" charset="-78"/>
                <a:sym typeface="Adobe Arabic Regular"/>
              </a:rPr>
              <a:t>3       </a:t>
            </a:r>
            <a:r>
              <a:rPr sz="3600" dirty="0" err="1">
                <a:latin typeface="Adobe Arabic" panose="02040503050201020203" pitchFamily="18" charset="-78"/>
                <a:ea typeface="Adobe Arabic Regular"/>
                <a:cs typeface="Adobe Arabic" panose="02040503050201020203" pitchFamily="18" charset="-78"/>
                <a:sym typeface="Adobe Arabic Regular"/>
              </a:rPr>
              <a:t>دائماً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صور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بأعلى</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دقة</a:t>
            </a:r>
            <a:r>
              <a:rPr sz="3600" dirty="0">
                <a:latin typeface="Adobe Arabic" panose="02040503050201020203" pitchFamily="18" charset="-78"/>
                <a:ea typeface="Adobe Arabic Regular"/>
                <a:cs typeface="Adobe Arabic" panose="02040503050201020203" pitchFamily="18" charset="-78"/>
                <a:sym typeface="Adobe Arabic Regular"/>
              </a:rPr>
              <a:t> ، </a:t>
            </a:r>
            <a:r>
              <a:rPr sz="3600" dirty="0" err="1">
                <a:latin typeface="Adobe Arabic" panose="02040503050201020203" pitchFamily="18" charset="-78"/>
                <a:ea typeface="Adobe Arabic Regular"/>
                <a:cs typeface="Adobe Arabic" panose="02040503050201020203" pitchFamily="18" charset="-78"/>
                <a:sym typeface="Adobe Arabic Regular"/>
              </a:rPr>
              <a:t>ويفضل</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أيضاً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استخدام</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صيغة</a:t>
            </a:r>
            <a:r>
              <a:rPr sz="3600" dirty="0">
                <a:latin typeface="Adobe Arabic" panose="02040503050201020203" pitchFamily="18" charset="-78"/>
                <a:ea typeface="Adobe Arabic Regular"/>
                <a:cs typeface="Adobe Arabic" panose="02040503050201020203" pitchFamily="18" charset="-78"/>
                <a:sym typeface="Adobe Arabic Regular"/>
              </a:rPr>
              <a:t> RAW.</a:t>
            </a:r>
          </a:p>
          <a:p>
            <a:pPr marL="0" lvl="0" indent="0" algn="just" defTabSz="457200">
              <a:lnSpc>
                <a:spcPct val="150000"/>
              </a:lnSpc>
              <a:spcBef>
                <a:spcPts val="0"/>
              </a:spcBef>
              <a:buSzTx/>
              <a:buNone/>
              <a:defRPr sz="1800">
                <a:solidFill>
                  <a:srgbClr val="000000"/>
                </a:solidFill>
                <a:effectLst/>
              </a:defRPr>
            </a:pPr>
            <a:r>
              <a:rPr sz="3600" dirty="0">
                <a:latin typeface="Adobe Arabic" panose="02040503050201020203" pitchFamily="18" charset="-78"/>
                <a:ea typeface="Adobe Arabic Regular"/>
                <a:cs typeface="Adobe Arabic" panose="02040503050201020203" pitchFamily="18" charset="-78"/>
                <a:sym typeface="Adobe Arabic Regular"/>
              </a:rPr>
              <a:t>.4      </a:t>
            </a:r>
            <a:r>
              <a:rPr sz="3600" dirty="0" err="1">
                <a:latin typeface="Adobe Arabic" panose="02040503050201020203" pitchFamily="18" charset="-78"/>
                <a:ea typeface="Adobe Arabic Regular"/>
                <a:cs typeface="Adobe Arabic" panose="02040503050201020203" pitchFamily="18" charset="-78"/>
                <a:sym typeface="Adobe Arabic Regular"/>
              </a:rPr>
              <a:t>لا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تحذف</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الصورة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الأصل</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أبداً</a:t>
            </a:r>
            <a:r>
              <a:rPr sz="36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457200">
              <a:lnSpc>
                <a:spcPct val="150000"/>
              </a:lnSpc>
              <a:spcBef>
                <a:spcPts val="0"/>
              </a:spcBef>
              <a:buSzTx/>
              <a:buNone/>
              <a:defRPr sz="1800">
                <a:solidFill>
                  <a:srgbClr val="000000"/>
                </a:solidFill>
                <a:effectLst/>
              </a:defRPr>
            </a:pPr>
            <a:r>
              <a:rPr sz="3600" dirty="0">
                <a:latin typeface="Adobe Arabic" panose="02040503050201020203" pitchFamily="18" charset="-78"/>
                <a:ea typeface="Adobe Arabic Regular"/>
                <a:cs typeface="Adobe Arabic" panose="02040503050201020203" pitchFamily="18" charset="-78"/>
                <a:sym typeface="Adobe Arabic Regular"/>
              </a:rPr>
              <a:t>.5     </a:t>
            </a:r>
            <a:r>
              <a:rPr sz="3600" dirty="0" err="1">
                <a:latin typeface="Adobe Arabic" panose="02040503050201020203" pitchFamily="18" charset="-78"/>
                <a:ea typeface="Adobe Arabic Regular"/>
                <a:cs typeface="Adobe Arabic" panose="02040503050201020203" pitchFamily="18" charset="-78"/>
                <a:sym typeface="Adobe Arabic Regular"/>
              </a:rPr>
              <a:t>إذا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أردت</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طباعة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صور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ذات</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أبعاد</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كبيرة</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جدا</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انسخ</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الصور</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على</a:t>
            </a:r>
            <a:r>
              <a:rPr sz="3600" dirty="0">
                <a:latin typeface="Adobe Arabic" panose="02040503050201020203" pitchFamily="18" charset="-78"/>
                <a:ea typeface="Adobe Arabic Regular"/>
                <a:cs typeface="Adobe Arabic" panose="02040503050201020203" pitchFamily="18" charset="-78"/>
                <a:sym typeface="Adobe Arabic Regular"/>
              </a:rPr>
              <a:t> </a:t>
            </a:r>
            <a:r>
              <a:rPr sz="3600" dirty="0" err="1">
                <a:latin typeface="Adobe Arabic" panose="02040503050201020203" pitchFamily="18" charset="-78"/>
                <a:ea typeface="Adobe Arabic Regular"/>
                <a:cs typeface="Adobe Arabic" panose="02040503050201020203" pitchFamily="18" charset="-78"/>
                <a:sym typeface="Adobe Arabic Regular"/>
              </a:rPr>
              <a:t>صيغة</a:t>
            </a:r>
            <a:r>
              <a:rPr sz="3600" dirty="0">
                <a:latin typeface="Adobe Arabic" panose="02040503050201020203" pitchFamily="18" charset="-78"/>
                <a:ea typeface="Adobe Arabic Regular"/>
                <a:cs typeface="Adobe Arabic" panose="02040503050201020203" pitchFamily="18" charset="-78"/>
                <a:sym typeface="Adobe Arabic Regular"/>
              </a:rPr>
              <a:t> TIFF.</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p:nvPr/>
        </p:nvSpPr>
        <p:spPr>
          <a:xfrm>
            <a:off x="1426464" y="1331403"/>
            <a:ext cx="9985247" cy="512140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lvl="0" algn="r">
              <a:lnSpc>
                <a:spcPct val="90000"/>
              </a:lnSpc>
              <a:spcBef>
                <a:spcPts val="3200"/>
              </a:spcBef>
              <a:defRPr sz="1800" i="0">
                <a:solidFill>
                  <a:srgbClr val="000000"/>
                </a:solidFill>
                <a:effectLst/>
              </a:defRPr>
            </a:pPr>
            <a:r>
              <a:rPr sz="3600" b="1" dirty="0" err="1" smtClean="0">
                <a:solidFill>
                  <a:srgbClr val="787800"/>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المراجع</a:t>
            </a:r>
            <a:r>
              <a:rPr lang="ar-SA" sz="3600" b="1" dirty="0" smtClean="0">
                <a:solidFill>
                  <a:srgbClr val="787800"/>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a:t>
            </a:r>
            <a:endParaRPr sz="3600" b="1" dirty="0">
              <a:solidFill>
                <a:srgbClr val="787800"/>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endParaRPr>
          </a:p>
          <a:p>
            <a:pPr lvl="0" algn="l">
              <a:lnSpc>
                <a:spcPct val="90000"/>
              </a:lnSpc>
              <a:spcBef>
                <a:spcPts val="3200"/>
              </a:spcBef>
              <a:defRPr sz="1800" i="0">
                <a:solidFill>
                  <a:srgbClr val="000000"/>
                </a:solidFill>
                <a:effectLst/>
              </a:defRPr>
            </a:pPr>
            <a:r>
              <a:rPr sz="2600" b="1" u="sng" dirty="0">
                <a:solidFill>
                  <a:srgbClr val="96453C"/>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hlinkClick r:id="rId2"/>
              </a:rPr>
              <a:t>http://pulsecrea.blogspot.com</a:t>
            </a:r>
            <a:endParaRPr sz="2600" b="1" dirty="0">
              <a:solidFill>
                <a:srgbClr val="96453C"/>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endParaRPr>
          </a:p>
          <a:p>
            <a:pPr lvl="0" algn="r">
              <a:lnSpc>
                <a:spcPct val="90000"/>
              </a:lnSpc>
              <a:spcBef>
                <a:spcPts val="3200"/>
              </a:spcBef>
              <a:defRPr sz="1800" i="0">
                <a:solidFill>
                  <a:srgbClr val="000000"/>
                </a:solidFill>
                <a:effectLst/>
              </a:defRPr>
            </a:pP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تعرف</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على</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امتدادات</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الصور</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الكاتب</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Youzar</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Wahab</a:t>
            </a: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p>
          <a:p>
            <a:pPr lvl="0" algn="r">
              <a:lnSpc>
                <a:spcPct val="90000"/>
              </a:lnSpc>
              <a:spcBef>
                <a:spcPts val="3200"/>
              </a:spcBef>
              <a:defRPr sz="1800" i="0">
                <a:solidFill>
                  <a:srgbClr val="000000"/>
                </a:solidFill>
                <a:effectLst/>
              </a:defRPr>
            </a:pPr>
            <a:r>
              <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08-2013  at 19:29</a:t>
            </a:r>
          </a:p>
          <a:p>
            <a:pPr lvl="0" algn="l">
              <a:lnSpc>
                <a:spcPct val="90000"/>
              </a:lnSpc>
              <a:spcBef>
                <a:spcPts val="3200"/>
              </a:spcBef>
              <a:defRPr sz="1800" i="0">
                <a:solidFill>
                  <a:srgbClr val="000000"/>
                </a:solidFill>
                <a:effectLst/>
              </a:defRPr>
            </a:pPr>
            <a:r>
              <a:rPr sz="2600" b="1" u="sng" dirty="0">
                <a:solidFill>
                  <a:srgbClr val="96453C"/>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hlinkClick r:id="rId3"/>
              </a:rPr>
              <a:t>http://www.mo3aser.com/blog/bitmap-vector/</a:t>
            </a:r>
            <a:endParaRPr sz="2600" b="1" dirty="0">
              <a:solidFill>
                <a:srgbClr val="96453C"/>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endParaRPr>
          </a:p>
          <a:p>
            <a:pPr lvl="0" algn="r">
              <a:lnSpc>
                <a:spcPct val="90000"/>
              </a:lnSpc>
              <a:spcBef>
                <a:spcPts val="3200"/>
              </a:spcBef>
              <a:defRPr sz="1800" i="0">
                <a:solidFill>
                  <a:srgbClr val="000000"/>
                </a:solidFill>
                <a:effectLst/>
              </a:defRPr>
            </a:pP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الصور</a:t>
            </a:r>
            <a:r>
              <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النقطية</a:t>
            </a:r>
            <a:r>
              <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والصور</a:t>
            </a:r>
            <a:r>
              <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المتجهة</a:t>
            </a:r>
            <a:r>
              <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 </a:t>
            </a: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الكاتب</a:t>
            </a:r>
            <a:r>
              <a:rPr sz="2600" b="1" dirty="0" smtClean="0">
                <a:solidFill>
                  <a:srgbClr val="96453C"/>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 </a:t>
            </a:r>
            <a:r>
              <a:rPr sz="2600" b="1" dirty="0" err="1"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المعاصر</a:t>
            </a:r>
            <a:endPar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endParaRPr>
          </a:p>
          <a:p>
            <a:pPr lvl="0" algn="r">
              <a:lnSpc>
                <a:spcPct val="90000"/>
              </a:lnSpc>
              <a:spcBef>
                <a:spcPts val="3200"/>
              </a:spcBef>
              <a:defRPr sz="1800" i="0">
                <a:solidFill>
                  <a:srgbClr val="000000"/>
                </a:solidFill>
                <a:effectLst/>
              </a:defRPr>
            </a:pPr>
            <a:r>
              <a:rPr sz="2600" b="1" dirty="0" smtClean="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rPr>
              <a:t>12 -6-2008</a:t>
            </a:r>
            <a:endParaRPr sz="2600" b="1" dirty="0">
              <a:solidFill>
                <a:schemeClr val="tx1">
                  <a:lumMod val="85000"/>
                  <a:lumOff val="15000"/>
                </a:schemeClr>
              </a:solidFill>
              <a:effectLst>
                <a:outerShdw blurRad="25400" dist="25400" dir="5520000" rotWithShape="0">
                  <a:srgbClr val="FFFFFF">
                    <a:alpha val="71999"/>
                  </a:srgbClr>
                </a:outerShdw>
              </a:effectLst>
              <a:latin typeface="Avenir Next Demi Bold"/>
              <a:ea typeface="Avenir Next Demi Bold"/>
              <a:cs typeface="Avenir Next Demi Bold"/>
              <a:sym typeface="Avenir Next Demi Bo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40"/>
          <p:cNvSpPr>
            <a:spLocks noGrp="1"/>
          </p:cNvSpPr>
          <p:nvPr>
            <p:ph type="title"/>
          </p:nvPr>
        </p:nvSpPr>
        <p:spPr>
          <a:xfrm>
            <a:off x="254000" y="291877"/>
            <a:ext cx="11201400" cy="793750"/>
          </a:xfrm>
          <a:prstGeom prst="rect">
            <a:avLst/>
          </a:prstGeom>
        </p:spPr>
        <p:txBody>
          <a:bodyPr/>
          <a:lstStyle>
            <a:lvl1pPr algn="ctr">
              <a:defRPr sz="3600" spc="288">
                <a:latin typeface="Adobe Arabic Regular"/>
                <a:ea typeface="Adobe Arabic Regular"/>
                <a:cs typeface="Adobe Arabic Regular"/>
                <a:sym typeface="Adobe Arabic Regular"/>
              </a:defRPr>
            </a:lvl1pPr>
          </a:lstStyle>
          <a:p>
            <a:pPr lvl="0">
              <a:defRPr sz="1800" b="0" cap="none" spc="0">
                <a:solidFill>
                  <a:srgbClr val="000000"/>
                </a:solidFill>
                <a:effectLst/>
              </a:defRPr>
            </a:pP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نقسم</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الصور</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بحسب</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امتداداتها</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إلى</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عائلتين</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4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رئيسيتين</a:t>
            </a:r>
            <a:r>
              <a:rPr sz="44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a:t>
            </a:r>
          </a:p>
        </p:txBody>
      </p:sp>
      <p:sp>
        <p:nvSpPr>
          <p:cNvPr id="41" name="Shape 41"/>
          <p:cNvSpPr>
            <a:spLocks noGrp="1"/>
          </p:cNvSpPr>
          <p:nvPr>
            <p:ph type="body" idx="1"/>
          </p:nvPr>
        </p:nvSpPr>
        <p:spPr>
          <a:xfrm>
            <a:off x="0" y="1085626"/>
            <a:ext cx="9886950" cy="6483351"/>
          </a:xfrm>
          <a:prstGeom prst="rect">
            <a:avLst/>
          </a:prstGeom>
        </p:spPr>
        <p:txBody>
          <a:bodyPr>
            <a:noAutofit/>
          </a:bodyPr>
          <a:lstStyle/>
          <a:p>
            <a:pPr marL="0" lvl="0" indent="0" algn="r" defTabSz="324611">
              <a:lnSpc>
                <a:spcPct val="150000"/>
              </a:lnSpc>
              <a:spcBef>
                <a:spcPts val="0"/>
              </a:spcBef>
              <a:buSzTx/>
              <a:buNone/>
              <a:defRPr sz="1800">
                <a:solidFill>
                  <a:srgbClr val="000000"/>
                </a:solidFill>
                <a:effectLst/>
              </a:defRPr>
            </a:pPr>
            <a:r>
              <a:rPr sz="3600" b="1" dirty="0" err="1">
                <a:solidFill>
                  <a:srgbClr val="484F35"/>
                </a:solidFill>
                <a:latin typeface="Adobe Arabic" panose="02040503050201020203" pitchFamily="18" charset="-78"/>
                <a:ea typeface="Adobe Arabic Regular"/>
                <a:cs typeface="Adobe Arabic" panose="02040503050201020203" pitchFamily="18" charset="-78"/>
                <a:sym typeface="Adobe Arabic Regular"/>
              </a:rPr>
              <a:t>أولا</a:t>
            </a:r>
            <a:r>
              <a:rPr sz="3600" b="1" dirty="0">
                <a:solidFill>
                  <a:srgbClr val="484F35"/>
                </a:solidFill>
                <a:latin typeface="Adobe Arabic" panose="02040503050201020203" pitchFamily="18" charset="-78"/>
                <a:ea typeface="Adobe Arabic Regular"/>
                <a:cs typeface="Adobe Arabic" panose="02040503050201020203" pitchFamily="18" charset="-78"/>
                <a:sym typeface="Adobe Arabic Regular"/>
              </a:rPr>
              <a:t>: </a:t>
            </a:r>
            <a:r>
              <a:rPr sz="3600" b="1" dirty="0" err="1">
                <a:solidFill>
                  <a:srgbClr val="484F35"/>
                </a:solidFill>
                <a:latin typeface="Adobe Arabic" panose="02040503050201020203" pitchFamily="18" charset="-78"/>
                <a:ea typeface="Adobe Arabic Regular"/>
                <a:cs typeface="Adobe Arabic" panose="02040503050201020203" pitchFamily="18" charset="-78"/>
                <a:sym typeface="Adobe Arabic Regular"/>
              </a:rPr>
              <a:t>الصور</a:t>
            </a:r>
            <a:r>
              <a:rPr sz="3600" b="1" dirty="0">
                <a:solidFill>
                  <a:srgbClr val="484F35"/>
                </a:solidFill>
                <a:latin typeface="Adobe Arabic" panose="02040503050201020203" pitchFamily="18" charset="-78"/>
                <a:ea typeface="Adobe Arabic Regular"/>
                <a:cs typeface="Adobe Arabic" panose="02040503050201020203" pitchFamily="18" charset="-78"/>
                <a:sym typeface="Adobe Arabic Regular"/>
              </a:rPr>
              <a:t> </a:t>
            </a:r>
            <a:r>
              <a:rPr sz="3600" b="1" dirty="0" err="1">
                <a:solidFill>
                  <a:srgbClr val="484F35"/>
                </a:solidFill>
                <a:latin typeface="Adobe Arabic" panose="02040503050201020203" pitchFamily="18" charset="-78"/>
                <a:ea typeface="Adobe Arabic Regular"/>
                <a:cs typeface="Adobe Arabic" panose="02040503050201020203" pitchFamily="18" charset="-78"/>
                <a:sym typeface="Adobe Arabic Regular"/>
              </a:rPr>
              <a:t>النقطية</a:t>
            </a:r>
            <a:r>
              <a:rPr sz="3600" b="1" dirty="0">
                <a:solidFill>
                  <a:srgbClr val="484F35"/>
                </a:solidFill>
                <a:latin typeface="Adobe Arabic" panose="02040503050201020203" pitchFamily="18" charset="-78"/>
                <a:ea typeface="Adobe Arabic Regular"/>
                <a:cs typeface="Adobe Arabic" panose="02040503050201020203" pitchFamily="18" charset="-78"/>
                <a:sym typeface="Adobe Arabic Regular"/>
              </a:rPr>
              <a:t> </a:t>
            </a:r>
            <a:r>
              <a:rPr lang="ar-SA" sz="3600" b="1" dirty="0" smtClean="0">
                <a:solidFill>
                  <a:srgbClr val="484F35"/>
                </a:solidFill>
                <a:latin typeface="Adobe Arabic" panose="02040503050201020203" pitchFamily="18" charset="-78"/>
                <a:ea typeface="Adobe Arabic Regular"/>
                <a:cs typeface="Adobe Arabic" panose="02040503050201020203" pitchFamily="18" charset="-78"/>
                <a:sym typeface="Adobe Arabic Regular"/>
              </a:rPr>
              <a:t>-</a:t>
            </a:r>
            <a:r>
              <a:rPr sz="3600" b="1" dirty="0" err="1" smtClean="0">
                <a:solidFill>
                  <a:srgbClr val="484F35"/>
                </a:solidFill>
                <a:latin typeface="Adobe Arabic" panose="02040503050201020203" pitchFamily="18" charset="-78"/>
                <a:ea typeface="Adobe Arabic Regular"/>
                <a:cs typeface="Adobe Arabic" panose="02040503050201020203" pitchFamily="18" charset="-78"/>
                <a:sym typeface="Adobe Arabic Regular"/>
              </a:rPr>
              <a:t>البيكسل</a:t>
            </a:r>
            <a:r>
              <a:rPr sz="3600" b="1" dirty="0" smtClean="0">
                <a:solidFill>
                  <a:srgbClr val="484F35"/>
                </a:solidFill>
                <a:latin typeface="Adobe Arabic" panose="02040503050201020203" pitchFamily="18" charset="-78"/>
                <a:ea typeface="Adobe Arabic Regular"/>
                <a:cs typeface="Adobe Arabic" panose="02040503050201020203" pitchFamily="18" charset="-78"/>
                <a:sym typeface="Adobe Arabic Regular"/>
              </a:rPr>
              <a:t> Bitmap</a:t>
            </a:r>
            <a:endParaRPr lang="ar-SA" sz="3600" b="1" dirty="0" smtClean="0">
              <a:solidFill>
                <a:srgbClr val="484F35"/>
              </a:solidFill>
              <a:latin typeface="Adobe Arabic" panose="02040503050201020203" pitchFamily="18" charset="-78"/>
              <a:ea typeface="Adobe Arabic Regular"/>
              <a:cs typeface="Adobe Arabic" panose="02040503050201020203" pitchFamily="18" charset="-78"/>
              <a:sym typeface="Adobe Arabic Regular"/>
            </a:endParaRPr>
          </a:p>
          <a:p>
            <a:pPr marL="0" lvl="0" indent="0" algn="r" defTabSz="324611">
              <a:lnSpc>
                <a:spcPct val="150000"/>
              </a:lnSpc>
              <a:spcBef>
                <a:spcPts val="0"/>
              </a:spcBef>
              <a:buSzTx/>
              <a:buNone/>
              <a:defRPr sz="1800">
                <a:solidFill>
                  <a:srgbClr val="000000"/>
                </a:solidFill>
                <a:effectLst/>
              </a:defRPr>
            </a:pPr>
            <a:r>
              <a:rPr sz="3600" b="1" dirty="0" err="1" smtClean="0">
                <a:latin typeface="Adobe Arabic" panose="02040503050201020203" pitchFamily="18" charset="-78"/>
                <a:ea typeface="Adobe Arabic Regular"/>
                <a:cs typeface="Adobe Arabic" panose="02040503050201020203" pitchFamily="18" charset="-78"/>
                <a:sym typeface="Adobe Arabic Regular"/>
              </a:rPr>
              <a:t>وهي</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تتكون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مجموعه</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متجاوره</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النقاط</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او</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بالاحرى</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بكسلات</a:t>
            </a:r>
            <a:r>
              <a:rPr sz="3600" b="1" dirty="0">
                <a:latin typeface="Adobe Arabic" panose="02040503050201020203" pitchFamily="18" charset="-78"/>
                <a:ea typeface="Adobe Arabic Regular"/>
                <a:cs typeface="Adobe Arabic" panose="02040503050201020203" pitchFamily="18" charset="-78"/>
                <a:sym typeface="Adobe Arabic Regular"/>
              </a:rPr>
              <a:t> – </a:t>
            </a:r>
            <a:r>
              <a:rPr sz="3600" b="1" dirty="0" err="1">
                <a:latin typeface="Adobe Arabic" panose="02040503050201020203" pitchFamily="18" charset="-78"/>
                <a:ea typeface="Adobe Arabic Regular"/>
                <a:cs typeface="Adobe Arabic" panose="02040503050201020203" pitchFamily="18" charset="-78"/>
                <a:sym typeface="Adobe Arabic Regular"/>
              </a:rPr>
              <a:t>البكسل</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هو</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اصغر</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نقطة</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يمكن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عرضها</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على</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الشاشة</a:t>
            </a:r>
            <a:r>
              <a:rPr sz="3600" b="1" dirty="0">
                <a:latin typeface="Adobe Arabic" panose="02040503050201020203" pitchFamily="18" charset="-78"/>
                <a:ea typeface="Adobe Arabic Regular"/>
                <a:cs typeface="Adobe Arabic" panose="02040503050201020203" pitchFamily="18" charset="-78"/>
                <a:sym typeface="Adobe Arabic Regular"/>
              </a:rPr>
              <a:t> -  </a:t>
            </a:r>
            <a:r>
              <a:rPr sz="3600" b="1" dirty="0" err="1">
                <a:latin typeface="Adobe Arabic" panose="02040503050201020203" pitchFamily="18" charset="-78"/>
                <a:ea typeface="Adobe Arabic Regular"/>
                <a:cs typeface="Adobe Arabic" panose="02040503050201020203" pitchFamily="18" charset="-78"/>
                <a:sym typeface="Adobe Arabic Regular"/>
              </a:rPr>
              <a:t>تكون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فيما</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بينها</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شبكة</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مترابطة</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ويكون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لكل</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بكسل</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لون</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معين</a:t>
            </a:r>
            <a:r>
              <a:rPr sz="3600" b="1" dirty="0">
                <a:latin typeface="Adobe Arabic" panose="02040503050201020203" pitchFamily="18" charset="-78"/>
                <a:ea typeface="Adobe Arabic Regular"/>
                <a:cs typeface="Adobe Arabic" panose="02040503050201020203" pitchFamily="18" charset="-78"/>
                <a:sym typeface="Adobe Arabic Regular"/>
              </a:rPr>
              <a:t> .</a:t>
            </a:r>
          </a:p>
          <a:p>
            <a:pPr marL="0" lvl="0" indent="0" algn="r" defTabSz="324611">
              <a:lnSpc>
                <a:spcPct val="150000"/>
              </a:lnSpc>
              <a:spcBef>
                <a:spcPts val="0"/>
              </a:spcBef>
              <a:buSzTx/>
              <a:buNone/>
              <a:defRPr sz="1800">
                <a:solidFill>
                  <a:srgbClr val="000000"/>
                </a:solidFill>
                <a:effectLst/>
              </a:defRPr>
            </a:pPr>
            <a:r>
              <a:rPr sz="3600" b="1" dirty="0" err="1">
                <a:latin typeface="Adobe Arabic" panose="02040503050201020203" pitchFamily="18" charset="-78"/>
                <a:ea typeface="Adobe Arabic Regular"/>
                <a:cs typeface="Adobe Arabic" panose="02040503050201020203" pitchFamily="18" charset="-78"/>
                <a:sym typeface="Adobe Arabic Regular"/>
              </a:rPr>
              <a:t>ويختلف</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عدد</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البكسلات</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التي</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يمكنك</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عرضها</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على</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الشاشة</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حسب</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درجة</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وضوح</a:t>
            </a:r>
            <a:r>
              <a:rPr sz="3600" b="1" dirty="0">
                <a:latin typeface="Adobe Arabic" panose="02040503050201020203" pitchFamily="18" charset="-78"/>
                <a:ea typeface="Adobe Arabic Regular"/>
                <a:cs typeface="Adobe Arabic" panose="02040503050201020203" pitchFamily="18" charset="-78"/>
                <a:sym typeface="Adobe Arabic Regular"/>
              </a:rPr>
              <a:t> </a:t>
            </a:r>
            <a:r>
              <a:rPr sz="3600" b="1" dirty="0" err="1">
                <a:latin typeface="Adobe Arabic" panose="02040503050201020203" pitchFamily="18" charset="-78"/>
                <a:ea typeface="Adobe Arabic Regular"/>
                <a:cs typeface="Adobe Arabic" panose="02040503050201020203" pitchFamily="18" charset="-78"/>
                <a:sym typeface="Adobe Arabic Regular"/>
              </a:rPr>
              <a:t>الشاشة</a:t>
            </a:r>
            <a:r>
              <a:rPr sz="3600" b="1" dirty="0">
                <a:latin typeface="Adobe Arabic" panose="02040503050201020203" pitchFamily="18" charset="-78"/>
                <a:ea typeface="Adobe Arabic Regular"/>
                <a:cs typeface="Adobe Arabic" panose="02040503050201020203" pitchFamily="18" charset="-78"/>
                <a:sym typeface="Adobe Arabic Regular"/>
              </a:rPr>
              <a:t> ، </a:t>
            </a:r>
            <a:r>
              <a:rPr sz="3600" b="1" dirty="0" err="1" smtClean="0">
                <a:latin typeface="Adobe Arabic" panose="02040503050201020203" pitchFamily="18" charset="-78"/>
                <a:ea typeface="Adobe Arabic Regular"/>
                <a:cs typeface="Adobe Arabic" panose="02040503050201020203" pitchFamily="18" charset="-78"/>
                <a:sym typeface="Adobe Arabic Regular"/>
              </a:rPr>
              <a:t>من</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درجات</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الوضوح</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الشائعة</a:t>
            </a:r>
            <a:r>
              <a:rPr sz="3600" b="1" dirty="0" smtClean="0">
                <a:latin typeface="Adobe Arabic" panose="02040503050201020203" pitchFamily="18" charset="-78"/>
                <a:ea typeface="Adobe Arabic Regular"/>
                <a:cs typeface="Adobe Arabic" panose="02040503050201020203" pitchFamily="18" charset="-78"/>
                <a:sym typeface="Adobe Arabic Regular"/>
              </a:rPr>
              <a:t> 1024×768 </a:t>
            </a:r>
            <a:r>
              <a:rPr sz="3600" b="1" dirty="0" err="1" smtClean="0">
                <a:latin typeface="Adobe Arabic" panose="02040503050201020203" pitchFamily="18" charset="-78"/>
                <a:ea typeface="Adobe Arabic Regular"/>
                <a:cs typeface="Adobe Arabic" panose="02040503050201020203" pitchFamily="18" charset="-78"/>
                <a:sym typeface="Adobe Arabic Regular"/>
              </a:rPr>
              <a:t>وهذا</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يعني</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أنها</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تعرض</a:t>
            </a:r>
            <a:r>
              <a:rPr sz="3600" b="1" dirty="0" smtClean="0">
                <a:latin typeface="Adobe Arabic" panose="02040503050201020203" pitchFamily="18" charset="-78"/>
                <a:ea typeface="Adobe Arabic Regular"/>
                <a:cs typeface="Adobe Arabic" panose="02040503050201020203" pitchFamily="18" charset="-78"/>
                <a:sym typeface="Adobe Arabic Regular"/>
              </a:rPr>
              <a:t> 768 </a:t>
            </a:r>
            <a:r>
              <a:rPr sz="3600" b="1" dirty="0" err="1" smtClean="0">
                <a:latin typeface="Adobe Arabic" panose="02040503050201020203" pitchFamily="18" charset="-78"/>
                <a:ea typeface="Adobe Arabic Regular"/>
                <a:cs typeface="Adobe Arabic" panose="02040503050201020203" pitchFamily="18" charset="-78"/>
                <a:sym typeface="Adobe Arabic Regular"/>
              </a:rPr>
              <a:t>بكسل</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طولا</a:t>
            </a:r>
            <a:r>
              <a:rPr sz="3600" b="1" dirty="0" smtClean="0">
                <a:latin typeface="Adobe Arabic" panose="02040503050201020203" pitchFamily="18" charset="-78"/>
                <a:ea typeface="Adobe Arabic Regular"/>
                <a:cs typeface="Adobe Arabic" panose="02040503050201020203" pitchFamily="18" charset="-78"/>
                <a:sym typeface="Adobe Arabic Regular"/>
              </a:rPr>
              <a:t> و 1024 </a:t>
            </a:r>
            <a:r>
              <a:rPr sz="3600" b="1" dirty="0" err="1" smtClean="0">
                <a:latin typeface="Adobe Arabic" panose="02040503050201020203" pitchFamily="18" charset="-78"/>
                <a:ea typeface="Adobe Arabic Regular"/>
                <a:cs typeface="Adobe Arabic" panose="02040503050201020203" pitchFamily="18" charset="-78"/>
                <a:sym typeface="Adobe Arabic Regular"/>
              </a:rPr>
              <a:t>عرضاً</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مما</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يعني</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انها</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تستطيع</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عرض</a:t>
            </a:r>
            <a:r>
              <a:rPr sz="3600" b="1" dirty="0" smtClean="0">
                <a:latin typeface="Adobe Arabic" panose="02040503050201020203" pitchFamily="18" charset="-78"/>
                <a:ea typeface="Adobe Arabic Regular"/>
                <a:cs typeface="Adobe Arabic" panose="02040503050201020203" pitchFamily="18" charset="-78"/>
                <a:sym typeface="Adobe Arabic Regular"/>
              </a:rPr>
              <a:t> 786432 </a:t>
            </a:r>
            <a:r>
              <a:rPr sz="3600" b="1" dirty="0" err="1" smtClean="0">
                <a:latin typeface="Adobe Arabic" panose="02040503050201020203" pitchFamily="18" charset="-78"/>
                <a:ea typeface="Adobe Arabic Regular"/>
                <a:cs typeface="Adobe Arabic" panose="02040503050201020203" pitchFamily="18" charset="-78"/>
                <a:sym typeface="Adobe Arabic Regular"/>
              </a:rPr>
              <a:t>بكسل</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في</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نفس</a:t>
            </a:r>
            <a:r>
              <a:rPr sz="3600" b="1" dirty="0" smtClean="0">
                <a:latin typeface="Adobe Arabic" panose="02040503050201020203" pitchFamily="18" charset="-78"/>
                <a:ea typeface="Adobe Arabic Regular"/>
                <a:cs typeface="Adobe Arabic" panose="02040503050201020203" pitchFamily="18" charset="-78"/>
                <a:sym typeface="Adobe Arabic Regular"/>
              </a:rPr>
              <a:t> </a:t>
            </a:r>
            <a:r>
              <a:rPr sz="3600" b="1" dirty="0" err="1" smtClean="0">
                <a:latin typeface="Adobe Arabic" panose="02040503050201020203" pitchFamily="18" charset="-78"/>
                <a:ea typeface="Adobe Arabic Regular"/>
                <a:cs typeface="Adobe Arabic" panose="02040503050201020203" pitchFamily="18" charset="-78"/>
                <a:sym typeface="Adobe Arabic Regular"/>
              </a:rPr>
              <a:t>الوقت</a:t>
            </a:r>
            <a:r>
              <a:rPr sz="3600" b="1" dirty="0" smtClean="0">
                <a:latin typeface="Adobe Arabic" panose="02040503050201020203" pitchFamily="18" charset="-78"/>
                <a:ea typeface="Adobe Arabic Regular"/>
                <a:cs typeface="Adobe Arabic" panose="02040503050201020203" pitchFamily="18" charset="-78"/>
                <a:sym typeface="Adobe Arabic Regular"/>
              </a:rPr>
              <a:t> .</a:t>
            </a:r>
            <a:endParaRPr sz="3600" b="1" dirty="0">
              <a:latin typeface="Adobe Arabic" panose="02040503050201020203" pitchFamily="18" charset="-78"/>
              <a:ea typeface="Adobe Arabic Regular"/>
              <a:cs typeface="Adobe Arabic" panose="02040503050201020203" pitchFamily="18" charset="-78"/>
              <a:sym typeface="Adobe Arabic Regular"/>
            </a:endParaRPr>
          </a:p>
        </p:txBody>
      </p:sp>
      <p:pic>
        <p:nvPicPr>
          <p:cNvPr id="42" name="pasted-image.tif"/>
          <p:cNvPicPr/>
          <p:nvPr/>
        </p:nvPicPr>
        <p:blipFill>
          <a:blip r:embed="rId2">
            <a:extLst/>
          </a:blip>
          <a:stretch>
            <a:fillRect/>
          </a:stretch>
        </p:blipFill>
        <p:spPr>
          <a:xfrm rot="5399280">
            <a:off x="7867649" y="3308349"/>
            <a:ext cx="6565900" cy="21209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14350" y="1694587"/>
            <a:ext cx="11391900" cy="3708708"/>
          </a:xfrm>
          <a:prstGeom prst="rect">
            <a:avLst/>
          </a:prstGeom>
        </p:spPr>
        <p:txBody>
          <a:bodyPr wrap="square">
            <a:spAutoFit/>
          </a:bodyPr>
          <a:lstStyle/>
          <a:p>
            <a:pPr lvl="1" indent="0" algn="just" defTabSz="324611" rtl="1">
              <a:lnSpc>
                <a:spcPct val="150000"/>
              </a:lnSpc>
              <a:defRPr sz="1800">
                <a:solidFill>
                  <a:srgbClr val="000000"/>
                </a:solidFill>
                <a:effectLst/>
              </a:defRPr>
            </a:pPr>
            <a:r>
              <a:rPr lang="ar-SA" sz="4000" b="1" dirty="0">
                <a:latin typeface="Adobe Arabic" panose="02040503050201020203" pitchFamily="18" charset="-78"/>
                <a:ea typeface="Adobe Arabic Regular"/>
                <a:cs typeface="Adobe Arabic" panose="02040503050201020203" pitchFamily="18" charset="-78"/>
                <a:sym typeface="Adobe Arabic Regular"/>
              </a:rPr>
              <a:t>ولأن الصور النقطية تتكون من </a:t>
            </a:r>
            <a:r>
              <a:rPr lang="ar-SA" sz="4000" b="1" dirty="0" err="1">
                <a:latin typeface="Adobe Arabic" panose="02040503050201020203" pitchFamily="18" charset="-78"/>
                <a:ea typeface="Adobe Arabic Regular"/>
                <a:cs typeface="Adobe Arabic" panose="02040503050201020203" pitchFamily="18" charset="-78"/>
                <a:sym typeface="Adobe Arabic Regular"/>
              </a:rPr>
              <a:t>بكسلات</a:t>
            </a:r>
            <a:r>
              <a:rPr lang="ar-SA" sz="4000" b="1" dirty="0">
                <a:latin typeface="Adobe Arabic" panose="02040503050201020203" pitchFamily="18" charset="-78"/>
                <a:ea typeface="Adobe Arabic Regular"/>
                <a:cs typeface="Adobe Arabic" panose="02040503050201020203" pitchFamily="18" charset="-78"/>
                <a:sym typeface="Adobe Arabic Regular"/>
              </a:rPr>
              <a:t> متجاورة فهذا يجعل من الصعب تكبيرها أو تصغيرها دون أن تتأثر دقتها ، فمثلا عند تصغير الصورة سيتم حذف عدد من </a:t>
            </a:r>
            <a:r>
              <a:rPr lang="ar-SA" sz="4000" b="1" dirty="0" err="1">
                <a:latin typeface="Adobe Arabic" panose="02040503050201020203" pitchFamily="18" charset="-78"/>
                <a:ea typeface="Adobe Arabic Regular"/>
                <a:cs typeface="Adobe Arabic" panose="02040503050201020203" pitchFamily="18" charset="-78"/>
                <a:sym typeface="Adobe Arabic Regular"/>
              </a:rPr>
              <a:t>البكسلات</a:t>
            </a:r>
            <a:r>
              <a:rPr lang="ar-SA" sz="4000" b="1" dirty="0">
                <a:latin typeface="Adobe Arabic" panose="02040503050201020203" pitchFamily="18" charset="-78"/>
                <a:ea typeface="Adobe Arabic Regular"/>
                <a:cs typeface="Adobe Arabic" panose="02040503050201020203" pitchFamily="18" charset="-78"/>
                <a:sym typeface="Adobe Arabic Regular"/>
              </a:rPr>
              <a:t> </a:t>
            </a:r>
            <a:r>
              <a:rPr lang="ar-SA" sz="4000" b="1" dirty="0" err="1">
                <a:latin typeface="Adobe Arabic" panose="02040503050201020203" pitchFamily="18" charset="-78"/>
                <a:ea typeface="Adobe Arabic Regular"/>
                <a:cs typeface="Adobe Arabic" panose="02040503050201020203" pitchFamily="18" charset="-78"/>
                <a:sym typeface="Adobe Arabic Regular"/>
              </a:rPr>
              <a:t>المكونه</a:t>
            </a:r>
            <a:r>
              <a:rPr lang="ar-SA" sz="4000" b="1" dirty="0">
                <a:latin typeface="Adobe Arabic" panose="02040503050201020203" pitchFamily="18" charset="-78"/>
                <a:ea typeface="Adobe Arabic Regular"/>
                <a:cs typeface="Adobe Arabic" panose="02040503050201020203" pitchFamily="18" charset="-78"/>
                <a:sym typeface="Adobe Arabic Regular"/>
              </a:rPr>
              <a:t> لها و على العكس عند تكبير الصورة سيتم زياده عدد </a:t>
            </a:r>
            <a:r>
              <a:rPr lang="ar-SA" sz="4000" b="1" dirty="0" err="1">
                <a:latin typeface="Adobe Arabic" panose="02040503050201020203" pitchFamily="18" charset="-78"/>
                <a:ea typeface="Adobe Arabic Regular"/>
                <a:cs typeface="Adobe Arabic" panose="02040503050201020203" pitchFamily="18" charset="-78"/>
                <a:sym typeface="Adobe Arabic Regular"/>
              </a:rPr>
              <a:t>البكسلات</a:t>
            </a:r>
            <a:r>
              <a:rPr lang="ar-SA" sz="4000" b="1" dirty="0">
                <a:latin typeface="Adobe Arabic" panose="02040503050201020203" pitchFamily="18" charset="-78"/>
                <a:ea typeface="Adobe Arabic Regular"/>
                <a:cs typeface="Adobe Arabic" panose="02040503050201020203" pitchFamily="18" charset="-78"/>
                <a:sym typeface="Adobe Arabic Regular"/>
              </a:rPr>
              <a:t> في </a:t>
            </a:r>
            <a:r>
              <a:rPr lang="ar-SA" sz="4000" b="1" dirty="0" smtClean="0">
                <a:latin typeface="Adobe Arabic" panose="02040503050201020203" pitchFamily="18" charset="-78"/>
                <a:ea typeface="Adobe Arabic Regular"/>
                <a:cs typeface="Adobe Arabic" panose="02040503050201020203" pitchFamily="18" charset="-78"/>
                <a:sym typeface="Adobe Arabic Regular"/>
              </a:rPr>
              <a:t>الصورة، </a:t>
            </a:r>
            <a:r>
              <a:rPr lang="ar-SA" sz="4000" b="1" dirty="0">
                <a:latin typeface="Adobe Arabic" panose="02040503050201020203" pitchFamily="18" charset="-78"/>
                <a:ea typeface="Adobe Arabic Regular"/>
                <a:cs typeface="Adobe Arabic" panose="02040503050201020203" pitchFamily="18" charset="-78"/>
                <a:sym typeface="Adobe Arabic Regular"/>
              </a:rPr>
              <a:t>ويعتمد لون كل بكسل من </a:t>
            </a:r>
            <a:r>
              <a:rPr lang="ar-SA" sz="4000" b="1" dirty="0" err="1">
                <a:latin typeface="Adobe Arabic" panose="02040503050201020203" pitchFamily="18" charset="-78"/>
                <a:ea typeface="Adobe Arabic Regular"/>
                <a:cs typeface="Adobe Arabic" panose="02040503050201020203" pitchFamily="18" charset="-78"/>
                <a:sym typeface="Adobe Arabic Regular"/>
              </a:rPr>
              <a:t>البكسلات</a:t>
            </a:r>
            <a:r>
              <a:rPr lang="ar-SA" sz="4000" b="1" dirty="0">
                <a:latin typeface="Adobe Arabic" panose="02040503050201020203" pitchFamily="18" charset="-78"/>
                <a:ea typeface="Adobe Arabic Regular"/>
                <a:cs typeface="Adobe Arabic" panose="02040503050201020203" pitchFamily="18" charset="-78"/>
                <a:sym typeface="Adobe Arabic Regular"/>
              </a:rPr>
              <a:t> المضافة على لون </a:t>
            </a:r>
            <a:r>
              <a:rPr lang="ar-SA" sz="4000" b="1" dirty="0" err="1">
                <a:latin typeface="Adobe Arabic" panose="02040503050201020203" pitchFamily="18" charset="-78"/>
                <a:ea typeface="Adobe Arabic Regular"/>
                <a:cs typeface="Adobe Arabic" panose="02040503050201020203" pitchFamily="18" charset="-78"/>
                <a:sym typeface="Adobe Arabic Regular"/>
              </a:rPr>
              <a:t>البكسلات</a:t>
            </a:r>
            <a:r>
              <a:rPr lang="ar-SA" sz="4000" b="1" dirty="0">
                <a:latin typeface="Adobe Arabic" panose="02040503050201020203" pitchFamily="18" charset="-78"/>
                <a:ea typeface="Adobe Arabic Regular"/>
                <a:cs typeface="Adobe Arabic" panose="02040503050201020203" pitchFamily="18" charset="-78"/>
                <a:sym typeface="Adobe Arabic Regular"/>
              </a:rPr>
              <a:t> </a:t>
            </a:r>
            <a:r>
              <a:rPr lang="ar-SA" sz="4000" b="1" dirty="0" err="1">
                <a:latin typeface="Adobe Arabic" panose="02040503050201020203" pitchFamily="18" charset="-78"/>
                <a:ea typeface="Adobe Arabic Regular"/>
                <a:cs typeface="Adobe Arabic" panose="02040503050201020203" pitchFamily="18" charset="-78"/>
                <a:sym typeface="Adobe Arabic Regular"/>
              </a:rPr>
              <a:t>المحيطه</a:t>
            </a:r>
            <a:r>
              <a:rPr lang="ar-SA" sz="4000" b="1" dirty="0">
                <a:latin typeface="Adobe Arabic" panose="02040503050201020203" pitchFamily="18" charset="-78"/>
                <a:ea typeface="Adobe Arabic Regular"/>
                <a:cs typeface="Adobe Arabic" panose="02040503050201020203" pitchFamily="18" charset="-78"/>
                <a:sym typeface="Adobe Arabic Regular"/>
              </a:rPr>
              <a:t> به .</a:t>
            </a:r>
          </a:p>
        </p:txBody>
      </p:sp>
    </p:spTree>
    <p:extLst>
      <p:ext uri="{BB962C8B-B14F-4D97-AF65-F5344CB8AC3E}">
        <p14:creationId xmlns:p14="http://schemas.microsoft.com/office/powerpoint/2010/main" val="2411536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p:cNvSpPr>
          <p:nvPr>
            <p:ph type="body" idx="1"/>
          </p:nvPr>
        </p:nvSpPr>
        <p:spPr>
          <a:xfrm>
            <a:off x="285750" y="3243888"/>
            <a:ext cx="8267700" cy="4686300"/>
          </a:xfrm>
          <a:prstGeom prst="rect">
            <a:avLst/>
          </a:prstGeom>
        </p:spPr>
        <p:txBody>
          <a:bodyPr>
            <a:noAutofit/>
          </a:bodyPr>
          <a:lstStyle/>
          <a:p>
            <a:pPr marL="0" lvl="0" indent="0" algn="r" defTabSz="370331">
              <a:lnSpc>
                <a:spcPct val="150000"/>
              </a:lnSpc>
              <a:spcBef>
                <a:spcPts val="0"/>
              </a:spcBef>
              <a:buSzTx/>
              <a:buNone/>
              <a:defRPr sz="1800">
                <a:solidFill>
                  <a:srgbClr val="000000"/>
                </a:solidFill>
                <a:effectLst/>
              </a:defRPr>
            </a:pPr>
            <a:r>
              <a:rPr sz="4000" dirty="0" err="1" smtClean="0">
                <a:latin typeface="Adobe Arabic" panose="02040503050201020203" pitchFamily="18" charset="-78"/>
                <a:ea typeface="Adobe Arabic Regular"/>
                <a:cs typeface="Adobe Arabic" panose="02040503050201020203" pitchFamily="18" charset="-78"/>
                <a:sym typeface="Adobe Arabic Regular"/>
              </a:rPr>
              <a:t>وعلى</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عكس</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النقطية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المتجهة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تتعامل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البكسلات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تتعامل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الخطوط</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تحفظ</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موقع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واتجاه</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سمك</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ويتم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رسم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باستخدام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معادلات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رياضية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pic>
        <p:nvPicPr>
          <p:cNvPr id="46" name="Screen Shot 2014-02-10 at 1.00.33 AM.png"/>
          <p:cNvPicPr/>
          <p:nvPr/>
        </p:nvPicPr>
        <p:blipFill>
          <a:blip r:embed="rId2">
            <a:extLst/>
          </a:blip>
          <a:stretch>
            <a:fillRect/>
          </a:stretch>
        </p:blipFill>
        <p:spPr>
          <a:xfrm>
            <a:off x="8839200" y="3510588"/>
            <a:ext cx="3397250" cy="4419600"/>
          </a:xfrm>
          <a:prstGeom prst="rect">
            <a:avLst/>
          </a:prstGeom>
          <a:ln w="12700">
            <a:miter lim="400000"/>
          </a:ln>
        </p:spPr>
      </p:pic>
      <p:sp>
        <p:nvSpPr>
          <p:cNvPr id="3" name="مربع نص 2"/>
          <p:cNvSpPr txBox="1"/>
          <p:nvPr/>
        </p:nvSpPr>
        <p:spPr>
          <a:xfrm>
            <a:off x="285750" y="601579"/>
            <a:ext cx="11849718" cy="3477875"/>
          </a:xfrm>
          <a:prstGeom prst="rect">
            <a:avLst/>
          </a:prstGeom>
          <a:noFill/>
        </p:spPr>
        <p:txBody>
          <a:bodyPr wrap="none" rtlCol="1">
            <a:spAutoFit/>
          </a:bodyPr>
          <a:lstStyle/>
          <a:p>
            <a:pPr marL="0" lvl="0" indent="0" algn="r" defTabSz="370331">
              <a:lnSpc>
                <a:spcPct val="150000"/>
              </a:lnSpc>
              <a:spcBef>
                <a:spcPts val="0"/>
              </a:spcBef>
              <a:buSzTx/>
              <a:buNone/>
              <a:defRPr sz="1800">
                <a:solidFill>
                  <a:srgbClr val="000000"/>
                </a:solidFill>
                <a:effectLst/>
              </a:defRPr>
            </a:pPr>
            <a:r>
              <a:rPr lang="ar-SA" sz="4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ثانيا: صور الرسومات المتجهة الفيكتور </a:t>
            </a:r>
            <a:r>
              <a:rPr lang="en-US" sz="4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Vector</a:t>
            </a:r>
          </a:p>
          <a:p>
            <a:pPr marL="0" lvl="0" indent="0" algn="r" defTabSz="370331">
              <a:lnSpc>
                <a:spcPct val="150000"/>
              </a:lnSpc>
              <a:spcBef>
                <a:spcPts val="0"/>
              </a:spcBef>
              <a:buSzTx/>
              <a:buNone/>
              <a:defRPr sz="1800">
                <a:solidFill>
                  <a:srgbClr val="000000"/>
                </a:solidFill>
                <a:effectLst/>
              </a:defRPr>
            </a:pPr>
            <a:r>
              <a:rPr lang="ar-SA" sz="4000" i="0" dirty="0">
                <a:latin typeface="Adobe Arabic" panose="02040503050201020203" pitchFamily="18" charset="-78"/>
                <a:ea typeface="Adobe Arabic Regular"/>
                <a:cs typeface="Adobe Arabic" panose="02040503050201020203" pitchFamily="18" charset="-78"/>
                <a:sym typeface="Adobe Arabic Regular"/>
              </a:rPr>
              <a:t>لا تعتمد على درجة وضوح الشاشة، مما يعني أنها تظهر بأعلى درجة وضوح ممكنه بغض </a:t>
            </a:r>
            <a:endParaRPr lang="ar-SA" sz="4000" i="0" dirty="0" smtClean="0">
              <a:latin typeface="Adobe Arabic" panose="02040503050201020203" pitchFamily="18" charset="-78"/>
              <a:ea typeface="Adobe Arabic Regular"/>
              <a:cs typeface="Adobe Arabic" panose="02040503050201020203" pitchFamily="18" charset="-78"/>
              <a:sym typeface="Adobe Arabic Regular"/>
            </a:endParaRPr>
          </a:p>
          <a:p>
            <a:pPr marL="0" lvl="0" indent="0" algn="r" defTabSz="370331">
              <a:lnSpc>
                <a:spcPct val="150000"/>
              </a:lnSpc>
              <a:spcBef>
                <a:spcPts val="0"/>
              </a:spcBef>
              <a:buSzTx/>
              <a:buNone/>
              <a:defRPr sz="1800">
                <a:solidFill>
                  <a:srgbClr val="000000"/>
                </a:solidFill>
                <a:effectLst/>
              </a:defRPr>
            </a:pPr>
            <a:r>
              <a:rPr lang="ar-SA" sz="4000" i="0" dirty="0" smtClean="0">
                <a:latin typeface="Adobe Arabic" panose="02040503050201020203" pitchFamily="18" charset="-78"/>
                <a:ea typeface="Adobe Arabic Regular"/>
                <a:cs typeface="Adobe Arabic" panose="02040503050201020203" pitchFamily="18" charset="-78"/>
                <a:sym typeface="Adobe Arabic Regular"/>
              </a:rPr>
              <a:t>النظر </a:t>
            </a:r>
            <a:r>
              <a:rPr lang="ar-SA" sz="4000" i="0" dirty="0">
                <a:latin typeface="Adobe Arabic" panose="02040503050201020203" pitchFamily="18" charset="-78"/>
                <a:ea typeface="Adobe Arabic Regular"/>
                <a:cs typeface="Adobe Arabic" panose="02040503050201020203" pitchFamily="18" charset="-78"/>
                <a:sym typeface="Adobe Arabic Regular"/>
              </a:rPr>
              <a:t>عن درجة وضوح الشاشة</a:t>
            </a:r>
            <a:r>
              <a:rPr lang="ar-SA" sz="4000" b="1" dirty="0">
                <a:latin typeface="Adobe Arabic" panose="02040503050201020203" pitchFamily="18" charset="-78"/>
                <a:ea typeface="Adobe Arabic Regular"/>
                <a:cs typeface="Adobe Arabic" panose="02040503050201020203" pitchFamily="18" charset="-78"/>
                <a:sym typeface="Adobe Arabic Regular"/>
              </a:rPr>
              <a:t>.</a:t>
            </a:r>
          </a:p>
          <a:p>
            <a:endParaRPr lang="ar-SA" sz="4000"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33550" y="2300585"/>
            <a:ext cx="9239250" cy="2862322"/>
          </a:xfrm>
          <a:prstGeom prst="rect">
            <a:avLst/>
          </a:prstGeom>
        </p:spPr>
        <p:txBody>
          <a:bodyPr wrap="square">
            <a:spAutoFit/>
          </a:bodyPr>
          <a:lstStyle/>
          <a:p>
            <a:pPr marL="0" lvl="0" indent="0" algn="r" defTabSz="370331">
              <a:lnSpc>
                <a:spcPct val="150000"/>
              </a:lnSpc>
              <a:spcBef>
                <a:spcPts val="0"/>
              </a:spcBef>
              <a:buSzTx/>
              <a:buNone/>
              <a:defRPr sz="1800">
                <a:solidFill>
                  <a:srgbClr val="000000"/>
                </a:solidFill>
                <a:effectLst/>
              </a:defRPr>
            </a:pPr>
            <a:r>
              <a:rPr lang="ar-SA" sz="4000" b="1" dirty="0">
                <a:latin typeface="Adobe Arabic" panose="02040503050201020203" pitchFamily="18" charset="-78"/>
                <a:ea typeface="Adobe Arabic Regular"/>
                <a:cs typeface="Adobe Arabic" panose="02040503050201020203" pitchFamily="18" charset="-78"/>
                <a:sym typeface="Adobe Arabic Regular"/>
              </a:rPr>
              <a:t>من مميزات الصور المتجهة امكانية تكبيرها او تصغيرها </a:t>
            </a:r>
            <a:r>
              <a:rPr lang="ar-SA" sz="4000" b="1" dirty="0" err="1">
                <a:latin typeface="Adobe Arabic" panose="02040503050201020203" pitchFamily="18" charset="-78"/>
                <a:ea typeface="Adobe Arabic Regular"/>
                <a:cs typeface="Adobe Arabic" panose="02040503050201020203" pitchFamily="18" charset="-78"/>
                <a:sym typeface="Adobe Arabic Regular"/>
              </a:rPr>
              <a:t>لاي</a:t>
            </a:r>
            <a:r>
              <a:rPr lang="ar-SA" sz="4000" b="1" dirty="0">
                <a:latin typeface="Adobe Arabic" panose="02040503050201020203" pitchFamily="18" charset="-78"/>
                <a:ea typeface="Adobe Arabic Regular"/>
                <a:cs typeface="Adobe Arabic" panose="02040503050201020203" pitchFamily="18" charset="-78"/>
                <a:sym typeface="Adobe Arabic Regular"/>
              </a:rPr>
              <a:t> درجة دون أن تتأثر جودة الصورة  ، كذلك فهي  لا تتطلب مساحة كبيرة عند تخزينها .</a:t>
            </a:r>
          </a:p>
        </p:txBody>
      </p:sp>
    </p:spTree>
    <p:extLst>
      <p:ext uri="{BB962C8B-B14F-4D97-AF65-F5344CB8AC3E}">
        <p14:creationId xmlns:p14="http://schemas.microsoft.com/office/powerpoint/2010/main" val="460869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hape 48"/>
          <p:cNvSpPr>
            <a:spLocks noGrp="1"/>
          </p:cNvSpPr>
          <p:nvPr>
            <p:ph type="title"/>
          </p:nvPr>
        </p:nvSpPr>
        <p:spPr>
          <a:xfrm>
            <a:off x="901700" y="678447"/>
            <a:ext cx="11201400" cy="1714500"/>
          </a:xfrm>
          <a:prstGeom prst="rect">
            <a:avLst/>
          </a:prstGeom>
        </p:spPr>
        <p:txBody>
          <a:bodyPr/>
          <a:lstStyle/>
          <a:p>
            <a:pPr algn="r" rtl="0"/>
            <a:r>
              <a:rPr lang="ar-SA" sz="6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من لواحق الصور المتجهة :</a:t>
            </a:r>
            <a:r>
              <a:rPr lang="ar-SA" sz="6000" dirty="0">
                <a:solidFill>
                  <a:srgbClr val="787800"/>
                </a:solidFill>
                <a:latin typeface="Adobe Arabic" panose="02040503050201020203" pitchFamily="18" charset="-78"/>
                <a:ea typeface="Adobe Arabic Regular"/>
                <a:cs typeface="Adobe Arabic" panose="02040503050201020203" pitchFamily="18" charset="-78"/>
                <a:sym typeface="Adobe Arabic Regular"/>
              </a:rPr>
              <a:t/>
            </a:r>
            <a:br>
              <a:rPr lang="ar-SA" sz="6000" dirty="0">
                <a:solidFill>
                  <a:srgbClr val="787800"/>
                </a:solidFill>
                <a:latin typeface="Adobe Arabic" panose="02040503050201020203" pitchFamily="18" charset="-78"/>
                <a:ea typeface="Adobe Arabic Regular"/>
                <a:cs typeface="Adobe Arabic" panose="02040503050201020203" pitchFamily="18" charset="-78"/>
                <a:sym typeface="Adobe Arabic Regular"/>
              </a:rPr>
            </a:br>
            <a:endParaRPr sz="6000" dirty="0">
              <a:solidFill>
                <a:srgbClr val="787800"/>
              </a:solidFill>
              <a:latin typeface="Adobe Arabic" panose="02040503050201020203" pitchFamily="18" charset="-78"/>
              <a:cs typeface="Adobe Arabic" panose="02040503050201020203" pitchFamily="18" charset="-78"/>
            </a:endParaRPr>
          </a:p>
        </p:txBody>
      </p:sp>
      <p:sp>
        <p:nvSpPr>
          <p:cNvPr id="49" name="Shape 49"/>
          <p:cNvSpPr>
            <a:spLocks noGrp="1"/>
          </p:cNvSpPr>
          <p:nvPr>
            <p:ph type="body" idx="1"/>
          </p:nvPr>
        </p:nvSpPr>
        <p:spPr>
          <a:xfrm>
            <a:off x="4238318" y="1722521"/>
            <a:ext cx="6645722" cy="1862889"/>
          </a:xfrm>
          <a:prstGeom prst="rect">
            <a:avLst/>
          </a:prstGeom>
        </p:spPr>
        <p:txBody>
          <a:bodyPr>
            <a:noAutofit/>
          </a:bodyPr>
          <a:lstStyle/>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AI</a:t>
            </a:r>
          </a:p>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CDR</a:t>
            </a:r>
          </a:p>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a:t>
            </a:r>
            <a:r>
              <a:rPr sz="4400" b="1" dirty="0" smtClean="0">
                <a:latin typeface="Adobe Arabic" panose="02040503050201020203" pitchFamily="18" charset="-78"/>
                <a:ea typeface="Adobe Arabic Regular"/>
                <a:cs typeface="Adobe Arabic" panose="02040503050201020203" pitchFamily="18" charset="-78"/>
                <a:sym typeface="Adobe Arabic Regular"/>
              </a:rPr>
              <a:t>DXF</a:t>
            </a:r>
            <a:endParaRPr sz="4400" b="1" dirty="0">
              <a:latin typeface="Adobe Arabic" panose="02040503050201020203" pitchFamily="18" charset="-78"/>
              <a:ea typeface="Adobe Arabic Regular"/>
              <a:cs typeface="Adobe Arabic" panose="02040503050201020203" pitchFamily="18" charset="-78"/>
              <a:sym typeface="Adobe Arabic Regular"/>
            </a:endParaRPr>
          </a:p>
        </p:txBody>
      </p:sp>
      <p:sp>
        <p:nvSpPr>
          <p:cNvPr id="2" name="مربع نص 1"/>
          <p:cNvSpPr txBox="1"/>
          <p:nvPr/>
        </p:nvSpPr>
        <p:spPr>
          <a:xfrm>
            <a:off x="6307951" y="5832642"/>
            <a:ext cx="5365572" cy="2251899"/>
          </a:xfrm>
          <a:prstGeom prst="rect">
            <a:avLst/>
          </a:prstGeom>
          <a:noFill/>
        </p:spPr>
        <p:txBody>
          <a:bodyPr wrap="none" rtlCol="1">
            <a:spAutoFit/>
          </a:bodyPr>
          <a:lstStyle/>
          <a:p>
            <a:pPr marL="457200" marR="584200" lvl="0" indent="-457200" algn="just" defTabSz="457200" rtl="1">
              <a:spcBef>
                <a:spcPts val="1000"/>
              </a:spcBef>
              <a:buSzTx/>
              <a:buNone/>
              <a:tabLst>
                <a:tab pos="139700" algn="l"/>
                <a:tab pos="457200" algn="l"/>
              </a:tabLst>
              <a:defRPr sz="1800">
                <a:solidFill>
                  <a:srgbClr val="000000"/>
                </a:solidFill>
                <a:effectLst/>
              </a:defRPr>
            </a:pPr>
            <a:r>
              <a:rPr lang="ar-SA" sz="4400" b="1" dirty="0">
                <a:latin typeface="Adobe Arabic" panose="02040503050201020203" pitchFamily="18" charset="-78"/>
                <a:ea typeface="Adobe Arabic Regular"/>
                <a:cs typeface="Adobe Arabic" panose="02040503050201020203" pitchFamily="18" charset="-78"/>
                <a:sym typeface="Adobe Arabic Regular"/>
              </a:rPr>
              <a:t>	•	  </a:t>
            </a:r>
            <a:r>
              <a:rPr lang="en-US" sz="4400" b="1" dirty="0" smtClean="0">
                <a:latin typeface="Adobe Arabic" panose="02040503050201020203" pitchFamily="18" charset="-78"/>
                <a:ea typeface="Adobe Arabic Regular"/>
                <a:cs typeface="Adobe Arabic" panose="02040503050201020203" pitchFamily="18" charset="-78"/>
                <a:sym typeface="Adobe Arabic Regular"/>
              </a:rPr>
              <a:t>ADOBE ILLUSTRATOR</a:t>
            </a:r>
            <a:endParaRPr lang="en-US" sz="4400" b="1" dirty="0">
              <a:latin typeface="Adobe Arabic" panose="02040503050201020203" pitchFamily="18" charset="-78"/>
              <a:ea typeface="Adobe Arabic Regular"/>
              <a:cs typeface="Adobe Arabic" panose="02040503050201020203" pitchFamily="18" charset="-78"/>
              <a:sym typeface="Adobe Arabic Regular"/>
            </a:endParaRPr>
          </a:p>
          <a:p>
            <a:pPr marL="457200" marR="584200" lvl="0" indent="-457200" algn="just" defTabSz="457200" rtl="1">
              <a:spcBef>
                <a:spcPts val="1000"/>
              </a:spcBef>
              <a:buSzTx/>
              <a:buNone/>
              <a:tabLst>
                <a:tab pos="139700" algn="l"/>
                <a:tab pos="457200" algn="l"/>
              </a:tabLst>
              <a:defRPr sz="1800">
                <a:solidFill>
                  <a:srgbClr val="000000"/>
                </a:solidFill>
                <a:effectLst/>
              </a:defRPr>
            </a:pPr>
            <a:r>
              <a:rPr lang="en-US" sz="4400" b="1" dirty="0">
                <a:latin typeface="Adobe Arabic" panose="02040503050201020203" pitchFamily="18" charset="-78"/>
                <a:ea typeface="Adobe Arabic Regular"/>
                <a:cs typeface="Adobe Arabic" panose="02040503050201020203" pitchFamily="18" charset="-78"/>
                <a:sym typeface="Adobe Arabic Regular"/>
              </a:rPr>
              <a:t>	•	  </a:t>
            </a:r>
            <a:r>
              <a:rPr lang="en-US" sz="4400" b="1" dirty="0" smtClean="0">
                <a:latin typeface="Adobe Arabic" panose="02040503050201020203" pitchFamily="18" charset="-78"/>
                <a:ea typeface="Adobe Arabic Regular"/>
                <a:cs typeface="Adobe Arabic" panose="02040503050201020203" pitchFamily="18" charset="-78"/>
                <a:sym typeface="Adobe Arabic Regular"/>
              </a:rPr>
              <a:t>COREL DRAW</a:t>
            </a:r>
            <a:endParaRPr lang="en-US" sz="4400" b="1" dirty="0">
              <a:latin typeface="Adobe Arabic" panose="02040503050201020203" pitchFamily="18" charset="-78"/>
              <a:ea typeface="Adobe Arabic Regular"/>
              <a:cs typeface="Adobe Arabic" panose="02040503050201020203" pitchFamily="18" charset="-78"/>
              <a:sym typeface="Adobe Arabic Regular"/>
            </a:endParaRPr>
          </a:p>
          <a:p>
            <a:pPr rtl="1"/>
            <a:endParaRPr lang="ar-SA" sz="4400" dirty="0">
              <a:latin typeface="Adobe Arabic" panose="02040503050201020203" pitchFamily="18" charset="-78"/>
              <a:cs typeface="Adobe Arabic" panose="02040503050201020203" pitchFamily="18" charset="-78"/>
            </a:endParaRPr>
          </a:p>
        </p:txBody>
      </p:sp>
      <p:sp>
        <p:nvSpPr>
          <p:cNvPr id="3" name="مربع نص 2"/>
          <p:cNvSpPr txBox="1"/>
          <p:nvPr/>
        </p:nvSpPr>
        <p:spPr>
          <a:xfrm>
            <a:off x="2011876" y="3954973"/>
            <a:ext cx="10091224" cy="1508105"/>
          </a:xfrm>
          <a:prstGeom prst="rect">
            <a:avLst/>
          </a:prstGeom>
          <a:noFill/>
        </p:spPr>
        <p:txBody>
          <a:bodyPr wrap="none" rtlCol="1">
            <a:spAutoFit/>
          </a:bodyPr>
          <a:lstStyle/>
          <a:p>
            <a:pPr lvl="0" rtl="1"/>
            <a:r>
              <a:rPr lang="ar-SA" sz="6000" b="1" kern="1200" cap="all" dirty="0">
                <a:solidFill>
                  <a:srgbClr val="787800"/>
                </a:solidFill>
                <a:effectLst/>
                <a:latin typeface="Adobe Arabic" panose="02040503050201020203" pitchFamily="18" charset="-78"/>
                <a:ea typeface="Adobe Arabic Regular"/>
                <a:cs typeface="Adobe Arabic" panose="02040503050201020203" pitchFamily="18" charset="-78"/>
                <a:sym typeface="Adobe Arabic Regular"/>
              </a:rPr>
              <a:t>من البرامج التي تستخدم في انشاء الصور المتجهة :</a:t>
            </a:r>
          </a:p>
          <a:p>
            <a:endParaRPr lang="ar-SA"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4"/>
          <p:cNvSpPr>
            <a:spLocks noGrp="1"/>
          </p:cNvSpPr>
          <p:nvPr>
            <p:ph type="title"/>
          </p:nvPr>
        </p:nvSpPr>
        <p:spPr>
          <a:xfrm>
            <a:off x="8028126" y="0"/>
            <a:ext cx="3970463" cy="1203158"/>
          </a:xfrm>
          <a:prstGeom prst="rect">
            <a:avLst/>
          </a:prstGeom>
        </p:spPr>
        <p:txBody>
          <a:bodyPr/>
          <a:lstStyle>
            <a:lvl1pPr algn="ctr">
              <a:defRPr>
                <a:solidFill>
                  <a:srgbClr val="733732"/>
                </a:solidFill>
              </a:defRPr>
            </a:lvl1pPr>
          </a:lstStyle>
          <a:p>
            <a:pPr lvl="0" algn="r">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JPG, JPEG</a:t>
            </a:r>
          </a:p>
        </p:txBody>
      </p:sp>
      <p:sp>
        <p:nvSpPr>
          <p:cNvPr id="51" name="Shape 51"/>
          <p:cNvSpPr>
            <a:spLocks noGrp="1"/>
          </p:cNvSpPr>
          <p:nvPr>
            <p:ph type="body" idx="1"/>
          </p:nvPr>
        </p:nvSpPr>
        <p:spPr>
          <a:xfrm>
            <a:off x="315906" y="1400341"/>
            <a:ext cx="11963529" cy="6684879"/>
          </a:xfrm>
          <a:prstGeom prst="rect">
            <a:avLst/>
          </a:prstGeom>
        </p:spPr>
        <p:txBody>
          <a:bodyPr>
            <a:noAutofit/>
          </a:bodyPr>
          <a:lstStyle/>
          <a:p>
            <a:pPr marL="0" lvl="0" indent="0" algn="r" defTabSz="182880">
              <a:lnSpc>
                <a:spcPct val="150000"/>
              </a:lnSpc>
              <a:spcBef>
                <a:spcPts val="0"/>
              </a:spcBef>
              <a:buSzTx/>
              <a:buNone/>
              <a:defRPr sz="1800">
                <a:solidFill>
                  <a:srgbClr val="000000"/>
                </a:solidFill>
                <a:effectLst/>
              </a:defRPr>
            </a:pP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أشهر</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صيغة</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وهي</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إختصار</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للعبارة</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"Joint Photographic Experts Group"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قام</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بتطويرها</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فرق</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خبراء</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التصوير</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لذلك</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سميت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بهذا</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الإسم</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وتقريباً</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كل</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الكاميرات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تصور</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صور</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lang="ar-SA"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إحدى الامتدادين </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JPG </a:t>
            </a:r>
            <a:r>
              <a:rPr lang="ar-SA"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JPEG</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a:t>
            </a:r>
            <a:endPar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endParaRPr>
          </a:p>
          <a:p>
            <a:pPr marL="0" lvl="0" indent="0" algn="r" defTabSz="182880">
              <a:lnSpc>
                <a:spcPct val="150000"/>
              </a:lnSpc>
              <a:spcBef>
                <a:spcPts val="0"/>
              </a:spcBef>
              <a:buSzTx/>
              <a:buNone/>
              <a:defRPr sz="1800">
                <a:solidFill>
                  <a:srgbClr val="000000"/>
                </a:solidFill>
                <a:effectLst/>
              </a:defRPr>
            </a:pP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تمتاز</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ملفات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JPG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أو</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JPEGبالتالي</a:t>
            </a:r>
            <a:r>
              <a:rPr sz="4000" i="1"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a:t>
            </a:r>
            <a:endPar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endParaRPr>
          </a:p>
          <a:p>
            <a:pPr marL="0" lvl="0" indent="0" algn="r" defTabSz="182880">
              <a:lnSpc>
                <a:spcPct val="150000"/>
              </a:lnSpc>
              <a:spcBef>
                <a:spcPts val="0"/>
              </a:spcBef>
              <a:buSzTx/>
              <a:buNone/>
              <a:defRPr sz="1800">
                <a:solidFill>
                  <a:srgbClr val="000000"/>
                </a:solidFill>
                <a:effectLst/>
              </a:defRPr>
            </a:pP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1.  </a:t>
            </a:r>
            <a:r>
              <a:rPr lang="ar-SA"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ب</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كثرة</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البرامج</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المشغلة</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لها</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الفوتوشوب</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الرسام</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الوورد</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البوربوينت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كلها</a:t>
            </a:r>
            <a:r>
              <a:rPr sz="4000" i="1" dirty="0" smtClean="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ملفات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تسمح</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بتشغيل</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وعرض</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هذه</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 </a:t>
            </a:r>
            <a:r>
              <a:rPr sz="4000" i="1" dirty="0" err="1">
                <a:solidFill>
                  <a:srgbClr val="000000"/>
                </a:solidFill>
                <a:latin typeface="Adobe Arabic" panose="02040503050201020203" pitchFamily="18" charset="-78"/>
                <a:ea typeface="Adobe Arabic Regular"/>
                <a:cs typeface="Adobe Arabic" panose="02040503050201020203" pitchFamily="18" charset="-78"/>
                <a:sym typeface="Adobe Arabic Regular"/>
              </a:rPr>
              <a:t>الملفات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a:t>
            </a:r>
            <a:endPar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endParaRPr>
          </a:p>
        </p:txBody>
      </p:sp>
      <p:sp>
        <p:nvSpPr>
          <p:cNvPr id="53" name="Shape 53"/>
          <p:cNvSpPr>
            <a:spLocks noGrp="1"/>
          </p:cNvSpPr>
          <p:nvPr>
            <p:ph type="sldNum" sz="quarter" idx="4294967295"/>
          </p:nvPr>
        </p:nvSpPr>
        <p:spPr>
          <a:xfrm>
            <a:off x="12742863" y="9258300"/>
            <a:ext cx="261937" cy="419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800" b="1" i="0" cap="all">
                <a:latin typeface="+mn-lt"/>
                <a:ea typeface="+mn-ea"/>
                <a:cs typeface="+mn-cs"/>
                <a:sym typeface="Avenir Next Regular"/>
              </a:defRPr>
            </a:lvl1pPr>
          </a:lstStyle>
          <a:p>
            <a:pPr lvl="0">
              <a:defRPr b="0" cap="none">
                <a:solidFill>
                  <a:srgbClr val="000000"/>
                </a:solidFill>
                <a:effectLst/>
              </a:defRPr>
            </a:pPr>
            <a:fld id="{86CB4B4D-7CA3-9044-876B-883B54F8677D}" type="slidenum">
              <a:rPr b="1" cap="all">
                <a:solidFill>
                  <a:srgbClr val="5E524C"/>
                </a:solidFill>
                <a:effectLst>
                  <a:outerShdw blurRad="25400" dist="25400" dir="5520000" rotWithShape="0">
                    <a:srgbClr val="FFFFFF">
                      <a:alpha val="71999"/>
                    </a:srgbClr>
                  </a:outerShdw>
                </a:effectLst>
              </a:rPr>
              <a:t>8</a:t>
            </a:fld>
            <a:endParaRPr b="1" cap="all">
              <a:solidFill>
                <a:srgbClr val="5E524C"/>
              </a:solidFill>
              <a:effectLst>
                <a:outerShdw blurRad="25400" dist="25400" dir="5520000" rotWithShape="0">
                  <a:srgbClr val="FFFFFF">
                    <a:alpha val="71999"/>
                  </a:srgbClr>
                </a:outerShdw>
              </a:effectLst>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73768" y="311550"/>
            <a:ext cx="11534274" cy="7478970"/>
          </a:xfrm>
          <a:prstGeom prst="rect">
            <a:avLst/>
          </a:prstGeom>
        </p:spPr>
        <p:txBody>
          <a:bodyPr wrap="square">
            <a:spAutoFit/>
          </a:bodyPr>
          <a:lstStyle/>
          <a:p>
            <a:pPr algn="just" defTabSz="457200" rtl="1">
              <a:lnSpc>
                <a:spcPct val="150000"/>
              </a:lnSpc>
              <a:buClr>
                <a:schemeClr val="accent1"/>
              </a:buClr>
              <a:defRPr sz="1800">
                <a:solidFill>
                  <a:srgbClr val="000000"/>
                </a:solidFill>
                <a:effectLst/>
              </a:defRPr>
            </a:pPr>
            <a:r>
              <a:rPr lang="ar-SA" sz="4000" b="1" dirty="0">
                <a:latin typeface="Adobe Arabic" panose="02040503050201020203" pitchFamily="18" charset="-78"/>
                <a:ea typeface="Adobe Arabic Regular"/>
                <a:cs typeface="Adobe Arabic" panose="02040503050201020203" pitchFamily="18" charset="-78"/>
                <a:sym typeface="Adobe Arabic Regular"/>
              </a:rPr>
              <a:t>2</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تستعمل آلية ضغط متغيّرة, حيث تستطيع التحكّم بدرجة الضغط عند التخزين, للحصول على حجم فايل مناسب, حتى أنه يمكنك الحصول على حجم ملف صغير جداً ولكن طبعاً مع ضعف في جودة الصورة.</a:t>
            </a:r>
          </a:p>
          <a:p>
            <a:pPr algn="just" defTabSz="457200" rtl="1">
              <a:lnSpc>
                <a:spcPct val="150000"/>
              </a:lnSpc>
              <a:buClr>
                <a:schemeClr val="accent1"/>
              </a:buClr>
              <a:defRPr sz="1800">
                <a:solidFill>
                  <a:srgbClr val="000000"/>
                </a:solidFill>
                <a:effectLst/>
              </a:defRPr>
            </a:pP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3.  ملفات تدعم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hlinkClick r:id="rId2"/>
              </a:rPr>
              <a:t>تدرجات لونية</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كبيرة (أكثر من 16 مليون لون) في حين أن العمق اللوني للهيئة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GIF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محصور (256 لون).</a:t>
            </a:r>
          </a:p>
          <a:p>
            <a:pPr algn="just" defTabSz="457200" rtl="1">
              <a:lnSpc>
                <a:spcPct val="150000"/>
              </a:lnSpc>
              <a:buClr>
                <a:schemeClr val="accent1"/>
              </a:buClr>
              <a:defRPr sz="1800">
                <a:solidFill>
                  <a:srgbClr val="000000"/>
                </a:solidFill>
                <a:effectLst/>
              </a:defRPr>
            </a:pP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4. مشكلة صور الـ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أو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JPEG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تكمن في الحدة، وهذا شيء طبيعي، بالإضافة لذلك، يعيب ملفات الـ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ان حجمها (الطول</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x</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العرض) </a:t>
            </a:r>
            <a:r>
              <a:rPr lang="ar-SA" sz="4000" kern="1200" cap="all" spc="288" dirty="0" err="1">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لايمكن</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أن يتجاوز (64000</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x 64000)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بكسل</a:t>
            </a:r>
            <a:r>
              <a:rPr lang="ar-SA" sz="4000" b="1" dirty="0">
                <a:latin typeface="Adobe Arabic" panose="02040503050201020203" pitchFamily="18" charset="-78"/>
                <a:ea typeface="Adobe Arabic Regular"/>
                <a:cs typeface="Adobe Arabic" panose="02040503050201020203" pitchFamily="18" charset="-78"/>
                <a:sym typeface="Adobe Arabic Regular"/>
              </a:rPr>
              <a:t>.</a:t>
            </a:r>
          </a:p>
        </p:txBody>
      </p:sp>
    </p:spTree>
    <p:extLst>
      <p:ext uri="{BB962C8B-B14F-4D97-AF65-F5344CB8AC3E}">
        <p14:creationId xmlns:p14="http://schemas.microsoft.com/office/powerpoint/2010/main" val="38161200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5.png"/></Relationships>
</file>

<file path=ppt/theme/theme1.xml><?xml version="1.0" encoding="utf-8"?>
<a:theme xmlns:a="http://schemas.openxmlformats.org/drawingml/2006/main" name="الحدث الرئيسي">
  <a:themeElements>
    <a:clrScheme name="الحدث الرئيسي">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الحدث الرئيسي">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الحدث الرئيسي">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New_Template5">
  <a:themeElements>
    <a:clrScheme name="New_Template5">
      <a:dk1>
        <a:srgbClr val="000000"/>
      </a:dk1>
      <a:lt1>
        <a:srgbClr val="FFFFFF"/>
      </a:lt1>
      <a:dk2>
        <a:srgbClr val="615E5A"/>
      </a:dk2>
      <a:lt2>
        <a:srgbClr val="C8C1B8"/>
      </a:lt2>
      <a:accent1>
        <a:srgbClr val="899DBD"/>
      </a:accent1>
      <a:accent2>
        <a:srgbClr val="74A198"/>
      </a:accent2>
      <a:accent3>
        <a:srgbClr val="8A9759"/>
      </a:accent3>
      <a:accent4>
        <a:srgbClr val="CBA466"/>
      </a:accent4>
      <a:accent5>
        <a:srgbClr val="BB7B3F"/>
      </a:accent5>
      <a:accent6>
        <a:srgbClr val="BA6C5B"/>
      </a:accent6>
      <a:hlink>
        <a:srgbClr val="0000FF"/>
      </a:hlink>
      <a:folHlink>
        <a:srgbClr val="FF00FF"/>
      </a:folHlink>
    </a:clrScheme>
    <a:fontScheme name="New_Template5">
      <a:majorFont>
        <a:latin typeface="Avenir Next Regular"/>
        <a:ea typeface="Avenir Next Regular"/>
        <a:cs typeface="Avenir Next Regular"/>
      </a:majorFont>
      <a:minorFont>
        <a:latin typeface="Avenir Next Regular"/>
        <a:ea typeface="Avenir Next Regular"/>
        <a:cs typeface="Avenir Next Regular"/>
      </a:minorFont>
    </a:fontScheme>
    <a:fmtScheme name="New_Template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760000" rotWithShape="0">
              <a:srgbClr val="FFFFFF">
                <a:alpha val="30000"/>
              </a:srgbClr>
            </a:outerShdw>
          </a:effectLst>
        </a:effectStyle>
        <a:effectStyle>
          <a:effectLst>
            <a:outerShdw blurRad="38100" dist="25400" dir="5760000" rotWithShape="0">
              <a:srgbClr val="FFFFFF">
                <a:alpha val="30000"/>
              </a:srgbClr>
            </a:outerShdw>
          </a:effectLst>
        </a:effectStyle>
        <a:effectStyle>
          <a:effectLst>
            <a:outerShdw blurRad="38100" dist="25400" dir="5760000" rotWithShape="0">
              <a:srgbClr val="FFFFFF">
                <a:alpha val="3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760000" rotWithShape="0">
            <a:srgbClr val="FFFFFF">
              <a:alpha val="3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3E3B39"/>
            </a:solidFill>
            <a:effectLst>
              <a:outerShdw blurRad="25400" dist="12700" dir="4920000" rotWithShape="0">
                <a:srgbClr val="FFFFFF">
                  <a:alpha val="50000"/>
                </a:srgbClr>
              </a:outerShdw>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75451">
              <a:alpha val="90000"/>
            </a:srgbClr>
          </a:solidFill>
          <a:prstDash val="solid"/>
          <a:miter lim="400000"/>
        </a:ln>
        <a:effectLst>
          <a:outerShdw blurRad="25400" dist="25400" dir="5520000" rotWithShape="0">
            <a:srgbClr val="FFFFFF">
              <a:alpha val="72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1" u="none" strike="noStrike" cap="none" spc="0" normalizeH="0" baseline="0">
            <a:ln>
              <a:noFill/>
            </a:ln>
            <a:solidFill>
              <a:srgbClr val="5E524C"/>
            </a:solidFill>
            <a:effectLst>
              <a:outerShdw blurRad="25400" dist="25400" dir="5520000" rotWithShape="0">
                <a:srgbClr val="FFFFFF">
                  <a:alpha val="71999"/>
                </a:srgbClr>
              </a:outerShdw>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TC104033927[[fn=الحدث الرئيسي]]</Template>
  <TotalTime>68</TotalTime>
  <Words>479</Words>
  <Application>Microsoft Office PowerPoint</Application>
  <PresentationFormat>مخصص</PresentationFormat>
  <Paragraphs>71</Paragraphs>
  <Slides>21</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21</vt:i4>
      </vt:variant>
    </vt:vector>
  </HeadingPairs>
  <TitlesOfParts>
    <vt:vector size="31" baseType="lpstr">
      <vt:lpstr>Adobe Arabic</vt:lpstr>
      <vt:lpstr>Adobe Arabic Regular</vt:lpstr>
      <vt:lpstr>Arial</vt:lpstr>
      <vt:lpstr>Avenir Next Demi Bold</vt:lpstr>
      <vt:lpstr>Avenir Next Medium</vt:lpstr>
      <vt:lpstr>Avenir Next Regular</vt:lpstr>
      <vt:lpstr>Avenir Roman</vt:lpstr>
      <vt:lpstr>Impact</vt:lpstr>
      <vt:lpstr>Times New Roman</vt:lpstr>
      <vt:lpstr>الحدث الرئيسي</vt:lpstr>
      <vt:lpstr>امتدادات الصور</vt:lpstr>
      <vt:lpstr>ماهي امتدادات الصور؟ </vt:lpstr>
      <vt:lpstr>نقسم الصور بحسب امتداداتها إلى عائلتين رئيسيتين:</vt:lpstr>
      <vt:lpstr>عرض تقديمي في PowerPoint</vt:lpstr>
      <vt:lpstr>عرض تقديمي في PowerPoint</vt:lpstr>
      <vt:lpstr>عرض تقديمي في PowerPoint</vt:lpstr>
      <vt:lpstr>من لواحق الصور المتجهة : </vt:lpstr>
      <vt:lpstr>JPG, JPEG</vt:lpstr>
      <vt:lpstr>عرض تقديمي في PowerPoint</vt:lpstr>
      <vt:lpstr>BMP : Bitmap</vt:lpstr>
      <vt:lpstr>gif</vt:lpstr>
      <vt:lpstr>عرض تقديمي في PowerPoint</vt:lpstr>
      <vt:lpstr>عرض تقديمي في PowerPoint</vt:lpstr>
      <vt:lpstr>عرض تقديمي في PowerPoint</vt:lpstr>
      <vt:lpstr>PNG</vt:lpstr>
      <vt:lpstr>عرض تقديمي في PowerPoint</vt:lpstr>
      <vt:lpstr>TIF / TIFF</vt:lpstr>
      <vt:lpstr>عرض تقديمي في PowerPoint</vt:lpstr>
      <vt:lpstr>RAW</vt:lpstr>
      <vt:lpstr>نصائح عامة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امتدادات الصور</dc:title>
  <cp:lastModifiedBy>mansour</cp:lastModifiedBy>
  <cp:revision>15</cp:revision>
  <dcterms:modified xsi:type="dcterms:W3CDTF">2014-09-21T00:59:27Z</dcterms:modified>
</cp:coreProperties>
</file>