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mp4" ContentType="video/unknown"/>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3"/>
  </p:notesMasterIdLst>
  <p:sldIdLst>
    <p:sldId id="256" r:id="rId2"/>
    <p:sldId id="257" r:id="rId3"/>
    <p:sldId id="259" r:id="rId4"/>
    <p:sldId id="261" r:id="rId5"/>
    <p:sldId id="260" r:id="rId6"/>
    <p:sldId id="265" r:id="rId7"/>
    <p:sldId id="266" r:id="rId8"/>
    <p:sldId id="269" r:id="rId9"/>
    <p:sldId id="264" r:id="rId10"/>
    <p:sldId id="268" r:id="rId11"/>
    <p:sldId id="267"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2" d="100"/>
          <a:sy n="72" d="100"/>
        </p:scale>
        <p:origin x="-1920" y="-3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notesMaster" Target="notesMasters/notesMaster1.xml"/><Relationship Id="rId14" Type="http://schemas.openxmlformats.org/officeDocument/2006/relationships/printerSettings" Target="printerSettings/printerSettings1.bin"/><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عنصر نائب للتاريخ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E151B27-A81E-45C7-A1EB-860AD0490D44}" type="datetimeFigureOut">
              <a:rPr lang="en-US" smtClean="0"/>
              <a:t>12/20/17</a:t>
            </a:fld>
            <a:endParaRPr lang="en-US"/>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x-none" smtClean="0"/>
              <a:t>انقر لتحرير أنماط النص الرئيسي</a:t>
            </a:r>
          </a:p>
          <a:p>
            <a:pPr lvl="1"/>
            <a:r>
              <a:rPr lang="x-none" smtClean="0"/>
              <a:t>المستوى الثاني</a:t>
            </a:r>
          </a:p>
          <a:p>
            <a:pPr lvl="2"/>
            <a:r>
              <a:rPr lang="x-none" smtClean="0"/>
              <a:t>المستوى الثالث</a:t>
            </a:r>
          </a:p>
          <a:p>
            <a:pPr lvl="3"/>
            <a:r>
              <a:rPr lang="x-none" smtClean="0"/>
              <a:t>المستوى الرابع</a:t>
            </a:r>
          </a:p>
          <a:p>
            <a:pPr lvl="4"/>
            <a:r>
              <a:rPr lang="x-none" smtClean="0"/>
              <a:t>المستوى الخامس</a:t>
            </a:r>
            <a:endParaRPr lang="en-US"/>
          </a:p>
        </p:txBody>
      </p:sp>
      <p:sp>
        <p:nvSpPr>
          <p:cNvPr id="6" name="عنصر نائب للتذييل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عنصر نائب لرقم الشريحة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E1642C0-7339-4396-9785-1BCE07599C45}" type="slidenum">
              <a:rPr lang="en-US" smtClean="0"/>
              <a:t>‹#›</a:t>
            </a:fld>
            <a:endParaRPr lang="en-US"/>
          </a:p>
        </p:txBody>
      </p:sp>
    </p:spTree>
    <p:extLst>
      <p:ext uri="{BB962C8B-B14F-4D97-AF65-F5344CB8AC3E}">
        <p14:creationId xmlns:p14="http://schemas.microsoft.com/office/powerpoint/2010/main" val="4984928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x-none" smtClean="0"/>
              <a:t>انقر لتحرير نمط العنوان الرئيسي</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x-none" smtClean="0"/>
              <a:t>انقر لتحرير نمط العنوان الثانوي الرئيسي</a:t>
            </a:r>
            <a:endParaRPr lang="en-US" dirty="0"/>
          </a:p>
        </p:txBody>
      </p:sp>
      <p:sp>
        <p:nvSpPr>
          <p:cNvPr id="4" name="Date Placeholder 3"/>
          <p:cNvSpPr>
            <a:spLocks noGrp="1"/>
          </p:cNvSpPr>
          <p:nvPr>
            <p:ph type="dt" sz="half" idx="10"/>
          </p:nvPr>
        </p:nvSpPr>
        <p:spPr/>
        <p:txBody>
          <a:bodyPr/>
          <a:lstStyle/>
          <a:p>
            <a:fld id="{0EAB0777-4C60-462E-A92C-CDAFD498799C}" type="datetimeFigureOut">
              <a:rPr lang="en-US" smtClean="0"/>
              <a:t>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انقر لتحرير نمط العنوان الرئيسي</a:t>
            </a:r>
            <a:endParaRPr lang="en-US"/>
          </a:p>
        </p:txBody>
      </p:sp>
      <p:sp>
        <p:nvSpPr>
          <p:cNvPr id="3" name="Vertical Text Placeholder 2"/>
          <p:cNvSpPr>
            <a:spLocks noGrp="1"/>
          </p:cNvSpPr>
          <p:nvPr>
            <p:ph type="body" orient="vert" idx="1"/>
          </p:nvPr>
        </p:nvSpPr>
        <p:spPr/>
        <p:txBody>
          <a:bodyPr vert="eaVert"/>
          <a:lstStyle/>
          <a:p>
            <a:pPr lvl="0"/>
            <a:r>
              <a:rPr lang="x-none" smtClean="0"/>
              <a:t>انقر لتحرير أنماط النص الرئيسي</a:t>
            </a:r>
          </a:p>
          <a:p>
            <a:pPr lvl="1"/>
            <a:r>
              <a:rPr lang="x-none" smtClean="0"/>
              <a:t>المستوى الثاني</a:t>
            </a:r>
          </a:p>
          <a:p>
            <a:pPr lvl="2"/>
            <a:r>
              <a:rPr lang="x-none" smtClean="0"/>
              <a:t>المستوى الثالث</a:t>
            </a:r>
          </a:p>
          <a:p>
            <a:pPr lvl="3"/>
            <a:r>
              <a:rPr lang="x-none" smtClean="0"/>
              <a:t>المستوى الرابع</a:t>
            </a:r>
          </a:p>
          <a:p>
            <a:pPr lvl="4"/>
            <a:r>
              <a:rPr lang="x-none" smtClean="0"/>
              <a:t>المستوى الخامس</a:t>
            </a:r>
            <a:endParaRPr lang="en-US"/>
          </a:p>
        </p:txBody>
      </p:sp>
      <p:sp>
        <p:nvSpPr>
          <p:cNvPr id="4" name="Date Placeholder 3"/>
          <p:cNvSpPr>
            <a:spLocks noGrp="1"/>
          </p:cNvSpPr>
          <p:nvPr>
            <p:ph type="dt" sz="half" idx="10"/>
          </p:nvPr>
        </p:nvSpPr>
        <p:spPr/>
        <p:txBody>
          <a:bodyPr/>
          <a:lstStyle/>
          <a:p>
            <a:fld id="{0EAB0777-4C60-462E-A92C-CDAFD498799C}" type="datetimeFigureOut">
              <a:rPr lang="en-US" smtClean="0"/>
              <a:t>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x-none" smtClean="0"/>
              <a:t>انقر لتحرير نمط العنوان الرئيسي</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x-none" smtClean="0"/>
              <a:t>انقر لتحرير أنماط النص الرئيسي</a:t>
            </a:r>
          </a:p>
          <a:p>
            <a:pPr lvl="1"/>
            <a:r>
              <a:rPr lang="x-none" smtClean="0"/>
              <a:t>المستوى الثاني</a:t>
            </a:r>
          </a:p>
          <a:p>
            <a:pPr lvl="2"/>
            <a:r>
              <a:rPr lang="x-none" smtClean="0"/>
              <a:t>المستوى الثالث</a:t>
            </a:r>
          </a:p>
          <a:p>
            <a:pPr lvl="3"/>
            <a:r>
              <a:rPr lang="x-none" smtClean="0"/>
              <a:t>المستوى الرابع</a:t>
            </a:r>
          </a:p>
          <a:p>
            <a:pPr lvl="4"/>
            <a:r>
              <a:rPr lang="x-none" smtClean="0"/>
              <a:t>المستوى الخامس</a:t>
            </a:r>
            <a:endParaRPr lang="en-US"/>
          </a:p>
        </p:txBody>
      </p:sp>
      <p:sp>
        <p:nvSpPr>
          <p:cNvPr id="4" name="Date Placeholder 3"/>
          <p:cNvSpPr>
            <a:spLocks noGrp="1"/>
          </p:cNvSpPr>
          <p:nvPr>
            <p:ph type="dt" sz="half" idx="10"/>
          </p:nvPr>
        </p:nvSpPr>
        <p:spPr/>
        <p:txBody>
          <a:bodyPr/>
          <a:lstStyle/>
          <a:p>
            <a:fld id="{0EAB0777-4C60-462E-A92C-CDAFD498799C}" type="datetimeFigureOut">
              <a:rPr lang="en-US" smtClean="0"/>
              <a:t>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انقر لتحرير نمط العنوان الرئيسي</a:t>
            </a:r>
            <a:endParaRPr lang="en-US"/>
          </a:p>
        </p:txBody>
      </p:sp>
      <p:sp>
        <p:nvSpPr>
          <p:cNvPr id="3" name="Content Placeholder 2"/>
          <p:cNvSpPr>
            <a:spLocks noGrp="1"/>
          </p:cNvSpPr>
          <p:nvPr>
            <p:ph idx="1"/>
          </p:nvPr>
        </p:nvSpPr>
        <p:spPr/>
        <p:txBody>
          <a:bodyPr/>
          <a:lstStyle/>
          <a:p>
            <a:pPr lvl="0"/>
            <a:r>
              <a:rPr lang="x-none" smtClean="0"/>
              <a:t>انقر لتحرير أنماط النص الرئيسي</a:t>
            </a:r>
          </a:p>
          <a:p>
            <a:pPr lvl="1"/>
            <a:r>
              <a:rPr lang="x-none" smtClean="0"/>
              <a:t>المستوى الثاني</a:t>
            </a:r>
          </a:p>
          <a:p>
            <a:pPr lvl="2"/>
            <a:r>
              <a:rPr lang="x-none" smtClean="0"/>
              <a:t>المستوى الثالث</a:t>
            </a:r>
          </a:p>
          <a:p>
            <a:pPr lvl="3"/>
            <a:r>
              <a:rPr lang="x-none" smtClean="0"/>
              <a:t>المستوى الرابع</a:t>
            </a:r>
          </a:p>
          <a:p>
            <a:pPr lvl="4"/>
            <a:r>
              <a:rPr lang="x-none" smtClean="0"/>
              <a:t>المستوى الخامس</a:t>
            </a:r>
            <a:endParaRPr lang="en-US"/>
          </a:p>
        </p:txBody>
      </p:sp>
      <p:sp>
        <p:nvSpPr>
          <p:cNvPr id="4" name="Date Placeholder 3"/>
          <p:cNvSpPr>
            <a:spLocks noGrp="1"/>
          </p:cNvSpPr>
          <p:nvPr>
            <p:ph type="dt" sz="half" idx="10"/>
          </p:nvPr>
        </p:nvSpPr>
        <p:spPr/>
        <p:txBody>
          <a:bodyPr/>
          <a:lstStyle/>
          <a:p>
            <a:fld id="{0EAB0777-4C60-462E-A92C-CDAFD498799C}" type="datetimeFigureOut">
              <a:rPr lang="en-US" smtClean="0"/>
              <a:t>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x-none" smtClean="0"/>
              <a:t>انقر لتحرير نمط العنوان الرئيسي</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x-none" smtClean="0"/>
              <a:t>انقر لتحرير أنماط النص الرئيسي</a:t>
            </a:r>
          </a:p>
        </p:txBody>
      </p:sp>
      <p:sp>
        <p:nvSpPr>
          <p:cNvPr id="4" name="Date Placeholder 3"/>
          <p:cNvSpPr>
            <a:spLocks noGrp="1"/>
          </p:cNvSpPr>
          <p:nvPr>
            <p:ph type="dt" sz="half" idx="10"/>
          </p:nvPr>
        </p:nvSpPr>
        <p:spPr/>
        <p:txBody>
          <a:bodyPr/>
          <a:lstStyle/>
          <a:p>
            <a:fld id="{0EAB0777-4C60-462E-A92C-CDAFD498799C}" type="datetimeFigureOut">
              <a:rPr lang="en-US" smtClean="0"/>
              <a:t>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انقر لتحرير نمط العنوان الرئيسي</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smtClean="0"/>
              <a:t>انقر لتحرير أنماط النص الرئيسي</a:t>
            </a:r>
          </a:p>
          <a:p>
            <a:pPr lvl="1"/>
            <a:r>
              <a:rPr lang="x-none" smtClean="0"/>
              <a:t>المستوى الثاني</a:t>
            </a:r>
          </a:p>
          <a:p>
            <a:pPr lvl="2"/>
            <a:r>
              <a:rPr lang="x-none" smtClean="0"/>
              <a:t>المستوى الثالث</a:t>
            </a:r>
          </a:p>
          <a:p>
            <a:pPr lvl="3"/>
            <a:r>
              <a:rPr lang="x-none" smtClean="0"/>
              <a:t>المستوى الرابع</a:t>
            </a:r>
          </a:p>
          <a:p>
            <a:pPr lvl="4"/>
            <a:r>
              <a:rPr lang="x-none" smtClean="0"/>
              <a:t>المستوى الخامس</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smtClean="0"/>
              <a:t>انقر لتحرير أنماط النص الرئيسي</a:t>
            </a:r>
          </a:p>
          <a:p>
            <a:pPr lvl="1"/>
            <a:r>
              <a:rPr lang="x-none" smtClean="0"/>
              <a:t>المستوى الثاني</a:t>
            </a:r>
          </a:p>
          <a:p>
            <a:pPr lvl="2"/>
            <a:r>
              <a:rPr lang="x-none" smtClean="0"/>
              <a:t>المستوى الثالث</a:t>
            </a:r>
          </a:p>
          <a:p>
            <a:pPr lvl="3"/>
            <a:r>
              <a:rPr lang="x-none" smtClean="0"/>
              <a:t>المستوى الرابع</a:t>
            </a:r>
          </a:p>
          <a:p>
            <a:pPr lvl="4"/>
            <a:r>
              <a:rPr lang="x-none" smtClean="0"/>
              <a:t>المستوى الخامس</a:t>
            </a:r>
            <a:endParaRPr lang="en-US" dirty="0"/>
          </a:p>
        </p:txBody>
      </p:sp>
      <p:sp>
        <p:nvSpPr>
          <p:cNvPr id="5" name="Date Placeholder 4"/>
          <p:cNvSpPr>
            <a:spLocks noGrp="1"/>
          </p:cNvSpPr>
          <p:nvPr>
            <p:ph type="dt" sz="half" idx="10"/>
          </p:nvPr>
        </p:nvSpPr>
        <p:spPr/>
        <p:txBody>
          <a:bodyPr/>
          <a:lstStyle/>
          <a:p>
            <a:fld id="{0EAB0777-4C60-462E-A92C-CDAFD498799C}" type="datetimeFigureOut">
              <a:rPr lang="en-US" smtClean="0"/>
              <a:t>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x-none" smtClean="0"/>
              <a:t>انقر لتحرير نمط العنوان الرئيسي</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smtClean="0"/>
              <a:t>انقر لتحرير أنماط النص الرئيسي</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x-none" smtClean="0"/>
              <a:t>انقر لتحرير أنماط النص الرئيسي</a:t>
            </a:r>
          </a:p>
          <a:p>
            <a:pPr lvl="1"/>
            <a:r>
              <a:rPr lang="x-none" smtClean="0"/>
              <a:t>المستوى الثاني</a:t>
            </a:r>
          </a:p>
          <a:p>
            <a:pPr lvl="2"/>
            <a:r>
              <a:rPr lang="x-none" smtClean="0"/>
              <a:t>المستوى الثالث</a:t>
            </a:r>
          </a:p>
          <a:p>
            <a:pPr lvl="3"/>
            <a:r>
              <a:rPr lang="x-none" smtClean="0"/>
              <a:t>المستوى الرابع</a:t>
            </a:r>
          </a:p>
          <a:p>
            <a:pPr lvl="4"/>
            <a:r>
              <a:rPr lang="x-none" smtClean="0"/>
              <a:t>المستوى الخامس</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smtClean="0"/>
              <a:t>انقر لتحرير أنماط النص الرئيسي</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x-none" smtClean="0"/>
              <a:t>انقر لتحرير أنماط النص الرئيسي</a:t>
            </a:r>
          </a:p>
          <a:p>
            <a:pPr lvl="1"/>
            <a:r>
              <a:rPr lang="x-none" smtClean="0"/>
              <a:t>المستوى الثاني</a:t>
            </a:r>
          </a:p>
          <a:p>
            <a:pPr lvl="2"/>
            <a:r>
              <a:rPr lang="x-none" smtClean="0"/>
              <a:t>المستوى الثالث</a:t>
            </a:r>
          </a:p>
          <a:p>
            <a:pPr lvl="3"/>
            <a:r>
              <a:rPr lang="x-none" smtClean="0"/>
              <a:t>المستوى الرابع</a:t>
            </a:r>
          </a:p>
          <a:p>
            <a:pPr lvl="4"/>
            <a:r>
              <a:rPr lang="x-none" smtClean="0"/>
              <a:t>المستوى الخامس</a:t>
            </a:r>
            <a:endParaRPr lang="en-US"/>
          </a:p>
        </p:txBody>
      </p:sp>
      <p:sp>
        <p:nvSpPr>
          <p:cNvPr id="7" name="Date Placeholder 6"/>
          <p:cNvSpPr>
            <a:spLocks noGrp="1"/>
          </p:cNvSpPr>
          <p:nvPr>
            <p:ph type="dt" sz="half" idx="10"/>
          </p:nvPr>
        </p:nvSpPr>
        <p:spPr/>
        <p:txBody>
          <a:bodyPr/>
          <a:lstStyle/>
          <a:p>
            <a:fld id="{0EAB0777-4C60-462E-A92C-CDAFD498799C}" type="datetimeFigureOut">
              <a:rPr lang="en-US" smtClean="0"/>
              <a:t>12/20/17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انقر لتحرير نمط العنوان الرئيسي</a:t>
            </a:r>
            <a:endParaRPr lang="en-US"/>
          </a:p>
        </p:txBody>
      </p:sp>
      <p:sp>
        <p:nvSpPr>
          <p:cNvPr id="3" name="Date Placeholder 2"/>
          <p:cNvSpPr>
            <a:spLocks noGrp="1"/>
          </p:cNvSpPr>
          <p:nvPr>
            <p:ph type="dt" sz="half" idx="10"/>
          </p:nvPr>
        </p:nvSpPr>
        <p:spPr/>
        <p:txBody>
          <a:bodyPr/>
          <a:lstStyle/>
          <a:p>
            <a:fld id="{0EAB0777-4C60-462E-A92C-CDAFD498799C}" type="datetimeFigureOut">
              <a:rPr lang="en-US" smtClean="0"/>
              <a:t>12/20/17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AB0777-4C60-462E-A92C-CDAFD498799C}" type="datetimeFigureOut">
              <a:rPr lang="en-US" smtClean="0"/>
              <a:t>12/20/17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x-none" smtClean="0"/>
              <a:t>انقر لتحرير نمط العنوان الرئيسي</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smtClean="0"/>
              <a:t>انقر لتحرير أنماط النص الرئيسي</a:t>
            </a:r>
          </a:p>
        </p:txBody>
      </p:sp>
      <p:sp>
        <p:nvSpPr>
          <p:cNvPr id="5" name="Date Placeholder 4"/>
          <p:cNvSpPr>
            <a:spLocks noGrp="1"/>
          </p:cNvSpPr>
          <p:nvPr>
            <p:ph type="dt" sz="half" idx="10"/>
          </p:nvPr>
        </p:nvSpPr>
        <p:spPr/>
        <p:txBody>
          <a:bodyPr/>
          <a:lstStyle/>
          <a:p>
            <a:fld id="{0EAB0777-4C60-462E-A92C-CDAFD498799C}" type="datetimeFigureOut">
              <a:rPr lang="en-US" smtClean="0"/>
              <a:t>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DE6EB8-52AB-45EA-A660-3E1EBFA72987}" type="slidenum">
              <a:rPr lang="en-US" smtClean="0"/>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x-none" smtClean="0"/>
              <a:t>انقر لتحرير أنماط النص الرئيسي</a:t>
            </a:r>
          </a:p>
          <a:p>
            <a:pPr lvl="1"/>
            <a:r>
              <a:rPr lang="x-none" smtClean="0"/>
              <a:t>المستوى الثاني</a:t>
            </a:r>
          </a:p>
          <a:p>
            <a:pPr lvl="2"/>
            <a:r>
              <a:rPr lang="x-none" smtClean="0"/>
              <a:t>المستوى الثالث</a:t>
            </a:r>
          </a:p>
          <a:p>
            <a:pPr lvl="3"/>
            <a:r>
              <a:rPr lang="x-none" smtClean="0"/>
              <a:t>المستوى الرابع</a:t>
            </a:r>
          </a:p>
          <a:p>
            <a:pPr lvl="4"/>
            <a:r>
              <a:rPr lang="x-none" smtClean="0"/>
              <a:t>المستوى الخامس</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x-none" smtClean="0"/>
              <a:t>انقر لتحرير نمط العنوان الرئيسي</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x-none" smtClean="0"/>
              <a:t>انقر فوق الأيقونة لإضافة صورة</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smtClean="0"/>
              <a:t>انقر لتحرير أنماط النص الرئيسي</a:t>
            </a:r>
          </a:p>
        </p:txBody>
      </p:sp>
      <p:sp>
        <p:nvSpPr>
          <p:cNvPr id="8" name="Date Placeholder 7"/>
          <p:cNvSpPr>
            <a:spLocks noGrp="1"/>
          </p:cNvSpPr>
          <p:nvPr>
            <p:ph type="dt" sz="half" idx="10"/>
          </p:nvPr>
        </p:nvSpPr>
        <p:spPr/>
        <p:txBody>
          <a:bodyPr/>
          <a:lstStyle/>
          <a:p>
            <a:fld id="{0EAB0777-4C60-462E-A92C-CDAFD498799C}" type="datetimeFigureOut">
              <a:rPr lang="en-US" smtClean="0"/>
              <a:t>12/20/17</a:t>
            </a:fld>
            <a:endParaRPr lang="en-US"/>
          </a:p>
        </p:txBody>
      </p:sp>
      <p:sp>
        <p:nvSpPr>
          <p:cNvPr id="9" name="Slide Number Placeholder 8"/>
          <p:cNvSpPr>
            <a:spLocks noGrp="1"/>
          </p:cNvSpPr>
          <p:nvPr>
            <p:ph type="sldNum" sz="quarter" idx="11"/>
          </p:nvPr>
        </p:nvSpPr>
        <p:spPr/>
        <p:txBody>
          <a:bodyPr/>
          <a:lstStyle/>
          <a:p>
            <a:fld id="{59DE6EB8-52AB-45EA-A660-3E1EBFA72987}" type="slidenum">
              <a:rPr lang="en-US" smtClean="0"/>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x-none" smtClean="0"/>
              <a:t>انقر لتحرير نمط العنوان الرئيسي</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x-none" smtClean="0"/>
              <a:t>انقر لتحرير أنماط النص الرئيسي</a:t>
            </a:r>
          </a:p>
          <a:p>
            <a:pPr lvl="1"/>
            <a:r>
              <a:rPr lang="x-none" smtClean="0"/>
              <a:t>المستوى الثاني</a:t>
            </a:r>
          </a:p>
          <a:p>
            <a:pPr lvl="2"/>
            <a:r>
              <a:rPr lang="x-none" smtClean="0"/>
              <a:t>المستوى الثالث</a:t>
            </a:r>
          </a:p>
          <a:p>
            <a:pPr lvl="3"/>
            <a:r>
              <a:rPr lang="x-none" smtClean="0"/>
              <a:t>المستوى الرابع</a:t>
            </a:r>
          </a:p>
          <a:p>
            <a:pPr lvl="4"/>
            <a:r>
              <a:rPr lang="x-none" smtClean="0"/>
              <a:t>المستوى الخامس</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59DE6EB8-52AB-45EA-A660-3E1EBFA72987}" type="slidenum">
              <a:rPr lang="en-US" smtClean="0"/>
              <a:t>‹#›</a:t>
            </a:fld>
            <a:endParaRPr lang="en-US"/>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US"/>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0EAB0777-4C60-462E-A92C-CDAFD498799C}" type="datetimeFigureOut">
              <a:rPr lang="en-US" smtClean="0"/>
              <a:t>12/20/17</a:t>
            </a:fld>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werathah.com/down/" TargetMode="External"/><Relationship Id="rId3" Type="http://schemas.openxmlformats.org/officeDocument/2006/relationships/hyperlink" Target="http://www.werathah.com/down/welcome/down-syndrome-support-group/" TargetMode="Externa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5.png"/><Relationship Id="rId1" Type="http://schemas.microsoft.com/office/2007/relationships/media" Target="../media/media1.mp4"/><Relationship Id="rId2" Type="http://schemas.openxmlformats.org/officeDocument/2006/relationships/video" Target="../media/media1.mp4"/></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r>
              <a:rPr lang="x-none" dirty="0" smtClean="0"/>
              <a:t> </a:t>
            </a:r>
            <a:endParaRPr lang="en-US" dirty="0"/>
          </a:p>
        </p:txBody>
      </p:sp>
      <p:sp>
        <p:nvSpPr>
          <p:cNvPr id="3" name="عنوان فرعي 2"/>
          <p:cNvSpPr>
            <a:spLocks noGrp="1"/>
          </p:cNvSpPr>
          <p:nvPr>
            <p:ph type="subTitle" idx="1"/>
          </p:nvPr>
        </p:nvSpPr>
        <p:spPr/>
        <p:txBody>
          <a:bodyPr/>
          <a:lstStyle/>
          <a:p>
            <a:r>
              <a:rPr lang="x-none" dirty="0" smtClean="0"/>
              <a:t> </a:t>
            </a:r>
            <a:endParaRPr lang="en-US" dirty="0"/>
          </a:p>
        </p:txBody>
      </p:sp>
      <p:pic>
        <p:nvPicPr>
          <p:cNvPr id="1026" name="Picture 2" descr="https://www.enabbaladi.net/wp-content/uploads/2015/10/%D9%85%D8%AA%D9%84%D8%A7%D8%B2%D9%85%D8%A9-%D8%AF%D8%A7%D9%88%D9%8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9" y="0"/>
            <a:ext cx="916897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مستطيل 3"/>
          <p:cNvSpPr/>
          <p:nvPr/>
        </p:nvSpPr>
        <p:spPr>
          <a:xfrm>
            <a:off x="4067944" y="620688"/>
            <a:ext cx="5434374" cy="1446550"/>
          </a:xfrm>
          <a:prstGeom prst="rect">
            <a:avLst/>
          </a:prstGeom>
          <a:noFill/>
        </p:spPr>
        <p:txBody>
          <a:bodyPr wrap="square" lIns="91440" tIns="45720" rIns="91440" bIns="45720">
            <a:spAutoFit/>
          </a:bodyPr>
          <a:lstStyle/>
          <a:p>
            <a:pPr algn="ctr"/>
            <a:r>
              <a:rPr lang="x-none" sz="8800" b="1"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Akhbar MT" pitchFamily="2" charset="-78"/>
              </a:rPr>
              <a:t>متلازمة </a:t>
            </a:r>
            <a:r>
              <a:rPr lang="x-none" sz="8800" b="1"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abic Typesetting" panose="03020402040406030203" pitchFamily="66" charset="-78"/>
                <a:cs typeface="Akhbar MT" pitchFamily="2" charset="-78"/>
              </a:rPr>
              <a:t>داون</a:t>
            </a:r>
            <a:endParaRPr lang="x-none" sz="8800" b="1"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abic Typesetting" panose="03020402040406030203" pitchFamily="66" charset="-78"/>
              <a:cs typeface="Akhbar MT" pitchFamily="2" charset="-78"/>
            </a:endParaRPr>
          </a:p>
        </p:txBody>
      </p:sp>
      <p:sp>
        <p:nvSpPr>
          <p:cNvPr id="5" name="مربع نص 4"/>
          <p:cNvSpPr txBox="1"/>
          <p:nvPr/>
        </p:nvSpPr>
        <p:spPr>
          <a:xfrm>
            <a:off x="4427984" y="2280991"/>
            <a:ext cx="4536504" cy="3108543"/>
          </a:xfrm>
          <a:prstGeom prst="rect">
            <a:avLst/>
          </a:prstGeom>
          <a:noFill/>
        </p:spPr>
        <p:txBody>
          <a:bodyPr wrap="square" rtlCol="1">
            <a:spAutoFit/>
          </a:bodyPr>
          <a:lstStyle/>
          <a:p>
            <a:pPr algn="ctr"/>
            <a:r>
              <a:rPr lang="x-none" sz="2800" b="1" dirty="0" smtClean="0">
                <a:solidFill>
                  <a:schemeClr val="bg2">
                    <a:lumMod val="20000"/>
                    <a:lumOff val="80000"/>
                  </a:schemeClr>
                </a:solidFill>
              </a:rPr>
              <a:t>الطالبات/</a:t>
            </a:r>
            <a:r>
              <a:rPr lang="x-none" sz="2800" dirty="0" smtClean="0">
                <a:solidFill>
                  <a:schemeClr val="bg2">
                    <a:lumMod val="20000"/>
                    <a:lumOff val="80000"/>
                  </a:schemeClr>
                </a:solidFill>
              </a:rPr>
              <a:t> </a:t>
            </a:r>
          </a:p>
          <a:p>
            <a:pPr algn="ctr"/>
            <a:r>
              <a:rPr lang="x-none" sz="2800" dirty="0" smtClean="0">
                <a:solidFill>
                  <a:schemeClr val="bg2">
                    <a:lumMod val="20000"/>
                    <a:lumOff val="80000"/>
                  </a:schemeClr>
                </a:solidFill>
              </a:rPr>
              <a:t>434925152</a:t>
            </a:r>
            <a:r>
              <a:rPr lang="en-US" sz="2800" dirty="0" smtClean="0">
                <a:solidFill>
                  <a:schemeClr val="bg2">
                    <a:lumMod val="20000"/>
                    <a:lumOff val="80000"/>
                  </a:schemeClr>
                </a:solidFill>
              </a:rPr>
              <a:t> </a:t>
            </a:r>
            <a:r>
              <a:rPr lang="x-none" sz="2800" dirty="0" err="1" smtClean="0">
                <a:solidFill>
                  <a:schemeClr val="bg2">
                    <a:lumMod val="20000"/>
                    <a:lumOff val="80000"/>
                  </a:schemeClr>
                </a:solidFill>
              </a:rPr>
              <a:t>عاليه</a:t>
            </a:r>
            <a:r>
              <a:rPr lang="x-none" sz="2800" dirty="0" smtClean="0">
                <a:solidFill>
                  <a:schemeClr val="bg2">
                    <a:lumMod val="20000"/>
                    <a:lumOff val="80000"/>
                  </a:schemeClr>
                </a:solidFill>
              </a:rPr>
              <a:t> الشهراني - </a:t>
            </a:r>
          </a:p>
          <a:p>
            <a:pPr algn="ctr"/>
            <a:r>
              <a:rPr lang="x-none" sz="2800" dirty="0" smtClean="0">
                <a:solidFill>
                  <a:schemeClr val="bg2">
                    <a:lumMod val="20000"/>
                    <a:lumOff val="80000"/>
                  </a:schemeClr>
                </a:solidFill>
              </a:rPr>
              <a:t>روابي المطيري – 436203610</a:t>
            </a:r>
          </a:p>
          <a:p>
            <a:pPr algn="ctr"/>
            <a:r>
              <a:rPr lang="en-US" sz="2800" dirty="0" smtClean="0">
                <a:solidFill>
                  <a:schemeClr val="bg2">
                    <a:lumMod val="20000"/>
                    <a:lumOff val="80000"/>
                  </a:schemeClr>
                </a:solidFill>
              </a:rPr>
              <a:t>  </a:t>
            </a:r>
            <a:r>
              <a:rPr lang="x-none" sz="2800" dirty="0" smtClean="0">
                <a:solidFill>
                  <a:schemeClr val="bg2">
                    <a:lumMod val="20000"/>
                    <a:lumOff val="80000"/>
                  </a:schemeClr>
                </a:solidFill>
              </a:rPr>
              <a:t> 436201061</a:t>
            </a:r>
            <a:r>
              <a:rPr lang="en-US" sz="2800" dirty="0" smtClean="0">
                <a:solidFill>
                  <a:schemeClr val="bg2">
                    <a:lumMod val="20000"/>
                    <a:lumOff val="80000"/>
                  </a:schemeClr>
                </a:solidFill>
              </a:rPr>
              <a:t> </a:t>
            </a:r>
            <a:r>
              <a:rPr lang="x-none" sz="2800" dirty="0" smtClean="0">
                <a:solidFill>
                  <a:schemeClr val="bg2">
                    <a:lumMod val="20000"/>
                    <a:lumOff val="80000"/>
                  </a:schemeClr>
                </a:solidFill>
              </a:rPr>
              <a:t>المها الأحمري –</a:t>
            </a:r>
          </a:p>
          <a:p>
            <a:pPr algn="ctr"/>
            <a:r>
              <a:rPr lang="en-US" sz="2800" dirty="0" smtClean="0">
                <a:solidFill>
                  <a:schemeClr val="bg2">
                    <a:lumMod val="20000"/>
                    <a:lumOff val="80000"/>
                  </a:schemeClr>
                </a:solidFill>
              </a:rPr>
              <a:t> </a:t>
            </a:r>
            <a:r>
              <a:rPr lang="x-none" sz="2800" dirty="0" smtClean="0">
                <a:solidFill>
                  <a:schemeClr val="bg2">
                    <a:lumMod val="20000"/>
                    <a:lumOff val="80000"/>
                  </a:schemeClr>
                </a:solidFill>
              </a:rPr>
              <a:t> </a:t>
            </a:r>
            <a:r>
              <a:rPr lang="en-US" sz="2800" dirty="0" smtClean="0">
                <a:solidFill>
                  <a:schemeClr val="bg2">
                    <a:lumMod val="20000"/>
                    <a:lumOff val="80000"/>
                  </a:schemeClr>
                </a:solidFill>
              </a:rPr>
              <a:t> </a:t>
            </a:r>
            <a:r>
              <a:rPr lang="x-none" sz="2800" dirty="0" smtClean="0">
                <a:solidFill>
                  <a:schemeClr val="bg2">
                    <a:lumMod val="20000"/>
                    <a:lumOff val="80000"/>
                  </a:schemeClr>
                </a:solidFill>
              </a:rPr>
              <a:t>  انفال </a:t>
            </a:r>
            <a:r>
              <a:rPr lang="x-none" sz="2800" dirty="0" err="1" smtClean="0">
                <a:solidFill>
                  <a:schemeClr val="bg2">
                    <a:lumMod val="20000"/>
                    <a:lumOff val="80000"/>
                  </a:schemeClr>
                </a:solidFill>
              </a:rPr>
              <a:t>الجميعه</a:t>
            </a:r>
            <a:r>
              <a:rPr lang="x-none" sz="2800" dirty="0" smtClean="0">
                <a:solidFill>
                  <a:schemeClr val="bg2">
                    <a:lumMod val="20000"/>
                    <a:lumOff val="80000"/>
                  </a:schemeClr>
                </a:solidFill>
              </a:rPr>
              <a:t> – 436200351</a:t>
            </a:r>
            <a:endParaRPr lang="en-US" sz="2800" dirty="0" smtClean="0">
              <a:solidFill>
                <a:schemeClr val="bg2">
                  <a:lumMod val="20000"/>
                  <a:lumOff val="80000"/>
                </a:schemeClr>
              </a:solidFill>
            </a:endParaRPr>
          </a:p>
          <a:p>
            <a:pPr algn="ctr"/>
            <a:r>
              <a:rPr lang="x-none" sz="2800" b="1" dirty="0" smtClean="0">
                <a:solidFill>
                  <a:schemeClr val="bg2">
                    <a:lumMod val="20000"/>
                    <a:lumOff val="80000"/>
                  </a:schemeClr>
                </a:solidFill>
              </a:rPr>
              <a:t>إشراف </a:t>
            </a:r>
            <a:r>
              <a:rPr lang="x-none" sz="2800" b="1" dirty="0" err="1" smtClean="0">
                <a:solidFill>
                  <a:schemeClr val="bg2">
                    <a:lumMod val="20000"/>
                    <a:lumOff val="80000"/>
                  </a:schemeClr>
                </a:solidFill>
              </a:rPr>
              <a:t>الأستاذه</a:t>
            </a:r>
            <a:r>
              <a:rPr lang="x-none" sz="2800" b="1" dirty="0" smtClean="0">
                <a:solidFill>
                  <a:schemeClr val="bg2">
                    <a:lumMod val="20000"/>
                    <a:lumOff val="80000"/>
                  </a:schemeClr>
                </a:solidFill>
              </a:rPr>
              <a:t> /</a:t>
            </a:r>
          </a:p>
          <a:p>
            <a:pPr algn="ctr"/>
            <a:r>
              <a:rPr lang="x-none" sz="2800" dirty="0" smtClean="0">
                <a:solidFill>
                  <a:schemeClr val="bg2">
                    <a:lumMod val="20000"/>
                    <a:lumOff val="80000"/>
                  </a:schemeClr>
                </a:solidFill>
              </a:rPr>
              <a:t>لبنى شعث</a:t>
            </a:r>
            <a:endParaRPr lang="x-none" sz="2800" dirty="0">
              <a:solidFill>
                <a:schemeClr val="bg2">
                  <a:lumMod val="20000"/>
                  <a:lumOff val="80000"/>
                </a:schemeClr>
              </a:solidFill>
            </a:endParaRPr>
          </a:p>
        </p:txBody>
      </p:sp>
    </p:spTree>
    <p:extLst>
      <p:ext uri="{BB962C8B-B14F-4D97-AF65-F5344CB8AC3E}">
        <p14:creationId xmlns:p14="http://schemas.microsoft.com/office/powerpoint/2010/main" val="3089826940"/>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AE" dirty="0" smtClean="0"/>
              <a:t>برنامج إلكتروني :</a:t>
            </a:r>
            <a:endParaRPr lang="en-US" dirty="0"/>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868144" y="1412776"/>
            <a:ext cx="2581147" cy="188825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9872" y="1475656"/>
            <a:ext cx="2532478" cy="18305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568" y="1340604"/>
            <a:ext cx="2645894" cy="1953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مربع نص 3"/>
          <p:cNvSpPr txBox="1"/>
          <p:nvPr/>
        </p:nvSpPr>
        <p:spPr>
          <a:xfrm>
            <a:off x="3779912" y="3428999"/>
            <a:ext cx="2016224" cy="1200329"/>
          </a:xfrm>
          <a:prstGeom prst="rect">
            <a:avLst/>
          </a:prstGeom>
          <a:noFill/>
        </p:spPr>
        <p:txBody>
          <a:bodyPr wrap="square" rtlCol="0">
            <a:spAutoFit/>
          </a:bodyPr>
          <a:lstStyle/>
          <a:p>
            <a:pPr algn="ctr"/>
            <a:r>
              <a:rPr lang="ar-AE" sz="2400" b="1" dirty="0" smtClean="0">
                <a:effectLst>
                  <a:outerShdw blurRad="38100" dist="38100" dir="2700000" algn="tl">
                    <a:srgbClr val="000000">
                      <a:alpha val="43137"/>
                    </a:srgbClr>
                  </a:outerShdw>
                </a:effectLst>
              </a:rPr>
              <a:t>تعليم طفل داون ربط الكمية بالأرقام </a:t>
            </a:r>
            <a:endParaRPr lang="en-US" sz="2400" b="1" dirty="0">
              <a:effectLst>
                <a:outerShdw blurRad="38100" dist="38100" dir="2700000" algn="tl">
                  <a:srgbClr val="000000">
                    <a:alpha val="43137"/>
                  </a:srgbClr>
                </a:outerShdw>
              </a:effectLst>
            </a:endParaRPr>
          </a:p>
        </p:txBody>
      </p:sp>
      <p:sp>
        <p:nvSpPr>
          <p:cNvPr id="8" name="مربع نص 7"/>
          <p:cNvSpPr txBox="1"/>
          <p:nvPr/>
        </p:nvSpPr>
        <p:spPr>
          <a:xfrm>
            <a:off x="6308576" y="3581400"/>
            <a:ext cx="2016224" cy="830997"/>
          </a:xfrm>
          <a:prstGeom prst="rect">
            <a:avLst/>
          </a:prstGeom>
          <a:noFill/>
        </p:spPr>
        <p:txBody>
          <a:bodyPr wrap="square" rtlCol="0">
            <a:spAutoFit/>
          </a:bodyPr>
          <a:lstStyle/>
          <a:p>
            <a:pPr algn="ctr"/>
            <a:r>
              <a:rPr lang="ar-AE" sz="2400" b="1" dirty="0" smtClean="0">
                <a:effectLst>
                  <a:outerShdw blurRad="38100" dist="38100" dir="2700000" algn="tl">
                    <a:srgbClr val="000000">
                      <a:alpha val="43137"/>
                    </a:srgbClr>
                  </a:outerShdw>
                </a:effectLst>
              </a:rPr>
              <a:t>تعليم طفل داون مهارة عد الأرقام</a:t>
            </a:r>
            <a:endParaRPr lang="en-US" sz="2400" b="1" dirty="0">
              <a:effectLst>
                <a:outerShdw blurRad="38100" dist="38100" dir="2700000" algn="tl">
                  <a:srgbClr val="000000">
                    <a:alpha val="43137"/>
                  </a:srgbClr>
                </a:outerShdw>
              </a:effectLst>
            </a:endParaRPr>
          </a:p>
        </p:txBody>
      </p:sp>
      <p:sp>
        <p:nvSpPr>
          <p:cNvPr id="9" name="مربع نص 8"/>
          <p:cNvSpPr txBox="1"/>
          <p:nvPr/>
        </p:nvSpPr>
        <p:spPr>
          <a:xfrm>
            <a:off x="998403" y="3428998"/>
            <a:ext cx="2016224" cy="830997"/>
          </a:xfrm>
          <a:prstGeom prst="rect">
            <a:avLst/>
          </a:prstGeom>
          <a:noFill/>
        </p:spPr>
        <p:txBody>
          <a:bodyPr wrap="square" rtlCol="0">
            <a:spAutoFit/>
          </a:bodyPr>
          <a:lstStyle/>
          <a:p>
            <a:pPr algn="ctr"/>
            <a:r>
              <a:rPr lang="ar-AE" sz="2400" b="1" dirty="0" smtClean="0">
                <a:effectLst>
                  <a:outerShdw blurRad="38100" dist="38100" dir="2700000" algn="tl">
                    <a:srgbClr val="000000">
                      <a:alpha val="43137"/>
                    </a:srgbClr>
                  </a:outerShdw>
                </a:effectLst>
              </a:rPr>
              <a:t>تعليم طفل داون </a:t>
            </a:r>
          </a:p>
          <a:p>
            <a:pPr algn="ctr"/>
            <a:r>
              <a:rPr lang="ar-AE" sz="2400" b="1" dirty="0" smtClean="0">
                <a:effectLst>
                  <a:outerShdw blurRad="38100" dist="38100" dir="2700000" algn="tl">
                    <a:srgbClr val="000000">
                      <a:alpha val="43137"/>
                    </a:srgbClr>
                  </a:outerShdw>
                </a:effectLst>
              </a:rPr>
              <a:t> الأشكال المختلفة</a:t>
            </a:r>
            <a:endParaRPr lang="en-US" sz="24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8301733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AE" dirty="0" smtClean="0"/>
              <a:t>أحدث التكنولوجيا:</a:t>
            </a:r>
            <a:endParaRPr lang="en-US" dirty="0"/>
          </a:p>
        </p:txBody>
      </p:sp>
      <p:sp>
        <p:nvSpPr>
          <p:cNvPr id="3" name="عنصر نائب للمحتوى 2"/>
          <p:cNvSpPr>
            <a:spLocks noGrp="1"/>
          </p:cNvSpPr>
          <p:nvPr>
            <p:ph idx="1"/>
          </p:nvPr>
        </p:nvSpPr>
        <p:spPr/>
        <p:txBody>
          <a:bodyPr/>
          <a:lstStyle/>
          <a:p>
            <a:pPr marL="114300" indent="0">
              <a:buNone/>
            </a:pPr>
            <a:r>
              <a:rPr lang="ar-AE" dirty="0" smtClean="0"/>
              <a:t> </a:t>
            </a:r>
            <a:endParaRPr lang="en-US" dirty="0"/>
          </a:p>
        </p:txBody>
      </p:sp>
    </p:spTree>
    <p:extLst>
      <p:ext uri="{BB962C8B-B14F-4D97-AF65-F5344CB8AC3E}">
        <p14:creationId xmlns:p14="http://schemas.microsoft.com/office/powerpoint/2010/main" val="18440220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527970" y="-21913"/>
            <a:ext cx="7620000" cy="1143000"/>
          </a:xfrm>
        </p:spPr>
        <p:txBody>
          <a:bodyPr/>
          <a:lstStyle/>
          <a:p>
            <a:r>
              <a:rPr lang="x-none" dirty="0" smtClean="0"/>
              <a:t>  </a:t>
            </a:r>
            <a:endParaRPr lang="en-US" dirty="0"/>
          </a:p>
        </p:txBody>
      </p:sp>
      <p:sp>
        <p:nvSpPr>
          <p:cNvPr id="3" name="عنصر نائب للمحتوى 2"/>
          <p:cNvSpPr>
            <a:spLocks noGrp="1"/>
          </p:cNvSpPr>
          <p:nvPr>
            <p:ph idx="1"/>
          </p:nvPr>
        </p:nvSpPr>
        <p:spPr>
          <a:xfrm>
            <a:off x="-324544" y="1600200"/>
            <a:ext cx="8401744" cy="4800600"/>
          </a:xfrm>
        </p:spPr>
        <p:txBody>
          <a:bodyPr/>
          <a:lstStyle/>
          <a:p>
            <a:pPr marL="0" indent="0">
              <a:buNone/>
            </a:pPr>
            <a:r>
              <a:rPr lang="x-none" dirty="0" smtClean="0"/>
              <a:t> </a:t>
            </a:r>
            <a:endParaRPr lang="en-US" dirty="0"/>
          </a:p>
        </p:txBody>
      </p:sp>
      <p:pic>
        <p:nvPicPr>
          <p:cNvPr id="4" name="Picture 2" descr="https://www.enabbaladi.net/wp-content/uploads/2015/10/%D9%85%D8%AA%D9%84%D8%A7%D8%B2%D9%85%D8%A9-%D8%AF%D8%A7%D9%88%D9%8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4305347"/>
            <a:ext cx="3618837" cy="231605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5" name="مستطيل 4"/>
          <p:cNvSpPr/>
          <p:nvPr/>
        </p:nvSpPr>
        <p:spPr>
          <a:xfrm>
            <a:off x="3131840" y="404664"/>
            <a:ext cx="5048178"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x-none" sz="5400" b="1" dirty="0" smtClean="0">
                <a:ln w="11430"/>
                <a:solidFill>
                  <a:schemeClr val="bg2">
                    <a:lumMod val="50000"/>
                  </a:schemeClr>
                </a:solidFill>
                <a:effectLst>
                  <a:outerShdw blurRad="50800" dist="39000" dir="5460000" algn="tl">
                    <a:srgbClr val="000000">
                      <a:alpha val="38000"/>
                    </a:srgbClr>
                  </a:outerShdw>
                </a:effectLst>
              </a:rPr>
              <a:t>تعريف متلازمة داون:</a:t>
            </a:r>
            <a:endParaRPr lang="x-none" sz="5400" b="1" cap="none" spc="0" dirty="0">
              <a:ln w="11430"/>
              <a:solidFill>
                <a:schemeClr val="bg2">
                  <a:lumMod val="50000"/>
                </a:schemeClr>
              </a:solidFill>
              <a:effectLst>
                <a:outerShdw blurRad="50800" dist="39000" dir="5460000" algn="tl">
                  <a:srgbClr val="000000">
                    <a:alpha val="38000"/>
                  </a:srgbClr>
                </a:outerShdw>
              </a:effectLst>
            </a:endParaRPr>
          </a:p>
        </p:txBody>
      </p:sp>
      <p:sp>
        <p:nvSpPr>
          <p:cNvPr id="7" name="مستطيل 6"/>
          <p:cNvSpPr/>
          <p:nvPr/>
        </p:nvSpPr>
        <p:spPr>
          <a:xfrm>
            <a:off x="2699792" y="1196752"/>
            <a:ext cx="5772075" cy="4401205"/>
          </a:xfrm>
          <a:prstGeom prst="rect">
            <a:avLst/>
          </a:prstGeom>
          <a:noFill/>
        </p:spPr>
        <p:txBody>
          <a:bodyPr wrap="squar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x-none" sz="2800" b="1" spc="150" dirty="0" smtClean="0">
                <a:ln w="11430"/>
                <a:solidFill>
                  <a:schemeClr val="accent2">
                    <a:lumMod val="50000"/>
                  </a:schemeClr>
                </a:solidFill>
                <a:effectLst>
                  <a:outerShdw blurRad="25400" algn="tl" rotWithShape="0">
                    <a:srgbClr val="000000">
                      <a:alpha val="43000"/>
                    </a:srgbClr>
                  </a:outerShdw>
                </a:effectLst>
              </a:rPr>
              <a:t>متلازمة </a:t>
            </a:r>
            <a:r>
              <a:rPr lang="x-none" sz="2800" b="1" spc="150" dirty="0">
                <a:ln w="11430"/>
                <a:solidFill>
                  <a:schemeClr val="accent2">
                    <a:lumMod val="50000"/>
                  </a:schemeClr>
                </a:solidFill>
                <a:effectLst>
                  <a:outerShdw blurRad="25400" algn="tl" rotWithShape="0">
                    <a:srgbClr val="000000">
                      <a:alpha val="43000"/>
                    </a:srgbClr>
                  </a:outerShdw>
                </a:effectLst>
              </a:rPr>
              <a:t>داون هي اضطراب خلقي يحدث نتيجة وجود كروموسوم زائد في خلايا الجسم، وهو يتسبب في مستويات متفاوتة من الإعاقة العقلية والاختلالات الجسدية، ويوصى بمتابعة المصاب بها باستمرار حيث يكون أكثر عرضة للإصابة بعدّة أمراض، وتوفير </a:t>
            </a:r>
            <a:r>
              <a:rPr lang="x-none" sz="2800" b="1" spc="150" dirty="0" smtClean="0">
                <a:ln w="11430"/>
                <a:solidFill>
                  <a:schemeClr val="accent2">
                    <a:lumMod val="50000"/>
                  </a:schemeClr>
                </a:solidFill>
                <a:effectLst>
                  <a:outerShdw blurRad="25400" algn="tl" rotWithShape="0">
                    <a:srgbClr val="000000">
                      <a:alpha val="43000"/>
                    </a:srgbClr>
                  </a:outerShdw>
                </a:effectLst>
              </a:rPr>
              <a:t>جوّ أسري ومهني مناسب له </a:t>
            </a:r>
            <a:br>
              <a:rPr lang="x-none" sz="2800" b="1" spc="150" dirty="0" smtClean="0">
                <a:ln w="11430"/>
                <a:solidFill>
                  <a:schemeClr val="accent2">
                    <a:lumMod val="50000"/>
                  </a:schemeClr>
                </a:solidFill>
                <a:effectLst>
                  <a:outerShdw blurRad="25400" algn="tl" rotWithShape="0">
                    <a:srgbClr val="000000">
                      <a:alpha val="43000"/>
                    </a:srgbClr>
                  </a:outerShdw>
                </a:effectLst>
              </a:rPr>
            </a:br>
            <a:r>
              <a:rPr lang="x-none" sz="2800" b="1" spc="150" dirty="0" smtClean="0">
                <a:ln w="11430"/>
                <a:solidFill>
                  <a:srgbClr val="F8F8F8"/>
                </a:solidFill>
                <a:effectLst>
                  <a:outerShdw blurRad="25400" algn="tl" rotWithShape="0">
                    <a:srgbClr val="000000">
                      <a:alpha val="43000"/>
                    </a:srgbClr>
                  </a:outerShdw>
                </a:effectLst>
              </a:rPr>
              <a:t/>
            </a:r>
            <a:br>
              <a:rPr lang="x-none" sz="2800" b="1" spc="150" dirty="0" smtClean="0">
                <a:ln w="11430"/>
                <a:solidFill>
                  <a:srgbClr val="F8F8F8"/>
                </a:solidFill>
                <a:effectLst>
                  <a:outerShdw blurRad="25400" algn="tl" rotWithShape="0">
                    <a:srgbClr val="000000">
                      <a:alpha val="43000"/>
                    </a:srgbClr>
                  </a:outerShdw>
                </a:effectLst>
              </a:rPr>
            </a:br>
            <a:endParaRPr lang="x-none" sz="2800" b="1" spc="150" dirty="0">
              <a:ln w="11430"/>
              <a:solidFill>
                <a:srgbClr val="F8F8F8"/>
              </a:solidFill>
              <a:effectLst>
                <a:outerShdw blurRad="25400" algn="tl" rotWithShape="0">
                  <a:srgbClr val="000000">
                    <a:alpha val="43000"/>
                  </a:srgbClr>
                </a:outerShdw>
              </a:effectLst>
            </a:endParaRPr>
          </a:p>
        </p:txBody>
      </p:sp>
    </p:spTree>
    <p:extLst>
      <p:ext uri="{BB962C8B-B14F-4D97-AF65-F5344CB8AC3E}">
        <p14:creationId xmlns:p14="http://schemas.microsoft.com/office/powerpoint/2010/main" val="1530265355"/>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67544" y="18937"/>
            <a:ext cx="7620000" cy="1143000"/>
          </a:xfrm>
        </p:spPr>
        <p:txBody>
          <a:bodyPr/>
          <a:lstStyle/>
          <a:p>
            <a:pPr algn="r"/>
            <a:r>
              <a:rPr lang="x-none" dirty="0" smtClean="0"/>
              <a:t> </a:t>
            </a:r>
            <a:br>
              <a:rPr lang="x-none" dirty="0" smtClean="0"/>
            </a:br>
            <a:endParaRPr lang="en-US" dirty="0"/>
          </a:p>
        </p:txBody>
      </p:sp>
      <p:sp>
        <p:nvSpPr>
          <p:cNvPr id="3" name="عنصر نائب للمحتوى 2"/>
          <p:cNvSpPr>
            <a:spLocks noGrp="1"/>
          </p:cNvSpPr>
          <p:nvPr>
            <p:ph idx="1"/>
          </p:nvPr>
        </p:nvSpPr>
        <p:spPr>
          <a:xfrm>
            <a:off x="107504" y="1600200"/>
            <a:ext cx="8324489" cy="4800600"/>
          </a:xfrm>
        </p:spPr>
        <p:txBody>
          <a:bodyPr>
            <a:normAutofit/>
          </a:bodyPr>
          <a:lstStyle/>
          <a:p>
            <a:pPr marL="114300" indent="0" algn="r">
              <a:lnSpc>
                <a:spcPct val="150000"/>
              </a:lnSpc>
              <a:buNone/>
            </a:pPr>
            <a:r>
              <a:rPr lang="x-none" sz="2800" b="1" dirty="0" smtClean="0">
                <a:ln w="18000">
                  <a:solidFill>
                    <a:schemeClr val="accent2">
                      <a:satMod val="140000"/>
                    </a:schemeClr>
                  </a:solidFill>
                  <a:prstDash val="solid"/>
                  <a:miter lim="800000"/>
                </a:ln>
                <a:solidFill>
                  <a:schemeClr val="accent2">
                    <a:lumMod val="50000"/>
                  </a:schemeClr>
                </a:solidFill>
                <a:effectLst>
                  <a:outerShdw blurRad="25500" dist="23000" dir="7020000" algn="tl">
                    <a:srgbClr val="000000">
                      <a:alpha val="50000"/>
                    </a:srgbClr>
                  </a:outerShdw>
                </a:effectLst>
              </a:rPr>
              <a:t>نتائج الدراسة </a:t>
            </a:r>
          </a:p>
          <a:p>
            <a:pPr marL="114300" indent="0" algn="r">
              <a:lnSpc>
                <a:spcPct val="150000"/>
              </a:lnSpc>
              <a:buNone/>
            </a:pPr>
            <a:r>
              <a:rPr lang="x-none"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Pr>
              <a:t>-ووجد أن ٨٨ %من الأمھات یكتشفن إصابة طفلھن بمتلازمة داون بعد الولادة مباشرة ، وھذا یدل أن الصفات الجسمیة لذوي متلازمة داون تكون واضحة ًجدا بعد الولادة مباشرة </a:t>
            </a:r>
          </a:p>
          <a:p>
            <a:pPr marL="114300" indent="0" algn="r">
              <a:lnSpc>
                <a:spcPct val="150000"/>
              </a:lnSpc>
              <a:buNone/>
            </a:pPr>
            <a:r>
              <a:rPr lang="x-none"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Pr>
              <a:t>-كما عارض ٨٦ %من الأمھات تعرضھن لأشعة سینیة أثناء فترة الحمل، بینما ١٤ %من الأمھات مؤیدات وتعرضن لأشعة سینیة في الثلاث الأشھر الأولى من الحمل ، وھذا ما یجعلنا نشیر بأنه یعتبر تعرض الأم الحامل للأشعة السینیة وخاصة في الثلاث الأشھر الأولى من الحمل من العوامل </a:t>
            </a:r>
          </a:p>
          <a:p>
            <a:pPr marL="114300" indent="0" algn="r">
              <a:lnSpc>
                <a:spcPct val="150000"/>
              </a:lnSpc>
              <a:buNone/>
            </a:pPr>
            <a:r>
              <a:rPr lang="x-none"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Pr>
              <a:t>التى تسبب تلف الخلایا الدماغیة للجنین </a:t>
            </a:r>
          </a:p>
        </p:txBody>
      </p:sp>
      <p:sp>
        <p:nvSpPr>
          <p:cNvPr id="4" name="مستطيل 3"/>
          <p:cNvSpPr/>
          <p:nvPr/>
        </p:nvSpPr>
        <p:spPr>
          <a:xfrm>
            <a:off x="2051720" y="332656"/>
            <a:ext cx="6380272" cy="1169551"/>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x-none" sz="5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دراسة حديثة لمتلازمة داون</a:t>
            </a:r>
          </a:p>
          <a:p>
            <a:pPr algn="ctr"/>
            <a:r>
              <a:rPr lang="x-none" sz="1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دراسة مرجعية عن متلازمة داون</a:t>
            </a:r>
            <a:endParaRPr lang="x-none" sz="1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extLst>
      <p:ext uri="{BB962C8B-B14F-4D97-AF65-F5344CB8AC3E}">
        <p14:creationId xmlns:p14="http://schemas.microsoft.com/office/powerpoint/2010/main" val="2259536440"/>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x-none" dirty="0" smtClean="0"/>
              <a:t> </a:t>
            </a:r>
            <a:endParaRPr lang="en-US" dirty="0"/>
          </a:p>
        </p:txBody>
      </p:sp>
      <p:sp>
        <p:nvSpPr>
          <p:cNvPr id="3" name="عنصر نائب للمحتوى 2"/>
          <p:cNvSpPr>
            <a:spLocks noGrp="1"/>
          </p:cNvSpPr>
          <p:nvPr>
            <p:ph idx="1"/>
          </p:nvPr>
        </p:nvSpPr>
        <p:spPr/>
        <p:txBody>
          <a:bodyPr/>
          <a:lstStyle/>
          <a:p>
            <a:pPr marL="114300" indent="0" algn="r">
              <a:buNone/>
            </a:pPr>
            <a:r>
              <a:rPr lang="x-none"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rPr>
              <a:t>و نجد أن ٧٠ %من الأمھات لم یكُنَّ یعانین من أمراض أثناء فترة الحمل حیث ذكر أن حدوث متلازمة داون لیس </a:t>
            </a:r>
            <a:r>
              <a:rPr lang="x-none"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rPr>
              <a:t>له علاقة </a:t>
            </a:r>
            <a:r>
              <a:rPr lang="x-none"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rPr>
              <a:t>بالمرض أثناء فترة الحمل ، بینما ٣٠ %من الأمھات كُنَّ یعانین من أمراض مختلفة أثناء فترة الحمل منھا السكر والضغط وفقر الدم ودائمة الأنفلونزا ونشاط الغدة الدرقیة . ویشكل مرض السكر أكبر نسبة من الأمراض التي تعرضن لھا الأمھات أثناء فترة الحمل ، وھذا یجعلنا نشیر إلى الدراسة التي تمت في المملكة العربیة السعودیة في الإحساء ، حیث تم فحص جمیع حالات الحمل لمرض السكر وجمیع حالات متلازمة داون، ووجد أن معدل متلازمة داون كان أعلى في الأطفال من أمھات مرضى السكر عند مقارنتھا </a:t>
            </a:r>
            <a:r>
              <a:rPr lang="x-none"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rPr>
              <a:t>مع الأمھات </a:t>
            </a:r>
            <a:r>
              <a:rPr lang="x-none"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rPr>
              <a:t>غیر مصابات </a:t>
            </a:r>
            <a:r>
              <a:rPr lang="x-none"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rPr>
              <a:t>بمرض </a:t>
            </a:r>
            <a:r>
              <a:rPr lang="x-none"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rPr>
              <a:t>السكر</a:t>
            </a:r>
            <a:endParaRPr lang="en-US" b="1" dirty="0"/>
          </a:p>
        </p:txBody>
      </p:sp>
    </p:spTree>
    <p:extLst>
      <p:ext uri="{BB962C8B-B14F-4D97-AF65-F5344CB8AC3E}">
        <p14:creationId xmlns:p14="http://schemas.microsoft.com/office/powerpoint/2010/main" val="14972066"/>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x-none" dirty="0" smtClean="0"/>
              <a:t>  </a:t>
            </a:r>
            <a:endParaRPr lang="en-US" dirty="0"/>
          </a:p>
        </p:txBody>
      </p:sp>
      <p:sp>
        <p:nvSpPr>
          <p:cNvPr id="3" name="عنصر نائب للمحتوى 2"/>
          <p:cNvSpPr>
            <a:spLocks noGrp="1"/>
          </p:cNvSpPr>
          <p:nvPr>
            <p:ph idx="1"/>
          </p:nvPr>
        </p:nvSpPr>
        <p:spPr/>
        <p:txBody>
          <a:bodyPr>
            <a:scene3d>
              <a:camera prst="orthographicFront"/>
              <a:lightRig rig="balanced" dir="t">
                <a:rot lat="0" lon="0" rev="2100000"/>
              </a:lightRig>
            </a:scene3d>
            <a:sp3d extrusionH="57150" prstMaterial="metal">
              <a:bevelT w="38100" h="25400"/>
              <a:contourClr>
                <a:schemeClr val="bg2"/>
              </a:contourClr>
            </a:sp3d>
          </a:bodyPr>
          <a:lstStyle/>
          <a:p>
            <a:pPr marL="114300" indent="0" algn="r">
              <a:buNone/>
            </a:pPr>
            <a:r>
              <a:rPr lang="x-none" sz="2400" b="1" dirty="0" smtClean="0">
                <a:ln w="50800"/>
                <a:solidFill>
                  <a:schemeClr val="accent2">
                    <a:lumMod val="50000"/>
                  </a:schemeClr>
                </a:solidFill>
              </a:rPr>
              <a:t>98%من </a:t>
            </a:r>
            <a:r>
              <a:rPr lang="x-none" sz="2400" b="1" dirty="0">
                <a:ln w="50800"/>
                <a:solidFill>
                  <a:schemeClr val="accent2">
                    <a:lumMod val="50000"/>
                  </a:schemeClr>
                </a:solidFill>
              </a:rPr>
              <a:t>حالات متلازمة داون لم </a:t>
            </a:r>
            <a:r>
              <a:rPr lang="x-none" sz="2400" b="1" dirty="0" err="1">
                <a:ln w="50800"/>
                <a:solidFill>
                  <a:schemeClr val="accent2">
                    <a:lumMod val="50000"/>
                  </a:schemeClr>
                </a:solidFill>
              </a:rPr>
              <a:t>یصاحبھا</a:t>
            </a:r>
            <a:r>
              <a:rPr lang="x-none" sz="2400" b="1" dirty="0">
                <a:ln w="50800"/>
                <a:solidFill>
                  <a:schemeClr val="accent2">
                    <a:lumMod val="50000"/>
                  </a:schemeClr>
                </a:solidFill>
              </a:rPr>
              <a:t> إعاقة أخرى ، بینما ٢ %من الحالات مصابة بإعاقة أخرى ، وھذا یجعلنا نعتقد </a:t>
            </a:r>
            <a:r>
              <a:rPr lang="x-none" sz="2400" b="1" dirty="0" err="1">
                <a:ln w="50800"/>
                <a:solidFill>
                  <a:schemeClr val="accent2">
                    <a:lumMod val="50000"/>
                  </a:schemeClr>
                </a:solidFill>
              </a:rPr>
              <a:t>أنھ</a:t>
            </a:r>
            <a:r>
              <a:rPr lang="x-none" sz="2400" b="1" dirty="0">
                <a:ln w="50800"/>
                <a:solidFill>
                  <a:schemeClr val="accent2">
                    <a:lumMod val="50000"/>
                  </a:schemeClr>
                </a:solidFill>
              </a:rPr>
              <a:t> قد </a:t>
            </a:r>
            <a:r>
              <a:rPr lang="x-none" sz="2400" b="1" dirty="0" err="1">
                <a:ln w="50800"/>
                <a:solidFill>
                  <a:schemeClr val="accent2">
                    <a:lumMod val="50000"/>
                  </a:schemeClr>
                </a:solidFill>
              </a:rPr>
              <a:t>یصاحب</a:t>
            </a:r>
            <a:r>
              <a:rPr lang="x-none" sz="2400" b="1" dirty="0">
                <a:ln w="50800"/>
                <a:solidFill>
                  <a:schemeClr val="accent2">
                    <a:lumMod val="50000"/>
                  </a:schemeClr>
                </a:solidFill>
              </a:rPr>
              <a:t> متلازمة داون إعاقة أخرى </a:t>
            </a:r>
            <a:r>
              <a:rPr lang="x-none" sz="2400" b="1" dirty="0" err="1" smtClean="0">
                <a:ln w="50800"/>
                <a:solidFill>
                  <a:schemeClr val="accent2">
                    <a:lumMod val="50000"/>
                  </a:schemeClr>
                </a:solidFill>
              </a:rPr>
              <a:t>وعندھا</a:t>
            </a:r>
            <a:r>
              <a:rPr lang="x-none" sz="2400" b="1" dirty="0" smtClean="0">
                <a:ln w="50800"/>
                <a:solidFill>
                  <a:schemeClr val="accent2">
                    <a:lumMod val="50000"/>
                  </a:schemeClr>
                </a:solidFill>
              </a:rPr>
              <a:t> </a:t>
            </a:r>
            <a:r>
              <a:rPr lang="x-none" sz="2400" b="1" dirty="0">
                <a:ln w="50800"/>
                <a:solidFill>
                  <a:schemeClr val="accent2">
                    <a:lumMod val="50000"/>
                  </a:schemeClr>
                </a:solidFill>
              </a:rPr>
              <a:t>نطلق على الشخص متعدد </a:t>
            </a:r>
            <a:r>
              <a:rPr lang="x-none" sz="2400" b="1" dirty="0" smtClean="0">
                <a:ln w="50800"/>
                <a:solidFill>
                  <a:schemeClr val="accent2">
                    <a:lumMod val="50000"/>
                  </a:schemeClr>
                </a:solidFill>
              </a:rPr>
              <a:t>الإعاقات</a:t>
            </a:r>
          </a:p>
          <a:p>
            <a:pPr marL="114300" indent="0" algn="r">
              <a:buNone/>
            </a:pPr>
            <a:r>
              <a:rPr lang="x-none" sz="2400" b="1" dirty="0">
                <a:ln w="50800"/>
                <a:solidFill>
                  <a:schemeClr val="accent2">
                    <a:lumMod val="50000"/>
                  </a:schemeClr>
                </a:solidFill>
              </a:rPr>
              <a:t>و ٩٠ %من الحالات قد سُجلت في مراكز مختلفة </a:t>
            </a:r>
            <a:r>
              <a:rPr lang="x-none" sz="2400" b="1" dirty="0" err="1">
                <a:ln w="50800"/>
                <a:solidFill>
                  <a:schemeClr val="accent2">
                    <a:lumMod val="50000"/>
                  </a:schemeClr>
                </a:solidFill>
              </a:rPr>
              <a:t>للتأھیل</a:t>
            </a:r>
            <a:r>
              <a:rPr lang="x-none" sz="2400" b="1" dirty="0">
                <a:ln w="50800"/>
                <a:solidFill>
                  <a:schemeClr val="accent2">
                    <a:lumMod val="50000"/>
                  </a:schemeClr>
                </a:solidFill>
              </a:rPr>
              <a:t> </a:t>
            </a:r>
            <a:r>
              <a:rPr lang="x-none" sz="2400" b="1" dirty="0" err="1">
                <a:ln w="50800"/>
                <a:solidFill>
                  <a:schemeClr val="accent2">
                    <a:lumMod val="50000"/>
                  </a:schemeClr>
                </a:solidFill>
              </a:rPr>
              <a:t>والتعلیم</a:t>
            </a:r>
            <a:r>
              <a:rPr lang="x-none" sz="2400" b="1" dirty="0">
                <a:ln w="50800"/>
                <a:solidFill>
                  <a:schemeClr val="accent2">
                    <a:lumMod val="50000"/>
                  </a:schemeClr>
                </a:solidFill>
              </a:rPr>
              <a:t> منھا </a:t>
            </a:r>
            <a:r>
              <a:rPr lang="x-none" sz="2400" b="1" dirty="0" err="1">
                <a:ln w="50800"/>
                <a:solidFill>
                  <a:schemeClr val="accent2">
                    <a:lumMod val="50000"/>
                  </a:schemeClr>
                </a:solidFill>
              </a:rPr>
              <a:t>الجمعیة</a:t>
            </a:r>
            <a:r>
              <a:rPr lang="x-none" sz="2400" b="1" dirty="0">
                <a:ln w="50800"/>
                <a:solidFill>
                  <a:schemeClr val="accent2">
                    <a:lumMod val="50000"/>
                  </a:schemeClr>
                </a:solidFill>
              </a:rPr>
              <a:t> الخیریة لمتلازمة داون </a:t>
            </a:r>
            <a:r>
              <a:rPr lang="x-none" sz="2400" b="1" dirty="0" err="1">
                <a:ln w="50800"/>
                <a:solidFill>
                  <a:schemeClr val="accent2">
                    <a:lumMod val="50000"/>
                  </a:schemeClr>
                </a:solidFill>
              </a:rPr>
              <a:t>بالریاض</a:t>
            </a:r>
            <a:r>
              <a:rPr lang="x-none" sz="2400" b="1" dirty="0">
                <a:ln w="50800"/>
                <a:solidFill>
                  <a:schemeClr val="accent2">
                    <a:lumMod val="50000"/>
                  </a:schemeClr>
                </a:solidFill>
              </a:rPr>
              <a:t> (د سكا) </a:t>
            </a:r>
            <a:r>
              <a:rPr lang="x-none" sz="2400" b="1" dirty="0" err="1">
                <a:ln w="50800"/>
                <a:solidFill>
                  <a:schemeClr val="accent2">
                    <a:lumMod val="50000"/>
                  </a:schemeClr>
                </a:solidFill>
              </a:rPr>
              <a:t>وجمعیة</a:t>
            </a:r>
            <a:r>
              <a:rPr lang="x-none" sz="2400" b="1" dirty="0">
                <a:ln w="50800"/>
                <a:solidFill>
                  <a:schemeClr val="accent2">
                    <a:lumMod val="50000"/>
                  </a:schemeClr>
                </a:solidFill>
              </a:rPr>
              <a:t> </a:t>
            </a:r>
            <a:r>
              <a:rPr lang="x-none" sz="2400" b="1" dirty="0" err="1">
                <a:ln w="50800"/>
                <a:solidFill>
                  <a:schemeClr val="accent2">
                    <a:lumMod val="50000"/>
                  </a:schemeClr>
                </a:solidFill>
              </a:rPr>
              <a:t>النھضة</a:t>
            </a:r>
            <a:r>
              <a:rPr lang="x-none" sz="2400" b="1" dirty="0">
                <a:ln w="50800"/>
                <a:solidFill>
                  <a:schemeClr val="accent2">
                    <a:lumMod val="50000"/>
                  </a:schemeClr>
                </a:solidFill>
              </a:rPr>
              <a:t> </a:t>
            </a:r>
            <a:r>
              <a:rPr lang="x-none" sz="2400" b="1" dirty="0" err="1">
                <a:ln w="50800"/>
                <a:solidFill>
                  <a:schemeClr val="accent2">
                    <a:lumMod val="50000"/>
                  </a:schemeClr>
                </a:solidFill>
              </a:rPr>
              <a:t>بالریاض</a:t>
            </a:r>
            <a:r>
              <a:rPr lang="x-none" sz="2400" b="1" dirty="0">
                <a:ln w="50800"/>
                <a:solidFill>
                  <a:schemeClr val="accent2">
                    <a:lumMod val="50000"/>
                  </a:schemeClr>
                </a:solidFill>
              </a:rPr>
              <a:t> ومركز </a:t>
            </a:r>
            <a:r>
              <a:rPr lang="x-none" sz="2400" b="1" dirty="0" err="1">
                <a:ln w="50800"/>
                <a:solidFill>
                  <a:schemeClr val="accent2">
                    <a:lumMod val="50000"/>
                  </a:schemeClr>
                </a:solidFill>
              </a:rPr>
              <a:t>فریق</a:t>
            </a:r>
            <a:r>
              <a:rPr lang="x-none" sz="2400" b="1" dirty="0">
                <a:ln w="50800"/>
                <a:solidFill>
                  <a:schemeClr val="accent2">
                    <a:lumMod val="50000"/>
                  </a:schemeClr>
                </a:solidFill>
              </a:rPr>
              <a:t> التأھیل الدولي ومركز </a:t>
            </a:r>
            <a:r>
              <a:rPr lang="x-none" sz="2400" b="1" dirty="0" err="1">
                <a:ln w="50800"/>
                <a:solidFill>
                  <a:schemeClr val="accent2">
                    <a:lumMod val="50000"/>
                  </a:schemeClr>
                </a:solidFill>
              </a:rPr>
              <a:t>الریاض</a:t>
            </a:r>
            <a:r>
              <a:rPr lang="x-none" sz="2400" b="1" dirty="0">
                <a:ln w="50800"/>
                <a:solidFill>
                  <a:schemeClr val="accent2">
                    <a:lumMod val="50000"/>
                  </a:schemeClr>
                </a:solidFill>
              </a:rPr>
              <a:t> التخصصي ومركز التأھیل الشامل بالطائف ومركز العون بجده ، بینما ١٠ %لم تُسجل بالمراكز</a:t>
            </a:r>
            <a:r>
              <a:rPr lang="x-none" b="1" dirty="0">
                <a:ln w="50800"/>
                <a:solidFill>
                  <a:schemeClr val="bg1">
                    <a:shade val="50000"/>
                  </a:schemeClr>
                </a:solidFill>
              </a:rPr>
              <a:t> </a:t>
            </a:r>
            <a:endParaRPr lang="en-US" b="1" dirty="0">
              <a:ln w="50800"/>
              <a:solidFill>
                <a:schemeClr val="bg1">
                  <a:shade val="50000"/>
                </a:schemeClr>
              </a:solidFill>
            </a:endParaRPr>
          </a:p>
        </p:txBody>
      </p:sp>
    </p:spTree>
    <p:extLst>
      <p:ext uri="{BB962C8B-B14F-4D97-AF65-F5344CB8AC3E}">
        <p14:creationId xmlns:p14="http://schemas.microsoft.com/office/powerpoint/2010/main" val="1735112796"/>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AE" dirty="0" smtClean="0"/>
              <a:t>مركز متخصص «جمعية دسكا»</a:t>
            </a:r>
            <a:endParaRPr lang="en-US" dirty="0"/>
          </a:p>
        </p:txBody>
      </p:sp>
      <p:sp>
        <p:nvSpPr>
          <p:cNvPr id="3" name="عنصر نائب للمحتوى 2"/>
          <p:cNvSpPr>
            <a:spLocks noGrp="1"/>
          </p:cNvSpPr>
          <p:nvPr>
            <p:ph idx="1"/>
          </p:nvPr>
        </p:nvSpPr>
        <p:spPr/>
        <p:txBody>
          <a:bodyPr>
            <a:normAutofit fontScale="25000" lnSpcReduction="20000"/>
          </a:bodyPr>
          <a:lstStyle/>
          <a:p>
            <a:pPr marL="114300" indent="0" algn="r">
              <a:buNone/>
            </a:pPr>
            <a:r>
              <a:rPr lang="ar-AE" sz="11200" b="1" dirty="0"/>
              <a:t> </a:t>
            </a:r>
            <a:r>
              <a:rPr lang="ar-AE" sz="11200" b="1" dirty="0" smtClean="0"/>
              <a:t> الرؤيا:</a:t>
            </a:r>
          </a:p>
          <a:p>
            <a:pPr marL="114300" indent="0" algn="r">
              <a:buNone/>
            </a:pPr>
            <a:r>
              <a:rPr lang="x-none" sz="8000" dirty="0"/>
              <a:t>تأسيس بيت  خبرة محلي في تمكين الأفراد من  ذوي القصور العقلي خلال الاعمار المختلفة و بالعمل مع </a:t>
            </a:r>
            <a:r>
              <a:rPr lang="x-none" sz="8000" dirty="0" smtClean="0"/>
              <a:t>اسرهم </a:t>
            </a:r>
            <a:r>
              <a:rPr lang="x-none" sz="8000" dirty="0"/>
              <a:t>و مجتمعهم المحلي </a:t>
            </a:r>
            <a:r>
              <a:rPr lang="x-none" sz="6000" dirty="0"/>
              <a:t>.</a:t>
            </a:r>
          </a:p>
          <a:p>
            <a:pPr marL="114300" indent="0" algn="r">
              <a:buNone/>
            </a:pPr>
            <a:r>
              <a:rPr lang="ar-AE" sz="8000" b="1" dirty="0" smtClean="0"/>
              <a:t>الرسالة:</a:t>
            </a:r>
          </a:p>
          <a:p>
            <a:pPr marL="114300" indent="0" algn="r">
              <a:buNone/>
            </a:pPr>
            <a:r>
              <a:rPr lang="x-none" sz="8000" dirty="0"/>
              <a:t>العمل على تحقيق أكبر قدر ممكن من الاستقلالية الذاتية والاندماج الاجتماعي للأفراد من ذوي متلازمة داون من خلال تطوير و تقديم البرامج التدريبية والتأهيلية التخصصية   بالتكاملية مع المؤسسات ذات العلاقة سواء حكومية أو خاصة</a:t>
            </a:r>
            <a:r>
              <a:rPr lang="x-none" sz="8000" dirty="0" smtClean="0"/>
              <a:t>.</a:t>
            </a:r>
            <a:endParaRPr lang="ar-AE" sz="8000" dirty="0" smtClean="0"/>
          </a:p>
          <a:p>
            <a:pPr marL="114300" indent="0" algn="r">
              <a:buNone/>
            </a:pPr>
            <a:r>
              <a:rPr lang="ar-AE" sz="8000" b="1" dirty="0" smtClean="0"/>
              <a:t>القيم العامة لدسكا:</a:t>
            </a:r>
          </a:p>
          <a:p>
            <a:pPr marL="114300" indent="0" algn="r">
              <a:buNone/>
            </a:pPr>
            <a:r>
              <a:rPr lang="x-none" sz="8000" dirty="0"/>
              <a:t>الاحترام والحفاظ على خصوصية الأفراد من ذوي الاحتياجات الخاصة وأسرهم.</a:t>
            </a:r>
          </a:p>
          <a:p>
            <a:pPr marL="114300" indent="0" algn="r">
              <a:buNone/>
            </a:pPr>
            <a:r>
              <a:rPr lang="x-none" sz="8000" dirty="0"/>
              <a:t>الحفاظ على الرؤية.</a:t>
            </a:r>
          </a:p>
          <a:p>
            <a:pPr marL="114300" indent="0" algn="r">
              <a:buNone/>
            </a:pPr>
            <a:r>
              <a:rPr lang="x-none" sz="8000" dirty="0"/>
              <a:t>المصداقية والخيرية والنفع العام.</a:t>
            </a:r>
          </a:p>
          <a:p>
            <a:pPr marL="114300" indent="0" algn="r">
              <a:buNone/>
            </a:pPr>
            <a:r>
              <a:rPr lang="x-none" sz="8000" dirty="0"/>
              <a:t>المحاسبة والشفافية والوضوح.</a:t>
            </a:r>
          </a:p>
          <a:p>
            <a:pPr marL="114300" indent="0" algn="r">
              <a:buNone/>
            </a:pPr>
            <a:r>
              <a:rPr lang="x-none" sz="8000" dirty="0"/>
              <a:t>الفعالية والحرفية والترشيد.</a:t>
            </a:r>
          </a:p>
          <a:p>
            <a:pPr marL="114300" indent="0" algn="r">
              <a:buNone/>
            </a:pPr>
            <a:r>
              <a:rPr lang="x-none" sz="8000" dirty="0"/>
              <a:t>المسؤولية المؤسساتية والفردية.</a:t>
            </a:r>
          </a:p>
          <a:p>
            <a:pPr marL="114300" indent="0" algn="r">
              <a:buNone/>
            </a:pPr>
            <a:endParaRPr lang="ar-AE" sz="6000" dirty="0" smtClean="0"/>
          </a:p>
          <a:p>
            <a:pPr marL="114300" indent="0" algn="r">
              <a:buNone/>
            </a:pPr>
            <a:r>
              <a:rPr lang="x-none" sz="6000" dirty="0" smtClean="0"/>
              <a:t> </a:t>
            </a:r>
          </a:p>
          <a:p>
            <a:pPr marL="114300" indent="0">
              <a:buNone/>
            </a:pPr>
            <a:r>
              <a:rPr lang="x-none" sz="6000" dirty="0"/>
              <a:t/>
            </a:r>
            <a:br>
              <a:rPr lang="x-none" sz="6000" dirty="0"/>
            </a:br>
            <a:endParaRPr lang="en-US" sz="6000" dirty="0"/>
          </a:p>
        </p:txBody>
      </p:sp>
      <p:pic>
        <p:nvPicPr>
          <p:cNvPr id="1028" name="Picture 4" descr="نتيجة بحث الصور عن شعار دسكا"/>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4653136"/>
            <a:ext cx="2060848" cy="206084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26289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AE" b="1" dirty="0" smtClean="0">
                <a:effectLst>
                  <a:outerShdw blurRad="38100" dist="38100" dir="2700000" algn="tl">
                    <a:srgbClr val="000000">
                      <a:alpha val="43137"/>
                    </a:srgbClr>
                  </a:outerShdw>
                </a:effectLst>
              </a:rPr>
              <a:t>موقع متخصص بمتلازمة داون</a:t>
            </a:r>
            <a:endParaRPr lang="en-US" b="1" dirty="0">
              <a:effectLst>
                <a:outerShdw blurRad="38100" dist="38100" dir="2700000" algn="tl">
                  <a:srgbClr val="000000">
                    <a:alpha val="43137"/>
                  </a:srgbClr>
                </a:outerShdw>
              </a:effectLst>
            </a:endParaRPr>
          </a:p>
        </p:txBody>
      </p:sp>
      <p:sp>
        <p:nvSpPr>
          <p:cNvPr id="3" name="عنصر نائب للمحتوى 2"/>
          <p:cNvSpPr>
            <a:spLocks noGrp="1"/>
          </p:cNvSpPr>
          <p:nvPr>
            <p:ph idx="1"/>
          </p:nvPr>
        </p:nvSpPr>
        <p:spPr/>
        <p:txBody>
          <a:bodyPr/>
          <a:lstStyle/>
          <a:p>
            <a:pPr marL="114300" indent="0">
              <a:buNone/>
            </a:pPr>
            <a:endParaRPr lang="en-US" dirty="0"/>
          </a:p>
        </p:txBody>
      </p:sp>
      <p:pic>
        <p:nvPicPr>
          <p:cNvPr id="1028"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t="4434" r="1371" b="6100"/>
          <a:stretch/>
        </p:blipFill>
        <p:spPr bwMode="auto">
          <a:xfrm>
            <a:off x="467544" y="1628800"/>
            <a:ext cx="7599230" cy="4824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604964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x-none" dirty="0" smtClean="0"/>
              <a:t>موقع الوراثة الطبي </a:t>
            </a:r>
            <a:endParaRPr lang="x-none" dirty="0"/>
          </a:p>
        </p:txBody>
      </p:sp>
      <p:sp>
        <p:nvSpPr>
          <p:cNvPr id="3" name="عنصر نائب للمحتوى 2"/>
          <p:cNvSpPr>
            <a:spLocks noGrp="1"/>
          </p:cNvSpPr>
          <p:nvPr>
            <p:ph idx="1"/>
          </p:nvPr>
        </p:nvSpPr>
        <p:spPr/>
        <p:txBody>
          <a:bodyPr/>
          <a:lstStyle/>
          <a:p>
            <a:r>
              <a:rPr lang="en-US" dirty="0">
                <a:hlinkClick r:id="rId2"/>
              </a:rPr>
              <a:t>http://www.werathah.com/down</a:t>
            </a:r>
            <a:r>
              <a:rPr lang="en-US" dirty="0" smtClean="0">
                <a:hlinkClick r:id="rId2"/>
              </a:rPr>
              <a:t>/</a:t>
            </a:r>
            <a:endParaRPr lang="en-US" dirty="0" smtClean="0"/>
          </a:p>
          <a:p>
            <a:endParaRPr lang="en-US" dirty="0" smtClean="0"/>
          </a:p>
          <a:p>
            <a:pPr marL="114300" indent="0">
              <a:buNone/>
            </a:pPr>
            <a:r>
              <a:rPr lang="en-US" dirty="0">
                <a:hlinkClick r:id="rId3"/>
              </a:rPr>
              <a:t>http://www.werathah.com/down/welcome/down-syndrome-support-group</a:t>
            </a:r>
            <a:r>
              <a:rPr lang="en-US" dirty="0" smtClean="0">
                <a:hlinkClick r:id="rId3"/>
              </a:rPr>
              <a:t>/</a:t>
            </a:r>
            <a:r>
              <a:rPr lang="en-US" dirty="0" smtClean="0"/>
              <a:t> </a:t>
            </a:r>
            <a:endParaRPr lang="x-none" dirty="0"/>
          </a:p>
        </p:txBody>
      </p:sp>
    </p:spTree>
    <p:extLst>
      <p:ext uri="{BB962C8B-B14F-4D97-AF65-F5344CB8AC3E}">
        <p14:creationId xmlns:p14="http://schemas.microsoft.com/office/powerpoint/2010/main" val="40117637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r"/>
            <a:r>
              <a:rPr lang="ar-AE" sz="6000" b="1" dirty="0" smtClean="0">
                <a:effectLst>
                  <a:outerShdw blurRad="38100" dist="38100" dir="2700000" algn="tl">
                    <a:srgbClr val="000000">
                      <a:alpha val="43137"/>
                    </a:srgbClr>
                  </a:outerShdw>
                </a:effectLst>
              </a:rPr>
              <a:t>نشاط للطفل</a:t>
            </a:r>
            <a:endParaRPr lang="en-US" sz="6000" b="1" dirty="0">
              <a:effectLst>
                <a:outerShdw blurRad="38100" dist="38100" dir="2700000" algn="tl">
                  <a:srgbClr val="000000">
                    <a:alpha val="43137"/>
                  </a:srgbClr>
                </a:outerShdw>
              </a:effectLst>
            </a:endParaRPr>
          </a:p>
        </p:txBody>
      </p:sp>
      <p:pic>
        <p:nvPicPr>
          <p:cNvPr id="4" name="تنمية مهارات دقيقة  تآزر بصري حركي لمجموعة متلازمة داون Down Syndrome مع اسامة مدبولي.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251520" y="1600200"/>
            <a:ext cx="7848872" cy="48006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713459375"/>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تجاور">
  <a:themeElements>
    <a:clrScheme name="تجاور">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تجاور">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220</TotalTime>
  <Words>450</Words>
  <Application>Microsoft Macintosh PowerPoint</Application>
  <PresentationFormat>On-screen Show (4:3)</PresentationFormat>
  <Paragraphs>54</Paragraphs>
  <Slides>11</Slides>
  <Notes>0</Notes>
  <HiddenSlides>0</HiddenSlides>
  <MMClips>1</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تجاور</vt:lpstr>
      <vt:lpstr> </vt:lpstr>
      <vt:lpstr>  </vt:lpstr>
      <vt:lpstr>  </vt:lpstr>
      <vt:lpstr> </vt:lpstr>
      <vt:lpstr>  </vt:lpstr>
      <vt:lpstr>مركز متخصص «جمعية دسكا»</vt:lpstr>
      <vt:lpstr>موقع متخصص بمتلازمة داون</vt:lpstr>
      <vt:lpstr>موقع الوراثة الطبي </vt:lpstr>
      <vt:lpstr>نشاط للطفل</vt:lpstr>
      <vt:lpstr>برنامج إلكتروني :</vt:lpstr>
      <vt:lpstr>أحدث التكنولوجيا:</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STAR</dc:creator>
  <cp:lastModifiedBy>lubna</cp:lastModifiedBy>
  <cp:revision>18</cp:revision>
  <dcterms:created xsi:type="dcterms:W3CDTF">2017-10-23T14:36:01Z</dcterms:created>
  <dcterms:modified xsi:type="dcterms:W3CDTF">2017-12-20T20:35:35Z</dcterms:modified>
</cp:coreProperties>
</file>