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400849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111837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0546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4201431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4907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2305622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2025904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86972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51565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50798C0-AA4D-4D96-B1FE-C3C53896FA62}" type="datetimeFigureOut">
              <a:rPr lang="ar-SA" smtClean="0"/>
              <a:t>27/02/42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245631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A50798C0-AA4D-4D96-B1FE-C3C53896FA62}" type="datetimeFigureOut">
              <a:rPr lang="ar-SA" smtClean="0"/>
              <a:t>27/02/42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165746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A50798C0-AA4D-4D96-B1FE-C3C53896FA62}" type="datetimeFigureOut">
              <a:rPr lang="ar-SA" smtClean="0"/>
              <a:t>27/02/42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297493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A50798C0-AA4D-4D96-B1FE-C3C53896FA62}" type="datetimeFigureOut">
              <a:rPr lang="ar-SA" smtClean="0"/>
              <a:t>27/02/42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342530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798C0-AA4D-4D96-B1FE-C3C53896FA62}" type="datetimeFigureOut">
              <a:rPr lang="ar-SA" smtClean="0"/>
              <a:t>27/02/42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169567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A50798C0-AA4D-4D96-B1FE-C3C53896FA62}" type="datetimeFigureOut">
              <a:rPr lang="ar-SA" smtClean="0"/>
              <a:t>27/02/42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1768611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A50798C0-AA4D-4D96-B1FE-C3C53896FA62}" type="datetimeFigureOut">
              <a:rPr lang="ar-SA" smtClean="0"/>
              <a:t>27/02/42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400640-A563-46EB-87C6-73A1F713AB1A}" type="slidenum">
              <a:rPr lang="ar-SA" smtClean="0"/>
              <a:t>‹#›</a:t>
            </a:fld>
            <a:endParaRPr lang="ar-SA"/>
          </a:p>
        </p:txBody>
      </p:sp>
    </p:spTree>
    <p:extLst>
      <p:ext uri="{BB962C8B-B14F-4D97-AF65-F5344CB8AC3E}">
        <p14:creationId xmlns:p14="http://schemas.microsoft.com/office/powerpoint/2010/main" val="888184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0798C0-AA4D-4D96-B1FE-C3C53896FA62}" type="datetimeFigureOut">
              <a:rPr lang="ar-SA" smtClean="0"/>
              <a:t>27/02/42</a:t>
            </a:fld>
            <a:endParaRPr lang="ar-S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F400640-A563-46EB-87C6-73A1F713AB1A}" type="slidenum">
              <a:rPr lang="ar-SA" smtClean="0"/>
              <a:t>‹#›</a:t>
            </a:fld>
            <a:endParaRPr lang="ar-SA"/>
          </a:p>
        </p:txBody>
      </p:sp>
    </p:spTree>
    <p:extLst>
      <p:ext uri="{BB962C8B-B14F-4D97-AF65-F5344CB8AC3E}">
        <p14:creationId xmlns:p14="http://schemas.microsoft.com/office/powerpoint/2010/main" val="116430608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ItiPFTTuQiM?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quamous epithelium from human cheek cell - Stock Image - C005/1273 -  Science Photo Library">
            <a:extLst>
              <a:ext uri="{FF2B5EF4-FFF2-40B4-BE49-F238E27FC236}">
                <a16:creationId xmlns:a16="http://schemas.microsoft.com/office/drawing/2014/main" id="{2CA75EFB-0954-446D-A6F8-4548AAD2DA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315" t="9091" r="39949"/>
          <a:stretch/>
        </p:blipFill>
        <p:spPr bwMode="auto">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a:noFill/>
          <a:extLst>
            <a:ext uri="{909E8E84-426E-40DD-AFC4-6F175D3DCCD1}">
              <a14:hiddenFill xmlns:a14="http://schemas.microsoft.com/office/drawing/2010/main">
                <a:solidFill>
                  <a:srgbClr val="FFFFFF"/>
                </a:solidFill>
              </a14:hiddenFill>
            </a:ext>
          </a:extLst>
        </p:spPr>
      </p:pic>
      <p:sp>
        <p:nvSpPr>
          <p:cNvPr id="2" name="عنوان 1">
            <a:extLst>
              <a:ext uri="{FF2B5EF4-FFF2-40B4-BE49-F238E27FC236}">
                <a16:creationId xmlns:a16="http://schemas.microsoft.com/office/drawing/2014/main" id="{362F0026-9609-429D-8C33-80D05EAB6D87}"/>
              </a:ext>
            </a:extLst>
          </p:cNvPr>
          <p:cNvSpPr>
            <a:spLocks noGrp="1"/>
          </p:cNvSpPr>
          <p:nvPr>
            <p:ph type="ctrTitle"/>
          </p:nvPr>
        </p:nvSpPr>
        <p:spPr>
          <a:xfrm>
            <a:off x="5380563" y="1678665"/>
            <a:ext cx="3887839" cy="2372168"/>
          </a:xfrm>
        </p:spPr>
        <p:txBody>
          <a:bodyPr>
            <a:normAutofit/>
          </a:bodyPr>
          <a:lstStyle/>
          <a:p>
            <a:pPr algn="ctr">
              <a:lnSpc>
                <a:spcPct val="90000"/>
              </a:lnSpc>
            </a:pPr>
            <a:r>
              <a:rPr lang="en-US" sz="3200" b="1" dirty="0">
                <a:effectLst/>
                <a:latin typeface="Century Gothic" panose="020B0502020202020204" pitchFamily="34" charset="0"/>
                <a:ea typeface="Calibri" panose="020F0502020204030204" pitchFamily="34" charset="0"/>
                <a:cs typeface="Times New Roman" panose="02020603050405020304" pitchFamily="18" charset="0"/>
              </a:rPr>
              <a:t>preparation</a:t>
            </a:r>
            <a:r>
              <a:rPr lang="en-US" sz="3200" b="1" dirty="0">
                <a:effectLst/>
                <a:latin typeface="Century Gothic" panose="020B0502020202020204" pitchFamily="34" charset="0"/>
                <a:ea typeface="Calibri" panose="020F0502020204030204" pitchFamily="34" charset="0"/>
                <a:cs typeface="Arial" panose="020B0604020202020204" pitchFamily="34" charset="0"/>
              </a:rPr>
              <a:t> of the squamous epithelium cells from the human mucosa mouth</a:t>
            </a:r>
            <a:endParaRPr lang="ar-SA" sz="3200" b="1" dirty="0"/>
          </a:p>
        </p:txBody>
      </p:sp>
      <p:sp>
        <p:nvSpPr>
          <p:cNvPr id="3" name="عنوان فرعي 2">
            <a:extLst>
              <a:ext uri="{FF2B5EF4-FFF2-40B4-BE49-F238E27FC236}">
                <a16:creationId xmlns:a16="http://schemas.microsoft.com/office/drawing/2014/main" id="{08C9A6BE-2F1A-4782-9849-6AF1EE127014}"/>
              </a:ext>
            </a:extLst>
          </p:cNvPr>
          <p:cNvSpPr>
            <a:spLocks noGrp="1"/>
          </p:cNvSpPr>
          <p:nvPr>
            <p:ph type="subTitle" idx="1"/>
          </p:nvPr>
        </p:nvSpPr>
        <p:spPr>
          <a:xfrm>
            <a:off x="5066238" y="4822358"/>
            <a:ext cx="3893440" cy="1096899"/>
          </a:xfrm>
        </p:spPr>
        <p:txBody>
          <a:bodyPr>
            <a:normAutofit/>
          </a:bodyPr>
          <a:lstStyle/>
          <a:p>
            <a:r>
              <a:rPr lang="en-US" dirty="0"/>
              <a:t>By : T. </a:t>
            </a:r>
            <a:r>
              <a:rPr lang="en-US" dirty="0" err="1"/>
              <a:t>Moudy</a:t>
            </a:r>
            <a:r>
              <a:rPr lang="en-US" dirty="0"/>
              <a:t> bin Saleh</a:t>
            </a:r>
          </a:p>
          <a:p>
            <a:endParaRPr lang="ar-SA" dirty="0"/>
          </a:p>
        </p:txBody>
      </p:sp>
    </p:spTree>
    <p:extLst>
      <p:ext uri="{BB962C8B-B14F-4D97-AF65-F5344CB8AC3E}">
        <p14:creationId xmlns:p14="http://schemas.microsoft.com/office/powerpoint/2010/main" val="146152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BEB79C86-3958-4144-8D2E-A5346BBA4B00}"/>
              </a:ext>
            </a:extLst>
          </p:cNvPr>
          <p:cNvSpPr txBox="1"/>
          <p:nvPr/>
        </p:nvSpPr>
        <p:spPr>
          <a:xfrm>
            <a:off x="1004888" y="1500872"/>
            <a:ext cx="7548562" cy="4305987"/>
          </a:xfrm>
          <a:prstGeom prst="rect">
            <a:avLst/>
          </a:prstGeom>
          <a:noFill/>
        </p:spPr>
        <p:txBody>
          <a:bodyPr wrap="square">
            <a:spAutoFit/>
          </a:bodyPr>
          <a:lstStyle/>
          <a:p>
            <a:pPr marL="342900" indent="-342900">
              <a:lnSpc>
                <a:spcPct val="200000"/>
              </a:lnSpc>
              <a:buFont typeface="Arial" panose="020B0604020202020204" pitchFamily="34" charset="0"/>
              <a:buChar char="•"/>
            </a:pPr>
            <a:r>
              <a:rPr lang="en-US" sz="2000" i="0" dirty="0">
                <a:solidFill>
                  <a:srgbClr val="222222"/>
                </a:solidFill>
                <a:effectLst/>
                <a:latin typeface="Abadi" panose="020B0604020202020204" pitchFamily="34" charset="0"/>
              </a:rPr>
              <a:t>Squamous cells are the thin, flat cells that make up the epidermis, or the outermost layer of the skin.</a:t>
            </a:r>
          </a:p>
          <a:p>
            <a:pPr marL="342900" indent="-342900">
              <a:lnSpc>
                <a:spcPct val="200000"/>
              </a:lnSpc>
              <a:buFont typeface="Arial" panose="020B0604020202020204" pitchFamily="34" charset="0"/>
              <a:buChar char="•"/>
            </a:pPr>
            <a:r>
              <a:rPr lang="en-US" sz="2000" dirty="0">
                <a:effectLst/>
                <a:latin typeface="Abadi" panose="020B0604020202020204" pitchFamily="34" charset="0"/>
                <a:ea typeface="Calibri" panose="020F0502020204030204" pitchFamily="34" charset="0"/>
              </a:rPr>
              <a:t>It protects many of the passages of the digestive and respiratory tracts in the body.</a:t>
            </a:r>
          </a:p>
          <a:p>
            <a:pPr marL="342900" indent="-342900">
              <a:lnSpc>
                <a:spcPct val="200000"/>
              </a:lnSpc>
              <a:buFont typeface="Arial" panose="020B0604020202020204" pitchFamily="34" charset="0"/>
              <a:buChar char="•"/>
            </a:pPr>
            <a:r>
              <a:rPr lang="en-US" sz="2000" dirty="0">
                <a:effectLst/>
                <a:latin typeface="Abadi" panose="020B0604020202020204" pitchFamily="34" charset="0"/>
                <a:ea typeface="Calibri" panose="020F0502020204030204" pitchFamily="34" charset="0"/>
              </a:rPr>
              <a:t>Large numbers of mucous cells occur in the mouth, where mucus is used both to moisten food and to keep the oral membranes moist while they are in direct contact with the air.</a:t>
            </a:r>
            <a:endParaRPr lang="ar-SA" sz="2000" dirty="0">
              <a:latin typeface="Abadi" panose="020B0604020202020204" pitchFamily="34" charset="0"/>
            </a:endParaRPr>
          </a:p>
        </p:txBody>
      </p:sp>
      <p:sp>
        <p:nvSpPr>
          <p:cNvPr id="2" name="مربع نص 1">
            <a:extLst>
              <a:ext uri="{FF2B5EF4-FFF2-40B4-BE49-F238E27FC236}">
                <a16:creationId xmlns:a16="http://schemas.microsoft.com/office/drawing/2014/main" id="{E11697CA-4E30-41FC-ACCF-2825B438C619}"/>
              </a:ext>
            </a:extLst>
          </p:cNvPr>
          <p:cNvSpPr txBox="1"/>
          <p:nvPr/>
        </p:nvSpPr>
        <p:spPr>
          <a:xfrm>
            <a:off x="1762125" y="666750"/>
            <a:ext cx="3228975" cy="646331"/>
          </a:xfrm>
          <a:prstGeom prst="rect">
            <a:avLst/>
          </a:prstGeom>
          <a:noFill/>
        </p:spPr>
        <p:txBody>
          <a:bodyPr wrap="square" rtlCol="1">
            <a:spAutoFit/>
          </a:bodyPr>
          <a:lstStyle/>
          <a:p>
            <a:r>
              <a:rPr lang="en-US" sz="3600" b="1" dirty="0">
                <a:solidFill>
                  <a:schemeClr val="accent1">
                    <a:lumMod val="75000"/>
                  </a:schemeClr>
                </a:solidFill>
                <a:latin typeface="+mj-lt"/>
                <a:ea typeface="+mj-ea"/>
                <a:cs typeface="+mj-cs"/>
              </a:rPr>
              <a:t>Introduction</a:t>
            </a:r>
            <a:endParaRPr lang="ar-SA" sz="3600" b="1" dirty="0">
              <a:solidFill>
                <a:schemeClr val="accent1">
                  <a:lumMod val="75000"/>
                </a:schemeClr>
              </a:solidFill>
              <a:latin typeface="+mj-lt"/>
              <a:ea typeface="+mj-ea"/>
              <a:cs typeface="+mj-cs"/>
            </a:endParaRPr>
          </a:p>
        </p:txBody>
      </p:sp>
    </p:spTree>
    <p:extLst>
      <p:ext uri="{BB962C8B-B14F-4D97-AF65-F5344CB8AC3E}">
        <p14:creationId xmlns:p14="http://schemas.microsoft.com/office/powerpoint/2010/main" val="679683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8369844-B327-4D49-98E4-827203ADF0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715249AA-E70E-4DAE-A265-2E3DE9D7C9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DD16B149-ADB4-41B1-A60E-1A035887900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53998E5-48EB-4528-87CF-792F414686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870554EF-7AD0-4B55-9FFF-38E8FA108D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2CB215DE-9630-439F-A0A9-1D96839C5D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F73C83A3-9645-481D-A4C0-430939918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2FA98AB7-2E6E-4C28-BB73-33EA563644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C11A2791-813E-4B8A-BE6F-BF3F8979EA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DFFDA6E-1AB0-456D-9AFE-6CA686043F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3E1654-1512-4D06-9969-80D50078FB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6" name="Straight Connector 25">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مربع نص 1">
            <a:extLst>
              <a:ext uri="{FF2B5EF4-FFF2-40B4-BE49-F238E27FC236}">
                <a16:creationId xmlns:a16="http://schemas.microsoft.com/office/drawing/2014/main" id="{077D4F80-D462-43BC-BCD1-50D33350FD04}"/>
              </a:ext>
            </a:extLst>
          </p:cNvPr>
          <p:cNvSpPr txBox="1"/>
          <p:nvPr/>
        </p:nvSpPr>
        <p:spPr>
          <a:xfrm>
            <a:off x="1433093" y="277283"/>
            <a:ext cx="7766936" cy="2653836"/>
          </a:xfrm>
          <a:prstGeom prst="rect">
            <a:avLst/>
          </a:prstGeom>
        </p:spPr>
        <p:txBody>
          <a:bodyPr vert="horz" lIns="91440" tIns="45720" rIns="91440" bIns="45720" rtlCol="0" anchor="b">
            <a:normAutofit/>
          </a:bodyPr>
          <a:lstStyle/>
          <a:p>
            <a:pPr algn="r">
              <a:spcBef>
                <a:spcPct val="0"/>
              </a:spcBef>
              <a:spcAft>
                <a:spcPts val="600"/>
              </a:spcAft>
            </a:pPr>
            <a:r>
              <a:rPr lang="en-US" sz="5400" dirty="0">
                <a:solidFill>
                  <a:schemeClr val="accent1">
                    <a:lumMod val="75000"/>
                  </a:schemeClr>
                </a:solidFill>
                <a:latin typeface="+mj-lt"/>
                <a:ea typeface="+mj-ea"/>
                <a:cs typeface="+mj-cs"/>
              </a:rPr>
              <a:t>How to make a slide of squamous cell ?</a:t>
            </a:r>
          </a:p>
        </p:txBody>
      </p:sp>
      <p:sp>
        <p:nvSpPr>
          <p:cNvPr id="30"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مربع نص 2">
            <a:extLst>
              <a:ext uri="{FF2B5EF4-FFF2-40B4-BE49-F238E27FC236}">
                <a16:creationId xmlns:a16="http://schemas.microsoft.com/office/drawing/2014/main" id="{6CDE10EF-AAFF-422F-A2B2-BE27B7EF8CF9}"/>
              </a:ext>
            </a:extLst>
          </p:cNvPr>
          <p:cNvSpPr txBox="1"/>
          <p:nvPr/>
        </p:nvSpPr>
        <p:spPr>
          <a:xfrm>
            <a:off x="1447800" y="2876550"/>
            <a:ext cx="4010025" cy="1219200"/>
          </a:xfrm>
          <a:prstGeom prst="rect">
            <a:avLst/>
          </a:prstGeom>
          <a:noFill/>
        </p:spPr>
        <p:txBody>
          <a:bodyPr wrap="square" rtlCol="1">
            <a:spAutoFit/>
          </a:bodyPr>
          <a:lstStyle/>
          <a:p>
            <a:endParaRPr lang="ar-SA" dirty="0"/>
          </a:p>
        </p:txBody>
      </p:sp>
      <p:pic>
        <p:nvPicPr>
          <p:cNvPr id="4" name="وسائط عبر الإنترنت 3" title="Mouth cells">
            <a:hlinkClick r:id="" action="ppaction://media"/>
            <a:extLst>
              <a:ext uri="{FF2B5EF4-FFF2-40B4-BE49-F238E27FC236}">
                <a16:creationId xmlns:a16="http://schemas.microsoft.com/office/drawing/2014/main" id="{1CB86D92-9C5D-49D2-9341-9A5C045A52AA}"/>
              </a:ext>
            </a:extLst>
          </p:cNvPr>
          <p:cNvPicPr>
            <a:picLocks noRot="1" noChangeAspect="1"/>
          </p:cNvPicPr>
          <p:nvPr>
            <a:videoFile r:link="rId1"/>
          </p:nvPr>
        </p:nvPicPr>
        <p:blipFill>
          <a:blip r:embed="rId3"/>
          <a:stretch>
            <a:fillRect/>
          </a:stretch>
        </p:blipFill>
        <p:spPr>
          <a:xfrm>
            <a:off x="1561277" y="3208402"/>
            <a:ext cx="5403614" cy="3039533"/>
          </a:xfrm>
          <a:prstGeom prst="rect">
            <a:avLst/>
          </a:prstGeom>
        </p:spPr>
      </p:pic>
    </p:spTree>
    <p:extLst>
      <p:ext uri="{BB962C8B-B14F-4D97-AF65-F5344CB8AC3E}">
        <p14:creationId xmlns:p14="http://schemas.microsoft.com/office/powerpoint/2010/main" val="28705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A31CB30-E0E7-4B2C-A3A3-816872C287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05AD4E29-B61A-40BE-97BC-68E77C1EB70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C18DED4-B929-47C8-B57F-F3C89014320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8214A095-576F-461F-A154-1FC4202D7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515F2694-7885-4B84-A9A1-A55707FE6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542D629-79A6-44ED-AC25-F55A6E2A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B41D9E3C-5E56-476D-9AD3-BFB8B5631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8F87D754-D0AA-499C-81E1-80EC0595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970C55C7-6473-4215-A4E7-EAF80DCBC0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CA11488B-749A-4380-B3CA-4445935314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11E930F-4EA6-4224-8AF2-950E50972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 name="مربع نص 4">
            <a:extLst>
              <a:ext uri="{FF2B5EF4-FFF2-40B4-BE49-F238E27FC236}">
                <a16:creationId xmlns:a16="http://schemas.microsoft.com/office/drawing/2014/main" id="{34D4E8B2-D719-479C-9D13-CD3AADA2FAD2}"/>
              </a:ext>
            </a:extLst>
          </p:cNvPr>
          <p:cNvSpPr txBox="1"/>
          <p:nvPr/>
        </p:nvSpPr>
        <p:spPr>
          <a:xfrm>
            <a:off x="677334" y="609600"/>
            <a:ext cx="8596668" cy="1320800"/>
          </a:xfrm>
          <a:prstGeom prst="rect">
            <a:avLst/>
          </a:prstGeom>
        </p:spPr>
        <p:txBody>
          <a:bodyPr vert="horz" lIns="91440" tIns="45720" rIns="91440" bIns="45720" rtlCol="0" anchor="t">
            <a:normAutofit/>
          </a:bodyPr>
          <a:lstStyle/>
          <a:p>
            <a:pPr>
              <a:spcBef>
                <a:spcPct val="0"/>
              </a:spcBef>
              <a:spcAft>
                <a:spcPts val="600"/>
              </a:spcAft>
            </a:pPr>
            <a:r>
              <a:rPr lang="en-US" sz="3600" b="1" i="0" dirty="0">
                <a:solidFill>
                  <a:schemeClr val="accent1">
                    <a:lumMod val="75000"/>
                  </a:schemeClr>
                </a:solidFill>
                <a:effectLst/>
                <a:latin typeface="+mj-lt"/>
                <a:ea typeface="+mj-ea"/>
                <a:cs typeface="+mj-cs"/>
              </a:rPr>
              <a:t>Materials</a:t>
            </a:r>
          </a:p>
        </p:txBody>
      </p:sp>
      <p:sp>
        <p:nvSpPr>
          <p:cNvPr id="3" name="مربع نص 2">
            <a:extLst>
              <a:ext uri="{FF2B5EF4-FFF2-40B4-BE49-F238E27FC236}">
                <a16:creationId xmlns:a16="http://schemas.microsoft.com/office/drawing/2014/main" id="{82B5C490-B0E2-49BD-A409-C5950178BC0D}"/>
              </a:ext>
            </a:extLst>
          </p:cNvPr>
          <p:cNvSpPr txBox="1"/>
          <p:nvPr/>
        </p:nvSpPr>
        <p:spPr>
          <a:xfrm>
            <a:off x="677334" y="2160589"/>
            <a:ext cx="3957349" cy="3749323"/>
          </a:xfrm>
          <a:prstGeom prst="rect">
            <a:avLst/>
          </a:prstGeom>
        </p:spPr>
        <p:txBody>
          <a:bodyPr vert="horz" lIns="91440" tIns="45720" rIns="91440" bIns="45720" rtlCol="0">
            <a:normAutofit/>
          </a:bodyPr>
          <a:lstStyle/>
          <a:p>
            <a:pPr>
              <a:lnSpc>
                <a:spcPct val="150000"/>
              </a:lnSpc>
              <a:spcBef>
                <a:spcPts val="1000"/>
              </a:spcBef>
              <a:buClr>
                <a:schemeClr val="accent1">
                  <a:lumMod val="75000"/>
                </a:schemeClr>
              </a:buClr>
              <a:buSzPct val="80000"/>
              <a:buFont typeface="Wingdings 3" charset="2"/>
              <a:buChar char=""/>
            </a:pPr>
            <a:r>
              <a:rPr lang="en-US" sz="2400" b="0" i="0" dirty="0">
                <a:solidFill>
                  <a:schemeClr val="tx1">
                    <a:lumMod val="75000"/>
                    <a:lumOff val="25000"/>
                  </a:schemeClr>
                </a:solidFill>
                <a:effectLst/>
                <a:latin typeface="Abadi" panose="020B0604020104020204" pitchFamily="34" charset="0"/>
              </a:rPr>
              <a:t>Glass microscope slides</a:t>
            </a:r>
          </a:p>
          <a:p>
            <a:pPr>
              <a:lnSpc>
                <a:spcPct val="150000"/>
              </a:lnSpc>
              <a:spcBef>
                <a:spcPts val="1000"/>
              </a:spcBef>
              <a:buClr>
                <a:schemeClr val="accent1">
                  <a:lumMod val="75000"/>
                </a:schemeClr>
              </a:buClr>
              <a:buSzPct val="80000"/>
              <a:buFont typeface="Wingdings 3" charset="2"/>
              <a:buChar char=""/>
            </a:pPr>
            <a:r>
              <a:rPr lang="en-US" sz="2400" b="0" i="0" dirty="0">
                <a:solidFill>
                  <a:schemeClr val="tx1">
                    <a:lumMod val="75000"/>
                    <a:lumOff val="25000"/>
                  </a:schemeClr>
                </a:solidFill>
                <a:effectLst/>
                <a:latin typeface="Abadi" panose="020B0604020104020204" pitchFamily="34" charset="0"/>
              </a:rPr>
              <a:t>Plastic cover slips</a:t>
            </a:r>
          </a:p>
          <a:p>
            <a:pPr>
              <a:lnSpc>
                <a:spcPct val="150000"/>
              </a:lnSpc>
              <a:spcBef>
                <a:spcPts val="1000"/>
              </a:spcBef>
              <a:buClr>
                <a:schemeClr val="accent1">
                  <a:lumMod val="75000"/>
                </a:schemeClr>
              </a:buClr>
              <a:buSzPct val="80000"/>
              <a:buFont typeface="Wingdings 3" charset="2"/>
              <a:buChar char=""/>
            </a:pPr>
            <a:r>
              <a:rPr lang="en-US" sz="2400" b="0" i="0" dirty="0">
                <a:solidFill>
                  <a:schemeClr val="tx1">
                    <a:lumMod val="75000"/>
                    <a:lumOff val="25000"/>
                  </a:schemeClr>
                </a:solidFill>
                <a:effectLst/>
                <a:latin typeface="Abadi" panose="020B0604020104020204" pitchFamily="34" charset="0"/>
              </a:rPr>
              <a:t>Paper towels or tissue</a:t>
            </a:r>
          </a:p>
          <a:p>
            <a:pPr>
              <a:lnSpc>
                <a:spcPct val="150000"/>
              </a:lnSpc>
              <a:spcBef>
                <a:spcPts val="1000"/>
              </a:spcBef>
              <a:buClr>
                <a:schemeClr val="accent1">
                  <a:lumMod val="75000"/>
                </a:schemeClr>
              </a:buClr>
              <a:buSzPct val="80000"/>
              <a:buFont typeface="Wingdings 3" charset="2"/>
              <a:buChar char=""/>
            </a:pPr>
            <a:r>
              <a:rPr lang="en-US" sz="2400" b="0" i="0" dirty="0">
                <a:solidFill>
                  <a:schemeClr val="tx1">
                    <a:lumMod val="75000"/>
                    <a:lumOff val="25000"/>
                  </a:schemeClr>
                </a:solidFill>
                <a:effectLst/>
                <a:latin typeface="Abadi" panose="020B0604020104020204" pitchFamily="34" charset="0"/>
              </a:rPr>
              <a:t>Methylene Blue dye</a:t>
            </a:r>
          </a:p>
          <a:p>
            <a:pPr>
              <a:lnSpc>
                <a:spcPct val="150000"/>
              </a:lnSpc>
              <a:spcBef>
                <a:spcPts val="1000"/>
              </a:spcBef>
              <a:buClr>
                <a:schemeClr val="accent1">
                  <a:lumMod val="75000"/>
                </a:schemeClr>
              </a:buClr>
              <a:buSzPct val="80000"/>
              <a:buFont typeface="Wingdings 3" charset="2"/>
              <a:buChar char=""/>
            </a:pPr>
            <a:r>
              <a:rPr lang="en-US" sz="2400" b="0" i="0" dirty="0">
                <a:solidFill>
                  <a:schemeClr val="tx1">
                    <a:lumMod val="75000"/>
                    <a:lumOff val="25000"/>
                  </a:schemeClr>
                </a:solidFill>
                <a:effectLst/>
                <a:latin typeface="Abadi" panose="020B0604020104020204" pitchFamily="34" charset="0"/>
              </a:rPr>
              <a:t>cotton swabs</a:t>
            </a:r>
          </a:p>
        </p:txBody>
      </p:sp>
      <p:pic>
        <p:nvPicPr>
          <p:cNvPr id="6" name="Picture 2" descr="How To Pass A Mouth Swab Drug Test: Detection Times And Recommended Methods  - Theihcc.com">
            <a:extLst>
              <a:ext uri="{FF2B5EF4-FFF2-40B4-BE49-F238E27FC236}">
                <a16:creationId xmlns:a16="http://schemas.microsoft.com/office/drawing/2014/main" id="{02526210-625C-4939-9C54-DF4B9276FE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73313" y="2580812"/>
            <a:ext cx="4204989" cy="2688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94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448D7999-2FB3-489F-B8BF-E3CFF0615C9C}"/>
              </a:ext>
            </a:extLst>
          </p:cNvPr>
          <p:cNvSpPr txBox="1"/>
          <p:nvPr/>
        </p:nvSpPr>
        <p:spPr>
          <a:xfrm>
            <a:off x="541019" y="1288462"/>
            <a:ext cx="9060181" cy="4184543"/>
          </a:xfrm>
          <a:prstGeom prst="rect">
            <a:avLst/>
          </a:prstGeom>
          <a:noFill/>
        </p:spPr>
        <p:txBody>
          <a:bodyPr wrap="square" rtlCol="1">
            <a:spAutoFit/>
          </a:bodyPr>
          <a:lstStyle/>
          <a:p>
            <a:pPr algn="l">
              <a:lnSpc>
                <a:spcPct val="150000"/>
              </a:lnSpc>
              <a:buFont typeface="+mj-lt"/>
              <a:buAutoNum type="arabicPeriod"/>
            </a:pPr>
            <a:r>
              <a:rPr lang="en-US" sz="2000" b="0" i="0" dirty="0">
                <a:solidFill>
                  <a:srgbClr val="222222"/>
                </a:solidFill>
                <a:effectLst/>
                <a:latin typeface="Abadi" panose="020B0604020104020204" pitchFamily="34" charset="0"/>
              </a:rPr>
              <a:t>Take a clean cotton swab and gently scrape the inside of your mouth.</a:t>
            </a:r>
          </a:p>
          <a:p>
            <a:pPr algn="l">
              <a:lnSpc>
                <a:spcPct val="150000"/>
              </a:lnSpc>
              <a:buFont typeface="+mj-lt"/>
              <a:buAutoNum type="arabicPeriod"/>
            </a:pPr>
            <a:r>
              <a:rPr lang="en-US" sz="2000" b="0" i="0" dirty="0">
                <a:solidFill>
                  <a:srgbClr val="222222"/>
                </a:solidFill>
                <a:effectLst/>
                <a:latin typeface="Abadi" panose="020B0604020104020204" pitchFamily="34" charset="0"/>
              </a:rPr>
              <a:t>Smear the cotton swab on the center of the microscope slide for 2 to 3 seconds.</a:t>
            </a:r>
          </a:p>
          <a:p>
            <a:pPr algn="l">
              <a:lnSpc>
                <a:spcPct val="150000"/>
              </a:lnSpc>
              <a:buFont typeface="+mj-lt"/>
              <a:buAutoNum type="arabicPeriod"/>
            </a:pPr>
            <a:r>
              <a:rPr lang="en-US" sz="2000" b="0" i="0" dirty="0">
                <a:solidFill>
                  <a:srgbClr val="222222"/>
                </a:solidFill>
                <a:effectLst/>
                <a:latin typeface="Abadi" panose="020B0604020104020204" pitchFamily="34" charset="0"/>
              </a:rPr>
              <a:t>Add a drop of methylene blue solution and place a coverslip on top. </a:t>
            </a:r>
          </a:p>
          <a:p>
            <a:pPr algn="l">
              <a:lnSpc>
                <a:spcPct val="150000"/>
              </a:lnSpc>
              <a:buFont typeface="+mj-lt"/>
              <a:buAutoNum type="arabicPeriod"/>
            </a:pPr>
            <a:r>
              <a:rPr lang="en-US" sz="2000" b="0" i="0" dirty="0">
                <a:solidFill>
                  <a:srgbClr val="222222"/>
                </a:solidFill>
                <a:effectLst/>
                <a:latin typeface="Abadi" panose="020B0604020104020204" pitchFamily="34" charset="0"/>
              </a:rPr>
              <a:t>Remove any excess solution by allowing a paper towel to touch one side of the coverslip.</a:t>
            </a:r>
          </a:p>
          <a:p>
            <a:pPr algn="l">
              <a:lnSpc>
                <a:spcPct val="150000"/>
              </a:lnSpc>
              <a:buFont typeface="+mj-lt"/>
              <a:buAutoNum type="arabicPeriod"/>
            </a:pPr>
            <a:r>
              <a:rPr lang="en-US" sz="2000" b="0" i="0" dirty="0">
                <a:solidFill>
                  <a:srgbClr val="222222"/>
                </a:solidFill>
                <a:effectLst/>
                <a:latin typeface="Abadi" panose="020B0604020104020204" pitchFamily="34" charset="0"/>
              </a:rPr>
              <a:t>Place the slide on the microscope, with 4 x or 10 x objective in position and find a cell. Then view at higher magnification.</a:t>
            </a:r>
          </a:p>
          <a:p>
            <a:pPr>
              <a:lnSpc>
                <a:spcPct val="150000"/>
              </a:lnSpc>
            </a:pPr>
            <a:endParaRPr lang="ar-SA" sz="2000" dirty="0">
              <a:latin typeface="Abadi" panose="020B0604020104020204" pitchFamily="34" charset="0"/>
            </a:endParaRPr>
          </a:p>
        </p:txBody>
      </p:sp>
      <p:sp>
        <p:nvSpPr>
          <p:cNvPr id="4" name="مربع نص 3">
            <a:extLst>
              <a:ext uri="{FF2B5EF4-FFF2-40B4-BE49-F238E27FC236}">
                <a16:creationId xmlns:a16="http://schemas.microsoft.com/office/drawing/2014/main" id="{B9468B67-AAE8-4D5D-AF89-F8ABCF036D70}"/>
              </a:ext>
            </a:extLst>
          </p:cNvPr>
          <p:cNvSpPr txBox="1"/>
          <p:nvPr/>
        </p:nvSpPr>
        <p:spPr>
          <a:xfrm>
            <a:off x="990600" y="581025"/>
            <a:ext cx="3286125" cy="646331"/>
          </a:xfrm>
          <a:prstGeom prst="rect">
            <a:avLst/>
          </a:prstGeom>
          <a:noFill/>
        </p:spPr>
        <p:txBody>
          <a:bodyPr wrap="square" rtlCol="1">
            <a:spAutoFit/>
          </a:bodyPr>
          <a:lstStyle/>
          <a:p>
            <a:r>
              <a:rPr lang="en-US" sz="3600" b="1" dirty="0" err="1">
                <a:solidFill>
                  <a:schemeClr val="accent1">
                    <a:lumMod val="75000"/>
                  </a:schemeClr>
                </a:solidFill>
                <a:latin typeface="+mj-lt"/>
                <a:ea typeface="+mj-ea"/>
                <a:cs typeface="+mj-cs"/>
              </a:rPr>
              <a:t>Metods</a:t>
            </a:r>
            <a:r>
              <a:rPr lang="en-US" dirty="0"/>
              <a:t> :</a:t>
            </a:r>
            <a:endParaRPr lang="ar-SA" dirty="0"/>
          </a:p>
        </p:txBody>
      </p:sp>
    </p:spTree>
    <p:extLst>
      <p:ext uri="{BB962C8B-B14F-4D97-AF65-F5344CB8AC3E}">
        <p14:creationId xmlns:p14="http://schemas.microsoft.com/office/powerpoint/2010/main" val="855439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ethylene Blue Stain, 1 oz.">
            <a:extLst>
              <a:ext uri="{FF2B5EF4-FFF2-40B4-BE49-F238E27FC236}">
                <a16:creationId xmlns:a16="http://schemas.microsoft.com/office/drawing/2014/main" id="{C34BB1D8-05AB-4DB3-A25F-84C5AF481E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695" r="29221"/>
          <a:stretch/>
        </p:blipFill>
        <p:spPr bwMode="auto">
          <a:xfrm>
            <a:off x="7562850" y="2990850"/>
            <a:ext cx="1557337" cy="29337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a:extLst>
              <a:ext uri="{FF2B5EF4-FFF2-40B4-BE49-F238E27FC236}">
                <a16:creationId xmlns:a16="http://schemas.microsoft.com/office/drawing/2014/main" id="{AD94EA13-F835-469E-A80E-131710A7A946}"/>
              </a:ext>
            </a:extLst>
          </p:cNvPr>
          <p:cNvSpPr txBox="1"/>
          <p:nvPr/>
        </p:nvSpPr>
        <p:spPr>
          <a:xfrm>
            <a:off x="1152525" y="3857535"/>
            <a:ext cx="6041232" cy="1887440"/>
          </a:xfrm>
          <a:prstGeom prst="rect">
            <a:avLst/>
          </a:prstGeom>
          <a:noFill/>
        </p:spPr>
        <p:txBody>
          <a:bodyPr wrap="square">
            <a:spAutoFit/>
          </a:bodyPr>
          <a:lstStyle/>
          <a:p>
            <a:pPr marL="285750" indent="-285750">
              <a:lnSpc>
                <a:spcPct val="150000"/>
              </a:lnSpc>
              <a:buFont typeface="Wingdings" panose="05000000000000000000" pitchFamily="2" charset="2"/>
              <a:buChar char="q"/>
            </a:pPr>
            <a:r>
              <a:rPr lang="en-US" sz="2000" b="0" i="0" dirty="0">
                <a:solidFill>
                  <a:srgbClr val="222222"/>
                </a:solidFill>
                <a:effectLst/>
                <a:latin typeface="Abadi" panose="020B0604020104020204" pitchFamily="34" charset="0"/>
              </a:rPr>
              <a:t>Concentrated methylene blue is toxic if ingested. Wear gloves and </a:t>
            </a:r>
            <a:r>
              <a:rPr lang="en-US" sz="2000" b="0" i="0" dirty="0" err="1">
                <a:solidFill>
                  <a:srgbClr val="222222"/>
                </a:solidFill>
                <a:effectLst/>
                <a:latin typeface="Abadi" panose="020B0604020104020204" pitchFamily="34" charset="0"/>
              </a:rPr>
              <a:t>glases</a:t>
            </a:r>
            <a:r>
              <a:rPr lang="en-US" sz="2000" dirty="0">
                <a:solidFill>
                  <a:srgbClr val="222222"/>
                </a:solidFill>
                <a:latin typeface="Abadi" panose="020B0604020104020204" pitchFamily="34" charset="0"/>
              </a:rPr>
              <a:t> .</a:t>
            </a:r>
            <a:r>
              <a:rPr lang="en-US" sz="2000" b="0" i="0" dirty="0">
                <a:solidFill>
                  <a:srgbClr val="222222"/>
                </a:solidFill>
                <a:effectLst/>
                <a:latin typeface="Abadi" panose="020B0604020104020204" pitchFamily="34" charset="0"/>
              </a:rPr>
              <a:t> </a:t>
            </a:r>
          </a:p>
          <a:p>
            <a:pPr marL="285750" indent="-285750">
              <a:lnSpc>
                <a:spcPct val="150000"/>
              </a:lnSpc>
              <a:buFont typeface="Wingdings" panose="05000000000000000000" pitchFamily="2" charset="2"/>
              <a:buChar char="q"/>
            </a:pPr>
            <a:r>
              <a:rPr lang="en-US" sz="2000" b="0" i="0" dirty="0">
                <a:solidFill>
                  <a:srgbClr val="222222"/>
                </a:solidFill>
                <a:effectLst/>
                <a:latin typeface="Abadi" panose="020B0604020104020204" pitchFamily="34" charset="0"/>
              </a:rPr>
              <a:t>This dye is toxic when ingested and it causes irritation when in contact with the skin and eyes.</a:t>
            </a:r>
            <a:endParaRPr lang="ar-SA" sz="2000" dirty="0">
              <a:latin typeface="Abadi" panose="020B0604020104020204" pitchFamily="34" charset="0"/>
            </a:endParaRPr>
          </a:p>
        </p:txBody>
      </p:sp>
      <p:pic>
        <p:nvPicPr>
          <p:cNvPr id="1026" name="Picture 2" descr="SmartSign &quot;Be Careful - Safety First&quot; Sign | 10&quot; x 14&quot; Aluminum:  Amazon.com: Industrial &amp; Scientific">
            <a:extLst>
              <a:ext uri="{FF2B5EF4-FFF2-40B4-BE49-F238E27FC236}">
                <a16:creationId xmlns:a16="http://schemas.microsoft.com/office/drawing/2014/main" id="{111905F0-C6A4-430C-9399-1604260E57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8438" y="314325"/>
            <a:ext cx="4048125" cy="29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esson 2: Mount a Slide &amp; “Look at Your Cheek Cells“ - Rs' Science">
            <a:extLst>
              <a:ext uri="{FF2B5EF4-FFF2-40B4-BE49-F238E27FC236}">
                <a16:creationId xmlns:a16="http://schemas.microsoft.com/office/drawing/2014/main" id="{7C701295-BD29-46D7-B367-41AD757678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24759"/>
            <a:ext cx="7190936" cy="4904458"/>
          </a:xfrm>
          <a:prstGeom prst="rect">
            <a:avLst/>
          </a:prstGeom>
          <a:noFill/>
          <a:extLst>
            <a:ext uri="{909E8E84-426E-40DD-AFC4-6F175D3DCCD1}">
              <a14:hiddenFill xmlns:a14="http://schemas.microsoft.com/office/drawing/2010/main">
                <a:solidFill>
                  <a:srgbClr val="FFFFFF"/>
                </a:solidFill>
              </a14:hiddenFill>
            </a:ext>
          </a:extLst>
        </p:spPr>
      </p:pic>
      <p:sp>
        <p:nvSpPr>
          <p:cNvPr id="2" name="مربع نص 1">
            <a:extLst>
              <a:ext uri="{FF2B5EF4-FFF2-40B4-BE49-F238E27FC236}">
                <a16:creationId xmlns:a16="http://schemas.microsoft.com/office/drawing/2014/main" id="{425F0F87-D637-4E4E-B202-B73634F0EA6D}"/>
              </a:ext>
            </a:extLst>
          </p:cNvPr>
          <p:cNvSpPr txBox="1"/>
          <p:nvPr/>
        </p:nvSpPr>
        <p:spPr>
          <a:xfrm>
            <a:off x="1714500" y="528783"/>
            <a:ext cx="5410200" cy="584775"/>
          </a:xfrm>
          <a:prstGeom prst="rect">
            <a:avLst/>
          </a:prstGeom>
          <a:noFill/>
        </p:spPr>
        <p:txBody>
          <a:bodyPr wrap="square" rtlCol="1">
            <a:spAutoFit/>
          </a:bodyPr>
          <a:lstStyle/>
          <a:p>
            <a:pPr algn="ctr"/>
            <a:r>
              <a:rPr lang="en-US" sz="3200" b="1" dirty="0">
                <a:solidFill>
                  <a:schemeClr val="accent1">
                    <a:lumMod val="75000"/>
                  </a:schemeClr>
                </a:solidFill>
              </a:rPr>
              <a:t>Lets work together </a:t>
            </a:r>
            <a:endParaRPr lang="ar-SA" sz="3200" b="1" dirty="0">
              <a:solidFill>
                <a:schemeClr val="accent1">
                  <a:lumMod val="75000"/>
                </a:schemeClr>
              </a:solidFill>
            </a:endParaRPr>
          </a:p>
        </p:txBody>
      </p:sp>
    </p:spTree>
    <p:extLst>
      <p:ext uri="{BB962C8B-B14F-4D97-AF65-F5344CB8AC3E}">
        <p14:creationId xmlns:p14="http://schemas.microsoft.com/office/powerpoint/2010/main" val="3323941892"/>
      </p:ext>
    </p:extLst>
  </p:cSld>
  <p:clrMapOvr>
    <a:masterClrMapping/>
  </p:clrMapOvr>
</p:sld>
</file>

<file path=ppt/theme/theme1.xml><?xml version="1.0" encoding="utf-8"?>
<a:theme xmlns:a="http://schemas.openxmlformats.org/drawingml/2006/main" name="واجهة">
  <a:themeElements>
    <a:clrScheme name="أحمر بنفسجي">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14</TotalTime>
  <Words>243</Words>
  <Application>Microsoft Office PowerPoint</Application>
  <PresentationFormat>شاشة عريضة</PresentationFormat>
  <Paragraphs>22</Paragraphs>
  <Slides>7</Slides>
  <Notes>0</Notes>
  <HiddenSlides>0</HiddenSlides>
  <MMClips>1</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7</vt:i4>
      </vt:variant>
    </vt:vector>
  </HeadingPairs>
  <TitlesOfParts>
    <vt:vector size="14" baseType="lpstr">
      <vt:lpstr>Abadi</vt:lpstr>
      <vt:lpstr>Arial</vt:lpstr>
      <vt:lpstr>Century Gothic</vt:lpstr>
      <vt:lpstr>Trebuchet MS</vt:lpstr>
      <vt:lpstr>Wingdings</vt:lpstr>
      <vt:lpstr>Wingdings 3</vt:lpstr>
      <vt:lpstr>واجهة</vt:lpstr>
      <vt:lpstr>preparation of the squamous epithelium cells from the human mucosa mouth</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of the squamous epithelium cells from the human mucosa mouth </dc:title>
  <dc:creator>momo</dc:creator>
  <cp:lastModifiedBy>momo</cp:lastModifiedBy>
  <cp:revision>3</cp:revision>
  <dcterms:created xsi:type="dcterms:W3CDTF">2020-10-14T06:48:53Z</dcterms:created>
  <dcterms:modified xsi:type="dcterms:W3CDTF">2020-10-14T07:47:52Z</dcterms:modified>
</cp:coreProperties>
</file>