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4" r:id="rId1"/>
  </p:sldMasterIdLst>
  <p:notesMasterIdLst>
    <p:notesMasterId r:id="rId33"/>
  </p:notesMasterIdLst>
  <p:handoutMasterIdLst>
    <p:handoutMasterId r:id="rId34"/>
  </p:handoutMasterIdLst>
  <p:sldIdLst>
    <p:sldId id="477" r:id="rId2"/>
    <p:sldId id="539" r:id="rId3"/>
    <p:sldId id="533" r:id="rId4"/>
    <p:sldId id="599" r:id="rId5"/>
    <p:sldId id="600" r:id="rId6"/>
    <p:sldId id="601" r:id="rId7"/>
    <p:sldId id="568" r:id="rId8"/>
    <p:sldId id="603" r:id="rId9"/>
    <p:sldId id="604" r:id="rId10"/>
    <p:sldId id="571" r:id="rId11"/>
    <p:sldId id="585" r:id="rId12"/>
    <p:sldId id="605" r:id="rId13"/>
    <p:sldId id="606" r:id="rId14"/>
    <p:sldId id="607" r:id="rId15"/>
    <p:sldId id="608" r:id="rId16"/>
    <p:sldId id="617" r:id="rId17"/>
    <p:sldId id="609" r:id="rId18"/>
    <p:sldId id="610" r:id="rId19"/>
    <p:sldId id="611" r:id="rId20"/>
    <p:sldId id="572" r:id="rId21"/>
    <p:sldId id="612" r:id="rId22"/>
    <p:sldId id="590" r:id="rId23"/>
    <p:sldId id="619" r:id="rId24"/>
    <p:sldId id="593" r:id="rId25"/>
    <p:sldId id="591" r:id="rId26"/>
    <p:sldId id="621" r:id="rId27"/>
    <p:sldId id="613" r:id="rId28"/>
    <p:sldId id="594" r:id="rId29"/>
    <p:sldId id="614" r:id="rId30"/>
    <p:sldId id="579" r:id="rId31"/>
    <p:sldId id="483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000000"/>
    <a:srgbClr val="ECECEC"/>
    <a:srgbClr val="777777"/>
    <a:srgbClr val="AC1CC0"/>
    <a:srgbClr val="EEFC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36" autoAdjust="0"/>
  </p:normalViewPr>
  <p:slideViewPr>
    <p:cSldViewPr snapToGrid="0">
      <p:cViewPr varScale="1">
        <p:scale>
          <a:sx n="64" d="100"/>
          <a:sy n="64" d="100"/>
        </p:scale>
        <p:origin x="15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8D08B761-EE65-4C6B-8BAD-E68DC5FB6FFD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31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FF3A28AE-9BB9-4FC6-AFF7-6E67B07A5060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notes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89688" y="8748713"/>
            <a:ext cx="400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r"/>
            <a:fld id="{95B8EBBA-13B9-40BC-8C1F-4BB15B4398AF}" type="slidenum">
              <a:rPr lang="en-US" sz="1400" i="1">
                <a:effectLst>
                  <a:outerShdw blurRad="38100" dist="38100" dir="2700000" algn="tl">
                    <a:srgbClr val="C0C0C0"/>
                  </a:outerShdw>
                </a:effectLst>
              </a:rPr>
              <a:pPr algn="r"/>
              <a:t>‹N°›</a:t>
            </a:fld>
            <a:endParaRPr lang="en-US" sz="14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4622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C41B6F-E714-43C9-A83E-E601D62EB5F8}" type="slidenum">
              <a:rPr lang="en-US"/>
              <a:pPr/>
              <a:t>1</a:t>
            </a:fld>
            <a:endParaRPr lang="en-US"/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27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901C3-9306-4F2E-828A-80A73311AF6F}" type="slidenum">
              <a:rPr lang="en-US"/>
              <a:pPr/>
              <a:t>3</a:t>
            </a:fld>
            <a:endParaRPr lang="en-US"/>
          </a:p>
        </p:txBody>
      </p:sp>
      <p:sp>
        <p:nvSpPr>
          <p:cNvPr id="61235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235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61235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235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235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2359" name="Rectangle 7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06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187DA6-9D68-43E7-AA9D-C90409D7E9F2}" type="slidenum">
              <a:rPr lang="en-US"/>
              <a:pPr/>
              <a:t>4</a:t>
            </a:fld>
            <a:endParaRPr lang="en-US"/>
          </a:p>
        </p:txBody>
      </p:sp>
      <p:sp>
        <p:nvSpPr>
          <p:cNvPr id="73318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318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73318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318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31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33191" name="Rectangle 7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45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09A45-10D0-4105-AAB4-77B67BACCF53}" type="slidenum">
              <a:rPr lang="en-US"/>
              <a:pPr/>
              <a:t>5</a:t>
            </a:fld>
            <a:endParaRPr lang="en-US"/>
          </a:p>
        </p:txBody>
      </p:sp>
      <p:sp>
        <p:nvSpPr>
          <p:cNvPr id="73523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523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73523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523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523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35239" name="Rectangle 7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44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EC3CB3-B7EC-4F96-870B-0CDB89D03826}" type="slidenum">
              <a:rPr lang="en-US"/>
              <a:pPr/>
              <a:t>6</a:t>
            </a:fld>
            <a:endParaRPr lang="en-US"/>
          </a:p>
        </p:txBody>
      </p:sp>
      <p:sp>
        <p:nvSpPr>
          <p:cNvPr id="73728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28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73728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28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28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37287" name="Rectangle 7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8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ltGray"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invGray">
          <a:xfrm>
            <a:off x="0" y="0"/>
            <a:ext cx="9144000" cy="1524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6" name="AutoShape 3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3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33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4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5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" name="Picture 43" descr="NY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35125"/>
            <a:ext cx="79248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ct 40"/>
          <p:cNvGraphicFramePr>
            <a:graphicFrameLocks noChangeAspect="1"/>
          </p:cNvGraphicFramePr>
          <p:nvPr/>
        </p:nvGraphicFramePr>
        <p:xfrm>
          <a:off x="2362200" y="1447800"/>
          <a:ext cx="4302125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755" name="Photo Editor Photo" r:id="rId4" imgW="4933333" imgH="6171429" progId="MSPhotoEd.3">
                  <p:embed/>
                </p:oleObj>
              </mc:Choice>
              <mc:Fallback>
                <p:oleObj name="Photo Editor Photo" r:id="rId4" imgW="4933333" imgH="61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4302125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6740" name="Rectangle 36"/>
          <p:cNvSpPr>
            <a:spLocks noGrp="1" noChangeArrowheads="1"/>
          </p:cNvSpPr>
          <p:nvPr>
            <p:ph type="ctrTitle"/>
          </p:nvPr>
        </p:nvSpPr>
        <p:spPr>
          <a:xfrm>
            <a:off x="1447800" y="304800"/>
            <a:ext cx="7239000" cy="14478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6741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124200"/>
            <a:ext cx="7162800" cy="1371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1090613" lvl="1" indent="285750">
              <a:defRPr/>
            </a:lvl2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3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000" smtClean="0"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86123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1F349D5C-8633-48CE-A7BA-59007A319010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98438"/>
            <a:ext cx="2095500" cy="5973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134100" cy="5973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AEE556EF-2E5F-4108-A834-5BE0D0DECD94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77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BB8DB43A-7EA3-4769-85DA-5C0ACBF30910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245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295400"/>
            <a:ext cx="38862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10000"/>
            <a:ext cx="38862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7EBD5052-BC43-4454-B071-F0D8B2CAF10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3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0B177B63-E9FF-4039-889E-FBE7A564C91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0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3DB7C309-DEFE-4629-A18B-17E1F5777E90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8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B44B0EA2-8E40-432B-98A7-5DE8E7D6674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8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0E362862-9A38-427A-9E21-EE0A40C1EFC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2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E684E322-6D5B-4C66-ACFC-C8088987275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8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3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3C533DF4-3530-4BA3-80BF-714DC87FFC3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8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2DD1D2A7-BE4E-47DB-8F9E-37E3B01544D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08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9-</a:t>
            </a:r>
            <a:fld id="{9DBAD2CD-D4A7-4825-B940-805F06182D1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2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invGray">
          <a:xfrm>
            <a:off x="0" y="0"/>
            <a:ext cx="9144000" cy="1143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44563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grpSp>
        <p:nvGrpSpPr>
          <p:cNvPr id="1028" name="Group 53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1058" name="AutoShape 54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Freeform 55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56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57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58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574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solidFill>
                  <a:srgbClr val="FFCC66"/>
                </a:solidFill>
              </a:defRPr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  <a:endParaRPr lang="en-US" dirty="0"/>
          </a:p>
        </p:txBody>
      </p:sp>
      <p:sp>
        <p:nvSpPr>
          <p:cNvPr id="45574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248400"/>
            <a:ext cx="106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664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FFCC66"/>
                </a:solidFill>
              </a:defRPr>
            </a:lvl1pPr>
          </a:lstStyle>
          <a:p>
            <a:r>
              <a:rPr lang="en-US"/>
              <a:t>9-</a:t>
            </a:r>
            <a:fld id="{7EBD5052-BC43-4454-B071-F0D8B2CAF107}" type="slidenum">
              <a:rPr lang="en-US" smtClean="0"/>
              <a:pPr/>
              <a:t>‹N°›</a:t>
            </a:fld>
            <a:endParaRPr lang="en-US"/>
          </a:p>
        </p:txBody>
      </p:sp>
      <p:grpSp>
        <p:nvGrpSpPr>
          <p:cNvPr id="1031" name="Group 3"/>
          <p:cNvGrpSpPr>
            <a:grpSpLocks/>
          </p:cNvGrpSpPr>
          <p:nvPr/>
        </p:nvGrpSpPr>
        <p:grpSpPr bwMode="auto">
          <a:xfrm>
            <a:off x="2362200" y="1371600"/>
            <a:ext cx="5334000" cy="4953000"/>
            <a:chOff x="2789" y="890"/>
            <a:chExt cx="2722" cy="2721"/>
          </a:xfrm>
        </p:grpSpPr>
        <p:sp>
          <p:nvSpPr>
            <p:cNvPr id="1033" name="AutoShape 4"/>
            <p:cNvSpPr>
              <a:spLocks noChangeArrowheads="1"/>
            </p:cNvSpPr>
            <p:nvPr userDrawn="1"/>
          </p:nvSpPr>
          <p:spPr bwMode="ltGray">
            <a:xfrm>
              <a:off x="2789" y="894"/>
              <a:ext cx="2722" cy="2684"/>
            </a:xfrm>
            <a:custGeom>
              <a:avLst/>
              <a:gdLst>
                <a:gd name="T0" fmla="*/ 172 w 21600"/>
                <a:gd name="T1" fmla="*/ 0 h 21600"/>
                <a:gd name="T2" fmla="*/ 50 w 21600"/>
                <a:gd name="T3" fmla="*/ 49 h 21600"/>
                <a:gd name="T4" fmla="*/ 0 w 21600"/>
                <a:gd name="T5" fmla="*/ 167 h 21600"/>
                <a:gd name="T6" fmla="*/ 50 w 21600"/>
                <a:gd name="T7" fmla="*/ 285 h 21600"/>
                <a:gd name="T8" fmla="*/ 172 w 21600"/>
                <a:gd name="T9" fmla="*/ 334 h 21600"/>
                <a:gd name="T10" fmla="*/ 293 w 21600"/>
                <a:gd name="T11" fmla="*/ 285 h 21600"/>
                <a:gd name="T12" fmla="*/ 343 w 21600"/>
                <a:gd name="T13" fmla="*/ 167 h 21600"/>
                <a:gd name="T14" fmla="*/ 293 w 21600"/>
                <a:gd name="T15" fmla="*/ 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3 h 21600"/>
                <a:gd name="T26" fmla="*/ 18434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0" y="10800"/>
                  </a:moveTo>
                  <a:cubicBezTo>
                    <a:pt x="320" y="16588"/>
                    <a:pt x="5012" y="21280"/>
                    <a:pt x="10800" y="21280"/>
                  </a:cubicBezTo>
                  <a:cubicBezTo>
                    <a:pt x="16588" y="21280"/>
                    <a:pt x="21280" y="16588"/>
                    <a:pt x="21280" y="10800"/>
                  </a:cubicBezTo>
                  <a:cubicBezTo>
                    <a:pt x="21280" y="5012"/>
                    <a:pt x="16588" y="320"/>
                    <a:pt x="10800" y="320"/>
                  </a:cubicBezTo>
                  <a:cubicBezTo>
                    <a:pt x="5012" y="320"/>
                    <a:pt x="320" y="5012"/>
                    <a:pt x="320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 userDrawn="1"/>
          </p:nvSpPr>
          <p:spPr bwMode="ltGray">
            <a:xfrm>
              <a:off x="3196" y="3082"/>
              <a:ext cx="325" cy="244"/>
            </a:xfrm>
            <a:custGeom>
              <a:avLst/>
              <a:gdLst>
                <a:gd name="T0" fmla="*/ 0 w 363"/>
                <a:gd name="T1" fmla="*/ 40 h 272"/>
                <a:gd name="T2" fmla="*/ 81 w 363"/>
                <a:gd name="T3" fmla="*/ 122 h 272"/>
                <a:gd name="T4" fmla="*/ 162 w 363"/>
                <a:gd name="T5" fmla="*/ 204 h 272"/>
                <a:gd name="T6" fmla="*/ 244 w 363"/>
                <a:gd name="T7" fmla="*/ 244 h 272"/>
                <a:gd name="T8" fmla="*/ 284 w 363"/>
                <a:gd name="T9" fmla="*/ 244 h 272"/>
                <a:gd name="T10" fmla="*/ 325 w 363"/>
                <a:gd name="T11" fmla="*/ 162 h 272"/>
                <a:gd name="T12" fmla="*/ 284 w 363"/>
                <a:gd name="T13" fmla="*/ 162 h 272"/>
                <a:gd name="T14" fmla="*/ 244 w 363"/>
                <a:gd name="T15" fmla="*/ 162 h 272"/>
                <a:gd name="T16" fmla="*/ 202 w 363"/>
                <a:gd name="T17" fmla="*/ 162 h 272"/>
                <a:gd name="T18" fmla="*/ 202 w 363"/>
                <a:gd name="T19" fmla="*/ 122 h 272"/>
                <a:gd name="T20" fmla="*/ 244 w 363"/>
                <a:gd name="T21" fmla="*/ 82 h 272"/>
                <a:gd name="T22" fmla="*/ 202 w 363"/>
                <a:gd name="T23" fmla="*/ 40 h 272"/>
                <a:gd name="T24" fmla="*/ 202 w 363"/>
                <a:gd name="T25" fmla="*/ 82 h 272"/>
                <a:gd name="T26" fmla="*/ 162 w 363"/>
                <a:gd name="T27" fmla="*/ 122 h 272"/>
                <a:gd name="T28" fmla="*/ 122 w 363"/>
                <a:gd name="T29" fmla="*/ 122 h 272"/>
                <a:gd name="T30" fmla="*/ 81 w 363"/>
                <a:gd name="T31" fmla="*/ 82 h 272"/>
                <a:gd name="T32" fmla="*/ 122 w 363"/>
                <a:gd name="T33" fmla="*/ 82 h 272"/>
                <a:gd name="T34" fmla="*/ 81 w 363"/>
                <a:gd name="T35" fmla="*/ 40 h 272"/>
                <a:gd name="T36" fmla="*/ 40 w 363"/>
                <a:gd name="T37" fmla="*/ 0 h 272"/>
                <a:gd name="T38" fmla="*/ 55 w 363"/>
                <a:gd name="T39" fmla="*/ 51 h 272"/>
                <a:gd name="T40" fmla="*/ 25 w 363"/>
                <a:gd name="T41" fmla="*/ 40 h 272"/>
                <a:gd name="T42" fmla="*/ 0 w 363"/>
                <a:gd name="T43" fmla="*/ 40 h 2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272"/>
                <a:gd name="T68" fmla="*/ 363 w 363"/>
                <a:gd name="T69" fmla="*/ 272 h 2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ltGray">
            <a:xfrm>
              <a:off x="3660" y="1726"/>
              <a:ext cx="420" cy="1885"/>
            </a:xfrm>
            <a:custGeom>
              <a:avLst/>
              <a:gdLst>
                <a:gd name="T0" fmla="*/ 162 w 420"/>
                <a:gd name="T1" fmla="*/ 1 h 1885"/>
                <a:gd name="T2" fmla="*/ 56 w 420"/>
                <a:gd name="T3" fmla="*/ 561 h 1885"/>
                <a:gd name="T4" fmla="*/ 122 w 420"/>
                <a:gd name="T5" fmla="*/ 1185 h 1885"/>
                <a:gd name="T6" fmla="*/ 383 w 420"/>
                <a:gd name="T7" fmla="*/ 1785 h 1885"/>
                <a:gd name="T8" fmla="*/ 343 w 420"/>
                <a:gd name="T9" fmla="*/ 1785 h 1885"/>
                <a:gd name="T10" fmla="*/ 70 w 420"/>
                <a:gd name="T11" fmla="*/ 1209 h 1885"/>
                <a:gd name="T12" fmla="*/ 15 w 420"/>
                <a:gd name="T13" fmla="*/ 487 h 1885"/>
                <a:gd name="T14" fmla="*/ 162 w 420"/>
                <a:gd name="T15" fmla="*/ 1 h 18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0"/>
                <a:gd name="T25" fmla="*/ 0 h 1885"/>
                <a:gd name="T26" fmla="*/ 420 w 420"/>
                <a:gd name="T27" fmla="*/ 1885 h 18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7"/>
            <p:cNvSpPr>
              <a:spLocks/>
            </p:cNvSpPr>
            <p:nvPr userDrawn="1"/>
          </p:nvSpPr>
          <p:spPr bwMode="ltGray">
            <a:xfrm>
              <a:off x="4023" y="1694"/>
              <a:ext cx="429" cy="1836"/>
            </a:xfrm>
            <a:custGeom>
              <a:avLst/>
              <a:gdLst>
                <a:gd name="T0" fmla="*/ 0 w 429"/>
                <a:gd name="T1" fmla="*/ 25 h 1836"/>
                <a:gd name="T2" fmla="*/ 375 w 429"/>
                <a:gd name="T3" fmla="*/ 1835 h 1836"/>
                <a:gd name="T4" fmla="*/ 429 w 429"/>
                <a:gd name="T5" fmla="*/ 1836 h 1836"/>
                <a:gd name="T6" fmla="*/ 37 w 429"/>
                <a:gd name="T7" fmla="*/ 0 h 1836"/>
                <a:gd name="T8" fmla="*/ 0 w 429"/>
                <a:gd name="T9" fmla="*/ 25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9"/>
                <a:gd name="T16" fmla="*/ 0 h 1836"/>
                <a:gd name="T17" fmla="*/ 429 w 429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8"/>
            <p:cNvSpPr>
              <a:spLocks/>
            </p:cNvSpPr>
            <p:nvPr userDrawn="1"/>
          </p:nvSpPr>
          <p:spPr bwMode="ltGray">
            <a:xfrm>
              <a:off x="4270" y="1551"/>
              <a:ext cx="600" cy="1899"/>
            </a:xfrm>
            <a:custGeom>
              <a:avLst/>
              <a:gdLst>
                <a:gd name="T0" fmla="*/ 0 w 600"/>
                <a:gd name="T1" fmla="*/ 67 h 1899"/>
                <a:gd name="T2" fmla="*/ 91 w 600"/>
                <a:gd name="T3" fmla="*/ 168 h 1899"/>
                <a:gd name="T4" fmla="*/ 347 w 600"/>
                <a:gd name="T5" fmla="*/ 552 h 1899"/>
                <a:gd name="T6" fmla="*/ 512 w 600"/>
                <a:gd name="T7" fmla="*/ 1146 h 1899"/>
                <a:gd name="T8" fmla="*/ 539 w 600"/>
                <a:gd name="T9" fmla="*/ 1612 h 1899"/>
                <a:gd name="T10" fmla="*/ 457 w 600"/>
                <a:gd name="T11" fmla="*/ 1859 h 1899"/>
                <a:gd name="T12" fmla="*/ 503 w 600"/>
                <a:gd name="T13" fmla="*/ 1850 h 1899"/>
                <a:gd name="T14" fmla="*/ 583 w 600"/>
                <a:gd name="T15" fmla="*/ 1611 h 1899"/>
                <a:gd name="T16" fmla="*/ 567 w 600"/>
                <a:gd name="T17" fmla="*/ 1146 h 1899"/>
                <a:gd name="T18" fmla="*/ 384 w 600"/>
                <a:gd name="T19" fmla="*/ 524 h 1899"/>
                <a:gd name="T20" fmla="*/ 82 w 600"/>
                <a:gd name="T21" fmla="*/ 76 h 1899"/>
                <a:gd name="T22" fmla="*/ 0 w 600"/>
                <a:gd name="T23" fmla="*/ 67 h 18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0"/>
                <a:gd name="T37" fmla="*/ 0 h 1899"/>
                <a:gd name="T38" fmla="*/ 600 w 600"/>
                <a:gd name="T39" fmla="*/ 1899 h 18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9"/>
            <p:cNvSpPr>
              <a:spLocks/>
            </p:cNvSpPr>
            <p:nvPr userDrawn="1"/>
          </p:nvSpPr>
          <p:spPr bwMode="ltGray">
            <a:xfrm>
              <a:off x="4902" y="1753"/>
              <a:ext cx="338" cy="1494"/>
            </a:xfrm>
            <a:custGeom>
              <a:avLst/>
              <a:gdLst>
                <a:gd name="T0" fmla="*/ 26 w 338"/>
                <a:gd name="T1" fmla="*/ 73 h 1494"/>
                <a:gd name="T2" fmla="*/ 136 w 338"/>
                <a:gd name="T3" fmla="*/ 194 h 1494"/>
                <a:gd name="T4" fmla="*/ 282 w 338"/>
                <a:gd name="T5" fmla="*/ 706 h 1494"/>
                <a:gd name="T6" fmla="*/ 282 w 338"/>
                <a:gd name="T7" fmla="*/ 1118 h 1494"/>
                <a:gd name="T8" fmla="*/ 218 w 338"/>
                <a:gd name="T9" fmla="*/ 1319 h 1494"/>
                <a:gd name="T10" fmla="*/ 132 w 338"/>
                <a:gd name="T11" fmla="*/ 1475 h 1494"/>
                <a:gd name="T12" fmla="*/ 206 w 338"/>
                <a:gd name="T13" fmla="*/ 1433 h 1494"/>
                <a:gd name="T14" fmla="*/ 312 w 338"/>
                <a:gd name="T15" fmla="*/ 1163 h 1494"/>
                <a:gd name="T16" fmla="*/ 337 w 338"/>
                <a:gd name="T17" fmla="*/ 871 h 1494"/>
                <a:gd name="T18" fmla="*/ 309 w 338"/>
                <a:gd name="T19" fmla="*/ 615 h 1494"/>
                <a:gd name="T20" fmla="*/ 172 w 338"/>
                <a:gd name="T21" fmla="*/ 149 h 1494"/>
                <a:gd name="T22" fmla="*/ 34 w 338"/>
                <a:gd name="T23" fmla="*/ 23 h 1494"/>
                <a:gd name="T24" fmla="*/ 26 w 338"/>
                <a:gd name="T25" fmla="*/ 73 h 14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8"/>
                <a:gd name="T40" fmla="*/ 0 h 1494"/>
                <a:gd name="T41" fmla="*/ 338 w 338"/>
                <a:gd name="T42" fmla="*/ 1494 h 14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8" h="1494">
                  <a:moveTo>
                    <a:pt x="26" y="73"/>
                  </a:moveTo>
                  <a:cubicBezTo>
                    <a:pt x="43" y="102"/>
                    <a:pt x="93" y="88"/>
                    <a:pt x="136" y="194"/>
                  </a:cubicBezTo>
                  <a:cubicBezTo>
                    <a:pt x="179" y="300"/>
                    <a:pt x="258" y="552"/>
                    <a:pt x="282" y="706"/>
                  </a:cubicBezTo>
                  <a:cubicBezTo>
                    <a:pt x="306" y="860"/>
                    <a:pt x="293" y="1016"/>
                    <a:pt x="282" y="1118"/>
                  </a:cubicBezTo>
                  <a:cubicBezTo>
                    <a:pt x="271" y="1220"/>
                    <a:pt x="243" y="1260"/>
                    <a:pt x="218" y="1319"/>
                  </a:cubicBezTo>
                  <a:cubicBezTo>
                    <a:pt x="193" y="1378"/>
                    <a:pt x="134" y="1456"/>
                    <a:pt x="132" y="1475"/>
                  </a:cubicBezTo>
                  <a:cubicBezTo>
                    <a:pt x="130" y="1494"/>
                    <a:pt x="176" y="1485"/>
                    <a:pt x="206" y="1433"/>
                  </a:cubicBezTo>
                  <a:cubicBezTo>
                    <a:pt x="235" y="1381"/>
                    <a:pt x="290" y="1257"/>
                    <a:pt x="312" y="1163"/>
                  </a:cubicBezTo>
                  <a:cubicBezTo>
                    <a:pt x="334" y="1069"/>
                    <a:pt x="338" y="962"/>
                    <a:pt x="337" y="871"/>
                  </a:cubicBezTo>
                  <a:cubicBezTo>
                    <a:pt x="336" y="780"/>
                    <a:pt x="336" y="735"/>
                    <a:pt x="309" y="615"/>
                  </a:cubicBezTo>
                  <a:cubicBezTo>
                    <a:pt x="282" y="495"/>
                    <a:pt x="218" y="248"/>
                    <a:pt x="172" y="149"/>
                  </a:cubicBezTo>
                  <a:cubicBezTo>
                    <a:pt x="126" y="50"/>
                    <a:pt x="58" y="36"/>
                    <a:pt x="34" y="23"/>
                  </a:cubicBezTo>
                  <a:cubicBezTo>
                    <a:pt x="10" y="10"/>
                    <a:pt x="0" y="0"/>
                    <a:pt x="26" y="73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0"/>
            <p:cNvSpPr>
              <a:spLocks/>
            </p:cNvSpPr>
            <p:nvPr userDrawn="1"/>
          </p:nvSpPr>
          <p:spPr bwMode="ltGray">
            <a:xfrm>
              <a:off x="3189" y="2212"/>
              <a:ext cx="573" cy="1290"/>
            </a:xfrm>
            <a:custGeom>
              <a:avLst/>
              <a:gdLst>
                <a:gd name="T0" fmla="*/ 2 w 573"/>
                <a:gd name="T1" fmla="*/ 129 h 1290"/>
                <a:gd name="T2" fmla="*/ 48 w 573"/>
                <a:gd name="T3" fmla="*/ 65 h 1290"/>
                <a:gd name="T4" fmla="*/ 84 w 573"/>
                <a:gd name="T5" fmla="*/ 522 h 1290"/>
                <a:gd name="T6" fmla="*/ 241 w 573"/>
                <a:gd name="T7" fmla="*/ 909 h 1290"/>
                <a:gd name="T8" fmla="*/ 396 w 573"/>
                <a:gd name="T9" fmla="*/ 1106 h 1290"/>
                <a:gd name="T10" fmla="*/ 568 w 573"/>
                <a:gd name="T11" fmla="*/ 1286 h 1290"/>
                <a:gd name="T12" fmla="*/ 363 w 573"/>
                <a:gd name="T13" fmla="*/ 1130 h 1290"/>
                <a:gd name="T14" fmla="*/ 183 w 573"/>
                <a:gd name="T15" fmla="*/ 909 h 1290"/>
                <a:gd name="T16" fmla="*/ 38 w 573"/>
                <a:gd name="T17" fmla="*/ 540 h 1290"/>
                <a:gd name="T18" fmla="*/ 2 w 573"/>
                <a:gd name="T19" fmla="*/ 129 h 12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3"/>
                <a:gd name="T31" fmla="*/ 0 h 1290"/>
                <a:gd name="T32" fmla="*/ 573 w 573"/>
                <a:gd name="T33" fmla="*/ 1290 h 12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1"/>
            <p:cNvSpPr>
              <a:spLocks/>
            </p:cNvSpPr>
            <p:nvPr userDrawn="1"/>
          </p:nvSpPr>
          <p:spPr bwMode="ltGray">
            <a:xfrm>
              <a:off x="4170" y="1008"/>
              <a:ext cx="655" cy="192"/>
            </a:xfrm>
            <a:custGeom>
              <a:avLst/>
              <a:gdLst>
                <a:gd name="T0" fmla="*/ 15 w 731"/>
                <a:gd name="T1" fmla="*/ 168 h 214"/>
                <a:gd name="T2" fmla="*/ 228 w 731"/>
                <a:gd name="T3" fmla="*/ 37 h 214"/>
                <a:gd name="T4" fmla="*/ 409 w 731"/>
                <a:gd name="T5" fmla="*/ 4 h 214"/>
                <a:gd name="T6" fmla="*/ 564 w 731"/>
                <a:gd name="T7" fmla="*/ 14 h 214"/>
                <a:gd name="T8" fmla="*/ 645 w 731"/>
                <a:gd name="T9" fmla="*/ 55 h 214"/>
                <a:gd name="T10" fmla="*/ 506 w 731"/>
                <a:gd name="T11" fmla="*/ 45 h 214"/>
                <a:gd name="T12" fmla="*/ 237 w 731"/>
                <a:gd name="T13" fmla="*/ 69 h 214"/>
                <a:gd name="T14" fmla="*/ 47 w 731"/>
                <a:gd name="T15" fmla="*/ 176 h 214"/>
                <a:gd name="T16" fmla="*/ 15 w 731"/>
                <a:gd name="T17" fmla="*/ 168 h 2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1"/>
                <a:gd name="T28" fmla="*/ 0 h 214"/>
                <a:gd name="T29" fmla="*/ 731 w 731"/>
                <a:gd name="T30" fmla="*/ 214 h 2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2"/>
            <p:cNvSpPr>
              <a:spLocks/>
            </p:cNvSpPr>
            <p:nvPr userDrawn="1"/>
          </p:nvSpPr>
          <p:spPr bwMode="ltGray">
            <a:xfrm>
              <a:off x="4322" y="1276"/>
              <a:ext cx="504" cy="82"/>
            </a:xfrm>
            <a:custGeom>
              <a:avLst/>
              <a:gdLst>
                <a:gd name="T0" fmla="*/ 0 w 563"/>
                <a:gd name="T1" fmla="*/ 0 h 91"/>
                <a:gd name="T2" fmla="*/ 57 w 563"/>
                <a:gd name="T3" fmla="*/ 33 h 91"/>
                <a:gd name="T4" fmla="*/ 278 w 563"/>
                <a:gd name="T5" fmla="*/ 16 h 91"/>
                <a:gd name="T6" fmla="*/ 474 w 563"/>
                <a:gd name="T7" fmla="*/ 33 h 91"/>
                <a:gd name="T8" fmla="*/ 458 w 563"/>
                <a:gd name="T9" fmla="*/ 66 h 91"/>
                <a:gd name="T10" fmla="*/ 262 w 563"/>
                <a:gd name="T11" fmla="*/ 50 h 91"/>
                <a:gd name="T12" fmla="*/ 33 w 563"/>
                <a:gd name="T13" fmla="*/ 82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3"/>
                <a:gd name="T22" fmla="*/ 0 h 91"/>
                <a:gd name="T23" fmla="*/ 563 w 563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3"/>
            <p:cNvSpPr>
              <a:spLocks/>
            </p:cNvSpPr>
            <p:nvPr userDrawn="1"/>
          </p:nvSpPr>
          <p:spPr bwMode="ltGray">
            <a:xfrm>
              <a:off x="4043" y="890"/>
              <a:ext cx="204" cy="247"/>
            </a:xfrm>
            <a:custGeom>
              <a:avLst/>
              <a:gdLst>
                <a:gd name="T0" fmla="*/ 0 w 228"/>
                <a:gd name="T1" fmla="*/ 247 h 276"/>
                <a:gd name="T2" fmla="*/ 140 w 228"/>
                <a:gd name="T3" fmla="*/ 34 h 276"/>
                <a:gd name="T4" fmla="*/ 189 w 228"/>
                <a:gd name="T5" fmla="*/ 42 h 276"/>
                <a:gd name="T6" fmla="*/ 47 w 228"/>
                <a:gd name="T7" fmla="*/ 240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8"/>
                <a:gd name="T13" fmla="*/ 0 h 276"/>
                <a:gd name="T14" fmla="*/ 228 w 228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4"/>
            <p:cNvSpPr>
              <a:spLocks/>
            </p:cNvSpPr>
            <p:nvPr userDrawn="1"/>
          </p:nvSpPr>
          <p:spPr bwMode="ltGray">
            <a:xfrm>
              <a:off x="3854" y="915"/>
              <a:ext cx="67" cy="287"/>
            </a:xfrm>
            <a:custGeom>
              <a:avLst/>
              <a:gdLst>
                <a:gd name="T0" fmla="*/ 1 w 75"/>
                <a:gd name="T1" fmla="*/ 41 h 320"/>
                <a:gd name="T2" fmla="*/ 32 w 75"/>
                <a:gd name="T3" fmla="*/ 256 h 320"/>
                <a:gd name="T4" fmla="*/ 66 w 75"/>
                <a:gd name="T5" fmla="*/ 239 h 320"/>
                <a:gd name="T6" fmla="*/ 25 w 75"/>
                <a:gd name="T7" fmla="*/ 33 h 320"/>
                <a:gd name="T8" fmla="*/ 1 w 75"/>
                <a:gd name="T9" fmla="*/ 41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20"/>
                <a:gd name="T17" fmla="*/ 75 w 75"/>
                <a:gd name="T18" fmla="*/ 320 h 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15"/>
            <p:cNvSpPr>
              <a:spLocks/>
            </p:cNvSpPr>
            <p:nvPr userDrawn="1"/>
          </p:nvSpPr>
          <p:spPr bwMode="ltGray">
            <a:xfrm>
              <a:off x="3319" y="1736"/>
              <a:ext cx="1687" cy="607"/>
            </a:xfrm>
            <a:custGeom>
              <a:avLst/>
              <a:gdLst>
                <a:gd name="T0" fmla="*/ 85 w 1883"/>
                <a:gd name="T1" fmla="*/ 458 h 677"/>
                <a:gd name="T2" fmla="*/ 364 w 1883"/>
                <a:gd name="T3" fmla="*/ 533 h 677"/>
                <a:gd name="T4" fmla="*/ 839 w 1883"/>
                <a:gd name="T5" fmla="*/ 516 h 677"/>
                <a:gd name="T6" fmla="*/ 1281 w 1883"/>
                <a:gd name="T7" fmla="*/ 351 h 677"/>
                <a:gd name="T8" fmla="*/ 1623 w 1883"/>
                <a:gd name="T9" fmla="*/ 44 h 677"/>
                <a:gd name="T10" fmla="*/ 1665 w 1883"/>
                <a:gd name="T11" fmla="*/ 85 h 677"/>
                <a:gd name="T12" fmla="*/ 1623 w 1883"/>
                <a:gd name="T13" fmla="*/ 126 h 677"/>
                <a:gd name="T14" fmla="*/ 1298 w 1883"/>
                <a:gd name="T15" fmla="*/ 411 h 677"/>
                <a:gd name="T16" fmla="*/ 864 w 1883"/>
                <a:gd name="T17" fmla="*/ 573 h 677"/>
                <a:gd name="T18" fmla="*/ 364 w 1883"/>
                <a:gd name="T19" fmla="*/ 597 h 677"/>
                <a:gd name="T20" fmla="*/ 53 w 1883"/>
                <a:gd name="T21" fmla="*/ 516 h 677"/>
                <a:gd name="T22" fmla="*/ 44 w 1883"/>
                <a:gd name="T23" fmla="*/ 491 h 6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83"/>
                <a:gd name="T37" fmla="*/ 0 h 677"/>
                <a:gd name="T38" fmla="*/ 1883 w 1883"/>
                <a:gd name="T39" fmla="*/ 677 h 6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16"/>
            <p:cNvSpPr>
              <a:spLocks/>
            </p:cNvSpPr>
            <p:nvPr userDrawn="1"/>
          </p:nvSpPr>
          <p:spPr bwMode="ltGray">
            <a:xfrm>
              <a:off x="2898" y="1874"/>
              <a:ext cx="2576" cy="1099"/>
            </a:xfrm>
            <a:custGeom>
              <a:avLst/>
              <a:gdLst>
                <a:gd name="T0" fmla="*/ 47 w 2876"/>
                <a:gd name="T1" fmla="*/ 698 h 1226"/>
                <a:gd name="T2" fmla="*/ 56 w 2876"/>
                <a:gd name="T3" fmla="*/ 706 h 1226"/>
                <a:gd name="T4" fmla="*/ 383 w 2876"/>
                <a:gd name="T5" fmla="*/ 952 h 1226"/>
                <a:gd name="T6" fmla="*/ 834 w 2876"/>
                <a:gd name="T7" fmla="*/ 1034 h 1226"/>
                <a:gd name="T8" fmla="*/ 1374 w 2876"/>
                <a:gd name="T9" fmla="*/ 1009 h 1226"/>
                <a:gd name="T10" fmla="*/ 1923 w 2876"/>
                <a:gd name="T11" fmla="*/ 813 h 1226"/>
                <a:gd name="T12" fmla="*/ 2329 w 2876"/>
                <a:gd name="T13" fmla="*/ 477 h 1226"/>
                <a:gd name="T14" fmla="*/ 2537 w 2876"/>
                <a:gd name="T15" fmla="*/ 58 h 1226"/>
                <a:gd name="T16" fmla="*/ 2562 w 2876"/>
                <a:gd name="T17" fmla="*/ 125 h 1226"/>
                <a:gd name="T18" fmla="*/ 2496 w 2876"/>
                <a:gd name="T19" fmla="*/ 305 h 1226"/>
                <a:gd name="T20" fmla="*/ 2329 w 2876"/>
                <a:gd name="T21" fmla="*/ 558 h 1226"/>
                <a:gd name="T22" fmla="*/ 1922 w 2876"/>
                <a:gd name="T23" fmla="*/ 883 h 1226"/>
                <a:gd name="T24" fmla="*/ 1391 w 2876"/>
                <a:gd name="T25" fmla="*/ 1059 h 1226"/>
                <a:gd name="T26" fmla="*/ 850 w 2876"/>
                <a:gd name="T27" fmla="*/ 1091 h 1226"/>
                <a:gd name="T28" fmla="*/ 391 w 2876"/>
                <a:gd name="T29" fmla="*/ 1009 h 1226"/>
                <a:gd name="T30" fmla="*/ 130 w 2876"/>
                <a:gd name="T31" fmla="*/ 845 h 1226"/>
                <a:gd name="T32" fmla="*/ 47 w 2876"/>
                <a:gd name="T33" fmla="*/ 698 h 12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6"/>
                <a:gd name="T52" fmla="*/ 0 h 1226"/>
                <a:gd name="T53" fmla="*/ 2876 w 2876"/>
                <a:gd name="T54" fmla="*/ 1226 h 12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6" h="1226">
                  <a:moveTo>
                    <a:pt x="53" y="779"/>
                  </a:moveTo>
                  <a:cubicBezTo>
                    <a:pt x="1" y="724"/>
                    <a:pt x="0" y="741"/>
                    <a:pt x="62" y="788"/>
                  </a:cubicBezTo>
                  <a:cubicBezTo>
                    <a:pt x="124" y="835"/>
                    <a:pt x="283" y="1001"/>
                    <a:pt x="428" y="1062"/>
                  </a:cubicBezTo>
                  <a:cubicBezTo>
                    <a:pt x="573" y="1123"/>
                    <a:pt x="747" y="1142"/>
                    <a:pt x="931" y="1153"/>
                  </a:cubicBezTo>
                  <a:cubicBezTo>
                    <a:pt x="1115" y="1164"/>
                    <a:pt x="1331" y="1167"/>
                    <a:pt x="1534" y="1126"/>
                  </a:cubicBezTo>
                  <a:cubicBezTo>
                    <a:pt x="1737" y="1085"/>
                    <a:pt x="1969" y="1006"/>
                    <a:pt x="2147" y="907"/>
                  </a:cubicBezTo>
                  <a:cubicBezTo>
                    <a:pt x="2325" y="808"/>
                    <a:pt x="2486" y="672"/>
                    <a:pt x="2600" y="532"/>
                  </a:cubicBezTo>
                  <a:cubicBezTo>
                    <a:pt x="2714" y="392"/>
                    <a:pt x="2790" y="130"/>
                    <a:pt x="2833" y="65"/>
                  </a:cubicBezTo>
                  <a:cubicBezTo>
                    <a:pt x="2876" y="0"/>
                    <a:pt x="2868" y="93"/>
                    <a:pt x="2860" y="139"/>
                  </a:cubicBezTo>
                  <a:cubicBezTo>
                    <a:pt x="2852" y="185"/>
                    <a:pt x="2830" y="260"/>
                    <a:pt x="2787" y="340"/>
                  </a:cubicBezTo>
                  <a:cubicBezTo>
                    <a:pt x="2744" y="420"/>
                    <a:pt x="2707" y="515"/>
                    <a:pt x="2600" y="622"/>
                  </a:cubicBezTo>
                  <a:cubicBezTo>
                    <a:pt x="2493" y="729"/>
                    <a:pt x="2320" y="892"/>
                    <a:pt x="2146" y="985"/>
                  </a:cubicBezTo>
                  <a:cubicBezTo>
                    <a:pt x="1972" y="1078"/>
                    <a:pt x="1752" y="1142"/>
                    <a:pt x="1553" y="1181"/>
                  </a:cubicBezTo>
                  <a:cubicBezTo>
                    <a:pt x="1354" y="1220"/>
                    <a:pt x="1135" y="1226"/>
                    <a:pt x="949" y="1217"/>
                  </a:cubicBezTo>
                  <a:cubicBezTo>
                    <a:pt x="763" y="1208"/>
                    <a:pt x="571" y="1172"/>
                    <a:pt x="437" y="1126"/>
                  </a:cubicBezTo>
                  <a:cubicBezTo>
                    <a:pt x="303" y="1080"/>
                    <a:pt x="209" y="1001"/>
                    <a:pt x="145" y="943"/>
                  </a:cubicBezTo>
                  <a:cubicBezTo>
                    <a:pt x="81" y="885"/>
                    <a:pt x="72" y="813"/>
                    <a:pt x="53" y="77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17"/>
            <p:cNvSpPr>
              <a:spLocks/>
            </p:cNvSpPr>
            <p:nvPr userDrawn="1"/>
          </p:nvSpPr>
          <p:spPr bwMode="ltGray">
            <a:xfrm>
              <a:off x="3473" y="2703"/>
              <a:ext cx="1961" cy="706"/>
            </a:xfrm>
            <a:custGeom>
              <a:avLst/>
              <a:gdLst>
                <a:gd name="T0" fmla="*/ 6 w 2189"/>
                <a:gd name="T1" fmla="*/ 582 h 788"/>
                <a:gd name="T2" fmla="*/ 128 w 2189"/>
                <a:gd name="T3" fmla="*/ 623 h 788"/>
                <a:gd name="T4" fmla="*/ 512 w 2189"/>
                <a:gd name="T5" fmla="*/ 647 h 788"/>
                <a:gd name="T6" fmla="*/ 890 w 2189"/>
                <a:gd name="T7" fmla="*/ 606 h 788"/>
                <a:gd name="T8" fmla="*/ 1372 w 2189"/>
                <a:gd name="T9" fmla="*/ 434 h 788"/>
                <a:gd name="T10" fmla="*/ 1724 w 2189"/>
                <a:gd name="T11" fmla="*/ 196 h 788"/>
                <a:gd name="T12" fmla="*/ 1938 w 2189"/>
                <a:gd name="T13" fmla="*/ 8 h 788"/>
                <a:gd name="T14" fmla="*/ 1864 w 2189"/>
                <a:gd name="T15" fmla="*/ 147 h 788"/>
                <a:gd name="T16" fmla="*/ 1700 w 2189"/>
                <a:gd name="T17" fmla="*/ 287 h 788"/>
                <a:gd name="T18" fmla="*/ 1356 w 2189"/>
                <a:gd name="T19" fmla="*/ 500 h 788"/>
                <a:gd name="T20" fmla="*/ 931 w 2189"/>
                <a:gd name="T21" fmla="*/ 655 h 788"/>
                <a:gd name="T22" fmla="*/ 529 w 2189"/>
                <a:gd name="T23" fmla="*/ 704 h 788"/>
                <a:gd name="T24" fmla="*/ 88 w 2189"/>
                <a:gd name="T25" fmla="*/ 664 h 788"/>
                <a:gd name="T26" fmla="*/ 6 w 2189"/>
                <a:gd name="T27" fmla="*/ 582 h 7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89"/>
                <a:gd name="T43" fmla="*/ 0 h 788"/>
                <a:gd name="T44" fmla="*/ 2189 w 2189"/>
                <a:gd name="T45" fmla="*/ 788 h 7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89" h="788">
                  <a:moveTo>
                    <a:pt x="7" y="650"/>
                  </a:moveTo>
                  <a:cubicBezTo>
                    <a:pt x="14" y="642"/>
                    <a:pt x="49" y="683"/>
                    <a:pt x="143" y="695"/>
                  </a:cubicBezTo>
                  <a:cubicBezTo>
                    <a:pt x="237" y="707"/>
                    <a:pt x="430" y="725"/>
                    <a:pt x="572" y="722"/>
                  </a:cubicBezTo>
                  <a:cubicBezTo>
                    <a:pt x="714" y="719"/>
                    <a:pt x="833" y="716"/>
                    <a:pt x="993" y="676"/>
                  </a:cubicBezTo>
                  <a:cubicBezTo>
                    <a:pt x="1153" y="636"/>
                    <a:pt x="1377" y="560"/>
                    <a:pt x="1532" y="484"/>
                  </a:cubicBezTo>
                  <a:cubicBezTo>
                    <a:pt x="1687" y="408"/>
                    <a:pt x="1820" y="298"/>
                    <a:pt x="1925" y="219"/>
                  </a:cubicBezTo>
                  <a:cubicBezTo>
                    <a:pt x="2030" y="140"/>
                    <a:pt x="2137" y="18"/>
                    <a:pt x="2163" y="9"/>
                  </a:cubicBezTo>
                  <a:cubicBezTo>
                    <a:pt x="2189" y="0"/>
                    <a:pt x="2125" y="112"/>
                    <a:pt x="2081" y="164"/>
                  </a:cubicBezTo>
                  <a:cubicBezTo>
                    <a:pt x="2037" y="216"/>
                    <a:pt x="1992" y="254"/>
                    <a:pt x="1898" y="320"/>
                  </a:cubicBezTo>
                  <a:cubicBezTo>
                    <a:pt x="1804" y="386"/>
                    <a:pt x="1657" y="489"/>
                    <a:pt x="1514" y="558"/>
                  </a:cubicBezTo>
                  <a:cubicBezTo>
                    <a:pt x="1371" y="627"/>
                    <a:pt x="1193" y="693"/>
                    <a:pt x="1039" y="731"/>
                  </a:cubicBezTo>
                  <a:cubicBezTo>
                    <a:pt x="885" y="769"/>
                    <a:pt x="748" y="784"/>
                    <a:pt x="591" y="786"/>
                  </a:cubicBezTo>
                  <a:cubicBezTo>
                    <a:pt x="434" y="788"/>
                    <a:pt x="195" y="764"/>
                    <a:pt x="98" y="741"/>
                  </a:cubicBezTo>
                  <a:cubicBezTo>
                    <a:pt x="1" y="718"/>
                    <a:pt x="0" y="658"/>
                    <a:pt x="7" y="65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8"/>
            <p:cNvSpPr>
              <a:spLocks/>
            </p:cNvSpPr>
            <p:nvPr userDrawn="1"/>
          </p:nvSpPr>
          <p:spPr bwMode="ltGray">
            <a:xfrm>
              <a:off x="4198" y="1089"/>
              <a:ext cx="1273" cy="1017"/>
            </a:xfrm>
            <a:custGeom>
              <a:avLst/>
              <a:gdLst>
                <a:gd name="T0" fmla="*/ 257 w 1421"/>
                <a:gd name="T1" fmla="*/ 285 h 1134"/>
                <a:gd name="T2" fmla="*/ 232 w 1421"/>
                <a:gd name="T3" fmla="*/ 264 h 1134"/>
                <a:gd name="T4" fmla="*/ 192 w 1421"/>
                <a:gd name="T5" fmla="*/ 344 h 1134"/>
                <a:gd name="T6" fmla="*/ 108 w 1421"/>
                <a:gd name="T7" fmla="*/ 379 h 1134"/>
                <a:gd name="T8" fmla="*/ 71 w 1421"/>
                <a:gd name="T9" fmla="*/ 347 h 1134"/>
                <a:gd name="T10" fmla="*/ 41 w 1421"/>
                <a:gd name="T11" fmla="*/ 377 h 1134"/>
                <a:gd name="T12" fmla="*/ 13 w 1421"/>
                <a:gd name="T13" fmla="*/ 407 h 1134"/>
                <a:gd name="T14" fmla="*/ 135 w 1421"/>
                <a:gd name="T15" fmla="*/ 407 h 1134"/>
                <a:gd name="T16" fmla="*/ 41 w 1421"/>
                <a:gd name="T17" fmla="*/ 503 h 1134"/>
                <a:gd name="T18" fmla="*/ 6 w 1421"/>
                <a:gd name="T19" fmla="*/ 587 h 1134"/>
                <a:gd name="T20" fmla="*/ 41 w 1421"/>
                <a:gd name="T21" fmla="*/ 675 h 1134"/>
                <a:gd name="T22" fmla="*/ 76 w 1421"/>
                <a:gd name="T23" fmla="*/ 713 h 1134"/>
                <a:gd name="T24" fmla="*/ 14 w 1421"/>
                <a:gd name="T25" fmla="*/ 737 h 1134"/>
                <a:gd name="T26" fmla="*/ 176 w 1421"/>
                <a:gd name="T27" fmla="*/ 718 h 1134"/>
                <a:gd name="T28" fmla="*/ 73 w 1421"/>
                <a:gd name="T29" fmla="*/ 958 h 1134"/>
                <a:gd name="T30" fmla="*/ 106 w 1421"/>
                <a:gd name="T31" fmla="*/ 987 h 1134"/>
                <a:gd name="T32" fmla="*/ 216 w 1421"/>
                <a:gd name="T33" fmla="*/ 773 h 1134"/>
                <a:gd name="T34" fmla="*/ 264 w 1421"/>
                <a:gd name="T35" fmla="*/ 732 h 1134"/>
                <a:gd name="T36" fmla="*/ 224 w 1421"/>
                <a:gd name="T37" fmla="*/ 656 h 1134"/>
                <a:gd name="T38" fmla="*/ 257 w 1421"/>
                <a:gd name="T39" fmla="*/ 691 h 1134"/>
                <a:gd name="T40" fmla="*/ 546 w 1421"/>
                <a:gd name="T41" fmla="*/ 624 h 1134"/>
                <a:gd name="T42" fmla="*/ 735 w 1421"/>
                <a:gd name="T43" fmla="*/ 726 h 1134"/>
                <a:gd name="T44" fmla="*/ 866 w 1421"/>
                <a:gd name="T45" fmla="*/ 895 h 1134"/>
                <a:gd name="T46" fmla="*/ 893 w 1421"/>
                <a:gd name="T47" fmla="*/ 864 h 1134"/>
                <a:gd name="T48" fmla="*/ 1208 w 1421"/>
                <a:gd name="T49" fmla="*/ 923 h 1134"/>
                <a:gd name="T50" fmla="*/ 1165 w 1421"/>
                <a:gd name="T51" fmla="*/ 861 h 1134"/>
                <a:gd name="T52" fmla="*/ 1197 w 1421"/>
                <a:gd name="T53" fmla="*/ 704 h 1134"/>
                <a:gd name="T54" fmla="*/ 1041 w 1421"/>
                <a:gd name="T55" fmla="*/ 409 h 1134"/>
                <a:gd name="T56" fmla="*/ 902 w 1421"/>
                <a:gd name="T57" fmla="*/ 204 h 1134"/>
                <a:gd name="T58" fmla="*/ 770 w 1421"/>
                <a:gd name="T59" fmla="*/ 89 h 1134"/>
                <a:gd name="T60" fmla="*/ 595 w 1421"/>
                <a:gd name="T61" fmla="*/ 0 h 1134"/>
                <a:gd name="T62" fmla="*/ 623 w 1421"/>
                <a:gd name="T63" fmla="*/ 82 h 1134"/>
                <a:gd name="T64" fmla="*/ 466 w 1421"/>
                <a:gd name="T65" fmla="*/ 13 h 1134"/>
                <a:gd name="T66" fmla="*/ 420 w 1421"/>
                <a:gd name="T67" fmla="*/ 83 h 1134"/>
                <a:gd name="T68" fmla="*/ 385 w 1421"/>
                <a:gd name="T69" fmla="*/ 170 h 1134"/>
                <a:gd name="T70" fmla="*/ 638 w 1421"/>
                <a:gd name="T71" fmla="*/ 210 h 1134"/>
                <a:gd name="T72" fmla="*/ 568 w 1421"/>
                <a:gd name="T73" fmla="*/ 307 h 1134"/>
                <a:gd name="T74" fmla="*/ 506 w 1421"/>
                <a:gd name="T75" fmla="*/ 326 h 1134"/>
                <a:gd name="T76" fmla="*/ 379 w 1421"/>
                <a:gd name="T77" fmla="*/ 285 h 1134"/>
                <a:gd name="T78" fmla="*/ 254 w 1421"/>
                <a:gd name="T79" fmla="*/ 210 h 11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21"/>
                <a:gd name="T121" fmla="*/ 0 h 1134"/>
                <a:gd name="T122" fmla="*/ 1421 w 1421"/>
                <a:gd name="T123" fmla="*/ 1134 h 113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21" h="1134">
                  <a:moveTo>
                    <a:pt x="287" y="273"/>
                  </a:moveTo>
                  <a:lnTo>
                    <a:pt x="287" y="318"/>
                  </a:lnTo>
                  <a:lnTo>
                    <a:pt x="253" y="336"/>
                  </a:lnTo>
                  <a:lnTo>
                    <a:pt x="259" y="294"/>
                  </a:lnTo>
                  <a:lnTo>
                    <a:pt x="223" y="318"/>
                  </a:lnTo>
                  <a:lnTo>
                    <a:pt x="214" y="384"/>
                  </a:lnTo>
                  <a:lnTo>
                    <a:pt x="154" y="396"/>
                  </a:lnTo>
                  <a:lnTo>
                    <a:pt x="121" y="423"/>
                  </a:lnTo>
                  <a:lnTo>
                    <a:pt x="85" y="423"/>
                  </a:lnTo>
                  <a:lnTo>
                    <a:pt x="79" y="387"/>
                  </a:lnTo>
                  <a:lnTo>
                    <a:pt x="46" y="387"/>
                  </a:lnTo>
                  <a:lnTo>
                    <a:pt x="46" y="420"/>
                  </a:lnTo>
                  <a:lnTo>
                    <a:pt x="13" y="426"/>
                  </a:lnTo>
                  <a:lnTo>
                    <a:pt x="15" y="454"/>
                  </a:lnTo>
                  <a:lnTo>
                    <a:pt x="60" y="454"/>
                  </a:lnTo>
                  <a:lnTo>
                    <a:pt x="151" y="454"/>
                  </a:lnTo>
                  <a:lnTo>
                    <a:pt x="105" y="545"/>
                  </a:lnTo>
                  <a:lnTo>
                    <a:pt x="46" y="561"/>
                  </a:lnTo>
                  <a:cubicBezTo>
                    <a:pt x="30" y="571"/>
                    <a:pt x="16" y="588"/>
                    <a:pt x="10" y="603"/>
                  </a:cubicBezTo>
                  <a:cubicBezTo>
                    <a:pt x="4" y="618"/>
                    <a:pt x="0" y="639"/>
                    <a:pt x="7" y="654"/>
                  </a:cubicBezTo>
                  <a:lnTo>
                    <a:pt x="49" y="693"/>
                  </a:lnTo>
                  <a:lnTo>
                    <a:pt x="46" y="753"/>
                  </a:lnTo>
                  <a:lnTo>
                    <a:pt x="76" y="762"/>
                  </a:lnTo>
                  <a:lnTo>
                    <a:pt x="85" y="795"/>
                  </a:lnTo>
                  <a:lnTo>
                    <a:pt x="46" y="792"/>
                  </a:lnTo>
                  <a:lnTo>
                    <a:pt x="16" y="822"/>
                  </a:lnTo>
                  <a:lnTo>
                    <a:pt x="121" y="837"/>
                  </a:lnTo>
                  <a:lnTo>
                    <a:pt x="196" y="801"/>
                  </a:lnTo>
                  <a:lnTo>
                    <a:pt x="166" y="975"/>
                  </a:lnTo>
                  <a:lnTo>
                    <a:pt x="82" y="1068"/>
                  </a:lnTo>
                  <a:cubicBezTo>
                    <a:pt x="65" y="1093"/>
                    <a:pt x="49" y="1116"/>
                    <a:pt x="67" y="1125"/>
                  </a:cubicBezTo>
                  <a:cubicBezTo>
                    <a:pt x="85" y="1134"/>
                    <a:pt x="101" y="1124"/>
                    <a:pt x="118" y="1101"/>
                  </a:cubicBezTo>
                  <a:lnTo>
                    <a:pt x="193" y="957"/>
                  </a:lnTo>
                  <a:lnTo>
                    <a:pt x="241" y="862"/>
                  </a:lnTo>
                  <a:lnTo>
                    <a:pt x="287" y="862"/>
                  </a:lnTo>
                  <a:lnTo>
                    <a:pt x="295" y="816"/>
                  </a:lnTo>
                  <a:lnTo>
                    <a:pt x="256" y="792"/>
                  </a:lnTo>
                  <a:lnTo>
                    <a:pt x="250" y="732"/>
                  </a:lnTo>
                  <a:lnTo>
                    <a:pt x="287" y="726"/>
                  </a:lnTo>
                  <a:lnTo>
                    <a:pt x="287" y="771"/>
                  </a:lnTo>
                  <a:lnTo>
                    <a:pt x="400" y="696"/>
                  </a:lnTo>
                  <a:cubicBezTo>
                    <a:pt x="454" y="684"/>
                    <a:pt x="550" y="687"/>
                    <a:pt x="610" y="696"/>
                  </a:cubicBezTo>
                  <a:cubicBezTo>
                    <a:pt x="670" y="705"/>
                    <a:pt x="728" y="734"/>
                    <a:pt x="763" y="753"/>
                  </a:cubicBezTo>
                  <a:cubicBezTo>
                    <a:pt x="798" y="772"/>
                    <a:pt x="801" y="784"/>
                    <a:pt x="820" y="810"/>
                  </a:cubicBezTo>
                  <a:lnTo>
                    <a:pt x="877" y="908"/>
                  </a:lnTo>
                  <a:lnTo>
                    <a:pt x="967" y="998"/>
                  </a:lnTo>
                  <a:lnTo>
                    <a:pt x="925" y="906"/>
                  </a:lnTo>
                  <a:cubicBezTo>
                    <a:pt x="930" y="900"/>
                    <a:pt x="904" y="939"/>
                    <a:pt x="997" y="963"/>
                  </a:cubicBezTo>
                  <a:cubicBezTo>
                    <a:pt x="1090" y="987"/>
                    <a:pt x="1170" y="1000"/>
                    <a:pt x="1228" y="1011"/>
                  </a:cubicBezTo>
                  <a:lnTo>
                    <a:pt x="1348" y="1029"/>
                  </a:lnTo>
                  <a:lnTo>
                    <a:pt x="1375" y="998"/>
                  </a:lnTo>
                  <a:lnTo>
                    <a:pt x="1300" y="960"/>
                  </a:lnTo>
                  <a:lnTo>
                    <a:pt x="1421" y="953"/>
                  </a:lnTo>
                  <a:lnTo>
                    <a:pt x="1336" y="785"/>
                  </a:lnTo>
                  <a:cubicBezTo>
                    <a:pt x="1307" y="722"/>
                    <a:pt x="1273" y="630"/>
                    <a:pt x="1244" y="575"/>
                  </a:cubicBezTo>
                  <a:cubicBezTo>
                    <a:pt x="1166" y="463"/>
                    <a:pt x="1188" y="486"/>
                    <a:pt x="1162" y="456"/>
                  </a:cubicBezTo>
                  <a:lnTo>
                    <a:pt x="1107" y="383"/>
                  </a:lnTo>
                  <a:lnTo>
                    <a:pt x="1007" y="227"/>
                  </a:lnTo>
                  <a:lnTo>
                    <a:pt x="924" y="154"/>
                  </a:lnTo>
                  <a:lnTo>
                    <a:pt x="860" y="99"/>
                  </a:lnTo>
                  <a:lnTo>
                    <a:pt x="709" y="0"/>
                  </a:lnTo>
                  <a:lnTo>
                    <a:pt x="664" y="0"/>
                  </a:lnTo>
                  <a:lnTo>
                    <a:pt x="730" y="81"/>
                  </a:lnTo>
                  <a:lnTo>
                    <a:pt x="695" y="91"/>
                  </a:lnTo>
                  <a:lnTo>
                    <a:pt x="634" y="24"/>
                  </a:lnTo>
                  <a:lnTo>
                    <a:pt x="520" y="15"/>
                  </a:lnTo>
                  <a:lnTo>
                    <a:pt x="493" y="51"/>
                  </a:lnTo>
                  <a:lnTo>
                    <a:pt x="469" y="93"/>
                  </a:lnTo>
                  <a:lnTo>
                    <a:pt x="436" y="153"/>
                  </a:lnTo>
                  <a:lnTo>
                    <a:pt x="430" y="189"/>
                  </a:lnTo>
                  <a:lnTo>
                    <a:pt x="706" y="186"/>
                  </a:lnTo>
                  <a:lnTo>
                    <a:pt x="712" y="234"/>
                  </a:lnTo>
                  <a:lnTo>
                    <a:pt x="628" y="291"/>
                  </a:lnTo>
                  <a:lnTo>
                    <a:pt x="634" y="342"/>
                  </a:lnTo>
                  <a:lnTo>
                    <a:pt x="574" y="399"/>
                  </a:lnTo>
                  <a:lnTo>
                    <a:pt x="565" y="363"/>
                  </a:lnTo>
                  <a:lnTo>
                    <a:pt x="505" y="366"/>
                  </a:lnTo>
                  <a:cubicBezTo>
                    <a:pt x="481" y="359"/>
                    <a:pt x="448" y="339"/>
                    <a:pt x="423" y="318"/>
                  </a:cubicBezTo>
                  <a:lnTo>
                    <a:pt x="355" y="243"/>
                  </a:lnTo>
                  <a:lnTo>
                    <a:pt x="283" y="234"/>
                  </a:lnTo>
                  <a:lnTo>
                    <a:pt x="287" y="318"/>
                  </a:ln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9"/>
            <p:cNvSpPr>
              <a:spLocks/>
            </p:cNvSpPr>
            <p:nvPr userDrawn="1"/>
          </p:nvSpPr>
          <p:spPr bwMode="ltGray">
            <a:xfrm>
              <a:off x="4408" y="1097"/>
              <a:ext cx="209" cy="188"/>
            </a:xfrm>
            <a:custGeom>
              <a:avLst/>
              <a:gdLst>
                <a:gd name="T0" fmla="*/ 16 w 233"/>
                <a:gd name="T1" fmla="*/ 158 h 210"/>
                <a:gd name="T2" fmla="*/ 0 w 233"/>
                <a:gd name="T3" fmla="*/ 180 h 210"/>
                <a:gd name="T4" fmla="*/ 70 w 233"/>
                <a:gd name="T5" fmla="*/ 188 h 210"/>
                <a:gd name="T6" fmla="*/ 118 w 233"/>
                <a:gd name="T7" fmla="*/ 183 h 210"/>
                <a:gd name="T8" fmla="*/ 132 w 233"/>
                <a:gd name="T9" fmla="*/ 164 h 210"/>
                <a:gd name="T10" fmla="*/ 137 w 233"/>
                <a:gd name="T11" fmla="*/ 99 h 210"/>
                <a:gd name="T12" fmla="*/ 209 w 233"/>
                <a:gd name="T13" fmla="*/ 73 h 210"/>
                <a:gd name="T14" fmla="*/ 143 w 233"/>
                <a:gd name="T15" fmla="*/ 0 h 210"/>
                <a:gd name="T16" fmla="*/ 148 w 233"/>
                <a:gd name="T17" fmla="*/ 43 h 210"/>
                <a:gd name="T18" fmla="*/ 110 w 233"/>
                <a:gd name="T19" fmla="*/ 51 h 210"/>
                <a:gd name="T20" fmla="*/ 105 w 233"/>
                <a:gd name="T21" fmla="*/ 78 h 210"/>
                <a:gd name="T22" fmla="*/ 48 w 233"/>
                <a:gd name="T23" fmla="*/ 70 h 210"/>
                <a:gd name="T24" fmla="*/ 51 w 233"/>
                <a:gd name="T25" fmla="*/ 142 h 210"/>
                <a:gd name="T26" fmla="*/ 16 w 233"/>
                <a:gd name="T27" fmla="*/ 158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"/>
                <a:gd name="T43" fmla="*/ 0 h 210"/>
                <a:gd name="T44" fmla="*/ 233 w 233"/>
                <a:gd name="T45" fmla="*/ 210 h 2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0"/>
            <p:cNvSpPr>
              <a:spLocks/>
            </p:cNvSpPr>
            <p:nvPr userDrawn="1"/>
          </p:nvSpPr>
          <p:spPr bwMode="ltGray">
            <a:xfrm>
              <a:off x="4043" y="1045"/>
              <a:ext cx="451" cy="348"/>
            </a:xfrm>
            <a:custGeom>
              <a:avLst/>
              <a:gdLst>
                <a:gd name="T0" fmla="*/ 87 w 504"/>
                <a:gd name="T1" fmla="*/ 329 h 388"/>
                <a:gd name="T2" fmla="*/ 127 w 504"/>
                <a:gd name="T3" fmla="*/ 329 h 388"/>
                <a:gd name="T4" fmla="*/ 207 w 504"/>
                <a:gd name="T5" fmla="*/ 302 h 388"/>
                <a:gd name="T6" fmla="*/ 234 w 504"/>
                <a:gd name="T7" fmla="*/ 302 h 388"/>
                <a:gd name="T8" fmla="*/ 271 w 504"/>
                <a:gd name="T9" fmla="*/ 305 h 388"/>
                <a:gd name="T10" fmla="*/ 290 w 504"/>
                <a:gd name="T11" fmla="*/ 329 h 388"/>
                <a:gd name="T12" fmla="*/ 290 w 504"/>
                <a:gd name="T13" fmla="*/ 289 h 388"/>
                <a:gd name="T14" fmla="*/ 330 w 504"/>
                <a:gd name="T15" fmla="*/ 248 h 388"/>
                <a:gd name="T16" fmla="*/ 370 w 504"/>
                <a:gd name="T17" fmla="*/ 248 h 388"/>
                <a:gd name="T18" fmla="*/ 290 w 504"/>
                <a:gd name="T19" fmla="*/ 207 h 388"/>
                <a:gd name="T20" fmla="*/ 260 w 504"/>
                <a:gd name="T21" fmla="*/ 248 h 388"/>
                <a:gd name="T22" fmla="*/ 168 w 504"/>
                <a:gd name="T23" fmla="*/ 248 h 388"/>
                <a:gd name="T24" fmla="*/ 208 w 504"/>
                <a:gd name="T25" fmla="*/ 207 h 388"/>
                <a:gd name="T26" fmla="*/ 208 w 504"/>
                <a:gd name="T27" fmla="*/ 166 h 388"/>
                <a:gd name="T28" fmla="*/ 249 w 504"/>
                <a:gd name="T29" fmla="*/ 166 h 388"/>
                <a:gd name="T30" fmla="*/ 287 w 504"/>
                <a:gd name="T31" fmla="*/ 146 h 388"/>
                <a:gd name="T32" fmla="*/ 352 w 504"/>
                <a:gd name="T33" fmla="*/ 181 h 388"/>
                <a:gd name="T34" fmla="*/ 392 w 504"/>
                <a:gd name="T35" fmla="*/ 144 h 388"/>
                <a:gd name="T36" fmla="*/ 413 w 504"/>
                <a:gd name="T37" fmla="*/ 95 h 388"/>
                <a:gd name="T38" fmla="*/ 408 w 504"/>
                <a:gd name="T39" fmla="*/ 74 h 388"/>
                <a:gd name="T40" fmla="*/ 451 w 504"/>
                <a:gd name="T41" fmla="*/ 60 h 388"/>
                <a:gd name="T42" fmla="*/ 448 w 504"/>
                <a:gd name="T43" fmla="*/ 30 h 388"/>
                <a:gd name="T44" fmla="*/ 416 w 504"/>
                <a:gd name="T45" fmla="*/ 9 h 388"/>
                <a:gd name="T46" fmla="*/ 317 w 504"/>
                <a:gd name="T47" fmla="*/ 9 h 388"/>
                <a:gd name="T48" fmla="*/ 199 w 504"/>
                <a:gd name="T49" fmla="*/ 65 h 388"/>
                <a:gd name="T50" fmla="*/ 174 w 504"/>
                <a:gd name="T51" fmla="*/ 92 h 388"/>
                <a:gd name="T52" fmla="*/ 132 w 504"/>
                <a:gd name="T53" fmla="*/ 95 h 388"/>
                <a:gd name="T54" fmla="*/ 72 w 504"/>
                <a:gd name="T55" fmla="*/ 117 h 388"/>
                <a:gd name="T56" fmla="*/ 59 w 504"/>
                <a:gd name="T57" fmla="*/ 133 h 388"/>
                <a:gd name="T58" fmla="*/ 47 w 504"/>
                <a:gd name="T59" fmla="*/ 166 h 388"/>
                <a:gd name="T60" fmla="*/ 47 w 504"/>
                <a:gd name="T61" fmla="*/ 207 h 388"/>
                <a:gd name="T62" fmla="*/ 13 w 504"/>
                <a:gd name="T63" fmla="*/ 216 h 388"/>
                <a:gd name="T64" fmla="*/ 13 w 504"/>
                <a:gd name="T65" fmla="*/ 305 h 388"/>
                <a:gd name="T66" fmla="*/ 48 w 504"/>
                <a:gd name="T67" fmla="*/ 305 h 388"/>
                <a:gd name="T68" fmla="*/ 54 w 504"/>
                <a:gd name="T69" fmla="*/ 267 h 388"/>
                <a:gd name="T70" fmla="*/ 132 w 504"/>
                <a:gd name="T71" fmla="*/ 270 h 388"/>
                <a:gd name="T72" fmla="*/ 118 w 504"/>
                <a:gd name="T73" fmla="*/ 297 h 388"/>
                <a:gd name="T74" fmla="*/ 78 w 504"/>
                <a:gd name="T75" fmla="*/ 302 h 388"/>
                <a:gd name="T76" fmla="*/ 87 w 504"/>
                <a:gd name="T77" fmla="*/ 329 h 3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4"/>
                <a:gd name="T118" fmla="*/ 0 h 388"/>
                <a:gd name="T119" fmla="*/ 504 w 504"/>
                <a:gd name="T120" fmla="*/ 388 h 3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1"/>
            <p:cNvSpPr>
              <a:spLocks/>
            </p:cNvSpPr>
            <p:nvPr userDrawn="1"/>
          </p:nvSpPr>
          <p:spPr bwMode="ltGray">
            <a:xfrm>
              <a:off x="4118" y="960"/>
              <a:ext cx="174" cy="156"/>
            </a:xfrm>
            <a:custGeom>
              <a:avLst/>
              <a:gdLst>
                <a:gd name="T0" fmla="*/ 0 w 194"/>
                <a:gd name="T1" fmla="*/ 156 h 174"/>
                <a:gd name="T2" fmla="*/ 30 w 194"/>
                <a:gd name="T3" fmla="*/ 121 h 174"/>
                <a:gd name="T4" fmla="*/ 94 w 194"/>
                <a:gd name="T5" fmla="*/ 118 h 174"/>
                <a:gd name="T6" fmla="*/ 124 w 194"/>
                <a:gd name="T7" fmla="*/ 83 h 174"/>
                <a:gd name="T8" fmla="*/ 126 w 194"/>
                <a:gd name="T9" fmla="*/ 62 h 174"/>
                <a:gd name="T10" fmla="*/ 174 w 194"/>
                <a:gd name="T11" fmla="*/ 48 h 174"/>
                <a:gd name="T12" fmla="*/ 151 w 194"/>
                <a:gd name="T13" fmla="*/ 24 h 174"/>
                <a:gd name="T14" fmla="*/ 121 w 194"/>
                <a:gd name="T15" fmla="*/ 27 h 174"/>
                <a:gd name="T16" fmla="*/ 89 w 194"/>
                <a:gd name="T17" fmla="*/ 0 h 174"/>
                <a:gd name="T18" fmla="*/ 65 w 194"/>
                <a:gd name="T19" fmla="*/ 30 h 174"/>
                <a:gd name="T20" fmla="*/ 0 w 194"/>
                <a:gd name="T21" fmla="*/ 78 h 174"/>
                <a:gd name="T22" fmla="*/ 0 w 194"/>
                <a:gd name="T23" fmla="*/ 15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4"/>
                <a:gd name="T37" fmla="*/ 0 h 174"/>
                <a:gd name="T38" fmla="*/ 194 w 194"/>
                <a:gd name="T39" fmla="*/ 174 h 1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ltGray">
            <a:xfrm>
              <a:off x="2789" y="967"/>
              <a:ext cx="1460" cy="1790"/>
            </a:xfrm>
            <a:custGeom>
              <a:avLst/>
              <a:gdLst>
                <a:gd name="T0" fmla="*/ 950 w 1630"/>
                <a:gd name="T1" fmla="*/ 8 h 1996"/>
                <a:gd name="T2" fmla="*/ 777 w 1630"/>
                <a:gd name="T3" fmla="*/ 74 h 1996"/>
                <a:gd name="T4" fmla="*/ 500 w 1630"/>
                <a:gd name="T5" fmla="*/ 247 h 1996"/>
                <a:gd name="T6" fmla="*/ 238 w 1630"/>
                <a:gd name="T7" fmla="*/ 542 h 1996"/>
                <a:gd name="T8" fmla="*/ 99 w 1630"/>
                <a:gd name="T9" fmla="*/ 804 h 1996"/>
                <a:gd name="T10" fmla="*/ 9 w 1630"/>
                <a:gd name="T11" fmla="*/ 1140 h 1996"/>
                <a:gd name="T12" fmla="*/ 17 w 1630"/>
                <a:gd name="T13" fmla="*/ 1484 h 1996"/>
                <a:gd name="T14" fmla="*/ 65 w 1630"/>
                <a:gd name="T15" fmla="*/ 1602 h 1996"/>
                <a:gd name="T16" fmla="*/ 130 w 1630"/>
                <a:gd name="T17" fmla="*/ 1658 h 1996"/>
                <a:gd name="T18" fmla="*/ 170 w 1630"/>
                <a:gd name="T19" fmla="*/ 1790 h 1996"/>
                <a:gd name="T20" fmla="*/ 192 w 1630"/>
                <a:gd name="T21" fmla="*/ 1728 h 1996"/>
                <a:gd name="T22" fmla="*/ 224 w 1630"/>
                <a:gd name="T23" fmla="*/ 1631 h 1996"/>
                <a:gd name="T24" fmla="*/ 248 w 1630"/>
                <a:gd name="T25" fmla="*/ 1462 h 1996"/>
                <a:gd name="T26" fmla="*/ 339 w 1630"/>
                <a:gd name="T27" fmla="*/ 1368 h 1996"/>
                <a:gd name="T28" fmla="*/ 345 w 1630"/>
                <a:gd name="T29" fmla="*/ 1454 h 1996"/>
                <a:gd name="T30" fmla="*/ 353 w 1630"/>
                <a:gd name="T31" fmla="*/ 1521 h 1996"/>
                <a:gd name="T32" fmla="*/ 315 w 1630"/>
                <a:gd name="T33" fmla="*/ 1645 h 1996"/>
                <a:gd name="T34" fmla="*/ 425 w 1630"/>
                <a:gd name="T35" fmla="*/ 1443 h 1996"/>
                <a:gd name="T36" fmla="*/ 471 w 1630"/>
                <a:gd name="T37" fmla="*/ 1349 h 1996"/>
                <a:gd name="T38" fmla="*/ 675 w 1630"/>
                <a:gd name="T39" fmla="*/ 1351 h 1996"/>
                <a:gd name="T40" fmla="*/ 737 w 1630"/>
                <a:gd name="T41" fmla="*/ 1311 h 1996"/>
                <a:gd name="T42" fmla="*/ 716 w 1630"/>
                <a:gd name="T43" fmla="*/ 1389 h 1996"/>
                <a:gd name="T44" fmla="*/ 777 w 1630"/>
                <a:gd name="T45" fmla="*/ 1464 h 1996"/>
                <a:gd name="T46" fmla="*/ 826 w 1630"/>
                <a:gd name="T47" fmla="*/ 1311 h 1996"/>
                <a:gd name="T48" fmla="*/ 683 w 1630"/>
                <a:gd name="T49" fmla="*/ 1217 h 1996"/>
                <a:gd name="T50" fmla="*/ 584 w 1630"/>
                <a:gd name="T51" fmla="*/ 1155 h 1996"/>
                <a:gd name="T52" fmla="*/ 600 w 1630"/>
                <a:gd name="T53" fmla="*/ 1099 h 1996"/>
                <a:gd name="T54" fmla="*/ 689 w 1630"/>
                <a:gd name="T55" fmla="*/ 1058 h 1996"/>
                <a:gd name="T56" fmla="*/ 858 w 1630"/>
                <a:gd name="T57" fmla="*/ 991 h 1996"/>
                <a:gd name="T58" fmla="*/ 933 w 1630"/>
                <a:gd name="T59" fmla="*/ 1036 h 1996"/>
                <a:gd name="T60" fmla="*/ 1027 w 1630"/>
                <a:gd name="T61" fmla="*/ 1037 h 1996"/>
                <a:gd name="T62" fmla="*/ 1129 w 1630"/>
                <a:gd name="T63" fmla="*/ 1034 h 1996"/>
                <a:gd name="T64" fmla="*/ 1027 w 1630"/>
                <a:gd name="T65" fmla="*/ 1338 h 1996"/>
                <a:gd name="T66" fmla="*/ 1129 w 1630"/>
                <a:gd name="T67" fmla="*/ 1265 h 1996"/>
                <a:gd name="T68" fmla="*/ 1146 w 1630"/>
                <a:gd name="T69" fmla="*/ 1160 h 1996"/>
                <a:gd name="T70" fmla="*/ 1240 w 1630"/>
                <a:gd name="T71" fmla="*/ 1093 h 1996"/>
                <a:gd name="T72" fmla="*/ 1272 w 1630"/>
                <a:gd name="T73" fmla="*/ 1018 h 1996"/>
                <a:gd name="T74" fmla="*/ 1390 w 1630"/>
                <a:gd name="T75" fmla="*/ 1004 h 1996"/>
                <a:gd name="T76" fmla="*/ 1449 w 1630"/>
                <a:gd name="T77" fmla="*/ 934 h 1996"/>
                <a:gd name="T78" fmla="*/ 1393 w 1630"/>
                <a:gd name="T79" fmla="*/ 929 h 1996"/>
                <a:gd name="T80" fmla="*/ 1328 w 1630"/>
                <a:gd name="T81" fmla="*/ 859 h 1996"/>
                <a:gd name="T82" fmla="*/ 1191 w 1630"/>
                <a:gd name="T83" fmla="*/ 797 h 1996"/>
                <a:gd name="T84" fmla="*/ 1054 w 1630"/>
                <a:gd name="T85" fmla="*/ 819 h 1996"/>
                <a:gd name="T86" fmla="*/ 925 w 1630"/>
                <a:gd name="T87" fmla="*/ 671 h 1996"/>
                <a:gd name="T88" fmla="*/ 869 w 1630"/>
                <a:gd name="T89" fmla="*/ 649 h 1996"/>
                <a:gd name="T90" fmla="*/ 931 w 1630"/>
                <a:gd name="T91" fmla="*/ 606 h 1996"/>
                <a:gd name="T92" fmla="*/ 877 w 1630"/>
                <a:gd name="T93" fmla="*/ 566 h 1996"/>
                <a:gd name="T94" fmla="*/ 818 w 1630"/>
                <a:gd name="T95" fmla="*/ 531 h 1996"/>
                <a:gd name="T96" fmla="*/ 771 w 1630"/>
                <a:gd name="T97" fmla="*/ 466 h 1996"/>
                <a:gd name="T98" fmla="*/ 777 w 1630"/>
                <a:gd name="T99" fmla="*/ 399 h 1996"/>
                <a:gd name="T100" fmla="*/ 890 w 1630"/>
                <a:gd name="T101" fmla="*/ 431 h 1996"/>
                <a:gd name="T102" fmla="*/ 818 w 1630"/>
                <a:gd name="T103" fmla="*/ 391 h 1996"/>
                <a:gd name="T104" fmla="*/ 823 w 1630"/>
                <a:gd name="T105" fmla="*/ 351 h 1996"/>
                <a:gd name="T106" fmla="*/ 925 w 1630"/>
                <a:gd name="T107" fmla="*/ 300 h 1996"/>
                <a:gd name="T108" fmla="*/ 939 w 1630"/>
                <a:gd name="T109" fmla="*/ 248 h 1996"/>
                <a:gd name="T110" fmla="*/ 1011 w 1630"/>
                <a:gd name="T111" fmla="*/ 222 h 1996"/>
                <a:gd name="T112" fmla="*/ 1052 w 1630"/>
                <a:gd name="T113" fmla="*/ 122 h 1996"/>
                <a:gd name="T114" fmla="*/ 1057 w 1630"/>
                <a:gd name="T115" fmla="*/ 12 h 19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30"/>
                <a:gd name="T175" fmla="*/ 0 h 1996"/>
                <a:gd name="T176" fmla="*/ 1630 w 1630"/>
                <a:gd name="T177" fmla="*/ 1996 h 199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3"/>
            <p:cNvSpPr>
              <a:spLocks/>
            </p:cNvSpPr>
            <p:nvPr userDrawn="1"/>
          </p:nvSpPr>
          <p:spPr bwMode="ltGray">
            <a:xfrm>
              <a:off x="3747" y="3265"/>
              <a:ext cx="400" cy="295"/>
            </a:xfrm>
            <a:custGeom>
              <a:avLst/>
              <a:gdLst>
                <a:gd name="T0" fmla="*/ 0 w 446"/>
                <a:gd name="T1" fmla="*/ 145 h 329"/>
                <a:gd name="T2" fmla="*/ 0 w 446"/>
                <a:gd name="T3" fmla="*/ 231 h 329"/>
                <a:gd name="T4" fmla="*/ 98 w 446"/>
                <a:gd name="T5" fmla="*/ 265 h 329"/>
                <a:gd name="T6" fmla="*/ 164 w 446"/>
                <a:gd name="T7" fmla="*/ 277 h 329"/>
                <a:gd name="T8" fmla="*/ 215 w 446"/>
                <a:gd name="T9" fmla="*/ 285 h 329"/>
                <a:gd name="T10" fmla="*/ 285 w 446"/>
                <a:gd name="T11" fmla="*/ 293 h 329"/>
                <a:gd name="T12" fmla="*/ 371 w 446"/>
                <a:gd name="T13" fmla="*/ 291 h 329"/>
                <a:gd name="T14" fmla="*/ 383 w 446"/>
                <a:gd name="T15" fmla="*/ 265 h 329"/>
                <a:gd name="T16" fmla="*/ 343 w 446"/>
                <a:gd name="T17" fmla="*/ 224 h 329"/>
                <a:gd name="T18" fmla="*/ 343 w 446"/>
                <a:gd name="T19" fmla="*/ 183 h 329"/>
                <a:gd name="T20" fmla="*/ 277 w 446"/>
                <a:gd name="T21" fmla="*/ 143 h 329"/>
                <a:gd name="T22" fmla="*/ 283 w 446"/>
                <a:gd name="T23" fmla="*/ 81 h 329"/>
                <a:gd name="T24" fmla="*/ 229 w 446"/>
                <a:gd name="T25" fmla="*/ 51 h 329"/>
                <a:gd name="T26" fmla="*/ 221 w 446"/>
                <a:gd name="T27" fmla="*/ 102 h 329"/>
                <a:gd name="T28" fmla="*/ 183 w 446"/>
                <a:gd name="T29" fmla="*/ 75 h 329"/>
                <a:gd name="T30" fmla="*/ 151 w 446"/>
                <a:gd name="T31" fmla="*/ 89 h 329"/>
                <a:gd name="T32" fmla="*/ 161 w 446"/>
                <a:gd name="T33" fmla="*/ 43 h 329"/>
                <a:gd name="T34" fmla="*/ 100 w 446"/>
                <a:gd name="T35" fmla="*/ 32 h 329"/>
                <a:gd name="T36" fmla="*/ 98 w 446"/>
                <a:gd name="T37" fmla="*/ 102 h 329"/>
                <a:gd name="T38" fmla="*/ 129 w 446"/>
                <a:gd name="T39" fmla="*/ 167 h 329"/>
                <a:gd name="T40" fmla="*/ 67 w 446"/>
                <a:gd name="T41" fmla="*/ 175 h 329"/>
                <a:gd name="T42" fmla="*/ 32 w 446"/>
                <a:gd name="T43" fmla="*/ 145 h 329"/>
                <a:gd name="T44" fmla="*/ 0 w 446"/>
                <a:gd name="T45" fmla="*/ 145 h 3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6"/>
                <a:gd name="T70" fmla="*/ 0 h 329"/>
                <a:gd name="T71" fmla="*/ 446 w 446"/>
                <a:gd name="T72" fmla="*/ 329 h 3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6" h="329">
                  <a:moveTo>
                    <a:pt x="0" y="162"/>
                  </a:moveTo>
                  <a:lnTo>
                    <a:pt x="0" y="258"/>
                  </a:lnTo>
                  <a:lnTo>
                    <a:pt x="109" y="295"/>
                  </a:lnTo>
                  <a:lnTo>
                    <a:pt x="183" y="309"/>
                  </a:lnTo>
                  <a:lnTo>
                    <a:pt x="240" y="318"/>
                  </a:lnTo>
                  <a:lnTo>
                    <a:pt x="318" y="327"/>
                  </a:lnTo>
                  <a:lnTo>
                    <a:pt x="414" y="324"/>
                  </a:lnTo>
                  <a:cubicBezTo>
                    <a:pt x="432" y="319"/>
                    <a:pt x="446" y="329"/>
                    <a:pt x="427" y="295"/>
                  </a:cubicBezTo>
                  <a:cubicBezTo>
                    <a:pt x="408" y="261"/>
                    <a:pt x="389" y="265"/>
                    <a:pt x="382" y="250"/>
                  </a:cubicBezTo>
                  <a:lnTo>
                    <a:pt x="382" y="204"/>
                  </a:lnTo>
                  <a:lnTo>
                    <a:pt x="309" y="159"/>
                  </a:lnTo>
                  <a:cubicBezTo>
                    <a:pt x="298" y="140"/>
                    <a:pt x="333" y="144"/>
                    <a:pt x="315" y="90"/>
                  </a:cubicBezTo>
                  <a:cubicBezTo>
                    <a:pt x="297" y="36"/>
                    <a:pt x="266" y="53"/>
                    <a:pt x="255" y="57"/>
                  </a:cubicBezTo>
                  <a:lnTo>
                    <a:pt x="246" y="114"/>
                  </a:lnTo>
                  <a:lnTo>
                    <a:pt x="204" y="84"/>
                  </a:lnTo>
                  <a:lnTo>
                    <a:pt x="168" y="99"/>
                  </a:lnTo>
                  <a:lnTo>
                    <a:pt x="180" y="48"/>
                  </a:lnTo>
                  <a:cubicBezTo>
                    <a:pt x="171" y="38"/>
                    <a:pt x="135" y="0"/>
                    <a:pt x="111" y="36"/>
                  </a:cubicBezTo>
                  <a:cubicBezTo>
                    <a:pt x="87" y="72"/>
                    <a:pt x="104" y="89"/>
                    <a:pt x="109" y="114"/>
                  </a:cubicBezTo>
                  <a:lnTo>
                    <a:pt x="144" y="186"/>
                  </a:lnTo>
                  <a:lnTo>
                    <a:pt x="75" y="195"/>
                  </a:lnTo>
                  <a:lnTo>
                    <a:pt x="36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4"/>
            <p:cNvSpPr>
              <a:spLocks/>
            </p:cNvSpPr>
            <p:nvPr userDrawn="1"/>
          </p:nvSpPr>
          <p:spPr bwMode="ltGray">
            <a:xfrm>
              <a:off x="3653" y="3182"/>
              <a:ext cx="395" cy="131"/>
            </a:xfrm>
            <a:custGeom>
              <a:avLst/>
              <a:gdLst>
                <a:gd name="T0" fmla="*/ 5 w 441"/>
                <a:gd name="T1" fmla="*/ 70 h 146"/>
                <a:gd name="T2" fmla="*/ 54 w 441"/>
                <a:gd name="T3" fmla="*/ 127 h 146"/>
                <a:gd name="T4" fmla="*/ 151 w 441"/>
                <a:gd name="T5" fmla="*/ 99 h 146"/>
                <a:gd name="T6" fmla="*/ 193 w 441"/>
                <a:gd name="T7" fmla="*/ 59 h 146"/>
                <a:gd name="T8" fmla="*/ 233 w 441"/>
                <a:gd name="T9" fmla="*/ 99 h 146"/>
                <a:gd name="T10" fmla="*/ 271 w 441"/>
                <a:gd name="T11" fmla="*/ 89 h 146"/>
                <a:gd name="T12" fmla="*/ 314 w 441"/>
                <a:gd name="T13" fmla="*/ 99 h 146"/>
                <a:gd name="T14" fmla="*/ 314 w 441"/>
                <a:gd name="T15" fmla="*/ 57 h 146"/>
                <a:gd name="T16" fmla="*/ 344 w 441"/>
                <a:gd name="T17" fmla="*/ 27 h 146"/>
                <a:gd name="T18" fmla="*/ 360 w 441"/>
                <a:gd name="T19" fmla="*/ 54 h 146"/>
                <a:gd name="T20" fmla="*/ 384 w 441"/>
                <a:gd name="T21" fmla="*/ 16 h 146"/>
                <a:gd name="T22" fmla="*/ 339 w 441"/>
                <a:gd name="T23" fmla="*/ 0 h 146"/>
                <a:gd name="T24" fmla="*/ 273 w 441"/>
                <a:gd name="T25" fmla="*/ 57 h 146"/>
                <a:gd name="T26" fmla="*/ 212 w 441"/>
                <a:gd name="T27" fmla="*/ 11 h 146"/>
                <a:gd name="T28" fmla="*/ 172 w 441"/>
                <a:gd name="T29" fmla="*/ 48 h 146"/>
                <a:gd name="T30" fmla="*/ 129 w 441"/>
                <a:gd name="T31" fmla="*/ 67 h 146"/>
                <a:gd name="T32" fmla="*/ 116 w 441"/>
                <a:gd name="T33" fmla="*/ 75 h 146"/>
                <a:gd name="T34" fmla="*/ 97 w 441"/>
                <a:gd name="T35" fmla="*/ 70 h 146"/>
                <a:gd name="T36" fmla="*/ 54 w 441"/>
                <a:gd name="T37" fmla="*/ 48 h 146"/>
                <a:gd name="T38" fmla="*/ 5 w 441"/>
                <a:gd name="T39" fmla="*/ 7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1"/>
                <a:gd name="T61" fmla="*/ 0 h 146"/>
                <a:gd name="T62" fmla="*/ 441 w 441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25"/>
            <p:cNvSpPr>
              <a:spLocks/>
            </p:cNvSpPr>
            <p:nvPr userDrawn="1"/>
          </p:nvSpPr>
          <p:spPr bwMode="ltGray">
            <a:xfrm>
              <a:off x="2944" y="2778"/>
              <a:ext cx="134" cy="178"/>
            </a:xfrm>
            <a:custGeom>
              <a:avLst/>
              <a:gdLst>
                <a:gd name="T0" fmla="*/ 0 w 150"/>
                <a:gd name="T1" fmla="*/ 0 h 198"/>
                <a:gd name="T2" fmla="*/ 13 w 150"/>
                <a:gd name="T3" fmla="*/ 57 h 198"/>
                <a:gd name="T4" fmla="*/ 40 w 150"/>
                <a:gd name="T5" fmla="*/ 108 h 198"/>
                <a:gd name="T6" fmla="*/ 80 w 150"/>
                <a:gd name="T7" fmla="*/ 167 h 198"/>
                <a:gd name="T8" fmla="*/ 110 w 150"/>
                <a:gd name="T9" fmla="*/ 178 h 198"/>
                <a:gd name="T10" fmla="*/ 134 w 150"/>
                <a:gd name="T11" fmla="*/ 146 h 198"/>
                <a:gd name="T12" fmla="*/ 102 w 150"/>
                <a:gd name="T13" fmla="*/ 146 h 198"/>
                <a:gd name="T14" fmla="*/ 99 w 150"/>
                <a:gd name="T15" fmla="*/ 92 h 198"/>
                <a:gd name="T16" fmla="*/ 70 w 150"/>
                <a:gd name="T17" fmla="*/ 76 h 198"/>
                <a:gd name="T18" fmla="*/ 88 w 150"/>
                <a:gd name="T19" fmla="*/ 19 h 198"/>
                <a:gd name="T20" fmla="*/ 43 w 150"/>
                <a:gd name="T21" fmla="*/ 32 h 198"/>
                <a:gd name="T22" fmla="*/ 0 w 150"/>
                <a:gd name="T23" fmla="*/ 0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0"/>
                <a:gd name="T37" fmla="*/ 0 h 198"/>
                <a:gd name="T38" fmla="*/ 150 w 150"/>
                <a:gd name="T39" fmla="*/ 198 h 1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6"/>
            <p:cNvSpPr>
              <a:spLocks/>
            </p:cNvSpPr>
            <p:nvPr userDrawn="1"/>
          </p:nvSpPr>
          <p:spPr bwMode="ltGray">
            <a:xfrm>
              <a:off x="3074" y="2697"/>
              <a:ext cx="80" cy="263"/>
            </a:xfrm>
            <a:custGeom>
              <a:avLst/>
              <a:gdLst>
                <a:gd name="T0" fmla="*/ 50 w 90"/>
                <a:gd name="T1" fmla="*/ 0 h 293"/>
                <a:gd name="T2" fmla="*/ 26 w 90"/>
                <a:gd name="T3" fmla="*/ 70 h 293"/>
                <a:gd name="T4" fmla="*/ 2 w 90"/>
                <a:gd name="T5" fmla="*/ 100 h 293"/>
                <a:gd name="T6" fmla="*/ 0 w 90"/>
                <a:gd name="T7" fmla="*/ 141 h 293"/>
                <a:gd name="T8" fmla="*/ 31 w 90"/>
                <a:gd name="T9" fmla="*/ 145 h 293"/>
                <a:gd name="T10" fmla="*/ 40 w 90"/>
                <a:gd name="T11" fmla="*/ 181 h 293"/>
                <a:gd name="T12" fmla="*/ 15 w 90"/>
                <a:gd name="T13" fmla="*/ 207 h 293"/>
                <a:gd name="T14" fmla="*/ 58 w 90"/>
                <a:gd name="T15" fmla="*/ 261 h 293"/>
                <a:gd name="T16" fmla="*/ 80 w 90"/>
                <a:gd name="T17" fmla="*/ 263 h 293"/>
                <a:gd name="T18" fmla="*/ 55 w 90"/>
                <a:gd name="T19" fmla="*/ 234 h 293"/>
                <a:gd name="T20" fmla="*/ 63 w 90"/>
                <a:gd name="T21" fmla="*/ 159 h 293"/>
                <a:gd name="T22" fmla="*/ 40 w 90"/>
                <a:gd name="T23" fmla="*/ 141 h 293"/>
                <a:gd name="T24" fmla="*/ 26 w 90"/>
                <a:gd name="T25" fmla="*/ 116 h 293"/>
                <a:gd name="T26" fmla="*/ 50 w 90"/>
                <a:gd name="T27" fmla="*/ 83 h 293"/>
                <a:gd name="T28" fmla="*/ 80 w 90"/>
                <a:gd name="T29" fmla="*/ 59 h 293"/>
                <a:gd name="T30" fmla="*/ 50 w 90"/>
                <a:gd name="T31" fmla="*/ 0 h 2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293"/>
                <a:gd name="T50" fmla="*/ 90 w 90"/>
                <a:gd name="T51" fmla="*/ 293 h 2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7"/>
            <p:cNvSpPr>
              <a:spLocks/>
            </p:cNvSpPr>
            <p:nvPr userDrawn="1"/>
          </p:nvSpPr>
          <p:spPr bwMode="ltGray">
            <a:xfrm>
              <a:off x="3194" y="2490"/>
              <a:ext cx="258" cy="224"/>
            </a:xfrm>
            <a:custGeom>
              <a:avLst/>
              <a:gdLst>
                <a:gd name="T0" fmla="*/ 0 w 288"/>
                <a:gd name="T1" fmla="*/ 224 h 249"/>
                <a:gd name="T2" fmla="*/ 11 w 288"/>
                <a:gd name="T3" fmla="*/ 192 h 249"/>
                <a:gd name="T4" fmla="*/ 59 w 288"/>
                <a:gd name="T5" fmla="*/ 194 h 249"/>
                <a:gd name="T6" fmla="*/ 62 w 288"/>
                <a:gd name="T7" fmla="*/ 162 h 249"/>
                <a:gd name="T8" fmla="*/ 140 w 288"/>
                <a:gd name="T9" fmla="*/ 132 h 249"/>
                <a:gd name="T10" fmla="*/ 164 w 288"/>
                <a:gd name="T11" fmla="*/ 145 h 249"/>
                <a:gd name="T12" fmla="*/ 153 w 288"/>
                <a:gd name="T13" fmla="*/ 13 h 249"/>
                <a:gd name="T14" fmla="*/ 204 w 288"/>
                <a:gd name="T15" fmla="*/ 0 h 249"/>
                <a:gd name="T16" fmla="*/ 258 w 288"/>
                <a:gd name="T17" fmla="*/ 40 h 249"/>
                <a:gd name="T18" fmla="*/ 220 w 288"/>
                <a:gd name="T19" fmla="*/ 35 h 249"/>
                <a:gd name="T20" fmla="*/ 196 w 288"/>
                <a:gd name="T21" fmla="*/ 57 h 249"/>
                <a:gd name="T22" fmla="*/ 218 w 288"/>
                <a:gd name="T23" fmla="*/ 135 h 249"/>
                <a:gd name="T24" fmla="*/ 164 w 288"/>
                <a:gd name="T25" fmla="*/ 185 h 249"/>
                <a:gd name="T26" fmla="*/ 0 w 288"/>
                <a:gd name="T27" fmla="*/ 224 h 2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8"/>
                <a:gd name="T43" fmla="*/ 0 h 249"/>
                <a:gd name="T44" fmla="*/ 288 w 288"/>
                <a:gd name="T45" fmla="*/ 249 h 2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AutoShape 28"/>
            <p:cNvSpPr>
              <a:spLocks noChangeArrowheads="1"/>
            </p:cNvSpPr>
            <p:nvPr userDrawn="1"/>
          </p:nvSpPr>
          <p:spPr bwMode="ltGray">
            <a:xfrm rot="10800000">
              <a:off x="3561" y="1130"/>
              <a:ext cx="812" cy="610"/>
            </a:xfrm>
            <a:custGeom>
              <a:avLst/>
              <a:gdLst>
                <a:gd name="T0" fmla="*/ 15 w 21600"/>
                <a:gd name="T1" fmla="*/ 0 h 21600"/>
                <a:gd name="T2" fmla="*/ 4 w 21600"/>
                <a:gd name="T3" fmla="*/ 3 h 21600"/>
                <a:gd name="T4" fmla="*/ 0 w 21600"/>
                <a:gd name="T5" fmla="*/ 9 h 21600"/>
                <a:gd name="T6" fmla="*/ 4 w 21600"/>
                <a:gd name="T7" fmla="*/ 15 h 21600"/>
                <a:gd name="T8" fmla="*/ 15 w 21600"/>
                <a:gd name="T9" fmla="*/ 17 h 21600"/>
                <a:gd name="T10" fmla="*/ 26 w 21600"/>
                <a:gd name="T11" fmla="*/ 15 h 21600"/>
                <a:gd name="T12" fmla="*/ 31 w 21600"/>
                <a:gd name="T13" fmla="*/ 9 h 21600"/>
                <a:gd name="T14" fmla="*/ 26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51 h 21600"/>
                <a:gd name="T26" fmla="*/ 18434 w 21600"/>
                <a:gd name="T27" fmla="*/ 1844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455742" name="Rectangle 6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45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74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287338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8238" indent="-219075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39875" indent="-2873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859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431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003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575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147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llogg.northwestern.edu/faculty/korajczy/htm/aptlist.htm" TargetMode="External"/><Relationship Id="rId2" Type="http://schemas.openxmlformats.org/officeDocument/2006/relationships/hyperlink" Target="http://www.barra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mba.tuck.dartmouth.edu/pages/faculty/ken.french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5" name="Rectangle 3"/>
          <p:cNvSpPr>
            <a:spLocks noChangeArrowheads="1"/>
          </p:cNvSpPr>
          <p:nvPr/>
        </p:nvSpPr>
        <p:spPr bwMode="auto">
          <a:xfrm>
            <a:off x="0" y="0"/>
            <a:ext cx="9144000" cy="382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endParaRPr lang="en-US" sz="2400"/>
          </a:p>
        </p:txBody>
      </p:sp>
      <p:sp>
        <p:nvSpPr>
          <p:cNvPr id="479242" name="Text Box 10"/>
          <p:cNvSpPr txBox="1">
            <a:spLocks noChangeArrowheads="1"/>
          </p:cNvSpPr>
          <p:nvPr/>
        </p:nvSpPr>
        <p:spPr bwMode="auto">
          <a:xfrm>
            <a:off x="2346325" y="4379913"/>
            <a:ext cx="3825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endParaRPr lang="en-US"/>
          </a:p>
        </p:txBody>
      </p:sp>
      <p:sp>
        <p:nvSpPr>
          <p:cNvPr id="479245" name="Text Box 13"/>
          <p:cNvSpPr txBox="1">
            <a:spLocks noChangeArrowheads="1"/>
          </p:cNvSpPr>
          <p:nvPr/>
        </p:nvSpPr>
        <p:spPr bwMode="auto">
          <a:xfrm>
            <a:off x="1828800" y="3505200"/>
            <a:ext cx="5654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11" name="Line 1038"/>
          <p:cNvSpPr>
            <a:spLocks noChangeShapeType="1"/>
          </p:cNvSpPr>
          <p:nvPr/>
        </p:nvSpPr>
        <p:spPr bwMode="auto">
          <a:xfrm>
            <a:off x="1600200" y="1511300"/>
            <a:ext cx="5943600" cy="0"/>
          </a:xfrm>
          <a:prstGeom prst="line">
            <a:avLst/>
          </a:prstGeom>
          <a:noFill/>
          <a:ln w="25400">
            <a:solidFill>
              <a:srgbClr val="FF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152400" y="152400"/>
            <a:ext cx="8991600" cy="1295400"/>
          </a:xfrm>
        </p:spPr>
        <p:txBody>
          <a:bodyPr/>
          <a:lstStyle/>
          <a:p>
            <a:r>
              <a:rPr lang="en-US" b="1" dirty="0"/>
              <a:t>Chapter 9: Multifactor Models of </a:t>
            </a:r>
            <a:br>
              <a:rPr lang="en-US" b="1" dirty="0"/>
            </a:br>
            <a:r>
              <a:rPr lang="en-US" b="1" dirty="0"/>
              <a:t>	Risk and Return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Using the APT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idx="1"/>
          </p:nvPr>
        </p:nvSpPr>
        <p:spPr>
          <a:xfrm>
            <a:off x="952500" y="1206500"/>
            <a:ext cx="7772400" cy="50419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Estimating the Expected Return</a:t>
            </a:r>
          </a:p>
          <a:p>
            <a:pPr lvl="1">
              <a:spcBef>
                <a:spcPct val="50000"/>
              </a:spcBef>
            </a:pPr>
            <a:r>
              <a:rPr lang="en-US"/>
              <a:t>The APT Model</a:t>
            </a:r>
          </a:p>
          <a:p>
            <a:pPr lvl="1">
              <a:spcBef>
                <a:spcPct val="50000"/>
              </a:spcBef>
            </a:pPr>
            <a:endParaRPr lang="en-US"/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en-US" sz="2400"/>
              <a:t>				</a:t>
            </a:r>
            <a:r>
              <a:rPr lang="en-US"/>
              <a:t>= .04 + (.02)</a:t>
            </a:r>
            <a:r>
              <a:rPr lang="en-US" i="1"/>
              <a:t>b</a:t>
            </a:r>
            <a:r>
              <a:rPr lang="en-US" i="1" baseline="-25000"/>
              <a:t>i1</a:t>
            </a:r>
            <a:r>
              <a:rPr lang="en-US"/>
              <a:t> +  (.03)</a:t>
            </a:r>
            <a:r>
              <a:rPr lang="en-US" i="1"/>
              <a:t>b</a:t>
            </a:r>
            <a:r>
              <a:rPr lang="en-US" i="1" baseline="-25000"/>
              <a:t>i2</a:t>
            </a:r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n-US"/>
              <a:t>Asset X          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en-US"/>
              <a:t> 		 </a:t>
            </a:r>
            <a:r>
              <a:rPr lang="en-US" sz="2400" i="1"/>
              <a:t>E(R</a:t>
            </a:r>
            <a:r>
              <a:rPr lang="en-US" sz="2400" i="1" baseline="-25000"/>
              <a:t>x</a:t>
            </a:r>
            <a:r>
              <a:rPr lang="en-US" sz="2400" i="1"/>
              <a:t>)</a:t>
            </a:r>
            <a:r>
              <a:rPr lang="en-US" sz="2400"/>
              <a:t> 	= .04 + (.02)(0.50) + (.03)(1.50)</a:t>
            </a:r>
          </a:p>
          <a:p>
            <a:pPr>
              <a:buFontTx/>
              <a:buNone/>
            </a:pPr>
            <a:r>
              <a:rPr lang="en-US" sz="2400"/>
              <a:t>           	= .095 = 9.5%</a:t>
            </a:r>
          </a:p>
          <a:p>
            <a:pPr lvl="1">
              <a:lnSpc>
                <a:spcPct val="110000"/>
              </a:lnSpc>
            </a:pPr>
            <a:r>
              <a:rPr lang="en-US"/>
              <a:t>Asset Y</a:t>
            </a:r>
          </a:p>
          <a:p>
            <a:pPr>
              <a:buFontTx/>
              <a:buNone/>
            </a:pPr>
            <a:r>
              <a:rPr lang="en-US" sz="2400"/>
              <a:t>		 E(R</a:t>
            </a:r>
            <a:r>
              <a:rPr lang="en-US" sz="2400" baseline="-25000"/>
              <a:t>y</a:t>
            </a:r>
            <a:r>
              <a:rPr lang="en-US" sz="2400"/>
              <a:t>) = .04 + (.02)(2.00) + (.03)(1.75)</a:t>
            </a:r>
          </a:p>
          <a:p>
            <a:pPr>
              <a:buFontTx/>
              <a:buNone/>
            </a:pPr>
            <a:r>
              <a:rPr lang="en-US" sz="2400"/>
              <a:t>           	= .1325 = 13.25%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00A7EF18-C0B2-4FE8-B90B-EE64F61BDA80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679940" name="Object 4"/>
          <p:cNvGraphicFramePr>
            <a:graphicFrameLocks noChangeAspect="1"/>
          </p:cNvGraphicFramePr>
          <p:nvPr/>
        </p:nvGraphicFramePr>
        <p:xfrm>
          <a:off x="2466975" y="2266950"/>
          <a:ext cx="4402138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9959" name="Equation" r:id="rId3" imgW="1549080" imgH="241200" progId="Equation.3">
                  <p:embed/>
                </p:oleObj>
              </mc:Choice>
              <mc:Fallback>
                <p:oleObj name="Equation" r:id="rId3" imgW="154908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6975" y="2266950"/>
                        <a:ext cx="4402138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/>
              <a:t>Security Valuation with the APT: </a:t>
            </a:r>
            <a:br>
              <a:rPr lang="en-US" sz="3200" b="1"/>
            </a:br>
            <a:r>
              <a:rPr lang="en-US" sz="3200" b="1"/>
              <a:t>An Example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idx="1"/>
          </p:nvPr>
        </p:nvSpPr>
        <p:spPr>
          <a:xfrm>
            <a:off x="546100" y="1295400"/>
            <a:ext cx="8369300" cy="4876800"/>
          </a:xfrm>
        </p:spPr>
        <p:txBody>
          <a:bodyPr/>
          <a:lstStyle/>
          <a:p>
            <a:r>
              <a:rPr lang="en-US" dirty="0"/>
              <a:t>Three stocks (A, B, C) and two common systematic risk factors have the following relationship (Assume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0</a:t>
            </a:r>
            <a:r>
              <a:rPr lang="en-US" dirty="0"/>
              <a:t>=0 )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			E(R</a:t>
            </a:r>
            <a:r>
              <a:rPr lang="en-US" baseline="-25000" dirty="0"/>
              <a:t>A</a:t>
            </a:r>
            <a:r>
              <a:rPr lang="en-US" dirty="0"/>
              <a:t>)=(0.8)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1</a:t>
            </a:r>
            <a:r>
              <a:rPr lang="en-US" dirty="0"/>
              <a:t> + (0.9)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>
                <a:cs typeface="Arial" charset="0"/>
              </a:rPr>
              <a:t>2</a:t>
            </a:r>
            <a:r>
              <a:rPr lang="en-US" dirty="0"/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			E(R</a:t>
            </a:r>
            <a:r>
              <a:rPr lang="en-US" baseline="-25000" dirty="0"/>
              <a:t>B</a:t>
            </a:r>
            <a:r>
              <a:rPr lang="en-US" dirty="0"/>
              <a:t>)=(-0.2)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1</a:t>
            </a:r>
            <a:r>
              <a:rPr lang="en-US" dirty="0"/>
              <a:t> + (1.3)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>
                <a:cs typeface="Arial" charset="0"/>
              </a:rPr>
              <a:t>2</a:t>
            </a:r>
            <a:endParaRPr lang="en-US" dirty="0">
              <a:cs typeface="Arial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cs typeface="Arial" charset="0"/>
              </a:rPr>
              <a:t>			</a:t>
            </a:r>
            <a:r>
              <a:rPr lang="en-US" dirty="0"/>
              <a:t>E(R</a:t>
            </a:r>
            <a:r>
              <a:rPr lang="en-US" baseline="-25000" dirty="0"/>
              <a:t>C</a:t>
            </a:r>
            <a:r>
              <a:rPr lang="en-US" dirty="0"/>
              <a:t>)=(1.8)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1</a:t>
            </a:r>
            <a:r>
              <a:rPr lang="en-US" dirty="0"/>
              <a:t> + (0.5)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>
                <a:cs typeface="Arial" charset="0"/>
              </a:rPr>
              <a:t>2</a:t>
            </a:r>
            <a:r>
              <a:rPr lang="en-US" dirty="0"/>
              <a:t> </a:t>
            </a:r>
          </a:p>
          <a:p>
            <a:pPr>
              <a:lnSpc>
                <a:spcPct val="110000"/>
              </a:lnSpc>
            </a:pPr>
            <a:r>
              <a:rPr lang="en-US" dirty="0"/>
              <a:t>If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1</a:t>
            </a:r>
            <a:r>
              <a:rPr lang="en-US" dirty="0"/>
              <a:t>=4% and 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2</a:t>
            </a:r>
            <a:r>
              <a:rPr lang="en-US" dirty="0"/>
              <a:t>=5%, then it is easy to compute the expected returns for the stocks: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			E(R</a:t>
            </a:r>
            <a:r>
              <a:rPr lang="en-US" baseline="-25000" dirty="0"/>
              <a:t>A</a:t>
            </a:r>
            <a:r>
              <a:rPr lang="en-US" dirty="0"/>
              <a:t>)=7.7%</a:t>
            </a:r>
          </a:p>
          <a:p>
            <a:pPr lvl="1">
              <a:buFontTx/>
              <a:buNone/>
            </a:pPr>
            <a:r>
              <a:rPr lang="en-US" dirty="0"/>
              <a:t>			E(R</a:t>
            </a:r>
            <a:r>
              <a:rPr lang="en-US" baseline="-25000" dirty="0"/>
              <a:t>B</a:t>
            </a:r>
            <a:r>
              <a:rPr lang="en-US" dirty="0"/>
              <a:t>)=5.7%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			E(R</a:t>
            </a:r>
            <a:r>
              <a:rPr lang="en-US" baseline="-25000" dirty="0"/>
              <a:t>C</a:t>
            </a:r>
            <a:r>
              <a:rPr lang="en-US" dirty="0"/>
              <a:t>)=9.7%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027A5BFC-4820-4228-A0ED-C21EA388C4AB}" type="slidenum">
              <a:rPr lang="en-US"/>
              <a:pPr/>
              <a:t>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87" name="Rectangle 11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/>
              <a:t>Security Valuation with the APT: </a:t>
            </a:r>
            <a:br>
              <a:rPr lang="en-US" sz="3200" b="1"/>
            </a:br>
            <a:r>
              <a:rPr lang="en-US" sz="3200" b="1"/>
              <a:t>An Example</a:t>
            </a:r>
          </a:p>
        </p:txBody>
      </p:sp>
      <p:sp>
        <p:nvSpPr>
          <p:cNvPr id="7413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7924800" cy="38862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Expected Prices One Year Later</a:t>
            </a:r>
          </a:p>
          <a:p>
            <a:pPr lvl="1">
              <a:lnSpc>
                <a:spcPct val="110000"/>
              </a:lnSpc>
            </a:pPr>
            <a:r>
              <a:rPr lang="en-US"/>
              <a:t>Assume that all three stocks are currently priced at $35 and do not pay a dividend</a:t>
            </a:r>
          </a:p>
          <a:p>
            <a:pPr lvl="1">
              <a:lnSpc>
                <a:spcPct val="110000"/>
              </a:lnSpc>
            </a:pPr>
            <a:r>
              <a:rPr lang="en-US"/>
              <a:t>Estimate the price</a:t>
            </a:r>
          </a:p>
          <a:p>
            <a:pPr lvl="1">
              <a:lnSpc>
                <a:spcPct val="110000"/>
              </a:lnSpc>
              <a:buFontTx/>
              <a:buNone/>
            </a:pPr>
            <a:r>
              <a:rPr lang="en-US"/>
              <a:t>			E(P</a:t>
            </a:r>
            <a:r>
              <a:rPr lang="en-US" baseline="-25000"/>
              <a:t>A</a:t>
            </a:r>
            <a:r>
              <a:rPr lang="en-US"/>
              <a:t>)=$35(1+7.7%)=$37.70</a:t>
            </a:r>
          </a:p>
          <a:p>
            <a:pPr lvl="1">
              <a:lnSpc>
                <a:spcPct val="110000"/>
              </a:lnSpc>
              <a:buFontTx/>
              <a:buNone/>
            </a:pPr>
            <a:r>
              <a:rPr lang="en-US"/>
              <a:t>			E(P</a:t>
            </a:r>
            <a:r>
              <a:rPr lang="en-US" baseline="-25000"/>
              <a:t>B</a:t>
            </a:r>
            <a:r>
              <a:rPr lang="en-US"/>
              <a:t>)=$35(1+5.7%)=$37.00</a:t>
            </a:r>
          </a:p>
          <a:p>
            <a:pPr lvl="1">
              <a:lnSpc>
                <a:spcPct val="110000"/>
              </a:lnSpc>
              <a:buFontTx/>
              <a:buNone/>
            </a:pPr>
            <a:r>
              <a:rPr lang="en-US"/>
              <a:t>			E(P</a:t>
            </a:r>
            <a:r>
              <a:rPr lang="en-US" baseline="-25000"/>
              <a:t>C</a:t>
            </a:r>
            <a:r>
              <a:rPr lang="en-US"/>
              <a:t>)=$35(1+9.7%)=$38.40</a:t>
            </a:r>
          </a:p>
          <a:p>
            <a:pPr>
              <a:lnSpc>
                <a:spcPct val="110000"/>
              </a:lnSpc>
              <a:buFontTx/>
              <a:buNone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08644233-63BE-4495-8482-C9608DD423FA}" type="slidenum">
              <a:rPr lang="en-US"/>
              <a:pPr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5" name="Rectangle 5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/>
              <a:t>Security Valuation with the APT: </a:t>
            </a:r>
            <a:br>
              <a:rPr lang="en-US" sz="3200" b="1"/>
            </a:br>
            <a:r>
              <a:rPr lang="en-US" sz="3200" b="1"/>
              <a:t>An Example</a:t>
            </a:r>
          </a:p>
        </p:txBody>
      </p:sp>
      <p:sp>
        <p:nvSpPr>
          <p:cNvPr id="742403" name="Rectangle 3"/>
          <p:cNvSpPr>
            <a:spLocks noGrp="1" noChangeArrowheads="1"/>
          </p:cNvSpPr>
          <p:nvPr>
            <p:ph idx="1"/>
          </p:nvPr>
        </p:nvSpPr>
        <p:spPr>
          <a:xfrm>
            <a:off x="901700" y="1193800"/>
            <a:ext cx="7924800" cy="5143500"/>
          </a:xfrm>
        </p:spPr>
        <p:txBody>
          <a:bodyPr/>
          <a:lstStyle/>
          <a:p>
            <a:r>
              <a:rPr lang="en-US"/>
              <a:t>Arbitrage Opportunity</a:t>
            </a:r>
          </a:p>
          <a:p>
            <a:pPr lvl="1"/>
            <a:r>
              <a:rPr lang="en-US"/>
              <a:t>If one “knows” actual future prices for these stocks are different from those previously estimated, then these stocks are either undervalued or overvalued </a:t>
            </a:r>
          </a:p>
          <a:p>
            <a:pPr lvl="1"/>
            <a:r>
              <a:rPr lang="en-US"/>
              <a:t>Arbitrage trading (by buying undervalued stocks and short overvalued stocks) will continues until arbitrage opportunity disappears</a:t>
            </a:r>
          </a:p>
          <a:p>
            <a:pPr lvl="1"/>
            <a:r>
              <a:rPr lang="en-US"/>
              <a:t>Assume the actual prices of stocks A, B, and C will be $37.20, $37.80, and $38.50 one year later, then arbitrage trading will lead to new current prices:</a:t>
            </a:r>
          </a:p>
          <a:p>
            <a:pPr lvl="3">
              <a:lnSpc>
                <a:spcPct val="110000"/>
              </a:lnSpc>
              <a:buFontTx/>
              <a:buNone/>
            </a:pPr>
            <a:r>
              <a:rPr lang="en-US"/>
              <a:t>E(P</a:t>
            </a:r>
            <a:r>
              <a:rPr lang="en-US" baseline="-25000"/>
              <a:t>A</a:t>
            </a:r>
            <a:r>
              <a:rPr lang="en-US"/>
              <a:t>)=$37.20 / (1+7.7%)=$34.54</a:t>
            </a:r>
          </a:p>
          <a:p>
            <a:pPr lvl="3">
              <a:lnSpc>
                <a:spcPct val="110000"/>
              </a:lnSpc>
              <a:buFontTx/>
              <a:buNone/>
            </a:pPr>
            <a:r>
              <a:rPr lang="en-US"/>
              <a:t>E(P</a:t>
            </a:r>
            <a:r>
              <a:rPr lang="en-US" baseline="-25000"/>
              <a:t>B</a:t>
            </a:r>
            <a:r>
              <a:rPr lang="en-US"/>
              <a:t>)=$37.80 / (1+5.7%)=$35.76</a:t>
            </a:r>
          </a:p>
          <a:p>
            <a:pPr lvl="3">
              <a:lnSpc>
                <a:spcPct val="110000"/>
              </a:lnSpc>
              <a:buFontTx/>
              <a:buNone/>
            </a:pPr>
            <a:r>
              <a:rPr lang="en-US"/>
              <a:t>E(P</a:t>
            </a:r>
            <a:r>
              <a:rPr lang="en-US" baseline="-25000"/>
              <a:t>C</a:t>
            </a:r>
            <a:r>
              <a:rPr lang="en-US"/>
              <a:t>)=$38.50 / (1+9.7%)=$35.10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AF8A3190-393C-4305-9612-1DE1BCE23056}" type="slidenum">
              <a:rPr lang="en-US"/>
              <a:pPr/>
              <a:t>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7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Empirical Tests of the APT</a:t>
            </a:r>
          </a:p>
        </p:txBody>
      </p:sp>
      <p:sp>
        <p:nvSpPr>
          <p:cNvPr id="743426" name="Rectangle 2"/>
          <p:cNvSpPr>
            <a:spLocks noGrp="1" noChangeArrowheads="1"/>
          </p:cNvSpPr>
          <p:nvPr>
            <p:ph idx="1"/>
          </p:nvPr>
        </p:nvSpPr>
        <p:spPr>
          <a:xfrm>
            <a:off x="901700" y="1193800"/>
            <a:ext cx="7924800" cy="5143500"/>
          </a:xfrm>
        </p:spPr>
        <p:txBody>
          <a:bodyPr/>
          <a:lstStyle/>
          <a:p>
            <a:pPr marL="342900" indent="-342900">
              <a:lnSpc>
                <a:spcPct val="110000"/>
              </a:lnSpc>
            </a:pPr>
            <a:r>
              <a:rPr lang="en-US" dirty="0"/>
              <a:t>Roll-Ross Study (1980)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 dirty="0"/>
              <a:t>The methodology used in the study is as follows</a:t>
            </a:r>
          </a:p>
          <a:p>
            <a:pPr marL="1257300" lvl="2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Estimate the expected returns and the factor coefficients from time-series data on individual asset returns</a:t>
            </a:r>
          </a:p>
          <a:p>
            <a:pPr marL="1257300" lvl="2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Use these estimates to test the basic cross-sectional pricing conclusion implied by the APT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 dirty="0"/>
              <a:t>The authors concluded that the evidence generally supported the APT, but acknowledged that their tests were not conclusive</a:t>
            </a:r>
          </a:p>
          <a:p>
            <a:pPr marL="342900" indent="-342900">
              <a:lnSpc>
                <a:spcPct val="110000"/>
              </a:lnSpc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6EF50276-258E-4C6A-95FB-10B31B10DD82}" type="slidenum">
              <a:rPr lang="en-US"/>
              <a:pPr/>
              <a:t>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/>
              <a:t>Empirical Tests of the APT</a:t>
            </a:r>
          </a:p>
        </p:txBody>
      </p:sp>
      <p:sp>
        <p:nvSpPr>
          <p:cNvPr id="744450" name="Rectangle 2"/>
          <p:cNvSpPr>
            <a:spLocks noGrp="1" noChangeArrowheads="1"/>
          </p:cNvSpPr>
          <p:nvPr>
            <p:ph idx="1"/>
          </p:nvPr>
        </p:nvSpPr>
        <p:spPr>
          <a:xfrm>
            <a:off x="901700" y="1193800"/>
            <a:ext cx="7924800" cy="5143500"/>
          </a:xfrm>
        </p:spPr>
        <p:txBody>
          <a:bodyPr/>
          <a:lstStyle/>
          <a:p>
            <a:pPr marL="342900" indent="-342900">
              <a:lnSpc>
                <a:spcPct val="110000"/>
              </a:lnSpc>
            </a:pPr>
            <a:r>
              <a:rPr lang="en-US" dirty="0"/>
              <a:t>Extensions of the Roll-Ross Study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 dirty="0"/>
              <a:t>Cho, Elton, and Gruber (1984) examined the number of factors in the return-generating process that were priced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 dirty="0" err="1"/>
              <a:t>Dhrymes</a:t>
            </a:r>
            <a:r>
              <a:rPr lang="en-US" dirty="0"/>
              <a:t>, Friend, and </a:t>
            </a:r>
            <a:r>
              <a:rPr lang="en-US" dirty="0" err="1"/>
              <a:t>Gultekin</a:t>
            </a:r>
            <a:r>
              <a:rPr lang="en-US" dirty="0"/>
              <a:t> (1984) reexamined techniques and their limitations and found the number of factors varies with the size of the portfolio</a:t>
            </a:r>
          </a:p>
          <a:p>
            <a:pPr marL="800100" lvl="1" indent="-279400"/>
            <a:r>
              <a:rPr lang="en-US" dirty="0"/>
              <a:t>Roll and Ross (1984) pointed out the number of factors is a secondary issue compared to how well the model can explain the expected return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B1E626F5-7847-42CD-B45C-476358CDAB21}" type="slidenum">
              <a:rPr lang="en-US"/>
              <a:pPr/>
              <a:t>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/>
              <a:t>Empirical Tests of the APT</a:t>
            </a:r>
          </a:p>
        </p:txBody>
      </p:sp>
      <p:sp>
        <p:nvSpPr>
          <p:cNvPr id="744450" name="Rectangle 2"/>
          <p:cNvSpPr>
            <a:spLocks noGrp="1" noChangeArrowheads="1"/>
          </p:cNvSpPr>
          <p:nvPr>
            <p:ph idx="1"/>
          </p:nvPr>
        </p:nvSpPr>
        <p:spPr>
          <a:xfrm>
            <a:off x="901700" y="1193800"/>
            <a:ext cx="7924800" cy="5143500"/>
          </a:xfrm>
        </p:spPr>
        <p:txBody>
          <a:bodyPr/>
          <a:lstStyle/>
          <a:p>
            <a:pPr marL="342900" indent="-342900">
              <a:lnSpc>
                <a:spcPct val="110000"/>
              </a:lnSpc>
            </a:pPr>
            <a:r>
              <a:rPr lang="en-US" dirty="0"/>
              <a:t>Extensions of the Roll-Ross Study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 dirty="0" err="1"/>
              <a:t>Dhrymes</a:t>
            </a:r>
            <a:r>
              <a:rPr lang="en-US" dirty="0"/>
              <a:t>, Friend, and </a:t>
            </a:r>
            <a:r>
              <a:rPr lang="en-US" dirty="0" err="1"/>
              <a:t>Gultekin</a:t>
            </a:r>
            <a:r>
              <a:rPr lang="en-US" dirty="0"/>
              <a:t> (1985) repeated the prior tests with large samples and found that the unique risk can be used to predict future return. </a:t>
            </a:r>
          </a:p>
          <a:p>
            <a:pPr marL="800100" lvl="1" indent="-279400"/>
            <a:r>
              <a:rPr lang="en-US" dirty="0"/>
              <a:t>Connor and </a:t>
            </a:r>
            <a:r>
              <a:rPr lang="en-US" dirty="0" err="1"/>
              <a:t>Korajczyk</a:t>
            </a:r>
            <a:r>
              <a:rPr lang="en-US" dirty="0"/>
              <a:t> (1993) developed a test that identifies the number of factors in a model that does allow the unsystematic components of risk to be correlated across assets</a:t>
            </a:r>
          </a:p>
          <a:p>
            <a:pPr marL="800100" lvl="1" indent="-279400"/>
            <a:r>
              <a:rPr lang="en-US" dirty="0"/>
              <a:t>Harding (2008) also showed the connection between systematic and unsystematic risk factors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B1E626F5-7847-42CD-B45C-476358CDAB21}" type="slidenum">
              <a:rPr lang="en-US"/>
              <a:pPr/>
              <a:t>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66210858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/>
              <a:t>Empirical Tests of the APT</a:t>
            </a:r>
          </a:p>
        </p:txBody>
      </p:sp>
      <p:sp>
        <p:nvSpPr>
          <p:cNvPr id="745474" name="Rectangle 2"/>
          <p:cNvSpPr>
            <a:spLocks noGrp="1" noChangeArrowheads="1"/>
          </p:cNvSpPr>
          <p:nvPr>
            <p:ph idx="1"/>
          </p:nvPr>
        </p:nvSpPr>
        <p:spPr>
          <a:xfrm>
            <a:off x="901700" y="1193800"/>
            <a:ext cx="7924800" cy="5143500"/>
          </a:xfrm>
        </p:spPr>
        <p:txBody>
          <a:bodyPr/>
          <a:lstStyle/>
          <a:p>
            <a:pPr marL="342900" indent="-342900">
              <a:lnSpc>
                <a:spcPct val="120000"/>
              </a:lnSpc>
            </a:pPr>
            <a:r>
              <a:rPr lang="en-US" dirty="0"/>
              <a:t>The APT and Stock Market Anomalies</a:t>
            </a:r>
          </a:p>
          <a:p>
            <a:pPr marL="800100" lvl="1" indent="-279400">
              <a:lnSpc>
                <a:spcPct val="120000"/>
              </a:lnSpc>
            </a:pPr>
            <a:r>
              <a:rPr lang="en-US" dirty="0"/>
              <a:t>Small-firm Effect</a:t>
            </a:r>
          </a:p>
          <a:p>
            <a:pPr marL="1257300" lvl="2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 err="1"/>
              <a:t>Reinganum</a:t>
            </a:r>
            <a:r>
              <a:rPr lang="en-US" dirty="0"/>
              <a:t>: Results inconsistent with the APT</a:t>
            </a:r>
          </a:p>
          <a:p>
            <a:pPr marL="1257300" lvl="2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Chen: Supported the APT model over CAPM</a:t>
            </a:r>
          </a:p>
          <a:p>
            <a:pPr marL="800100" lvl="1" indent="-279400">
              <a:lnSpc>
                <a:spcPct val="120000"/>
              </a:lnSpc>
            </a:pPr>
            <a:r>
              <a:rPr lang="en-US" dirty="0"/>
              <a:t>January Anomaly</a:t>
            </a:r>
          </a:p>
          <a:p>
            <a:pPr marL="1257300" lvl="2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 err="1"/>
              <a:t>Gultekin</a:t>
            </a:r>
            <a:r>
              <a:rPr lang="en-US" dirty="0"/>
              <a:t> and </a:t>
            </a:r>
            <a:r>
              <a:rPr lang="en-US" dirty="0" err="1"/>
              <a:t>Gultekin</a:t>
            </a:r>
            <a:r>
              <a:rPr lang="en-US" dirty="0"/>
              <a:t>: APT not better than CAPM</a:t>
            </a:r>
          </a:p>
          <a:p>
            <a:pPr marL="1257300" lvl="2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 err="1"/>
              <a:t>Burmeister</a:t>
            </a:r>
            <a:r>
              <a:rPr lang="en-US" dirty="0"/>
              <a:t> and McElroy: Effect not captured by model, but still rejected CAPM in favor of APT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31D21E7F-8A5B-47FE-8C5B-0CB22134BF31}" type="slidenum">
              <a:rPr lang="en-US"/>
              <a:pPr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/>
              <a:t>Empirical Tests of the APT</a:t>
            </a:r>
          </a:p>
        </p:txBody>
      </p:sp>
      <p:sp>
        <p:nvSpPr>
          <p:cNvPr id="746498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193800"/>
            <a:ext cx="7924800" cy="5143500"/>
          </a:xfrm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</a:pPr>
            <a:r>
              <a:rPr lang="en-US"/>
              <a:t>Shanken’s Challenge to Testability of the APT </a:t>
            </a:r>
          </a:p>
          <a:p>
            <a:pPr marL="800100" lvl="1" indent="-279400" eaLnBrk="0" hangingPunct="0">
              <a:lnSpc>
                <a:spcPct val="110000"/>
              </a:lnSpc>
            </a:pPr>
            <a:r>
              <a:rPr lang="en-US"/>
              <a:t>APT has no advantage because the factors need not be observable, so equivalent sets may conform to different factor structures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/>
              <a:t>Empirical formulation of the APT may yield different implications regarding the expected returns for a given set of securities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/>
              <a:t>Thus, the theory cannot explain differential returns between securities because it cannot identify the relevant factor structure that explains the differential returns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81E1DBAB-6548-446B-B868-935EB47C89CD}" type="slidenum">
              <a:rPr lang="en-US"/>
              <a:pPr/>
              <a:t>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3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152400"/>
            <a:ext cx="8229600" cy="93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/>
              <a:t>Empirical Tests of the APT</a:t>
            </a:r>
          </a:p>
        </p:txBody>
      </p:sp>
      <p:sp>
        <p:nvSpPr>
          <p:cNvPr id="747522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193800"/>
            <a:ext cx="7924800" cy="5143500"/>
          </a:xfrm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</a:pPr>
            <a:r>
              <a:rPr lang="en-US"/>
              <a:t>Alternative Testing Techniques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/>
              <a:t>Jobson (1982) proposes APT testing with a multivariate linear regression model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/>
              <a:t>Brown and Weinstein (1983) propose using a bilinear paradigm</a:t>
            </a:r>
          </a:p>
          <a:p>
            <a:pPr marL="800100" lvl="1" indent="-279400"/>
            <a:r>
              <a:rPr lang="en-US"/>
              <a:t>Geweke and Zhou (1996) produce an exact Bayesian framework for testing the APT</a:t>
            </a:r>
          </a:p>
          <a:p>
            <a:pPr marL="800100" lvl="1" indent="-279400">
              <a:lnSpc>
                <a:spcPct val="110000"/>
              </a:lnSpc>
            </a:pPr>
            <a:r>
              <a:rPr lang="en-US"/>
              <a:t>Others propose new methodologies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C7D30F4F-6D2E-4236-97F4-A4F254F07D02}" type="slidenum">
              <a:rPr lang="en-US"/>
              <a:pPr/>
              <a:t>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Arbitrage Pricing Theory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CAPM is criticized because of </a:t>
            </a:r>
          </a:p>
          <a:p>
            <a:pPr lvl="1">
              <a:lnSpc>
                <a:spcPct val="110000"/>
              </a:lnSpc>
            </a:pPr>
            <a:r>
              <a:rPr lang="en-US"/>
              <a:t>The many unrealistic assumptions</a:t>
            </a:r>
          </a:p>
          <a:p>
            <a:pPr lvl="1">
              <a:lnSpc>
                <a:spcPct val="110000"/>
              </a:lnSpc>
            </a:pPr>
            <a:r>
              <a:rPr lang="en-US"/>
              <a:t>The difficulties in selecting a proxy for the market portfolio as a benchmark</a:t>
            </a:r>
          </a:p>
          <a:p>
            <a:pPr>
              <a:lnSpc>
                <a:spcPct val="110000"/>
              </a:lnSpc>
            </a:pPr>
            <a:r>
              <a:rPr lang="en-US"/>
              <a:t>An alternative pricing theory with fewer assumptions was developed: Arbitrage Pricing Theory (APT)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0A9AD77C-3078-47E6-A283-95F9E21592B2}" type="slidenum">
              <a:rPr lang="en-US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173038"/>
            <a:ext cx="8432800" cy="944562"/>
          </a:xfrm>
        </p:spPr>
        <p:txBody>
          <a:bodyPr/>
          <a:lstStyle/>
          <a:p>
            <a:r>
              <a:rPr lang="en-US" b="1"/>
              <a:t>Multifactor Models &amp; Risk Estimation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6EB5D0F0-AAE0-420D-A7C8-74D604AAA6C2}" type="slidenum">
              <a:rPr lang="en-US"/>
              <a:pPr/>
              <a:t>20</a:t>
            </a:fld>
            <a:endParaRPr lang="en-US"/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243013"/>
            <a:ext cx="7924800" cy="4700587"/>
          </a:xfrm>
        </p:spPr>
        <p:txBody>
          <a:bodyPr/>
          <a:lstStyle/>
          <a:p>
            <a:r>
              <a:rPr lang="en-US"/>
              <a:t>The Multifactor Model in Theory</a:t>
            </a:r>
          </a:p>
          <a:p>
            <a:pPr lvl="1">
              <a:lnSpc>
                <a:spcPct val="110000"/>
              </a:lnSpc>
            </a:pPr>
            <a:r>
              <a:rPr lang="en-US"/>
              <a:t>In a multifactor model, the investor chooses the exact number and identity of risk factors, while the APT model doesn’t specify either of them</a:t>
            </a:r>
          </a:p>
          <a:p>
            <a:pPr lvl="1">
              <a:lnSpc>
                <a:spcPct val="110000"/>
              </a:lnSpc>
            </a:pPr>
            <a:r>
              <a:rPr lang="en-US"/>
              <a:t>The Equation</a:t>
            </a:r>
          </a:p>
          <a:p>
            <a:pPr lvl="1">
              <a:lnSpc>
                <a:spcPct val="120000"/>
              </a:lnSpc>
              <a:buFontTx/>
              <a:buNone/>
            </a:pPr>
            <a:r>
              <a:rPr lang="en-US" i="1"/>
              <a:t>	</a:t>
            </a:r>
            <a:r>
              <a:rPr lang="en-US" sz="2600" i="1"/>
              <a:t>R</a:t>
            </a:r>
            <a:r>
              <a:rPr lang="en-US" sz="2600" i="1" baseline="-25000"/>
              <a:t>it</a:t>
            </a:r>
            <a:r>
              <a:rPr lang="en-US" sz="2600" i="1"/>
              <a:t> =</a:t>
            </a:r>
            <a:r>
              <a:rPr lang="en-US" sz="2600"/>
              <a:t> </a:t>
            </a:r>
            <a:r>
              <a:rPr lang="en-US" sz="2600" i="1"/>
              <a:t>a</a:t>
            </a:r>
            <a:r>
              <a:rPr lang="en-US" sz="2600" i="1" baseline="-25000"/>
              <a:t>i</a:t>
            </a:r>
            <a:r>
              <a:rPr lang="en-US" sz="2600" i="1"/>
              <a:t> +</a:t>
            </a:r>
            <a:r>
              <a:rPr lang="en-US" sz="2600"/>
              <a:t> [</a:t>
            </a:r>
            <a:r>
              <a:rPr lang="en-US" sz="2600" i="1"/>
              <a:t>b</a:t>
            </a:r>
            <a:r>
              <a:rPr lang="en-US" sz="2600" i="1" baseline="-25000"/>
              <a:t>i</a:t>
            </a:r>
            <a:r>
              <a:rPr lang="en-US" sz="2600" baseline="-25000"/>
              <a:t>1</a:t>
            </a:r>
            <a:r>
              <a:rPr lang="en-US" sz="2600" i="1"/>
              <a:t>F</a:t>
            </a:r>
            <a:r>
              <a:rPr lang="en-US" sz="2600" baseline="-25000"/>
              <a:t>1</a:t>
            </a:r>
            <a:r>
              <a:rPr lang="en-US" sz="2600" i="1" baseline="-25000"/>
              <a:t>t</a:t>
            </a:r>
            <a:r>
              <a:rPr lang="en-US" sz="2600" i="1"/>
              <a:t> +</a:t>
            </a:r>
            <a:r>
              <a:rPr lang="en-US" sz="2600"/>
              <a:t> </a:t>
            </a:r>
            <a:r>
              <a:rPr lang="en-US" sz="2600" i="1"/>
              <a:t>b</a:t>
            </a:r>
            <a:r>
              <a:rPr lang="en-US" sz="2600" i="1" baseline="-25000"/>
              <a:t>i</a:t>
            </a:r>
            <a:r>
              <a:rPr lang="en-US" sz="2600" baseline="-25000"/>
              <a:t>2</a:t>
            </a:r>
            <a:r>
              <a:rPr lang="en-US" sz="2600"/>
              <a:t> </a:t>
            </a:r>
            <a:r>
              <a:rPr lang="en-US" sz="2600" i="1"/>
              <a:t>F</a:t>
            </a:r>
            <a:r>
              <a:rPr lang="en-US" sz="2600" baseline="-25000"/>
              <a:t>2</a:t>
            </a:r>
            <a:r>
              <a:rPr lang="en-US" sz="2600" i="1" baseline="-25000"/>
              <a:t>t</a:t>
            </a:r>
            <a:r>
              <a:rPr lang="en-US" sz="2600" i="1"/>
              <a:t> +</a:t>
            </a:r>
            <a:r>
              <a:rPr lang="en-US" sz="2600"/>
              <a:t> . . . + </a:t>
            </a:r>
            <a:r>
              <a:rPr lang="en-US" sz="2600" i="1"/>
              <a:t>b</a:t>
            </a:r>
            <a:r>
              <a:rPr lang="en-US" sz="2600" i="1" baseline="-25000"/>
              <a:t>iK</a:t>
            </a:r>
            <a:r>
              <a:rPr lang="en-US" sz="2600" i="1"/>
              <a:t> F</a:t>
            </a:r>
            <a:r>
              <a:rPr lang="en-US" sz="2600" i="1" baseline="-25000"/>
              <a:t>Kt</a:t>
            </a:r>
            <a:r>
              <a:rPr lang="en-US" sz="2600"/>
              <a:t>] + </a:t>
            </a:r>
            <a:r>
              <a:rPr lang="en-US" sz="2600" i="1"/>
              <a:t>e</a:t>
            </a:r>
            <a:r>
              <a:rPr lang="en-US" sz="2600" i="1" baseline="-25000"/>
              <a:t>it</a:t>
            </a:r>
            <a:endParaRPr lang="en-US" sz="2600" i="1"/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i="1"/>
              <a:t>		</a:t>
            </a:r>
            <a:r>
              <a:rPr lang="en-US" sz="2400" i="1"/>
              <a:t>where: 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en-US" sz="2400" i="1"/>
              <a:t>		    </a:t>
            </a:r>
            <a:r>
              <a:rPr lang="en-US" sz="2200" i="1"/>
              <a:t>F</a:t>
            </a:r>
            <a:r>
              <a:rPr lang="en-US" sz="2200" i="1" baseline="-25000"/>
              <a:t>it</a:t>
            </a:r>
            <a:r>
              <a:rPr lang="en-US" sz="2200" i="1"/>
              <a:t>=P</a:t>
            </a:r>
            <a:r>
              <a:rPr lang="en-US" sz="2200"/>
              <a:t>eriod t return to the </a:t>
            </a:r>
            <a:r>
              <a:rPr lang="en-US" sz="2200" i="1"/>
              <a:t>j</a:t>
            </a:r>
            <a:r>
              <a:rPr lang="en-US" sz="2200"/>
              <a:t>th designated risk factor </a:t>
            </a: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sz="2200" i="1"/>
              <a:t>		    R</a:t>
            </a:r>
            <a:r>
              <a:rPr lang="en-US" sz="2200" i="1" baseline="-25000"/>
              <a:t>it </a:t>
            </a:r>
            <a:r>
              <a:rPr lang="en-US" sz="2200" i="1"/>
              <a:t>=S</a:t>
            </a:r>
            <a:r>
              <a:rPr lang="en-US" sz="2200"/>
              <a:t>ecurity </a:t>
            </a:r>
            <a:r>
              <a:rPr lang="en-US" sz="2200" i="1"/>
              <a:t>i’s</a:t>
            </a:r>
            <a:r>
              <a:rPr lang="en-US" sz="2200"/>
              <a:t> return that can be measured as 		           either a nominal or excess return to</a:t>
            </a:r>
          </a:p>
          <a:p>
            <a:pPr lvl="1">
              <a:lnSpc>
                <a:spcPct val="120000"/>
              </a:lnSpc>
              <a:buFontTx/>
              <a:buNone/>
            </a:pPr>
            <a:endParaRPr lang="en-US" sz="2200" i="1" baseline="-250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173038"/>
            <a:ext cx="8432800" cy="944562"/>
          </a:xfrm>
        </p:spPr>
        <p:txBody>
          <a:bodyPr/>
          <a:lstStyle/>
          <a:p>
            <a:r>
              <a:rPr lang="en-US" b="1"/>
              <a:t>Multifactor Models &amp; Risk Estimation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8E4BF01C-02CF-4BA5-B396-82A26BC1BE8E}" type="slidenum">
              <a:rPr lang="en-US"/>
              <a:pPr/>
              <a:t>21</a:t>
            </a:fld>
            <a:endParaRPr lang="en-US"/>
          </a:p>
        </p:txBody>
      </p:sp>
      <p:sp>
        <p:nvSpPr>
          <p:cNvPr id="7485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243013"/>
            <a:ext cx="7924800" cy="47005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The Multifactor Model in Practice</a:t>
            </a:r>
          </a:p>
          <a:p>
            <a:pPr lvl="1">
              <a:lnSpc>
                <a:spcPct val="110000"/>
              </a:lnSpc>
            </a:pPr>
            <a:r>
              <a:rPr lang="en-US"/>
              <a:t>Macroeconomic-Based Risk Factor Models: Risk factors are viewed as macroeconomic in nature</a:t>
            </a:r>
          </a:p>
          <a:p>
            <a:pPr lvl="1">
              <a:lnSpc>
                <a:spcPct val="110000"/>
              </a:lnSpc>
            </a:pPr>
            <a:r>
              <a:rPr lang="en-US"/>
              <a:t>Microeconomic-Based Risk Factor Models: Risk factors are viewed at a microeconomic</a:t>
            </a:r>
            <a:r>
              <a:rPr lang="en-US" i="1"/>
              <a:t> </a:t>
            </a:r>
            <a:r>
              <a:rPr lang="en-US"/>
              <a:t>level by focusing on relevant characteristics of the securities themselves,</a:t>
            </a:r>
          </a:p>
          <a:p>
            <a:pPr lvl="1">
              <a:lnSpc>
                <a:spcPct val="110000"/>
              </a:lnSpc>
            </a:pPr>
            <a:r>
              <a:rPr lang="en-US"/>
              <a:t>Extensions of Characteristic-Based Risk Factor Models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65113" y="215900"/>
            <a:ext cx="8878887" cy="762000"/>
          </a:xfrm>
        </p:spPr>
        <p:txBody>
          <a:bodyPr/>
          <a:lstStyle/>
          <a:p>
            <a:r>
              <a:rPr lang="en-US" sz="3200" b="1"/>
              <a:t>Macroeconomic-Based Risk Factor Models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Security return are governed by a set of broad economic influences in the following fashion by Chen, Roll, and Ross in 1986 (Exhibit 9.3)</a:t>
            </a:r>
          </a:p>
        </p:txBody>
      </p:sp>
      <p:sp>
        <p:nvSpPr>
          <p:cNvPr id="5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4E591028-758C-4DFC-9C00-41C7EAB14DFC}" type="slidenum">
              <a:rPr lang="en-US"/>
              <a:pPr/>
              <a:t>22</a:t>
            </a:fld>
            <a:endParaRPr lang="en-US"/>
          </a:p>
        </p:txBody>
      </p:sp>
      <p:sp>
        <p:nvSpPr>
          <p:cNvPr id="709637" name="Text Box 5"/>
          <p:cNvSpPr txBox="1">
            <a:spLocks noChangeArrowheads="1"/>
          </p:cNvSpPr>
          <p:nvPr/>
        </p:nvSpPr>
        <p:spPr bwMode="auto">
          <a:xfrm>
            <a:off x="1062038" y="3525838"/>
            <a:ext cx="8081962" cy="26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where: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  R</a:t>
            </a:r>
            <a:r>
              <a:rPr lang="en-US" baseline="-25000"/>
              <a:t>m</a:t>
            </a:r>
            <a:r>
              <a:rPr lang="en-US"/>
              <a:t>= the return on a value weighted index of NYSE-listed stocks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  MP=the monthly growth rate in US industrial production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  DEI=the change in inflation, measured by the US consumer price index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  UI=the difference between actual and expected levels of inflation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  UPR=the unanticipated change in the bond credit spread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  UTS= the unanticipated term structure shift (long term less short term RFR)</a:t>
            </a:r>
          </a:p>
        </p:txBody>
      </p:sp>
      <p:grpSp>
        <p:nvGrpSpPr>
          <p:cNvPr id="709639" name="Group 7"/>
          <p:cNvGrpSpPr>
            <a:grpSpLocks noChangeAspect="1"/>
          </p:cNvGrpSpPr>
          <p:nvPr/>
        </p:nvGrpSpPr>
        <p:grpSpPr bwMode="auto">
          <a:xfrm>
            <a:off x="1103313" y="2854325"/>
            <a:ext cx="7785100" cy="433388"/>
            <a:chOff x="655" y="1702"/>
            <a:chExt cx="4904" cy="273"/>
          </a:xfrm>
        </p:grpSpPr>
        <p:sp>
          <p:nvSpPr>
            <p:cNvPr id="709638" name="AutoShape 6"/>
            <p:cNvSpPr>
              <a:spLocks noChangeAspect="1" noChangeArrowheads="1" noTextEdit="1"/>
            </p:cNvSpPr>
            <p:nvPr/>
          </p:nvSpPr>
          <p:spPr bwMode="auto">
            <a:xfrm>
              <a:off x="655" y="1703"/>
              <a:ext cx="4904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9640" name="Rectangle 8"/>
            <p:cNvSpPr>
              <a:spLocks noChangeArrowheads="1"/>
            </p:cNvSpPr>
            <p:nvPr/>
          </p:nvSpPr>
          <p:spPr bwMode="auto">
            <a:xfrm>
              <a:off x="5458" y="1836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it</a:t>
              </a:r>
              <a:endParaRPr lang="en-US"/>
            </a:p>
          </p:txBody>
        </p:sp>
        <p:sp>
          <p:nvSpPr>
            <p:cNvPr id="709641" name="Rectangle 9"/>
            <p:cNvSpPr>
              <a:spLocks noChangeArrowheads="1"/>
            </p:cNvSpPr>
            <p:nvPr/>
          </p:nvSpPr>
          <p:spPr bwMode="auto">
            <a:xfrm>
              <a:off x="5113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09642" name="Rectangle 10"/>
            <p:cNvSpPr>
              <a:spLocks noChangeArrowheads="1"/>
            </p:cNvSpPr>
            <p:nvPr/>
          </p:nvSpPr>
          <p:spPr bwMode="auto">
            <a:xfrm>
              <a:off x="4701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43" name="Rectangle 11"/>
            <p:cNvSpPr>
              <a:spLocks noChangeArrowheads="1"/>
            </p:cNvSpPr>
            <p:nvPr/>
          </p:nvSpPr>
          <p:spPr bwMode="auto">
            <a:xfrm>
              <a:off x="4406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09644" name="Rectangle 12"/>
            <p:cNvSpPr>
              <a:spLocks noChangeArrowheads="1"/>
            </p:cNvSpPr>
            <p:nvPr/>
          </p:nvSpPr>
          <p:spPr bwMode="auto">
            <a:xfrm>
              <a:off x="3980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45" name="Rectangle 13"/>
            <p:cNvSpPr>
              <a:spLocks noChangeArrowheads="1"/>
            </p:cNvSpPr>
            <p:nvPr/>
          </p:nvSpPr>
          <p:spPr bwMode="auto">
            <a:xfrm>
              <a:off x="3685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09646" name="Rectangle 14"/>
            <p:cNvSpPr>
              <a:spLocks noChangeArrowheads="1"/>
            </p:cNvSpPr>
            <p:nvPr/>
          </p:nvSpPr>
          <p:spPr bwMode="auto">
            <a:xfrm>
              <a:off x="3399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47" name="Rectangle 15"/>
            <p:cNvSpPr>
              <a:spLocks noChangeArrowheads="1"/>
            </p:cNvSpPr>
            <p:nvPr/>
          </p:nvSpPr>
          <p:spPr bwMode="auto">
            <a:xfrm>
              <a:off x="3105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09648" name="Rectangle 16"/>
            <p:cNvSpPr>
              <a:spLocks noChangeArrowheads="1"/>
            </p:cNvSpPr>
            <p:nvPr/>
          </p:nvSpPr>
          <p:spPr bwMode="auto">
            <a:xfrm>
              <a:off x="2691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49" name="Rectangle 17"/>
            <p:cNvSpPr>
              <a:spLocks noChangeArrowheads="1"/>
            </p:cNvSpPr>
            <p:nvPr/>
          </p:nvSpPr>
          <p:spPr bwMode="auto">
            <a:xfrm>
              <a:off x="2397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09650" name="Rectangle 18"/>
            <p:cNvSpPr>
              <a:spLocks noChangeArrowheads="1"/>
            </p:cNvSpPr>
            <p:nvPr/>
          </p:nvSpPr>
          <p:spPr bwMode="auto">
            <a:xfrm>
              <a:off x="2059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51" name="Rectangle 19"/>
            <p:cNvSpPr>
              <a:spLocks noChangeArrowheads="1"/>
            </p:cNvSpPr>
            <p:nvPr/>
          </p:nvSpPr>
          <p:spPr bwMode="auto">
            <a:xfrm>
              <a:off x="1689" y="1836"/>
              <a:ext cx="10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mt</a:t>
              </a:r>
              <a:endParaRPr lang="en-US"/>
            </a:p>
          </p:txBody>
        </p:sp>
        <p:sp>
          <p:nvSpPr>
            <p:cNvPr id="709652" name="Rectangle 20"/>
            <p:cNvSpPr>
              <a:spLocks noChangeArrowheads="1"/>
            </p:cNvSpPr>
            <p:nvPr/>
          </p:nvSpPr>
          <p:spPr bwMode="auto">
            <a:xfrm>
              <a:off x="1493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53" name="Rectangle 21"/>
            <p:cNvSpPr>
              <a:spLocks noChangeArrowheads="1"/>
            </p:cNvSpPr>
            <p:nvPr/>
          </p:nvSpPr>
          <p:spPr bwMode="auto">
            <a:xfrm>
              <a:off x="1151" y="1836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09654" name="Rectangle 22"/>
            <p:cNvSpPr>
              <a:spLocks noChangeArrowheads="1"/>
            </p:cNvSpPr>
            <p:nvPr/>
          </p:nvSpPr>
          <p:spPr bwMode="auto">
            <a:xfrm>
              <a:off x="793" y="1836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it</a:t>
              </a:r>
              <a:endParaRPr lang="en-US"/>
            </a:p>
          </p:txBody>
        </p:sp>
        <p:sp>
          <p:nvSpPr>
            <p:cNvPr id="709655" name="Rectangle 23"/>
            <p:cNvSpPr>
              <a:spLocks noChangeArrowheads="1"/>
            </p:cNvSpPr>
            <p:nvPr/>
          </p:nvSpPr>
          <p:spPr bwMode="auto">
            <a:xfrm>
              <a:off x="5383" y="1722"/>
              <a:ext cx="8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e</a:t>
              </a:r>
              <a:endParaRPr lang="en-US"/>
            </a:p>
          </p:txBody>
        </p:sp>
        <p:sp>
          <p:nvSpPr>
            <p:cNvPr id="709656" name="Rectangle 24"/>
            <p:cNvSpPr>
              <a:spLocks noChangeArrowheads="1"/>
            </p:cNvSpPr>
            <p:nvPr/>
          </p:nvSpPr>
          <p:spPr bwMode="auto">
            <a:xfrm>
              <a:off x="4784" y="1722"/>
              <a:ext cx="32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UTS</a:t>
              </a:r>
              <a:endParaRPr lang="en-US"/>
            </a:p>
          </p:txBody>
        </p:sp>
        <p:sp>
          <p:nvSpPr>
            <p:cNvPr id="709657" name="Rectangle 25"/>
            <p:cNvSpPr>
              <a:spLocks noChangeArrowheads="1"/>
            </p:cNvSpPr>
            <p:nvPr/>
          </p:nvSpPr>
          <p:spPr bwMode="auto">
            <a:xfrm>
              <a:off x="4619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09658" name="Rectangle 26"/>
            <p:cNvSpPr>
              <a:spLocks noChangeArrowheads="1"/>
            </p:cNvSpPr>
            <p:nvPr/>
          </p:nvSpPr>
          <p:spPr bwMode="auto">
            <a:xfrm>
              <a:off x="4061" y="1722"/>
              <a:ext cx="35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UPR</a:t>
              </a:r>
              <a:endParaRPr lang="en-US"/>
            </a:p>
          </p:txBody>
        </p:sp>
        <p:sp>
          <p:nvSpPr>
            <p:cNvPr id="709659" name="Rectangle 27"/>
            <p:cNvSpPr>
              <a:spLocks noChangeArrowheads="1"/>
            </p:cNvSpPr>
            <p:nvPr/>
          </p:nvSpPr>
          <p:spPr bwMode="auto">
            <a:xfrm>
              <a:off x="3898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09660" name="Rectangle 28"/>
            <p:cNvSpPr>
              <a:spLocks noChangeArrowheads="1"/>
            </p:cNvSpPr>
            <p:nvPr/>
          </p:nvSpPr>
          <p:spPr bwMode="auto">
            <a:xfrm>
              <a:off x="3484" y="1722"/>
              <a:ext cx="194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UI</a:t>
              </a:r>
              <a:endParaRPr lang="en-US"/>
            </a:p>
          </p:txBody>
        </p:sp>
        <p:sp>
          <p:nvSpPr>
            <p:cNvPr id="709661" name="Rectangle 29"/>
            <p:cNvSpPr>
              <a:spLocks noChangeArrowheads="1"/>
            </p:cNvSpPr>
            <p:nvPr/>
          </p:nvSpPr>
          <p:spPr bwMode="auto">
            <a:xfrm>
              <a:off x="3317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09662" name="Rectangle 30"/>
            <p:cNvSpPr>
              <a:spLocks noChangeArrowheads="1"/>
            </p:cNvSpPr>
            <p:nvPr/>
          </p:nvSpPr>
          <p:spPr bwMode="auto">
            <a:xfrm>
              <a:off x="2793" y="1722"/>
              <a:ext cx="306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DEI</a:t>
              </a:r>
              <a:endParaRPr lang="en-US"/>
            </a:p>
          </p:txBody>
        </p:sp>
        <p:sp>
          <p:nvSpPr>
            <p:cNvPr id="709663" name="Rectangle 31"/>
            <p:cNvSpPr>
              <a:spLocks noChangeArrowheads="1"/>
            </p:cNvSpPr>
            <p:nvPr/>
          </p:nvSpPr>
          <p:spPr bwMode="auto">
            <a:xfrm>
              <a:off x="2610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09664" name="Rectangle 32"/>
            <p:cNvSpPr>
              <a:spLocks noChangeArrowheads="1"/>
            </p:cNvSpPr>
            <p:nvPr/>
          </p:nvSpPr>
          <p:spPr bwMode="auto">
            <a:xfrm>
              <a:off x="2165" y="1722"/>
              <a:ext cx="26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MP</a:t>
              </a:r>
              <a:endParaRPr lang="en-US"/>
            </a:p>
          </p:txBody>
        </p:sp>
        <p:sp>
          <p:nvSpPr>
            <p:cNvPr id="709665" name="Rectangle 33"/>
            <p:cNvSpPr>
              <a:spLocks noChangeArrowheads="1"/>
            </p:cNvSpPr>
            <p:nvPr/>
          </p:nvSpPr>
          <p:spPr bwMode="auto">
            <a:xfrm>
              <a:off x="1978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09666" name="Rectangle 34"/>
            <p:cNvSpPr>
              <a:spLocks noChangeArrowheads="1"/>
            </p:cNvSpPr>
            <p:nvPr/>
          </p:nvSpPr>
          <p:spPr bwMode="auto">
            <a:xfrm>
              <a:off x="1581" y="1722"/>
              <a:ext cx="11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R</a:t>
              </a:r>
              <a:endParaRPr lang="en-US"/>
            </a:p>
          </p:txBody>
        </p:sp>
        <p:sp>
          <p:nvSpPr>
            <p:cNvPr id="709667" name="Rectangle 35"/>
            <p:cNvSpPr>
              <a:spLocks noChangeArrowheads="1"/>
            </p:cNvSpPr>
            <p:nvPr/>
          </p:nvSpPr>
          <p:spPr bwMode="auto">
            <a:xfrm>
              <a:off x="1411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09668" name="Rectangle 36"/>
            <p:cNvSpPr>
              <a:spLocks noChangeArrowheads="1"/>
            </p:cNvSpPr>
            <p:nvPr/>
          </p:nvSpPr>
          <p:spPr bwMode="auto">
            <a:xfrm>
              <a:off x="1061" y="1722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709669" name="Rectangle 37"/>
            <p:cNvSpPr>
              <a:spLocks noChangeArrowheads="1"/>
            </p:cNvSpPr>
            <p:nvPr/>
          </p:nvSpPr>
          <p:spPr bwMode="auto">
            <a:xfrm>
              <a:off x="688" y="1722"/>
              <a:ext cx="11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R</a:t>
              </a:r>
              <a:endParaRPr lang="en-US"/>
            </a:p>
          </p:txBody>
        </p:sp>
        <p:sp>
          <p:nvSpPr>
            <p:cNvPr id="709670" name="Rectangle 38"/>
            <p:cNvSpPr>
              <a:spLocks noChangeArrowheads="1"/>
            </p:cNvSpPr>
            <p:nvPr/>
          </p:nvSpPr>
          <p:spPr bwMode="auto">
            <a:xfrm>
              <a:off x="5252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1" name="Rectangle 39"/>
            <p:cNvSpPr>
              <a:spLocks noChangeArrowheads="1"/>
            </p:cNvSpPr>
            <p:nvPr/>
          </p:nvSpPr>
          <p:spPr bwMode="auto">
            <a:xfrm>
              <a:off x="4491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2" name="Rectangle 40"/>
            <p:cNvSpPr>
              <a:spLocks noChangeArrowheads="1"/>
            </p:cNvSpPr>
            <p:nvPr/>
          </p:nvSpPr>
          <p:spPr bwMode="auto">
            <a:xfrm>
              <a:off x="3771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3" name="Rectangle 41"/>
            <p:cNvSpPr>
              <a:spLocks noChangeArrowheads="1"/>
            </p:cNvSpPr>
            <p:nvPr/>
          </p:nvSpPr>
          <p:spPr bwMode="auto">
            <a:xfrm>
              <a:off x="3190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4" name="Rectangle 42"/>
            <p:cNvSpPr>
              <a:spLocks noChangeArrowheads="1"/>
            </p:cNvSpPr>
            <p:nvPr/>
          </p:nvSpPr>
          <p:spPr bwMode="auto">
            <a:xfrm>
              <a:off x="2482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5" name="Rectangle 43"/>
            <p:cNvSpPr>
              <a:spLocks noChangeArrowheads="1"/>
            </p:cNvSpPr>
            <p:nvPr/>
          </p:nvSpPr>
          <p:spPr bwMode="auto">
            <a:xfrm>
              <a:off x="1850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6" name="Rectangle 44"/>
            <p:cNvSpPr>
              <a:spLocks noChangeArrowheads="1"/>
            </p:cNvSpPr>
            <p:nvPr/>
          </p:nvSpPr>
          <p:spPr bwMode="auto">
            <a:xfrm>
              <a:off x="1233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09677" name="Rectangle 45"/>
            <p:cNvSpPr>
              <a:spLocks noChangeArrowheads="1"/>
            </p:cNvSpPr>
            <p:nvPr/>
          </p:nvSpPr>
          <p:spPr bwMode="auto">
            <a:xfrm>
              <a:off x="919" y="1702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709678" name="Rectangle 46"/>
            <p:cNvSpPr>
              <a:spLocks noChangeArrowheads="1"/>
            </p:cNvSpPr>
            <p:nvPr/>
          </p:nvSpPr>
          <p:spPr bwMode="auto">
            <a:xfrm>
              <a:off x="5170" y="1722"/>
              <a:ext cx="6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709679" name="Rectangle 47"/>
            <p:cNvSpPr>
              <a:spLocks noChangeArrowheads="1"/>
            </p:cNvSpPr>
            <p:nvPr/>
          </p:nvSpPr>
          <p:spPr bwMode="auto">
            <a:xfrm>
              <a:off x="1352" y="1722"/>
              <a:ext cx="6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709680" name="Rectangle 48"/>
            <p:cNvSpPr>
              <a:spLocks noChangeArrowheads="1"/>
            </p:cNvSpPr>
            <p:nvPr/>
          </p:nvSpPr>
          <p:spPr bwMode="auto">
            <a:xfrm>
              <a:off x="4739" y="1835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6</a:t>
              </a:r>
              <a:endParaRPr lang="en-US"/>
            </a:p>
          </p:txBody>
        </p:sp>
        <p:sp>
          <p:nvSpPr>
            <p:cNvPr id="709681" name="Rectangle 49"/>
            <p:cNvSpPr>
              <a:spLocks noChangeArrowheads="1"/>
            </p:cNvSpPr>
            <p:nvPr/>
          </p:nvSpPr>
          <p:spPr bwMode="auto">
            <a:xfrm>
              <a:off x="4017" y="1835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5</a:t>
              </a:r>
              <a:endParaRPr lang="en-US"/>
            </a:p>
          </p:txBody>
        </p:sp>
        <p:sp>
          <p:nvSpPr>
            <p:cNvPr id="709682" name="Rectangle 50"/>
            <p:cNvSpPr>
              <a:spLocks noChangeArrowheads="1"/>
            </p:cNvSpPr>
            <p:nvPr/>
          </p:nvSpPr>
          <p:spPr bwMode="auto">
            <a:xfrm>
              <a:off x="3440" y="1835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4</a:t>
              </a:r>
              <a:endParaRPr lang="en-US"/>
            </a:p>
          </p:txBody>
        </p:sp>
        <p:sp>
          <p:nvSpPr>
            <p:cNvPr id="709683" name="Rectangle 51"/>
            <p:cNvSpPr>
              <a:spLocks noChangeArrowheads="1"/>
            </p:cNvSpPr>
            <p:nvPr/>
          </p:nvSpPr>
          <p:spPr bwMode="auto">
            <a:xfrm>
              <a:off x="2729" y="1835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709684" name="Rectangle 52"/>
            <p:cNvSpPr>
              <a:spLocks noChangeArrowheads="1"/>
            </p:cNvSpPr>
            <p:nvPr/>
          </p:nvSpPr>
          <p:spPr bwMode="auto">
            <a:xfrm>
              <a:off x="2100" y="1835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709685" name="Rectangle 53"/>
            <p:cNvSpPr>
              <a:spLocks noChangeArrowheads="1"/>
            </p:cNvSpPr>
            <p:nvPr/>
          </p:nvSpPr>
          <p:spPr bwMode="auto">
            <a:xfrm>
              <a:off x="1522" y="1835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1</a:t>
              </a:r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9.3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57762" name="Picture 2" descr="C:\LB-FIN650\LB-FIN650Edit\JPG files of exhibits\Ch 09\Reilly10e_Exhibit09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493838"/>
            <a:ext cx="8354504" cy="292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948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11" name="Rectangle 7"/>
          <p:cNvSpPr>
            <a:spLocks noGrp="1" noChangeArrowheads="1"/>
          </p:cNvSpPr>
          <p:nvPr>
            <p:ph type="title"/>
          </p:nvPr>
        </p:nvSpPr>
        <p:spPr>
          <a:xfrm>
            <a:off x="265113" y="215900"/>
            <a:ext cx="8878887" cy="762000"/>
          </a:xfrm>
          <a:noFill/>
          <a:ln/>
        </p:spPr>
        <p:txBody>
          <a:bodyPr/>
          <a:lstStyle/>
          <a:p>
            <a:r>
              <a:rPr lang="en-US" sz="3200" b="1"/>
              <a:t>Macroeconomic-Based Risk Factor Models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295400"/>
            <a:ext cx="8267700" cy="4876800"/>
          </a:xfrm>
        </p:spPr>
        <p:txBody>
          <a:bodyPr/>
          <a:lstStyle/>
          <a:p>
            <a:r>
              <a:rPr lang="en-US" dirty="0" err="1"/>
              <a:t>Burmeister</a:t>
            </a:r>
            <a:r>
              <a:rPr lang="en-US" dirty="0"/>
              <a:t>, Roll, and Ross (1994) analyzed the predictive ability of a model based on the following set of macroeconomic factors.</a:t>
            </a:r>
          </a:p>
          <a:p>
            <a:pPr lvl="1"/>
            <a:r>
              <a:rPr lang="en-US" dirty="0"/>
              <a:t>Confidence risk</a:t>
            </a:r>
          </a:p>
          <a:p>
            <a:pPr lvl="1"/>
            <a:r>
              <a:rPr lang="en-US" dirty="0"/>
              <a:t>Time horizon risk</a:t>
            </a:r>
          </a:p>
          <a:p>
            <a:pPr lvl="1"/>
            <a:r>
              <a:rPr lang="en-US" dirty="0"/>
              <a:t>Inflation risk</a:t>
            </a:r>
          </a:p>
          <a:p>
            <a:pPr lvl="1"/>
            <a:r>
              <a:rPr lang="en-US" dirty="0"/>
              <a:t>Business cycle risk</a:t>
            </a:r>
          </a:p>
          <a:p>
            <a:pPr lvl="1"/>
            <a:r>
              <a:rPr lang="en-US" dirty="0"/>
              <a:t>Market timing risk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72A737C5-1621-4D14-BBA6-AEDBE43D9454}" type="slidenum">
              <a:rPr lang="en-US"/>
              <a:pPr/>
              <a:t>24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173038"/>
            <a:ext cx="8509000" cy="944562"/>
          </a:xfrm>
        </p:spPr>
        <p:txBody>
          <a:bodyPr/>
          <a:lstStyle/>
          <a:p>
            <a:r>
              <a:rPr lang="en-US" sz="3200" b="1"/>
              <a:t>Microeconomic-Based Risk Factor Models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244600"/>
            <a:ext cx="7924800" cy="4876800"/>
          </a:xfrm>
        </p:spPr>
        <p:txBody>
          <a:bodyPr/>
          <a:lstStyle/>
          <a:p>
            <a:r>
              <a:rPr lang="en-US"/>
              <a:t>Fama and French (1993) developed a multifactor model specifying the risk factors in microeconomic terms using the characteristics of the underlying securities (See Exhibit 9.5)</a:t>
            </a:r>
          </a:p>
          <a:p>
            <a:endParaRPr lang="en-US"/>
          </a:p>
          <a:p>
            <a:pPr lvl="1">
              <a:lnSpc>
                <a:spcPct val="110000"/>
              </a:lnSpc>
            </a:pPr>
            <a:endParaRPr lang="en-US" sz="2000"/>
          </a:p>
          <a:p>
            <a:pPr lvl="1">
              <a:lnSpc>
                <a:spcPct val="120000"/>
              </a:lnSpc>
            </a:pPr>
            <a:r>
              <a:rPr lang="en-US" sz="2000"/>
              <a:t>SMB (i.e. small minus big) is the return to a portfolio of small capitalization stocks less the return to a portfolio of large capitalization stocks</a:t>
            </a:r>
          </a:p>
          <a:p>
            <a:pPr lvl="1">
              <a:lnSpc>
                <a:spcPct val="120000"/>
              </a:lnSpc>
            </a:pPr>
            <a:r>
              <a:rPr lang="en-US" sz="2000"/>
              <a:t>HML (i.e. high minus low) is the return to a portfolio of stocks with high ratios of book-to-market values less the return to a portfolio of low book-to-market value stocks</a:t>
            </a:r>
          </a:p>
          <a:p>
            <a:endParaRPr lang="en-US" sz="20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614AE404-BDF2-4FE6-883E-2C47E5EAB6A2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710663" name="Group 7"/>
          <p:cNvGrpSpPr>
            <a:grpSpLocks noChangeAspect="1"/>
          </p:cNvGrpSpPr>
          <p:nvPr/>
        </p:nvGrpSpPr>
        <p:grpSpPr bwMode="auto">
          <a:xfrm>
            <a:off x="1065213" y="3205163"/>
            <a:ext cx="7893050" cy="496887"/>
            <a:chOff x="671" y="2019"/>
            <a:chExt cx="4972" cy="313"/>
          </a:xfrm>
        </p:grpSpPr>
        <p:sp>
          <p:nvSpPr>
            <p:cNvPr id="710662" name="AutoShape 6"/>
            <p:cNvSpPr>
              <a:spLocks noChangeAspect="1" noChangeArrowheads="1" noTextEdit="1"/>
            </p:cNvSpPr>
            <p:nvPr/>
          </p:nvSpPr>
          <p:spPr bwMode="auto">
            <a:xfrm>
              <a:off x="671" y="2020"/>
              <a:ext cx="4972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0664" name="Rectangle 8"/>
            <p:cNvSpPr>
              <a:spLocks noChangeArrowheads="1"/>
            </p:cNvSpPr>
            <p:nvPr/>
          </p:nvSpPr>
          <p:spPr bwMode="auto">
            <a:xfrm>
              <a:off x="5523" y="2172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it</a:t>
              </a:r>
              <a:endParaRPr lang="en-US"/>
            </a:p>
          </p:txBody>
        </p:sp>
        <p:sp>
          <p:nvSpPr>
            <p:cNvPr id="710665" name="Rectangle 9"/>
            <p:cNvSpPr>
              <a:spLocks noChangeArrowheads="1"/>
            </p:cNvSpPr>
            <p:nvPr/>
          </p:nvSpPr>
          <p:spPr bwMode="auto">
            <a:xfrm>
              <a:off x="5188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10666" name="Rectangle 10"/>
            <p:cNvSpPr>
              <a:spLocks noChangeArrowheads="1"/>
            </p:cNvSpPr>
            <p:nvPr/>
          </p:nvSpPr>
          <p:spPr bwMode="auto">
            <a:xfrm>
              <a:off x="4642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10667" name="Rectangle 11"/>
            <p:cNvSpPr>
              <a:spLocks noChangeArrowheads="1"/>
            </p:cNvSpPr>
            <p:nvPr/>
          </p:nvSpPr>
          <p:spPr bwMode="auto">
            <a:xfrm>
              <a:off x="4304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10668" name="Rectangle 12"/>
            <p:cNvSpPr>
              <a:spLocks noChangeArrowheads="1"/>
            </p:cNvSpPr>
            <p:nvPr/>
          </p:nvSpPr>
          <p:spPr bwMode="auto">
            <a:xfrm>
              <a:off x="3786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10669" name="Rectangle 13"/>
            <p:cNvSpPr>
              <a:spLocks noChangeArrowheads="1"/>
            </p:cNvSpPr>
            <p:nvPr/>
          </p:nvSpPr>
          <p:spPr bwMode="auto">
            <a:xfrm>
              <a:off x="3376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10670" name="Rectangle 14"/>
            <p:cNvSpPr>
              <a:spLocks noChangeArrowheads="1"/>
            </p:cNvSpPr>
            <p:nvPr/>
          </p:nvSpPr>
          <p:spPr bwMode="auto">
            <a:xfrm>
              <a:off x="2660" y="2172"/>
              <a:ext cx="12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mt</a:t>
              </a:r>
              <a:endParaRPr lang="en-US"/>
            </a:p>
          </p:txBody>
        </p:sp>
        <p:sp>
          <p:nvSpPr>
            <p:cNvPr id="710671" name="Rectangle 15"/>
            <p:cNvSpPr>
              <a:spLocks noChangeArrowheads="1"/>
            </p:cNvSpPr>
            <p:nvPr/>
          </p:nvSpPr>
          <p:spPr bwMode="auto">
            <a:xfrm>
              <a:off x="2346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10672" name="Rectangle 16"/>
            <p:cNvSpPr>
              <a:spLocks noChangeArrowheads="1"/>
            </p:cNvSpPr>
            <p:nvPr/>
          </p:nvSpPr>
          <p:spPr bwMode="auto">
            <a:xfrm>
              <a:off x="2012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10673" name="Rectangle 17"/>
            <p:cNvSpPr>
              <a:spLocks noChangeArrowheads="1"/>
            </p:cNvSpPr>
            <p:nvPr/>
          </p:nvSpPr>
          <p:spPr bwMode="auto">
            <a:xfrm>
              <a:off x="1564" y="2172"/>
              <a:ext cx="3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10674" name="Rectangle 18"/>
            <p:cNvSpPr>
              <a:spLocks noChangeArrowheads="1"/>
            </p:cNvSpPr>
            <p:nvPr/>
          </p:nvSpPr>
          <p:spPr bwMode="auto">
            <a:xfrm>
              <a:off x="901" y="2172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i="1">
                  <a:latin typeface="Times New Roman" pitchFamily="18" charset="0"/>
                </a:rPr>
                <a:t>it</a:t>
              </a:r>
              <a:endParaRPr lang="en-US"/>
            </a:p>
          </p:txBody>
        </p:sp>
        <p:sp>
          <p:nvSpPr>
            <p:cNvPr id="710675" name="Rectangle 19"/>
            <p:cNvSpPr>
              <a:spLocks noChangeArrowheads="1"/>
            </p:cNvSpPr>
            <p:nvPr/>
          </p:nvSpPr>
          <p:spPr bwMode="auto">
            <a:xfrm>
              <a:off x="5436" y="2043"/>
              <a:ext cx="9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e</a:t>
              </a:r>
              <a:endParaRPr lang="en-US"/>
            </a:p>
          </p:txBody>
        </p:sp>
        <p:sp>
          <p:nvSpPr>
            <p:cNvPr id="710676" name="Rectangle 20"/>
            <p:cNvSpPr>
              <a:spLocks noChangeArrowheads="1"/>
            </p:cNvSpPr>
            <p:nvPr/>
          </p:nvSpPr>
          <p:spPr bwMode="auto">
            <a:xfrm>
              <a:off x="4759" y="2043"/>
              <a:ext cx="43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HML</a:t>
              </a:r>
              <a:endParaRPr lang="en-US"/>
            </a:p>
          </p:txBody>
        </p:sp>
        <p:sp>
          <p:nvSpPr>
            <p:cNvPr id="710677" name="Rectangle 21"/>
            <p:cNvSpPr>
              <a:spLocks noChangeArrowheads="1"/>
            </p:cNvSpPr>
            <p:nvPr/>
          </p:nvSpPr>
          <p:spPr bwMode="auto">
            <a:xfrm>
              <a:off x="4548" y="2043"/>
              <a:ext cx="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10678" name="Rectangle 22"/>
            <p:cNvSpPr>
              <a:spLocks noChangeArrowheads="1"/>
            </p:cNvSpPr>
            <p:nvPr/>
          </p:nvSpPr>
          <p:spPr bwMode="auto">
            <a:xfrm>
              <a:off x="3907" y="2043"/>
              <a:ext cx="4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SMB</a:t>
              </a:r>
              <a:endParaRPr lang="en-US"/>
            </a:p>
          </p:txBody>
        </p:sp>
        <p:sp>
          <p:nvSpPr>
            <p:cNvPr id="710679" name="Rectangle 23"/>
            <p:cNvSpPr>
              <a:spLocks noChangeArrowheads="1"/>
            </p:cNvSpPr>
            <p:nvPr/>
          </p:nvSpPr>
          <p:spPr bwMode="auto">
            <a:xfrm>
              <a:off x="3692" y="2043"/>
              <a:ext cx="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10680" name="Rectangle 24"/>
            <p:cNvSpPr>
              <a:spLocks noChangeArrowheads="1"/>
            </p:cNvSpPr>
            <p:nvPr/>
          </p:nvSpPr>
          <p:spPr bwMode="auto">
            <a:xfrm>
              <a:off x="3002" y="2043"/>
              <a:ext cx="38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RFR</a:t>
              </a:r>
              <a:endParaRPr lang="en-US"/>
            </a:p>
          </p:txBody>
        </p:sp>
        <p:sp>
          <p:nvSpPr>
            <p:cNvPr id="710681" name="Rectangle 25"/>
            <p:cNvSpPr>
              <a:spLocks noChangeArrowheads="1"/>
            </p:cNvSpPr>
            <p:nvPr/>
          </p:nvSpPr>
          <p:spPr bwMode="auto">
            <a:xfrm>
              <a:off x="2536" y="2043"/>
              <a:ext cx="1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R</a:t>
              </a:r>
              <a:endParaRPr lang="en-US"/>
            </a:p>
          </p:txBody>
        </p:sp>
        <p:sp>
          <p:nvSpPr>
            <p:cNvPr id="710682" name="Rectangle 26"/>
            <p:cNvSpPr>
              <a:spLocks noChangeArrowheads="1"/>
            </p:cNvSpPr>
            <p:nvPr/>
          </p:nvSpPr>
          <p:spPr bwMode="auto">
            <a:xfrm>
              <a:off x="2253" y="2043"/>
              <a:ext cx="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10683" name="Rectangle 27"/>
            <p:cNvSpPr>
              <a:spLocks noChangeArrowheads="1"/>
            </p:cNvSpPr>
            <p:nvPr/>
          </p:nvSpPr>
          <p:spPr bwMode="auto">
            <a:xfrm>
              <a:off x="1909" y="2043"/>
              <a:ext cx="1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710684" name="Rectangle 28"/>
            <p:cNvSpPr>
              <a:spLocks noChangeArrowheads="1"/>
            </p:cNvSpPr>
            <p:nvPr/>
          </p:nvSpPr>
          <p:spPr bwMode="auto">
            <a:xfrm>
              <a:off x="1189" y="2043"/>
              <a:ext cx="38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RFR</a:t>
              </a:r>
              <a:endParaRPr lang="en-US"/>
            </a:p>
          </p:txBody>
        </p:sp>
        <p:sp>
          <p:nvSpPr>
            <p:cNvPr id="710685" name="Rectangle 29"/>
            <p:cNvSpPr>
              <a:spLocks noChangeArrowheads="1"/>
            </p:cNvSpPr>
            <p:nvPr/>
          </p:nvSpPr>
          <p:spPr bwMode="auto">
            <a:xfrm>
              <a:off x="781" y="2043"/>
              <a:ext cx="1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 i="1">
                  <a:latin typeface="Times New Roman" pitchFamily="18" charset="0"/>
                </a:rPr>
                <a:t>R</a:t>
              </a:r>
              <a:endParaRPr lang="en-US"/>
            </a:p>
          </p:txBody>
        </p:sp>
        <p:sp>
          <p:nvSpPr>
            <p:cNvPr id="710686" name="Rectangle 30"/>
            <p:cNvSpPr>
              <a:spLocks noChangeArrowheads="1"/>
            </p:cNvSpPr>
            <p:nvPr/>
          </p:nvSpPr>
          <p:spPr bwMode="auto">
            <a:xfrm>
              <a:off x="5286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10687" name="Rectangle 31"/>
            <p:cNvSpPr>
              <a:spLocks noChangeArrowheads="1"/>
            </p:cNvSpPr>
            <p:nvPr/>
          </p:nvSpPr>
          <p:spPr bwMode="auto">
            <a:xfrm>
              <a:off x="4402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10688" name="Rectangle 32"/>
            <p:cNvSpPr>
              <a:spLocks noChangeArrowheads="1"/>
            </p:cNvSpPr>
            <p:nvPr/>
          </p:nvSpPr>
          <p:spPr bwMode="auto">
            <a:xfrm>
              <a:off x="3545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10689" name="Rectangle 33"/>
            <p:cNvSpPr>
              <a:spLocks noChangeArrowheads="1"/>
            </p:cNvSpPr>
            <p:nvPr/>
          </p:nvSpPr>
          <p:spPr bwMode="auto">
            <a:xfrm>
              <a:off x="2845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710690" name="Rectangle 34"/>
            <p:cNvSpPr>
              <a:spLocks noChangeArrowheads="1"/>
            </p:cNvSpPr>
            <p:nvPr/>
          </p:nvSpPr>
          <p:spPr bwMode="auto">
            <a:xfrm>
              <a:off x="2106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10691" name="Rectangle 35"/>
            <p:cNvSpPr>
              <a:spLocks noChangeArrowheads="1"/>
            </p:cNvSpPr>
            <p:nvPr/>
          </p:nvSpPr>
          <p:spPr bwMode="auto">
            <a:xfrm>
              <a:off x="1746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710692" name="Rectangle 36"/>
            <p:cNvSpPr>
              <a:spLocks noChangeArrowheads="1"/>
            </p:cNvSpPr>
            <p:nvPr/>
          </p:nvSpPr>
          <p:spPr bwMode="auto">
            <a:xfrm>
              <a:off x="1033" y="2019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710693" name="Rectangle 37"/>
            <p:cNvSpPr>
              <a:spLocks noChangeArrowheads="1"/>
            </p:cNvSpPr>
            <p:nvPr/>
          </p:nvSpPr>
          <p:spPr bwMode="auto">
            <a:xfrm>
              <a:off x="4685" y="2171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latin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710694" name="Rectangle 38"/>
            <p:cNvSpPr>
              <a:spLocks noChangeArrowheads="1"/>
            </p:cNvSpPr>
            <p:nvPr/>
          </p:nvSpPr>
          <p:spPr bwMode="auto">
            <a:xfrm>
              <a:off x="3832" y="2171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710695" name="Rectangle 39"/>
            <p:cNvSpPr>
              <a:spLocks noChangeArrowheads="1"/>
            </p:cNvSpPr>
            <p:nvPr/>
          </p:nvSpPr>
          <p:spPr bwMode="auto">
            <a:xfrm>
              <a:off x="2380" y="2171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710696" name="Rectangle 40"/>
            <p:cNvSpPr>
              <a:spLocks noChangeArrowheads="1"/>
            </p:cNvSpPr>
            <p:nvPr/>
          </p:nvSpPr>
          <p:spPr bwMode="auto">
            <a:xfrm>
              <a:off x="3441" y="2043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Times New Roman" pitchFamily="18" charset="0"/>
                </a:rPr>
                <a:t>)</a:t>
              </a:r>
              <a:endParaRPr lang="en-US"/>
            </a:p>
          </p:txBody>
        </p:sp>
        <p:sp>
          <p:nvSpPr>
            <p:cNvPr id="710697" name="Rectangle 41"/>
            <p:cNvSpPr>
              <a:spLocks noChangeArrowheads="1"/>
            </p:cNvSpPr>
            <p:nvPr/>
          </p:nvSpPr>
          <p:spPr bwMode="auto">
            <a:xfrm>
              <a:off x="2455" y="2043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Times New Roman" pitchFamily="18" charset="0"/>
                </a:rPr>
                <a:t>(</a:t>
              </a:r>
              <a:endParaRPr lang="en-US"/>
            </a:p>
          </p:txBody>
        </p:sp>
        <p:sp>
          <p:nvSpPr>
            <p:cNvPr id="710698" name="Rectangle 42"/>
            <p:cNvSpPr>
              <a:spLocks noChangeArrowheads="1"/>
            </p:cNvSpPr>
            <p:nvPr/>
          </p:nvSpPr>
          <p:spPr bwMode="auto">
            <a:xfrm>
              <a:off x="1629" y="2043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Times New Roman" pitchFamily="18" charset="0"/>
                </a:rPr>
                <a:t>)</a:t>
              </a:r>
              <a:endParaRPr lang="en-US"/>
            </a:p>
          </p:txBody>
        </p:sp>
        <p:sp>
          <p:nvSpPr>
            <p:cNvPr id="710699" name="Rectangle 43"/>
            <p:cNvSpPr>
              <a:spLocks noChangeArrowheads="1"/>
            </p:cNvSpPr>
            <p:nvPr/>
          </p:nvSpPr>
          <p:spPr bwMode="auto">
            <a:xfrm>
              <a:off x="699" y="2043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latin typeface="Times New Roman" pitchFamily="18" charset="0"/>
                </a:rPr>
                <a:t>(</a:t>
              </a:r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Exhibit </a:t>
            </a:r>
            <a:r>
              <a:rPr lang="en-US" b="1" dirty="0"/>
              <a:t>9.5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58786" name="Picture 2" descr="C:\LB-FIN650\LB-FIN650Edit\JPG files of exhibits\Ch 09\Reilly10e_Exhibit09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1328738"/>
            <a:ext cx="8194389" cy="347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948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8445500" cy="944562"/>
          </a:xfrm>
        </p:spPr>
        <p:txBody>
          <a:bodyPr/>
          <a:lstStyle/>
          <a:p>
            <a:r>
              <a:rPr lang="en-US" sz="3200" b="1"/>
              <a:t>Microeconomic-Based Risk Factor Models</a:t>
            </a:r>
          </a:p>
        </p:txBody>
      </p:sp>
      <p:sp>
        <p:nvSpPr>
          <p:cNvPr id="749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7988300" cy="4876800"/>
          </a:xfrm>
        </p:spPr>
        <p:txBody>
          <a:bodyPr/>
          <a:lstStyle/>
          <a:p>
            <a:r>
              <a:rPr lang="en-US"/>
              <a:t>Carhart (1997), based on the Fama-French three factor model, developed a four-factor model by including a risk factor that accounts for the tendency for firms with positive past return to produce positive future return</a:t>
            </a:r>
          </a:p>
          <a:p>
            <a:endParaRPr lang="en-US"/>
          </a:p>
          <a:p>
            <a:endParaRPr lang="en-US"/>
          </a:p>
          <a:p>
            <a:pPr lvl="1">
              <a:buFontTx/>
              <a:buNone/>
            </a:pPr>
            <a:r>
              <a:rPr lang="en-US"/>
              <a:t>where, </a:t>
            </a:r>
            <a:r>
              <a:rPr lang="en-US" i="1"/>
              <a:t>MOM</a:t>
            </a:r>
            <a:r>
              <a:rPr lang="en-US" baseline="-25000"/>
              <a:t>t</a:t>
            </a:r>
            <a:r>
              <a:rPr lang="en-US"/>
              <a:t> = the momentum factor</a:t>
            </a:r>
          </a:p>
        </p:txBody>
      </p:sp>
      <p:sp>
        <p:nvSpPr>
          <p:cNvPr id="51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1A51FBBA-2276-4E16-89E4-6FBE3D21B6BB}" type="slidenum">
              <a:rPr lang="en-US"/>
              <a:pPr/>
              <a:t>27</a:t>
            </a:fld>
            <a:endParaRPr lang="en-US"/>
          </a:p>
        </p:txBody>
      </p:sp>
      <p:grpSp>
        <p:nvGrpSpPr>
          <p:cNvPr id="749613" name="Group 45"/>
          <p:cNvGrpSpPr>
            <a:grpSpLocks noChangeAspect="1"/>
          </p:cNvGrpSpPr>
          <p:nvPr/>
        </p:nvGrpSpPr>
        <p:grpSpPr bwMode="auto">
          <a:xfrm>
            <a:off x="920750" y="3910013"/>
            <a:ext cx="8016875" cy="433387"/>
            <a:chOff x="580" y="2463"/>
            <a:chExt cx="4978" cy="273"/>
          </a:xfrm>
        </p:grpSpPr>
        <p:sp>
          <p:nvSpPr>
            <p:cNvPr id="749612" name="AutoShape 44"/>
            <p:cNvSpPr>
              <a:spLocks noChangeAspect="1" noChangeArrowheads="1" noTextEdit="1"/>
            </p:cNvSpPr>
            <p:nvPr/>
          </p:nvSpPr>
          <p:spPr bwMode="auto">
            <a:xfrm>
              <a:off x="580" y="2464"/>
              <a:ext cx="4978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9614" name="Rectangle 46"/>
            <p:cNvSpPr>
              <a:spLocks noChangeArrowheads="1"/>
            </p:cNvSpPr>
            <p:nvPr/>
          </p:nvSpPr>
          <p:spPr bwMode="auto">
            <a:xfrm>
              <a:off x="5462" y="2597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it</a:t>
              </a:r>
              <a:endParaRPr lang="en-US"/>
            </a:p>
          </p:txBody>
        </p:sp>
        <p:sp>
          <p:nvSpPr>
            <p:cNvPr id="749615" name="Rectangle 47"/>
            <p:cNvSpPr>
              <a:spLocks noChangeArrowheads="1"/>
            </p:cNvSpPr>
            <p:nvPr/>
          </p:nvSpPr>
          <p:spPr bwMode="auto">
            <a:xfrm>
              <a:off x="5183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49616" name="Rectangle 48"/>
            <p:cNvSpPr>
              <a:spLocks noChangeArrowheads="1"/>
            </p:cNvSpPr>
            <p:nvPr/>
          </p:nvSpPr>
          <p:spPr bwMode="auto">
            <a:xfrm>
              <a:off x="4621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49617" name="Rectangle 49"/>
            <p:cNvSpPr>
              <a:spLocks noChangeArrowheads="1"/>
            </p:cNvSpPr>
            <p:nvPr/>
          </p:nvSpPr>
          <p:spPr bwMode="auto">
            <a:xfrm>
              <a:off x="4340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49618" name="Rectangle 50"/>
            <p:cNvSpPr>
              <a:spLocks noChangeArrowheads="1"/>
            </p:cNvSpPr>
            <p:nvPr/>
          </p:nvSpPr>
          <p:spPr bwMode="auto">
            <a:xfrm>
              <a:off x="3885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49619" name="Rectangle 51"/>
            <p:cNvSpPr>
              <a:spLocks noChangeArrowheads="1"/>
            </p:cNvSpPr>
            <p:nvPr/>
          </p:nvSpPr>
          <p:spPr bwMode="auto">
            <a:xfrm>
              <a:off x="3604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49620" name="Rectangle 52"/>
            <p:cNvSpPr>
              <a:spLocks noChangeArrowheads="1"/>
            </p:cNvSpPr>
            <p:nvPr/>
          </p:nvSpPr>
          <p:spPr bwMode="auto">
            <a:xfrm>
              <a:off x="3173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49621" name="Rectangle 53"/>
            <p:cNvSpPr>
              <a:spLocks noChangeArrowheads="1"/>
            </p:cNvSpPr>
            <p:nvPr/>
          </p:nvSpPr>
          <p:spPr bwMode="auto">
            <a:xfrm>
              <a:off x="2832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49622" name="Rectangle 54"/>
            <p:cNvSpPr>
              <a:spLocks noChangeArrowheads="1"/>
            </p:cNvSpPr>
            <p:nvPr/>
          </p:nvSpPr>
          <p:spPr bwMode="auto">
            <a:xfrm>
              <a:off x="2236" y="2597"/>
              <a:ext cx="10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mt</a:t>
              </a:r>
              <a:endParaRPr lang="en-US"/>
            </a:p>
          </p:txBody>
        </p:sp>
        <p:sp>
          <p:nvSpPr>
            <p:cNvPr id="749623" name="Rectangle 55"/>
            <p:cNvSpPr>
              <a:spLocks noChangeArrowheads="1"/>
            </p:cNvSpPr>
            <p:nvPr/>
          </p:nvSpPr>
          <p:spPr bwMode="auto">
            <a:xfrm>
              <a:off x="1975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49624" name="Rectangle 56"/>
            <p:cNvSpPr>
              <a:spLocks noChangeArrowheads="1"/>
            </p:cNvSpPr>
            <p:nvPr/>
          </p:nvSpPr>
          <p:spPr bwMode="auto">
            <a:xfrm>
              <a:off x="1697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749625" name="Rectangle 57"/>
            <p:cNvSpPr>
              <a:spLocks noChangeArrowheads="1"/>
            </p:cNvSpPr>
            <p:nvPr/>
          </p:nvSpPr>
          <p:spPr bwMode="auto">
            <a:xfrm>
              <a:off x="1323" y="2597"/>
              <a:ext cx="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749626" name="Rectangle 58"/>
            <p:cNvSpPr>
              <a:spLocks noChangeArrowheads="1"/>
            </p:cNvSpPr>
            <p:nvPr/>
          </p:nvSpPr>
          <p:spPr bwMode="auto">
            <a:xfrm>
              <a:off x="771" y="2597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latin typeface="Times New Roman" pitchFamily="18" charset="0"/>
                </a:rPr>
                <a:t>it</a:t>
              </a:r>
              <a:endParaRPr lang="en-US"/>
            </a:p>
          </p:txBody>
        </p:sp>
        <p:sp>
          <p:nvSpPr>
            <p:cNvPr id="749627" name="Rectangle 59"/>
            <p:cNvSpPr>
              <a:spLocks noChangeArrowheads="1"/>
            </p:cNvSpPr>
            <p:nvPr/>
          </p:nvSpPr>
          <p:spPr bwMode="auto">
            <a:xfrm>
              <a:off x="5389" y="2483"/>
              <a:ext cx="8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e</a:t>
              </a:r>
              <a:endParaRPr lang="en-US"/>
            </a:p>
          </p:txBody>
        </p:sp>
        <p:sp>
          <p:nvSpPr>
            <p:cNvPr id="749628" name="Rectangle 60"/>
            <p:cNvSpPr>
              <a:spLocks noChangeArrowheads="1"/>
            </p:cNvSpPr>
            <p:nvPr/>
          </p:nvSpPr>
          <p:spPr bwMode="auto">
            <a:xfrm>
              <a:off x="4991" y="2483"/>
              <a:ext cx="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749629" name="Rectangle 61"/>
            <p:cNvSpPr>
              <a:spLocks noChangeArrowheads="1"/>
            </p:cNvSpPr>
            <p:nvPr/>
          </p:nvSpPr>
          <p:spPr bwMode="auto">
            <a:xfrm>
              <a:off x="4725" y="2483"/>
              <a:ext cx="433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MOM</a:t>
              </a:r>
              <a:endParaRPr lang="en-US"/>
            </a:p>
          </p:txBody>
        </p:sp>
        <p:sp>
          <p:nvSpPr>
            <p:cNvPr id="749630" name="Rectangle 62"/>
            <p:cNvSpPr>
              <a:spLocks noChangeArrowheads="1"/>
            </p:cNvSpPr>
            <p:nvPr/>
          </p:nvSpPr>
          <p:spPr bwMode="auto">
            <a:xfrm>
              <a:off x="4544" y="2483"/>
              <a:ext cx="90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49631" name="Rectangle 63"/>
            <p:cNvSpPr>
              <a:spLocks noChangeArrowheads="1"/>
            </p:cNvSpPr>
            <p:nvPr/>
          </p:nvSpPr>
          <p:spPr bwMode="auto">
            <a:xfrm>
              <a:off x="3982" y="2483"/>
              <a:ext cx="38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HML</a:t>
              </a:r>
              <a:endParaRPr lang="en-US"/>
            </a:p>
          </p:txBody>
        </p:sp>
        <p:sp>
          <p:nvSpPr>
            <p:cNvPr id="749632" name="Rectangle 64"/>
            <p:cNvSpPr>
              <a:spLocks noChangeArrowheads="1"/>
            </p:cNvSpPr>
            <p:nvPr/>
          </p:nvSpPr>
          <p:spPr bwMode="auto">
            <a:xfrm>
              <a:off x="3807" y="2483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49633" name="Rectangle 65"/>
            <p:cNvSpPr>
              <a:spLocks noChangeArrowheads="1"/>
            </p:cNvSpPr>
            <p:nvPr/>
          </p:nvSpPr>
          <p:spPr bwMode="auto">
            <a:xfrm>
              <a:off x="3273" y="2483"/>
              <a:ext cx="35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SMB</a:t>
              </a:r>
              <a:endParaRPr lang="en-US"/>
            </a:p>
          </p:txBody>
        </p:sp>
        <p:sp>
          <p:nvSpPr>
            <p:cNvPr id="749634" name="Rectangle 66"/>
            <p:cNvSpPr>
              <a:spLocks noChangeArrowheads="1"/>
            </p:cNvSpPr>
            <p:nvPr/>
          </p:nvSpPr>
          <p:spPr bwMode="auto">
            <a:xfrm>
              <a:off x="3095" y="2483"/>
              <a:ext cx="90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49635" name="Rectangle 67"/>
            <p:cNvSpPr>
              <a:spLocks noChangeArrowheads="1"/>
            </p:cNvSpPr>
            <p:nvPr/>
          </p:nvSpPr>
          <p:spPr bwMode="auto">
            <a:xfrm>
              <a:off x="2520" y="2483"/>
              <a:ext cx="33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RFR</a:t>
              </a:r>
              <a:endParaRPr lang="en-US"/>
            </a:p>
          </p:txBody>
        </p:sp>
        <p:sp>
          <p:nvSpPr>
            <p:cNvPr id="749636" name="Rectangle 68"/>
            <p:cNvSpPr>
              <a:spLocks noChangeArrowheads="1"/>
            </p:cNvSpPr>
            <p:nvPr/>
          </p:nvSpPr>
          <p:spPr bwMode="auto">
            <a:xfrm>
              <a:off x="2132" y="2483"/>
              <a:ext cx="110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R</a:t>
              </a:r>
              <a:endParaRPr lang="en-US"/>
            </a:p>
          </p:txBody>
        </p:sp>
        <p:sp>
          <p:nvSpPr>
            <p:cNvPr id="749637" name="Rectangle 69"/>
            <p:cNvSpPr>
              <a:spLocks noChangeArrowheads="1"/>
            </p:cNvSpPr>
            <p:nvPr/>
          </p:nvSpPr>
          <p:spPr bwMode="auto">
            <a:xfrm>
              <a:off x="1897" y="2483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b</a:t>
              </a:r>
              <a:endParaRPr lang="en-US"/>
            </a:p>
          </p:txBody>
        </p:sp>
        <p:sp>
          <p:nvSpPr>
            <p:cNvPr id="749638" name="Rectangle 70"/>
            <p:cNvSpPr>
              <a:spLocks noChangeArrowheads="1"/>
            </p:cNvSpPr>
            <p:nvPr/>
          </p:nvSpPr>
          <p:spPr bwMode="auto">
            <a:xfrm>
              <a:off x="1611" y="2483"/>
              <a:ext cx="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749639" name="Rectangle 71"/>
            <p:cNvSpPr>
              <a:spLocks noChangeArrowheads="1"/>
            </p:cNvSpPr>
            <p:nvPr/>
          </p:nvSpPr>
          <p:spPr bwMode="auto">
            <a:xfrm>
              <a:off x="1011" y="2483"/>
              <a:ext cx="33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RFR</a:t>
              </a:r>
              <a:endParaRPr lang="en-US"/>
            </a:p>
          </p:txBody>
        </p:sp>
        <p:sp>
          <p:nvSpPr>
            <p:cNvPr id="749640" name="Rectangle 72"/>
            <p:cNvSpPr>
              <a:spLocks noChangeArrowheads="1"/>
            </p:cNvSpPr>
            <p:nvPr/>
          </p:nvSpPr>
          <p:spPr bwMode="auto">
            <a:xfrm>
              <a:off x="671" y="2483"/>
              <a:ext cx="110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 i="1">
                  <a:latin typeface="Times New Roman" pitchFamily="18" charset="0"/>
                </a:rPr>
                <a:t>R</a:t>
              </a:r>
              <a:endParaRPr lang="en-US"/>
            </a:p>
          </p:txBody>
        </p:sp>
        <p:sp>
          <p:nvSpPr>
            <p:cNvPr id="749641" name="Rectangle 73"/>
            <p:cNvSpPr>
              <a:spLocks noChangeArrowheads="1"/>
            </p:cNvSpPr>
            <p:nvPr/>
          </p:nvSpPr>
          <p:spPr bwMode="auto">
            <a:xfrm>
              <a:off x="5265" y="2463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49642" name="Rectangle 74"/>
            <p:cNvSpPr>
              <a:spLocks noChangeArrowheads="1"/>
            </p:cNvSpPr>
            <p:nvPr/>
          </p:nvSpPr>
          <p:spPr bwMode="auto">
            <a:xfrm>
              <a:off x="4422" y="2463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49643" name="Rectangle 75"/>
            <p:cNvSpPr>
              <a:spLocks noChangeArrowheads="1"/>
            </p:cNvSpPr>
            <p:nvPr/>
          </p:nvSpPr>
          <p:spPr bwMode="auto">
            <a:xfrm>
              <a:off x="3685" y="2463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49644" name="Rectangle 76"/>
            <p:cNvSpPr>
              <a:spLocks noChangeArrowheads="1"/>
            </p:cNvSpPr>
            <p:nvPr/>
          </p:nvSpPr>
          <p:spPr bwMode="auto">
            <a:xfrm>
              <a:off x="2973" y="2463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49645" name="Rectangle 77"/>
            <p:cNvSpPr>
              <a:spLocks noChangeArrowheads="1"/>
            </p:cNvSpPr>
            <p:nvPr/>
          </p:nvSpPr>
          <p:spPr bwMode="auto">
            <a:xfrm>
              <a:off x="2390" y="2463"/>
              <a:ext cx="9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749646" name="Rectangle 78"/>
            <p:cNvSpPr>
              <a:spLocks noChangeArrowheads="1"/>
            </p:cNvSpPr>
            <p:nvPr/>
          </p:nvSpPr>
          <p:spPr bwMode="auto">
            <a:xfrm>
              <a:off x="1775" y="2463"/>
              <a:ext cx="9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749647" name="Rectangle 79"/>
            <p:cNvSpPr>
              <a:spLocks noChangeArrowheads="1"/>
            </p:cNvSpPr>
            <p:nvPr/>
          </p:nvSpPr>
          <p:spPr bwMode="auto">
            <a:xfrm>
              <a:off x="1475" y="2463"/>
              <a:ext cx="10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749648" name="Rectangle 80"/>
            <p:cNvSpPr>
              <a:spLocks noChangeArrowheads="1"/>
            </p:cNvSpPr>
            <p:nvPr/>
          </p:nvSpPr>
          <p:spPr bwMode="auto">
            <a:xfrm>
              <a:off x="881" y="2463"/>
              <a:ext cx="9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749649" name="Rectangle 81"/>
            <p:cNvSpPr>
              <a:spLocks noChangeArrowheads="1"/>
            </p:cNvSpPr>
            <p:nvPr/>
          </p:nvSpPr>
          <p:spPr bwMode="auto">
            <a:xfrm>
              <a:off x="4926" y="2483"/>
              <a:ext cx="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749650" name="Rectangle 82"/>
            <p:cNvSpPr>
              <a:spLocks noChangeArrowheads="1"/>
            </p:cNvSpPr>
            <p:nvPr/>
          </p:nvSpPr>
          <p:spPr bwMode="auto">
            <a:xfrm>
              <a:off x="2886" y="2483"/>
              <a:ext cx="6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Times New Roman" pitchFamily="18" charset="0"/>
                </a:rPr>
                <a:t>)</a:t>
              </a:r>
              <a:endParaRPr lang="en-US"/>
            </a:p>
          </p:txBody>
        </p:sp>
        <p:sp>
          <p:nvSpPr>
            <p:cNvPr id="749651" name="Rectangle 83"/>
            <p:cNvSpPr>
              <a:spLocks noChangeArrowheads="1"/>
            </p:cNvSpPr>
            <p:nvPr/>
          </p:nvSpPr>
          <p:spPr bwMode="auto">
            <a:xfrm>
              <a:off x="2065" y="2483"/>
              <a:ext cx="6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Times New Roman" pitchFamily="18" charset="0"/>
                </a:rPr>
                <a:t>(</a:t>
              </a:r>
              <a:endParaRPr lang="en-US"/>
            </a:p>
          </p:txBody>
        </p:sp>
        <p:sp>
          <p:nvSpPr>
            <p:cNvPr id="749652" name="Rectangle 84"/>
            <p:cNvSpPr>
              <a:spLocks noChangeArrowheads="1"/>
            </p:cNvSpPr>
            <p:nvPr/>
          </p:nvSpPr>
          <p:spPr bwMode="auto">
            <a:xfrm>
              <a:off x="1377" y="2483"/>
              <a:ext cx="6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Times New Roman" pitchFamily="18" charset="0"/>
                </a:rPr>
                <a:t>)</a:t>
              </a:r>
              <a:endParaRPr lang="en-US"/>
            </a:p>
          </p:txBody>
        </p:sp>
        <p:sp>
          <p:nvSpPr>
            <p:cNvPr id="749653" name="Rectangle 85"/>
            <p:cNvSpPr>
              <a:spLocks noChangeArrowheads="1"/>
            </p:cNvSpPr>
            <p:nvPr/>
          </p:nvSpPr>
          <p:spPr bwMode="auto">
            <a:xfrm>
              <a:off x="604" y="2483"/>
              <a:ext cx="6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latin typeface="Times New Roman" pitchFamily="18" charset="0"/>
                </a:rPr>
                <a:t>(</a:t>
              </a:r>
              <a:endParaRPr lang="en-US"/>
            </a:p>
          </p:txBody>
        </p:sp>
        <p:sp>
          <p:nvSpPr>
            <p:cNvPr id="749654" name="Rectangle 86"/>
            <p:cNvSpPr>
              <a:spLocks noChangeArrowheads="1"/>
            </p:cNvSpPr>
            <p:nvPr/>
          </p:nvSpPr>
          <p:spPr bwMode="auto">
            <a:xfrm>
              <a:off x="4660" y="2596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4</a:t>
              </a:r>
              <a:endParaRPr lang="en-US"/>
            </a:p>
          </p:txBody>
        </p:sp>
        <p:sp>
          <p:nvSpPr>
            <p:cNvPr id="749655" name="Rectangle 87"/>
            <p:cNvSpPr>
              <a:spLocks noChangeArrowheads="1"/>
            </p:cNvSpPr>
            <p:nvPr/>
          </p:nvSpPr>
          <p:spPr bwMode="auto">
            <a:xfrm>
              <a:off x="3921" y="2596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749656" name="Rectangle 88"/>
            <p:cNvSpPr>
              <a:spLocks noChangeArrowheads="1"/>
            </p:cNvSpPr>
            <p:nvPr/>
          </p:nvSpPr>
          <p:spPr bwMode="auto">
            <a:xfrm>
              <a:off x="3211" y="2596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749657" name="Rectangle 89"/>
            <p:cNvSpPr>
              <a:spLocks noChangeArrowheads="1"/>
            </p:cNvSpPr>
            <p:nvPr/>
          </p:nvSpPr>
          <p:spPr bwMode="auto">
            <a:xfrm>
              <a:off x="2002" y="2596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latin typeface="Times New Roman" pitchFamily="18" charset="0"/>
                </a:rPr>
                <a:t>1</a:t>
              </a:r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77800"/>
            <a:ext cx="8229600" cy="94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/>
              <a:t>Extensions of Characteristic-Based Risk Factor Models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idx="1"/>
          </p:nvPr>
        </p:nvSpPr>
        <p:spPr>
          <a:xfrm>
            <a:off x="927100" y="1231900"/>
            <a:ext cx="7924800" cy="4876800"/>
          </a:xfrm>
        </p:spPr>
        <p:txBody>
          <a:bodyPr/>
          <a:lstStyle/>
          <a:p>
            <a:r>
              <a:rPr lang="en-US" dirty="0"/>
              <a:t>One type of security characteristic-based method for defining systematic risk exposures involves the use of index portfolios (e.g. S&amp;P 500, Wilshire 5000) as common risk factors such as the one by Elton, Gruber, and Blake (1996), who rely on four indexes:</a:t>
            </a:r>
          </a:p>
          <a:p>
            <a:pPr lvl="1"/>
            <a:r>
              <a:rPr lang="en-US" dirty="0"/>
              <a:t>The S&amp;P 500</a:t>
            </a:r>
          </a:p>
          <a:p>
            <a:pPr lvl="1"/>
            <a:r>
              <a:rPr lang="en-US" dirty="0"/>
              <a:t>The Barclays Capital aggregate bond index</a:t>
            </a:r>
          </a:p>
          <a:p>
            <a:pPr lvl="1"/>
            <a:r>
              <a:rPr lang="en-US" dirty="0"/>
              <a:t>The Prudential Bache index of the difference between large- and small-cap stocks</a:t>
            </a:r>
          </a:p>
          <a:p>
            <a:pPr lvl="1"/>
            <a:r>
              <a:rPr lang="en-US" dirty="0"/>
              <a:t>The Prudential Bache index of the difference between value and growth stocks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DCC8192D-BC0A-4511-B73F-B544B93F4219}" type="slidenum">
              <a:rPr lang="en-US"/>
              <a:pPr/>
              <a:t>28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77800"/>
            <a:ext cx="8229600" cy="94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/>
              <a:t>Extensions of Characteristic-Based Risk Factor Models</a:t>
            </a:r>
          </a:p>
        </p:txBody>
      </p:sp>
      <p:sp>
        <p:nvSpPr>
          <p:cNvPr id="751619" name="Rectangle 3"/>
          <p:cNvSpPr>
            <a:spLocks noGrp="1" noChangeArrowheads="1"/>
          </p:cNvSpPr>
          <p:nvPr>
            <p:ph idx="1"/>
          </p:nvPr>
        </p:nvSpPr>
        <p:spPr>
          <a:xfrm>
            <a:off x="927100" y="1231900"/>
            <a:ext cx="8064500" cy="5283200"/>
          </a:xfrm>
        </p:spPr>
        <p:txBody>
          <a:bodyPr/>
          <a:lstStyle/>
          <a:p>
            <a:r>
              <a:rPr lang="en-US" dirty="0"/>
              <a:t>The MSCI Barra Model: Use the following Characteristic-based the risk factors</a:t>
            </a:r>
          </a:p>
          <a:p>
            <a:pPr marL="1257300" lvl="1" indent="-342900">
              <a:lnSpc>
                <a:spcPct val="140000"/>
              </a:lnSpc>
            </a:pPr>
            <a:r>
              <a:rPr lang="en-US" sz="1800" dirty="0"/>
              <a:t>Volatility (VOL)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Momentum (MOM)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Size (SIZ)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Size Nonlinearity (SNL)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Trading Activity (TRA)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Growth (GRO)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Earnings Yield (EYL)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Value (VAL)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Earnings Variability (EVR)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Leverage (LEV)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Currency Sensitivity (CUR)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/>
              <a:t>Dividend Yield (YLD)</a:t>
            </a:r>
          </a:p>
          <a:p>
            <a:pPr marL="1257300" lvl="1" indent="-342900">
              <a:lnSpc>
                <a:spcPct val="90000"/>
              </a:lnSpc>
            </a:pPr>
            <a:r>
              <a:rPr lang="en-US" sz="1800" dirty="0" err="1"/>
              <a:t>Nonestimation</a:t>
            </a:r>
            <a:r>
              <a:rPr lang="en-US" sz="1800" dirty="0"/>
              <a:t> Indicator (NEU)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6A20C298-0877-4C8A-A6E5-C2F8CB5D285D}" type="slidenum">
              <a:rPr lang="en-US"/>
              <a:pPr/>
              <a:t>29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0"/>
            <a:ext cx="9144000" cy="812800"/>
          </a:xfrm>
          <a:noFill/>
          <a:ln/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r>
              <a:rPr lang="en-US" b="1"/>
              <a:t>Arbitrage Pricing Theory</a:t>
            </a:r>
          </a:p>
        </p:txBody>
      </p:sp>
      <p:sp>
        <p:nvSpPr>
          <p:cNvPr id="6113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76350"/>
            <a:ext cx="7543800" cy="481965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/>
              <a:t>Three Major Assumptions:</a:t>
            </a:r>
          </a:p>
          <a:p>
            <a:pPr lvl="1">
              <a:lnSpc>
                <a:spcPct val="90000"/>
              </a:lnSpc>
            </a:pPr>
            <a:r>
              <a:rPr lang="en-US"/>
              <a:t>Capital markets are perfectly competitive</a:t>
            </a:r>
          </a:p>
          <a:p>
            <a:pPr lvl="1"/>
            <a:r>
              <a:rPr lang="en-US"/>
              <a:t>Investors always prefer more wealth to less wealth with certainty</a:t>
            </a:r>
          </a:p>
          <a:p>
            <a:pPr lvl="1"/>
            <a:r>
              <a:rPr lang="en-US"/>
              <a:t>The stochastic process generating asset returns can be expressed as a linear function of a set of </a:t>
            </a:r>
            <a:r>
              <a:rPr lang="en-US" i="1"/>
              <a:t>K</a:t>
            </a:r>
            <a:r>
              <a:rPr lang="en-US"/>
              <a:t> factors or indexes </a:t>
            </a:r>
          </a:p>
          <a:p>
            <a:pPr>
              <a:lnSpc>
                <a:spcPct val="90000"/>
              </a:lnSpc>
            </a:pPr>
            <a:r>
              <a:rPr lang="en-US"/>
              <a:t>In contrast to CAPM, APT doesn’t assume</a:t>
            </a:r>
          </a:p>
          <a:p>
            <a:pPr lvl="1"/>
            <a:r>
              <a:rPr lang="en-US"/>
              <a:t>Normally distributed security returns </a:t>
            </a:r>
          </a:p>
          <a:p>
            <a:pPr lvl="1"/>
            <a:r>
              <a:rPr lang="en-US"/>
              <a:t>Quadratic utility function</a:t>
            </a:r>
          </a:p>
          <a:p>
            <a:pPr lvl="1"/>
            <a:r>
              <a:rPr lang="en-US"/>
              <a:t>A mean-variance efficient market portfolio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C8FFE97B-5C1B-428E-B4C2-515392E75A51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98438"/>
            <a:ext cx="8661400" cy="944562"/>
          </a:xfrm>
        </p:spPr>
        <p:txBody>
          <a:bodyPr/>
          <a:lstStyle/>
          <a:p>
            <a:r>
              <a:rPr lang="en-US" sz="3200" b="1"/>
              <a:t>Estimating Risk in a Multifactor Setting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209F2CA4-32A3-4F4A-ABCA-0AE1060A685F}" type="slidenum">
              <a:rPr lang="en-US"/>
              <a:pPr/>
              <a:t>30</a:t>
            </a:fld>
            <a:endParaRPr lang="en-US"/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244600"/>
            <a:ext cx="7924800" cy="4876800"/>
          </a:xfrm>
        </p:spPr>
        <p:txBody>
          <a:bodyPr/>
          <a:lstStyle/>
          <a:p>
            <a:r>
              <a:rPr lang="en-US" dirty="0"/>
              <a:t>Estimating Expected Returns for Individual Stocks</a:t>
            </a:r>
          </a:p>
          <a:p>
            <a:pPr lvl="1"/>
            <a:r>
              <a:rPr lang="en-US" dirty="0"/>
              <a:t>A specific set of K common risk factors must be identified</a:t>
            </a:r>
          </a:p>
          <a:p>
            <a:pPr lvl="1"/>
            <a:r>
              <a:rPr lang="en-US" dirty="0"/>
              <a:t>The risk </a:t>
            </a:r>
            <a:r>
              <a:rPr lang="en-US" dirty="0" err="1"/>
              <a:t>premia</a:t>
            </a:r>
            <a:r>
              <a:rPr lang="en-US" dirty="0"/>
              <a:t> for the factors must be estimated</a:t>
            </a:r>
          </a:p>
          <a:p>
            <a:pPr lvl="1"/>
            <a:r>
              <a:rPr lang="en-US" dirty="0"/>
              <a:t>Sensitivities of the </a:t>
            </a:r>
            <a:r>
              <a:rPr lang="en-US" dirty="0" err="1"/>
              <a:t>ith</a:t>
            </a:r>
            <a:r>
              <a:rPr lang="en-US" dirty="0"/>
              <a:t> stock to each of those K factors must be estimated</a:t>
            </a:r>
          </a:p>
          <a:p>
            <a:pPr lvl="1"/>
            <a:r>
              <a:rPr lang="en-US" dirty="0"/>
              <a:t>The expected returns can be calculated by combining the results of the previous steps in the appropriate way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b="1"/>
              <a:t>The Internet Investments Online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35038" y="1462088"/>
            <a:ext cx="7778750" cy="2413000"/>
          </a:xfrm>
        </p:spPr>
        <p:txBody>
          <a:bodyPr/>
          <a:lstStyle/>
          <a:p>
            <a:r>
              <a:rPr lang="en-US" sz="2400">
                <a:hlinkClick r:id="rId2"/>
              </a:rPr>
              <a:t>http://www.barra.com</a:t>
            </a:r>
            <a:endParaRPr lang="en-US" sz="2400"/>
          </a:p>
          <a:p>
            <a:pPr>
              <a:buClr>
                <a:schemeClr val="tx1"/>
              </a:buClr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http://www.kellogg.northwestern.edu/faculty/korajczy/htm/aptlist.htm</a:t>
            </a:r>
            <a:endParaRPr lang="en-US" sz="2400" u="sng">
              <a:solidFill>
                <a:schemeClr val="hlink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 u="sng">
                <a:solidFill>
                  <a:schemeClr val="hlink"/>
                </a:solidFill>
                <a:hlinkClick r:id="rId4"/>
              </a:rPr>
              <a:t>http://www.mba.tuck.dartmouth.edu/pages/faculty/ken.french</a:t>
            </a:r>
            <a:endParaRPr lang="en-US" sz="2400" u="sng">
              <a:solidFill>
                <a:schemeClr val="hlink"/>
              </a:solidFill>
            </a:endParaRPr>
          </a:p>
          <a:p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FFA00661-6748-4620-A282-D6754BEDA6E2}" type="slidenum">
              <a:rPr lang="en-US"/>
              <a:pPr/>
              <a:t>31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0"/>
            <a:ext cx="9144000" cy="812800"/>
          </a:xfrm>
          <a:noFill/>
          <a:ln/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r>
              <a:rPr lang="en-US" b="1"/>
              <a:t>Arbitrage Pricing Theory</a:t>
            </a:r>
          </a:p>
        </p:txBody>
      </p:sp>
      <p:sp>
        <p:nvSpPr>
          <p:cNvPr id="7321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76350"/>
            <a:ext cx="7543800" cy="481965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/>
              <a:t>The APT Model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    E(R</a:t>
            </a:r>
            <a:r>
              <a:rPr lang="en-US" baseline="-25000"/>
              <a:t>i</a:t>
            </a:r>
            <a:r>
              <a:rPr lang="en-US"/>
              <a:t>)=</a:t>
            </a:r>
            <a:r>
              <a:rPr lang="el-GR">
                <a:cs typeface="Arial" charset="0"/>
              </a:rPr>
              <a:t>λ</a:t>
            </a:r>
            <a:r>
              <a:rPr lang="en-US" baseline="-25000">
                <a:cs typeface="Arial" charset="0"/>
              </a:rPr>
              <a:t>0</a:t>
            </a:r>
            <a:r>
              <a:rPr lang="en-US">
                <a:cs typeface="Arial" charset="0"/>
              </a:rPr>
              <a:t>+ </a:t>
            </a:r>
            <a:r>
              <a:rPr lang="el-GR">
                <a:cs typeface="Arial" charset="0"/>
              </a:rPr>
              <a:t>λ</a:t>
            </a:r>
            <a:r>
              <a:rPr lang="en-US" baseline="-25000">
                <a:cs typeface="Arial" charset="0"/>
              </a:rPr>
              <a:t>1</a:t>
            </a:r>
            <a:r>
              <a:rPr lang="en-US">
                <a:cs typeface="Arial" charset="0"/>
              </a:rPr>
              <a:t>b</a:t>
            </a:r>
            <a:r>
              <a:rPr lang="en-US" baseline="-25000">
                <a:cs typeface="Arial" charset="0"/>
              </a:rPr>
              <a:t>i1</a:t>
            </a:r>
            <a:r>
              <a:rPr lang="en-US">
                <a:cs typeface="Arial" charset="0"/>
              </a:rPr>
              <a:t>+ </a:t>
            </a:r>
            <a:r>
              <a:rPr lang="el-GR">
                <a:cs typeface="Arial" charset="0"/>
              </a:rPr>
              <a:t>λ</a:t>
            </a:r>
            <a:r>
              <a:rPr lang="en-US" baseline="-25000">
                <a:cs typeface="Arial" charset="0"/>
              </a:rPr>
              <a:t>2</a:t>
            </a:r>
            <a:r>
              <a:rPr lang="en-US">
                <a:cs typeface="Arial" charset="0"/>
              </a:rPr>
              <a:t>b</a:t>
            </a:r>
            <a:r>
              <a:rPr lang="en-US" baseline="-25000">
                <a:cs typeface="Arial" charset="0"/>
              </a:rPr>
              <a:t>i2</a:t>
            </a:r>
            <a:r>
              <a:rPr lang="en-US">
                <a:cs typeface="Arial" charset="0"/>
              </a:rPr>
              <a:t>+…+ </a:t>
            </a:r>
            <a:r>
              <a:rPr lang="el-GR">
                <a:cs typeface="Arial" charset="0"/>
              </a:rPr>
              <a:t>λ</a:t>
            </a:r>
            <a:r>
              <a:rPr lang="en-US" baseline="-25000">
                <a:cs typeface="Arial" charset="0"/>
              </a:rPr>
              <a:t>k</a:t>
            </a:r>
            <a:r>
              <a:rPr lang="en-US">
                <a:cs typeface="Arial" charset="0"/>
              </a:rPr>
              <a:t>b</a:t>
            </a:r>
            <a:r>
              <a:rPr lang="en-US" baseline="-25000">
                <a:cs typeface="Arial" charset="0"/>
              </a:rPr>
              <a:t>ik</a:t>
            </a:r>
            <a:endParaRPr lang="el-GR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</a:t>
            </a:r>
            <a:r>
              <a:rPr lang="en-US" sz="2400"/>
              <a:t>where:</a:t>
            </a:r>
          </a:p>
          <a:p>
            <a:pPr>
              <a:buFontTx/>
              <a:buNone/>
            </a:pPr>
            <a:r>
              <a:rPr lang="en-US" sz="2400"/>
              <a:t>		 </a:t>
            </a:r>
            <a:r>
              <a:rPr lang="el-GR" sz="2400">
                <a:cs typeface="Arial" charset="0"/>
              </a:rPr>
              <a:t>λ</a:t>
            </a:r>
            <a:r>
              <a:rPr lang="en-US" sz="2400" baseline="-25000">
                <a:cs typeface="Arial" charset="0"/>
              </a:rPr>
              <a:t>0</a:t>
            </a:r>
            <a:r>
              <a:rPr lang="en-US" sz="2400">
                <a:cs typeface="Arial" charset="0"/>
              </a:rPr>
              <a:t>=</a:t>
            </a:r>
            <a:r>
              <a:rPr lang="en-US" sz="2400"/>
              <a:t>the expected return on an asset with zero 	 	      systematic risk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2400"/>
              <a:t>	 	 </a:t>
            </a:r>
            <a:r>
              <a:rPr lang="el-GR" sz="2400">
                <a:cs typeface="Arial" charset="0"/>
              </a:rPr>
              <a:t>λ</a:t>
            </a:r>
            <a:r>
              <a:rPr lang="en-US" sz="2400" baseline="-25000">
                <a:cs typeface="Arial" charset="0"/>
              </a:rPr>
              <a:t>j</a:t>
            </a:r>
            <a:r>
              <a:rPr lang="en-US" sz="2400">
                <a:cs typeface="Arial" charset="0"/>
              </a:rPr>
              <a:t>=</a:t>
            </a:r>
            <a:r>
              <a:rPr lang="en-US" sz="2400"/>
              <a:t>the risk premium related to the </a:t>
            </a:r>
            <a:r>
              <a:rPr lang="en-US" sz="2400" i="1"/>
              <a:t>j </a:t>
            </a:r>
            <a:r>
              <a:rPr lang="en-US" sz="2400"/>
              <a:t>th common 	     risk factor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2400"/>
              <a:t>		 </a:t>
            </a:r>
            <a:r>
              <a:rPr lang="en-US" sz="2400">
                <a:cs typeface="Arial" charset="0"/>
              </a:rPr>
              <a:t>b</a:t>
            </a:r>
            <a:r>
              <a:rPr lang="en-US" sz="2400" baseline="-25000">
                <a:cs typeface="Arial" charset="0"/>
              </a:rPr>
              <a:t>ij</a:t>
            </a:r>
            <a:r>
              <a:rPr lang="en-US" sz="2400">
                <a:cs typeface="Arial" charset="0"/>
              </a:rPr>
              <a:t>=</a:t>
            </a:r>
            <a:r>
              <a:rPr lang="en-US" sz="2400"/>
              <a:t>the pricing relationship between the risk 		      premium and the asset; that is, how 	  	  	      responsive asset </a:t>
            </a:r>
            <a:r>
              <a:rPr lang="en-US" sz="2400" i="1"/>
              <a:t>i </a:t>
            </a:r>
            <a:r>
              <a:rPr lang="en-US" sz="2400"/>
              <a:t>is to the </a:t>
            </a:r>
            <a:r>
              <a:rPr lang="en-US" sz="2400" i="1"/>
              <a:t>j </a:t>
            </a:r>
            <a:r>
              <a:rPr lang="en-US" sz="2400"/>
              <a:t>th common 		      factor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A8D4B2B3-3F5E-46A0-8521-63ABEDC6CC94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0"/>
            <a:ext cx="9144000" cy="812800"/>
          </a:xfrm>
          <a:noFill/>
          <a:ln/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r>
              <a:rPr lang="en-US" b="1"/>
              <a:t>Arbitrage Pricing Theory</a:t>
            </a:r>
          </a:p>
        </p:txBody>
      </p:sp>
      <p:sp>
        <p:nvSpPr>
          <p:cNvPr id="7342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76350"/>
            <a:ext cx="7937500" cy="481965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/>
              <a:t>A Comparison with CAPM</a:t>
            </a:r>
          </a:p>
          <a:p>
            <a:pPr lvl="1"/>
            <a:r>
              <a:rPr lang="en-US"/>
              <a:t>In CAPM, the relationship is as follows: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/>
              <a:t>		    E(R</a:t>
            </a:r>
            <a:r>
              <a:rPr lang="en-US" baseline="-25000"/>
              <a:t>i</a:t>
            </a:r>
            <a:r>
              <a:rPr lang="en-US"/>
              <a:t>)=</a:t>
            </a:r>
            <a:r>
              <a:rPr lang="en-US">
                <a:cs typeface="Arial" charset="0"/>
              </a:rPr>
              <a:t>RFR + </a:t>
            </a:r>
            <a:r>
              <a:rPr lang="el-GR">
                <a:cs typeface="Arial" charset="0"/>
              </a:rPr>
              <a:t>β</a:t>
            </a:r>
            <a:r>
              <a:rPr lang="en-US" baseline="-25000">
                <a:cs typeface="Arial" charset="0"/>
              </a:rPr>
              <a:t>i</a:t>
            </a:r>
            <a:r>
              <a:rPr lang="en-US">
                <a:cs typeface="Arial" charset="0"/>
              </a:rPr>
              <a:t>[(E(R</a:t>
            </a:r>
            <a:r>
              <a:rPr lang="en-US" baseline="-25000">
                <a:cs typeface="Arial" charset="0"/>
              </a:rPr>
              <a:t>M</a:t>
            </a:r>
            <a:r>
              <a:rPr lang="en-US">
                <a:cs typeface="Arial" charset="0"/>
              </a:rPr>
              <a:t>-RFR)]</a:t>
            </a:r>
            <a:endParaRPr lang="el-GR">
              <a:cs typeface="Arial" charset="0"/>
            </a:endParaRPr>
          </a:p>
          <a:p>
            <a:pPr lvl="1">
              <a:lnSpc>
                <a:spcPct val="120000"/>
              </a:lnSpc>
            </a:pPr>
            <a:r>
              <a:rPr lang="en-US"/>
              <a:t>Comparing CAPM and APT (Exhibit 9.1)</a:t>
            </a:r>
          </a:p>
          <a:p>
            <a:pPr lvl="1">
              <a:lnSpc>
                <a:spcPct val="110000"/>
              </a:lnSpc>
              <a:buFontTx/>
              <a:buNone/>
            </a:pPr>
            <a:r>
              <a:rPr lang="en-US"/>
              <a:t>					CAPM			APT</a:t>
            </a:r>
          </a:p>
          <a:p>
            <a:pPr lvl="1">
              <a:lnSpc>
                <a:spcPct val="110000"/>
              </a:lnSpc>
              <a:buFontTx/>
              <a:buNone/>
            </a:pPr>
            <a:r>
              <a:rPr lang="en-US" sz="2000"/>
              <a:t>Form of Equation 		Linear 			Linear</a:t>
            </a:r>
          </a:p>
          <a:p>
            <a:pPr lvl="1">
              <a:buFontTx/>
              <a:buNone/>
            </a:pPr>
            <a:r>
              <a:rPr lang="en-US" sz="2000"/>
              <a:t>Number of Risk Factors 	1 			</a:t>
            </a:r>
            <a:r>
              <a:rPr lang="en-US" sz="2000" i="1"/>
              <a:t>K </a:t>
            </a:r>
            <a:r>
              <a:rPr lang="en-US" sz="2000"/>
              <a:t>(≥ 1)</a:t>
            </a:r>
          </a:p>
          <a:p>
            <a:pPr lvl="1">
              <a:buFontTx/>
              <a:buNone/>
            </a:pPr>
            <a:r>
              <a:rPr lang="en-US" sz="2000"/>
              <a:t>Factor Risk Premium 	[</a:t>
            </a:r>
            <a:r>
              <a:rPr lang="en-US" sz="2000" i="1"/>
              <a:t>E</a:t>
            </a:r>
            <a:r>
              <a:rPr lang="en-US" sz="2000"/>
              <a:t>(</a:t>
            </a:r>
            <a:r>
              <a:rPr lang="en-US" sz="2000" i="1"/>
              <a:t>RM</a:t>
            </a:r>
            <a:r>
              <a:rPr lang="en-US" sz="2000"/>
              <a:t>) – </a:t>
            </a:r>
            <a:r>
              <a:rPr lang="en-US" sz="2000" i="1"/>
              <a:t>RFR</a:t>
            </a:r>
            <a:r>
              <a:rPr lang="en-US" sz="2000"/>
              <a:t>] 		{λ</a:t>
            </a:r>
            <a:r>
              <a:rPr lang="en-US" sz="2000" i="1" baseline="-25000"/>
              <a:t>j</a:t>
            </a:r>
            <a:r>
              <a:rPr lang="en-US" sz="2000"/>
              <a:t>}</a:t>
            </a:r>
          </a:p>
          <a:p>
            <a:pPr lvl="1">
              <a:buFontTx/>
              <a:buNone/>
            </a:pPr>
            <a:r>
              <a:rPr lang="en-US" sz="2000"/>
              <a:t>Factor Risk Sensitivity 	β</a:t>
            </a:r>
            <a:r>
              <a:rPr lang="en-US" sz="2000" i="1" baseline="-25000"/>
              <a:t>i</a:t>
            </a:r>
            <a:r>
              <a:rPr lang="en-US" sz="2000" i="1"/>
              <a:t> 			</a:t>
            </a:r>
            <a:r>
              <a:rPr lang="en-US" sz="2000"/>
              <a:t>{</a:t>
            </a:r>
            <a:r>
              <a:rPr lang="en-US" sz="2000" i="1"/>
              <a:t>b</a:t>
            </a:r>
            <a:r>
              <a:rPr lang="en-US" sz="2000" i="1" baseline="-25000"/>
              <a:t>ij</a:t>
            </a:r>
            <a:r>
              <a:rPr lang="en-US" sz="2000"/>
              <a:t>}</a:t>
            </a:r>
          </a:p>
          <a:p>
            <a:pPr lvl="1">
              <a:buFontTx/>
              <a:buNone/>
            </a:pPr>
            <a:r>
              <a:rPr lang="en-US" sz="2000"/>
              <a:t>“Zero-Beta” Return 		</a:t>
            </a:r>
            <a:r>
              <a:rPr lang="en-US" sz="2000" i="1"/>
              <a:t>RFR 			</a:t>
            </a:r>
            <a:r>
              <a:rPr lang="en-US" sz="2000"/>
              <a:t>λ</a:t>
            </a:r>
            <a:r>
              <a:rPr lang="en-US" sz="2000" baseline="-25000"/>
              <a:t>0</a:t>
            </a:r>
            <a:r>
              <a:rPr lang="en-US" sz="2000"/>
              <a:t>		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A8705614-9612-4D2A-8D47-A94E348254EA}" type="slidenum">
              <a:rPr lang="en-US"/>
              <a:pPr/>
              <a:t>5</a:t>
            </a:fld>
            <a:endParaRPr lang="en-US"/>
          </a:p>
        </p:txBody>
      </p:sp>
      <p:sp>
        <p:nvSpPr>
          <p:cNvPr id="734212" name="Line 4"/>
          <p:cNvSpPr>
            <a:spLocks noChangeShapeType="1"/>
          </p:cNvSpPr>
          <p:nvPr/>
        </p:nvSpPr>
        <p:spPr bwMode="auto">
          <a:xfrm>
            <a:off x="1485900" y="3670300"/>
            <a:ext cx="706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4213" name="Line 5"/>
          <p:cNvSpPr>
            <a:spLocks noChangeShapeType="1"/>
          </p:cNvSpPr>
          <p:nvPr/>
        </p:nvSpPr>
        <p:spPr bwMode="auto">
          <a:xfrm>
            <a:off x="1498600" y="5575300"/>
            <a:ext cx="706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0"/>
            <a:ext cx="9144000" cy="812800"/>
          </a:xfrm>
          <a:noFill/>
          <a:ln/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r>
              <a:rPr lang="en-US" b="1"/>
              <a:t>Arbitrage Pricing Theory</a:t>
            </a:r>
          </a:p>
        </p:txBody>
      </p:sp>
      <p:sp>
        <p:nvSpPr>
          <p:cNvPr id="73625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76350"/>
            <a:ext cx="7937500" cy="481965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More Discussions on APT</a:t>
            </a:r>
          </a:p>
          <a:p>
            <a:pPr lvl="1"/>
            <a:r>
              <a:rPr lang="en-US" dirty="0"/>
              <a:t>Unlike CAPM that is a one-factor model, APT is a multifactor pricing model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However, unlike CAPM that identifies the market portfolio return as the factor, APT model does not specifically identify these risk factors in application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These multiple factors include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Inflation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Growth in GNP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Major political upheavals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Changes in interest rates		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D6984458-4861-456B-8CC1-A84DC2524114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17500"/>
            <a:ext cx="7772400" cy="711200"/>
          </a:xfrm>
        </p:spPr>
        <p:txBody>
          <a:bodyPr/>
          <a:lstStyle/>
          <a:p>
            <a:r>
              <a:rPr lang="en-US" b="1" dirty="0"/>
              <a:t>Using the APT</a:t>
            </a:r>
          </a:p>
        </p:txBody>
      </p:sp>
      <p:sp>
        <p:nvSpPr>
          <p:cNvPr id="676881" name="Rectangle 17"/>
          <p:cNvSpPr>
            <a:spLocks noGrp="1" noChangeArrowheads="1"/>
          </p:cNvSpPr>
          <p:nvPr>
            <p:ph idx="1"/>
          </p:nvPr>
        </p:nvSpPr>
        <p:spPr>
          <a:xfrm>
            <a:off x="965200" y="1270000"/>
            <a:ext cx="77851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Selecting Risk Factors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As discussed earlier, the primary challenge with using the APT in security valuation is identifying the risk factors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For this illustration, assume that there are two common factors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First risk factor: Unanticipated changes in the rate of inflation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Second risk factor: Unexpected changes in the growth rate of real GDP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D3504783-0502-4D33-B531-14AB7A25382E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17500"/>
            <a:ext cx="7772400" cy="711200"/>
          </a:xfrm>
        </p:spPr>
        <p:txBody>
          <a:bodyPr/>
          <a:lstStyle/>
          <a:p>
            <a:r>
              <a:rPr lang="en-US" b="1"/>
              <a:t>Using the APT</a:t>
            </a:r>
          </a:p>
        </p:txBody>
      </p:sp>
      <p:sp>
        <p:nvSpPr>
          <p:cNvPr id="739331" name="Rectangle 3"/>
          <p:cNvSpPr>
            <a:spLocks noGrp="1" noChangeArrowheads="1"/>
          </p:cNvSpPr>
          <p:nvPr>
            <p:ph idx="1"/>
          </p:nvPr>
        </p:nvSpPr>
        <p:spPr>
          <a:xfrm>
            <a:off x="965200" y="1270000"/>
            <a:ext cx="7924800" cy="4876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Determining the Risk Premium</a:t>
            </a:r>
          </a:p>
          <a:p>
            <a:pPr lvl="1">
              <a:lnSpc>
                <a:spcPct val="120000"/>
              </a:lnSpc>
            </a:pP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1</a:t>
            </a:r>
            <a:r>
              <a:rPr lang="en-US" dirty="0"/>
              <a:t>: The risk premium related to the first risk factor is 2 percent for every 1 percent change in the rate (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1</a:t>
            </a:r>
            <a:r>
              <a:rPr lang="en-US" dirty="0"/>
              <a:t>=0.02)</a:t>
            </a:r>
          </a:p>
          <a:p>
            <a:pPr lvl="1">
              <a:lnSpc>
                <a:spcPct val="120000"/>
              </a:lnSpc>
            </a:pP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2</a:t>
            </a:r>
            <a:r>
              <a:rPr lang="en-US" dirty="0"/>
              <a:t>: The average risk premium related to the second risk factor is 3 percent for every 1 percent change in the rate of growth (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2</a:t>
            </a:r>
            <a:r>
              <a:rPr lang="en-US" dirty="0"/>
              <a:t>=0.03)</a:t>
            </a:r>
          </a:p>
          <a:p>
            <a:pPr lvl="1">
              <a:lnSpc>
                <a:spcPct val="120000"/>
              </a:lnSpc>
            </a:pP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0</a:t>
            </a:r>
            <a:r>
              <a:rPr lang="en-US" dirty="0"/>
              <a:t>: The rate of return on a zero-systematic risk asset (i.e., zero beta) is 4 percent (</a:t>
            </a:r>
            <a:r>
              <a:rPr lang="el-GR" dirty="0">
                <a:cs typeface="Arial" charset="0"/>
              </a:rPr>
              <a:t>λ</a:t>
            </a:r>
            <a:r>
              <a:rPr lang="en-US" baseline="-25000" dirty="0"/>
              <a:t>0</a:t>
            </a:r>
            <a:r>
              <a:rPr lang="en-US" dirty="0"/>
              <a:t>=0.04)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6F90A7A6-983A-4B0A-BD06-BC8E3DC68ACD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17500"/>
            <a:ext cx="7772400" cy="711200"/>
          </a:xfrm>
        </p:spPr>
        <p:txBody>
          <a:bodyPr/>
          <a:lstStyle/>
          <a:p>
            <a:r>
              <a:rPr lang="en-US" b="1"/>
              <a:t>Using the APT</a:t>
            </a:r>
          </a:p>
        </p:txBody>
      </p:sp>
      <p:sp>
        <p:nvSpPr>
          <p:cNvPr id="740355" name="Rectangle 3"/>
          <p:cNvSpPr>
            <a:spLocks noGrp="1" noChangeArrowheads="1"/>
          </p:cNvSpPr>
          <p:nvPr>
            <p:ph idx="1"/>
          </p:nvPr>
        </p:nvSpPr>
        <p:spPr>
          <a:xfrm>
            <a:off x="965200" y="1270000"/>
            <a:ext cx="79248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Determining the Sensitivities for Asset X and Asset Y</a:t>
            </a:r>
          </a:p>
          <a:p>
            <a:pPr lvl="1">
              <a:lnSpc>
                <a:spcPct val="110000"/>
              </a:lnSpc>
            </a:pPr>
            <a:r>
              <a:rPr lang="en-US" i="1"/>
              <a:t>b</a:t>
            </a:r>
            <a:r>
              <a:rPr lang="el-GR" baseline="-25000"/>
              <a:t>x1</a:t>
            </a:r>
            <a:r>
              <a:rPr lang="en-US" baseline="-25000"/>
              <a:t>  </a:t>
            </a:r>
            <a:r>
              <a:rPr lang="en-US"/>
              <a:t>=  T</a:t>
            </a:r>
            <a:r>
              <a:rPr lang="el-GR"/>
              <a:t>he response of asset x to changes in the </a:t>
            </a:r>
            <a:r>
              <a:rPr lang="en-US"/>
              <a:t>		</a:t>
            </a:r>
            <a:r>
              <a:rPr lang="el-GR"/>
              <a:t>inflation factor is 0.50 (</a:t>
            </a:r>
            <a:r>
              <a:rPr lang="el-GR" i="1"/>
              <a:t>b</a:t>
            </a:r>
            <a:r>
              <a:rPr lang="el-GR"/>
              <a:t>x1  0.50)</a:t>
            </a:r>
          </a:p>
          <a:p>
            <a:pPr lvl="1">
              <a:lnSpc>
                <a:spcPct val="110000"/>
              </a:lnSpc>
            </a:pPr>
            <a:r>
              <a:rPr lang="el-GR" i="1"/>
              <a:t>b</a:t>
            </a:r>
            <a:r>
              <a:rPr lang="el-GR" baseline="-25000"/>
              <a:t>x2</a:t>
            </a:r>
            <a:r>
              <a:rPr lang="en-US" baseline="-25000"/>
              <a:t>  </a:t>
            </a:r>
            <a:r>
              <a:rPr lang="en-US"/>
              <a:t>=</a:t>
            </a:r>
            <a:r>
              <a:rPr lang="el-GR"/>
              <a:t> </a:t>
            </a:r>
            <a:r>
              <a:rPr lang="en-US"/>
              <a:t> T</a:t>
            </a:r>
            <a:r>
              <a:rPr lang="el-GR"/>
              <a:t>he response of asset x to changes in the </a:t>
            </a:r>
            <a:r>
              <a:rPr lang="en-US"/>
              <a:t>		</a:t>
            </a:r>
            <a:r>
              <a:rPr lang="el-GR"/>
              <a:t>GDP factor is 1.50 (</a:t>
            </a:r>
            <a:r>
              <a:rPr lang="el-GR" i="1"/>
              <a:t>b</a:t>
            </a:r>
            <a:r>
              <a:rPr lang="el-GR"/>
              <a:t>x2  1.50)</a:t>
            </a:r>
          </a:p>
          <a:p>
            <a:pPr lvl="1">
              <a:lnSpc>
                <a:spcPct val="110000"/>
              </a:lnSpc>
            </a:pPr>
            <a:r>
              <a:rPr lang="en-US" i="1"/>
              <a:t>b</a:t>
            </a:r>
            <a:r>
              <a:rPr lang="el-GR" baseline="-25000"/>
              <a:t>y1</a:t>
            </a:r>
            <a:r>
              <a:rPr lang="en-US" baseline="-25000"/>
              <a:t>  </a:t>
            </a:r>
            <a:r>
              <a:rPr lang="en-US"/>
              <a:t>=</a:t>
            </a:r>
            <a:r>
              <a:rPr lang="el-GR"/>
              <a:t> </a:t>
            </a:r>
            <a:r>
              <a:rPr lang="en-US"/>
              <a:t> T</a:t>
            </a:r>
            <a:r>
              <a:rPr lang="el-GR"/>
              <a:t>he response of asset y to changes in the </a:t>
            </a:r>
            <a:r>
              <a:rPr lang="en-US"/>
              <a:t>		</a:t>
            </a:r>
            <a:r>
              <a:rPr lang="el-GR"/>
              <a:t>inflation factor is 2.00 (</a:t>
            </a:r>
            <a:r>
              <a:rPr lang="el-GR" i="1"/>
              <a:t>b</a:t>
            </a:r>
            <a:r>
              <a:rPr lang="el-GR"/>
              <a:t>y1  2.00)</a:t>
            </a:r>
          </a:p>
          <a:p>
            <a:pPr lvl="1">
              <a:lnSpc>
                <a:spcPct val="110000"/>
              </a:lnSpc>
            </a:pPr>
            <a:r>
              <a:rPr lang="en-US" i="1"/>
              <a:t>b</a:t>
            </a:r>
            <a:r>
              <a:rPr lang="el-GR" baseline="-25000"/>
              <a:t>y2</a:t>
            </a:r>
            <a:r>
              <a:rPr lang="en-US" baseline="-25000"/>
              <a:t>  </a:t>
            </a:r>
            <a:r>
              <a:rPr lang="en-US"/>
              <a:t>=</a:t>
            </a:r>
            <a:r>
              <a:rPr lang="el-GR"/>
              <a:t> </a:t>
            </a:r>
            <a:r>
              <a:rPr lang="en-US"/>
              <a:t>  T</a:t>
            </a:r>
            <a:r>
              <a:rPr lang="el-GR"/>
              <a:t>he response of asset y to changes in the </a:t>
            </a:r>
            <a:r>
              <a:rPr lang="en-US"/>
              <a:t>		</a:t>
            </a:r>
            <a:r>
              <a:rPr lang="el-GR"/>
              <a:t>GDP factor is 1.75 (</a:t>
            </a:r>
            <a:r>
              <a:rPr lang="el-GR" i="1"/>
              <a:t>b</a:t>
            </a:r>
            <a:r>
              <a:rPr lang="el-GR"/>
              <a:t>y2  1.75)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9-</a:t>
            </a:r>
            <a:fld id="{6A3773F3-DF0E-42D1-B6BF-3DF4CCF88813}" type="slidenum">
              <a:rPr lang="en-US"/>
              <a:pPr/>
              <a:t>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SampleChapter5.YulongMa">
  <a:themeElements>
    <a:clrScheme name="SampleChapter5.YulongMa 2">
      <a:dk1>
        <a:srgbClr val="0F3D6B"/>
      </a:dk1>
      <a:lt1>
        <a:srgbClr val="FFFFFF"/>
      </a:lt1>
      <a:dk2>
        <a:srgbClr val="026E94"/>
      </a:dk2>
      <a:lt2>
        <a:srgbClr val="CCFFFF"/>
      </a:lt2>
      <a:accent1>
        <a:srgbClr val="0066CC"/>
      </a:accent1>
      <a:accent2>
        <a:srgbClr val="71B517"/>
      </a:accent2>
      <a:accent3>
        <a:srgbClr val="AABAC8"/>
      </a:accent3>
      <a:accent4>
        <a:srgbClr val="DADADA"/>
      </a:accent4>
      <a:accent5>
        <a:srgbClr val="AAB8E2"/>
      </a:accent5>
      <a:accent6>
        <a:srgbClr val="66A414"/>
      </a:accent6>
      <a:hlink>
        <a:srgbClr val="4C9CE4"/>
      </a:hlink>
      <a:folHlink>
        <a:srgbClr val="5976D3"/>
      </a:folHlink>
    </a:clrScheme>
    <a:fontScheme name="SampleChapter5.Yulong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ampleChapter5.YulongMa 1">
        <a:dk1>
          <a:srgbClr val="0D6475"/>
        </a:dk1>
        <a:lt1>
          <a:srgbClr val="FFFFFF"/>
        </a:lt1>
        <a:dk2>
          <a:srgbClr val="007976"/>
        </a:dk2>
        <a:lt2>
          <a:srgbClr val="ECEEA2"/>
        </a:lt2>
        <a:accent1>
          <a:srgbClr val="BE9932"/>
        </a:accent1>
        <a:accent2>
          <a:srgbClr val="249258"/>
        </a:accent2>
        <a:accent3>
          <a:srgbClr val="AABEBD"/>
        </a:accent3>
        <a:accent4>
          <a:srgbClr val="DADADA"/>
        </a:accent4>
        <a:accent5>
          <a:srgbClr val="DBCAAD"/>
        </a:accent5>
        <a:accent6>
          <a:srgbClr val="20844F"/>
        </a:accent6>
        <a:hlink>
          <a:srgbClr val="2C5FC4"/>
        </a:hlink>
        <a:folHlink>
          <a:srgbClr val="905F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2">
        <a:dk1>
          <a:srgbClr val="0F3D6B"/>
        </a:dk1>
        <a:lt1>
          <a:srgbClr val="FFFFFF"/>
        </a:lt1>
        <a:dk2>
          <a:srgbClr val="026E94"/>
        </a:dk2>
        <a:lt2>
          <a:srgbClr val="CCFFFF"/>
        </a:lt2>
        <a:accent1>
          <a:srgbClr val="0066CC"/>
        </a:accent1>
        <a:accent2>
          <a:srgbClr val="71B517"/>
        </a:accent2>
        <a:accent3>
          <a:srgbClr val="AABAC8"/>
        </a:accent3>
        <a:accent4>
          <a:srgbClr val="DADADA"/>
        </a:accent4>
        <a:accent5>
          <a:srgbClr val="AAB8E2"/>
        </a:accent5>
        <a:accent6>
          <a:srgbClr val="66A414"/>
        </a:accent6>
        <a:hlink>
          <a:srgbClr val="4C9CE4"/>
        </a:hlink>
        <a:folHlink>
          <a:srgbClr val="5976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3">
        <a:dk1>
          <a:srgbClr val="204376"/>
        </a:dk1>
        <a:lt1>
          <a:srgbClr val="FFFFFF"/>
        </a:lt1>
        <a:dk2>
          <a:srgbClr val="2365BD"/>
        </a:dk2>
        <a:lt2>
          <a:srgbClr val="DDDDDD"/>
        </a:lt2>
        <a:accent1>
          <a:srgbClr val="4981E7"/>
        </a:accent1>
        <a:accent2>
          <a:srgbClr val="8DD9FF"/>
        </a:accent2>
        <a:accent3>
          <a:srgbClr val="ACB8DB"/>
        </a:accent3>
        <a:accent4>
          <a:srgbClr val="DADADA"/>
        </a:accent4>
        <a:accent5>
          <a:srgbClr val="B1C1F1"/>
        </a:accent5>
        <a:accent6>
          <a:srgbClr val="7FC4E7"/>
        </a:accent6>
        <a:hlink>
          <a:srgbClr val="9999FF"/>
        </a:hlink>
        <a:folHlink>
          <a:srgbClr val="3366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1-Test</Template>
  <TotalTime>2460</TotalTime>
  <Pages>8</Pages>
  <Words>2813</Words>
  <Application>Microsoft Office PowerPoint</Application>
  <PresentationFormat>Affichage à l'écran (4:3)</PresentationFormat>
  <Paragraphs>396</Paragraphs>
  <Slides>31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8" baseType="lpstr">
      <vt:lpstr>Arial</vt:lpstr>
      <vt:lpstr>Symbol</vt:lpstr>
      <vt:lpstr>Times New Roman</vt:lpstr>
      <vt:lpstr>Wingdings</vt:lpstr>
      <vt:lpstr>SampleChapter5.YulongMa</vt:lpstr>
      <vt:lpstr>Photo Editor Photo</vt:lpstr>
      <vt:lpstr>Equation</vt:lpstr>
      <vt:lpstr>Chapter 9: Multifactor Models of   Risk and Return</vt:lpstr>
      <vt:lpstr>Arbitrage Pricing Theory</vt:lpstr>
      <vt:lpstr>Arbitrage Pricing Theory</vt:lpstr>
      <vt:lpstr>Arbitrage Pricing Theory</vt:lpstr>
      <vt:lpstr>Arbitrage Pricing Theory</vt:lpstr>
      <vt:lpstr>Arbitrage Pricing Theory</vt:lpstr>
      <vt:lpstr>Using the APT</vt:lpstr>
      <vt:lpstr>Using the APT</vt:lpstr>
      <vt:lpstr>Using the APT</vt:lpstr>
      <vt:lpstr>Using the APT</vt:lpstr>
      <vt:lpstr>Security Valuation with the APT:  An Example</vt:lpstr>
      <vt:lpstr>Security Valuation with the APT:  An Example</vt:lpstr>
      <vt:lpstr>Security Valuation with the APT:  An Example</vt:lpstr>
      <vt:lpstr>Empirical Tests of the APT</vt:lpstr>
      <vt:lpstr>Empirical Tests of the APT</vt:lpstr>
      <vt:lpstr>Empirical Tests of the APT</vt:lpstr>
      <vt:lpstr>Empirical Tests of the APT</vt:lpstr>
      <vt:lpstr>Empirical Tests of the APT</vt:lpstr>
      <vt:lpstr>Empirical Tests of the APT</vt:lpstr>
      <vt:lpstr>Multifactor Models &amp; Risk Estimation</vt:lpstr>
      <vt:lpstr>Multifactor Models &amp; Risk Estimation</vt:lpstr>
      <vt:lpstr>Macroeconomic-Based Risk Factor Models</vt:lpstr>
      <vt:lpstr>Exhibit 9.3</vt:lpstr>
      <vt:lpstr>Macroeconomic-Based Risk Factor Models</vt:lpstr>
      <vt:lpstr>Microeconomic-Based Risk Factor Models</vt:lpstr>
      <vt:lpstr>Exhibit 9.5</vt:lpstr>
      <vt:lpstr>Microeconomic-Based Risk Factor Models</vt:lpstr>
      <vt:lpstr>Extensions of Characteristic-Based Risk Factor Models</vt:lpstr>
      <vt:lpstr>Extensions of Characteristic-Based Risk Factor Models</vt:lpstr>
      <vt:lpstr>Estimating Risk in a Multifactor Setting</vt:lpstr>
      <vt:lpstr>The Internet Investments Online</vt:lpstr>
    </vt:vector>
  </TitlesOfParts>
  <Company>Harcourt,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Presentation to accompany Investment Analysis &amp; Portfolio Management, 6e</dc:title>
  <dc:subject>Extensions and Testing of Asset Pricing Theories</dc:subject>
  <dc:creator>Frank K. Reilly &amp; Keith C. Brown</dc:creator>
  <cp:keywords>Lecture</cp:keywords>
  <dc:description/>
  <cp:lastModifiedBy>H</cp:lastModifiedBy>
  <cp:revision>142</cp:revision>
  <cp:lastPrinted>1998-08-13T04:13:10Z</cp:lastPrinted>
  <dcterms:created xsi:type="dcterms:W3CDTF">1998-10-24T16:58:48Z</dcterms:created>
  <dcterms:modified xsi:type="dcterms:W3CDTF">2017-03-15T13:34:30Z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er">
    <vt:lpwstr>Harcourt Brace College Publishers</vt:lpwstr>
  </property>
  <property fmtid="{D5CDD505-2E9C-101B-9397-08002B2CF9AE}" pid="3" name="Editor">
    <vt:lpwstr>Terri House</vt:lpwstr>
  </property>
</Properties>
</file>