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notesMasterIdLst>
    <p:notesMasterId r:id="rId102"/>
  </p:notesMasterIdLst>
  <p:sldIdLst>
    <p:sldId id="256" r:id="rId2"/>
    <p:sldId id="366" r:id="rId3"/>
    <p:sldId id="358" r:id="rId4"/>
    <p:sldId id="264" r:id="rId5"/>
    <p:sldId id="265" r:id="rId6"/>
    <p:sldId id="266" r:id="rId7"/>
    <p:sldId id="360" r:id="rId8"/>
    <p:sldId id="359" r:id="rId9"/>
    <p:sldId id="361" r:id="rId10"/>
    <p:sldId id="362" r:id="rId11"/>
    <p:sldId id="267" r:id="rId12"/>
    <p:sldId id="268" r:id="rId13"/>
    <p:sldId id="269" r:id="rId14"/>
    <p:sldId id="270" r:id="rId15"/>
    <p:sldId id="271" r:id="rId16"/>
    <p:sldId id="272" r:id="rId17"/>
    <p:sldId id="363" r:id="rId18"/>
    <p:sldId id="364" r:id="rId19"/>
    <p:sldId id="365" r:id="rId20"/>
    <p:sldId id="273" r:id="rId21"/>
    <p:sldId id="274" r:id="rId22"/>
    <p:sldId id="275" r:id="rId23"/>
    <p:sldId id="276" r:id="rId24"/>
    <p:sldId id="277" r:id="rId25"/>
    <p:sldId id="278" r:id="rId26"/>
    <p:sldId id="318" r:id="rId27"/>
    <p:sldId id="319" r:id="rId28"/>
    <p:sldId id="317" r:id="rId29"/>
    <p:sldId id="320" r:id="rId30"/>
    <p:sldId id="321" r:id="rId31"/>
    <p:sldId id="282" r:id="rId32"/>
    <p:sldId id="283" r:id="rId33"/>
    <p:sldId id="284" r:id="rId34"/>
    <p:sldId id="285" r:id="rId35"/>
    <p:sldId id="286" r:id="rId36"/>
    <p:sldId id="287" r:id="rId37"/>
    <p:sldId id="324" r:id="rId38"/>
    <p:sldId id="322" r:id="rId39"/>
    <p:sldId id="323" r:id="rId40"/>
    <p:sldId id="325" r:id="rId41"/>
    <p:sldId id="279" r:id="rId42"/>
    <p:sldId id="353" r:id="rId43"/>
    <p:sldId id="348" r:id="rId44"/>
    <p:sldId id="349" r:id="rId45"/>
    <p:sldId id="350" r:id="rId46"/>
    <p:sldId id="351" r:id="rId47"/>
    <p:sldId id="352" r:id="rId48"/>
    <p:sldId id="290" r:id="rId49"/>
    <p:sldId id="291" r:id="rId50"/>
    <p:sldId id="292" r:id="rId51"/>
    <p:sldId id="293" r:id="rId52"/>
    <p:sldId id="294" r:id="rId53"/>
    <p:sldId id="295" r:id="rId54"/>
    <p:sldId id="296" r:id="rId55"/>
    <p:sldId id="297" r:id="rId56"/>
    <p:sldId id="355" r:id="rId57"/>
    <p:sldId id="354" r:id="rId58"/>
    <p:sldId id="356" r:id="rId59"/>
    <p:sldId id="357" r:id="rId60"/>
    <p:sldId id="326" r:id="rId61"/>
    <p:sldId id="327" r:id="rId62"/>
    <p:sldId id="328" r:id="rId63"/>
    <p:sldId id="329" r:id="rId64"/>
    <p:sldId id="330" r:id="rId65"/>
    <p:sldId id="331" r:id="rId66"/>
    <p:sldId id="332" r:id="rId67"/>
    <p:sldId id="333" r:id="rId68"/>
    <p:sldId id="334" r:id="rId69"/>
    <p:sldId id="335" r:id="rId70"/>
    <p:sldId id="298" r:id="rId71"/>
    <p:sldId id="299" r:id="rId72"/>
    <p:sldId id="300" r:id="rId73"/>
    <p:sldId id="301" r:id="rId74"/>
    <p:sldId id="302" r:id="rId75"/>
    <p:sldId id="303" r:id="rId76"/>
    <p:sldId id="304" r:id="rId77"/>
    <p:sldId id="305" r:id="rId78"/>
    <p:sldId id="306" r:id="rId79"/>
    <p:sldId id="307" r:id="rId80"/>
    <p:sldId id="308" r:id="rId81"/>
    <p:sldId id="309" r:id="rId82"/>
    <p:sldId id="310" r:id="rId83"/>
    <p:sldId id="311" r:id="rId84"/>
    <p:sldId id="312" r:id="rId85"/>
    <p:sldId id="313" r:id="rId86"/>
    <p:sldId id="314" r:id="rId87"/>
    <p:sldId id="315" r:id="rId88"/>
    <p:sldId id="316" r:id="rId89"/>
    <p:sldId id="336" r:id="rId90"/>
    <p:sldId id="337" r:id="rId91"/>
    <p:sldId id="338" r:id="rId92"/>
    <p:sldId id="339" r:id="rId93"/>
    <p:sldId id="340" r:id="rId94"/>
    <p:sldId id="341" r:id="rId95"/>
    <p:sldId id="342" r:id="rId96"/>
    <p:sldId id="343" r:id="rId97"/>
    <p:sldId id="344" r:id="rId98"/>
    <p:sldId id="345" r:id="rId99"/>
    <p:sldId id="346" r:id="rId100"/>
    <p:sldId id="347" r:id="rId10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89646" autoAdjust="0"/>
  </p:normalViewPr>
  <p:slideViewPr>
    <p:cSldViewPr>
      <p:cViewPr varScale="1">
        <p:scale>
          <a:sx n="105" d="100"/>
          <a:sy n="105" d="100"/>
        </p:scale>
        <p:origin x="-177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8.wmf"/><Relationship Id="rId1" Type="http://schemas.openxmlformats.org/officeDocument/2006/relationships/image" Target="../media/image57.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45.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4" Type="http://schemas.openxmlformats.org/officeDocument/2006/relationships/image" Target="../media/image72.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75.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80.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229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54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229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E14DE3E-C5C9-4AD1-8A64-BB76B737913A}" type="slidenum">
              <a:rPr lang="en-US"/>
              <a:pPr>
                <a:defRPr/>
              </a:pPr>
              <a:t>‹#›</a:t>
            </a:fld>
            <a:endParaRPr lang="en-US"/>
          </a:p>
        </p:txBody>
      </p:sp>
    </p:spTree>
    <p:extLst>
      <p:ext uri="{BB962C8B-B14F-4D97-AF65-F5344CB8AC3E}">
        <p14:creationId xmlns:p14="http://schemas.microsoft.com/office/powerpoint/2010/main" val="37590302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7BF64133-5598-4A61-8EB3-94D0690E59FE}" type="slidenum">
              <a:rPr lang="en-US" altLang="ar-SA" smtClean="0">
                <a:latin typeface="Tahoma" pitchFamily="34" charset="0"/>
              </a:rPr>
              <a:pPr/>
              <a:t>4</a:t>
            </a:fld>
            <a:endParaRPr lang="en-US" altLang="ar-SA" smtClean="0">
              <a:latin typeface="Tahoma" pitchFamily="34" charset="0"/>
            </a:endParaRPr>
          </a:p>
        </p:txBody>
      </p:sp>
      <p:sp>
        <p:nvSpPr>
          <p:cNvPr id="106499" name="Rectangle 2"/>
          <p:cNvSpPr>
            <a:spLocks noGrp="1" noRot="1" noChangeAspect="1" noChangeArrowheads="1" noTextEdit="1"/>
          </p:cNvSpPr>
          <p:nvPr>
            <p:ph type="sldImg"/>
          </p:nvPr>
        </p:nvSpPr>
        <p:spPr>
          <a:solidFill>
            <a:srgbClr val="FFFFFF"/>
          </a:solidFill>
          <a:ln/>
        </p:spPr>
      </p:sp>
      <p:sp>
        <p:nvSpPr>
          <p:cNvPr id="10650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smtClean="0"/>
              <a:t>In this example and many situations similar to it, a single independent variable in the model would have provided an inadequate description, since a number of  key independent variables affect the response variable in important and distinctive ways.</a:t>
            </a:r>
          </a:p>
          <a:p>
            <a:pPr eaLnBrk="1" hangingPunct="1"/>
            <a:r>
              <a:rPr lang="en-US" altLang="en-US" smtClean="0"/>
              <a:t> Therefore, the predictions of the response variable based on a model containing only a single independent variable is too imprecise to be useful. A more complex model containing additional independent variables, typically is more helpful in providing sufficiently precise predictions of the response variable. </a:t>
            </a:r>
          </a:p>
          <a:p>
            <a:pPr eaLnBrk="1" hangingPunct="1"/>
            <a:endParaRPr lang="en-US" alt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D3847403-C7E8-4ECE-BCB3-8124189C0CEA}" type="slidenum">
              <a:rPr lang="en-US" altLang="ar-SA" smtClean="0">
                <a:latin typeface="Tahoma" pitchFamily="34" charset="0"/>
              </a:rPr>
              <a:pPr/>
              <a:t>25</a:t>
            </a:fld>
            <a:endParaRPr lang="en-US" altLang="ar-SA" smtClean="0">
              <a:latin typeface="Tahoma" pitchFamily="34" charset="0"/>
            </a:endParaRPr>
          </a:p>
        </p:txBody>
      </p:sp>
      <p:sp>
        <p:nvSpPr>
          <p:cNvPr id="107523" name="Rectangle 2"/>
          <p:cNvSpPr>
            <a:spLocks noGrp="1" noRot="1" noChangeAspect="1" noChangeArrowheads="1" noTextEdit="1"/>
          </p:cNvSpPr>
          <p:nvPr>
            <p:ph type="sldImg"/>
          </p:nvPr>
        </p:nvSpPr>
        <p:spPr>
          <a:solidFill>
            <a:srgbClr val="FFFFFF"/>
          </a:solidFill>
          <a:ln/>
        </p:spPr>
      </p:sp>
      <p:sp>
        <p:nvSpPr>
          <p:cNvPr id="10752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ar-SA" dirty="0" smtClean="0"/>
              <a:t>With this method, variables are added one at a time to the regression equation.</a:t>
            </a:r>
          </a:p>
          <a:p>
            <a:pPr eaLnBrk="1" hangingPunct="1"/>
            <a:r>
              <a:rPr lang="en-US" altLang="ar-SA" dirty="0" smtClean="0"/>
              <a:t>This variable selection procedure is often used in practical applications of regression analysis when there are many potential explanatory variables.</a:t>
            </a:r>
          </a:p>
          <a:p>
            <a:pPr eaLnBrk="1" hangingPunct="1"/>
            <a:r>
              <a:rPr lang="en-US" altLang="ar-SA" dirty="0" smtClean="0"/>
              <a:t>The object is to estimate a useful equation with as few independent variables as possible.</a:t>
            </a:r>
          </a:p>
          <a:p>
            <a:pPr eaLnBrk="1" hangingPunct="1"/>
            <a:endParaRPr lang="en-US" altLang="ar-SA" dirty="0" smtClean="0"/>
          </a:p>
          <a:p>
            <a:pPr eaLnBrk="1" hangingPunct="1"/>
            <a:r>
              <a:rPr lang="en-US" altLang="ar-SA" dirty="0" smtClean="0"/>
              <a:t>3.	This is not surprising. Table of correlation coefficients shows that APIPOP has the highest correlation with 	SUBSCRIB (r = .904)</a:t>
            </a:r>
          </a:p>
          <a:p>
            <a:pPr eaLnBrk="1" hangingPunct="1"/>
            <a:r>
              <a:rPr lang="en-US" altLang="ar-SA" dirty="0" smtClean="0"/>
              <a:t>	It seems reasonable that the potential market for cable subscribers, as measured by ADI population, should 	be related to the actual sales in that market.</a:t>
            </a:r>
          </a:p>
          <a:p>
            <a:pPr eaLnBrk="1" hangingPunct="1"/>
            <a:endParaRPr lang="en-US" altLang="ar-SA" dirty="0" smtClean="0"/>
          </a:p>
          <a:p>
            <a:pPr eaLnBrk="1" hangingPunct="1"/>
            <a:r>
              <a:rPr lang="en-US" altLang="ar-SA" dirty="0" smtClean="0"/>
              <a:t>2.	The second variable that enters the model is ADRATE.  </a:t>
            </a:r>
          </a:p>
          <a:p>
            <a:pPr eaLnBrk="1" hangingPunct="1"/>
            <a:r>
              <a:rPr lang="en-US" altLang="en-US" sz="1000" dirty="0" smtClean="0"/>
              <a:t>The first independent variable to enter the equation is APIPOP, the population in a station’s area of dominant influence.</a:t>
            </a:r>
          </a:p>
          <a:p>
            <a:pPr eaLnBrk="1" hangingPunct="1"/>
            <a:r>
              <a:rPr lang="en-US" altLang="en-US" sz="1000" dirty="0" smtClean="0"/>
              <a:t>The second independent variable to enter the equation is ADRATE, Advertising rate which the station charges local advertisers for one minute of prime time space</a:t>
            </a:r>
            <a:endParaRPr lang="en-US" altLang="ar-SA" sz="10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5772A43A-16CB-403C-9655-DDDF3E544DB7}" type="slidenum">
              <a:rPr lang="en-US" altLang="ar-SA" smtClean="0">
                <a:latin typeface="Tahoma" pitchFamily="34" charset="0"/>
              </a:rPr>
              <a:pPr/>
              <a:t>31</a:t>
            </a:fld>
            <a:endParaRPr lang="en-US" altLang="ar-SA" smtClean="0">
              <a:latin typeface="Tahoma" pitchFamily="34" charset="0"/>
            </a:endParaRPr>
          </a:p>
        </p:txBody>
      </p:sp>
      <p:sp>
        <p:nvSpPr>
          <p:cNvPr id="108547" name="Rectangle 2"/>
          <p:cNvSpPr>
            <a:spLocks noGrp="1" noRot="1" noChangeAspect="1" noChangeArrowheads="1" noTextEdit="1"/>
          </p:cNvSpPr>
          <p:nvPr>
            <p:ph type="sldImg"/>
          </p:nvPr>
        </p:nvSpPr>
        <p:spPr>
          <a:solidFill>
            <a:srgbClr val="FFFFFF"/>
          </a:solidFill>
          <a:ln/>
        </p:spPr>
      </p:sp>
      <p:sp>
        <p:nvSpPr>
          <p:cNvPr id="10854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ar-SA" sz="1600" smtClean="0"/>
              <a:t>The signs of the regression coefficients appear reasonable. The value </a:t>
            </a:r>
            <a:r>
              <a:rPr lang="en-US" altLang="ar-SA" sz="1600" smtClean="0">
                <a:sym typeface="Symbol" pitchFamily="18" charset="2"/>
              </a:rPr>
              <a:t></a:t>
            </a:r>
            <a:r>
              <a:rPr lang="en-US" altLang="ar-SA" sz="1600" baseline="-25000" smtClean="0">
                <a:sym typeface="Symbol" pitchFamily="18" charset="2"/>
              </a:rPr>
              <a:t>2</a:t>
            </a:r>
            <a:r>
              <a:rPr lang="en-US" altLang="ar-SA" sz="1600" smtClean="0">
                <a:sym typeface="Symbol" pitchFamily="18" charset="2"/>
              </a:rPr>
              <a:t> = +0.5143 implies that cable sales increase with the area’s population. The value </a:t>
            </a:r>
            <a:r>
              <a:rPr lang="en-US" altLang="ar-SA" sz="1600" baseline="-25000" smtClean="0">
                <a:sym typeface="Symbol" pitchFamily="18" charset="2"/>
              </a:rPr>
              <a:t>1</a:t>
            </a:r>
            <a:r>
              <a:rPr lang="en-US" altLang="ar-SA" sz="1600" smtClean="0">
                <a:sym typeface="Symbol" pitchFamily="18" charset="2"/>
              </a:rPr>
              <a:t> = -0.2085 indicates a sales decrease with higher advertising rate that, presumably, are passed on to customers in higher subscription fees.</a:t>
            </a:r>
            <a:endParaRPr lang="en-US" altLang="ar-SA" sz="1600" smtClean="0"/>
          </a:p>
          <a:p>
            <a:pPr eaLnBrk="1" hangingPunct="1"/>
            <a:endParaRPr lang="en-US" alt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46F92202-BDEC-4FF8-9AF1-7B75829E10FA}" type="slidenum">
              <a:rPr lang="en-US" altLang="ar-SA" smtClean="0">
                <a:latin typeface="Tahoma" pitchFamily="34" charset="0"/>
              </a:rPr>
              <a:pPr/>
              <a:t>32</a:t>
            </a:fld>
            <a:endParaRPr lang="en-US" altLang="ar-SA" smtClean="0">
              <a:latin typeface="Tahoma" pitchFamily="34" charset="0"/>
            </a:endParaRPr>
          </a:p>
        </p:txBody>
      </p:sp>
      <p:sp>
        <p:nvSpPr>
          <p:cNvPr id="109571" name="Rectangle 2"/>
          <p:cNvSpPr>
            <a:spLocks noGrp="1" noRot="1" noChangeAspect="1" noChangeArrowheads="1" noTextEdit="1"/>
          </p:cNvSpPr>
          <p:nvPr>
            <p:ph type="sldImg"/>
          </p:nvPr>
        </p:nvSpPr>
        <p:spPr>
          <a:solidFill>
            <a:srgbClr val="FFFFFF"/>
          </a:solidFill>
          <a:ln/>
        </p:spPr>
      </p:sp>
      <p:sp>
        <p:nvSpPr>
          <p:cNvPr id="1095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ar-SA" sz="1600" smtClean="0"/>
              <a:t>The signs of the regression coefficients appear reasonable. The value </a:t>
            </a:r>
            <a:r>
              <a:rPr lang="en-US" altLang="ar-SA" sz="1600" smtClean="0">
                <a:sym typeface="Symbol" pitchFamily="18" charset="2"/>
              </a:rPr>
              <a:t></a:t>
            </a:r>
            <a:r>
              <a:rPr lang="en-US" altLang="ar-SA" sz="1600" baseline="-25000" smtClean="0">
                <a:sym typeface="Symbol" pitchFamily="18" charset="2"/>
              </a:rPr>
              <a:t>2</a:t>
            </a:r>
            <a:r>
              <a:rPr lang="en-US" altLang="ar-SA" sz="1600" smtClean="0">
                <a:sym typeface="Symbol" pitchFamily="18" charset="2"/>
              </a:rPr>
              <a:t> = +0.5143 implies that cable sales increase with the area’s population. The value </a:t>
            </a:r>
            <a:r>
              <a:rPr lang="en-US" altLang="ar-SA" sz="1600" baseline="-25000" smtClean="0">
                <a:sym typeface="Symbol" pitchFamily="18" charset="2"/>
              </a:rPr>
              <a:t>1</a:t>
            </a:r>
            <a:r>
              <a:rPr lang="en-US" altLang="ar-SA" sz="1600" smtClean="0">
                <a:sym typeface="Symbol" pitchFamily="18" charset="2"/>
              </a:rPr>
              <a:t> = -0.2085 indicates a sales decrease with higher advertising rate that, presumably, are passed on to customers in higher subscription fees.</a:t>
            </a:r>
            <a:endParaRPr lang="en-US" altLang="ar-SA" sz="1600" smtClean="0"/>
          </a:p>
          <a:p>
            <a:pPr eaLnBrk="1" hangingPunct="1"/>
            <a:endParaRPr lang="en-US" altLang="ar-SA" smtClean="0"/>
          </a:p>
          <a:p>
            <a:pPr eaLnBrk="1" hangingPunct="1"/>
            <a:endParaRPr lang="en-US" alt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F9843C2A-9DAB-431C-9C37-D85D7C0BE4F5}" type="slidenum">
              <a:rPr lang="en-US" altLang="ar-SA" smtClean="0">
                <a:latin typeface="Tahoma" pitchFamily="34" charset="0"/>
              </a:rPr>
              <a:pPr/>
              <a:t>59</a:t>
            </a:fld>
            <a:endParaRPr lang="en-US" altLang="ar-SA" smtClean="0">
              <a:latin typeface="Tahoma" pitchFamily="34"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ar-SA" smtClean="0"/>
              <a:t>B2: on the average the stock companies tend to adopt the innovation eight months later than mutual companies.</a:t>
            </a:r>
          </a:p>
          <a:p>
            <a:pPr eaLnBrk="1" hangingPunct="1"/>
            <a:endParaRPr lang="en-US" alt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231A106B-0C00-4824-B295-FA42FAB6BA92}" type="slidenum">
              <a:rPr lang="en-US" altLang="ar-SA" smtClean="0">
                <a:latin typeface="Tahoma" pitchFamily="34" charset="0"/>
              </a:rPr>
              <a:pPr/>
              <a:t>74</a:t>
            </a:fld>
            <a:endParaRPr lang="en-US" altLang="ar-SA" smtClean="0">
              <a:latin typeface="Tahoma" pitchFamily="34" charset="0"/>
            </a:endParaRPr>
          </a:p>
        </p:txBody>
      </p:sp>
      <p:sp>
        <p:nvSpPr>
          <p:cNvPr id="111619" name="Rectangle 2"/>
          <p:cNvSpPr>
            <a:spLocks noGrp="1" noRot="1" noChangeAspect="1" noChangeArrowheads="1" noTextEdit="1"/>
          </p:cNvSpPr>
          <p:nvPr>
            <p:ph type="sldImg"/>
          </p:nvPr>
        </p:nvSpPr>
        <p:spPr>
          <a:solidFill>
            <a:srgbClr val="FFFFFF"/>
          </a:solidFill>
          <a:ln/>
        </p:spPr>
      </p:sp>
      <p:sp>
        <p:nvSpPr>
          <p:cNvPr id="11162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tLang="ar-SA" smtClean="0"/>
              <a:t>Figure 8.2 of the text by J. Hanke; D. Wichern; A. Reitsch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fld id="{2086690F-B6C0-4420-B8FD-2265CD184D1A}" type="slidenum">
              <a:rPr lang="en-US" altLang="ar-SA" smtClean="0">
                <a:latin typeface="Tahoma" pitchFamily="34" charset="0"/>
              </a:rPr>
              <a:pPr/>
              <a:t>88</a:t>
            </a:fld>
            <a:endParaRPr lang="en-US" altLang="ar-SA" smtClean="0">
              <a:latin typeface="Tahoma" pitchFamily="34" charset="0"/>
            </a:endParaRPr>
          </a:p>
        </p:txBody>
      </p:sp>
      <p:sp>
        <p:nvSpPr>
          <p:cNvPr id="112643" name="Rectangle 2"/>
          <p:cNvSpPr>
            <a:spLocks noGrp="1" noRot="1" noChangeAspect="1" noChangeArrowheads="1" noTextEdit="1"/>
          </p:cNvSpPr>
          <p:nvPr>
            <p:ph type="sldImg"/>
          </p:nvPr>
        </p:nvSpPr>
        <p:spPr>
          <a:solidFill>
            <a:srgbClr val="FFFFFF"/>
          </a:solidFill>
          <a:ln/>
        </p:spPr>
      </p:sp>
      <p:sp>
        <p:nvSpPr>
          <p:cNvPr id="112644" name="Rectangle 3"/>
          <p:cNvSpPr>
            <a:spLocks noGrp="1" noChangeArrowheads="1"/>
          </p:cNvSpPr>
          <p:nvPr>
            <p:ph type="body" idx="1"/>
          </p:nvPr>
        </p:nvSpPr>
        <p:spPr>
          <a:solidFill>
            <a:srgbClr val="FFFFFF"/>
          </a:solidFill>
          <a:ln>
            <a:solidFill>
              <a:srgbClr val="000000"/>
            </a:solidFill>
          </a:ln>
        </p:spPr>
        <p:txBody>
          <a:bodyPr/>
          <a:lstStyle/>
          <a:p>
            <a:pPr marL="228600" indent="-228600" eaLnBrk="1" hangingPunct="1">
              <a:buFontTx/>
              <a:buAutoNum type="arabicPeriod"/>
            </a:pPr>
            <a:r>
              <a:rPr lang="en-US" altLang="ar-SA" smtClean="0"/>
              <a:t>Adding more variables to the model is sometimes referred to as as improving model specification. It involves finding the important predictor variable. This is not as easy task because</a:t>
            </a:r>
          </a:p>
          <a:p>
            <a:pPr marL="228600" indent="-228600" eaLnBrk="1" hangingPunct="1"/>
            <a:r>
              <a:rPr lang="en-US" altLang="ar-SA" smtClean="0"/>
              <a:t>	a)  The missing variable may not be quantifiable : One may suspect that future business investment is related 		to  the attitude of the potential investors. However it is difficult to quantify the variable attitude.</a:t>
            </a:r>
          </a:p>
          <a:p>
            <a:pPr marL="228600" indent="-228600" eaLnBrk="1" hangingPunct="1"/>
            <a:r>
              <a:rPr lang="en-US" altLang="ar-SA" smtClean="0"/>
              <a:t>	b)	The data may not be available.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EB2A476C-3004-4509-BD0B-CBDCA2B4B13C}"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04151E5B-86F6-47BF-9582-C11C5843BB0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F043F6F6-9B46-495E-B6D2-CFAEFEA1ABCA}"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Dr. mohammed Alahmed</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64E002F-6FE9-416F-B008-65B9C58F1044}" type="slidenum">
              <a:rPr lang="en-US"/>
              <a:pPr>
                <a:defRPr/>
              </a:pPr>
              <a:t>‹#›</a:t>
            </a:fld>
            <a:endParaRPr lang="en-US"/>
          </a:p>
        </p:txBody>
      </p:sp>
    </p:spTree>
    <p:extLst>
      <p:ext uri="{BB962C8B-B14F-4D97-AF65-F5344CB8AC3E}">
        <p14:creationId xmlns:p14="http://schemas.microsoft.com/office/powerpoint/2010/main" val="116935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3400A1D1-9333-4496-8CBA-EB9904B3114D}"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Dr. mohammed Alahmed</a:t>
            </a:r>
            <a:endParaRPr lang="en-US"/>
          </a:p>
        </p:txBody>
      </p:sp>
      <p:sp>
        <p:nvSpPr>
          <p:cNvPr id="6" name="Slide Number Placeholder 5"/>
          <p:cNvSpPr>
            <a:spLocks noGrp="1"/>
          </p:cNvSpPr>
          <p:nvPr>
            <p:ph type="sldNum" sz="quarter" idx="12"/>
          </p:nvPr>
        </p:nvSpPr>
        <p:spPr/>
        <p:txBody>
          <a:bodyPr/>
          <a:lstStyle/>
          <a:p>
            <a:pPr>
              <a:defRPr/>
            </a:pPr>
            <a:fld id="{7BED2C42-F8AF-4C9D-A93A-34D4C2A290A5}"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Dr. mohammed Alahmed</a:t>
            </a:r>
            <a:endParaRPr lang="en-US"/>
          </a:p>
        </p:txBody>
      </p:sp>
      <p:sp>
        <p:nvSpPr>
          <p:cNvPr id="7" name="Slide Number Placeholder 6"/>
          <p:cNvSpPr>
            <a:spLocks noGrp="1"/>
          </p:cNvSpPr>
          <p:nvPr>
            <p:ph type="sldNum" sz="quarter" idx="12"/>
          </p:nvPr>
        </p:nvSpPr>
        <p:spPr/>
        <p:txBody>
          <a:bodyPr/>
          <a:lstStyle/>
          <a:p>
            <a:pPr>
              <a:defRPr/>
            </a:pPr>
            <a:fld id="{7FA3378C-0D5A-47A4-AF31-2B5517E2EEC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Dr. mohammed Alahmed</a:t>
            </a:r>
            <a:endParaRPr lang="en-US"/>
          </a:p>
        </p:txBody>
      </p:sp>
      <p:sp>
        <p:nvSpPr>
          <p:cNvPr id="9" name="Slide Number Placeholder 8"/>
          <p:cNvSpPr>
            <a:spLocks noGrp="1"/>
          </p:cNvSpPr>
          <p:nvPr>
            <p:ph type="sldNum" sz="quarter" idx="12"/>
          </p:nvPr>
        </p:nvSpPr>
        <p:spPr/>
        <p:txBody>
          <a:bodyPr/>
          <a:lstStyle/>
          <a:p>
            <a:pPr>
              <a:defRPr/>
            </a:pPr>
            <a:fld id="{25D8D691-EF6B-458C-97FC-1D5B78583A5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Dr. mohammed Alahmed</a:t>
            </a:r>
            <a:endParaRPr lang="en-US"/>
          </a:p>
        </p:txBody>
      </p:sp>
      <p:sp>
        <p:nvSpPr>
          <p:cNvPr id="5" name="Slide Number Placeholder 4"/>
          <p:cNvSpPr>
            <a:spLocks noGrp="1"/>
          </p:cNvSpPr>
          <p:nvPr>
            <p:ph type="sldNum" sz="quarter" idx="12"/>
          </p:nvPr>
        </p:nvSpPr>
        <p:spPr/>
        <p:txBody>
          <a:bodyPr/>
          <a:lstStyle/>
          <a:p>
            <a:pPr>
              <a:defRPr/>
            </a:pPr>
            <a:fld id="{E5380301-9036-44B7-850B-182B0AF8EAC8}"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Dr. mohammed Alahmed</a:t>
            </a:r>
            <a:endParaRPr lang="en-US"/>
          </a:p>
        </p:txBody>
      </p:sp>
      <p:sp>
        <p:nvSpPr>
          <p:cNvPr id="4" name="Slide Number Placeholder 3"/>
          <p:cNvSpPr>
            <a:spLocks noGrp="1"/>
          </p:cNvSpPr>
          <p:nvPr>
            <p:ph type="sldNum" sz="quarter" idx="12"/>
          </p:nvPr>
        </p:nvSpPr>
        <p:spPr/>
        <p:txBody>
          <a:bodyPr/>
          <a:lstStyle/>
          <a:p>
            <a:pPr>
              <a:defRPr/>
            </a:pPr>
            <a:fld id="{577F3338-3B07-4574-88DD-2C03E37FCFC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Dr. mohammed Alahmed</a:t>
            </a:r>
            <a:endParaRPr lang="en-US"/>
          </a:p>
        </p:txBody>
      </p:sp>
      <p:sp>
        <p:nvSpPr>
          <p:cNvPr id="7" name="Slide Number Placeholder 6"/>
          <p:cNvSpPr>
            <a:spLocks noGrp="1"/>
          </p:cNvSpPr>
          <p:nvPr>
            <p:ph type="sldNum" sz="quarter" idx="12"/>
          </p:nvPr>
        </p:nvSpPr>
        <p:spPr/>
        <p:txBody>
          <a:bodyPr/>
          <a:lstStyle/>
          <a:p>
            <a:pPr>
              <a:defRPr/>
            </a:pPr>
            <a:fld id="{47FAABC7-71FB-42AC-B756-E48C96B908BA}" type="slidenum">
              <a:rPr lang="en-US" smtClean="0"/>
              <a:pPr>
                <a:defRPr/>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D6DD94A4-06EF-426F-8CD9-F63FB08E5DBA}"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r>
              <a:rPr lang="en-US" smtClean="0"/>
              <a:t>Dr. mohammed Alahmed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C5406CBB-6883-4B70-99D2-7468FE398A59}" type="slidenum">
              <a:rPr lang="en-US" smtClean="0"/>
              <a:pPr>
                <a:defRPr/>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r>
              <a:rPr lang="en-US" smtClean="0"/>
              <a:t>Dr. mohammed Alahmed</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53.vml"/><Relationship Id="rId4" Type="http://schemas.openxmlformats.org/officeDocument/2006/relationships/image" Target="../media/image80.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1.wmf"/><Relationship Id="rId5" Type="http://schemas.openxmlformats.org/officeDocument/2006/relationships/oleObject" Target="../embeddings/oleObject10.bin"/><Relationship Id="rId4"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4.wmf"/><Relationship Id="rId5" Type="http://schemas.openxmlformats.org/officeDocument/2006/relationships/oleObject" Target="../embeddings/oleObject13.bin"/><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7.wmf"/><Relationship Id="rId5" Type="http://schemas.openxmlformats.org/officeDocument/2006/relationships/oleObject" Target="../embeddings/oleObject16.bin"/><Relationship Id="rId4" Type="http://schemas.openxmlformats.org/officeDocument/2006/relationships/image" Target="../media/image1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9.wmf"/><Relationship Id="rId4"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1.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2.emf"/></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3.wmf"/><Relationship Id="rId4" Type="http://schemas.openxmlformats.org/officeDocument/2006/relationships/oleObject" Target="../embeddings/oleObject20.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5.wmf"/><Relationship Id="rId5" Type="http://schemas.openxmlformats.org/officeDocument/2006/relationships/oleObject" Target="../embeddings/oleObject22.bin"/><Relationship Id="rId4" Type="http://schemas.openxmlformats.org/officeDocument/2006/relationships/image" Target="../media/image24.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27.wmf"/><Relationship Id="rId5" Type="http://schemas.openxmlformats.org/officeDocument/2006/relationships/oleObject" Target="../embeddings/oleObject24.bin"/><Relationship Id="rId4" Type="http://schemas.openxmlformats.org/officeDocument/2006/relationships/image" Target="../media/image26.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30.emf"/><Relationship Id="rId5" Type="http://schemas.openxmlformats.org/officeDocument/2006/relationships/oleObject" Target="../embeddings/oleObject27.bin"/><Relationship Id="rId4" Type="http://schemas.openxmlformats.org/officeDocument/2006/relationships/image" Target="../media/image29.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2.emf"/><Relationship Id="rId5" Type="http://schemas.openxmlformats.org/officeDocument/2006/relationships/oleObject" Target="../embeddings/oleObject29.bin"/><Relationship Id="rId4" Type="http://schemas.openxmlformats.org/officeDocument/2006/relationships/image" Target="../media/image31.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34.emf"/><Relationship Id="rId5" Type="http://schemas.openxmlformats.org/officeDocument/2006/relationships/oleObject" Target="../embeddings/Microsoft_Excel_97-2003_Worksheet3.xls"/><Relationship Id="rId4" Type="http://schemas.openxmlformats.org/officeDocument/2006/relationships/image" Target="../media/image33.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36.emf"/><Relationship Id="rId5" Type="http://schemas.openxmlformats.org/officeDocument/2006/relationships/oleObject" Target="../embeddings/oleObject32.bin"/><Relationship Id="rId4" Type="http://schemas.openxmlformats.org/officeDocument/2006/relationships/image" Target="../media/image35.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37.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38.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40.wmf"/><Relationship Id="rId5" Type="http://schemas.openxmlformats.org/officeDocument/2006/relationships/oleObject" Target="../embeddings/oleObject36.bin"/><Relationship Id="rId4" Type="http://schemas.openxmlformats.org/officeDocument/2006/relationships/image" Target="../media/image39.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43.wmf"/><Relationship Id="rId5" Type="http://schemas.openxmlformats.org/officeDocument/2006/relationships/oleObject" Target="../embeddings/oleObject39.bin"/><Relationship Id="rId4" Type="http://schemas.openxmlformats.org/officeDocument/2006/relationships/image" Target="../media/image42.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4.emf"/></Relationships>
</file>

<file path=ppt/slides/_rels/slide57.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40.wmf"/><Relationship Id="rId5" Type="http://schemas.openxmlformats.org/officeDocument/2006/relationships/oleObject" Target="../embeddings/oleObject42.bin"/><Relationship Id="rId10" Type="http://schemas.openxmlformats.org/officeDocument/2006/relationships/image" Target="../media/image45.wmf"/><Relationship Id="rId4" Type="http://schemas.openxmlformats.org/officeDocument/2006/relationships/image" Target="../media/image39.wmf"/><Relationship Id="rId9" Type="http://schemas.openxmlformats.org/officeDocument/2006/relationships/oleObject" Target="../embeddings/oleObject44.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46.emf"/></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notesSlide" Target="../notesSlides/notesSlide5.xml"/><Relationship Id="rId7" Type="http://schemas.openxmlformats.org/officeDocument/2006/relationships/image" Target="../media/image47.w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47.bin"/><Relationship Id="rId5" Type="http://schemas.openxmlformats.org/officeDocument/2006/relationships/image" Target="../media/image45.wmf"/><Relationship Id="rId4" Type="http://schemas.openxmlformats.org/officeDocument/2006/relationships/oleObject" Target="../embeddings/oleObject46.bin"/><Relationship Id="rId9" Type="http://schemas.openxmlformats.org/officeDocument/2006/relationships/image" Target="../media/image48.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49.e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Microsoft_Excel_97-2003_Worksheet4.xls"/><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0.e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51.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Microsoft_Excel_97-2003_Worksheet5.xls"/><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52.e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53.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Microsoft_Excel_97-2003_Worksheet6.xls"/><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54.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56.wmf"/><Relationship Id="rId5" Type="http://schemas.openxmlformats.org/officeDocument/2006/relationships/oleObject" Target="../embeddings/oleObject53.bin"/><Relationship Id="rId4" Type="http://schemas.openxmlformats.org/officeDocument/2006/relationships/image" Target="../media/image55.wmf"/></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54.bin"/><Relationship Id="rId7"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58.wmf"/><Relationship Id="rId5" Type="http://schemas.openxmlformats.org/officeDocument/2006/relationships/oleObject" Target="../embeddings/oleObject55.bin"/><Relationship Id="rId4" Type="http://schemas.openxmlformats.org/officeDocument/2006/relationships/image" Target="../media/image57.wmf"/></Relationships>
</file>

<file path=ppt/slides/_rels/slide76.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60.wmf"/><Relationship Id="rId5" Type="http://schemas.openxmlformats.org/officeDocument/2006/relationships/oleObject" Target="../embeddings/oleObject58.bin"/><Relationship Id="rId4" Type="http://schemas.openxmlformats.org/officeDocument/2006/relationships/image" Target="../media/image59.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63.wmf"/><Relationship Id="rId5" Type="http://schemas.openxmlformats.org/officeDocument/2006/relationships/oleObject" Target="../embeddings/oleObject61.bin"/><Relationship Id="rId4" Type="http://schemas.openxmlformats.org/officeDocument/2006/relationships/image" Target="../media/image62.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64.emf"/></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65.e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59.wmf"/><Relationship Id="rId5" Type="http://schemas.openxmlformats.org/officeDocument/2006/relationships/oleObject" Target="../embeddings/oleObject65.bin"/><Relationship Id="rId4" Type="http://schemas.openxmlformats.org/officeDocument/2006/relationships/image" Target="../media/image58.w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67.e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4.vml"/><Relationship Id="rId4" Type="http://schemas.openxmlformats.org/officeDocument/2006/relationships/image" Target="../media/image68.wmf"/></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90.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68.bin"/><Relationship Id="rId7"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70.wmf"/><Relationship Id="rId5" Type="http://schemas.openxmlformats.org/officeDocument/2006/relationships/oleObject" Target="../embeddings/oleObject69.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71.bin"/></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46.vml"/><Relationship Id="rId4" Type="http://schemas.openxmlformats.org/officeDocument/2006/relationships/image" Target="../media/image73.wmf"/></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image" Target="../media/image74.wmf"/></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48.vml"/><Relationship Id="rId4" Type="http://schemas.openxmlformats.org/officeDocument/2006/relationships/image" Target="../media/image75.emf"/></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49.vml"/><Relationship Id="rId4" Type="http://schemas.openxmlformats.org/officeDocument/2006/relationships/image" Target="../media/image76.wmf"/></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oleObject" Target="../embeddings/Microsoft_Excel_Chart7.xls"/><Relationship Id="rId2" Type="http://schemas.openxmlformats.org/officeDocument/2006/relationships/slideLayout" Target="../slideLayouts/slideLayout12.xml"/><Relationship Id="rId1" Type="http://schemas.openxmlformats.org/officeDocument/2006/relationships/vmlDrawing" Target="../drawings/vmlDrawing50.vml"/><Relationship Id="rId4" Type="http://schemas.openxmlformats.org/officeDocument/2006/relationships/image" Target="../media/image77.emf"/></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78.wmf"/></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79.emf"/></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0"/>
            <a:ext cx="7543800" cy="2593975"/>
          </a:xfrm>
        </p:spPr>
        <p:txBody>
          <a:bodyPr/>
          <a:lstStyle/>
          <a:p>
            <a:pPr algn="ctr"/>
            <a:r>
              <a:rPr lang="en-US" altLang="ar-SA" dirty="0">
                <a:latin typeface="Times New Roman" pitchFamily="18" charset="0"/>
              </a:rPr>
              <a:t>Multiple Regression </a:t>
            </a:r>
            <a:r>
              <a:rPr lang="en-US" altLang="ar-SA" dirty="0" smtClean="0">
                <a:latin typeface="Times New Roman" pitchFamily="18" charset="0"/>
              </a:rPr>
              <a:t>Analysis</a:t>
            </a:r>
          </a:p>
        </p:txBody>
      </p:sp>
      <p:sp>
        <p:nvSpPr>
          <p:cNvPr id="3075" name="Rectangle 3"/>
          <p:cNvSpPr>
            <a:spLocks noGrp="1" noChangeArrowheads="1"/>
          </p:cNvSpPr>
          <p:nvPr>
            <p:ph type="subTitle" idx="1"/>
          </p:nvPr>
        </p:nvSpPr>
        <p:spPr/>
        <p:txBody>
          <a:bodyPr>
            <a:normAutofit fontScale="92500" lnSpcReduction="10000"/>
          </a:bodyPr>
          <a:lstStyle/>
          <a:p>
            <a:pPr lvl="0" algn="ctr">
              <a:spcBef>
                <a:spcPts val="0"/>
              </a:spcBef>
              <a:buClrTx/>
              <a:defRPr/>
            </a:pPr>
            <a:r>
              <a:rPr lang="en-US" sz="2200" b="1" kern="0" dirty="0">
                <a:solidFill>
                  <a:srgbClr val="000000"/>
                </a:solidFill>
                <a:latin typeface="Cambria"/>
              </a:rPr>
              <a:t>Dr. Mohammed Alahmed</a:t>
            </a:r>
          </a:p>
          <a:p>
            <a:pPr lvl="0" algn="ctr">
              <a:spcBef>
                <a:spcPts val="0"/>
              </a:spcBef>
              <a:buClr>
                <a:srgbClr val="0F6FC6"/>
              </a:buClr>
            </a:pPr>
            <a:r>
              <a:rPr lang="en-US" sz="1700" b="1" kern="0" dirty="0">
                <a:solidFill>
                  <a:srgbClr val="000000"/>
                </a:solidFill>
                <a:latin typeface="Cambria"/>
              </a:rPr>
              <a:t>http://fac.ksu.edu.sa/alahmed</a:t>
            </a:r>
          </a:p>
          <a:p>
            <a:pPr lvl="0" algn="ctr">
              <a:spcBef>
                <a:spcPts val="0"/>
              </a:spcBef>
              <a:buClrTx/>
              <a:defRPr/>
            </a:pPr>
            <a:r>
              <a:rPr lang="en-US" sz="1700" b="1" kern="0" dirty="0">
                <a:solidFill>
                  <a:srgbClr val="000000"/>
                </a:solidFill>
                <a:latin typeface="Cambria"/>
              </a:rPr>
              <a:t>alahmed@ksu.edu.sa</a:t>
            </a:r>
          </a:p>
          <a:p>
            <a:pPr lvl="0" algn="ctr">
              <a:spcBef>
                <a:spcPts val="0"/>
              </a:spcBef>
              <a:buClrTx/>
              <a:defRPr/>
            </a:pPr>
            <a:r>
              <a:rPr lang="en-US" sz="1700" b="1" kern="0" dirty="0">
                <a:solidFill>
                  <a:srgbClr val="000000"/>
                </a:solidFill>
                <a:latin typeface="Cambria"/>
              </a:rPr>
              <a:t>(011) 4674108</a:t>
            </a:r>
          </a:p>
          <a:p>
            <a:pPr eaLnBrk="1" hangingPunct="1"/>
            <a:endParaRPr lang="en-US" altLang="ar-SA"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EB2A476C-3004-4509-BD0B-CBDCA2B4B13C}"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ar-SA" sz="3600" dirty="0">
                <a:cs typeface="Times New Roman" pitchFamily="18" charset="0"/>
              </a:rPr>
              <a:t>Estimating the parameters of the model</a:t>
            </a:r>
          </a:p>
        </p:txBody>
      </p:sp>
      <p:sp>
        <p:nvSpPr>
          <p:cNvPr id="12291" name="Content Placeholder 2"/>
          <p:cNvSpPr>
            <a:spLocks noGrp="1"/>
          </p:cNvSpPr>
          <p:nvPr>
            <p:ph idx="1"/>
          </p:nvPr>
        </p:nvSpPr>
        <p:spPr/>
        <p:txBody>
          <a:bodyPr>
            <a:normAutofit/>
          </a:bodyPr>
          <a:lstStyle/>
          <a:p>
            <a:pPr eaLnBrk="1" hangingPunct="1"/>
            <a:r>
              <a:rPr lang="en-US" altLang="ar-SA" sz="2800" dirty="0" smtClean="0">
                <a:latin typeface="Times New Roman" pitchFamily="18" charset="0"/>
                <a:cs typeface="Times New Roman" pitchFamily="18" charset="0"/>
              </a:rPr>
              <a:t>In the model </a:t>
            </a:r>
            <a:r>
              <a:rPr lang="en-US" altLang="ar-SA" sz="2800" dirty="0" smtClean="0">
                <a:latin typeface="Times New Roman" pitchFamily="18" charset="0"/>
                <a:cs typeface="Times New Roman" pitchFamily="18" charset="0"/>
                <a:sym typeface="Symbol" pitchFamily="18" charset="2"/>
              </a:rPr>
              <a:t></a:t>
            </a:r>
            <a:r>
              <a:rPr lang="en-US" altLang="ar-SA" sz="2800" baseline="30000" dirty="0" smtClean="0">
                <a:latin typeface="Times New Roman" pitchFamily="18" charset="0"/>
                <a:cs typeface="Times New Roman" pitchFamily="18" charset="0"/>
                <a:sym typeface="Symbol" pitchFamily="18" charset="2"/>
              </a:rPr>
              <a:t>2</a:t>
            </a:r>
            <a:r>
              <a:rPr lang="en-US" altLang="ar-SA" sz="2800" dirty="0" smtClean="0">
                <a:latin typeface="Times New Roman" pitchFamily="18" charset="0"/>
                <a:cs typeface="Times New Roman" pitchFamily="18" charset="0"/>
                <a:sym typeface="Symbol" pitchFamily="18" charset="2"/>
              </a:rPr>
              <a:t> and  measure the variability of the responses about the population regression equation.</a:t>
            </a:r>
          </a:p>
          <a:p>
            <a:pPr eaLnBrk="1" hangingPunct="1"/>
            <a:r>
              <a:rPr lang="en-US" altLang="ar-SA" sz="2800" dirty="0" smtClean="0">
                <a:latin typeface="Times New Roman" pitchFamily="18" charset="0"/>
                <a:cs typeface="Times New Roman" pitchFamily="18" charset="0"/>
                <a:sym typeface="Symbol" pitchFamily="18" charset="2"/>
              </a:rPr>
              <a:t>It is natural to estimate </a:t>
            </a:r>
            <a:r>
              <a:rPr lang="en-US" altLang="ar-SA" sz="2800" baseline="30000" dirty="0" smtClean="0">
                <a:latin typeface="Times New Roman" pitchFamily="18" charset="0"/>
                <a:cs typeface="Times New Roman" pitchFamily="18" charset="0"/>
                <a:sym typeface="Symbol" pitchFamily="18" charset="2"/>
              </a:rPr>
              <a:t>2</a:t>
            </a:r>
            <a:r>
              <a:rPr lang="en-US" altLang="ar-SA" sz="2800" dirty="0" smtClean="0">
                <a:latin typeface="Times New Roman" pitchFamily="18" charset="0"/>
                <a:cs typeface="Times New Roman" pitchFamily="18" charset="0"/>
                <a:sym typeface="Symbol" pitchFamily="18" charset="2"/>
              </a:rPr>
              <a:t> by s</a:t>
            </a:r>
            <a:r>
              <a:rPr lang="en-US" altLang="ar-SA" sz="2800" baseline="30000" dirty="0" smtClean="0">
                <a:latin typeface="Times New Roman" pitchFamily="18" charset="0"/>
                <a:cs typeface="Times New Roman" pitchFamily="18" charset="0"/>
                <a:sym typeface="Symbol" pitchFamily="18" charset="2"/>
              </a:rPr>
              <a:t>2</a:t>
            </a:r>
            <a:r>
              <a:rPr lang="en-US" altLang="ar-SA" sz="2800" dirty="0" smtClean="0">
                <a:latin typeface="Times New Roman" pitchFamily="18" charset="0"/>
                <a:cs typeface="Times New Roman" pitchFamily="18" charset="0"/>
                <a:sym typeface="Symbol" pitchFamily="18" charset="2"/>
              </a:rPr>
              <a:t> and  by s. </a:t>
            </a:r>
            <a:endParaRPr lang="en-US" altLang="ar-SA" sz="2800" dirty="0" smtClean="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10</a:t>
            </a:fld>
            <a:endParaRPr lang="en-US"/>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57200" y="274638"/>
            <a:ext cx="7620000" cy="715962"/>
          </a:xfrm>
        </p:spPr>
        <p:txBody>
          <a:bodyPr/>
          <a:lstStyle/>
          <a:p>
            <a:pPr eaLnBrk="1" hangingPunct="1"/>
            <a:r>
              <a:rPr lang="en-US" altLang="ar-SA" sz="3600" dirty="0" smtClean="0">
                <a:latin typeface="Times New Roman" pitchFamily="18" charset="0"/>
              </a:rPr>
              <a:t>Example: Private Housing Start</a:t>
            </a:r>
          </a:p>
        </p:txBody>
      </p:sp>
      <p:graphicFrame>
        <p:nvGraphicFramePr>
          <p:cNvPr id="104451" name="Object 3"/>
          <p:cNvGraphicFramePr>
            <a:graphicFrameLocks noGrp="1" noChangeAspect="1"/>
          </p:cNvGraphicFramePr>
          <p:nvPr>
            <p:ph idx="1"/>
            <p:extLst>
              <p:ext uri="{D42A27DB-BD31-4B8C-83A1-F6EECF244321}">
                <p14:modId xmlns:p14="http://schemas.microsoft.com/office/powerpoint/2010/main" val="2125402099"/>
              </p:ext>
            </p:extLst>
          </p:nvPr>
        </p:nvGraphicFramePr>
        <p:xfrm>
          <a:off x="609600" y="1295400"/>
          <a:ext cx="6553200" cy="5043764"/>
        </p:xfrm>
        <a:graphic>
          <a:graphicData uri="http://schemas.openxmlformats.org/presentationml/2006/ole">
            <mc:AlternateContent xmlns:mc="http://schemas.openxmlformats.org/markup-compatibility/2006">
              <mc:Choice xmlns:v="urn:schemas-microsoft-com:vml" Requires="v">
                <p:oleObj spid="_x0000_s104465" name="Worksheet" r:id="rId3" imgW="5782056" imgH="6486843" progId="Excel.Sheet.8">
                  <p:embed/>
                </p:oleObj>
              </mc:Choice>
              <mc:Fallback>
                <p:oleObj name="Worksheet" r:id="rId3" imgW="5782056" imgH="6486843"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6553200" cy="5043764"/>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100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ar-SA" sz="4000" dirty="0">
                <a:cs typeface="Times New Roman" pitchFamily="18" charset="0"/>
              </a:rPr>
              <a:t>Analysis of Variance Table</a:t>
            </a:r>
          </a:p>
        </p:txBody>
      </p:sp>
      <p:sp>
        <p:nvSpPr>
          <p:cNvPr id="13315" name="Rectangle 3"/>
          <p:cNvSpPr>
            <a:spLocks noGrp="1" noChangeArrowheads="1"/>
          </p:cNvSpPr>
          <p:nvPr>
            <p:ph idx="1"/>
          </p:nvPr>
        </p:nvSpPr>
        <p:spPr/>
        <p:txBody>
          <a:bodyPr/>
          <a:lstStyle/>
          <a:p>
            <a:pPr eaLnBrk="1" hangingPunct="1"/>
            <a:r>
              <a:rPr lang="en-US" altLang="ar-SA" sz="2800" dirty="0" smtClean="0">
                <a:latin typeface="Times New Roman" pitchFamily="18" charset="0"/>
              </a:rPr>
              <a:t>The basic idea of the regression ANOVA table are the same in simple and multiple regression.</a:t>
            </a:r>
          </a:p>
          <a:p>
            <a:pPr eaLnBrk="1" hangingPunct="1"/>
            <a:r>
              <a:rPr lang="en-US" altLang="ar-SA" sz="2800" dirty="0" smtClean="0">
                <a:latin typeface="Times New Roman" pitchFamily="18" charset="0"/>
              </a:rPr>
              <a:t>The sum of squares decomposition and the associated degrees of freedom are:</a:t>
            </a:r>
          </a:p>
          <a:p>
            <a:pPr eaLnBrk="1" hangingPunct="1">
              <a:buFont typeface="Wingdings" pitchFamily="2" charset="2"/>
              <a:buNone/>
            </a:pPr>
            <a:endParaRPr lang="en-US" altLang="ar-SA" dirty="0" smtClean="0">
              <a:latin typeface="Times New Roman" pitchFamily="18" charset="0"/>
            </a:endParaRPr>
          </a:p>
          <a:p>
            <a:pPr eaLnBrk="1" hangingPunct="1">
              <a:buFont typeface="Wingdings" pitchFamily="2" charset="2"/>
              <a:buNone/>
            </a:pPr>
            <a:endParaRPr lang="en-US" altLang="ar-SA" dirty="0" smtClean="0">
              <a:latin typeface="Times New Roman" pitchFamily="18" charset="0"/>
            </a:endParaRPr>
          </a:p>
          <a:p>
            <a:pPr eaLnBrk="1" hangingPunct="1">
              <a:buFont typeface="Wingdings" pitchFamily="2" charset="2"/>
              <a:buNone/>
            </a:pPr>
            <a:endParaRPr lang="en-US" altLang="ar-SA" dirty="0">
              <a:latin typeface="Times New Roman" pitchFamily="18" charset="0"/>
            </a:endParaRPr>
          </a:p>
          <a:p>
            <a:pPr eaLnBrk="1" hangingPunct="1">
              <a:buFont typeface="Wingdings" pitchFamily="2" charset="2"/>
              <a:buNone/>
            </a:pPr>
            <a:endParaRPr lang="en-US" altLang="ar-SA" dirty="0" smtClean="0">
              <a:latin typeface="Times New Roman" pitchFamily="18" charset="0"/>
            </a:endParaRPr>
          </a:p>
          <a:p>
            <a:pPr eaLnBrk="1" hangingPunct="1">
              <a:buFont typeface="Wingdings" pitchFamily="2" charset="2"/>
              <a:buNone/>
            </a:pPr>
            <a:endParaRPr lang="en-US" altLang="ar-SA" dirty="0" smtClean="0">
              <a:latin typeface="Times New Roman" pitchFamily="18" charset="0"/>
            </a:endParaRPr>
          </a:p>
          <a:p>
            <a:pPr eaLnBrk="1" hangingPunct="1"/>
            <a:r>
              <a:rPr lang="en-US" altLang="ar-SA" i="1" dirty="0" err="1" smtClean="0">
                <a:latin typeface="Times New Roman" pitchFamily="18" charset="0"/>
              </a:rPr>
              <a:t>df</a:t>
            </a:r>
            <a:r>
              <a:rPr lang="en-US" altLang="ar-SA" dirty="0" smtClean="0">
                <a:latin typeface="Times New Roman" pitchFamily="18" charset="0"/>
              </a:rPr>
              <a:t>:</a:t>
            </a:r>
          </a:p>
          <a:p>
            <a:pPr eaLnBrk="1" hangingPunct="1">
              <a:buFont typeface="Wingdings" pitchFamily="2" charset="2"/>
              <a:buNone/>
            </a:pPr>
            <a:endParaRPr lang="en-US" altLang="ar-SA" dirty="0" smtClean="0">
              <a:latin typeface="Times New Roman" pitchFamily="18" charset="0"/>
            </a:endParaRPr>
          </a:p>
          <a:p>
            <a:pPr eaLnBrk="1" hangingPunct="1">
              <a:buFont typeface="Wingdings" pitchFamily="2" charset="2"/>
              <a:buNone/>
            </a:pPr>
            <a:endParaRPr lang="en-US" altLang="ar-SA" dirty="0" smtClean="0">
              <a:latin typeface="Times New Roman" pitchFamily="18" charset="0"/>
            </a:endParaRPr>
          </a:p>
        </p:txBody>
      </p:sp>
      <p:graphicFrame>
        <p:nvGraphicFramePr>
          <p:cNvPr id="13316" name="Object 4"/>
          <p:cNvGraphicFramePr>
            <a:graphicFrameLocks noChangeAspect="1"/>
          </p:cNvGraphicFramePr>
          <p:nvPr>
            <p:extLst>
              <p:ext uri="{D42A27DB-BD31-4B8C-83A1-F6EECF244321}">
                <p14:modId xmlns:p14="http://schemas.microsoft.com/office/powerpoint/2010/main" val="858392792"/>
              </p:ext>
            </p:extLst>
          </p:nvPr>
        </p:nvGraphicFramePr>
        <p:xfrm>
          <a:off x="1248046" y="3657600"/>
          <a:ext cx="6020870" cy="1143000"/>
        </p:xfrm>
        <a:graphic>
          <a:graphicData uri="http://schemas.openxmlformats.org/presentationml/2006/ole">
            <mc:AlternateContent xmlns:mc="http://schemas.openxmlformats.org/markup-compatibility/2006">
              <mc:Choice xmlns:v="urn:schemas-microsoft-com:vml" Requires="v">
                <p:oleObj spid="_x0000_s13344" name="Equation" r:id="rId3" imgW="2463800" imgH="482600" progId="Equation.3">
                  <p:embed/>
                </p:oleObj>
              </mc:Choice>
              <mc:Fallback>
                <p:oleObj name="Equation" r:id="rId3" imgW="2463800" imgH="482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046" y="3657600"/>
                        <a:ext cx="6020870" cy="1143000"/>
                      </a:xfrm>
                      <a:prstGeom prst="rect">
                        <a:avLst/>
                      </a:prstGeom>
                      <a:noFill/>
                      <a:ln>
                        <a:noFill/>
                      </a:ln>
                      <a:effectLst/>
                    </p:spPr>
                  </p:pic>
                </p:oleObj>
              </mc:Fallback>
            </mc:AlternateContent>
          </a:graphicData>
        </a:graphic>
      </p:graphicFrame>
      <p:graphicFrame>
        <p:nvGraphicFramePr>
          <p:cNvPr id="13317" name="Object 5"/>
          <p:cNvGraphicFramePr>
            <a:graphicFrameLocks noChangeAspect="1"/>
          </p:cNvGraphicFramePr>
          <p:nvPr>
            <p:extLst>
              <p:ext uri="{D42A27DB-BD31-4B8C-83A1-F6EECF244321}">
                <p14:modId xmlns:p14="http://schemas.microsoft.com/office/powerpoint/2010/main" val="2133304709"/>
              </p:ext>
            </p:extLst>
          </p:nvPr>
        </p:nvGraphicFramePr>
        <p:xfrm>
          <a:off x="2057400" y="5562600"/>
          <a:ext cx="2357575" cy="381000"/>
        </p:xfrm>
        <a:graphic>
          <a:graphicData uri="http://schemas.openxmlformats.org/presentationml/2006/ole">
            <mc:AlternateContent xmlns:mc="http://schemas.openxmlformats.org/markup-compatibility/2006">
              <mc:Choice xmlns:v="urn:schemas-microsoft-com:vml" Requires="v">
                <p:oleObj spid="_x0000_s13345" name="Equation" r:id="rId5" imgW="1256755" imgH="203112" progId="Equation.3">
                  <p:embed/>
                </p:oleObj>
              </mc:Choice>
              <mc:Fallback>
                <p:oleObj name="Equation" r:id="rId5" imgW="1256755"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5562600"/>
                        <a:ext cx="2357575" cy="3810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ar-SA" sz="4000" dirty="0">
                <a:cs typeface="Times New Roman" pitchFamily="18" charset="0"/>
              </a:rPr>
              <a:t>Analysis of Variance Table</a:t>
            </a:r>
          </a:p>
        </p:txBody>
      </p:sp>
      <p:sp>
        <p:nvSpPr>
          <p:cNvPr id="14339" name="Rectangle 3"/>
          <p:cNvSpPr>
            <a:spLocks noGrp="1" noChangeArrowheads="1"/>
          </p:cNvSpPr>
          <p:nvPr>
            <p:ph idx="1"/>
          </p:nvPr>
        </p:nvSpPr>
        <p:spPr/>
        <p:txBody>
          <a:bodyPr/>
          <a:lstStyle/>
          <a:p>
            <a:pPr eaLnBrk="1" hangingPunct="1">
              <a:buFont typeface="Wingdings" pitchFamily="2" charset="2"/>
              <a:buNone/>
            </a:pPr>
            <a:endParaRPr lang="en-US" altLang="ar-SA" smtClean="0"/>
          </a:p>
          <a:p>
            <a:pPr eaLnBrk="1" hangingPunct="1">
              <a:buFont typeface="Wingdings" pitchFamily="2" charset="2"/>
              <a:buNone/>
            </a:pPr>
            <a:endParaRPr lang="en-US" altLang="ar-SA" smtClean="0"/>
          </a:p>
        </p:txBody>
      </p:sp>
      <p:graphicFrame>
        <p:nvGraphicFramePr>
          <p:cNvPr id="17412" name="Group 4"/>
          <p:cNvGraphicFramePr>
            <a:graphicFrameLocks noGrp="1"/>
          </p:cNvGraphicFramePr>
          <p:nvPr>
            <p:extLst>
              <p:ext uri="{D42A27DB-BD31-4B8C-83A1-F6EECF244321}">
                <p14:modId xmlns:p14="http://schemas.microsoft.com/office/powerpoint/2010/main" val="1352964501"/>
              </p:ext>
            </p:extLst>
          </p:nvPr>
        </p:nvGraphicFramePr>
        <p:xfrm>
          <a:off x="381000" y="1828800"/>
          <a:ext cx="7724100" cy="4025391"/>
        </p:xfrm>
        <a:graphic>
          <a:graphicData uri="http://schemas.openxmlformats.org/drawingml/2006/table">
            <a:tbl>
              <a:tblPr/>
              <a:tblGrid>
                <a:gridCol w="1613218"/>
                <a:gridCol w="1309563"/>
                <a:gridCol w="1311359"/>
                <a:gridCol w="1875155"/>
                <a:gridCol w="1614805"/>
              </a:tblGrid>
              <a:tr h="112268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Source</a:t>
                      </a:r>
                    </a:p>
                  </a:txBody>
                  <a:tcPr anchor="ctr" anchorCtr="1"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Sum of Squares</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SS</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err="1" smtClean="0">
                          <a:ln>
                            <a:noFill/>
                          </a:ln>
                          <a:solidFill>
                            <a:schemeClr val="tx1"/>
                          </a:solidFill>
                          <a:effectLst/>
                          <a:latin typeface="Times New Roman" pitchFamily="18" charset="0"/>
                        </a:rPr>
                        <a:t>df</a:t>
                      </a:r>
                      <a:endParaRPr kumimoji="0" lang="en-US" sz="2400" b="0" i="0" u="none" strike="noStrike" cap="none" normalizeH="0" baseline="0" dirty="0" smtClean="0">
                        <a:ln>
                          <a:noFill/>
                        </a:ln>
                        <a:solidFill>
                          <a:schemeClr val="tx1"/>
                        </a:solidFill>
                        <a:effectLst/>
                        <a:latin typeface="Times New Roman" pitchFamily="18" charset="0"/>
                      </a:endParaRP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Mean Square</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MS</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F-test</a:t>
                      </a:r>
                    </a:p>
                  </a:txBody>
                  <a:tcPr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2117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Regression</a:t>
                      </a:r>
                    </a:p>
                  </a:txBody>
                  <a:tcPr anchor="ctr" anchorCtr="1"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SSR</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1" u="none" strike="noStrike" cap="none" normalizeH="0" baseline="0" dirty="0" smtClean="0">
                          <a:ln>
                            <a:noFill/>
                          </a:ln>
                          <a:solidFill>
                            <a:schemeClr val="tx1"/>
                          </a:solidFill>
                          <a:effectLst/>
                          <a:latin typeface="Times New Roman" pitchFamily="18" charset="0"/>
                        </a:rPr>
                        <a:t>k</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MSR=</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SSR/</a:t>
                      </a:r>
                      <a:r>
                        <a:rPr kumimoji="0" lang="en-US" sz="2400" b="0" i="1" u="none" strike="noStrike" cap="none" normalizeH="0" baseline="0" dirty="0" smtClean="0">
                          <a:ln>
                            <a:noFill/>
                          </a:ln>
                          <a:solidFill>
                            <a:schemeClr val="tx1"/>
                          </a:solidFill>
                          <a:effectLst/>
                          <a:latin typeface="Times New Roman" pitchFamily="18" charset="0"/>
                        </a:rPr>
                        <a:t>k</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MSR/MSE</a:t>
                      </a:r>
                    </a:p>
                  </a:txBody>
                  <a:tcPr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2117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Error</a:t>
                      </a:r>
                    </a:p>
                  </a:txBody>
                  <a:tcPr anchor="ctr" anchorCtr="1"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SSE</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1" u="none" strike="noStrike" cap="none" normalizeH="0" baseline="0" dirty="0" smtClean="0">
                          <a:ln>
                            <a:noFill/>
                          </a:ln>
                          <a:solidFill>
                            <a:schemeClr val="tx1"/>
                          </a:solidFill>
                          <a:effectLst/>
                          <a:latin typeface="Times New Roman" pitchFamily="18" charset="0"/>
                        </a:rPr>
                        <a:t>n-k-1</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MSE=</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SSE/</a:t>
                      </a:r>
                      <a:r>
                        <a:rPr kumimoji="0" lang="en-US" sz="2400" b="0" i="1" u="none" strike="noStrike" cap="none" normalizeH="0" baseline="0" dirty="0" smtClean="0">
                          <a:ln>
                            <a:noFill/>
                          </a:ln>
                          <a:solidFill>
                            <a:schemeClr val="tx1"/>
                          </a:solidFill>
                          <a:effectLst/>
                          <a:latin typeface="Times New Roman" pitchFamily="18" charset="0"/>
                        </a:rPr>
                        <a:t>n-k-1</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2117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Total</a:t>
                      </a:r>
                    </a:p>
                  </a:txBody>
                  <a:tcPr anchor="ctr" anchorCtr="1"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0" u="none" strike="noStrike" cap="none" normalizeH="0" baseline="0" smtClean="0">
                          <a:ln>
                            <a:noFill/>
                          </a:ln>
                          <a:solidFill>
                            <a:schemeClr val="tx1"/>
                          </a:solidFill>
                          <a:effectLst/>
                          <a:latin typeface="Times New Roman" pitchFamily="18" charset="0"/>
                        </a:rPr>
                        <a:t>SST</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400" b="0" i="1" u="none" strike="noStrike" cap="none" normalizeH="0" baseline="0" dirty="0" smtClean="0">
                          <a:ln>
                            <a:noFill/>
                          </a:ln>
                          <a:solidFill>
                            <a:schemeClr val="tx1"/>
                          </a:solidFill>
                          <a:effectLst/>
                          <a:latin typeface="Times New Roman" pitchFamily="18" charset="0"/>
                        </a:rPr>
                        <a:t>n-1</a:t>
                      </a: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anchor="ctr" anchorCtr="1"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anchor="ctr" anchorCtr="1"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ar-SA" sz="4000" dirty="0">
                <a:cs typeface="Times New Roman" pitchFamily="18" charset="0"/>
              </a:rPr>
              <a:t>F-test for the overall fit of the model</a:t>
            </a:r>
          </a:p>
        </p:txBody>
      </p:sp>
      <p:sp>
        <p:nvSpPr>
          <p:cNvPr id="15363" name="Rectangle 3"/>
          <p:cNvSpPr>
            <a:spLocks noGrp="1" noChangeArrowheads="1"/>
          </p:cNvSpPr>
          <p:nvPr>
            <p:ph idx="1"/>
          </p:nvPr>
        </p:nvSpPr>
        <p:spPr/>
        <p:txBody>
          <a:bodyPr>
            <a:normAutofit fontScale="92500" lnSpcReduction="10000"/>
          </a:bodyPr>
          <a:lstStyle/>
          <a:p>
            <a:pPr eaLnBrk="1" hangingPunct="1">
              <a:lnSpc>
                <a:spcPct val="90000"/>
              </a:lnSpc>
            </a:pPr>
            <a:r>
              <a:rPr lang="en-US" altLang="ar-SA" sz="2800" dirty="0" smtClean="0">
                <a:latin typeface="Times New Roman" pitchFamily="18" charset="0"/>
              </a:rPr>
              <a:t>To test the statistical significance of the regression relation between the response variable y and the set of  variables x</a:t>
            </a:r>
            <a:r>
              <a:rPr lang="en-US" altLang="ar-SA" sz="2800" baseline="-25000" dirty="0" smtClean="0">
                <a:latin typeface="Times New Roman" pitchFamily="18" charset="0"/>
              </a:rPr>
              <a:t>1</a:t>
            </a:r>
            <a:r>
              <a:rPr lang="en-US" altLang="ar-SA" sz="2800" dirty="0" smtClean="0">
                <a:latin typeface="Times New Roman" pitchFamily="18" charset="0"/>
              </a:rPr>
              <a:t>,…, </a:t>
            </a:r>
            <a:r>
              <a:rPr lang="en-US" altLang="ar-SA" sz="2800" dirty="0" err="1" smtClean="0">
                <a:latin typeface="Times New Roman" pitchFamily="18" charset="0"/>
              </a:rPr>
              <a:t>x</a:t>
            </a:r>
            <a:r>
              <a:rPr lang="en-US" altLang="ar-SA" sz="2800" baseline="-25000" dirty="0" err="1" smtClean="0">
                <a:latin typeface="Times New Roman" pitchFamily="18" charset="0"/>
              </a:rPr>
              <a:t>k</a:t>
            </a:r>
            <a:r>
              <a:rPr lang="en-US" altLang="ar-SA" sz="2800" dirty="0" smtClean="0">
                <a:latin typeface="Times New Roman" pitchFamily="18" charset="0"/>
              </a:rPr>
              <a:t>, i.e. to choose between the alternatives:</a:t>
            </a:r>
          </a:p>
          <a:p>
            <a:pPr eaLnBrk="1" hangingPunct="1">
              <a:lnSpc>
                <a:spcPct val="90000"/>
              </a:lnSpc>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endParaRPr lang="en-US" altLang="ar-SA" sz="2800" dirty="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We use the test statistic:</a:t>
            </a: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15364" name="Object 4"/>
          <p:cNvGraphicFramePr>
            <a:graphicFrameLocks noChangeAspect="1"/>
          </p:cNvGraphicFramePr>
          <p:nvPr>
            <p:extLst>
              <p:ext uri="{D42A27DB-BD31-4B8C-83A1-F6EECF244321}">
                <p14:modId xmlns:p14="http://schemas.microsoft.com/office/powerpoint/2010/main" val="150612646"/>
              </p:ext>
            </p:extLst>
          </p:nvPr>
        </p:nvGraphicFramePr>
        <p:xfrm>
          <a:off x="1364549" y="3124200"/>
          <a:ext cx="5264851" cy="1120775"/>
        </p:xfrm>
        <a:graphic>
          <a:graphicData uri="http://schemas.openxmlformats.org/presentationml/2006/ole">
            <mc:AlternateContent xmlns:mc="http://schemas.openxmlformats.org/markup-compatibility/2006">
              <mc:Choice xmlns:v="urn:schemas-microsoft-com:vml" Requires="v">
                <p:oleObj spid="_x0000_s15392" name="Equation" r:id="rId3" imgW="2146300" imgH="457200" progId="Equation.3">
                  <p:embed/>
                </p:oleObj>
              </mc:Choice>
              <mc:Fallback>
                <p:oleObj name="Equation" r:id="rId3" imgW="21463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4549" y="3124200"/>
                        <a:ext cx="5264851" cy="1120775"/>
                      </a:xfrm>
                      <a:prstGeom prst="rect">
                        <a:avLst/>
                      </a:prstGeom>
                      <a:noFill/>
                      <a:ln>
                        <a:noFill/>
                      </a:ln>
                      <a:effectLst/>
                    </p:spPr>
                  </p:pic>
                </p:oleObj>
              </mc:Fallback>
            </mc:AlternateContent>
          </a:graphicData>
        </a:graphic>
      </p:graphicFrame>
      <p:graphicFrame>
        <p:nvGraphicFramePr>
          <p:cNvPr id="15365" name="Object 5"/>
          <p:cNvGraphicFramePr>
            <a:graphicFrameLocks noChangeAspect="1"/>
          </p:cNvGraphicFramePr>
          <p:nvPr>
            <p:extLst>
              <p:ext uri="{D42A27DB-BD31-4B8C-83A1-F6EECF244321}">
                <p14:modId xmlns:p14="http://schemas.microsoft.com/office/powerpoint/2010/main" val="773703294"/>
              </p:ext>
            </p:extLst>
          </p:nvPr>
        </p:nvGraphicFramePr>
        <p:xfrm>
          <a:off x="3886200" y="4876800"/>
          <a:ext cx="1600200" cy="973806"/>
        </p:xfrm>
        <a:graphic>
          <a:graphicData uri="http://schemas.openxmlformats.org/presentationml/2006/ole">
            <mc:AlternateContent xmlns:mc="http://schemas.openxmlformats.org/markup-compatibility/2006">
              <mc:Choice xmlns:v="urn:schemas-microsoft-com:vml" Requires="v">
                <p:oleObj spid="_x0000_s15393" name="Equation" r:id="rId5" imgW="647419" imgH="393529" progId="Equation.3">
                  <p:embed/>
                </p:oleObj>
              </mc:Choice>
              <mc:Fallback>
                <p:oleObj name="Equation" r:id="rId5" imgW="647419" imgH="393529"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4876800"/>
                        <a:ext cx="1600200" cy="973806"/>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ar-SA" sz="4000" dirty="0">
                <a:cs typeface="Times New Roman" pitchFamily="18" charset="0"/>
              </a:rPr>
              <a:t>F-test for the overall fit of the model</a:t>
            </a:r>
          </a:p>
        </p:txBody>
      </p:sp>
      <p:sp>
        <p:nvSpPr>
          <p:cNvPr id="16387"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The decision rule at significance level </a:t>
            </a:r>
            <a:r>
              <a:rPr lang="en-US" altLang="ar-SA" sz="2800" dirty="0" smtClean="0">
                <a:latin typeface="Times New Roman" pitchFamily="18" charset="0"/>
                <a:sym typeface="Symbol" pitchFamily="18" charset="2"/>
              </a:rPr>
              <a:t> is:</a:t>
            </a:r>
          </a:p>
          <a:p>
            <a:pPr lvl="1" eaLnBrk="1" hangingPunct="1">
              <a:lnSpc>
                <a:spcPct val="90000"/>
              </a:lnSpc>
            </a:pPr>
            <a:r>
              <a:rPr lang="en-US" altLang="ar-SA" sz="2400" dirty="0" smtClean="0">
                <a:latin typeface="Times New Roman" pitchFamily="18" charset="0"/>
              </a:rPr>
              <a:t>Reject H</a:t>
            </a:r>
            <a:r>
              <a:rPr lang="en-US" altLang="ar-SA" sz="2400" baseline="-25000" dirty="0" smtClean="0">
                <a:latin typeface="Times New Roman" pitchFamily="18" charset="0"/>
              </a:rPr>
              <a:t>0</a:t>
            </a:r>
            <a:r>
              <a:rPr lang="en-US" altLang="ar-SA" sz="2400" dirty="0" smtClean="0">
                <a:latin typeface="Times New Roman" pitchFamily="18" charset="0"/>
              </a:rPr>
              <a:t> if</a:t>
            </a:r>
          </a:p>
          <a:p>
            <a:pPr lvl="1" eaLnBrk="1" hangingPunct="1">
              <a:lnSpc>
                <a:spcPct val="90000"/>
              </a:lnSpc>
            </a:pPr>
            <a:endParaRPr lang="en-US" altLang="ar-SA" sz="2400" dirty="0" smtClean="0">
              <a:latin typeface="Times New Roman" pitchFamily="18" charset="0"/>
            </a:endParaRPr>
          </a:p>
          <a:p>
            <a:pPr lvl="1" eaLnBrk="1" hangingPunct="1">
              <a:lnSpc>
                <a:spcPct val="90000"/>
              </a:lnSpc>
            </a:pPr>
            <a:r>
              <a:rPr lang="en-US" altLang="ar-SA" sz="2400" dirty="0" smtClean="0">
                <a:latin typeface="Times New Roman" pitchFamily="18" charset="0"/>
              </a:rPr>
              <a:t>Where the critical value F(</a:t>
            </a:r>
            <a:r>
              <a:rPr lang="en-US" altLang="ar-SA" sz="2400" dirty="0" smtClean="0">
                <a:latin typeface="Times New Roman" pitchFamily="18" charset="0"/>
                <a:sym typeface="Symbol" pitchFamily="18" charset="2"/>
              </a:rPr>
              <a:t>, k, n-k-1) can be found from an </a:t>
            </a:r>
            <a:r>
              <a:rPr lang="en-US" altLang="ar-SA" sz="2400" i="1" dirty="0" smtClean="0">
                <a:latin typeface="Times New Roman" pitchFamily="18" charset="0"/>
                <a:sym typeface="Symbol" pitchFamily="18" charset="2"/>
              </a:rPr>
              <a:t>F</a:t>
            </a:r>
            <a:r>
              <a:rPr lang="en-US" altLang="ar-SA" sz="2400" dirty="0" smtClean="0">
                <a:latin typeface="Times New Roman" pitchFamily="18" charset="0"/>
                <a:sym typeface="Symbol" pitchFamily="18" charset="2"/>
              </a:rPr>
              <a:t>-table.  </a:t>
            </a:r>
            <a:endParaRPr lang="en-US" altLang="ar-SA" sz="2400" dirty="0" smtClean="0">
              <a:latin typeface="Times New Roman" pitchFamily="18" charset="0"/>
            </a:endParaRPr>
          </a:p>
          <a:p>
            <a:pPr eaLnBrk="1" hangingPunct="1">
              <a:lnSpc>
                <a:spcPct val="90000"/>
              </a:lnSpc>
            </a:pPr>
            <a:r>
              <a:rPr lang="en-US" altLang="ar-SA" sz="2800" dirty="0" smtClean="0">
                <a:latin typeface="Times New Roman" pitchFamily="18" charset="0"/>
              </a:rPr>
              <a:t>The existence of a regression relation by itself does not assure that useful prediction can be made by using it.</a:t>
            </a:r>
          </a:p>
          <a:p>
            <a:pPr eaLnBrk="1" hangingPunct="1">
              <a:lnSpc>
                <a:spcPct val="90000"/>
              </a:lnSpc>
            </a:pPr>
            <a:r>
              <a:rPr lang="en-US" altLang="ar-SA" sz="2800" dirty="0" smtClean="0">
                <a:latin typeface="Times New Roman" pitchFamily="18" charset="0"/>
              </a:rPr>
              <a:t>Note that when </a:t>
            </a:r>
            <a:r>
              <a:rPr lang="en-US" altLang="ar-SA" sz="2800" i="1" dirty="0" smtClean="0">
                <a:latin typeface="Times New Roman" pitchFamily="18" charset="0"/>
              </a:rPr>
              <a:t>k=1</a:t>
            </a:r>
            <a:r>
              <a:rPr lang="en-US" altLang="ar-SA" sz="2800" dirty="0" smtClean="0">
                <a:latin typeface="Times New Roman" pitchFamily="18" charset="0"/>
              </a:rPr>
              <a:t>, this test reduces to the F-test for testing in simple linear regression whether or not </a:t>
            </a:r>
            <a:r>
              <a:rPr lang="en-US" altLang="ar-SA" sz="2800" dirty="0" smtClean="0">
                <a:latin typeface="Times New Roman" pitchFamily="18" charset="0"/>
                <a:sym typeface="Symbol" pitchFamily="18" charset="2"/>
              </a:rPr>
              <a:t></a:t>
            </a:r>
            <a:r>
              <a:rPr lang="en-US" altLang="ar-SA" sz="2800" baseline="-25000" dirty="0" smtClean="0">
                <a:latin typeface="Times New Roman" pitchFamily="18" charset="0"/>
                <a:sym typeface="Symbol" pitchFamily="18" charset="2"/>
              </a:rPr>
              <a:t>1</a:t>
            </a:r>
            <a:r>
              <a:rPr lang="en-US" altLang="ar-SA" sz="2800" dirty="0" smtClean="0">
                <a:latin typeface="Times New Roman" pitchFamily="18" charset="0"/>
                <a:sym typeface="Symbol" pitchFamily="18" charset="2"/>
              </a:rPr>
              <a:t>= 0</a:t>
            </a:r>
            <a:endParaRPr lang="en-US" altLang="ar-SA" sz="2800" dirty="0" smtClean="0">
              <a:latin typeface="Times New Roman" pitchFamily="18" charset="0"/>
            </a:endParaRPr>
          </a:p>
          <a:p>
            <a:pPr eaLnBrk="1" hangingPunct="1">
              <a:lnSpc>
                <a:spcPct val="90000"/>
              </a:lnSpc>
              <a:buFont typeface="Wingdings" pitchFamily="2" charset="2"/>
              <a:buNone/>
            </a:pPr>
            <a:endParaRPr lang="en-US" altLang="ar-SA" sz="2800" dirty="0" smtClean="0">
              <a:latin typeface="Times New Roman" pitchFamily="18" charset="0"/>
            </a:endParaRPr>
          </a:p>
        </p:txBody>
      </p:sp>
      <p:graphicFrame>
        <p:nvGraphicFramePr>
          <p:cNvPr id="16388" name="Object 1024"/>
          <p:cNvGraphicFramePr>
            <a:graphicFrameLocks noChangeAspect="1"/>
          </p:cNvGraphicFramePr>
          <p:nvPr>
            <p:extLst>
              <p:ext uri="{D42A27DB-BD31-4B8C-83A1-F6EECF244321}">
                <p14:modId xmlns:p14="http://schemas.microsoft.com/office/powerpoint/2010/main" val="2166770347"/>
              </p:ext>
            </p:extLst>
          </p:nvPr>
        </p:nvGraphicFramePr>
        <p:xfrm>
          <a:off x="2971800" y="2209800"/>
          <a:ext cx="3434576" cy="533400"/>
        </p:xfrm>
        <a:graphic>
          <a:graphicData uri="http://schemas.openxmlformats.org/presentationml/2006/ole">
            <mc:AlternateContent xmlns:mc="http://schemas.openxmlformats.org/markup-compatibility/2006">
              <mc:Choice xmlns:v="urn:schemas-microsoft-com:vml" Requires="v">
                <p:oleObj spid="_x0000_s16402" name="Equation" r:id="rId3" imgW="1307532" imgH="203112" progId="Equation.3">
                  <p:embed/>
                </p:oleObj>
              </mc:Choice>
              <mc:Fallback>
                <p:oleObj name="Equation" r:id="rId3" imgW="1307532" imgH="203112"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209800"/>
                        <a:ext cx="3434576" cy="5334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ar-SA" sz="4000" dirty="0">
                <a:cs typeface="Times New Roman" pitchFamily="18" charset="0"/>
              </a:rPr>
              <a:t>Interval estimation of </a:t>
            </a:r>
            <a:r>
              <a:rPr lang="en-US" altLang="ar-SA" dirty="0" smtClean="0">
                <a:latin typeface="Times New Roman" pitchFamily="18" charset="0"/>
                <a:sym typeface="Symbol" pitchFamily="18" charset="2"/>
              </a:rPr>
              <a:t></a:t>
            </a:r>
            <a:r>
              <a:rPr lang="en-US" altLang="ar-SA" i="1" baseline="-25000" dirty="0" err="1" smtClean="0">
                <a:latin typeface="Times New Roman" pitchFamily="18" charset="0"/>
                <a:sym typeface="Symbol" pitchFamily="18" charset="2"/>
              </a:rPr>
              <a:t>i</a:t>
            </a:r>
            <a:endParaRPr lang="en-US" altLang="ar-SA" i="1" baseline="-25000" dirty="0" smtClean="0">
              <a:latin typeface="Times New Roman" pitchFamily="18" charset="0"/>
            </a:endParaRPr>
          </a:p>
        </p:txBody>
      </p:sp>
      <p:sp>
        <p:nvSpPr>
          <p:cNvPr id="17411" name="Rectangle 3"/>
          <p:cNvSpPr>
            <a:spLocks noGrp="1" noChangeArrowheads="1"/>
          </p:cNvSpPr>
          <p:nvPr>
            <p:ph idx="1"/>
          </p:nvPr>
        </p:nvSpPr>
        <p:spPr/>
        <p:txBody>
          <a:bodyPr/>
          <a:lstStyle/>
          <a:p>
            <a:pPr eaLnBrk="1" hangingPunct="1"/>
            <a:r>
              <a:rPr lang="en-US" altLang="ar-SA" dirty="0" smtClean="0">
                <a:latin typeface="Times New Roman" pitchFamily="18" charset="0"/>
              </a:rPr>
              <a:t>For our regression model, we have:</a:t>
            </a: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r>
              <a:rPr lang="en-US" altLang="ar-SA" dirty="0" smtClean="0">
                <a:latin typeface="Times New Roman" pitchFamily="18" charset="0"/>
              </a:rPr>
              <a:t>Therefore, an interval estimate for </a:t>
            </a:r>
            <a:r>
              <a:rPr lang="en-US" altLang="ar-SA" dirty="0" smtClean="0">
                <a:latin typeface="Times New Roman" pitchFamily="18" charset="0"/>
                <a:sym typeface="Symbol" pitchFamily="18" charset="2"/>
              </a:rPr>
              <a:t></a:t>
            </a:r>
            <a:r>
              <a:rPr lang="en-US" altLang="ar-SA" baseline="-25000" dirty="0" smtClean="0">
                <a:latin typeface="Times New Roman" pitchFamily="18" charset="0"/>
                <a:sym typeface="Symbol" pitchFamily="18" charset="2"/>
              </a:rPr>
              <a:t>i</a:t>
            </a:r>
            <a:r>
              <a:rPr lang="en-US" altLang="ar-SA" dirty="0" smtClean="0">
                <a:latin typeface="Times New Roman" pitchFamily="18" charset="0"/>
                <a:sym typeface="Symbol" pitchFamily="18" charset="2"/>
              </a:rPr>
              <a:t>  with 1-  confidence coefficient is:</a:t>
            </a:r>
          </a:p>
          <a:p>
            <a:pPr eaLnBrk="1" hangingPunct="1">
              <a:buFont typeface="Wingdings" pitchFamily="2" charset="2"/>
              <a:buNone/>
            </a:pPr>
            <a:r>
              <a:rPr lang="en-US" altLang="ar-SA" dirty="0" smtClean="0">
                <a:latin typeface="Times New Roman" pitchFamily="18" charset="0"/>
                <a:sym typeface="Symbol" pitchFamily="18" charset="2"/>
              </a:rPr>
              <a:t>		</a:t>
            </a:r>
            <a:endParaRPr lang="en-US" altLang="ar-SA" dirty="0" smtClean="0">
              <a:latin typeface="Times New Roman" pitchFamily="18" charset="0"/>
            </a:endParaRPr>
          </a:p>
          <a:p>
            <a:pPr eaLnBrk="1" hangingPunct="1">
              <a:buFont typeface="Wingdings" pitchFamily="2" charset="2"/>
              <a:buNone/>
            </a:pPr>
            <a:r>
              <a:rPr lang="en-US" altLang="ar-SA" dirty="0" smtClean="0">
                <a:latin typeface="Times New Roman" pitchFamily="18" charset="0"/>
              </a:rPr>
              <a:t>	</a:t>
            </a:r>
          </a:p>
          <a:p>
            <a:pPr eaLnBrk="1" hangingPunct="1">
              <a:buFont typeface="Wingdings" pitchFamily="2" charset="2"/>
              <a:buNone/>
            </a:pPr>
            <a:r>
              <a:rPr lang="en-US" altLang="ar-SA" dirty="0">
                <a:latin typeface="Times New Roman" pitchFamily="18" charset="0"/>
              </a:rPr>
              <a:t>	</a:t>
            </a:r>
            <a:r>
              <a:rPr lang="en-US" altLang="ar-SA" dirty="0" smtClean="0">
                <a:latin typeface="Times New Roman" pitchFamily="18" charset="0"/>
              </a:rPr>
              <a:t>	Where </a:t>
            </a:r>
          </a:p>
          <a:p>
            <a:pPr eaLnBrk="1" hangingPunct="1">
              <a:buFont typeface="Wingdings" pitchFamily="2" charset="2"/>
              <a:buNone/>
            </a:pPr>
            <a:r>
              <a:rPr lang="en-US" altLang="ar-SA" dirty="0" smtClean="0">
                <a:latin typeface="Times New Roman" pitchFamily="18" charset="0"/>
              </a:rPr>
              <a:t>				</a:t>
            </a:r>
          </a:p>
        </p:txBody>
      </p:sp>
      <p:graphicFrame>
        <p:nvGraphicFramePr>
          <p:cNvPr id="17412" name="Object 4"/>
          <p:cNvGraphicFramePr>
            <a:graphicFrameLocks noChangeAspect="1"/>
          </p:cNvGraphicFramePr>
          <p:nvPr>
            <p:extLst>
              <p:ext uri="{D42A27DB-BD31-4B8C-83A1-F6EECF244321}">
                <p14:modId xmlns:p14="http://schemas.microsoft.com/office/powerpoint/2010/main" val="768987416"/>
              </p:ext>
            </p:extLst>
          </p:nvPr>
        </p:nvGraphicFramePr>
        <p:xfrm>
          <a:off x="1048181" y="1981200"/>
          <a:ext cx="6794021" cy="762000"/>
        </p:xfrm>
        <a:graphic>
          <a:graphicData uri="http://schemas.openxmlformats.org/presentationml/2006/ole">
            <mc:AlternateContent xmlns:mc="http://schemas.openxmlformats.org/markup-compatibility/2006">
              <mc:Choice xmlns:v="urn:schemas-microsoft-com:vml" Requires="v">
                <p:oleObj spid="_x0000_s17454" name="Equation" r:id="rId3" imgW="3733800" imgH="431800" progId="Equation.3">
                  <p:embed/>
                </p:oleObj>
              </mc:Choice>
              <mc:Fallback>
                <p:oleObj name="Equation" r:id="rId3" imgW="3733800" imgH="4318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8181" y="1981200"/>
                        <a:ext cx="6794021" cy="762000"/>
                      </a:xfrm>
                      <a:prstGeom prst="rect">
                        <a:avLst/>
                      </a:prstGeom>
                      <a:noFill/>
                      <a:ln>
                        <a:noFill/>
                      </a:ln>
                      <a:effectLst/>
                    </p:spPr>
                  </p:pic>
                </p:oleObj>
              </mc:Fallback>
            </mc:AlternateContent>
          </a:graphicData>
        </a:graphic>
      </p:graphicFrame>
      <p:graphicFrame>
        <p:nvGraphicFramePr>
          <p:cNvPr id="17413" name="Object 5"/>
          <p:cNvGraphicFramePr>
            <a:graphicFrameLocks noChangeAspect="1"/>
          </p:cNvGraphicFramePr>
          <p:nvPr>
            <p:extLst>
              <p:ext uri="{D42A27DB-BD31-4B8C-83A1-F6EECF244321}">
                <p14:modId xmlns:p14="http://schemas.microsoft.com/office/powerpoint/2010/main" val="1849745953"/>
              </p:ext>
            </p:extLst>
          </p:nvPr>
        </p:nvGraphicFramePr>
        <p:xfrm>
          <a:off x="2774950" y="3429000"/>
          <a:ext cx="3821113" cy="993775"/>
        </p:xfrm>
        <a:graphic>
          <a:graphicData uri="http://schemas.openxmlformats.org/presentationml/2006/ole">
            <mc:AlternateContent xmlns:mc="http://schemas.openxmlformats.org/markup-compatibility/2006">
              <mc:Choice xmlns:v="urn:schemas-microsoft-com:vml" Requires="v">
                <p:oleObj spid="_x0000_s17455" name="Equation" r:id="rId5" imgW="1333440" imgH="393480" progId="Equation.3">
                  <p:embed/>
                </p:oleObj>
              </mc:Choice>
              <mc:Fallback>
                <p:oleObj name="Equation" r:id="rId5" imgW="1333440" imgH="393480" progId="Equation.3">
                  <p:embed/>
                  <p:pic>
                    <p:nvPicPr>
                      <p:cNvPr id="0" name="Object 5"/>
                      <p:cNvPicPr>
                        <a:picLocks noChangeAspect="1" noChangeArrowheads="1"/>
                      </p:cNvPicPr>
                      <p:nvPr/>
                    </p:nvPicPr>
                    <p:blipFill>
                      <a:blip r:embed="rId6"/>
                      <a:srcRect/>
                      <a:stretch>
                        <a:fillRect/>
                      </a:stretch>
                    </p:blipFill>
                    <p:spPr bwMode="auto">
                      <a:xfrm>
                        <a:off x="2774950" y="3429000"/>
                        <a:ext cx="3821113" cy="993775"/>
                      </a:xfrm>
                      <a:prstGeom prst="rect">
                        <a:avLst/>
                      </a:prstGeom>
                      <a:noFill/>
                      <a:ln>
                        <a:noFill/>
                      </a:ln>
                      <a:effectLst/>
                    </p:spPr>
                  </p:pic>
                </p:oleObj>
              </mc:Fallback>
            </mc:AlternateContent>
          </a:graphicData>
        </a:graphic>
      </p:graphicFrame>
      <p:graphicFrame>
        <p:nvGraphicFramePr>
          <p:cNvPr id="17414" name="Object 6"/>
          <p:cNvGraphicFramePr>
            <a:graphicFrameLocks noChangeAspect="1"/>
          </p:cNvGraphicFramePr>
          <p:nvPr>
            <p:extLst>
              <p:ext uri="{D42A27DB-BD31-4B8C-83A1-F6EECF244321}">
                <p14:modId xmlns:p14="http://schemas.microsoft.com/office/powerpoint/2010/main" val="1621152351"/>
              </p:ext>
            </p:extLst>
          </p:nvPr>
        </p:nvGraphicFramePr>
        <p:xfrm>
          <a:off x="2362200" y="5029200"/>
          <a:ext cx="2209800" cy="862777"/>
        </p:xfrm>
        <a:graphic>
          <a:graphicData uri="http://schemas.openxmlformats.org/presentationml/2006/ole">
            <mc:AlternateContent xmlns:mc="http://schemas.openxmlformats.org/markup-compatibility/2006">
              <mc:Choice xmlns:v="urn:schemas-microsoft-com:vml" Requires="v">
                <p:oleObj spid="_x0000_s17456" name="Equation" r:id="rId7" imgW="1269449" imgH="495085" progId="Equation.3">
                  <p:embed/>
                </p:oleObj>
              </mc:Choice>
              <mc:Fallback>
                <p:oleObj name="Equation" r:id="rId7" imgW="1269449" imgH="495085"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5029200"/>
                        <a:ext cx="2209800" cy="862777"/>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ar-SA" sz="4000" dirty="0">
                <a:cs typeface="Times New Roman" pitchFamily="18" charset="0"/>
              </a:rPr>
              <a:t>Significance tests for </a:t>
            </a:r>
            <a:r>
              <a:rPr lang="en-US" altLang="ar-SA" dirty="0" smtClean="0">
                <a:latin typeface="Times New Roman" pitchFamily="18" charset="0"/>
                <a:sym typeface="Symbol" pitchFamily="18" charset="2"/>
              </a:rPr>
              <a:t></a:t>
            </a:r>
            <a:r>
              <a:rPr lang="en-US" altLang="ar-SA" baseline="-25000" dirty="0" err="1" smtClean="0">
                <a:latin typeface="Times New Roman" pitchFamily="18" charset="0"/>
                <a:sym typeface="Symbol" pitchFamily="18" charset="2"/>
              </a:rPr>
              <a:t>i</a:t>
            </a:r>
            <a:endParaRPr lang="en-US" altLang="ar-SA" baseline="-25000" dirty="0" smtClean="0">
              <a:latin typeface="Times New Roman" pitchFamily="18" charset="0"/>
            </a:endParaRPr>
          </a:p>
        </p:txBody>
      </p:sp>
      <p:sp>
        <p:nvSpPr>
          <p:cNvPr id="18435"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To test:</a:t>
            </a: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We may use the test statistic:</a:t>
            </a: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Reject H</a:t>
            </a:r>
            <a:r>
              <a:rPr lang="en-US" altLang="ar-SA" sz="2800" baseline="-25000" dirty="0" smtClean="0">
                <a:latin typeface="Times New Roman" pitchFamily="18" charset="0"/>
              </a:rPr>
              <a:t>0</a:t>
            </a:r>
            <a:r>
              <a:rPr lang="en-US" altLang="ar-SA" sz="2800" dirty="0" smtClean="0">
                <a:latin typeface="Times New Roman" pitchFamily="18" charset="0"/>
              </a:rPr>
              <a:t> if </a:t>
            </a:r>
          </a:p>
          <a:p>
            <a:pPr lvl="1" eaLnBrk="1" hangingPunct="1">
              <a:lnSpc>
                <a:spcPct val="90000"/>
              </a:lnSpc>
            </a:pPr>
            <a:endParaRPr lang="en-US" altLang="ar-SA" sz="24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18436" name="Object 4"/>
          <p:cNvGraphicFramePr>
            <a:graphicFrameLocks noChangeAspect="1"/>
          </p:cNvGraphicFramePr>
          <p:nvPr>
            <p:extLst>
              <p:ext uri="{D42A27DB-BD31-4B8C-83A1-F6EECF244321}">
                <p14:modId xmlns:p14="http://schemas.microsoft.com/office/powerpoint/2010/main" val="582767037"/>
              </p:ext>
            </p:extLst>
          </p:nvPr>
        </p:nvGraphicFramePr>
        <p:xfrm>
          <a:off x="2819400" y="1600200"/>
          <a:ext cx="1600200" cy="1047750"/>
        </p:xfrm>
        <a:graphic>
          <a:graphicData uri="http://schemas.openxmlformats.org/presentationml/2006/ole">
            <mc:AlternateContent xmlns:mc="http://schemas.openxmlformats.org/markup-compatibility/2006">
              <mc:Choice xmlns:v="urn:schemas-microsoft-com:vml" Requires="v">
                <p:oleObj spid="_x0000_s18478" name="Equation" r:id="rId3" imgW="698500" imgH="457200" progId="Equation.3">
                  <p:embed/>
                </p:oleObj>
              </mc:Choice>
              <mc:Fallback>
                <p:oleObj name="Equation" r:id="rId3" imgW="6985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600200"/>
                        <a:ext cx="1600200"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7" name="Object 5"/>
          <p:cNvGraphicFramePr>
            <a:graphicFrameLocks noChangeAspect="1"/>
          </p:cNvGraphicFramePr>
          <p:nvPr>
            <p:extLst>
              <p:ext uri="{D42A27DB-BD31-4B8C-83A1-F6EECF244321}">
                <p14:modId xmlns:p14="http://schemas.microsoft.com/office/powerpoint/2010/main" val="2346828422"/>
              </p:ext>
            </p:extLst>
          </p:nvPr>
        </p:nvGraphicFramePr>
        <p:xfrm>
          <a:off x="3124200" y="3505200"/>
          <a:ext cx="1371600" cy="1060450"/>
        </p:xfrm>
        <a:graphic>
          <a:graphicData uri="http://schemas.openxmlformats.org/presentationml/2006/ole">
            <mc:AlternateContent xmlns:mc="http://schemas.openxmlformats.org/markup-compatibility/2006">
              <mc:Choice xmlns:v="urn:schemas-microsoft-com:vml" Requires="v">
                <p:oleObj spid="_x0000_s18479" name="Equation" r:id="rId5" imgW="558558" imgH="431613" progId="Equation.3">
                  <p:embed/>
                </p:oleObj>
              </mc:Choice>
              <mc:Fallback>
                <p:oleObj name="Equation" r:id="rId5" imgW="558558" imgH="431613"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3505200"/>
                        <a:ext cx="1371600" cy="106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8" name="Object 6"/>
          <p:cNvGraphicFramePr>
            <a:graphicFrameLocks noChangeAspect="1"/>
          </p:cNvGraphicFramePr>
          <p:nvPr>
            <p:extLst>
              <p:ext uri="{D42A27DB-BD31-4B8C-83A1-F6EECF244321}">
                <p14:modId xmlns:p14="http://schemas.microsoft.com/office/powerpoint/2010/main" val="389161498"/>
              </p:ext>
            </p:extLst>
          </p:nvPr>
        </p:nvGraphicFramePr>
        <p:xfrm>
          <a:off x="2635793" y="4800600"/>
          <a:ext cx="3079207" cy="1524000"/>
        </p:xfrm>
        <a:graphic>
          <a:graphicData uri="http://schemas.openxmlformats.org/presentationml/2006/ole">
            <mc:AlternateContent xmlns:mc="http://schemas.openxmlformats.org/markup-compatibility/2006">
              <mc:Choice xmlns:v="urn:schemas-microsoft-com:vml" Requires="v">
                <p:oleObj spid="_x0000_s18480" name="Equation" r:id="rId7" imgW="1409088" imgH="812447" progId="Equation.3">
                  <p:embed/>
                </p:oleObj>
              </mc:Choice>
              <mc:Fallback>
                <p:oleObj name="Equation" r:id="rId7" imgW="1409088" imgH="812447"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35793" y="4800600"/>
                        <a:ext cx="3079207" cy="15240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81000" y="381000"/>
            <a:ext cx="7793038" cy="1143000"/>
          </a:xfrm>
        </p:spPr>
        <p:txBody>
          <a:bodyPr/>
          <a:lstStyle/>
          <a:p>
            <a:r>
              <a:rPr lang="en-US" altLang="ar-SA" sz="4000" dirty="0">
                <a:cs typeface="Times New Roman" pitchFamily="18" charset="0"/>
              </a:rPr>
              <a:t>Multiple regression model Building</a:t>
            </a:r>
          </a:p>
        </p:txBody>
      </p:sp>
      <p:sp>
        <p:nvSpPr>
          <p:cNvPr id="19459" name="Content Placeholder 2"/>
          <p:cNvSpPr>
            <a:spLocks noGrp="1"/>
          </p:cNvSpPr>
          <p:nvPr>
            <p:ph idx="1"/>
          </p:nvPr>
        </p:nvSpPr>
        <p:spPr/>
        <p:txBody>
          <a:bodyPr>
            <a:normAutofit/>
          </a:bodyPr>
          <a:lstStyle/>
          <a:p>
            <a:pPr eaLnBrk="1" hangingPunct="1"/>
            <a:r>
              <a:rPr lang="en-US" altLang="ar-SA" sz="3200" dirty="0" smtClean="0">
                <a:latin typeface="Times New Roman" pitchFamily="18" charset="0"/>
                <a:cs typeface="Times New Roman" pitchFamily="18" charset="0"/>
              </a:rPr>
              <a:t>Often we have many explanatory variables, and our goal is to use these to explain the variation in the response variable.</a:t>
            </a:r>
          </a:p>
          <a:p>
            <a:pPr eaLnBrk="1" hangingPunct="1"/>
            <a:r>
              <a:rPr lang="en-US" altLang="ar-SA" sz="3200" dirty="0" smtClean="0">
                <a:latin typeface="Times New Roman" pitchFamily="18" charset="0"/>
                <a:cs typeface="Times New Roman" pitchFamily="18" charset="0"/>
              </a:rPr>
              <a:t>A model using just a few of the variables often predicts about as well as the model using all the explanatory variables.</a:t>
            </a:r>
          </a:p>
          <a:p>
            <a:pPr eaLnBrk="1" hangingPunct="1"/>
            <a:endParaRPr lang="en-US" altLang="ar-SA" sz="3200" dirty="0" smtClean="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ar-SA" sz="4000" dirty="0">
                <a:cs typeface="Times New Roman" pitchFamily="18" charset="0"/>
              </a:rPr>
              <a:t>Multiple regression model Building</a:t>
            </a:r>
          </a:p>
        </p:txBody>
      </p:sp>
      <p:sp>
        <p:nvSpPr>
          <p:cNvPr id="20483" name="Content Placeholder 2"/>
          <p:cNvSpPr>
            <a:spLocks noGrp="1"/>
          </p:cNvSpPr>
          <p:nvPr>
            <p:ph idx="1"/>
          </p:nvPr>
        </p:nvSpPr>
        <p:spPr/>
        <p:txBody>
          <a:bodyPr>
            <a:normAutofit/>
          </a:bodyPr>
          <a:lstStyle/>
          <a:p>
            <a:pPr eaLnBrk="1" hangingPunct="1"/>
            <a:r>
              <a:rPr lang="en-US" altLang="ar-SA" sz="3200" dirty="0" smtClean="0">
                <a:latin typeface="Times New Roman" pitchFamily="18" charset="0"/>
                <a:cs typeface="Times New Roman" pitchFamily="18" charset="0"/>
              </a:rPr>
              <a:t>We may find that the reciprocal of a variable is a better choice than the variable itself, or that including the square of an explanatory variable improves prediction.</a:t>
            </a:r>
          </a:p>
          <a:p>
            <a:pPr eaLnBrk="1" hangingPunct="1"/>
            <a:r>
              <a:rPr lang="en-US" altLang="ar-SA" sz="3200" dirty="0" smtClean="0">
                <a:latin typeface="Times New Roman" pitchFamily="18" charset="0"/>
                <a:cs typeface="Times New Roman" pitchFamily="18" charset="0"/>
              </a:rPr>
              <a:t>We may find that the effect of one explanatory variable may depends upon the value of another explanatory variable. We account for this situation by including interaction terms.</a:t>
            </a:r>
          </a:p>
          <a:p>
            <a:pPr eaLnBrk="1" hangingPunct="1">
              <a:buFont typeface="Wingdings" pitchFamily="2" charset="2"/>
              <a:buNone/>
            </a:pPr>
            <a:endParaRPr lang="en-US" altLang="ar-SA" sz="2400" dirty="0" smtClean="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ar-SA" sz="4000" dirty="0">
                <a:cs typeface="Times New Roman" pitchFamily="18" charset="0"/>
              </a:rPr>
              <a:t>Multiple regression model Building</a:t>
            </a:r>
          </a:p>
        </p:txBody>
      </p:sp>
      <p:sp>
        <p:nvSpPr>
          <p:cNvPr id="21507" name="Content Placeholder 2"/>
          <p:cNvSpPr>
            <a:spLocks noGrp="1"/>
          </p:cNvSpPr>
          <p:nvPr>
            <p:ph idx="1"/>
          </p:nvPr>
        </p:nvSpPr>
        <p:spPr/>
        <p:txBody>
          <a:bodyPr>
            <a:normAutofit/>
          </a:bodyPr>
          <a:lstStyle/>
          <a:p>
            <a:pPr eaLnBrk="1" hangingPunct="1"/>
            <a:r>
              <a:rPr lang="en-US" altLang="ar-SA" sz="2800" dirty="0" smtClean="0">
                <a:latin typeface="Times New Roman" pitchFamily="18" charset="0"/>
                <a:cs typeface="Times New Roman" pitchFamily="18" charset="0"/>
              </a:rPr>
              <a:t>The simplest way to construct an interaction term is to multiply the two explanatory variables together.</a:t>
            </a:r>
          </a:p>
          <a:p>
            <a:pPr eaLnBrk="1" hangingPunct="1"/>
            <a:r>
              <a:rPr lang="en-US" altLang="ar-SA" sz="2800" dirty="0" smtClean="0">
                <a:latin typeface="Times New Roman" pitchFamily="18" charset="0"/>
                <a:cs typeface="Times New Roman" pitchFamily="18" charset="0"/>
              </a:rPr>
              <a:t>How can we find a good model?</a:t>
            </a:r>
            <a:endParaRPr lang="en-US" altLang="ar-SA" sz="2800" dirty="0" smtClean="0"/>
          </a:p>
          <a:p>
            <a:pPr eaLnBrk="1" hangingPunct="1">
              <a:buFont typeface="Wingdings" pitchFamily="2" charset="2"/>
              <a:buNone/>
            </a:pPr>
            <a:endParaRPr lang="en-US" altLang="ar-SA" sz="2800"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ar-SA" sz="4400" dirty="0" smtClean="0">
                <a:cs typeface="Times New Roman" pitchFamily="18" charset="0"/>
              </a:rPr>
              <a:t>Introduction</a:t>
            </a:r>
          </a:p>
        </p:txBody>
      </p:sp>
      <p:sp>
        <p:nvSpPr>
          <p:cNvPr id="4099" name="Content Placeholder 2"/>
          <p:cNvSpPr>
            <a:spLocks noGrp="1"/>
          </p:cNvSpPr>
          <p:nvPr>
            <p:ph idx="1"/>
          </p:nvPr>
        </p:nvSpPr>
        <p:spPr/>
        <p:txBody>
          <a:bodyPr>
            <a:normAutofit/>
          </a:bodyPr>
          <a:lstStyle/>
          <a:p>
            <a:pPr eaLnBrk="1" hangingPunct="1"/>
            <a:r>
              <a:rPr lang="en-US" altLang="ar-SA" sz="3200" dirty="0" smtClean="0">
                <a:cs typeface="Times New Roman" pitchFamily="18" charset="0"/>
              </a:rPr>
              <a:t>In simple linear regression we studied the relationship between one explanatory variable and one response variable.</a:t>
            </a:r>
          </a:p>
          <a:p>
            <a:pPr eaLnBrk="1" hangingPunct="1"/>
            <a:r>
              <a:rPr lang="en-US" altLang="ar-SA" sz="3200" dirty="0" smtClean="0">
                <a:cs typeface="Times New Roman" pitchFamily="18" charset="0"/>
              </a:rPr>
              <a:t>Now, we look at situations where </a:t>
            </a:r>
            <a:r>
              <a:rPr lang="en-US" altLang="ar-SA" sz="3200" dirty="0" smtClean="0">
                <a:solidFill>
                  <a:srgbClr val="C00000"/>
                </a:solidFill>
                <a:cs typeface="Times New Roman" pitchFamily="18" charset="0"/>
              </a:rPr>
              <a:t>several</a:t>
            </a:r>
            <a:r>
              <a:rPr lang="en-US" altLang="ar-SA" sz="3200" dirty="0" smtClean="0">
                <a:cs typeface="Times New Roman" pitchFamily="18" charset="0"/>
              </a:rPr>
              <a:t> explanatory variables works together to explain the response.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ar-SA" sz="3600" dirty="0">
                <a:cs typeface="Times New Roman" pitchFamily="18" charset="0"/>
              </a:rPr>
              <a:t>Selecting the best Regression equation.</a:t>
            </a:r>
          </a:p>
        </p:txBody>
      </p:sp>
      <p:sp>
        <p:nvSpPr>
          <p:cNvPr id="22531" name="Rectangle 3"/>
          <p:cNvSpPr>
            <a:spLocks noGrp="1" noChangeArrowheads="1"/>
          </p:cNvSpPr>
          <p:nvPr>
            <p:ph idx="1"/>
          </p:nvPr>
        </p:nvSpPr>
        <p:spPr/>
        <p:txBody>
          <a:bodyPr>
            <a:normAutofit/>
          </a:bodyPr>
          <a:lstStyle/>
          <a:p>
            <a:pPr eaLnBrk="1" hangingPunct="1"/>
            <a:r>
              <a:rPr lang="en-US" altLang="ar-SA" sz="2800" dirty="0" smtClean="0">
                <a:latin typeface="Times New Roman" pitchFamily="18" charset="0"/>
              </a:rPr>
              <a:t>After a lengthy list of potentially useful independent variables has been compiled, some of the independent variables can be screened out. An independent variable</a:t>
            </a:r>
          </a:p>
          <a:p>
            <a:pPr lvl="1" eaLnBrk="1" hangingPunct="1"/>
            <a:r>
              <a:rPr lang="en-US" altLang="ar-SA" sz="2800" dirty="0" smtClean="0">
                <a:latin typeface="Times New Roman" pitchFamily="18" charset="0"/>
              </a:rPr>
              <a:t>May not be fundamental to the problem</a:t>
            </a:r>
          </a:p>
          <a:p>
            <a:pPr lvl="1" eaLnBrk="1" hangingPunct="1"/>
            <a:r>
              <a:rPr lang="en-US" altLang="ar-SA" sz="2800" dirty="0" smtClean="0">
                <a:latin typeface="Times New Roman" pitchFamily="18" charset="0"/>
              </a:rPr>
              <a:t>May be subject to large measurement error</a:t>
            </a:r>
          </a:p>
          <a:p>
            <a:pPr lvl="1" eaLnBrk="1" hangingPunct="1"/>
            <a:r>
              <a:rPr lang="en-US" altLang="ar-SA" sz="2800" dirty="0" smtClean="0">
                <a:latin typeface="Times New Roman" pitchFamily="18" charset="0"/>
              </a:rPr>
              <a:t>May effectively duplicate another independent variable in the list.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ar-SA" sz="3600" dirty="0">
                <a:cs typeface="Times New Roman" pitchFamily="18" charset="0"/>
              </a:rPr>
              <a:t>Selecting the best Regression Equation</a:t>
            </a:r>
            <a:r>
              <a:rPr lang="en-US" altLang="ar-SA" sz="3600" dirty="0" smtClean="0">
                <a:latin typeface="Times New Roman" pitchFamily="18" charset="0"/>
              </a:rPr>
              <a:t>.</a:t>
            </a:r>
          </a:p>
        </p:txBody>
      </p:sp>
      <p:sp>
        <p:nvSpPr>
          <p:cNvPr id="23555" name="Rectangle 3"/>
          <p:cNvSpPr>
            <a:spLocks noGrp="1" noChangeArrowheads="1"/>
          </p:cNvSpPr>
          <p:nvPr>
            <p:ph idx="1"/>
          </p:nvPr>
        </p:nvSpPr>
        <p:spPr/>
        <p:txBody>
          <a:bodyPr>
            <a:normAutofit/>
          </a:bodyPr>
          <a:lstStyle/>
          <a:p>
            <a:pPr eaLnBrk="1" hangingPunct="1"/>
            <a:r>
              <a:rPr lang="en-US" altLang="ar-SA" sz="3200" dirty="0" smtClean="0">
                <a:latin typeface="Times New Roman" pitchFamily="18" charset="0"/>
              </a:rPr>
              <a:t>Once the investigator has tentatively decided upon the functional forms of the regression relations (linear, quadratic, etc.), the next step is to obtain a subset of the explanatory variables (x) that “best” explain the variability in the response variable y.</a:t>
            </a:r>
          </a:p>
          <a:p>
            <a:pPr eaLnBrk="1" hangingPunct="1">
              <a:buFont typeface="Wingdings" pitchFamily="2" charset="2"/>
              <a:buNone/>
            </a:pPr>
            <a:endParaRPr lang="en-US" altLang="ar-SA" sz="32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ar-SA" sz="3600" dirty="0">
                <a:cs typeface="Times New Roman" pitchFamily="18" charset="0"/>
              </a:rPr>
              <a:t>Selecting the best Regression Equation</a:t>
            </a:r>
            <a:r>
              <a:rPr lang="en-US" altLang="ar-SA" sz="3600" dirty="0" smtClean="0">
                <a:latin typeface="Times New Roman" pitchFamily="18" charset="0"/>
              </a:rPr>
              <a:t>.</a:t>
            </a:r>
          </a:p>
        </p:txBody>
      </p:sp>
      <p:sp>
        <p:nvSpPr>
          <p:cNvPr id="24579" name="Rectangle 3"/>
          <p:cNvSpPr>
            <a:spLocks noGrp="1" noChangeArrowheads="1"/>
          </p:cNvSpPr>
          <p:nvPr>
            <p:ph idx="1"/>
          </p:nvPr>
        </p:nvSpPr>
        <p:spPr/>
        <p:txBody>
          <a:bodyPr>
            <a:normAutofit/>
          </a:bodyPr>
          <a:lstStyle/>
          <a:p>
            <a:pPr eaLnBrk="1" hangingPunct="1">
              <a:lnSpc>
                <a:spcPct val="90000"/>
              </a:lnSpc>
            </a:pPr>
            <a:r>
              <a:rPr lang="en-US" altLang="ar-SA" sz="2800" dirty="0" smtClean="0">
                <a:latin typeface="Times New Roman" pitchFamily="18" charset="0"/>
              </a:rPr>
              <a:t>An automatic search procedure that develops sequentially the subset of explanatory variables to be included in the regression model is called</a:t>
            </a:r>
            <a:r>
              <a:rPr lang="en-US" altLang="ar-SA" sz="2800" i="1" dirty="0" smtClean="0">
                <a:latin typeface="Times New Roman" pitchFamily="18" charset="0"/>
              </a:rPr>
              <a:t> stepwise procedure</a:t>
            </a:r>
            <a:r>
              <a:rPr lang="en-US" altLang="ar-SA" sz="2800" dirty="0" smtClean="0">
                <a:latin typeface="Times New Roman" pitchFamily="18" charset="0"/>
              </a:rPr>
              <a:t>.</a:t>
            </a:r>
          </a:p>
          <a:p>
            <a:pPr eaLnBrk="1" hangingPunct="1">
              <a:lnSpc>
                <a:spcPct val="90000"/>
              </a:lnSpc>
            </a:pPr>
            <a:r>
              <a:rPr lang="en-US" altLang="ar-SA" sz="2800" dirty="0" smtClean="0">
                <a:latin typeface="Times New Roman" pitchFamily="18" charset="0"/>
              </a:rPr>
              <a:t>It was developed to economize on computational efforts.</a:t>
            </a:r>
          </a:p>
          <a:p>
            <a:pPr eaLnBrk="1" hangingPunct="1">
              <a:lnSpc>
                <a:spcPct val="90000"/>
              </a:lnSpc>
            </a:pPr>
            <a:r>
              <a:rPr lang="en-US" altLang="ar-SA" sz="2800" dirty="0" smtClean="0">
                <a:latin typeface="Times New Roman" pitchFamily="18" charset="0"/>
              </a:rPr>
              <a:t>It will end with the identification of a </a:t>
            </a:r>
            <a:r>
              <a:rPr lang="en-US" altLang="ar-SA" sz="2800" i="1" dirty="0" smtClean="0">
                <a:latin typeface="Times New Roman" pitchFamily="18" charset="0"/>
              </a:rPr>
              <a:t>single </a:t>
            </a:r>
            <a:r>
              <a:rPr lang="en-US" altLang="ar-SA" sz="2800" dirty="0" smtClean="0">
                <a:latin typeface="Times New Roman" pitchFamily="18" charset="0"/>
              </a:rPr>
              <a:t>regression model as “best”.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ar-SA" sz="4000" dirty="0">
                <a:cs typeface="Times New Roman" pitchFamily="18" charset="0"/>
              </a:rPr>
              <a:t>Example: Sales Forecasting</a:t>
            </a:r>
          </a:p>
        </p:txBody>
      </p:sp>
      <p:sp>
        <p:nvSpPr>
          <p:cNvPr id="25603" name="Rectangle 3"/>
          <p:cNvSpPr>
            <a:spLocks noGrp="1" noChangeArrowheads="1"/>
          </p:cNvSpPr>
          <p:nvPr>
            <p:ph idx="1"/>
          </p:nvPr>
        </p:nvSpPr>
        <p:spPr>
          <a:xfrm>
            <a:off x="457200" y="1295400"/>
            <a:ext cx="7620000" cy="4800600"/>
          </a:xfrm>
        </p:spPr>
        <p:txBody>
          <a:bodyPr>
            <a:noAutofit/>
          </a:bodyPr>
          <a:lstStyle/>
          <a:p>
            <a:pPr eaLnBrk="1" hangingPunct="1"/>
            <a:r>
              <a:rPr lang="en-US" altLang="en-US" sz="2400" dirty="0" smtClean="0">
                <a:latin typeface="Times New Roman" pitchFamily="18" charset="0"/>
              </a:rPr>
              <a:t>Sales Forecasting</a:t>
            </a:r>
          </a:p>
          <a:p>
            <a:pPr lvl="2" eaLnBrk="1" hangingPunct="1"/>
            <a:r>
              <a:rPr lang="en-US" altLang="en-US" sz="2400" dirty="0" smtClean="0">
                <a:latin typeface="Times New Roman" pitchFamily="18" charset="0"/>
              </a:rPr>
              <a:t>Multiple regression is a popular technique for predicting product sales with the help of other variables that are likely to have a bearing on sales.</a:t>
            </a:r>
          </a:p>
          <a:p>
            <a:pPr eaLnBrk="1" hangingPunct="1"/>
            <a:r>
              <a:rPr lang="en-US" altLang="en-US" sz="2400" dirty="0" smtClean="0">
                <a:latin typeface="Times New Roman" pitchFamily="18" charset="0"/>
              </a:rPr>
              <a:t>Example</a:t>
            </a:r>
          </a:p>
          <a:p>
            <a:pPr lvl="2" eaLnBrk="1" hangingPunct="1"/>
            <a:r>
              <a:rPr lang="en-US" altLang="en-US" sz="2400" dirty="0" smtClean="0">
                <a:latin typeface="Times New Roman" pitchFamily="18" charset="0"/>
              </a:rPr>
              <a:t>The growth of cable television has created vast new potential in the home entertainment business. The following table gives the values of several variables measured in a random sample of 20 local television stations which offer their programming to cable subscribers. A TV industry analyst wants to build a statistical model for predicting the number of subscribers that a cable station can expect.</a:t>
            </a:r>
          </a:p>
          <a:p>
            <a:pPr eaLnBrk="1" hangingPunct="1"/>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26627" name="Rectangle 3"/>
          <p:cNvSpPr>
            <a:spLocks noGrp="1" noChangeArrowheads="1"/>
          </p:cNvSpPr>
          <p:nvPr>
            <p:ph idx="1"/>
          </p:nvPr>
        </p:nvSpPr>
        <p:spPr/>
        <p:txBody>
          <a:bodyPr>
            <a:noAutofit/>
          </a:bodyPr>
          <a:lstStyle/>
          <a:p>
            <a:pPr eaLnBrk="1" hangingPunct="1">
              <a:lnSpc>
                <a:spcPct val="90000"/>
              </a:lnSpc>
            </a:pPr>
            <a:r>
              <a:rPr lang="en-US" altLang="en-US" sz="2400" dirty="0" smtClean="0">
                <a:latin typeface="Times New Roman" pitchFamily="18" charset="0"/>
              </a:rPr>
              <a:t>Y =  Number of cable subscribers (SUSCRIB)</a:t>
            </a:r>
          </a:p>
          <a:p>
            <a:pPr eaLnBrk="1" hangingPunct="1">
              <a:lnSpc>
                <a:spcPct val="90000"/>
              </a:lnSpc>
            </a:pPr>
            <a:r>
              <a:rPr lang="en-US" altLang="en-US" sz="2400" dirty="0" smtClean="0">
                <a:latin typeface="Times New Roman" pitchFamily="18" charset="0"/>
              </a:rPr>
              <a:t>X</a:t>
            </a:r>
            <a:r>
              <a:rPr lang="en-US" altLang="en-US" sz="2400" baseline="-25000" dirty="0" smtClean="0">
                <a:latin typeface="Times New Roman" pitchFamily="18" charset="0"/>
              </a:rPr>
              <a:t>1</a:t>
            </a:r>
            <a:r>
              <a:rPr lang="en-US" altLang="en-US" sz="2400" dirty="0" smtClean="0">
                <a:latin typeface="Times New Roman" pitchFamily="18" charset="0"/>
              </a:rPr>
              <a:t> = Advertising rate which the station charges local 		  advertisers for one minute of prim time 	 	 	  space (ADRATE)</a:t>
            </a:r>
          </a:p>
          <a:p>
            <a:pPr eaLnBrk="1" hangingPunct="1">
              <a:lnSpc>
                <a:spcPct val="90000"/>
              </a:lnSpc>
            </a:pPr>
            <a:r>
              <a:rPr lang="en-US" altLang="en-US" sz="2400" dirty="0" smtClean="0">
                <a:latin typeface="Times New Roman" pitchFamily="18" charset="0"/>
              </a:rPr>
              <a:t>X</a:t>
            </a:r>
            <a:r>
              <a:rPr lang="en-US" altLang="en-US" sz="2400" baseline="-25000" dirty="0" smtClean="0">
                <a:latin typeface="Times New Roman" pitchFamily="18" charset="0"/>
              </a:rPr>
              <a:t>2</a:t>
            </a:r>
            <a:r>
              <a:rPr lang="en-US" altLang="en-US" sz="2400" dirty="0" smtClean="0">
                <a:latin typeface="Times New Roman" pitchFamily="18" charset="0"/>
              </a:rPr>
              <a:t> = Number of families living in the station’s area of 	 	  dominant influence (ADI), a geographical division 	  of radio and TV audiences (APIPOP)</a:t>
            </a:r>
          </a:p>
          <a:p>
            <a:pPr eaLnBrk="1" hangingPunct="1">
              <a:lnSpc>
                <a:spcPct val="90000"/>
              </a:lnSpc>
            </a:pPr>
            <a:r>
              <a:rPr lang="en-US" altLang="en-US" sz="2400" dirty="0" smtClean="0">
                <a:latin typeface="Times New Roman" pitchFamily="18" charset="0"/>
              </a:rPr>
              <a:t>X</a:t>
            </a:r>
            <a:r>
              <a:rPr lang="en-US" altLang="en-US" sz="2400" baseline="-25000" dirty="0" smtClean="0">
                <a:latin typeface="Times New Roman" pitchFamily="18" charset="0"/>
              </a:rPr>
              <a:t>3</a:t>
            </a:r>
            <a:r>
              <a:rPr lang="en-US" altLang="en-US" sz="2400" dirty="0" smtClean="0">
                <a:latin typeface="Times New Roman" pitchFamily="18" charset="0"/>
              </a:rPr>
              <a:t> = Number of competing stations in the ADI 		 	  (COMPETE)</a:t>
            </a:r>
          </a:p>
          <a:p>
            <a:pPr>
              <a:lnSpc>
                <a:spcPct val="90000"/>
              </a:lnSpc>
            </a:pPr>
            <a:r>
              <a:rPr lang="en-US" altLang="en-US" sz="2400" dirty="0">
                <a:latin typeface="Times New Roman" pitchFamily="18" charset="0"/>
              </a:rPr>
              <a:t>X</a:t>
            </a:r>
            <a:r>
              <a:rPr lang="en-US" altLang="en-US" sz="2400" baseline="-25000" dirty="0">
                <a:latin typeface="Times New Roman" pitchFamily="18" charset="0"/>
              </a:rPr>
              <a:t>4</a:t>
            </a:r>
            <a:r>
              <a:rPr lang="en-US" altLang="en-US" sz="2400" dirty="0">
                <a:latin typeface="Times New Roman" pitchFamily="18" charset="0"/>
              </a:rPr>
              <a:t> = Kilowatt power of the station’s non-cable signal 	 	  </a:t>
            </a:r>
            <a:r>
              <a:rPr lang="en-US" altLang="en-US" sz="2400" dirty="0" smtClean="0">
                <a:latin typeface="Times New Roman" pitchFamily="18" charset="0"/>
              </a:rPr>
              <a:t>(SIGNAL)</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27651" name="Rectangle 3"/>
          <p:cNvSpPr>
            <a:spLocks noGrp="1" noChangeArrowheads="1"/>
          </p:cNvSpPr>
          <p:nvPr>
            <p:ph idx="1"/>
          </p:nvPr>
        </p:nvSpPr>
        <p:spPr>
          <a:xfrm>
            <a:off x="457200" y="1600200"/>
            <a:ext cx="7772400" cy="4800600"/>
          </a:xfrm>
        </p:spPr>
        <p:txBody>
          <a:bodyPr/>
          <a:lstStyle/>
          <a:p>
            <a:pPr eaLnBrk="1" hangingPunct="1"/>
            <a:r>
              <a:rPr lang="en-US" altLang="en-US" sz="2800" dirty="0" smtClean="0">
                <a:latin typeface="Times New Roman" pitchFamily="18" charset="0"/>
              </a:rPr>
              <a:t>The sample data are fitted by a multiple regression model using Excel program.</a:t>
            </a:r>
          </a:p>
          <a:p>
            <a:pPr eaLnBrk="1" hangingPunct="1"/>
            <a:r>
              <a:rPr lang="en-US" altLang="en-US" sz="2800" dirty="0" smtClean="0">
                <a:latin typeface="Times New Roman" pitchFamily="18" charset="0"/>
              </a:rPr>
              <a:t>The marginal t-test provides a way of choosing the variables for inclusion in the equation.</a:t>
            </a:r>
          </a:p>
          <a:p>
            <a:pPr eaLnBrk="1" hangingPunct="1"/>
            <a:r>
              <a:rPr lang="en-US" altLang="en-US" sz="2800" dirty="0" smtClean="0">
                <a:latin typeface="Times New Roman" pitchFamily="18" charset="0"/>
              </a:rPr>
              <a:t>The fitted Model is</a:t>
            </a:r>
          </a:p>
          <a:p>
            <a:pPr eaLnBrk="1" hangingPunct="1">
              <a:buFont typeface="Wingdings" pitchFamily="2" charset="2"/>
              <a:buNone/>
            </a:pPr>
            <a:endParaRPr lang="en-US" altLang="en-US" sz="2800" dirty="0" smtClean="0">
              <a:latin typeface="Times New Roman" pitchFamily="18" charset="0"/>
            </a:endParaRPr>
          </a:p>
          <a:p>
            <a:pPr eaLnBrk="1" hangingPunct="1">
              <a:buFont typeface="Wingdings" pitchFamily="2" charset="2"/>
              <a:buNone/>
            </a:pPr>
            <a:endParaRPr lang="en-US" altLang="en-US" sz="2800" dirty="0" smtClean="0">
              <a:latin typeface="Times New Roman" pitchFamily="18" charset="0"/>
            </a:endParaRPr>
          </a:p>
          <a:p>
            <a:pPr eaLnBrk="1" hangingPunct="1"/>
            <a:endParaRPr lang="en-US" altLang="ar-SA" dirty="0" smtClean="0">
              <a:latin typeface="Times New Roman" pitchFamily="18" charset="0"/>
            </a:endParaRPr>
          </a:p>
        </p:txBody>
      </p:sp>
      <p:graphicFrame>
        <p:nvGraphicFramePr>
          <p:cNvPr id="27652" name="Object 1024"/>
          <p:cNvGraphicFramePr>
            <a:graphicFrameLocks noChangeAspect="1"/>
          </p:cNvGraphicFramePr>
          <p:nvPr>
            <p:extLst>
              <p:ext uri="{D42A27DB-BD31-4B8C-83A1-F6EECF244321}">
                <p14:modId xmlns:p14="http://schemas.microsoft.com/office/powerpoint/2010/main" val="4287974883"/>
              </p:ext>
            </p:extLst>
          </p:nvPr>
        </p:nvGraphicFramePr>
        <p:xfrm>
          <a:off x="304800" y="4191000"/>
          <a:ext cx="8001000" cy="381000"/>
        </p:xfrm>
        <a:graphic>
          <a:graphicData uri="http://schemas.openxmlformats.org/presentationml/2006/ole">
            <mc:AlternateContent xmlns:mc="http://schemas.openxmlformats.org/markup-compatibility/2006">
              <mc:Choice xmlns:v="urn:schemas-microsoft-com:vml" Requires="v">
                <p:oleObj spid="_x0000_s27669" name="Equation" r:id="rId4" imgW="5181480" imgH="228600" progId="Equation.3">
                  <p:embed/>
                </p:oleObj>
              </mc:Choice>
              <mc:Fallback>
                <p:oleObj name="Equation" r:id="rId4" imgW="5181480" imgH="228600" progId="Equation.3">
                  <p:embed/>
                  <p:pic>
                    <p:nvPicPr>
                      <p:cNvPr id="0" name="Object 1024"/>
                      <p:cNvPicPr>
                        <a:picLocks noChangeAspect="1" noChangeArrowheads="1"/>
                      </p:cNvPicPr>
                      <p:nvPr/>
                    </p:nvPicPr>
                    <p:blipFill>
                      <a:blip r:embed="rId5"/>
                      <a:srcRect/>
                      <a:stretch>
                        <a:fillRect/>
                      </a:stretch>
                    </p:blipFill>
                    <p:spPr bwMode="auto">
                      <a:xfrm>
                        <a:off x="304800" y="4191000"/>
                        <a:ext cx="8001000" cy="381000"/>
                      </a:xfrm>
                      <a:prstGeom prst="rect">
                        <a:avLst/>
                      </a:prstGeom>
                      <a:solidFill>
                        <a:schemeClr val="accent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28675" name="Rectangle 1027"/>
          <p:cNvSpPr>
            <a:spLocks noGrp="1" noChangeArrowheads="1"/>
          </p:cNvSpPr>
          <p:nvPr>
            <p:ph idx="1"/>
          </p:nvPr>
        </p:nvSpPr>
        <p:spPr/>
        <p:txBody>
          <a:bodyPr/>
          <a:lstStyle/>
          <a:p>
            <a:pPr eaLnBrk="1" hangingPunct="1"/>
            <a:r>
              <a:rPr lang="en-US" altLang="ar-SA" dirty="0" smtClean="0">
                <a:latin typeface="Times New Roman" pitchFamily="18" charset="0"/>
              </a:rPr>
              <a:t>Excel Summary output</a:t>
            </a:r>
          </a:p>
          <a:p>
            <a:pPr eaLnBrk="1" hangingPunct="1">
              <a:buFont typeface="Wingdings" pitchFamily="2" charset="2"/>
              <a:buNone/>
            </a:pPr>
            <a:endParaRPr lang="en-US" altLang="ar-SA" dirty="0" smtClean="0">
              <a:latin typeface="Times New Roman" pitchFamily="18" charset="0"/>
            </a:endParaRPr>
          </a:p>
        </p:txBody>
      </p:sp>
      <p:graphicFrame>
        <p:nvGraphicFramePr>
          <p:cNvPr id="28676" name="Object 1024"/>
          <p:cNvGraphicFramePr>
            <a:graphicFrameLocks noChangeAspect="1"/>
          </p:cNvGraphicFramePr>
          <p:nvPr>
            <p:extLst>
              <p:ext uri="{D42A27DB-BD31-4B8C-83A1-F6EECF244321}">
                <p14:modId xmlns:p14="http://schemas.microsoft.com/office/powerpoint/2010/main" val="1966401282"/>
              </p:ext>
            </p:extLst>
          </p:nvPr>
        </p:nvGraphicFramePr>
        <p:xfrm>
          <a:off x="685800" y="2286000"/>
          <a:ext cx="7320224" cy="3581400"/>
        </p:xfrm>
        <a:graphic>
          <a:graphicData uri="http://schemas.openxmlformats.org/presentationml/2006/ole">
            <mc:AlternateContent xmlns:mc="http://schemas.openxmlformats.org/markup-compatibility/2006">
              <mc:Choice xmlns:v="urn:schemas-microsoft-com:vml" Requires="v">
                <p:oleObj spid="_x0000_s28690" name="Worksheet" r:id="rId3" imgW="6000750" imgH="3467148" progId="Excel.Sheet.8">
                  <p:embed/>
                </p:oleObj>
              </mc:Choice>
              <mc:Fallback>
                <p:oleObj name="Worksheet" r:id="rId3" imgW="6000750" imgH="3467148" progId="Excel.Sheet.8">
                  <p:embed/>
                  <p:pic>
                    <p:nvPicPr>
                      <p:cNvPr id="0" name="Object 1024"/>
                      <p:cNvPicPr>
                        <a:picLocks noChangeAspect="1" noChangeArrowheads="1"/>
                      </p:cNvPicPr>
                      <p:nvPr/>
                    </p:nvPicPr>
                    <p:blipFill>
                      <a:blip r:embed="rId4"/>
                      <a:srcRect/>
                      <a:stretch>
                        <a:fillRect/>
                      </a:stretch>
                    </p:blipFill>
                    <p:spPr bwMode="auto">
                      <a:xfrm>
                        <a:off x="685800" y="2286000"/>
                        <a:ext cx="7320224" cy="35814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29699" name="Rectangle 1027"/>
          <p:cNvSpPr>
            <a:spLocks noGrp="1" noChangeArrowheads="1"/>
          </p:cNvSpPr>
          <p:nvPr>
            <p:ph idx="1"/>
          </p:nvPr>
        </p:nvSpPr>
        <p:spPr/>
        <p:txBody>
          <a:bodyPr>
            <a:normAutofit/>
          </a:bodyPr>
          <a:lstStyle/>
          <a:p>
            <a:pPr eaLnBrk="1" hangingPunct="1"/>
            <a:r>
              <a:rPr lang="en-US" altLang="ar-SA" sz="2800" dirty="0" smtClean="0">
                <a:latin typeface="Times New Roman" pitchFamily="18" charset="0"/>
              </a:rPr>
              <a:t>Do we need all the four variables in the model?</a:t>
            </a:r>
          </a:p>
          <a:p>
            <a:pPr eaLnBrk="1" hangingPunct="1"/>
            <a:r>
              <a:rPr lang="en-US" altLang="ar-SA" sz="2800" dirty="0" smtClean="0">
                <a:latin typeface="Times New Roman" pitchFamily="18" charset="0"/>
              </a:rPr>
              <a:t>Based on the partial t-test, the variables signal and compete are the least significant variables in our model.</a:t>
            </a:r>
          </a:p>
          <a:p>
            <a:pPr eaLnBrk="1" hangingPunct="1"/>
            <a:r>
              <a:rPr lang="en-US" altLang="ar-SA" sz="2800" dirty="0" smtClean="0">
                <a:latin typeface="Times New Roman" pitchFamily="18" charset="0"/>
              </a:rPr>
              <a:t>Let’s drop the least significant variables one at a time.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30723" name="Rectangle 1027"/>
          <p:cNvSpPr>
            <a:spLocks noGrp="1" noChangeArrowheads="1"/>
          </p:cNvSpPr>
          <p:nvPr>
            <p:ph idx="1"/>
          </p:nvPr>
        </p:nvSpPr>
        <p:spPr/>
        <p:txBody>
          <a:bodyPr/>
          <a:lstStyle/>
          <a:p>
            <a:pPr eaLnBrk="1" hangingPunct="1"/>
            <a:r>
              <a:rPr lang="en-US" altLang="ar-SA" smtClean="0">
                <a:latin typeface="Times New Roman" pitchFamily="18" charset="0"/>
              </a:rPr>
              <a:t>Excel Summary Output</a:t>
            </a:r>
          </a:p>
          <a:p>
            <a:pPr eaLnBrk="1" hangingPunct="1">
              <a:buFont typeface="Wingdings" pitchFamily="2" charset="2"/>
              <a:buNone/>
            </a:pPr>
            <a:endParaRPr lang="en-US" altLang="ar-SA" smtClean="0">
              <a:latin typeface="Times New Roman" pitchFamily="18" charset="0"/>
            </a:endParaRPr>
          </a:p>
        </p:txBody>
      </p:sp>
      <p:graphicFrame>
        <p:nvGraphicFramePr>
          <p:cNvPr id="30724" name="Object 1024"/>
          <p:cNvGraphicFramePr>
            <a:graphicFrameLocks noChangeAspect="1"/>
          </p:cNvGraphicFramePr>
          <p:nvPr>
            <p:extLst>
              <p:ext uri="{D42A27DB-BD31-4B8C-83A1-F6EECF244321}">
                <p14:modId xmlns:p14="http://schemas.microsoft.com/office/powerpoint/2010/main" val="1331383655"/>
              </p:ext>
            </p:extLst>
          </p:nvPr>
        </p:nvGraphicFramePr>
        <p:xfrm>
          <a:off x="685799" y="2286000"/>
          <a:ext cx="7504931" cy="3657600"/>
        </p:xfrm>
        <a:graphic>
          <a:graphicData uri="http://schemas.openxmlformats.org/presentationml/2006/ole">
            <mc:AlternateContent xmlns:mc="http://schemas.openxmlformats.org/markup-compatibility/2006">
              <mc:Choice xmlns:v="urn:schemas-microsoft-com:vml" Requires="v">
                <p:oleObj spid="_x0000_s30738" name="Worksheet" r:id="rId3" imgW="6124766" imgH="3305127" progId="Excel.Sheet.8">
                  <p:embed/>
                </p:oleObj>
              </mc:Choice>
              <mc:Fallback>
                <p:oleObj name="Worksheet" r:id="rId3" imgW="6124766" imgH="3305127" progId="Excel.Sheet.8">
                  <p:embed/>
                  <p:pic>
                    <p:nvPicPr>
                      <p:cNvPr id="0" name="Object 1024"/>
                      <p:cNvPicPr>
                        <a:picLocks noChangeAspect="1" noChangeArrowheads="1"/>
                      </p:cNvPicPr>
                      <p:nvPr/>
                    </p:nvPicPr>
                    <p:blipFill>
                      <a:blip r:embed="rId4"/>
                      <a:srcRect/>
                      <a:stretch>
                        <a:fillRect/>
                      </a:stretch>
                    </p:blipFill>
                    <p:spPr bwMode="auto">
                      <a:xfrm>
                        <a:off x="685799" y="2286000"/>
                        <a:ext cx="7504931" cy="36576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31747" name="Rectangle 1027"/>
          <p:cNvSpPr>
            <a:spLocks noGrp="1" noChangeArrowheads="1"/>
          </p:cNvSpPr>
          <p:nvPr>
            <p:ph idx="1"/>
          </p:nvPr>
        </p:nvSpPr>
        <p:spPr/>
        <p:txBody>
          <a:bodyPr>
            <a:normAutofit/>
          </a:bodyPr>
          <a:lstStyle/>
          <a:p>
            <a:pPr eaLnBrk="1" hangingPunct="1"/>
            <a:r>
              <a:rPr lang="en-US" altLang="ar-SA" sz="2400" dirty="0" smtClean="0">
                <a:latin typeface="Times New Roman" pitchFamily="18" charset="0"/>
              </a:rPr>
              <a:t>The variable Compete is the next variable to get rid of.</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ar-SA" sz="4400" dirty="0">
                <a:cs typeface="Times New Roman" pitchFamily="18" charset="0"/>
              </a:rPr>
              <a:t>Introduction</a:t>
            </a:r>
          </a:p>
        </p:txBody>
      </p:sp>
      <p:sp>
        <p:nvSpPr>
          <p:cNvPr id="5123" name="Content Placeholder 2"/>
          <p:cNvSpPr>
            <a:spLocks noGrp="1"/>
          </p:cNvSpPr>
          <p:nvPr>
            <p:ph idx="1"/>
          </p:nvPr>
        </p:nvSpPr>
        <p:spPr/>
        <p:txBody>
          <a:bodyPr>
            <a:normAutofit/>
          </a:bodyPr>
          <a:lstStyle/>
          <a:p>
            <a:pPr eaLnBrk="1" hangingPunct="1"/>
            <a:r>
              <a:rPr lang="en-US" altLang="ar-SA" sz="2800" dirty="0">
                <a:cs typeface="Times New Roman" pitchFamily="18" charset="0"/>
              </a:rPr>
              <a:t>Following our principles of data analysis, we look first at each variable separately, then at relationships among the variables</a:t>
            </a:r>
            <a:r>
              <a:rPr lang="en-US" altLang="ar-SA" sz="2800" dirty="0" smtClean="0">
                <a:cs typeface="Times New Roman" pitchFamily="18" charset="0"/>
              </a:rPr>
              <a:t>.</a:t>
            </a:r>
          </a:p>
          <a:p>
            <a:pPr marL="114300" indent="0" eaLnBrk="1" hangingPunct="1">
              <a:buNone/>
            </a:pPr>
            <a:endParaRPr lang="en-US" altLang="ar-SA" sz="2800" dirty="0">
              <a:cs typeface="Times New Roman" pitchFamily="18" charset="0"/>
            </a:endParaRPr>
          </a:p>
          <a:p>
            <a:pPr eaLnBrk="1" hangingPunct="1"/>
            <a:r>
              <a:rPr lang="en-US" altLang="ar-SA" sz="2800" dirty="0">
                <a:cs typeface="Times New Roman" pitchFamily="18" charset="0"/>
              </a:rPr>
              <a:t>We look at the distribution of each variable to be used in multiple regression to determine if there are any unusual patterns that may be important in building our regression analysis.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32771" name="Rectangle 1027"/>
          <p:cNvSpPr>
            <a:spLocks noGrp="1" noChangeArrowheads="1"/>
          </p:cNvSpPr>
          <p:nvPr>
            <p:ph idx="1"/>
          </p:nvPr>
        </p:nvSpPr>
        <p:spPr/>
        <p:txBody>
          <a:bodyPr/>
          <a:lstStyle/>
          <a:p>
            <a:pPr eaLnBrk="1" hangingPunct="1"/>
            <a:r>
              <a:rPr lang="en-US" altLang="ar-SA" smtClean="0">
                <a:latin typeface="Times New Roman" pitchFamily="18" charset="0"/>
              </a:rPr>
              <a:t>Excel Summary Output</a:t>
            </a:r>
          </a:p>
          <a:p>
            <a:pPr eaLnBrk="1" hangingPunct="1">
              <a:buFont typeface="Wingdings" pitchFamily="2" charset="2"/>
              <a:buNone/>
            </a:pPr>
            <a:endParaRPr lang="en-US" altLang="ar-SA" smtClean="0">
              <a:latin typeface="Times New Roman" pitchFamily="18" charset="0"/>
            </a:endParaRPr>
          </a:p>
        </p:txBody>
      </p:sp>
      <p:graphicFrame>
        <p:nvGraphicFramePr>
          <p:cNvPr id="32772" name="Object 1024"/>
          <p:cNvGraphicFramePr>
            <a:graphicFrameLocks noChangeAspect="1"/>
          </p:cNvGraphicFramePr>
          <p:nvPr>
            <p:extLst>
              <p:ext uri="{D42A27DB-BD31-4B8C-83A1-F6EECF244321}">
                <p14:modId xmlns:p14="http://schemas.microsoft.com/office/powerpoint/2010/main" val="2570673052"/>
              </p:ext>
            </p:extLst>
          </p:nvPr>
        </p:nvGraphicFramePr>
        <p:xfrm>
          <a:off x="685799" y="2209800"/>
          <a:ext cx="7481455" cy="3429000"/>
        </p:xfrm>
        <a:graphic>
          <a:graphicData uri="http://schemas.openxmlformats.org/presentationml/2006/ole">
            <mc:AlternateContent xmlns:mc="http://schemas.openxmlformats.org/markup-compatibility/2006">
              <mc:Choice xmlns:v="urn:schemas-microsoft-com:vml" Requires="v">
                <p:oleObj spid="_x0000_s32785" name="Worksheet" r:id="rId3" imgW="6420231" imgH="3143568" progId="Excel.Sheet.8">
                  <p:embed/>
                </p:oleObj>
              </mc:Choice>
              <mc:Fallback>
                <p:oleObj name="Worksheet" r:id="rId3" imgW="6420231" imgH="3143568" progId="Excel.Sheet.8">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799" y="2209800"/>
                        <a:ext cx="7481455" cy="34290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33795" name="Rectangle 3"/>
          <p:cNvSpPr>
            <a:spLocks noGrp="1" noChangeArrowheads="1"/>
          </p:cNvSpPr>
          <p:nvPr>
            <p:ph idx="1"/>
          </p:nvPr>
        </p:nvSpPr>
        <p:spPr/>
        <p:txBody>
          <a:bodyPr>
            <a:normAutofit/>
          </a:bodyPr>
          <a:lstStyle/>
          <a:p>
            <a:pPr eaLnBrk="1" hangingPunct="1">
              <a:spcBef>
                <a:spcPct val="0"/>
              </a:spcBef>
              <a:buClrTx/>
              <a:buSzTx/>
              <a:buFontTx/>
              <a:buNone/>
            </a:pPr>
            <a:endParaRPr lang="en-US" altLang="ar-SA" sz="1400" dirty="0" smtClean="0">
              <a:latin typeface="SAS Monospace" pitchFamily="49" charset="0"/>
              <a:ea typeface="MS Mincho" pitchFamily="49" charset="-128"/>
            </a:endParaRPr>
          </a:p>
          <a:p>
            <a:pPr eaLnBrk="1" hangingPunct="1">
              <a:spcBef>
                <a:spcPct val="0"/>
              </a:spcBef>
              <a:buClrTx/>
              <a:buSzTx/>
              <a:buFontTx/>
              <a:buNone/>
            </a:pPr>
            <a:endParaRPr lang="en-US" altLang="ar-SA" sz="1400" dirty="0" smtClean="0">
              <a:latin typeface="SAS Monospace" pitchFamily="49" charset="0"/>
              <a:ea typeface="MS Mincho" pitchFamily="49" charset="-128"/>
            </a:endParaRPr>
          </a:p>
          <a:p>
            <a:pPr>
              <a:spcBef>
                <a:spcPct val="0"/>
              </a:spcBef>
              <a:buClrTx/>
              <a:buSzTx/>
              <a:buFontTx/>
              <a:buChar char="•"/>
            </a:pPr>
            <a:r>
              <a:rPr lang="en-US" altLang="ar-SA" sz="2400" dirty="0" smtClean="0">
                <a:latin typeface="Times New Roman" pitchFamily="18" charset="0"/>
                <a:cs typeface="Times New Roman" pitchFamily="18" charset="0"/>
              </a:rPr>
              <a:t>All the variables in the model are statistically significant, therefore our final model is:</a:t>
            </a:r>
          </a:p>
          <a:p>
            <a:pPr>
              <a:spcBef>
                <a:spcPct val="0"/>
              </a:spcBef>
              <a:buClrTx/>
              <a:buSzTx/>
              <a:buFontTx/>
              <a:buNone/>
            </a:pPr>
            <a:endParaRPr lang="en-US" altLang="ar-SA" sz="1400" dirty="0" smtClean="0">
              <a:latin typeface="Times New Roman" pitchFamily="18" charset="0"/>
              <a:cs typeface="Times New Roman" pitchFamily="18" charset="0"/>
            </a:endParaRPr>
          </a:p>
          <a:p>
            <a:pPr>
              <a:spcBef>
                <a:spcPct val="0"/>
              </a:spcBef>
              <a:buClrTx/>
              <a:buSzTx/>
              <a:buFontTx/>
              <a:buNone/>
            </a:pPr>
            <a:r>
              <a:rPr lang="en-US" altLang="ar-SA" sz="1400" dirty="0" smtClean="0">
                <a:latin typeface="Times New Roman" pitchFamily="18" charset="0"/>
                <a:cs typeface="Times New Roman" pitchFamily="18" charset="0"/>
              </a:rPr>
              <a:t>				</a:t>
            </a:r>
            <a:r>
              <a:rPr lang="en-US" altLang="ar-SA" sz="1600" dirty="0" smtClean="0">
                <a:latin typeface="Times New Roman" pitchFamily="18" charset="0"/>
                <a:cs typeface="Times New Roman" pitchFamily="18" charset="0"/>
              </a:rPr>
              <a:t>Final Model</a:t>
            </a:r>
          </a:p>
          <a:p>
            <a:pPr>
              <a:spcBef>
                <a:spcPct val="0"/>
              </a:spcBef>
              <a:buClrTx/>
              <a:buSzTx/>
              <a:buFontTx/>
              <a:buNone/>
            </a:pPr>
            <a:r>
              <a:rPr lang="en-US" altLang="ar-SA" sz="1400" dirty="0" smtClean="0">
                <a:latin typeface="Times New Roman" pitchFamily="18" charset="0"/>
                <a:cs typeface="Times New Roman" pitchFamily="18" charset="0"/>
              </a:rPr>
              <a:t> </a:t>
            </a:r>
            <a:endParaRPr lang="en-US" altLang="ar-SA" sz="1400" dirty="0" smtClean="0">
              <a:latin typeface="Times New Roman" pitchFamily="18" charset="0"/>
            </a:endParaRPr>
          </a:p>
          <a:p>
            <a:pPr eaLnBrk="1" hangingPunct="1">
              <a:buFont typeface="Wingdings" pitchFamily="2" charset="2"/>
              <a:buNone/>
            </a:pPr>
            <a:endParaRPr lang="en-US" altLang="ar-SA" sz="2400" dirty="0" smtClean="0"/>
          </a:p>
        </p:txBody>
      </p:sp>
      <p:graphicFrame>
        <p:nvGraphicFramePr>
          <p:cNvPr id="33796" name="Object 1024"/>
          <p:cNvGraphicFramePr>
            <a:graphicFrameLocks noChangeAspect="1"/>
          </p:cNvGraphicFramePr>
          <p:nvPr>
            <p:extLst>
              <p:ext uri="{D42A27DB-BD31-4B8C-83A1-F6EECF244321}">
                <p14:modId xmlns:p14="http://schemas.microsoft.com/office/powerpoint/2010/main" val="3346431070"/>
              </p:ext>
            </p:extLst>
          </p:nvPr>
        </p:nvGraphicFramePr>
        <p:xfrm>
          <a:off x="457200" y="3429000"/>
          <a:ext cx="7614048" cy="381000"/>
        </p:xfrm>
        <a:graphic>
          <a:graphicData uri="http://schemas.openxmlformats.org/presentationml/2006/ole">
            <mc:AlternateContent xmlns:mc="http://schemas.openxmlformats.org/markup-compatibility/2006">
              <mc:Choice xmlns:v="urn:schemas-microsoft-com:vml" Requires="v">
                <p:oleObj spid="_x0000_s33810" name="Equation" r:id="rId4" imgW="3606480" imgH="177480" progId="Equation.3">
                  <p:embed/>
                </p:oleObj>
              </mc:Choice>
              <mc:Fallback>
                <p:oleObj name="Equation" r:id="rId4" imgW="3606480" imgH="177480" progId="Equation.3">
                  <p:embed/>
                  <p:pic>
                    <p:nvPicPr>
                      <p:cNvPr id="0" name="Object 1024"/>
                      <p:cNvPicPr>
                        <a:picLocks noChangeAspect="1" noChangeArrowheads="1"/>
                      </p:cNvPicPr>
                      <p:nvPr/>
                    </p:nvPicPr>
                    <p:blipFill>
                      <a:blip r:embed="rId5"/>
                      <a:srcRect/>
                      <a:stretch>
                        <a:fillRect/>
                      </a:stretch>
                    </p:blipFill>
                    <p:spPr bwMode="auto">
                      <a:xfrm>
                        <a:off x="457200" y="3429000"/>
                        <a:ext cx="7614048" cy="381000"/>
                      </a:xfrm>
                      <a:prstGeom prst="rect">
                        <a:avLst/>
                      </a:prstGeom>
                      <a:solidFill>
                        <a:schemeClr val="accent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ltLang="en-US" sz="4000" dirty="0">
                <a:cs typeface="Times New Roman" pitchFamily="18" charset="0"/>
              </a:rPr>
              <a:t>Interpreting the Final Model</a:t>
            </a:r>
            <a:endParaRPr lang="en-US" altLang="ar-SA" sz="4000" dirty="0">
              <a:cs typeface="Times New Roman" pitchFamily="18" charset="0"/>
            </a:endParaRPr>
          </a:p>
        </p:txBody>
      </p:sp>
      <p:sp>
        <p:nvSpPr>
          <p:cNvPr id="34819" name="Rectangle 3"/>
          <p:cNvSpPr>
            <a:spLocks noGrp="1" noChangeArrowheads="1"/>
          </p:cNvSpPr>
          <p:nvPr>
            <p:ph idx="1"/>
          </p:nvPr>
        </p:nvSpPr>
        <p:spPr/>
        <p:txBody>
          <a:bodyPr>
            <a:normAutofit/>
          </a:bodyPr>
          <a:lstStyle/>
          <a:p>
            <a:pPr eaLnBrk="1" hangingPunct="1"/>
            <a:r>
              <a:rPr lang="en-US" altLang="en-US" sz="2800" dirty="0" smtClean="0">
                <a:latin typeface="Times New Roman" pitchFamily="18" charset="0"/>
              </a:rPr>
              <a:t>What is the interpretation of the estimated parameters.</a:t>
            </a:r>
          </a:p>
          <a:p>
            <a:pPr eaLnBrk="1" hangingPunct="1"/>
            <a:r>
              <a:rPr lang="en-US" altLang="en-US" sz="2800" dirty="0" smtClean="0">
                <a:latin typeface="Times New Roman" pitchFamily="18" charset="0"/>
              </a:rPr>
              <a:t>Is the association positive or negative?</a:t>
            </a:r>
          </a:p>
          <a:p>
            <a:pPr eaLnBrk="1" hangingPunct="1"/>
            <a:r>
              <a:rPr lang="en-US" altLang="en-US" sz="2800" dirty="0" smtClean="0">
                <a:latin typeface="Times New Roman" pitchFamily="18" charset="0"/>
              </a:rPr>
              <a:t>Does this make sense intuitively, based on what the data represents?</a:t>
            </a:r>
          </a:p>
          <a:p>
            <a:pPr eaLnBrk="1" hangingPunct="1"/>
            <a:r>
              <a:rPr lang="en-US" altLang="en-US" sz="2800" dirty="0" smtClean="0">
                <a:latin typeface="Times New Roman" pitchFamily="18" charset="0"/>
              </a:rPr>
              <a:t>What other variables could be confounders?</a:t>
            </a:r>
          </a:p>
          <a:p>
            <a:pPr eaLnBrk="1" hangingPunct="1"/>
            <a:r>
              <a:rPr lang="en-US" altLang="en-US" sz="2800" dirty="0" smtClean="0">
                <a:latin typeface="Times New Roman" pitchFamily="18" charset="0"/>
              </a:rPr>
              <a:t>Are there other analysis that you might consider doing? New questions raised?</a:t>
            </a:r>
          </a:p>
          <a:p>
            <a:pPr eaLnBrk="1" hangingPunct="1">
              <a:buFont typeface="Wingdings" pitchFamily="2" charset="2"/>
              <a:buNone/>
            </a:pPr>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ar-SA" sz="4000" dirty="0" err="1">
                <a:cs typeface="Times New Roman" pitchFamily="18" charset="0"/>
              </a:rPr>
              <a:t>Multicollinearity</a:t>
            </a:r>
            <a:endParaRPr lang="en-US" altLang="ar-SA" sz="4000" dirty="0">
              <a:cs typeface="Times New Roman" pitchFamily="18" charset="0"/>
            </a:endParaRPr>
          </a:p>
        </p:txBody>
      </p:sp>
      <p:sp>
        <p:nvSpPr>
          <p:cNvPr id="35843" name="Rectangle 3"/>
          <p:cNvSpPr>
            <a:spLocks noGrp="1" noChangeArrowheads="1"/>
          </p:cNvSpPr>
          <p:nvPr>
            <p:ph idx="1"/>
          </p:nvPr>
        </p:nvSpPr>
        <p:spPr/>
        <p:txBody>
          <a:bodyPr>
            <a:noAutofit/>
          </a:bodyPr>
          <a:lstStyle/>
          <a:p>
            <a:pPr eaLnBrk="1" hangingPunct="1"/>
            <a:r>
              <a:rPr lang="en-US" altLang="ar-SA" sz="2800" dirty="0" smtClean="0">
                <a:latin typeface="Times New Roman" pitchFamily="18" charset="0"/>
              </a:rPr>
              <a:t>In multiple regression analysis, one is often concerned with the nature and significance of the relations between the explanatory variables and the response variable.</a:t>
            </a:r>
          </a:p>
          <a:p>
            <a:pPr eaLnBrk="1" hangingPunct="1"/>
            <a:r>
              <a:rPr lang="en-US" altLang="ar-SA" sz="2800" dirty="0" smtClean="0">
                <a:latin typeface="Times New Roman" pitchFamily="18" charset="0"/>
              </a:rPr>
              <a:t>Questions that are frequently asked are:</a:t>
            </a:r>
          </a:p>
          <a:p>
            <a:pPr marL="868680" lvl="1" indent="-457200" eaLnBrk="1" hangingPunct="1">
              <a:buFont typeface="+mj-lt"/>
              <a:buAutoNum type="arabicPeriod"/>
            </a:pPr>
            <a:r>
              <a:rPr lang="en-US" altLang="ar-SA" sz="2400" dirty="0" smtClean="0">
                <a:latin typeface="Times New Roman" pitchFamily="18" charset="0"/>
              </a:rPr>
              <a:t>What is the </a:t>
            </a:r>
            <a:r>
              <a:rPr lang="en-US" altLang="ar-SA" sz="2400" dirty="0" smtClean="0">
                <a:solidFill>
                  <a:srgbClr val="C00000"/>
                </a:solidFill>
                <a:latin typeface="Times New Roman" pitchFamily="18" charset="0"/>
              </a:rPr>
              <a:t>relative importance </a:t>
            </a:r>
            <a:r>
              <a:rPr lang="en-US" altLang="ar-SA" sz="2400" dirty="0" smtClean="0">
                <a:latin typeface="Times New Roman" pitchFamily="18" charset="0"/>
              </a:rPr>
              <a:t>of the effects of the different independent variables?</a:t>
            </a:r>
          </a:p>
          <a:p>
            <a:pPr marL="868680" lvl="1" indent="-457200" eaLnBrk="1" hangingPunct="1">
              <a:buFont typeface="+mj-lt"/>
              <a:buAutoNum type="arabicPeriod"/>
            </a:pPr>
            <a:r>
              <a:rPr lang="en-US" altLang="ar-SA" sz="2400" dirty="0" smtClean="0">
                <a:latin typeface="Times New Roman" pitchFamily="18" charset="0"/>
              </a:rPr>
              <a:t>What is the </a:t>
            </a:r>
            <a:r>
              <a:rPr lang="en-US" altLang="ar-SA" sz="2400" dirty="0" smtClean="0">
                <a:solidFill>
                  <a:srgbClr val="C00000"/>
                </a:solidFill>
                <a:latin typeface="Times New Roman" pitchFamily="18" charset="0"/>
              </a:rPr>
              <a:t>magnitude of the effect </a:t>
            </a:r>
            <a:r>
              <a:rPr lang="en-US" altLang="ar-SA" sz="2400" dirty="0" smtClean="0">
                <a:latin typeface="Times New Roman" pitchFamily="18" charset="0"/>
              </a:rPr>
              <a:t>of a given independent variable on the dependent variable?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p:txBody>
          <a:bodyPr/>
          <a:lstStyle/>
          <a:p>
            <a:r>
              <a:rPr lang="en-US" altLang="ar-SA" sz="4000" dirty="0" err="1">
                <a:cs typeface="Times New Roman" pitchFamily="18" charset="0"/>
              </a:rPr>
              <a:t>Multicollinearity</a:t>
            </a:r>
            <a:endParaRPr lang="en-US" altLang="ar-SA" sz="4000" dirty="0">
              <a:cs typeface="Times New Roman" pitchFamily="18" charset="0"/>
            </a:endParaRPr>
          </a:p>
        </p:txBody>
      </p:sp>
      <p:sp>
        <p:nvSpPr>
          <p:cNvPr id="36867" name="Rectangle 1027"/>
          <p:cNvSpPr>
            <a:spLocks noGrp="1" noChangeArrowheads="1"/>
          </p:cNvSpPr>
          <p:nvPr>
            <p:ph idx="1"/>
          </p:nvPr>
        </p:nvSpPr>
        <p:spPr>
          <a:xfrm>
            <a:off x="457200" y="1600200"/>
            <a:ext cx="7696200" cy="4800600"/>
          </a:xfrm>
        </p:spPr>
        <p:txBody>
          <a:bodyPr/>
          <a:lstStyle/>
          <a:p>
            <a:pPr marL="868680" lvl="1" indent="-457200" eaLnBrk="1" hangingPunct="1">
              <a:lnSpc>
                <a:spcPct val="90000"/>
              </a:lnSpc>
              <a:buFont typeface="+mj-lt"/>
              <a:buAutoNum type="arabicPeriod" startAt="3"/>
            </a:pPr>
            <a:r>
              <a:rPr lang="en-US" altLang="ar-SA" sz="2400" dirty="0" smtClean="0">
                <a:latin typeface="Times New Roman" pitchFamily="18" charset="0"/>
              </a:rPr>
              <a:t>Can any independent variable be dropped from the model because it has little or no effect on the dependent variable?</a:t>
            </a:r>
          </a:p>
          <a:p>
            <a:pPr marL="868680" lvl="1" indent="-457200" eaLnBrk="1" hangingPunct="1">
              <a:lnSpc>
                <a:spcPct val="90000"/>
              </a:lnSpc>
              <a:buFont typeface="+mj-lt"/>
              <a:buAutoNum type="arabicPeriod" startAt="3"/>
            </a:pPr>
            <a:r>
              <a:rPr lang="en-US" altLang="ar-SA" sz="2400" dirty="0" smtClean="0">
                <a:latin typeface="Times New Roman" pitchFamily="18" charset="0"/>
              </a:rPr>
              <a:t>Should any independent variables not yet included in the model be considered for possible inclusion?</a:t>
            </a:r>
          </a:p>
          <a:p>
            <a:pPr eaLnBrk="1" hangingPunct="1">
              <a:lnSpc>
                <a:spcPct val="90000"/>
              </a:lnSpc>
            </a:pPr>
            <a:r>
              <a:rPr lang="en-US" altLang="ar-SA" sz="2800" dirty="0" smtClean="0">
                <a:latin typeface="Times New Roman" pitchFamily="18" charset="0"/>
              </a:rPr>
              <a:t>Simple answers can be given to these questions if: </a:t>
            </a:r>
          </a:p>
          <a:p>
            <a:pPr lvl="1" eaLnBrk="1" hangingPunct="1">
              <a:lnSpc>
                <a:spcPct val="90000"/>
              </a:lnSpc>
            </a:pPr>
            <a:r>
              <a:rPr lang="en-US" altLang="ar-SA" sz="2400" dirty="0" smtClean="0">
                <a:latin typeface="Times New Roman" pitchFamily="18" charset="0"/>
              </a:rPr>
              <a:t>The independent variables in the model are uncorrelated among themselves.</a:t>
            </a:r>
          </a:p>
          <a:p>
            <a:pPr lvl="1" eaLnBrk="1" hangingPunct="1">
              <a:lnSpc>
                <a:spcPct val="90000"/>
              </a:lnSpc>
            </a:pPr>
            <a:r>
              <a:rPr lang="en-US" altLang="ar-SA" sz="2400" dirty="0" smtClean="0">
                <a:latin typeface="Times New Roman" pitchFamily="18" charset="0"/>
              </a:rPr>
              <a:t>They are uncorrelated with any other independent variables that are related to the dependent variable but omitted from the model.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ar-SA" sz="4000" dirty="0" err="1">
                <a:cs typeface="Times New Roman" pitchFamily="18" charset="0"/>
              </a:rPr>
              <a:t>Multicollinearity</a:t>
            </a:r>
            <a:endParaRPr lang="en-US" altLang="ar-SA" sz="4000" dirty="0">
              <a:cs typeface="Times New Roman" pitchFamily="18" charset="0"/>
            </a:endParaRPr>
          </a:p>
        </p:txBody>
      </p:sp>
      <p:sp>
        <p:nvSpPr>
          <p:cNvPr id="37891" name="Rectangle 3"/>
          <p:cNvSpPr>
            <a:spLocks noGrp="1" noChangeArrowheads="1"/>
          </p:cNvSpPr>
          <p:nvPr>
            <p:ph idx="1"/>
          </p:nvPr>
        </p:nvSpPr>
        <p:spPr/>
        <p:txBody>
          <a:bodyPr/>
          <a:lstStyle/>
          <a:p>
            <a:pPr eaLnBrk="1" hangingPunct="1"/>
            <a:r>
              <a:rPr lang="en-US" altLang="ar-SA" sz="2400" dirty="0" smtClean="0">
                <a:latin typeface="Times New Roman" pitchFamily="18" charset="0"/>
              </a:rPr>
              <a:t>When the independent variables are correlated among themselves, </a:t>
            </a:r>
            <a:r>
              <a:rPr lang="en-US" altLang="ar-SA" sz="2400" i="1" dirty="0" err="1" smtClean="0">
                <a:solidFill>
                  <a:srgbClr val="C00000"/>
                </a:solidFill>
                <a:latin typeface="Times New Roman" pitchFamily="18" charset="0"/>
              </a:rPr>
              <a:t>multicollinearity</a:t>
            </a:r>
            <a:r>
              <a:rPr lang="en-US" altLang="ar-SA" sz="2400" dirty="0" smtClean="0">
                <a:latin typeface="Times New Roman" pitchFamily="18" charset="0"/>
              </a:rPr>
              <a:t>  or </a:t>
            </a:r>
            <a:r>
              <a:rPr lang="en-US" altLang="ar-SA" sz="2400" dirty="0" err="1" smtClean="0">
                <a:latin typeface="Times New Roman" pitchFamily="18" charset="0"/>
              </a:rPr>
              <a:t>colinearity</a:t>
            </a:r>
            <a:r>
              <a:rPr lang="en-US" altLang="ar-SA" sz="2400" dirty="0" smtClean="0">
                <a:latin typeface="Times New Roman" pitchFamily="18" charset="0"/>
              </a:rPr>
              <a:t> among them is said to exist.</a:t>
            </a:r>
          </a:p>
          <a:p>
            <a:pPr eaLnBrk="1" hangingPunct="1"/>
            <a:r>
              <a:rPr lang="en-US" altLang="ar-SA" sz="2400" dirty="0" smtClean="0">
                <a:latin typeface="Times New Roman" pitchFamily="18" charset="0"/>
              </a:rPr>
              <a:t>In many non-experimental situations in business, economics, and the social and biological sciences, the independent variables tend to be correlated among themselves.</a:t>
            </a:r>
          </a:p>
          <a:p>
            <a:pPr eaLnBrk="1" hangingPunct="1"/>
            <a:r>
              <a:rPr lang="en-US" altLang="ar-SA" sz="2400" dirty="0" smtClean="0">
                <a:latin typeface="Times New Roman" pitchFamily="18" charset="0"/>
              </a:rPr>
              <a:t>For example, in a regression of family food expenditures on the variables: family income, family savings, and the age of head of household, the explanatory  variables will be correlated among themselves.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ar-SA" sz="4000" dirty="0" err="1">
                <a:cs typeface="Times New Roman" pitchFamily="18" charset="0"/>
              </a:rPr>
              <a:t>Multicollinearity</a:t>
            </a:r>
            <a:endParaRPr lang="en-US" altLang="ar-SA" sz="4000" dirty="0">
              <a:cs typeface="Times New Roman" pitchFamily="18" charset="0"/>
            </a:endParaRPr>
          </a:p>
        </p:txBody>
      </p:sp>
      <p:sp>
        <p:nvSpPr>
          <p:cNvPr id="38915" name="Rectangle 3"/>
          <p:cNvSpPr>
            <a:spLocks noGrp="1" noChangeArrowheads="1"/>
          </p:cNvSpPr>
          <p:nvPr>
            <p:ph idx="1"/>
          </p:nvPr>
        </p:nvSpPr>
        <p:spPr/>
        <p:txBody>
          <a:bodyPr>
            <a:normAutofit/>
          </a:bodyPr>
          <a:lstStyle/>
          <a:p>
            <a:pPr eaLnBrk="1" hangingPunct="1"/>
            <a:r>
              <a:rPr lang="en-US" altLang="ar-SA" sz="2400" dirty="0" smtClean="0">
                <a:latin typeface="Times New Roman" pitchFamily="18" charset="0"/>
              </a:rPr>
              <a:t>Further, the explanatory variables will also be correlated with other socioeconomic variables not included in the model that do affect family food expenditures, such as family size.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ar-SA" sz="4000" dirty="0" err="1">
                <a:cs typeface="Times New Roman" pitchFamily="18" charset="0"/>
              </a:rPr>
              <a:t>Multicollinearity</a:t>
            </a:r>
            <a:endParaRPr lang="en-US" altLang="ar-SA" sz="4000" dirty="0">
              <a:cs typeface="Times New Roman" pitchFamily="18" charset="0"/>
            </a:endParaRPr>
          </a:p>
        </p:txBody>
      </p:sp>
      <p:sp>
        <p:nvSpPr>
          <p:cNvPr id="39939" name="Rectangle 3"/>
          <p:cNvSpPr>
            <a:spLocks noGrp="1" noChangeArrowheads="1"/>
          </p:cNvSpPr>
          <p:nvPr>
            <p:ph idx="1"/>
          </p:nvPr>
        </p:nvSpPr>
        <p:spPr/>
        <p:txBody>
          <a:bodyPr/>
          <a:lstStyle/>
          <a:p>
            <a:pPr marL="609600" indent="-609600" eaLnBrk="1" hangingPunct="1">
              <a:lnSpc>
                <a:spcPct val="90000"/>
              </a:lnSpc>
            </a:pPr>
            <a:r>
              <a:rPr lang="en-US" altLang="ar-SA" sz="2400" dirty="0" smtClean="0">
                <a:latin typeface="Times New Roman" pitchFamily="18" charset="0"/>
              </a:rPr>
              <a:t>Some key problems that typically arise when the explanatory variables being considered for the regression model are highly correlated among themselves are:</a:t>
            </a:r>
          </a:p>
          <a:p>
            <a:pPr marL="990600" lvl="1" indent="-533400" eaLnBrk="1" hangingPunct="1">
              <a:lnSpc>
                <a:spcPct val="90000"/>
              </a:lnSpc>
              <a:buFont typeface="Wingdings" pitchFamily="2" charset="2"/>
              <a:buAutoNum type="arabicPeriod"/>
            </a:pPr>
            <a:r>
              <a:rPr lang="en-US" altLang="ar-SA" sz="2200" dirty="0" smtClean="0">
                <a:latin typeface="Times New Roman" pitchFamily="18" charset="0"/>
              </a:rPr>
              <a:t>Adding or deleting an explanatory variable changes the regression coefficients.</a:t>
            </a:r>
          </a:p>
          <a:p>
            <a:pPr marL="990600" lvl="1" indent="-533400" eaLnBrk="1" hangingPunct="1">
              <a:lnSpc>
                <a:spcPct val="90000"/>
              </a:lnSpc>
              <a:buFont typeface="Wingdings" pitchFamily="2" charset="2"/>
              <a:buAutoNum type="arabicPeriod"/>
            </a:pPr>
            <a:r>
              <a:rPr lang="en-US" altLang="ar-SA" sz="2200" dirty="0" smtClean="0">
                <a:latin typeface="Times New Roman" pitchFamily="18" charset="0"/>
              </a:rPr>
              <a:t>The estimated standard deviations of the regression coefficients become large when the explanatory variables in the regression model are highly correlated with each other.</a:t>
            </a:r>
          </a:p>
          <a:p>
            <a:pPr marL="990600" lvl="1" indent="-533400" eaLnBrk="1" hangingPunct="1">
              <a:lnSpc>
                <a:spcPct val="90000"/>
              </a:lnSpc>
              <a:buFont typeface="Wingdings" pitchFamily="2" charset="2"/>
              <a:buAutoNum type="arabicPeriod"/>
            </a:pPr>
            <a:r>
              <a:rPr lang="en-US" altLang="ar-SA" sz="2200" dirty="0" smtClean="0">
                <a:latin typeface="Times New Roman" pitchFamily="18" charset="0"/>
              </a:rPr>
              <a:t>The estimated regression coefficients individually may not be statistically significant even though a definite statistical relation exists between the response variable and  the set of explanatory variables.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ar-SA" sz="4000" dirty="0" err="1">
                <a:cs typeface="Times New Roman" pitchFamily="18" charset="0"/>
              </a:rPr>
              <a:t>Multicollinearity</a:t>
            </a:r>
            <a:r>
              <a:rPr lang="en-US" altLang="ar-SA" sz="4000" dirty="0">
                <a:cs typeface="Times New Roman" pitchFamily="18" charset="0"/>
              </a:rPr>
              <a:t> Diagnostics</a:t>
            </a:r>
          </a:p>
        </p:txBody>
      </p:sp>
      <p:sp>
        <p:nvSpPr>
          <p:cNvPr id="40963"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 A formal method of detecting the presence of </a:t>
            </a:r>
            <a:r>
              <a:rPr lang="en-US" altLang="ar-SA" sz="2800" dirty="0" err="1" smtClean="0">
                <a:latin typeface="Times New Roman" pitchFamily="18" charset="0"/>
              </a:rPr>
              <a:t>multicollinearity</a:t>
            </a:r>
            <a:r>
              <a:rPr lang="en-US" altLang="ar-SA" sz="2800" dirty="0" smtClean="0">
                <a:latin typeface="Times New Roman" pitchFamily="18" charset="0"/>
              </a:rPr>
              <a:t> that is widely used is by the means of </a:t>
            </a:r>
            <a:r>
              <a:rPr lang="en-US" altLang="ar-SA" sz="2800" i="1" dirty="0" smtClean="0">
                <a:solidFill>
                  <a:schemeClr val="bg2">
                    <a:lumMod val="50000"/>
                  </a:schemeClr>
                </a:solidFill>
                <a:latin typeface="Times New Roman" pitchFamily="18" charset="0"/>
              </a:rPr>
              <a:t>Variance Inflation Factor</a:t>
            </a:r>
            <a:r>
              <a:rPr lang="en-US" altLang="ar-SA" sz="2800" dirty="0" smtClean="0">
                <a:latin typeface="Times New Roman" pitchFamily="18" charset="0"/>
              </a:rPr>
              <a:t>.</a:t>
            </a:r>
          </a:p>
          <a:p>
            <a:pPr lvl="1" eaLnBrk="1" hangingPunct="1">
              <a:lnSpc>
                <a:spcPct val="90000"/>
              </a:lnSpc>
            </a:pPr>
            <a:r>
              <a:rPr lang="en-US" altLang="ar-SA" sz="2400" dirty="0" smtClean="0">
                <a:latin typeface="Times New Roman" pitchFamily="18" charset="0"/>
              </a:rPr>
              <a:t>It measures how much the variances of the estimated regression coefficients are inflated as compared to when the independent variables are not linearly related.</a:t>
            </a:r>
          </a:p>
          <a:p>
            <a:pPr lvl="1" eaLnBrk="1" hangingPunct="1">
              <a:lnSpc>
                <a:spcPct val="90000"/>
              </a:lnSpc>
            </a:pPr>
            <a:endParaRPr lang="en-US" altLang="ar-SA" sz="2400" dirty="0" smtClean="0">
              <a:latin typeface="Times New Roman" pitchFamily="18" charset="0"/>
            </a:endParaRPr>
          </a:p>
          <a:p>
            <a:pPr lvl="1" eaLnBrk="1" hangingPunct="1">
              <a:lnSpc>
                <a:spcPct val="90000"/>
              </a:lnSpc>
            </a:pPr>
            <a:endParaRPr lang="en-US" altLang="ar-SA" sz="2400" dirty="0" smtClean="0">
              <a:latin typeface="Times New Roman" pitchFamily="18" charset="0"/>
            </a:endParaRPr>
          </a:p>
          <a:p>
            <a:pPr lvl="1" eaLnBrk="1" hangingPunct="1">
              <a:lnSpc>
                <a:spcPct val="90000"/>
              </a:lnSpc>
            </a:pPr>
            <a:endParaRPr lang="en-US" altLang="ar-SA" sz="2400" dirty="0" smtClean="0">
              <a:latin typeface="Times New Roman" pitchFamily="18" charset="0"/>
            </a:endParaRPr>
          </a:p>
          <a:p>
            <a:pPr lvl="1" eaLnBrk="1" hangingPunct="1">
              <a:lnSpc>
                <a:spcPct val="90000"/>
              </a:lnSpc>
            </a:pPr>
            <a:r>
              <a:rPr lang="en-US" altLang="ar-SA" sz="2400" dirty="0" smtClean="0">
                <a:latin typeface="Times New Roman" pitchFamily="18" charset="0"/>
              </a:rPr>
              <a:t>      is the coefficient of determination from the regression of the j</a:t>
            </a:r>
            <a:r>
              <a:rPr lang="en-US" altLang="ar-SA" sz="2400" baseline="30000" dirty="0" smtClean="0">
                <a:latin typeface="Times New Roman" pitchFamily="18" charset="0"/>
              </a:rPr>
              <a:t>th</a:t>
            </a:r>
            <a:r>
              <a:rPr lang="en-US" altLang="ar-SA" sz="2400" dirty="0" smtClean="0">
                <a:latin typeface="Times New Roman" pitchFamily="18" charset="0"/>
              </a:rPr>
              <a:t> independent variable on the remaining k-1 independent variables.</a:t>
            </a:r>
          </a:p>
          <a:p>
            <a:pPr lvl="1" eaLnBrk="1" hangingPunct="1">
              <a:lnSpc>
                <a:spcPct val="90000"/>
              </a:lnSpc>
              <a:buFont typeface="Wingdings" pitchFamily="2" charset="2"/>
              <a:buNone/>
            </a:pPr>
            <a:endParaRPr lang="en-US" altLang="ar-SA" sz="2400" dirty="0" smtClean="0">
              <a:latin typeface="Times New Roman" pitchFamily="18" charset="0"/>
            </a:endParaRPr>
          </a:p>
        </p:txBody>
      </p:sp>
      <p:graphicFrame>
        <p:nvGraphicFramePr>
          <p:cNvPr id="40964" name="Object 0"/>
          <p:cNvGraphicFramePr>
            <a:graphicFrameLocks noChangeAspect="1"/>
          </p:cNvGraphicFramePr>
          <p:nvPr>
            <p:extLst>
              <p:ext uri="{D42A27DB-BD31-4B8C-83A1-F6EECF244321}">
                <p14:modId xmlns:p14="http://schemas.microsoft.com/office/powerpoint/2010/main" val="3136630625"/>
              </p:ext>
            </p:extLst>
          </p:nvPr>
        </p:nvGraphicFramePr>
        <p:xfrm>
          <a:off x="2362199" y="4038600"/>
          <a:ext cx="3257423" cy="838200"/>
        </p:xfrm>
        <a:graphic>
          <a:graphicData uri="http://schemas.openxmlformats.org/presentationml/2006/ole">
            <mc:AlternateContent xmlns:mc="http://schemas.openxmlformats.org/markup-compatibility/2006">
              <mc:Choice xmlns:v="urn:schemas-microsoft-com:vml" Requires="v">
                <p:oleObj spid="_x0000_s40992" name="Equation" r:id="rId3" imgW="1726451" imgH="444307" progId="Equation.3">
                  <p:embed/>
                </p:oleObj>
              </mc:Choice>
              <mc:Fallback>
                <p:oleObj name="Equation" r:id="rId3" imgW="1726451" imgH="444307"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199" y="4038600"/>
                        <a:ext cx="3257423" cy="838200"/>
                      </a:xfrm>
                      <a:prstGeom prst="rect">
                        <a:avLst/>
                      </a:prstGeom>
                      <a:solidFill>
                        <a:schemeClr val="accent2">
                          <a:lumMod val="20000"/>
                          <a:lumOff val="80000"/>
                        </a:schemeClr>
                      </a:solidFill>
                      <a:ln>
                        <a:noFill/>
                      </a:ln>
                      <a:effectLst/>
                    </p:spPr>
                  </p:pic>
                </p:oleObj>
              </mc:Fallback>
            </mc:AlternateContent>
          </a:graphicData>
        </a:graphic>
      </p:graphicFrame>
      <p:graphicFrame>
        <p:nvGraphicFramePr>
          <p:cNvPr id="40965" name="Object 1"/>
          <p:cNvGraphicFramePr>
            <a:graphicFrameLocks noChangeAspect="1"/>
          </p:cNvGraphicFramePr>
          <p:nvPr>
            <p:extLst>
              <p:ext uri="{D42A27DB-BD31-4B8C-83A1-F6EECF244321}">
                <p14:modId xmlns:p14="http://schemas.microsoft.com/office/powerpoint/2010/main" val="2536502932"/>
              </p:ext>
            </p:extLst>
          </p:nvPr>
        </p:nvGraphicFramePr>
        <p:xfrm>
          <a:off x="1143000" y="4953000"/>
          <a:ext cx="447675" cy="558800"/>
        </p:xfrm>
        <a:graphic>
          <a:graphicData uri="http://schemas.openxmlformats.org/presentationml/2006/ole">
            <mc:AlternateContent xmlns:mc="http://schemas.openxmlformats.org/markup-compatibility/2006">
              <mc:Choice xmlns:v="urn:schemas-microsoft-com:vml" Requires="v">
                <p:oleObj spid="_x0000_s40993" name="Equation" r:id="rId5" imgW="203024" imgH="253780" progId="Equation.3">
                  <p:embed/>
                </p:oleObj>
              </mc:Choice>
              <mc:Fallback>
                <p:oleObj name="Equation" r:id="rId5" imgW="203024" imgH="25378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4953000"/>
                        <a:ext cx="447675"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ar-SA" sz="4000" dirty="0" err="1">
                <a:cs typeface="Times New Roman" pitchFamily="18" charset="0"/>
              </a:rPr>
              <a:t>Multicollinearity</a:t>
            </a:r>
            <a:r>
              <a:rPr lang="en-US" altLang="ar-SA" sz="4000" dirty="0">
                <a:cs typeface="Times New Roman" pitchFamily="18" charset="0"/>
              </a:rPr>
              <a:t> Diagnostics</a:t>
            </a:r>
          </a:p>
        </p:txBody>
      </p:sp>
      <p:sp>
        <p:nvSpPr>
          <p:cNvPr id="41987" name="Rectangle 3"/>
          <p:cNvSpPr>
            <a:spLocks noGrp="1" noChangeArrowheads="1"/>
          </p:cNvSpPr>
          <p:nvPr>
            <p:ph idx="1"/>
          </p:nvPr>
        </p:nvSpPr>
        <p:spPr/>
        <p:txBody>
          <a:bodyPr/>
          <a:lstStyle/>
          <a:p>
            <a:pPr eaLnBrk="1" hangingPunct="1">
              <a:lnSpc>
                <a:spcPct val="90000"/>
              </a:lnSpc>
            </a:pPr>
            <a:r>
              <a:rPr lang="en-US" altLang="ar-SA" sz="2400" dirty="0" smtClean="0">
                <a:latin typeface="Times New Roman" pitchFamily="18" charset="0"/>
              </a:rPr>
              <a:t>VIF near 1 suggests that </a:t>
            </a:r>
            <a:r>
              <a:rPr lang="en-US" altLang="ar-SA" sz="2400" dirty="0" err="1" smtClean="0">
                <a:latin typeface="Times New Roman" pitchFamily="18" charset="0"/>
              </a:rPr>
              <a:t>multicollinearity</a:t>
            </a:r>
            <a:r>
              <a:rPr lang="en-US" altLang="ar-SA" sz="2400" dirty="0" smtClean="0">
                <a:latin typeface="Times New Roman" pitchFamily="18" charset="0"/>
              </a:rPr>
              <a:t> is not a problem for the independent variables.</a:t>
            </a:r>
          </a:p>
          <a:p>
            <a:pPr lvl="1" eaLnBrk="1" hangingPunct="1">
              <a:lnSpc>
                <a:spcPct val="90000"/>
              </a:lnSpc>
              <a:buFont typeface="Times New Roman" panose="02020603050405020304" pitchFamily="18" charset="0"/>
              <a:buChar char="-"/>
            </a:pPr>
            <a:r>
              <a:rPr lang="en-US" altLang="ar-SA" sz="2200" dirty="0" smtClean="0">
                <a:latin typeface="Times New Roman" pitchFamily="18" charset="0"/>
              </a:rPr>
              <a:t>Its estimated coefficient and associated t-value will not change much as the other independent variables are added or deleted from the regression equation.</a:t>
            </a:r>
          </a:p>
          <a:p>
            <a:pPr eaLnBrk="1" hangingPunct="1">
              <a:lnSpc>
                <a:spcPct val="90000"/>
              </a:lnSpc>
            </a:pPr>
            <a:r>
              <a:rPr lang="en-US" altLang="ar-SA" sz="2400" dirty="0" smtClean="0">
                <a:latin typeface="Times New Roman" pitchFamily="18" charset="0"/>
              </a:rPr>
              <a:t>VIF much greater than 1 indicates the presence of </a:t>
            </a:r>
            <a:r>
              <a:rPr lang="en-US" altLang="ar-SA" sz="2400" dirty="0" err="1" smtClean="0">
                <a:latin typeface="Times New Roman" pitchFamily="18" charset="0"/>
              </a:rPr>
              <a:t>multicollinearity</a:t>
            </a:r>
            <a:r>
              <a:rPr lang="en-US" altLang="ar-SA" sz="2400" dirty="0" smtClean="0">
                <a:latin typeface="Times New Roman" pitchFamily="18" charset="0"/>
              </a:rPr>
              <a:t>. A maximum VIF value in excess of 10 is often taken as an indication that the </a:t>
            </a:r>
            <a:r>
              <a:rPr lang="en-US" altLang="ar-SA" sz="2400" dirty="0" err="1" smtClean="0">
                <a:latin typeface="Times New Roman" pitchFamily="18" charset="0"/>
              </a:rPr>
              <a:t>multicollinearity</a:t>
            </a:r>
            <a:r>
              <a:rPr lang="en-US" altLang="ar-SA" sz="2400" dirty="0" smtClean="0">
                <a:latin typeface="Times New Roman" pitchFamily="18" charset="0"/>
              </a:rPr>
              <a:t> may be unduly influencing the least square estimates.</a:t>
            </a:r>
          </a:p>
          <a:p>
            <a:pPr lvl="1">
              <a:lnSpc>
                <a:spcPct val="90000"/>
              </a:lnSpc>
              <a:buFont typeface="Times New Roman" panose="02020603050405020304" pitchFamily="18" charset="0"/>
              <a:buChar char="-"/>
            </a:pPr>
            <a:r>
              <a:rPr lang="en-US" altLang="ar-SA" sz="2200" dirty="0" smtClean="0">
                <a:latin typeface="Times New Roman" pitchFamily="18" charset="0"/>
              </a:rPr>
              <a:t>the </a:t>
            </a:r>
            <a:r>
              <a:rPr lang="en-US" altLang="ar-SA" sz="2200" dirty="0">
                <a:latin typeface="Times New Roman" pitchFamily="18" charset="0"/>
              </a:rPr>
              <a:t>estimated coefficient attached to the variable is unstable and its associated t statistic may change considerably as the other independent variables are added or deleted. </a:t>
            </a:r>
          </a:p>
          <a:p>
            <a:pPr eaLnBrk="1" hangingPunct="1">
              <a:lnSpc>
                <a:spcPct val="90000"/>
              </a:lnSpc>
            </a:pPr>
            <a:endParaRPr lang="en-US" altLang="ar-SA" sz="2000"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sz="4400" dirty="0">
                <a:cs typeface="Times New Roman" pitchFamily="18" charset="0"/>
              </a:rPr>
              <a:t>Multiple Regression</a:t>
            </a:r>
            <a:endParaRPr lang="en-US" altLang="ar-SA" sz="4400" dirty="0">
              <a:cs typeface="Times New Roman" pitchFamily="18" charset="0"/>
            </a:endParaRPr>
          </a:p>
        </p:txBody>
      </p:sp>
      <p:sp>
        <p:nvSpPr>
          <p:cNvPr id="6147" name="Rectangle 3"/>
          <p:cNvSpPr>
            <a:spLocks noGrp="1" noChangeArrowheads="1"/>
          </p:cNvSpPr>
          <p:nvPr>
            <p:ph idx="1"/>
          </p:nvPr>
        </p:nvSpPr>
        <p:spPr>
          <a:xfrm>
            <a:off x="533400" y="1524000"/>
            <a:ext cx="7772400" cy="4114800"/>
          </a:xfrm>
        </p:spPr>
        <p:txBody>
          <a:bodyPr/>
          <a:lstStyle/>
          <a:p>
            <a:pPr eaLnBrk="1" hangingPunct="1"/>
            <a:r>
              <a:rPr lang="en-US" altLang="en-US" sz="2400" b="1" dirty="0" smtClean="0">
                <a:latin typeface="Times New Roman" pitchFamily="18" charset="0"/>
              </a:rPr>
              <a:t>Example:</a:t>
            </a:r>
            <a:r>
              <a:rPr lang="en-US" altLang="en-US" sz="2400" dirty="0" smtClean="0">
                <a:latin typeface="Times New Roman" pitchFamily="18" charset="0"/>
              </a:rPr>
              <a:t>  In a study of direct operating cost, Y, for 67 branch offices of consumer finance charge, four independent variables were considered:</a:t>
            </a:r>
          </a:p>
          <a:p>
            <a:pPr lvl="2" eaLnBrk="1" hangingPunct="1"/>
            <a:r>
              <a:rPr lang="en-US" altLang="en-US" sz="2000" dirty="0" smtClean="0">
                <a:latin typeface="Times New Roman" pitchFamily="18" charset="0"/>
              </a:rPr>
              <a:t>X</a:t>
            </a:r>
            <a:r>
              <a:rPr lang="en-US" altLang="en-US" sz="2000" baseline="-25000" dirty="0" smtClean="0">
                <a:latin typeface="Times New Roman" pitchFamily="18" charset="0"/>
              </a:rPr>
              <a:t>1 </a:t>
            </a:r>
            <a:r>
              <a:rPr lang="en-US" altLang="en-US" sz="2000" dirty="0" smtClean="0">
                <a:latin typeface="Times New Roman" pitchFamily="18" charset="0"/>
              </a:rPr>
              <a:t>: average size of loan outstanding during the year, </a:t>
            </a:r>
          </a:p>
          <a:p>
            <a:pPr lvl="2" eaLnBrk="1" hangingPunct="1"/>
            <a:r>
              <a:rPr lang="en-US" altLang="en-US" sz="2000" dirty="0" smtClean="0">
                <a:latin typeface="Times New Roman" pitchFamily="18" charset="0"/>
              </a:rPr>
              <a:t>X</a:t>
            </a:r>
            <a:r>
              <a:rPr lang="en-US" altLang="en-US" sz="2000" baseline="-25000" dirty="0" smtClean="0">
                <a:latin typeface="Times New Roman" pitchFamily="18" charset="0"/>
              </a:rPr>
              <a:t>2</a:t>
            </a:r>
            <a:r>
              <a:rPr lang="en-US" altLang="en-US" sz="2000" dirty="0" smtClean="0">
                <a:latin typeface="Times New Roman" pitchFamily="18" charset="0"/>
              </a:rPr>
              <a:t> : average number of loans outstanding, </a:t>
            </a:r>
          </a:p>
          <a:p>
            <a:pPr lvl="2" eaLnBrk="1" hangingPunct="1"/>
            <a:r>
              <a:rPr lang="en-US" altLang="en-US" sz="2000" dirty="0" smtClean="0">
                <a:latin typeface="Times New Roman" pitchFamily="18" charset="0"/>
              </a:rPr>
              <a:t>X</a:t>
            </a:r>
            <a:r>
              <a:rPr lang="en-US" altLang="en-US" sz="2000" baseline="-25000" dirty="0" smtClean="0">
                <a:latin typeface="Times New Roman" pitchFamily="18" charset="0"/>
              </a:rPr>
              <a:t>3</a:t>
            </a:r>
            <a:r>
              <a:rPr lang="en-US" altLang="en-US" sz="2000" dirty="0" smtClean="0">
                <a:latin typeface="Times New Roman" pitchFamily="18" charset="0"/>
              </a:rPr>
              <a:t> : total number of new loan applications processed, and </a:t>
            </a:r>
          </a:p>
          <a:p>
            <a:pPr lvl="2" eaLnBrk="1" hangingPunct="1"/>
            <a:r>
              <a:rPr lang="en-US" altLang="en-US" sz="2000" dirty="0" smtClean="0">
                <a:latin typeface="Times New Roman" pitchFamily="18" charset="0"/>
              </a:rPr>
              <a:t>X</a:t>
            </a:r>
            <a:r>
              <a:rPr lang="en-US" altLang="en-US" sz="2000" baseline="-25000" dirty="0" smtClean="0">
                <a:latin typeface="Times New Roman" pitchFamily="18" charset="0"/>
              </a:rPr>
              <a:t>4</a:t>
            </a:r>
            <a:r>
              <a:rPr lang="en-US" altLang="en-US" sz="2000" dirty="0" smtClean="0">
                <a:latin typeface="Times New Roman" pitchFamily="18" charset="0"/>
              </a:rPr>
              <a:t> : office salary scale index. </a:t>
            </a:r>
          </a:p>
          <a:p>
            <a:pPr lvl="1" eaLnBrk="1" hangingPunct="1"/>
            <a:r>
              <a:rPr lang="en-US" altLang="en-US" sz="2400" dirty="0" smtClean="0">
                <a:latin typeface="Times New Roman" pitchFamily="18" charset="0"/>
              </a:rPr>
              <a:t>The model for this example is</a:t>
            </a:r>
          </a:p>
          <a:p>
            <a:pPr lvl="2" eaLnBrk="1" hangingPunct="1"/>
            <a:endParaRPr lang="en-US" altLang="en-US" sz="2000" dirty="0" smtClean="0">
              <a:latin typeface="Times New Roman" pitchFamily="18" charset="0"/>
            </a:endParaRPr>
          </a:p>
          <a:p>
            <a:pPr eaLnBrk="1" hangingPunct="1"/>
            <a:endParaRPr lang="en-US" altLang="ar-SA" sz="2800" dirty="0" smtClean="0">
              <a:latin typeface="Times New Roman" pitchFamily="18" charset="0"/>
            </a:endParaRPr>
          </a:p>
        </p:txBody>
      </p:sp>
      <p:graphicFrame>
        <p:nvGraphicFramePr>
          <p:cNvPr id="6148" name="Object 1024"/>
          <p:cNvGraphicFramePr>
            <a:graphicFrameLocks noChangeAspect="1"/>
          </p:cNvGraphicFramePr>
          <p:nvPr>
            <p:extLst>
              <p:ext uri="{D42A27DB-BD31-4B8C-83A1-F6EECF244321}">
                <p14:modId xmlns:p14="http://schemas.microsoft.com/office/powerpoint/2010/main" val="3628670438"/>
              </p:ext>
            </p:extLst>
          </p:nvPr>
        </p:nvGraphicFramePr>
        <p:xfrm>
          <a:off x="1219200" y="4724400"/>
          <a:ext cx="6270171" cy="609600"/>
        </p:xfrm>
        <a:graphic>
          <a:graphicData uri="http://schemas.openxmlformats.org/presentationml/2006/ole">
            <mc:AlternateContent xmlns:mc="http://schemas.openxmlformats.org/markup-compatibility/2006">
              <mc:Choice xmlns:v="urn:schemas-microsoft-com:vml" Requires="v">
                <p:oleObj spid="_x0000_s6162" name="Equation" r:id="rId4" imgW="2349360" imgH="228600" progId="Equation.3">
                  <p:embed/>
                </p:oleObj>
              </mc:Choice>
              <mc:Fallback>
                <p:oleObj name="Equation" r:id="rId4" imgW="2349360" imgH="228600" progId="Equation.3">
                  <p:embed/>
                  <p:pic>
                    <p:nvPicPr>
                      <p:cNvPr id="0" name="Object 1024"/>
                      <p:cNvPicPr>
                        <a:picLocks noChangeAspect="1" noChangeArrowheads="1"/>
                      </p:cNvPicPr>
                      <p:nvPr/>
                    </p:nvPicPr>
                    <p:blipFill>
                      <a:blip r:embed="rId5"/>
                      <a:srcRect/>
                      <a:stretch>
                        <a:fillRect/>
                      </a:stretch>
                    </p:blipFill>
                    <p:spPr bwMode="auto">
                      <a:xfrm>
                        <a:off x="1219200" y="4724400"/>
                        <a:ext cx="6270171" cy="60960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ar-SA" sz="4000" dirty="0" err="1">
                <a:cs typeface="Times New Roman" pitchFamily="18" charset="0"/>
              </a:rPr>
              <a:t>Multicollinearity</a:t>
            </a:r>
            <a:r>
              <a:rPr lang="en-US" altLang="ar-SA" sz="4000" dirty="0">
                <a:cs typeface="Times New Roman" pitchFamily="18" charset="0"/>
              </a:rPr>
              <a:t> Diagnostics</a:t>
            </a:r>
          </a:p>
        </p:txBody>
      </p:sp>
      <p:sp>
        <p:nvSpPr>
          <p:cNvPr id="43011" name="Rectangle 3"/>
          <p:cNvSpPr>
            <a:spLocks noGrp="1" noChangeArrowheads="1"/>
          </p:cNvSpPr>
          <p:nvPr>
            <p:ph idx="1"/>
          </p:nvPr>
        </p:nvSpPr>
        <p:spPr/>
        <p:txBody>
          <a:bodyPr>
            <a:normAutofit/>
          </a:bodyPr>
          <a:lstStyle/>
          <a:p>
            <a:pPr eaLnBrk="1" hangingPunct="1">
              <a:lnSpc>
                <a:spcPct val="90000"/>
              </a:lnSpc>
            </a:pPr>
            <a:r>
              <a:rPr lang="en-US" altLang="ar-SA" sz="2400" dirty="0" smtClean="0">
                <a:latin typeface="Times New Roman" pitchFamily="18" charset="0"/>
              </a:rPr>
              <a:t>The simple correlation coefficient between all pairs of explanatory variables (i.e., X</a:t>
            </a:r>
            <a:r>
              <a:rPr lang="en-US" altLang="ar-SA" sz="2400" baseline="-25000" dirty="0" smtClean="0">
                <a:latin typeface="Times New Roman" pitchFamily="18" charset="0"/>
              </a:rPr>
              <a:t>1</a:t>
            </a:r>
            <a:r>
              <a:rPr lang="en-US" altLang="ar-SA" sz="2400" dirty="0" smtClean="0">
                <a:latin typeface="Times New Roman" pitchFamily="18" charset="0"/>
              </a:rPr>
              <a:t>, X</a:t>
            </a:r>
            <a:r>
              <a:rPr lang="en-US" altLang="ar-SA" sz="2400" baseline="-25000" dirty="0" smtClean="0">
                <a:latin typeface="Times New Roman" pitchFamily="18" charset="0"/>
              </a:rPr>
              <a:t>2</a:t>
            </a:r>
            <a:r>
              <a:rPr lang="en-US" altLang="ar-SA" sz="2400" dirty="0" smtClean="0">
                <a:latin typeface="Times New Roman" pitchFamily="18" charset="0"/>
              </a:rPr>
              <a:t>, …, </a:t>
            </a:r>
            <a:r>
              <a:rPr lang="en-US" altLang="ar-SA" sz="2400" dirty="0" err="1" smtClean="0">
                <a:latin typeface="Times New Roman" pitchFamily="18" charset="0"/>
              </a:rPr>
              <a:t>X</a:t>
            </a:r>
            <a:r>
              <a:rPr lang="en-US" altLang="ar-SA" sz="2400" baseline="-25000" dirty="0" err="1" smtClean="0">
                <a:latin typeface="Times New Roman" pitchFamily="18" charset="0"/>
              </a:rPr>
              <a:t>k</a:t>
            </a:r>
            <a:r>
              <a:rPr lang="en-US" altLang="ar-SA" sz="2400" dirty="0" smtClean="0">
                <a:latin typeface="Times New Roman" pitchFamily="18" charset="0"/>
              </a:rPr>
              <a:t> ) is helpful in selecting appropriate explanatory variables for a regression model and is also critical for examining </a:t>
            </a:r>
            <a:r>
              <a:rPr lang="en-US" altLang="ar-SA" sz="2400" dirty="0" err="1" smtClean="0">
                <a:latin typeface="Times New Roman" pitchFamily="18" charset="0"/>
              </a:rPr>
              <a:t>multicollinearity</a:t>
            </a:r>
            <a:r>
              <a:rPr lang="en-US" altLang="ar-SA" sz="2400" dirty="0" smtClean="0">
                <a:latin typeface="Times New Roman" pitchFamily="18" charset="0"/>
              </a:rPr>
              <a:t>.</a:t>
            </a:r>
          </a:p>
          <a:p>
            <a:pPr eaLnBrk="1" hangingPunct="1">
              <a:lnSpc>
                <a:spcPct val="90000"/>
              </a:lnSpc>
            </a:pPr>
            <a:endParaRPr lang="en-US" altLang="ar-SA" sz="2400" dirty="0" smtClean="0">
              <a:latin typeface="Times New Roman" pitchFamily="18" charset="0"/>
            </a:endParaRPr>
          </a:p>
          <a:p>
            <a:pPr eaLnBrk="1" hangingPunct="1">
              <a:lnSpc>
                <a:spcPct val="90000"/>
              </a:lnSpc>
            </a:pPr>
            <a:r>
              <a:rPr lang="en-US" altLang="ar-SA" sz="2400" dirty="0" smtClean="0">
                <a:latin typeface="Times New Roman" pitchFamily="18" charset="0"/>
              </a:rPr>
              <a:t>While it is true that a correlation very close to +1 or –1 does suggest </a:t>
            </a:r>
            <a:r>
              <a:rPr lang="en-US" altLang="ar-SA" sz="2400" dirty="0" err="1" smtClean="0">
                <a:latin typeface="Times New Roman" pitchFamily="18" charset="0"/>
              </a:rPr>
              <a:t>multicollinearity</a:t>
            </a:r>
            <a:r>
              <a:rPr lang="en-US" altLang="ar-SA" sz="2400" dirty="0" smtClean="0">
                <a:latin typeface="Times New Roman" pitchFamily="18" charset="0"/>
              </a:rPr>
              <a:t>, it is not true (unless there are only two explanatory variables) to infer </a:t>
            </a:r>
            <a:r>
              <a:rPr lang="en-US" altLang="ar-SA" sz="2400" dirty="0" err="1" smtClean="0">
                <a:latin typeface="Times New Roman" pitchFamily="18" charset="0"/>
              </a:rPr>
              <a:t>multicollinearity</a:t>
            </a:r>
            <a:r>
              <a:rPr lang="en-US" altLang="ar-SA" sz="2400" dirty="0" smtClean="0">
                <a:latin typeface="Times New Roman" pitchFamily="18" charset="0"/>
              </a:rPr>
              <a:t> does not exist when there are no high correlations between any pair of explanatory variables.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44035" name="Rectangle 3"/>
          <p:cNvSpPr>
            <a:spLocks noGrp="1" noChangeArrowheads="1"/>
          </p:cNvSpPr>
          <p:nvPr>
            <p:ph idx="1"/>
          </p:nvPr>
        </p:nvSpPr>
        <p:spPr>
          <a:xfrm>
            <a:off x="381000" y="1676400"/>
            <a:ext cx="7620000" cy="4800600"/>
          </a:xfrm>
        </p:spPr>
        <p:txBody>
          <a:bodyPr>
            <a:normAutofit/>
          </a:bodyPr>
          <a:lstStyle/>
          <a:p>
            <a:pPr eaLnBrk="1" hangingPunct="1">
              <a:spcBef>
                <a:spcPct val="0"/>
              </a:spcBef>
              <a:buClrTx/>
              <a:buSzTx/>
              <a:buFontTx/>
              <a:buNone/>
            </a:pPr>
            <a:r>
              <a:rPr lang="en-US" altLang="ar-SA" sz="1050" dirty="0" smtClean="0">
                <a:latin typeface="SAS Monospace" pitchFamily="49" charset="0"/>
                <a:ea typeface="MS Mincho" pitchFamily="49" charset="-128"/>
              </a:rPr>
              <a:t>			</a:t>
            </a:r>
            <a:r>
              <a:rPr lang="en-US" altLang="ar-SA" sz="1100" dirty="0" smtClean="0">
                <a:latin typeface="SAS Monospace" pitchFamily="49" charset="0"/>
                <a:ea typeface="MS Mincho" pitchFamily="49" charset="-128"/>
              </a:rPr>
              <a:t>Pearson Correlation Coefficients, N = 20</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r>
              <a:rPr lang="en-US" altLang="ar-SA" sz="1100" dirty="0" err="1" smtClean="0">
                <a:latin typeface="SAS Monospace" pitchFamily="49" charset="0"/>
                <a:ea typeface="MS Mincho" pitchFamily="49" charset="-128"/>
              </a:rPr>
              <a:t>Prob</a:t>
            </a:r>
            <a:r>
              <a:rPr lang="en-US" altLang="ar-SA" sz="1100" dirty="0" smtClean="0">
                <a:latin typeface="SAS Monospace" pitchFamily="49" charset="0"/>
                <a:ea typeface="MS Mincho" pitchFamily="49" charset="-128"/>
              </a:rPr>
              <a:t> &gt; |r| under H0: Rho=0</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SUBSCRIB        ADRATE      KILOWATT        APIPOP       COMPETE</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SUBSCRIB       1.00000      -0.02848       0.44762       0.90447       0.79832</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SUBSCRIB                      0.9051        0.0478        &lt;.0001        &lt;.0001</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ADRATE        </a:t>
            </a:r>
            <a:r>
              <a:rPr lang="en-US" altLang="ar-SA" sz="1100" dirty="0" smtClean="0">
                <a:solidFill>
                  <a:srgbClr val="0000FF"/>
                </a:solidFill>
                <a:latin typeface="SAS Monospace" pitchFamily="49" charset="0"/>
                <a:ea typeface="MS Mincho" pitchFamily="49" charset="-128"/>
              </a:rPr>
              <a:t>-0.02848</a:t>
            </a:r>
            <a:r>
              <a:rPr lang="en-US" altLang="ar-SA" sz="1100" dirty="0" smtClean="0">
                <a:latin typeface="SAS Monospace" pitchFamily="49" charset="0"/>
                <a:ea typeface="MS Mincho" pitchFamily="49" charset="-128"/>
              </a:rPr>
              <a:t>       1.00000      -0.01021       0.32512       0.34147</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ADRATE          0.9051                      0.9659        0.1619        0.1406</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SIGNAL    	   0.44762      -0.01021       1.00000       0.45303       0.46895</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SIGNAL     	    0.0478        0.9659                      0.0449        0.0370</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r>
              <a:rPr lang="en-US" altLang="ar-SA" sz="1100" dirty="0" smtClean="0">
                <a:solidFill>
                  <a:srgbClr val="0000FF"/>
                </a:solidFill>
                <a:latin typeface="SAS Monospace" pitchFamily="49" charset="0"/>
                <a:ea typeface="MS Mincho" pitchFamily="49" charset="-128"/>
              </a:rPr>
              <a:t>APIPOP         0.90447       0.32512       0.45303       1.00000       0.87592</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APIPOP          &lt;.0001        0.1619        0.0449                      &lt;.0001</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COMPETE        0.79832       0.34147       0.46895       0.87592       1.00000</a:t>
            </a:r>
            <a:endParaRPr lang="en-US" altLang="ar-SA" sz="1100" dirty="0" smtClean="0">
              <a:latin typeface="Courier New" pitchFamily="49" charset="0"/>
              <a:cs typeface="Courier New" pitchFamily="49" charset="0"/>
            </a:endParaRPr>
          </a:p>
          <a:p>
            <a:pPr>
              <a:spcBef>
                <a:spcPct val="0"/>
              </a:spcBef>
              <a:buClrTx/>
              <a:buSzTx/>
              <a:buFontTx/>
              <a:buNone/>
            </a:pPr>
            <a:r>
              <a:rPr lang="en-US" altLang="ar-SA" sz="1100" dirty="0" smtClean="0">
                <a:latin typeface="SAS Monospace" pitchFamily="49" charset="0"/>
                <a:ea typeface="MS Mincho" pitchFamily="49" charset="-128"/>
              </a:rPr>
              <a:t>         COMPETE         &lt;.0001        0.1406        0.0370</a:t>
            </a:r>
            <a:r>
              <a:rPr lang="en-US" altLang="ar-SA" sz="1600" dirty="0" smtClean="0">
                <a:latin typeface="SAS Monospace" pitchFamily="49" charset="0"/>
                <a:ea typeface="MS Mincho" pitchFamily="49" charset="-128"/>
              </a:rPr>
              <a:t>        &lt;.0001</a:t>
            </a:r>
            <a:endParaRPr lang="en-US" altLang="ar-SA" sz="1600" dirty="0" smtClean="0">
              <a:latin typeface="Courier New" pitchFamily="49" charset="0"/>
              <a:cs typeface="Courier New" pitchFamily="49" charset="0"/>
            </a:endParaRPr>
          </a:p>
          <a:p>
            <a:pPr eaLnBrk="1" hangingPunct="1"/>
            <a:endParaRPr lang="en-US" altLang="ar-SA" sz="1600"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143000" y="609600"/>
            <a:ext cx="7793038" cy="1143000"/>
          </a:xfrm>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graphicFrame>
        <p:nvGraphicFramePr>
          <p:cNvPr id="45059" name="Object 4"/>
          <p:cNvGraphicFramePr>
            <a:graphicFrameLocks noGrp="1" noChangeAspect="1"/>
          </p:cNvGraphicFramePr>
          <p:nvPr>
            <p:ph idx="1"/>
            <p:extLst>
              <p:ext uri="{D42A27DB-BD31-4B8C-83A1-F6EECF244321}">
                <p14:modId xmlns:p14="http://schemas.microsoft.com/office/powerpoint/2010/main" val="3248553235"/>
              </p:ext>
            </p:extLst>
          </p:nvPr>
        </p:nvGraphicFramePr>
        <p:xfrm>
          <a:off x="228600" y="3352800"/>
          <a:ext cx="7761287" cy="382588"/>
        </p:xfrm>
        <a:graphic>
          <a:graphicData uri="http://schemas.openxmlformats.org/presentationml/2006/ole">
            <mc:AlternateContent xmlns:mc="http://schemas.openxmlformats.org/markup-compatibility/2006">
              <mc:Choice xmlns:v="urn:schemas-microsoft-com:vml" Requires="v">
                <p:oleObj spid="_x0000_s45098" name="Equation" r:id="rId3" imgW="3606800" imgH="177800" progId="Equation.3">
                  <p:embed/>
                </p:oleObj>
              </mc:Choice>
              <mc:Fallback>
                <p:oleObj name="Equation" r:id="rId3" imgW="3606800" imgH="1778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352800"/>
                        <a:ext cx="7761287"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60" name="Object 5"/>
          <p:cNvGraphicFramePr>
            <a:graphicFrameLocks noChangeAspect="1"/>
          </p:cNvGraphicFramePr>
          <p:nvPr>
            <p:extLst>
              <p:ext uri="{D42A27DB-BD31-4B8C-83A1-F6EECF244321}">
                <p14:modId xmlns:p14="http://schemas.microsoft.com/office/powerpoint/2010/main" val="3845314050"/>
              </p:ext>
            </p:extLst>
          </p:nvPr>
        </p:nvGraphicFramePr>
        <p:xfrm>
          <a:off x="228600" y="2362200"/>
          <a:ext cx="8001000" cy="250825"/>
        </p:xfrm>
        <a:graphic>
          <a:graphicData uri="http://schemas.openxmlformats.org/presentationml/2006/ole">
            <mc:AlternateContent xmlns:mc="http://schemas.openxmlformats.org/markup-compatibility/2006">
              <mc:Choice xmlns:v="urn:schemas-microsoft-com:vml" Requires="v">
                <p:oleObj spid="_x0000_s45099" name="Equation" r:id="rId5" imgW="5778500" imgH="177800" progId="Equation.3">
                  <p:embed/>
                </p:oleObj>
              </mc:Choice>
              <mc:Fallback>
                <p:oleObj name="Equation" r:id="rId5" imgW="5778500" imgH="1778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362200"/>
                        <a:ext cx="8001000" cy="250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61" name="Object 6"/>
          <p:cNvGraphicFramePr>
            <a:graphicFrameLocks noChangeAspect="1"/>
          </p:cNvGraphicFramePr>
          <p:nvPr>
            <p:extLst>
              <p:ext uri="{D42A27DB-BD31-4B8C-83A1-F6EECF244321}">
                <p14:modId xmlns:p14="http://schemas.microsoft.com/office/powerpoint/2010/main" val="1845042742"/>
              </p:ext>
            </p:extLst>
          </p:nvPr>
        </p:nvGraphicFramePr>
        <p:xfrm>
          <a:off x="228600" y="2819400"/>
          <a:ext cx="7848600" cy="295275"/>
        </p:xfrm>
        <a:graphic>
          <a:graphicData uri="http://schemas.openxmlformats.org/presentationml/2006/ole">
            <mc:AlternateContent xmlns:mc="http://schemas.openxmlformats.org/markup-compatibility/2006">
              <mc:Choice xmlns:v="urn:schemas-microsoft-com:vml" Requires="v">
                <p:oleObj spid="_x0000_s45100" name="Equation" r:id="rId7" imgW="4838700" imgH="177800" progId="Equation.3">
                  <p:embed/>
                </p:oleObj>
              </mc:Choice>
              <mc:Fallback>
                <p:oleObj name="Equation" r:id="rId7" imgW="4838700" imgH="1778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2819400"/>
                        <a:ext cx="7848600"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46083" name="Rectangle 3"/>
          <p:cNvSpPr>
            <a:spLocks noGrp="1" noChangeArrowheads="1"/>
          </p:cNvSpPr>
          <p:nvPr>
            <p:ph idx="1"/>
          </p:nvPr>
        </p:nvSpPr>
        <p:spPr/>
        <p:txBody>
          <a:bodyPr/>
          <a:lstStyle/>
          <a:p>
            <a:pPr eaLnBrk="1" hangingPunct="1"/>
            <a:r>
              <a:rPr lang="en-US" altLang="ar-SA" sz="2800" dirty="0" smtClean="0">
                <a:latin typeface="Times New Roman" pitchFamily="18" charset="0"/>
              </a:rPr>
              <a:t>VIF calculation:</a:t>
            </a:r>
          </a:p>
          <a:p>
            <a:pPr lvl="1" eaLnBrk="1" hangingPunct="1"/>
            <a:r>
              <a:rPr lang="en-US" altLang="ar-SA" sz="2400" dirty="0" smtClean="0">
                <a:latin typeface="Times New Roman" pitchFamily="18" charset="0"/>
              </a:rPr>
              <a:t>Fit the model</a:t>
            </a:r>
          </a:p>
          <a:p>
            <a:pPr eaLnBrk="1" hangingPunct="1">
              <a:buFont typeface="Wingdings" pitchFamily="2" charset="2"/>
              <a:buNone/>
            </a:pPr>
            <a:r>
              <a:rPr lang="en-US" altLang="ar-SA" dirty="0" smtClean="0">
                <a:latin typeface="Times New Roman" pitchFamily="18" charset="0"/>
              </a:rPr>
              <a:t>	</a:t>
            </a:r>
          </a:p>
        </p:txBody>
      </p:sp>
      <p:graphicFrame>
        <p:nvGraphicFramePr>
          <p:cNvPr id="46084" name="Object 4"/>
          <p:cNvGraphicFramePr>
            <a:graphicFrameLocks noChangeAspect="1"/>
          </p:cNvGraphicFramePr>
          <p:nvPr>
            <p:extLst>
              <p:ext uri="{D42A27DB-BD31-4B8C-83A1-F6EECF244321}">
                <p14:modId xmlns:p14="http://schemas.microsoft.com/office/powerpoint/2010/main" val="4248059400"/>
              </p:ext>
            </p:extLst>
          </p:nvPr>
        </p:nvGraphicFramePr>
        <p:xfrm>
          <a:off x="1447800" y="2590800"/>
          <a:ext cx="5791200" cy="336550"/>
        </p:xfrm>
        <a:graphic>
          <a:graphicData uri="http://schemas.openxmlformats.org/presentationml/2006/ole">
            <mc:AlternateContent xmlns:mc="http://schemas.openxmlformats.org/markup-compatibility/2006">
              <mc:Choice xmlns:v="urn:schemas-microsoft-com:vml" Requires="v">
                <p:oleObj spid="_x0000_s46110" name="Equation" r:id="rId3" imgW="3962400" imgH="228600" progId="Equation.3">
                  <p:embed/>
                </p:oleObj>
              </mc:Choice>
              <mc:Fallback>
                <p:oleObj name="Equation" r:id="rId3" imgW="39624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590800"/>
                        <a:ext cx="57912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85" name="Object 5"/>
          <p:cNvGraphicFramePr>
            <a:graphicFrameLocks noChangeAspect="1"/>
          </p:cNvGraphicFramePr>
          <p:nvPr>
            <p:extLst>
              <p:ext uri="{D42A27DB-BD31-4B8C-83A1-F6EECF244321}">
                <p14:modId xmlns:p14="http://schemas.microsoft.com/office/powerpoint/2010/main" val="496158488"/>
              </p:ext>
            </p:extLst>
          </p:nvPr>
        </p:nvGraphicFramePr>
        <p:xfrm>
          <a:off x="838200" y="3048000"/>
          <a:ext cx="6553200" cy="3305175"/>
        </p:xfrm>
        <a:graphic>
          <a:graphicData uri="http://schemas.openxmlformats.org/presentationml/2006/ole">
            <mc:AlternateContent xmlns:mc="http://schemas.openxmlformats.org/markup-compatibility/2006">
              <mc:Choice xmlns:v="urn:schemas-microsoft-com:vml" Requires="v">
                <p:oleObj spid="_x0000_s46111" name="Worksheet" r:id="rId5" imgW="5210387" imgH="3305387" progId="Excel.Sheet.8">
                  <p:embed/>
                </p:oleObj>
              </mc:Choice>
              <mc:Fallback>
                <p:oleObj name="Worksheet" r:id="rId5" imgW="5210387" imgH="3305387" progId="Excel.Shee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048000"/>
                        <a:ext cx="6553200"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ar-SA" sz="4000" dirty="0" smtClean="0">
                <a:latin typeface="Times New Roman" pitchFamily="18" charset="0"/>
              </a:rPr>
              <a:t>Example: Sales Forecasting</a:t>
            </a:r>
          </a:p>
        </p:txBody>
      </p:sp>
      <p:sp>
        <p:nvSpPr>
          <p:cNvPr id="47107" name="Rectangle 5"/>
          <p:cNvSpPr>
            <a:spLocks noGrp="1" noChangeArrowheads="1"/>
          </p:cNvSpPr>
          <p:nvPr>
            <p:ph idx="1"/>
          </p:nvPr>
        </p:nvSpPr>
        <p:spPr/>
        <p:txBody>
          <a:bodyPr/>
          <a:lstStyle/>
          <a:p>
            <a:pPr eaLnBrk="1" hangingPunct="1"/>
            <a:r>
              <a:rPr lang="en-US" altLang="ar-SA" smtClean="0">
                <a:latin typeface="Times New Roman" pitchFamily="18" charset="0"/>
              </a:rPr>
              <a:t>Fit the model</a:t>
            </a:r>
          </a:p>
          <a:p>
            <a:pPr eaLnBrk="1" hangingPunct="1">
              <a:buFont typeface="Wingdings" pitchFamily="2" charset="2"/>
              <a:buNone/>
            </a:pPr>
            <a:r>
              <a:rPr lang="en-US" altLang="ar-SA" smtClean="0">
                <a:latin typeface="Times New Roman" pitchFamily="18" charset="0"/>
              </a:rPr>
              <a:t>	</a:t>
            </a:r>
          </a:p>
        </p:txBody>
      </p:sp>
      <p:graphicFrame>
        <p:nvGraphicFramePr>
          <p:cNvPr id="47108" name="Object 6"/>
          <p:cNvGraphicFramePr>
            <a:graphicFrameLocks noChangeAspect="1"/>
          </p:cNvGraphicFramePr>
          <p:nvPr>
            <p:extLst>
              <p:ext uri="{D42A27DB-BD31-4B8C-83A1-F6EECF244321}">
                <p14:modId xmlns:p14="http://schemas.microsoft.com/office/powerpoint/2010/main" val="2153665553"/>
              </p:ext>
            </p:extLst>
          </p:nvPr>
        </p:nvGraphicFramePr>
        <p:xfrm>
          <a:off x="1219200" y="2133600"/>
          <a:ext cx="5676900" cy="342900"/>
        </p:xfrm>
        <a:graphic>
          <a:graphicData uri="http://schemas.openxmlformats.org/presentationml/2006/ole">
            <mc:AlternateContent xmlns:mc="http://schemas.openxmlformats.org/markup-compatibility/2006">
              <mc:Choice xmlns:v="urn:schemas-microsoft-com:vml" Requires="v">
                <p:oleObj spid="_x0000_s47134" name="Equation" r:id="rId3" imgW="3784600" imgH="228600" progId="Equation.3">
                  <p:embed/>
                </p:oleObj>
              </mc:Choice>
              <mc:Fallback>
                <p:oleObj name="Equation" r:id="rId3" imgW="3784600" imgH="228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133600"/>
                        <a:ext cx="56769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09" name="Object 8"/>
          <p:cNvGraphicFramePr>
            <a:graphicFrameLocks noChangeAspect="1"/>
          </p:cNvGraphicFramePr>
          <p:nvPr>
            <p:extLst>
              <p:ext uri="{D42A27DB-BD31-4B8C-83A1-F6EECF244321}">
                <p14:modId xmlns:p14="http://schemas.microsoft.com/office/powerpoint/2010/main" val="1535973085"/>
              </p:ext>
            </p:extLst>
          </p:nvPr>
        </p:nvGraphicFramePr>
        <p:xfrm>
          <a:off x="914400" y="2743200"/>
          <a:ext cx="6629400" cy="3305175"/>
        </p:xfrm>
        <a:graphic>
          <a:graphicData uri="http://schemas.openxmlformats.org/presentationml/2006/ole">
            <mc:AlternateContent xmlns:mc="http://schemas.openxmlformats.org/markup-compatibility/2006">
              <mc:Choice xmlns:v="urn:schemas-microsoft-com:vml" Requires="v">
                <p:oleObj spid="_x0000_s47135" name="Worksheet" r:id="rId5" imgW="5210387" imgH="3305387" progId="Excel.Sheet.8">
                  <p:embed/>
                </p:oleObj>
              </mc:Choice>
              <mc:Fallback>
                <p:oleObj name="Worksheet" r:id="rId5" imgW="5210387" imgH="3305387" progId="Excel.Sheet.8">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2743200"/>
                        <a:ext cx="6629400"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48131" name="Rectangle 3"/>
          <p:cNvSpPr>
            <a:spLocks noGrp="1" noChangeArrowheads="1"/>
          </p:cNvSpPr>
          <p:nvPr>
            <p:ph idx="1"/>
          </p:nvPr>
        </p:nvSpPr>
        <p:spPr/>
        <p:txBody>
          <a:bodyPr/>
          <a:lstStyle/>
          <a:p>
            <a:pPr eaLnBrk="1" hangingPunct="1"/>
            <a:r>
              <a:rPr lang="en-US" altLang="ar-SA" smtClean="0">
                <a:latin typeface="Times New Roman" pitchFamily="18" charset="0"/>
              </a:rPr>
              <a:t>Fit the model</a:t>
            </a:r>
          </a:p>
        </p:txBody>
      </p:sp>
      <p:graphicFrame>
        <p:nvGraphicFramePr>
          <p:cNvPr id="48132" name="Object 4"/>
          <p:cNvGraphicFramePr>
            <a:graphicFrameLocks noChangeAspect="1"/>
          </p:cNvGraphicFramePr>
          <p:nvPr>
            <p:extLst>
              <p:ext uri="{D42A27DB-BD31-4B8C-83A1-F6EECF244321}">
                <p14:modId xmlns:p14="http://schemas.microsoft.com/office/powerpoint/2010/main" val="2993578775"/>
              </p:ext>
            </p:extLst>
          </p:nvPr>
        </p:nvGraphicFramePr>
        <p:xfrm>
          <a:off x="1371600" y="2133600"/>
          <a:ext cx="5549900" cy="336550"/>
        </p:xfrm>
        <a:graphic>
          <a:graphicData uri="http://schemas.openxmlformats.org/presentationml/2006/ole">
            <mc:AlternateContent xmlns:mc="http://schemas.openxmlformats.org/markup-compatibility/2006">
              <mc:Choice xmlns:v="urn:schemas-microsoft-com:vml" Requires="v">
                <p:oleObj spid="_x0000_s48160" name="Equation" r:id="rId3" imgW="3797300" imgH="228600" progId="Equation.3">
                  <p:embed/>
                </p:oleObj>
              </mc:Choice>
              <mc:Fallback>
                <p:oleObj name="Equation" r:id="rId3" imgW="37973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133600"/>
                        <a:ext cx="55499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3" name="Object 5"/>
          <p:cNvGraphicFramePr>
            <a:graphicFrameLocks noChangeAspect="1"/>
          </p:cNvGraphicFramePr>
          <p:nvPr>
            <p:extLst>
              <p:ext uri="{D42A27DB-BD31-4B8C-83A1-F6EECF244321}">
                <p14:modId xmlns:p14="http://schemas.microsoft.com/office/powerpoint/2010/main" val="3802171705"/>
              </p:ext>
            </p:extLst>
          </p:nvPr>
        </p:nvGraphicFramePr>
        <p:xfrm>
          <a:off x="609600" y="2667000"/>
          <a:ext cx="7086600" cy="3505200"/>
        </p:xfrm>
        <a:graphic>
          <a:graphicData uri="http://schemas.openxmlformats.org/presentationml/2006/ole">
            <mc:AlternateContent xmlns:mc="http://schemas.openxmlformats.org/markup-compatibility/2006">
              <mc:Choice xmlns:v="urn:schemas-microsoft-com:vml" Requires="v">
                <p:oleObj spid="_x0000_s48161" name="Worksheet" r:id="rId5" imgW="5210183" imgH="3305080" progId="Excel.Sheet.8">
                  <p:embed/>
                </p:oleObj>
              </mc:Choice>
              <mc:Fallback>
                <p:oleObj name="Worksheet" r:id="rId5" imgW="5210183" imgH="3305080" progId="Excel.Sheet.8">
                  <p:embed/>
                  <p:pic>
                    <p:nvPicPr>
                      <p:cNvPr id="0" name="Object 5"/>
                      <p:cNvPicPr>
                        <a:picLocks noChangeAspect="1" noChangeArrowheads="1"/>
                      </p:cNvPicPr>
                      <p:nvPr/>
                    </p:nvPicPr>
                    <p:blipFill>
                      <a:blip r:embed="rId6"/>
                      <a:srcRect/>
                      <a:stretch>
                        <a:fillRect/>
                      </a:stretch>
                    </p:blipFill>
                    <p:spPr bwMode="auto">
                      <a:xfrm>
                        <a:off x="609600" y="2667000"/>
                        <a:ext cx="7086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49155" name="Rectangle 3"/>
          <p:cNvSpPr>
            <a:spLocks noGrp="1" noChangeArrowheads="1"/>
          </p:cNvSpPr>
          <p:nvPr>
            <p:ph idx="1"/>
          </p:nvPr>
        </p:nvSpPr>
        <p:spPr/>
        <p:txBody>
          <a:bodyPr/>
          <a:lstStyle/>
          <a:p>
            <a:pPr eaLnBrk="1" hangingPunct="1"/>
            <a:r>
              <a:rPr lang="en-US" altLang="ar-SA" smtClean="0">
                <a:latin typeface="Times New Roman" pitchFamily="18" charset="0"/>
              </a:rPr>
              <a:t>Fit the model</a:t>
            </a:r>
          </a:p>
        </p:txBody>
      </p:sp>
      <p:graphicFrame>
        <p:nvGraphicFramePr>
          <p:cNvPr id="49156" name="Object 4"/>
          <p:cNvGraphicFramePr>
            <a:graphicFrameLocks noChangeAspect="1"/>
          </p:cNvGraphicFramePr>
          <p:nvPr>
            <p:extLst>
              <p:ext uri="{D42A27DB-BD31-4B8C-83A1-F6EECF244321}">
                <p14:modId xmlns:p14="http://schemas.microsoft.com/office/powerpoint/2010/main" val="3539663038"/>
              </p:ext>
            </p:extLst>
          </p:nvPr>
        </p:nvGraphicFramePr>
        <p:xfrm>
          <a:off x="1447800" y="2133600"/>
          <a:ext cx="5549900" cy="336550"/>
        </p:xfrm>
        <a:graphic>
          <a:graphicData uri="http://schemas.openxmlformats.org/presentationml/2006/ole">
            <mc:AlternateContent xmlns:mc="http://schemas.openxmlformats.org/markup-compatibility/2006">
              <mc:Choice xmlns:v="urn:schemas-microsoft-com:vml" Requires="v">
                <p:oleObj spid="_x0000_s49184" name="Equation" r:id="rId3" imgW="3797300" imgH="228600" progId="Equation.3">
                  <p:embed/>
                </p:oleObj>
              </mc:Choice>
              <mc:Fallback>
                <p:oleObj name="Equation" r:id="rId3" imgW="37973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133600"/>
                        <a:ext cx="55499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57" name="Object 6"/>
          <p:cNvGraphicFramePr>
            <a:graphicFrameLocks noChangeAspect="1"/>
          </p:cNvGraphicFramePr>
          <p:nvPr>
            <p:extLst>
              <p:ext uri="{D42A27DB-BD31-4B8C-83A1-F6EECF244321}">
                <p14:modId xmlns:p14="http://schemas.microsoft.com/office/powerpoint/2010/main" val="1169147217"/>
              </p:ext>
            </p:extLst>
          </p:nvPr>
        </p:nvGraphicFramePr>
        <p:xfrm>
          <a:off x="990600" y="2667000"/>
          <a:ext cx="7010400" cy="3505200"/>
        </p:xfrm>
        <a:graphic>
          <a:graphicData uri="http://schemas.openxmlformats.org/presentationml/2006/ole">
            <mc:AlternateContent xmlns:mc="http://schemas.openxmlformats.org/markup-compatibility/2006">
              <mc:Choice xmlns:v="urn:schemas-microsoft-com:vml" Requires="v">
                <p:oleObj spid="_x0000_s49185" name="Worksheet" r:id="rId5" imgW="5210387" imgH="3305387" progId="Excel.Sheet.8">
                  <p:embed/>
                </p:oleObj>
              </mc:Choice>
              <mc:Fallback>
                <p:oleObj name="Worksheet" r:id="rId5" imgW="5210387" imgH="3305387" progId="Excel.Sheet.8">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2667000"/>
                        <a:ext cx="70104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ar-SA" sz="4000" dirty="0">
                <a:cs typeface="Times New Roman" pitchFamily="18" charset="0"/>
              </a:rPr>
              <a:t>Example</a:t>
            </a:r>
            <a:r>
              <a:rPr lang="en-US" altLang="ar-SA" sz="4000" dirty="0" smtClean="0">
                <a:cs typeface="Times New Roman" pitchFamily="18" charset="0"/>
              </a:rPr>
              <a:t>: Sales </a:t>
            </a:r>
            <a:r>
              <a:rPr lang="en-US" altLang="ar-SA" sz="4000" dirty="0">
                <a:cs typeface="Times New Roman" pitchFamily="18" charset="0"/>
              </a:rPr>
              <a:t>Forecasting</a:t>
            </a:r>
          </a:p>
        </p:txBody>
      </p:sp>
      <p:sp>
        <p:nvSpPr>
          <p:cNvPr id="50179" name="Rectangle 3"/>
          <p:cNvSpPr>
            <a:spLocks noGrp="1" noChangeArrowheads="1"/>
          </p:cNvSpPr>
          <p:nvPr>
            <p:ph idx="1"/>
          </p:nvPr>
        </p:nvSpPr>
        <p:spPr/>
        <p:txBody>
          <a:bodyPr/>
          <a:lstStyle/>
          <a:p>
            <a:pPr eaLnBrk="1" hangingPunct="1"/>
            <a:r>
              <a:rPr lang="en-US" altLang="ar-SA" dirty="0" smtClean="0">
                <a:latin typeface="Times New Roman" pitchFamily="18" charset="0"/>
              </a:rPr>
              <a:t>VIF calculation Results:</a:t>
            </a: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a:latin typeface="Times New Roman" pitchFamily="18" charset="0"/>
            </a:endParaRPr>
          </a:p>
          <a:p>
            <a:pPr eaLnBrk="1" hangingPunct="1"/>
            <a:r>
              <a:rPr lang="en-US" altLang="ar-SA" dirty="0" smtClean="0">
                <a:latin typeface="Times New Roman" pitchFamily="18" charset="0"/>
              </a:rPr>
              <a:t>There is no significant </a:t>
            </a:r>
            <a:r>
              <a:rPr lang="en-US" altLang="ar-SA" dirty="0" err="1" smtClean="0">
                <a:latin typeface="Times New Roman" pitchFamily="18" charset="0"/>
              </a:rPr>
              <a:t>multicollinearity</a:t>
            </a:r>
            <a:r>
              <a:rPr lang="en-US" altLang="ar-SA" dirty="0" smtClean="0">
                <a:latin typeface="Times New Roman" pitchFamily="18" charset="0"/>
              </a:rPr>
              <a:t>.</a:t>
            </a:r>
          </a:p>
          <a:p>
            <a:pPr eaLnBrk="1" hangingPunct="1">
              <a:buFont typeface="Wingdings" pitchFamily="2" charset="2"/>
              <a:buNone/>
            </a:pPr>
            <a:endParaRPr lang="en-US" altLang="ar-SA" dirty="0" smtClean="0">
              <a:latin typeface="Times New Roman" pitchFamily="18" charset="0"/>
            </a:endParaRPr>
          </a:p>
        </p:txBody>
      </p:sp>
      <p:graphicFrame>
        <p:nvGraphicFramePr>
          <p:cNvPr id="50180" name="Object 4"/>
          <p:cNvGraphicFramePr>
            <a:graphicFrameLocks noChangeAspect="1"/>
          </p:cNvGraphicFramePr>
          <p:nvPr>
            <p:extLst>
              <p:ext uri="{D42A27DB-BD31-4B8C-83A1-F6EECF244321}">
                <p14:modId xmlns:p14="http://schemas.microsoft.com/office/powerpoint/2010/main" val="789317996"/>
              </p:ext>
            </p:extLst>
          </p:nvPr>
        </p:nvGraphicFramePr>
        <p:xfrm>
          <a:off x="990600" y="2101850"/>
          <a:ext cx="5181600" cy="1479550"/>
        </p:xfrm>
        <a:graphic>
          <a:graphicData uri="http://schemas.openxmlformats.org/presentationml/2006/ole">
            <mc:AlternateContent xmlns:mc="http://schemas.openxmlformats.org/markup-compatibility/2006">
              <mc:Choice xmlns:v="urn:schemas-microsoft-com:vml" Requires="v">
                <p:oleObj spid="_x0000_s50194" name="Worksheet" r:id="rId3" imgW="2867491" imgH="819302" progId="Excel.Sheet.8">
                  <p:embed/>
                </p:oleObj>
              </mc:Choice>
              <mc:Fallback>
                <p:oleObj name="Worksheet" r:id="rId3" imgW="2867491" imgH="819302"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101850"/>
                        <a:ext cx="5181600" cy="147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ar-SA" sz="4000" dirty="0">
                <a:cs typeface="Times New Roman" pitchFamily="18" charset="0"/>
              </a:rPr>
              <a:t>Qualitative Independent Variables</a:t>
            </a:r>
          </a:p>
        </p:txBody>
      </p:sp>
      <p:sp>
        <p:nvSpPr>
          <p:cNvPr id="51203" name="Rectangle 3"/>
          <p:cNvSpPr>
            <a:spLocks noGrp="1" noChangeArrowheads="1"/>
          </p:cNvSpPr>
          <p:nvPr>
            <p:ph idx="1"/>
          </p:nvPr>
        </p:nvSpPr>
        <p:spPr/>
        <p:txBody>
          <a:bodyPr/>
          <a:lstStyle/>
          <a:p>
            <a:pPr eaLnBrk="1" hangingPunct="1"/>
            <a:r>
              <a:rPr lang="en-US" altLang="ar-SA" sz="2800" smtClean="0">
                <a:latin typeface="Times New Roman" pitchFamily="18" charset="0"/>
              </a:rPr>
              <a:t>Many variables of interest in business, economics, and social and biological sciences are not quantitative but are qualitative.</a:t>
            </a:r>
          </a:p>
          <a:p>
            <a:pPr eaLnBrk="1" hangingPunct="1"/>
            <a:r>
              <a:rPr lang="en-US" altLang="ar-SA" sz="2800" smtClean="0">
                <a:latin typeface="Times New Roman" pitchFamily="18" charset="0"/>
              </a:rPr>
              <a:t>Examples of qualitative variables are gender (male, female), purchase status (purchase, no purchase), and type of firms.</a:t>
            </a:r>
          </a:p>
          <a:p>
            <a:pPr eaLnBrk="1" hangingPunct="1"/>
            <a:r>
              <a:rPr lang="en-US" altLang="ar-SA" sz="2800" smtClean="0">
                <a:latin typeface="Times New Roman" pitchFamily="18" charset="0"/>
              </a:rPr>
              <a:t>Qualitative variables can also be used in multiple regression.</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ar-SA" sz="4000" dirty="0">
                <a:cs typeface="Times New Roman" pitchFamily="18" charset="0"/>
              </a:rPr>
              <a:t>Qualitative Independent Variables</a:t>
            </a:r>
          </a:p>
        </p:txBody>
      </p:sp>
      <p:sp>
        <p:nvSpPr>
          <p:cNvPr id="52227" name="Rectangle 3"/>
          <p:cNvSpPr>
            <a:spLocks noGrp="1" noChangeArrowheads="1"/>
          </p:cNvSpPr>
          <p:nvPr>
            <p:ph idx="1"/>
          </p:nvPr>
        </p:nvSpPr>
        <p:spPr/>
        <p:txBody>
          <a:bodyPr/>
          <a:lstStyle/>
          <a:p>
            <a:pPr eaLnBrk="1" hangingPunct="1"/>
            <a:r>
              <a:rPr lang="en-US" altLang="ar-SA" sz="2400" dirty="0" smtClean="0">
                <a:latin typeface="Times New Roman" pitchFamily="18" charset="0"/>
              </a:rPr>
              <a:t>An economist wished to relate the speed with which a particular insurance innovation is adopted (y) to the size of the insurance firm (x</a:t>
            </a:r>
            <a:r>
              <a:rPr lang="en-US" altLang="ar-SA" sz="2400" baseline="-25000" dirty="0" smtClean="0">
                <a:latin typeface="Times New Roman" pitchFamily="18" charset="0"/>
              </a:rPr>
              <a:t>1</a:t>
            </a:r>
            <a:r>
              <a:rPr lang="en-US" altLang="ar-SA" sz="2400" dirty="0" smtClean="0">
                <a:latin typeface="Times New Roman" pitchFamily="18" charset="0"/>
              </a:rPr>
              <a:t>) and the type of firm. The dependent variable is measured by the number of months elapsed between the time the first firm adopted the innovation and </a:t>
            </a:r>
            <a:r>
              <a:rPr lang="en-US" altLang="ar-SA" sz="2400" dirty="0" err="1" smtClean="0">
                <a:latin typeface="Times New Roman" pitchFamily="18" charset="0"/>
              </a:rPr>
              <a:t>and</a:t>
            </a:r>
            <a:r>
              <a:rPr lang="en-US" altLang="ar-SA" sz="2400" dirty="0" smtClean="0">
                <a:latin typeface="Times New Roman" pitchFamily="18" charset="0"/>
              </a:rPr>
              <a:t> the time the given firm adopted the innovation. The first independent variable, size of the firm, is quantitative, and measured by the amount of total assets of the firm. The second independent variable, type of firm, is qualitative and is composed of two classes-Stock companies and mutual companies.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sz="4000" dirty="0">
                <a:cs typeface="Times New Roman" pitchFamily="18" charset="0"/>
              </a:rPr>
              <a:t>Formal Statement of the Model</a:t>
            </a:r>
            <a:endParaRPr lang="en-US" altLang="ar-SA" sz="4000" dirty="0">
              <a:cs typeface="Times New Roman" pitchFamily="18" charset="0"/>
            </a:endParaRPr>
          </a:p>
        </p:txBody>
      </p:sp>
      <p:sp>
        <p:nvSpPr>
          <p:cNvPr id="7171" name="Rectangle 3"/>
          <p:cNvSpPr>
            <a:spLocks noGrp="1" noChangeArrowheads="1"/>
          </p:cNvSpPr>
          <p:nvPr>
            <p:ph idx="1"/>
          </p:nvPr>
        </p:nvSpPr>
        <p:spPr/>
        <p:txBody>
          <a:bodyPr>
            <a:normAutofit/>
          </a:bodyPr>
          <a:lstStyle/>
          <a:p>
            <a:pPr eaLnBrk="1" hangingPunct="1"/>
            <a:r>
              <a:rPr lang="en-US" altLang="en-US" sz="3200" dirty="0" smtClean="0">
                <a:latin typeface="Times New Roman" pitchFamily="18" charset="0"/>
              </a:rPr>
              <a:t>General regression model</a:t>
            </a:r>
          </a:p>
          <a:p>
            <a:pPr eaLnBrk="1" hangingPunct="1"/>
            <a:endParaRPr lang="en-US" altLang="en-US" sz="3200" dirty="0" smtClean="0">
              <a:latin typeface="Times New Roman" pitchFamily="18" charset="0"/>
            </a:endParaRPr>
          </a:p>
          <a:p>
            <a:pPr lvl="2" eaLnBrk="1" hangingPunct="1">
              <a:buFontTx/>
              <a:buNone/>
            </a:pPr>
            <a:endParaRPr lang="en-US" altLang="en-US" sz="2400" dirty="0" smtClean="0">
              <a:latin typeface="Times New Roman" pitchFamily="18" charset="0"/>
            </a:endParaRPr>
          </a:p>
          <a:p>
            <a:pPr lvl="2" eaLnBrk="1" hangingPunct="1">
              <a:buFontTx/>
              <a:buNone/>
            </a:pPr>
            <a:endParaRPr lang="en-US" altLang="en-US" sz="2400" dirty="0">
              <a:latin typeface="Times New Roman" pitchFamily="18" charset="0"/>
            </a:endParaRPr>
          </a:p>
          <a:p>
            <a:pPr lvl="2" eaLnBrk="1" hangingPunct="1">
              <a:buFontTx/>
              <a:buNone/>
            </a:pPr>
            <a:r>
              <a:rPr lang="en-US" altLang="en-US" sz="2400" dirty="0" smtClean="0">
                <a:latin typeface="Times New Roman" pitchFamily="18" charset="0"/>
              </a:rPr>
              <a:t>Where:</a:t>
            </a:r>
          </a:p>
          <a:p>
            <a:pPr lvl="4">
              <a:buFontTx/>
              <a:buChar char="•"/>
            </a:pPr>
            <a:r>
              <a:rPr lang="en-US" altLang="en-US" sz="2400" dirty="0" smtClean="0">
                <a:latin typeface="Times New Roman" pitchFamily="18" charset="0"/>
                <a:sym typeface="Symbol" pitchFamily="18" charset="2"/>
              </a:rPr>
              <a:t></a:t>
            </a:r>
            <a:r>
              <a:rPr lang="en-US" altLang="en-US" sz="2400" baseline="-25000" dirty="0" smtClean="0">
                <a:latin typeface="Times New Roman" pitchFamily="18" charset="0"/>
                <a:sym typeface="Symbol" pitchFamily="18" charset="2"/>
              </a:rPr>
              <a:t>0</a:t>
            </a:r>
            <a:r>
              <a:rPr lang="en-US" altLang="en-US" sz="2400" dirty="0" smtClean="0">
                <a:latin typeface="Times New Roman" pitchFamily="18" charset="0"/>
                <a:sym typeface="Symbol" pitchFamily="18" charset="2"/>
              </a:rPr>
              <a:t>, </a:t>
            </a:r>
            <a:r>
              <a:rPr lang="en-US" altLang="en-US" sz="2400" baseline="-25000" dirty="0" smtClean="0">
                <a:latin typeface="Times New Roman" pitchFamily="18" charset="0"/>
                <a:sym typeface="Symbol" pitchFamily="18" charset="2"/>
              </a:rPr>
              <a:t>1</a:t>
            </a:r>
            <a:r>
              <a:rPr lang="en-US" altLang="en-US" sz="2400" dirty="0" smtClean="0">
                <a:latin typeface="Times New Roman" pitchFamily="18" charset="0"/>
                <a:sym typeface="Symbol" pitchFamily="18" charset="2"/>
              </a:rPr>
              <a:t>, , </a:t>
            </a:r>
            <a:r>
              <a:rPr lang="en-US" altLang="en-US" sz="2400" baseline="-25000" dirty="0" smtClean="0">
                <a:latin typeface="Times New Roman" pitchFamily="18" charset="0"/>
                <a:sym typeface="Symbol" pitchFamily="18" charset="2"/>
              </a:rPr>
              <a:t>k </a:t>
            </a:r>
            <a:r>
              <a:rPr lang="en-US" altLang="en-US" sz="2400" dirty="0" smtClean="0">
                <a:latin typeface="Times New Roman" pitchFamily="18" charset="0"/>
              </a:rPr>
              <a:t>are parameters</a:t>
            </a:r>
          </a:p>
          <a:p>
            <a:pPr lvl="4">
              <a:buFontTx/>
              <a:buChar char="•"/>
            </a:pPr>
            <a:r>
              <a:rPr lang="en-US" altLang="en-US" sz="2400" dirty="0" smtClean="0">
                <a:latin typeface="Times New Roman" pitchFamily="18" charset="0"/>
              </a:rPr>
              <a:t>X</a:t>
            </a:r>
            <a:r>
              <a:rPr lang="en-US" altLang="en-US" sz="2400" baseline="-25000" dirty="0" smtClean="0">
                <a:latin typeface="Times New Roman" pitchFamily="18" charset="0"/>
              </a:rPr>
              <a:t>1</a:t>
            </a:r>
            <a:r>
              <a:rPr lang="en-US" altLang="en-US" sz="2400" dirty="0" smtClean="0">
                <a:latin typeface="Times New Roman" pitchFamily="18" charset="0"/>
              </a:rPr>
              <a:t>, X</a:t>
            </a:r>
            <a:r>
              <a:rPr lang="en-US" altLang="en-US" sz="2400" baseline="-25000" dirty="0" smtClean="0">
                <a:latin typeface="Times New Roman" pitchFamily="18" charset="0"/>
              </a:rPr>
              <a:t>2</a:t>
            </a:r>
            <a:r>
              <a:rPr lang="en-US" altLang="en-US" sz="2400" dirty="0" smtClean="0">
                <a:latin typeface="Times New Roman" pitchFamily="18" charset="0"/>
              </a:rPr>
              <a:t>, </a:t>
            </a:r>
            <a:r>
              <a:rPr lang="en-US" altLang="en-US" sz="2400" dirty="0" smtClean="0">
                <a:latin typeface="Times New Roman" pitchFamily="18" charset="0"/>
                <a:cs typeface="Times New Roman" pitchFamily="18" charset="0"/>
              </a:rPr>
              <a:t>…,</a:t>
            </a:r>
            <a:r>
              <a:rPr lang="en-US" altLang="en-US" sz="2400" dirty="0" err="1" smtClean="0">
                <a:latin typeface="Times New Roman" pitchFamily="18" charset="0"/>
                <a:cs typeface="Times New Roman" pitchFamily="18" charset="0"/>
              </a:rPr>
              <a:t>X</a:t>
            </a:r>
            <a:r>
              <a:rPr lang="en-US" altLang="en-US" sz="2400" baseline="-25000" dirty="0" err="1" smtClean="0">
                <a:latin typeface="Times New Roman" pitchFamily="18" charset="0"/>
                <a:cs typeface="Times New Roman" pitchFamily="18" charset="0"/>
              </a:rPr>
              <a:t>k</a:t>
            </a:r>
            <a:r>
              <a:rPr lang="en-US" altLang="en-US" sz="2400" dirty="0" smtClean="0">
                <a:latin typeface="Times New Roman" pitchFamily="18" charset="0"/>
                <a:cs typeface="Times New Roman" pitchFamily="18" charset="0"/>
              </a:rPr>
              <a:t> are known constants</a:t>
            </a:r>
          </a:p>
          <a:p>
            <a:pPr lvl="4">
              <a:buFontTx/>
              <a:buChar char="•"/>
            </a:pPr>
            <a:r>
              <a:rPr lang="en-US" altLang="en-US" sz="2400" dirty="0" smtClean="0">
                <a:latin typeface="Times New Roman" pitchFamily="18" charset="0"/>
                <a:cs typeface="Times New Roman" pitchFamily="18" charset="0"/>
                <a:sym typeface="Symbol" pitchFamily="18" charset="2"/>
              </a:rPr>
              <a:t> , the error terms are independent N(o, </a:t>
            </a:r>
            <a:r>
              <a:rPr lang="en-US" altLang="en-US" sz="2400" baseline="30000" dirty="0" smtClean="0">
                <a:latin typeface="Times New Roman" pitchFamily="18" charset="0"/>
                <a:cs typeface="Times New Roman" pitchFamily="18" charset="0"/>
                <a:sym typeface="Symbol" pitchFamily="18" charset="2"/>
              </a:rPr>
              <a:t>2</a:t>
            </a:r>
            <a:r>
              <a:rPr lang="en-US" altLang="en-US" sz="2400" dirty="0" smtClean="0">
                <a:latin typeface="Times New Roman" pitchFamily="18" charset="0"/>
                <a:cs typeface="Times New Roman" pitchFamily="18" charset="0"/>
                <a:sym typeface="Symbol" pitchFamily="18" charset="2"/>
              </a:rPr>
              <a:t>) </a:t>
            </a:r>
            <a:endParaRPr lang="en-US" altLang="en-US" sz="2400" dirty="0" smtClean="0">
              <a:latin typeface="Times New Roman" pitchFamily="18" charset="0"/>
            </a:endParaRPr>
          </a:p>
          <a:p>
            <a:pPr lvl="2" eaLnBrk="1" hangingPunct="1">
              <a:buFontTx/>
              <a:buNone/>
            </a:pPr>
            <a:endParaRPr lang="en-US" altLang="en-US" sz="2400" dirty="0" smtClean="0">
              <a:latin typeface="Times New Roman" pitchFamily="18" charset="0"/>
            </a:endParaRPr>
          </a:p>
          <a:p>
            <a:pPr eaLnBrk="1" hangingPunct="1"/>
            <a:endParaRPr lang="en-US" altLang="ar-SA" sz="2800" dirty="0" smtClean="0"/>
          </a:p>
        </p:txBody>
      </p:sp>
      <p:graphicFrame>
        <p:nvGraphicFramePr>
          <p:cNvPr id="7172" name="Object 4"/>
          <p:cNvGraphicFramePr>
            <a:graphicFrameLocks noChangeAspect="1"/>
          </p:cNvGraphicFramePr>
          <p:nvPr>
            <p:extLst>
              <p:ext uri="{D42A27DB-BD31-4B8C-83A1-F6EECF244321}">
                <p14:modId xmlns:p14="http://schemas.microsoft.com/office/powerpoint/2010/main" val="3802916117"/>
              </p:ext>
            </p:extLst>
          </p:nvPr>
        </p:nvGraphicFramePr>
        <p:xfrm>
          <a:off x="1066800" y="2393950"/>
          <a:ext cx="5848019" cy="730250"/>
        </p:xfrm>
        <a:graphic>
          <a:graphicData uri="http://schemas.openxmlformats.org/presentationml/2006/ole">
            <mc:AlternateContent xmlns:mc="http://schemas.openxmlformats.org/markup-compatibility/2006">
              <mc:Choice xmlns:v="urn:schemas-microsoft-com:vml" Requires="v">
                <p:oleObj spid="_x0000_s7186" name="Equation" r:id="rId3" imgW="2171520" imgH="228600" progId="Equation.3">
                  <p:embed/>
                </p:oleObj>
              </mc:Choice>
              <mc:Fallback>
                <p:oleObj name="Equation" r:id="rId3" imgW="2171520" imgH="228600" progId="Equation.3">
                  <p:embed/>
                  <p:pic>
                    <p:nvPicPr>
                      <p:cNvPr id="0" name="Object 4"/>
                      <p:cNvPicPr>
                        <a:picLocks noChangeAspect="1" noChangeArrowheads="1"/>
                      </p:cNvPicPr>
                      <p:nvPr/>
                    </p:nvPicPr>
                    <p:blipFill>
                      <a:blip r:embed="rId4"/>
                      <a:srcRect/>
                      <a:stretch>
                        <a:fillRect/>
                      </a:stretch>
                    </p:blipFill>
                    <p:spPr bwMode="auto">
                      <a:xfrm>
                        <a:off x="1066800" y="2393950"/>
                        <a:ext cx="5848019" cy="73025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ar-SA" sz="4000" dirty="0">
                <a:cs typeface="Times New Roman" pitchFamily="18" charset="0"/>
              </a:rPr>
              <a:t>Indicator variables</a:t>
            </a:r>
          </a:p>
        </p:txBody>
      </p:sp>
      <p:sp>
        <p:nvSpPr>
          <p:cNvPr id="53251" name="Rectangle 3"/>
          <p:cNvSpPr>
            <a:spLocks noGrp="1" noChangeArrowheads="1"/>
          </p:cNvSpPr>
          <p:nvPr>
            <p:ph idx="1"/>
          </p:nvPr>
        </p:nvSpPr>
        <p:spPr>
          <a:xfrm>
            <a:off x="457200" y="1600200"/>
            <a:ext cx="7848600" cy="4800600"/>
          </a:xfrm>
        </p:spPr>
        <p:txBody>
          <a:bodyPr/>
          <a:lstStyle/>
          <a:p>
            <a:pPr eaLnBrk="1" hangingPunct="1">
              <a:lnSpc>
                <a:spcPct val="90000"/>
              </a:lnSpc>
            </a:pPr>
            <a:r>
              <a:rPr lang="en-US" altLang="ar-SA" sz="2800" dirty="0" smtClean="0">
                <a:latin typeface="Times New Roman" pitchFamily="18" charset="0"/>
              </a:rPr>
              <a:t>Indicator, or </a:t>
            </a:r>
            <a:r>
              <a:rPr lang="en-US" altLang="ar-SA" sz="2800" dirty="0" smtClean="0">
                <a:solidFill>
                  <a:schemeClr val="bg2">
                    <a:lumMod val="75000"/>
                  </a:schemeClr>
                </a:solidFill>
                <a:latin typeface="Times New Roman" pitchFamily="18" charset="0"/>
              </a:rPr>
              <a:t>dummy </a:t>
            </a:r>
            <a:r>
              <a:rPr lang="en-US" altLang="ar-SA" sz="2800" dirty="0" smtClean="0">
                <a:latin typeface="Times New Roman" pitchFamily="18" charset="0"/>
              </a:rPr>
              <a:t>variables are used to determine the relationship between qualitative independent variables and a dependent variable.</a:t>
            </a:r>
          </a:p>
          <a:p>
            <a:pPr eaLnBrk="1" hangingPunct="1">
              <a:lnSpc>
                <a:spcPct val="90000"/>
              </a:lnSpc>
            </a:pPr>
            <a:r>
              <a:rPr lang="en-US" altLang="ar-SA" sz="2800" dirty="0" smtClean="0">
                <a:latin typeface="Times New Roman" pitchFamily="18" charset="0"/>
              </a:rPr>
              <a:t>Indicator variables take on the values 0 and 1.</a:t>
            </a:r>
          </a:p>
          <a:p>
            <a:pPr eaLnBrk="1" hangingPunct="1">
              <a:lnSpc>
                <a:spcPct val="90000"/>
              </a:lnSpc>
            </a:pPr>
            <a:r>
              <a:rPr lang="en-US" altLang="ar-SA" sz="2800" dirty="0" smtClean="0">
                <a:latin typeface="Times New Roman" pitchFamily="18" charset="0"/>
              </a:rPr>
              <a:t>For the insurance innovation example, where the qualitative variable has two classes, we might define the indicator variable x</a:t>
            </a:r>
            <a:r>
              <a:rPr lang="en-US" altLang="ar-SA" sz="2800" baseline="-25000" dirty="0" smtClean="0">
                <a:latin typeface="Times New Roman" pitchFamily="18" charset="0"/>
              </a:rPr>
              <a:t>2</a:t>
            </a:r>
            <a:r>
              <a:rPr lang="en-US" altLang="ar-SA" sz="2800" dirty="0" smtClean="0">
                <a:latin typeface="Times New Roman" pitchFamily="18" charset="0"/>
              </a:rPr>
              <a:t> as follows:</a:t>
            </a: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pPr>
            <a:endParaRPr lang="en-US" altLang="ar-SA" sz="2800" dirty="0" smtClean="0">
              <a:latin typeface="Times New Roman" pitchFamily="18" charset="0"/>
            </a:endParaRPr>
          </a:p>
        </p:txBody>
      </p:sp>
      <p:graphicFrame>
        <p:nvGraphicFramePr>
          <p:cNvPr id="53252" name="Object 1024"/>
          <p:cNvGraphicFramePr>
            <a:graphicFrameLocks noChangeAspect="1"/>
          </p:cNvGraphicFramePr>
          <p:nvPr>
            <p:extLst>
              <p:ext uri="{D42A27DB-BD31-4B8C-83A1-F6EECF244321}">
                <p14:modId xmlns:p14="http://schemas.microsoft.com/office/powerpoint/2010/main" val="3268415576"/>
              </p:ext>
            </p:extLst>
          </p:nvPr>
        </p:nvGraphicFramePr>
        <p:xfrm>
          <a:off x="2362200" y="5029200"/>
          <a:ext cx="3124200" cy="857624"/>
        </p:xfrm>
        <a:graphic>
          <a:graphicData uri="http://schemas.openxmlformats.org/presentationml/2006/ole">
            <mc:AlternateContent xmlns:mc="http://schemas.openxmlformats.org/markup-compatibility/2006">
              <mc:Choice xmlns:v="urn:schemas-microsoft-com:vml" Requires="v">
                <p:oleObj spid="_x0000_s53267" name="Equation" r:id="rId3" imgW="1574640" imgH="431640" progId="Equation.3">
                  <p:embed/>
                </p:oleObj>
              </mc:Choice>
              <mc:Fallback>
                <p:oleObj name="Equation" r:id="rId3" imgW="1574640" imgH="431640" progId="Equation.3">
                  <p:embed/>
                  <p:pic>
                    <p:nvPicPr>
                      <p:cNvPr id="0" name="Object 1024"/>
                      <p:cNvPicPr>
                        <a:picLocks noChangeAspect="1" noChangeArrowheads="1"/>
                      </p:cNvPicPr>
                      <p:nvPr/>
                    </p:nvPicPr>
                    <p:blipFill>
                      <a:blip r:embed="rId4"/>
                      <a:srcRect/>
                      <a:stretch>
                        <a:fillRect/>
                      </a:stretch>
                    </p:blipFill>
                    <p:spPr bwMode="auto">
                      <a:xfrm>
                        <a:off x="2362200" y="5029200"/>
                        <a:ext cx="3124200" cy="857624"/>
                      </a:xfrm>
                      <a:prstGeom prst="rect">
                        <a:avLst/>
                      </a:prstGeom>
                      <a:solidFill>
                        <a:schemeClr val="accent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ar-SA" sz="4000" dirty="0">
                <a:cs typeface="Times New Roman" pitchFamily="18" charset="0"/>
              </a:rPr>
              <a:t>Indicator variables</a:t>
            </a:r>
          </a:p>
        </p:txBody>
      </p:sp>
      <p:sp>
        <p:nvSpPr>
          <p:cNvPr id="54275" name="Rectangle 3"/>
          <p:cNvSpPr>
            <a:spLocks noGrp="1" noChangeArrowheads="1"/>
          </p:cNvSpPr>
          <p:nvPr>
            <p:ph idx="1"/>
          </p:nvPr>
        </p:nvSpPr>
        <p:spPr/>
        <p:txBody>
          <a:bodyPr>
            <a:normAutofit/>
          </a:bodyPr>
          <a:lstStyle/>
          <a:p>
            <a:pPr eaLnBrk="1" hangingPunct="1"/>
            <a:r>
              <a:rPr lang="en-US" altLang="ar-SA" sz="2400" dirty="0" smtClean="0">
                <a:latin typeface="Times New Roman" pitchFamily="18" charset="0"/>
              </a:rPr>
              <a:t>A qualitative variable with c classes will be represented by c-1 indicator variables.</a:t>
            </a:r>
          </a:p>
          <a:p>
            <a:pPr eaLnBrk="1" hangingPunct="1"/>
            <a:r>
              <a:rPr lang="en-US" altLang="ar-SA" sz="2400" dirty="0" smtClean="0">
                <a:latin typeface="Times New Roman" pitchFamily="18" charset="0"/>
              </a:rPr>
              <a:t>A regression function with an indicator variable with two levels (c = 2) will yield two estimated lines.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ar-SA" sz="3600" dirty="0">
                <a:cs typeface="Times New Roman" pitchFamily="18" charset="0"/>
              </a:rPr>
              <a:t>Interpretation of Regression Coefficients</a:t>
            </a:r>
          </a:p>
        </p:txBody>
      </p:sp>
      <p:sp>
        <p:nvSpPr>
          <p:cNvPr id="55299" name="Rectangle 3"/>
          <p:cNvSpPr>
            <a:spLocks noGrp="1" noChangeArrowheads="1"/>
          </p:cNvSpPr>
          <p:nvPr>
            <p:ph idx="1"/>
          </p:nvPr>
        </p:nvSpPr>
        <p:spPr>
          <a:xfrm>
            <a:off x="457200" y="1524000"/>
            <a:ext cx="7620000" cy="4800600"/>
          </a:xfrm>
        </p:spPr>
        <p:txBody>
          <a:bodyPr/>
          <a:lstStyle/>
          <a:p>
            <a:pPr eaLnBrk="1" hangingPunct="1"/>
            <a:r>
              <a:rPr lang="en-US" altLang="ar-SA" sz="2400" dirty="0" smtClean="0">
                <a:latin typeface="Times New Roman" pitchFamily="18" charset="0"/>
              </a:rPr>
              <a:t>In our insurance innovation example, the regression model is:</a:t>
            </a: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a:latin typeface="Times New Roman" pitchFamily="18" charset="0"/>
            </a:endParaRPr>
          </a:p>
          <a:p>
            <a:pPr eaLnBrk="1" hangingPunct="1"/>
            <a:r>
              <a:rPr lang="en-US" altLang="ar-SA" dirty="0" smtClean="0">
                <a:latin typeface="Times New Roman" pitchFamily="18" charset="0"/>
              </a:rPr>
              <a:t>Where:</a:t>
            </a:r>
          </a:p>
          <a:p>
            <a:pPr marL="411480" lvl="1" indent="0" eaLnBrk="1" hangingPunct="1">
              <a:buNone/>
            </a:pPr>
            <a:r>
              <a:rPr lang="en-US" altLang="ar-SA" dirty="0" smtClean="0">
                <a:latin typeface="Times New Roman" pitchFamily="18" charset="0"/>
              </a:rPr>
              <a:t>            		</a:t>
            </a:r>
          </a:p>
          <a:p>
            <a:pPr eaLnBrk="1" hangingPunct="1">
              <a:buFont typeface="Wingdings" pitchFamily="2" charset="2"/>
              <a:buNone/>
            </a:pPr>
            <a:r>
              <a:rPr lang="en-US" altLang="ar-SA" dirty="0" smtClean="0">
                <a:latin typeface="Times New Roman" pitchFamily="18" charset="0"/>
              </a:rPr>
              <a:t>		</a:t>
            </a:r>
          </a:p>
        </p:txBody>
      </p:sp>
      <p:graphicFrame>
        <p:nvGraphicFramePr>
          <p:cNvPr id="55300" name="Object 1024"/>
          <p:cNvGraphicFramePr>
            <a:graphicFrameLocks noChangeAspect="1"/>
          </p:cNvGraphicFramePr>
          <p:nvPr>
            <p:extLst>
              <p:ext uri="{D42A27DB-BD31-4B8C-83A1-F6EECF244321}">
                <p14:modId xmlns:p14="http://schemas.microsoft.com/office/powerpoint/2010/main" val="3937739727"/>
              </p:ext>
            </p:extLst>
          </p:nvPr>
        </p:nvGraphicFramePr>
        <p:xfrm>
          <a:off x="1905000" y="2438400"/>
          <a:ext cx="4912895" cy="762000"/>
        </p:xfrm>
        <a:graphic>
          <a:graphicData uri="http://schemas.openxmlformats.org/presentationml/2006/ole">
            <mc:AlternateContent xmlns:mc="http://schemas.openxmlformats.org/markup-compatibility/2006">
              <mc:Choice xmlns:v="urn:schemas-microsoft-com:vml" Requires="v">
                <p:oleObj spid="_x0000_s55342" name="Equation" r:id="rId3" imgW="1473200" imgH="228600" progId="Equation.3">
                  <p:embed/>
                </p:oleObj>
              </mc:Choice>
              <mc:Fallback>
                <p:oleObj name="Equation" r:id="rId3" imgW="1473200" imgH="2286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38400"/>
                        <a:ext cx="4912895" cy="762000"/>
                      </a:xfrm>
                      <a:prstGeom prst="rect">
                        <a:avLst/>
                      </a:prstGeom>
                      <a:solidFill>
                        <a:schemeClr val="accent2">
                          <a:lumMod val="20000"/>
                          <a:lumOff val="80000"/>
                        </a:schemeClr>
                      </a:solidFill>
                      <a:ln>
                        <a:noFill/>
                      </a:ln>
                      <a:effectLst/>
                    </p:spPr>
                  </p:pic>
                </p:oleObj>
              </mc:Fallback>
            </mc:AlternateContent>
          </a:graphicData>
        </a:graphic>
      </p:graphicFrame>
      <p:graphicFrame>
        <p:nvGraphicFramePr>
          <p:cNvPr id="55301" name="Object 1025"/>
          <p:cNvGraphicFramePr>
            <a:graphicFrameLocks noChangeAspect="1"/>
          </p:cNvGraphicFramePr>
          <p:nvPr>
            <p:extLst>
              <p:ext uri="{D42A27DB-BD31-4B8C-83A1-F6EECF244321}">
                <p14:modId xmlns:p14="http://schemas.microsoft.com/office/powerpoint/2010/main" val="1387970646"/>
              </p:ext>
            </p:extLst>
          </p:nvPr>
        </p:nvGraphicFramePr>
        <p:xfrm>
          <a:off x="2057399" y="4267200"/>
          <a:ext cx="2380361" cy="487363"/>
        </p:xfrm>
        <a:graphic>
          <a:graphicData uri="http://schemas.openxmlformats.org/presentationml/2006/ole">
            <mc:AlternateContent xmlns:mc="http://schemas.openxmlformats.org/markup-compatibility/2006">
              <mc:Choice xmlns:v="urn:schemas-microsoft-com:vml" Requires="v">
                <p:oleObj spid="_x0000_s55343" name="Equation" r:id="rId5" imgW="1053643" imgH="215806" progId="Equation.3">
                  <p:embed/>
                </p:oleObj>
              </mc:Choice>
              <mc:Fallback>
                <p:oleObj name="Equation" r:id="rId5" imgW="1053643" imgH="215806"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399" y="4267200"/>
                        <a:ext cx="2380361" cy="487363"/>
                      </a:xfrm>
                      <a:prstGeom prst="rect">
                        <a:avLst/>
                      </a:prstGeom>
                      <a:noFill/>
                      <a:ln>
                        <a:noFill/>
                      </a:ln>
                      <a:effectLst/>
                    </p:spPr>
                  </p:pic>
                </p:oleObj>
              </mc:Fallback>
            </mc:AlternateContent>
          </a:graphicData>
        </a:graphic>
      </p:graphicFrame>
      <p:graphicFrame>
        <p:nvGraphicFramePr>
          <p:cNvPr id="55302" name="Object 1026"/>
          <p:cNvGraphicFramePr>
            <a:graphicFrameLocks noChangeAspect="1"/>
          </p:cNvGraphicFramePr>
          <p:nvPr>
            <p:extLst>
              <p:ext uri="{D42A27DB-BD31-4B8C-83A1-F6EECF244321}">
                <p14:modId xmlns:p14="http://schemas.microsoft.com/office/powerpoint/2010/main" val="1365903857"/>
              </p:ext>
            </p:extLst>
          </p:nvPr>
        </p:nvGraphicFramePr>
        <p:xfrm>
          <a:off x="2057399" y="4800600"/>
          <a:ext cx="3053443" cy="838200"/>
        </p:xfrm>
        <a:graphic>
          <a:graphicData uri="http://schemas.openxmlformats.org/presentationml/2006/ole">
            <mc:AlternateContent xmlns:mc="http://schemas.openxmlformats.org/markup-compatibility/2006">
              <mc:Choice xmlns:v="urn:schemas-microsoft-com:vml" Requires="v">
                <p:oleObj spid="_x0000_s55344" name="Equation" r:id="rId7" imgW="1574800" imgH="431800" progId="Equation.3">
                  <p:embed/>
                </p:oleObj>
              </mc:Choice>
              <mc:Fallback>
                <p:oleObj name="Equation" r:id="rId7" imgW="1574800" imgH="431800" progId="Equation.3">
                  <p:embed/>
                  <p:pic>
                    <p:nvPicPr>
                      <p:cNvPr id="0" name="Object 10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399" y="4800600"/>
                        <a:ext cx="3053443" cy="8382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ar-SA" sz="3600" dirty="0">
                <a:cs typeface="Times New Roman" pitchFamily="18" charset="0"/>
              </a:rPr>
              <a:t>Interpretation of Regression Coefficients</a:t>
            </a:r>
          </a:p>
        </p:txBody>
      </p:sp>
      <p:sp>
        <p:nvSpPr>
          <p:cNvPr id="56323" name="Rectangle 3"/>
          <p:cNvSpPr>
            <a:spLocks noGrp="1" noChangeArrowheads="1"/>
          </p:cNvSpPr>
          <p:nvPr>
            <p:ph idx="1"/>
          </p:nvPr>
        </p:nvSpPr>
        <p:spPr/>
        <p:txBody>
          <a:bodyPr/>
          <a:lstStyle/>
          <a:p>
            <a:pPr eaLnBrk="1" hangingPunct="1">
              <a:lnSpc>
                <a:spcPct val="90000"/>
              </a:lnSpc>
            </a:pPr>
            <a:r>
              <a:rPr lang="en-US" altLang="ar-SA" dirty="0" smtClean="0">
                <a:latin typeface="Times New Roman" pitchFamily="18" charset="0"/>
              </a:rPr>
              <a:t>To understand the meaning of the regression coefficients in this model, consider first the case of mutual firm. For such a firm, x</a:t>
            </a:r>
            <a:r>
              <a:rPr lang="en-US" altLang="ar-SA" baseline="-25000" dirty="0" smtClean="0">
                <a:latin typeface="Times New Roman" pitchFamily="18" charset="0"/>
              </a:rPr>
              <a:t>2</a:t>
            </a:r>
            <a:r>
              <a:rPr lang="en-US" altLang="ar-SA" dirty="0" smtClean="0">
                <a:latin typeface="Times New Roman" pitchFamily="18" charset="0"/>
              </a:rPr>
              <a:t> = 0 and we have:</a:t>
            </a:r>
          </a:p>
          <a:p>
            <a:pPr eaLnBrk="1" hangingPunct="1">
              <a:lnSpc>
                <a:spcPct val="90000"/>
              </a:lnSpc>
              <a:buFont typeface="Wingdings" pitchFamily="2" charset="2"/>
              <a:buNone/>
            </a:pPr>
            <a:r>
              <a:rPr lang="en-US" altLang="ar-SA" dirty="0" smtClean="0"/>
              <a:t> </a:t>
            </a:r>
          </a:p>
          <a:p>
            <a:pPr eaLnBrk="1" hangingPunct="1">
              <a:lnSpc>
                <a:spcPct val="90000"/>
              </a:lnSpc>
              <a:buFont typeface="Wingdings" pitchFamily="2" charset="2"/>
              <a:buNone/>
            </a:pPr>
            <a:endParaRPr lang="en-US" altLang="ar-SA" dirty="0"/>
          </a:p>
          <a:p>
            <a:pPr eaLnBrk="1" hangingPunct="1">
              <a:lnSpc>
                <a:spcPct val="90000"/>
              </a:lnSpc>
              <a:buFont typeface="Wingdings" pitchFamily="2" charset="2"/>
              <a:buNone/>
            </a:pPr>
            <a:endParaRPr lang="en-US" altLang="ar-SA" dirty="0" smtClean="0"/>
          </a:p>
          <a:p>
            <a:pPr eaLnBrk="1" hangingPunct="1">
              <a:lnSpc>
                <a:spcPct val="90000"/>
              </a:lnSpc>
            </a:pPr>
            <a:r>
              <a:rPr lang="en-US" altLang="ar-SA" dirty="0" smtClean="0">
                <a:latin typeface="Times New Roman" pitchFamily="18" charset="0"/>
              </a:rPr>
              <a:t>For a stock firm x</a:t>
            </a:r>
            <a:r>
              <a:rPr lang="en-US" altLang="ar-SA" baseline="-25000" dirty="0" smtClean="0">
                <a:latin typeface="Times New Roman" pitchFamily="18" charset="0"/>
              </a:rPr>
              <a:t>2</a:t>
            </a:r>
            <a:r>
              <a:rPr lang="en-US" altLang="ar-SA" dirty="0" smtClean="0">
                <a:latin typeface="Times New Roman" pitchFamily="18" charset="0"/>
              </a:rPr>
              <a:t> = 1 and the response function is:</a:t>
            </a:r>
          </a:p>
          <a:p>
            <a:pPr eaLnBrk="1" hangingPunct="1">
              <a:lnSpc>
                <a:spcPct val="90000"/>
              </a:lnSpc>
              <a:buFont typeface="Wingdings" pitchFamily="2" charset="2"/>
              <a:buNone/>
            </a:pPr>
            <a:r>
              <a:rPr lang="en-US" altLang="ar-SA" dirty="0" smtClean="0">
                <a:latin typeface="Times New Roman" pitchFamily="18" charset="0"/>
              </a:rPr>
              <a:t>	</a:t>
            </a:r>
          </a:p>
        </p:txBody>
      </p:sp>
      <p:graphicFrame>
        <p:nvGraphicFramePr>
          <p:cNvPr id="56324" name="Object 1024"/>
          <p:cNvGraphicFramePr>
            <a:graphicFrameLocks noChangeAspect="1"/>
          </p:cNvGraphicFramePr>
          <p:nvPr>
            <p:extLst>
              <p:ext uri="{D42A27DB-BD31-4B8C-83A1-F6EECF244321}">
                <p14:modId xmlns:p14="http://schemas.microsoft.com/office/powerpoint/2010/main" val="2102336498"/>
              </p:ext>
            </p:extLst>
          </p:nvPr>
        </p:nvGraphicFramePr>
        <p:xfrm>
          <a:off x="914400" y="2819400"/>
          <a:ext cx="6683743" cy="533400"/>
        </p:xfrm>
        <a:graphic>
          <a:graphicData uri="http://schemas.openxmlformats.org/presentationml/2006/ole">
            <mc:AlternateContent xmlns:mc="http://schemas.openxmlformats.org/markup-compatibility/2006">
              <mc:Choice xmlns:v="urn:schemas-microsoft-com:vml" Requires="v">
                <p:oleObj spid="_x0000_s56352" name="Equation" r:id="rId3" imgW="2857500" imgH="228600" progId="Equation.3">
                  <p:embed/>
                </p:oleObj>
              </mc:Choice>
              <mc:Fallback>
                <p:oleObj name="Equation" r:id="rId3" imgW="2857500" imgH="2286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819400"/>
                        <a:ext cx="6683743" cy="533400"/>
                      </a:xfrm>
                      <a:prstGeom prst="rect">
                        <a:avLst/>
                      </a:prstGeom>
                      <a:solidFill>
                        <a:schemeClr val="accent2">
                          <a:lumMod val="20000"/>
                          <a:lumOff val="80000"/>
                        </a:schemeClr>
                      </a:solidFill>
                      <a:ln>
                        <a:noFill/>
                      </a:ln>
                      <a:effectLst/>
                    </p:spPr>
                  </p:pic>
                </p:oleObj>
              </mc:Fallback>
            </mc:AlternateContent>
          </a:graphicData>
        </a:graphic>
      </p:graphicFrame>
      <p:graphicFrame>
        <p:nvGraphicFramePr>
          <p:cNvPr id="56325" name="Object 1025"/>
          <p:cNvGraphicFramePr>
            <a:graphicFrameLocks noChangeAspect="1"/>
          </p:cNvGraphicFramePr>
          <p:nvPr>
            <p:extLst>
              <p:ext uri="{D42A27DB-BD31-4B8C-83A1-F6EECF244321}">
                <p14:modId xmlns:p14="http://schemas.microsoft.com/office/powerpoint/2010/main" val="7859863"/>
              </p:ext>
            </p:extLst>
          </p:nvPr>
        </p:nvGraphicFramePr>
        <p:xfrm>
          <a:off x="1066800" y="4343400"/>
          <a:ext cx="6497637" cy="473075"/>
        </p:xfrm>
        <a:graphic>
          <a:graphicData uri="http://schemas.openxmlformats.org/presentationml/2006/ole">
            <mc:AlternateContent xmlns:mc="http://schemas.openxmlformats.org/markup-compatibility/2006">
              <mc:Choice xmlns:v="urn:schemas-microsoft-com:vml" Requires="v">
                <p:oleObj spid="_x0000_s56353" name="Equation" r:id="rId5" imgW="3149600" imgH="228600" progId="Equation.3">
                  <p:embed/>
                </p:oleObj>
              </mc:Choice>
              <mc:Fallback>
                <p:oleObj name="Equation" r:id="rId5" imgW="3149600" imgH="228600"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4343400"/>
                        <a:ext cx="6497637" cy="473075"/>
                      </a:xfrm>
                      <a:prstGeom prst="rect">
                        <a:avLst/>
                      </a:prstGeom>
                      <a:solidFill>
                        <a:schemeClr val="accent2">
                          <a:lumMod val="20000"/>
                          <a:lumOff val="80000"/>
                        </a:schemeClr>
                      </a:solid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ar-SA" sz="3600" dirty="0">
                <a:cs typeface="Times New Roman" pitchFamily="18" charset="0"/>
              </a:rPr>
              <a:t>Interpretation of Regression Coefficients</a:t>
            </a:r>
          </a:p>
        </p:txBody>
      </p:sp>
      <p:sp>
        <p:nvSpPr>
          <p:cNvPr id="57347" name="Rectangle 3"/>
          <p:cNvSpPr>
            <a:spLocks noGrp="1" noChangeArrowheads="1"/>
          </p:cNvSpPr>
          <p:nvPr>
            <p:ph idx="1"/>
          </p:nvPr>
        </p:nvSpPr>
        <p:spPr/>
        <p:txBody>
          <a:bodyPr/>
          <a:lstStyle/>
          <a:p>
            <a:pPr eaLnBrk="1" hangingPunct="1"/>
            <a:r>
              <a:rPr lang="en-US" altLang="ar-SA" sz="2800" smtClean="0">
                <a:latin typeface="Times New Roman" pitchFamily="18" charset="0"/>
              </a:rPr>
              <a:t>The response function for the mutual firms is a straight line, with y intercept </a:t>
            </a:r>
            <a:r>
              <a:rPr lang="en-US" altLang="ar-SA" sz="2800" smtClean="0">
                <a:latin typeface="Times New Roman" pitchFamily="18" charset="0"/>
                <a:sym typeface="Symbol" pitchFamily="18" charset="2"/>
              </a:rPr>
              <a:t></a:t>
            </a:r>
            <a:r>
              <a:rPr lang="en-US" altLang="ar-SA" sz="2800" baseline="-25000" smtClean="0">
                <a:latin typeface="Times New Roman" pitchFamily="18" charset="0"/>
                <a:sym typeface="Symbol" pitchFamily="18" charset="2"/>
              </a:rPr>
              <a:t>0</a:t>
            </a:r>
            <a:r>
              <a:rPr lang="en-US" altLang="ar-SA" sz="2800" smtClean="0">
                <a:latin typeface="Times New Roman" pitchFamily="18" charset="0"/>
                <a:sym typeface="Symbol" pitchFamily="18" charset="2"/>
              </a:rPr>
              <a:t>  and slope </a:t>
            </a:r>
            <a:r>
              <a:rPr lang="en-US" altLang="ar-SA" sz="2800" baseline="-25000" smtClean="0">
                <a:latin typeface="Times New Roman" pitchFamily="18" charset="0"/>
                <a:sym typeface="Symbol" pitchFamily="18" charset="2"/>
              </a:rPr>
              <a:t>1</a:t>
            </a:r>
            <a:r>
              <a:rPr lang="en-US" altLang="ar-SA" sz="2800" smtClean="0">
                <a:latin typeface="Times New Roman" pitchFamily="18" charset="0"/>
                <a:sym typeface="Symbol" pitchFamily="18" charset="2"/>
              </a:rPr>
              <a:t>.</a:t>
            </a:r>
          </a:p>
          <a:p>
            <a:pPr eaLnBrk="1" hangingPunct="1"/>
            <a:r>
              <a:rPr lang="en-US" altLang="ar-SA" sz="2800" smtClean="0">
                <a:latin typeface="Times New Roman" pitchFamily="18" charset="0"/>
                <a:sym typeface="Symbol" pitchFamily="18" charset="2"/>
              </a:rPr>
              <a:t>For stock firms, this also is a straight line, with the same slope </a:t>
            </a:r>
            <a:r>
              <a:rPr lang="en-US" altLang="ar-SA" sz="2800" baseline="-25000" smtClean="0">
                <a:latin typeface="Times New Roman" pitchFamily="18" charset="0"/>
                <a:sym typeface="Symbol" pitchFamily="18" charset="2"/>
              </a:rPr>
              <a:t>1</a:t>
            </a:r>
            <a:r>
              <a:rPr lang="en-US" altLang="ar-SA" sz="2800" smtClean="0">
                <a:latin typeface="Times New Roman" pitchFamily="18" charset="0"/>
                <a:sym typeface="Symbol" pitchFamily="18" charset="2"/>
              </a:rPr>
              <a:t> but with y intercept </a:t>
            </a:r>
            <a:r>
              <a:rPr lang="en-US" altLang="ar-SA" sz="2800" baseline="-25000" smtClean="0">
                <a:latin typeface="Times New Roman" pitchFamily="18" charset="0"/>
                <a:sym typeface="Symbol" pitchFamily="18" charset="2"/>
              </a:rPr>
              <a:t>0</a:t>
            </a:r>
            <a:r>
              <a:rPr lang="en-US" altLang="ar-SA" sz="2800" smtClean="0">
                <a:latin typeface="Times New Roman" pitchFamily="18" charset="0"/>
                <a:sym typeface="Symbol" pitchFamily="18" charset="2"/>
              </a:rPr>
              <a:t>+</a:t>
            </a:r>
            <a:r>
              <a:rPr lang="en-US" altLang="ar-SA" sz="2800" baseline="-25000" smtClean="0">
                <a:latin typeface="Times New Roman" pitchFamily="18" charset="0"/>
                <a:sym typeface="Symbol" pitchFamily="18" charset="2"/>
              </a:rPr>
              <a:t>2</a:t>
            </a:r>
            <a:r>
              <a:rPr lang="en-US" altLang="ar-SA" sz="2800" smtClean="0">
                <a:latin typeface="Times New Roman" pitchFamily="18" charset="0"/>
                <a:sym typeface="Symbol" pitchFamily="18" charset="2"/>
              </a:rPr>
              <a:t>.</a:t>
            </a:r>
          </a:p>
          <a:p>
            <a:pPr eaLnBrk="1" hangingPunct="1"/>
            <a:r>
              <a:rPr lang="en-US" altLang="ar-SA" sz="2800" smtClean="0">
                <a:latin typeface="Times New Roman" pitchFamily="18" charset="0"/>
                <a:sym typeface="Symbol" pitchFamily="18" charset="2"/>
              </a:rPr>
              <a:t>With reference to the insurance innovation example, the mean time elapsed before the innovation is adopted is linear function of size of firm (x</a:t>
            </a:r>
            <a:r>
              <a:rPr lang="en-US" altLang="ar-SA" sz="2800" baseline="-25000" smtClean="0">
                <a:latin typeface="Times New Roman" pitchFamily="18" charset="0"/>
                <a:sym typeface="Symbol" pitchFamily="18" charset="2"/>
              </a:rPr>
              <a:t>1</a:t>
            </a:r>
            <a:r>
              <a:rPr lang="en-US" altLang="ar-SA" sz="2800" smtClean="0">
                <a:latin typeface="Times New Roman" pitchFamily="18" charset="0"/>
                <a:sym typeface="Symbol" pitchFamily="18" charset="2"/>
              </a:rPr>
              <a:t>), with the same slope </a:t>
            </a:r>
            <a:r>
              <a:rPr lang="en-US" altLang="ar-SA" sz="2800" baseline="-25000" smtClean="0">
                <a:latin typeface="Times New Roman" pitchFamily="18" charset="0"/>
                <a:sym typeface="Symbol" pitchFamily="18" charset="2"/>
              </a:rPr>
              <a:t>1</a:t>
            </a:r>
            <a:r>
              <a:rPr lang="en-US" altLang="ar-SA" sz="2800" smtClean="0">
                <a:latin typeface="Times New Roman" pitchFamily="18" charset="0"/>
                <a:sym typeface="Symbol" pitchFamily="18" charset="2"/>
              </a:rPr>
              <a:t>for</a:t>
            </a:r>
            <a:r>
              <a:rPr lang="en-US" altLang="ar-SA" sz="2800" baseline="-25000" smtClean="0">
                <a:latin typeface="Times New Roman" pitchFamily="18" charset="0"/>
                <a:sym typeface="Symbol" pitchFamily="18" charset="2"/>
              </a:rPr>
              <a:t> </a:t>
            </a:r>
            <a:r>
              <a:rPr lang="en-US" altLang="ar-SA" sz="2800" smtClean="0">
                <a:latin typeface="Times New Roman" pitchFamily="18" charset="0"/>
                <a:sym typeface="Symbol" pitchFamily="18" charset="2"/>
              </a:rPr>
              <a:t>both types of firms. </a:t>
            </a:r>
            <a:endParaRPr lang="en-US" altLang="ar-SA" sz="2800" baseline="-25000" smtClean="0">
              <a:latin typeface="Times New Roman" pitchFamily="18" charset="0"/>
              <a:sym typeface="Symbol" pitchFamily="18" charset="2"/>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ar-SA" sz="3600" dirty="0">
                <a:cs typeface="Times New Roman" pitchFamily="18" charset="0"/>
              </a:rPr>
              <a:t>Interpretation of Regression Coefficients</a:t>
            </a:r>
          </a:p>
        </p:txBody>
      </p:sp>
      <p:sp>
        <p:nvSpPr>
          <p:cNvPr id="58371" name="Rectangle 3"/>
          <p:cNvSpPr>
            <a:spLocks noGrp="1" noChangeArrowheads="1"/>
          </p:cNvSpPr>
          <p:nvPr>
            <p:ph idx="1"/>
          </p:nvPr>
        </p:nvSpPr>
        <p:spPr/>
        <p:txBody>
          <a:bodyPr/>
          <a:lstStyle/>
          <a:p>
            <a:pPr eaLnBrk="1" hangingPunct="1"/>
            <a:r>
              <a:rPr lang="en-US" altLang="ar-SA" sz="2800" smtClean="0">
                <a:latin typeface="Times New Roman" pitchFamily="18" charset="0"/>
                <a:sym typeface="Symbol" pitchFamily="18" charset="2"/>
              </a:rPr>
              <a:t></a:t>
            </a:r>
            <a:r>
              <a:rPr lang="en-US" altLang="ar-SA" sz="2800" baseline="-25000" smtClean="0">
                <a:latin typeface="Times New Roman" pitchFamily="18" charset="0"/>
                <a:sym typeface="Symbol" pitchFamily="18" charset="2"/>
              </a:rPr>
              <a:t>2</a:t>
            </a:r>
            <a:r>
              <a:rPr lang="en-US" altLang="ar-SA" sz="2800" smtClean="0">
                <a:latin typeface="Times New Roman" pitchFamily="18" charset="0"/>
                <a:sym typeface="Symbol" pitchFamily="18" charset="2"/>
              </a:rPr>
              <a:t> indicates how much lower or higher the response function for stock firm is than the one for the mutual firm.</a:t>
            </a:r>
            <a:endParaRPr lang="en-US" altLang="ar-SA" sz="2800" baseline="-25000" smtClean="0">
              <a:latin typeface="Times New Roman" pitchFamily="18" charset="0"/>
              <a:sym typeface="Symbol" pitchFamily="18" charset="2"/>
            </a:endParaRPr>
          </a:p>
          <a:p>
            <a:pPr eaLnBrk="1" hangingPunct="1"/>
            <a:r>
              <a:rPr lang="en-US" altLang="ar-SA" sz="2800" smtClean="0">
                <a:latin typeface="Times New Roman" pitchFamily="18" charset="0"/>
                <a:sym typeface="Symbol" pitchFamily="18" charset="2"/>
              </a:rPr>
              <a:t></a:t>
            </a:r>
            <a:r>
              <a:rPr lang="en-US" altLang="ar-SA" sz="2800" baseline="-25000" smtClean="0">
                <a:latin typeface="Times New Roman" pitchFamily="18" charset="0"/>
                <a:sym typeface="Symbol" pitchFamily="18" charset="2"/>
              </a:rPr>
              <a:t>2</a:t>
            </a:r>
            <a:r>
              <a:rPr lang="en-US" altLang="ar-SA" sz="2800" smtClean="0">
                <a:latin typeface="Times New Roman" pitchFamily="18" charset="0"/>
                <a:sym typeface="Symbol" pitchFamily="18" charset="2"/>
              </a:rPr>
              <a:t> measures the differential effect of type of firms.</a:t>
            </a:r>
          </a:p>
          <a:p>
            <a:pPr eaLnBrk="1" hangingPunct="1"/>
            <a:r>
              <a:rPr lang="en-US" altLang="ar-SA" sz="2800" smtClean="0">
                <a:latin typeface="Times New Roman" pitchFamily="18" charset="0"/>
                <a:sym typeface="Symbol" pitchFamily="18" charset="2"/>
              </a:rPr>
              <a:t>In general, </a:t>
            </a:r>
            <a:r>
              <a:rPr lang="en-US" altLang="ar-SA" sz="2800" baseline="-25000" smtClean="0">
                <a:latin typeface="Times New Roman" pitchFamily="18" charset="0"/>
                <a:sym typeface="Symbol" pitchFamily="18" charset="2"/>
              </a:rPr>
              <a:t>2</a:t>
            </a:r>
            <a:r>
              <a:rPr lang="en-US" altLang="ar-SA" sz="2800" smtClean="0">
                <a:latin typeface="Times New Roman" pitchFamily="18" charset="0"/>
                <a:sym typeface="Symbol" pitchFamily="18" charset="2"/>
              </a:rPr>
              <a:t> shows how much higher (lower) the mean response line is for the class coded 1 than the line for the class coded 0, for any level of x</a:t>
            </a:r>
            <a:r>
              <a:rPr lang="en-US" altLang="ar-SA" sz="2800" baseline="-25000" smtClean="0">
                <a:latin typeface="Times New Roman" pitchFamily="18" charset="0"/>
                <a:sym typeface="Symbol" pitchFamily="18" charset="2"/>
              </a:rPr>
              <a:t>1</a:t>
            </a:r>
            <a:r>
              <a:rPr lang="en-US" altLang="ar-SA" sz="2800" smtClean="0">
                <a:latin typeface="Times New Roman" pitchFamily="18" charset="0"/>
                <a:sym typeface="Symbol" pitchFamily="18" charset="2"/>
              </a:rPr>
              <a: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ar-SA" sz="3600" dirty="0">
                <a:cs typeface="Times New Roman" pitchFamily="18" charset="0"/>
              </a:rPr>
              <a:t>Example: Insurance Innovation Adoption</a:t>
            </a:r>
          </a:p>
        </p:txBody>
      </p:sp>
      <p:sp>
        <p:nvSpPr>
          <p:cNvPr id="59395" name="Rectangle 3"/>
          <p:cNvSpPr>
            <a:spLocks noGrp="1" noChangeArrowheads="1"/>
          </p:cNvSpPr>
          <p:nvPr>
            <p:ph idx="1"/>
          </p:nvPr>
        </p:nvSpPr>
        <p:spPr/>
        <p:txBody>
          <a:bodyPr/>
          <a:lstStyle/>
          <a:p>
            <a:pPr eaLnBrk="1" hangingPunct="1"/>
            <a:r>
              <a:rPr lang="en-US" altLang="ar-SA" sz="2400" smtClean="0">
                <a:latin typeface="Times New Roman" pitchFamily="18" charset="0"/>
              </a:rPr>
              <a:t>Here is the data set for the insurance innovation example:</a:t>
            </a:r>
          </a:p>
          <a:p>
            <a:pPr eaLnBrk="1" hangingPunct="1">
              <a:buFont typeface="Wingdings" pitchFamily="2" charset="2"/>
              <a:buNone/>
            </a:pPr>
            <a:endParaRPr lang="en-US" altLang="ar-SA" sz="2400" smtClean="0">
              <a:latin typeface="Times New Roman" pitchFamily="18" charset="0"/>
            </a:endParaRPr>
          </a:p>
        </p:txBody>
      </p:sp>
      <p:graphicFrame>
        <p:nvGraphicFramePr>
          <p:cNvPr id="59396" name="Object 5"/>
          <p:cNvGraphicFramePr>
            <a:graphicFrameLocks noChangeAspect="1"/>
          </p:cNvGraphicFramePr>
          <p:nvPr>
            <p:extLst>
              <p:ext uri="{D42A27DB-BD31-4B8C-83A1-F6EECF244321}">
                <p14:modId xmlns:p14="http://schemas.microsoft.com/office/powerpoint/2010/main" val="2650798674"/>
              </p:ext>
            </p:extLst>
          </p:nvPr>
        </p:nvGraphicFramePr>
        <p:xfrm>
          <a:off x="1295400" y="2133600"/>
          <a:ext cx="4876800" cy="4103687"/>
        </p:xfrm>
        <a:graphic>
          <a:graphicData uri="http://schemas.openxmlformats.org/presentationml/2006/ole">
            <mc:AlternateContent xmlns:mc="http://schemas.openxmlformats.org/markup-compatibility/2006">
              <mc:Choice xmlns:v="urn:schemas-microsoft-com:vml" Requires="v">
                <p:oleObj spid="_x0000_s59409" name="Worksheet" r:id="rId3" imgW="2876973" imgH="3410238" progId="Excel.Sheet.8">
                  <p:embed/>
                </p:oleObj>
              </mc:Choice>
              <mc:Fallback>
                <p:oleObj name="Worksheet" r:id="rId3" imgW="2876973" imgH="3410238"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133600"/>
                        <a:ext cx="4876800" cy="410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ltLang="ar-SA" sz="3600" dirty="0">
                <a:cs typeface="Times New Roman" pitchFamily="18" charset="0"/>
              </a:rPr>
              <a:t>Example: Insurance Innovation Adoption</a:t>
            </a:r>
          </a:p>
        </p:txBody>
      </p:sp>
      <p:sp>
        <p:nvSpPr>
          <p:cNvPr id="60419" name="Rectangle 3"/>
          <p:cNvSpPr>
            <a:spLocks noGrp="1" noChangeArrowheads="1"/>
          </p:cNvSpPr>
          <p:nvPr>
            <p:ph idx="1"/>
          </p:nvPr>
        </p:nvSpPr>
        <p:spPr/>
        <p:txBody>
          <a:bodyPr/>
          <a:lstStyle/>
          <a:p>
            <a:pPr eaLnBrk="1" hangingPunct="1"/>
            <a:r>
              <a:rPr lang="en-US" altLang="ar-SA" dirty="0" smtClean="0">
                <a:latin typeface="Times New Roman" pitchFamily="18" charset="0"/>
              </a:rPr>
              <a:t>Fitting the regression model</a:t>
            </a:r>
          </a:p>
          <a:p>
            <a:pPr eaLnBrk="1" hangingPunct="1">
              <a:buFont typeface="Wingdings" pitchFamily="2" charset="2"/>
              <a:buNone/>
            </a:pPr>
            <a:r>
              <a:rPr lang="en-US" altLang="ar-SA" dirty="0" smtClean="0">
                <a:latin typeface="Times New Roman" pitchFamily="18" charset="0"/>
              </a:rPr>
              <a:t>	</a:t>
            </a:r>
          </a:p>
          <a:p>
            <a:pPr eaLnBrk="1" hangingPunct="1">
              <a:buFont typeface="Wingdings" pitchFamily="2" charset="2"/>
              <a:buNone/>
            </a:pPr>
            <a:endParaRPr lang="en-US" altLang="ar-SA" dirty="0" smtClean="0">
              <a:latin typeface="Times New Roman" pitchFamily="18" charset="0"/>
            </a:endParaRPr>
          </a:p>
          <a:p>
            <a:pPr eaLnBrk="1" hangingPunct="1">
              <a:buFont typeface="Wingdings" pitchFamily="2" charset="2"/>
              <a:buNone/>
            </a:pPr>
            <a:r>
              <a:rPr lang="en-US" altLang="ar-SA" dirty="0">
                <a:latin typeface="Times New Roman" pitchFamily="18" charset="0"/>
              </a:rPr>
              <a:t>	</a:t>
            </a:r>
            <a:r>
              <a:rPr lang="en-US" altLang="ar-SA" dirty="0" smtClean="0">
                <a:latin typeface="Times New Roman" pitchFamily="18" charset="0"/>
              </a:rPr>
              <a:t>Where		</a:t>
            </a:r>
          </a:p>
          <a:p>
            <a:pPr marL="777240" lvl="2" indent="0" eaLnBrk="1" hangingPunct="1">
              <a:buNone/>
            </a:pPr>
            <a:r>
              <a:rPr lang="en-US" altLang="ar-SA" dirty="0" smtClean="0">
                <a:latin typeface="Times New Roman" pitchFamily="18" charset="0"/>
              </a:rPr>
              <a:t> </a:t>
            </a:r>
          </a:p>
          <a:p>
            <a:pPr marL="777240" lvl="2" indent="0" eaLnBrk="1" hangingPunct="1">
              <a:buNone/>
            </a:pPr>
            <a:endParaRPr lang="en-US" altLang="ar-SA" dirty="0">
              <a:latin typeface="Times New Roman" pitchFamily="18" charset="0"/>
            </a:endParaRPr>
          </a:p>
          <a:p>
            <a:pPr marL="777240" lvl="2" indent="0" eaLnBrk="1" hangingPunct="1">
              <a:buNone/>
            </a:pPr>
            <a:endParaRPr lang="en-US" altLang="ar-SA" dirty="0" smtClean="0">
              <a:latin typeface="Times New Roman" pitchFamily="18" charset="0"/>
            </a:endParaRPr>
          </a:p>
          <a:p>
            <a:pPr marL="777240" lvl="2" indent="0" eaLnBrk="1" hangingPunct="1">
              <a:buNone/>
            </a:pPr>
            <a:endParaRPr lang="en-US" altLang="ar-SA" dirty="0">
              <a:latin typeface="Times New Roman" pitchFamily="18" charset="0"/>
            </a:endParaRPr>
          </a:p>
          <a:p>
            <a:pPr lvl="2" eaLnBrk="1" hangingPunct="1">
              <a:buFont typeface="Wingdings" pitchFamily="2" charset="2"/>
              <a:buNone/>
            </a:pPr>
            <a:endParaRPr lang="en-US" altLang="ar-SA" dirty="0" smtClean="0">
              <a:latin typeface="Times New Roman" pitchFamily="18" charset="0"/>
            </a:endParaRPr>
          </a:p>
          <a:p>
            <a:pPr lvl="1" eaLnBrk="1" hangingPunct="1"/>
            <a:r>
              <a:rPr lang="en-US" altLang="ar-SA" dirty="0" smtClean="0">
                <a:latin typeface="Times New Roman" pitchFamily="18" charset="0"/>
              </a:rPr>
              <a:t>fitted response function is:</a:t>
            </a:r>
          </a:p>
          <a:p>
            <a:pPr lvl="1" eaLnBrk="1" hangingPunct="1"/>
            <a:endParaRPr lang="en-US" altLang="ar-SA" dirty="0" smtClean="0">
              <a:latin typeface="Times New Roman" pitchFamily="18" charset="0"/>
            </a:endParaRPr>
          </a:p>
          <a:p>
            <a:pPr lvl="1" eaLnBrk="1" hangingPunct="1"/>
            <a:endParaRPr lang="en-US" altLang="ar-SA" dirty="0" smtClean="0">
              <a:latin typeface="Times New Roman" pitchFamily="18" charset="0"/>
            </a:endParaRPr>
          </a:p>
          <a:p>
            <a:pPr lvl="1" eaLnBrk="1" hangingPunct="1"/>
            <a:endParaRPr lang="en-US" altLang="ar-SA" dirty="0" smtClean="0">
              <a:latin typeface="Times New Roman" pitchFamily="18" charset="0"/>
            </a:endParaRPr>
          </a:p>
          <a:p>
            <a:pPr eaLnBrk="1" hangingPunct="1">
              <a:buFont typeface="Wingdings" pitchFamily="2" charset="2"/>
              <a:buNone/>
            </a:pPr>
            <a:endParaRPr lang="en-US" altLang="ar-SA" dirty="0" smtClean="0">
              <a:latin typeface="Times New Roman" pitchFamily="18" charset="0"/>
            </a:endParaRPr>
          </a:p>
        </p:txBody>
      </p:sp>
      <p:graphicFrame>
        <p:nvGraphicFramePr>
          <p:cNvPr id="60420" name="Object 4"/>
          <p:cNvGraphicFramePr>
            <a:graphicFrameLocks noChangeAspect="1"/>
          </p:cNvGraphicFramePr>
          <p:nvPr>
            <p:extLst>
              <p:ext uri="{D42A27DB-BD31-4B8C-83A1-F6EECF244321}">
                <p14:modId xmlns:p14="http://schemas.microsoft.com/office/powerpoint/2010/main" val="2547896938"/>
              </p:ext>
            </p:extLst>
          </p:nvPr>
        </p:nvGraphicFramePr>
        <p:xfrm>
          <a:off x="2057400" y="2133600"/>
          <a:ext cx="4421605" cy="685800"/>
        </p:xfrm>
        <a:graphic>
          <a:graphicData uri="http://schemas.openxmlformats.org/presentationml/2006/ole">
            <mc:AlternateContent xmlns:mc="http://schemas.openxmlformats.org/markup-compatibility/2006">
              <mc:Choice xmlns:v="urn:schemas-microsoft-com:vml" Requires="v">
                <p:oleObj spid="_x0000_s60476" name="Equation" r:id="rId3" imgW="1473200" imgH="228600" progId="Equation.3">
                  <p:embed/>
                </p:oleObj>
              </mc:Choice>
              <mc:Fallback>
                <p:oleObj name="Equation" r:id="rId3" imgW="14732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133600"/>
                        <a:ext cx="4421605" cy="685800"/>
                      </a:xfrm>
                      <a:prstGeom prst="rect">
                        <a:avLst/>
                      </a:prstGeom>
                      <a:noFill/>
                      <a:ln>
                        <a:noFill/>
                      </a:ln>
                      <a:effectLst/>
                    </p:spPr>
                  </p:pic>
                </p:oleObj>
              </mc:Fallback>
            </mc:AlternateContent>
          </a:graphicData>
        </a:graphic>
      </p:graphicFrame>
      <p:graphicFrame>
        <p:nvGraphicFramePr>
          <p:cNvPr id="60421" name="Object 7"/>
          <p:cNvGraphicFramePr>
            <a:graphicFrameLocks noChangeAspect="1"/>
          </p:cNvGraphicFramePr>
          <p:nvPr>
            <p:extLst>
              <p:ext uri="{D42A27DB-BD31-4B8C-83A1-F6EECF244321}">
                <p14:modId xmlns:p14="http://schemas.microsoft.com/office/powerpoint/2010/main" val="4162023433"/>
              </p:ext>
            </p:extLst>
          </p:nvPr>
        </p:nvGraphicFramePr>
        <p:xfrm>
          <a:off x="2438400" y="3276600"/>
          <a:ext cx="2008188" cy="411163"/>
        </p:xfrm>
        <a:graphic>
          <a:graphicData uri="http://schemas.openxmlformats.org/presentationml/2006/ole">
            <mc:AlternateContent xmlns:mc="http://schemas.openxmlformats.org/markup-compatibility/2006">
              <mc:Choice xmlns:v="urn:schemas-microsoft-com:vml" Requires="v">
                <p:oleObj spid="_x0000_s60477" name="Equation" r:id="rId5" imgW="1053643" imgH="215806" progId="Equation.3">
                  <p:embed/>
                </p:oleObj>
              </mc:Choice>
              <mc:Fallback>
                <p:oleObj name="Equation" r:id="rId5" imgW="1053643" imgH="215806"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3276600"/>
                        <a:ext cx="2008188"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0422" name="Object 9"/>
          <p:cNvGraphicFramePr>
            <a:graphicFrameLocks noChangeAspect="1"/>
          </p:cNvGraphicFramePr>
          <p:nvPr>
            <p:extLst>
              <p:ext uri="{D42A27DB-BD31-4B8C-83A1-F6EECF244321}">
                <p14:modId xmlns:p14="http://schemas.microsoft.com/office/powerpoint/2010/main" val="472760732"/>
              </p:ext>
            </p:extLst>
          </p:nvPr>
        </p:nvGraphicFramePr>
        <p:xfrm>
          <a:off x="2438400" y="3810000"/>
          <a:ext cx="2590800" cy="711200"/>
        </p:xfrm>
        <a:graphic>
          <a:graphicData uri="http://schemas.openxmlformats.org/presentationml/2006/ole">
            <mc:AlternateContent xmlns:mc="http://schemas.openxmlformats.org/markup-compatibility/2006">
              <mc:Choice xmlns:v="urn:schemas-microsoft-com:vml" Requires="v">
                <p:oleObj spid="_x0000_s60478" name="Equation" r:id="rId7" imgW="1574800" imgH="431800" progId="Equation.3">
                  <p:embed/>
                </p:oleObj>
              </mc:Choice>
              <mc:Fallback>
                <p:oleObj name="Equation" r:id="rId7" imgW="1574800" imgH="4318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8400" y="3810000"/>
                        <a:ext cx="2590800"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0423" name="Object 10"/>
          <p:cNvGraphicFramePr>
            <a:graphicFrameLocks noChangeAspect="1"/>
          </p:cNvGraphicFramePr>
          <p:nvPr>
            <p:extLst>
              <p:ext uri="{D42A27DB-BD31-4B8C-83A1-F6EECF244321}">
                <p14:modId xmlns:p14="http://schemas.microsoft.com/office/powerpoint/2010/main" val="1737522813"/>
              </p:ext>
            </p:extLst>
          </p:nvPr>
        </p:nvGraphicFramePr>
        <p:xfrm>
          <a:off x="2209800" y="5410200"/>
          <a:ext cx="4874150" cy="609600"/>
        </p:xfrm>
        <a:graphic>
          <a:graphicData uri="http://schemas.openxmlformats.org/presentationml/2006/ole">
            <mc:AlternateContent xmlns:mc="http://schemas.openxmlformats.org/markup-compatibility/2006">
              <mc:Choice xmlns:v="urn:schemas-microsoft-com:vml" Requires="v">
                <p:oleObj spid="_x0000_s60479" name="Equation" r:id="rId9" imgW="1726451" imgH="215806" progId="Equation.3">
                  <p:embed/>
                </p:oleObj>
              </mc:Choice>
              <mc:Fallback>
                <p:oleObj name="Equation" r:id="rId9" imgW="1726451" imgH="215806"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5410200"/>
                        <a:ext cx="4874150" cy="6096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ar-SA" sz="3600" dirty="0">
                <a:cs typeface="Times New Roman" pitchFamily="18" charset="0"/>
              </a:rPr>
              <a:t>Example: Insurance Innovation Adoption</a:t>
            </a:r>
          </a:p>
        </p:txBody>
      </p:sp>
      <p:graphicFrame>
        <p:nvGraphicFramePr>
          <p:cNvPr id="61443" name="Object 3"/>
          <p:cNvGraphicFramePr>
            <a:graphicFrameLocks noGrp="1" noChangeAspect="1"/>
          </p:cNvGraphicFramePr>
          <p:nvPr>
            <p:ph idx="1"/>
            <p:extLst>
              <p:ext uri="{D42A27DB-BD31-4B8C-83A1-F6EECF244321}">
                <p14:modId xmlns:p14="http://schemas.microsoft.com/office/powerpoint/2010/main" val="2161988553"/>
              </p:ext>
            </p:extLst>
          </p:nvPr>
        </p:nvGraphicFramePr>
        <p:xfrm>
          <a:off x="533400" y="1600200"/>
          <a:ext cx="7395490" cy="3962400"/>
        </p:xfrm>
        <a:graphic>
          <a:graphicData uri="http://schemas.openxmlformats.org/presentationml/2006/ole">
            <mc:AlternateContent xmlns:mc="http://schemas.openxmlformats.org/markup-compatibility/2006">
              <mc:Choice xmlns:v="urn:schemas-microsoft-com:vml" Requires="v">
                <p:oleObj spid="_x0000_s61456" name="Worksheet" r:id="rId3" imgW="5867739" imgH="3143639" progId="Excel.Sheet.8">
                  <p:embed/>
                </p:oleObj>
              </mc:Choice>
              <mc:Fallback>
                <p:oleObj name="Worksheet" r:id="rId3" imgW="5867739" imgH="3143639"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00200"/>
                        <a:ext cx="7395490" cy="3962400"/>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ltLang="ar-SA" sz="3600" dirty="0">
                <a:cs typeface="Times New Roman" pitchFamily="18" charset="0"/>
              </a:rPr>
              <a:t>Example: Insurance Innovation Adoption</a:t>
            </a:r>
          </a:p>
        </p:txBody>
      </p:sp>
      <p:sp>
        <p:nvSpPr>
          <p:cNvPr id="62467" name="Rectangle 3"/>
          <p:cNvSpPr>
            <a:spLocks noGrp="1" noChangeArrowheads="1"/>
          </p:cNvSpPr>
          <p:nvPr>
            <p:ph idx="1"/>
          </p:nvPr>
        </p:nvSpPr>
        <p:spPr/>
        <p:txBody>
          <a:bodyPr/>
          <a:lstStyle/>
          <a:p>
            <a:pPr eaLnBrk="1" hangingPunct="1"/>
            <a:r>
              <a:rPr lang="en-US" altLang="ar-SA" sz="2800" dirty="0" smtClean="0">
                <a:latin typeface="Times New Roman" pitchFamily="18" charset="0"/>
              </a:rPr>
              <a:t>The fitted response function is:</a:t>
            </a:r>
          </a:p>
          <a:p>
            <a:pPr eaLnBrk="1" hangingPunct="1"/>
            <a:endParaRPr lang="en-US" altLang="ar-SA" sz="2800" dirty="0" smtClean="0">
              <a:latin typeface="Times New Roman" pitchFamily="18" charset="0"/>
            </a:endParaRPr>
          </a:p>
          <a:p>
            <a:pPr eaLnBrk="1" hangingPunct="1"/>
            <a:r>
              <a:rPr lang="en-US" altLang="ar-SA" sz="2800" dirty="0" smtClean="0">
                <a:latin typeface="Times New Roman" pitchFamily="18" charset="0"/>
              </a:rPr>
              <a:t>Stock firms response function is:</a:t>
            </a:r>
          </a:p>
          <a:p>
            <a:pPr eaLnBrk="1" hangingPunct="1"/>
            <a:endParaRPr lang="en-US" altLang="ar-SA" sz="2800" dirty="0" smtClean="0">
              <a:latin typeface="Times New Roman" pitchFamily="18" charset="0"/>
            </a:endParaRPr>
          </a:p>
          <a:p>
            <a:pPr eaLnBrk="1" hangingPunct="1"/>
            <a:r>
              <a:rPr lang="en-US" altLang="ar-SA" sz="2800" dirty="0" smtClean="0">
                <a:latin typeface="Times New Roman" pitchFamily="18" charset="0"/>
              </a:rPr>
              <a:t>Mutual firms response function is:</a:t>
            </a:r>
          </a:p>
          <a:p>
            <a:pPr eaLnBrk="1" hangingPunct="1">
              <a:buFont typeface="Wingdings" pitchFamily="2" charset="2"/>
              <a:buNone/>
            </a:pPr>
            <a:endParaRPr lang="en-US" altLang="ar-SA" sz="2800" dirty="0" smtClean="0">
              <a:latin typeface="Times New Roman" pitchFamily="18" charset="0"/>
            </a:endParaRPr>
          </a:p>
          <a:p>
            <a:pPr eaLnBrk="1" hangingPunct="1">
              <a:buFont typeface="Wingdings" pitchFamily="2" charset="2"/>
              <a:buNone/>
            </a:pPr>
            <a:endParaRPr lang="en-US" altLang="ar-SA" sz="2800" dirty="0" smtClean="0">
              <a:latin typeface="Times New Roman" pitchFamily="18" charset="0"/>
            </a:endParaRPr>
          </a:p>
          <a:p>
            <a:pPr eaLnBrk="1" hangingPunct="1"/>
            <a:r>
              <a:rPr lang="en-US" altLang="ar-SA" sz="2800" dirty="0" smtClean="0">
                <a:latin typeface="Times New Roman" pitchFamily="18" charset="0"/>
              </a:rPr>
              <a:t>Interpretation ?</a:t>
            </a:r>
          </a:p>
          <a:p>
            <a:pPr eaLnBrk="1" hangingPunct="1">
              <a:buFont typeface="Wingdings" pitchFamily="2" charset="2"/>
              <a:buNone/>
            </a:pPr>
            <a:r>
              <a:rPr lang="en-US" altLang="ar-SA" sz="2800" dirty="0" smtClean="0">
                <a:latin typeface="Times New Roman" pitchFamily="18" charset="0"/>
              </a:rPr>
              <a:t> </a:t>
            </a:r>
          </a:p>
          <a:p>
            <a:pPr eaLnBrk="1" hangingPunct="1">
              <a:buFont typeface="Wingdings" pitchFamily="2" charset="2"/>
              <a:buNone/>
            </a:pPr>
            <a:endParaRPr lang="en-US" altLang="ar-SA" sz="2800" dirty="0" smtClean="0">
              <a:latin typeface="Times New Roman" pitchFamily="18" charset="0"/>
            </a:endParaRPr>
          </a:p>
          <a:p>
            <a:pPr eaLnBrk="1" hangingPunct="1">
              <a:buFont typeface="Wingdings" pitchFamily="2" charset="2"/>
              <a:buNone/>
            </a:pPr>
            <a:endParaRPr lang="en-US" altLang="ar-SA" sz="2800" dirty="0" smtClean="0"/>
          </a:p>
        </p:txBody>
      </p:sp>
      <p:graphicFrame>
        <p:nvGraphicFramePr>
          <p:cNvPr id="62468" name="Object 4"/>
          <p:cNvGraphicFramePr>
            <a:graphicFrameLocks noChangeAspect="1"/>
          </p:cNvGraphicFramePr>
          <p:nvPr>
            <p:extLst>
              <p:ext uri="{D42A27DB-BD31-4B8C-83A1-F6EECF244321}">
                <p14:modId xmlns:p14="http://schemas.microsoft.com/office/powerpoint/2010/main" val="2249778440"/>
              </p:ext>
            </p:extLst>
          </p:nvPr>
        </p:nvGraphicFramePr>
        <p:xfrm>
          <a:off x="2286000" y="2133600"/>
          <a:ext cx="3655613" cy="457200"/>
        </p:xfrm>
        <a:graphic>
          <a:graphicData uri="http://schemas.openxmlformats.org/presentationml/2006/ole">
            <mc:AlternateContent xmlns:mc="http://schemas.openxmlformats.org/markup-compatibility/2006">
              <mc:Choice xmlns:v="urn:schemas-microsoft-com:vml" Requires="v">
                <p:oleObj spid="_x0000_s62507" name="Equation" r:id="rId4" imgW="1726451" imgH="215806" progId="Equation.3">
                  <p:embed/>
                </p:oleObj>
              </mc:Choice>
              <mc:Fallback>
                <p:oleObj name="Equation" r:id="rId4" imgW="1726451" imgH="215806"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2133600"/>
                        <a:ext cx="3655613" cy="457200"/>
                      </a:xfrm>
                      <a:prstGeom prst="rect">
                        <a:avLst/>
                      </a:prstGeom>
                      <a:noFill/>
                      <a:ln>
                        <a:noFill/>
                      </a:ln>
                      <a:effectLst/>
                    </p:spPr>
                  </p:pic>
                </p:oleObj>
              </mc:Fallback>
            </mc:AlternateContent>
          </a:graphicData>
        </a:graphic>
      </p:graphicFrame>
      <p:graphicFrame>
        <p:nvGraphicFramePr>
          <p:cNvPr id="62469" name="Object 5"/>
          <p:cNvGraphicFramePr>
            <a:graphicFrameLocks noChangeAspect="1"/>
          </p:cNvGraphicFramePr>
          <p:nvPr>
            <p:extLst>
              <p:ext uri="{D42A27DB-BD31-4B8C-83A1-F6EECF244321}">
                <p14:modId xmlns:p14="http://schemas.microsoft.com/office/powerpoint/2010/main" val="3669103598"/>
              </p:ext>
            </p:extLst>
          </p:nvPr>
        </p:nvGraphicFramePr>
        <p:xfrm>
          <a:off x="2286000" y="3200400"/>
          <a:ext cx="3574970" cy="457200"/>
        </p:xfrm>
        <a:graphic>
          <a:graphicData uri="http://schemas.openxmlformats.org/presentationml/2006/ole">
            <mc:AlternateContent xmlns:mc="http://schemas.openxmlformats.org/markup-compatibility/2006">
              <mc:Choice xmlns:v="urn:schemas-microsoft-com:vml" Requires="v">
                <p:oleObj spid="_x0000_s62508" name="Equation" r:id="rId6" imgW="1688367" imgH="215806" progId="Equation.3">
                  <p:embed/>
                </p:oleObj>
              </mc:Choice>
              <mc:Fallback>
                <p:oleObj name="Equation" r:id="rId6" imgW="1688367" imgH="215806"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3200400"/>
                        <a:ext cx="3574970" cy="457200"/>
                      </a:xfrm>
                      <a:prstGeom prst="rect">
                        <a:avLst/>
                      </a:prstGeom>
                      <a:noFill/>
                      <a:ln>
                        <a:noFill/>
                      </a:ln>
                      <a:effectLst/>
                    </p:spPr>
                  </p:pic>
                </p:oleObj>
              </mc:Fallback>
            </mc:AlternateContent>
          </a:graphicData>
        </a:graphic>
      </p:graphicFrame>
      <p:graphicFrame>
        <p:nvGraphicFramePr>
          <p:cNvPr id="62470" name="Object 6"/>
          <p:cNvGraphicFramePr>
            <a:graphicFrameLocks noChangeAspect="1"/>
          </p:cNvGraphicFramePr>
          <p:nvPr>
            <p:extLst>
              <p:ext uri="{D42A27DB-BD31-4B8C-83A1-F6EECF244321}">
                <p14:modId xmlns:p14="http://schemas.microsoft.com/office/powerpoint/2010/main" val="3191386487"/>
              </p:ext>
            </p:extLst>
          </p:nvPr>
        </p:nvGraphicFramePr>
        <p:xfrm>
          <a:off x="2362200" y="4343400"/>
          <a:ext cx="2947620" cy="533400"/>
        </p:xfrm>
        <a:graphic>
          <a:graphicData uri="http://schemas.openxmlformats.org/presentationml/2006/ole">
            <mc:AlternateContent xmlns:mc="http://schemas.openxmlformats.org/markup-compatibility/2006">
              <mc:Choice xmlns:v="urn:schemas-microsoft-com:vml" Requires="v">
                <p:oleObj spid="_x0000_s62509" name="Equation" r:id="rId8" imgW="1193800" imgH="215900" progId="Equation.3">
                  <p:embed/>
                </p:oleObj>
              </mc:Choice>
              <mc:Fallback>
                <p:oleObj name="Equation" r:id="rId8" imgW="1193800" imgH="21590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62200" y="4343400"/>
                        <a:ext cx="2947620" cy="533400"/>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ar-SA" sz="3600" dirty="0">
                <a:cs typeface="Times New Roman" pitchFamily="18" charset="0"/>
              </a:rPr>
              <a:t>Estimating the parameters of the model</a:t>
            </a:r>
          </a:p>
        </p:txBody>
      </p:sp>
      <p:sp>
        <p:nvSpPr>
          <p:cNvPr id="8195" name="Rectangle 3"/>
          <p:cNvSpPr>
            <a:spLocks noGrp="1" noChangeArrowheads="1"/>
          </p:cNvSpPr>
          <p:nvPr>
            <p:ph idx="1"/>
          </p:nvPr>
        </p:nvSpPr>
        <p:spPr/>
        <p:txBody>
          <a:bodyPr>
            <a:normAutofit/>
          </a:bodyPr>
          <a:lstStyle/>
          <a:p>
            <a:pPr eaLnBrk="1" hangingPunct="1">
              <a:lnSpc>
                <a:spcPct val="90000"/>
              </a:lnSpc>
            </a:pPr>
            <a:r>
              <a:rPr lang="en-US" altLang="en-US" sz="2800" dirty="0" smtClean="0">
                <a:latin typeface="Times New Roman" pitchFamily="18" charset="0"/>
                <a:sym typeface="Symbol" pitchFamily="18" charset="2"/>
              </a:rPr>
              <a:t>The values of the regression parameters </a:t>
            </a:r>
            <a:r>
              <a:rPr lang="en-US" altLang="en-US" sz="2800" baseline="-25000" dirty="0" err="1" smtClean="0">
                <a:latin typeface="Times New Roman" pitchFamily="18" charset="0"/>
                <a:sym typeface="Symbol" pitchFamily="18" charset="2"/>
              </a:rPr>
              <a:t>i</a:t>
            </a:r>
            <a:r>
              <a:rPr lang="en-US" altLang="en-US" sz="2800" baseline="-25000" dirty="0" smtClean="0">
                <a:latin typeface="Times New Roman" pitchFamily="18" charset="0"/>
                <a:sym typeface="Symbol" pitchFamily="18" charset="2"/>
              </a:rPr>
              <a:t> </a:t>
            </a:r>
            <a:r>
              <a:rPr lang="en-US" altLang="en-US" sz="2800" dirty="0" smtClean="0">
                <a:latin typeface="Times New Roman" pitchFamily="18" charset="0"/>
                <a:sym typeface="Symbol" pitchFamily="18" charset="2"/>
              </a:rPr>
              <a:t>are not known. We estimate them from data. </a:t>
            </a:r>
          </a:p>
          <a:p>
            <a:pPr eaLnBrk="1" hangingPunct="1">
              <a:lnSpc>
                <a:spcPct val="90000"/>
              </a:lnSpc>
            </a:pPr>
            <a:r>
              <a:rPr lang="en-US" altLang="en-US" sz="2800" dirty="0" smtClean="0">
                <a:latin typeface="Times New Roman" pitchFamily="18" charset="0"/>
                <a:sym typeface="Symbol" pitchFamily="18" charset="2"/>
              </a:rPr>
              <a:t>As in the simple linear regression case, we use the least-squares method to fit a linear function</a:t>
            </a:r>
          </a:p>
          <a:p>
            <a:pPr eaLnBrk="1" hangingPunct="1">
              <a:lnSpc>
                <a:spcPct val="90000"/>
              </a:lnSpc>
              <a:buFont typeface="Wingdings" pitchFamily="2" charset="2"/>
              <a:buNone/>
            </a:pPr>
            <a:r>
              <a:rPr lang="en-US" altLang="en-US" sz="2800" dirty="0" smtClean="0">
                <a:latin typeface="Times New Roman" pitchFamily="18" charset="0"/>
                <a:sym typeface="Symbol" pitchFamily="18" charset="2"/>
              </a:rPr>
              <a:t>	</a:t>
            </a:r>
            <a:r>
              <a:rPr lang="en-US" altLang="ar-SA" sz="2800" dirty="0" smtClean="0">
                <a:latin typeface="Times New Roman" pitchFamily="18" charset="0"/>
              </a:rPr>
              <a:t>to the data.</a:t>
            </a:r>
          </a:p>
          <a:p>
            <a:pPr eaLnBrk="1" hangingPunct="1">
              <a:lnSpc>
                <a:spcPct val="90000"/>
              </a:lnSpc>
              <a:buFont typeface="Wingdings" pitchFamily="2" charset="2"/>
              <a:buNone/>
            </a:pPr>
            <a:endParaRPr lang="en-US" altLang="ar-SA" sz="2800" dirty="0">
              <a:latin typeface="Times New Roman" pitchFamily="18" charset="0"/>
            </a:endParaRP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The least-squares method chooses the b’s that make the sum of squares of the residuals as small as possible.</a:t>
            </a:r>
          </a:p>
          <a:p>
            <a:pPr eaLnBrk="1" hangingPunct="1">
              <a:lnSpc>
                <a:spcPct val="90000"/>
              </a:lnSpc>
              <a:buFont typeface="Wingdings" pitchFamily="2" charset="2"/>
              <a:buNone/>
            </a:pPr>
            <a:endParaRPr lang="en-US" altLang="ar-SA" sz="2800" dirty="0" smtClean="0">
              <a:latin typeface="Times New Roman" pitchFamily="18" charset="0"/>
            </a:endParaRPr>
          </a:p>
        </p:txBody>
      </p:sp>
      <p:graphicFrame>
        <p:nvGraphicFramePr>
          <p:cNvPr id="8196" name="Object 4"/>
          <p:cNvGraphicFramePr>
            <a:graphicFrameLocks noChangeAspect="1"/>
          </p:cNvGraphicFramePr>
          <p:nvPr>
            <p:extLst>
              <p:ext uri="{D42A27DB-BD31-4B8C-83A1-F6EECF244321}">
                <p14:modId xmlns:p14="http://schemas.microsoft.com/office/powerpoint/2010/main" val="2969019167"/>
              </p:ext>
            </p:extLst>
          </p:nvPr>
        </p:nvGraphicFramePr>
        <p:xfrm>
          <a:off x="1676400" y="3810000"/>
          <a:ext cx="5453743" cy="685800"/>
        </p:xfrm>
        <a:graphic>
          <a:graphicData uri="http://schemas.openxmlformats.org/presentationml/2006/ole">
            <mc:AlternateContent xmlns:mc="http://schemas.openxmlformats.org/markup-compatibility/2006">
              <mc:Choice xmlns:v="urn:schemas-microsoft-com:vml" Requires="v">
                <p:oleObj spid="_x0000_s8210" name="Equation" r:id="rId3" imgW="1815840" imgH="228600" progId="Equation.3">
                  <p:embed/>
                </p:oleObj>
              </mc:Choice>
              <mc:Fallback>
                <p:oleObj name="Equation" r:id="rId3" imgW="1815840" imgH="228600" progId="Equation.3">
                  <p:embed/>
                  <p:pic>
                    <p:nvPicPr>
                      <p:cNvPr id="0" name="Object 4"/>
                      <p:cNvPicPr>
                        <a:picLocks noChangeAspect="1" noChangeArrowheads="1"/>
                      </p:cNvPicPr>
                      <p:nvPr/>
                    </p:nvPicPr>
                    <p:blipFill>
                      <a:blip r:embed="rId4"/>
                      <a:srcRect/>
                      <a:stretch>
                        <a:fillRect/>
                      </a:stretch>
                    </p:blipFill>
                    <p:spPr bwMode="auto">
                      <a:xfrm>
                        <a:off x="1676400" y="3810000"/>
                        <a:ext cx="5453743" cy="685800"/>
                      </a:xfrm>
                      <a:prstGeom prst="rect">
                        <a:avLst/>
                      </a:prstGeom>
                      <a:solidFill>
                        <a:schemeClr val="accent1">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ar-SA" sz="3600" dirty="0">
                <a:cs typeface="Times New Roman" pitchFamily="18" charset="0"/>
              </a:rPr>
              <a:t>Accounting for Seasonality in a Multiple regression Model</a:t>
            </a:r>
          </a:p>
        </p:txBody>
      </p:sp>
      <p:sp>
        <p:nvSpPr>
          <p:cNvPr id="63491"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Seasonal Patterns are not </a:t>
            </a:r>
            <a:r>
              <a:rPr lang="en-US" altLang="ar-SA" sz="2800" b="1" dirty="0" smtClean="0">
                <a:solidFill>
                  <a:schemeClr val="bg2">
                    <a:lumMod val="75000"/>
                  </a:schemeClr>
                </a:solidFill>
                <a:latin typeface="Times New Roman" pitchFamily="18" charset="0"/>
              </a:rPr>
              <a:t>easily</a:t>
            </a:r>
            <a:r>
              <a:rPr lang="en-US" altLang="ar-SA" sz="2800" dirty="0" smtClean="0">
                <a:latin typeface="Times New Roman" pitchFamily="18" charset="0"/>
              </a:rPr>
              <a:t> accounted for by the typical causal variables that we use in regression analysis.</a:t>
            </a:r>
          </a:p>
          <a:p>
            <a:pPr eaLnBrk="1" hangingPunct="1">
              <a:lnSpc>
                <a:spcPct val="90000"/>
              </a:lnSpc>
            </a:pPr>
            <a:r>
              <a:rPr lang="en-US" altLang="ar-SA" sz="2800" dirty="0" smtClean="0">
                <a:latin typeface="Times New Roman" pitchFamily="18" charset="0"/>
              </a:rPr>
              <a:t>An </a:t>
            </a:r>
            <a:r>
              <a:rPr lang="en-US" altLang="ar-SA" sz="2800" b="1" dirty="0" smtClean="0">
                <a:solidFill>
                  <a:schemeClr val="bg2">
                    <a:lumMod val="75000"/>
                  </a:schemeClr>
                </a:solidFill>
                <a:latin typeface="Times New Roman" pitchFamily="18" charset="0"/>
              </a:rPr>
              <a:t>indicator</a:t>
            </a:r>
            <a:r>
              <a:rPr lang="en-US" altLang="ar-SA" sz="2800" dirty="0" smtClean="0">
                <a:latin typeface="Times New Roman" pitchFamily="18" charset="0"/>
              </a:rPr>
              <a:t> variable can be used effectively to account for seasonality in our time series data.</a:t>
            </a:r>
          </a:p>
          <a:p>
            <a:pPr eaLnBrk="1" hangingPunct="1">
              <a:lnSpc>
                <a:spcPct val="90000"/>
              </a:lnSpc>
            </a:pPr>
            <a:r>
              <a:rPr lang="en-US" altLang="ar-SA" sz="2800" dirty="0" smtClean="0">
                <a:latin typeface="Times New Roman" pitchFamily="18" charset="0"/>
              </a:rPr>
              <a:t>The number of seasonal indicator variables to use depends on the data.</a:t>
            </a:r>
          </a:p>
          <a:p>
            <a:pPr eaLnBrk="1" hangingPunct="1">
              <a:lnSpc>
                <a:spcPct val="90000"/>
              </a:lnSpc>
            </a:pPr>
            <a:r>
              <a:rPr lang="en-US" altLang="ar-SA" sz="2800" dirty="0" smtClean="0">
                <a:latin typeface="Times New Roman" pitchFamily="18" charset="0"/>
              </a:rPr>
              <a:t>If we have  </a:t>
            </a:r>
            <a:r>
              <a:rPr lang="en-US" altLang="ar-SA" sz="2800" i="1" dirty="0" smtClean="0">
                <a:latin typeface="Times New Roman" pitchFamily="18" charset="0"/>
              </a:rPr>
              <a:t>p</a:t>
            </a:r>
            <a:r>
              <a:rPr lang="en-US" altLang="ar-SA" sz="2800" dirty="0" smtClean="0">
                <a:latin typeface="Times New Roman" pitchFamily="18" charset="0"/>
              </a:rPr>
              <a:t> periods in our data series, we can not use more than </a:t>
            </a:r>
            <a:r>
              <a:rPr lang="en-US" altLang="ar-SA" sz="2800" i="1" dirty="0" smtClean="0">
                <a:latin typeface="Times New Roman" pitchFamily="18" charset="0"/>
              </a:rPr>
              <a:t>P-1</a:t>
            </a:r>
            <a:r>
              <a:rPr lang="en-US" altLang="ar-SA" sz="2800" dirty="0" smtClean="0">
                <a:latin typeface="Times New Roman" pitchFamily="18" charset="0"/>
              </a:rPr>
              <a:t> seasonal indicator variables.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sp>
        <p:nvSpPr>
          <p:cNvPr id="64515" name="Rectangle 3"/>
          <p:cNvSpPr>
            <a:spLocks noGrp="1" noChangeArrowheads="1"/>
          </p:cNvSpPr>
          <p:nvPr>
            <p:ph idx="1"/>
          </p:nvPr>
        </p:nvSpPr>
        <p:spPr/>
        <p:txBody>
          <a:bodyPr>
            <a:normAutofit/>
          </a:bodyPr>
          <a:lstStyle/>
          <a:p>
            <a:pPr eaLnBrk="1" hangingPunct="1">
              <a:lnSpc>
                <a:spcPct val="90000"/>
              </a:lnSpc>
            </a:pPr>
            <a:r>
              <a:rPr lang="en-US" altLang="ar-SA" sz="2600" dirty="0" smtClean="0">
                <a:latin typeface="Times New Roman" pitchFamily="18" charset="0"/>
              </a:rPr>
              <a:t>Housing starts in the United States measured in thousands of units. </a:t>
            </a:r>
          </a:p>
          <a:p>
            <a:pPr eaLnBrk="1" hangingPunct="1">
              <a:lnSpc>
                <a:spcPct val="90000"/>
              </a:lnSpc>
            </a:pPr>
            <a:r>
              <a:rPr lang="en-US" altLang="ar-SA" sz="2600" dirty="0" smtClean="0">
                <a:latin typeface="Times New Roman" pitchFamily="18" charset="0"/>
              </a:rPr>
              <a:t>These data are plotted for 1990 Q1 through  1999Q4.</a:t>
            </a:r>
          </a:p>
          <a:p>
            <a:pPr eaLnBrk="1" hangingPunct="1">
              <a:lnSpc>
                <a:spcPct val="90000"/>
              </a:lnSpc>
            </a:pPr>
            <a:r>
              <a:rPr lang="en-US" altLang="ar-SA" sz="2600" dirty="0" smtClean="0">
                <a:latin typeface="Times New Roman" pitchFamily="18" charset="0"/>
              </a:rPr>
              <a:t>There are typically few housing starts during the first quarter of the year (January, February, March); there is usually a big increase in the second quarter of (April, May, June), followed by some decline in the third quarter (July, August, September), and further decline in the fourth quarter (October, November, December).</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graphicFrame>
        <p:nvGraphicFramePr>
          <p:cNvPr id="65539" name="Object 3"/>
          <p:cNvGraphicFramePr>
            <a:graphicFrameLocks noGrp="1" noChangeAspect="1"/>
          </p:cNvGraphicFramePr>
          <p:nvPr>
            <p:ph idx="1"/>
            <p:extLst>
              <p:ext uri="{D42A27DB-BD31-4B8C-83A1-F6EECF244321}">
                <p14:modId xmlns:p14="http://schemas.microsoft.com/office/powerpoint/2010/main" val="151630687"/>
              </p:ext>
            </p:extLst>
          </p:nvPr>
        </p:nvGraphicFramePr>
        <p:xfrm>
          <a:off x="457200" y="1828800"/>
          <a:ext cx="7696200" cy="4300538"/>
        </p:xfrm>
        <a:graphic>
          <a:graphicData uri="http://schemas.openxmlformats.org/presentationml/2006/ole">
            <mc:AlternateContent xmlns:mc="http://schemas.openxmlformats.org/markup-compatibility/2006">
              <mc:Choice xmlns:v="urn:schemas-microsoft-com:vml" Requires="v">
                <p:oleObj spid="_x0000_s65553" name="Chart" r:id="rId3" imgW="7048881" imgH="4191318" progId="Excel.Chart.8">
                  <p:embed/>
                </p:oleObj>
              </mc:Choice>
              <mc:Fallback>
                <p:oleObj name="Chart" r:id="rId3" imgW="7048881" imgH="4191318" progId="Excel.Char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28800"/>
                        <a:ext cx="7696200" cy="4300538"/>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sp>
        <p:nvSpPr>
          <p:cNvPr id="66563" name="Rectangle 3"/>
          <p:cNvSpPr>
            <a:spLocks noGrp="1" noChangeArrowheads="1"/>
          </p:cNvSpPr>
          <p:nvPr>
            <p:ph idx="1"/>
          </p:nvPr>
        </p:nvSpPr>
        <p:spPr/>
        <p:txBody>
          <a:bodyPr/>
          <a:lstStyle/>
          <a:p>
            <a:pPr eaLnBrk="1" hangingPunct="1"/>
            <a:r>
              <a:rPr lang="en-US" altLang="ar-SA" sz="2800" dirty="0" smtClean="0">
                <a:latin typeface="Times New Roman" pitchFamily="18" charset="0"/>
              </a:rPr>
              <a:t>To Account for and measure this seasonality in a regression model, we will use </a:t>
            </a:r>
            <a:r>
              <a:rPr lang="en-US" altLang="ar-SA" sz="2800" b="1" dirty="0" smtClean="0">
                <a:solidFill>
                  <a:schemeClr val="bg2">
                    <a:lumMod val="75000"/>
                  </a:schemeClr>
                </a:solidFill>
                <a:latin typeface="Times New Roman" pitchFamily="18" charset="0"/>
              </a:rPr>
              <a:t>three</a:t>
            </a:r>
            <a:r>
              <a:rPr lang="en-US" altLang="ar-SA" sz="2800" dirty="0" smtClean="0">
                <a:latin typeface="Times New Roman" pitchFamily="18" charset="0"/>
              </a:rPr>
              <a:t> dummy variables: Q2 for the second quarter, Q3 for the third quarter, and Q4 for the fourth quarter. These will be coded as follows:</a:t>
            </a:r>
          </a:p>
          <a:p>
            <a:pPr lvl="1" eaLnBrk="1" hangingPunct="1"/>
            <a:r>
              <a:rPr lang="en-US" altLang="ar-SA" sz="2400" dirty="0" smtClean="0">
                <a:latin typeface="Times New Roman" pitchFamily="18" charset="0"/>
              </a:rPr>
              <a:t>Q2 = 1 for all second quarters and zero otherwise.</a:t>
            </a:r>
          </a:p>
          <a:p>
            <a:pPr lvl="1" eaLnBrk="1" hangingPunct="1"/>
            <a:r>
              <a:rPr lang="en-US" altLang="ar-SA" sz="2400" dirty="0" smtClean="0">
                <a:latin typeface="Times New Roman" pitchFamily="18" charset="0"/>
              </a:rPr>
              <a:t>Q3 = 1 for all third quarters and zero otherwise</a:t>
            </a:r>
          </a:p>
          <a:p>
            <a:pPr lvl="1" eaLnBrk="1" hangingPunct="1"/>
            <a:r>
              <a:rPr lang="en-US" altLang="ar-SA" sz="2400" dirty="0" smtClean="0">
                <a:latin typeface="Times New Roman" pitchFamily="18" charset="0"/>
              </a:rPr>
              <a:t>Q4 = 1 for all fourth quarters and zero otherwise.</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sp>
        <p:nvSpPr>
          <p:cNvPr id="67587"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Data for private housing starts (PHS), the mortgage rate (MR), and these seasonal indicator variables are shown in the following slide.</a:t>
            </a:r>
          </a:p>
          <a:p>
            <a:pPr eaLnBrk="1" hangingPunct="1">
              <a:lnSpc>
                <a:spcPct val="90000"/>
              </a:lnSpc>
            </a:pPr>
            <a:r>
              <a:rPr lang="en-US" altLang="ar-SA" sz="2800" dirty="0" smtClean="0">
                <a:latin typeface="Times New Roman" pitchFamily="18" charset="0"/>
              </a:rPr>
              <a:t>Examine the data carefully to verify your understanding of the coding for Q2, Q3, Q4.</a:t>
            </a:r>
          </a:p>
          <a:p>
            <a:pPr eaLnBrk="1" hangingPunct="1">
              <a:lnSpc>
                <a:spcPct val="90000"/>
              </a:lnSpc>
            </a:pPr>
            <a:r>
              <a:rPr lang="en-US" altLang="ar-SA" sz="2800" dirty="0" smtClean="0">
                <a:latin typeface="Times New Roman" pitchFamily="18" charset="0"/>
              </a:rPr>
              <a:t>Since we have assigned dummy variables for the second, third, and fourth quarters, the </a:t>
            </a:r>
            <a:r>
              <a:rPr lang="en-US" altLang="ar-SA" sz="2800" dirty="0" smtClean="0">
                <a:solidFill>
                  <a:schemeClr val="bg2">
                    <a:lumMod val="75000"/>
                  </a:schemeClr>
                </a:solidFill>
                <a:latin typeface="Times New Roman" pitchFamily="18" charset="0"/>
              </a:rPr>
              <a:t>first quarter is the base quarter</a:t>
            </a:r>
            <a:r>
              <a:rPr lang="en-US" altLang="ar-SA" sz="2800" dirty="0" smtClean="0">
                <a:latin typeface="Times New Roman" pitchFamily="18" charset="0"/>
              </a:rPr>
              <a:t> for our regression model.</a:t>
            </a:r>
          </a:p>
          <a:p>
            <a:pPr eaLnBrk="1" hangingPunct="1">
              <a:lnSpc>
                <a:spcPct val="90000"/>
              </a:lnSpc>
            </a:pPr>
            <a:r>
              <a:rPr lang="en-US" altLang="ar-SA" sz="2800" dirty="0" smtClean="0">
                <a:latin typeface="Times New Roman" pitchFamily="18" charset="0"/>
              </a:rPr>
              <a:t>Note that any quarter could be used as the base, with indicator variables to adjust for differences in other quarters.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graphicFrame>
        <p:nvGraphicFramePr>
          <p:cNvPr id="68611" name="Object 3"/>
          <p:cNvGraphicFramePr>
            <a:graphicFrameLocks noGrp="1" noChangeAspect="1"/>
          </p:cNvGraphicFramePr>
          <p:nvPr>
            <p:ph idx="1"/>
            <p:extLst>
              <p:ext uri="{D42A27DB-BD31-4B8C-83A1-F6EECF244321}">
                <p14:modId xmlns:p14="http://schemas.microsoft.com/office/powerpoint/2010/main" val="461692601"/>
              </p:ext>
            </p:extLst>
          </p:nvPr>
        </p:nvGraphicFramePr>
        <p:xfrm>
          <a:off x="457200" y="1487488"/>
          <a:ext cx="7391400" cy="4524375"/>
        </p:xfrm>
        <a:graphic>
          <a:graphicData uri="http://schemas.openxmlformats.org/presentationml/2006/ole">
            <mc:AlternateContent xmlns:mc="http://schemas.openxmlformats.org/markup-compatibility/2006">
              <mc:Choice xmlns:v="urn:schemas-microsoft-com:vml" Requires="v">
                <p:oleObj spid="_x0000_s68625" name="Worksheet" r:id="rId3" imgW="8839232" imgH="5410343" progId="Excel.Sheet.8">
                  <p:embed/>
                </p:oleObj>
              </mc:Choice>
              <mc:Fallback>
                <p:oleObj name="Worksheet" r:id="rId3" imgW="8839232" imgH="5410343" progId="Excel.Sheet.8">
                  <p:embed/>
                  <p:pic>
                    <p:nvPicPr>
                      <p:cNvPr id="0" name="Object 3"/>
                      <p:cNvPicPr>
                        <a:picLocks noChangeAspect="1" noChangeArrowheads="1"/>
                      </p:cNvPicPr>
                      <p:nvPr/>
                    </p:nvPicPr>
                    <p:blipFill>
                      <a:blip r:embed="rId4"/>
                      <a:srcRect/>
                      <a:stretch>
                        <a:fillRect/>
                      </a:stretch>
                    </p:blipFill>
                    <p:spPr bwMode="auto">
                      <a:xfrm>
                        <a:off x="457200" y="1487488"/>
                        <a:ext cx="7391400" cy="4524375"/>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65</a:t>
            </a:fld>
            <a:endParaRPr lang="en-US"/>
          </a:p>
        </p:txBody>
      </p:sp>
      <p:sp>
        <p:nvSpPr>
          <p:cNvPr id="4" name="TextBox 3"/>
          <p:cNvSpPr txBox="1"/>
          <p:nvPr/>
        </p:nvSpPr>
        <p:spPr>
          <a:xfrm>
            <a:off x="457200" y="6064459"/>
            <a:ext cx="3733800" cy="461665"/>
          </a:xfrm>
          <a:prstGeom prst="rect">
            <a:avLst/>
          </a:prstGeom>
          <a:noFill/>
        </p:spPr>
        <p:txBody>
          <a:bodyPr wrap="square" rtlCol="0">
            <a:spAutoFit/>
          </a:bodyPr>
          <a:lstStyle/>
          <a:p>
            <a:r>
              <a:rPr lang="en-US" dirty="0" smtClean="0"/>
              <a:t>Book: Table 5-5, page 216</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sp>
        <p:nvSpPr>
          <p:cNvPr id="69635" name="Rectangle 3"/>
          <p:cNvSpPr>
            <a:spLocks noGrp="1" noChangeArrowheads="1"/>
          </p:cNvSpPr>
          <p:nvPr>
            <p:ph idx="1"/>
          </p:nvPr>
        </p:nvSpPr>
        <p:spPr/>
        <p:txBody>
          <a:bodyPr>
            <a:normAutofit/>
          </a:bodyPr>
          <a:lstStyle/>
          <a:p>
            <a:pPr eaLnBrk="1" hangingPunct="1">
              <a:lnSpc>
                <a:spcPct val="90000"/>
              </a:lnSpc>
            </a:pPr>
            <a:r>
              <a:rPr lang="en-US" altLang="ar-SA" sz="2400" dirty="0" smtClean="0">
                <a:latin typeface="Times New Roman" pitchFamily="18" charset="0"/>
              </a:rPr>
              <a:t>The regression model for  private housing starts (PHS) is:</a:t>
            </a:r>
          </a:p>
          <a:p>
            <a:pPr eaLnBrk="1" hangingPunct="1">
              <a:lnSpc>
                <a:spcPct val="90000"/>
              </a:lnSpc>
            </a:pPr>
            <a:endParaRPr lang="en-US" altLang="ar-SA" sz="2400" dirty="0" smtClean="0">
              <a:latin typeface="Times New Roman" pitchFamily="18" charset="0"/>
            </a:endParaRPr>
          </a:p>
          <a:p>
            <a:pPr eaLnBrk="1" hangingPunct="1">
              <a:lnSpc>
                <a:spcPct val="90000"/>
              </a:lnSpc>
            </a:pPr>
            <a:endParaRPr lang="en-US" altLang="ar-SA" sz="2400" dirty="0">
              <a:latin typeface="Times New Roman" pitchFamily="18" charset="0"/>
            </a:endParaRPr>
          </a:p>
          <a:p>
            <a:pPr eaLnBrk="1" hangingPunct="1">
              <a:lnSpc>
                <a:spcPct val="90000"/>
              </a:lnSpc>
            </a:pPr>
            <a:endParaRPr lang="en-US" altLang="ar-SA" sz="2400" dirty="0" smtClean="0">
              <a:latin typeface="Times New Roman" pitchFamily="18" charset="0"/>
            </a:endParaRPr>
          </a:p>
          <a:p>
            <a:pPr eaLnBrk="1" hangingPunct="1">
              <a:lnSpc>
                <a:spcPct val="90000"/>
              </a:lnSpc>
            </a:pPr>
            <a:r>
              <a:rPr lang="en-US" altLang="ar-SA" sz="2400" dirty="0" smtClean="0">
                <a:latin typeface="Times New Roman" pitchFamily="18" charset="0"/>
              </a:rPr>
              <a:t>In this model we expect b</a:t>
            </a:r>
            <a:r>
              <a:rPr lang="en-US" altLang="ar-SA" sz="2400" baseline="-25000" dirty="0" smtClean="0">
                <a:latin typeface="Times New Roman" pitchFamily="18" charset="0"/>
              </a:rPr>
              <a:t>1</a:t>
            </a:r>
            <a:r>
              <a:rPr lang="en-US" altLang="ar-SA" sz="2400" dirty="0" smtClean="0">
                <a:latin typeface="Times New Roman" pitchFamily="18" charset="0"/>
              </a:rPr>
              <a:t> to have a negative sign, and we would expect b</a:t>
            </a:r>
            <a:r>
              <a:rPr lang="en-US" altLang="ar-SA" sz="2400" baseline="-25000" dirty="0" smtClean="0">
                <a:latin typeface="Times New Roman" pitchFamily="18" charset="0"/>
              </a:rPr>
              <a:t>2</a:t>
            </a:r>
            <a:r>
              <a:rPr lang="en-US" altLang="ar-SA" sz="2400" dirty="0" smtClean="0">
                <a:latin typeface="Times New Roman" pitchFamily="18" charset="0"/>
              </a:rPr>
              <a:t>, b</a:t>
            </a:r>
            <a:r>
              <a:rPr lang="en-US" altLang="ar-SA" sz="2400" baseline="-25000" dirty="0" smtClean="0">
                <a:latin typeface="Times New Roman" pitchFamily="18" charset="0"/>
              </a:rPr>
              <a:t>3</a:t>
            </a:r>
            <a:r>
              <a:rPr lang="en-US" altLang="ar-SA" sz="2400" dirty="0" smtClean="0">
                <a:latin typeface="Times New Roman" pitchFamily="18" charset="0"/>
              </a:rPr>
              <a:t>, b</a:t>
            </a:r>
            <a:r>
              <a:rPr lang="en-US" altLang="ar-SA" sz="2400" baseline="-25000" dirty="0" smtClean="0">
                <a:latin typeface="Times New Roman" pitchFamily="18" charset="0"/>
              </a:rPr>
              <a:t>4</a:t>
            </a:r>
            <a:r>
              <a:rPr lang="en-US" altLang="ar-SA" sz="2400" dirty="0" smtClean="0">
                <a:latin typeface="Times New Roman" pitchFamily="18" charset="0"/>
              </a:rPr>
              <a:t> all to have positive signs. Why?</a:t>
            </a:r>
          </a:p>
          <a:p>
            <a:pPr eaLnBrk="1" hangingPunct="1">
              <a:lnSpc>
                <a:spcPct val="90000"/>
              </a:lnSpc>
            </a:pPr>
            <a:r>
              <a:rPr lang="en-US" altLang="ar-SA" sz="2400" dirty="0" smtClean="0">
                <a:latin typeface="Times New Roman" pitchFamily="18" charset="0"/>
              </a:rPr>
              <a:t>Regression results for this model are shown in the next slide.</a:t>
            </a:r>
          </a:p>
          <a:p>
            <a:pPr lvl="1" eaLnBrk="1" hangingPunct="1">
              <a:lnSpc>
                <a:spcPct val="90000"/>
              </a:lnSpc>
              <a:buFont typeface="Wingdings" pitchFamily="2" charset="2"/>
              <a:buNone/>
            </a:pPr>
            <a:endParaRPr lang="en-US" altLang="ar-SA" sz="2400" dirty="0" smtClean="0">
              <a:latin typeface="Times New Roman" pitchFamily="18" charset="0"/>
            </a:endParaRPr>
          </a:p>
        </p:txBody>
      </p:sp>
      <p:graphicFrame>
        <p:nvGraphicFramePr>
          <p:cNvPr id="69636" name="Object 4"/>
          <p:cNvGraphicFramePr>
            <a:graphicFrameLocks noChangeAspect="1"/>
          </p:cNvGraphicFramePr>
          <p:nvPr>
            <p:extLst>
              <p:ext uri="{D42A27DB-BD31-4B8C-83A1-F6EECF244321}">
                <p14:modId xmlns:p14="http://schemas.microsoft.com/office/powerpoint/2010/main" val="676510653"/>
              </p:ext>
            </p:extLst>
          </p:nvPr>
        </p:nvGraphicFramePr>
        <p:xfrm>
          <a:off x="838200" y="2133600"/>
          <a:ext cx="7014210" cy="533400"/>
        </p:xfrm>
        <a:graphic>
          <a:graphicData uri="http://schemas.openxmlformats.org/presentationml/2006/ole">
            <mc:AlternateContent xmlns:mc="http://schemas.openxmlformats.org/markup-compatibility/2006">
              <mc:Choice xmlns:v="urn:schemas-microsoft-com:vml" Requires="v">
                <p:oleObj spid="_x0000_s69650" name="Equation" r:id="rId3" imgW="3009900" imgH="228600" progId="Equation.3">
                  <p:embed/>
                </p:oleObj>
              </mc:Choice>
              <mc:Fallback>
                <p:oleObj name="Equation" r:id="rId3" imgW="30099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133600"/>
                        <a:ext cx="7014210" cy="533400"/>
                      </a:xfrm>
                      <a:prstGeom prst="rect">
                        <a:avLst/>
                      </a:prstGeom>
                      <a:solidFill>
                        <a:schemeClr val="accent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graphicFrame>
        <p:nvGraphicFramePr>
          <p:cNvPr id="70659" name="Object 3"/>
          <p:cNvGraphicFramePr>
            <a:graphicFrameLocks noGrp="1" noChangeAspect="1"/>
          </p:cNvGraphicFramePr>
          <p:nvPr>
            <p:ph idx="1"/>
            <p:extLst>
              <p:ext uri="{D42A27DB-BD31-4B8C-83A1-F6EECF244321}">
                <p14:modId xmlns:p14="http://schemas.microsoft.com/office/powerpoint/2010/main" val="3950940022"/>
              </p:ext>
            </p:extLst>
          </p:nvPr>
        </p:nvGraphicFramePr>
        <p:xfrm>
          <a:off x="338713" y="1447800"/>
          <a:ext cx="7901354" cy="4267200"/>
        </p:xfrm>
        <a:graphic>
          <a:graphicData uri="http://schemas.openxmlformats.org/presentationml/2006/ole">
            <mc:AlternateContent xmlns:mc="http://schemas.openxmlformats.org/markup-compatibility/2006">
              <mc:Choice xmlns:v="urn:schemas-microsoft-com:vml" Requires="v">
                <p:oleObj spid="_x0000_s70673" name="Worksheet" r:id="rId3" imgW="6419660" imgH="3467148" progId="Excel.Sheet.8">
                  <p:embed/>
                </p:oleObj>
              </mc:Choice>
              <mc:Fallback>
                <p:oleObj name="Worksheet" r:id="rId3" imgW="6419660" imgH="3467148" progId="Excel.Sheet.8">
                  <p:embed/>
                  <p:pic>
                    <p:nvPicPr>
                      <p:cNvPr id="0" name="Object 3"/>
                      <p:cNvPicPr>
                        <a:picLocks noChangeAspect="1" noChangeArrowheads="1"/>
                      </p:cNvPicPr>
                      <p:nvPr/>
                    </p:nvPicPr>
                    <p:blipFill>
                      <a:blip r:embed="rId4"/>
                      <a:srcRect/>
                      <a:stretch>
                        <a:fillRect/>
                      </a:stretch>
                    </p:blipFill>
                    <p:spPr bwMode="auto">
                      <a:xfrm>
                        <a:off x="338713" y="1447800"/>
                        <a:ext cx="7901354" cy="4267200"/>
                      </a:xfrm>
                      <a:prstGeom prst="rect">
                        <a:avLst/>
                      </a:prstGeom>
                      <a:noFill/>
                      <a:ln>
                        <a:noFill/>
                      </a:ln>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sp>
        <p:nvSpPr>
          <p:cNvPr id="71683" name="Rectangle 3"/>
          <p:cNvSpPr>
            <a:spLocks noGrp="1" noChangeArrowheads="1"/>
          </p:cNvSpPr>
          <p:nvPr>
            <p:ph idx="1"/>
          </p:nvPr>
        </p:nvSpPr>
        <p:spPr/>
        <p:txBody>
          <a:bodyPr>
            <a:normAutofit/>
          </a:bodyPr>
          <a:lstStyle/>
          <a:p>
            <a:pPr eaLnBrk="1" hangingPunct="1"/>
            <a:r>
              <a:rPr lang="en-US" altLang="ar-SA" sz="2400" dirty="0" smtClean="0">
                <a:latin typeface="Times New Roman" pitchFamily="18" charset="0"/>
              </a:rPr>
              <a:t>Use the prediction equation to make a forecast for each of the fourth quarter of 1999.</a:t>
            </a:r>
          </a:p>
          <a:p>
            <a:pPr eaLnBrk="1" hangingPunct="1"/>
            <a:r>
              <a:rPr lang="en-US" altLang="ar-SA" sz="2400" dirty="0" smtClean="0">
                <a:latin typeface="Times New Roman" pitchFamily="18" charset="0"/>
              </a:rPr>
              <a:t>Prediction equation:</a:t>
            </a:r>
          </a:p>
          <a:p>
            <a:pPr eaLnBrk="1" hangingPunct="1"/>
            <a:endParaRPr lang="en-US" altLang="ar-SA" sz="2400" dirty="0" smtClean="0">
              <a:latin typeface="Times New Roman" pitchFamily="18" charset="0"/>
            </a:endParaRPr>
          </a:p>
          <a:p>
            <a:pPr lvl="1" eaLnBrk="1" hangingPunct="1">
              <a:buFont typeface="Wingdings" pitchFamily="2" charset="2"/>
              <a:buNone/>
            </a:pPr>
            <a:endParaRPr lang="en-US" altLang="ar-SA" sz="2400" dirty="0" smtClean="0">
              <a:latin typeface="Times New Roman" pitchFamily="18" charset="0"/>
            </a:endParaRPr>
          </a:p>
        </p:txBody>
      </p:sp>
      <p:graphicFrame>
        <p:nvGraphicFramePr>
          <p:cNvPr id="71684" name="Object 4"/>
          <p:cNvGraphicFramePr>
            <a:graphicFrameLocks noChangeAspect="1"/>
          </p:cNvGraphicFramePr>
          <p:nvPr>
            <p:extLst>
              <p:ext uri="{D42A27DB-BD31-4B8C-83A1-F6EECF244321}">
                <p14:modId xmlns:p14="http://schemas.microsoft.com/office/powerpoint/2010/main" val="607627703"/>
              </p:ext>
            </p:extLst>
          </p:nvPr>
        </p:nvGraphicFramePr>
        <p:xfrm>
          <a:off x="533400" y="3124200"/>
          <a:ext cx="7599829" cy="457200"/>
        </p:xfrm>
        <a:graphic>
          <a:graphicData uri="http://schemas.openxmlformats.org/presentationml/2006/ole">
            <mc:AlternateContent xmlns:mc="http://schemas.openxmlformats.org/markup-compatibility/2006">
              <mc:Choice xmlns:v="urn:schemas-microsoft-com:vml" Requires="v">
                <p:oleObj spid="_x0000_s71698" name="Equation" r:id="rId3" imgW="4013200" imgH="241300" progId="Equation.3">
                  <p:embed/>
                </p:oleObj>
              </mc:Choice>
              <mc:Fallback>
                <p:oleObj name="Equation" r:id="rId3" imgW="4013200" imgH="241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124200"/>
                        <a:ext cx="7599829" cy="457200"/>
                      </a:xfrm>
                      <a:prstGeom prst="rect">
                        <a:avLst/>
                      </a:prstGeom>
                      <a:solidFill>
                        <a:schemeClr val="accent2">
                          <a:lumMod val="20000"/>
                          <a:lumOff val="80000"/>
                        </a:schemeClr>
                      </a:solid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ltLang="ar-SA" sz="3600" dirty="0">
                <a:cs typeface="Times New Roman" pitchFamily="18" charset="0"/>
              </a:rPr>
              <a:t>Example: Private Housing Starts (PHS)</a:t>
            </a:r>
          </a:p>
        </p:txBody>
      </p:sp>
      <p:graphicFrame>
        <p:nvGraphicFramePr>
          <p:cNvPr id="72707" name="Object 3"/>
          <p:cNvGraphicFramePr>
            <a:graphicFrameLocks noGrp="1" noChangeAspect="1"/>
          </p:cNvGraphicFramePr>
          <p:nvPr>
            <p:ph idx="1"/>
            <p:extLst>
              <p:ext uri="{D42A27DB-BD31-4B8C-83A1-F6EECF244321}">
                <p14:modId xmlns:p14="http://schemas.microsoft.com/office/powerpoint/2010/main" val="3624595704"/>
              </p:ext>
            </p:extLst>
          </p:nvPr>
        </p:nvGraphicFramePr>
        <p:xfrm>
          <a:off x="671513" y="2135188"/>
          <a:ext cx="7115175" cy="4241800"/>
        </p:xfrm>
        <a:graphic>
          <a:graphicData uri="http://schemas.openxmlformats.org/presentationml/2006/ole">
            <mc:AlternateContent xmlns:mc="http://schemas.openxmlformats.org/markup-compatibility/2006">
              <mc:Choice xmlns:v="urn:schemas-microsoft-com:vml" Requires="v">
                <p:oleObj spid="_x0000_s72721" name="Worksheet" r:id="rId3" imgW="6839140" imgH="4076652" progId="Excel.Sheet.8">
                  <p:embed/>
                </p:oleObj>
              </mc:Choice>
              <mc:Fallback>
                <p:oleObj name="Worksheet" r:id="rId3" imgW="6839140" imgH="4076652" progId="Excel.Sheet.8">
                  <p:embed/>
                  <p:pic>
                    <p:nvPicPr>
                      <p:cNvPr id="0" name="Object 3"/>
                      <p:cNvPicPr>
                        <a:picLocks noChangeAspect="1" noChangeArrowheads="1"/>
                      </p:cNvPicPr>
                      <p:nvPr/>
                    </p:nvPicPr>
                    <p:blipFill>
                      <a:blip r:embed="rId4"/>
                      <a:srcRect/>
                      <a:stretch>
                        <a:fillRect/>
                      </a:stretch>
                    </p:blipFill>
                    <p:spPr bwMode="auto">
                      <a:xfrm>
                        <a:off x="671513" y="2135188"/>
                        <a:ext cx="7115175" cy="4241800"/>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69</a:t>
            </a:fld>
            <a:endParaRPr lang="en-US"/>
          </a:p>
        </p:txBody>
      </p:sp>
      <p:sp>
        <p:nvSpPr>
          <p:cNvPr id="6" name="Text Box 1"/>
          <p:cNvSpPr txBox="1">
            <a:spLocks noChangeArrowheads="1"/>
          </p:cNvSpPr>
          <p:nvPr/>
        </p:nvSpPr>
        <p:spPr bwMode="auto">
          <a:xfrm>
            <a:off x="838200" y="1371600"/>
            <a:ext cx="7162800" cy="914400"/>
          </a:xfrm>
          <a:prstGeom prst="rect">
            <a:avLst/>
          </a:prstGeom>
          <a:noFill/>
          <a:ln>
            <a:noFill/>
          </a:ln>
          <a:effectLst/>
          <a:extLst>
            <a:ext uri="{909E8E84-426E-40DD-AFC4-6F175D3DCCD1}">
              <a14:hiddenFill xmlns:a14="http://schemas.microsoft.com/office/drawing/2010/main">
                <a:solidFill>
                  <a:srgbClr xmlns:mc="http://schemas.openxmlformats.org/markup-compatibility/2006" val="000000" mc:Ignorable="a14" a14:legacySpreadsheetColorIndex="64"/>
                </a:solidFill>
              </a14:hiddenFill>
            </a:ext>
            <a:ext uri="{91240B29-F687-4F45-9708-019B960494DF}">
              <a14:hiddenLine xmlns:a14="http://schemas.microsoft.com/office/drawing/2010/main" w="1">
                <a:solidFill>
                  <a:srgbClr xmlns:mc="http://schemas.openxmlformats.org/markup-compatibility/2006" val="FFFFFF" mc:Ignorable="a14" a14:legacySpreadsheetColorIndex="65"/>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27432" tIns="22860" rIns="27432" bIns="2286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r>
              <a:rPr lang="en-US" sz="1600" b="1" i="0" u="none" strike="noStrike" baseline="0" dirty="0">
                <a:solidFill>
                  <a:srgbClr val="000000"/>
                </a:solidFill>
                <a:latin typeface="Arial"/>
                <a:cs typeface="Arial"/>
              </a:rPr>
              <a:t>Private Housing Starts (PHS) with a Simple Regression Forecast (PHSF1) and a Multiple Regression Forecast (PHSF2) in Thousands of Units</a:t>
            </a:r>
          </a:p>
          <a:p>
            <a:pPr algn="ctr" rtl="0">
              <a:defRPr sz="1000"/>
            </a:pP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ar-SA" sz="3600" dirty="0">
                <a:cs typeface="Times New Roman" pitchFamily="18" charset="0"/>
              </a:rPr>
              <a:t>Estimating the parameters of the model</a:t>
            </a:r>
          </a:p>
        </p:txBody>
      </p:sp>
      <p:sp>
        <p:nvSpPr>
          <p:cNvPr id="9219" name="Content Placeholder 2"/>
          <p:cNvSpPr>
            <a:spLocks noGrp="1"/>
          </p:cNvSpPr>
          <p:nvPr>
            <p:ph idx="1"/>
          </p:nvPr>
        </p:nvSpPr>
        <p:spPr/>
        <p:txBody>
          <a:bodyPr/>
          <a:lstStyle/>
          <a:p>
            <a:pPr eaLnBrk="1" hangingPunct="1"/>
            <a:r>
              <a:rPr lang="en-US" altLang="ar-SA" sz="2800" dirty="0" smtClean="0">
                <a:latin typeface="Times New Roman" pitchFamily="18" charset="0"/>
                <a:cs typeface="Times New Roman" pitchFamily="18" charset="0"/>
              </a:rPr>
              <a:t>The least-squares estimates are the values that minimize the quantity</a:t>
            </a:r>
          </a:p>
          <a:p>
            <a:pPr eaLnBrk="1" hangingPunct="1"/>
            <a:endParaRPr lang="en-US" altLang="ar-SA" sz="2800" dirty="0" smtClean="0">
              <a:latin typeface="Times New Roman" pitchFamily="18" charset="0"/>
              <a:cs typeface="Times New Roman" pitchFamily="18" charset="0"/>
            </a:endParaRPr>
          </a:p>
          <a:p>
            <a:pPr eaLnBrk="1" hangingPunct="1"/>
            <a:endParaRPr lang="en-US" altLang="ar-SA" sz="2800" dirty="0" smtClean="0">
              <a:latin typeface="Times New Roman" pitchFamily="18" charset="0"/>
              <a:cs typeface="Times New Roman" pitchFamily="18" charset="0"/>
            </a:endParaRPr>
          </a:p>
          <a:p>
            <a:pPr eaLnBrk="1" hangingPunct="1"/>
            <a:r>
              <a:rPr lang="en-US" altLang="ar-SA" sz="2800" dirty="0" smtClean="0">
                <a:latin typeface="Times New Roman" pitchFamily="18" charset="0"/>
                <a:cs typeface="Times New Roman" pitchFamily="18" charset="0"/>
              </a:rPr>
              <a:t>Since the formulas for the least-squares estimates are complicated and hand calculation is out of question, we are content to understand the least-squares principle and let software do the computations.</a:t>
            </a:r>
          </a:p>
          <a:p>
            <a:pPr eaLnBrk="1" hangingPunct="1">
              <a:buFont typeface="Wingdings" pitchFamily="2" charset="2"/>
              <a:buNone/>
            </a:pPr>
            <a:r>
              <a:rPr lang="en-US" altLang="ar-SA" dirty="0" smtClean="0"/>
              <a:t>		</a:t>
            </a:r>
          </a:p>
        </p:txBody>
      </p:sp>
      <p:graphicFrame>
        <p:nvGraphicFramePr>
          <p:cNvPr id="9220" name="Object 2"/>
          <p:cNvGraphicFramePr>
            <a:graphicFrameLocks noChangeAspect="1"/>
          </p:cNvGraphicFramePr>
          <p:nvPr>
            <p:extLst>
              <p:ext uri="{D42A27DB-BD31-4B8C-83A1-F6EECF244321}">
                <p14:modId xmlns:p14="http://schemas.microsoft.com/office/powerpoint/2010/main" val="4016850283"/>
              </p:ext>
            </p:extLst>
          </p:nvPr>
        </p:nvGraphicFramePr>
        <p:xfrm>
          <a:off x="3352800" y="2590800"/>
          <a:ext cx="1778000" cy="990600"/>
        </p:xfrm>
        <a:graphic>
          <a:graphicData uri="http://schemas.openxmlformats.org/presentationml/2006/ole">
            <mc:AlternateContent xmlns:mc="http://schemas.openxmlformats.org/markup-compatibility/2006">
              <mc:Choice xmlns:v="urn:schemas-microsoft-com:vml" Requires="v">
                <p:oleObj spid="_x0000_s9234" name="Equation" r:id="rId3" imgW="774364" imgH="431613" progId="Equation.3">
                  <p:embed/>
                </p:oleObj>
              </mc:Choice>
              <mc:Fallback>
                <p:oleObj name="Equation" r:id="rId3" imgW="774364" imgH="43161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590800"/>
                        <a:ext cx="17780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a:t>
            </a:fld>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7924800" cy="1143000"/>
          </a:xfrm>
        </p:spPr>
        <p:txBody>
          <a:bodyPr/>
          <a:lstStyle/>
          <a:p>
            <a:r>
              <a:rPr lang="en-US" altLang="ar-SA" sz="3600" dirty="0">
                <a:cs typeface="Times New Roman" pitchFamily="18" charset="0"/>
              </a:rPr>
              <a:t>Regression Diagnostics and Residual Analysis</a:t>
            </a:r>
          </a:p>
        </p:txBody>
      </p:sp>
      <p:sp>
        <p:nvSpPr>
          <p:cNvPr id="73731" name="Rectangle 3"/>
          <p:cNvSpPr>
            <a:spLocks noGrp="1" noChangeArrowheads="1"/>
          </p:cNvSpPr>
          <p:nvPr>
            <p:ph idx="1"/>
          </p:nvPr>
        </p:nvSpPr>
        <p:spPr/>
        <p:txBody>
          <a:bodyPr>
            <a:normAutofit/>
          </a:bodyPr>
          <a:lstStyle/>
          <a:p>
            <a:pPr eaLnBrk="1" hangingPunct="1"/>
            <a:r>
              <a:rPr lang="en-US" altLang="ar-SA" sz="2600" dirty="0" smtClean="0">
                <a:latin typeface="Times New Roman" pitchFamily="18" charset="0"/>
              </a:rPr>
              <a:t>It is important to check the adequacy of the model before it becomes part of the decision making process.</a:t>
            </a:r>
          </a:p>
          <a:p>
            <a:pPr eaLnBrk="1" hangingPunct="1"/>
            <a:r>
              <a:rPr lang="en-US" altLang="ar-SA" sz="2600" dirty="0" smtClean="0">
                <a:latin typeface="Times New Roman" pitchFamily="18" charset="0"/>
              </a:rPr>
              <a:t>Residual plots can be used to check the model assumptions.</a:t>
            </a:r>
          </a:p>
          <a:p>
            <a:pPr eaLnBrk="1" hangingPunct="1"/>
            <a:r>
              <a:rPr lang="en-US" altLang="ar-SA" sz="2600" dirty="0" smtClean="0">
                <a:latin typeface="Times New Roman" pitchFamily="18" charset="0"/>
              </a:rPr>
              <a:t>It is important to study </a:t>
            </a:r>
            <a:r>
              <a:rPr lang="en-US" altLang="ar-SA" sz="2600" b="1" dirty="0" smtClean="0">
                <a:solidFill>
                  <a:schemeClr val="bg2">
                    <a:lumMod val="75000"/>
                  </a:schemeClr>
                </a:solidFill>
                <a:latin typeface="Times New Roman" pitchFamily="18" charset="0"/>
              </a:rPr>
              <a:t>outlying</a:t>
            </a:r>
            <a:r>
              <a:rPr lang="en-US" altLang="ar-SA" sz="2600" dirty="0" smtClean="0">
                <a:latin typeface="Times New Roman" pitchFamily="18" charset="0"/>
              </a:rPr>
              <a:t> observations to decide whether they should be retained or eliminated.</a:t>
            </a:r>
          </a:p>
          <a:p>
            <a:pPr eaLnBrk="1" hangingPunct="1"/>
            <a:r>
              <a:rPr lang="en-US" altLang="ar-SA" sz="2600" dirty="0" smtClean="0">
                <a:latin typeface="Times New Roman" pitchFamily="18" charset="0"/>
              </a:rPr>
              <a:t>If retained, whether their influence should be reduced in the fitting process or revise the regression function.</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ltLang="ar-SA" sz="3600" dirty="0">
                <a:cs typeface="Times New Roman" pitchFamily="18" charset="0"/>
              </a:rPr>
              <a:t>Time Series Data and the Problem of Serial Correlation</a:t>
            </a:r>
          </a:p>
        </p:txBody>
      </p:sp>
      <p:sp>
        <p:nvSpPr>
          <p:cNvPr id="74755" name="Rectangle 3"/>
          <p:cNvSpPr>
            <a:spLocks noGrp="1" noChangeArrowheads="1"/>
          </p:cNvSpPr>
          <p:nvPr>
            <p:ph idx="1"/>
          </p:nvPr>
        </p:nvSpPr>
        <p:spPr>
          <a:xfrm>
            <a:off x="457200" y="1600200"/>
            <a:ext cx="7772400" cy="4800600"/>
          </a:xfrm>
        </p:spPr>
        <p:txBody>
          <a:bodyPr>
            <a:normAutofit/>
          </a:bodyPr>
          <a:lstStyle/>
          <a:p>
            <a:pPr eaLnBrk="1" hangingPunct="1"/>
            <a:r>
              <a:rPr lang="en-US" altLang="ar-SA" sz="2800" dirty="0" smtClean="0">
                <a:latin typeface="Times New Roman" pitchFamily="18" charset="0"/>
              </a:rPr>
              <a:t>In the regression models we assume that the errors </a:t>
            </a:r>
            <a:r>
              <a:rPr lang="en-US" altLang="ar-SA" sz="2800" dirty="0" smtClean="0">
                <a:latin typeface="Times New Roman" pitchFamily="18" charset="0"/>
                <a:sym typeface="Symbol" pitchFamily="18" charset="2"/>
              </a:rPr>
              <a:t></a:t>
            </a:r>
            <a:r>
              <a:rPr lang="en-US" altLang="ar-SA" sz="2800" baseline="-25000" dirty="0" err="1" smtClean="0">
                <a:latin typeface="Times New Roman" pitchFamily="18" charset="0"/>
                <a:sym typeface="Symbol" pitchFamily="18" charset="2"/>
              </a:rPr>
              <a:t>i</a:t>
            </a:r>
            <a:r>
              <a:rPr lang="en-US" altLang="ar-SA" sz="2800" dirty="0" smtClean="0">
                <a:latin typeface="Times New Roman" pitchFamily="18" charset="0"/>
              </a:rPr>
              <a:t> are independent.</a:t>
            </a:r>
          </a:p>
          <a:p>
            <a:pPr eaLnBrk="1" hangingPunct="1"/>
            <a:r>
              <a:rPr lang="en-US" altLang="ar-SA" sz="2800" dirty="0" smtClean="0">
                <a:latin typeface="Times New Roman" pitchFamily="18" charset="0"/>
              </a:rPr>
              <a:t>In business and economics, many regression applications involve time series data.</a:t>
            </a:r>
          </a:p>
          <a:p>
            <a:pPr eaLnBrk="1" hangingPunct="1"/>
            <a:r>
              <a:rPr lang="en-US" altLang="ar-SA" sz="2800" dirty="0" smtClean="0">
                <a:latin typeface="Times New Roman" pitchFamily="18" charset="0"/>
              </a:rPr>
              <a:t>For such data, the assumption of uncorrelated or independent error terms is often </a:t>
            </a:r>
            <a:r>
              <a:rPr lang="en-US" altLang="ar-SA" sz="2800" b="1" dirty="0" smtClean="0">
                <a:solidFill>
                  <a:schemeClr val="bg2">
                    <a:lumMod val="75000"/>
                  </a:schemeClr>
                </a:solidFill>
                <a:latin typeface="Times New Roman" pitchFamily="18" charset="0"/>
              </a:rPr>
              <a:t>not appropriate</a:t>
            </a:r>
            <a:r>
              <a:rPr lang="en-US" altLang="ar-SA" sz="2800" dirty="0" smtClean="0">
                <a:latin typeface="Times New Roman" pitchFamily="18" charset="0"/>
              </a:rPr>
              <a:t>.</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ltLang="ar-SA" sz="3600" dirty="0">
                <a:cs typeface="Times New Roman" pitchFamily="18" charset="0"/>
              </a:rPr>
              <a:t>Problems of Serial Correlation</a:t>
            </a:r>
          </a:p>
        </p:txBody>
      </p:sp>
      <p:sp>
        <p:nvSpPr>
          <p:cNvPr id="75779"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If the error terms in the regression model are </a:t>
            </a:r>
            <a:r>
              <a:rPr lang="en-US" altLang="ar-SA" sz="2800" dirty="0" err="1" smtClean="0">
                <a:latin typeface="Times New Roman" pitchFamily="18" charset="0"/>
              </a:rPr>
              <a:t>autocorrelated</a:t>
            </a:r>
            <a:r>
              <a:rPr lang="en-US" altLang="ar-SA" sz="2800" dirty="0" smtClean="0">
                <a:latin typeface="Times New Roman" pitchFamily="18" charset="0"/>
              </a:rPr>
              <a:t>, the use of ordinary least squares procedures has a number of important consequences</a:t>
            </a:r>
          </a:p>
          <a:p>
            <a:pPr lvl="1" eaLnBrk="1" hangingPunct="1">
              <a:lnSpc>
                <a:spcPct val="90000"/>
              </a:lnSpc>
            </a:pPr>
            <a:r>
              <a:rPr lang="en-US" altLang="ar-SA" sz="2400" dirty="0" smtClean="0">
                <a:latin typeface="Times New Roman" pitchFamily="18" charset="0"/>
              </a:rPr>
              <a:t>MSE </a:t>
            </a:r>
            <a:r>
              <a:rPr lang="en-US" altLang="ar-SA" sz="2400" dirty="0" smtClean="0">
                <a:solidFill>
                  <a:schemeClr val="bg2">
                    <a:lumMod val="50000"/>
                  </a:schemeClr>
                </a:solidFill>
                <a:latin typeface="Times New Roman" pitchFamily="18" charset="0"/>
              </a:rPr>
              <a:t>underestimate</a:t>
            </a:r>
            <a:r>
              <a:rPr lang="en-US" altLang="ar-SA" sz="2400" dirty="0" smtClean="0">
                <a:latin typeface="Times New Roman" pitchFamily="18" charset="0"/>
              </a:rPr>
              <a:t> the variance of the error terms</a:t>
            </a:r>
          </a:p>
          <a:p>
            <a:pPr lvl="1" eaLnBrk="1" hangingPunct="1">
              <a:lnSpc>
                <a:spcPct val="90000"/>
              </a:lnSpc>
            </a:pPr>
            <a:r>
              <a:rPr lang="en-US" altLang="ar-SA" sz="2400" dirty="0" smtClean="0">
                <a:latin typeface="Times New Roman" pitchFamily="18" charset="0"/>
              </a:rPr>
              <a:t>The confidence intervals and tests using the t and F distribution are no longer strictly applicable.</a:t>
            </a:r>
          </a:p>
          <a:p>
            <a:pPr lvl="1" eaLnBrk="1" hangingPunct="1">
              <a:lnSpc>
                <a:spcPct val="90000"/>
              </a:lnSpc>
            </a:pPr>
            <a:r>
              <a:rPr lang="en-US" altLang="ar-SA" sz="2400" dirty="0" smtClean="0">
                <a:latin typeface="Times New Roman" pitchFamily="18" charset="0"/>
              </a:rPr>
              <a:t>The standard error of the regression coefficients </a:t>
            </a:r>
            <a:r>
              <a:rPr lang="en-US" altLang="ar-SA" sz="2400" dirty="0" smtClean="0">
                <a:solidFill>
                  <a:schemeClr val="bg2">
                    <a:lumMod val="50000"/>
                  </a:schemeClr>
                </a:solidFill>
                <a:latin typeface="Times New Roman" pitchFamily="18" charset="0"/>
              </a:rPr>
              <a:t>underestimate</a:t>
            </a:r>
            <a:r>
              <a:rPr lang="en-US" altLang="ar-SA" sz="2400" dirty="0" smtClean="0">
                <a:latin typeface="Times New Roman" pitchFamily="18" charset="0"/>
              </a:rPr>
              <a:t> the variability of the estimated regression coefficients</a:t>
            </a:r>
            <a:r>
              <a:rPr lang="en-US" altLang="ar-SA" sz="2400" dirty="0" smtClean="0">
                <a:latin typeface="Times New Roman" pitchFamily="18" charset="0"/>
              </a:rPr>
              <a:t>. </a:t>
            </a:r>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ltLang="ar-SA" sz="3600" dirty="0">
                <a:cs typeface="Times New Roman" pitchFamily="18" charset="0"/>
              </a:rPr>
              <a:t>First order serial correlation</a:t>
            </a:r>
          </a:p>
        </p:txBody>
      </p:sp>
      <p:sp>
        <p:nvSpPr>
          <p:cNvPr id="76803" name="Rectangle 3"/>
          <p:cNvSpPr>
            <a:spLocks noGrp="1" noChangeArrowheads="1"/>
          </p:cNvSpPr>
          <p:nvPr>
            <p:ph idx="1"/>
          </p:nvPr>
        </p:nvSpPr>
        <p:spPr/>
        <p:txBody>
          <a:bodyPr>
            <a:normAutofit fontScale="92500" lnSpcReduction="10000"/>
          </a:bodyPr>
          <a:lstStyle/>
          <a:p>
            <a:pPr eaLnBrk="1" hangingPunct="1">
              <a:lnSpc>
                <a:spcPct val="90000"/>
              </a:lnSpc>
            </a:pPr>
            <a:r>
              <a:rPr lang="en-US" altLang="ar-SA" sz="2800" dirty="0" smtClean="0">
                <a:latin typeface="Times New Roman" pitchFamily="18" charset="0"/>
              </a:rPr>
              <a:t>The error term in current period is directly related to the error term in the previous time period.</a:t>
            </a:r>
          </a:p>
          <a:p>
            <a:pPr eaLnBrk="1" hangingPunct="1">
              <a:lnSpc>
                <a:spcPct val="90000"/>
              </a:lnSpc>
            </a:pPr>
            <a:r>
              <a:rPr lang="en-US" altLang="ar-SA" sz="2800" dirty="0" smtClean="0">
                <a:latin typeface="Times New Roman" pitchFamily="18" charset="0"/>
              </a:rPr>
              <a:t>Let the subscript t represent time, then the simple linear regression model is:</a:t>
            </a:r>
          </a:p>
          <a:p>
            <a:pPr eaLnBrk="1" hangingPunct="1">
              <a:lnSpc>
                <a:spcPct val="90000"/>
              </a:lnSpc>
            </a:pPr>
            <a:endParaRPr lang="en-US" altLang="ar-SA" sz="2800" dirty="0" smtClean="0">
              <a:latin typeface="Times New Roman" pitchFamily="18" charset="0"/>
            </a:endParaRPr>
          </a:p>
          <a:p>
            <a:pPr marL="411480" lvl="1" indent="0" eaLnBrk="1" hangingPunct="1">
              <a:lnSpc>
                <a:spcPct val="90000"/>
              </a:lnSpc>
              <a:buNone/>
            </a:pPr>
            <a:endParaRPr lang="en-US" altLang="ar-SA" sz="2400" dirty="0" smtClean="0">
              <a:latin typeface="Times New Roman" pitchFamily="18" charset="0"/>
            </a:endParaRPr>
          </a:p>
          <a:p>
            <a:pPr marL="411480" lvl="1" indent="0" eaLnBrk="1" hangingPunct="1">
              <a:lnSpc>
                <a:spcPct val="90000"/>
              </a:lnSpc>
              <a:buNone/>
            </a:pPr>
            <a:r>
              <a:rPr lang="en-US" altLang="ar-SA" sz="2400" dirty="0" smtClean="0">
                <a:latin typeface="Times New Roman" pitchFamily="18" charset="0"/>
              </a:rPr>
              <a:t>Where:</a:t>
            </a:r>
            <a:endParaRPr lang="en-US" altLang="ar-SA" sz="2000" dirty="0" smtClean="0">
              <a:latin typeface="Times New Roman" pitchFamily="18" charset="0"/>
            </a:endParaRPr>
          </a:p>
          <a:p>
            <a:pPr lvl="1" eaLnBrk="1" hangingPunct="1">
              <a:lnSpc>
                <a:spcPct val="90000"/>
              </a:lnSpc>
            </a:pPr>
            <a:r>
              <a:rPr lang="en-US" altLang="ar-SA" sz="2400" dirty="0" smtClean="0">
                <a:latin typeface="Times New Roman" pitchFamily="18" charset="0"/>
                <a:sym typeface="Symbol" pitchFamily="18" charset="2"/>
              </a:rPr>
              <a:t></a:t>
            </a:r>
            <a:r>
              <a:rPr lang="en-US" altLang="ar-SA" sz="2400" baseline="-25000" dirty="0" smtClean="0">
                <a:latin typeface="Times New Roman" pitchFamily="18" charset="0"/>
                <a:sym typeface="Symbol" pitchFamily="18" charset="2"/>
              </a:rPr>
              <a:t>t</a:t>
            </a:r>
            <a:r>
              <a:rPr lang="en-US" altLang="ar-SA" sz="2400" dirty="0" smtClean="0">
                <a:latin typeface="Times New Roman" pitchFamily="18" charset="0"/>
                <a:sym typeface="Symbol" pitchFamily="18" charset="2"/>
              </a:rPr>
              <a:t> = error at time t</a:t>
            </a:r>
          </a:p>
          <a:p>
            <a:pPr lvl="1" eaLnBrk="1" hangingPunct="1">
              <a:lnSpc>
                <a:spcPct val="90000"/>
              </a:lnSpc>
            </a:pPr>
            <a:r>
              <a:rPr lang="en-US" altLang="ar-SA" sz="2400" dirty="0" smtClean="0">
                <a:latin typeface="Times New Roman" pitchFamily="18" charset="0"/>
                <a:sym typeface="Symbol" pitchFamily="18" charset="2"/>
              </a:rPr>
              <a:t> = the parameter that measures correlation between </a:t>
            </a:r>
            <a:r>
              <a:rPr lang="en-US" altLang="ar-SA" sz="2400" dirty="0" smtClean="0">
                <a:latin typeface="Times New Roman" pitchFamily="18" charset="0"/>
                <a:sym typeface="Symbol" pitchFamily="18" charset="2"/>
              </a:rPr>
              <a:t>  		   adjacent </a:t>
            </a:r>
            <a:r>
              <a:rPr lang="en-US" altLang="ar-SA" sz="2400" dirty="0" smtClean="0">
                <a:latin typeface="Times New Roman" pitchFamily="18" charset="0"/>
                <a:sym typeface="Symbol" pitchFamily="18" charset="2"/>
              </a:rPr>
              <a:t>error terms</a:t>
            </a:r>
          </a:p>
          <a:p>
            <a:pPr lvl="1" eaLnBrk="1" hangingPunct="1">
              <a:lnSpc>
                <a:spcPct val="90000"/>
              </a:lnSpc>
            </a:pPr>
            <a:r>
              <a:rPr lang="en-US" altLang="ar-SA" sz="2400" dirty="0" smtClean="0">
                <a:latin typeface="Times New Roman" pitchFamily="18" charset="0"/>
                <a:sym typeface="Symbol" pitchFamily="18" charset="2"/>
              </a:rPr>
              <a:t></a:t>
            </a:r>
            <a:r>
              <a:rPr lang="en-US" altLang="ar-SA" sz="2400" baseline="-25000" dirty="0" smtClean="0">
                <a:latin typeface="Times New Roman" pitchFamily="18" charset="0"/>
                <a:sym typeface="Symbol" pitchFamily="18" charset="2"/>
              </a:rPr>
              <a:t>t</a:t>
            </a:r>
            <a:r>
              <a:rPr lang="en-US" altLang="ar-SA" sz="2400" dirty="0" smtClean="0">
                <a:latin typeface="Times New Roman" pitchFamily="18" charset="0"/>
                <a:sym typeface="Symbol" pitchFamily="18" charset="2"/>
              </a:rPr>
              <a:t> normally distributed error terms with mean zero and </a:t>
            </a:r>
            <a:r>
              <a:rPr lang="en-US" altLang="ar-SA" sz="2400" dirty="0" smtClean="0">
                <a:latin typeface="Times New Roman" pitchFamily="18" charset="0"/>
                <a:sym typeface="Symbol" pitchFamily="18" charset="2"/>
              </a:rPr>
              <a:t>  	variance </a:t>
            </a:r>
            <a:r>
              <a:rPr lang="en-US" altLang="ar-SA" sz="2400" dirty="0" smtClean="0">
                <a:latin typeface="Times New Roman" pitchFamily="18" charset="0"/>
                <a:sym typeface="Symbol" pitchFamily="18" charset="2"/>
              </a:rPr>
              <a:t></a:t>
            </a:r>
            <a:r>
              <a:rPr lang="en-US" altLang="ar-SA" sz="2400" baseline="30000" dirty="0" smtClean="0">
                <a:latin typeface="Times New Roman" pitchFamily="18" charset="0"/>
                <a:sym typeface="Symbol" pitchFamily="18" charset="2"/>
              </a:rPr>
              <a:t>2</a:t>
            </a:r>
            <a:r>
              <a:rPr lang="en-US" altLang="ar-SA" sz="2400" baseline="-25000" dirty="0" smtClean="0">
                <a:latin typeface="Times New Roman" pitchFamily="18" charset="0"/>
                <a:sym typeface="Symbol" pitchFamily="18" charset="2"/>
              </a:rPr>
              <a:t></a:t>
            </a:r>
            <a:endParaRPr lang="en-US" altLang="ar-SA" sz="2400" baseline="-250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6804" name="Object 1024"/>
          <p:cNvGraphicFramePr>
            <a:graphicFrameLocks noChangeAspect="1"/>
          </p:cNvGraphicFramePr>
          <p:nvPr>
            <p:extLst>
              <p:ext uri="{D42A27DB-BD31-4B8C-83A1-F6EECF244321}">
                <p14:modId xmlns:p14="http://schemas.microsoft.com/office/powerpoint/2010/main" val="2356904628"/>
              </p:ext>
            </p:extLst>
          </p:nvPr>
        </p:nvGraphicFramePr>
        <p:xfrm>
          <a:off x="2743200" y="3124199"/>
          <a:ext cx="2743200" cy="560071"/>
        </p:xfrm>
        <a:graphic>
          <a:graphicData uri="http://schemas.openxmlformats.org/presentationml/2006/ole">
            <mc:AlternateContent xmlns:mc="http://schemas.openxmlformats.org/markup-compatibility/2006">
              <mc:Choice xmlns:v="urn:schemas-microsoft-com:vml" Requires="v">
                <p:oleObj spid="_x0000_s76832" name="Equation" r:id="rId3" imgW="1117600" imgH="228600" progId="Equation.3">
                  <p:embed/>
                </p:oleObj>
              </mc:Choice>
              <mc:Fallback>
                <p:oleObj name="Equation" r:id="rId3" imgW="1117600" imgH="2286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124199"/>
                        <a:ext cx="2743200" cy="560071"/>
                      </a:xfrm>
                      <a:prstGeom prst="rect">
                        <a:avLst/>
                      </a:prstGeom>
                      <a:solidFill>
                        <a:schemeClr val="accent2">
                          <a:lumMod val="20000"/>
                          <a:lumOff val="80000"/>
                        </a:schemeClr>
                      </a:solidFill>
                      <a:ln>
                        <a:solidFill>
                          <a:schemeClr val="bg1"/>
                        </a:solidFill>
                      </a:ln>
                      <a:effectLst/>
                    </p:spPr>
                  </p:pic>
                </p:oleObj>
              </mc:Fallback>
            </mc:AlternateContent>
          </a:graphicData>
        </a:graphic>
      </p:graphicFrame>
      <p:graphicFrame>
        <p:nvGraphicFramePr>
          <p:cNvPr id="76805" name="Object 1025"/>
          <p:cNvGraphicFramePr>
            <a:graphicFrameLocks noChangeAspect="1"/>
          </p:cNvGraphicFramePr>
          <p:nvPr>
            <p:extLst>
              <p:ext uri="{D42A27DB-BD31-4B8C-83A1-F6EECF244321}">
                <p14:modId xmlns:p14="http://schemas.microsoft.com/office/powerpoint/2010/main" val="1834465639"/>
              </p:ext>
            </p:extLst>
          </p:nvPr>
        </p:nvGraphicFramePr>
        <p:xfrm>
          <a:off x="6248400" y="3200400"/>
          <a:ext cx="1600200" cy="411163"/>
        </p:xfrm>
        <a:graphic>
          <a:graphicData uri="http://schemas.openxmlformats.org/presentationml/2006/ole">
            <mc:AlternateContent xmlns:mc="http://schemas.openxmlformats.org/markup-compatibility/2006">
              <mc:Choice xmlns:v="urn:schemas-microsoft-com:vml" Requires="v">
                <p:oleObj spid="_x0000_s76833" name="Equation" r:id="rId5" imgW="889000" imgH="228600" progId="Equation.3">
                  <p:embed/>
                </p:oleObj>
              </mc:Choice>
              <mc:Fallback>
                <p:oleObj name="Equation" r:id="rId5" imgW="889000" imgH="228600"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3200400"/>
                        <a:ext cx="1600200"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228600" y="228600"/>
            <a:ext cx="7620000" cy="1143000"/>
          </a:xfrm>
        </p:spPr>
        <p:txBody>
          <a:bodyPr/>
          <a:lstStyle/>
          <a:p>
            <a:pPr eaLnBrk="1" hangingPunct="1"/>
            <a:r>
              <a:rPr lang="en-US" altLang="ar-SA" sz="4000" dirty="0">
                <a:cs typeface="Times New Roman" pitchFamily="18" charset="0"/>
              </a:rPr>
              <a:t>Example</a:t>
            </a:r>
          </a:p>
        </p:txBody>
      </p:sp>
      <p:sp>
        <p:nvSpPr>
          <p:cNvPr id="77827" name="Rectangle 3"/>
          <p:cNvSpPr>
            <a:spLocks noGrp="1" noChangeArrowheads="1"/>
          </p:cNvSpPr>
          <p:nvPr>
            <p:ph idx="1"/>
          </p:nvPr>
        </p:nvSpPr>
        <p:spPr/>
        <p:txBody>
          <a:bodyPr>
            <a:normAutofit/>
          </a:bodyPr>
          <a:lstStyle/>
          <a:p>
            <a:pPr eaLnBrk="1" hangingPunct="1"/>
            <a:r>
              <a:rPr lang="en-US" altLang="ar-SA" sz="2400" dirty="0" smtClean="0">
                <a:latin typeface="Times New Roman" pitchFamily="18" charset="0"/>
              </a:rPr>
              <a:t>The effect of positive serial correlation in a simple linear regression model.</a:t>
            </a:r>
          </a:p>
          <a:p>
            <a:pPr lvl="1" eaLnBrk="1" hangingPunct="1"/>
            <a:r>
              <a:rPr lang="en-US" altLang="ar-SA" sz="2400" dirty="0" smtClean="0">
                <a:latin typeface="Times New Roman" pitchFamily="18" charset="0"/>
              </a:rPr>
              <a:t>Misleading forecasts of future y values.</a:t>
            </a:r>
          </a:p>
          <a:p>
            <a:pPr lvl="1" eaLnBrk="1" hangingPunct="1"/>
            <a:r>
              <a:rPr lang="en-US" altLang="ar-SA" sz="2400" dirty="0" smtClean="0">
                <a:latin typeface="Times New Roman" pitchFamily="18" charset="0"/>
              </a:rPr>
              <a:t>Standard error of the estimate, S </a:t>
            </a:r>
            <a:r>
              <a:rPr lang="en-US" altLang="ar-SA" sz="2400" baseline="-25000" dirty="0" err="1" smtClean="0">
                <a:latin typeface="Times New Roman" pitchFamily="18" charset="0"/>
              </a:rPr>
              <a:t>y.x</a:t>
            </a:r>
            <a:r>
              <a:rPr lang="en-US" altLang="ar-SA" sz="2400" dirty="0" smtClean="0">
                <a:latin typeface="Times New Roman" pitchFamily="18" charset="0"/>
              </a:rPr>
              <a:t> will underestimate the variability of the y’s about the true regression line.</a:t>
            </a:r>
          </a:p>
          <a:p>
            <a:pPr lvl="1" eaLnBrk="1" hangingPunct="1"/>
            <a:r>
              <a:rPr lang="en-US" altLang="ar-SA" sz="2400" dirty="0" smtClean="0">
                <a:latin typeface="Times New Roman" pitchFamily="18" charset="0"/>
              </a:rPr>
              <a:t>Strong autocorrelation can make two unrelated variables appear to be related.</a:t>
            </a:r>
          </a:p>
          <a:p>
            <a:pPr lvl="1" eaLnBrk="1" hangingPunct="1"/>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ar-SA" sz="3600" dirty="0">
                <a:cs typeface="Times New Roman" pitchFamily="18" charset="0"/>
              </a:rPr>
              <a:t>Durbin-Watson Test for Serial Correlation</a:t>
            </a:r>
          </a:p>
        </p:txBody>
      </p:sp>
      <p:sp>
        <p:nvSpPr>
          <p:cNvPr id="78851" name="Rectangle 3"/>
          <p:cNvSpPr>
            <a:spLocks noGrp="1" noChangeArrowheads="1"/>
          </p:cNvSpPr>
          <p:nvPr>
            <p:ph idx="1"/>
          </p:nvPr>
        </p:nvSpPr>
        <p:spPr/>
        <p:txBody>
          <a:bodyPr>
            <a:normAutofit fontScale="92500" lnSpcReduction="20000"/>
          </a:bodyPr>
          <a:lstStyle/>
          <a:p>
            <a:pPr eaLnBrk="1" hangingPunct="1">
              <a:lnSpc>
                <a:spcPct val="90000"/>
              </a:lnSpc>
            </a:pPr>
            <a:r>
              <a:rPr lang="en-US" altLang="ar-SA" sz="2800" dirty="0" smtClean="0">
                <a:latin typeface="Times New Roman" pitchFamily="18" charset="0"/>
              </a:rPr>
              <a:t>Recall the first-order serial correlation model</a:t>
            </a:r>
          </a:p>
          <a:p>
            <a:pPr eaLnBrk="1" hangingPunct="1">
              <a:lnSpc>
                <a:spcPct val="90000"/>
              </a:lnSpc>
            </a:pPr>
            <a:endParaRPr lang="en-US" altLang="ar-SA" sz="28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The hypothesis to be tested are:</a:t>
            </a:r>
          </a:p>
          <a:p>
            <a:pPr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The alternative hypothesis is </a:t>
            </a:r>
            <a:r>
              <a:rPr lang="en-US" altLang="ar-SA" sz="2800" dirty="0" smtClean="0">
                <a:latin typeface="Times New Roman" pitchFamily="18" charset="0"/>
                <a:sym typeface="Symbol" pitchFamily="18" charset="2"/>
              </a:rPr>
              <a:t> &gt; 0 since in business and economic time series tend to show positive correlation.</a:t>
            </a:r>
            <a:endParaRPr lang="en-US" altLang="ar-SA" sz="28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78852" name="Object 1024"/>
          <p:cNvGraphicFramePr>
            <a:graphicFrameLocks noChangeAspect="1"/>
          </p:cNvGraphicFramePr>
          <p:nvPr>
            <p:extLst>
              <p:ext uri="{D42A27DB-BD31-4B8C-83A1-F6EECF244321}">
                <p14:modId xmlns:p14="http://schemas.microsoft.com/office/powerpoint/2010/main" val="4031636201"/>
              </p:ext>
            </p:extLst>
          </p:nvPr>
        </p:nvGraphicFramePr>
        <p:xfrm>
          <a:off x="5943600" y="2135808"/>
          <a:ext cx="2064913" cy="531191"/>
        </p:xfrm>
        <a:graphic>
          <a:graphicData uri="http://schemas.openxmlformats.org/presentationml/2006/ole">
            <mc:AlternateContent xmlns:mc="http://schemas.openxmlformats.org/markup-compatibility/2006">
              <mc:Choice xmlns:v="urn:schemas-microsoft-com:vml" Requires="v">
                <p:oleObj spid="_x0000_s78894" name="Equation" r:id="rId3" imgW="889000" imgH="228600" progId="Equation.3">
                  <p:embed/>
                </p:oleObj>
              </mc:Choice>
              <mc:Fallback>
                <p:oleObj name="Equation" r:id="rId3" imgW="889000" imgH="2286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2135808"/>
                        <a:ext cx="2064913" cy="531191"/>
                      </a:xfrm>
                      <a:prstGeom prst="rect">
                        <a:avLst/>
                      </a:prstGeom>
                      <a:noFill/>
                      <a:ln>
                        <a:noFill/>
                      </a:ln>
                      <a:effectLst/>
                    </p:spPr>
                  </p:pic>
                </p:oleObj>
              </mc:Fallback>
            </mc:AlternateContent>
          </a:graphicData>
        </a:graphic>
      </p:graphicFrame>
      <p:graphicFrame>
        <p:nvGraphicFramePr>
          <p:cNvPr id="78853" name="Object 1025"/>
          <p:cNvGraphicFramePr>
            <a:graphicFrameLocks noChangeAspect="1"/>
          </p:cNvGraphicFramePr>
          <p:nvPr>
            <p:extLst>
              <p:ext uri="{D42A27DB-BD31-4B8C-83A1-F6EECF244321}">
                <p14:modId xmlns:p14="http://schemas.microsoft.com/office/powerpoint/2010/main" val="377827534"/>
              </p:ext>
            </p:extLst>
          </p:nvPr>
        </p:nvGraphicFramePr>
        <p:xfrm>
          <a:off x="2819400" y="3429000"/>
          <a:ext cx="1752600" cy="838200"/>
        </p:xfrm>
        <a:graphic>
          <a:graphicData uri="http://schemas.openxmlformats.org/presentationml/2006/ole">
            <mc:AlternateContent xmlns:mc="http://schemas.openxmlformats.org/markup-compatibility/2006">
              <mc:Choice xmlns:v="urn:schemas-microsoft-com:vml" Requires="v">
                <p:oleObj spid="_x0000_s78895" name="Equation" r:id="rId5" imgW="660400" imgH="457200" progId="Equation.3">
                  <p:embed/>
                </p:oleObj>
              </mc:Choice>
              <mc:Fallback>
                <p:oleObj name="Equation" r:id="rId5" imgW="660400" imgH="457200"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3429000"/>
                        <a:ext cx="1752600" cy="838200"/>
                      </a:xfrm>
                      <a:prstGeom prst="rect">
                        <a:avLst/>
                      </a:prstGeom>
                      <a:noFill/>
                      <a:ln>
                        <a:noFill/>
                      </a:ln>
                      <a:effectLst/>
                    </p:spPr>
                  </p:pic>
                </p:oleObj>
              </mc:Fallback>
            </mc:AlternateContent>
          </a:graphicData>
        </a:graphic>
      </p:graphicFrame>
      <p:graphicFrame>
        <p:nvGraphicFramePr>
          <p:cNvPr id="78854" name="Object 1026"/>
          <p:cNvGraphicFramePr>
            <a:graphicFrameLocks noChangeAspect="1"/>
          </p:cNvGraphicFramePr>
          <p:nvPr>
            <p:extLst>
              <p:ext uri="{D42A27DB-BD31-4B8C-83A1-F6EECF244321}">
                <p14:modId xmlns:p14="http://schemas.microsoft.com/office/powerpoint/2010/main" val="715613174"/>
              </p:ext>
            </p:extLst>
          </p:nvPr>
        </p:nvGraphicFramePr>
        <p:xfrm>
          <a:off x="2133601" y="2057400"/>
          <a:ext cx="3149784" cy="642144"/>
        </p:xfrm>
        <a:graphic>
          <a:graphicData uri="http://schemas.openxmlformats.org/presentationml/2006/ole">
            <mc:AlternateContent xmlns:mc="http://schemas.openxmlformats.org/markup-compatibility/2006">
              <mc:Choice xmlns:v="urn:schemas-microsoft-com:vml" Requires="v">
                <p:oleObj spid="_x0000_s78896" name="Equation" r:id="rId7" imgW="1117600" imgH="228600" progId="Equation.3">
                  <p:embed/>
                </p:oleObj>
              </mc:Choice>
              <mc:Fallback>
                <p:oleObj name="Equation" r:id="rId7" imgW="1117600" imgH="228600" progId="Equation.3">
                  <p:embed/>
                  <p:pic>
                    <p:nvPicPr>
                      <p:cNvPr id="0" name="Object 10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1" y="2057400"/>
                        <a:ext cx="3149784" cy="642144"/>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75</a:t>
            </a:fld>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60362" y="304800"/>
            <a:ext cx="7793038" cy="1143000"/>
          </a:xfrm>
        </p:spPr>
        <p:txBody>
          <a:bodyPr/>
          <a:lstStyle/>
          <a:p>
            <a:pPr eaLnBrk="1" hangingPunct="1"/>
            <a:r>
              <a:rPr lang="en-US" altLang="ar-SA" sz="3600" dirty="0">
                <a:cs typeface="Times New Roman" pitchFamily="18" charset="0"/>
              </a:rPr>
              <a:t>Durbin-Watson Test for Serial Correlation</a:t>
            </a:r>
          </a:p>
        </p:txBody>
      </p:sp>
      <p:sp>
        <p:nvSpPr>
          <p:cNvPr id="79875" name="Rectangle 3"/>
          <p:cNvSpPr>
            <a:spLocks noGrp="1" noChangeArrowheads="1"/>
          </p:cNvSpPr>
          <p:nvPr>
            <p:ph idx="1"/>
          </p:nvPr>
        </p:nvSpPr>
        <p:spPr/>
        <p:txBody>
          <a:bodyPr/>
          <a:lstStyle/>
          <a:p>
            <a:pPr eaLnBrk="1" hangingPunct="1"/>
            <a:r>
              <a:rPr lang="en-US" altLang="ar-SA" dirty="0" smtClean="0">
                <a:latin typeface="Times New Roman" pitchFamily="18" charset="0"/>
              </a:rPr>
              <a:t>The Durbin-Watson statistic is defined as</a:t>
            </a: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endParaRPr lang="en-US" altLang="ar-SA" dirty="0" smtClean="0">
              <a:latin typeface="Times New Roman" pitchFamily="18" charset="0"/>
            </a:endParaRPr>
          </a:p>
          <a:p>
            <a:pPr eaLnBrk="1" hangingPunct="1"/>
            <a:r>
              <a:rPr lang="en-US" altLang="ar-SA" dirty="0" smtClean="0">
                <a:latin typeface="Times New Roman" pitchFamily="18" charset="0"/>
              </a:rPr>
              <a:t>Where</a:t>
            </a:r>
            <a:endParaRPr lang="en-US" altLang="ar-SA" dirty="0" smtClean="0">
              <a:latin typeface="Times New Roman" pitchFamily="18" charset="0"/>
            </a:endParaRPr>
          </a:p>
          <a:p>
            <a:pPr eaLnBrk="1" hangingPunct="1">
              <a:buFont typeface="Wingdings" pitchFamily="2" charset="2"/>
              <a:buNone/>
            </a:pPr>
            <a:r>
              <a:rPr lang="en-US" altLang="ar-SA" dirty="0" smtClean="0">
                <a:latin typeface="Times New Roman" pitchFamily="18" charset="0"/>
              </a:rPr>
              <a:t>		</a:t>
            </a:r>
          </a:p>
          <a:p>
            <a:pPr eaLnBrk="1" hangingPunct="1">
              <a:buFont typeface="Wingdings" pitchFamily="2" charset="2"/>
              <a:buNone/>
            </a:pPr>
            <a:r>
              <a:rPr lang="en-US" altLang="ar-SA" dirty="0" smtClean="0">
                <a:latin typeface="Times New Roman" pitchFamily="18" charset="0"/>
              </a:rPr>
              <a:t>			</a:t>
            </a:r>
          </a:p>
        </p:txBody>
      </p:sp>
      <p:graphicFrame>
        <p:nvGraphicFramePr>
          <p:cNvPr id="79876" name="Object 1024"/>
          <p:cNvGraphicFramePr>
            <a:graphicFrameLocks noChangeAspect="1"/>
          </p:cNvGraphicFramePr>
          <p:nvPr>
            <p:extLst>
              <p:ext uri="{D42A27DB-BD31-4B8C-83A1-F6EECF244321}">
                <p14:modId xmlns:p14="http://schemas.microsoft.com/office/powerpoint/2010/main" val="3307298671"/>
              </p:ext>
            </p:extLst>
          </p:nvPr>
        </p:nvGraphicFramePr>
        <p:xfrm>
          <a:off x="3124200" y="2133600"/>
          <a:ext cx="2286000" cy="1395413"/>
        </p:xfrm>
        <a:graphic>
          <a:graphicData uri="http://schemas.openxmlformats.org/presentationml/2006/ole">
            <mc:AlternateContent xmlns:mc="http://schemas.openxmlformats.org/markup-compatibility/2006">
              <mc:Choice xmlns:v="urn:schemas-microsoft-com:vml" Requires="v">
                <p:oleObj spid="_x0000_s79918" name="Equation" r:id="rId3" imgW="1282700" imgH="838200" progId="Equation.3">
                  <p:embed/>
                </p:oleObj>
              </mc:Choice>
              <mc:Fallback>
                <p:oleObj name="Equation" r:id="rId3" imgW="1282700" imgH="8382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133600"/>
                        <a:ext cx="2286000" cy="1395413"/>
                      </a:xfrm>
                      <a:prstGeom prst="rect">
                        <a:avLst/>
                      </a:prstGeom>
                      <a:solidFill>
                        <a:schemeClr val="accent1">
                          <a:lumMod val="20000"/>
                          <a:lumOff val="80000"/>
                        </a:schemeClr>
                      </a:solidFill>
                      <a:ln>
                        <a:noFill/>
                      </a:ln>
                      <a:effectLst/>
                      <a:extLst/>
                    </p:spPr>
                  </p:pic>
                </p:oleObj>
              </mc:Fallback>
            </mc:AlternateContent>
          </a:graphicData>
        </a:graphic>
      </p:graphicFrame>
      <p:graphicFrame>
        <p:nvGraphicFramePr>
          <p:cNvPr id="79877" name="Object 1025"/>
          <p:cNvGraphicFramePr>
            <a:graphicFrameLocks noChangeAspect="1"/>
          </p:cNvGraphicFramePr>
          <p:nvPr>
            <p:extLst>
              <p:ext uri="{D42A27DB-BD31-4B8C-83A1-F6EECF244321}">
                <p14:modId xmlns:p14="http://schemas.microsoft.com/office/powerpoint/2010/main" val="2223063747"/>
              </p:ext>
            </p:extLst>
          </p:nvPr>
        </p:nvGraphicFramePr>
        <p:xfrm>
          <a:off x="1752600" y="4114800"/>
          <a:ext cx="5257800" cy="468313"/>
        </p:xfrm>
        <a:graphic>
          <a:graphicData uri="http://schemas.openxmlformats.org/presentationml/2006/ole">
            <mc:AlternateContent xmlns:mc="http://schemas.openxmlformats.org/markup-compatibility/2006">
              <mc:Choice xmlns:v="urn:schemas-microsoft-com:vml" Requires="v">
                <p:oleObj spid="_x0000_s79919" name="Equation" r:id="rId5" imgW="2565400" imgH="228600" progId="Equation.3">
                  <p:embed/>
                </p:oleObj>
              </mc:Choice>
              <mc:Fallback>
                <p:oleObj name="Equation" r:id="rId5" imgW="2565400" imgH="228600"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4114800"/>
                        <a:ext cx="5257800" cy="468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9878" name="Object 1026"/>
          <p:cNvGraphicFramePr>
            <a:graphicFrameLocks noChangeAspect="1"/>
          </p:cNvGraphicFramePr>
          <p:nvPr>
            <p:extLst>
              <p:ext uri="{D42A27DB-BD31-4B8C-83A1-F6EECF244321}">
                <p14:modId xmlns:p14="http://schemas.microsoft.com/office/powerpoint/2010/main" val="915270655"/>
              </p:ext>
            </p:extLst>
          </p:nvPr>
        </p:nvGraphicFramePr>
        <p:xfrm>
          <a:off x="1752600" y="4724400"/>
          <a:ext cx="6089650" cy="468313"/>
        </p:xfrm>
        <a:graphic>
          <a:graphicData uri="http://schemas.openxmlformats.org/presentationml/2006/ole">
            <mc:AlternateContent xmlns:mc="http://schemas.openxmlformats.org/markup-compatibility/2006">
              <mc:Choice xmlns:v="urn:schemas-microsoft-com:vml" Requires="v">
                <p:oleObj spid="_x0000_s79920" name="Equation" r:id="rId7" imgW="2971800" imgH="228600" progId="Equation.3">
                  <p:embed/>
                </p:oleObj>
              </mc:Choice>
              <mc:Fallback>
                <p:oleObj name="Equation" r:id="rId7" imgW="2971800" imgH="228600" progId="Equation.3">
                  <p:embed/>
                  <p:pic>
                    <p:nvPicPr>
                      <p:cNvPr id="0" name="Object 10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4724400"/>
                        <a:ext cx="6089650" cy="468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76</a:t>
            </a:fld>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ar-SA" sz="3600" dirty="0">
                <a:cs typeface="Times New Roman" pitchFamily="18" charset="0"/>
              </a:rPr>
              <a:t>Durbin-Watson Test for Serial Correlation</a:t>
            </a:r>
          </a:p>
        </p:txBody>
      </p:sp>
      <p:sp>
        <p:nvSpPr>
          <p:cNvPr id="80899" name="Rectangle 3"/>
          <p:cNvSpPr>
            <a:spLocks noGrp="1" noChangeArrowheads="1"/>
          </p:cNvSpPr>
          <p:nvPr>
            <p:ph idx="1"/>
          </p:nvPr>
        </p:nvSpPr>
        <p:spPr/>
        <p:txBody>
          <a:bodyPr/>
          <a:lstStyle/>
          <a:p>
            <a:pPr eaLnBrk="1" hangingPunct="1">
              <a:lnSpc>
                <a:spcPct val="90000"/>
              </a:lnSpc>
            </a:pPr>
            <a:r>
              <a:rPr lang="en-US" altLang="ar-SA" dirty="0" smtClean="0">
                <a:latin typeface="Times New Roman" pitchFamily="18" charset="0"/>
              </a:rPr>
              <a:t>The auto correlation coefficient </a:t>
            </a:r>
            <a:r>
              <a:rPr lang="en-US" altLang="ar-SA" dirty="0" smtClean="0">
                <a:latin typeface="Times New Roman" pitchFamily="18" charset="0"/>
                <a:sym typeface="Symbol" pitchFamily="18" charset="2"/>
              </a:rPr>
              <a:t> can be estimated by the lag 1 residual autocorrelation r</a:t>
            </a:r>
            <a:r>
              <a:rPr lang="en-US" altLang="ar-SA" baseline="-25000" dirty="0" smtClean="0">
                <a:latin typeface="Times New Roman" pitchFamily="18" charset="0"/>
                <a:sym typeface="Symbol" pitchFamily="18" charset="2"/>
              </a:rPr>
              <a:t>1</a:t>
            </a:r>
            <a:r>
              <a:rPr lang="en-US" altLang="ar-SA" dirty="0" smtClean="0">
                <a:latin typeface="Times New Roman" pitchFamily="18" charset="0"/>
                <a:sym typeface="Symbol" pitchFamily="18" charset="2"/>
              </a:rPr>
              <a:t>(e)</a:t>
            </a:r>
          </a:p>
          <a:p>
            <a:pPr lvl="1" eaLnBrk="1" hangingPunct="1">
              <a:lnSpc>
                <a:spcPct val="90000"/>
              </a:lnSpc>
              <a:buFont typeface="Wingdings" pitchFamily="2" charset="2"/>
              <a:buNone/>
            </a:pPr>
            <a:endParaRPr lang="en-US" altLang="ar-SA" dirty="0" smtClean="0">
              <a:latin typeface="Times New Roman" pitchFamily="18" charset="0"/>
              <a:sym typeface="Symbol" pitchFamily="18" charset="2"/>
            </a:endParaRPr>
          </a:p>
          <a:p>
            <a:pPr eaLnBrk="1" hangingPunct="1">
              <a:lnSpc>
                <a:spcPct val="90000"/>
              </a:lnSpc>
              <a:buFont typeface="Wingdings" pitchFamily="2" charset="2"/>
              <a:buNone/>
            </a:pPr>
            <a:r>
              <a:rPr lang="en-US" altLang="ar-SA" dirty="0" smtClean="0">
                <a:latin typeface="Times New Roman" pitchFamily="18" charset="0"/>
                <a:sym typeface="Symbol" pitchFamily="18" charset="2"/>
              </a:rPr>
              <a:t> </a:t>
            </a:r>
            <a:r>
              <a:rPr lang="en-US" altLang="ar-SA" dirty="0" smtClean="0">
                <a:latin typeface="Times New Roman" pitchFamily="18" charset="0"/>
              </a:rPr>
              <a:t> </a:t>
            </a:r>
          </a:p>
          <a:p>
            <a:pPr eaLnBrk="1" hangingPunct="1">
              <a:lnSpc>
                <a:spcPct val="90000"/>
              </a:lnSpc>
              <a:buFont typeface="Wingdings" pitchFamily="2" charset="2"/>
              <a:buNone/>
            </a:pPr>
            <a:endParaRPr lang="en-US" altLang="ar-SA" dirty="0" smtClean="0">
              <a:latin typeface="Times New Roman" pitchFamily="18" charset="0"/>
            </a:endParaRPr>
          </a:p>
          <a:p>
            <a:pPr eaLnBrk="1" hangingPunct="1">
              <a:lnSpc>
                <a:spcPct val="90000"/>
              </a:lnSpc>
            </a:pPr>
            <a:r>
              <a:rPr lang="en-US" altLang="ar-SA" dirty="0" smtClean="0">
                <a:latin typeface="Times New Roman" pitchFamily="18" charset="0"/>
              </a:rPr>
              <a:t>And  it can be shown that</a:t>
            </a:r>
          </a:p>
          <a:p>
            <a:pPr eaLnBrk="1" hangingPunct="1">
              <a:lnSpc>
                <a:spcPct val="90000"/>
              </a:lnSpc>
              <a:buFont typeface="Wingdings" pitchFamily="2" charset="2"/>
              <a:buNone/>
            </a:pPr>
            <a:r>
              <a:rPr lang="en-US" altLang="ar-SA" dirty="0" smtClean="0">
                <a:latin typeface="Times New Roman" pitchFamily="18" charset="0"/>
              </a:rPr>
              <a:t>			 </a:t>
            </a:r>
          </a:p>
        </p:txBody>
      </p:sp>
      <p:graphicFrame>
        <p:nvGraphicFramePr>
          <p:cNvPr id="80900" name="Object 1024"/>
          <p:cNvGraphicFramePr>
            <a:graphicFrameLocks noChangeAspect="1"/>
          </p:cNvGraphicFramePr>
          <p:nvPr>
            <p:extLst>
              <p:ext uri="{D42A27DB-BD31-4B8C-83A1-F6EECF244321}">
                <p14:modId xmlns:p14="http://schemas.microsoft.com/office/powerpoint/2010/main" val="3069582448"/>
              </p:ext>
            </p:extLst>
          </p:nvPr>
        </p:nvGraphicFramePr>
        <p:xfrm>
          <a:off x="4191000" y="2209800"/>
          <a:ext cx="1905000" cy="1323975"/>
        </p:xfrm>
        <a:graphic>
          <a:graphicData uri="http://schemas.openxmlformats.org/presentationml/2006/ole">
            <mc:AlternateContent xmlns:mc="http://schemas.openxmlformats.org/markup-compatibility/2006">
              <mc:Choice xmlns:v="urn:schemas-microsoft-com:vml" Requires="v">
                <p:oleObj spid="_x0000_s80928" name="Equation" r:id="rId3" imgW="965200" imgH="838200" progId="Equation.3">
                  <p:embed/>
                </p:oleObj>
              </mc:Choice>
              <mc:Fallback>
                <p:oleObj name="Equation" r:id="rId3" imgW="965200" imgH="838200" progId="Equation.3">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209800"/>
                        <a:ext cx="190500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0901" name="Object 1025"/>
          <p:cNvGraphicFramePr>
            <a:graphicFrameLocks noChangeAspect="1"/>
          </p:cNvGraphicFramePr>
          <p:nvPr>
            <p:extLst>
              <p:ext uri="{D42A27DB-BD31-4B8C-83A1-F6EECF244321}">
                <p14:modId xmlns:p14="http://schemas.microsoft.com/office/powerpoint/2010/main" val="2347280478"/>
              </p:ext>
            </p:extLst>
          </p:nvPr>
        </p:nvGraphicFramePr>
        <p:xfrm>
          <a:off x="3200400" y="4267200"/>
          <a:ext cx="2667000" cy="431800"/>
        </p:xfrm>
        <a:graphic>
          <a:graphicData uri="http://schemas.openxmlformats.org/presentationml/2006/ole">
            <mc:AlternateContent xmlns:mc="http://schemas.openxmlformats.org/markup-compatibility/2006">
              <mc:Choice xmlns:v="urn:schemas-microsoft-com:vml" Requires="v">
                <p:oleObj spid="_x0000_s80929" name="Equation" r:id="rId5" imgW="1091726" imgH="215806" progId="Equation.3">
                  <p:embed/>
                </p:oleObj>
              </mc:Choice>
              <mc:Fallback>
                <p:oleObj name="Equation" r:id="rId5" imgW="1091726" imgH="215806" progId="Equation.3">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4267200"/>
                        <a:ext cx="2667000"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77</a:t>
            </a:fld>
            <a:endParaRPr 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altLang="ar-SA" sz="3600" dirty="0">
                <a:cs typeface="Times New Roman" pitchFamily="18" charset="0"/>
              </a:rPr>
              <a:t>Durbin-Watson Test for Serial Correlation</a:t>
            </a:r>
          </a:p>
        </p:txBody>
      </p:sp>
      <p:sp>
        <p:nvSpPr>
          <p:cNvPr id="81923" name="Rectangle 3"/>
          <p:cNvSpPr>
            <a:spLocks noGrp="1" noChangeArrowheads="1"/>
          </p:cNvSpPr>
          <p:nvPr>
            <p:ph idx="1"/>
          </p:nvPr>
        </p:nvSpPr>
        <p:spPr/>
        <p:txBody>
          <a:bodyPr>
            <a:normAutofit/>
          </a:bodyPr>
          <a:lstStyle/>
          <a:p>
            <a:pPr eaLnBrk="1" hangingPunct="1"/>
            <a:r>
              <a:rPr lang="en-US" altLang="ar-SA" sz="2800" dirty="0" smtClean="0">
                <a:latin typeface="Times New Roman" pitchFamily="18" charset="0"/>
              </a:rPr>
              <a:t>Since –1 &lt; r</a:t>
            </a:r>
            <a:r>
              <a:rPr lang="en-US" altLang="ar-SA" sz="2800" baseline="-25000" dirty="0" smtClean="0">
                <a:latin typeface="Times New Roman" pitchFamily="18" charset="0"/>
              </a:rPr>
              <a:t>1</a:t>
            </a:r>
            <a:r>
              <a:rPr lang="en-US" altLang="ar-SA" sz="2800" dirty="0" smtClean="0">
                <a:latin typeface="Times New Roman" pitchFamily="18" charset="0"/>
              </a:rPr>
              <a:t>(e) &lt; 1 then 0 &lt; DW &lt; 4</a:t>
            </a:r>
          </a:p>
          <a:p>
            <a:pPr lvl="1"/>
            <a:r>
              <a:rPr lang="en-US" altLang="ar-SA" sz="2400" dirty="0" smtClean="0">
                <a:latin typeface="Times New Roman" pitchFamily="18" charset="0"/>
              </a:rPr>
              <a:t>If </a:t>
            </a:r>
            <a:r>
              <a:rPr lang="en-US" altLang="ar-SA" sz="2400" dirty="0" smtClean="0">
                <a:latin typeface="Times New Roman" pitchFamily="18" charset="0"/>
              </a:rPr>
              <a:t> r</a:t>
            </a:r>
            <a:r>
              <a:rPr lang="en-US" altLang="ar-SA" sz="2400" baseline="-25000" dirty="0" smtClean="0">
                <a:latin typeface="Times New Roman" pitchFamily="18" charset="0"/>
              </a:rPr>
              <a:t>1</a:t>
            </a:r>
            <a:r>
              <a:rPr lang="en-US" altLang="ar-SA" sz="2400" dirty="0" smtClean="0">
                <a:latin typeface="Times New Roman" pitchFamily="18" charset="0"/>
              </a:rPr>
              <a:t>(e</a:t>
            </a:r>
            <a:r>
              <a:rPr lang="en-US" altLang="ar-SA" sz="2400" dirty="0" smtClean="0">
                <a:latin typeface="Times New Roman" pitchFamily="18" charset="0"/>
              </a:rPr>
              <a:t>) = 0, then DW = 2 (there is no correlation.)</a:t>
            </a:r>
          </a:p>
          <a:p>
            <a:pPr lvl="1"/>
            <a:r>
              <a:rPr lang="en-US" altLang="ar-SA" sz="2400" dirty="0" smtClean="0">
                <a:latin typeface="Times New Roman" pitchFamily="18" charset="0"/>
              </a:rPr>
              <a:t>If </a:t>
            </a:r>
            <a:r>
              <a:rPr lang="en-US" altLang="ar-SA" sz="2400" dirty="0" smtClean="0">
                <a:latin typeface="Times New Roman" pitchFamily="18" charset="0"/>
              </a:rPr>
              <a:t> r</a:t>
            </a:r>
            <a:r>
              <a:rPr lang="en-US" altLang="ar-SA" sz="2400" baseline="-25000" dirty="0" smtClean="0">
                <a:latin typeface="Times New Roman" pitchFamily="18" charset="0"/>
              </a:rPr>
              <a:t>1</a:t>
            </a:r>
            <a:r>
              <a:rPr lang="en-US" altLang="ar-SA" sz="2400" dirty="0" smtClean="0">
                <a:latin typeface="Times New Roman" pitchFamily="18" charset="0"/>
              </a:rPr>
              <a:t>(e</a:t>
            </a:r>
            <a:r>
              <a:rPr lang="en-US" altLang="ar-SA" sz="2400" dirty="0" smtClean="0">
                <a:latin typeface="Times New Roman" pitchFamily="18" charset="0"/>
              </a:rPr>
              <a:t>) &gt; 0, then DW &lt; 2 (positive correlation)</a:t>
            </a:r>
          </a:p>
          <a:p>
            <a:pPr lvl="1"/>
            <a:r>
              <a:rPr lang="en-US" altLang="ar-SA" sz="2400" dirty="0" smtClean="0">
                <a:latin typeface="Times New Roman" pitchFamily="18" charset="0"/>
              </a:rPr>
              <a:t>If </a:t>
            </a:r>
            <a:r>
              <a:rPr lang="en-US" altLang="ar-SA" sz="2400" dirty="0" smtClean="0">
                <a:latin typeface="Times New Roman" pitchFamily="18" charset="0"/>
              </a:rPr>
              <a:t> r</a:t>
            </a:r>
            <a:r>
              <a:rPr lang="en-US" altLang="ar-SA" sz="2400" baseline="-25000" dirty="0" smtClean="0">
                <a:latin typeface="Times New Roman" pitchFamily="18" charset="0"/>
              </a:rPr>
              <a:t>1</a:t>
            </a:r>
            <a:r>
              <a:rPr lang="en-US" altLang="ar-SA" sz="2400" dirty="0" smtClean="0">
                <a:latin typeface="Times New Roman" pitchFamily="18" charset="0"/>
              </a:rPr>
              <a:t>(e</a:t>
            </a:r>
            <a:r>
              <a:rPr lang="en-US" altLang="ar-SA" sz="2400" dirty="0" smtClean="0">
                <a:latin typeface="Times New Roman" pitchFamily="18" charset="0"/>
              </a:rPr>
              <a:t>) &lt; 0, Then DW &gt; 2 (negative correlation)  </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ar-SA" sz="3600" dirty="0">
                <a:cs typeface="Times New Roman" pitchFamily="18" charset="0"/>
              </a:rPr>
              <a:t>Durbin-Watson Test for Serial Correlation</a:t>
            </a:r>
          </a:p>
        </p:txBody>
      </p:sp>
      <p:sp>
        <p:nvSpPr>
          <p:cNvPr id="82947" name="Rectangle 3"/>
          <p:cNvSpPr>
            <a:spLocks noGrp="1" noChangeArrowheads="1"/>
          </p:cNvSpPr>
          <p:nvPr>
            <p:ph idx="1"/>
          </p:nvPr>
        </p:nvSpPr>
        <p:spPr/>
        <p:txBody>
          <a:bodyPr>
            <a:normAutofit lnSpcReduction="10000"/>
          </a:bodyPr>
          <a:lstStyle/>
          <a:p>
            <a:pPr eaLnBrk="1" hangingPunct="1">
              <a:lnSpc>
                <a:spcPct val="90000"/>
              </a:lnSpc>
            </a:pPr>
            <a:r>
              <a:rPr lang="en-US" altLang="ar-SA" sz="2800" dirty="0" smtClean="0">
                <a:latin typeface="Times New Roman" pitchFamily="18" charset="0"/>
              </a:rPr>
              <a:t>Decision rule:</a:t>
            </a:r>
          </a:p>
          <a:p>
            <a:pPr lvl="1">
              <a:buFont typeface="Times New Roman" panose="02020603050405020304" pitchFamily="18" charset="0"/>
              <a:buChar char="-"/>
            </a:pPr>
            <a:r>
              <a:rPr lang="en-US" altLang="ar-SA" sz="2400" dirty="0">
                <a:latin typeface="Times New Roman" pitchFamily="18" charset="0"/>
              </a:rPr>
              <a:t>If DW &gt; U, Do not reject H0.</a:t>
            </a:r>
          </a:p>
          <a:p>
            <a:pPr lvl="1">
              <a:buFont typeface="Times New Roman" panose="02020603050405020304" pitchFamily="18" charset="0"/>
              <a:buChar char="-"/>
            </a:pPr>
            <a:r>
              <a:rPr lang="en-US" altLang="ar-SA" sz="2400" dirty="0">
                <a:latin typeface="Times New Roman" pitchFamily="18" charset="0"/>
              </a:rPr>
              <a:t>If DW &lt; L,  Reject H0</a:t>
            </a:r>
          </a:p>
          <a:p>
            <a:pPr lvl="1">
              <a:buFont typeface="Times New Roman" panose="02020603050405020304" pitchFamily="18" charset="0"/>
              <a:buChar char="-"/>
            </a:pPr>
            <a:r>
              <a:rPr lang="en-US" altLang="ar-SA" sz="2400" dirty="0">
                <a:latin typeface="Times New Roman" pitchFamily="18" charset="0"/>
              </a:rPr>
              <a:t>If L </a:t>
            </a:r>
            <a:r>
              <a:rPr lang="en-US" altLang="ar-SA" sz="2400" dirty="0">
                <a:latin typeface="Times New Roman" pitchFamily="18" charset="0"/>
                <a:sym typeface="Symbol" pitchFamily="18" charset="2"/>
              </a:rPr>
              <a:t> DW  U, the test is inconclusive.</a:t>
            </a:r>
          </a:p>
          <a:p>
            <a:pPr eaLnBrk="1" hangingPunct="1">
              <a:lnSpc>
                <a:spcPct val="90000"/>
              </a:lnSpc>
            </a:pPr>
            <a:r>
              <a:rPr lang="en-US" altLang="ar-SA" sz="2800" dirty="0" smtClean="0">
                <a:latin typeface="Times New Roman" pitchFamily="18" charset="0"/>
              </a:rPr>
              <a:t>The critical Upper (U) an Lower (L) bound can be found in Durbin-Watson table of your text book.</a:t>
            </a:r>
          </a:p>
          <a:p>
            <a:pPr eaLnBrk="1" hangingPunct="1">
              <a:lnSpc>
                <a:spcPct val="90000"/>
              </a:lnSpc>
            </a:pPr>
            <a:r>
              <a:rPr lang="en-US" altLang="ar-SA" sz="2800" dirty="0" smtClean="0">
                <a:latin typeface="Times New Roman" pitchFamily="18" charset="0"/>
              </a:rPr>
              <a:t>To use this table you need to know </a:t>
            </a:r>
            <a:endParaRPr lang="en-US" altLang="ar-SA" sz="2800" dirty="0" smtClean="0">
              <a:latin typeface="Times New Roman" pitchFamily="18" charset="0"/>
            </a:endParaRPr>
          </a:p>
          <a:p>
            <a:pPr lvl="1">
              <a:lnSpc>
                <a:spcPct val="90000"/>
              </a:lnSpc>
              <a:buFont typeface="Times New Roman" panose="02020603050405020304" pitchFamily="18" charset="0"/>
              <a:buChar char="-"/>
            </a:pPr>
            <a:r>
              <a:rPr lang="en-US" altLang="ar-SA" sz="2400" dirty="0" smtClean="0">
                <a:latin typeface="Times New Roman" pitchFamily="18" charset="0"/>
              </a:rPr>
              <a:t>The </a:t>
            </a:r>
            <a:r>
              <a:rPr lang="en-US" altLang="ar-SA" sz="2400" dirty="0" smtClean="0">
                <a:latin typeface="Times New Roman" pitchFamily="18" charset="0"/>
              </a:rPr>
              <a:t>significance level (</a:t>
            </a:r>
            <a:r>
              <a:rPr lang="en-US" altLang="ar-SA" sz="2400" dirty="0" smtClean="0">
                <a:latin typeface="Times New Roman" pitchFamily="18" charset="0"/>
                <a:sym typeface="Symbol" pitchFamily="18" charset="2"/>
              </a:rPr>
              <a:t>) </a:t>
            </a:r>
            <a:endParaRPr lang="en-US" altLang="ar-SA" sz="2400" dirty="0" smtClean="0">
              <a:latin typeface="Times New Roman" pitchFamily="18" charset="0"/>
              <a:sym typeface="Symbol" pitchFamily="18" charset="2"/>
            </a:endParaRPr>
          </a:p>
          <a:p>
            <a:pPr lvl="1">
              <a:lnSpc>
                <a:spcPct val="90000"/>
              </a:lnSpc>
              <a:buFont typeface="Times New Roman" panose="02020603050405020304" pitchFamily="18" charset="0"/>
              <a:buChar char="-"/>
            </a:pPr>
            <a:r>
              <a:rPr lang="en-US" altLang="ar-SA" sz="2400" dirty="0" smtClean="0">
                <a:latin typeface="Times New Roman" pitchFamily="18" charset="0"/>
                <a:sym typeface="Symbol" pitchFamily="18" charset="2"/>
              </a:rPr>
              <a:t>the </a:t>
            </a:r>
            <a:r>
              <a:rPr lang="en-US" altLang="ar-SA" sz="2400" dirty="0" smtClean="0">
                <a:latin typeface="Times New Roman" pitchFamily="18" charset="0"/>
                <a:sym typeface="Symbol" pitchFamily="18" charset="2"/>
              </a:rPr>
              <a:t>number of independent parameters in the model (k), and </a:t>
            </a:r>
            <a:endParaRPr lang="en-US" altLang="ar-SA" sz="2400" dirty="0" smtClean="0">
              <a:latin typeface="Times New Roman" pitchFamily="18" charset="0"/>
              <a:sym typeface="Symbol" pitchFamily="18" charset="2"/>
            </a:endParaRPr>
          </a:p>
          <a:p>
            <a:pPr lvl="1">
              <a:lnSpc>
                <a:spcPct val="90000"/>
              </a:lnSpc>
              <a:buFont typeface="Times New Roman" panose="02020603050405020304" pitchFamily="18" charset="0"/>
              <a:buChar char="-"/>
            </a:pPr>
            <a:r>
              <a:rPr lang="en-US" altLang="ar-SA" sz="2400" dirty="0" smtClean="0">
                <a:latin typeface="Times New Roman" pitchFamily="18" charset="0"/>
                <a:sym typeface="Symbol" pitchFamily="18" charset="2"/>
              </a:rPr>
              <a:t>the </a:t>
            </a:r>
            <a:r>
              <a:rPr lang="en-US" altLang="ar-SA" sz="2400" dirty="0" smtClean="0">
                <a:latin typeface="Times New Roman" pitchFamily="18" charset="0"/>
                <a:sym typeface="Symbol" pitchFamily="18" charset="2"/>
              </a:rPr>
              <a:t>sample size (n).</a:t>
            </a:r>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ar-SA" sz="3600" dirty="0">
                <a:cs typeface="Times New Roman" pitchFamily="18" charset="0"/>
              </a:rPr>
              <a:t>Estimating the parameters of the model</a:t>
            </a:r>
          </a:p>
        </p:txBody>
      </p:sp>
      <p:sp>
        <p:nvSpPr>
          <p:cNvPr id="10243" name="Content Placeholder 2"/>
          <p:cNvSpPr>
            <a:spLocks noGrp="1"/>
          </p:cNvSpPr>
          <p:nvPr>
            <p:ph idx="1"/>
          </p:nvPr>
        </p:nvSpPr>
        <p:spPr/>
        <p:txBody>
          <a:bodyPr/>
          <a:lstStyle/>
          <a:p>
            <a:pPr eaLnBrk="1" hangingPunct="1">
              <a:lnSpc>
                <a:spcPct val="90000"/>
              </a:lnSpc>
            </a:pPr>
            <a:r>
              <a:rPr lang="en-US" altLang="en-US" sz="2800" dirty="0" smtClean="0">
                <a:latin typeface="Times New Roman" pitchFamily="18" charset="0"/>
                <a:sym typeface="Symbol" pitchFamily="18" charset="2"/>
              </a:rPr>
              <a:t>The estimate of </a:t>
            </a:r>
            <a:r>
              <a:rPr lang="en-US" altLang="en-US" sz="2800" baseline="-25000" dirty="0" err="1" smtClean="0">
                <a:latin typeface="Times New Roman" pitchFamily="18" charset="0"/>
                <a:sym typeface="Symbol" pitchFamily="18" charset="2"/>
              </a:rPr>
              <a:t>i</a:t>
            </a:r>
            <a:r>
              <a:rPr lang="en-US" altLang="en-US" sz="2800" dirty="0" smtClean="0">
                <a:latin typeface="Times New Roman" pitchFamily="18" charset="0"/>
                <a:sym typeface="Symbol" pitchFamily="18" charset="2"/>
              </a:rPr>
              <a:t> is b</a:t>
            </a:r>
            <a:r>
              <a:rPr lang="en-US" altLang="en-US" sz="2800" baseline="-25000" dirty="0" smtClean="0">
                <a:latin typeface="Times New Roman" pitchFamily="18" charset="0"/>
                <a:sym typeface="Symbol" pitchFamily="18" charset="2"/>
              </a:rPr>
              <a:t>i</a:t>
            </a:r>
            <a:r>
              <a:rPr lang="en-US" altLang="en-US" sz="2800" dirty="0" smtClean="0">
                <a:latin typeface="Times New Roman" pitchFamily="18" charset="0"/>
                <a:sym typeface="Symbol" pitchFamily="18" charset="2"/>
              </a:rPr>
              <a:t> and it indicates the change in the mean response per unit increase in X</a:t>
            </a:r>
            <a:r>
              <a:rPr lang="en-US" altLang="en-US" sz="2800" baseline="-25000" dirty="0" smtClean="0">
                <a:latin typeface="Times New Roman" pitchFamily="18" charset="0"/>
                <a:sym typeface="Symbol" pitchFamily="18" charset="2"/>
              </a:rPr>
              <a:t>i</a:t>
            </a:r>
            <a:r>
              <a:rPr lang="en-US" altLang="en-US" sz="2800" dirty="0" smtClean="0">
                <a:latin typeface="Times New Roman" pitchFamily="18" charset="0"/>
                <a:sym typeface="Symbol" pitchFamily="18" charset="2"/>
              </a:rPr>
              <a:t> when the rest of the independent variables in the model are held constant.</a:t>
            </a:r>
            <a:endParaRPr lang="en-US" altLang="en-US" sz="2800" dirty="0" smtClean="0">
              <a:latin typeface="Times New Roman" pitchFamily="18" charset="0"/>
            </a:endParaRPr>
          </a:p>
          <a:p>
            <a:pPr eaLnBrk="1" hangingPunct="1">
              <a:lnSpc>
                <a:spcPct val="90000"/>
              </a:lnSpc>
            </a:pPr>
            <a:r>
              <a:rPr lang="en-US" altLang="en-US" sz="2800" dirty="0" smtClean="0">
                <a:latin typeface="Times New Roman" pitchFamily="18" charset="0"/>
              </a:rPr>
              <a:t>The parameters </a:t>
            </a:r>
            <a:r>
              <a:rPr lang="en-US" altLang="en-US" sz="2800" dirty="0" smtClean="0">
                <a:latin typeface="Times New Roman" pitchFamily="18" charset="0"/>
                <a:sym typeface="Symbol" pitchFamily="18" charset="2"/>
              </a:rPr>
              <a:t></a:t>
            </a:r>
            <a:r>
              <a:rPr lang="en-US" altLang="en-US" sz="2800" baseline="-25000" dirty="0" err="1" smtClean="0">
                <a:latin typeface="Times New Roman" pitchFamily="18" charset="0"/>
                <a:sym typeface="Symbol" pitchFamily="18" charset="2"/>
              </a:rPr>
              <a:t>i</a:t>
            </a:r>
            <a:r>
              <a:rPr lang="en-US" altLang="en-US" sz="2800" dirty="0" smtClean="0">
                <a:latin typeface="Times New Roman" pitchFamily="18" charset="0"/>
                <a:sym typeface="Symbol" pitchFamily="18" charset="2"/>
              </a:rPr>
              <a:t> are frequently called partial regression coefficients because they reflect the partial effect of one independent variable when the rest of independent variables are included in the model and are held constant</a:t>
            </a:r>
          </a:p>
          <a:p>
            <a:pPr eaLnBrk="1" hangingPunct="1">
              <a:buFont typeface="Wingdings" pitchFamily="2" charset="2"/>
              <a:buNone/>
            </a:pPr>
            <a:endParaRPr lang="en-US" altLang="ar-SA"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a:t>
            </a:fld>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ar-SA" sz="4000" dirty="0">
                <a:cs typeface="Times New Roman" pitchFamily="18" charset="0"/>
              </a:rPr>
              <a:t>Example</a:t>
            </a:r>
          </a:p>
        </p:txBody>
      </p:sp>
      <p:sp>
        <p:nvSpPr>
          <p:cNvPr id="83971" name="Rectangle 3"/>
          <p:cNvSpPr>
            <a:spLocks noGrp="1" noChangeArrowheads="1"/>
          </p:cNvSpPr>
          <p:nvPr>
            <p:ph idx="1"/>
          </p:nvPr>
        </p:nvSpPr>
        <p:spPr/>
        <p:txBody>
          <a:bodyPr>
            <a:normAutofit/>
          </a:bodyPr>
          <a:lstStyle/>
          <a:p>
            <a:pPr eaLnBrk="1" hangingPunct="1"/>
            <a:r>
              <a:rPr lang="en-US" altLang="ar-SA" sz="2800" dirty="0" smtClean="0">
                <a:latin typeface="Times New Roman" pitchFamily="18" charset="0"/>
              </a:rPr>
              <a:t>The </a:t>
            </a:r>
            <a:r>
              <a:rPr lang="en-US" altLang="ar-SA" sz="2800" dirty="0" err="1" smtClean="0">
                <a:latin typeface="Times New Roman" pitchFamily="18" charset="0"/>
              </a:rPr>
              <a:t>Blaisdell</a:t>
            </a:r>
            <a:r>
              <a:rPr lang="en-US" altLang="ar-SA" sz="2800" dirty="0" smtClean="0">
                <a:latin typeface="Times New Roman" pitchFamily="18" charset="0"/>
              </a:rPr>
              <a:t> Company wished to predict its sales by using industry sales as a predictor variable. </a:t>
            </a:r>
            <a:endParaRPr lang="en-US" altLang="ar-SA" sz="2800" dirty="0" smtClean="0">
              <a:latin typeface="Times New Roman" pitchFamily="18" charset="0"/>
            </a:endParaRPr>
          </a:p>
          <a:p>
            <a:pPr eaLnBrk="1" hangingPunct="1"/>
            <a:r>
              <a:rPr lang="en-US" altLang="ar-SA" sz="2800" dirty="0" smtClean="0">
                <a:latin typeface="Times New Roman" pitchFamily="18" charset="0"/>
              </a:rPr>
              <a:t>The </a:t>
            </a:r>
            <a:r>
              <a:rPr lang="en-US" altLang="ar-SA" sz="2800" dirty="0" smtClean="0">
                <a:latin typeface="Times New Roman" pitchFamily="18" charset="0"/>
              </a:rPr>
              <a:t>following table gives seasonally adjusted quarterly data on company sales and industry sales for the period 1983-1987.</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80</a:t>
            </a:fld>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ar-SA" sz="4000" dirty="0">
                <a:cs typeface="Times New Roman" pitchFamily="18" charset="0"/>
              </a:rPr>
              <a:t>Example</a:t>
            </a:r>
          </a:p>
        </p:txBody>
      </p:sp>
      <p:graphicFrame>
        <p:nvGraphicFramePr>
          <p:cNvPr id="84995" name="Object 3"/>
          <p:cNvGraphicFramePr>
            <a:graphicFrameLocks noGrp="1" noChangeAspect="1"/>
          </p:cNvGraphicFramePr>
          <p:nvPr>
            <p:ph idx="1"/>
            <p:extLst>
              <p:ext uri="{D42A27DB-BD31-4B8C-83A1-F6EECF244321}">
                <p14:modId xmlns:p14="http://schemas.microsoft.com/office/powerpoint/2010/main" val="59363605"/>
              </p:ext>
            </p:extLst>
          </p:nvPr>
        </p:nvGraphicFramePr>
        <p:xfrm>
          <a:off x="762000" y="1295399"/>
          <a:ext cx="5486400" cy="4791357"/>
        </p:xfrm>
        <a:graphic>
          <a:graphicData uri="http://schemas.openxmlformats.org/presentationml/2006/ole">
            <mc:AlternateContent xmlns:mc="http://schemas.openxmlformats.org/markup-compatibility/2006">
              <mc:Choice xmlns:v="urn:schemas-microsoft-com:vml" Requires="v">
                <p:oleObj spid="_x0000_s85010" name="Worksheet" r:id="rId3" imgW="3905707" imgH="3410407" progId="Excel.Sheet.8">
                  <p:embed/>
                </p:oleObj>
              </mc:Choice>
              <mc:Fallback>
                <p:oleObj name="Worksheet" r:id="rId3" imgW="3905707" imgH="3410407"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295399"/>
                        <a:ext cx="5486400" cy="4791357"/>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81</a:t>
            </a:fld>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altLang="ar-SA" sz="4000" dirty="0">
                <a:cs typeface="Times New Roman" pitchFamily="18" charset="0"/>
              </a:rPr>
              <a:t>Example</a:t>
            </a:r>
          </a:p>
        </p:txBody>
      </p:sp>
      <p:graphicFrame>
        <p:nvGraphicFramePr>
          <p:cNvPr id="86019" name="Object 1024"/>
          <p:cNvGraphicFramePr>
            <a:graphicFrameLocks noGrp="1" noChangeAspect="1"/>
          </p:cNvGraphicFramePr>
          <p:nvPr>
            <p:ph idx="1"/>
            <p:extLst>
              <p:ext uri="{D42A27DB-BD31-4B8C-83A1-F6EECF244321}">
                <p14:modId xmlns:p14="http://schemas.microsoft.com/office/powerpoint/2010/main" val="934435292"/>
              </p:ext>
            </p:extLst>
          </p:nvPr>
        </p:nvGraphicFramePr>
        <p:xfrm>
          <a:off x="762000" y="1600200"/>
          <a:ext cx="7067550" cy="4038600"/>
        </p:xfrm>
        <a:graphic>
          <a:graphicData uri="http://schemas.openxmlformats.org/presentationml/2006/ole">
            <mc:AlternateContent xmlns:mc="http://schemas.openxmlformats.org/markup-compatibility/2006">
              <mc:Choice xmlns:v="urn:schemas-microsoft-com:vml" Requires="v">
                <p:oleObj spid="_x0000_s86034" name="Chart" r:id="rId3" imgW="4667707" imgH="2667305" progId="Excel.Chart.8">
                  <p:embed/>
                </p:oleObj>
              </mc:Choice>
              <mc:Fallback>
                <p:oleObj name="Chart" r:id="rId3" imgW="4667707" imgH="2667305" progId="Excel.Chart.8">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600200"/>
                        <a:ext cx="7067550" cy="4038600"/>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82</a:t>
            </a:fld>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ltLang="ar-SA" sz="4000" dirty="0">
                <a:cs typeface="Times New Roman" pitchFamily="18" charset="0"/>
              </a:rPr>
              <a:t>Example</a:t>
            </a:r>
          </a:p>
        </p:txBody>
      </p:sp>
      <p:sp>
        <p:nvSpPr>
          <p:cNvPr id="87043"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The scatter plot suggests that a linear regression model is appropriate.</a:t>
            </a:r>
          </a:p>
          <a:p>
            <a:pPr eaLnBrk="1" hangingPunct="1">
              <a:lnSpc>
                <a:spcPct val="90000"/>
              </a:lnSpc>
            </a:pPr>
            <a:r>
              <a:rPr lang="en-US" altLang="ar-SA" sz="2800" dirty="0" smtClean="0">
                <a:latin typeface="Times New Roman" pitchFamily="18" charset="0"/>
              </a:rPr>
              <a:t>Least squares method was used to fit a regression line to the data.</a:t>
            </a:r>
          </a:p>
          <a:p>
            <a:pPr eaLnBrk="1" hangingPunct="1">
              <a:lnSpc>
                <a:spcPct val="90000"/>
              </a:lnSpc>
            </a:pPr>
            <a:r>
              <a:rPr lang="en-US" altLang="ar-SA" sz="2800" dirty="0" smtClean="0">
                <a:latin typeface="Times New Roman" pitchFamily="18" charset="0"/>
              </a:rPr>
              <a:t>The residuals were plotted against the fitted values. </a:t>
            </a:r>
          </a:p>
          <a:p>
            <a:pPr eaLnBrk="1" hangingPunct="1">
              <a:lnSpc>
                <a:spcPct val="90000"/>
              </a:lnSpc>
            </a:pPr>
            <a:r>
              <a:rPr lang="en-US" altLang="ar-SA" sz="2800" dirty="0" smtClean="0">
                <a:latin typeface="Times New Roman" pitchFamily="18" charset="0"/>
              </a:rPr>
              <a:t>The plot shows that the residuals are consistently above or below the fitted value for extended periods.</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ltLang="ar-SA" sz="4000" dirty="0">
                <a:cs typeface="Times New Roman" pitchFamily="18" charset="0"/>
              </a:rPr>
              <a:t>Example</a:t>
            </a:r>
          </a:p>
        </p:txBody>
      </p:sp>
      <p:pic>
        <p:nvPicPr>
          <p:cNvPr id="8806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728168" y="1767166"/>
            <a:ext cx="7078063" cy="4466667"/>
          </a:xfrm>
        </p:spPr>
      </p:pic>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84</a:t>
            </a:fld>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ltLang="ar-SA" sz="4000" dirty="0">
                <a:cs typeface="Times New Roman" pitchFamily="18" charset="0"/>
              </a:rPr>
              <a:t>Example</a:t>
            </a:r>
          </a:p>
        </p:txBody>
      </p:sp>
      <p:sp>
        <p:nvSpPr>
          <p:cNvPr id="89091" name="Rectangle 3"/>
          <p:cNvSpPr>
            <a:spLocks noGrp="1" noChangeArrowheads="1"/>
          </p:cNvSpPr>
          <p:nvPr>
            <p:ph idx="1"/>
          </p:nvPr>
        </p:nvSpPr>
        <p:spPr/>
        <p:txBody>
          <a:bodyPr>
            <a:normAutofit lnSpcReduction="10000"/>
          </a:bodyPr>
          <a:lstStyle/>
          <a:p>
            <a:pPr eaLnBrk="1" hangingPunct="1">
              <a:lnSpc>
                <a:spcPct val="90000"/>
              </a:lnSpc>
            </a:pPr>
            <a:r>
              <a:rPr lang="en-US" altLang="ar-SA" sz="2800" dirty="0" smtClean="0">
                <a:latin typeface="Times New Roman" pitchFamily="18" charset="0"/>
              </a:rPr>
              <a:t>To confirm this graphic diagnosis we  will use the Durbin-Watson test for:</a:t>
            </a:r>
          </a:p>
          <a:p>
            <a:pPr eaLnBrk="1" hangingPunct="1">
              <a:lnSpc>
                <a:spcPct val="90000"/>
              </a:lnSpc>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endParaRPr lang="en-US" altLang="ar-SA" sz="2800" dirty="0" smtClean="0">
              <a:latin typeface="Times New Roman" pitchFamily="18" charset="0"/>
            </a:endParaRPr>
          </a:p>
          <a:p>
            <a:pPr eaLnBrk="1" hangingPunct="1">
              <a:lnSpc>
                <a:spcPct val="90000"/>
              </a:lnSpc>
            </a:pPr>
            <a:r>
              <a:rPr lang="en-US" altLang="ar-SA" sz="2800" dirty="0" smtClean="0">
                <a:latin typeface="Times New Roman" pitchFamily="18" charset="0"/>
              </a:rPr>
              <a:t>The test statistic is:</a:t>
            </a: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pPr>
            <a:endParaRPr lang="en-US" altLang="ar-SA" sz="2800" dirty="0" smtClean="0">
              <a:latin typeface="Times New Roman" pitchFamily="18" charset="0"/>
            </a:endParaRPr>
          </a:p>
          <a:p>
            <a:pPr eaLnBrk="1" hangingPunct="1">
              <a:lnSpc>
                <a:spcPct val="90000"/>
              </a:lnSpc>
              <a:buFont typeface="Wingdings" pitchFamily="2" charset="2"/>
              <a:buNone/>
            </a:pPr>
            <a:r>
              <a:rPr lang="en-US" altLang="ar-SA" sz="2800" dirty="0" smtClean="0">
                <a:latin typeface="Times New Roman" pitchFamily="18" charset="0"/>
              </a:rPr>
              <a:t>			</a:t>
            </a:r>
          </a:p>
          <a:p>
            <a:pPr eaLnBrk="1" hangingPunct="1">
              <a:lnSpc>
                <a:spcPct val="90000"/>
              </a:lnSpc>
              <a:buFont typeface="Wingdings" pitchFamily="2" charset="2"/>
              <a:buNone/>
            </a:pPr>
            <a:r>
              <a:rPr lang="en-US" altLang="ar-SA" sz="2800" dirty="0" smtClean="0">
                <a:latin typeface="Times New Roman" pitchFamily="18" charset="0"/>
              </a:rPr>
              <a:t>			</a:t>
            </a:r>
          </a:p>
        </p:txBody>
      </p:sp>
      <p:graphicFrame>
        <p:nvGraphicFramePr>
          <p:cNvPr id="89092" name="Object 0"/>
          <p:cNvGraphicFramePr>
            <a:graphicFrameLocks noChangeAspect="1"/>
          </p:cNvGraphicFramePr>
          <p:nvPr>
            <p:extLst>
              <p:ext uri="{D42A27DB-BD31-4B8C-83A1-F6EECF244321}">
                <p14:modId xmlns:p14="http://schemas.microsoft.com/office/powerpoint/2010/main" val="203762222"/>
              </p:ext>
            </p:extLst>
          </p:nvPr>
        </p:nvGraphicFramePr>
        <p:xfrm>
          <a:off x="3886200" y="2514600"/>
          <a:ext cx="1600200" cy="914400"/>
        </p:xfrm>
        <a:graphic>
          <a:graphicData uri="http://schemas.openxmlformats.org/presentationml/2006/ole">
            <mc:AlternateContent xmlns:mc="http://schemas.openxmlformats.org/markup-compatibility/2006">
              <mc:Choice xmlns:v="urn:schemas-microsoft-com:vml" Requires="v">
                <p:oleObj spid="_x0000_s89122" name="Equation" r:id="rId3" imgW="660400" imgH="457200" progId="Equation.3">
                  <p:embed/>
                </p:oleObj>
              </mc:Choice>
              <mc:Fallback>
                <p:oleObj name="Equation" r:id="rId3" imgW="660400" imgH="457200"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2514600"/>
                        <a:ext cx="16002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9093" name="Object 1"/>
          <p:cNvGraphicFramePr>
            <a:graphicFrameLocks noChangeAspect="1"/>
          </p:cNvGraphicFramePr>
          <p:nvPr>
            <p:extLst>
              <p:ext uri="{D42A27DB-BD31-4B8C-83A1-F6EECF244321}">
                <p14:modId xmlns:p14="http://schemas.microsoft.com/office/powerpoint/2010/main" val="4028091383"/>
              </p:ext>
            </p:extLst>
          </p:nvPr>
        </p:nvGraphicFramePr>
        <p:xfrm>
          <a:off x="3733800" y="4114800"/>
          <a:ext cx="2286000" cy="1395413"/>
        </p:xfrm>
        <a:graphic>
          <a:graphicData uri="http://schemas.openxmlformats.org/presentationml/2006/ole">
            <mc:AlternateContent xmlns:mc="http://schemas.openxmlformats.org/markup-compatibility/2006">
              <mc:Choice xmlns:v="urn:schemas-microsoft-com:vml" Requires="v">
                <p:oleObj spid="_x0000_s89123" name="Equation" r:id="rId5" imgW="1282700" imgH="838200" progId="Equation.3">
                  <p:embed/>
                </p:oleObj>
              </mc:Choice>
              <mc:Fallback>
                <p:oleObj name="Equation" r:id="rId5" imgW="1282700" imgH="8382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4114800"/>
                        <a:ext cx="2286000" cy="1395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ltLang="ar-SA" sz="4000" dirty="0">
                <a:cs typeface="Times New Roman" pitchFamily="18" charset="0"/>
              </a:rPr>
              <a:t>Example</a:t>
            </a:r>
          </a:p>
        </p:txBody>
      </p:sp>
      <p:graphicFrame>
        <p:nvGraphicFramePr>
          <p:cNvPr id="90115" name="Object 1024"/>
          <p:cNvGraphicFramePr>
            <a:graphicFrameLocks noGrp="1" noChangeAspect="1"/>
          </p:cNvGraphicFramePr>
          <p:nvPr>
            <p:ph idx="1"/>
            <p:extLst>
              <p:ext uri="{D42A27DB-BD31-4B8C-83A1-F6EECF244321}">
                <p14:modId xmlns:p14="http://schemas.microsoft.com/office/powerpoint/2010/main" val="1761602147"/>
              </p:ext>
            </p:extLst>
          </p:nvPr>
        </p:nvGraphicFramePr>
        <p:xfrm>
          <a:off x="685800" y="1432254"/>
          <a:ext cx="7480269" cy="4458959"/>
        </p:xfrm>
        <a:graphic>
          <a:graphicData uri="http://schemas.openxmlformats.org/presentationml/2006/ole">
            <mc:AlternateContent xmlns:mc="http://schemas.openxmlformats.org/markup-compatibility/2006">
              <mc:Choice xmlns:v="urn:schemas-microsoft-com:vml" Requires="v">
                <p:oleObj spid="_x0000_s90130" name="Worksheet" r:id="rId3" imgW="6344107" imgH="3781654" progId="Excel.Sheet.8">
                  <p:embed/>
                </p:oleObj>
              </mc:Choice>
              <mc:Fallback>
                <p:oleObj name="Worksheet" r:id="rId3" imgW="6344107" imgH="3781654" progId="Excel.Sheet.8">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432254"/>
                        <a:ext cx="7480269" cy="4458959"/>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86</a:t>
            </a:fld>
            <a:endParaRPr lang="en-US"/>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ltLang="ar-SA" sz="4000" dirty="0">
                <a:cs typeface="Times New Roman" pitchFamily="18" charset="0"/>
              </a:rPr>
              <a:t>Example</a:t>
            </a:r>
          </a:p>
        </p:txBody>
      </p:sp>
      <p:sp>
        <p:nvSpPr>
          <p:cNvPr id="91139" name="Rectangle 3"/>
          <p:cNvSpPr>
            <a:spLocks noGrp="1" noChangeArrowheads="1"/>
          </p:cNvSpPr>
          <p:nvPr>
            <p:ph idx="1"/>
          </p:nvPr>
        </p:nvSpPr>
        <p:spPr/>
        <p:txBody>
          <a:bodyPr/>
          <a:lstStyle/>
          <a:p>
            <a:pPr eaLnBrk="1" hangingPunct="1">
              <a:lnSpc>
                <a:spcPct val="90000"/>
              </a:lnSpc>
              <a:buFont typeface="Wingdings" pitchFamily="2" charset="2"/>
              <a:buNone/>
            </a:pPr>
            <a:r>
              <a:rPr lang="en-US" altLang="ar-SA" dirty="0" smtClean="0">
                <a:latin typeface="Times New Roman" pitchFamily="18" charset="0"/>
              </a:rPr>
              <a:t>		</a:t>
            </a:r>
          </a:p>
          <a:p>
            <a:pPr eaLnBrk="1" hangingPunct="1">
              <a:lnSpc>
                <a:spcPct val="90000"/>
              </a:lnSpc>
            </a:pPr>
            <a:endParaRPr lang="en-US" altLang="ar-SA" dirty="0" smtClean="0">
              <a:latin typeface="Times New Roman" pitchFamily="18" charset="0"/>
            </a:endParaRPr>
          </a:p>
          <a:p>
            <a:pPr eaLnBrk="1" hangingPunct="1">
              <a:lnSpc>
                <a:spcPct val="90000"/>
              </a:lnSpc>
            </a:pPr>
            <a:endParaRPr lang="en-US" altLang="ar-SA" dirty="0">
              <a:latin typeface="Times New Roman" pitchFamily="18" charset="0"/>
            </a:endParaRPr>
          </a:p>
          <a:p>
            <a:pPr eaLnBrk="1" hangingPunct="1">
              <a:lnSpc>
                <a:spcPct val="90000"/>
              </a:lnSpc>
            </a:pPr>
            <a:endParaRPr lang="en-US" altLang="ar-SA" dirty="0" smtClean="0">
              <a:latin typeface="Times New Roman" pitchFamily="18" charset="0"/>
            </a:endParaRPr>
          </a:p>
          <a:p>
            <a:pPr eaLnBrk="1" hangingPunct="1">
              <a:lnSpc>
                <a:spcPct val="90000"/>
              </a:lnSpc>
            </a:pPr>
            <a:r>
              <a:rPr lang="en-US" altLang="ar-SA" dirty="0" smtClean="0">
                <a:latin typeface="Times New Roman" pitchFamily="18" charset="0"/>
              </a:rPr>
              <a:t>Using Durbin Watson table of your text book, for k = 1, and n=20, and  using </a:t>
            </a:r>
            <a:r>
              <a:rPr lang="en-US" altLang="ar-SA" dirty="0" smtClean="0">
                <a:latin typeface="Times New Roman" pitchFamily="18" charset="0"/>
                <a:sym typeface="Symbol" pitchFamily="18" charset="2"/>
              </a:rPr>
              <a:t> = .01 we find U = 1.15, and L = .</a:t>
            </a:r>
            <a:r>
              <a:rPr lang="en-US" altLang="ar-SA" dirty="0" smtClean="0">
                <a:latin typeface="Times New Roman" pitchFamily="18" charset="0"/>
                <a:sym typeface="Symbol" pitchFamily="18" charset="2"/>
              </a:rPr>
              <a:t>95</a:t>
            </a:r>
          </a:p>
          <a:p>
            <a:pPr marL="114300" indent="0" eaLnBrk="1" hangingPunct="1">
              <a:lnSpc>
                <a:spcPct val="90000"/>
              </a:lnSpc>
              <a:buNone/>
            </a:pPr>
            <a:endParaRPr lang="en-US" altLang="ar-SA" dirty="0" smtClean="0">
              <a:latin typeface="Times New Roman" pitchFamily="18" charset="0"/>
            </a:endParaRPr>
          </a:p>
          <a:p>
            <a:pPr eaLnBrk="1" hangingPunct="1">
              <a:lnSpc>
                <a:spcPct val="90000"/>
              </a:lnSpc>
            </a:pPr>
            <a:r>
              <a:rPr lang="en-US" altLang="ar-SA" dirty="0" smtClean="0">
                <a:latin typeface="Times New Roman" pitchFamily="18" charset="0"/>
              </a:rPr>
              <a:t>Since DW = .735 falls below L = .95 , we reject the null hypothesis, namely, that the error terms are </a:t>
            </a:r>
            <a:r>
              <a:rPr lang="en-US" altLang="ar-SA" dirty="0" smtClean="0">
                <a:solidFill>
                  <a:schemeClr val="bg2">
                    <a:lumMod val="50000"/>
                  </a:schemeClr>
                </a:solidFill>
                <a:latin typeface="Times New Roman" pitchFamily="18" charset="0"/>
              </a:rPr>
              <a:t>positively </a:t>
            </a:r>
            <a:r>
              <a:rPr lang="en-US" altLang="ar-SA" dirty="0" err="1" smtClean="0">
                <a:solidFill>
                  <a:schemeClr val="bg2">
                    <a:lumMod val="50000"/>
                  </a:schemeClr>
                </a:solidFill>
                <a:latin typeface="Times New Roman" pitchFamily="18" charset="0"/>
              </a:rPr>
              <a:t>autocorrelated</a:t>
            </a:r>
            <a:r>
              <a:rPr lang="en-US" altLang="ar-SA" dirty="0" smtClean="0">
                <a:solidFill>
                  <a:schemeClr val="bg2">
                    <a:lumMod val="50000"/>
                  </a:schemeClr>
                </a:solidFill>
                <a:latin typeface="Times New Roman" pitchFamily="18" charset="0"/>
              </a:rPr>
              <a:t>.</a:t>
            </a:r>
          </a:p>
        </p:txBody>
      </p:sp>
      <p:graphicFrame>
        <p:nvGraphicFramePr>
          <p:cNvPr id="91140" name="Object 0"/>
          <p:cNvGraphicFramePr>
            <a:graphicFrameLocks noChangeAspect="1"/>
          </p:cNvGraphicFramePr>
          <p:nvPr>
            <p:extLst>
              <p:ext uri="{D42A27DB-BD31-4B8C-83A1-F6EECF244321}">
                <p14:modId xmlns:p14="http://schemas.microsoft.com/office/powerpoint/2010/main" val="1622714028"/>
              </p:ext>
            </p:extLst>
          </p:nvPr>
        </p:nvGraphicFramePr>
        <p:xfrm>
          <a:off x="2438400" y="1828800"/>
          <a:ext cx="2667000" cy="801688"/>
        </p:xfrm>
        <a:graphic>
          <a:graphicData uri="http://schemas.openxmlformats.org/presentationml/2006/ole">
            <mc:AlternateContent xmlns:mc="http://schemas.openxmlformats.org/markup-compatibility/2006">
              <mc:Choice xmlns:v="urn:schemas-microsoft-com:vml" Requires="v">
                <p:oleObj spid="_x0000_s91156" name="Equation" r:id="rId3" imgW="1307532" imgH="393529" progId="Equation.3">
                  <p:embed/>
                </p:oleObj>
              </mc:Choice>
              <mc:Fallback>
                <p:oleObj name="Equation" r:id="rId3" imgW="1307532" imgH="393529" progId="Equation.3">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828800"/>
                        <a:ext cx="2667000" cy="801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87</a:t>
            </a:fld>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altLang="ar-SA" sz="3200" dirty="0" smtClean="0">
                <a:latin typeface="Times New Roman" pitchFamily="18" charset="0"/>
              </a:rPr>
              <a:t>Remedial Measures for Serial Correlation</a:t>
            </a:r>
          </a:p>
        </p:txBody>
      </p:sp>
      <p:sp>
        <p:nvSpPr>
          <p:cNvPr id="92163" name="Rectangle 3"/>
          <p:cNvSpPr>
            <a:spLocks noGrp="1" noChangeArrowheads="1"/>
          </p:cNvSpPr>
          <p:nvPr>
            <p:ph idx="1"/>
          </p:nvPr>
        </p:nvSpPr>
        <p:spPr/>
        <p:txBody>
          <a:bodyPr>
            <a:normAutofit/>
          </a:bodyPr>
          <a:lstStyle/>
          <a:p>
            <a:pPr eaLnBrk="1" hangingPunct="1">
              <a:lnSpc>
                <a:spcPct val="90000"/>
              </a:lnSpc>
            </a:pPr>
            <a:r>
              <a:rPr lang="en-US" altLang="ar-SA" sz="2800" dirty="0" smtClean="0">
                <a:latin typeface="Times New Roman" pitchFamily="18" charset="0"/>
              </a:rPr>
              <a:t>Addition of one or more independent variables to the regression model.</a:t>
            </a:r>
          </a:p>
          <a:p>
            <a:pPr lvl="1" eaLnBrk="1" hangingPunct="1">
              <a:lnSpc>
                <a:spcPct val="90000"/>
              </a:lnSpc>
            </a:pPr>
            <a:r>
              <a:rPr lang="en-US" altLang="ar-SA" sz="2400" dirty="0" smtClean="0">
                <a:latin typeface="Times New Roman" pitchFamily="18" charset="0"/>
              </a:rPr>
              <a:t>One major cause of </a:t>
            </a:r>
            <a:r>
              <a:rPr lang="en-US" altLang="ar-SA" sz="2400" dirty="0" err="1" smtClean="0">
                <a:latin typeface="Times New Roman" pitchFamily="18" charset="0"/>
              </a:rPr>
              <a:t>autocorrelated</a:t>
            </a:r>
            <a:r>
              <a:rPr lang="en-US" altLang="ar-SA" sz="2400" dirty="0" smtClean="0">
                <a:latin typeface="Times New Roman" pitchFamily="18" charset="0"/>
              </a:rPr>
              <a:t> error terms is the omission from the model of one or more key variables that have time-ordered effects on the dependent variable.</a:t>
            </a:r>
          </a:p>
          <a:p>
            <a:pPr eaLnBrk="1" hangingPunct="1">
              <a:lnSpc>
                <a:spcPct val="90000"/>
              </a:lnSpc>
            </a:pPr>
            <a:r>
              <a:rPr lang="en-US" altLang="ar-SA" sz="2800" dirty="0" smtClean="0">
                <a:latin typeface="Times New Roman" pitchFamily="18" charset="0"/>
              </a:rPr>
              <a:t>Use transformed variables.</a:t>
            </a:r>
          </a:p>
          <a:p>
            <a:pPr lvl="1" eaLnBrk="1" hangingPunct="1">
              <a:lnSpc>
                <a:spcPct val="90000"/>
              </a:lnSpc>
            </a:pPr>
            <a:r>
              <a:rPr lang="en-US" altLang="ar-SA" sz="2400" dirty="0" smtClean="0">
                <a:latin typeface="Times New Roman" pitchFamily="18" charset="0"/>
              </a:rPr>
              <a:t>The regression model is specified in terms of changes rather than levels.</a:t>
            </a:r>
          </a:p>
          <a:p>
            <a:pPr lvl="1" eaLnBrk="1" hangingPunct="1">
              <a:lnSpc>
                <a:spcPct val="90000"/>
              </a:lnSpc>
              <a:buFont typeface="Wingdings" pitchFamily="2" charset="2"/>
              <a:buNone/>
            </a:pPr>
            <a:endParaRPr lang="en-US" altLang="ar-SA" sz="2800" dirty="0" smtClean="0">
              <a:latin typeface="Times New Roman" pitchFamily="18" charset="0"/>
            </a:endParaRPr>
          </a:p>
          <a:p>
            <a:pPr eaLnBrk="1" hangingPunct="1">
              <a:lnSpc>
                <a:spcPct val="90000"/>
              </a:lnSpc>
              <a:buFont typeface="Wingdings" pitchFamily="2" charset="2"/>
              <a:buNone/>
            </a:pPr>
            <a:endParaRPr lang="en-US" altLang="ar-SA" sz="28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88</a:t>
            </a:fld>
            <a:endParaRPr 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altLang="ar-SA" sz="3200" dirty="0" smtClean="0">
                <a:latin typeface="Times New Roman" pitchFamily="18" charset="0"/>
              </a:rPr>
              <a:t>Extensions of the Multiple Regression Model</a:t>
            </a:r>
          </a:p>
        </p:txBody>
      </p:sp>
      <p:sp>
        <p:nvSpPr>
          <p:cNvPr id="93187" name="Rectangle 3"/>
          <p:cNvSpPr>
            <a:spLocks noGrp="1" noChangeArrowheads="1"/>
          </p:cNvSpPr>
          <p:nvPr>
            <p:ph idx="1"/>
          </p:nvPr>
        </p:nvSpPr>
        <p:spPr/>
        <p:txBody>
          <a:bodyPr/>
          <a:lstStyle/>
          <a:p>
            <a:pPr eaLnBrk="1" hangingPunct="1">
              <a:lnSpc>
                <a:spcPct val="90000"/>
              </a:lnSpc>
            </a:pPr>
            <a:r>
              <a:rPr lang="en-US" altLang="ar-SA" sz="2800" dirty="0" smtClean="0">
                <a:latin typeface="Times New Roman" pitchFamily="18" charset="0"/>
              </a:rPr>
              <a:t>In some situations, </a:t>
            </a:r>
            <a:r>
              <a:rPr lang="en-US" altLang="ar-SA" sz="2800" dirty="0" smtClean="0">
                <a:solidFill>
                  <a:schemeClr val="bg2">
                    <a:lumMod val="50000"/>
                  </a:schemeClr>
                </a:solidFill>
                <a:latin typeface="Times New Roman" pitchFamily="18" charset="0"/>
              </a:rPr>
              <a:t>nonlinear</a:t>
            </a:r>
            <a:r>
              <a:rPr lang="en-US" altLang="ar-SA" sz="2800" dirty="0" smtClean="0">
                <a:latin typeface="Times New Roman" pitchFamily="18" charset="0"/>
              </a:rPr>
              <a:t> terms may be needed as independent variables in a regression analysis.</a:t>
            </a:r>
          </a:p>
          <a:p>
            <a:pPr lvl="1" eaLnBrk="1" hangingPunct="1">
              <a:lnSpc>
                <a:spcPct val="90000"/>
              </a:lnSpc>
            </a:pPr>
            <a:r>
              <a:rPr lang="en-US" altLang="ar-SA" sz="2400" dirty="0" smtClean="0">
                <a:latin typeface="Times New Roman" pitchFamily="18" charset="0"/>
              </a:rPr>
              <a:t>Business or economic logic may suggest that non-linearity is expected.</a:t>
            </a:r>
          </a:p>
          <a:p>
            <a:pPr lvl="1" eaLnBrk="1" hangingPunct="1">
              <a:lnSpc>
                <a:spcPct val="90000"/>
              </a:lnSpc>
            </a:pPr>
            <a:r>
              <a:rPr lang="en-US" altLang="ar-SA" sz="2400" dirty="0" smtClean="0">
                <a:latin typeface="Times New Roman" pitchFamily="18" charset="0"/>
              </a:rPr>
              <a:t>A graphic display of the data may be helpful in determining whether non-linearity is present.</a:t>
            </a:r>
          </a:p>
          <a:p>
            <a:pPr eaLnBrk="1" hangingPunct="1">
              <a:lnSpc>
                <a:spcPct val="90000"/>
              </a:lnSpc>
            </a:pPr>
            <a:r>
              <a:rPr lang="en-US" altLang="ar-SA" sz="2800" dirty="0" smtClean="0">
                <a:latin typeface="Times New Roman" pitchFamily="18" charset="0"/>
              </a:rPr>
              <a:t>One common economic cause for non-linearity is diminishing returns.</a:t>
            </a:r>
          </a:p>
          <a:p>
            <a:pPr lvl="1" eaLnBrk="1" hangingPunct="1">
              <a:lnSpc>
                <a:spcPct val="90000"/>
              </a:lnSpc>
            </a:pPr>
            <a:r>
              <a:rPr lang="en-US" altLang="ar-SA" sz="2400" dirty="0" smtClean="0">
                <a:latin typeface="Times New Roman" pitchFamily="18" charset="0"/>
              </a:rPr>
              <a:t>Fore example, the effect of advertising on sales may diminish as increased advertising is used.</a:t>
            </a: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89</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ar-SA" sz="3600" dirty="0">
                <a:cs typeface="Times New Roman" pitchFamily="18" charset="0"/>
              </a:rPr>
              <a:t>Estimating the parameters of the model</a:t>
            </a:r>
          </a:p>
        </p:txBody>
      </p:sp>
      <p:sp>
        <p:nvSpPr>
          <p:cNvPr id="11267" name="Content Placeholder 2"/>
          <p:cNvSpPr>
            <a:spLocks noGrp="1"/>
          </p:cNvSpPr>
          <p:nvPr>
            <p:ph idx="1"/>
          </p:nvPr>
        </p:nvSpPr>
        <p:spPr/>
        <p:txBody>
          <a:bodyPr>
            <a:normAutofit/>
          </a:bodyPr>
          <a:lstStyle/>
          <a:p>
            <a:pPr eaLnBrk="1" hangingPunct="1"/>
            <a:r>
              <a:rPr lang="en-US" altLang="ar-SA" sz="2800" dirty="0" smtClean="0">
                <a:latin typeface="Times New Roman" pitchFamily="18" charset="0"/>
                <a:cs typeface="Times New Roman" pitchFamily="18" charset="0"/>
              </a:rPr>
              <a:t>The observed variability of the responses about this fitted model is measured by the variance:</a:t>
            </a:r>
          </a:p>
          <a:p>
            <a:pPr eaLnBrk="1" hangingPunct="1">
              <a:buFont typeface="Wingdings" pitchFamily="2" charset="2"/>
              <a:buNone/>
            </a:pPr>
            <a:endParaRPr lang="en-US" altLang="ar-SA" sz="2800" dirty="0" smtClean="0">
              <a:latin typeface="Times New Roman" pitchFamily="18" charset="0"/>
              <a:cs typeface="Times New Roman" pitchFamily="18" charset="0"/>
            </a:endParaRPr>
          </a:p>
          <a:p>
            <a:pPr eaLnBrk="1" hangingPunct="1">
              <a:buFont typeface="Wingdings" pitchFamily="2" charset="2"/>
              <a:buNone/>
            </a:pPr>
            <a:r>
              <a:rPr lang="en-US" altLang="ar-SA" sz="2800" dirty="0" smtClean="0">
                <a:latin typeface="Times New Roman" pitchFamily="18" charset="0"/>
                <a:cs typeface="Times New Roman" pitchFamily="18" charset="0"/>
              </a:rPr>
              <a:t>     </a:t>
            </a:r>
          </a:p>
          <a:p>
            <a:pPr eaLnBrk="1" hangingPunct="1">
              <a:buFont typeface="Wingdings" pitchFamily="2" charset="2"/>
              <a:buNone/>
            </a:pPr>
            <a:endParaRPr lang="en-US" altLang="ar-SA" sz="2800" dirty="0" smtClean="0">
              <a:latin typeface="Times New Roman" pitchFamily="18" charset="0"/>
              <a:cs typeface="Times New Roman" pitchFamily="18" charset="0"/>
            </a:endParaRPr>
          </a:p>
          <a:p>
            <a:pPr eaLnBrk="1" hangingPunct="1">
              <a:buFont typeface="Wingdings" pitchFamily="2" charset="2"/>
              <a:buNone/>
            </a:pPr>
            <a:r>
              <a:rPr lang="en-US" altLang="ar-SA" sz="2800" dirty="0">
                <a:latin typeface="Times New Roman" pitchFamily="18" charset="0"/>
                <a:cs typeface="Times New Roman" pitchFamily="18" charset="0"/>
              </a:rPr>
              <a:t>	</a:t>
            </a:r>
            <a:r>
              <a:rPr lang="en-US" altLang="ar-SA" sz="2800" dirty="0" smtClean="0">
                <a:latin typeface="Times New Roman" pitchFamily="18" charset="0"/>
                <a:cs typeface="Times New Roman" pitchFamily="18" charset="0"/>
              </a:rPr>
              <a:t>	and the regression standard error:</a:t>
            </a:r>
          </a:p>
          <a:p>
            <a:pPr eaLnBrk="1" hangingPunct="1">
              <a:buFont typeface="Wingdings" pitchFamily="2" charset="2"/>
              <a:buNone/>
            </a:pPr>
            <a:r>
              <a:rPr lang="en-US" altLang="ar-SA" sz="2800" dirty="0" smtClean="0">
                <a:latin typeface="Times New Roman" pitchFamily="18" charset="0"/>
                <a:cs typeface="Times New Roman" pitchFamily="18" charset="0"/>
              </a:rPr>
              <a:t>			 </a:t>
            </a:r>
          </a:p>
        </p:txBody>
      </p:sp>
      <p:graphicFrame>
        <p:nvGraphicFramePr>
          <p:cNvPr id="11268" name="Object 2"/>
          <p:cNvGraphicFramePr>
            <a:graphicFrameLocks noChangeAspect="1"/>
          </p:cNvGraphicFramePr>
          <p:nvPr>
            <p:extLst>
              <p:ext uri="{D42A27DB-BD31-4B8C-83A1-F6EECF244321}">
                <p14:modId xmlns:p14="http://schemas.microsoft.com/office/powerpoint/2010/main" val="3906843123"/>
              </p:ext>
            </p:extLst>
          </p:nvPr>
        </p:nvGraphicFramePr>
        <p:xfrm>
          <a:off x="2438400" y="2709863"/>
          <a:ext cx="3572621" cy="947737"/>
        </p:xfrm>
        <a:graphic>
          <a:graphicData uri="http://schemas.openxmlformats.org/presentationml/2006/ole">
            <mc:AlternateContent xmlns:mc="http://schemas.openxmlformats.org/markup-compatibility/2006">
              <mc:Choice xmlns:v="urn:schemas-microsoft-com:vml" Requires="v">
                <p:oleObj spid="_x0000_s11296" name="Equation" r:id="rId3" imgW="1625600" imgH="431800" progId="Equation.3">
                  <p:embed/>
                </p:oleObj>
              </mc:Choice>
              <mc:Fallback>
                <p:oleObj name="Equation" r:id="rId3" imgW="1625600" imgH="4318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709863"/>
                        <a:ext cx="3572621" cy="947737"/>
                      </a:xfrm>
                      <a:prstGeom prst="rect">
                        <a:avLst/>
                      </a:prstGeom>
                      <a:noFill/>
                      <a:ln>
                        <a:noFill/>
                      </a:ln>
                      <a:effectLst/>
                    </p:spPr>
                  </p:pic>
                </p:oleObj>
              </mc:Fallback>
            </mc:AlternateContent>
          </a:graphicData>
        </a:graphic>
      </p:graphicFrame>
      <p:graphicFrame>
        <p:nvGraphicFramePr>
          <p:cNvPr id="11269" name="Object 3"/>
          <p:cNvGraphicFramePr>
            <a:graphicFrameLocks noChangeAspect="1"/>
          </p:cNvGraphicFramePr>
          <p:nvPr>
            <p:extLst>
              <p:ext uri="{D42A27DB-BD31-4B8C-83A1-F6EECF244321}">
                <p14:modId xmlns:p14="http://schemas.microsoft.com/office/powerpoint/2010/main" val="43025801"/>
              </p:ext>
            </p:extLst>
          </p:nvPr>
        </p:nvGraphicFramePr>
        <p:xfrm>
          <a:off x="3200400" y="4953000"/>
          <a:ext cx="1447800" cy="706664"/>
        </p:xfrm>
        <a:graphic>
          <a:graphicData uri="http://schemas.openxmlformats.org/presentationml/2006/ole">
            <mc:AlternateContent xmlns:mc="http://schemas.openxmlformats.org/markup-compatibility/2006">
              <mc:Choice xmlns:v="urn:schemas-microsoft-com:vml" Requires="v">
                <p:oleObj spid="_x0000_s11297" name="Equation" r:id="rId5" imgW="520474" imgH="253890" progId="Equation.3">
                  <p:embed/>
                </p:oleObj>
              </mc:Choice>
              <mc:Fallback>
                <p:oleObj name="Equation" r:id="rId5" imgW="520474" imgH="25389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4953000"/>
                        <a:ext cx="1447800" cy="706664"/>
                      </a:xfrm>
                      <a:prstGeom prst="rect">
                        <a:avLst/>
                      </a:prstGeom>
                      <a:noFill/>
                      <a:ln>
                        <a:noFill/>
                      </a:ln>
                      <a:effec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a:t>
            </a:fld>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304800"/>
            <a:ext cx="7620000" cy="1143000"/>
          </a:xfrm>
        </p:spPr>
        <p:txBody>
          <a:bodyPr/>
          <a:lstStyle/>
          <a:p>
            <a:pPr eaLnBrk="1" hangingPunct="1"/>
            <a:r>
              <a:rPr lang="en-US" altLang="ar-SA" sz="3200" dirty="0" smtClean="0">
                <a:latin typeface="Times New Roman" pitchFamily="18" charset="0"/>
              </a:rPr>
              <a:t>Extensions of the Multiple Regression Model</a:t>
            </a:r>
          </a:p>
        </p:txBody>
      </p:sp>
      <p:sp>
        <p:nvSpPr>
          <p:cNvPr id="94211" name="Rectangle 3"/>
          <p:cNvSpPr>
            <a:spLocks noGrp="1" noChangeArrowheads="1"/>
          </p:cNvSpPr>
          <p:nvPr>
            <p:ph idx="1"/>
          </p:nvPr>
        </p:nvSpPr>
        <p:spPr/>
        <p:txBody>
          <a:bodyPr/>
          <a:lstStyle/>
          <a:p>
            <a:pPr eaLnBrk="1" hangingPunct="1"/>
            <a:r>
              <a:rPr lang="en-US" altLang="ar-SA" dirty="0" smtClean="0">
                <a:latin typeface="Times New Roman" pitchFamily="18" charset="0"/>
              </a:rPr>
              <a:t>Some common forms of nonlinear functions are :</a:t>
            </a:r>
          </a:p>
          <a:p>
            <a:pPr lvl="1" eaLnBrk="1" hangingPunct="1"/>
            <a:endParaRPr lang="en-US" altLang="ar-SA" dirty="0" smtClean="0">
              <a:latin typeface="Times New Roman" pitchFamily="18" charset="0"/>
            </a:endParaRPr>
          </a:p>
          <a:p>
            <a:pPr lvl="1" eaLnBrk="1" hangingPunct="1">
              <a:buFont typeface="Wingdings" pitchFamily="2" charset="2"/>
              <a:buNone/>
            </a:pPr>
            <a:endParaRPr lang="en-US" altLang="ar-SA" dirty="0" smtClean="0">
              <a:latin typeface="Times New Roman" pitchFamily="18" charset="0"/>
            </a:endParaRPr>
          </a:p>
          <a:p>
            <a:pPr lvl="1" eaLnBrk="1" hangingPunct="1"/>
            <a:endParaRPr lang="en-US" altLang="ar-SA" dirty="0" smtClean="0">
              <a:latin typeface="Times New Roman" pitchFamily="18" charset="0"/>
            </a:endParaRPr>
          </a:p>
        </p:txBody>
      </p:sp>
      <p:graphicFrame>
        <p:nvGraphicFramePr>
          <p:cNvPr id="94212" name="Object 4"/>
          <p:cNvGraphicFramePr>
            <a:graphicFrameLocks noChangeAspect="1"/>
          </p:cNvGraphicFramePr>
          <p:nvPr>
            <p:extLst>
              <p:ext uri="{D42A27DB-BD31-4B8C-83A1-F6EECF244321}">
                <p14:modId xmlns:p14="http://schemas.microsoft.com/office/powerpoint/2010/main" val="3158997987"/>
              </p:ext>
            </p:extLst>
          </p:nvPr>
        </p:nvGraphicFramePr>
        <p:xfrm>
          <a:off x="1828800" y="2362200"/>
          <a:ext cx="3352800" cy="517268"/>
        </p:xfrm>
        <a:graphic>
          <a:graphicData uri="http://schemas.openxmlformats.org/presentationml/2006/ole">
            <mc:AlternateContent xmlns:mc="http://schemas.openxmlformats.org/markup-compatibility/2006">
              <mc:Choice xmlns:v="urn:schemas-microsoft-com:vml" Requires="v">
                <p:oleObj spid="_x0000_s94272" name="Equation" r:id="rId3" imgW="1562100" imgH="241300" progId="Equation.3">
                  <p:embed/>
                </p:oleObj>
              </mc:Choice>
              <mc:Fallback>
                <p:oleObj name="Equation" r:id="rId3" imgW="1562100" imgH="241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362200"/>
                        <a:ext cx="3352800" cy="517268"/>
                      </a:xfrm>
                      <a:prstGeom prst="rect">
                        <a:avLst/>
                      </a:prstGeom>
                      <a:noFill/>
                      <a:ln>
                        <a:noFill/>
                      </a:ln>
                      <a:effectLst/>
                      <a:extLst/>
                    </p:spPr>
                  </p:pic>
                </p:oleObj>
              </mc:Fallback>
            </mc:AlternateContent>
          </a:graphicData>
        </a:graphic>
      </p:graphicFrame>
      <p:graphicFrame>
        <p:nvGraphicFramePr>
          <p:cNvPr id="94213" name="Object 5"/>
          <p:cNvGraphicFramePr>
            <a:graphicFrameLocks noChangeAspect="1"/>
          </p:cNvGraphicFramePr>
          <p:nvPr>
            <p:extLst>
              <p:ext uri="{D42A27DB-BD31-4B8C-83A1-F6EECF244321}">
                <p14:modId xmlns:p14="http://schemas.microsoft.com/office/powerpoint/2010/main" val="3141883117"/>
              </p:ext>
            </p:extLst>
          </p:nvPr>
        </p:nvGraphicFramePr>
        <p:xfrm>
          <a:off x="1828800" y="3048000"/>
          <a:ext cx="4763386" cy="533400"/>
        </p:xfrm>
        <a:graphic>
          <a:graphicData uri="http://schemas.openxmlformats.org/presentationml/2006/ole">
            <mc:AlternateContent xmlns:mc="http://schemas.openxmlformats.org/markup-compatibility/2006">
              <mc:Choice xmlns:v="urn:schemas-microsoft-com:vml" Requires="v">
                <p:oleObj spid="_x0000_s94273" name="Equation" r:id="rId5" imgW="2146300" imgH="241300" progId="Equation.3">
                  <p:embed/>
                </p:oleObj>
              </mc:Choice>
              <mc:Fallback>
                <p:oleObj name="Equation" r:id="rId5" imgW="2146300" imgH="2413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048000"/>
                        <a:ext cx="4763386" cy="533400"/>
                      </a:xfrm>
                      <a:prstGeom prst="rect">
                        <a:avLst/>
                      </a:prstGeom>
                      <a:noFill/>
                      <a:ln>
                        <a:noFill/>
                      </a:ln>
                      <a:effectLst/>
                      <a:extLst/>
                    </p:spPr>
                  </p:pic>
                </p:oleObj>
              </mc:Fallback>
            </mc:AlternateContent>
          </a:graphicData>
        </a:graphic>
      </p:graphicFrame>
      <p:graphicFrame>
        <p:nvGraphicFramePr>
          <p:cNvPr id="94214" name="Object 6"/>
          <p:cNvGraphicFramePr>
            <a:graphicFrameLocks noChangeAspect="1"/>
          </p:cNvGraphicFramePr>
          <p:nvPr>
            <p:extLst>
              <p:ext uri="{D42A27DB-BD31-4B8C-83A1-F6EECF244321}">
                <p14:modId xmlns:p14="http://schemas.microsoft.com/office/powerpoint/2010/main" val="3207896404"/>
              </p:ext>
            </p:extLst>
          </p:nvPr>
        </p:nvGraphicFramePr>
        <p:xfrm>
          <a:off x="1905000" y="3810000"/>
          <a:ext cx="2286000" cy="488924"/>
        </p:xfrm>
        <a:graphic>
          <a:graphicData uri="http://schemas.openxmlformats.org/presentationml/2006/ole">
            <mc:AlternateContent xmlns:mc="http://schemas.openxmlformats.org/markup-compatibility/2006">
              <mc:Choice xmlns:v="urn:schemas-microsoft-com:vml" Requires="v">
                <p:oleObj spid="_x0000_s94274" name="Equation" r:id="rId7" imgW="1066800" imgH="228600" progId="Equation.3">
                  <p:embed/>
                </p:oleObj>
              </mc:Choice>
              <mc:Fallback>
                <p:oleObj name="Equation" r:id="rId7" imgW="1066800" imgH="2286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3810000"/>
                        <a:ext cx="2286000" cy="488924"/>
                      </a:xfrm>
                      <a:prstGeom prst="rect">
                        <a:avLst/>
                      </a:prstGeom>
                      <a:noFill/>
                      <a:ln>
                        <a:noFill/>
                      </a:ln>
                      <a:effectLst/>
                      <a:extLst/>
                    </p:spPr>
                  </p:pic>
                </p:oleObj>
              </mc:Fallback>
            </mc:AlternateContent>
          </a:graphicData>
        </a:graphic>
      </p:graphicFrame>
      <p:graphicFrame>
        <p:nvGraphicFramePr>
          <p:cNvPr id="94215" name="Object 7"/>
          <p:cNvGraphicFramePr>
            <a:graphicFrameLocks noChangeAspect="1"/>
          </p:cNvGraphicFramePr>
          <p:nvPr>
            <p:extLst>
              <p:ext uri="{D42A27DB-BD31-4B8C-83A1-F6EECF244321}">
                <p14:modId xmlns:p14="http://schemas.microsoft.com/office/powerpoint/2010/main" val="3193262378"/>
              </p:ext>
            </p:extLst>
          </p:nvPr>
        </p:nvGraphicFramePr>
        <p:xfrm>
          <a:off x="1905000" y="4495800"/>
          <a:ext cx="1981200" cy="573505"/>
        </p:xfrm>
        <a:graphic>
          <a:graphicData uri="http://schemas.openxmlformats.org/presentationml/2006/ole">
            <mc:AlternateContent xmlns:mc="http://schemas.openxmlformats.org/markup-compatibility/2006">
              <mc:Choice xmlns:v="urn:schemas-microsoft-com:vml" Requires="v">
                <p:oleObj spid="_x0000_s94275" name="Equation" r:id="rId9" imgW="698197" imgH="203112" progId="Equation.3">
                  <p:embed/>
                </p:oleObj>
              </mc:Choice>
              <mc:Fallback>
                <p:oleObj name="Equation" r:id="rId9" imgW="698197" imgH="203112"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05000" y="4495800"/>
                        <a:ext cx="1981200" cy="573505"/>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90</a:t>
            </a:fld>
            <a:endParaRPr lang="en-US"/>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altLang="ar-SA" sz="3200" dirty="0" smtClean="0">
                <a:latin typeface="Times New Roman" pitchFamily="18" charset="0"/>
              </a:rPr>
              <a:t>Extensions of the Multiple Regression Model</a:t>
            </a:r>
          </a:p>
        </p:txBody>
      </p:sp>
      <p:sp>
        <p:nvSpPr>
          <p:cNvPr id="95235" name="Rectangle 3"/>
          <p:cNvSpPr>
            <a:spLocks noGrp="1" noChangeArrowheads="1"/>
          </p:cNvSpPr>
          <p:nvPr>
            <p:ph idx="1"/>
          </p:nvPr>
        </p:nvSpPr>
        <p:spPr/>
        <p:txBody>
          <a:bodyPr/>
          <a:lstStyle/>
          <a:p>
            <a:pPr eaLnBrk="1" hangingPunct="1">
              <a:lnSpc>
                <a:spcPct val="90000"/>
              </a:lnSpc>
            </a:pPr>
            <a:r>
              <a:rPr lang="en-US" altLang="ar-SA" dirty="0" smtClean="0">
                <a:latin typeface="Times New Roman" pitchFamily="18" charset="0"/>
              </a:rPr>
              <a:t>To illustrate the use and interpretation of a non-linear term, we return to the problem of developing a forecasting model for private housing starts (PHS).</a:t>
            </a:r>
          </a:p>
          <a:p>
            <a:pPr eaLnBrk="1" hangingPunct="1">
              <a:lnSpc>
                <a:spcPct val="90000"/>
              </a:lnSpc>
            </a:pPr>
            <a:r>
              <a:rPr lang="en-US" altLang="ar-SA" dirty="0" smtClean="0">
                <a:latin typeface="Times New Roman" pitchFamily="18" charset="0"/>
              </a:rPr>
              <a:t>So far we have looked at the following model</a:t>
            </a:r>
          </a:p>
          <a:p>
            <a:pPr lvl="3" eaLnBrk="1" hangingPunct="1">
              <a:lnSpc>
                <a:spcPct val="90000"/>
              </a:lnSpc>
            </a:pPr>
            <a:endParaRPr lang="en-US" altLang="ar-SA" dirty="0" smtClean="0">
              <a:latin typeface="Times New Roman" pitchFamily="18" charset="0"/>
            </a:endParaRPr>
          </a:p>
          <a:p>
            <a:pPr lvl="3" eaLnBrk="1" hangingPunct="1">
              <a:lnSpc>
                <a:spcPct val="90000"/>
              </a:lnSpc>
            </a:pPr>
            <a:endParaRPr lang="en-US" altLang="ar-SA" dirty="0" smtClean="0">
              <a:latin typeface="Times New Roman" pitchFamily="18" charset="0"/>
            </a:endParaRPr>
          </a:p>
          <a:p>
            <a:pPr lvl="3" eaLnBrk="1" hangingPunct="1">
              <a:lnSpc>
                <a:spcPct val="90000"/>
              </a:lnSpc>
            </a:pPr>
            <a:endParaRPr lang="en-US" altLang="ar-SA" dirty="0">
              <a:latin typeface="Times New Roman" pitchFamily="18" charset="0"/>
            </a:endParaRPr>
          </a:p>
          <a:p>
            <a:pPr lvl="3" eaLnBrk="1" hangingPunct="1">
              <a:lnSpc>
                <a:spcPct val="90000"/>
              </a:lnSpc>
            </a:pPr>
            <a:endParaRPr lang="en-US" altLang="ar-SA" dirty="0" smtClean="0">
              <a:latin typeface="Times New Roman" pitchFamily="18" charset="0"/>
            </a:endParaRPr>
          </a:p>
          <a:p>
            <a:pPr lvl="3" eaLnBrk="1" hangingPunct="1">
              <a:lnSpc>
                <a:spcPct val="90000"/>
              </a:lnSpc>
            </a:pPr>
            <a:endParaRPr lang="en-US" altLang="ar-SA" dirty="0" smtClean="0">
              <a:latin typeface="Times New Roman" pitchFamily="18" charset="0"/>
            </a:endParaRPr>
          </a:p>
          <a:p>
            <a:pPr lvl="3" eaLnBrk="1" hangingPunct="1">
              <a:lnSpc>
                <a:spcPct val="90000"/>
              </a:lnSpc>
            </a:pPr>
            <a:r>
              <a:rPr lang="en-US" altLang="ar-SA" dirty="0" smtClean="0">
                <a:latin typeface="Times New Roman" pitchFamily="18" charset="0"/>
              </a:rPr>
              <a:t>Where MR is the mortgage rate and Q2, Q3, and Q4 are indicators variables for quarters 2, 3, and 4.</a:t>
            </a:r>
          </a:p>
          <a:p>
            <a:pPr lvl="1" eaLnBrk="1" hangingPunct="1">
              <a:lnSpc>
                <a:spcPct val="90000"/>
              </a:lnSpc>
              <a:buFont typeface="Wingdings" pitchFamily="2" charset="2"/>
              <a:buNone/>
            </a:pPr>
            <a:endParaRPr lang="en-US" altLang="ar-SA" dirty="0" smtClean="0">
              <a:latin typeface="Times New Roman" pitchFamily="18" charset="0"/>
            </a:endParaRPr>
          </a:p>
        </p:txBody>
      </p:sp>
      <p:graphicFrame>
        <p:nvGraphicFramePr>
          <p:cNvPr id="95236" name="Object 4"/>
          <p:cNvGraphicFramePr>
            <a:graphicFrameLocks noChangeAspect="1"/>
          </p:cNvGraphicFramePr>
          <p:nvPr>
            <p:extLst>
              <p:ext uri="{D42A27DB-BD31-4B8C-83A1-F6EECF244321}">
                <p14:modId xmlns:p14="http://schemas.microsoft.com/office/powerpoint/2010/main" val="465308908"/>
              </p:ext>
            </p:extLst>
          </p:nvPr>
        </p:nvGraphicFramePr>
        <p:xfrm>
          <a:off x="1143000" y="3276600"/>
          <a:ext cx="6030852" cy="457200"/>
        </p:xfrm>
        <a:graphic>
          <a:graphicData uri="http://schemas.openxmlformats.org/presentationml/2006/ole">
            <mc:AlternateContent xmlns:mc="http://schemas.openxmlformats.org/markup-compatibility/2006">
              <mc:Choice xmlns:v="urn:schemas-microsoft-com:vml" Requires="v">
                <p:oleObj spid="_x0000_s95251" name="Equation" r:id="rId3" imgW="3009900" imgH="228600" progId="Equation.3">
                  <p:embed/>
                </p:oleObj>
              </mc:Choice>
              <mc:Fallback>
                <p:oleObj name="Equation" r:id="rId3" imgW="30099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276600"/>
                        <a:ext cx="6030852" cy="457200"/>
                      </a:xfrm>
                      <a:prstGeom prst="rect">
                        <a:avLst/>
                      </a:prstGeom>
                      <a:no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91</a:t>
            </a:fld>
            <a:endParaRPr lang="en-US"/>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sp>
        <p:nvSpPr>
          <p:cNvPr id="96259" name="Rectangle 3"/>
          <p:cNvSpPr>
            <a:spLocks noGrp="1" noChangeArrowheads="1"/>
          </p:cNvSpPr>
          <p:nvPr>
            <p:ph idx="1"/>
          </p:nvPr>
        </p:nvSpPr>
        <p:spPr/>
        <p:txBody>
          <a:bodyPr/>
          <a:lstStyle/>
          <a:p>
            <a:pPr eaLnBrk="1" hangingPunct="1"/>
            <a:r>
              <a:rPr lang="en-US" altLang="ar-SA" dirty="0" smtClean="0">
                <a:latin typeface="Times New Roman" pitchFamily="18" charset="0"/>
              </a:rPr>
              <a:t>First we add real disposable personal income per capita (DPI) as an independent variable. </a:t>
            </a:r>
            <a:endParaRPr lang="en-US" altLang="ar-SA" dirty="0" smtClean="0">
              <a:latin typeface="Times New Roman" pitchFamily="18" charset="0"/>
            </a:endParaRPr>
          </a:p>
          <a:p>
            <a:pPr eaLnBrk="1" hangingPunct="1"/>
            <a:r>
              <a:rPr lang="en-US" altLang="ar-SA" dirty="0" smtClean="0">
                <a:latin typeface="Times New Roman" pitchFamily="18" charset="0"/>
              </a:rPr>
              <a:t>Our </a:t>
            </a:r>
            <a:r>
              <a:rPr lang="en-US" altLang="ar-SA" dirty="0" smtClean="0">
                <a:latin typeface="Times New Roman" pitchFamily="18" charset="0"/>
              </a:rPr>
              <a:t>new model for this data set is:</a:t>
            </a:r>
          </a:p>
          <a:p>
            <a:pPr eaLnBrk="1" hangingPunct="1"/>
            <a:endParaRPr lang="en-US" altLang="ar-SA" dirty="0" smtClean="0">
              <a:latin typeface="Times New Roman" pitchFamily="18" charset="0"/>
            </a:endParaRPr>
          </a:p>
          <a:p>
            <a:pPr eaLnBrk="1" hangingPunct="1"/>
            <a:endParaRPr lang="en-US" altLang="ar-SA" dirty="0">
              <a:latin typeface="Times New Roman" pitchFamily="18" charset="0"/>
            </a:endParaRPr>
          </a:p>
          <a:p>
            <a:pPr eaLnBrk="1" hangingPunct="1"/>
            <a:endParaRPr lang="en-US" altLang="ar-SA" dirty="0" smtClean="0">
              <a:latin typeface="Times New Roman" pitchFamily="18" charset="0"/>
            </a:endParaRPr>
          </a:p>
          <a:p>
            <a:pPr eaLnBrk="1" hangingPunct="1"/>
            <a:r>
              <a:rPr lang="en-US" altLang="ar-SA" dirty="0" smtClean="0">
                <a:latin typeface="Times New Roman" pitchFamily="18" charset="0"/>
              </a:rPr>
              <a:t>Regression results for this model are shown in the next slide.</a:t>
            </a:r>
          </a:p>
          <a:p>
            <a:pPr eaLnBrk="1" hangingPunct="1">
              <a:buFont typeface="Wingdings" pitchFamily="2" charset="2"/>
              <a:buNone/>
            </a:pPr>
            <a:endParaRPr lang="en-US" altLang="ar-SA" dirty="0" smtClean="0">
              <a:latin typeface="Times New Roman" pitchFamily="18" charset="0"/>
            </a:endParaRPr>
          </a:p>
          <a:p>
            <a:pPr lvl="1" eaLnBrk="1" hangingPunct="1"/>
            <a:endParaRPr lang="en-US" altLang="ar-SA" dirty="0" smtClean="0">
              <a:latin typeface="Times New Roman" pitchFamily="18" charset="0"/>
            </a:endParaRPr>
          </a:p>
        </p:txBody>
      </p:sp>
      <p:graphicFrame>
        <p:nvGraphicFramePr>
          <p:cNvPr id="96260" name="Object 4"/>
          <p:cNvGraphicFramePr>
            <a:graphicFrameLocks noChangeAspect="1"/>
          </p:cNvGraphicFramePr>
          <p:nvPr>
            <p:extLst>
              <p:ext uri="{D42A27DB-BD31-4B8C-83A1-F6EECF244321}">
                <p14:modId xmlns:p14="http://schemas.microsoft.com/office/powerpoint/2010/main" val="4274591782"/>
              </p:ext>
            </p:extLst>
          </p:nvPr>
        </p:nvGraphicFramePr>
        <p:xfrm>
          <a:off x="762000" y="3048000"/>
          <a:ext cx="7378908" cy="457200"/>
        </p:xfrm>
        <a:graphic>
          <a:graphicData uri="http://schemas.openxmlformats.org/presentationml/2006/ole">
            <mc:AlternateContent xmlns:mc="http://schemas.openxmlformats.org/markup-compatibility/2006">
              <mc:Choice xmlns:v="urn:schemas-microsoft-com:vml" Requires="v">
                <p:oleObj spid="_x0000_s96275" name="Equation" r:id="rId3" imgW="3683000" imgH="228600" progId="Equation.3">
                  <p:embed/>
                </p:oleObj>
              </mc:Choice>
              <mc:Fallback>
                <p:oleObj name="Equation" r:id="rId3" imgW="36830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048000"/>
                        <a:ext cx="7378908" cy="457200"/>
                      </a:xfrm>
                      <a:prstGeom prst="rect">
                        <a:avLst/>
                      </a:prstGeom>
                      <a:solidFill>
                        <a:schemeClr val="accent1">
                          <a:lumMod val="20000"/>
                          <a:lumOff val="80000"/>
                        </a:schemeClr>
                      </a:solid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92</a:t>
            </a:fld>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graphicFrame>
        <p:nvGraphicFramePr>
          <p:cNvPr id="97283" name="Object 3"/>
          <p:cNvGraphicFramePr>
            <a:graphicFrameLocks noGrp="1" noChangeAspect="1"/>
          </p:cNvGraphicFramePr>
          <p:nvPr>
            <p:ph idx="1"/>
            <p:extLst>
              <p:ext uri="{D42A27DB-BD31-4B8C-83A1-F6EECF244321}">
                <p14:modId xmlns:p14="http://schemas.microsoft.com/office/powerpoint/2010/main" val="1888733246"/>
              </p:ext>
            </p:extLst>
          </p:nvPr>
        </p:nvGraphicFramePr>
        <p:xfrm>
          <a:off x="609600" y="1447800"/>
          <a:ext cx="7524750" cy="4572000"/>
        </p:xfrm>
        <a:graphic>
          <a:graphicData uri="http://schemas.openxmlformats.org/presentationml/2006/ole">
            <mc:AlternateContent xmlns:mc="http://schemas.openxmlformats.org/markup-compatibility/2006">
              <mc:Choice xmlns:v="urn:schemas-microsoft-com:vml" Requires="v">
                <p:oleObj spid="_x0000_s97298" name="Worksheet" r:id="rId3" imgW="5972556" imgH="3629343" progId="Excel.Sheet.8">
                  <p:embed/>
                </p:oleObj>
              </mc:Choice>
              <mc:Fallback>
                <p:oleObj name="Worksheet" r:id="rId3" imgW="5972556" imgH="3629343"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447800"/>
                        <a:ext cx="7524750" cy="4572000"/>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93</a:t>
            </a:fld>
            <a:endParaRPr lang="en-US"/>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sp>
        <p:nvSpPr>
          <p:cNvPr id="98307" name="Rectangle 3"/>
          <p:cNvSpPr>
            <a:spLocks noGrp="1" noChangeArrowheads="1"/>
          </p:cNvSpPr>
          <p:nvPr>
            <p:ph idx="1"/>
          </p:nvPr>
        </p:nvSpPr>
        <p:spPr/>
        <p:txBody>
          <a:bodyPr/>
          <a:lstStyle/>
          <a:p>
            <a:pPr eaLnBrk="1" hangingPunct="1">
              <a:lnSpc>
                <a:spcPct val="90000"/>
              </a:lnSpc>
            </a:pPr>
            <a:r>
              <a:rPr lang="en-US" altLang="ar-SA" dirty="0" smtClean="0">
                <a:latin typeface="Times New Roman" pitchFamily="18" charset="0"/>
              </a:rPr>
              <a:t>The prediction model is</a:t>
            </a:r>
          </a:p>
          <a:p>
            <a:pPr eaLnBrk="1" hangingPunct="1">
              <a:lnSpc>
                <a:spcPct val="90000"/>
              </a:lnSpc>
            </a:pPr>
            <a:endParaRPr lang="en-US" altLang="ar-SA" dirty="0" smtClean="0">
              <a:latin typeface="Times New Roman" pitchFamily="18" charset="0"/>
            </a:endParaRPr>
          </a:p>
          <a:p>
            <a:pPr eaLnBrk="1" hangingPunct="1">
              <a:lnSpc>
                <a:spcPct val="90000"/>
              </a:lnSpc>
            </a:pPr>
            <a:endParaRPr lang="en-US" altLang="ar-SA" dirty="0" smtClean="0">
              <a:latin typeface="Times New Roman" pitchFamily="18" charset="0"/>
            </a:endParaRPr>
          </a:p>
          <a:p>
            <a:pPr eaLnBrk="1" hangingPunct="1">
              <a:lnSpc>
                <a:spcPct val="90000"/>
              </a:lnSpc>
            </a:pPr>
            <a:r>
              <a:rPr lang="en-US" altLang="ar-SA" dirty="0" smtClean="0">
                <a:latin typeface="Times New Roman" pitchFamily="18" charset="0"/>
              </a:rPr>
              <a:t>In comparison with the previous model, we see </a:t>
            </a:r>
            <a:r>
              <a:rPr lang="en-US" altLang="ar-SA" dirty="0" smtClean="0">
                <a:latin typeface="Times New Roman" pitchFamily="18" charset="0"/>
              </a:rPr>
              <a:t>that</a:t>
            </a:r>
          </a:p>
          <a:p>
            <a:pPr>
              <a:lnSpc>
                <a:spcPct val="90000"/>
              </a:lnSpc>
            </a:pPr>
            <a:r>
              <a:rPr lang="en-US" altLang="ar-SA" dirty="0">
                <a:latin typeface="Times New Roman" pitchFamily="18" charset="0"/>
              </a:rPr>
              <a:t>R-squared has </a:t>
            </a:r>
            <a:r>
              <a:rPr lang="en-US" altLang="ar-SA" dirty="0" smtClean="0">
                <a:latin typeface="Times New Roman" pitchFamily="18" charset="0"/>
              </a:rPr>
              <a:t>improved</a:t>
            </a:r>
            <a:r>
              <a:rPr lang="en-US" altLang="ar-SA" dirty="0">
                <a:latin typeface="Times New Roman" pitchFamily="18" charset="0"/>
              </a:rPr>
              <a:t>,</a:t>
            </a:r>
            <a:r>
              <a:rPr lang="en-US" altLang="ar-SA" dirty="0" smtClean="0">
                <a:latin typeface="Times New Roman" pitchFamily="18" charset="0"/>
              </a:rPr>
              <a:t> </a:t>
            </a:r>
            <a:r>
              <a:rPr lang="en-US" altLang="ar-SA" dirty="0" smtClean="0">
                <a:latin typeface="Times New Roman" pitchFamily="18" charset="0"/>
              </a:rPr>
              <a:t>increased from </a:t>
            </a:r>
            <a:r>
              <a:rPr lang="en-US" altLang="ar-SA" dirty="0" smtClean="0">
                <a:latin typeface="Times New Roman" pitchFamily="18" charset="0"/>
              </a:rPr>
              <a:t>78% to 89%.</a:t>
            </a:r>
          </a:p>
          <a:p>
            <a:pPr eaLnBrk="1" hangingPunct="1">
              <a:lnSpc>
                <a:spcPct val="90000"/>
              </a:lnSpc>
            </a:pPr>
            <a:r>
              <a:rPr lang="en-US" altLang="ar-SA" dirty="0" smtClean="0">
                <a:latin typeface="Times New Roman" pitchFamily="18" charset="0"/>
              </a:rPr>
              <a:t>The standard error of the estimate has decreased from 26.49 for the previous model to 19.05 for the new model. </a:t>
            </a:r>
          </a:p>
          <a:p>
            <a:pPr lvl="1" eaLnBrk="1" hangingPunct="1">
              <a:lnSpc>
                <a:spcPct val="90000"/>
              </a:lnSpc>
              <a:buFont typeface="Wingdings" pitchFamily="2" charset="2"/>
              <a:buNone/>
            </a:pPr>
            <a:endParaRPr lang="en-US" altLang="ar-SA" dirty="0" smtClean="0">
              <a:latin typeface="Times New Roman" pitchFamily="18" charset="0"/>
            </a:endParaRPr>
          </a:p>
        </p:txBody>
      </p:sp>
      <p:graphicFrame>
        <p:nvGraphicFramePr>
          <p:cNvPr id="98308" name="Object 4"/>
          <p:cNvGraphicFramePr>
            <a:graphicFrameLocks noChangeAspect="1"/>
          </p:cNvGraphicFramePr>
          <p:nvPr>
            <p:extLst>
              <p:ext uri="{D42A27DB-BD31-4B8C-83A1-F6EECF244321}">
                <p14:modId xmlns:p14="http://schemas.microsoft.com/office/powerpoint/2010/main" val="168642422"/>
              </p:ext>
            </p:extLst>
          </p:nvPr>
        </p:nvGraphicFramePr>
        <p:xfrm>
          <a:off x="685800" y="2057400"/>
          <a:ext cx="7239000" cy="363538"/>
        </p:xfrm>
        <a:graphic>
          <a:graphicData uri="http://schemas.openxmlformats.org/presentationml/2006/ole">
            <mc:AlternateContent xmlns:mc="http://schemas.openxmlformats.org/markup-compatibility/2006">
              <mc:Choice xmlns:v="urn:schemas-microsoft-com:vml" Requires="v">
                <p:oleObj spid="_x0000_s98323" name="Equation" r:id="rId3" imgW="4813300" imgH="241300" progId="Equation.3">
                  <p:embed/>
                </p:oleObj>
              </mc:Choice>
              <mc:Fallback>
                <p:oleObj name="Equation" r:id="rId3" imgW="4813300" imgH="241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057400"/>
                        <a:ext cx="7239000" cy="363538"/>
                      </a:xfrm>
                      <a:prstGeom prst="rect">
                        <a:avLst/>
                      </a:prstGeom>
                      <a:solidFill>
                        <a:schemeClr val="accent1">
                          <a:lumMod val="20000"/>
                          <a:lumOff val="80000"/>
                        </a:schemeClr>
                      </a:solid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94</a:t>
            </a:fld>
            <a:endParaRPr 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sp>
        <p:nvSpPr>
          <p:cNvPr id="99331" name="Rectangle 3"/>
          <p:cNvSpPr>
            <a:spLocks noGrp="1" noChangeArrowheads="1"/>
          </p:cNvSpPr>
          <p:nvPr>
            <p:ph idx="1"/>
          </p:nvPr>
        </p:nvSpPr>
        <p:spPr/>
        <p:txBody>
          <a:bodyPr>
            <a:normAutofit/>
          </a:bodyPr>
          <a:lstStyle/>
          <a:p>
            <a:pPr eaLnBrk="1" hangingPunct="1">
              <a:lnSpc>
                <a:spcPct val="90000"/>
              </a:lnSpc>
            </a:pPr>
            <a:r>
              <a:rPr lang="en-US" altLang="ar-SA" sz="2400" dirty="0" smtClean="0">
                <a:latin typeface="Times New Roman" pitchFamily="18" charset="0"/>
              </a:rPr>
              <a:t>The value of the DW test has changed from 0.88 for the previous model to 0.78 for the new model.</a:t>
            </a:r>
          </a:p>
          <a:p>
            <a:pPr eaLnBrk="1" hangingPunct="1">
              <a:lnSpc>
                <a:spcPct val="90000"/>
              </a:lnSpc>
            </a:pPr>
            <a:r>
              <a:rPr lang="en-US" altLang="ar-SA" sz="2400" dirty="0" smtClean="0">
                <a:latin typeface="Times New Roman" pitchFamily="18" charset="0"/>
              </a:rPr>
              <a:t>At 5% level the critical value for DW test, from Durbin-Watson table, for k = 5, and n = 39 is L= 1.22, and U = 1.79. </a:t>
            </a:r>
          </a:p>
          <a:p>
            <a:pPr eaLnBrk="1" hangingPunct="1">
              <a:lnSpc>
                <a:spcPct val="90000"/>
              </a:lnSpc>
            </a:pPr>
            <a:r>
              <a:rPr lang="en-US" altLang="ar-SA" sz="2400" dirty="0" smtClean="0">
                <a:latin typeface="Times New Roman" pitchFamily="18" charset="0"/>
              </a:rPr>
              <a:t>Since The value of the DW test is smaller than L=1.22, we reject the null hypothesis H</a:t>
            </a:r>
            <a:r>
              <a:rPr lang="en-US" altLang="ar-SA" sz="2400" baseline="-25000" dirty="0" smtClean="0">
                <a:latin typeface="Times New Roman" pitchFamily="18" charset="0"/>
              </a:rPr>
              <a:t>0</a:t>
            </a:r>
            <a:r>
              <a:rPr lang="en-US" altLang="ar-SA" sz="2400" dirty="0" smtClean="0">
                <a:latin typeface="Times New Roman" pitchFamily="18" charset="0"/>
              </a:rPr>
              <a:t>: </a:t>
            </a:r>
            <a:r>
              <a:rPr lang="en-US" altLang="ar-SA" sz="2400" dirty="0" smtClean="0">
                <a:latin typeface="Times New Roman" pitchFamily="18" charset="0"/>
                <a:sym typeface="Symbol" pitchFamily="18" charset="2"/>
              </a:rPr>
              <a:t> </a:t>
            </a:r>
            <a:r>
              <a:rPr lang="en-US" altLang="ar-SA" sz="2400" dirty="0" smtClean="0">
                <a:latin typeface="Times New Roman" pitchFamily="18" charset="0"/>
                <a:sym typeface="Symbol" pitchFamily="18" charset="2"/>
              </a:rPr>
              <a:t>= 0</a:t>
            </a:r>
            <a:endParaRPr lang="en-US" altLang="ar-SA" sz="2400" dirty="0" smtClean="0">
              <a:latin typeface="Times New Roman" pitchFamily="18" charset="0"/>
              <a:sym typeface="Symbol" pitchFamily="18" charset="2"/>
            </a:endParaRPr>
          </a:p>
          <a:p>
            <a:pPr eaLnBrk="1" hangingPunct="1">
              <a:lnSpc>
                <a:spcPct val="90000"/>
              </a:lnSpc>
            </a:pPr>
            <a:r>
              <a:rPr lang="en-US" altLang="ar-SA" sz="2400" dirty="0" smtClean="0">
                <a:latin typeface="Times New Roman" pitchFamily="18" charset="0"/>
              </a:rPr>
              <a:t>This </a:t>
            </a:r>
            <a:r>
              <a:rPr lang="en-US" altLang="ar-SA" sz="2400" dirty="0" smtClean="0">
                <a:latin typeface="Times New Roman" pitchFamily="18" charset="0"/>
              </a:rPr>
              <a:t>implies that there is serial correlation in both </a:t>
            </a:r>
            <a:r>
              <a:rPr lang="en-US" altLang="ar-SA" sz="2400" dirty="0" smtClean="0">
                <a:latin typeface="Times New Roman" pitchFamily="18" charset="0"/>
              </a:rPr>
              <a:t>   models</a:t>
            </a:r>
            <a:r>
              <a:rPr lang="en-US" altLang="ar-SA" sz="2400" dirty="0" smtClean="0">
                <a:latin typeface="Times New Roman" pitchFamily="18" charset="0"/>
              </a:rPr>
              <a:t>, the  assumption of the independence of the error terms is not valid.</a:t>
            </a:r>
          </a:p>
          <a:p>
            <a:pPr eaLnBrk="1" hangingPunct="1">
              <a:lnSpc>
                <a:spcPct val="90000"/>
              </a:lnSpc>
              <a:buFont typeface="Wingdings" pitchFamily="2" charset="2"/>
              <a:buNone/>
            </a:pPr>
            <a:endParaRPr lang="en-US" altLang="ar-SA" sz="2400" dirty="0" smtClean="0"/>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95</a:t>
            </a:fld>
            <a:endParaRPr lang="en-US"/>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09600" y="304800"/>
            <a:ext cx="7793037" cy="1143000"/>
          </a:xfrm>
        </p:spPr>
        <p:txBody>
          <a:bodyPr/>
          <a:lstStyle/>
          <a:p>
            <a:pPr eaLnBrk="1" hangingPunct="1"/>
            <a:r>
              <a:rPr lang="en-US" altLang="ar-SA" sz="3600" dirty="0" smtClean="0">
                <a:latin typeface="Times New Roman" pitchFamily="18" charset="0"/>
              </a:rPr>
              <a:t>Example: Private Housing Start</a:t>
            </a:r>
          </a:p>
        </p:txBody>
      </p:sp>
      <p:sp>
        <p:nvSpPr>
          <p:cNvPr id="100355" name="Rectangle 3"/>
          <p:cNvSpPr>
            <a:spLocks noGrp="1" noChangeArrowheads="1"/>
          </p:cNvSpPr>
          <p:nvPr>
            <p:ph type="body" sz="half" idx="1"/>
          </p:nvPr>
        </p:nvSpPr>
        <p:spPr>
          <a:xfrm>
            <a:off x="685800" y="1524000"/>
            <a:ext cx="7391400" cy="533400"/>
          </a:xfrm>
        </p:spPr>
        <p:txBody>
          <a:bodyPr>
            <a:normAutofit/>
          </a:bodyPr>
          <a:lstStyle/>
          <a:p>
            <a:pPr eaLnBrk="1" hangingPunct="1"/>
            <a:r>
              <a:rPr lang="en-US" altLang="ar-SA" sz="2000" dirty="0" smtClean="0">
                <a:latin typeface="Times New Roman" pitchFamily="18" charset="0"/>
              </a:rPr>
              <a:t>The Plot of PHS against DPI shows a curve linear relation.  </a:t>
            </a:r>
          </a:p>
          <a:p>
            <a:pPr marL="114300" indent="0" eaLnBrk="1" hangingPunct="1">
              <a:buNone/>
            </a:pPr>
            <a:endParaRPr lang="en-US" altLang="ar-SA" sz="2000" dirty="0" smtClean="0">
              <a:latin typeface="Times New Roman" pitchFamily="18" charset="0"/>
            </a:endParaRPr>
          </a:p>
          <a:p>
            <a:pPr eaLnBrk="1" hangingPunct="1">
              <a:buFont typeface="Wingdings" pitchFamily="2" charset="2"/>
              <a:buNone/>
            </a:pPr>
            <a:endParaRPr lang="en-US" altLang="ar-SA" sz="2000" dirty="0" smtClean="0"/>
          </a:p>
        </p:txBody>
      </p:sp>
      <p:graphicFrame>
        <p:nvGraphicFramePr>
          <p:cNvPr id="100356" name="Object 4"/>
          <p:cNvGraphicFramePr>
            <a:graphicFrameLocks noGrp="1" noChangeAspect="1"/>
          </p:cNvGraphicFramePr>
          <p:nvPr>
            <p:ph type="chart" sz="half" idx="2"/>
            <p:extLst>
              <p:ext uri="{D42A27DB-BD31-4B8C-83A1-F6EECF244321}">
                <p14:modId xmlns:p14="http://schemas.microsoft.com/office/powerpoint/2010/main" val="986113982"/>
              </p:ext>
            </p:extLst>
          </p:nvPr>
        </p:nvGraphicFramePr>
        <p:xfrm>
          <a:off x="1066800" y="2073275"/>
          <a:ext cx="6705600" cy="2636838"/>
        </p:xfrm>
        <a:graphic>
          <a:graphicData uri="http://schemas.openxmlformats.org/presentationml/2006/ole">
            <mc:AlternateContent xmlns:mc="http://schemas.openxmlformats.org/markup-compatibility/2006">
              <mc:Choice xmlns:v="urn:schemas-microsoft-com:vml" Requires="v">
                <p:oleObj spid="_x0000_s100370" name="Chart" r:id="rId3" imgW="11458575" imgH="4505277" progId="Excel.Chart.8">
                  <p:embed/>
                </p:oleObj>
              </mc:Choice>
              <mc:Fallback>
                <p:oleObj name="Chart" r:id="rId3" imgW="11458575" imgH="4505277" progId="Excel.Chart.8">
                  <p:embed/>
                  <p:pic>
                    <p:nvPicPr>
                      <p:cNvPr id="0" name="Object 4"/>
                      <p:cNvPicPr>
                        <a:picLocks noChangeAspect="1" noChangeArrowheads="1"/>
                      </p:cNvPicPr>
                      <p:nvPr/>
                    </p:nvPicPr>
                    <p:blipFill>
                      <a:blip r:embed="rId4"/>
                      <a:srcRect/>
                      <a:stretch>
                        <a:fillRect/>
                      </a:stretch>
                    </p:blipFill>
                    <p:spPr bwMode="auto">
                      <a:xfrm>
                        <a:off x="1066800" y="2073275"/>
                        <a:ext cx="6705600" cy="2636838"/>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dirty="0" smtClean="0"/>
              <a:t>Dr. </a:t>
            </a:r>
            <a:r>
              <a:rPr lang="en-US" dirty="0" err="1" smtClean="0"/>
              <a:t>mohammed</a:t>
            </a:r>
            <a:r>
              <a:rPr lang="en-US" dirty="0" smtClean="0"/>
              <a:t> Alahmed</a:t>
            </a:r>
            <a:endParaRPr lang="en-US" dirty="0"/>
          </a:p>
        </p:txBody>
      </p:sp>
      <p:sp>
        <p:nvSpPr>
          <p:cNvPr id="3" name="Slide Number Placeholder 2"/>
          <p:cNvSpPr>
            <a:spLocks noGrp="1"/>
          </p:cNvSpPr>
          <p:nvPr>
            <p:ph type="sldNum" sz="quarter" idx="12"/>
          </p:nvPr>
        </p:nvSpPr>
        <p:spPr/>
        <p:txBody>
          <a:bodyPr/>
          <a:lstStyle/>
          <a:p>
            <a:pPr>
              <a:defRPr/>
            </a:pPr>
            <a:fld id="{164E002F-6FE9-416F-B008-65B9C58F1044}" type="slidenum">
              <a:rPr lang="en-US" smtClean="0"/>
              <a:pPr>
                <a:defRPr/>
              </a:pPr>
              <a:t>96</a:t>
            </a:fld>
            <a:endParaRPr lang="en-US"/>
          </a:p>
        </p:txBody>
      </p:sp>
      <p:sp>
        <p:nvSpPr>
          <p:cNvPr id="4" name="Rectangle 3"/>
          <p:cNvSpPr/>
          <p:nvPr/>
        </p:nvSpPr>
        <p:spPr>
          <a:xfrm>
            <a:off x="1125647" y="4953000"/>
            <a:ext cx="6973432" cy="1015663"/>
          </a:xfrm>
          <a:prstGeom prst="rect">
            <a:avLst/>
          </a:prstGeom>
        </p:spPr>
        <p:txBody>
          <a:bodyPr wrap="square">
            <a:spAutoFit/>
          </a:bodyPr>
          <a:lstStyle/>
          <a:p>
            <a:pPr marL="342900" indent="-342900" eaLnBrk="1" hangingPunct="1">
              <a:buFont typeface="Arial" panose="020B0604020202020204" pitchFamily="34" charset="0"/>
              <a:buChar char="•"/>
            </a:pPr>
            <a:r>
              <a:rPr lang="en-US" altLang="ar-SA" sz="2000" dirty="0">
                <a:latin typeface="Times New Roman" pitchFamily="18" charset="0"/>
              </a:rPr>
              <a:t>Next we introduce a </a:t>
            </a:r>
            <a:r>
              <a:rPr lang="en-US" altLang="ar-SA" sz="2000" b="1" dirty="0">
                <a:solidFill>
                  <a:schemeClr val="bg2">
                    <a:lumMod val="50000"/>
                  </a:schemeClr>
                </a:solidFill>
                <a:latin typeface="Times New Roman" pitchFamily="18" charset="0"/>
              </a:rPr>
              <a:t>nonlinear</a:t>
            </a:r>
            <a:r>
              <a:rPr lang="en-US" altLang="ar-SA" sz="2000" dirty="0">
                <a:latin typeface="Times New Roman" pitchFamily="18" charset="0"/>
              </a:rPr>
              <a:t> term into the regression.</a:t>
            </a:r>
          </a:p>
          <a:p>
            <a:pPr marL="342900" indent="-342900" eaLnBrk="1" hangingPunct="1">
              <a:buFont typeface="Arial" panose="020B0604020202020204" pitchFamily="34" charset="0"/>
              <a:buChar char="•"/>
            </a:pPr>
            <a:r>
              <a:rPr lang="en-US" altLang="ar-SA" sz="2000" dirty="0">
                <a:latin typeface="Times New Roman" pitchFamily="18" charset="0"/>
              </a:rPr>
              <a:t>The square of disposable personal income per capita (DPI2) is included in the regression </a:t>
            </a:r>
            <a:r>
              <a:rPr lang="en-US" altLang="ar-SA" sz="2000" dirty="0" smtClean="0">
                <a:latin typeface="Times New Roman" pitchFamily="18" charset="0"/>
              </a:rPr>
              <a:t>model.</a:t>
            </a:r>
            <a:endParaRPr lang="en-US" sz="2000" dirty="0">
              <a:latin typeface="Times New Roman"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sp>
        <p:nvSpPr>
          <p:cNvPr id="101379" name="Rectangle 3"/>
          <p:cNvSpPr>
            <a:spLocks noGrp="1" noChangeArrowheads="1"/>
          </p:cNvSpPr>
          <p:nvPr>
            <p:ph idx="1"/>
          </p:nvPr>
        </p:nvSpPr>
        <p:spPr/>
        <p:txBody>
          <a:bodyPr/>
          <a:lstStyle/>
          <a:p>
            <a:pPr eaLnBrk="1" hangingPunct="1">
              <a:lnSpc>
                <a:spcPct val="90000"/>
              </a:lnSpc>
            </a:pPr>
            <a:r>
              <a:rPr lang="en-US" altLang="ar-SA" dirty="0" smtClean="0">
                <a:latin typeface="Times New Roman" pitchFamily="18" charset="0"/>
              </a:rPr>
              <a:t>We also add the dependent variable, lagged one quarter, as an independent variable in order to help reduce serial correlation.</a:t>
            </a:r>
          </a:p>
          <a:p>
            <a:pPr eaLnBrk="1" hangingPunct="1">
              <a:lnSpc>
                <a:spcPct val="90000"/>
              </a:lnSpc>
            </a:pPr>
            <a:r>
              <a:rPr lang="en-US" altLang="ar-SA" dirty="0" smtClean="0">
                <a:latin typeface="Times New Roman" pitchFamily="18" charset="0"/>
              </a:rPr>
              <a:t>The third model that we fit to our data set is:</a:t>
            </a:r>
          </a:p>
          <a:p>
            <a:pPr eaLnBrk="1" hangingPunct="1">
              <a:lnSpc>
                <a:spcPct val="90000"/>
              </a:lnSpc>
            </a:pPr>
            <a:endParaRPr lang="en-US" altLang="ar-SA" dirty="0" smtClean="0">
              <a:latin typeface="Times New Roman" pitchFamily="18" charset="0"/>
            </a:endParaRPr>
          </a:p>
          <a:p>
            <a:pPr eaLnBrk="1" hangingPunct="1">
              <a:lnSpc>
                <a:spcPct val="90000"/>
              </a:lnSpc>
            </a:pPr>
            <a:endParaRPr lang="en-US" altLang="ar-SA" dirty="0" smtClean="0">
              <a:latin typeface="Times New Roman" pitchFamily="18" charset="0"/>
            </a:endParaRPr>
          </a:p>
          <a:p>
            <a:pPr eaLnBrk="1" hangingPunct="1">
              <a:lnSpc>
                <a:spcPct val="90000"/>
              </a:lnSpc>
            </a:pPr>
            <a:endParaRPr lang="en-US" altLang="ar-SA" dirty="0">
              <a:latin typeface="Times New Roman" pitchFamily="18" charset="0"/>
            </a:endParaRPr>
          </a:p>
          <a:p>
            <a:pPr eaLnBrk="1" hangingPunct="1">
              <a:lnSpc>
                <a:spcPct val="90000"/>
              </a:lnSpc>
            </a:pPr>
            <a:endParaRPr lang="en-US" altLang="ar-SA" dirty="0" smtClean="0">
              <a:latin typeface="Times New Roman" pitchFamily="18" charset="0"/>
            </a:endParaRPr>
          </a:p>
          <a:p>
            <a:pPr eaLnBrk="1" hangingPunct="1">
              <a:lnSpc>
                <a:spcPct val="90000"/>
              </a:lnSpc>
            </a:pPr>
            <a:r>
              <a:rPr lang="en-US" altLang="ar-SA" dirty="0" smtClean="0">
                <a:latin typeface="Times New Roman" pitchFamily="18" charset="0"/>
              </a:rPr>
              <a:t>Regression </a:t>
            </a:r>
            <a:r>
              <a:rPr lang="en-US" altLang="ar-SA" dirty="0" smtClean="0">
                <a:latin typeface="Times New Roman" pitchFamily="18" charset="0"/>
              </a:rPr>
              <a:t>results for this model are shown in the next slide.</a:t>
            </a:r>
          </a:p>
          <a:p>
            <a:pPr eaLnBrk="1" hangingPunct="1">
              <a:lnSpc>
                <a:spcPct val="90000"/>
              </a:lnSpc>
              <a:buFont typeface="Wingdings" pitchFamily="2" charset="2"/>
              <a:buNone/>
            </a:pPr>
            <a:endParaRPr lang="en-US" altLang="ar-SA" dirty="0" smtClean="0">
              <a:latin typeface="Times New Roman" pitchFamily="18" charset="0"/>
            </a:endParaRPr>
          </a:p>
          <a:p>
            <a:pPr lvl="1" eaLnBrk="1" hangingPunct="1">
              <a:lnSpc>
                <a:spcPct val="90000"/>
              </a:lnSpc>
            </a:pPr>
            <a:endParaRPr lang="en-US" altLang="ar-SA" dirty="0" smtClean="0">
              <a:latin typeface="Times New Roman" pitchFamily="18" charset="0"/>
            </a:endParaRPr>
          </a:p>
        </p:txBody>
      </p:sp>
      <p:graphicFrame>
        <p:nvGraphicFramePr>
          <p:cNvPr id="101380" name="Object 4"/>
          <p:cNvGraphicFramePr>
            <a:graphicFrameLocks noChangeAspect="1"/>
          </p:cNvGraphicFramePr>
          <p:nvPr>
            <p:extLst>
              <p:ext uri="{D42A27DB-BD31-4B8C-83A1-F6EECF244321}">
                <p14:modId xmlns:p14="http://schemas.microsoft.com/office/powerpoint/2010/main" val="756614217"/>
              </p:ext>
            </p:extLst>
          </p:nvPr>
        </p:nvGraphicFramePr>
        <p:xfrm>
          <a:off x="609600" y="3124200"/>
          <a:ext cx="7696200" cy="403225"/>
        </p:xfrm>
        <a:graphic>
          <a:graphicData uri="http://schemas.openxmlformats.org/presentationml/2006/ole">
            <mc:AlternateContent xmlns:mc="http://schemas.openxmlformats.org/markup-compatibility/2006">
              <mc:Choice xmlns:v="urn:schemas-microsoft-com:vml" Requires="v">
                <p:oleObj spid="_x0000_s101394" name="Equation" r:id="rId3" imgW="5207000" imgH="241300" progId="Equation.3">
                  <p:embed/>
                </p:oleObj>
              </mc:Choice>
              <mc:Fallback>
                <p:oleObj name="Equation" r:id="rId3" imgW="5207000" imgH="241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124200"/>
                        <a:ext cx="7696200" cy="403225"/>
                      </a:xfrm>
                      <a:prstGeom prst="rect">
                        <a:avLst/>
                      </a:prstGeom>
                      <a:solidFill>
                        <a:schemeClr val="accent1">
                          <a:lumMod val="20000"/>
                          <a:lumOff val="80000"/>
                        </a:schemeClr>
                      </a:solidFill>
                      <a:ln>
                        <a:noFill/>
                      </a:ln>
                      <a:effectLst/>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97</a:t>
            </a:fld>
            <a:endParaRPr lang="en-US"/>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altLang="ar-SA" sz="3600" dirty="0" smtClean="0">
                <a:latin typeface="Times New Roman" pitchFamily="18" charset="0"/>
              </a:rPr>
              <a:t>Example: Private Housing Start</a:t>
            </a:r>
          </a:p>
        </p:txBody>
      </p:sp>
      <p:graphicFrame>
        <p:nvGraphicFramePr>
          <p:cNvPr id="102403" name="Object 3"/>
          <p:cNvGraphicFramePr>
            <a:graphicFrameLocks noGrp="1" noChangeAspect="1"/>
          </p:cNvGraphicFramePr>
          <p:nvPr>
            <p:ph idx="1"/>
            <p:extLst>
              <p:ext uri="{D42A27DB-BD31-4B8C-83A1-F6EECF244321}">
                <p14:modId xmlns:p14="http://schemas.microsoft.com/office/powerpoint/2010/main" val="2489260629"/>
              </p:ext>
            </p:extLst>
          </p:nvPr>
        </p:nvGraphicFramePr>
        <p:xfrm>
          <a:off x="533400" y="1447800"/>
          <a:ext cx="7650104" cy="4876800"/>
        </p:xfrm>
        <a:graphic>
          <a:graphicData uri="http://schemas.openxmlformats.org/presentationml/2006/ole">
            <mc:AlternateContent xmlns:mc="http://schemas.openxmlformats.org/markup-compatibility/2006">
              <mc:Choice xmlns:v="urn:schemas-microsoft-com:vml" Requires="v">
                <p:oleObj spid="_x0000_s102417" name="Worksheet" r:id="rId3" imgW="6201156" imgH="3953193" progId="Excel.Sheet.8">
                  <p:embed/>
                </p:oleObj>
              </mc:Choice>
              <mc:Fallback>
                <p:oleObj name="Worksheet" r:id="rId3" imgW="6201156" imgH="3953193"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447800"/>
                        <a:ext cx="7650104" cy="4876800"/>
                      </a:xfrm>
                      <a:prstGeom prst="rect">
                        <a:avLst/>
                      </a:prstGeom>
                      <a:noFill/>
                      <a:ln>
                        <a:noFill/>
                      </a:ln>
                      <a:extLst/>
                    </p:spPr>
                  </p:pic>
                </p:oleObj>
              </mc:Fallback>
            </mc:AlternateContent>
          </a:graphicData>
        </a:graphic>
      </p:graphicFrame>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98</a:t>
            </a:fld>
            <a:endParaRPr lang="en-US"/>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altLang="ar-SA" sz="3600" smtClean="0">
                <a:latin typeface="Times New Roman" pitchFamily="18" charset="0"/>
              </a:rPr>
              <a:t>Example: Private Housing Start</a:t>
            </a:r>
          </a:p>
        </p:txBody>
      </p:sp>
      <p:sp>
        <p:nvSpPr>
          <p:cNvPr id="103427" name="Rectangle 3"/>
          <p:cNvSpPr>
            <a:spLocks noGrp="1" noChangeArrowheads="1"/>
          </p:cNvSpPr>
          <p:nvPr>
            <p:ph idx="1"/>
          </p:nvPr>
        </p:nvSpPr>
        <p:spPr>
          <a:xfrm>
            <a:off x="457200" y="1600200"/>
            <a:ext cx="7620000" cy="3657600"/>
          </a:xfrm>
        </p:spPr>
        <p:txBody>
          <a:bodyPr>
            <a:normAutofit/>
          </a:bodyPr>
          <a:lstStyle/>
          <a:p>
            <a:pPr eaLnBrk="1" hangingPunct="1">
              <a:lnSpc>
                <a:spcPct val="90000"/>
              </a:lnSpc>
            </a:pPr>
            <a:r>
              <a:rPr lang="en-US" altLang="ar-SA" sz="2400" dirty="0" smtClean="0">
                <a:latin typeface="Times New Roman" pitchFamily="18" charset="0"/>
              </a:rPr>
              <a:t>The inclusion of DPI</a:t>
            </a:r>
            <a:r>
              <a:rPr lang="en-US" altLang="ar-SA" sz="2400" baseline="30000" dirty="0" smtClean="0">
                <a:latin typeface="Times New Roman" pitchFamily="18" charset="0"/>
              </a:rPr>
              <a:t>2</a:t>
            </a:r>
            <a:r>
              <a:rPr lang="en-US" altLang="ar-SA" sz="2400" dirty="0" smtClean="0">
                <a:latin typeface="Times New Roman" pitchFamily="18" charset="0"/>
              </a:rPr>
              <a:t> and Lagged PHS has increased the R-squared to 96%</a:t>
            </a:r>
          </a:p>
          <a:p>
            <a:pPr eaLnBrk="1" hangingPunct="1">
              <a:lnSpc>
                <a:spcPct val="90000"/>
              </a:lnSpc>
            </a:pPr>
            <a:r>
              <a:rPr lang="en-US" altLang="ar-SA" sz="2400" dirty="0" smtClean="0">
                <a:latin typeface="Times New Roman" pitchFamily="18" charset="0"/>
              </a:rPr>
              <a:t>The standard error of the estimate has decreased to 12.45 </a:t>
            </a:r>
          </a:p>
          <a:p>
            <a:pPr eaLnBrk="1" hangingPunct="1">
              <a:lnSpc>
                <a:spcPct val="90000"/>
              </a:lnSpc>
            </a:pPr>
            <a:r>
              <a:rPr lang="en-US" altLang="ar-SA" sz="2400" dirty="0" smtClean="0">
                <a:latin typeface="Times New Roman" pitchFamily="18" charset="0"/>
              </a:rPr>
              <a:t> The value of the DW test has increased to 2.32 which is greater than U = 1.79 which rule out positive serial correlation.</a:t>
            </a:r>
          </a:p>
          <a:p>
            <a:pPr eaLnBrk="1" hangingPunct="1">
              <a:lnSpc>
                <a:spcPct val="90000"/>
              </a:lnSpc>
            </a:pPr>
            <a:r>
              <a:rPr lang="en-US" altLang="ar-SA" sz="2400" dirty="0" smtClean="0">
                <a:latin typeface="Times New Roman" pitchFamily="18" charset="0"/>
              </a:rPr>
              <a:t>You see that the third model worked best for this data set.</a:t>
            </a:r>
          </a:p>
          <a:p>
            <a:pPr eaLnBrk="1" hangingPunct="1">
              <a:lnSpc>
                <a:spcPct val="90000"/>
              </a:lnSpc>
            </a:pPr>
            <a:r>
              <a:rPr lang="en-US" altLang="ar-SA" sz="2400" dirty="0" smtClean="0">
                <a:latin typeface="Times New Roman" pitchFamily="18" charset="0"/>
              </a:rPr>
              <a:t>The following slide gives the data set.</a:t>
            </a:r>
          </a:p>
          <a:p>
            <a:pPr eaLnBrk="1" hangingPunct="1">
              <a:lnSpc>
                <a:spcPct val="90000"/>
              </a:lnSpc>
              <a:buFont typeface="Wingdings" pitchFamily="2" charset="2"/>
              <a:buNone/>
            </a:pPr>
            <a:endParaRPr lang="en-US" altLang="ar-SA" sz="2400" dirty="0" smtClean="0">
              <a:latin typeface="Times New Roman" pitchFamily="18" charset="0"/>
            </a:endParaRPr>
          </a:p>
          <a:p>
            <a:pPr eaLnBrk="1" hangingPunct="1">
              <a:lnSpc>
                <a:spcPct val="90000"/>
              </a:lnSpc>
              <a:buFont typeface="Wingdings" pitchFamily="2" charset="2"/>
              <a:buNone/>
            </a:pPr>
            <a:endParaRPr lang="en-US" altLang="ar-SA" sz="2400" dirty="0" smtClean="0">
              <a:latin typeface="Times New Roman" pitchFamily="18" charset="0"/>
            </a:endParaRPr>
          </a:p>
        </p:txBody>
      </p:sp>
      <p:sp>
        <p:nvSpPr>
          <p:cNvPr id="2" name="Footer Placeholder 1"/>
          <p:cNvSpPr>
            <a:spLocks noGrp="1"/>
          </p:cNvSpPr>
          <p:nvPr>
            <p:ph type="ftr" sz="quarter" idx="11"/>
          </p:nvPr>
        </p:nvSpPr>
        <p:spPr/>
        <p:txBody>
          <a:bodyPr/>
          <a:lstStyle/>
          <a:p>
            <a:pPr>
              <a:defRPr/>
            </a:pPr>
            <a:r>
              <a:rPr lang="en-US" smtClean="0"/>
              <a:t>Dr. mohammed Alahmed</a:t>
            </a:r>
            <a:endParaRPr lang="en-US"/>
          </a:p>
        </p:txBody>
      </p:sp>
      <p:sp>
        <p:nvSpPr>
          <p:cNvPr id="3" name="Slide Number Placeholder 2"/>
          <p:cNvSpPr>
            <a:spLocks noGrp="1"/>
          </p:cNvSpPr>
          <p:nvPr>
            <p:ph type="sldNum" sz="quarter" idx="12"/>
          </p:nvPr>
        </p:nvSpPr>
        <p:spPr/>
        <p:txBody>
          <a:bodyPr/>
          <a:lstStyle/>
          <a:p>
            <a:pPr>
              <a:defRPr/>
            </a:pPr>
            <a:fld id="{3400A1D1-9333-4496-8CBA-EB9904B3114D}" type="slidenum">
              <a:rPr lang="en-US" smtClean="0"/>
              <a:pPr>
                <a:defRPr/>
              </a:pPr>
              <a:t>99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843</TotalTime>
  <Words>5115</Words>
  <Application>Microsoft Office PowerPoint</Application>
  <PresentationFormat>On-screen Show (4:3)</PresentationFormat>
  <Paragraphs>751</Paragraphs>
  <Slides>100</Slides>
  <Notes>7</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100</vt:i4>
      </vt:variant>
    </vt:vector>
  </HeadingPairs>
  <TitlesOfParts>
    <vt:vector size="106" baseType="lpstr">
      <vt:lpstr>Adjacency</vt:lpstr>
      <vt:lpstr>Equation</vt:lpstr>
      <vt:lpstr>Worksheet</vt:lpstr>
      <vt:lpstr>Chart</vt:lpstr>
      <vt:lpstr>Microsoft Excel 97-2003 Worksheet</vt:lpstr>
      <vt:lpstr>Microsoft Excel Chart</vt:lpstr>
      <vt:lpstr>Multiple Regression Analysis</vt:lpstr>
      <vt:lpstr>Introduction</vt:lpstr>
      <vt:lpstr>Introduction</vt:lpstr>
      <vt:lpstr>Multiple Regression</vt:lpstr>
      <vt:lpstr>Formal Statement of the Model</vt:lpstr>
      <vt:lpstr>Estimating the parameters of the model</vt:lpstr>
      <vt:lpstr>Estimating the parameters of the model</vt:lpstr>
      <vt:lpstr>Estimating the parameters of the model</vt:lpstr>
      <vt:lpstr>Estimating the parameters of the model</vt:lpstr>
      <vt:lpstr>Estimating the parameters of the model</vt:lpstr>
      <vt:lpstr>Analysis of Variance Table</vt:lpstr>
      <vt:lpstr>Analysis of Variance Table</vt:lpstr>
      <vt:lpstr>F-test for the overall fit of the model</vt:lpstr>
      <vt:lpstr>F-test for the overall fit of the model</vt:lpstr>
      <vt:lpstr>Interval estimation of i</vt:lpstr>
      <vt:lpstr>Significance tests for i</vt:lpstr>
      <vt:lpstr>Multiple regression model Building</vt:lpstr>
      <vt:lpstr>Multiple regression model Building</vt:lpstr>
      <vt:lpstr>Multiple regression model Building</vt:lpstr>
      <vt:lpstr>Selecting the best Regression equation.</vt:lpstr>
      <vt:lpstr>Selecting the best Regression Equation.</vt:lpstr>
      <vt:lpstr>Selecting the best Regression Equation.</vt:lpstr>
      <vt:lpstr>Example: Sales Forecasting</vt:lpstr>
      <vt:lpstr>Example: Sales Forecasting</vt:lpstr>
      <vt:lpstr>Example: Sales Forecasting</vt:lpstr>
      <vt:lpstr>Example: Sales Forecasting</vt:lpstr>
      <vt:lpstr>Example: Sales Forecasting</vt:lpstr>
      <vt:lpstr>Example: Sales Forecasting</vt:lpstr>
      <vt:lpstr>Example: Sales Forecasting</vt:lpstr>
      <vt:lpstr>Example: Sales Forecasting</vt:lpstr>
      <vt:lpstr>Example: Sales Forecasting</vt:lpstr>
      <vt:lpstr>Interpreting the Final Model</vt:lpstr>
      <vt:lpstr>Multicollinearity</vt:lpstr>
      <vt:lpstr>Multicollinearity</vt:lpstr>
      <vt:lpstr>Multicollinearity</vt:lpstr>
      <vt:lpstr>Multicollinearity</vt:lpstr>
      <vt:lpstr>Multicollinearity</vt:lpstr>
      <vt:lpstr>Multicollinearity Diagnostics</vt:lpstr>
      <vt:lpstr>Multicollinearity Diagnostics</vt:lpstr>
      <vt:lpstr>Multicollinearity Diagnostics</vt:lpstr>
      <vt:lpstr>Example: Sales Forecasting</vt:lpstr>
      <vt:lpstr>Example: Sales Forecasting</vt:lpstr>
      <vt:lpstr>Example: Sales Forecasting</vt:lpstr>
      <vt:lpstr>Example: Sales Forecasting</vt:lpstr>
      <vt:lpstr>Example: Sales Forecasting</vt:lpstr>
      <vt:lpstr>Example: Sales Forecasting</vt:lpstr>
      <vt:lpstr>Example: Sales Forecasting</vt:lpstr>
      <vt:lpstr>Qualitative Independent Variables</vt:lpstr>
      <vt:lpstr>Qualitative Independent Variables</vt:lpstr>
      <vt:lpstr>Indicator variables</vt:lpstr>
      <vt:lpstr>Indicator variables</vt:lpstr>
      <vt:lpstr>Interpretation of Regression Coefficients</vt:lpstr>
      <vt:lpstr>Interpretation of Regression Coefficients</vt:lpstr>
      <vt:lpstr>Interpretation of Regression Coefficients</vt:lpstr>
      <vt:lpstr>Interpretation of Regression Coefficients</vt:lpstr>
      <vt:lpstr>Example: Insurance Innovation Adoption</vt:lpstr>
      <vt:lpstr>Example: Insurance Innovation Adoption</vt:lpstr>
      <vt:lpstr>Example: Insurance Innovation Adoption</vt:lpstr>
      <vt:lpstr>Example: Insurance Innovation Adoption</vt:lpstr>
      <vt:lpstr>Accounting for Seasonality in a Multiple regression Model</vt:lpstr>
      <vt:lpstr>Example: Private Housing Starts (PHS)</vt:lpstr>
      <vt:lpstr>Example: Private Housing Starts (PHS)</vt:lpstr>
      <vt:lpstr>Example: Private Housing Starts (PHS)</vt:lpstr>
      <vt:lpstr>Example: Private Housing Starts (PHS)</vt:lpstr>
      <vt:lpstr>Example: Private Housing Starts (PHS)</vt:lpstr>
      <vt:lpstr>Example: Private Housing Starts (PHS)</vt:lpstr>
      <vt:lpstr>Example: Private Housing Starts (PHS)</vt:lpstr>
      <vt:lpstr>Example: Private Housing Starts (PHS)</vt:lpstr>
      <vt:lpstr>Example: Private Housing Starts (PHS)</vt:lpstr>
      <vt:lpstr>Regression Diagnostics and Residual Analysis</vt:lpstr>
      <vt:lpstr>Time Series Data and the Problem of Serial Correlation</vt:lpstr>
      <vt:lpstr>Problems of Serial Correlation</vt:lpstr>
      <vt:lpstr>First order serial correlation</vt:lpstr>
      <vt:lpstr>Example</vt:lpstr>
      <vt:lpstr>Durbin-Watson Test for Serial Correlation</vt:lpstr>
      <vt:lpstr>Durbin-Watson Test for Serial Correlation</vt:lpstr>
      <vt:lpstr>Durbin-Watson Test for Serial Correlation</vt:lpstr>
      <vt:lpstr>Durbin-Watson Test for Serial Correlation</vt:lpstr>
      <vt:lpstr>Durbin-Watson Test for Serial Correlation</vt:lpstr>
      <vt:lpstr>Example</vt:lpstr>
      <vt:lpstr>Example</vt:lpstr>
      <vt:lpstr>Example</vt:lpstr>
      <vt:lpstr>Example</vt:lpstr>
      <vt:lpstr>Example</vt:lpstr>
      <vt:lpstr>Example</vt:lpstr>
      <vt:lpstr>Example</vt:lpstr>
      <vt:lpstr>Example</vt:lpstr>
      <vt:lpstr>Remedial Measures for Serial Correlation</vt:lpstr>
      <vt:lpstr>Extensions of the Multiple Regression Model</vt:lpstr>
      <vt:lpstr>Extensions of the Multiple Regression Model</vt:lpstr>
      <vt:lpstr>Extensions of the Multiple Regression Model</vt:lpstr>
      <vt:lpstr>Example: Private Housing Start</vt:lpstr>
      <vt:lpstr>Example: Private Housing Start</vt:lpstr>
      <vt:lpstr>Example: Private Housing Start</vt:lpstr>
      <vt:lpstr>Example: Private Housing Start</vt:lpstr>
      <vt:lpstr>Example: Private Housing Start</vt:lpstr>
      <vt:lpstr>Example: Private Housing Start</vt:lpstr>
      <vt:lpstr>Example: Private Housing Start</vt:lpstr>
      <vt:lpstr>Example: Private Housing Start</vt:lpstr>
      <vt:lpstr>Example: Private Housing Start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Regression Analysis</dc:title>
  <dc:creator>Owner</dc:creator>
  <cp:lastModifiedBy>Mohammed A. Al-Ahmed</cp:lastModifiedBy>
  <cp:revision>73</cp:revision>
  <dcterms:created xsi:type="dcterms:W3CDTF">2003-11-04T04:20:04Z</dcterms:created>
  <dcterms:modified xsi:type="dcterms:W3CDTF">2015-04-06T07:11:37Z</dcterms:modified>
</cp:coreProperties>
</file>