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5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1AD8AEF-AC9E-974C-99AD-7353DBEB2B1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FA3BBA9-48D9-8742-A4E2-E3B979644491}" type="datetimeFigureOut">
              <a:rPr lang="en-US" smtClean="0"/>
              <a:t>11/24/17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1375900" y="1398748"/>
            <a:ext cx="6614901" cy="5236300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3995817" y="1997649"/>
            <a:ext cx="1384266" cy="827598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1200" dirty="0" smtClean="0"/>
              <a:t>(</a:t>
            </a:r>
            <a:r>
              <a:rPr lang="en-US" sz="1200" dirty="0" smtClean="0"/>
              <a:t>39</a:t>
            </a:r>
            <a:r>
              <a:rPr lang="ar-sa" sz="1200" dirty="0" smtClean="0"/>
              <a:t>)موجات غاما </a:t>
            </a:r>
            <a:r>
              <a:rPr lang="en-US" sz="1200" dirty="0" smtClean="0"/>
              <a:t>gamma</a:t>
            </a:r>
            <a:endParaRPr lang="en-US" sz="1200" dirty="0"/>
          </a:p>
        </p:txBody>
      </p:sp>
      <p:sp>
        <p:nvSpPr>
          <p:cNvPr id="7" name="Cloud 6"/>
          <p:cNvSpPr/>
          <p:nvPr/>
        </p:nvSpPr>
        <p:spPr>
          <a:xfrm>
            <a:off x="3624777" y="2825247"/>
            <a:ext cx="2054992" cy="770522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Beta </a:t>
            </a:r>
            <a:r>
              <a:rPr lang="en-US" sz="1100" dirty="0" smtClean="0"/>
              <a:t>waves (13-39)</a:t>
            </a:r>
          </a:p>
          <a:p>
            <a:pPr algn="ctr"/>
            <a:r>
              <a:rPr lang="ar-sa" dirty="0" smtClean="0"/>
              <a:t>موجات بيتا 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3068216" y="3581501"/>
            <a:ext cx="3168113" cy="966463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alpha </a:t>
            </a:r>
            <a:r>
              <a:rPr lang="en-US" sz="1200" dirty="0" smtClean="0"/>
              <a:t>waves(8-13)</a:t>
            </a:r>
          </a:p>
          <a:p>
            <a:pPr algn="ctr"/>
            <a:r>
              <a:rPr lang="ar-sa" dirty="0" smtClean="0"/>
              <a:t>موجات الفا 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2787079" y="158770"/>
            <a:ext cx="3580867" cy="105847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موجات الدماغ </a:t>
            </a:r>
            <a:endParaRPr lang="en-US" sz="2800" b="1" dirty="0"/>
          </a:p>
        </p:txBody>
      </p:sp>
      <p:sp>
        <p:nvSpPr>
          <p:cNvPr id="11" name="Cloud 10"/>
          <p:cNvSpPr/>
          <p:nvPr/>
        </p:nvSpPr>
        <p:spPr>
          <a:xfrm>
            <a:off x="2454575" y="4547964"/>
            <a:ext cx="4281232" cy="86567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  </a:t>
            </a:r>
            <a:r>
              <a:rPr lang="en-US" dirty="0" smtClean="0"/>
              <a:t>Theta</a:t>
            </a:r>
            <a:r>
              <a:rPr lang="ar-sa" dirty="0" smtClean="0"/>
              <a:t>   موجة ذيتا</a:t>
            </a:r>
            <a:r>
              <a:rPr lang="en-US" dirty="0" smtClean="0"/>
              <a:t> </a:t>
            </a:r>
            <a:r>
              <a:rPr lang="en-US" sz="1100" dirty="0" smtClean="0"/>
              <a:t>waves (4-8hz)</a:t>
            </a:r>
            <a:endParaRPr lang="en-US" sz="1100" dirty="0"/>
          </a:p>
        </p:txBody>
      </p:sp>
      <p:sp>
        <p:nvSpPr>
          <p:cNvPr id="12" name="Cloud 11"/>
          <p:cNvSpPr/>
          <p:nvPr/>
        </p:nvSpPr>
        <p:spPr>
          <a:xfrm>
            <a:off x="1997908" y="5413634"/>
            <a:ext cx="5337271" cy="112153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</a:t>
            </a:r>
            <a:r>
              <a:rPr lang="en-US" sz="1200" dirty="0" smtClean="0"/>
              <a:t>waves (0.5-4hz)</a:t>
            </a:r>
          </a:p>
          <a:p>
            <a:pPr algn="ctr"/>
            <a:r>
              <a:rPr lang="ar-sa" dirty="0" smtClean="0"/>
              <a:t>موجات دلتا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1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03251" y="1398748"/>
            <a:ext cx="7030088" cy="5236300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3358509" y="2207591"/>
            <a:ext cx="1575227" cy="617655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)39(</a:t>
            </a:r>
            <a:r>
              <a:rPr lang="ar-sa" sz="1200" dirty="0" smtClean="0"/>
              <a:t>موجات غاما </a:t>
            </a:r>
            <a:r>
              <a:rPr lang="en-US" sz="1200" dirty="0" smtClean="0"/>
              <a:t>gamma</a:t>
            </a:r>
            <a:endParaRPr lang="en-US" sz="1200" dirty="0"/>
          </a:p>
        </p:txBody>
      </p:sp>
      <p:sp>
        <p:nvSpPr>
          <p:cNvPr id="7" name="Cloud 6"/>
          <p:cNvSpPr/>
          <p:nvPr/>
        </p:nvSpPr>
        <p:spPr>
          <a:xfrm>
            <a:off x="2787079" y="2825247"/>
            <a:ext cx="2543092" cy="770522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Beta </a:t>
            </a:r>
            <a:r>
              <a:rPr lang="en-US" sz="1100" dirty="0" smtClean="0"/>
              <a:t>waves (13-39)</a:t>
            </a:r>
          </a:p>
          <a:p>
            <a:pPr algn="ctr"/>
            <a:r>
              <a:rPr lang="ar-sa" dirty="0" smtClean="0"/>
              <a:t>موجات بيتا 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2454576" y="3581501"/>
            <a:ext cx="3275903" cy="966463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alpha </a:t>
            </a:r>
            <a:r>
              <a:rPr lang="en-US" sz="1200" dirty="0" smtClean="0"/>
              <a:t>waves(8-13)</a:t>
            </a:r>
          </a:p>
          <a:p>
            <a:pPr algn="ctr"/>
            <a:r>
              <a:rPr lang="ar-sa" dirty="0" smtClean="0"/>
              <a:t>موجات الفا 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2787079" y="158770"/>
            <a:ext cx="3580867" cy="105847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موجات الدماغ 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 rot="19588668">
            <a:off x="7206351" y="4583906"/>
            <a:ext cx="423490" cy="9739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loud 10"/>
          <p:cNvSpPr/>
          <p:nvPr/>
        </p:nvSpPr>
        <p:spPr>
          <a:xfrm>
            <a:off x="1997909" y="4547964"/>
            <a:ext cx="4134294" cy="86567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Theta </a:t>
            </a:r>
            <a:r>
              <a:rPr lang="en-US" sz="1100" dirty="0" smtClean="0"/>
              <a:t>waves (4-8hz)</a:t>
            </a:r>
            <a:endParaRPr lang="en-US" sz="1100" dirty="0"/>
          </a:p>
        </p:txBody>
      </p:sp>
      <p:sp>
        <p:nvSpPr>
          <p:cNvPr id="12" name="Cloud 11"/>
          <p:cNvSpPr/>
          <p:nvPr/>
        </p:nvSpPr>
        <p:spPr>
          <a:xfrm>
            <a:off x="1771154" y="5413634"/>
            <a:ext cx="5029409" cy="112153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</a:t>
            </a:r>
            <a:r>
              <a:rPr lang="en-US" sz="1200" dirty="0" smtClean="0"/>
              <a:t>waves (0.5-4hz)</a:t>
            </a:r>
          </a:p>
          <a:p>
            <a:pPr algn="ctr"/>
            <a:r>
              <a:rPr lang="ar-sa" dirty="0" smtClean="0"/>
              <a:t>موجات دلتا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9669821">
            <a:off x="6562188" y="3559796"/>
            <a:ext cx="452354" cy="10427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9674090">
            <a:off x="5961407" y="2602279"/>
            <a:ext cx="456969" cy="10006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9642365">
            <a:off x="5182169" y="1228569"/>
            <a:ext cx="459985" cy="14280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3363844">
            <a:off x="4712534" y="1769356"/>
            <a:ext cx="1492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100" dirty="0" smtClean="0"/>
              <a:t>مرحلة تركيز شديد مع توتر شديد 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 rot="3427290">
            <a:off x="5763533" y="3048960"/>
            <a:ext cx="9455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تزداد الافكار 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 rot="3524411">
            <a:off x="6412115" y="3994876"/>
            <a:ext cx="8433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تركيز هاد</a:t>
            </a:r>
            <a:r>
              <a:rPr lang="en-US" sz="1100" dirty="0" err="1" smtClean="0"/>
              <a:t>ئ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 rot="3477628">
            <a:off x="7114279" y="5034063"/>
            <a:ext cx="728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الاسترخا</a:t>
            </a:r>
            <a:r>
              <a:rPr lang="en-US" sz="1100" dirty="0" err="1" smtClean="0"/>
              <a:t>ء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 rot="19625511">
            <a:off x="7858602" y="5569018"/>
            <a:ext cx="423257" cy="9542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3585464">
            <a:off x="7577730" y="5844409"/>
            <a:ext cx="9740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نوم عميق بدون تفكير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13114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3" grpId="0"/>
      <p:bldP spid="20" grpId="0"/>
      <p:bldP spid="21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884788" y="927480"/>
            <a:ext cx="7106014" cy="5778913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dirty="0" smtClean="0"/>
              <a:t>Delta waves (0.5-4hz)</a:t>
            </a:r>
          </a:p>
          <a:p>
            <a:pPr algn="ctr">
              <a:lnSpc>
                <a:spcPct val="130000"/>
              </a:lnSpc>
            </a:pPr>
            <a:r>
              <a:rPr lang="ar-sa" sz="2800" dirty="0" smtClean="0"/>
              <a:t>اللاواعي </a:t>
            </a:r>
          </a:p>
          <a:p>
            <a:pPr algn="ctr">
              <a:lnSpc>
                <a:spcPct val="130000"/>
              </a:lnSpc>
            </a:pPr>
            <a:r>
              <a:rPr lang="ar-sa" sz="2800" dirty="0" smtClean="0"/>
              <a:t>. تكون موجات الدماغ  بطيئة جدا </a:t>
            </a:r>
          </a:p>
          <a:p>
            <a:pPr algn="ctr">
              <a:lnSpc>
                <a:spcPct val="130000"/>
              </a:lnSpc>
            </a:pPr>
            <a:r>
              <a:rPr lang="ar-sa" sz="2800" dirty="0" smtClean="0"/>
              <a:t>. يتم توليدها في النوم العميق والتأمل</a:t>
            </a:r>
          </a:p>
          <a:p>
            <a:pPr algn="ctr">
              <a:lnSpc>
                <a:spcPct val="130000"/>
              </a:lnSpc>
            </a:pPr>
            <a:r>
              <a:rPr lang="ar-sa" sz="2800" dirty="0" smtClean="0"/>
              <a:t>. مصدر المشاعر الخاصة بالتعاطف</a:t>
            </a:r>
          </a:p>
          <a:p>
            <a:pPr algn="ctr"/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2454575" y="149378"/>
            <a:ext cx="4324044" cy="778102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موجات دلتا</a:t>
            </a:r>
            <a:r>
              <a:rPr lang="en-US" sz="2800" dirty="0" smtClean="0"/>
              <a:t> )delta(</a:t>
            </a:r>
            <a:r>
              <a:rPr lang="ar-sa" sz="2800" dirty="0" smtClean="0"/>
              <a:t> 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 rot="3562873">
            <a:off x="4235026" y="3627264"/>
            <a:ext cx="506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solidFill>
                  <a:srgbClr val="000090"/>
                </a:solidFill>
              </a:rPr>
              <a:t>نوم عميق بدون  افكار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2" name="Picture 1" descr="نوم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88" y="1308100"/>
            <a:ext cx="2372678" cy="178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1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70726" y="856135"/>
            <a:ext cx="7677678" cy="5835989"/>
          </a:xfrm>
          <a:prstGeom prst="triangle">
            <a:avLst>
              <a:gd name="adj" fmla="val 4876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اللاواعي </a:t>
            </a:r>
            <a:r>
              <a:rPr lang="en-US" dirty="0" smtClean="0"/>
              <a:t>Theta waves 4-8hz</a:t>
            </a:r>
            <a:endParaRPr lang="ar-sa" sz="2400" dirty="0" smtClean="0"/>
          </a:p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. تظهر في حالات النوم الغير عميق (شبه عميق) وفي حالات التأمل العميق (ممكن ان تخاطب الشخص وهو نائم)</a:t>
            </a:r>
          </a:p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، فيها ممكن ان تصل الى مخزن الذكريات (تذكر واحلام) </a:t>
            </a:r>
          </a:p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. يكون التركيز فيها على الاشارات والرموز بدلا من الوسط المحيط</a:t>
            </a:r>
            <a:endParaRPr lang="en-US" sz="2400" dirty="0"/>
          </a:p>
        </p:txBody>
      </p:sp>
      <p:sp>
        <p:nvSpPr>
          <p:cNvPr id="9" name="Cloud 8"/>
          <p:cNvSpPr/>
          <p:nvPr/>
        </p:nvSpPr>
        <p:spPr>
          <a:xfrm>
            <a:off x="2454575" y="149378"/>
            <a:ext cx="4324044" cy="706757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موجات ذيتا (</a:t>
            </a:r>
            <a:r>
              <a:rPr lang="en-US" sz="2800" dirty="0" smtClean="0"/>
              <a:t>theta</a:t>
            </a:r>
            <a:r>
              <a:rPr lang="ar-sa" sz="2800" dirty="0" smtClean="0"/>
              <a:t>)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 rot="3294919">
            <a:off x="3987718" y="3428240"/>
            <a:ext cx="513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solidFill>
                  <a:srgbClr val="000090"/>
                </a:solidFill>
              </a:rPr>
              <a:t>استرخاء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2" name="Picture 1" descr="استرخاء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80" y="1069539"/>
            <a:ext cx="1936595" cy="232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70726" y="856135"/>
            <a:ext cx="7677678" cy="5835989"/>
          </a:xfrm>
          <a:prstGeom prst="triangle">
            <a:avLst>
              <a:gd name="adj" fmla="val 4876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واعي </a:t>
            </a:r>
            <a:r>
              <a:rPr lang="en-US" dirty="0" smtClean="0"/>
              <a:t>alpha waves8-13</a:t>
            </a:r>
            <a:endParaRPr lang="ar-sa" sz="2400" dirty="0" smtClean="0"/>
          </a:p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تظهراثناء النشاطات المرتبطة بالادراك الواعي مثل النشاطات العقلية الهادئة (كاالصلاة ووضع الاهداف)</a:t>
            </a:r>
          </a:p>
          <a:p>
            <a:pPr marL="285750" indent="-285750" algn="ctr">
              <a:buFont typeface="Arial"/>
              <a:buChar char="•"/>
            </a:pPr>
            <a:r>
              <a:rPr lang="ar-sa" sz="2400" dirty="0" smtClean="0"/>
              <a:t>يكون الدماغ واعي لما حولة ولكنه هادئ </a:t>
            </a:r>
          </a:p>
        </p:txBody>
      </p:sp>
      <p:sp>
        <p:nvSpPr>
          <p:cNvPr id="9" name="Cloud 8"/>
          <p:cNvSpPr/>
          <p:nvPr/>
        </p:nvSpPr>
        <p:spPr>
          <a:xfrm>
            <a:off x="2454575" y="149378"/>
            <a:ext cx="4324044" cy="706757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موجات الفا (</a:t>
            </a:r>
            <a:r>
              <a:rPr lang="en-US" sz="2800" dirty="0" smtClean="0"/>
              <a:t>alpha</a:t>
            </a:r>
            <a:r>
              <a:rPr lang="ar-sa" sz="2800" dirty="0" smtClean="0"/>
              <a:t>)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 rot="3294919">
            <a:off x="3987718" y="3428240"/>
            <a:ext cx="513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solidFill>
                  <a:srgbClr val="000090"/>
                </a:solidFill>
              </a:rPr>
              <a:t>تركيز هادئ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2" name="Picture 1" descr="صلاة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26" y="1203231"/>
            <a:ext cx="2420439" cy="237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4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70726" y="856135"/>
            <a:ext cx="7677678" cy="5835989"/>
          </a:xfrm>
          <a:prstGeom prst="triangle">
            <a:avLst>
              <a:gd name="adj" fmla="val 4876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واعي </a:t>
            </a:r>
            <a:r>
              <a:rPr lang="en-US" dirty="0" smtClean="0"/>
              <a:t>Beta waves13-39</a:t>
            </a:r>
            <a:endParaRPr lang="ar-sa" dirty="0"/>
          </a:p>
          <a:p>
            <a:pPr algn="ctr"/>
            <a:r>
              <a:rPr lang="ar-sa" sz="2400" dirty="0" smtClean="0"/>
              <a:t>تظهر عندما يكون الدماغ في حالة وعي وادراك ويقوم بتنفيذ وظائق ومهام متنوعة ، وترتبط بالادراك الناتج عن الحواس (التفكير.حل المشكلات. الاستماع . النظر.تلقي التنبيهات)</a:t>
            </a:r>
          </a:p>
        </p:txBody>
      </p:sp>
      <p:sp>
        <p:nvSpPr>
          <p:cNvPr id="9" name="Cloud 8"/>
          <p:cNvSpPr/>
          <p:nvPr/>
        </p:nvSpPr>
        <p:spPr>
          <a:xfrm>
            <a:off x="2454575" y="149378"/>
            <a:ext cx="4324044" cy="706757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موجات البيتا (</a:t>
            </a:r>
            <a:r>
              <a:rPr lang="en-US" sz="2800" dirty="0" smtClean="0"/>
              <a:t>beta</a:t>
            </a:r>
            <a:r>
              <a:rPr lang="ar-sa" sz="2800" dirty="0" smtClean="0"/>
              <a:t>)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 rot="3294919">
            <a:off x="3987718" y="3428240"/>
            <a:ext cx="513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solidFill>
                  <a:srgbClr val="000090"/>
                </a:solidFill>
              </a:rPr>
              <a:t>تزداد الافكار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384081" y="856136"/>
            <a:ext cx="2616294" cy="185849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تنقسم الى ٣ حزم :</a:t>
            </a:r>
          </a:p>
          <a:p>
            <a:pPr algn="ctr"/>
            <a:r>
              <a:rPr lang="ar-sa" dirty="0" smtClean="0"/>
              <a:t>١. بيتا١وتمثل اخفض حاله من نشاطات اليقظة والوعي الادراكي الدماغي</a:t>
            </a:r>
            <a:endParaRPr lang="en-US" dirty="0"/>
          </a:p>
        </p:txBody>
      </p:sp>
      <p:sp>
        <p:nvSpPr>
          <p:cNvPr id="6" name="Cloud 5"/>
          <p:cNvSpPr/>
          <p:nvPr/>
        </p:nvSpPr>
        <p:spPr>
          <a:xfrm>
            <a:off x="222250" y="2920999"/>
            <a:ext cx="2232325" cy="2970262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ar-sa" dirty="0" smtClean="0"/>
          </a:p>
          <a:p>
            <a:pPr algn="ctr"/>
            <a:r>
              <a:rPr lang="ar-sa" dirty="0" smtClean="0"/>
              <a:t>٢. بيتا٢ تمثل تزايد النشاط العقلي</a:t>
            </a:r>
          </a:p>
          <a:p>
            <a:pPr algn="ctr"/>
            <a:r>
              <a:rPr lang="ar-sa" dirty="0" smtClean="0"/>
              <a:t>٣. بيتا ٣ تمثل الافكار المعقدة وتعلم الخبرات الجديدة وحالات الاثاره الدماغية</a:t>
            </a:r>
            <a:endParaRPr lang="en-US" dirty="0"/>
          </a:p>
        </p:txBody>
      </p:sp>
      <p:pic>
        <p:nvPicPr>
          <p:cNvPr id="2" name="Picture 1" descr="اهداف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731" y="1203231"/>
            <a:ext cx="1954953" cy="188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97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70726" y="1254125"/>
            <a:ext cx="7677678" cy="5437999"/>
          </a:xfrm>
          <a:prstGeom prst="triangle">
            <a:avLst>
              <a:gd name="adj" fmla="val 4876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واعي </a:t>
            </a:r>
            <a:r>
              <a:rPr lang="en-US" dirty="0" smtClean="0"/>
              <a:t>)39(</a:t>
            </a:r>
            <a:r>
              <a:rPr lang="ar-sa" dirty="0" smtClean="0"/>
              <a:t>موجات غاما </a:t>
            </a:r>
            <a:r>
              <a:rPr lang="en-US" dirty="0" smtClean="0"/>
              <a:t>gamma</a:t>
            </a:r>
          </a:p>
          <a:p>
            <a:pPr algn="ctr"/>
            <a:r>
              <a:rPr lang="ar-sa" sz="2400" dirty="0" smtClean="0"/>
              <a:t>هي اسرع الموجات الدماغية من حيث التردد</a:t>
            </a:r>
          </a:p>
          <a:p>
            <a:pPr algn="ctr"/>
            <a:r>
              <a:rPr lang="ar-sa" sz="2400" dirty="0" smtClean="0"/>
              <a:t>تمثل حالات التركيز العقلي الشديد والتفكير المركز والمنظم</a:t>
            </a:r>
          </a:p>
          <a:p>
            <a:pPr algn="ctr"/>
            <a:r>
              <a:rPr lang="ar-sa" sz="2400" dirty="0" smtClean="0"/>
              <a:t>تمثل استجابة عدة مناطق دماغية من اجل المساهمة في عملية تفكير واحدة ومركزة</a:t>
            </a:r>
          </a:p>
        </p:txBody>
      </p:sp>
      <p:sp>
        <p:nvSpPr>
          <p:cNvPr id="9" name="Cloud 8"/>
          <p:cNvSpPr/>
          <p:nvPr/>
        </p:nvSpPr>
        <p:spPr>
          <a:xfrm>
            <a:off x="2454575" y="149378"/>
            <a:ext cx="4324044" cy="706758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موجات الغاما(</a:t>
            </a:r>
            <a:r>
              <a:rPr lang="en-US" sz="2800" dirty="0" smtClean="0"/>
              <a:t>gamma</a:t>
            </a:r>
            <a:r>
              <a:rPr lang="ar-sa" sz="2800" dirty="0" smtClean="0"/>
              <a:t>)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 rot="3294919">
            <a:off x="3987718" y="3428240"/>
            <a:ext cx="5131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400" dirty="0" smtClean="0">
                <a:solidFill>
                  <a:srgbClr val="000090"/>
                </a:solidFill>
              </a:rPr>
              <a:t>تركيز متوتر وقلق جدا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222250" y="2540000"/>
            <a:ext cx="2232325" cy="2111375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ar-sa" dirty="0" smtClean="0"/>
          </a:p>
          <a:p>
            <a:pPr algn="ctr"/>
            <a:r>
              <a:rPr lang="ar-sa" dirty="0" smtClean="0"/>
              <a:t>مثل التركيز على الالعاب الالكترونية المركزة وتركيز الطيار الحربي</a:t>
            </a:r>
            <a:endParaRPr lang="en-US" dirty="0"/>
          </a:p>
        </p:txBody>
      </p:sp>
      <p:pic>
        <p:nvPicPr>
          <p:cNvPr id="2" name="Picture 1" descr="العاب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043" y="1426884"/>
            <a:ext cx="1453683" cy="111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603251" y="1398748"/>
            <a:ext cx="7030088" cy="5236300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3358509" y="2207591"/>
            <a:ext cx="1575227" cy="617655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)39(</a:t>
            </a:r>
            <a:r>
              <a:rPr lang="ar-sa" sz="1200" dirty="0" smtClean="0"/>
              <a:t>موجات غاما </a:t>
            </a:r>
            <a:r>
              <a:rPr lang="en-US" sz="1200" dirty="0" smtClean="0"/>
              <a:t>gamma</a:t>
            </a:r>
            <a:endParaRPr lang="en-US" sz="1200" dirty="0"/>
          </a:p>
        </p:txBody>
      </p:sp>
      <p:sp>
        <p:nvSpPr>
          <p:cNvPr id="7" name="Cloud 6"/>
          <p:cNvSpPr/>
          <p:nvPr/>
        </p:nvSpPr>
        <p:spPr>
          <a:xfrm>
            <a:off x="2787079" y="2825247"/>
            <a:ext cx="2543092" cy="770522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Beta </a:t>
            </a:r>
            <a:r>
              <a:rPr lang="en-US" sz="1100" dirty="0" smtClean="0"/>
              <a:t>waves (13-39)</a:t>
            </a:r>
          </a:p>
          <a:p>
            <a:pPr algn="ctr"/>
            <a:r>
              <a:rPr lang="ar-sa" dirty="0" smtClean="0"/>
              <a:t>موجات بيتا </a:t>
            </a:r>
            <a:endParaRPr lang="en-US" dirty="0"/>
          </a:p>
        </p:txBody>
      </p:sp>
      <p:sp>
        <p:nvSpPr>
          <p:cNvPr id="8" name="Cloud 7"/>
          <p:cNvSpPr/>
          <p:nvPr/>
        </p:nvSpPr>
        <p:spPr>
          <a:xfrm>
            <a:off x="2454576" y="3581501"/>
            <a:ext cx="3275903" cy="966463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alpha </a:t>
            </a:r>
            <a:r>
              <a:rPr lang="en-US" sz="1200" dirty="0" smtClean="0"/>
              <a:t>waves(8-13)</a:t>
            </a:r>
          </a:p>
          <a:p>
            <a:pPr algn="ctr"/>
            <a:r>
              <a:rPr lang="ar-sa" dirty="0" smtClean="0"/>
              <a:t>موجات الفا 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2787079" y="158770"/>
            <a:ext cx="3580867" cy="105847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موجات الدماغ 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 rot="19588668">
            <a:off x="7206351" y="4583906"/>
            <a:ext cx="423490" cy="9739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loud 10"/>
          <p:cNvSpPr/>
          <p:nvPr/>
        </p:nvSpPr>
        <p:spPr>
          <a:xfrm>
            <a:off x="1997909" y="4547964"/>
            <a:ext cx="4134294" cy="86567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Theta </a:t>
            </a:r>
            <a:r>
              <a:rPr lang="en-US" sz="1100" dirty="0" smtClean="0"/>
              <a:t>waves (4-8hz)</a:t>
            </a:r>
            <a:endParaRPr lang="en-US" sz="1100" dirty="0"/>
          </a:p>
        </p:txBody>
      </p:sp>
      <p:sp>
        <p:nvSpPr>
          <p:cNvPr id="12" name="Cloud 11"/>
          <p:cNvSpPr/>
          <p:nvPr/>
        </p:nvSpPr>
        <p:spPr>
          <a:xfrm>
            <a:off x="1771154" y="5413634"/>
            <a:ext cx="5029409" cy="1121531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Delta </a:t>
            </a:r>
            <a:r>
              <a:rPr lang="en-US" sz="1200" dirty="0" smtClean="0"/>
              <a:t>waves (0.5-4hz)</a:t>
            </a:r>
          </a:p>
          <a:p>
            <a:pPr algn="ctr"/>
            <a:r>
              <a:rPr lang="ar-sa" dirty="0" smtClean="0"/>
              <a:t>موجات دلتا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19669821">
            <a:off x="6562188" y="3559796"/>
            <a:ext cx="452354" cy="104279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19674090">
            <a:off x="5961407" y="2602279"/>
            <a:ext cx="456969" cy="10006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9642365">
            <a:off x="5182169" y="1228569"/>
            <a:ext cx="459985" cy="14280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3363844">
            <a:off x="4712534" y="1769356"/>
            <a:ext cx="1492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1100" dirty="0" smtClean="0"/>
              <a:t>مرحلة تركيز شديد مع توتر شديد 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 rot="3427290">
            <a:off x="5763533" y="3048960"/>
            <a:ext cx="9455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تزداد الافكار 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 rot="3524411">
            <a:off x="6412115" y="3994876"/>
            <a:ext cx="8433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تركيز هاد</a:t>
            </a:r>
            <a:r>
              <a:rPr lang="en-US" sz="1100" dirty="0" err="1" smtClean="0"/>
              <a:t>ئ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 rot="3477628">
            <a:off x="7114279" y="5034063"/>
            <a:ext cx="728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الاسترخا</a:t>
            </a:r>
            <a:r>
              <a:rPr lang="en-US" sz="1100" dirty="0" err="1" smtClean="0"/>
              <a:t>ء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 rot="19625511">
            <a:off x="7858602" y="5569018"/>
            <a:ext cx="423257" cy="95425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3585464">
            <a:off x="7577730" y="5844409"/>
            <a:ext cx="9740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100" dirty="0" smtClean="0"/>
              <a:t>نوم عميق بدون تفكير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7280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3" grpId="0"/>
      <p:bldP spid="20" grpId="0"/>
      <p:bldP spid="21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572</TotalTime>
  <Words>414</Words>
  <Application>Microsoft Macintosh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lubna</dc:creator>
  <cp:lastModifiedBy>lubna</cp:lastModifiedBy>
  <cp:revision>18</cp:revision>
  <dcterms:created xsi:type="dcterms:W3CDTF">2017-11-22T18:57:44Z</dcterms:created>
  <dcterms:modified xsi:type="dcterms:W3CDTF">2017-11-24T07:49:37Z</dcterms:modified>
</cp:coreProperties>
</file>