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tl="1" saveSubsetFonts="1">
  <p:sldMasterIdLst>
    <p:sldMasterId id="2147483711" r:id="rId1"/>
  </p:sldMasterIdLst>
  <p:notesMasterIdLst>
    <p:notesMasterId r:id="rId36"/>
  </p:notesMasterIdLst>
  <p:sldIdLst>
    <p:sldId id="257" r:id="rId2"/>
    <p:sldId id="293" r:id="rId3"/>
    <p:sldId id="271" r:id="rId4"/>
    <p:sldId id="273" r:id="rId5"/>
    <p:sldId id="272" r:id="rId6"/>
    <p:sldId id="269" r:id="rId7"/>
    <p:sldId id="294" r:id="rId8"/>
    <p:sldId id="295" r:id="rId9"/>
    <p:sldId id="279" r:id="rId10"/>
    <p:sldId id="278" r:id="rId11"/>
    <p:sldId id="307" r:id="rId12"/>
    <p:sldId id="308" r:id="rId13"/>
    <p:sldId id="311" r:id="rId14"/>
    <p:sldId id="310" r:id="rId15"/>
    <p:sldId id="309" r:id="rId16"/>
    <p:sldId id="277" r:id="rId17"/>
    <p:sldId id="296" r:id="rId18"/>
    <p:sldId id="297" r:id="rId19"/>
    <p:sldId id="290" r:id="rId20"/>
    <p:sldId id="285" r:id="rId21"/>
    <p:sldId id="291" r:id="rId22"/>
    <p:sldId id="292" r:id="rId23"/>
    <p:sldId id="274" r:id="rId24"/>
    <p:sldId id="306" r:id="rId25"/>
    <p:sldId id="261" r:id="rId26"/>
    <p:sldId id="298" r:id="rId27"/>
    <p:sldId id="299" r:id="rId28"/>
    <p:sldId id="300" r:id="rId29"/>
    <p:sldId id="301" r:id="rId30"/>
    <p:sldId id="302" r:id="rId31"/>
    <p:sldId id="303" r:id="rId32"/>
    <p:sldId id="304" r:id="rId33"/>
    <p:sldId id="276" r:id="rId34"/>
    <p:sldId id="275" r:id="rId35"/>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CG Times" pitchFamily="18" charset="0"/>
        <a:ea typeface="+mn-ea"/>
        <a:cs typeface="Arial" charset="0"/>
      </a:defRPr>
    </a:lvl1pPr>
    <a:lvl2pPr marL="457200" algn="r" rtl="1" fontAlgn="base">
      <a:spcBef>
        <a:spcPct val="0"/>
      </a:spcBef>
      <a:spcAft>
        <a:spcPct val="0"/>
      </a:spcAft>
      <a:defRPr kern="1200">
        <a:solidFill>
          <a:schemeClr val="tx1"/>
        </a:solidFill>
        <a:latin typeface="CG Times" pitchFamily="18" charset="0"/>
        <a:ea typeface="+mn-ea"/>
        <a:cs typeface="Arial" charset="0"/>
      </a:defRPr>
    </a:lvl2pPr>
    <a:lvl3pPr marL="914400" algn="r" rtl="1" fontAlgn="base">
      <a:spcBef>
        <a:spcPct val="0"/>
      </a:spcBef>
      <a:spcAft>
        <a:spcPct val="0"/>
      </a:spcAft>
      <a:defRPr kern="1200">
        <a:solidFill>
          <a:schemeClr val="tx1"/>
        </a:solidFill>
        <a:latin typeface="CG Times" pitchFamily="18" charset="0"/>
        <a:ea typeface="+mn-ea"/>
        <a:cs typeface="Arial" charset="0"/>
      </a:defRPr>
    </a:lvl3pPr>
    <a:lvl4pPr marL="1371600" algn="r" rtl="1" fontAlgn="base">
      <a:spcBef>
        <a:spcPct val="0"/>
      </a:spcBef>
      <a:spcAft>
        <a:spcPct val="0"/>
      </a:spcAft>
      <a:defRPr kern="1200">
        <a:solidFill>
          <a:schemeClr val="tx1"/>
        </a:solidFill>
        <a:latin typeface="CG Times" pitchFamily="18" charset="0"/>
        <a:ea typeface="+mn-ea"/>
        <a:cs typeface="Arial" charset="0"/>
      </a:defRPr>
    </a:lvl4pPr>
    <a:lvl5pPr marL="1828800" algn="r" rtl="1" fontAlgn="base">
      <a:spcBef>
        <a:spcPct val="0"/>
      </a:spcBef>
      <a:spcAft>
        <a:spcPct val="0"/>
      </a:spcAft>
      <a:defRPr kern="1200">
        <a:solidFill>
          <a:schemeClr val="tx1"/>
        </a:solidFill>
        <a:latin typeface="CG Times" pitchFamily="18" charset="0"/>
        <a:ea typeface="+mn-ea"/>
        <a:cs typeface="Arial" charset="0"/>
      </a:defRPr>
    </a:lvl5pPr>
    <a:lvl6pPr marL="2286000" algn="l" defTabSz="914400" rtl="0" eaLnBrk="1" latinLnBrk="0" hangingPunct="1">
      <a:defRPr kern="1200">
        <a:solidFill>
          <a:schemeClr val="tx1"/>
        </a:solidFill>
        <a:latin typeface="CG Times" pitchFamily="18" charset="0"/>
        <a:ea typeface="+mn-ea"/>
        <a:cs typeface="Arial" charset="0"/>
      </a:defRPr>
    </a:lvl6pPr>
    <a:lvl7pPr marL="2743200" algn="l" defTabSz="914400" rtl="0" eaLnBrk="1" latinLnBrk="0" hangingPunct="1">
      <a:defRPr kern="1200">
        <a:solidFill>
          <a:schemeClr val="tx1"/>
        </a:solidFill>
        <a:latin typeface="CG Times" pitchFamily="18" charset="0"/>
        <a:ea typeface="+mn-ea"/>
        <a:cs typeface="Arial" charset="0"/>
      </a:defRPr>
    </a:lvl7pPr>
    <a:lvl8pPr marL="3200400" algn="l" defTabSz="914400" rtl="0" eaLnBrk="1" latinLnBrk="0" hangingPunct="1">
      <a:defRPr kern="1200">
        <a:solidFill>
          <a:schemeClr val="tx1"/>
        </a:solidFill>
        <a:latin typeface="CG Times" pitchFamily="18" charset="0"/>
        <a:ea typeface="+mn-ea"/>
        <a:cs typeface="Arial" charset="0"/>
      </a:defRPr>
    </a:lvl8pPr>
    <a:lvl9pPr marL="3657600" algn="l" defTabSz="914400" rtl="0" eaLnBrk="1" latinLnBrk="0" hangingPunct="1">
      <a:defRPr kern="1200">
        <a:solidFill>
          <a:schemeClr val="tx1"/>
        </a:solidFill>
        <a:latin typeface="CG Times"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CC3300"/>
    <a:srgbClr val="00CC00"/>
    <a:srgbClr val="FF0066"/>
    <a:srgbClr val="FFFFFF"/>
    <a:srgbClr val="FFFF00"/>
    <a:srgbClr val="0000FF"/>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aximized" horzBarState="maximized">
    <p:restoredLeft sz="85167" autoAdjust="0"/>
    <p:restoredTop sz="94581" autoAdjust="0"/>
  </p:normalViewPr>
  <p:slideViewPr>
    <p:cSldViewPr>
      <p:cViewPr>
        <p:scale>
          <a:sx n="50" d="100"/>
          <a:sy n="50" d="100"/>
        </p:scale>
        <p:origin x="-1350" y="-558"/>
      </p:cViewPr>
      <p:guideLst>
        <p:guide orient="horz" pos="4319"/>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latin typeface="Times New Roman" pitchFamily="18" charset="0"/>
                <a:cs typeface="Times New Roman" pitchFamily="18" charset="0"/>
              </a:defRPr>
            </a:lvl1pPr>
          </a:lstStyle>
          <a:p>
            <a:pPr>
              <a:defRPr/>
            </a:pPr>
            <a:endParaRPr lang="en-US"/>
          </a:p>
        </p:txBody>
      </p:sp>
      <p:sp>
        <p:nvSpPr>
          <p:cNvPr id="5222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a:defRPr sz="1200">
                <a:latin typeface="Times New Roman" pitchFamily="18" charset="0"/>
                <a:cs typeface="Times New Roman" pitchFamily="18" charset="0"/>
              </a:defRPr>
            </a:lvl1pPr>
          </a:lstStyle>
          <a:p>
            <a:pPr>
              <a:defRPr/>
            </a:pPr>
            <a:endParaRPr lang="en-US"/>
          </a:p>
        </p:txBody>
      </p:sp>
      <p:sp>
        <p:nvSpPr>
          <p:cNvPr id="368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222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ar-SA" noProof="0" smtClean="0"/>
              <a:t>انقر لتحرير أنماط النص الرئيسي</a:t>
            </a:r>
          </a:p>
          <a:p>
            <a:pPr lvl="1"/>
            <a:r>
              <a:rPr lang="ar-SA" noProof="0" smtClean="0"/>
              <a:t>المستوى الثاني</a:t>
            </a:r>
          </a:p>
          <a:p>
            <a:pPr lvl="2"/>
            <a:r>
              <a:rPr lang="ar-SA" noProof="0" smtClean="0"/>
              <a:t>المستوى الثالث</a:t>
            </a:r>
          </a:p>
          <a:p>
            <a:pPr lvl="3"/>
            <a:r>
              <a:rPr lang="ar-SA" noProof="0" smtClean="0"/>
              <a:t>المستوى الرابع</a:t>
            </a:r>
          </a:p>
          <a:p>
            <a:pPr lvl="4"/>
            <a:r>
              <a:rPr lang="ar-SA" noProof="0" smtClean="0"/>
              <a:t>المستوى الخامس</a:t>
            </a:r>
          </a:p>
        </p:txBody>
      </p:sp>
      <p:sp>
        <p:nvSpPr>
          <p:cNvPr id="5223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a:defRPr sz="1200">
                <a:latin typeface="Times New Roman" pitchFamily="18" charset="0"/>
                <a:cs typeface="Times New Roman" pitchFamily="18" charset="0"/>
              </a:defRPr>
            </a:lvl1pPr>
          </a:lstStyle>
          <a:p>
            <a:pPr>
              <a:defRPr/>
            </a:pPr>
            <a:endParaRPr lang="en-US"/>
          </a:p>
        </p:txBody>
      </p:sp>
      <p:sp>
        <p:nvSpPr>
          <p:cNvPr id="5223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rtl="0">
              <a:defRPr sz="1200">
                <a:latin typeface="Times New Roman" pitchFamily="18" charset="0"/>
                <a:cs typeface="Times New Roman" pitchFamily="18" charset="0"/>
              </a:defRPr>
            </a:lvl1pPr>
          </a:lstStyle>
          <a:p>
            <a:pPr>
              <a:defRPr/>
            </a:pPr>
            <a:fld id="{392582CB-79AF-415E-B2FE-ED31875595BB}" type="slidenum">
              <a:rPr lang="ar-SA"/>
              <a:pPr>
                <a:defRPr/>
              </a:pPr>
              <a:t>‹#›</a:t>
            </a:fld>
            <a:endParaRPr lang="en-US"/>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xfrm>
            <a:off x="685800" y="4343400"/>
            <a:ext cx="5486400" cy="4114800"/>
          </a:xfrm>
          <a:noFill/>
          <a:ln/>
        </p:spPr>
        <p:txBody>
          <a:bodyPr/>
          <a:lstStyle/>
          <a:p>
            <a:endParaRPr lang="en-US" smtClean="0">
              <a:latin typeface="Arial" charset="0"/>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xfrm>
            <a:off x="685800" y="4343400"/>
            <a:ext cx="5486400" cy="4114800"/>
          </a:xfrm>
          <a:noFill/>
          <a:ln/>
        </p:spPr>
        <p:txBody>
          <a:bodyPr/>
          <a:lstStyle/>
          <a:p>
            <a:endParaRPr lang="en-US" smtClean="0">
              <a:latin typeface="Arial" charset="0"/>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xfrm>
            <a:off x="685800" y="4343400"/>
            <a:ext cx="5486400" cy="4114800"/>
          </a:xfrm>
          <a:noFill/>
          <a:ln/>
        </p:spPr>
        <p:txBody>
          <a:bodyPr/>
          <a:lstStyle/>
          <a:p>
            <a:endParaRPr lang="en-US" smtClean="0">
              <a:latin typeface="Arial" charset="0"/>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xfrm>
            <a:off x="685800" y="4343400"/>
            <a:ext cx="5486400" cy="4114800"/>
          </a:xfrm>
          <a:noFill/>
          <a:ln/>
        </p:spPr>
        <p:txBody>
          <a:bodyPr/>
          <a:lstStyle/>
          <a:p>
            <a:endParaRPr lang="en-US" smtClean="0">
              <a:latin typeface="Arial" charset="0"/>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xfrm>
            <a:off x="685800" y="4343400"/>
            <a:ext cx="5486400" cy="4114800"/>
          </a:xfrm>
          <a:noFill/>
          <a:ln/>
        </p:spPr>
        <p:txBody>
          <a:bodyPr/>
          <a:lstStyle/>
          <a:p>
            <a:endParaRPr lang="en-US" smtClean="0">
              <a:latin typeface="Arial" charset="0"/>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xfrm>
            <a:off x="685800" y="4343400"/>
            <a:ext cx="5486400" cy="4114800"/>
          </a:xfrm>
          <a:noFill/>
          <a:ln/>
        </p:spPr>
        <p:txBody>
          <a:bodyPr/>
          <a:lstStyle/>
          <a:p>
            <a:endParaRPr lang="en-US" smtClean="0">
              <a:latin typeface="Arial" charset="0"/>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xfrm>
            <a:off x="685800" y="4343400"/>
            <a:ext cx="5486400" cy="4114800"/>
          </a:xfrm>
          <a:noFill/>
          <a:ln/>
        </p:spPr>
        <p:txBody>
          <a:bodyPr/>
          <a:lstStyle/>
          <a:p>
            <a:endParaRPr lang="en-US" smtClean="0">
              <a:latin typeface="Arial"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2.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2.wav"/></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3.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3.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4.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5.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6.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7.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8.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9.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0.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1618" name="Rectangle 2"/>
          <p:cNvSpPr>
            <a:spLocks noGrp="1" noChangeArrowheads="1"/>
          </p:cNvSpPr>
          <p:nvPr>
            <p:ph type="ctrTitle" sz="quarter"/>
          </p:nvPr>
        </p:nvSpPr>
        <p:spPr>
          <a:xfrm>
            <a:off x="685800" y="1676400"/>
            <a:ext cx="7772400" cy="1828800"/>
          </a:xfrm>
        </p:spPr>
        <p:txBody>
          <a:bodyPr/>
          <a:lstStyle>
            <a:lvl1pPr>
              <a:defRPr/>
            </a:lvl1pPr>
          </a:lstStyle>
          <a:p>
            <a:r>
              <a:rPr lang="en-US"/>
              <a:t>Click to edit Master title style</a:t>
            </a:r>
          </a:p>
        </p:txBody>
      </p:sp>
      <p:sp>
        <p:nvSpPr>
          <p:cNvPr id="111619" name="Rectangle 3"/>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62B3D23F-4E21-4C16-B0A3-3A6F11604DA6}" type="datetime2">
              <a:rPr lang="ar-SA"/>
              <a:pPr>
                <a:defRPr/>
              </a:pPr>
              <a:t>السبت، 25 محرم، 1434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9CE332F-79DC-435F-B8AF-FA8CA094FAC3}" type="slidenum">
              <a:rPr lang="ar-SA"/>
              <a:pPr>
                <a:defRPr/>
              </a:pPr>
              <a:t>‹#›</a:t>
            </a:fld>
            <a:endParaRPr lang="en-US"/>
          </a:p>
        </p:txBody>
      </p:sp>
    </p:spTree>
  </p:cSld>
  <p:clrMapOvr>
    <a:masterClrMapping/>
  </p:clrMapOvr>
  <p:transition>
    <p:pull dir="ld"/>
    <p:sndAc>
      <p:stSnd>
        <p:snd r:embed="rId1" name="wind.wav" builtIn="1"/>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Rectangle 4"/>
          <p:cNvSpPr>
            <a:spLocks noGrp="1" noChangeArrowheads="1"/>
          </p:cNvSpPr>
          <p:nvPr>
            <p:ph type="dt" sz="half" idx="10"/>
          </p:nvPr>
        </p:nvSpPr>
        <p:spPr>
          <a:ln/>
        </p:spPr>
        <p:txBody>
          <a:bodyPr/>
          <a:lstStyle>
            <a:lvl1pPr>
              <a:defRPr/>
            </a:lvl1pPr>
          </a:lstStyle>
          <a:p>
            <a:pPr>
              <a:defRPr/>
            </a:pPr>
            <a:fld id="{C518BDE4-08C0-45E0-8707-1C79620CFF6D}" type="datetime2">
              <a:rPr lang="ar-SA"/>
              <a:pPr>
                <a:defRPr/>
              </a:pPr>
              <a:t>السبت، 25 محرم، 1434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C872780-255B-4EB2-925B-732955E794E3}" type="slidenum">
              <a:rPr lang="ar-SA"/>
              <a:pPr>
                <a:defRPr/>
              </a:pPr>
              <a:t>‹#›</a:t>
            </a:fld>
            <a:endParaRPr lang="en-US"/>
          </a:p>
        </p:txBody>
      </p:sp>
    </p:spTree>
  </p:cSld>
  <p:clrMapOvr>
    <a:masterClrMapping/>
  </p:clrMapOvr>
  <p:transition>
    <p:pull dir="ld"/>
    <p:sndAc>
      <p:stSnd>
        <p:snd r:embed="rId1" name="wind.wav" builtIn="1"/>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81000"/>
            <a:ext cx="2057400" cy="5715000"/>
          </a:xfrm>
        </p:spPr>
        <p:txBody>
          <a:bodyPr vert="eaVert"/>
          <a:lstStyle/>
          <a:p>
            <a:r>
              <a:rPr lang="en-US" smtClean="0"/>
              <a:t>Click to edit Master title style</a:t>
            </a:r>
            <a:endParaRPr lang="ar-SA"/>
          </a:p>
        </p:txBody>
      </p:sp>
      <p:sp>
        <p:nvSpPr>
          <p:cNvPr id="3" name="Vertical Text Placeholder 2"/>
          <p:cNvSpPr>
            <a:spLocks noGrp="1"/>
          </p:cNvSpPr>
          <p:nvPr>
            <p:ph type="body" orient="vert" idx="1"/>
          </p:nvPr>
        </p:nvSpPr>
        <p:spPr>
          <a:xfrm>
            <a:off x="457200" y="381000"/>
            <a:ext cx="6019800"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Rectangle 4"/>
          <p:cNvSpPr>
            <a:spLocks noGrp="1" noChangeArrowheads="1"/>
          </p:cNvSpPr>
          <p:nvPr>
            <p:ph type="dt" sz="half" idx="10"/>
          </p:nvPr>
        </p:nvSpPr>
        <p:spPr>
          <a:ln/>
        </p:spPr>
        <p:txBody>
          <a:bodyPr/>
          <a:lstStyle>
            <a:lvl1pPr>
              <a:defRPr/>
            </a:lvl1pPr>
          </a:lstStyle>
          <a:p>
            <a:pPr>
              <a:defRPr/>
            </a:pPr>
            <a:fld id="{4457F137-A73E-4A25-ADF2-1DEF9DDE0F57}" type="datetime2">
              <a:rPr lang="ar-SA"/>
              <a:pPr>
                <a:defRPr/>
              </a:pPr>
              <a:t>السبت، 25 محرم، 1434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47BC510-812D-4AEF-A5D9-6FA94C7837CA}" type="slidenum">
              <a:rPr lang="ar-SA"/>
              <a:pPr>
                <a:defRPr/>
              </a:pPr>
              <a:t>‹#›</a:t>
            </a:fld>
            <a:endParaRPr lang="en-US"/>
          </a:p>
        </p:txBody>
      </p:sp>
    </p:spTree>
  </p:cSld>
  <p:clrMapOvr>
    <a:masterClrMapping/>
  </p:clrMapOvr>
  <p:transition>
    <p:pull dir="ld"/>
    <p:sndAc>
      <p:stSnd>
        <p:snd r:embed="rId1" name="wind.wav" builtIn="1"/>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p:spPr>
        <p:txBody>
          <a:bodyPr/>
          <a:lstStyle/>
          <a:p>
            <a:r>
              <a:rPr lang="en-US" smtClean="0"/>
              <a:t>Click to edit Master title style</a:t>
            </a:r>
            <a:endParaRPr lang="ar-SA"/>
          </a:p>
        </p:txBody>
      </p:sp>
      <p:sp>
        <p:nvSpPr>
          <p:cNvPr id="3" name="Table Placeholder 2"/>
          <p:cNvSpPr>
            <a:spLocks noGrp="1"/>
          </p:cNvSpPr>
          <p:nvPr>
            <p:ph type="tbl" idx="1"/>
          </p:nvPr>
        </p:nvSpPr>
        <p:spPr>
          <a:xfrm>
            <a:off x="457200" y="1981200"/>
            <a:ext cx="8229600" cy="4114800"/>
          </a:xfrm>
        </p:spPr>
        <p:txBody>
          <a:bodyPr/>
          <a:lstStyle/>
          <a:p>
            <a:pPr lvl="0"/>
            <a:endParaRPr lang="ar-SA" noProof="0"/>
          </a:p>
        </p:txBody>
      </p:sp>
      <p:sp>
        <p:nvSpPr>
          <p:cNvPr id="4" name="Rectangle 4"/>
          <p:cNvSpPr>
            <a:spLocks noGrp="1" noChangeArrowheads="1"/>
          </p:cNvSpPr>
          <p:nvPr>
            <p:ph type="dt" sz="half" idx="10"/>
          </p:nvPr>
        </p:nvSpPr>
        <p:spPr>
          <a:ln/>
        </p:spPr>
        <p:txBody>
          <a:bodyPr/>
          <a:lstStyle>
            <a:lvl1pPr>
              <a:defRPr/>
            </a:lvl1pPr>
          </a:lstStyle>
          <a:p>
            <a:pPr>
              <a:defRPr/>
            </a:pPr>
            <a:fld id="{B63AF23E-035B-4A5A-B400-5AB1F0B4BDEB}" type="datetime2">
              <a:rPr lang="ar-SA"/>
              <a:pPr>
                <a:defRPr/>
              </a:pPr>
              <a:t>السبت، 25 محرم، 1434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68CDE3-EE83-47CF-B591-474CD0B98C87}" type="slidenum">
              <a:rPr lang="ar-SA"/>
              <a:pPr>
                <a:defRPr/>
              </a:pPr>
              <a:t>‹#›</a:t>
            </a:fld>
            <a:endParaRPr lang="en-US"/>
          </a:p>
        </p:txBody>
      </p:sp>
    </p:spTree>
  </p:cSld>
  <p:clrMapOvr>
    <a:masterClrMapping/>
  </p:clrMapOvr>
  <p:transition>
    <p:pull dir="ld"/>
    <p:sndAc>
      <p:stSnd>
        <p:snd r:embed="rId1" name="wind.wav" builtIn="1"/>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Rectangle 4"/>
          <p:cNvSpPr>
            <a:spLocks noGrp="1" noChangeArrowheads="1"/>
          </p:cNvSpPr>
          <p:nvPr>
            <p:ph type="dt" sz="half" idx="10"/>
          </p:nvPr>
        </p:nvSpPr>
        <p:spPr>
          <a:ln/>
        </p:spPr>
        <p:txBody>
          <a:bodyPr/>
          <a:lstStyle>
            <a:lvl1pPr>
              <a:defRPr/>
            </a:lvl1pPr>
          </a:lstStyle>
          <a:p>
            <a:pPr>
              <a:defRPr/>
            </a:pPr>
            <a:fld id="{186547DC-D68D-49A1-8648-BD92B920826D}" type="datetime2">
              <a:rPr lang="ar-SA"/>
              <a:pPr>
                <a:defRPr/>
              </a:pPr>
              <a:t>السبت، 25 محرم، 1434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17CB64F-A4D0-4BC8-8D00-EADA5B83371C}" type="slidenum">
              <a:rPr lang="ar-SA"/>
              <a:pPr>
                <a:defRPr/>
              </a:pPr>
              <a:t>‹#›</a:t>
            </a:fld>
            <a:endParaRPr lang="en-US"/>
          </a:p>
        </p:txBody>
      </p:sp>
    </p:spTree>
  </p:cSld>
  <p:clrMapOvr>
    <a:masterClrMapping/>
  </p:clrMapOvr>
  <p:transition>
    <p:pull dir="ld"/>
    <p:sndAc>
      <p:stSnd>
        <p:snd r:embed="rId1" name="wind.wav" builtIn="1"/>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6C6DCC0D-5D7F-4A7B-AF9B-D074B8C8D06F}" type="datetime2">
              <a:rPr lang="ar-SA"/>
              <a:pPr>
                <a:defRPr/>
              </a:pPr>
              <a:t>السبت، 25 محرم، 1434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D6B46E5-5E50-497C-BC18-8CAFC8A048FC}" type="slidenum">
              <a:rPr lang="ar-SA"/>
              <a:pPr>
                <a:defRPr/>
              </a:pPr>
              <a:t>‹#›</a:t>
            </a:fld>
            <a:endParaRPr lang="en-US"/>
          </a:p>
        </p:txBody>
      </p:sp>
    </p:spTree>
  </p:cSld>
  <p:clrMapOvr>
    <a:masterClrMapping/>
  </p:clrMapOvr>
  <p:transition>
    <p:pull dir="ld"/>
    <p:sndAc>
      <p:stSnd>
        <p:snd r:embed="rId1" name="wind.wav" builtIn="1"/>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sz="half" idx="1"/>
          </p:nvPr>
        </p:nvSpPr>
        <p:spPr>
          <a:xfrm>
            <a:off x="457200" y="1981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half" idx="2"/>
          </p:nvPr>
        </p:nvSpPr>
        <p:spPr>
          <a:xfrm>
            <a:off x="4648200" y="1981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Rectangle 4"/>
          <p:cNvSpPr>
            <a:spLocks noGrp="1" noChangeArrowheads="1"/>
          </p:cNvSpPr>
          <p:nvPr>
            <p:ph type="dt" sz="half" idx="10"/>
          </p:nvPr>
        </p:nvSpPr>
        <p:spPr>
          <a:ln/>
        </p:spPr>
        <p:txBody>
          <a:bodyPr/>
          <a:lstStyle>
            <a:lvl1pPr>
              <a:defRPr/>
            </a:lvl1pPr>
          </a:lstStyle>
          <a:p>
            <a:pPr>
              <a:defRPr/>
            </a:pPr>
            <a:fld id="{6DE314E0-B08D-4D6C-989F-CD783E8BA557}" type="datetime2">
              <a:rPr lang="ar-SA"/>
              <a:pPr>
                <a:defRPr/>
              </a:pPr>
              <a:t>السبت، 25 محرم، 1434</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60C5877-0280-42D6-90AD-C56EECF7CF90}" type="slidenum">
              <a:rPr lang="ar-SA"/>
              <a:pPr>
                <a:defRPr/>
              </a:pPr>
              <a:t>‹#›</a:t>
            </a:fld>
            <a:endParaRPr lang="en-US"/>
          </a:p>
        </p:txBody>
      </p:sp>
    </p:spTree>
  </p:cSld>
  <p:clrMapOvr>
    <a:masterClrMapping/>
  </p:clrMapOvr>
  <p:transition>
    <p:pull dir="ld"/>
    <p:sndAc>
      <p:stSnd>
        <p:snd r:embed="rId1" name="wind.wav" builtIn="1"/>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ar-S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7" name="Rectangle 4"/>
          <p:cNvSpPr>
            <a:spLocks noGrp="1" noChangeArrowheads="1"/>
          </p:cNvSpPr>
          <p:nvPr>
            <p:ph type="dt" sz="half" idx="10"/>
          </p:nvPr>
        </p:nvSpPr>
        <p:spPr>
          <a:ln/>
        </p:spPr>
        <p:txBody>
          <a:bodyPr/>
          <a:lstStyle>
            <a:lvl1pPr>
              <a:defRPr/>
            </a:lvl1pPr>
          </a:lstStyle>
          <a:p>
            <a:pPr>
              <a:defRPr/>
            </a:pPr>
            <a:fld id="{1406807B-D389-4DEA-B553-47B28972BD62}" type="datetime2">
              <a:rPr lang="ar-SA"/>
              <a:pPr>
                <a:defRPr/>
              </a:pPr>
              <a:t>السبت، 25 محرم، 1434</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86656D4-313C-4404-8C3B-83D812BF17E0}" type="slidenum">
              <a:rPr lang="ar-SA"/>
              <a:pPr>
                <a:defRPr/>
              </a:pPr>
              <a:t>‹#›</a:t>
            </a:fld>
            <a:endParaRPr lang="en-US"/>
          </a:p>
        </p:txBody>
      </p:sp>
    </p:spTree>
  </p:cSld>
  <p:clrMapOvr>
    <a:masterClrMapping/>
  </p:clrMapOvr>
  <p:transition>
    <p:pull dir="ld"/>
    <p:sndAc>
      <p:stSnd>
        <p:snd r:embed="rId1" name="wind.wav" builtIn="1"/>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Rectangle 4"/>
          <p:cNvSpPr>
            <a:spLocks noGrp="1" noChangeArrowheads="1"/>
          </p:cNvSpPr>
          <p:nvPr>
            <p:ph type="dt" sz="half" idx="10"/>
          </p:nvPr>
        </p:nvSpPr>
        <p:spPr>
          <a:ln/>
        </p:spPr>
        <p:txBody>
          <a:bodyPr/>
          <a:lstStyle>
            <a:lvl1pPr>
              <a:defRPr/>
            </a:lvl1pPr>
          </a:lstStyle>
          <a:p>
            <a:pPr>
              <a:defRPr/>
            </a:pPr>
            <a:fld id="{6693A491-51D4-45D2-9FC9-A6B4C926DF2D}" type="datetime2">
              <a:rPr lang="ar-SA"/>
              <a:pPr>
                <a:defRPr/>
              </a:pPr>
              <a:t>السبت، 25 محرم، 1434</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1C26862-B0B1-475B-96F1-B63F8B5B6C8B}" type="slidenum">
              <a:rPr lang="ar-SA"/>
              <a:pPr>
                <a:defRPr/>
              </a:pPr>
              <a:t>‹#›</a:t>
            </a:fld>
            <a:endParaRPr lang="en-US"/>
          </a:p>
        </p:txBody>
      </p:sp>
    </p:spTree>
  </p:cSld>
  <p:clrMapOvr>
    <a:masterClrMapping/>
  </p:clrMapOvr>
  <p:transition>
    <p:pull dir="ld"/>
    <p:sndAc>
      <p:stSnd>
        <p:snd r:embed="rId1" name="wind.wav" builtIn="1"/>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39FF5D5F-43E2-4A49-B6F8-4D390E259363}" type="datetime2">
              <a:rPr lang="ar-SA"/>
              <a:pPr>
                <a:defRPr/>
              </a:pPr>
              <a:t>السبت، 25 محرم، 1434</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4EBA50E-96F0-4CE4-90AE-72EDF8AE2F03}" type="slidenum">
              <a:rPr lang="ar-SA"/>
              <a:pPr>
                <a:defRPr/>
              </a:pPr>
              <a:t>‹#›</a:t>
            </a:fld>
            <a:endParaRPr lang="en-US"/>
          </a:p>
        </p:txBody>
      </p:sp>
    </p:spTree>
  </p:cSld>
  <p:clrMapOvr>
    <a:masterClrMapping/>
  </p:clrMapOvr>
  <p:transition>
    <p:pull dir="ld"/>
    <p:sndAc>
      <p:stSnd>
        <p:snd r:embed="rId1" name="wind.wav" builtIn="1"/>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A717503-4EC0-4195-98C6-1E694EC206C2}" type="datetime2">
              <a:rPr lang="ar-SA"/>
              <a:pPr>
                <a:defRPr/>
              </a:pPr>
              <a:t>السبت، 25 محرم، 1434</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F978AC7-574F-46E4-B807-D620A3DEA1B6}" type="slidenum">
              <a:rPr lang="ar-SA"/>
              <a:pPr>
                <a:defRPr/>
              </a:pPr>
              <a:t>‹#›</a:t>
            </a:fld>
            <a:endParaRPr lang="en-US"/>
          </a:p>
        </p:txBody>
      </p:sp>
    </p:spTree>
  </p:cSld>
  <p:clrMapOvr>
    <a:masterClrMapping/>
  </p:clrMapOvr>
  <p:transition>
    <p:pull dir="ld"/>
    <p:sndAc>
      <p:stSnd>
        <p:snd r:embed="rId1" name="wind.wav" builtIn="1"/>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04DA80B-CA87-4407-A4A7-0585E5E8D05F}" type="datetime2">
              <a:rPr lang="ar-SA"/>
              <a:pPr>
                <a:defRPr/>
              </a:pPr>
              <a:t>السبت، 25 محرم، 1434</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6BB3E8D-A857-47B7-AD63-78317D3533C2}" type="slidenum">
              <a:rPr lang="ar-SA"/>
              <a:pPr>
                <a:defRPr/>
              </a:pPr>
              <a:t>‹#›</a:t>
            </a:fld>
            <a:endParaRPr lang="en-US"/>
          </a:p>
        </p:txBody>
      </p:sp>
    </p:spTree>
  </p:cSld>
  <p:clrMapOvr>
    <a:masterClrMapping/>
  </p:clrMapOvr>
  <p:transition>
    <p:pull dir="ld"/>
    <p:sndAc>
      <p:stSnd>
        <p:snd r:embed="rId1" name="wind.wav" builtIn="1"/>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bwMode="auto">
          <a:xfrm>
            <a:off x="457200" y="381000"/>
            <a:ext cx="82296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10595" name="Rectangle 3"/>
          <p:cNvSpPr>
            <a:spLocks noGrp="1" noChangeArrowheads="1"/>
          </p:cNvSpPr>
          <p:nvPr>
            <p:ph type="body" idx="1"/>
          </p:nvPr>
        </p:nvSpPr>
        <p:spPr bwMode="auto">
          <a:xfrm>
            <a:off x="457200" y="19812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059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a:defRPr sz="1400">
                <a:effectLst>
                  <a:outerShdw blurRad="38100" dist="38100" dir="2700000" algn="tl">
                    <a:srgbClr val="000000"/>
                  </a:outerShdw>
                </a:effectLst>
                <a:latin typeface="Arial" pitchFamily="34" charset="0"/>
                <a:cs typeface="Arial" pitchFamily="34" charset="0"/>
              </a:defRPr>
            </a:lvl1pPr>
          </a:lstStyle>
          <a:p>
            <a:pPr>
              <a:defRPr/>
            </a:pPr>
            <a:fld id="{8838D7AE-025C-435C-95DD-857C0EEA2978}" type="datetime2">
              <a:rPr lang="ar-SA"/>
              <a:pPr>
                <a:defRPr/>
              </a:pPr>
              <a:t>السبت، 25 محرم، 1434</a:t>
            </a:fld>
            <a:endParaRPr lang="en-US"/>
          </a:p>
        </p:txBody>
      </p:sp>
      <p:sp>
        <p:nvSpPr>
          <p:cNvPr id="11059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rtl="0">
              <a:defRPr sz="1400">
                <a:effectLst>
                  <a:outerShdw blurRad="38100" dist="38100" dir="2700000" algn="tl">
                    <a:srgbClr val="000000"/>
                  </a:outerShdw>
                </a:effectLst>
                <a:latin typeface="Arial" pitchFamily="34" charset="0"/>
                <a:cs typeface="Arial" pitchFamily="34" charset="0"/>
              </a:defRPr>
            </a:lvl1pPr>
          </a:lstStyle>
          <a:p>
            <a:pPr>
              <a:defRPr/>
            </a:pPr>
            <a:endParaRPr lang="en-US"/>
          </a:p>
        </p:txBody>
      </p:sp>
      <p:sp>
        <p:nvSpPr>
          <p:cNvPr id="11059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rtl="0">
              <a:defRPr sz="1400">
                <a:effectLst>
                  <a:outerShdw blurRad="38100" dist="38100" dir="2700000" algn="tl">
                    <a:srgbClr val="000000"/>
                  </a:outerShdw>
                </a:effectLst>
                <a:latin typeface="Arial" pitchFamily="34" charset="0"/>
                <a:cs typeface="Arial" pitchFamily="34" charset="0"/>
              </a:defRPr>
            </a:lvl1pPr>
          </a:lstStyle>
          <a:p>
            <a:pPr>
              <a:defRPr/>
            </a:pPr>
            <a:fld id="{54D69442-C95A-4E7E-858A-4ADDBE1AB5E4}" type="slidenum">
              <a:rPr lang="ar-SA"/>
              <a:pPr>
                <a:defRPr/>
              </a:pPr>
              <a:t>‹#›</a:t>
            </a:fld>
            <a:endParaRPr lang="en-US"/>
          </a:p>
        </p:txBody>
      </p:sp>
    </p:spTree>
  </p:cSld>
  <p:clrMap bg1="dk2" tx1="lt1" bg2="dk1" tx2="lt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Lst>
  <p:transition>
    <p:pull dir="ld"/>
    <p:sndAc>
      <p:stSnd>
        <p:snd r:embed="rId14" name="wind.wav" builtIn="1"/>
      </p:stSnd>
    </p:sndAc>
  </p:transition>
  <p:timing>
    <p:tnLst>
      <p:par>
        <p:cTn id="1" dur="indefinite" restart="never" nodeType="tmRoot"/>
      </p:par>
    </p:tnLst>
  </p:timing>
  <p:hf hdr="0" ftr="0"/>
  <p:txStyles>
    <p:titleStyle>
      <a:lvl1pPr algn="ctr" rtl="1"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1"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2pPr>
      <a:lvl3pPr algn="ctr" rtl="1"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3pPr>
      <a:lvl4pPr algn="ctr" rtl="1"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4pPr>
      <a:lvl5pPr algn="ctr" rtl="1"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5pPr>
      <a:lvl6pPr marL="457200" algn="ctr" rtl="1"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6pPr>
      <a:lvl7pPr marL="914400" algn="ctr" rtl="1"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7pPr>
      <a:lvl8pPr marL="1371600" algn="ctr" rtl="1"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8pPr>
      <a:lvl9pPr marL="1828800" algn="ctr" rtl="1"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pitchFamily="34" charset="0"/>
        </a:defRPr>
      </a:lvl9pPr>
    </p:titleStyle>
    <p:bodyStyle>
      <a:lvl1pPr marL="342900" indent="-342900" algn="r" rtl="1" eaLnBrk="0" fontAlgn="base" hangingPunct="0">
        <a:spcBef>
          <a:spcPct val="20000"/>
        </a:spcBef>
        <a:spcAft>
          <a:spcPct val="0"/>
        </a:spcAft>
        <a:buClr>
          <a:schemeClr val="hlink"/>
        </a:buClr>
        <a:buSzPct val="65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r" rtl="1" eaLnBrk="0" fontAlgn="base" hangingPunct="0">
        <a:spcBef>
          <a:spcPct val="20000"/>
        </a:spcBef>
        <a:spcAft>
          <a:spcPct val="0"/>
        </a:spcAft>
        <a:buClr>
          <a:schemeClr val="folHlink"/>
        </a:buClr>
        <a:buSzPct val="65000"/>
        <a:buFont typeface="Wingdings" pitchFamily="2" charset="2"/>
        <a:buChar char="n"/>
        <a:defRPr sz="2800">
          <a:solidFill>
            <a:schemeClr val="tx1"/>
          </a:solidFill>
          <a:effectLst>
            <a:outerShdw blurRad="38100" dist="38100" dir="2700000" algn="tl">
              <a:srgbClr val="000000"/>
            </a:outerShdw>
          </a:effectLst>
          <a:latin typeface="+mn-lt"/>
          <a:cs typeface="+mn-cs"/>
        </a:defRPr>
      </a:lvl2pPr>
      <a:lvl3pPr marL="1143000" indent="-228600" algn="r" rtl="1" eaLnBrk="0" fontAlgn="base" hangingPunct="0">
        <a:spcBef>
          <a:spcPct val="20000"/>
        </a:spcBef>
        <a:spcAft>
          <a:spcPct val="0"/>
        </a:spcAft>
        <a:buClr>
          <a:schemeClr val="hlink"/>
        </a:buClr>
        <a:buSzPct val="65000"/>
        <a:buFont typeface="Wingdings" pitchFamily="2" charset="2"/>
        <a:buChar char="n"/>
        <a:defRPr sz="2400">
          <a:solidFill>
            <a:schemeClr val="tx1"/>
          </a:solidFill>
          <a:effectLst>
            <a:outerShdw blurRad="38100" dist="38100" dir="2700000" algn="tl">
              <a:srgbClr val="000000"/>
            </a:outerShdw>
          </a:effectLst>
          <a:latin typeface="+mn-lt"/>
          <a:cs typeface="+mn-cs"/>
        </a:defRPr>
      </a:lvl3pPr>
      <a:lvl4pPr marL="1600200" indent="-228600" algn="r" rtl="1" eaLnBrk="0" fontAlgn="base" hangingPunct="0">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cs typeface="+mn-cs"/>
        </a:defRPr>
      </a:lvl4pPr>
      <a:lvl5pPr marL="2057400" indent="-228600" algn="r" rtl="1" eaLnBrk="0" fontAlgn="base" hangingPunct="0">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cs typeface="+mn-cs"/>
        </a:defRPr>
      </a:lvl5pPr>
      <a:lvl6pPr marL="2514600" indent="-228600" algn="r" rtl="1"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cs typeface="+mn-cs"/>
        </a:defRPr>
      </a:lvl6pPr>
      <a:lvl7pPr marL="2971800" indent="-228600" algn="r" rtl="1"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cs typeface="+mn-cs"/>
        </a:defRPr>
      </a:lvl7pPr>
      <a:lvl8pPr marL="3429000" indent="-228600" algn="r" rtl="1"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cs typeface="+mn-cs"/>
        </a:defRPr>
      </a:lvl8pPr>
      <a:lvl9pPr marL="3886200" indent="-228600" algn="r" rtl="1"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4.wav"/><Relationship Id="rId2" Type="http://schemas.openxmlformats.org/officeDocument/2006/relationships/audio" Target="../media/audio2.wav"/><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audio" Target="../media/audio14.wav"/><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Microsoft_Office_Excel_97-2003_Worksheet1.xls"/></Relationships>
</file>

<file path=ppt/slides/_rels/slide24.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Microsoft_Office_Excel_Chart2.xls"/></Relationships>
</file>

<file path=ppt/slides/_rels/slide25.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27.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28.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31.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32.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audio" Target="../media/audio8.wav"/><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34.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8.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13.wav"/><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a:xfrm>
            <a:off x="827088" y="765175"/>
            <a:ext cx="7631112" cy="2232025"/>
          </a:xfrm>
        </p:spPr>
        <p:txBody>
          <a:bodyPr/>
          <a:lstStyle/>
          <a:p>
            <a:pPr eaLnBrk="1" hangingPunct="1">
              <a:defRPr/>
            </a:pPr>
            <a:r>
              <a:rPr lang="ar-SA" sz="4000" dirty="0"/>
              <a:t/>
            </a:r>
            <a:br>
              <a:rPr lang="ar-SA" sz="4000" dirty="0"/>
            </a:br>
            <a:endParaRPr lang="en-US" sz="1400" dirty="0"/>
          </a:p>
        </p:txBody>
      </p:sp>
      <p:sp>
        <p:nvSpPr>
          <p:cNvPr id="18435" name="Rectangle 3"/>
          <p:cNvSpPr>
            <a:spLocks noGrp="1" noChangeArrowheads="1"/>
          </p:cNvSpPr>
          <p:nvPr>
            <p:ph type="subTitle" idx="1"/>
          </p:nvPr>
        </p:nvSpPr>
        <p:spPr>
          <a:xfrm>
            <a:off x="1371600" y="3284538"/>
            <a:ext cx="6440488" cy="2354262"/>
          </a:xfrm>
        </p:spPr>
        <p:txBody>
          <a:bodyPr/>
          <a:lstStyle/>
          <a:p>
            <a:pPr eaLnBrk="1" hangingPunct="1">
              <a:defRPr/>
            </a:pPr>
            <a:endParaRPr lang="ar-SA" sz="3600" dirty="0">
              <a:solidFill>
                <a:srgbClr val="FFFFFF"/>
              </a:solidFill>
            </a:endParaRPr>
          </a:p>
          <a:p>
            <a:pPr eaLnBrk="1" hangingPunct="1">
              <a:defRPr/>
            </a:pPr>
            <a:endParaRPr lang="ar-SA" sz="3600" dirty="0">
              <a:solidFill>
                <a:srgbClr val="FFFFFF"/>
              </a:solidFill>
            </a:endParaRPr>
          </a:p>
          <a:p>
            <a:pPr eaLnBrk="1" hangingPunct="1">
              <a:defRPr/>
            </a:pPr>
            <a:r>
              <a:rPr lang="ar-SA" sz="3600" dirty="0">
                <a:solidFill>
                  <a:srgbClr val="FFFFFF"/>
                </a:solidFill>
              </a:rPr>
              <a:t/>
            </a:r>
            <a:br>
              <a:rPr lang="ar-SA" sz="3600" dirty="0">
                <a:solidFill>
                  <a:srgbClr val="FFFFFF"/>
                </a:solidFill>
              </a:rPr>
            </a:br>
            <a:endParaRPr lang="en-US" sz="3600" dirty="0">
              <a:solidFill>
                <a:srgbClr val="FFFFFF"/>
              </a:solidFill>
            </a:endParaRPr>
          </a:p>
        </p:txBody>
      </p:sp>
      <p:pic>
        <p:nvPicPr>
          <p:cNvPr id="4100" name="Picture 6" descr="شعير28"/>
          <p:cNvPicPr>
            <a:picLocks noChangeAspect="1" noChangeArrowheads="1"/>
          </p:cNvPicPr>
          <p:nvPr/>
        </p:nvPicPr>
        <p:blipFill>
          <a:blip r:embed="rId4"/>
          <a:srcRect/>
          <a:stretch>
            <a:fillRect/>
          </a:stretch>
        </p:blipFill>
        <p:spPr bwMode="auto">
          <a:xfrm>
            <a:off x="-396875" y="0"/>
            <a:ext cx="9540875" cy="7029450"/>
          </a:xfrm>
          <a:prstGeom prst="rect">
            <a:avLst/>
          </a:prstGeom>
          <a:noFill/>
          <a:ln w="9525">
            <a:noFill/>
            <a:miter lim="800000"/>
            <a:headEnd/>
            <a:tailEnd/>
          </a:ln>
        </p:spPr>
      </p:pic>
      <p:sp>
        <p:nvSpPr>
          <p:cNvPr id="18440" name="WordArt 8"/>
          <p:cNvSpPr>
            <a:spLocks noChangeArrowheads="1" noChangeShapeType="1" noTextEdit="1"/>
          </p:cNvSpPr>
          <p:nvPr/>
        </p:nvSpPr>
        <p:spPr bwMode="auto">
          <a:xfrm>
            <a:off x="1042988" y="2205038"/>
            <a:ext cx="6624637" cy="1657350"/>
          </a:xfrm>
          <a:prstGeom prst="rect">
            <a:avLst/>
          </a:prstGeom>
        </p:spPr>
        <p:txBody>
          <a:bodyPr wrap="none" fromWordArt="1">
            <a:prstTxWarp prst="textFadeRight">
              <a:avLst>
                <a:gd name="adj" fmla="val 33333"/>
              </a:avLst>
            </a:prstTxWarp>
            <a:scene3d>
              <a:camera prst="legacyPerspectiveBottomLeft">
                <a:rot lat="0" lon="899994" rev="0"/>
              </a:camera>
              <a:lightRig rig="legacyFlat3" dir="t"/>
            </a:scene3d>
            <a:sp3d extrusionH="121893000" prstMaterial="legacyMatte">
              <a:extrusionClr>
                <a:srgbClr val="006600"/>
              </a:extrusionClr>
            </a:sp3d>
          </a:bodyPr>
          <a:lstStyle/>
          <a:p>
            <a:pPr algn="ctr"/>
            <a:r>
              <a:rPr lang="ar-SA" sz="2800" b="1" kern="10">
                <a:ln w="9525">
                  <a:round/>
                  <a:headEnd/>
                  <a:tailEnd/>
                </a:ln>
                <a:gradFill rotWithShape="1">
                  <a:gsLst>
                    <a:gs pos="0">
                      <a:srgbClr val="FFFF00"/>
                    </a:gs>
                    <a:gs pos="100000">
                      <a:srgbClr val="FF9933"/>
                    </a:gs>
                  </a:gsLst>
                  <a:path path="rect">
                    <a:fillToRect l="50000" t="50000" r="50000" b="50000"/>
                  </a:path>
                </a:gradFill>
                <a:latin typeface="Tahoma"/>
                <a:cs typeface="Tahoma"/>
              </a:rPr>
              <a:t>بسم الله الرحمن الرحيم  وبه نستعين</a:t>
            </a:r>
            <a:endParaRPr lang="en-US" sz="2800" b="1" kern="10">
              <a:ln w="9525">
                <a:round/>
                <a:headEnd/>
                <a:tailEnd/>
              </a:ln>
              <a:gradFill rotWithShape="1">
                <a:gsLst>
                  <a:gs pos="0">
                    <a:srgbClr val="FFFF00"/>
                  </a:gs>
                  <a:gs pos="100000">
                    <a:srgbClr val="FF9933"/>
                  </a:gs>
                </a:gsLst>
                <a:path path="rect">
                  <a:fillToRect l="50000" t="50000" r="50000" b="50000"/>
                </a:path>
              </a:gradFill>
              <a:latin typeface="Tahoma"/>
              <a:cs typeface="Tahoma"/>
            </a:endParaRPr>
          </a:p>
        </p:txBody>
      </p:sp>
    </p:spTree>
  </p:cSld>
  <p:clrMapOvr>
    <a:masterClrMapping/>
  </p:clrMapOvr>
  <p:transition>
    <p:pull dir="ld"/>
    <p:sndAc>
      <p:stSnd>
        <p:snd r:embed="rId2" name="wind.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1000"/>
                                  </p:stCondLst>
                                  <p:childTnLst>
                                    <p:set>
                                      <p:cBhvr>
                                        <p:cTn id="6" dur="1" fill="hold">
                                          <p:stCondLst>
                                            <p:cond delay="0"/>
                                          </p:stCondLst>
                                        </p:cTn>
                                        <p:tgtEl>
                                          <p:spTgt spid="18434"/>
                                        </p:tgtEl>
                                        <p:attrNameLst>
                                          <p:attrName>style.visibility</p:attrName>
                                        </p:attrNameLst>
                                      </p:cBhvr>
                                      <p:to>
                                        <p:strVal val="visible"/>
                                      </p:to>
                                    </p:set>
                                    <p:anim calcmode="lin" valueType="num">
                                      <p:cBhvr additive="base">
                                        <p:cTn id="7" dur="500" fill="hold"/>
                                        <p:tgtEl>
                                          <p:spTgt spid="18434"/>
                                        </p:tgtEl>
                                        <p:attrNameLst>
                                          <p:attrName>ppt_x</p:attrName>
                                        </p:attrNameLst>
                                      </p:cBhvr>
                                      <p:tavLst>
                                        <p:tav tm="0">
                                          <p:val>
                                            <p:strVal val="#ppt_x"/>
                                          </p:val>
                                        </p:tav>
                                        <p:tav tm="100000">
                                          <p:val>
                                            <p:strVal val="#ppt_x"/>
                                          </p:val>
                                        </p:tav>
                                      </p:tavLst>
                                    </p:anim>
                                    <p:anim calcmode="lin" valueType="num">
                                      <p:cBhvr additive="base">
                                        <p:cTn id="8" dur="500" fill="hold"/>
                                        <p:tgtEl>
                                          <p:spTgt spid="1843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bomb.wav" builtIn="1"/>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5">
                                            <p:txEl>
                                              <p:pRg st="2" end="2"/>
                                            </p:txEl>
                                          </p:spTgt>
                                        </p:tgtEl>
                                        <p:attrNameLst>
                                          <p:attrName>style.visibility</p:attrName>
                                        </p:attrNameLst>
                                      </p:cBhvr>
                                      <p:to>
                                        <p:strVal val="visible"/>
                                      </p:to>
                                    </p:set>
                                    <p:anim calcmode="lin" valueType="num">
                                      <p:cBhvr additive="base">
                                        <p:cTn id="13" dur="500" fill="hold"/>
                                        <p:tgtEl>
                                          <p:spTgt spid="1843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18440"/>
                                        </p:tgtEl>
                                        <p:attrNameLst>
                                          <p:attrName>style.visibility</p:attrName>
                                        </p:attrNameLst>
                                      </p:cBhvr>
                                      <p:to>
                                        <p:strVal val="visible"/>
                                      </p:to>
                                    </p:set>
                                    <p:anim calcmode="lin" valueType="num">
                                      <p:cBhvr additive="base">
                                        <p:cTn id="19" dur="500" fill="hold"/>
                                        <p:tgtEl>
                                          <p:spTgt spid="18440"/>
                                        </p:tgtEl>
                                        <p:attrNameLst>
                                          <p:attrName>ppt_x</p:attrName>
                                        </p:attrNameLst>
                                      </p:cBhvr>
                                      <p:tavLst>
                                        <p:tav tm="0">
                                          <p:val>
                                            <p:strVal val="#ppt_x"/>
                                          </p:val>
                                        </p:tav>
                                        <p:tav tm="100000">
                                          <p:val>
                                            <p:strVal val="#ppt_x"/>
                                          </p:val>
                                        </p:tav>
                                      </p:tavLst>
                                    </p:anim>
                                    <p:anim calcmode="lin" valueType="num">
                                      <p:cBhvr additive="base">
                                        <p:cTn id="20" dur="500" fill="hold"/>
                                        <p:tgtEl>
                                          <p:spTgt spid="184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build="p"/>
      <p:bldP spid="1844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DCE38130-8FDE-419A-A31B-13EFB2F6AD6F}" type="datetime2">
              <a:rPr lang="ar-SA"/>
              <a:pPr>
                <a:defRPr/>
              </a:pPr>
              <a:t>السبت، 25 محرم، 1434</a:t>
            </a:fld>
            <a:endParaRPr lang="en-US" dirty="0"/>
          </a:p>
        </p:txBody>
      </p:sp>
      <p:sp>
        <p:nvSpPr>
          <p:cNvPr id="6" name="Slide Number Placeholder 5"/>
          <p:cNvSpPr>
            <a:spLocks noGrp="1"/>
          </p:cNvSpPr>
          <p:nvPr>
            <p:ph type="sldNum" sz="quarter" idx="12"/>
          </p:nvPr>
        </p:nvSpPr>
        <p:spPr/>
        <p:txBody>
          <a:bodyPr/>
          <a:lstStyle/>
          <a:p>
            <a:pPr>
              <a:defRPr/>
            </a:pPr>
            <a:fld id="{B4EDBC1F-BA95-49F8-87C3-7F19C3334251}" type="slidenum">
              <a:rPr lang="ar-SA"/>
              <a:pPr>
                <a:defRPr/>
              </a:pPr>
              <a:t>10</a:t>
            </a:fld>
            <a:endParaRPr lang="en-US" dirty="0"/>
          </a:p>
        </p:txBody>
      </p:sp>
      <p:sp>
        <p:nvSpPr>
          <p:cNvPr id="112642" name="Rectangle 2"/>
          <p:cNvSpPr>
            <a:spLocks noGrp="1" noChangeArrowheads="1"/>
          </p:cNvSpPr>
          <p:nvPr>
            <p:ph type="title"/>
          </p:nvPr>
        </p:nvSpPr>
        <p:spPr/>
        <p:txBody>
          <a:bodyPr/>
          <a:lstStyle/>
          <a:p>
            <a:pPr eaLnBrk="1" hangingPunct="1">
              <a:defRPr/>
            </a:pPr>
            <a:r>
              <a:rPr lang="ar-SA" u="sng" smtClean="0">
                <a:solidFill>
                  <a:srgbClr val="FFFF66"/>
                </a:solidFill>
              </a:rPr>
              <a:t>البيانات المقاسه</a:t>
            </a:r>
            <a:endParaRPr lang="en-US" u="sng" smtClean="0">
              <a:solidFill>
                <a:srgbClr val="FFFF66"/>
              </a:solidFill>
            </a:endParaRPr>
          </a:p>
        </p:txBody>
      </p:sp>
      <p:sp>
        <p:nvSpPr>
          <p:cNvPr id="112643" name="Rectangle 3"/>
          <p:cNvSpPr>
            <a:spLocks noGrp="1" noChangeArrowheads="1"/>
          </p:cNvSpPr>
          <p:nvPr>
            <p:ph type="body" idx="1"/>
          </p:nvPr>
        </p:nvSpPr>
        <p:spPr>
          <a:xfrm>
            <a:off x="468313" y="1341438"/>
            <a:ext cx="8229600" cy="4322762"/>
          </a:xfrm>
        </p:spPr>
        <p:txBody>
          <a:bodyPr/>
          <a:lstStyle/>
          <a:p>
            <a:pPr eaLnBrk="1" hangingPunct="1">
              <a:lnSpc>
                <a:spcPct val="80000"/>
              </a:lnSpc>
              <a:buFont typeface="Wingdings" pitchFamily="2" charset="2"/>
              <a:buNone/>
              <a:defRPr/>
            </a:pPr>
            <a:endParaRPr lang="ar-SA" sz="2800" smtClean="0">
              <a:effectLst/>
            </a:endParaRPr>
          </a:p>
          <a:p>
            <a:pPr eaLnBrk="1" hangingPunct="1">
              <a:lnSpc>
                <a:spcPct val="80000"/>
              </a:lnSpc>
              <a:defRPr/>
            </a:pPr>
            <a:r>
              <a:rPr lang="ar-SA" sz="2800" smtClean="0">
                <a:solidFill>
                  <a:srgbClr val="FFFF66"/>
                </a:solidFill>
                <a:effectLst/>
              </a:rPr>
              <a:t>عدد الحبوب في السنبلة</a:t>
            </a:r>
          </a:p>
          <a:p>
            <a:pPr eaLnBrk="1" hangingPunct="1">
              <a:lnSpc>
                <a:spcPct val="80000"/>
              </a:lnSpc>
              <a:defRPr/>
            </a:pPr>
            <a:r>
              <a:rPr lang="ar-SA" sz="2800" smtClean="0">
                <a:solidFill>
                  <a:srgbClr val="FFFF66"/>
                </a:solidFill>
                <a:effectLst/>
              </a:rPr>
              <a:t>وزن السنبلة</a:t>
            </a:r>
          </a:p>
          <a:p>
            <a:pPr eaLnBrk="1" hangingPunct="1">
              <a:lnSpc>
                <a:spcPct val="80000"/>
              </a:lnSpc>
              <a:defRPr/>
            </a:pPr>
            <a:r>
              <a:rPr lang="ar-SA" sz="2800" smtClean="0">
                <a:solidFill>
                  <a:srgbClr val="FFFF66"/>
                </a:solidFill>
                <a:effectLst/>
              </a:rPr>
              <a:t>عدد الايام للتزهير</a:t>
            </a:r>
          </a:p>
          <a:p>
            <a:pPr eaLnBrk="1" hangingPunct="1">
              <a:lnSpc>
                <a:spcPct val="80000"/>
              </a:lnSpc>
              <a:defRPr/>
            </a:pPr>
            <a:r>
              <a:rPr lang="ar-SA" sz="2800" smtClean="0">
                <a:solidFill>
                  <a:srgbClr val="FFFF66"/>
                </a:solidFill>
                <a:effectLst/>
              </a:rPr>
              <a:t>عدد الايام للنضج</a:t>
            </a:r>
          </a:p>
          <a:p>
            <a:pPr eaLnBrk="1" hangingPunct="1">
              <a:lnSpc>
                <a:spcPct val="80000"/>
              </a:lnSpc>
              <a:defRPr/>
            </a:pPr>
            <a:r>
              <a:rPr lang="ar-SA" sz="2800" smtClean="0">
                <a:solidFill>
                  <a:srgbClr val="FFFF66"/>
                </a:solidFill>
                <a:effectLst/>
              </a:rPr>
              <a:t>فترة امتلاء الحبوب</a:t>
            </a:r>
          </a:p>
          <a:p>
            <a:pPr eaLnBrk="1" hangingPunct="1">
              <a:lnSpc>
                <a:spcPct val="80000"/>
              </a:lnSpc>
              <a:defRPr/>
            </a:pPr>
            <a:r>
              <a:rPr lang="ar-SA" sz="2800" smtClean="0">
                <a:solidFill>
                  <a:srgbClr val="FFFF66"/>
                </a:solidFill>
                <a:effectLst/>
              </a:rPr>
              <a:t>معدّل امتلاء الحبوب (جم/م2/اليوم)</a:t>
            </a:r>
          </a:p>
          <a:p>
            <a:pPr eaLnBrk="1" hangingPunct="1">
              <a:lnSpc>
                <a:spcPct val="80000"/>
              </a:lnSpc>
              <a:defRPr/>
            </a:pPr>
            <a:r>
              <a:rPr lang="ar-SA" sz="2800" smtClean="0">
                <a:solidFill>
                  <a:srgbClr val="FFFF66"/>
                </a:solidFill>
                <a:effectLst/>
              </a:rPr>
              <a:t>محصول الحبوب (طن/هكتار)</a:t>
            </a:r>
          </a:p>
          <a:p>
            <a:pPr eaLnBrk="1" hangingPunct="1">
              <a:lnSpc>
                <a:spcPct val="80000"/>
              </a:lnSpc>
              <a:defRPr/>
            </a:pPr>
            <a:r>
              <a:rPr lang="ar-SA" sz="2800" smtClean="0">
                <a:solidFill>
                  <a:srgbClr val="FFFF66"/>
                </a:solidFill>
                <a:effectLst/>
              </a:rPr>
              <a:t>المحصول الحيوي (طن/هكتار)</a:t>
            </a:r>
          </a:p>
          <a:p>
            <a:pPr eaLnBrk="1" hangingPunct="1">
              <a:lnSpc>
                <a:spcPct val="80000"/>
              </a:lnSpc>
              <a:defRPr/>
            </a:pPr>
            <a:r>
              <a:rPr lang="ar-SA" sz="2800" smtClean="0">
                <a:solidFill>
                  <a:srgbClr val="FFFF66"/>
                </a:solidFill>
                <a:effectLst/>
              </a:rPr>
              <a:t>كفاءة الاستهلاك المائي للمحصول ( كجم/ م</a:t>
            </a:r>
            <a:r>
              <a:rPr lang="ar-SA" sz="2800" baseline="30000" smtClean="0">
                <a:solidFill>
                  <a:srgbClr val="FFFF66"/>
                </a:solidFill>
                <a:effectLst/>
              </a:rPr>
              <a:t>3</a:t>
            </a:r>
            <a:r>
              <a:rPr lang="ar-SA" sz="2800" smtClean="0">
                <a:solidFill>
                  <a:srgbClr val="FFFF66"/>
                </a:solidFill>
                <a:effectLst/>
              </a:rPr>
              <a:t> ماء/ هكتار)</a:t>
            </a:r>
          </a:p>
          <a:p>
            <a:pPr eaLnBrk="1" hangingPunct="1">
              <a:lnSpc>
                <a:spcPct val="80000"/>
              </a:lnSpc>
              <a:defRPr/>
            </a:pPr>
            <a:endParaRPr lang="ar-SA" sz="2800" smtClean="0">
              <a:solidFill>
                <a:srgbClr val="FFFF66"/>
              </a:solidFill>
              <a:effectLst/>
            </a:endParaRPr>
          </a:p>
          <a:p>
            <a:pPr eaLnBrk="1" hangingPunct="1">
              <a:lnSpc>
                <a:spcPct val="80000"/>
              </a:lnSpc>
              <a:defRPr/>
            </a:pPr>
            <a:endParaRPr lang="en-US" sz="2800" smtClean="0"/>
          </a:p>
        </p:txBody>
      </p:sp>
    </p:spTree>
  </p:cSld>
  <p:clrMapOvr>
    <a:masterClrMapping/>
  </p:clrMapOvr>
  <p:transition>
    <p:pull dir="ld"/>
    <p:sndAc>
      <p:stSnd>
        <p:snd r:embed="rId2" name="wind.wav" builtIn="1"/>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 descr="kh1"/>
          <p:cNvPicPr>
            <a:picLocks noChangeAspect="1" noChangeArrowheads="1"/>
          </p:cNvPicPr>
          <p:nvPr/>
        </p:nvPicPr>
        <p:blipFill>
          <a:blip r:embed="rId3"/>
          <a:srcRect/>
          <a:stretch>
            <a:fillRect/>
          </a:stretch>
        </p:blipFill>
        <p:spPr bwMode="auto">
          <a:xfrm>
            <a:off x="909638" y="1101725"/>
            <a:ext cx="7561262" cy="4972050"/>
          </a:xfrm>
          <a:prstGeom prst="rect">
            <a:avLst/>
          </a:prstGeom>
          <a:noFill/>
          <a:ln w="9525">
            <a:noFill/>
            <a:miter lim="800000"/>
            <a:headEnd/>
            <a:tailEnd/>
          </a:ln>
        </p:spPr>
      </p:pic>
      <p:sp>
        <p:nvSpPr>
          <p:cNvPr id="14339" name="Text Box 5"/>
          <p:cNvSpPr txBox="1">
            <a:spLocks noChangeArrowheads="1"/>
          </p:cNvSpPr>
          <p:nvPr/>
        </p:nvSpPr>
        <p:spPr bwMode="auto">
          <a:xfrm>
            <a:off x="1187450" y="209550"/>
            <a:ext cx="5629275" cy="641350"/>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lgn="ctr">
              <a:spcBef>
                <a:spcPct val="50000"/>
              </a:spcBef>
            </a:pPr>
            <a:r>
              <a:rPr lang="ar-SA" sz="3600" b="1">
                <a:solidFill>
                  <a:schemeClr val="folHlink"/>
                </a:solidFill>
              </a:rPr>
              <a:t>ري أسبوعياً (10000 متر3 ماء)</a:t>
            </a:r>
            <a:endParaRPr lang="en-US" sz="3600" b="1">
              <a:solidFill>
                <a:schemeClr val="folHlink"/>
              </a:solidFill>
            </a:endParaRPr>
          </a:p>
        </p:txBody>
      </p:sp>
    </p:spTree>
  </p:cSld>
  <p:clrMapOvr>
    <a:masterClrMapping/>
  </p:clrMapOvr>
  <p:transition>
    <p:pull dir="ld"/>
    <p:sndAc>
      <p:stSnd>
        <p:snd r:embed="rId2" name="wind.wav" builtIn="1"/>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descr="kh6"/>
          <p:cNvPicPr>
            <a:picLocks noChangeAspect="1" noChangeArrowheads="1"/>
          </p:cNvPicPr>
          <p:nvPr/>
        </p:nvPicPr>
        <p:blipFill>
          <a:blip r:embed="rId3"/>
          <a:srcRect/>
          <a:stretch>
            <a:fillRect/>
          </a:stretch>
        </p:blipFill>
        <p:spPr bwMode="auto">
          <a:xfrm>
            <a:off x="684213" y="1074738"/>
            <a:ext cx="7775575" cy="5126037"/>
          </a:xfrm>
          <a:prstGeom prst="rect">
            <a:avLst/>
          </a:prstGeom>
          <a:noFill/>
          <a:ln w="9525">
            <a:noFill/>
            <a:miter lim="800000"/>
            <a:headEnd/>
            <a:tailEnd/>
          </a:ln>
        </p:spPr>
      </p:pic>
      <p:sp>
        <p:nvSpPr>
          <p:cNvPr id="15363" name="Text Box 5"/>
          <p:cNvSpPr txBox="1">
            <a:spLocks noChangeArrowheads="1"/>
          </p:cNvSpPr>
          <p:nvPr/>
        </p:nvSpPr>
        <p:spPr bwMode="auto">
          <a:xfrm>
            <a:off x="1476375" y="266700"/>
            <a:ext cx="5495925" cy="579438"/>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lgn="ctr">
              <a:spcBef>
                <a:spcPct val="50000"/>
              </a:spcBef>
            </a:pPr>
            <a:r>
              <a:rPr lang="ar-SA" sz="3200">
                <a:solidFill>
                  <a:schemeClr val="folHlink"/>
                </a:solidFill>
              </a:rPr>
              <a:t>ري عند 50مم بخر </a:t>
            </a:r>
            <a:r>
              <a:rPr lang="ar-SA" sz="3200" b="1">
                <a:solidFill>
                  <a:schemeClr val="folHlink"/>
                </a:solidFill>
              </a:rPr>
              <a:t>(8000 متر3 ماء)</a:t>
            </a:r>
            <a:endParaRPr lang="en-US" sz="3200">
              <a:solidFill>
                <a:schemeClr val="folHlink"/>
              </a:solidFill>
            </a:endParaRPr>
          </a:p>
        </p:txBody>
      </p:sp>
    </p:spTree>
  </p:cSld>
  <p:clrMapOvr>
    <a:masterClrMapping/>
  </p:clrMapOvr>
  <p:transition>
    <p:pull dir="ld"/>
    <p:sndAc>
      <p:stSnd>
        <p:snd r:embed="rId2" name="wind.wav" builtIn="1"/>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4" descr="kh2"/>
          <p:cNvPicPr>
            <a:picLocks noChangeAspect="1" noChangeArrowheads="1"/>
          </p:cNvPicPr>
          <p:nvPr/>
        </p:nvPicPr>
        <p:blipFill>
          <a:blip r:embed="rId3"/>
          <a:srcRect/>
          <a:stretch>
            <a:fillRect/>
          </a:stretch>
        </p:blipFill>
        <p:spPr bwMode="auto">
          <a:xfrm>
            <a:off x="611188" y="1201738"/>
            <a:ext cx="7848600" cy="4994275"/>
          </a:xfrm>
          <a:prstGeom prst="rect">
            <a:avLst/>
          </a:prstGeom>
          <a:noFill/>
          <a:ln w="9525">
            <a:noFill/>
            <a:miter lim="800000"/>
            <a:headEnd/>
            <a:tailEnd/>
          </a:ln>
        </p:spPr>
      </p:pic>
      <p:sp>
        <p:nvSpPr>
          <p:cNvPr id="16387" name="Text Box 5"/>
          <p:cNvSpPr txBox="1">
            <a:spLocks noChangeArrowheads="1"/>
          </p:cNvSpPr>
          <p:nvPr/>
        </p:nvSpPr>
        <p:spPr bwMode="auto">
          <a:xfrm>
            <a:off x="1403350" y="333375"/>
            <a:ext cx="6049963" cy="579438"/>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lgn="ctr">
              <a:spcBef>
                <a:spcPct val="50000"/>
              </a:spcBef>
            </a:pPr>
            <a:r>
              <a:rPr lang="ar-SA" sz="3200">
                <a:solidFill>
                  <a:schemeClr val="folHlink"/>
                </a:solidFill>
              </a:rPr>
              <a:t>ري عند 100مم بخر </a:t>
            </a:r>
            <a:r>
              <a:rPr lang="ar-SA" sz="3200" b="1">
                <a:solidFill>
                  <a:schemeClr val="folHlink"/>
                </a:solidFill>
              </a:rPr>
              <a:t>(6000 متر3 ماء)</a:t>
            </a:r>
            <a:endParaRPr lang="en-US" sz="3200">
              <a:solidFill>
                <a:schemeClr val="folHlink"/>
              </a:solidFill>
            </a:endParaRPr>
          </a:p>
        </p:txBody>
      </p:sp>
    </p:spTree>
  </p:cSld>
  <p:clrMapOvr>
    <a:masterClrMapping/>
  </p:clrMapOvr>
  <p:transition>
    <p:pull dir="ld"/>
    <p:sndAc>
      <p:stSnd>
        <p:snd r:embed="rId2" name="wind.wav" builtIn="1"/>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5" descr="kh4"/>
          <p:cNvPicPr>
            <a:picLocks noChangeAspect="1" noChangeArrowheads="1"/>
          </p:cNvPicPr>
          <p:nvPr/>
        </p:nvPicPr>
        <p:blipFill>
          <a:blip r:embed="rId3"/>
          <a:srcRect/>
          <a:stretch>
            <a:fillRect/>
          </a:stretch>
        </p:blipFill>
        <p:spPr bwMode="auto">
          <a:xfrm>
            <a:off x="660400" y="1039813"/>
            <a:ext cx="7920038" cy="5235575"/>
          </a:xfrm>
          <a:prstGeom prst="rect">
            <a:avLst/>
          </a:prstGeom>
          <a:noFill/>
          <a:ln w="9525">
            <a:noFill/>
            <a:miter lim="800000"/>
            <a:headEnd/>
            <a:tailEnd/>
          </a:ln>
        </p:spPr>
      </p:pic>
      <p:sp>
        <p:nvSpPr>
          <p:cNvPr id="17411" name="Text Box 6"/>
          <p:cNvSpPr txBox="1">
            <a:spLocks noChangeArrowheads="1"/>
          </p:cNvSpPr>
          <p:nvPr/>
        </p:nvSpPr>
        <p:spPr bwMode="auto">
          <a:xfrm>
            <a:off x="755650" y="260350"/>
            <a:ext cx="6624638" cy="579438"/>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ar-SA" sz="3200">
                <a:solidFill>
                  <a:schemeClr val="folHlink"/>
                </a:solidFill>
              </a:rPr>
              <a:t>ري عند 150 مم بخر </a:t>
            </a:r>
            <a:r>
              <a:rPr lang="ar-SA" sz="3200" b="1">
                <a:solidFill>
                  <a:schemeClr val="folHlink"/>
                </a:solidFill>
              </a:rPr>
              <a:t>(4000 متر3 ماء)</a:t>
            </a:r>
            <a:endParaRPr lang="en-US" sz="3200">
              <a:solidFill>
                <a:schemeClr val="folHlink"/>
              </a:solidFill>
            </a:endParaRPr>
          </a:p>
        </p:txBody>
      </p:sp>
    </p:spTree>
  </p:cSld>
  <p:clrMapOvr>
    <a:masterClrMapping/>
  </p:clrMapOvr>
  <p:transition>
    <p:pull dir="ld"/>
    <p:sndAc>
      <p:stSnd>
        <p:snd r:embed="rId2" name="wind.wav" builtIn="1"/>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descr="kh5"/>
          <p:cNvPicPr>
            <a:picLocks noChangeAspect="1" noChangeArrowheads="1"/>
          </p:cNvPicPr>
          <p:nvPr/>
        </p:nvPicPr>
        <p:blipFill>
          <a:blip r:embed="rId3"/>
          <a:srcRect/>
          <a:stretch>
            <a:fillRect/>
          </a:stretch>
        </p:blipFill>
        <p:spPr bwMode="auto">
          <a:xfrm>
            <a:off x="900113" y="1117600"/>
            <a:ext cx="7775575" cy="5092700"/>
          </a:xfrm>
          <a:prstGeom prst="rect">
            <a:avLst/>
          </a:prstGeom>
          <a:noFill/>
          <a:ln w="9525">
            <a:noFill/>
            <a:miter lim="800000"/>
            <a:headEnd/>
            <a:tailEnd/>
          </a:ln>
        </p:spPr>
      </p:pic>
      <p:sp>
        <p:nvSpPr>
          <p:cNvPr id="18435" name="Text Box 5"/>
          <p:cNvSpPr txBox="1">
            <a:spLocks noChangeArrowheads="1"/>
          </p:cNvSpPr>
          <p:nvPr/>
        </p:nvSpPr>
        <p:spPr bwMode="auto">
          <a:xfrm>
            <a:off x="1612900" y="333375"/>
            <a:ext cx="6048375" cy="579438"/>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lgn="ctr">
              <a:spcBef>
                <a:spcPct val="50000"/>
              </a:spcBef>
            </a:pPr>
            <a:r>
              <a:rPr lang="ar-SA" sz="3200">
                <a:solidFill>
                  <a:schemeClr val="folHlink"/>
                </a:solidFill>
              </a:rPr>
              <a:t>ري عند 200مم بخر </a:t>
            </a:r>
            <a:r>
              <a:rPr lang="ar-SA" sz="3200" b="1">
                <a:solidFill>
                  <a:schemeClr val="folHlink"/>
                </a:solidFill>
              </a:rPr>
              <a:t>(2000 متر3 ماء)</a:t>
            </a:r>
            <a:endParaRPr lang="en-US" sz="3200">
              <a:solidFill>
                <a:schemeClr val="folHlink"/>
              </a:solidFill>
            </a:endParaRPr>
          </a:p>
        </p:txBody>
      </p:sp>
    </p:spTree>
  </p:cSld>
  <p:clrMapOvr>
    <a:masterClrMapping/>
  </p:clrMapOvr>
  <p:transition>
    <p:pull dir="ld"/>
    <p:sndAc>
      <p:stSnd>
        <p:snd r:embed="rId2" name="wind.wav" builtIn="1"/>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1"/>
          <p:cNvSpPr>
            <a:spLocks noGrp="1"/>
          </p:cNvSpPr>
          <p:nvPr>
            <p:ph type="dt" sz="quarter" idx="10"/>
          </p:nvPr>
        </p:nvSpPr>
        <p:spPr/>
        <p:txBody>
          <a:bodyPr/>
          <a:lstStyle/>
          <a:p>
            <a:pPr>
              <a:defRPr/>
            </a:pPr>
            <a:fld id="{5A069DC2-45F3-4547-ACD8-CEC845E3CBB8}" type="datetime2">
              <a:rPr lang="ar-SA"/>
              <a:pPr>
                <a:defRPr/>
              </a:pPr>
              <a:t>السبت، 25 محرم، 1434</a:t>
            </a:fld>
            <a:endParaRPr lang="en-US" dirty="0"/>
          </a:p>
        </p:txBody>
      </p:sp>
      <p:sp>
        <p:nvSpPr>
          <p:cNvPr id="5" name="Slide Number Placeholder 3"/>
          <p:cNvSpPr>
            <a:spLocks noGrp="1"/>
          </p:cNvSpPr>
          <p:nvPr>
            <p:ph type="sldNum" sz="quarter" idx="12"/>
          </p:nvPr>
        </p:nvSpPr>
        <p:spPr/>
        <p:txBody>
          <a:bodyPr/>
          <a:lstStyle/>
          <a:p>
            <a:pPr>
              <a:defRPr/>
            </a:pPr>
            <a:fld id="{87B2DAED-9279-4253-AD77-85092B57D020}" type="slidenum">
              <a:rPr lang="ar-SA"/>
              <a:pPr>
                <a:defRPr/>
              </a:pPr>
              <a:t>16</a:t>
            </a:fld>
            <a:endParaRPr lang="en-US" dirty="0"/>
          </a:p>
        </p:txBody>
      </p:sp>
      <p:sp>
        <p:nvSpPr>
          <p:cNvPr id="19460" name="Oval 6"/>
          <p:cNvSpPr>
            <a:spLocks noChangeArrowheads="1"/>
          </p:cNvSpPr>
          <p:nvPr/>
        </p:nvSpPr>
        <p:spPr bwMode="auto">
          <a:xfrm>
            <a:off x="1763713" y="2060575"/>
            <a:ext cx="5791200" cy="1828800"/>
          </a:xfrm>
          <a:prstGeom prst="ellipse">
            <a:avLst/>
          </a:prstGeom>
          <a:solidFill>
            <a:srgbClr val="0000FF"/>
          </a:solidFill>
          <a:ln w="12700" cap="sq">
            <a:solidFill>
              <a:schemeClr val="tx1"/>
            </a:solidFill>
            <a:round/>
            <a:headEnd type="none" w="sm" len="sm"/>
            <a:tailEnd type="none" w="sm" len="sm"/>
          </a:ln>
        </p:spPr>
        <p:txBody>
          <a:bodyPr wrap="none" anchor="ctr"/>
          <a:lstStyle/>
          <a:p>
            <a:pPr algn="ctr" rtl="0"/>
            <a:r>
              <a:rPr lang="ar-SA" sz="4000" b="1" i="1">
                <a:solidFill>
                  <a:srgbClr val="FFFF66"/>
                </a:solidFill>
                <a:latin typeface="Times New Roman" pitchFamily="18" charset="0"/>
                <a:cs typeface="Times New Roman" pitchFamily="18" charset="0"/>
              </a:rPr>
              <a:t>النتائج ومناقشتها</a:t>
            </a:r>
            <a:endParaRPr lang="en-US" sz="4000" b="1" i="1">
              <a:solidFill>
                <a:srgbClr val="FFFF66"/>
              </a:solidFill>
              <a:latin typeface="Times New Roman" pitchFamily="18" charset="0"/>
              <a:cs typeface="Times New Roman" pitchFamily="18" charset="0"/>
            </a:endParaRPr>
          </a:p>
        </p:txBody>
      </p:sp>
    </p:spTree>
  </p:cSld>
  <p:clrMapOvr>
    <a:masterClrMapping/>
  </p:clrMapOvr>
  <p:transition>
    <p:pull dir="ld"/>
    <p:sndAc>
      <p:stSnd>
        <p:snd r:embed="rId2" name="wind.wav" builtIn="1"/>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539750" y="0"/>
            <a:ext cx="8229600" cy="1371600"/>
          </a:xfrm>
          <a:noFill/>
        </p:spPr>
        <p:txBody>
          <a:bodyPr/>
          <a:lstStyle/>
          <a:p>
            <a:pPr algn="r"/>
            <a:r>
              <a:rPr lang="ar-SA" sz="4000" b="1" i="1" smtClean="0">
                <a:solidFill>
                  <a:srgbClr val="FFFF66"/>
                </a:solidFill>
                <a:effectLst/>
              </a:rPr>
              <a:t> </a:t>
            </a:r>
            <a:r>
              <a:rPr lang="ar-SA" sz="3200" b="1" i="1" smtClean="0">
                <a:solidFill>
                  <a:srgbClr val="FFFF66"/>
                </a:solidFill>
                <a:effectLst/>
              </a:rPr>
              <a:t>جدول 1- تأثير مستويات الري المختلفة على صفات محصول الحبوب والكفاءة المائية خلال موسمي الزراعة.</a:t>
            </a:r>
            <a:endParaRPr lang="en-US" sz="3200" b="1" i="1" smtClean="0">
              <a:solidFill>
                <a:srgbClr val="FFFF66"/>
              </a:solidFill>
              <a:effectLst/>
            </a:endParaRPr>
          </a:p>
        </p:txBody>
      </p:sp>
      <p:graphicFrame>
        <p:nvGraphicFramePr>
          <p:cNvPr id="45340" name="Group 284"/>
          <p:cNvGraphicFramePr>
            <a:graphicFrameLocks noGrp="1"/>
          </p:cNvGraphicFramePr>
          <p:nvPr>
            <p:ph type="body" idx="1"/>
          </p:nvPr>
        </p:nvGraphicFramePr>
        <p:xfrm>
          <a:off x="1042988" y="1341438"/>
          <a:ext cx="6878637" cy="5331333"/>
        </p:xfrm>
        <a:graphic>
          <a:graphicData uri="http://schemas.openxmlformats.org/drawingml/2006/table">
            <a:tbl>
              <a:tblPr rtl="1"/>
              <a:tblGrid>
                <a:gridCol w="1549400"/>
                <a:gridCol w="1800225"/>
                <a:gridCol w="1800225"/>
                <a:gridCol w="1728787"/>
              </a:tblGrid>
              <a:tr h="633413">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المعاملة</a:t>
                      </a: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At CPE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كمية الري  </a:t>
                      </a: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 م</a:t>
                      </a:r>
                      <a:r>
                        <a:rPr kumimoji="0" lang="ar-SA" sz="2400" b="1" i="1" u="none" strike="noStrike" cap="none" normalizeH="0" baseline="30000" smtClean="0">
                          <a:ln>
                            <a:noFill/>
                          </a:ln>
                          <a:solidFill>
                            <a:schemeClr val="tx1"/>
                          </a:solidFill>
                          <a:effectLst>
                            <a:outerShdw blurRad="38100" dist="38100" dir="2700000" algn="tl">
                              <a:srgbClr val="000000"/>
                            </a:outerShdw>
                          </a:effectLst>
                          <a:latin typeface="Tahoma" pitchFamily="34" charset="0"/>
                          <a:cs typeface="Arial" charset="0"/>
                        </a:rPr>
                        <a:t>3</a:t>
                      </a: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/هكتار</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محصول الحبوب</a:t>
                      </a: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(طن/هكتار)</a:t>
                      </a:r>
                      <a:endPar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الكفاءة المائية</a:t>
                      </a: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(كجم/م3 ماء/هكتار)</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6725">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القياسية</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10000</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7.04  أ</a:t>
                      </a:r>
                      <a:endPar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0.70  د</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7675">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50 مم</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8000</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6.87  أ</a:t>
                      </a:r>
                      <a:endPar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0.86 جـ د</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7675">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100 مم</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6000</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5.97  ب</a:t>
                      </a:r>
                      <a:endPar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1.00  جـ</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8013">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150 مم</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4000</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4.99  جـ</a:t>
                      </a:r>
                      <a:endPar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1.25  ب</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6425">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200 مم</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2000</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4.48 </a:t>
                      </a:r>
                      <a:r>
                        <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 </a:t>
                      </a:r>
                      <a:r>
                        <a:rPr kumimoji="0" lang="ar-SA"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جـ</a:t>
                      </a:r>
                      <a:endPar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2.24 أ</a:t>
                      </a: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8013">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LSD </a:t>
                      </a:r>
                      <a:endPar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 5 %</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0.60</a:t>
                      </a:r>
                      <a:endParaRPr kumimoji="0" lang="en-US" sz="2400" b="1"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0.22</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pull dir="ld"/>
    <p:sndAc>
      <p:stSnd>
        <p:snd r:embed="rId2" name="wind.wav" builtIn="1"/>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Date Placeholder 1"/>
          <p:cNvSpPr txBox="1">
            <a:spLocks noGrp="1"/>
          </p:cNvSpPr>
          <p:nvPr/>
        </p:nvSpPr>
        <p:spPr bwMode="auto">
          <a:xfrm>
            <a:off x="457200" y="6245225"/>
            <a:ext cx="2133600" cy="476250"/>
          </a:xfrm>
          <a:prstGeom prst="rect">
            <a:avLst/>
          </a:prstGeom>
          <a:noFill/>
          <a:ln>
            <a:miter lim="800000"/>
            <a:headEnd/>
            <a:tailEnd/>
          </a:ln>
        </p:spPr>
        <p:txBody>
          <a:bodyPr anchor="b"/>
          <a:lstStyle/>
          <a:p>
            <a:pPr algn="l" rtl="0">
              <a:defRPr/>
            </a:pPr>
            <a:fld id="{B184D1FE-C3F7-47AA-87BD-C131485BBA0F}" type="datetime2">
              <a:rPr lang="ar-SA" sz="1400">
                <a:effectLst>
                  <a:outerShdw blurRad="38100" dist="38100" dir="2700000" algn="tl">
                    <a:srgbClr val="000000"/>
                  </a:outerShdw>
                </a:effectLst>
                <a:latin typeface="Arial" pitchFamily="34" charset="0"/>
                <a:cs typeface="Arial" pitchFamily="34" charset="0"/>
              </a:rPr>
              <a:pPr algn="l" rtl="0">
                <a:defRPr/>
              </a:pPr>
              <a:t>السبت، 25 محرم، 1434</a:t>
            </a:fld>
            <a:endParaRPr lang="en-US" sz="1400" dirty="0">
              <a:effectLst>
                <a:outerShdw blurRad="38100" dist="38100" dir="2700000" algn="tl">
                  <a:srgbClr val="000000"/>
                </a:outerShdw>
              </a:effectLst>
              <a:latin typeface="Arial" pitchFamily="34" charset="0"/>
              <a:cs typeface="Arial" pitchFamily="34" charset="0"/>
            </a:endParaRPr>
          </a:p>
        </p:txBody>
      </p:sp>
      <p:sp>
        <p:nvSpPr>
          <p:cNvPr id="47" name="Slide Number Placeholder 3"/>
          <p:cNvSpPr txBox="1">
            <a:spLocks noGrp="1"/>
          </p:cNvSpPr>
          <p:nvPr/>
        </p:nvSpPr>
        <p:spPr bwMode="auto">
          <a:xfrm>
            <a:off x="6553200" y="6245225"/>
            <a:ext cx="2133600" cy="476250"/>
          </a:xfrm>
          <a:prstGeom prst="rect">
            <a:avLst/>
          </a:prstGeom>
          <a:noFill/>
          <a:ln>
            <a:miter lim="800000"/>
            <a:headEnd/>
            <a:tailEnd/>
          </a:ln>
        </p:spPr>
        <p:txBody>
          <a:bodyPr anchor="b"/>
          <a:lstStyle/>
          <a:p>
            <a:pPr rtl="0">
              <a:defRPr/>
            </a:pPr>
            <a:fld id="{277AB890-C924-4651-9B65-BE3835555ADA}" type="slidenum">
              <a:rPr lang="ar-SA" sz="1400">
                <a:effectLst>
                  <a:outerShdw blurRad="38100" dist="38100" dir="2700000" algn="tl">
                    <a:srgbClr val="000000"/>
                  </a:outerShdw>
                </a:effectLst>
                <a:latin typeface="Arial" pitchFamily="34" charset="0"/>
                <a:cs typeface="Arial" pitchFamily="34" charset="0"/>
              </a:rPr>
              <a:pPr rtl="0">
                <a:defRPr/>
              </a:pPr>
              <a:t>18</a:t>
            </a:fld>
            <a:endParaRPr lang="en-US" sz="1400" dirty="0">
              <a:effectLst>
                <a:outerShdw blurRad="38100" dist="38100" dir="2700000" algn="tl">
                  <a:srgbClr val="000000"/>
                </a:outerShdw>
              </a:effectLst>
              <a:latin typeface="Arial" pitchFamily="34" charset="0"/>
              <a:cs typeface="Arial" pitchFamily="34" charset="0"/>
            </a:endParaRPr>
          </a:p>
        </p:txBody>
      </p:sp>
      <p:graphicFrame>
        <p:nvGraphicFramePr>
          <p:cNvPr id="46181" name="Group 101"/>
          <p:cNvGraphicFramePr>
            <a:graphicFrameLocks noGrp="1"/>
          </p:cNvGraphicFramePr>
          <p:nvPr/>
        </p:nvGraphicFramePr>
        <p:xfrm>
          <a:off x="395288" y="1030288"/>
          <a:ext cx="8389937" cy="5735511"/>
        </p:xfrm>
        <a:graphic>
          <a:graphicData uri="http://schemas.openxmlformats.org/drawingml/2006/table">
            <a:tbl>
              <a:tblPr rtl="1"/>
              <a:tblGrid>
                <a:gridCol w="1547812"/>
                <a:gridCol w="1584325"/>
                <a:gridCol w="1584325"/>
                <a:gridCol w="1584325"/>
                <a:gridCol w="2089150"/>
              </a:tblGrid>
              <a:tr h="854075">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المعاملة</a:t>
                      </a: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At CPE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كمية الري  </a:t>
                      </a: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 م</a:t>
                      </a:r>
                      <a:r>
                        <a:rPr kumimoji="0" lang="ar-SA" sz="2400" b="1" i="1" u="none" strike="noStrike" cap="none" normalizeH="0" baseline="30000" smtClean="0">
                          <a:ln>
                            <a:noFill/>
                          </a:ln>
                          <a:solidFill>
                            <a:schemeClr val="tx1"/>
                          </a:solidFill>
                          <a:effectLst>
                            <a:outerShdw blurRad="38100" dist="38100" dir="2700000" algn="tl">
                              <a:srgbClr val="000000"/>
                            </a:outerShdw>
                          </a:effectLst>
                          <a:latin typeface="Tahoma" pitchFamily="34" charset="0"/>
                          <a:cs typeface="Arial" charset="0"/>
                        </a:rPr>
                        <a:t>3</a:t>
                      </a: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/هكتار</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وزن السنبلة</a:t>
                      </a: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 جم )</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عدد الحبوب</a:t>
                      </a: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(السنبلة)</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المحصول الحيوي</a:t>
                      </a: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(طن/هـ)</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46125">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القياسية</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10000</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2.16  أ </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50.6    أ</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19.8  أ</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3263">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50 مم</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8000</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2.09  أ ب</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47.9  أ ب</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18.2  ب</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1675">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100 مم</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6000</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1.97 ب ج</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44.6 ب جـ</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15.8   جـ</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r>
              <a:tr h="825500">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150 مم</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4000</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1.83 ج د</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41.5  جـ</a:t>
                      </a: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14.0  د</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825500">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200 مم</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2000</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1.72   د</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41.1   جـ</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12.8  د</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r>
              <a:tr h="825500">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LSD </a:t>
                      </a:r>
                      <a:endPar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عند 5 %</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0.17</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3.5</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1.5</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1558" name="Text Box 133"/>
          <p:cNvSpPr txBox="1">
            <a:spLocks noChangeArrowheads="1"/>
          </p:cNvSpPr>
          <p:nvPr/>
        </p:nvSpPr>
        <p:spPr bwMode="auto">
          <a:xfrm>
            <a:off x="-73025" y="0"/>
            <a:ext cx="9217025" cy="946150"/>
          </a:xfrm>
          <a:prstGeom prst="rect">
            <a:avLst/>
          </a:prstGeom>
          <a:noFill/>
          <a:ln w="9525">
            <a:noFill/>
            <a:miter lim="800000"/>
            <a:headEnd/>
            <a:tailEnd/>
          </a:ln>
        </p:spPr>
        <p:txBody>
          <a:bodyPr>
            <a:spAutoFit/>
          </a:bodyPr>
          <a:lstStyle/>
          <a:p>
            <a:r>
              <a:rPr lang="ar-SA" sz="2400" b="1" i="1">
                <a:solidFill>
                  <a:srgbClr val="FFFF66"/>
                </a:solidFill>
                <a:latin typeface="Arial" charset="0"/>
              </a:rPr>
              <a:t>   </a:t>
            </a:r>
            <a:r>
              <a:rPr lang="ar-SA" sz="2800" b="1" i="1">
                <a:solidFill>
                  <a:srgbClr val="FFFF66"/>
                </a:solidFill>
                <a:latin typeface="Arial" charset="0"/>
              </a:rPr>
              <a:t>جدول2-   تأثير مستويات الري المختلفة في صفات وزن و </a:t>
            </a:r>
            <a:r>
              <a:rPr lang="ar-SA" sz="2800" b="1" i="1">
                <a:solidFill>
                  <a:srgbClr val="FFFF66"/>
                </a:solidFill>
              </a:rPr>
              <a:t>عدد </a:t>
            </a:r>
          </a:p>
          <a:p>
            <a:r>
              <a:rPr lang="ar-SA" sz="2800" b="1" i="1">
                <a:solidFill>
                  <a:srgbClr val="FFFF66"/>
                </a:solidFill>
              </a:rPr>
              <a:t>              الحبوب</a:t>
            </a:r>
            <a:r>
              <a:rPr lang="ar-SA" sz="2800" b="1" i="1">
                <a:solidFill>
                  <a:srgbClr val="FFFF66"/>
                </a:solidFill>
                <a:latin typeface="Arial" charset="0"/>
              </a:rPr>
              <a:t> السنبلة والوزن البيولوجي   خلال موسمي  الزراعة           </a:t>
            </a:r>
            <a:endParaRPr lang="en-US" sz="2800" b="1" i="1">
              <a:solidFill>
                <a:srgbClr val="FFFF66"/>
              </a:solidFill>
              <a:latin typeface="Arial" charset="0"/>
            </a:endParaRPr>
          </a:p>
        </p:txBody>
      </p:sp>
    </p:spTree>
  </p:cSld>
  <p:clrMapOvr>
    <a:masterClrMapping/>
  </p:clrMapOvr>
  <p:transition>
    <p:pull dir="ld"/>
    <p:sndAc>
      <p:stSnd>
        <p:snd r:embed="rId2" name="wind.wav" builtIn="1"/>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Date Placeholder 1"/>
          <p:cNvSpPr>
            <a:spLocks noGrp="1"/>
          </p:cNvSpPr>
          <p:nvPr>
            <p:ph type="dt" sz="quarter" idx="10"/>
          </p:nvPr>
        </p:nvSpPr>
        <p:spPr/>
        <p:txBody>
          <a:bodyPr/>
          <a:lstStyle/>
          <a:p>
            <a:pPr>
              <a:defRPr/>
            </a:pPr>
            <a:fld id="{AC81AD46-0F4F-4C91-A697-806D9DBD385E}" type="datetime2">
              <a:rPr lang="ar-SA"/>
              <a:pPr>
                <a:defRPr/>
              </a:pPr>
              <a:t>السبت، 25 محرم، 1434</a:t>
            </a:fld>
            <a:endParaRPr lang="en-US" dirty="0"/>
          </a:p>
        </p:txBody>
      </p:sp>
      <p:sp>
        <p:nvSpPr>
          <p:cNvPr id="52" name="Slide Number Placeholder 3"/>
          <p:cNvSpPr>
            <a:spLocks noGrp="1"/>
          </p:cNvSpPr>
          <p:nvPr>
            <p:ph type="sldNum" sz="quarter" idx="12"/>
          </p:nvPr>
        </p:nvSpPr>
        <p:spPr/>
        <p:txBody>
          <a:bodyPr/>
          <a:lstStyle/>
          <a:p>
            <a:pPr>
              <a:defRPr/>
            </a:pPr>
            <a:fld id="{EC755D4F-6383-4D16-87B7-BF796F749231}" type="slidenum">
              <a:rPr lang="ar-SA"/>
              <a:pPr>
                <a:defRPr/>
              </a:pPr>
              <a:t>19</a:t>
            </a:fld>
            <a:endParaRPr lang="en-US" dirty="0"/>
          </a:p>
        </p:txBody>
      </p:sp>
      <p:graphicFrame>
        <p:nvGraphicFramePr>
          <p:cNvPr id="21580" name="Group 76"/>
          <p:cNvGraphicFramePr>
            <a:graphicFrameLocks noGrp="1"/>
          </p:cNvGraphicFramePr>
          <p:nvPr/>
        </p:nvGraphicFramePr>
        <p:xfrm>
          <a:off x="1042988" y="1052513"/>
          <a:ext cx="7121525" cy="5471860"/>
        </p:xfrm>
        <a:graphic>
          <a:graphicData uri="http://schemas.openxmlformats.org/drawingml/2006/table">
            <a:tbl>
              <a:tblPr rtl="1"/>
              <a:tblGrid>
                <a:gridCol w="2981325"/>
                <a:gridCol w="2024063"/>
                <a:gridCol w="2116137"/>
              </a:tblGrid>
              <a:tr h="792163">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التركيب الوراثي</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محصول الحبوب</a:t>
                      </a: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(طن/هكتار)</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الكفاءة المائية</a:t>
                      </a: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(كجم/م3 ماء/هكتار)</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7675">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Yecora Rojo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5.5 جـ</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1.11 جـ د</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1963">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West Bread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5.06 د</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 </a:t>
                      </a: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1.09 د</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7050">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KSU 105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rgbClr val="CC3300"/>
                          </a:solidFill>
                          <a:effectLst>
                            <a:outerShdw blurRad="38100" dist="38100" dir="2700000" algn="tl">
                              <a:srgbClr val="000000"/>
                            </a:outerShdw>
                          </a:effectLst>
                          <a:latin typeface="Tahoma" pitchFamily="34" charset="0"/>
                          <a:cs typeface="Arial" charset="0"/>
                        </a:rPr>
                        <a:t>7.14أ</a:t>
                      </a:r>
                      <a:endParaRPr kumimoji="0" lang="en-US" sz="2400" b="1" i="1" u="none" strike="noStrike" cap="none" normalizeH="0" baseline="0" smtClean="0">
                        <a:ln>
                          <a:noFill/>
                        </a:ln>
                        <a:solidFill>
                          <a:srgbClr val="CC3300"/>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rgbClr val="CC3300"/>
                          </a:solidFill>
                          <a:effectLst>
                            <a:outerShdw blurRad="38100" dist="38100" dir="2700000" algn="tl">
                              <a:srgbClr val="000000"/>
                            </a:outerShdw>
                          </a:effectLst>
                          <a:latin typeface="Tahoma" pitchFamily="34" charset="0"/>
                          <a:cs typeface="Arial" charset="0"/>
                        </a:rPr>
                        <a:t>1.48 أ</a:t>
                      </a:r>
                      <a:endParaRPr kumimoji="0" lang="en-US" sz="2400" b="1" i="1" u="none" strike="noStrike" cap="none" normalizeH="0" baseline="0" smtClean="0">
                        <a:ln>
                          <a:noFill/>
                        </a:ln>
                        <a:solidFill>
                          <a:srgbClr val="CC3300"/>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r>
              <a:tr h="511175">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YR/WB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5.95 ب</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1.21 ب</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58788">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L9/ER2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6.17 ب</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1.24 ب</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58788">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KSU 102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5.39  جـ د</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1.11 جـ د</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690563">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LSD </a:t>
                      </a:r>
                      <a:endPar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عند 5 %</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0.40</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0.12</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2570" name="Text Box 49"/>
          <p:cNvSpPr txBox="1">
            <a:spLocks noChangeArrowheads="1"/>
          </p:cNvSpPr>
          <p:nvPr/>
        </p:nvSpPr>
        <p:spPr bwMode="auto">
          <a:xfrm>
            <a:off x="-468313" y="0"/>
            <a:ext cx="9612313" cy="1373188"/>
          </a:xfrm>
          <a:prstGeom prst="rect">
            <a:avLst/>
          </a:prstGeom>
          <a:noFill/>
          <a:ln w="9525">
            <a:noFill/>
            <a:miter lim="800000"/>
            <a:headEnd/>
            <a:tailEnd/>
          </a:ln>
        </p:spPr>
        <p:txBody>
          <a:bodyPr>
            <a:spAutoFit/>
          </a:bodyPr>
          <a:lstStyle/>
          <a:p>
            <a:r>
              <a:rPr lang="ar-SA" sz="2800" b="1" i="1">
                <a:solidFill>
                  <a:srgbClr val="FFFF66"/>
                </a:solidFill>
                <a:latin typeface="Arial" charset="0"/>
              </a:rPr>
              <a:t>جدول 3-  تأثير التراكيب الوراثية في صفات محصول الحبوب والكفاءة المائية  خلال موسمي </a:t>
            </a:r>
            <a:r>
              <a:rPr lang="ar-SA" sz="2800" b="1" i="1">
                <a:solidFill>
                  <a:srgbClr val="FFFF66"/>
                </a:solidFill>
                <a:latin typeface="Tahoma" pitchFamily="34" charset="0"/>
              </a:rPr>
              <a:t>الزراعة</a:t>
            </a:r>
            <a:endParaRPr lang="ar-SA" sz="2800" b="1" i="1">
              <a:solidFill>
                <a:srgbClr val="FFFF66"/>
              </a:solidFill>
              <a:latin typeface="Arial" charset="0"/>
            </a:endParaRPr>
          </a:p>
          <a:p>
            <a:pPr algn="ctr"/>
            <a:r>
              <a:rPr lang="ar-SA" sz="2800" b="1">
                <a:latin typeface="Arial" charset="0"/>
              </a:rPr>
              <a:t> </a:t>
            </a:r>
            <a:endParaRPr lang="en-US" sz="2800" b="1">
              <a:latin typeface="Arial" charset="0"/>
            </a:endParaRPr>
          </a:p>
        </p:txBody>
      </p:sp>
    </p:spTree>
  </p:cSld>
  <p:clrMapOvr>
    <a:masterClrMapping/>
  </p:clrMapOvr>
  <p:transition>
    <p:pull dir="ld"/>
    <p:sndAc>
      <p:stSnd>
        <p:snd r:embed="rId2" name="wind.wav" builtIn="1"/>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ctrTitle"/>
          </p:nvPr>
        </p:nvSpPr>
        <p:spPr>
          <a:xfrm>
            <a:off x="827088" y="765175"/>
            <a:ext cx="7631112" cy="2232025"/>
          </a:xfrm>
        </p:spPr>
        <p:txBody>
          <a:bodyPr/>
          <a:lstStyle/>
          <a:p>
            <a:pPr eaLnBrk="1" hangingPunct="1">
              <a:defRPr/>
            </a:pPr>
            <a:r>
              <a:rPr lang="ar-SA" sz="4000" dirty="0"/>
              <a:t/>
            </a:r>
            <a:br>
              <a:rPr lang="ar-SA" sz="4000" dirty="0"/>
            </a:br>
            <a:r>
              <a:rPr lang="ar-SA" sz="4000" dirty="0"/>
              <a:t/>
            </a:r>
            <a:br>
              <a:rPr lang="ar-SA" sz="4000" dirty="0"/>
            </a:br>
            <a:r>
              <a:rPr lang="ar-SA" sz="3600" b="1" i="1" dirty="0">
                <a:solidFill>
                  <a:srgbClr val="FFFF66"/>
                </a:solidFill>
              </a:rPr>
              <a:t>تأثير </a:t>
            </a:r>
            <a:r>
              <a:rPr lang="ar-SA" sz="3600" b="1" i="1" dirty="0" smtClean="0">
                <a:solidFill>
                  <a:srgbClr val="FFFF66"/>
                </a:solidFill>
              </a:rPr>
              <a:t>جدولة الري في </a:t>
            </a:r>
            <a:r>
              <a:rPr lang="ar-SA" sz="3600" b="1" i="1" dirty="0">
                <a:solidFill>
                  <a:srgbClr val="FFFF66"/>
                </a:solidFill>
              </a:rPr>
              <a:t>إنتاجية وكفاءة الاستهلاك المائي لمحصول القمح</a:t>
            </a:r>
            <a:br>
              <a:rPr lang="ar-SA" sz="3600" b="1" i="1" dirty="0">
                <a:solidFill>
                  <a:srgbClr val="FFFF66"/>
                </a:solidFill>
              </a:rPr>
            </a:br>
            <a:r>
              <a:rPr lang="en-US" sz="3200" b="1" i="1" dirty="0">
                <a:solidFill>
                  <a:srgbClr val="FFFF66"/>
                </a:solidFill>
              </a:rPr>
              <a:t>Effect of </a:t>
            </a:r>
            <a:r>
              <a:rPr lang="en-US" sz="3200" b="1" i="1" dirty="0" smtClean="0">
                <a:solidFill>
                  <a:srgbClr val="FFFF66"/>
                </a:solidFill>
              </a:rPr>
              <a:t>irrigation scheduling on </a:t>
            </a:r>
            <a:r>
              <a:rPr lang="en-US" sz="3200" b="1" i="1" dirty="0">
                <a:solidFill>
                  <a:srgbClr val="FFFF66"/>
                </a:solidFill>
              </a:rPr>
              <a:t>productivity and water use efficiency of wheat</a:t>
            </a:r>
            <a:endParaRPr lang="en-US" sz="1400" b="1" i="1" dirty="0"/>
          </a:p>
        </p:txBody>
      </p:sp>
      <p:sp>
        <p:nvSpPr>
          <p:cNvPr id="151555" name="Rectangle 3"/>
          <p:cNvSpPr>
            <a:spLocks noGrp="1" noChangeArrowheads="1"/>
          </p:cNvSpPr>
          <p:nvPr>
            <p:ph type="subTitle" idx="1"/>
          </p:nvPr>
        </p:nvSpPr>
        <p:spPr>
          <a:xfrm>
            <a:off x="1371600" y="3284538"/>
            <a:ext cx="6440488" cy="2354262"/>
          </a:xfrm>
        </p:spPr>
        <p:txBody>
          <a:bodyPr/>
          <a:lstStyle/>
          <a:p>
            <a:pPr eaLnBrk="1" hangingPunct="1">
              <a:defRPr/>
            </a:pPr>
            <a:endParaRPr lang="ar-SA" sz="3600" dirty="0" smtClean="0">
              <a:solidFill>
                <a:srgbClr val="FFFFFF"/>
              </a:solidFill>
            </a:endParaRPr>
          </a:p>
          <a:p>
            <a:pPr eaLnBrk="1" hangingPunct="1">
              <a:defRPr/>
            </a:pPr>
            <a:r>
              <a:rPr lang="ar-SA" sz="3600" dirty="0" smtClean="0">
                <a:solidFill>
                  <a:srgbClr val="FFFFFF"/>
                </a:solidFill>
              </a:rPr>
              <a:t/>
            </a:r>
            <a:br>
              <a:rPr lang="ar-SA" sz="3600" dirty="0" smtClean="0">
                <a:solidFill>
                  <a:srgbClr val="FFFFFF"/>
                </a:solidFill>
              </a:rPr>
            </a:br>
            <a:r>
              <a:rPr lang="ar-SA" sz="3600" dirty="0" smtClean="0">
                <a:solidFill>
                  <a:srgbClr val="FFFFFF"/>
                </a:solidFill>
              </a:rPr>
              <a:t/>
            </a:r>
            <a:br>
              <a:rPr lang="ar-SA" sz="3600" dirty="0" smtClean="0">
                <a:solidFill>
                  <a:srgbClr val="FFFFFF"/>
                </a:solidFill>
              </a:rPr>
            </a:br>
            <a:endParaRPr lang="en-US" sz="3600" dirty="0" smtClean="0">
              <a:solidFill>
                <a:srgbClr val="FFFFFF"/>
              </a:solidFill>
            </a:endParaRPr>
          </a:p>
        </p:txBody>
      </p:sp>
    </p:spTree>
  </p:cSld>
  <p:clrMapOvr>
    <a:masterClrMapping/>
  </p:clrMapOvr>
  <p:transition>
    <p:pull dir="ld"/>
    <p:sndAc>
      <p:stSnd>
        <p:snd r:embed="rId2" name="wind.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1000"/>
                                  </p:stCondLst>
                                  <p:childTnLst>
                                    <p:set>
                                      <p:cBhvr>
                                        <p:cTn id="6" dur="1" fill="hold">
                                          <p:stCondLst>
                                            <p:cond delay="0"/>
                                          </p:stCondLst>
                                        </p:cTn>
                                        <p:tgtEl>
                                          <p:spTgt spid="151554"/>
                                        </p:tgtEl>
                                        <p:attrNameLst>
                                          <p:attrName>style.visibility</p:attrName>
                                        </p:attrNameLst>
                                      </p:cBhvr>
                                      <p:to>
                                        <p:strVal val="visible"/>
                                      </p:to>
                                    </p:set>
                                    <p:anim calcmode="lin" valueType="num">
                                      <p:cBhvr additive="base">
                                        <p:cTn id="7" dur="500" fill="hold"/>
                                        <p:tgtEl>
                                          <p:spTgt spid="151554"/>
                                        </p:tgtEl>
                                        <p:attrNameLst>
                                          <p:attrName>ppt_x</p:attrName>
                                        </p:attrNameLst>
                                      </p:cBhvr>
                                      <p:tavLst>
                                        <p:tav tm="0">
                                          <p:val>
                                            <p:strVal val="#ppt_x"/>
                                          </p:val>
                                        </p:tav>
                                        <p:tav tm="100000">
                                          <p:val>
                                            <p:strVal val="#ppt_x"/>
                                          </p:val>
                                        </p:tav>
                                      </p:tavLst>
                                    </p:anim>
                                    <p:anim calcmode="lin" valueType="num">
                                      <p:cBhvr additive="base">
                                        <p:cTn id="8" dur="500" fill="hold"/>
                                        <p:tgtEl>
                                          <p:spTgt spid="15155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bomb.wav" builtIn="1"/>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1555">
                                            <p:txEl>
                                              <p:pRg st="1" end="1"/>
                                            </p:txEl>
                                          </p:spTgt>
                                        </p:tgtEl>
                                        <p:attrNameLst>
                                          <p:attrName>style.visibility</p:attrName>
                                        </p:attrNameLst>
                                      </p:cBhvr>
                                      <p:to>
                                        <p:strVal val="visible"/>
                                      </p:to>
                                    </p:set>
                                    <p:anim calcmode="lin" valueType="num">
                                      <p:cBhvr additive="base">
                                        <p:cTn id="13" dur="500" fill="hold"/>
                                        <p:tgtEl>
                                          <p:spTgt spid="1515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155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4" grpId="0"/>
      <p:bldP spid="15155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Date Placeholder 1"/>
          <p:cNvSpPr>
            <a:spLocks noGrp="1"/>
          </p:cNvSpPr>
          <p:nvPr>
            <p:ph type="dt" sz="quarter" idx="10"/>
          </p:nvPr>
        </p:nvSpPr>
        <p:spPr/>
        <p:txBody>
          <a:bodyPr/>
          <a:lstStyle/>
          <a:p>
            <a:pPr>
              <a:defRPr/>
            </a:pPr>
            <a:fld id="{876061F5-C649-4FA2-A625-BDF82B9B028D}" type="datetime2">
              <a:rPr lang="ar-SA"/>
              <a:pPr>
                <a:defRPr/>
              </a:pPr>
              <a:t>السبت، 25 محرم، 1434</a:t>
            </a:fld>
            <a:endParaRPr lang="en-US"/>
          </a:p>
        </p:txBody>
      </p:sp>
      <p:sp>
        <p:nvSpPr>
          <p:cNvPr id="52" name="Slide Number Placeholder 3"/>
          <p:cNvSpPr>
            <a:spLocks noGrp="1"/>
          </p:cNvSpPr>
          <p:nvPr>
            <p:ph type="sldNum" sz="quarter" idx="12"/>
          </p:nvPr>
        </p:nvSpPr>
        <p:spPr/>
        <p:txBody>
          <a:bodyPr/>
          <a:lstStyle/>
          <a:p>
            <a:pPr>
              <a:defRPr/>
            </a:pPr>
            <a:fld id="{39827087-A889-49D4-B8B6-5AB59660D145}" type="slidenum">
              <a:rPr lang="ar-SA"/>
              <a:pPr>
                <a:defRPr/>
              </a:pPr>
              <a:t>20</a:t>
            </a:fld>
            <a:endParaRPr lang="en-US"/>
          </a:p>
        </p:txBody>
      </p:sp>
      <p:graphicFrame>
        <p:nvGraphicFramePr>
          <p:cNvPr id="20613" name="Group 133"/>
          <p:cNvGraphicFramePr>
            <a:graphicFrameLocks noGrp="1"/>
          </p:cNvGraphicFramePr>
          <p:nvPr/>
        </p:nvGraphicFramePr>
        <p:xfrm>
          <a:off x="0" y="1052513"/>
          <a:ext cx="9144000" cy="5461764"/>
        </p:xfrm>
        <a:graphic>
          <a:graphicData uri="http://schemas.openxmlformats.org/drawingml/2006/table">
            <a:tbl>
              <a:tblPr rtl="1"/>
              <a:tblGrid>
                <a:gridCol w="3011487"/>
                <a:gridCol w="2044700"/>
                <a:gridCol w="2043113"/>
                <a:gridCol w="2044700"/>
              </a:tblGrid>
              <a:tr h="901700">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التركيب الوراثي</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عدد الحبوب</a:t>
                      </a: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(السنبلة)</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وزن السنبلة</a:t>
                      </a: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 جم )</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المحصول الحيوي</a:t>
                      </a: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(طن/هكتار)</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9913">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Yecora Rojo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34.4 هـ</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33400" marR="0" lvl="0" indent="-53340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1.65 د</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33400" marR="0" lvl="0" indent="-53340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13.9 د</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8963">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West Bread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49.4ب</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1.86ج</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16.7 ب</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KSU 105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44.8جـ</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1.93ب ج</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rgbClr val="FFFFFF"/>
                          </a:solidFill>
                          <a:effectLst>
                            <a:outerShdw blurRad="38100" dist="38100" dir="2700000" algn="tl">
                              <a:srgbClr val="000000"/>
                            </a:outerShdw>
                          </a:effectLst>
                          <a:latin typeface="Tahoma" pitchFamily="34" charset="0"/>
                          <a:cs typeface="Arial" charset="0"/>
                        </a:rPr>
                        <a:t>18.4 أ</a:t>
                      </a:r>
                      <a:endParaRPr kumimoji="0" lang="en-US" sz="2400" b="1" i="1" u="none" strike="noStrike" cap="none" normalizeH="0" baseline="0" smtClean="0">
                        <a:ln>
                          <a:noFill/>
                        </a:ln>
                        <a:solidFill>
                          <a:srgbClr val="FFFFFF"/>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r>
              <a:tr h="654050">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YR/WB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45.2 جـ</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2.26 بـ</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15.4 جـ</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585788">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L9/ER2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38.9 د</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1.94 ب ج</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16.3 ب</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588963">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KSU 102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58.2 أ</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2.30 أ</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16.2 جـ</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731838">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المعنوية </a:t>
                      </a: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LSD </a:t>
                      </a:r>
                      <a:endPar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عند 5 %</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3.1</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0.14</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0.8</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3603" name="Text Box 44"/>
          <p:cNvSpPr txBox="1">
            <a:spLocks noChangeArrowheads="1"/>
          </p:cNvSpPr>
          <p:nvPr/>
        </p:nvSpPr>
        <p:spPr bwMode="auto">
          <a:xfrm>
            <a:off x="323850" y="0"/>
            <a:ext cx="8820150" cy="1250950"/>
          </a:xfrm>
          <a:prstGeom prst="rect">
            <a:avLst/>
          </a:prstGeom>
          <a:noFill/>
          <a:ln w="9525">
            <a:noFill/>
            <a:miter lim="800000"/>
            <a:headEnd/>
            <a:tailEnd/>
          </a:ln>
        </p:spPr>
        <p:txBody>
          <a:bodyPr>
            <a:spAutoFit/>
          </a:bodyPr>
          <a:lstStyle/>
          <a:p>
            <a:r>
              <a:rPr lang="ar-SA" sz="2800" b="1" i="1">
                <a:solidFill>
                  <a:srgbClr val="FFFF66"/>
                </a:solidFill>
                <a:latin typeface="Arial" charset="0"/>
              </a:rPr>
              <a:t>جدول 4- تأثير التراكيب الوراثية في صفات عدد الحبوب و وزن السنبلة والوزن البيولوجي خلال موسمي </a:t>
            </a:r>
            <a:r>
              <a:rPr lang="ar-SA" sz="2800" b="1" i="1">
                <a:solidFill>
                  <a:srgbClr val="FFFF66"/>
                </a:solidFill>
                <a:latin typeface="Tahoma" pitchFamily="34" charset="0"/>
              </a:rPr>
              <a:t>الزراعة</a:t>
            </a:r>
            <a:endParaRPr lang="ar-SA" sz="2800" b="1" i="1">
              <a:solidFill>
                <a:srgbClr val="FFFF66"/>
              </a:solidFill>
              <a:latin typeface="Arial" charset="0"/>
            </a:endParaRPr>
          </a:p>
          <a:p>
            <a:pPr algn="ctr"/>
            <a:r>
              <a:rPr lang="ar-SA" sz="2000">
                <a:solidFill>
                  <a:srgbClr val="FFFF66"/>
                </a:solidFill>
                <a:latin typeface="Arial" charset="0"/>
              </a:rPr>
              <a:t> </a:t>
            </a:r>
            <a:endParaRPr lang="en-US" sz="2000">
              <a:solidFill>
                <a:srgbClr val="FFFF66"/>
              </a:solidFill>
              <a:latin typeface="Arial" charset="0"/>
            </a:endParaRPr>
          </a:p>
        </p:txBody>
      </p:sp>
    </p:spTree>
  </p:cSld>
  <p:clrMapOvr>
    <a:masterClrMapping/>
  </p:clrMapOvr>
  <p:transition>
    <p:pull dir="ld"/>
    <p:sndAc>
      <p:stSnd>
        <p:snd r:embed="rId2" name="wind.wav" builtIn="1"/>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Date Placeholder 1"/>
          <p:cNvSpPr>
            <a:spLocks noGrp="1"/>
          </p:cNvSpPr>
          <p:nvPr>
            <p:ph type="dt" sz="quarter" idx="10"/>
          </p:nvPr>
        </p:nvSpPr>
        <p:spPr/>
        <p:txBody>
          <a:bodyPr/>
          <a:lstStyle/>
          <a:p>
            <a:pPr>
              <a:defRPr/>
            </a:pPr>
            <a:fld id="{1BA0A349-8AE7-40F0-ABF3-826227D88169}" type="datetime2">
              <a:rPr lang="ar-SA"/>
              <a:pPr>
                <a:defRPr/>
              </a:pPr>
              <a:t>السبت، 25 محرم، 1434</a:t>
            </a:fld>
            <a:endParaRPr lang="en-US"/>
          </a:p>
        </p:txBody>
      </p:sp>
      <p:sp>
        <p:nvSpPr>
          <p:cNvPr id="45" name="Slide Number Placeholder 3"/>
          <p:cNvSpPr>
            <a:spLocks noGrp="1"/>
          </p:cNvSpPr>
          <p:nvPr>
            <p:ph type="sldNum" sz="quarter" idx="12"/>
          </p:nvPr>
        </p:nvSpPr>
        <p:spPr/>
        <p:txBody>
          <a:bodyPr/>
          <a:lstStyle/>
          <a:p>
            <a:pPr>
              <a:defRPr/>
            </a:pPr>
            <a:fld id="{7F288475-E8FC-41B4-A826-4495DAC02154}" type="slidenum">
              <a:rPr lang="ar-SA"/>
              <a:pPr>
                <a:defRPr/>
              </a:pPr>
              <a:t>21</a:t>
            </a:fld>
            <a:endParaRPr lang="en-US"/>
          </a:p>
        </p:txBody>
      </p:sp>
      <p:sp>
        <p:nvSpPr>
          <p:cNvPr id="24580" name="Text Box 49"/>
          <p:cNvSpPr txBox="1">
            <a:spLocks noChangeArrowheads="1"/>
          </p:cNvSpPr>
          <p:nvPr/>
        </p:nvSpPr>
        <p:spPr bwMode="auto">
          <a:xfrm>
            <a:off x="0" y="0"/>
            <a:ext cx="9144000" cy="946150"/>
          </a:xfrm>
          <a:prstGeom prst="rect">
            <a:avLst/>
          </a:prstGeom>
          <a:noFill/>
          <a:ln w="9525">
            <a:noFill/>
            <a:miter lim="800000"/>
            <a:headEnd/>
            <a:tailEnd/>
          </a:ln>
        </p:spPr>
        <p:txBody>
          <a:bodyPr>
            <a:spAutoFit/>
          </a:bodyPr>
          <a:lstStyle/>
          <a:p>
            <a:pPr algn="ctr"/>
            <a:r>
              <a:rPr lang="ar-SA" sz="2000" b="1">
                <a:solidFill>
                  <a:srgbClr val="FFFF66"/>
                </a:solidFill>
                <a:latin typeface="Tahoma" pitchFamily="34" charset="0"/>
              </a:rPr>
              <a:t>                      </a:t>
            </a:r>
            <a:r>
              <a:rPr lang="ar-SA" sz="2800" b="1">
                <a:solidFill>
                  <a:srgbClr val="FFFF66"/>
                </a:solidFill>
                <a:latin typeface="Tahoma" pitchFamily="34" charset="0"/>
              </a:rPr>
              <a:t>جدول 5-  تأثير التداخل بين مستويات الري والتراكيب الوراثية على صفة محصول الحبوب (طن/هكتار)</a:t>
            </a:r>
            <a:endParaRPr lang="en-US" sz="2800" b="1">
              <a:solidFill>
                <a:srgbClr val="FFFF66"/>
              </a:solidFill>
              <a:latin typeface="Arial" charset="0"/>
            </a:endParaRPr>
          </a:p>
        </p:txBody>
      </p:sp>
      <p:graphicFrame>
        <p:nvGraphicFramePr>
          <p:cNvPr id="22576" name="Group 48"/>
          <p:cNvGraphicFramePr>
            <a:graphicFrameLocks noGrp="1"/>
          </p:cNvGraphicFramePr>
          <p:nvPr/>
        </p:nvGraphicFramePr>
        <p:xfrm>
          <a:off x="0" y="1196975"/>
          <a:ext cx="9144000" cy="5748211"/>
        </p:xfrm>
        <a:graphic>
          <a:graphicData uri="http://schemas.openxmlformats.org/drawingml/2006/table">
            <a:tbl>
              <a:tblPr rtl="1"/>
              <a:tblGrid>
                <a:gridCol w="2903537"/>
                <a:gridCol w="2219325"/>
                <a:gridCol w="1970088"/>
                <a:gridCol w="2051050"/>
              </a:tblGrid>
              <a:tr h="874713">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المعاملة</a:t>
                      </a: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At CPE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Yecora Rojo</a:t>
                      </a:r>
                      <a:endPar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West Bread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KSU 105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4688">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القياسية</a:t>
                      </a: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  ) </a:t>
                      </a: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10000 م3 )</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7.34</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5.13</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33400" marR="0" lvl="0" indent="-53340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rgbClr val="CC3300"/>
                          </a:solidFill>
                          <a:effectLst>
                            <a:outerShdw blurRad="38100" dist="38100" dir="2700000" algn="tl">
                              <a:srgbClr val="000000"/>
                            </a:outerShdw>
                          </a:effectLst>
                          <a:latin typeface="Tahoma" pitchFamily="34" charset="0"/>
                          <a:cs typeface="Arial" charset="0"/>
                        </a:rPr>
                        <a:t>8.41</a:t>
                      </a:r>
                      <a:endParaRPr kumimoji="0" lang="en-US" sz="2400" b="1" i="1" u="none" strike="noStrike" cap="none" normalizeH="0" baseline="0" smtClean="0">
                        <a:ln>
                          <a:noFill/>
                        </a:ln>
                        <a:solidFill>
                          <a:srgbClr val="CC3300"/>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2150">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50 مم </a:t>
                      </a: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 </a:t>
                      </a: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8000 م3 )</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6.38</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6.15</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rgbClr val="CC3300"/>
                          </a:solidFill>
                          <a:effectLst>
                            <a:outerShdw blurRad="38100" dist="38100" dir="2700000" algn="tl">
                              <a:srgbClr val="000000"/>
                            </a:outerShdw>
                          </a:effectLst>
                          <a:latin typeface="Tahoma" pitchFamily="34" charset="0"/>
                          <a:cs typeface="Arial" charset="0"/>
                        </a:rPr>
                        <a:t>8.08</a:t>
                      </a:r>
                      <a:endParaRPr kumimoji="0" lang="en-US" sz="2400" b="1" i="1" u="none" strike="noStrike" cap="none" normalizeH="0" baseline="0" smtClean="0">
                        <a:ln>
                          <a:noFill/>
                        </a:ln>
                        <a:solidFill>
                          <a:srgbClr val="CC3300"/>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6925">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100 مم </a:t>
                      </a: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 </a:t>
                      </a: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6000 م3 ) </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5.43</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4.92</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rgbClr val="CC3300"/>
                          </a:solidFill>
                          <a:effectLst>
                            <a:outerShdw blurRad="38100" dist="38100" dir="2700000" algn="tl">
                              <a:srgbClr val="000000"/>
                            </a:outerShdw>
                          </a:effectLst>
                          <a:latin typeface="Tahoma" pitchFamily="34" charset="0"/>
                          <a:cs typeface="Arial" charset="0"/>
                        </a:rPr>
                        <a:t>7.44</a:t>
                      </a:r>
                      <a:endParaRPr kumimoji="0" lang="en-US" sz="2400" b="1" i="1" u="none" strike="noStrike" cap="none" normalizeH="0" baseline="0" smtClean="0">
                        <a:ln>
                          <a:noFill/>
                        </a:ln>
                        <a:solidFill>
                          <a:srgbClr val="CC3300"/>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r>
              <a:tr h="874713">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150 مم </a:t>
                      </a: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 </a:t>
                      </a: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4000 م3 ) </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4.17</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4.75</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rgbClr val="CC3300"/>
                          </a:solidFill>
                          <a:effectLst>
                            <a:outerShdw blurRad="38100" dist="38100" dir="2700000" algn="tl">
                              <a:srgbClr val="000000"/>
                            </a:outerShdw>
                          </a:effectLst>
                          <a:latin typeface="Tahoma" pitchFamily="34" charset="0"/>
                          <a:cs typeface="Arial" charset="0"/>
                        </a:rPr>
                        <a:t>6.31</a:t>
                      </a:r>
                      <a:endParaRPr kumimoji="0" lang="en-US" sz="2400" b="1" i="1" u="none" strike="noStrike" cap="none" normalizeH="0" baseline="0" smtClean="0">
                        <a:ln>
                          <a:noFill/>
                        </a:ln>
                        <a:solidFill>
                          <a:srgbClr val="CC3300"/>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873125">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200 مم </a:t>
                      </a: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 </a:t>
                      </a: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2000 م3 )</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4.19</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4.36</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rgbClr val="CC3300"/>
                          </a:solidFill>
                          <a:effectLst>
                            <a:outerShdw blurRad="38100" dist="38100" dir="2700000" algn="tl">
                              <a:srgbClr val="000000"/>
                            </a:outerShdw>
                          </a:effectLst>
                          <a:latin typeface="Tahoma" pitchFamily="34" charset="0"/>
                          <a:cs typeface="Arial" charset="0"/>
                        </a:rPr>
                        <a:t>5.47</a:t>
                      </a:r>
                      <a:endParaRPr kumimoji="0" lang="en-US" sz="2400" b="1" i="1" u="none" strike="noStrike" cap="none" normalizeH="0" baseline="0" smtClean="0">
                        <a:ln>
                          <a:noFill/>
                        </a:ln>
                        <a:solidFill>
                          <a:srgbClr val="CC3300"/>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874713">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المعنوية </a:t>
                      </a: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LSD </a:t>
                      </a:r>
                      <a:endPar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عند 5 %</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0.89</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bl>
          </a:graphicData>
        </a:graphic>
      </p:graphicFrame>
    </p:spTree>
  </p:cSld>
  <p:clrMapOvr>
    <a:masterClrMapping/>
  </p:clrMapOvr>
  <p:transition>
    <p:pull dir="ld"/>
    <p:sndAc>
      <p:stSnd>
        <p:snd r:embed="rId2" name="wind.wav" builtIn="1"/>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Date Placeholder 1"/>
          <p:cNvSpPr>
            <a:spLocks noGrp="1"/>
          </p:cNvSpPr>
          <p:nvPr>
            <p:ph type="dt" sz="quarter" idx="10"/>
          </p:nvPr>
        </p:nvSpPr>
        <p:spPr/>
        <p:txBody>
          <a:bodyPr/>
          <a:lstStyle/>
          <a:p>
            <a:pPr>
              <a:defRPr/>
            </a:pPr>
            <a:fld id="{90E8E128-22F8-469F-A240-1E1A3A2681C2}" type="datetime2">
              <a:rPr lang="ar-SA"/>
              <a:pPr>
                <a:defRPr/>
              </a:pPr>
              <a:t>السبت، 25 محرم، 1434</a:t>
            </a:fld>
            <a:endParaRPr lang="en-US"/>
          </a:p>
        </p:txBody>
      </p:sp>
      <p:sp>
        <p:nvSpPr>
          <p:cNvPr id="45" name="Slide Number Placeholder 3"/>
          <p:cNvSpPr>
            <a:spLocks noGrp="1"/>
          </p:cNvSpPr>
          <p:nvPr>
            <p:ph type="sldNum" sz="quarter" idx="12"/>
          </p:nvPr>
        </p:nvSpPr>
        <p:spPr/>
        <p:txBody>
          <a:bodyPr/>
          <a:lstStyle/>
          <a:p>
            <a:pPr>
              <a:defRPr/>
            </a:pPr>
            <a:fld id="{750A9E8F-040E-4643-95EB-910711228E3D}" type="slidenum">
              <a:rPr lang="ar-SA"/>
              <a:pPr>
                <a:defRPr/>
              </a:pPr>
              <a:t>22</a:t>
            </a:fld>
            <a:endParaRPr lang="en-US"/>
          </a:p>
        </p:txBody>
      </p:sp>
      <p:sp>
        <p:nvSpPr>
          <p:cNvPr id="25604" name="Text Box 2"/>
          <p:cNvSpPr txBox="1">
            <a:spLocks noChangeArrowheads="1"/>
          </p:cNvSpPr>
          <p:nvPr/>
        </p:nvSpPr>
        <p:spPr bwMode="auto">
          <a:xfrm>
            <a:off x="250825" y="0"/>
            <a:ext cx="8893175" cy="946150"/>
          </a:xfrm>
          <a:prstGeom prst="rect">
            <a:avLst/>
          </a:prstGeom>
          <a:noFill/>
          <a:ln w="9525">
            <a:noFill/>
            <a:miter lim="800000"/>
            <a:headEnd/>
            <a:tailEnd/>
          </a:ln>
        </p:spPr>
        <p:txBody>
          <a:bodyPr>
            <a:spAutoFit/>
          </a:bodyPr>
          <a:lstStyle/>
          <a:p>
            <a:pPr algn="ctr"/>
            <a:r>
              <a:rPr lang="ar-SA" sz="2000" b="1">
                <a:solidFill>
                  <a:srgbClr val="FFFF66"/>
                </a:solidFill>
                <a:latin typeface="Tahoma" pitchFamily="34" charset="0"/>
              </a:rPr>
              <a:t>                  </a:t>
            </a:r>
            <a:r>
              <a:rPr lang="ar-SA" sz="2800" b="1">
                <a:solidFill>
                  <a:srgbClr val="FFFF66"/>
                </a:solidFill>
                <a:latin typeface="Tahoma" pitchFamily="34" charset="0"/>
              </a:rPr>
              <a:t>جدول 6-  تأثير التداخل بين مستويات الري والتراكيب الوراثية في صفة محصول الحبوب (طن/هكتار)</a:t>
            </a:r>
            <a:endParaRPr lang="en-US" sz="2800" b="1">
              <a:solidFill>
                <a:srgbClr val="FFFF66"/>
              </a:solidFill>
              <a:latin typeface="Arial" charset="0"/>
            </a:endParaRPr>
          </a:p>
        </p:txBody>
      </p:sp>
      <p:graphicFrame>
        <p:nvGraphicFramePr>
          <p:cNvPr id="23600" name="Group 48"/>
          <p:cNvGraphicFramePr>
            <a:graphicFrameLocks noGrp="1"/>
          </p:cNvGraphicFramePr>
          <p:nvPr/>
        </p:nvGraphicFramePr>
        <p:xfrm>
          <a:off x="0" y="981075"/>
          <a:ext cx="9144000" cy="5960174"/>
        </p:xfrm>
        <a:graphic>
          <a:graphicData uri="http://schemas.openxmlformats.org/drawingml/2006/table">
            <a:tbl>
              <a:tblPr rtl="1"/>
              <a:tblGrid>
                <a:gridCol w="2903537"/>
                <a:gridCol w="2219325"/>
                <a:gridCol w="1970088"/>
                <a:gridCol w="2051050"/>
              </a:tblGrid>
              <a:tr h="1157288">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المعاملة</a:t>
                      </a: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At CPE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YR/WB</a:t>
                      </a:r>
                      <a:endPar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L9/ER2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KSU 102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7225">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القياسية</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0"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6.9</a:t>
                      </a:r>
                      <a:endParaRPr kumimoji="0" lang="en-US" sz="2400" b="0"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7.93</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33400" marR="0" lvl="0" indent="-53340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6.53</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9450">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50 مم</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7.19</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7.62</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5.77</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77875">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100 مم</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6.13</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6.19</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5.72</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r>
              <a:tr h="868363">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150 مم</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5.21</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4.48</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5.02</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868363">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200 مم</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4.32</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4.63</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3.92</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868363">
                <a:tc>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المعنوية </a:t>
                      </a:r>
                      <a:r>
                        <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LSD </a:t>
                      </a:r>
                      <a:endPar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عند 5 %</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0.89</a:t>
                      </a:r>
                      <a:endParaRPr kumimoji="0" lang="en-US" sz="2400" b="1" i="1"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bl>
          </a:graphicData>
        </a:graphic>
      </p:graphicFrame>
    </p:spTree>
  </p:cSld>
  <p:clrMapOvr>
    <a:masterClrMapping/>
  </p:clrMapOvr>
  <p:transition>
    <p:pull dir="ld"/>
    <p:sndAc>
      <p:stSnd>
        <p:snd r:embed="rId2" name="wind.wav" builtIn="1"/>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1"/>
          <p:cNvSpPr>
            <a:spLocks noGrp="1"/>
          </p:cNvSpPr>
          <p:nvPr>
            <p:ph type="dt" sz="quarter" idx="10"/>
          </p:nvPr>
        </p:nvSpPr>
        <p:spPr/>
        <p:txBody>
          <a:bodyPr/>
          <a:lstStyle/>
          <a:p>
            <a:pPr>
              <a:defRPr/>
            </a:pPr>
            <a:fld id="{3641D14B-9ADF-43F0-8CCC-166F1C40AA00}" type="datetime2">
              <a:rPr lang="ar-SA"/>
              <a:pPr>
                <a:defRPr/>
              </a:pPr>
              <a:t>السبت، 25 محرم، 1434</a:t>
            </a:fld>
            <a:endParaRPr lang="en-US"/>
          </a:p>
        </p:txBody>
      </p:sp>
      <p:sp>
        <p:nvSpPr>
          <p:cNvPr id="6" name="Slide Number Placeholder 3"/>
          <p:cNvSpPr>
            <a:spLocks noGrp="1"/>
          </p:cNvSpPr>
          <p:nvPr>
            <p:ph type="sldNum" sz="quarter" idx="12"/>
          </p:nvPr>
        </p:nvSpPr>
        <p:spPr/>
        <p:txBody>
          <a:bodyPr/>
          <a:lstStyle/>
          <a:p>
            <a:pPr>
              <a:defRPr/>
            </a:pPr>
            <a:fld id="{1819386C-B87B-4266-84D5-5C6D29B36D69}" type="slidenum">
              <a:rPr lang="ar-SA"/>
              <a:pPr>
                <a:defRPr/>
              </a:pPr>
              <a:t>23</a:t>
            </a:fld>
            <a:endParaRPr lang="en-US"/>
          </a:p>
        </p:txBody>
      </p:sp>
      <p:sp>
        <p:nvSpPr>
          <p:cNvPr id="1029" name="Text Box 3"/>
          <p:cNvSpPr txBox="1">
            <a:spLocks noChangeArrowheads="1"/>
          </p:cNvSpPr>
          <p:nvPr/>
        </p:nvSpPr>
        <p:spPr bwMode="auto">
          <a:xfrm>
            <a:off x="1042988" y="0"/>
            <a:ext cx="7345362" cy="1373188"/>
          </a:xfrm>
          <a:prstGeom prst="rect">
            <a:avLst/>
          </a:prstGeom>
          <a:noFill/>
          <a:ln w="9525">
            <a:noFill/>
            <a:miter lim="800000"/>
            <a:headEnd/>
            <a:tailEnd/>
          </a:ln>
        </p:spPr>
        <p:txBody>
          <a:bodyPr>
            <a:spAutoFit/>
          </a:bodyPr>
          <a:lstStyle/>
          <a:p>
            <a:r>
              <a:rPr lang="ar-SA" sz="2800" i="1">
                <a:solidFill>
                  <a:srgbClr val="FFFF00"/>
                </a:solidFill>
              </a:rPr>
              <a:t>  تأثير التداخل بين مستويات الري والتراكيب الوراثية على</a:t>
            </a:r>
            <a:r>
              <a:rPr lang="ar-SA" sz="2800" i="1"/>
              <a:t> </a:t>
            </a:r>
            <a:r>
              <a:rPr lang="ar-SA" sz="2800" i="1">
                <a:solidFill>
                  <a:srgbClr val="FFFF00"/>
                </a:solidFill>
              </a:rPr>
              <a:t>صفة محصول الحبوب (طن/هكتار)</a:t>
            </a:r>
            <a:endParaRPr lang="ar-SA" sz="2800" i="1">
              <a:solidFill>
                <a:srgbClr val="FFFF00"/>
              </a:solidFill>
              <a:latin typeface="Arial" charset="0"/>
            </a:endParaRPr>
          </a:p>
          <a:p>
            <a:r>
              <a:rPr lang="ar-SA" sz="2800">
                <a:latin typeface="Arial" charset="0"/>
              </a:rPr>
              <a:t> </a:t>
            </a:r>
            <a:endParaRPr lang="en-US" sz="2800">
              <a:latin typeface="Arial" charset="0"/>
            </a:endParaRPr>
          </a:p>
        </p:txBody>
      </p:sp>
      <p:graphicFrame>
        <p:nvGraphicFramePr>
          <p:cNvPr id="1026" name="Object 14"/>
          <p:cNvGraphicFramePr>
            <a:graphicFrameLocks noChangeAspect="1"/>
          </p:cNvGraphicFramePr>
          <p:nvPr/>
        </p:nvGraphicFramePr>
        <p:xfrm>
          <a:off x="539750" y="981075"/>
          <a:ext cx="7777163" cy="5876925"/>
        </p:xfrm>
        <a:graphic>
          <a:graphicData uri="http://schemas.openxmlformats.org/presentationml/2006/ole">
            <p:oleObj spid="_x0000_s1026" name="Chart" r:id="rId4" imgW="5581802" imgH="2657551" progId="Excel.Sheet.8">
              <p:embed/>
            </p:oleObj>
          </a:graphicData>
        </a:graphic>
      </p:graphicFrame>
    </p:spTree>
  </p:cSld>
  <p:clrMapOvr>
    <a:masterClrMapping/>
  </p:clrMapOvr>
  <p:transition>
    <p:pull dir="ld"/>
    <p:sndAc>
      <p:stSnd>
        <p:snd r:embed="rId3" name="wind.wav" builtIn="1"/>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5"/>
          <p:cNvGraphicFramePr>
            <a:graphicFrameLocks noChangeAspect="1"/>
          </p:cNvGraphicFramePr>
          <p:nvPr/>
        </p:nvGraphicFramePr>
        <p:xfrm>
          <a:off x="900113" y="404813"/>
          <a:ext cx="7416800" cy="5761037"/>
        </p:xfrm>
        <a:graphic>
          <a:graphicData uri="http://schemas.openxmlformats.org/presentationml/2006/ole">
            <p:oleObj spid="_x0000_s2050" name="Chart" r:id="rId4" imgW="3686251" imgH="2657551" progId="Excel.Chart.8">
              <p:embed/>
            </p:oleObj>
          </a:graphicData>
        </a:graphic>
      </p:graphicFrame>
    </p:spTree>
  </p:cSld>
  <p:clrMapOvr>
    <a:masterClrMapping/>
  </p:clrMapOvr>
  <p:transition>
    <p:pull dir="ld"/>
    <p:sndAc>
      <p:stSnd>
        <p:snd r:embed="rId3" name="wind.wav" builtIn="1"/>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1"/>
          <p:cNvSpPr>
            <a:spLocks noGrp="1"/>
          </p:cNvSpPr>
          <p:nvPr>
            <p:ph type="dt" sz="quarter" idx="10"/>
          </p:nvPr>
        </p:nvSpPr>
        <p:spPr/>
        <p:txBody>
          <a:bodyPr/>
          <a:lstStyle/>
          <a:p>
            <a:pPr>
              <a:defRPr/>
            </a:pPr>
            <a:fld id="{3840D97B-5A16-4946-B543-95F1F02EF498}" type="datetime2">
              <a:rPr lang="ar-SA"/>
              <a:pPr>
                <a:defRPr/>
              </a:pPr>
              <a:t>السبت، 25 محرم، 1434</a:t>
            </a:fld>
            <a:endParaRPr lang="en-US"/>
          </a:p>
        </p:txBody>
      </p:sp>
      <p:sp>
        <p:nvSpPr>
          <p:cNvPr id="11" name="Slide Number Placeholder 3"/>
          <p:cNvSpPr>
            <a:spLocks noGrp="1"/>
          </p:cNvSpPr>
          <p:nvPr>
            <p:ph type="sldNum" sz="quarter" idx="12"/>
          </p:nvPr>
        </p:nvSpPr>
        <p:spPr/>
        <p:txBody>
          <a:bodyPr/>
          <a:lstStyle/>
          <a:p>
            <a:pPr>
              <a:defRPr/>
            </a:pPr>
            <a:fld id="{8A9AEAAC-F66F-484A-BD0E-604759807C5E}" type="slidenum">
              <a:rPr lang="ar-SA"/>
              <a:pPr>
                <a:defRPr/>
              </a:pPr>
              <a:t>25</a:t>
            </a:fld>
            <a:endParaRPr lang="en-US"/>
          </a:p>
        </p:txBody>
      </p:sp>
      <p:sp>
        <p:nvSpPr>
          <p:cNvPr id="26628" name="Text Box 4"/>
          <p:cNvSpPr txBox="1">
            <a:spLocks noChangeArrowheads="1"/>
          </p:cNvSpPr>
          <p:nvPr/>
        </p:nvSpPr>
        <p:spPr bwMode="auto">
          <a:xfrm>
            <a:off x="6858000" y="533400"/>
            <a:ext cx="777875" cy="457200"/>
          </a:xfrm>
          <a:prstGeom prst="rect">
            <a:avLst/>
          </a:prstGeom>
          <a:noFill/>
          <a:ln w="9525">
            <a:noFill/>
            <a:miter lim="800000"/>
            <a:headEnd/>
            <a:tailEnd/>
          </a:ln>
        </p:spPr>
        <p:txBody>
          <a:bodyPr>
            <a:spAutoFit/>
          </a:bodyPr>
          <a:lstStyle/>
          <a:p>
            <a:endParaRPr lang="en-US" sz="2400">
              <a:latin typeface="Arial" charset="0"/>
            </a:endParaRPr>
          </a:p>
        </p:txBody>
      </p:sp>
      <p:sp>
        <p:nvSpPr>
          <p:cNvPr id="26629" name="Text Box 5"/>
          <p:cNvSpPr txBox="1">
            <a:spLocks noChangeArrowheads="1"/>
          </p:cNvSpPr>
          <p:nvPr/>
        </p:nvSpPr>
        <p:spPr bwMode="auto">
          <a:xfrm>
            <a:off x="7270750" y="660400"/>
            <a:ext cx="184150" cy="822325"/>
          </a:xfrm>
          <a:prstGeom prst="rect">
            <a:avLst/>
          </a:prstGeom>
          <a:noFill/>
          <a:ln w="9525">
            <a:noFill/>
            <a:miter lim="800000"/>
            <a:headEnd/>
            <a:tailEnd/>
          </a:ln>
        </p:spPr>
        <p:txBody>
          <a:bodyPr wrap="none">
            <a:spAutoFit/>
          </a:bodyPr>
          <a:lstStyle/>
          <a:p>
            <a:endParaRPr lang="ar-SA" sz="2400">
              <a:latin typeface="Arial" charset="0"/>
            </a:endParaRPr>
          </a:p>
          <a:p>
            <a:endParaRPr lang="en-US" sz="2400">
              <a:latin typeface="Arial" charset="0"/>
            </a:endParaRPr>
          </a:p>
        </p:txBody>
      </p:sp>
      <p:sp>
        <p:nvSpPr>
          <p:cNvPr id="26630" name="Text Box 7"/>
          <p:cNvSpPr txBox="1">
            <a:spLocks noChangeArrowheads="1"/>
          </p:cNvSpPr>
          <p:nvPr/>
        </p:nvSpPr>
        <p:spPr bwMode="auto">
          <a:xfrm>
            <a:off x="250825" y="0"/>
            <a:ext cx="8382000" cy="519113"/>
          </a:xfrm>
          <a:prstGeom prst="rect">
            <a:avLst/>
          </a:prstGeom>
          <a:noFill/>
          <a:ln w="9525">
            <a:noFill/>
            <a:miter lim="800000"/>
            <a:headEnd/>
            <a:tailEnd/>
          </a:ln>
        </p:spPr>
        <p:txBody>
          <a:bodyPr>
            <a:spAutoFit/>
          </a:bodyPr>
          <a:lstStyle/>
          <a:p>
            <a:pPr>
              <a:spcBef>
                <a:spcPct val="50000"/>
              </a:spcBef>
            </a:pPr>
            <a:r>
              <a:rPr lang="ar-SA" sz="2800" b="1" u="sng">
                <a:solidFill>
                  <a:srgbClr val="FFFF66"/>
                </a:solidFill>
                <a:latin typeface="Arial" charset="0"/>
              </a:rPr>
              <a:t>الاستنتاجات والتوصيات</a:t>
            </a:r>
            <a:r>
              <a:rPr lang="ar-SA" sz="2400" u="sng">
                <a:latin typeface="Arial" charset="0"/>
              </a:rPr>
              <a:t>   </a:t>
            </a:r>
            <a:r>
              <a:rPr lang="en-US" sz="2400" u="sng">
                <a:latin typeface="Arial" charset="0"/>
              </a:rPr>
              <a:t> </a:t>
            </a:r>
            <a:r>
              <a:rPr lang="en-US" sz="2400" u="sng">
                <a:solidFill>
                  <a:srgbClr val="FFFF66"/>
                </a:solidFill>
                <a:latin typeface="Arial" charset="0"/>
              </a:rPr>
              <a:t>Conclusions and Recommendations</a:t>
            </a:r>
          </a:p>
        </p:txBody>
      </p:sp>
      <p:sp>
        <p:nvSpPr>
          <p:cNvPr id="26631" name="Text Box 8"/>
          <p:cNvSpPr txBox="1">
            <a:spLocks noChangeArrowheads="1"/>
          </p:cNvSpPr>
          <p:nvPr/>
        </p:nvSpPr>
        <p:spPr bwMode="auto">
          <a:xfrm>
            <a:off x="381000" y="1820863"/>
            <a:ext cx="8512175" cy="457200"/>
          </a:xfrm>
          <a:prstGeom prst="rect">
            <a:avLst/>
          </a:prstGeom>
          <a:noFill/>
          <a:ln w="9525">
            <a:noFill/>
            <a:miter lim="800000"/>
            <a:headEnd/>
            <a:tailEnd/>
          </a:ln>
        </p:spPr>
        <p:txBody>
          <a:bodyPr>
            <a:spAutoFit/>
          </a:bodyPr>
          <a:lstStyle/>
          <a:p>
            <a:pPr>
              <a:spcBef>
                <a:spcPct val="50000"/>
              </a:spcBef>
            </a:pPr>
            <a:endParaRPr lang="en-US" sz="2400">
              <a:latin typeface="Arial" charset="0"/>
            </a:endParaRPr>
          </a:p>
        </p:txBody>
      </p:sp>
      <p:sp>
        <p:nvSpPr>
          <p:cNvPr id="26632" name="Text Box 9"/>
          <p:cNvSpPr txBox="1">
            <a:spLocks noChangeArrowheads="1"/>
          </p:cNvSpPr>
          <p:nvPr/>
        </p:nvSpPr>
        <p:spPr bwMode="auto">
          <a:xfrm>
            <a:off x="609600" y="1752600"/>
            <a:ext cx="8001000" cy="457200"/>
          </a:xfrm>
          <a:prstGeom prst="rect">
            <a:avLst/>
          </a:prstGeom>
          <a:noFill/>
          <a:ln w="9525">
            <a:noFill/>
            <a:miter lim="800000"/>
            <a:headEnd/>
            <a:tailEnd/>
          </a:ln>
        </p:spPr>
        <p:txBody>
          <a:bodyPr>
            <a:spAutoFit/>
          </a:bodyPr>
          <a:lstStyle/>
          <a:p>
            <a:pPr>
              <a:spcBef>
                <a:spcPct val="50000"/>
              </a:spcBef>
            </a:pPr>
            <a:r>
              <a:rPr lang="en-US" sz="2400">
                <a:latin typeface="Arial" charset="0"/>
              </a:rPr>
              <a:t> </a:t>
            </a:r>
          </a:p>
        </p:txBody>
      </p:sp>
      <p:sp>
        <p:nvSpPr>
          <p:cNvPr id="26633" name="Text Box 10"/>
          <p:cNvSpPr txBox="1">
            <a:spLocks noChangeArrowheads="1"/>
          </p:cNvSpPr>
          <p:nvPr/>
        </p:nvSpPr>
        <p:spPr bwMode="auto">
          <a:xfrm>
            <a:off x="838200" y="1487488"/>
            <a:ext cx="7788275" cy="457200"/>
          </a:xfrm>
          <a:prstGeom prst="rect">
            <a:avLst/>
          </a:prstGeom>
          <a:noFill/>
          <a:ln w="9525">
            <a:noFill/>
            <a:miter lim="800000"/>
            <a:headEnd/>
            <a:tailEnd/>
          </a:ln>
        </p:spPr>
        <p:txBody>
          <a:bodyPr>
            <a:spAutoFit/>
          </a:bodyPr>
          <a:lstStyle/>
          <a:p>
            <a:endParaRPr lang="en-US" sz="2400">
              <a:latin typeface="Arial" charset="0"/>
            </a:endParaRPr>
          </a:p>
        </p:txBody>
      </p:sp>
      <p:sp>
        <p:nvSpPr>
          <p:cNvPr id="26634" name="Text Box 11"/>
          <p:cNvSpPr txBox="1">
            <a:spLocks noChangeArrowheads="1"/>
          </p:cNvSpPr>
          <p:nvPr/>
        </p:nvSpPr>
        <p:spPr bwMode="auto">
          <a:xfrm>
            <a:off x="323850" y="558800"/>
            <a:ext cx="8283575" cy="5426075"/>
          </a:xfrm>
          <a:prstGeom prst="rect">
            <a:avLst/>
          </a:prstGeom>
          <a:noFill/>
          <a:ln w="9525">
            <a:noFill/>
            <a:miter lim="800000"/>
            <a:headEnd/>
            <a:tailEnd/>
          </a:ln>
        </p:spPr>
        <p:txBody>
          <a:bodyPr>
            <a:spAutoFit/>
          </a:bodyPr>
          <a:lstStyle/>
          <a:p>
            <a:pPr>
              <a:spcBef>
                <a:spcPct val="50000"/>
              </a:spcBef>
            </a:pPr>
            <a:r>
              <a:rPr lang="ar-SA" sz="2000" b="1" i="1">
                <a:latin typeface="Arial" charset="0"/>
              </a:rPr>
              <a:t>1- أثبتت هذه الدراسة امكانية  استخدام وعاء البخر في جدولة الري.</a:t>
            </a:r>
          </a:p>
          <a:p>
            <a:pPr>
              <a:spcBef>
                <a:spcPct val="50000"/>
              </a:spcBef>
            </a:pPr>
            <a:r>
              <a:rPr lang="ar-SA" sz="2000" b="1" i="1">
                <a:latin typeface="Arial" charset="0"/>
              </a:rPr>
              <a:t>2- طريقة سهلة وغير مكلفة ودقيقة في تحديد ميعاد الري.</a:t>
            </a:r>
          </a:p>
          <a:p>
            <a:pPr>
              <a:spcBef>
                <a:spcPct val="50000"/>
              </a:spcBef>
            </a:pPr>
            <a:r>
              <a:rPr lang="ar-SA" sz="2000" b="1" i="1">
                <a:latin typeface="Arial" charset="0"/>
              </a:rPr>
              <a:t>3- تعتمد هذه الجدولة على الأحوال المناخية والتي يعزى اليها 98% من  </a:t>
            </a:r>
          </a:p>
          <a:p>
            <a:pPr>
              <a:spcBef>
                <a:spcPct val="50000"/>
              </a:spcBef>
            </a:pPr>
            <a:r>
              <a:rPr lang="ar-SA" sz="2000" b="1" i="1">
                <a:latin typeface="Arial" charset="0"/>
              </a:rPr>
              <a:t>   الاستهلاك المائي للمحاصيل الزراعية.</a:t>
            </a:r>
          </a:p>
          <a:p>
            <a:pPr>
              <a:spcBef>
                <a:spcPct val="50000"/>
              </a:spcBef>
            </a:pPr>
            <a:r>
              <a:rPr lang="ar-SA" sz="2000" b="1" i="1">
                <a:latin typeface="Arial" charset="0"/>
              </a:rPr>
              <a:t>4-  أدت الى تحسين الكفاءة الاستهلاكية لمياه الري.</a:t>
            </a:r>
          </a:p>
          <a:p>
            <a:pPr>
              <a:spcBef>
                <a:spcPct val="50000"/>
              </a:spcBef>
            </a:pPr>
            <a:r>
              <a:rPr lang="ar-SA" sz="2000" b="1" i="1">
                <a:latin typeface="Arial" charset="0"/>
              </a:rPr>
              <a:t>5- وجد أن ري محصول القمح تحت ظروف المنطقة الوسطى بكمية 8000م</a:t>
            </a:r>
            <a:r>
              <a:rPr lang="ar-SA" sz="2000" b="1" i="1" baseline="30000">
                <a:latin typeface="Arial" charset="0"/>
              </a:rPr>
              <a:t>3 </a:t>
            </a:r>
            <a:r>
              <a:rPr lang="ar-SA" sz="2000" b="1" i="1">
                <a:latin typeface="Arial" charset="0"/>
              </a:rPr>
              <a:t>/ </a:t>
            </a:r>
          </a:p>
          <a:p>
            <a:pPr>
              <a:spcBef>
                <a:spcPct val="50000"/>
              </a:spcBef>
            </a:pPr>
            <a:r>
              <a:rPr lang="ar-SA" sz="2000" b="1" i="1">
                <a:latin typeface="Arial" charset="0"/>
              </a:rPr>
              <a:t>    هكتار كافية لإعطاء إنتاجية عالية وتوفير على الاقل 20% من مياه الري دون </a:t>
            </a:r>
          </a:p>
          <a:p>
            <a:pPr>
              <a:spcBef>
                <a:spcPct val="50000"/>
              </a:spcBef>
            </a:pPr>
            <a:r>
              <a:rPr lang="ar-SA" sz="2000" b="1" i="1">
                <a:latin typeface="Arial" charset="0"/>
              </a:rPr>
              <a:t>   فرق معنوي للإنتاجية. </a:t>
            </a:r>
          </a:p>
          <a:p>
            <a:pPr>
              <a:spcBef>
                <a:spcPct val="50000"/>
              </a:spcBef>
            </a:pPr>
            <a:r>
              <a:rPr lang="ar-SA" sz="2000" b="1" i="1">
                <a:latin typeface="Arial" charset="0"/>
              </a:rPr>
              <a:t>6- تفوق بعض السلالات المنتجة  محلياً على صنف القمح المنزرع  بالمملكة </a:t>
            </a:r>
          </a:p>
          <a:p>
            <a:pPr>
              <a:spcBef>
                <a:spcPct val="50000"/>
              </a:spcBef>
            </a:pPr>
            <a:r>
              <a:rPr lang="ar-SA" sz="2000" b="1" i="1">
                <a:latin typeface="Arial" charset="0"/>
              </a:rPr>
              <a:t>   يوكوراروجو  في معظم صفات المحصول وخاصة السلالة  </a:t>
            </a:r>
            <a:r>
              <a:rPr lang="en-US" sz="2000" b="1" i="1">
                <a:solidFill>
                  <a:srgbClr val="FF0000"/>
                </a:solidFill>
                <a:latin typeface="Arial" charset="0"/>
              </a:rPr>
              <a:t>KSU 105</a:t>
            </a:r>
            <a:r>
              <a:rPr lang="ar-SA" sz="2000" b="1" i="1">
                <a:solidFill>
                  <a:srgbClr val="FF0000"/>
                </a:solidFill>
                <a:latin typeface="Arial" charset="0"/>
              </a:rPr>
              <a:t>  </a:t>
            </a:r>
          </a:p>
          <a:p>
            <a:pPr>
              <a:spcBef>
                <a:spcPct val="50000"/>
              </a:spcBef>
            </a:pPr>
            <a:r>
              <a:rPr lang="ar-SA" sz="2000" b="1" i="1">
                <a:solidFill>
                  <a:srgbClr val="FF0000"/>
                </a:solidFill>
                <a:latin typeface="Arial" charset="0"/>
              </a:rPr>
              <a:t>   </a:t>
            </a:r>
            <a:r>
              <a:rPr lang="ar-SA" sz="2000" b="1" i="1">
                <a:latin typeface="Arial" charset="0"/>
              </a:rPr>
              <a:t>(</a:t>
            </a:r>
            <a:r>
              <a:rPr lang="en-US" sz="2000" b="1" i="1">
                <a:latin typeface="Arial" charset="0"/>
              </a:rPr>
              <a:t>(L9/RI 474 </a:t>
            </a:r>
            <a:r>
              <a:rPr lang="ar-SA" sz="2000" b="1" i="1">
                <a:latin typeface="Arial" charset="0"/>
              </a:rPr>
              <a:t> حيث تفوقت السلاله في الانتاجية  عند الري 6000 م3 على </a:t>
            </a:r>
          </a:p>
          <a:p>
            <a:pPr>
              <a:spcBef>
                <a:spcPct val="50000"/>
              </a:spcBef>
            </a:pPr>
            <a:r>
              <a:rPr lang="ar-SA" sz="2000" b="1" i="1">
                <a:latin typeface="Arial" charset="0"/>
              </a:rPr>
              <a:t>   يوكوراروجو عند الري 10000م3.</a:t>
            </a:r>
            <a:endParaRPr lang="en-US" sz="2000">
              <a:latin typeface="Arial" charset="0"/>
            </a:endParaRPr>
          </a:p>
        </p:txBody>
      </p:sp>
    </p:spTree>
  </p:cSld>
  <p:clrMapOvr>
    <a:masterClrMapping/>
  </p:clrMapOvr>
  <p:transition>
    <p:pull dir="ld"/>
    <p:sndAc>
      <p:stSnd>
        <p:snd r:embed="rId2" name="wind.wav" builtIn="1"/>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P2060014"/>
          <p:cNvPicPr>
            <a:picLocks noChangeAspect="1" noChangeArrowheads="1"/>
          </p:cNvPicPr>
          <p:nvPr/>
        </p:nvPicPr>
        <p:blipFill>
          <a:blip r:embed="rId4"/>
          <a:srcRect/>
          <a:stretch>
            <a:fillRect/>
          </a:stretch>
        </p:blipFill>
        <p:spPr bwMode="auto">
          <a:xfrm>
            <a:off x="0" y="160338"/>
            <a:ext cx="9144000" cy="6856412"/>
          </a:xfrm>
          <a:prstGeom prst="rect">
            <a:avLst/>
          </a:prstGeom>
          <a:noFill/>
          <a:ln w="9525">
            <a:noFill/>
            <a:miter lim="800000"/>
            <a:headEnd/>
            <a:tailEnd/>
          </a:ln>
        </p:spPr>
      </p:pic>
      <p:sp>
        <p:nvSpPr>
          <p:cNvPr id="27651" name="Text Box 3"/>
          <p:cNvSpPr txBox="1">
            <a:spLocks noChangeArrowheads="1"/>
          </p:cNvSpPr>
          <p:nvPr/>
        </p:nvSpPr>
        <p:spPr bwMode="auto">
          <a:xfrm>
            <a:off x="3590925" y="4292600"/>
            <a:ext cx="2852738" cy="2038350"/>
          </a:xfrm>
          <a:prstGeom prst="rect">
            <a:avLst/>
          </a:prstGeom>
          <a:solidFill>
            <a:srgbClr val="FFFFFF"/>
          </a:solidFill>
          <a:ln w="9525">
            <a:noFill/>
            <a:miter lim="800000"/>
            <a:headEnd/>
            <a:tailEnd/>
          </a:ln>
          <a:effectLst>
            <a:prstShdw prst="shdw13" dist="53882" dir="13500000">
              <a:schemeClr val="bg2">
                <a:alpha val="50000"/>
              </a:schemeClr>
            </a:prstShdw>
          </a:effectLst>
        </p:spPr>
        <p:txBody>
          <a:bodyPr>
            <a:spAutoFit/>
          </a:bodyPr>
          <a:lstStyle/>
          <a:p>
            <a:pPr algn="l">
              <a:spcBef>
                <a:spcPct val="50000"/>
              </a:spcBef>
            </a:pPr>
            <a:endParaRPr lang="en-US" sz="2400" b="1">
              <a:solidFill>
                <a:srgbClr val="FF0066"/>
              </a:solidFill>
              <a:latin typeface="Times New Roman" pitchFamily="18" charset="0"/>
              <a:cs typeface="Times New Roman" pitchFamily="18" charset="0"/>
            </a:endParaRPr>
          </a:p>
          <a:p>
            <a:pPr algn="ctr">
              <a:spcBef>
                <a:spcPct val="50000"/>
              </a:spcBef>
            </a:pPr>
            <a:r>
              <a:rPr lang="en-US" sz="2800" b="1">
                <a:solidFill>
                  <a:srgbClr val="FF0066"/>
                </a:solidFill>
                <a:latin typeface="Times New Roman" pitchFamily="18" charset="0"/>
                <a:cs typeface="Times New Roman" pitchFamily="18" charset="0"/>
              </a:rPr>
              <a:t>KSU 102</a:t>
            </a:r>
          </a:p>
          <a:p>
            <a:pPr algn="l">
              <a:lnSpc>
                <a:spcPct val="60000"/>
              </a:lnSpc>
              <a:spcBef>
                <a:spcPct val="50000"/>
              </a:spcBef>
            </a:pPr>
            <a:endParaRPr lang="en-US" sz="2800" b="1">
              <a:solidFill>
                <a:srgbClr val="FF0066"/>
              </a:solidFill>
              <a:latin typeface="Times New Roman" pitchFamily="18" charset="0"/>
              <a:cs typeface="Times New Roman" pitchFamily="18" charset="0"/>
            </a:endParaRPr>
          </a:p>
          <a:p>
            <a:pPr algn="l">
              <a:lnSpc>
                <a:spcPct val="60000"/>
              </a:lnSpc>
              <a:spcBef>
                <a:spcPct val="50000"/>
              </a:spcBef>
            </a:pPr>
            <a:endParaRPr lang="en-US" sz="2800" b="1">
              <a:solidFill>
                <a:srgbClr val="FF0066"/>
              </a:solidFill>
              <a:latin typeface="Times New Roman" pitchFamily="18" charset="0"/>
              <a:cs typeface="Times New Roman" pitchFamily="18" charset="0"/>
            </a:endParaRPr>
          </a:p>
        </p:txBody>
      </p:sp>
    </p:spTree>
  </p:cSld>
  <p:clrMapOvr>
    <a:masterClrMapping/>
  </p:clrMapOvr>
  <p:transition>
    <p:pull dir="ld"/>
    <p:sndAc>
      <p:stSnd>
        <p:snd r:embed="rId3" name="wind.wav" builtIn="1"/>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4"/>
          <a:srcRect/>
          <a:stretch>
            <a:fillRect/>
          </a:stretch>
        </p:blipFill>
        <p:spPr bwMode="auto">
          <a:xfrm>
            <a:off x="395288" y="350838"/>
            <a:ext cx="8424862" cy="6318250"/>
          </a:xfrm>
          <a:prstGeom prst="rect">
            <a:avLst/>
          </a:prstGeom>
          <a:noFill/>
          <a:ln w="9525">
            <a:noFill/>
            <a:miter lim="800000"/>
            <a:headEnd/>
            <a:tailEnd/>
          </a:ln>
        </p:spPr>
      </p:pic>
      <p:sp>
        <p:nvSpPr>
          <p:cNvPr id="28675" name="Text Box 3"/>
          <p:cNvSpPr txBox="1">
            <a:spLocks noChangeArrowheads="1"/>
          </p:cNvSpPr>
          <p:nvPr/>
        </p:nvSpPr>
        <p:spPr bwMode="auto">
          <a:xfrm>
            <a:off x="3419475" y="3789363"/>
            <a:ext cx="2735263" cy="1552575"/>
          </a:xfrm>
          <a:prstGeom prst="rect">
            <a:avLst/>
          </a:prstGeom>
          <a:solidFill>
            <a:srgbClr val="FFFFFF"/>
          </a:solidFill>
          <a:ln w="9525">
            <a:noFill/>
            <a:miter lim="800000"/>
            <a:headEnd/>
            <a:tailEnd/>
          </a:ln>
          <a:effectLst>
            <a:prstShdw prst="shdw13" dist="53882" dir="13500000">
              <a:schemeClr val="bg2">
                <a:alpha val="50000"/>
              </a:schemeClr>
            </a:prstShdw>
          </a:effectLst>
        </p:spPr>
        <p:txBody>
          <a:bodyPr>
            <a:spAutoFit/>
          </a:bodyPr>
          <a:lstStyle/>
          <a:p>
            <a:pPr algn="ctr">
              <a:spcBef>
                <a:spcPct val="50000"/>
              </a:spcBef>
            </a:pPr>
            <a:endParaRPr lang="en-US" sz="2400">
              <a:solidFill>
                <a:srgbClr val="FF0066"/>
              </a:solidFill>
              <a:latin typeface="Times New Roman" pitchFamily="18" charset="0"/>
              <a:cs typeface="Times New Roman" pitchFamily="18" charset="0"/>
            </a:endParaRPr>
          </a:p>
          <a:p>
            <a:pPr algn="ctr">
              <a:spcBef>
                <a:spcPct val="50000"/>
              </a:spcBef>
            </a:pPr>
            <a:r>
              <a:rPr lang="en-US" sz="2400">
                <a:solidFill>
                  <a:srgbClr val="FF0066"/>
                </a:solidFill>
                <a:latin typeface="Times New Roman" pitchFamily="18" charset="0"/>
                <a:cs typeface="Times New Roman" pitchFamily="18" charset="0"/>
              </a:rPr>
              <a:t>KSU 106</a:t>
            </a:r>
          </a:p>
          <a:p>
            <a:pPr algn="ctr">
              <a:spcBef>
                <a:spcPct val="50000"/>
              </a:spcBef>
            </a:pPr>
            <a:endParaRPr lang="en-US" sz="2400">
              <a:solidFill>
                <a:srgbClr val="FF0066"/>
              </a:solidFill>
              <a:latin typeface="Times New Roman" pitchFamily="18" charset="0"/>
              <a:cs typeface="Times New Roman" pitchFamily="18" charset="0"/>
            </a:endParaRPr>
          </a:p>
        </p:txBody>
      </p:sp>
    </p:spTree>
  </p:cSld>
  <p:clrMapOvr>
    <a:masterClrMapping/>
  </p:clrMapOvr>
  <p:transition>
    <p:pull dir="ld"/>
    <p:sndAc>
      <p:stSnd>
        <p:snd r:embed="rId3" name="wind.wav" builtIn="1"/>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4"/>
          <a:srcRect/>
          <a:stretch>
            <a:fillRect/>
          </a:stretch>
        </p:blipFill>
        <p:spPr bwMode="auto">
          <a:xfrm>
            <a:off x="322263" y="190500"/>
            <a:ext cx="8497887" cy="6372225"/>
          </a:xfrm>
          <a:prstGeom prst="rect">
            <a:avLst/>
          </a:prstGeom>
          <a:noFill/>
          <a:ln w="9525">
            <a:noFill/>
            <a:miter lim="800000"/>
            <a:headEnd/>
            <a:tailEnd/>
          </a:ln>
        </p:spPr>
      </p:pic>
      <p:sp>
        <p:nvSpPr>
          <p:cNvPr id="29699" name="Text Box 3"/>
          <p:cNvSpPr txBox="1">
            <a:spLocks noChangeArrowheads="1"/>
          </p:cNvSpPr>
          <p:nvPr/>
        </p:nvSpPr>
        <p:spPr bwMode="auto">
          <a:xfrm>
            <a:off x="3419475" y="3789363"/>
            <a:ext cx="2735263" cy="1552575"/>
          </a:xfrm>
          <a:prstGeom prst="rect">
            <a:avLst/>
          </a:prstGeom>
          <a:solidFill>
            <a:srgbClr val="FFFFFF"/>
          </a:solidFill>
          <a:ln w="9525">
            <a:noFill/>
            <a:miter lim="800000"/>
            <a:headEnd/>
            <a:tailEnd/>
          </a:ln>
          <a:effectLst>
            <a:prstShdw prst="shdw13" dist="53882" dir="13500000">
              <a:schemeClr val="bg2">
                <a:alpha val="50000"/>
              </a:schemeClr>
            </a:prstShdw>
          </a:effectLst>
        </p:spPr>
        <p:txBody>
          <a:bodyPr>
            <a:spAutoFit/>
          </a:bodyPr>
          <a:lstStyle/>
          <a:p>
            <a:pPr algn="ctr">
              <a:spcBef>
                <a:spcPct val="50000"/>
              </a:spcBef>
            </a:pPr>
            <a:endParaRPr lang="en-US" sz="2400">
              <a:solidFill>
                <a:srgbClr val="FF0066"/>
              </a:solidFill>
              <a:latin typeface="Times New Roman" pitchFamily="18" charset="0"/>
              <a:cs typeface="Times New Roman" pitchFamily="18" charset="0"/>
            </a:endParaRPr>
          </a:p>
          <a:p>
            <a:pPr algn="ctr">
              <a:spcBef>
                <a:spcPct val="50000"/>
              </a:spcBef>
            </a:pPr>
            <a:r>
              <a:rPr lang="en-US" sz="2400">
                <a:solidFill>
                  <a:srgbClr val="FF0066"/>
                </a:solidFill>
                <a:latin typeface="Times New Roman" pitchFamily="18" charset="0"/>
                <a:cs typeface="Times New Roman" pitchFamily="18" charset="0"/>
              </a:rPr>
              <a:t>KSU 103</a:t>
            </a:r>
          </a:p>
          <a:p>
            <a:pPr algn="ctr">
              <a:spcBef>
                <a:spcPct val="50000"/>
              </a:spcBef>
            </a:pPr>
            <a:endParaRPr lang="en-US" sz="2400">
              <a:solidFill>
                <a:srgbClr val="FF0066"/>
              </a:solidFill>
              <a:latin typeface="Times New Roman" pitchFamily="18" charset="0"/>
              <a:cs typeface="Times New Roman" pitchFamily="18" charset="0"/>
            </a:endParaRPr>
          </a:p>
        </p:txBody>
      </p:sp>
    </p:spTree>
  </p:cSld>
  <p:clrMapOvr>
    <a:masterClrMapping/>
  </p:clrMapOvr>
  <p:transition>
    <p:pull dir="ld"/>
    <p:sndAc>
      <p:stSnd>
        <p:snd r:embed="rId3" name="wind.wav" builtIn="1"/>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4"/>
          <a:srcRect/>
          <a:stretch>
            <a:fillRect/>
          </a:stretch>
        </p:blipFill>
        <p:spPr bwMode="auto">
          <a:xfrm>
            <a:off x="250825" y="187325"/>
            <a:ext cx="8497888" cy="6370638"/>
          </a:xfrm>
          <a:prstGeom prst="rect">
            <a:avLst/>
          </a:prstGeom>
          <a:noFill/>
          <a:ln w="9525">
            <a:noFill/>
            <a:miter lim="800000"/>
            <a:headEnd/>
            <a:tailEnd/>
          </a:ln>
        </p:spPr>
      </p:pic>
      <p:sp>
        <p:nvSpPr>
          <p:cNvPr id="30723" name="Text Box 3"/>
          <p:cNvSpPr txBox="1">
            <a:spLocks noChangeArrowheads="1"/>
          </p:cNvSpPr>
          <p:nvPr/>
        </p:nvSpPr>
        <p:spPr bwMode="auto">
          <a:xfrm>
            <a:off x="3419475" y="3789363"/>
            <a:ext cx="2735263" cy="1552575"/>
          </a:xfrm>
          <a:prstGeom prst="rect">
            <a:avLst/>
          </a:prstGeom>
          <a:solidFill>
            <a:srgbClr val="FFFFFF"/>
          </a:solidFill>
          <a:ln w="9525">
            <a:noFill/>
            <a:miter lim="800000"/>
            <a:headEnd/>
            <a:tailEnd/>
          </a:ln>
          <a:effectLst>
            <a:prstShdw prst="shdw13" dist="53882" dir="13500000">
              <a:schemeClr val="bg2">
                <a:alpha val="50000"/>
              </a:schemeClr>
            </a:prstShdw>
          </a:effectLst>
        </p:spPr>
        <p:txBody>
          <a:bodyPr>
            <a:spAutoFit/>
          </a:bodyPr>
          <a:lstStyle/>
          <a:p>
            <a:pPr algn="ctr">
              <a:spcBef>
                <a:spcPct val="50000"/>
              </a:spcBef>
            </a:pPr>
            <a:endParaRPr lang="en-US" sz="2400">
              <a:solidFill>
                <a:srgbClr val="FF0066"/>
              </a:solidFill>
              <a:latin typeface="Times New Roman" pitchFamily="18" charset="0"/>
              <a:cs typeface="Times New Roman" pitchFamily="18" charset="0"/>
            </a:endParaRPr>
          </a:p>
          <a:p>
            <a:pPr algn="ctr">
              <a:spcBef>
                <a:spcPct val="50000"/>
              </a:spcBef>
            </a:pPr>
            <a:r>
              <a:rPr lang="en-US" sz="2400">
                <a:solidFill>
                  <a:srgbClr val="FF0066"/>
                </a:solidFill>
                <a:latin typeface="Times New Roman" pitchFamily="18" charset="0"/>
                <a:cs typeface="Times New Roman" pitchFamily="18" charset="0"/>
              </a:rPr>
              <a:t>KSU 102</a:t>
            </a:r>
          </a:p>
          <a:p>
            <a:pPr algn="ctr">
              <a:spcBef>
                <a:spcPct val="50000"/>
              </a:spcBef>
            </a:pPr>
            <a:endParaRPr lang="en-US" sz="2400">
              <a:solidFill>
                <a:srgbClr val="FF0066"/>
              </a:solidFill>
              <a:latin typeface="Times New Roman" pitchFamily="18" charset="0"/>
              <a:cs typeface="Times New Roman" pitchFamily="18" charset="0"/>
            </a:endParaRPr>
          </a:p>
        </p:txBody>
      </p:sp>
    </p:spTree>
  </p:cSld>
  <p:clrMapOvr>
    <a:masterClrMapping/>
  </p:clrMapOvr>
  <p:transition>
    <p:pull dir="ld"/>
    <p:sndAc>
      <p:stSnd>
        <p:snd r:embed="rId3" name="wind.wav" builtIn="1"/>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ate Placeholder 1"/>
          <p:cNvSpPr>
            <a:spLocks noGrp="1"/>
          </p:cNvSpPr>
          <p:nvPr>
            <p:ph type="dt" sz="quarter" idx="10"/>
          </p:nvPr>
        </p:nvSpPr>
        <p:spPr/>
        <p:txBody>
          <a:bodyPr/>
          <a:lstStyle/>
          <a:p>
            <a:pPr>
              <a:defRPr/>
            </a:pPr>
            <a:fld id="{8CD40489-8799-48F4-A3A6-13C6930C026D}" type="datetime2">
              <a:rPr lang="ar-SA"/>
              <a:pPr>
                <a:defRPr/>
              </a:pPr>
              <a:t>السبت، 25 محرم، 1434</a:t>
            </a:fld>
            <a:endParaRPr lang="en-US"/>
          </a:p>
        </p:txBody>
      </p:sp>
      <p:sp>
        <p:nvSpPr>
          <p:cNvPr id="9" name="Slide Number Placeholder 3"/>
          <p:cNvSpPr>
            <a:spLocks noGrp="1"/>
          </p:cNvSpPr>
          <p:nvPr>
            <p:ph type="sldNum" sz="quarter" idx="12"/>
          </p:nvPr>
        </p:nvSpPr>
        <p:spPr/>
        <p:txBody>
          <a:bodyPr/>
          <a:lstStyle/>
          <a:p>
            <a:pPr>
              <a:defRPr/>
            </a:pPr>
            <a:fld id="{B6BFCA3C-082E-4540-A0BB-F145AAD7EDA8}" type="slidenum">
              <a:rPr lang="ar-SA"/>
              <a:pPr>
                <a:defRPr/>
              </a:pPr>
              <a:t>3</a:t>
            </a:fld>
            <a:endParaRPr lang="en-US"/>
          </a:p>
        </p:txBody>
      </p:sp>
      <p:sp>
        <p:nvSpPr>
          <p:cNvPr id="6148" name="Text Box 3"/>
          <p:cNvSpPr txBox="1">
            <a:spLocks noChangeArrowheads="1"/>
          </p:cNvSpPr>
          <p:nvPr/>
        </p:nvSpPr>
        <p:spPr bwMode="auto">
          <a:xfrm>
            <a:off x="3995738" y="0"/>
            <a:ext cx="1676400" cy="519113"/>
          </a:xfrm>
          <a:prstGeom prst="rect">
            <a:avLst/>
          </a:prstGeom>
          <a:noFill/>
          <a:ln w="9525">
            <a:noFill/>
            <a:miter lim="800000"/>
            <a:headEnd/>
            <a:tailEnd/>
          </a:ln>
        </p:spPr>
        <p:txBody>
          <a:bodyPr>
            <a:spAutoFit/>
          </a:bodyPr>
          <a:lstStyle/>
          <a:p>
            <a:pPr algn="ctr">
              <a:spcBef>
                <a:spcPct val="50000"/>
              </a:spcBef>
            </a:pPr>
            <a:r>
              <a:rPr lang="ar-SA" sz="2800" b="1" u="sng">
                <a:solidFill>
                  <a:srgbClr val="CC3300"/>
                </a:solidFill>
                <a:latin typeface="Arial" charset="0"/>
              </a:rPr>
              <a:t>أهمية البحث</a:t>
            </a:r>
            <a:endParaRPr lang="en-US" sz="2800" b="1" u="sng">
              <a:solidFill>
                <a:srgbClr val="CC3300"/>
              </a:solidFill>
              <a:latin typeface="Arial" charset="0"/>
            </a:endParaRPr>
          </a:p>
        </p:txBody>
      </p:sp>
      <p:sp>
        <p:nvSpPr>
          <p:cNvPr id="6149" name="Text Box 4"/>
          <p:cNvSpPr txBox="1">
            <a:spLocks noChangeArrowheads="1"/>
          </p:cNvSpPr>
          <p:nvPr/>
        </p:nvSpPr>
        <p:spPr bwMode="auto">
          <a:xfrm>
            <a:off x="5638800" y="1820863"/>
            <a:ext cx="3025775" cy="457200"/>
          </a:xfrm>
          <a:prstGeom prst="rect">
            <a:avLst/>
          </a:prstGeom>
          <a:noFill/>
          <a:ln w="9525">
            <a:noFill/>
            <a:miter lim="800000"/>
            <a:headEnd/>
            <a:tailEnd/>
          </a:ln>
        </p:spPr>
        <p:txBody>
          <a:bodyPr>
            <a:spAutoFit/>
          </a:bodyPr>
          <a:lstStyle/>
          <a:p>
            <a:pPr>
              <a:spcBef>
                <a:spcPct val="50000"/>
              </a:spcBef>
            </a:pPr>
            <a:endParaRPr lang="en-US" sz="2400">
              <a:latin typeface="Arial" charset="0"/>
            </a:endParaRPr>
          </a:p>
        </p:txBody>
      </p:sp>
      <p:sp>
        <p:nvSpPr>
          <p:cNvPr id="6150" name="Rectangle 6"/>
          <p:cNvSpPr>
            <a:spLocks noChangeArrowheads="1"/>
          </p:cNvSpPr>
          <p:nvPr/>
        </p:nvSpPr>
        <p:spPr bwMode="auto">
          <a:xfrm>
            <a:off x="7467600" y="1981200"/>
            <a:ext cx="260350" cy="457200"/>
          </a:xfrm>
          <a:prstGeom prst="rect">
            <a:avLst/>
          </a:prstGeom>
          <a:noFill/>
          <a:ln w="9525">
            <a:noFill/>
            <a:miter lim="800000"/>
            <a:headEnd/>
            <a:tailEnd/>
          </a:ln>
        </p:spPr>
        <p:txBody>
          <a:bodyPr wrap="none">
            <a:spAutoFit/>
          </a:bodyPr>
          <a:lstStyle/>
          <a:p>
            <a:pPr>
              <a:spcBef>
                <a:spcPct val="50000"/>
              </a:spcBef>
            </a:pPr>
            <a:r>
              <a:rPr lang="ar-SA" sz="2400">
                <a:latin typeface="Arial" charset="0"/>
              </a:rPr>
              <a:t> </a:t>
            </a:r>
            <a:endParaRPr lang="en-US" sz="2400">
              <a:latin typeface="Arial" charset="0"/>
            </a:endParaRPr>
          </a:p>
        </p:txBody>
      </p:sp>
      <p:sp>
        <p:nvSpPr>
          <p:cNvPr id="6151" name="Text Box 7"/>
          <p:cNvSpPr txBox="1">
            <a:spLocks noChangeArrowheads="1"/>
          </p:cNvSpPr>
          <p:nvPr/>
        </p:nvSpPr>
        <p:spPr bwMode="auto">
          <a:xfrm>
            <a:off x="5486400" y="1973263"/>
            <a:ext cx="2949575" cy="457200"/>
          </a:xfrm>
          <a:prstGeom prst="rect">
            <a:avLst/>
          </a:prstGeom>
          <a:noFill/>
          <a:ln w="9525">
            <a:noFill/>
            <a:miter lim="800000"/>
            <a:headEnd/>
            <a:tailEnd/>
          </a:ln>
        </p:spPr>
        <p:txBody>
          <a:bodyPr>
            <a:spAutoFit/>
          </a:bodyPr>
          <a:lstStyle/>
          <a:p>
            <a:pPr>
              <a:spcBef>
                <a:spcPct val="50000"/>
              </a:spcBef>
            </a:pPr>
            <a:endParaRPr lang="en-US" sz="2400">
              <a:latin typeface="Arial" charset="0"/>
            </a:endParaRPr>
          </a:p>
        </p:txBody>
      </p:sp>
      <p:sp>
        <p:nvSpPr>
          <p:cNvPr id="6152" name="Text Box 8"/>
          <p:cNvSpPr txBox="1">
            <a:spLocks noChangeArrowheads="1"/>
          </p:cNvSpPr>
          <p:nvPr/>
        </p:nvSpPr>
        <p:spPr bwMode="auto">
          <a:xfrm>
            <a:off x="250825" y="692150"/>
            <a:ext cx="8893175" cy="6634163"/>
          </a:xfrm>
          <a:prstGeom prst="rect">
            <a:avLst/>
          </a:prstGeom>
          <a:noFill/>
          <a:ln w="9525">
            <a:noFill/>
            <a:miter lim="800000"/>
            <a:headEnd/>
            <a:tailEnd/>
          </a:ln>
        </p:spPr>
        <p:txBody>
          <a:bodyPr>
            <a:spAutoFit/>
          </a:bodyPr>
          <a:lstStyle/>
          <a:p>
            <a:pPr algn="just"/>
            <a:r>
              <a:rPr lang="ar-SA" sz="2400">
                <a:latin typeface="Arial" charset="0"/>
              </a:rPr>
              <a:t>    </a:t>
            </a:r>
            <a:r>
              <a:rPr lang="ar-SA" sz="2400" b="1">
                <a:solidFill>
                  <a:srgbClr val="FFFF00"/>
                </a:solidFill>
                <a:latin typeface="Arial" charset="0"/>
              </a:rPr>
              <a:t>نظرا لقلة الموارد المائية فقد أصبحت الحاجة ملحة لتنمية وحماية وترشيد استهلاك هذه الموارد وخاصة تحت ظروف المناطق الجافة وشبه الجافة حيث قلة الأمطار وقسوة العوامل المناخية من حرارة وضوء ورطوبة جوية ورياح ، كل هذه العوامل زادت من معدّل البخر - نتح و بالتالي زيادة الاستهلاك المائي. ونظراً لأنه لا تطبق حتى الآن أي  آلية علمية يتم عن طريقها تحديد ميعاد إضافة مياه الري للتربة، علاوة على أن عملية الري قد تضاف للنبات في فترات زمنية قد لا تكون مناسبة او ملائمة مما يسبب  استنزاف  للمياه دون أي استفادة للنبات . </a:t>
            </a:r>
          </a:p>
          <a:p>
            <a:pPr algn="just"/>
            <a:r>
              <a:rPr lang="ar-SA" sz="2400" b="1">
                <a:solidFill>
                  <a:srgbClr val="FFFF00"/>
                </a:solidFill>
                <a:latin typeface="Arial" charset="0"/>
              </a:rPr>
              <a:t>   وتعتبر من أهم الطرق الازمة  لترشيد استهلاك المياه  هي طريقة جدولة الري التي تأخذ في الحسبان الحالة المائية لكل من  التربة والنبات وكذلك العوامل المناخية المحيطة بالنبات. وتعتبر العوامل المناخية هي الأكثر أهمية حيث وجد أن 95-98% من الاستهلاك المائي للنبات يعزى الى المتطلبات المناخية والتى نعبر عنها باصطلاح البخر-نتح </a:t>
            </a:r>
            <a:r>
              <a:rPr lang="en-US" sz="2400" b="1">
                <a:solidFill>
                  <a:srgbClr val="FFFF00"/>
                </a:solidFill>
                <a:latin typeface="Arial" charset="0"/>
              </a:rPr>
              <a:t>Evapotanspiration </a:t>
            </a:r>
            <a:r>
              <a:rPr lang="ar-SA" sz="2400" b="1">
                <a:solidFill>
                  <a:srgbClr val="FFFF00"/>
                </a:solidFill>
                <a:latin typeface="Arial" charset="0"/>
              </a:rPr>
              <a:t> . </a:t>
            </a:r>
          </a:p>
          <a:p>
            <a:pPr algn="just"/>
            <a:r>
              <a:rPr lang="ar-SA" sz="2400" b="1">
                <a:solidFill>
                  <a:srgbClr val="FFFF00"/>
                </a:solidFill>
                <a:latin typeface="Arial" charset="0"/>
              </a:rPr>
              <a:t>وكذلك انتاج اصناف جديدة لها القدرة  على الانتاجية العالية  وتحملها للإجهاد الرطوبي.</a:t>
            </a:r>
          </a:p>
          <a:p>
            <a:pPr algn="just"/>
            <a:r>
              <a:rPr lang="ar-SA" sz="2400" b="1">
                <a:solidFill>
                  <a:srgbClr val="FFFF00"/>
                </a:solidFill>
                <a:latin typeface="Arial" charset="0"/>
              </a:rPr>
              <a:t>   من هنا وضحت أهمية هذا البحث في  مجال  ترشيد الاستهلاك المائي للمحاصيل الزراعية. </a:t>
            </a:r>
          </a:p>
          <a:p>
            <a:pPr algn="just"/>
            <a:endParaRPr lang="ar-SA" sz="2200" b="1">
              <a:solidFill>
                <a:srgbClr val="FFFF00"/>
              </a:solidFill>
              <a:latin typeface="Arial" charset="0"/>
            </a:endParaRPr>
          </a:p>
          <a:p>
            <a:pPr algn="just"/>
            <a:endParaRPr lang="ar-SA" sz="2400" b="1">
              <a:solidFill>
                <a:srgbClr val="FFFF00"/>
              </a:solidFill>
              <a:latin typeface="Arial" charset="0"/>
            </a:endParaRPr>
          </a:p>
          <a:p>
            <a:endParaRPr lang="en-US" sz="2400">
              <a:latin typeface="Arial" charset="0"/>
            </a:endParaRPr>
          </a:p>
        </p:txBody>
      </p:sp>
    </p:spTree>
  </p:cSld>
  <p:clrMapOvr>
    <a:masterClrMapping/>
  </p:clrMapOvr>
  <p:transition>
    <p:pull dir="ld"/>
    <p:sndAc>
      <p:stSnd>
        <p:snd r:embed="rId2" name="wind.wav" builtIn="1"/>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P2060023"/>
          <p:cNvPicPr>
            <a:picLocks noChangeAspect="1" noChangeArrowheads="1"/>
          </p:cNvPicPr>
          <p:nvPr/>
        </p:nvPicPr>
        <p:blipFill>
          <a:blip r:embed="rId4"/>
          <a:srcRect/>
          <a:stretch>
            <a:fillRect/>
          </a:stretch>
        </p:blipFill>
        <p:spPr bwMode="auto">
          <a:xfrm>
            <a:off x="468313" y="331788"/>
            <a:ext cx="8351837" cy="6262687"/>
          </a:xfrm>
          <a:prstGeom prst="rect">
            <a:avLst/>
          </a:prstGeom>
          <a:noFill/>
          <a:ln w="9525">
            <a:noFill/>
            <a:miter lim="800000"/>
            <a:headEnd/>
            <a:tailEnd/>
          </a:ln>
        </p:spPr>
      </p:pic>
    </p:spTree>
  </p:cSld>
  <p:clrMapOvr>
    <a:masterClrMapping/>
  </p:clrMapOvr>
  <p:transition>
    <p:pull dir="ld"/>
    <p:sndAc>
      <p:stSnd>
        <p:snd r:embed="rId3" name="wind.wav" builtIn="1"/>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P3020036"/>
          <p:cNvPicPr>
            <a:picLocks noChangeAspect="1" noChangeArrowheads="1"/>
          </p:cNvPicPr>
          <p:nvPr/>
        </p:nvPicPr>
        <p:blipFill>
          <a:blip r:embed="rId4"/>
          <a:srcRect/>
          <a:stretch>
            <a:fillRect/>
          </a:stretch>
        </p:blipFill>
        <p:spPr bwMode="auto">
          <a:xfrm>
            <a:off x="468313" y="457200"/>
            <a:ext cx="8207375" cy="6154738"/>
          </a:xfrm>
          <a:prstGeom prst="rect">
            <a:avLst/>
          </a:prstGeom>
          <a:noFill/>
          <a:ln w="9525">
            <a:noFill/>
            <a:miter lim="800000"/>
            <a:headEnd/>
            <a:tailEnd/>
          </a:ln>
        </p:spPr>
      </p:pic>
      <p:sp>
        <p:nvSpPr>
          <p:cNvPr id="32771" name="Text Box 3"/>
          <p:cNvSpPr txBox="1">
            <a:spLocks noChangeArrowheads="1"/>
          </p:cNvSpPr>
          <p:nvPr/>
        </p:nvSpPr>
        <p:spPr bwMode="auto">
          <a:xfrm>
            <a:off x="3419475" y="3644900"/>
            <a:ext cx="3097213" cy="2100263"/>
          </a:xfrm>
          <a:prstGeom prst="rect">
            <a:avLst/>
          </a:prstGeom>
          <a:solidFill>
            <a:srgbClr val="FFFFFF"/>
          </a:solidFill>
          <a:ln w="9525">
            <a:noFill/>
            <a:miter lim="800000"/>
            <a:headEnd/>
            <a:tailEnd/>
          </a:ln>
          <a:effectLst>
            <a:prstShdw prst="shdw13" dist="53882" dir="13500000">
              <a:schemeClr val="bg2">
                <a:alpha val="50000"/>
              </a:schemeClr>
            </a:prstShdw>
          </a:effectLst>
        </p:spPr>
        <p:txBody>
          <a:bodyPr>
            <a:spAutoFit/>
          </a:bodyPr>
          <a:lstStyle/>
          <a:p>
            <a:pPr algn="ctr">
              <a:spcBef>
                <a:spcPct val="50000"/>
              </a:spcBef>
            </a:pPr>
            <a:endParaRPr lang="en-US" sz="2400">
              <a:solidFill>
                <a:srgbClr val="FF0066"/>
              </a:solidFill>
              <a:latin typeface="Times New Roman" pitchFamily="18" charset="0"/>
              <a:cs typeface="Times New Roman" pitchFamily="18" charset="0"/>
            </a:endParaRPr>
          </a:p>
          <a:p>
            <a:pPr algn="ctr">
              <a:spcBef>
                <a:spcPct val="50000"/>
              </a:spcBef>
            </a:pPr>
            <a:r>
              <a:rPr lang="en-US" sz="2400">
                <a:solidFill>
                  <a:srgbClr val="FF0066"/>
                </a:solidFill>
                <a:latin typeface="Times New Roman" pitchFamily="18" charset="0"/>
                <a:cs typeface="Times New Roman" pitchFamily="18" charset="0"/>
              </a:rPr>
              <a:t>KSU 105</a:t>
            </a:r>
          </a:p>
          <a:p>
            <a:pPr algn="ctr">
              <a:spcBef>
                <a:spcPct val="50000"/>
              </a:spcBef>
            </a:pPr>
            <a:endParaRPr lang="en-US" sz="2400">
              <a:solidFill>
                <a:srgbClr val="FF0066"/>
              </a:solidFill>
              <a:latin typeface="Times New Roman" pitchFamily="18" charset="0"/>
              <a:cs typeface="Times New Roman" pitchFamily="18" charset="0"/>
            </a:endParaRPr>
          </a:p>
          <a:p>
            <a:pPr algn="ctr">
              <a:spcBef>
                <a:spcPct val="50000"/>
              </a:spcBef>
            </a:pPr>
            <a:endParaRPr lang="en-US" sz="2400">
              <a:solidFill>
                <a:srgbClr val="FF0066"/>
              </a:solidFill>
              <a:latin typeface="Times New Roman" pitchFamily="18" charset="0"/>
              <a:cs typeface="Times New Roman" pitchFamily="18" charset="0"/>
            </a:endParaRPr>
          </a:p>
        </p:txBody>
      </p:sp>
    </p:spTree>
  </p:cSld>
  <p:clrMapOvr>
    <a:masterClrMapping/>
  </p:clrMapOvr>
  <p:transition>
    <p:pull dir="ld"/>
    <p:sndAc>
      <p:stSnd>
        <p:snd r:embed="rId3" name="wind.wav" builtIn="1"/>
      </p:st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P2060018"/>
          <p:cNvPicPr>
            <a:picLocks noChangeAspect="1" noChangeArrowheads="1"/>
          </p:cNvPicPr>
          <p:nvPr/>
        </p:nvPicPr>
        <p:blipFill>
          <a:blip r:embed="rId4"/>
          <a:srcRect/>
          <a:stretch>
            <a:fillRect/>
          </a:stretch>
        </p:blipFill>
        <p:spPr bwMode="auto">
          <a:xfrm>
            <a:off x="468313" y="442913"/>
            <a:ext cx="8207375" cy="6154737"/>
          </a:xfrm>
          <a:prstGeom prst="rect">
            <a:avLst/>
          </a:prstGeom>
          <a:noFill/>
          <a:ln w="9525">
            <a:noFill/>
            <a:miter lim="800000"/>
            <a:headEnd/>
            <a:tailEnd/>
          </a:ln>
        </p:spPr>
      </p:pic>
      <p:sp>
        <p:nvSpPr>
          <p:cNvPr id="33795" name="Text Box 3"/>
          <p:cNvSpPr txBox="1">
            <a:spLocks noChangeArrowheads="1"/>
          </p:cNvSpPr>
          <p:nvPr/>
        </p:nvSpPr>
        <p:spPr bwMode="auto">
          <a:xfrm>
            <a:off x="3924300" y="2636838"/>
            <a:ext cx="2735263" cy="1552575"/>
          </a:xfrm>
          <a:prstGeom prst="rect">
            <a:avLst/>
          </a:prstGeom>
          <a:solidFill>
            <a:srgbClr val="FFFFFF"/>
          </a:solidFill>
          <a:ln w="9525">
            <a:noFill/>
            <a:miter lim="800000"/>
            <a:headEnd/>
            <a:tailEnd/>
          </a:ln>
          <a:effectLst>
            <a:prstShdw prst="shdw13" dist="53882" dir="13500000">
              <a:schemeClr val="bg2">
                <a:alpha val="50000"/>
              </a:schemeClr>
            </a:prstShdw>
          </a:effectLst>
        </p:spPr>
        <p:txBody>
          <a:bodyPr>
            <a:spAutoFit/>
          </a:bodyPr>
          <a:lstStyle/>
          <a:p>
            <a:pPr algn="ctr">
              <a:spcBef>
                <a:spcPct val="50000"/>
              </a:spcBef>
            </a:pPr>
            <a:endParaRPr lang="en-US" sz="2400">
              <a:solidFill>
                <a:srgbClr val="FF0066"/>
              </a:solidFill>
              <a:latin typeface="Times New Roman" pitchFamily="18" charset="0"/>
              <a:cs typeface="Times New Roman" pitchFamily="18" charset="0"/>
            </a:endParaRPr>
          </a:p>
          <a:p>
            <a:pPr algn="ctr">
              <a:spcBef>
                <a:spcPct val="50000"/>
              </a:spcBef>
            </a:pPr>
            <a:r>
              <a:rPr lang="en-US" sz="2400">
                <a:solidFill>
                  <a:srgbClr val="FF0066"/>
                </a:solidFill>
                <a:latin typeface="Times New Roman" pitchFamily="18" charset="0"/>
                <a:cs typeface="Times New Roman" pitchFamily="18" charset="0"/>
              </a:rPr>
              <a:t>KSU 103</a:t>
            </a:r>
          </a:p>
          <a:p>
            <a:pPr algn="ctr">
              <a:spcBef>
                <a:spcPct val="50000"/>
              </a:spcBef>
            </a:pPr>
            <a:endParaRPr lang="en-US" sz="2400">
              <a:solidFill>
                <a:srgbClr val="FF0066"/>
              </a:solidFill>
              <a:latin typeface="Times New Roman" pitchFamily="18" charset="0"/>
              <a:cs typeface="Times New Roman" pitchFamily="18" charset="0"/>
            </a:endParaRPr>
          </a:p>
        </p:txBody>
      </p:sp>
    </p:spTree>
  </p:cSld>
  <p:clrMapOvr>
    <a:masterClrMapping/>
  </p:clrMapOvr>
  <p:transition>
    <p:pull dir="ld"/>
    <p:sndAc>
      <p:stSnd>
        <p:snd r:embed="rId3" name="wind.wav" builtIn="1"/>
      </p:st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Date Placeholder 1"/>
          <p:cNvSpPr>
            <a:spLocks noGrp="1"/>
          </p:cNvSpPr>
          <p:nvPr>
            <p:ph type="dt" sz="quarter" idx="10"/>
          </p:nvPr>
        </p:nvSpPr>
        <p:spPr/>
        <p:txBody>
          <a:bodyPr/>
          <a:lstStyle/>
          <a:p>
            <a:pPr>
              <a:defRPr/>
            </a:pPr>
            <a:fld id="{60E3798D-F1DB-444A-A14E-EADE78602B5C}" type="datetime2">
              <a:rPr lang="ar-SA"/>
              <a:pPr>
                <a:defRPr/>
              </a:pPr>
              <a:t>السبت، 25 محرم، 1434</a:t>
            </a:fld>
            <a:endParaRPr lang="en-US"/>
          </a:p>
        </p:txBody>
      </p:sp>
      <p:sp>
        <p:nvSpPr>
          <p:cNvPr id="14" name="Slide Number Placeholder 3"/>
          <p:cNvSpPr>
            <a:spLocks noGrp="1"/>
          </p:cNvSpPr>
          <p:nvPr>
            <p:ph type="sldNum" sz="quarter" idx="12"/>
          </p:nvPr>
        </p:nvSpPr>
        <p:spPr/>
        <p:txBody>
          <a:bodyPr/>
          <a:lstStyle/>
          <a:p>
            <a:pPr>
              <a:defRPr/>
            </a:pPr>
            <a:fld id="{2D87F7AD-D5F1-45D0-B2DF-249C309E270D}" type="slidenum">
              <a:rPr lang="ar-SA"/>
              <a:pPr>
                <a:defRPr/>
              </a:pPr>
              <a:t>33</a:t>
            </a:fld>
            <a:endParaRPr lang="en-US"/>
          </a:p>
        </p:txBody>
      </p:sp>
      <p:grpSp>
        <p:nvGrpSpPr>
          <p:cNvPr id="34820" name="Group 5"/>
          <p:cNvGrpSpPr>
            <a:grpSpLocks/>
          </p:cNvGrpSpPr>
          <p:nvPr/>
        </p:nvGrpSpPr>
        <p:grpSpPr bwMode="auto">
          <a:xfrm>
            <a:off x="-2332038" y="2452688"/>
            <a:ext cx="7116763" cy="366712"/>
            <a:chOff x="0" y="0"/>
            <a:chExt cx="4483" cy="231"/>
          </a:xfrm>
        </p:grpSpPr>
        <p:sp>
          <p:nvSpPr>
            <p:cNvPr id="34828" name="Rectangle 2"/>
            <p:cNvSpPr>
              <a:spLocks noChangeArrowheads="1"/>
            </p:cNvSpPr>
            <p:nvPr/>
          </p:nvSpPr>
          <p:spPr bwMode="auto">
            <a:xfrm>
              <a:off x="0" y="0"/>
              <a:ext cx="0" cy="0"/>
            </a:xfrm>
            <a:prstGeom prst="rect">
              <a:avLst/>
            </a:prstGeom>
            <a:noFill/>
            <a:ln w="12700" cap="sq">
              <a:noFill/>
              <a:miter lim="800000"/>
              <a:headEnd type="none" w="sm" len="sm"/>
              <a:tailEnd type="none" w="sm" len="sm"/>
            </a:ln>
          </p:spPr>
          <p:txBody>
            <a:bodyPr>
              <a:spAutoFit/>
            </a:bodyPr>
            <a:lstStyle/>
            <a:p>
              <a:endParaRPr lang="ar-EG"/>
            </a:p>
          </p:txBody>
        </p:sp>
        <p:sp>
          <p:nvSpPr>
            <p:cNvPr id="34829" name="Rectangle 3"/>
            <p:cNvSpPr>
              <a:spLocks noChangeArrowheads="1"/>
            </p:cNvSpPr>
            <p:nvPr/>
          </p:nvSpPr>
          <p:spPr bwMode="auto">
            <a:xfrm>
              <a:off x="0" y="0"/>
              <a:ext cx="4483" cy="231"/>
            </a:xfrm>
            <a:prstGeom prst="rect">
              <a:avLst/>
            </a:prstGeom>
            <a:noFill/>
            <a:ln w="12700" cap="sq">
              <a:noFill/>
              <a:miter lim="800000"/>
              <a:headEnd type="none" w="sm" len="sm"/>
              <a:tailEnd type="none" w="sm" len="sm"/>
            </a:ln>
          </p:spPr>
          <p:txBody>
            <a:bodyPr/>
            <a:lstStyle/>
            <a:p>
              <a:r>
                <a:rPr lang="en-US" b="1">
                  <a:latin typeface="Arial" charset="0"/>
                </a:rPr>
                <a:t>  </a:t>
              </a:r>
              <a:endParaRPr lang="en-US" sz="12000" b="1">
                <a:latin typeface="Arial" charset="0"/>
              </a:endParaRPr>
            </a:p>
          </p:txBody>
        </p:sp>
      </p:grpSp>
      <p:pic>
        <p:nvPicPr>
          <p:cNvPr id="34821" name="Picture 4" descr="postel_open"/>
          <p:cNvPicPr>
            <a:picLocks noChangeAspect="1" noChangeArrowheads="1"/>
          </p:cNvPicPr>
          <p:nvPr/>
        </p:nvPicPr>
        <p:blipFill>
          <a:blip r:embed="rId3"/>
          <a:srcRect/>
          <a:stretch>
            <a:fillRect/>
          </a:stretch>
        </p:blipFill>
        <p:spPr bwMode="auto">
          <a:xfrm>
            <a:off x="990600" y="1905000"/>
            <a:ext cx="7086600" cy="2743200"/>
          </a:xfrm>
          <a:prstGeom prst="rect">
            <a:avLst/>
          </a:prstGeom>
          <a:noFill/>
          <a:ln w="9525">
            <a:noFill/>
            <a:miter lim="800000"/>
            <a:headEnd/>
            <a:tailEnd/>
          </a:ln>
        </p:spPr>
      </p:pic>
      <p:sp>
        <p:nvSpPr>
          <p:cNvPr id="34822" name="Text Box 6"/>
          <p:cNvSpPr txBox="1">
            <a:spLocks noChangeArrowheads="1"/>
          </p:cNvSpPr>
          <p:nvPr/>
        </p:nvSpPr>
        <p:spPr bwMode="auto">
          <a:xfrm>
            <a:off x="4800600" y="990600"/>
            <a:ext cx="184150" cy="641350"/>
          </a:xfrm>
          <a:prstGeom prst="rect">
            <a:avLst/>
          </a:prstGeom>
          <a:noFill/>
          <a:ln w="12700" cap="sq">
            <a:noFill/>
            <a:miter lim="800000"/>
            <a:headEnd type="none" w="sm" len="sm"/>
            <a:tailEnd type="none" w="sm" len="sm"/>
          </a:ln>
        </p:spPr>
        <p:txBody>
          <a:bodyPr>
            <a:spAutoFit/>
          </a:bodyPr>
          <a:lstStyle/>
          <a:p>
            <a:pPr algn="l" rtl="0">
              <a:spcBef>
                <a:spcPct val="50000"/>
              </a:spcBef>
            </a:pPr>
            <a:endParaRPr lang="en-US" sz="3600">
              <a:latin typeface="Times New Roman" pitchFamily="18" charset="0"/>
              <a:cs typeface="Times New Roman" pitchFamily="18" charset="0"/>
            </a:endParaRPr>
          </a:p>
        </p:txBody>
      </p:sp>
      <p:sp>
        <p:nvSpPr>
          <p:cNvPr id="34823" name="Text Box 7"/>
          <p:cNvSpPr txBox="1">
            <a:spLocks noChangeArrowheads="1"/>
          </p:cNvSpPr>
          <p:nvPr/>
        </p:nvSpPr>
        <p:spPr bwMode="auto">
          <a:xfrm>
            <a:off x="762000" y="762000"/>
            <a:ext cx="7315200" cy="1203325"/>
          </a:xfrm>
          <a:prstGeom prst="rect">
            <a:avLst/>
          </a:prstGeom>
          <a:noFill/>
          <a:ln w="12700" cap="sq">
            <a:solidFill>
              <a:srgbClr val="FF0066"/>
            </a:solidFill>
            <a:miter lim="800000"/>
            <a:headEnd type="none" w="sm" len="sm"/>
            <a:tailEnd type="none" w="sm" len="sm"/>
          </a:ln>
        </p:spPr>
        <p:txBody>
          <a:bodyPr>
            <a:spAutoFit/>
          </a:bodyPr>
          <a:lstStyle/>
          <a:p>
            <a:pPr algn="ctr" rtl="0">
              <a:spcBef>
                <a:spcPct val="50000"/>
              </a:spcBef>
            </a:pPr>
            <a:r>
              <a:rPr lang="ar-SA" sz="2800">
                <a:latin typeface="Times New Roman" pitchFamily="18" charset="0"/>
                <a:cs typeface="Times New Roman" pitchFamily="18" charset="0"/>
              </a:rPr>
              <a:t>واخيراً دعونا نحصل على إنتاجية جيدة ولكن</a:t>
            </a:r>
            <a:r>
              <a:rPr lang="ar-SA" sz="3600">
                <a:latin typeface="Times New Roman" pitchFamily="18" charset="0"/>
                <a:cs typeface="Times New Roman" pitchFamily="18" charset="0"/>
              </a:rPr>
              <a:t> </a:t>
            </a:r>
            <a:r>
              <a:rPr lang="ar-SA" sz="2800">
                <a:latin typeface="Times New Roman" pitchFamily="18" charset="0"/>
                <a:cs typeface="Times New Roman" pitchFamily="18" charset="0"/>
              </a:rPr>
              <a:t>بأقل كمية من المياه.</a:t>
            </a:r>
            <a:r>
              <a:rPr lang="ar-SA" sz="3600">
                <a:latin typeface="Times New Roman" pitchFamily="18" charset="0"/>
                <a:cs typeface="Times New Roman" pitchFamily="18" charset="0"/>
              </a:rPr>
              <a:t> </a:t>
            </a:r>
            <a:endParaRPr lang="en-US" sz="3600">
              <a:latin typeface="Times New Roman" pitchFamily="18" charset="0"/>
              <a:cs typeface="Times New Roman" pitchFamily="18" charset="0"/>
            </a:endParaRPr>
          </a:p>
        </p:txBody>
      </p:sp>
      <p:sp>
        <p:nvSpPr>
          <p:cNvPr id="34824" name="Text Box 8"/>
          <p:cNvSpPr txBox="1">
            <a:spLocks noChangeArrowheads="1"/>
          </p:cNvSpPr>
          <p:nvPr/>
        </p:nvSpPr>
        <p:spPr bwMode="auto">
          <a:xfrm>
            <a:off x="4953000" y="990600"/>
            <a:ext cx="609600" cy="641350"/>
          </a:xfrm>
          <a:prstGeom prst="rect">
            <a:avLst/>
          </a:prstGeom>
          <a:noFill/>
          <a:ln w="12700" cap="sq">
            <a:noFill/>
            <a:miter lim="800000"/>
            <a:headEnd type="none" w="sm" len="sm"/>
            <a:tailEnd type="none" w="sm" len="sm"/>
          </a:ln>
        </p:spPr>
        <p:txBody>
          <a:bodyPr>
            <a:spAutoFit/>
          </a:bodyPr>
          <a:lstStyle/>
          <a:p>
            <a:pPr algn="l" rtl="0">
              <a:spcBef>
                <a:spcPct val="50000"/>
              </a:spcBef>
            </a:pPr>
            <a:endParaRPr lang="en-US" sz="3600">
              <a:latin typeface="Times New Roman" pitchFamily="18" charset="0"/>
              <a:cs typeface="Times New Roman" pitchFamily="18" charset="0"/>
            </a:endParaRPr>
          </a:p>
        </p:txBody>
      </p:sp>
      <p:pic>
        <p:nvPicPr>
          <p:cNvPr id="34825" name="Picture 9" descr="شعير27"/>
          <p:cNvPicPr>
            <a:picLocks noChangeAspect="1" noChangeArrowheads="1"/>
          </p:cNvPicPr>
          <p:nvPr/>
        </p:nvPicPr>
        <p:blipFill>
          <a:blip r:embed="rId4">
            <a:lum bright="12000"/>
          </a:blip>
          <a:srcRect/>
          <a:stretch>
            <a:fillRect/>
          </a:stretch>
        </p:blipFill>
        <p:spPr bwMode="auto">
          <a:xfrm>
            <a:off x="0" y="0"/>
            <a:ext cx="9144000" cy="6891338"/>
          </a:xfrm>
          <a:prstGeom prst="rect">
            <a:avLst/>
          </a:prstGeom>
          <a:solidFill>
            <a:schemeClr val="accent1"/>
          </a:solidFill>
          <a:ln w="9525">
            <a:noFill/>
            <a:miter lim="800000"/>
            <a:headEnd/>
            <a:tailEnd/>
          </a:ln>
        </p:spPr>
      </p:pic>
      <p:sp>
        <p:nvSpPr>
          <p:cNvPr id="34826" name="Text Box 11"/>
          <p:cNvSpPr txBox="1">
            <a:spLocks noChangeArrowheads="1"/>
          </p:cNvSpPr>
          <p:nvPr/>
        </p:nvSpPr>
        <p:spPr bwMode="auto">
          <a:xfrm>
            <a:off x="539750" y="2492375"/>
            <a:ext cx="7632700" cy="1554163"/>
          </a:xfrm>
          <a:prstGeom prst="rect">
            <a:avLst/>
          </a:prstGeom>
          <a:noFill/>
          <a:ln w="12700" cap="sq">
            <a:noFill/>
            <a:miter lim="800000"/>
            <a:headEnd type="none" w="sm" len="sm"/>
            <a:tailEnd type="none" w="sm" len="sm"/>
          </a:ln>
        </p:spPr>
        <p:txBody>
          <a:bodyPr>
            <a:spAutoFit/>
          </a:bodyPr>
          <a:lstStyle/>
          <a:p>
            <a:pPr algn="ctr"/>
            <a:r>
              <a:rPr lang="en-US" sz="3200">
                <a:solidFill>
                  <a:srgbClr val="00CC00"/>
                </a:solidFill>
              </a:rPr>
              <a:t>Growing</a:t>
            </a:r>
            <a:r>
              <a:rPr lang="en-US" sz="3200"/>
              <a:t> </a:t>
            </a:r>
            <a:r>
              <a:rPr lang="en-US" sz="2800">
                <a:solidFill>
                  <a:srgbClr val="FF0066"/>
                </a:solidFill>
              </a:rPr>
              <a:t>more</a:t>
            </a:r>
            <a:r>
              <a:rPr lang="en-US" sz="3200">
                <a:solidFill>
                  <a:srgbClr val="FF0066"/>
                </a:solidFill>
              </a:rPr>
              <a:t> </a:t>
            </a:r>
            <a:r>
              <a:rPr lang="en-US" sz="3200"/>
              <a:t>   </a:t>
            </a:r>
          </a:p>
          <a:p>
            <a:r>
              <a:rPr lang="en-US"/>
              <a:t> 	</a:t>
            </a:r>
            <a:r>
              <a:rPr lang="en-US" sz="3200">
                <a:solidFill>
                  <a:srgbClr val="00CC00"/>
                </a:solidFill>
              </a:rPr>
              <a:t>Food</a:t>
            </a:r>
            <a:r>
              <a:rPr lang="en-US" sz="3200"/>
              <a:t> </a:t>
            </a:r>
            <a:r>
              <a:rPr lang="en-US" sz="2800">
                <a:solidFill>
                  <a:srgbClr val="FF0066"/>
                </a:solidFill>
              </a:rPr>
              <a:t>with less</a:t>
            </a:r>
            <a:r>
              <a:rPr lang="en-US"/>
              <a:t>   </a:t>
            </a:r>
          </a:p>
          <a:p>
            <a:r>
              <a:rPr lang="en-US"/>
              <a:t>   </a:t>
            </a:r>
            <a:r>
              <a:rPr lang="en-US" sz="3200">
                <a:solidFill>
                  <a:srgbClr val="00CC00"/>
                </a:solidFill>
              </a:rPr>
              <a:t>Water</a:t>
            </a:r>
            <a:r>
              <a:rPr lang="en-US" sz="3200"/>
              <a:t> </a:t>
            </a:r>
            <a:r>
              <a:rPr lang="en-US"/>
              <a:t>               </a:t>
            </a:r>
          </a:p>
        </p:txBody>
      </p:sp>
      <p:sp>
        <p:nvSpPr>
          <p:cNvPr id="34827" name="Oval 12"/>
          <p:cNvSpPr>
            <a:spLocks noChangeArrowheads="1"/>
          </p:cNvSpPr>
          <p:nvPr/>
        </p:nvSpPr>
        <p:spPr bwMode="auto">
          <a:xfrm>
            <a:off x="4356100" y="5516563"/>
            <a:ext cx="3887788" cy="792162"/>
          </a:xfrm>
          <a:prstGeom prst="ellipse">
            <a:avLst/>
          </a:prstGeom>
          <a:solidFill>
            <a:schemeClr val="accent1"/>
          </a:solidFill>
          <a:ln w="12700" cap="sq">
            <a:solidFill>
              <a:schemeClr val="tx1"/>
            </a:solidFill>
            <a:round/>
            <a:headEnd type="none" w="sm" len="sm"/>
            <a:tailEnd type="none" w="sm" len="sm"/>
          </a:ln>
        </p:spPr>
        <p:txBody>
          <a:bodyPr wrap="none" anchor="ctr"/>
          <a:lstStyle/>
          <a:p>
            <a:pPr algn="ctr"/>
            <a:r>
              <a:rPr lang="ar-SA" sz="3200">
                <a:solidFill>
                  <a:srgbClr val="FFFF66"/>
                </a:solidFill>
              </a:rPr>
              <a:t>وكلوا واشربوا ولا تسرفوا</a:t>
            </a:r>
            <a:endParaRPr lang="en-US" sz="3200">
              <a:solidFill>
                <a:srgbClr val="FFFF66"/>
              </a:solidFill>
            </a:endParaRPr>
          </a:p>
        </p:txBody>
      </p:sp>
    </p:spTree>
  </p:cSld>
  <p:clrMapOvr>
    <a:masterClrMapping/>
  </p:clrMapOvr>
  <p:transition>
    <p:pull dir="ld"/>
    <p:sndAc>
      <p:stSnd>
        <p:snd r:embed="rId2" name="wind.wav" builtIn="1"/>
      </p:stSnd>
    </p:sndAc>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1"/>
          <p:cNvSpPr>
            <a:spLocks noGrp="1"/>
          </p:cNvSpPr>
          <p:nvPr>
            <p:ph type="dt" sz="quarter" idx="10"/>
          </p:nvPr>
        </p:nvSpPr>
        <p:spPr/>
        <p:txBody>
          <a:bodyPr/>
          <a:lstStyle/>
          <a:p>
            <a:pPr>
              <a:defRPr/>
            </a:pPr>
            <a:fld id="{7EFF19D9-95AD-4A8B-BDF0-8522FFEEF958}" type="datetime2">
              <a:rPr lang="ar-SA"/>
              <a:pPr>
                <a:defRPr/>
              </a:pPr>
              <a:t>السبت، 25 محرم، 1434</a:t>
            </a:fld>
            <a:endParaRPr lang="en-US"/>
          </a:p>
        </p:txBody>
      </p:sp>
      <p:sp>
        <p:nvSpPr>
          <p:cNvPr id="7" name="Slide Number Placeholder 3"/>
          <p:cNvSpPr>
            <a:spLocks noGrp="1"/>
          </p:cNvSpPr>
          <p:nvPr>
            <p:ph type="sldNum" sz="quarter" idx="12"/>
          </p:nvPr>
        </p:nvSpPr>
        <p:spPr/>
        <p:txBody>
          <a:bodyPr/>
          <a:lstStyle/>
          <a:p>
            <a:pPr>
              <a:defRPr/>
            </a:pPr>
            <a:fld id="{2F836E45-9076-48EF-8CE6-8EBBA8123CD6}" type="slidenum">
              <a:rPr lang="ar-SA"/>
              <a:pPr>
                <a:defRPr/>
              </a:pPr>
              <a:t>34</a:t>
            </a:fld>
            <a:endParaRPr lang="en-US"/>
          </a:p>
        </p:txBody>
      </p:sp>
      <p:sp>
        <p:nvSpPr>
          <p:cNvPr id="35844" name="Oval 2"/>
          <p:cNvSpPr>
            <a:spLocks noChangeArrowheads="1"/>
          </p:cNvSpPr>
          <p:nvPr/>
        </p:nvSpPr>
        <p:spPr bwMode="auto">
          <a:xfrm>
            <a:off x="1981200" y="2819400"/>
            <a:ext cx="5562600" cy="914400"/>
          </a:xfrm>
          <a:prstGeom prst="ellipse">
            <a:avLst/>
          </a:prstGeom>
          <a:solidFill>
            <a:srgbClr val="00CC00"/>
          </a:solidFill>
          <a:ln w="12700" cap="sq">
            <a:solidFill>
              <a:schemeClr val="tx1"/>
            </a:solidFill>
            <a:round/>
            <a:headEnd type="none" w="sm" len="sm"/>
            <a:tailEnd type="none" w="sm" len="sm"/>
          </a:ln>
          <a:effectLst>
            <a:prstShdw prst="shdw13" dist="53882" dir="13500000">
              <a:schemeClr val="bg2"/>
            </a:prstShdw>
          </a:effectLst>
        </p:spPr>
        <p:txBody>
          <a:bodyPr wrap="none" anchor="ctr"/>
          <a:lstStyle/>
          <a:p>
            <a:pPr algn="ctr" rtl="0"/>
            <a:r>
              <a:rPr lang="ar-SA" sz="3600">
                <a:latin typeface="Times New Roman" pitchFamily="18" charset="0"/>
                <a:cs typeface="Times New Roman" pitchFamily="18" charset="0"/>
              </a:rPr>
              <a:t>شكرا على حسن استماعكم</a:t>
            </a:r>
            <a:endParaRPr lang="en-US" sz="3600">
              <a:latin typeface="Times New Roman" pitchFamily="18" charset="0"/>
              <a:cs typeface="Times New Roman" pitchFamily="18" charset="0"/>
            </a:endParaRPr>
          </a:p>
        </p:txBody>
      </p:sp>
    </p:spTree>
  </p:cSld>
  <p:clrMapOvr>
    <a:masterClrMapping/>
  </p:clrMapOvr>
  <p:transition>
    <p:pull dir="ld"/>
    <p:sndAc>
      <p:stSnd>
        <p:snd r:embed="rId2" name="wind.wav" builtIn="1"/>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ate Placeholder 1"/>
          <p:cNvSpPr>
            <a:spLocks noGrp="1"/>
          </p:cNvSpPr>
          <p:nvPr>
            <p:ph type="dt" sz="quarter" idx="10"/>
          </p:nvPr>
        </p:nvSpPr>
        <p:spPr/>
        <p:txBody>
          <a:bodyPr/>
          <a:lstStyle/>
          <a:p>
            <a:pPr>
              <a:defRPr/>
            </a:pPr>
            <a:fld id="{BD346192-7087-4BF6-9A6B-C527383FE6D3}" type="datetime2">
              <a:rPr lang="ar-SA"/>
              <a:pPr>
                <a:defRPr/>
              </a:pPr>
              <a:t>السبت، 25 محرم، 1434</a:t>
            </a:fld>
            <a:endParaRPr lang="en-US"/>
          </a:p>
        </p:txBody>
      </p:sp>
      <p:sp>
        <p:nvSpPr>
          <p:cNvPr id="8" name="Slide Number Placeholder 3"/>
          <p:cNvSpPr>
            <a:spLocks noGrp="1"/>
          </p:cNvSpPr>
          <p:nvPr>
            <p:ph type="sldNum" sz="quarter" idx="12"/>
          </p:nvPr>
        </p:nvSpPr>
        <p:spPr/>
        <p:txBody>
          <a:bodyPr/>
          <a:lstStyle/>
          <a:p>
            <a:pPr>
              <a:defRPr/>
            </a:pPr>
            <a:fld id="{F35CA4CA-E3B7-460C-8E25-DFB3EDCCEA44}" type="slidenum">
              <a:rPr lang="ar-SA"/>
              <a:pPr>
                <a:defRPr/>
              </a:pPr>
              <a:t>4</a:t>
            </a:fld>
            <a:endParaRPr lang="en-US"/>
          </a:p>
        </p:txBody>
      </p:sp>
      <p:sp>
        <p:nvSpPr>
          <p:cNvPr id="7172" name="Text Box 2"/>
          <p:cNvSpPr txBox="1">
            <a:spLocks noChangeArrowheads="1"/>
          </p:cNvSpPr>
          <p:nvPr/>
        </p:nvSpPr>
        <p:spPr bwMode="auto">
          <a:xfrm>
            <a:off x="3352800" y="2362200"/>
            <a:ext cx="2378075" cy="519113"/>
          </a:xfrm>
          <a:prstGeom prst="rect">
            <a:avLst/>
          </a:prstGeom>
          <a:noFill/>
          <a:ln w="9525">
            <a:noFill/>
            <a:miter lim="800000"/>
            <a:headEnd/>
            <a:tailEnd/>
          </a:ln>
        </p:spPr>
        <p:txBody>
          <a:bodyPr>
            <a:spAutoFit/>
          </a:bodyPr>
          <a:lstStyle/>
          <a:p>
            <a:pPr algn="ctr"/>
            <a:endParaRPr lang="en-US" sz="2800" b="1" u="sng">
              <a:latin typeface="Arial" charset="0"/>
            </a:endParaRPr>
          </a:p>
        </p:txBody>
      </p:sp>
      <p:sp>
        <p:nvSpPr>
          <p:cNvPr id="7173" name="Text Box 3"/>
          <p:cNvSpPr txBox="1">
            <a:spLocks noChangeArrowheads="1"/>
          </p:cNvSpPr>
          <p:nvPr/>
        </p:nvSpPr>
        <p:spPr bwMode="auto">
          <a:xfrm>
            <a:off x="4648200" y="228600"/>
            <a:ext cx="4146550" cy="519113"/>
          </a:xfrm>
          <a:prstGeom prst="rect">
            <a:avLst/>
          </a:prstGeom>
          <a:noFill/>
          <a:ln w="9525">
            <a:noFill/>
            <a:miter lim="800000"/>
            <a:headEnd/>
            <a:tailEnd/>
          </a:ln>
        </p:spPr>
        <p:txBody>
          <a:bodyPr>
            <a:spAutoFit/>
          </a:bodyPr>
          <a:lstStyle/>
          <a:p>
            <a:pPr>
              <a:spcBef>
                <a:spcPct val="50000"/>
              </a:spcBef>
            </a:pPr>
            <a:r>
              <a:rPr lang="ar-SA" sz="2800" b="1" u="sng">
                <a:solidFill>
                  <a:srgbClr val="FFFF66"/>
                </a:solidFill>
                <a:latin typeface="Arial" charset="0"/>
              </a:rPr>
              <a:t>أهم طرق ترشيد الاستهلاك المائي</a:t>
            </a:r>
            <a:endParaRPr lang="en-US" sz="2800" b="1" u="sng">
              <a:solidFill>
                <a:srgbClr val="FFFF66"/>
              </a:solidFill>
              <a:latin typeface="Arial" charset="0"/>
            </a:endParaRPr>
          </a:p>
        </p:txBody>
      </p:sp>
      <p:sp>
        <p:nvSpPr>
          <p:cNvPr id="7174" name="Text Box 4"/>
          <p:cNvSpPr txBox="1">
            <a:spLocks noChangeArrowheads="1"/>
          </p:cNvSpPr>
          <p:nvPr/>
        </p:nvSpPr>
        <p:spPr bwMode="auto">
          <a:xfrm>
            <a:off x="6019800" y="1668463"/>
            <a:ext cx="2568575" cy="457200"/>
          </a:xfrm>
          <a:prstGeom prst="rect">
            <a:avLst/>
          </a:prstGeom>
          <a:noFill/>
          <a:ln w="9525">
            <a:noFill/>
            <a:miter lim="800000"/>
            <a:headEnd/>
            <a:tailEnd/>
          </a:ln>
        </p:spPr>
        <p:txBody>
          <a:bodyPr>
            <a:spAutoFit/>
          </a:bodyPr>
          <a:lstStyle/>
          <a:p>
            <a:pPr>
              <a:spcBef>
                <a:spcPct val="50000"/>
              </a:spcBef>
            </a:pPr>
            <a:endParaRPr lang="en-US" sz="2400">
              <a:latin typeface="Arial" charset="0"/>
            </a:endParaRPr>
          </a:p>
        </p:txBody>
      </p:sp>
      <p:sp>
        <p:nvSpPr>
          <p:cNvPr id="7175" name="Text Box 5"/>
          <p:cNvSpPr txBox="1">
            <a:spLocks noChangeArrowheads="1"/>
          </p:cNvSpPr>
          <p:nvPr/>
        </p:nvSpPr>
        <p:spPr bwMode="auto">
          <a:xfrm>
            <a:off x="609600" y="852488"/>
            <a:ext cx="8245475" cy="8561387"/>
          </a:xfrm>
          <a:prstGeom prst="rect">
            <a:avLst/>
          </a:prstGeom>
          <a:noFill/>
          <a:ln w="9525">
            <a:noFill/>
            <a:miter lim="800000"/>
            <a:headEnd/>
            <a:tailEnd/>
          </a:ln>
        </p:spPr>
        <p:txBody>
          <a:bodyPr>
            <a:spAutoFit/>
          </a:bodyPr>
          <a:lstStyle/>
          <a:p>
            <a:pPr>
              <a:spcBef>
                <a:spcPct val="50000"/>
              </a:spcBef>
            </a:pPr>
            <a:r>
              <a:rPr lang="en-US">
                <a:solidFill>
                  <a:srgbClr val="FFFFFF"/>
                </a:solidFill>
                <a:latin typeface="Tahoma" pitchFamily="34" charset="0"/>
              </a:rPr>
              <a:t>■</a:t>
            </a:r>
            <a:r>
              <a:rPr lang="ar-SA" sz="2400">
                <a:solidFill>
                  <a:srgbClr val="FFFFFF"/>
                </a:solidFill>
                <a:latin typeface="Arial" charset="0"/>
              </a:rPr>
              <a:t> </a:t>
            </a:r>
            <a:r>
              <a:rPr lang="ar-SA" sz="2800" b="1">
                <a:solidFill>
                  <a:srgbClr val="FFFFFF"/>
                </a:solidFill>
                <a:latin typeface="Arial" charset="0"/>
              </a:rPr>
              <a:t>طرق وراثية:</a:t>
            </a:r>
          </a:p>
          <a:p>
            <a:pPr>
              <a:spcBef>
                <a:spcPct val="50000"/>
              </a:spcBef>
            </a:pPr>
            <a:r>
              <a:rPr lang="ar-SA" sz="2400">
                <a:latin typeface="Arial" charset="0"/>
              </a:rPr>
              <a:t>	</a:t>
            </a:r>
            <a:r>
              <a:rPr lang="ar-SA" sz="2400" b="1">
                <a:solidFill>
                  <a:srgbClr val="FFFF00"/>
                </a:solidFill>
                <a:latin typeface="Arial" charset="0"/>
              </a:rPr>
              <a:t>أ- انتخاب أصناف مقاومة او متحملة  للجفاف</a:t>
            </a:r>
          </a:p>
          <a:p>
            <a:pPr>
              <a:spcBef>
                <a:spcPct val="50000"/>
              </a:spcBef>
            </a:pPr>
            <a:r>
              <a:rPr lang="ar-SA" sz="2400" b="1">
                <a:solidFill>
                  <a:srgbClr val="FFFF00"/>
                </a:solidFill>
                <a:latin typeface="Arial" charset="0"/>
              </a:rPr>
              <a:t>	ب- انتخاب أصناف ذات كفاءة مائية عالية </a:t>
            </a:r>
            <a:r>
              <a:rPr lang="en-US" sz="2400" b="1">
                <a:solidFill>
                  <a:srgbClr val="FFFF00"/>
                </a:solidFill>
                <a:latin typeface="Arial" charset="0"/>
              </a:rPr>
              <a:t>(WUE)</a:t>
            </a:r>
          </a:p>
          <a:p>
            <a:pPr>
              <a:spcBef>
                <a:spcPct val="50000"/>
              </a:spcBef>
            </a:pPr>
            <a:r>
              <a:rPr lang="en-US">
                <a:solidFill>
                  <a:srgbClr val="FFFFFF"/>
                </a:solidFill>
                <a:latin typeface="Tahoma" pitchFamily="34" charset="0"/>
              </a:rPr>
              <a:t>■</a:t>
            </a:r>
            <a:r>
              <a:rPr lang="ar-SA" sz="2400">
                <a:solidFill>
                  <a:srgbClr val="FFFFFF"/>
                </a:solidFill>
                <a:latin typeface="Arial" charset="0"/>
              </a:rPr>
              <a:t> </a:t>
            </a:r>
            <a:r>
              <a:rPr lang="ar-SA" sz="2800" b="1">
                <a:solidFill>
                  <a:srgbClr val="FFFFFF"/>
                </a:solidFill>
                <a:latin typeface="Arial" charset="0"/>
              </a:rPr>
              <a:t>معاملات زراعية:</a:t>
            </a:r>
          </a:p>
          <a:p>
            <a:pPr>
              <a:spcBef>
                <a:spcPct val="50000"/>
              </a:spcBef>
            </a:pPr>
            <a:r>
              <a:rPr lang="ar-SA" sz="2400">
                <a:latin typeface="Arial" charset="0"/>
              </a:rPr>
              <a:t>	</a:t>
            </a:r>
            <a:r>
              <a:rPr lang="ar-SA" sz="2400" b="1">
                <a:solidFill>
                  <a:srgbClr val="FFFF00"/>
                </a:solidFill>
                <a:latin typeface="Arial" charset="0"/>
              </a:rPr>
              <a:t>أ- اختيار ميعاد زراعي مناسب    </a:t>
            </a:r>
          </a:p>
          <a:p>
            <a:pPr>
              <a:spcBef>
                <a:spcPct val="50000"/>
              </a:spcBef>
            </a:pPr>
            <a:r>
              <a:rPr lang="ar-SA" sz="2400" b="1">
                <a:solidFill>
                  <a:srgbClr val="FFFF00"/>
                </a:solidFill>
                <a:latin typeface="Arial" charset="0"/>
              </a:rPr>
              <a:t>	ب- مقاومة الحشائش</a:t>
            </a:r>
          </a:p>
          <a:p>
            <a:pPr>
              <a:spcBef>
                <a:spcPct val="50000"/>
              </a:spcBef>
            </a:pPr>
            <a:r>
              <a:rPr lang="ar-SA" sz="2400" b="1">
                <a:solidFill>
                  <a:srgbClr val="FFFF00"/>
                </a:solidFill>
                <a:latin typeface="Arial" charset="0"/>
              </a:rPr>
              <a:t>	ج- استخدام بعض الهرمونات والمواد الكيماوية في تقليل معدل النتح</a:t>
            </a:r>
          </a:p>
          <a:p>
            <a:pPr>
              <a:spcBef>
                <a:spcPct val="50000"/>
              </a:spcBef>
            </a:pPr>
            <a:r>
              <a:rPr lang="en-US">
                <a:solidFill>
                  <a:srgbClr val="FFFFFF"/>
                </a:solidFill>
                <a:latin typeface="Tahoma" pitchFamily="34" charset="0"/>
              </a:rPr>
              <a:t>■</a:t>
            </a:r>
            <a:r>
              <a:rPr lang="ar-SA" sz="2400">
                <a:solidFill>
                  <a:srgbClr val="FFFFFF"/>
                </a:solidFill>
                <a:latin typeface="Arial" charset="0"/>
              </a:rPr>
              <a:t> </a:t>
            </a:r>
            <a:r>
              <a:rPr lang="ar-SA" sz="2800" b="1" i="1">
                <a:solidFill>
                  <a:srgbClr val="FFFFFF"/>
                </a:solidFill>
                <a:latin typeface="Arial" charset="0"/>
              </a:rPr>
              <a:t>اختيار نظم الري  المناسبة</a:t>
            </a:r>
          </a:p>
          <a:p>
            <a:pPr>
              <a:spcBef>
                <a:spcPct val="50000"/>
              </a:spcBef>
            </a:pPr>
            <a:r>
              <a:rPr lang="en-US" b="1" i="1">
                <a:solidFill>
                  <a:srgbClr val="FFFFFF"/>
                </a:solidFill>
                <a:latin typeface="Tahoma" pitchFamily="34" charset="0"/>
              </a:rPr>
              <a:t>■</a:t>
            </a:r>
            <a:r>
              <a:rPr lang="ar-SA" sz="2400" b="1" i="1">
                <a:solidFill>
                  <a:srgbClr val="FFFFFF"/>
                </a:solidFill>
                <a:latin typeface="Arial" charset="0"/>
              </a:rPr>
              <a:t> </a:t>
            </a:r>
            <a:r>
              <a:rPr lang="ar-SA" sz="2800" b="1" i="1">
                <a:solidFill>
                  <a:srgbClr val="FFFFFF"/>
                </a:solidFill>
                <a:latin typeface="Arial" charset="0"/>
              </a:rPr>
              <a:t>جدولة الري بناء على أسس علمية واضحة</a:t>
            </a:r>
          </a:p>
          <a:p>
            <a:pPr>
              <a:spcBef>
                <a:spcPct val="50000"/>
              </a:spcBef>
            </a:pPr>
            <a:endParaRPr lang="ar-SA" sz="2800" b="1" i="1">
              <a:solidFill>
                <a:srgbClr val="FFFFFF"/>
              </a:solidFill>
              <a:latin typeface="Arial" charset="0"/>
            </a:endParaRPr>
          </a:p>
          <a:p>
            <a:pPr>
              <a:spcBef>
                <a:spcPct val="50000"/>
              </a:spcBef>
            </a:pPr>
            <a:endParaRPr lang="ar-SA" sz="2400" b="1" i="1">
              <a:latin typeface="Arial" charset="0"/>
            </a:endParaRPr>
          </a:p>
          <a:p>
            <a:pPr>
              <a:spcBef>
                <a:spcPct val="50000"/>
              </a:spcBef>
            </a:pPr>
            <a:endParaRPr lang="ar-SA" sz="2400">
              <a:latin typeface="Arial" charset="0"/>
            </a:endParaRPr>
          </a:p>
          <a:p>
            <a:pPr>
              <a:spcBef>
                <a:spcPct val="50000"/>
              </a:spcBef>
            </a:pPr>
            <a:endParaRPr lang="ar-SA" sz="2400">
              <a:latin typeface="Arial" charset="0"/>
            </a:endParaRPr>
          </a:p>
          <a:p>
            <a:pPr>
              <a:spcBef>
                <a:spcPct val="50000"/>
              </a:spcBef>
            </a:pPr>
            <a:endParaRPr lang="en-US" sz="2400">
              <a:latin typeface="Arial" charset="0"/>
            </a:endParaRPr>
          </a:p>
          <a:p>
            <a:pPr>
              <a:spcBef>
                <a:spcPct val="50000"/>
              </a:spcBef>
            </a:pPr>
            <a:endParaRPr lang="en-US" sz="2400">
              <a:latin typeface="Arial" charset="0"/>
            </a:endParaRPr>
          </a:p>
        </p:txBody>
      </p:sp>
    </p:spTree>
  </p:cSld>
  <p:clrMapOvr>
    <a:masterClrMapping/>
  </p:clrMapOvr>
  <p:transition>
    <p:pull dir="ld"/>
    <p:sndAc>
      <p:stSnd>
        <p:snd r:embed="rId2" name="wind.wav" builtIn="1"/>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ate Placeholder 1"/>
          <p:cNvSpPr>
            <a:spLocks noGrp="1"/>
          </p:cNvSpPr>
          <p:nvPr>
            <p:ph type="dt" sz="quarter" idx="10"/>
          </p:nvPr>
        </p:nvSpPr>
        <p:spPr/>
        <p:txBody>
          <a:bodyPr/>
          <a:lstStyle/>
          <a:p>
            <a:pPr>
              <a:defRPr/>
            </a:pPr>
            <a:fld id="{A83FB332-00DB-4D2F-A5B6-A9F9BCDBA29E}" type="datetime2">
              <a:rPr lang="ar-SA"/>
              <a:pPr>
                <a:defRPr/>
              </a:pPr>
              <a:t>السبت، 25 محرم، 1434</a:t>
            </a:fld>
            <a:endParaRPr lang="en-US" dirty="0"/>
          </a:p>
        </p:txBody>
      </p:sp>
      <p:sp>
        <p:nvSpPr>
          <p:cNvPr id="8" name="Slide Number Placeholder 3"/>
          <p:cNvSpPr>
            <a:spLocks noGrp="1"/>
          </p:cNvSpPr>
          <p:nvPr>
            <p:ph type="sldNum" sz="quarter" idx="12"/>
          </p:nvPr>
        </p:nvSpPr>
        <p:spPr/>
        <p:txBody>
          <a:bodyPr/>
          <a:lstStyle/>
          <a:p>
            <a:pPr>
              <a:defRPr/>
            </a:pPr>
            <a:fld id="{1DA742A1-5506-4B11-AA52-9DDC63BF1CBA}" type="slidenum">
              <a:rPr lang="ar-SA"/>
              <a:pPr>
                <a:defRPr/>
              </a:pPr>
              <a:t>5</a:t>
            </a:fld>
            <a:endParaRPr lang="en-US" dirty="0"/>
          </a:p>
        </p:txBody>
      </p:sp>
      <p:sp>
        <p:nvSpPr>
          <p:cNvPr id="8196" name="Text Box 1026"/>
          <p:cNvSpPr txBox="1">
            <a:spLocks noChangeArrowheads="1"/>
          </p:cNvSpPr>
          <p:nvPr/>
        </p:nvSpPr>
        <p:spPr bwMode="auto">
          <a:xfrm>
            <a:off x="6400800" y="381000"/>
            <a:ext cx="2012950" cy="457200"/>
          </a:xfrm>
          <a:prstGeom prst="rect">
            <a:avLst/>
          </a:prstGeom>
          <a:noFill/>
          <a:ln w="9525">
            <a:noFill/>
            <a:miter lim="800000"/>
            <a:headEnd/>
            <a:tailEnd/>
          </a:ln>
        </p:spPr>
        <p:txBody>
          <a:bodyPr>
            <a:spAutoFit/>
          </a:bodyPr>
          <a:lstStyle/>
          <a:p>
            <a:pPr>
              <a:spcBef>
                <a:spcPct val="50000"/>
              </a:spcBef>
            </a:pPr>
            <a:endParaRPr lang="en-US" sz="2400">
              <a:latin typeface="Arial" charset="0"/>
            </a:endParaRPr>
          </a:p>
        </p:txBody>
      </p:sp>
      <p:sp>
        <p:nvSpPr>
          <p:cNvPr id="8197" name="Text Box 1027"/>
          <p:cNvSpPr txBox="1">
            <a:spLocks noChangeArrowheads="1"/>
          </p:cNvSpPr>
          <p:nvPr/>
        </p:nvSpPr>
        <p:spPr bwMode="auto">
          <a:xfrm>
            <a:off x="5867400" y="836613"/>
            <a:ext cx="2768600" cy="579437"/>
          </a:xfrm>
          <a:prstGeom prst="rect">
            <a:avLst/>
          </a:prstGeom>
          <a:noFill/>
          <a:ln w="9525">
            <a:noFill/>
            <a:miter lim="800000"/>
            <a:headEnd/>
            <a:tailEnd/>
          </a:ln>
        </p:spPr>
        <p:txBody>
          <a:bodyPr wrap="none">
            <a:spAutoFit/>
          </a:bodyPr>
          <a:lstStyle/>
          <a:p>
            <a:r>
              <a:rPr lang="ar-SA" sz="3200" b="1" i="1" u="sng">
                <a:solidFill>
                  <a:srgbClr val="FFFF66"/>
                </a:solidFill>
                <a:latin typeface="Arial" charset="0"/>
              </a:rPr>
              <a:t>المواد وطرق البحث</a:t>
            </a:r>
            <a:endParaRPr lang="en-US" sz="3200" b="1" i="1" u="sng">
              <a:solidFill>
                <a:srgbClr val="FFFF66"/>
              </a:solidFill>
              <a:latin typeface="Arial" charset="0"/>
            </a:endParaRPr>
          </a:p>
        </p:txBody>
      </p:sp>
      <p:sp>
        <p:nvSpPr>
          <p:cNvPr id="8198" name="Text Box 1028"/>
          <p:cNvSpPr txBox="1">
            <a:spLocks noChangeArrowheads="1"/>
          </p:cNvSpPr>
          <p:nvPr/>
        </p:nvSpPr>
        <p:spPr bwMode="auto">
          <a:xfrm>
            <a:off x="7848600" y="1219200"/>
            <a:ext cx="533400" cy="457200"/>
          </a:xfrm>
          <a:prstGeom prst="rect">
            <a:avLst/>
          </a:prstGeom>
          <a:noFill/>
          <a:ln w="9525">
            <a:noFill/>
            <a:miter lim="800000"/>
            <a:headEnd/>
            <a:tailEnd/>
          </a:ln>
        </p:spPr>
        <p:txBody>
          <a:bodyPr>
            <a:spAutoFit/>
          </a:bodyPr>
          <a:lstStyle/>
          <a:p>
            <a:pPr>
              <a:spcBef>
                <a:spcPct val="50000"/>
              </a:spcBef>
            </a:pPr>
            <a:endParaRPr lang="en-US" sz="2400">
              <a:latin typeface="Arial" charset="0"/>
            </a:endParaRPr>
          </a:p>
        </p:txBody>
      </p:sp>
      <p:sp>
        <p:nvSpPr>
          <p:cNvPr id="8199" name="Text Box 1029"/>
          <p:cNvSpPr txBox="1">
            <a:spLocks noChangeArrowheads="1"/>
          </p:cNvSpPr>
          <p:nvPr/>
        </p:nvSpPr>
        <p:spPr bwMode="auto">
          <a:xfrm>
            <a:off x="0" y="2133600"/>
            <a:ext cx="8893175" cy="5457825"/>
          </a:xfrm>
          <a:prstGeom prst="rect">
            <a:avLst/>
          </a:prstGeom>
          <a:noFill/>
          <a:ln w="9525">
            <a:noFill/>
            <a:miter lim="800000"/>
            <a:headEnd/>
            <a:tailEnd/>
          </a:ln>
        </p:spPr>
        <p:txBody>
          <a:bodyPr>
            <a:spAutoFit/>
          </a:bodyPr>
          <a:lstStyle/>
          <a:p>
            <a:r>
              <a:rPr lang="en-US">
                <a:solidFill>
                  <a:srgbClr val="FFFF00"/>
                </a:solidFill>
                <a:latin typeface="Arial" charset="0"/>
              </a:rPr>
              <a:t>■</a:t>
            </a:r>
            <a:r>
              <a:rPr lang="ar-SA" sz="2400">
                <a:latin typeface="Arial" charset="0"/>
              </a:rPr>
              <a:t> </a:t>
            </a:r>
            <a:r>
              <a:rPr lang="ar-SA" sz="2800" b="1">
                <a:solidFill>
                  <a:srgbClr val="FFFF66"/>
                </a:solidFill>
                <a:latin typeface="Arial" charset="0"/>
              </a:rPr>
              <a:t>أجريت هذه الدراسة في محطة الأبحاث والتجارب الزراعية بديراب </a:t>
            </a:r>
          </a:p>
          <a:p>
            <a:r>
              <a:rPr lang="ar-SA" sz="2800" b="1">
                <a:solidFill>
                  <a:srgbClr val="FFFF66"/>
                </a:solidFill>
                <a:latin typeface="Arial" charset="0"/>
              </a:rPr>
              <a:t> التابعة لكلية علوم الاغذية والزراعة- جامعة الملك سعود بالرياض  </a:t>
            </a:r>
          </a:p>
          <a:p>
            <a:r>
              <a:rPr lang="ar-SA" sz="2800" b="1">
                <a:solidFill>
                  <a:srgbClr val="FFFF66"/>
                </a:solidFill>
                <a:latin typeface="Arial" charset="0"/>
              </a:rPr>
              <a:t>  لموسمين زراعيين.</a:t>
            </a:r>
          </a:p>
          <a:p>
            <a:r>
              <a:rPr lang="en-US" sz="2800" b="1">
                <a:solidFill>
                  <a:srgbClr val="FFFF66"/>
                </a:solidFill>
                <a:latin typeface="Tahoma" pitchFamily="34" charset="0"/>
              </a:rPr>
              <a:t>■</a:t>
            </a:r>
            <a:r>
              <a:rPr lang="ar-SA" sz="2800" b="1">
                <a:solidFill>
                  <a:srgbClr val="FFFF66"/>
                </a:solidFill>
                <a:latin typeface="Tahoma" pitchFamily="34" charset="0"/>
              </a:rPr>
              <a:t> </a:t>
            </a:r>
            <a:r>
              <a:rPr lang="ar-SA" sz="2800" b="1">
                <a:solidFill>
                  <a:srgbClr val="FFFF66"/>
                </a:solidFill>
                <a:latin typeface="Arial" charset="0"/>
              </a:rPr>
              <a:t>استخدم في جدولة الري وعاء البخر التراكمي </a:t>
            </a:r>
            <a:r>
              <a:rPr lang="en-US" sz="2800" b="1">
                <a:solidFill>
                  <a:srgbClr val="FFFF66"/>
                </a:solidFill>
                <a:latin typeface="Arial" charset="0"/>
              </a:rPr>
              <a:t>Evaporation Pan</a:t>
            </a:r>
            <a:endParaRPr lang="ar-SA" sz="2800" b="1">
              <a:solidFill>
                <a:srgbClr val="FFFF66"/>
              </a:solidFill>
              <a:latin typeface="Arial" charset="0"/>
            </a:endParaRPr>
          </a:p>
          <a:p>
            <a:r>
              <a:rPr lang="en-US" sz="2800" b="1">
                <a:solidFill>
                  <a:srgbClr val="FFFF66"/>
                </a:solidFill>
                <a:latin typeface="Tahoma" pitchFamily="34" charset="0"/>
              </a:rPr>
              <a:t>■</a:t>
            </a:r>
            <a:r>
              <a:rPr lang="ar-SA" sz="2800" b="1">
                <a:solidFill>
                  <a:srgbClr val="FFFF66"/>
                </a:solidFill>
                <a:latin typeface="Tahoma" pitchFamily="34" charset="0"/>
              </a:rPr>
              <a:t> </a:t>
            </a:r>
            <a:r>
              <a:rPr lang="ar-SA" sz="2800" b="1">
                <a:solidFill>
                  <a:srgbClr val="FFFF66"/>
                </a:solidFill>
                <a:latin typeface="Arial" charset="0"/>
              </a:rPr>
              <a:t>تم الري في كل مرة بكمية ثابتة تعادل 500 م</a:t>
            </a:r>
            <a:r>
              <a:rPr lang="ar-SA" sz="2800" b="1" baseline="30000">
                <a:solidFill>
                  <a:srgbClr val="FFFF66"/>
                </a:solidFill>
                <a:latin typeface="Arial" charset="0"/>
              </a:rPr>
              <a:t>3 </a:t>
            </a:r>
            <a:r>
              <a:rPr lang="ar-SA" sz="2800" b="1">
                <a:solidFill>
                  <a:srgbClr val="FFFF66"/>
                </a:solidFill>
                <a:latin typeface="Arial" charset="0"/>
              </a:rPr>
              <a:t>/ هكتار.</a:t>
            </a:r>
          </a:p>
          <a:p>
            <a:r>
              <a:rPr lang="en-US" sz="2800" b="1">
                <a:solidFill>
                  <a:srgbClr val="FFFF66"/>
                </a:solidFill>
                <a:latin typeface="Tahoma" pitchFamily="34" charset="0"/>
              </a:rPr>
              <a:t>■</a:t>
            </a:r>
            <a:r>
              <a:rPr lang="ar-SA" sz="2800" b="1">
                <a:solidFill>
                  <a:srgbClr val="FFFF66"/>
                </a:solidFill>
                <a:latin typeface="Tahoma" pitchFamily="34" charset="0"/>
              </a:rPr>
              <a:t> </a:t>
            </a:r>
            <a:r>
              <a:rPr lang="ar-SA" sz="2800" b="1">
                <a:solidFill>
                  <a:srgbClr val="FFFF66"/>
                </a:solidFill>
                <a:latin typeface="Arial" charset="0"/>
              </a:rPr>
              <a:t>استخدم في الدراسة صنفان من الاصناف  المنزرعة بالمملكة وأربعة  </a:t>
            </a:r>
          </a:p>
          <a:p>
            <a:r>
              <a:rPr lang="ar-SA" sz="2800" b="1">
                <a:solidFill>
                  <a:srgbClr val="FFFF66"/>
                </a:solidFill>
                <a:latin typeface="Arial" charset="0"/>
              </a:rPr>
              <a:t>    سلالات أنتجت  وانتخبت من برنامج تربيه محصول القمح بقسم الانتاج </a:t>
            </a:r>
          </a:p>
          <a:p>
            <a:r>
              <a:rPr lang="ar-SA" sz="2800" b="1">
                <a:solidFill>
                  <a:srgbClr val="FFFF66"/>
                </a:solidFill>
                <a:latin typeface="Arial" charset="0"/>
              </a:rPr>
              <a:t>    النباتي – كلية علوم الاغذية والزراعة- جامعة الملك سعود بالرياض.</a:t>
            </a:r>
          </a:p>
          <a:p>
            <a:endParaRPr lang="ar-SA" sz="2800" b="1">
              <a:solidFill>
                <a:srgbClr val="FFFF66"/>
              </a:solidFill>
              <a:latin typeface="Arial" charset="0"/>
            </a:endParaRPr>
          </a:p>
          <a:p>
            <a:endParaRPr lang="ar-SA" sz="2800">
              <a:solidFill>
                <a:srgbClr val="FFFF66"/>
              </a:solidFill>
              <a:latin typeface="Arial" charset="0"/>
            </a:endParaRPr>
          </a:p>
          <a:p>
            <a:endParaRPr lang="ar-SA" sz="2400">
              <a:solidFill>
                <a:srgbClr val="FFFF66"/>
              </a:solidFill>
              <a:latin typeface="Arial" charset="0"/>
            </a:endParaRPr>
          </a:p>
          <a:p>
            <a:endParaRPr lang="ar-SA" sz="2400">
              <a:latin typeface="Arial" charset="0"/>
            </a:endParaRPr>
          </a:p>
          <a:p>
            <a:endParaRPr lang="en-US" sz="2400">
              <a:latin typeface="Arial" charset="0"/>
            </a:endParaRPr>
          </a:p>
        </p:txBody>
      </p:sp>
    </p:spTree>
  </p:cSld>
  <p:clrMapOvr>
    <a:masterClrMapping/>
  </p:clrMapOvr>
  <p:transition>
    <p:pull dir="ld"/>
    <p:sndAc>
      <p:stSnd>
        <p:snd r:embed="rId2" name="wind.wav" builtIn="1"/>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1"/>
          <p:cNvSpPr>
            <a:spLocks noGrp="1"/>
          </p:cNvSpPr>
          <p:nvPr>
            <p:ph type="dt" sz="quarter" idx="10"/>
          </p:nvPr>
        </p:nvSpPr>
        <p:spPr/>
        <p:txBody>
          <a:bodyPr/>
          <a:lstStyle/>
          <a:p>
            <a:pPr>
              <a:defRPr/>
            </a:pPr>
            <a:fld id="{F66103C2-65B4-4E66-9FAE-B12B16882177}" type="datetime2">
              <a:rPr lang="ar-SA"/>
              <a:pPr>
                <a:defRPr/>
              </a:pPr>
              <a:t>السبت، 25 محرم، 1434</a:t>
            </a:fld>
            <a:endParaRPr lang="en-US" dirty="0"/>
          </a:p>
        </p:txBody>
      </p:sp>
      <p:sp>
        <p:nvSpPr>
          <p:cNvPr id="7" name="Slide Number Placeholder 3"/>
          <p:cNvSpPr>
            <a:spLocks noGrp="1"/>
          </p:cNvSpPr>
          <p:nvPr>
            <p:ph type="sldNum" sz="quarter" idx="12"/>
          </p:nvPr>
        </p:nvSpPr>
        <p:spPr/>
        <p:txBody>
          <a:bodyPr/>
          <a:lstStyle/>
          <a:p>
            <a:pPr>
              <a:defRPr/>
            </a:pPr>
            <a:fld id="{92DF4A9F-E94F-4640-B1BB-4998CF2C9055}" type="slidenum">
              <a:rPr lang="ar-SA"/>
              <a:pPr>
                <a:defRPr/>
              </a:pPr>
              <a:t>6</a:t>
            </a:fld>
            <a:endParaRPr lang="en-US" dirty="0"/>
          </a:p>
        </p:txBody>
      </p:sp>
      <p:pic>
        <p:nvPicPr>
          <p:cNvPr id="9220" name="Picture 2" descr="255-200 Evaporation Pan"/>
          <p:cNvPicPr>
            <a:picLocks noChangeAspect="1" noChangeArrowheads="1"/>
          </p:cNvPicPr>
          <p:nvPr/>
        </p:nvPicPr>
        <p:blipFill>
          <a:blip r:embed="rId3"/>
          <a:srcRect/>
          <a:stretch>
            <a:fillRect/>
          </a:stretch>
        </p:blipFill>
        <p:spPr bwMode="auto">
          <a:xfrm>
            <a:off x="2286000" y="2085975"/>
            <a:ext cx="4572000" cy="2686050"/>
          </a:xfrm>
          <a:prstGeom prst="rect">
            <a:avLst/>
          </a:prstGeom>
          <a:noFill/>
          <a:ln w="9525">
            <a:noFill/>
            <a:miter lim="800000"/>
            <a:headEnd/>
            <a:tailEnd/>
          </a:ln>
        </p:spPr>
      </p:pic>
      <p:sp>
        <p:nvSpPr>
          <p:cNvPr id="9221" name="Rectangle 3"/>
          <p:cNvSpPr>
            <a:spLocks noChangeArrowheads="1"/>
          </p:cNvSpPr>
          <p:nvPr/>
        </p:nvSpPr>
        <p:spPr bwMode="auto">
          <a:xfrm>
            <a:off x="3200400" y="2085975"/>
            <a:ext cx="7315200" cy="0"/>
          </a:xfrm>
          <a:prstGeom prst="rect">
            <a:avLst/>
          </a:prstGeom>
          <a:noFill/>
          <a:ln w="9525">
            <a:noFill/>
            <a:miter lim="800000"/>
            <a:headEnd/>
            <a:tailEnd/>
          </a:ln>
        </p:spPr>
        <p:txBody>
          <a:bodyPr>
            <a:spAutoFit/>
          </a:bodyPr>
          <a:lstStyle/>
          <a:p>
            <a:endParaRPr lang="ar-EG"/>
          </a:p>
        </p:txBody>
      </p:sp>
      <p:sp>
        <p:nvSpPr>
          <p:cNvPr id="9222" name="Text Box 4"/>
          <p:cNvSpPr txBox="1">
            <a:spLocks noChangeArrowheads="1"/>
          </p:cNvSpPr>
          <p:nvPr/>
        </p:nvSpPr>
        <p:spPr bwMode="auto">
          <a:xfrm>
            <a:off x="0" y="0"/>
            <a:ext cx="3600450" cy="588963"/>
          </a:xfrm>
          <a:prstGeom prst="rect">
            <a:avLst/>
          </a:prstGeom>
          <a:gradFill rotWithShape="1">
            <a:gsLst>
              <a:gs pos="0">
                <a:srgbClr val="006600">
                  <a:alpha val="21999"/>
                </a:srgbClr>
              </a:gs>
              <a:gs pos="100000">
                <a:srgbClr val="006600"/>
              </a:gs>
            </a:gsLst>
            <a:lin ang="5400000" scaled="1"/>
          </a:gradFill>
          <a:ln w="9525" algn="ctr">
            <a:solidFill>
              <a:srgbClr val="006600"/>
            </a:solidFill>
            <a:miter lim="800000"/>
            <a:headEnd/>
            <a:tailEnd/>
          </a:ln>
        </p:spPr>
        <p:txBody>
          <a:bodyPr>
            <a:spAutoFit/>
          </a:bodyPr>
          <a:lstStyle/>
          <a:p>
            <a:pPr algn="ctr">
              <a:spcBef>
                <a:spcPct val="50000"/>
              </a:spcBef>
            </a:pPr>
            <a:r>
              <a:rPr lang="ar-SA" sz="3200" b="1">
                <a:solidFill>
                  <a:srgbClr val="FFFF66"/>
                </a:solidFill>
                <a:latin typeface="Arial" charset="0"/>
              </a:rPr>
              <a:t>وعاء البخر التراكمي</a:t>
            </a:r>
            <a:endParaRPr lang="en-US" sz="3200" b="1">
              <a:solidFill>
                <a:srgbClr val="FFFF66"/>
              </a:solidFill>
              <a:latin typeface="Arial" charset="0"/>
            </a:endParaRPr>
          </a:p>
        </p:txBody>
      </p:sp>
    </p:spTree>
  </p:cSld>
  <p:clrMapOvr>
    <a:masterClrMapping/>
  </p:clrMapOvr>
  <p:transition>
    <p:pull dir="ld"/>
    <p:sndAc>
      <p:stSnd>
        <p:snd r:embed="rId2" name="wind.wav" builtIn="1"/>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noFill/>
        </p:spPr>
        <p:txBody>
          <a:bodyPr/>
          <a:lstStyle/>
          <a:p>
            <a:pPr algn="r"/>
            <a:r>
              <a:rPr lang="ar-SA" sz="4000" smtClean="0">
                <a:effectLst/>
              </a:rPr>
              <a:t>التصميم  الاحصائي المستخدم: قطاعات منشقة في 3 مكررات</a:t>
            </a:r>
            <a:endParaRPr lang="en-US" sz="4000" smtClean="0">
              <a:effectLst/>
            </a:endParaRPr>
          </a:p>
        </p:txBody>
      </p:sp>
      <p:sp>
        <p:nvSpPr>
          <p:cNvPr id="10243" name="Rectangle 3"/>
          <p:cNvSpPr>
            <a:spLocks noGrp="1" noChangeArrowheads="1"/>
          </p:cNvSpPr>
          <p:nvPr>
            <p:ph type="body" idx="1"/>
          </p:nvPr>
        </p:nvSpPr>
        <p:spPr>
          <a:noFill/>
        </p:spPr>
        <p:txBody>
          <a:bodyPr/>
          <a:lstStyle/>
          <a:p>
            <a:r>
              <a:rPr lang="ar-SA" sz="3600" b="1" smtClean="0">
                <a:effectLst/>
              </a:rPr>
              <a:t>القطع الرئيسية تمثلها معاملات الرى</a:t>
            </a:r>
            <a:r>
              <a:rPr lang="ar-SA" smtClean="0">
                <a:effectLst/>
              </a:rPr>
              <a:t>: </a:t>
            </a:r>
          </a:p>
          <a:p>
            <a:r>
              <a:rPr lang="ar-SA" smtClean="0">
                <a:solidFill>
                  <a:srgbClr val="FFFF66"/>
                </a:solidFill>
                <a:effectLst/>
              </a:rPr>
              <a:t>1-	المعاملة القياسية حيث تم الري أسبوعيا.</a:t>
            </a:r>
          </a:p>
          <a:p>
            <a:r>
              <a:rPr lang="ar-SA" smtClean="0">
                <a:solidFill>
                  <a:srgbClr val="FFFF66"/>
                </a:solidFill>
                <a:effectLst/>
              </a:rPr>
              <a:t>2- 	الري عند فقد 50 مم عمق بخر.</a:t>
            </a:r>
          </a:p>
          <a:p>
            <a:r>
              <a:rPr lang="ar-SA" smtClean="0">
                <a:solidFill>
                  <a:srgbClr val="FFFF66"/>
                </a:solidFill>
                <a:effectLst/>
              </a:rPr>
              <a:t>3- 	الري عند فقد 100 مم </a:t>
            </a:r>
          </a:p>
          <a:p>
            <a:r>
              <a:rPr lang="ar-SA" smtClean="0">
                <a:solidFill>
                  <a:srgbClr val="FFFF66"/>
                </a:solidFill>
                <a:effectLst/>
              </a:rPr>
              <a:t>4-  الري عند فقد 150 مم</a:t>
            </a:r>
          </a:p>
          <a:p>
            <a:r>
              <a:rPr lang="ar-SA" smtClean="0">
                <a:solidFill>
                  <a:srgbClr val="FFFF66"/>
                </a:solidFill>
                <a:effectLst/>
              </a:rPr>
              <a:t>5- 	الري عند فقد 200 مم</a:t>
            </a:r>
          </a:p>
          <a:p>
            <a:endParaRPr lang="en-US" smtClean="0">
              <a:effectLst/>
            </a:endParaRPr>
          </a:p>
        </p:txBody>
      </p:sp>
    </p:spTree>
  </p:cSld>
  <p:clrMapOvr>
    <a:masterClrMapping/>
  </p:clrMapOvr>
  <p:transition>
    <p:pull dir="ld"/>
    <p:sndAc>
      <p:stSnd>
        <p:snd r:embed="rId2" name="wind.wav" builtIn="1"/>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noFill/>
        </p:spPr>
        <p:txBody>
          <a:bodyPr/>
          <a:lstStyle/>
          <a:p>
            <a:pPr algn="r"/>
            <a:r>
              <a:rPr lang="ar-SA" smtClean="0">
                <a:effectLst/>
              </a:rPr>
              <a:t>القطع المنشقة: الأصناف والسلالات</a:t>
            </a:r>
            <a:endParaRPr lang="en-US" smtClean="0">
              <a:effectLst/>
            </a:endParaRPr>
          </a:p>
        </p:txBody>
      </p:sp>
      <p:sp>
        <p:nvSpPr>
          <p:cNvPr id="11267" name="Rectangle 3"/>
          <p:cNvSpPr>
            <a:spLocks noGrp="1" noChangeArrowheads="1"/>
          </p:cNvSpPr>
          <p:nvPr>
            <p:ph type="body" idx="1"/>
          </p:nvPr>
        </p:nvSpPr>
        <p:spPr>
          <a:noFill/>
        </p:spPr>
        <p:txBody>
          <a:bodyPr/>
          <a:lstStyle/>
          <a:p>
            <a:r>
              <a:rPr lang="ar-SA" smtClean="0">
                <a:solidFill>
                  <a:srgbClr val="FFFF00"/>
                </a:solidFill>
                <a:effectLst/>
              </a:rPr>
              <a:t>1- يوكوراروجو</a:t>
            </a:r>
          </a:p>
          <a:p>
            <a:r>
              <a:rPr lang="ar-SA" smtClean="0">
                <a:solidFill>
                  <a:srgbClr val="FFFF00"/>
                </a:solidFill>
                <a:effectLst/>
              </a:rPr>
              <a:t>2-  وست برد</a:t>
            </a:r>
          </a:p>
          <a:p>
            <a:r>
              <a:rPr lang="ar-SA" smtClean="0">
                <a:solidFill>
                  <a:srgbClr val="FFFF00"/>
                </a:solidFill>
                <a:effectLst/>
              </a:rPr>
              <a:t>3-  </a:t>
            </a:r>
            <a:r>
              <a:rPr lang="en-US" smtClean="0">
                <a:solidFill>
                  <a:srgbClr val="FFFF00"/>
                </a:solidFill>
                <a:effectLst/>
              </a:rPr>
              <a:t>KSU 105</a:t>
            </a:r>
            <a:r>
              <a:rPr lang="ar-SA" smtClean="0">
                <a:solidFill>
                  <a:srgbClr val="FFFF00"/>
                </a:solidFill>
                <a:effectLst/>
              </a:rPr>
              <a:t>      ( </a:t>
            </a:r>
            <a:r>
              <a:rPr lang="en-US" smtClean="0">
                <a:solidFill>
                  <a:srgbClr val="FFFF00"/>
                </a:solidFill>
                <a:effectLst/>
              </a:rPr>
              <a:t>L9/RI 474</a:t>
            </a:r>
            <a:r>
              <a:rPr lang="ar-SA" smtClean="0">
                <a:solidFill>
                  <a:srgbClr val="FFFF00"/>
                </a:solidFill>
                <a:effectLst/>
              </a:rPr>
              <a:t> ) </a:t>
            </a:r>
          </a:p>
          <a:p>
            <a:r>
              <a:rPr lang="ar-SA" smtClean="0">
                <a:solidFill>
                  <a:srgbClr val="FFFF00"/>
                </a:solidFill>
                <a:effectLst/>
              </a:rPr>
              <a:t>4- </a:t>
            </a:r>
            <a:r>
              <a:rPr lang="en-US" smtClean="0">
                <a:solidFill>
                  <a:srgbClr val="FFFF00"/>
                </a:solidFill>
                <a:effectLst/>
              </a:rPr>
              <a:t>YR/ WB</a:t>
            </a:r>
            <a:r>
              <a:rPr lang="ar-SA" smtClean="0">
                <a:solidFill>
                  <a:srgbClr val="FFFF00"/>
                </a:solidFill>
                <a:effectLst/>
              </a:rPr>
              <a:t> </a:t>
            </a:r>
            <a:endParaRPr lang="en-US" smtClean="0">
              <a:solidFill>
                <a:srgbClr val="FFFF00"/>
              </a:solidFill>
              <a:effectLst/>
            </a:endParaRPr>
          </a:p>
          <a:p>
            <a:r>
              <a:rPr lang="ar-SA" smtClean="0">
                <a:solidFill>
                  <a:srgbClr val="FFFF00"/>
                </a:solidFill>
                <a:effectLst/>
              </a:rPr>
              <a:t>5- </a:t>
            </a:r>
            <a:r>
              <a:rPr lang="en-US" smtClean="0">
                <a:solidFill>
                  <a:srgbClr val="FFFF00"/>
                </a:solidFill>
                <a:effectLst/>
              </a:rPr>
              <a:t>L9/ER2</a:t>
            </a:r>
          </a:p>
          <a:p>
            <a:r>
              <a:rPr lang="ar-SA" smtClean="0">
                <a:solidFill>
                  <a:srgbClr val="FFFF00"/>
                </a:solidFill>
                <a:effectLst/>
              </a:rPr>
              <a:t>6- </a:t>
            </a:r>
            <a:r>
              <a:rPr lang="en-US" smtClean="0">
                <a:solidFill>
                  <a:srgbClr val="FFFF00"/>
                </a:solidFill>
                <a:effectLst/>
              </a:rPr>
              <a:t>KSU 102</a:t>
            </a:r>
            <a:r>
              <a:rPr lang="ar-SA" smtClean="0">
                <a:solidFill>
                  <a:srgbClr val="FFFF00"/>
                </a:solidFill>
                <a:effectLst/>
              </a:rPr>
              <a:t>       (</a:t>
            </a:r>
            <a:r>
              <a:rPr lang="en-US" smtClean="0">
                <a:solidFill>
                  <a:srgbClr val="FFFF00"/>
                </a:solidFill>
                <a:effectLst/>
              </a:rPr>
              <a:t>YR/E2-94</a:t>
            </a:r>
            <a:r>
              <a:rPr lang="ar-SA" smtClean="0">
                <a:solidFill>
                  <a:srgbClr val="FFFF00"/>
                </a:solidFill>
                <a:effectLst/>
              </a:rPr>
              <a:t> )</a:t>
            </a:r>
          </a:p>
          <a:p>
            <a:endParaRPr lang="en-US" smtClean="0">
              <a:solidFill>
                <a:srgbClr val="FFFF00"/>
              </a:solidFill>
              <a:effectLst/>
            </a:endParaRPr>
          </a:p>
        </p:txBody>
      </p:sp>
    </p:spTree>
  </p:cSld>
  <p:clrMapOvr>
    <a:masterClrMapping/>
  </p:clrMapOvr>
  <p:transition>
    <p:pull dir="ld"/>
    <p:sndAc>
      <p:stSnd>
        <p:snd r:embed="rId2" name="wind.wav" builtIn="1"/>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Date Placeholder 3"/>
          <p:cNvSpPr>
            <a:spLocks noGrp="1"/>
          </p:cNvSpPr>
          <p:nvPr>
            <p:ph type="dt" sz="quarter" idx="10"/>
          </p:nvPr>
        </p:nvSpPr>
        <p:spPr/>
        <p:txBody>
          <a:bodyPr/>
          <a:lstStyle/>
          <a:p>
            <a:pPr>
              <a:defRPr/>
            </a:pPr>
            <a:fld id="{4F6DE2FC-7F80-4A02-B1D5-4BC1BADEB80D}" type="datetime2">
              <a:rPr lang="ar-SA"/>
              <a:pPr>
                <a:defRPr/>
              </a:pPr>
              <a:t>السبت، 25 محرم، 1434</a:t>
            </a:fld>
            <a:endParaRPr lang="en-US" dirty="0"/>
          </a:p>
        </p:txBody>
      </p:sp>
      <p:sp>
        <p:nvSpPr>
          <p:cNvPr id="35" name="Slide Number Placeholder 5"/>
          <p:cNvSpPr>
            <a:spLocks noGrp="1"/>
          </p:cNvSpPr>
          <p:nvPr>
            <p:ph type="sldNum" sz="quarter" idx="12"/>
          </p:nvPr>
        </p:nvSpPr>
        <p:spPr/>
        <p:txBody>
          <a:bodyPr/>
          <a:lstStyle/>
          <a:p>
            <a:pPr>
              <a:defRPr/>
            </a:pPr>
            <a:fld id="{91738E7B-B43E-4972-8712-5FABA22B0ACB}" type="slidenum">
              <a:rPr lang="ar-SA"/>
              <a:pPr>
                <a:defRPr/>
              </a:pPr>
              <a:t>9</a:t>
            </a:fld>
            <a:endParaRPr lang="en-US" dirty="0"/>
          </a:p>
        </p:txBody>
      </p:sp>
      <p:sp>
        <p:nvSpPr>
          <p:cNvPr id="125954" name="Rectangle 2"/>
          <p:cNvSpPr>
            <a:spLocks noGrp="1" noChangeArrowheads="1"/>
          </p:cNvSpPr>
          <p:nvPr>
            <p:ph type="title"/>
          </p:nvPr>
        </p:nvSpPr>
        <p:spPr/>
        <p:txBody>
          <a:bodyPr/>
          <a:lstStyle/>
          <a:p>
            <a:pPr eaLnBrk="1" hangingPunct="1">
              <a:defRPr/>
            </a:pPr>
            <a:r>
              <a:rPr lang="ar-SA" sz="3600" b="1" smtClean="0">
                <a:solidFill>
                  <a:srgbClr val="FFFF66"/>
                </a:solidFill>
              </a:rPr>
              <a:t>مستويات الري المستخدمة في هذه التجربة</a:t>
            </a:r>
            <a:endParaRPr lang="en-US" sz="3600" b="1" smtClean="0">
              <a:solidFill>
                <a:srgbClr val="FFFF66"/>
              </a:solidFill>
            </a:endParaRPr>
          </a:p>
        </p:txBody>
      </p:sp>
      <p:graphicFrame>
        <p:nvGraphicFramePr>
          <p:cNvPr id="12324" name="Group 36"/>
          <p:cNvGraphicFramePr>
            <a:graphicFrameLocks noGrp="1"/>
          </p:cNvGraphicFramePr>
          <p:nvPr>
            <p:ph idx="1"/>
          </p:nvPr>
        </p:nvGraphicFramePr>
        <p:xfrm>
          <a:off x="1619250" y="1268413"/>
          <a:ext cx="5492750" cy="5267326"/>
        </p:xfrm>
        <a:graphic>
          <a:graphicData uri="http://schemas.openxmlformats.org/drawingml/2006/table">
            <a:tbl>
              <a:tblPr rtl="1"/>
              <a:tblGrid>
                <a:gridCol w="2601912"/>
                <a:gridCol w="2890838"/>
              </a:tblGrid>
              <a:tr h="1152525">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المعاملة</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مياه الري المضافة لكل    معاملة في نهاية الموسم</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823913">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الري الأسبوعي</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10000م</a:t>
                      </a:r>
                      <a:r>
                        <a:rPr kumimoji="0" lang="ar-SA" sz="2800" b="0" i="0" u="none" strike="noStrike" cap="none" normalizeH="0" baseline="30000" smtClean="0">
                          <a:ln>
                            <a:noFill/>
                          </a:ln>
                          <a:solidFill>
                            <a:schemeClr val="tx1"/>
                          </a:solidFill>
                          <a:effectLst>
                            <a:outerShdw blurRad="38100" dist="38100" dir="2700000" algn="tl">
                              <a:srgbClr val="000000"/>
                            </a:outerShdw>
                          </a:effectLst>
                          <a:latin typeface="Tahoma" pitchFamily="34" charset="0"/>
                          <a:cs typeface="Arial" charset="0"/>
                        </a:rPr>
                        <a:t>3</a:t>
                      </a:r>
                      <a:r>
                        <a:rPr kumimoji="0" lang="ar-SA"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/هـ</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822325">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عند فقد 50 مم بخر </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8000م</a:t>
                      </a:r>
                      <a:r>
                        <a:rPr kumimoji="0" lang="ar-SA" sz="2800" b="0" i="0" u="none" strike="noStrike" cap="none" normalizeH="0" baseline="30000" smtClean="0">
                          <a:ln>
                            <a:noFill/>
                          </a:ln>
                          <a:solidFill>
                            <a:schemeClr val="tx1"/>
                          </a:solidFill>
                          <a:effectLst>
                            <a:outerShdw blurRad="38100" dist="38100" dir="2700000" algn="tl">
                              <a:srgbClr val="000000"/>
                            </a:outerShdw>
                          </a:effectLst>
                          <a:latin typeface="Tahoma" pitchFamily="34" charset="0"/>
                          <a:cs typeface="Arial" charset="0"/>
                        </a:rPr>
                        <a:t>3</a:t>
                      </a:r>
                      <a:r>
                        <a:rPr kumimoji="0" lang="ar-SA"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/هـ</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823913">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عند فقد 100 مم بخر</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6000م</a:t>
                      </a:r>
                      <a:r>
                        <a:rPr kumimoji="0" lang="ar-SA" sz="2800" b="0" i="0" u="none" strike="noStrike" cap="none" normalizeH="0" baseline="30000" smtClean="0">
                          <a:ln>
                            <a:noFill/>
                          </a:ln>
                          <a:solidFill>
                            <a:schemeClr val="tx1"/>
                          </a:solidFill>
                          <a:effectLst>
                            <a:outerShdw blurRad="38100" dist="38100" dir="2700000" algn="tl">
                              <a:srgbClr val="000000"/>
                            </a:outerShdw>
                          </a:effectLst>
                          <a:latin typeface="Tahoma" pitchFamily="34" charset="0"/>
                          <a:cs typeface="Arial" charset="0"/>
                        </a:rPr>
                        <a:t>3</a:t>
                      </a:r>
                      <a:r>
                        <a:rPr kumimoji="0" lang="ar-SA"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/هـ</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822325">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عند فقد 150 مم بخر</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4000م</a:t>
                      </a:r>
                      <a:r>
                        <a:rPr kumimoji="0" lang="ar-SA" sz="2800" b="0" i="0" u="none" strike="noStrike" cap="none" normalizeH="0" baseline="30000" smtClean="0">
                          <a:ln>
                            <a:noFill/>
                          </a:ln>
                          <a:solidFill>
                            <a:schemeClr val="tx1"/>
                          </a:solidFill>
                          <a:effectLst>
                            <a:outerShdw blurRad="38100" dist="38100" dir="2700000" algn="tl">
                              <a:srgbClr val="000000"/>
                            </a:outerShdw>
                          </a:effectLst>
                          <a:latin typeface="Tahoma" pitchFamily="34" charset="0"/>
                          <a:cs typeface="Arial" charset="0"/>
                        </a:rPr>
                        <a:t>3</a:t>
                      </a:r>
                      <a:r>
                        <a:rPr kumimoji="0" lang="ar-SA"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/هـ</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822325">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عند فقد 200 مم بخر</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ar-SA"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2000م</a:t>
                      </a:r>
                      <a:r>
                        <a:rPr kumimoji="0" lang="ar-SA" sz="2800" b="0" i="0" u="none" strike="noStrike" cap="none" normalizeH="0" baseline="30000" smtClean="0">
                          <a:ln>
                            <a:noFill/>
                          </a:ln>
                          <a:solidFill>
                            <a:schemeClr val="tx1"/>
                          </a:solidFill>
                          <a:effectLst>
                            <a:outerShdw blurRad="38100" dist="38100" dir="2700000" algn="tl">
                              <a:srgbClr val="000000"/>
                            </a:outerShdw>
                          </a:effectLst>
                          <a:latin typeface="Tahoma" pitchFamily="34" charset="0"/>
                          <a:cs typeface="Arial" charset="0"/>
                        </a:rPr>
                        <a:t>3</a:t>
                      </a:r>
                      <a:r>
                        <a:rPr kumimoji="0" lang="ar-SA"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/هـ</a:t>
                      </a: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Tree>
  </p:cSld>
  <p:clrMapOvr>
    <a:masterClrMapping/>
  </p:clrMapOvr>
  <p:transition>
    <p:pull dir="ld"/>
    <p:sndAc>
      <p:stSnd>
        <p:snd r:embed="rId2" name="wind.wav" builtIn="1"/>
      </p:stSnd>
    </p:sndAc>
  </p:transition>
  <p:timing>
    <p:tnLst>
      <p:par>
        <p:cTn id="1" dur="indefinite" restart="never" nodeType="tmRoot"/>
      </p:par>
    </p:tnLst>
  </p:timing>
</p:sld>
</file>

<file path=ppt/theme/theme1.xml><?xml version="1.0" encoding="utf-8"?>
<a:theme xmlns:a="http://schemas.openxmlformats.org/drawingml/2006/main" name="Textured">
  <a:themeElements>
    <a:clrScheme name="Textured 5">
      <a:dk1>
        <a:srgbClr val="003366"/>
      </a:dk1>
      <a:lt1>
        <a:srgbClr val="FFFFFF"/>
      </a:lt1>
      <a:dk2>
        <a:srgbClr val="2B5481"/>
      </a:dk2>
      <a:lt2>
        <a:srgbClr val="E5FFFF"/>
      </a:lt2>
      <a:accent1>
        <a:srgbClr val="009999"/>
      </a:accent1>
      <a:accent2>
        <a:srgbClr val="336699"/>
      </a:accent2>
      <a:accent3>
        <a:srgbClr val="ACB3C1"/>
      </a:accent3>
      <a:accent4>
        <a:srgbClr val="DADADA"/>
      </a:accent4>
      <a:accent5>
        <a:srgbClr val="AACACA"/>
      </a:accent5>
      <a:accent6>
        <a:srgbClr val="2D5C8A"/>
      </a:accent6>
      <a:hlink>
        <a:srgbClr val="00CCFF"/>
      </a:hlink>
      <a:folHlink>
        <a:srgbClr val="FFCC00"/>
      </a:folHlink>
    </a:clrScheme>
    <a:fontScheme name="Textured">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CG Times" pitchFamily="18" charset="0"/>
            <a:cs typeface="Arial" pitchFamily="34"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CG Times" pitchFamily="18" charset="0"/>
            <a:cs typeface="Arial" pitchFamily="34" charset="0"/>
          </a:defRPr>
        </a:defPPr>
      </a:lstStyle>
    </a:lnDef>
  </a:objectDefaults>
  <a:extraClrSchemeLst>
    <a:extraClrScheme>
      <a:clrScheme name="Textured 1">
        <a:dk1>
          <a:srgbClr val="660000"/>
        </a:dk1>
        <a:lt1>
          <a:srgbClr val="FFFFFF"/>
        </a:lt1>
        <a:dk2>
          <a:srgbClr val="800000"/>
        </a:dk2>
        <a:lt2>
          <a:srgbClr val="FFFFCC"/>
        </a:lt2>
        <a:accent1>
          <a:srgbClr val="BE7960"/>
        </a:accent1>
        <a:accent2>
          <a:srgbClr val="CC6600"/>
        </a:accent2>
        <a:accent3>
          <a:srgbClr val="C0AAAA"/>
        </a:accent3>
        <a:accent4>
          <a:srgbClr val="DADADA"/>
        </a:accent4>
        <a:accent5>
          <a:srgbClr val="DBBEB6"/>
        </a:accent5>
        <a:accent6>
          <a:srgbClr val="B95C00"/>
        </a:accent6>
        <a:hlink>
          <a:srgbClr val="FFCC66"/>
        </a:hlink>
        <a:folHlink>
          <a:srgbClr val="CC3300"/>
        </a:folHlink>
      </a:clrScheme>
      <a:clrMap bg1="dk2" tx1="lt1" bg2="dk1" tx2="lt2" accent1="accent1" accent2="accent2" accent3="accent3" accent4="accent4" accent5="accent5" accent6="accent6" hlink="hlink" folHlink="folHlink"/>
    </a:extraClrScheme>
    <a:extraClrScheme>
      <a:clrScheme name="Textured 2">
        <a:dk1>
          <a:srgbClr val="003300"/>
        </a:dk1>
        <a:lt1>
          <a:srgbClr val="FFFFFF"/>
        </a:lt1>
        <a:dk2>
          <a:srgbClr val="4D6A2A"/>
        </a:dk2>
        <a:lt2>
          <a:srgbClr val="CCFF99"/>
        </a:lt2>
        <a:accent1>
          <a:srgbClr val="33CC33"/>
        </a:accent1>
        <a:accent2>
          <a:srgbClr val="46562A"/>
        </a:accent2>
        <a:accent3>
          <a:srgbClr val="B2B9AC"/>
        </a:accent3>
        <a:accent4>
          <a:srgbClr val="DADADA"/>
        </a:accent4>
        <a:accent5>
          <a:srgbClr val="ADE2AD"/>
        </a:accent5>
        <a:accent6>
          <a:srgbClr val="3F4D25"/>
        </a:accent6>
        <a:hlink>
          <a:srgbClr val="009999"/>
        </a:hlink>
        <a:folHlink>
          <a:srgbClr val="CCCC00"/>
        </a:folHlink>
      </a:clrScheme>
      <a:clrMap bg1="dk2" tx1="lt1" bg2="dk1" tx2="lt2" accent1="accent1" accent2="accent2" accent3="accent3" accent4="accent4" accent5="accent5" accent6="accent6" hlink="hlink" folHlink="folHlink"/>
    </a:extraClrScheme>
    <a:extraClrScheme>
      <a:clrScheme name="Textured 3">
        <a:dk1>
          <a:srgbClr val="4E4E74"/>
        </a:dk1>
        <a:lt1>
          <a:srgbClr val="FFFFFF"/>
        </a:lt1>
        <a:dk2>
          <a:srgbClr val="666699"/>
        </a:dk2>
        <a:lt2>
          <a:srgbClr val="FFFFCC"/>
        </a:lt2>
        <a:accent1>
          <a:srgbClr val="5E5884"/>
        </a:accent1>
        <a:accent2>
          <a:srgbClr val="8AB29D"/>
        </a:accent2>
        <a:accent3>
          <a:srgbClr val="B8B8CA"/>
        </a:accent3>
        <a:accent4>
          <a:srgbClr val="DADADA"/>
        </a:accent4>
        <a:accent5>
          <a:srgbClr val="B6B4C2"/>
        </a:accent5>
        <a:accent6>
          <a:srgbClr val="7DA18E"/>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Textured 4">
        <a:dk1>
          <a:srgbClr val="004E4C"/>
        </a:dk1>
        <a:lt1>
          <a:srgbClr val="FFFFFF"/>
        </a:lt1>
        <a:dk2>
          <a:srgbClr val="006666"/>
        </a:dk2>
        <a:lt2>
          <a:srgbClr val="FFFFCC"/>
        </a:lt2>
        <a:accent1>
          <a:srgbClr val="FFCC00"/>
        </a:accent1>
        <a:accent2>
          <a:srgbClr val="00B0AC"/>
        </a:accent2>
        <a:accent3>
          <a:srgbClr val="AAB8B8"/>
        </a:accent3>
        <a:accent4>
          <a:srgbClr val="DADADA"/>
        </a:accent4>
        <a:accent5>
          <a:srgbClr val="FFE2AA"/>
        </a:accent5>
        <a:accent6>
          <a:srgbClr val="009F9B"/>
        </a:accent6>
        <a:hlink>
          <a:srgbClr val="BA7C3E"/>
        </a:hlink>
        <a:folHlink>
          <a:srgbClr val="724C00"/>
        </a:folHlink>
      </a:clrScheme>
      <a:clrMap bg1="dk2" tx1="lt1" bg2="dk1" tx2="lt2" accent1="accent1" accent2="accent2" accent3="accent3" accent4="accent4" accent5="accent5" accent6="accent6" hlink="hlink" folHlink="folHlink"/>
    </a:extraClrScheme>
    <a:extraClrScheme>
      <a:clrScheme name="Textured 5">
        <a:dk1>
          <a:srgbClr val="003366"/>
        </a:dk1>
        <a:lt1>
          <a:srgbClr val="FFFFFF"/>
        </a:lt1>
        <a:dk2>
          <a:srgbClr val="2B5481"/>
        </a:dk2>
        <a:lt2>
          <a:srgbClr val="E5FFFF"/>
        </a:lt2>
        <a:accent1>
          <a:srgbClr val="009999"/>
        </a:accent1>
        <a:accent2>
          <a:srgbClr val="336699"/>
        </a:accent2>
        <a:accent3>
          <a:srgbClr val="ACB3C1"/>
        </a:accent3>
        <a:accent4>
          <a:srgbClr val="DADADA"/>
        </a:accent4>
        <a:accent5>
          <a:srgbClr val="AACACA"/>
        </a:accent5>
        <a:accent6>
          <a:srgbClr val="2D5C8A"/>
        </a:accent6>
        <a:hlink>
          <a:srgbClr val="00CCFF"/>
        </a:hlink>
        <a:folHlink>
          <a:srgbClr val="FFCC00"/>
        </a:folHlink>
      </a:clrScheme>
      <a:clrMap bg1="dk2" tx1="lt1" bg2="dk1" tx2="lt2" accent1="accent1" accent2="accent2" accent3="accent3" accent4="accent4" accent5="accent5" accent6="accent6" hlink="hlink" folHlink="folHlink"/>
    </a:extraClrScheme>
    <a:extraClrScheme>
      <a:clrScheme name="Textured 6">
        <a:dk1>
          <a:srgbClr val="080808"/>
        </a:dk1>
        <a:lt1>
          <a:srgbClr val="FFFFFF"/>
        </a:lt1>
        <a:dk2>
          <a:srgbClr val="4D4D4D"/>
        </a:dk2>
        <a:lt2>
          <a:srgbClr val="FFFFFF"/>
        </a:lt2>
        <a:accent1>
          <a:srgbClr val="666699"/>
        </a:accent1>
        <a:accent2>
          <a:srgbClr val="3366CC"/>
        </a:accent2>
        <a:accent3>
          <a:srgbClr val="B2B2B2"/>
        </a:accent3>
        <a:accent4>
          <a:srgbClr val="DADADA"/>
        </a:accent4>
        <a:accent5>
          <a:srgbClr val="B8B8CA"/>
        </a:accent5>
        <a:accent6>
          <a:srgbClr val="2D5CB9"/>
        </a:accent6>
        <a:hlink>
          <a:srgbClr val="00CCFF"/>
        </a:hlink>
        <a:folHlink>
          <a:srgbClr val="CCCCFF"/>
        </a:folHlink>
      </a:clrScheme>
      <a:clrMap bg1="dk2" tx1="lt1" bg2="dk1" tx2="lt2" accent1="accent1" accent2="accent2" accent3="accent3" accent4="accent4" accent5="accent5" accent6="accent6" hlink="hlink" folHlink="folHlink"/>
    </a:extraClrScheme>
    <a:extraClrScheme>
      <a:clrScheme name="Textured 7">
        <a:dk1>
          <a:srgbClr val="000000"/>
        </a:dk1>
        <a:lt1>
          <a:srgbClr val="DBDAC2"/>
        </a:lt1>
        <a:dk2>
          <a:srgbClr val="827F4C"/>
        </a:dk2>
        <a:lt2>
          <a:srgbClr val="C0BC94"/>
        </a:lt2>
        <a:accent1>
          <a:srgbClr val="AAA578"/>
        </a:accent1>
        <a:accent2>
          <a:srgbClr val="A2A4AC"/>
        </a:accent2>
        <a:accent3>
          <a:srgbClr val="EAEADD"/>
        </a:accent3>
        <a:accent4>
          <a:srgbClr val="000000"/>
        </a:accent4>
        <a:accent5>
          <a:srgbClr val="D2CFBE"/>
        </a:accent5>
        <a:accent6>
          <a:srgbClr val="92949B"/>
        </a:accent6>
        <a:hlink>
          <a:srgbClr val="5B8800"/>
        </a:hlink>
        <a:folHlink>
          <a:srgbClr val="686532"/>
        </a:folHlink>
      </a:clrScheme>
      <a:clrMap bg1="lt1" tx1="dk1" bg2="lt2" tx2="dk2" accent1="accent1" accent2="accent2" accent3="accent3" accent4="accent4" accent5="accent5" accent6="accent6" hlink="hlink" folHlink="folHlink"/>
    </a:extraClrScheme>
    <a:extraClrScheme>
      <a:clrScheme name="Textured 8">
        <a:dk1>
          <a:srgbClr val="000000"/>
        </a:dk1>
        <a:lt1>
          <a:srgbClr val="DCE8F4"/>
        </a:lt1>
        <a:dk2>
          <a:srgbClr val="7B9CB5"/>
        </a:dk2>
        <a:lt2>
          <a:srgbClr val="969696"/>
        </a:lt2>
        <a:accent1>
          <a:srgbClr val="FFFFFF"/>
        </a:accent1>
        <a:accent2>
          <a:srgbClr val="00BAB6"/>
        </a:accent2>
        <a:accent3>
          <a:srgbClr val="EBF2F8"/>
        </a:accent3>
        <a:accent4>
          <a:srgbClr val="000000"/>
        </a:accent4>
        <a:accent5>
          <a:srgbClr val="FFFFFF"/>
        </a:accent5>
        <a:accent6>
          <a:srgbClr val="00A8A5"/>
        </a:accent6>
        <a:hlink>
          <a:srgbClr val="8A8AD8"/>
        </a:hlink>
        <a:folHlink>
          <a:srgbClr val="24249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Level</Template>
  <TotalTime>2108100</TotalTime>
  <Words>1140</Words>
  <Application>Microsoft PowerPoint</Application>
  <PresentationFormat>On-screen Show (4:3)</PresentationFormat>
  <Paragraphs>355</Paragraphs>
  <Slides>34</Slides>
  <Notes>7</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34</vt:i4>
      </vt:variant>
    </vt:vector>
  </HeadingPairs>
  <TitlesOfParts>
    <vt:vector size="42" baseType="lpstr">
      <vt:lpstr>CG Times</vt:lpstr>
      <vt:lpstr>Arial</vt:lpstr>
      <vt:lpstr>Tahoma</vt:lpstr>
      <vt:lpstr>Wingdings</vt:lpstr>
      <vt:lpstr>Times New Roman</vt:lpstr>
      <vt:lpstr>Textured</vt:lpstr>
      <vt:lpstr>Chart</vt:lpstr>
      <vt:lpstr>Microsoft Office Excel Chart</vt:lpstr>
      <vt:lpstr> </vt:lpstr>
      <vt:lpstr>  تأثير جدولة الري في إنتاجية وكفاءة الاستهلاك المائي لمحصول القمح Effect of irrigation scheduling on productivity and water use efficiency of wheat</vt:lpstr>
      <vt:lpstr>Slide 3</vt:lpstr>
      <vt:lpstr>Slide 4</vt:lpstr>
      <vt:lpstr>Slide 5</vt:lpstr>
      <vt:lpstr>Slide 6</vt:lpstr>
      <vt:lpstr>التصميم  الاحصائي المستخدم: قطاعات منشقة في 3 مكررات</vt:lpstr>
      <vt:lpstr>القطع المنشقة: الأصناف والسلالات</vt:lpstr>
      <vt:lpstr>مستويات الري المستخدمة في هذه التجربة</vt:lpstr>
      <vt:lpstr>البيانات المقاسه</vt:lpstr>
      <vt:lpstr>Slide 11</vt:lpstr>
      <vt:lpstr>Slide 12</vt:lpstr>
      <vt:lpstr>Slide 13</vt:lpstr>
      <vt:lpstr>Slide 14</vt:lpstr>
      <vt:lpstr>Slide 15</vt:lpstr>
      <vt:lpstr>Slide 16</vt:lpstr>
      <vt:lpstr> جدول 1- تأثير مستويات الري المختلفة على صفات محصول الحبوب والكفاءة المائية خلال موسمي الزراعة.</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vector>
  </TitlesOfParts>
  <Company>KSU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Ali D.</dc:title>
  <dc:creator>د.علي الدرفاسي</dc:creator>
  <cp:lastModifiedBy>user</cp:lastModifiedBy>
  <cp:revision>150</cp:revision>
  <dcterms:created xsi:type="dcterms:W3CDTF">2002-01-09T07:04:12Z</dcterms:created>
  <dcterms:modified xsi:type="dcterms:W3CDTF">2012-12-08T08:14:54Z</dcterms:modified>
</cp:coreProperties>
</file>