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64" r:id="rId6"/>
    <p:sldId id="259" r:id="rId7"/>
    <p:sldId id="261" r:id="rId8"/>
    <p:sldId id="262" r:id="rId9"/>
    <p:sldId id="263" r:id="rId10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84380"/>
    <p:restoredTop sz="94660"/>
  </p:normalViewPr>
  <p:slideViewPr>
    <p:cSldViewPr>
      <p:cViewPr varScale="1">
        <p:scale>
          <a:sx n="62" d="100"/>
          <a:sy n="62" d="100"/>
        </p:scale>
        <p:origin x="-954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88235-6D09-4BE3-BB64-0223AE4D952C}" type="datetimeFigureOut">
              <a:rPr lang="ar-SA" smtClean="0"/>
              <a:t>01/02/1439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0EFFD5-3BDB-44FC-8D5B-2519969EA1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88235-6D09-4BE3-BB64-0223AE4D952C}" type="datetimeFigureOut">
              <a:rPr lang="ar-SA" smtClean="0"/>
              <a:t>01/02/1439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0EFFD5-3BDB-44FC-8D5B-2519969EA1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88235-6D09-4BE3-BB64-0223AE4D952C}" type="datetimeFigureOut">
              <a:rPr lang="ar-SA" smtClean="0"/>
              <a:t>01/02/1439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0EFFD5-3BDB-44FC-8D5B-2519969EA1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88235-6D09-4BE3-BB64-0223AE4D952C}" type="datetimeFigureOut">
              <a:rPr lang="ar-SA" smtClean="0"/>
              <a:t>01/02/1439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0EFFD5-3BDB-44FC-8D5B-2519969EA1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88235-6D09-4BE3-BB64-0223AE4D952C}" type="datetimeFigureOut">
              <a:rPr lang="ar-SA" smtClean="0"/>
              <a:t>01/02/1439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0EFFD5-3BDB-44FC-8D5B-2519969EA1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88235-6D09-4BE3-BB64-0223AE4D952C}" type="datetimeFigureOut">
              <a:rPr lang="ar-SA" smtClean="0"/>
              <a:t>01/02/1439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0EFFD5-3BDB-44FC-8D5B-2519969EA1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88235-6D09-4BE3-BB64-0223AE4D952C}" type="datetimeFigureOut">
              <a:rPr lang="ar-SA" smtClean="0"/>
              <a:t>01/02/1439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0EFFD5-3BDB-44FC-8D5B-2519969EA1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88235-6D09-4BE3-BB64-0223AE4D952C}" type="datetimeFigureOut">
              <a:rPr lang="ar-SA" smtClean="0"/>
              <a:t>01/02/1439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0EFFD5-3BDB-44FC-8D5B-2519969EA1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88235-6D09-4BE3-BB64-0223AE4D952C}" type="datetimeFigureOut">
              <a:rPr lang="ar-SA" smtClean="0"/>
              <a:t>01/02/1439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0EFFD5-3BDB-44FC-8D5B-2519969EA1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88235-6D09-4BE3-BB64-0223AE4D952C}" type="datetimeFigureOut">
              <a:rPr lang="ar-SA" smtClean="0"/>
              <a:t>01/02/1439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0EFFD5-3BDB-44FC-8D5B-2519969EA1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88235-6D09-4BE3-BB64-0223AE4D952C}" type="datetimeFigureOut">
              <a:rPr lang="ar-SA" smtClean="0"/>
              <a:t>01/02/1439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0EFFD5-3BDB-44FC-8D5B-2519969EA1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488235-6D09-4BE3-BB64-0223AE4D952C}" type="datetimeFigureOut">
              <a:rPr lang="ar-SA" smtClean="0"/>
              <a:t>01/02/1439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0EFFD5-3BDB-44FC-8D5B-2519969EA141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://quran.ksu.edu.sa/tafseer/katheer/sura20-aya119.html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2"/>
          <p:cNvSpPr>
            <a:spLocks noGrp="1"/>
          </p:cNvSpPr>
          <p:nvPr>
            <p:ph type="ctrTitle"/>
          </p:nvPr>
        </p:nvSpPr>
        <p:spPr>
          <a:xfrm>
            <a:off x="762000" y="1090626"/>
            <a:ext cx="7772400" cy="4267200"/>
          </a:xfrm>
          <a:ln w="28575" cap="flat">
            <a:solidFill>
              <a:srgbClr val="FF9900"/>
            </a:solidFill>
            <a:prstDash val="dashDot"/>
          </a:ln>
        </p:spPr>
        <p:txBody>
          <a:bodyPr/>
          <a:lstStyle/>
          <a:p>
            <a:pPr eaLnBrk="1" hangingPunct="1"/>
            <a:r>
              <a:rPr lang="ar-SA" sz="9600" b="1" dirty="0" smtClean="0">
                <a:solidFill>
                  <a:srgbClr val="FF6600"/>
                </a:solidFill>
                <a:latin typeface="Traditional Arabic" pitchFamily="18" charset="-78"/>
                <a:cs typeface="Traditional Arabic" pitchFamily="18" charset="-78"/>
              </a:rPr>
              <a:t>إن وأخواتها </a:t>
            </a:r>
            <a:r>
              <a:rPr lang="ar-SA" sz="9600" b="1" dirty="0" smtClean="0">
                <a:solidFill>
                  <a:srgbClr val="FF6600"/>
                </a:solidFill>
                <a:latin typeface="Traditional Arabic" pitchFamily="18" charset="-78"/>
                <a:cs typeface="Traditional Arabic" pitchFamily="18" charset="-78"/>
              </a:rPr>
              <a:t/>
            </a:r>
            <a:br>
              <a:rPr lang="ar-SA" sz="9600" b="1" dirty="0" smtClean="0">
                <a:solidFill>
                  <a:srgbClr val="FF6600"/>
                </a:solidFill>
                <a:latin typeface="Traditional Arabic" pitchFamily="18" charset="-78"/>
                <a:cs typeface="Traditional Arabic" pitchFamily="18" charset="-78"/>
              </a:rPr>
            </a:br>
            <a:r>
              <a:rPr lang="ar-SA" sz="9600" b="1" dirty="0" smtClean="0">
                <a:solidFill>
                  <a:srgbClr val="FFCC00"/>
                </a:solidFill>
                <a:latin typeface="Traditional Arabic" pitchFamily="18" charset="-78"/>
                <a:cs typeface="Traditional Arabic" pitchFamily="18" charset="-78"/>
              </a:rPr>
              <a:t>(</a:t>
            </a:r>
            <a:r>
              <a:rPr lang="ar-SA" sz="9600" b="1" dirty="0" smtClean="0">
                <a:solidFill>
                  <a:srgbClr val="FF6600"/>
                </a:solidFill>
                <a:latin typeface="Traditional Arabic" pitchFamily="18" charset="-78"/>
                <a:cs typeface="Traditional Arabic" pitchFamily="18" charset="-78"/>
              </a:rPr>
              <a:t>الأحرف الناسخة </a:t>
            </a:r>
            <a:r>
              <a:rPr lang="ar-SA" sz="9600" b="1" dirty="0" smtClean="0">
                <a:solidFill>
                  <a:srgbClr val="FFCC00"/>
                </a:solidFill>
                <a:latin typeface="Traditional Arabic" pitchFamily="18" charset="-78"/>
                <a:cs typeface="Traditional Arabic" pitchFamily="18" charset="-78"/>
              </a:rPr>
              <a:t>)</a:t>
            </a:r>
            <a:endParaRPr lang="en-US" sz="9600" dirty="0" smtClean="0">
              <a:solidFill>
                <a:srgbClr val="FFCC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2"/>
          <p:cNvSpPr txBox="1">
            <a:spLocks/>
          </p:cNvSpPr>
          <p:nvPr/>
        </p:nvSpPr>
        <p:spPr>
          <a:xfrm>
            <a:off x="457200" y="1285860"/>
            <a:ext cx="8305800" cy="521497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r" defTabSz="914400" rtl="1" eaLnBrk="1" fontAlgn="auto" latinLnBrk="0" hangingPunct="1">
              <a:lnSpc>
                <a:spcPct val="15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ar-SA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الج</a:t>
            </a:r>
            <a:r>
              <a:rPr kumimoji="0" lang="ar-SA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وُ</a:t>
            </a:r>
            <a:r>
              <a:rPr kumimoji="0" lang="ar-SA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صح</a:t>
            </a:r>
            <a:r>
              <a:rPr kumimoji="0" lang="ar-SA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وٌ</a:t>
            </a:r>
            <a:endParaRPr kumimoji="0" lang="ar-SA" sz="4400" b="1" i="0" u="none" strike="noStrike" kern="1200" cap="none" spc="0" normalizeH="0" baseline="0" noProof="0" dirty="0" smtClean="0">
              <a:ln>
                <a:noFill/>
              </a:ln>
              <a:solidFill>
                <a:srgbClr val="C0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r" defTabSz="914400" rtl="1" eaLnBrk="1" fontAlgn="auto" latinLnBrk="0" hangingPunct="1">
              <a:lnSpc>
                <a:spcPct val="15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1" lang="ar-SA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 </a:t>
            </a:r>
          </a:p>
          <a:p>
            <a:pPr marL="342900" marR="0" lvl="0" indent="-342900" algn="r" defTabSz="914400" rtl="1" eaLnBrk="1" fontAlgn="auto" latinLnBrk="0" hangingPunct="1">
              <a:lnSpc>
                <a:spcPct val="15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1" lang="ar-SA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السما</a:t>
            </a:r>
            <a:r>
              <a:rPr kumimoji="1" lang="ar-SA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75000"/>
                  </a:schemeClr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ءُ </a:t>
            </a:r>
            <a:r>
              <a:rPr kumimoji="1" lang="ar-SA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 صافي</a:t>
            </a:r>
            <a:r>
              <a:rPr kumimoji="1" lang="ar-SA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75000"/>
                  </a:schemeClr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ةٌ</a:t>
            </a:r>
            <a:endParaRPr kumimoji="1" lang="en-US" sz="3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ea typeface="+mn-ea"/>
              <a:cs typeface="PT Bold Heading" pitchFamily="2" charset="-78"/>
            </a:endParaRPr>
          </a:p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ar-SA" sz="3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ar-SA" sz="3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sz="3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en-US" sz="32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Left Arrow 6"/>
          <p:cNvSpPr/>
          <p:nvPr/>
        </p:nvSpPr>
        <p:spPr>
          <a:xfrm>
            <a:off x="4857752" y="1643050"/>
            <a:ext cx="1143008" cy="500066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 rtl="0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Left Arrow 7"/>
          <p:cNvSpPr/>
          <p:nvPr/>
        </p:nvSpPr>
        <p:spPr>
          <a:xfrm>
            <a:off x="4786314" y="3929066"/>
            <a:ext cx="1123960" cy="519114"/>
          </a:xfrm>
          <a:prstGeom prst="leftArrow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anchor="ctr"/>
          <a:lstStyle/>
          <a:p>
            <a:pPr algn="ctr" rtl="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-SA" dirty="0"/>
              <a:t>  </a:t>
            </a:r>
            <a:endParaRPr lang="en-US" dirty="0"/>
          </a:p>
        </p:txBody>
      </p:sp>
      <p:sp>
        <p:nvSpPr>
          <p:cNvPr id="8" name="مربع نص 7"/>
          <p:cNvSpPr txBox="1"/>
          <p:nvPr/>
        </p:nvSpPr>
        <p:spPr>
          <a:xfrm>
            <a:off x="785786" y="1571612"/>
            <a:ext cx="3571900" cy="76944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400" b="1" dirty="0">
                <a:solidFill>
                  <a:srgbClr val="FFFF00"/>
                </a:solidFill>
              </a:rPr>
              <a:t>إنَّ</a:t>
            </a:r>
            <a:r>
              <a:rPr lang="ar-SA" sz="4400" b="1" dirty="0"/>
              <a:t> الج</a:t>
            </a:r>
            <a:r>
              <a:rPr lang="ar-SA" sz="4400" b="1" dirty="0">
                <a:solidFill>
                  <a:srgbClr val="C00000"/>
                </a:solidFill>
              </a:rPr>
              <a:t>وَ</a:t>
            </a:r>
            <a:r>
              <a:rPr lang="ar-SA" sz="4400" b="1" dirty="0"/>
              <a:t> صح</a:t>
            </a:r>
            <a:r>
              <a:rPr lang="ar-SA" sz="4400" b="1" dirty="0">
                <a:solidFill>
                  <a:srgbClr val="C00000"/>
                </a:solidFill>
              </a:rPr>
              <a:t>وٌ</a:t>
            </a:r>
            <a:endParaRPr lang="ar-SA" sz="4400" dirty="0"/>
          </a:p>
        </p:txBody>
      </p:sp>
      <p:sp>
        <p:nvSpPr>
          <p:cNvPr id="9" name="مربع نص 8"/>
          <p:cNvSpPr txBox="1"/>
          <p:nvPr/>
        </p:nvSpPr>
        <p:spPr>
          <a:xfrm>
            <a:off x="214282" y="3786190"/>
            <a:ext cx="4143404" cy="76944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kumimoji="1" lang="ar-SA" sz="44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كأنَّ</a:t>
            </a:r>
            <a:r>
              <a:rPr kumimoji="1" lang="ar-SA" sz="4400" b="1" dirty="0">
                <a:latin typeface="Times New Roman" pitchFamily="18" charset="0"/>
                <a:cs typeface="Times New Roman" pitchFamily="18" charset="0"/>
              </a:rPr>
              <a:t> السما</a:t>
            </a:r>
            <a:r>
              <a:rPr kumimoji="1" lang="ar-SA" sz="44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ءَ</a:t>
            </a:r>
            <a:r>
              <a:rPr kumimoji="1" lang="ar-SA" sz="4400" b="1" dirty="0">
                <a:latin typeface="Times New Roman" pitchFamily="18" charset="0"/>
                <a:cs typeface="Times New Roman" pitchFamily="18" charset="0"/>
              </a:rPr>
              <a:t> صافي</a:t>
            </a:r>
            <a:r>
              <a:rPr kumimoji="1" lang="ar-SA" sz="44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ة</a:t>
            </a:r>
            <a:r>
              <a:rPr kumimoji="1" lang="ar-SA" sz="4400" b="1" dirty="0" smtClean="0">
                <a:solidFill>
                  <a:srgbClr val="FFCC00"/>
                </a:solidFill>
                <a:latin typeface="Times New Roman" pitchFamily="18" charset="0"/>
                <a:cs typeface="Times New Roman" pitchFamily="18" charset="0"/>
              </a:rPr>
              <a:t>ٌ</a:t>
            </a:r>
            <a:endParaRPr lang="ar-SA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3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animBg="1"/>
      <p:bldP spid="7" grpId="0" animBg="1"/>
      <p:bldP spid="8" grpId="0"/>
      <p:bldP spid="9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401763"/>
          </a:xfrm>
        </p:spPr>
        <p:txBody>
          <a:bodyPr/>
          <a:lstStyle/>
          <a:p>
            <a:pPr eaLnBrk="1" hangingPunct="1"/>
            <a:r>
              <a:rPr lang="ar-SA" sz="6000" smtClean="0">
                <a:cs typeface="Traditional Arabic" pitchFamily="18" charset="-78"/>
              </a:rPr>
              <a:t>تعريفها</a:t>
            </a:r>
            <a:endParaRPr lang="en-US" sz="6000" smtClean="0">
              <a:cs typeface="Traditional Arabic" pitchFamily="18" charset="-78"/>
            </a:endParaRPr>
          </a:p>
        </p:txBody>
      </p:sp>
      <p:sp>
        <p:nvSpPr>
          <p:cNvPr id="5" name="Content Placeholder 5"/>
          <p:cNvSpPr>
            <a:spLocks noGrp="1"/>
          </p:cNvSpPr>
          <p:nvPr>
            <p:ph idx="1"/>
          </p:nvPr>
        </p:nvSpPr>
        <p:spPr>
          <a:xfrm>
            <a:off x="457200" y="1295400"/>
            <a:ext cx="8458200" cy="5562600"/>
          </a:xfrm>
        </p:spPr>
        <p:txBody>
          <a:bodyPr/>
          <a:lstStyle/>
          <a:p>
            <a:pPr algn="r" rtl="1" eaLnBrk="1" hangingPunct="1">
              <a:lnSpc>
                <a:spcPct val="140000"/>
              </a:lnSpc>
              <a:buFont typeface="Arial" pitchFamily="34" charset="0"/>
              <a:buNone/>
            </a:pPr>
            <a:r>
              <a:rPr lang="ar-SA" sz="4000" b="1" dirty="0" smtClean="0"/>
              <a:t>حروف تدخل على </a:t>
            </a:r>
            <a:r>
              <a:rPr lang="ar-SA" sz="4000" b="1" u="sng" dirty="0" smtClean="0">
                <a:solidFill>
                  <a:srgbClr val="FFC000"/>
                </a:solidFill>
              </a:rPr>
              <a:t>الجملة الاسمية </a:t>
            </a:r>
            <a:r>
              <a:rPr lang="ar-SA" sz="4000" b="1" dirty="0" smtClean="0"/>
              <a:t>, فتنصب المبتدأ ويسمى </a:t>
            </a:r>
            <a:r>
              <a:rPr lang="ar-SA" sz="4000" b="1" u="sng" dirty="0" smtClean="0">
                <a:solidFill>
                  <a:srgbClr val="FF0000"/>
                </a:solidFill>
              </a:rPr>
              <a:t>اسمها  </a:t>
            </a:r>
            <a:r>
              <a:rPr lang="ar-SA" sz="4000" b="1" u="sng" dirty="0" smtClean="0">
                <a:solidFill>
                  <a:srgbClr val="00B050"/>
                </a:solidFill>
              </a:rPr>
              <a:t>(اسم إنّ)</a:t>
            </a:r>
            <a:r>
              <a:rPr lang="ar-SA" sz="4000" b="1" dirty="0" smtClean="0">
                <a:solidFill>
                  <a:srgbClr val="00B050"/>
                </a:solidFill>
              </a:rPr>
              <a:t> </a:t>
            </a:r>
            <a:r>
              <a:rPr lang="ar-SA" sz="4000" b="1" dirty="0" smtClean="0"/>
              <a:t>وترفع الخبر ويسمى  </a:t>
            </a:r>
            <a:r>
              <a:rPr lang="ar-SA" sz="4000" b="1" u="sng" dirty="0" smtClean="0">
                <a:solidFill>
                  <a:srgbClr val="FF0000"/>
                </a:solidFill>
              </a:rPr>
              <a:t>خبرها </a:t>
            </a:r>
            <a:r>
              <a:rPr lang="ar-SA" sz="4000" b="1" u="sng" dirty="0" smtClean="0">
                <a:solidFill>
                  <a:srgbClr val="00B050"/>
                </a:solidFill>
              </a:rPr>
              <a:t>(خبر إنّ)</a:t>
            </a:r>
            <a:endParaRPr lang="en-US" sz="4000" b="1" u="sng" dirty="0" smtClean="0">
              <a:solidFill>
                <a:srgbClr val="00B050"/>
              </a:solidFill>
            </a:endParaRPr>
          </a:p>
          <a:p>
            <a:pPr algn="r" eaLnBrk="1" hangingPunct="1">
              <a:lnSpc>
                <a:spcPct val="90000"/>
              </a:lnSpc>
              <a:buFont typeface="Arial" pitchFamily="34" charset="0"/>
              <a:buNone/>
            </a:pPr>
            <a:r>
              <a:rPr lang="ar-SA" b="1" dirty="0" smtClean="0"/>
              <a:t>هذه الحروف </a:t>
            </a:r>
            <a:r>
              <a:rPr lang="ar-SA" b="1" dirty="0" err="1" smtClean="0"/>
              <a:t>هى</a:t>
            </a:r>
            <a:r>
              <a:rPr lang="ar-SA" b="1" dirty="0" smtClean="0"/>
              <a:t> :</a:t>
            </a:r>
          </a:p>
          <a:p>
            <a:pPr algn="r" eaLnBrk="1" hangingPunct="1">
              <a:lnSpc>
                <a:spcPct val="90000"/>
              </a:lnSpc>
              <a:buFont typeface="Arial" pitchFamily="34" charset="0"/>
              <a:buNone/>
            </a:pPr>
            <a:endParaRPr lang="ar-SA" b="1" dirty="0" smtClean="0"/>
          </a:p>
          <a:p>
            <a:pPr algn="r" eaLnBrk="1" hangingPunct="1">
              <a:lnSpc>
                <a:spcPct val="90000"/>
              </a:lnSpc>
              <a:buFont typeface="Arial" pitchFamily="34" charset="0"/>
              <a:buNone/>
            </a:pPr>
            <a:endParaRPr lang="ar-SA" b="1" dirty="0" smtClean="0"/>
          </a:p>
          <a:p>
            <a:pPr algn="r" eaLnBrk="1" hangingPunct="1">
              <a:lnSpc>
                <a:spcPct val="90000"/>
              </a:lnSpc>
              <a:buFont typeface="Arial" pitchFamily="34" charset="0"/>
              <a:buNone/>
            </a:pPr>
            <a:endParaRPr lang="ar-SA" b="1" dirty="0" smtClean="0"/>
          </a:p>
          <a:p>
            <a:pPr algn="r" eaLnBrk="1" hangingPunct="1">
              <a:lnSpc>
                <a:spcPct val="90000"/>
              </a:lnSpc>
              <a:buFont typeface="Arial" pitchFamily="34" charset="0"/>
              <a:buNone/>
            </a:pPr>
            <a:r>
              <a:rPr lang="ar-SA" b="1" dirty="0" smtClean="0"/>
              <a:t>.</a:t>
            </a:r>
            <a:endParaRPr lang="en-US" b="1" dirty="0" smtClean="0"/>
          </a:p>
          <a:p>
            <a:pPr algn="r" eaLnBrk="1" hangingPunct="1">
              <a:lnSpc>
                <a:spcPct val="90000"/>
              </a:lnSpc>
            </a:pPr>
            <a:endParaRPr lang="en-US" b="1" dirty="0" smtClean="0">
              <a:solidFill>
                <a:srgbClr val="FFFF00"/>
              </a:solidFill>
            </a:endParaRPr>
          </a:p>
        </p:txBody>
      </p:sp>
      <p:sp>
        <p:nvSpPr>
          <p:cNvPr id="6" name="Flowchart: Preparation 12"/>
          <p:cNvSpPr/>
          <p:nvPr/>
        </p:nvSpPr>
        <p:spPr>
          <a:xfrm>
            <a:off x="2971800" y="4114800"/>
            <a:ext cx="1524000" cy="990600"/>
          </a:xfrm>
          <a:prstGeom prst="flowChartPreparation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 rtl="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-SA" sz="3600" dirty="0"/>
              <a:t>كأنّ</a:t>
            </a:r>
            <a:endParaRPr lang="en-US" sz="3600" dirty="0"/>
          </a:p>
        </p:txBody>
      </p:sp>
      <p:sp>
        <p:nvSpPr>
          <p:cNvPr id="7" name="Flowchart: Preparation 13"/>
          <p:cNvSpPr/>
          <p:nvPr/>
        </p:nvSpPr>
        <p:spPr>
          <a:xfrm>
            <a:off x="4648200" y="4114800"/>
            <a:ext cx="1524000" cy="990600"/>
          </a:xfrm>
          <a:prstGeom prst="flowChartPreparation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rtl="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-SA" sz="3600" dirty="0"/>
              <a:t>لكنّ</a:t>
            </a:r>
            <a:endParaRPr lang="en-US" sz="3600" dirty="0"/>
          </a:p>
        </p:txBody>
      </p:sp>
      <p:sp>
        <p:nvSpPr>
          <p:cNvPr id="8" name="Flowchart: Preparation 14"/>
          <p:cNvSpPr/>
          <p:nvPr/>
        </p:nvSpPr>
        <p:spPr>
          <a:xfrm>
            <a:off x="2971800" y="5334000"/>
            <a:ext cx="1524000" cy="990600"/>
          </a:xfrm>
          <a:prstGeom prst="flowChartPreparation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anchor="ctr"/>
          <a:lstStyle/>
          <a:p>
            <a:pPr rtl="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-SA" sz="3600" dirty="0"/>
              <a:t>ليت</a:t>
            </a:r>
          </a:p>
        </p:txBody>
      </p:sp>
      <p:sp>
        <p:nvSpPr>
          <p:cNvPr id="9" name="Flowchart: Preparation 15"/>
          <p:cNvSpPr/>
          <p:nvPr/>
        </p:nvSpPr>
        <p:spPr>
          <a:xfrm>
            <a:off x="1371600" y="4724400"/>
            <a:ext cx="1524000" cy="990600"/>
          </a:xfrm>
          <a:prstGeom prst="flowChartPreparation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anchor="ctr"/>
          <a:lstStyle/>
          <a:p>
            <a:pPr algn="ctr" rtl="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-SA" sz="3600" dirty="0"/>
              <a:t>أنّ</a:t>
            </a:r>
            <a:endParaRPr lang="en-US" sz="3600" dirty="0"/>
          </a:p>
        </p:txBody>
      </p:sp>
      <p:sp>
        <p:nvSpPr>
          <p:cNvPr id="10" name="Flowchart: Preparation 16"/>
          <p:cNvSpPr/>
          <p:nvPr/>
        </p:nvSpPr>
        <p:spPr>
          <a:xfrm>
            <a:off x="6172200" y="4724400"/>
            <a:ext cx="1524000" cy="990600"/>
          </a:xfrm>
          <a:prstGeom prst="flowChartPreparation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marL="742950" indent="-742950" rtl="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-SA" sz="3600" dirty="0"/>
              <a:t> إنّ</a:t>
            </a:r>
          </a:p>
        </p:txBody>
      </p:sp>
      <p:sp>
        <p:nvSpPr>
          <p:cNvPr id="11" name="Flowchart: Preparation 17"/>
          <p:cNvSpPr/>
          <p:nvPr/>
        </p:nvSpPr>
        <p:spPr>
          <a:xfrm>
            <a:off x="4648200" y="5334000"/>
            <a:ext cx="1524000" cy="990600"/>
          </a:xfrm>
          <a:prstGeom prst="flowChartPreparation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rtl="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-SA" sz="3600" dirty="0"/>
              <a:t>لعلّ</a:t>
            </a:r>
            <a:endParaRPr lang="en-US" sz="36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4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3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uiExpand="1" build="allAtOnce"/>
      <p:bldP spid="6" grpId="0" animBg="1"/>
      <p:bldP spid="7" grpId="0" animBg="1"/>
      <p:bldP spid="8" grpId="0" animBg="1"/>
      <p:bldP spid="9" grpId="1" animBg="1"/>
      <p:bldP spid="10" grpId="0" animBg="1"/>
      <p:bldP spid="11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2"/>
          <p:cNvSpPr>
            <a:spLocks noGrp="1"/>
          </p:cNvSpPr>
          <p:nvPr>
            <p:ph sz="half" idx="1"/>
          </p:nvPr>
        </p:nvSpPr>
        <p:spPr>
          <a:xfrm>
            <a:off x="3143240" y="857232"/>
            <a:ext cx="5643602" cy="6286544"/>
          </a:xfrm>
        </p:spPr>
        <p:txBody>
          <a:bodyPr>
            <a:normAutofit/>
          </a:bodyPr>
          <a:lstStyle/>
          <a:p>
            <a:pPr algn="r" eaLnBrk="1" hangingPunct="1">
              <a:lnSpc>
                <a:spcPct val="150000"/>
              </a:lnSpc>
              <a:buFont typeface="Arial" pitchFamily="34" charset="0"/>
              <a:buNone/>
            </a:pPr>
            <a:r>
              <a:rPr lang="ar-SA" sz="4000" b="1" dirty="0" smtClean="0">
                <a:cs typeface="Traditional Arabic" pitchFamily="18" charset="-78"/>
              </a:rPr>
              <a:t>-</a:t>
            </a:r>
            <a:r>
              <a:rPr lang="ar-SA" sz="4000" b="1" dirty="0" smtClean="0">
                <a:solidFill>
                  <a:srgbClr val="FFFF00"/>
                </a:solidFill>
                <a:cs typeface="Traditional Arabic" pitchFamily="18" charset="-78"/>
              </a:rPr>
              <a:t>إنّ</a:t>
            </a:r>
            <a:r>
              <a:rPr lang="ar-SA" sz="4000" b="1" dirty="0" smtClean="0">
                <a:cs typeface="Traditional Arabic" pitchFamily="18" charset="-78"/>
              </a:rPr>
              <a:t> زي</a:t>
            </a:r>
            <a:r>
              <a:rPr lang="ar-SA" sz="4000" b="1" dirty="0" smtClean="0">
                <a:solidFill>
                  <a:srgbClr val="FF0000"/>
                </a:solidFill>
                <a:cs typeface="Traditional Arabic" pitchFamily="18" charset="-78"/>
              </a:rPr>
              <a:t>داً </a:t>
            </a:r>
            <a:r>
              <a:rPr lang="ar-SA" sz="4000" b="1" dirty="0" err="1" smtClean="0">
                <a:solidFill>
                  <a:srgbClr val="FF0000"/>
                </a:solidFill>
                <a:cs typeface="Traditional Arabic" pitchFamily="18" charset="-78"/>
              </a:rPr>
              <a:t>ٌ</a:t>
            </a:r>
            <a:r>
              <a:rPr lang="ar-SA" sz="4000" b="1" dirty="0" smtClean="0">
                <a:solidFill>
                  <a:srgbClr val="FF0000"/>
                </a:solidFill>
                <a:cs typeface="Traditional Arabic" pitchFamily="18" charset="-78"/>
              </a:rPr>
              <a:t> </a:t>
            </a:r>
            <a:r>
              <a:rPr lang="ar-SA" sz="4000" b="1" dirty="0" smtClean="0">
                <a:cs typeface="Traditional Arabic" pitchFamily="18" charset="-78"/>
              </a:rPr>
              <a:t>قائ</a:t>
            </a:r>
            <a:r>
              <a:rPr lang="ar-SA" sz="4000" b="1" dirty="0" smtClean="0">
                <a:solidFill>
                  <a:srgbClr val="FF0000"/>
                </a:solidFill>
                <a:cs typeface="Traditional Arabic" pitchFamily="18" charset="-78"/>
              </a:rPr>
              <a:t>مٌ</a:t>
            </a:r>
          </a:p>
          <a:p>
            <a:pPr algn="r" eaLnBrk="1" hangingPunct="1">
              <a:buFont typeface="Arial" pitchFamily="34" charset="0"/>
              <a:buNone/>
            </a:pPr>
            <a:r>
              <a:rPr lang="ar-SA" sz="4000" b="1" dirty="0" smtClean="0">
                <a:cs typeface="Traditional Arabic" pitchFamily="18" charset="-78"/>
              </a:rPr>
              <a:t>-</a:t>
            </a:r>
            <a:r>
              <a:rPr lang="ar-SA" sz="4000" b="1" dirty="0" smtClean="0">
                <a:solidFill>
                  <a:srgbClr val="FFFF00"/>
                </a:solidFill>
                <a:cs typeface="Traditional Arabic" pitchFamily="18" charset="-78"/>
              </a:rPr>
              <a:t>كأن</a:t>
            </a:r>
            <a:r>
              <a:rPr lang="ar-SA" sz="4000" b="1" dirty="0" smtClean="0">
                <a:cs typeface="Traditional Arabic" pitchFamily="18" charset="-78"/>
              </a:rPr>
              <a:t> </a:t>
            </a:r>
            <a:r>
              <a:rPr lang="ar-SA" sz="4000" b="1" dirty="0" smtClean="0">
                <a:cs typeface="Traditional Arabic" pitchFamily="18" charset="-78"/>
              </a:rPr>
              <a:t>زي</a:t>
            </a:r>
            <a:r>
              <a:rPr lang="ar-SA" sz="4000" b="1" dirty="0" smtClean="0">
                <a:solidFill>
                  <a:srgbClr val="FF0000"/>
                </a:solidFill>
                <a:cs typeface="Traditional Arabic" pitchFamily="18" charset="-78"/>
              </a:rPr>
              <a:t>دًا</a:t>
            </a:r>
            <a:r>
              <a:rPr lang="ar-SA" sz="4000" b="1" dirty="0" smtClean="0">
                <a:cs typeface="Traditional Arabic" pitchFamily="18" charset="-78"/>
              </a:rPr>
              <a:t> </a:t>
            </a:r>
            <a:r>
              <a:rPr lang="ar-SA" sz="4000" b="1" dirty="0" smtClean="0">
                <a:cs typeface="Traditional Arabic" pitchFamily="18" charset="-78"/>
              </a:rPr>
              <a:t>أس</a:t>
            </a:r>
            <a:r>
              <a:rPr lang="ar-SA" sz="4000" b="1" dirty="0" smtClean="0">
                <a:solidFill>
                  <a:srgbClr val="FF0000"/>
                </a:solidFill>
                <a:cs typeface="Traditional Arabic" pitchFamily="18" charset="-78"/>
              </a:rPr>
              <a:t>دٌ</a:t>
            </a:r>
          </a:p>
          <a:p>
            <a:pPr algn="r" eaLnBrk="1" hangingPunct="1">
              <a:buFont typeface="Arial" pitchFamily="34" charset="0"/>
              <a:buNone/>
            </a:pPr>
            <a:r>
              <a:rPr lang="ar-SA" sz="4000" b="1" dirty="0" smtClean="0">
                <a:cs typeface="Traditional Arabic" pitchFamily="18" charset="-78"/>
              </a:rPr>
              <a:t>-</a:t>
            </a:r>
            <a:r>
              <a:rPr lang="ar-SA" sz="4000" b="1" dirty="0" smtClean="0">
                <a:solidFill>
                  <a:srgbClr val="FFFF00"/>
                </a:solidFill>
                <a:cs typeface="Traditional Arabic" pitchFamily="18" charset="-78"/>
              </a:rPr>
              <a:t>زَيدٌ</a:t>
            </a:r>
            <a:r>
              <a:rPr lang="ar-SA" sz="4000" b="1" dirty="0" smtClean="0">
                <a:cs typeface="Traditional Arabic" pitchFamily="18" charset="-78"/>
              </a:rPr>
              <a:t> عالمٌ لكن</a:t>
            </a:r>
            <a:r>
              <a:rPr lang="ar-SA" sz="4000" b="1" dirty="0" smtClean="0">
                <a:solidFill>
                  <a:srgbClr val="FF0000"/>
                </a:solidFill>
                <a:cs typeface="Traditional Arabic" pitchFamily="18" charset="-78"/>
              </a:rPr>
              <a:t>هُ</a:t>
            </a:r>
            <a:r>
              <a:rPr lang="ar-SA" sz="4000" b="1" dirty="0" smtClean="0">
                <a:cs typeface="Traditional Arabic" pitchFamily="18" charset="-78"/>
              </a:rPr>
              <a:t> فاس</a:t>
            </a:r>
            <a:r>
              <a:rPr lang="ar-SA" sz="4000" b="1" dirty="0" smtClean="0">
                <a:solidFill>
                  <a:srgbClr val="FF0000"/>
                </a:solidFill>
                <a:cs typeface="Traditional Arabic" pitchFamily="18" charset="-78"/>
              </a:rPr>
              <a:t>قٌ</a:t>
            </a:r>
          </a:p>
          <a:p>
            <a:pPr algn="r" eaLnBrk="1" hangingPunct="1">
              <a:buFont typeface="Arial" pitchFamily="34" charset="0"/>
              <a:buNone/>
            </a:pPr>
            <a:r>
              <a:rPr lang="ar-SA" sz="4000" b="1" dirty="0" smtClean="0">
                <a:cs typeface="Traditional Arabic" pitchFamily="18" charset="-78"/>
              </a:rPr>
              <a:t>-</a:t>
            </a:r>
            <a:r>
              <a:rPr lang="ar-SA" sz="4000" b="1" dirty="0" smtClean="0">
                <a:solidFill>
                  <a:srgbClr val="FFFF00"/>
                </a:solidFill>
                <a:cs typeface="Traditional Arabic" pitchFamily="18" charset="-78"/>
              </a:rPr>
              <a:t>لَيتَ</a:t>
            </a:r>
            <a:r>
              <a:rPr lang="ar-SA" sz="4000" b="1" dirty="0" smtClean="0">
                <a:cs typeface="Traditional Arabic" pitchFamily="18" charset="-78"/>
              </a:rPr>
              <a:t> الشبَا</a:t>
            </a:r>
            <a:r>
              <a:rPr lang="ar-SA" sz="4000" b="1" dirty="0" smtClean="0">
                <a:solidFill>
                  <a:srgbClr val="FF0000"/>
                </a:solidFill>
                <a:cs typeface="Traditional Arabic" pitchFamily="18" charset="-78"/>
              </a:rPr>
              <a:t>بَ</a:t>
            </a:r>
            <a:r>
              <a:rPr lang="ar-SA" sz="4000" b="1" dirty="0" smtClean="0">
                <a:cs typeface="Traditional Arabic" pitchFamily="18" charset="-78"/>
              </a:rPr>
              <a:t> </a:t>
            </a:r>
            <a:r>
              <a:rPr lang="ar-SA" sz="4000" b="1" dirty="0" smtClean="0">
                <a:solidFill>
                  <a:srgbClr val="FFFF00"/>
                </a:solidFill>
                <a:cs typeface="Traditional Arabic" pitchFamily="18" charset="-78"/>
              </a:rPr>
              <a:t>يَعُودَ يوماً</a:t>
            </a:r>
          </a:p>
          <a:p>
            <a:pPr algn="r" eaLnBrk="1" hangingPunct="1">
              <a:buFont typeface="Arial" pitchFamily="34" charset="0"/>
              <a:buNone/>
            </a:pPr>
            <a:r>
              <a:rPr lang="ar-SA" sz="4000" b="1" dirty="0" smtClean="0">
                <a:cs typeface="Traditional Arabic" pitchFamily="18" charset="-78"/>
              </a:rPr>
              <a:t>-</a:t>
            </a:r>
            <a:r>
              <a:rPr lang="ar-SA" sz="4000" b="1" dirty="0" smtClean="0">
                <a:solidFill>
                  <a:srgbClr val="FFFF00"/>
                </a:solidFill>
                <a:cs typeface="Traditional Arabic" pitchFamily="18" charset="-78"/>
              </a:rPr>
              <a:t>لعّل</a:t>
            </a:r>
            <a:r>
              <a:rPr lang="ar-SA" sz="4000" b="1" dirty="0" smtClean="0">
                <a:cs typeface="Traditional Arabic" pitchFamily="18" charset="-78"/>
              </a:rPr>
              <a:t> الل</a:t>
            </a:r>
            <a:r>
              <a:rPr lang="ar-SA" sz="4000" b="1" dirty="0" smtClean="0">
                <a:solidFill>
                  <a:srgbClr val="FF0000"/>
                </a:solidFill>
                <a:cs typeface="Traditional Arabic" pitchFamily="18" charset="-78"/>
              </a:rPr>
              <a:t>ه</a:t>
            </a:r>
            <a:r>
              <a:rPr lang="ar-SA" sz="4000" b="1" dirty="0" smtClean="0">
                <a:cs typeface="Traditional Arabic" pitchFamily="18" charset="-78"/>
              </a:rPr>
              <a:t> يرحمني أو للإشفاق</a:t>
            </a:r>
          </a:p>
        </p:txBody>
      </p:sp>
      <p:sp>
        <p:nvSpPr>
          <p:cNvPr id="14" name="مربع نص 13"/>
          <p:cNvSpPr txBox="1"/>
          <p:nvPr/>
        </p:nvSpPr>
        <p:spPr>
          <a:xfrm>
            <a:off x="285720" y="928670"/>
            <a:ext cx="3571900" cy="1015663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marL="342900" lvl="0" indent="-342900">
              <a:lnSpc>
                <a:spcPct val="150000"/>
              </a:lnSpc>
              <a:spcBef>
                <a:spcPct val="20000"/>
              </a:spcBef>
              <a:defRPr/>
            </a:pPr>
            <a:r>
              <a:rPr lang="ar-SA" sz="4000" b="1" dirty="0"/>
              <a:t>أنّ  = حرف توكيد </a:t>
            </a:r>
            <a:endParaRPr lang="en-US" sz="4000" b="1" dirty="0"/>
          </a:p>
        </p:txBody>
      </p:sp>
      <p:sp>
        <p:nvSpPr>
          <p:cNvPr id="15" name="مربع نص 14"/>
          <p:cNvSpPr txBox="1"/>
          <p:nvPr/>
        </p:nvSpPr>
        <p:spPr>
          <a:xfrm>
            <a:off x="285720" y="1643050"/>
            <a:ext cx="3571900" cy="1015663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marL="342900" lvl="0" indent="-342900">
              <a:lnSpc>
                <a:spcPct val="150000"/>
              </a:lnSpc>
              <a:spcBef>
                <a:spcPct val="20000"/>
              </a:spcBef>
              <a:defRPr/>
            </a:pPr>
            <a:r>
              <a:rPr lang="ar-SA" sz="4000" b="1" dirty="0"/>
              <a:t>كأنّ = حرف التشبيه</a:t>
            </a:r>
            <a:endParaRPr lang="en-US" sz="4000" b="1" dirty="0"/>
          </a:p>
        </p:txBody>
      </p:sp>
      <p:sp>
        <p:nvSpPr>
          <p:cNvPr id="16" name="مربع نص 15"/>
          <p:cNvSpPr txBox="1"/>
          <p:nvPr/>
        </p:nvSpPr>
        <p:spPr>
          <a:xfrm>
            <a:off x="285720" y="3071810"/>
            <a:ext cx="3571900" cy="1015663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marL="342900" lvl="0" indent="-342900">
              <a:lnSpc>
                <a:spcPct val="150000"/>
              </a:lnSpc>
              <a:spcBef>
                <a:spcPct val="20000"/>
              </a:spcBef>
              <a:defRPr/>
            </a:pPr>
            <a:r>
              <a:rPr lang="ar-SA" sz="4000" b="1" dirty="0"/>
              <a:t>ليت = حرف </a:t>
            </a:r>
            <a:r>
              <a:rPr lang="ar-SA" sz="4000" b="1" dirty="0" err="1"/>
              <a:t>التمنى</a:t>
            </a:r>
            <a:endParaRPr lang="ar-SA" sz="4000" b="1" dirty="0"/>
          </a:p>
        </p:txBody>
      </p:sp>
      <p:sp>
        <p:nvSpPr>
          <p:cNvPr id="17" name="مربع نص 16"/>
          <p:cNvSpPr txBox="1"/>
          <p:nvPr/>
        </p:nvSpPr>
        <p:spPr>
          <a:xfrm>
            <a:off x="285720" y="3857628"/>
            <a:ext cx="3571900" cy="91627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marL="342900" lvl="0" indent="-342900">
              <a:lnSpc>
                <a:spcPct val="150000"/>
              </a:lnSpc>
              <a:spcBef>
                <a:spcPct val="20000"/>
              </a:spcBef>
              <a:defRPr/>
            </a:pPr>
            <a:r>
              <a:rPr lang="ar-SA" sz="4000" b="1" dirty="0"/>
              <a:t>لعلّ = حرف الرجاء</a:t>
            </a:r>
            <a:endParaRPr lang="en-US" sz="4000" b="1" dirty="0"/>
          </a:p>
        </p:txBody>
      </p:sp>
      <p:sp>
        <p:nvSpPr>
          <p:cNvPr id="21" name="مربع نص 20"/>
          <p:cNvSpPr txBox="1"/>
          <p:nvPr/>
        </p:nvSpPr>
        <p:spPr>
          <a:xfrm>
            <a:off x="-285784" y="2571744"/>
            <a:ext cx="4143404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lvl="0"/>
            <a:r>
              <a:rPr lang="ar-SA" sz="4000" b="1" dirty="0"/>
              <a:t>لكنّ = حرف </a:t>
            </a:r>
            <a:r>
              <a:rPr lang="ar-SA" sz="4000" b="1" dirty="0" smtClean="0"/>
              <a:t>الاستدراك</a:t>
            </a:r>
            <a:endParaRPr lang="en-US" sz="4000" b="1" dirty="0"/>
          </a:p>
        </p:txBody>
      </p:sp>
      <p:cxnSp>
        <p:nvCxnSpPr>
          <p:cNvPr id="27" name="رابط كسهم مستقيم 26"/>
          <p:cNvCxnSpPr/>
          <p:nvPr/>
        </p:nvCxnSpPr>
        <p:spPr>
          <a:xfrm rot="10800000">
            <a:off x="3929058" y="3713163"/>
            <a:ext cx="1071570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0" name="رابط كسهم مستقيم 29"/>
          <p:cNvCxnSpPr/>
          <p:nvPr/>
        </p:nvCxnSpPr>
        <p:spPr>
          <a:xfrm rot="10800000">
            <a:off x="4214810" y="1571613"/>
            <a:ext cx="1071570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1" name="رابط كسهم مستقيم 30"/>
          <p:cNvCxnSpPr/>
          <p:nvPr/>
        </p:nvCxnSpPr>
        <p:spPr>
          <a:xfrm rot="10800000">
            <a:off x="4214810" y="2285992"/>
            <a:ext cx="1071570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2" name="رابط كسهم مستقيم 31"/>
          <p:cNvCxnSpPr/>
          <p:nvPr/>
        </p:nvCxnSpPr>
        <p:spPr>
          <a:xfrm rot="10800000">
            <a:off x="4214810" y="3000372"/>
            <a:ext cx="1071570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3" name="رابط كسهم مستقيم 32"/>
          <p:cNvCxnSpPr/>
          <p:nvPr/>
        </p:nvCxnSpPr>
        <p:spPr>
          <a:xfrm rot="10800000">
            <a:off x="3857620" y="4429132"/>
            <a:ext cx="928694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2000"/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2000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build="allAtOnce"/>
      <p:bldP spid="14" grpId="0"/>
      <p:bldP spid="15" grpId="0"/>
      <p:bldP spid="16" grpId="0"/>
      <p:bldP spid="17" grpId="0"/>
      <p:bldP spid="21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إلحاق ما الزائدة </a:t>
            </a:r>
            <a:r>
              <a:rPr lang="ar-SA" sz="4000" dirty="0" err="1" smtClean="0">
                <a:latin typeface="Traditional Arabic" pitchFamily="18" charset="-78"/>
                <a:cs typeface="Traditional Arabic" pitchFamily="18" charset="-78"/>
              </a:rPr>
              <a:t>بإن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وأخواتها</a:t>
            </a:r>
            <a:endParaRPr lang="ar-SA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4" name="مستطيل مستدير الزوايا 3"/>
          <p:cNvSpPr/>
          <p:nvPr/>
        </p:nvSpPr>
        <p:spPr>
          <a:xfrm>
            <a:off x="4714876" y="1643050"/>
            <a:ext cx="4071966" cy="4929222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يجوز الإعمال والإهمال</a:t>
            </a:r>
          </a:p>
          <a:p>
            <a:pPr algn="ctr"/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ألا ليتما هذا الحمامَ/ الحمامُ لنا. </a:t>
            </a:r>
            <a:endParaRPr lang="ar-SA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5" name="مستطيل مستدير الزوايا 4"/>
          <p:cNvSpPr/>
          <p:nvPr/>
        </p:nvSpPr>
        <p:spPr>
          <a:xfrm>
            <a:off x="285720" y="1643050"/>
            <a:ext cx="4071966" cy="4929222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تكفها عن العمل</a:t>
            </a:r>
          </a:p>
          <a:p>
            <a:pPr algn="ctr"/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أنت شجاع لكنما أخوك جبان</a:t>
            </a:r>
          </a:p>
          <a:p>
            <a:pPr algn="ctr"/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ا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صعد إلى المئذنة لعلّما تُشاهِدُ الهلال</a:t>
            </a:r>
            <a:endParaRPr lang="ar-SA" sz="4000" dirty="0"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71414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ar-SA" sz="4000" b="1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يجب فتح همزة إن</a:t>
            </a:r>
            <a:r>
              <a:rPr lang="ar-SA" sz="4000" b="1" dirty="0" smtClean="0">
                <a:latin typeface="Traditional Arabic" pitchFamily="18" charset="-78"/>
                <a:cs typeface="Traditional Arabic" pitchFamily="18" charset="-78"/>
              </a:rPr>
              <a:t>: إذا أولت مع ما بعدها بمصدر، وقع المصدر ...</a:t>
            </a:r>
            <a:endParaRPr lang="ar-SA" sz="40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4" name="مستطيل مستدير الزوايا 3"/>
          <p:cNvSpPr/>
          <p:nvPr/>
        </p:nvSpPr>
        <p:spPr>
          <a:xfrm>
            <a:off x="5072066" y="3571876"/>
            <a:ext cx="3857652" cy="642966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800" b="1" dirty="0" smtClean="0">
                <a:solidFill>
                  <a:srgbClr val="C00000"/>
                </a:solidFill>
                <a:latin typeface="Traditional Arabic" pitchFamily="18" charset="-78"/>
                <a:cs typeface="Traditional Arabic" pitchFamily="18" charset="-78"/>
              </a:rPr>
              <a:t>يعجبني أنك قائم( قيامُك).</a:t>
            </a:r>
            <a:endParaRPr lang="ar-SA" sz="2800" b="1" dirty="0">
              <a:solidFill>
                <a:srgbClr val="C0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6" name="مستطيل مستدير الزوايا 5"/>
          <p:cNvSpPr/>
          <p:nvPr/>
        </p:nvSpPr>
        <p:spPr>
          <a:xfrm>
            <a:off x="5072066" y="4429108"/>
            <a:ext cx="3857652" cy="642966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800" b="1" dirty="0" smtClean="0">
                <a:solidFill>
                  <a:srgbClr val="C00000"/>
                </a:solidFill>
                <a:latin typeface="Traditional Arabic" pitchFamily="18" charset="-78"/>
                <a:cs typeface="Traditional Arabic" pitchFamily="18" charset="-78"/>
              </a:rPr>
              <a:t>عرفت أنك قائم( قيامَك).</a:t>
            </a:r>
            <a:endParaRPr lang="ar-SA" sz="2800" b="1" dirty="0">
              <a:solidFill>
                <a:srgbClr val="C0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9" name="مستطيل مستدير الزوايا 8"/>
          <p:cNvSpPr/>
          <p:nvPr/>
        </p:nvSpPr>
        <p:spPr>
          <a:xfrm>
            <a:off x="5072066" y="5286364"/>
            <a:ext cx="3857652" cy="642966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800" b="1" dirty="0" smtClean="0">
                <a:solidFill>
                  <a:srgbClr val="C00000"/>
                </a:solidFill>
                <a:latin typeface="Traditional Arabic" pitchFamily="18" charset="-78"/>
                <a:cs typeface="Traditional Arabic" pitchFamily="18" charset="-78"/>
              </a:rPr>
              <a:t>عجبت من أنك قائم( قيامِك).</a:t>
            </a:r>
            <a:endParaRPr lang="ar-SA" sz="2800" b="1" dirty="0">
              <a:solidFill>
                <a:srgbClr val="C0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0" name="مستطيل مستدير الزوايا 9"/>
          <p:cNvSpPr/>
          <p:nvPr/>
        </p:nvSpPr>
        <p:spPr>
          <a:xfrm>
            <a:off x="5072066" y="1214398"/>
            <a:ext cx="3857652" cy="642966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800" b="1" dirty="0" smtClean="0">
                <a:solidFill>
                  <a:srgbClr val="C00000"/>
                </a:solidFill>
                <a:latin typeface="Traditional Arabic" pitchFamily="18" charset="-78"/>
                <a:cs typeface="Traditional Arabic" pitchFamily="18" charset="-78"/>
              </a:rPr>
              <a:t>من علامات الذّكاء أنك سريع البديهة</a:t>
            </a:r>
            <a:endParaRPr lang="ar-SA" sz="2800" b="1" dirty="0">
              <a:solidFill>
                <a:srgbClr val="C0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1" name="مستطيل مستدير الزوايا 10"/>
          <p:cNvSpPr/>
          <p:nvPr/>
        </p:nvSpPr>
        <p:spPr>
          <a:xfrm>
            <a:off x="5072066" y="2000216"/>
            <a:ext cx="3857652" cy="642966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800" b="1" dirty="0" smtClean="0">
                <a:solidFill>
                  <a:srgbClr val="C00000"/>
                </a:solidFill>
                <a:latin typeface="Traditional Arabic" pitchFamily="18" charset="-78"/>
                <a:cs typeface="Traditional Arabic" pitchFamily="18" charset="-78"/>
              </a:rPr>
              <a:t>اعتقادي أنّك ماهر</a:t>
            </a:r>
            <a:endParaRPr lang="ar-SA" sz="2800" b="1" dirty="0">
              <a:solidFill>
                <a:srgbClr val="C0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2" name="مستطيل مستدير الزوايا 11"/>
          <p:cNvSpPr/>
          <p:nvPr/>
        </p:nvSpPr>
        <p:spPr>
          <a:xfrm>
            <a:off x="5072066" y="6072182"/>
            <a:ext cx="3857652" cy="642966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800" b="1" dirty="0" smtClean="0">
                <a:solidFill>
                  <a:srgbClr val="C00000"/>
                </a:solidFill>
                <a:latin typeface="Traditional Arabic" pitchFamily="18" charset="-78"/>
                <a:cs typeface="Traditional Arabic" pitchFamily="18" charset="-78"/>
              </a:rPr>
              <a:t>استيقظت قبل أن تشرق الشّمس</a:t>
            </a:r>
            <a:endParaRPr lang="ar-SA" sz="2800" b="1" dirty="0">
              <a:solidFill>
                <a:srgbClr val="C0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3" name="مستطيل مستدير الزوايا 12"/>
          <p:cNvSpPr/>
          <p:nvPr/>
        </p:nvSpPr>
        <p:spPr>
          <a:xfrm>
            <a:off x="142844" y="3571876"/>
            <a:ext cx="3929090" cy="642966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800" b="1" dirty="0" smtClean="0">
                <a:solidFill>
                  <a:schemeClr val="tx1"/>
                </a:solidFill>
                <a:latin typeface="Traditional Arabic" pitchFamily="18" charset="-78"/>
                <a:cs typeface="Traditional Arabic" pitchFamily="18" charset="-78"/>
              </a:rPr>
              <a:t>في محل رفع فاعل</a:t>
            </a:r>
            <a:endParaRPr lang="ar-SA" sz="2800" b="1" dirty="0">
              <a:solidFill>
                <a:schemeClr val="tx1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4" name="مستطيل مستدير الزوايا 13"/>
          <p:cNvSpPr/>
          <p:nvPr/>
        </p:nvSpPr>
        <p:spPr>
          <a:xfrm>
            <a:off x="142844" y="4429108"/>
            <a:ext cx="3929090" cy="642966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800" b="1" dirty="0" smtClean="0">
                <a:solidFill>
                  <a:schemeClr val="tx1"/>
                </a:solidFill>
                <a:latin typeface="Traditional Arabic" pitchFamily="18" charset="-78"/>
                <a:cs typeface="Traditional Arabic" pitchFamily="18" charset="-78"/>
              </a:rPr>
              <a:t>في محل نصب مفعول به</a:t>
            </a:r>
            <a:endParaRPr lang="ar-SA" sz="2800" b="1" dirty="0">
              <a:solidFill>
                <a:schemeClr val="tx1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5" name="مستطيل مستدير الزوايا 14"/>
          <p:cNvSpPr/>
          <p:nvPr/>
        </p:nvSpPr>
        <p:spPr>
          <a:xfrm>
            <a:off x="142844" y="5286364"/>
            <a:ext cx="3929090" cy="642966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800" b="1" dirty="0" smtClean="0">
                <a:solidFill>
                  <a:schemeClr val="tx1"/>
                </a:solidFill>
                <a:latin typeface="Traditional Arabic" pitchFamily="18" charset="-78"/>
                <a:cs typeface="Traditional Arabic" pitchFamily="18" charset="-78"/>
              </a:rPr>
              <a:t>في محل جر بحرف الجر</a:t>
            </a:r>
            <a:endParaRPr lang="ar-SA" sz="2800" b="1" dirty="0">
              <a:solidFill>
                <a:schemeClr val="tx1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6" name="مستطيل مستدير الزوايا 15"/>
          <p:cNvSpPr/>
          <p:nvPr/>
        </p:nvSpPr>
        <p:spPr>
          <a:xfrm>
            <a:off x="142844" y="1214398"/>
            <a:ext cx="3929090" cy="642966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800" b="1" dirty="0" smtClean="0">
                <a:solidFill>
                  <a:schemeClr val="tx1"/>
                </a:solidFill>
                <a:latin typeface="Traditional Arabic" pitchFamily="18" charset="-78"/>
                <a:cs typeface="Traditional Arabic" pitchFamily="18" charset="-78"/>
              </a:rPr>
              <a:t>في محل رفع مبتدأ</a:t>
            </a:r>
            <a:endParaRPr lang="ar-SA" sz="2800" b="1" dirty="0">
              <a:solidFill>
                <a:schemeClr val="tx1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7" name="مستطيل مستدير الزوايا 16"/>
          <p:cNvSpPr/>
          <p:nvPr/>
        </p:nvSpPr>
        <p:spPr>
          <a:xfrm>
            <a:off x="142844" y="2000216"/>
            <a:ext cx="3929090" cy="642966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800" b="1" dirty="0" smtClean="0">
                <a:solidFill>
                  <a:schemeClr val="tx1"/>
                </a:solidFill>
                <a:latin typeface="Traditional Arabic" pitchFamily="18" charset="-78"/>
                <a:cs typeface="Traditional Arabic" pitchFamily="18" charset="-78"/>
              </a:rPr>
              <a:t>في محل رفع خبر</a:t>
            </a:r>
            <a:endParaRPr lang="ar-SA" sz="2800" b="1" dirty="0">
              <a:solidFill>
                <a:schemeClr val="tx1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8" name="مستطيل مستدير الزوايا 17"/>
          <p:cNvSpPr/>
          <p:nvPr/>
        </p:nvSpPr>
        <p:spPr>
          <a:xfrm>
            <a:off x="142844" y="6072182"/>
            <a:ext cx="3929090" cy="642966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800" b="1" dirty="0" smtClean="0">
                <a:solidFill>
                  <a:schemeClr val="tx1"/>
                </a:solidFill>
                <a:latin typeface="Traditional Arabic" pitchFamily="18" charset="-78"/>
                <a:cs typeface="Traditional Arabic" pitchFamily="18" charset="-78"/>
              </a:rPr>
              <a:t>في محل جر بالإضافة</a:t>
            </a:r>
            <a:endParaRPr lang="ar-SA" sz="2800" b="1" dirty="0">
              <a:solidFill>
                <a:schemeClr val="tx1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9" name="مستطيل مستدير الزوايا 18"/>
          <p:cNvSpPr/>
          <p:nvPr/>
        </p:nvSpPr>
        <p:spPr>
          <a:xfrm>
            <a:off x="142844" y="2786034"/>
            <a:ext cx="3929090" cy="642966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800" b="1" dirty="0" smtClean="0">
                <a:solidFill>
                  <a:schemeClr val="tx1"/>
                </a:solidFill>
                <a:latin typeface="Traditional Arabic" pitchFamily="18" charset="-78"/>
                <a:cs typeface="Traditional Arabic" pitchFamily="18" charset="-78"/>
              </a:rPr>
              <a:t>في محل رفع نائب فاعل</a:t>
            </a:r>
            <a:endParaRPr lang="ar-SA" sz="2800" b="1" dirty="0">
              <a:solidFill>
                <a:schemeClr val="tx1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20" name="مستطيل مستدير الزوايا 19"/>
          <p:cNvSpPr/>
          <p:nvPr/>
        </p:nvSpPr>
        <p:spPr>
          <a:xfrm>
            <a:off x="5000628" y="2786034"/>
            <a:ext cx="3929090" cy="642966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800" b="1" dirty="0" smtClean="0">
                <a:solidFill>
                  <a:srgbClr val="C00000"/>
                </a:solidFill>
                <a:latin typeface="Traditional Arabic" pitchFamily="18" charset="-78"/>
                <a:cs typeface="Traditional Arabic" pitchFamily="18" charset="-78"/>
              </a:rPr>
              <a:t>(قُلْ </a:t>
            </a:r>
            <a:r>
              <a:rPr lang="ar-SA" sz="2800" b="1" dirty="0">
                <a:solidFill>
                  <a:srgbClr val="C00000"/>
                </a:solidFill>
                <a:latin typeface="Traditional Arabic" pitchFamily="18" charset="-78"/>
                <a:cs typeface="Traditional Arabic" pitchFamily="18" charset="-78"/>
              </a:rPr>
              <a:t>أُوحِيَ إِلَيَّ أَنَّهُ اسْتَمَعَ نَفَرٌ مِّنَ الْجِنِّ</a:t>
            </a:r>
            <a:r>
              <a:rPr lang="ar-SA" sz="2800" b="1" dirty="0" smtClean="0">
                <a:solidFill>
                  <a:srgbClr val="C00000"/>
                </a:solidFill>
                <a:latin typeface="Traditional Arabic" pitchFamily="18" charset="-78"/>
                <a:cs typeface="Traditional Arabic" pitchFamily="18" charset="-78"/>
              </a:rPr>
              <a:t>)</a:t>
            </a:r>
            <a:endParaRPr lang="ar-SA" sz="2800" b="1" dirty="0">
              <a:solidFill>
                <a:srgbClr val="C0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cxnSp>
        <p:nvCxnSpPr>
          <p:cNvPr id="30" name="رابط كسهم مستقيم 29"/>
          <p:cNvCxnSpPr/>
          <p:nvPr/>
        </p:nvCxnSpPr>
        <p:spPr>
          <a:xfrm rot="10800000">
            <a:off x="4143372" y="1571612"/>
            <a:ext cx="85725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cxnSp>
        <p:nvCxnSpPr>
          <p:cNvPr id="38" name="رابط كسهم مستقيم 37"/>
          <p:cNvCxnSpPr/>
          <p:nvPr/>
        </p:nvCxnSpPr>
        <p:spPr>
          <a:xfrm rot="10800000">
            <a:off x="4143372" y="2355841"/>
            <a:ext cx="85725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cxnSp>
        <p:nvCxnSpPr>
          <p:cNvPr id="39" name="رابط كسهم مستقيم 38"/>
          <p:cNvCxnSpPr/>
          <p:nvPr/>
        </p:nvCxnSpPr>
        <p:spPr>
          <a:xfrm rot="10800000">
            <a:off x="4143372" y="3143248"/>
            <a:ext cx="85725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cxnSp>
        <p:nvCxnSpPr>
          <p:cNvPr id="40" name="رابط كسهم مستقيم 39"/>
          <p:cNvCxnSpPr/>
          <p:nvPr/>
        </p:nvCxnSpPr>
        <p:spPr>
          <a:xfrm rot="10800000">
            <a:off x="4143372" y="3857628"/>
            <a:ext cx="85725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cxnSp>
        <p:nvCxnSpPr>
          <p:cNvPr id="41" name="رابط كسهم مستقيم 40"/>
          <p:cNvCxnSpPr/>
          <p:nvPr/>
        </p:nvCxnSpPr>
        <p:spPr>
          <a:xfrm rot="10800000">
            <a:off x="4143372" y="4786322"/>
            <a:ext cx="85725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cxnSp>
        <p:nvCxnSpPr>
          <p:cNvPr id="42" name="رابط كسهم مستقيم 41"/>
          <p:cNvCxnSpPr/>
          <p:nvPr/>
        </p:nvCxnSpPr>
        <p:spPr>
          <a:xfrm rot="10800000">
            <a:off x="4143372" y="5643578"/>
            <a:ext cx="85725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cxnSp>
        <p:nvCxnSpPr>
          <p:cNvPr id="43" name="رابط كسهم مستقيم 42"/>
          <p:cNvCxnSpPr/>
          <p:nvPr/>
        </p:nvCxnSpPr>
        <p:spPr>
          <a:xfrm rot="10800000">
            <a:off x="4143372" y="6357958"/>
            <a:ext cx="85725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4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41" dur="1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14" grpId="0" animBg="1"/>
      <p:bldP spid="15" grpId="0" animBg="1"/>
      <p:bldP spid="16" grpId="0" animBg="1"/>
      <p:bldP spid="17" grpId="0" animBg="1"/>
      <p:bldP spid="18" grpId="0" animBg="1"/>
      <p:bldP spid="19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-71462"/>
            <a:ext cx="8229600" cy="1143000"/>
          </a:xfrm>
        </p:spPr>
        <p:txBody>
          <a:bodyPr/>
          <a:lstStyle/>
          <a:p>
            <a:r>
              <a:rPr lang="ar-SA" dirty="0" smtClean="0">
                <a:latin typeface="Traditional Arabic" pitchFamily="18" charset="-78"/>
                <a:cs typeface="Traditional Arabic" pitchFamily="18" charset="-78"/>
              </a:rPr>
              <a:t>يجب كسر همزة إن: </a:t>
            </a:r>
            <a:endParaRPr lang="ar-SA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4" name="مستطيل مستدير الزوايا 3"/>
          <p:cNvSpPr/>
          <p:nvPr/>
        </p:nvSpPr>
        <p:spPr>
          <a:xfrm>
            <a:off x="5072066" y="1071546"/>
            <a:ext cx="3929090" cy="928694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(أَلَا </a:t>
            </a:r>
            <a:r>
              <a:rPr lang="ar-SA" sz="2400" b="1" dirty="0">
                <a:latin typeface="Traditional Arabic" pitchFamily="18" charset="-78"/>
                <a:cs typeface="Traditional Arabic" pitchFamily="18" charset="-78"/>
              </a:rPr>
              <a:t>إِنَّ أَوْلِيَاءَ اللَّهِ لَا خَوْفٌ عَلَيْهِمْ وَلَا هُمْ </a:t>
            </a:r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يَحْزَنُونَ)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7" name="مستطيل مستدير الزوايا 6"/>
          <p:cNvSpPr/>
          <p:nvPr/>
        </p:nvSpPr>
        <p:spPr>
          <a:xfrm>
            <a:off x="5072066" y="2071678"/>
            <a:ext cx="3929090" cy="71438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والله إن صديقك لمخلص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8" name="مستطيل مستدير الزوايا 7"/>
          <p:cNvSpPr/>
          <p:nvPr/>
        </p:nvSpPr>
        <p:spPr>
          <a:xfrm>
            <a:off x="5072066" y="2857496"/>
            <a:ext cx="3929090" cy="71438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(</a:t>
            </a:r>
            <a:r>
              <a:rPr lang="ar-SA" sz="2400" b="1" dirty="0">
                <a:latin typeface="Traditional Arabic" pitchFamily="18" charset="-78"/>
                <a:cs typeface="Traditional Arabic" pitchFamily="18" charset="-78"/>
              </a:rPr>
              <a:t>قَالَ رَبِّ إِنِّي وَهَنَ الْعَظْمُ مِنِّي</a:t>
            </a:r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)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9" name="مستطيل مستدير الزوايا 8"/>
          <p:cNvSpPr/>
          <p:nvPr/>
        </p:nvSpPr>
        <p:spPr>
          <a:xfrm>
            <a:off x="5072066" y="3643314"/>
            <a:ext cx="3929090" cy="71438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علمتُ/ أيقنت إن التدخين لمضر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0" name="مستطيل مستدير الزوايا 9"/>
          <p:cNvSpPr/>
          <p:nvPr/>
        </p:nvSpPr>
        <p:spPr>
          <a:xfrm>
            <a:off x="5072066" y="4429132"/>
            <a:ext cx="3929090" cy="71438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جئتك وإني طامع في عفوك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1" name="مستطيل مستدير الزوايا 10"/>
          <p:cNvSpPr/>
          <p:nvPr/>
        </p:nvSpPr>
        <p:spPr>
          <a:xfrm>
            <a:off x="5072066" y="5214950"/>
            <a:ext cx="3929090" cy="71438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لا تتكاسل حيث إن الامتحان قريب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2" name="مستطيل مستدير الزوايا 11"/>
          <p:cNvSpPr/>
          <p:nvPr/>
        </p:nvSpPr>
        <p:spPr>
          <a:xfrm>
            <a:off x="5072066" y="6000768"/>
            <a:ext cx="3929090" cy="71438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لا تعفُ عن المذنب إذ إنّك بعفوك تشجّعه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3" name="مستطيل مستدير الزوايا 12"/>
          <p:cNvSpPr/>
          <p:nvPr/>
        </p:nvSpPr>
        <p:spPr>
          <a:xfrm>
            <a:off x="214282" y="1071546"/>
            <a:ext cx="3929090" cy="928694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إذا وقعت بعد ألا الاستفتاحيّة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4" name="مستطيل مستدير الزوايا 13"/>
          <p:cNvSpPr/>
          <p:nvPr/>
        </p:nvSpPr>
        <p:spPr>
          <a:xfrm>
            <a:off x="214282" y="2071678"/>
            <a:ext cx="3929090" cy="71438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إذا وقعت </a:t>
            </a:r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جوابًا للقسم، واقترن خبرها باللام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5" name="مستطيل مستدير الزوايا 14"/>
          <p:cNvSpPr/>
          <p:nvPr/>
        </p:nvSpPr>
        <p:spPr>
          <a:xfrm>
            <a:off x="214282" y="2857496"/>
            <a:ext cx="3929090" cy="71438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الجمل المحكيّة بعد القول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6" name="مستطيل مستدير الزوايا 15"/>
          <p:cNvSpPr/>
          <p:nvPr/>
        </p:nvSpPr>
        <p:spPr>
          <a:xfrm>
            <a:off x="214282" y="3643314"/>
            <a:ext cx="3929090" cy="71438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بعد فعل قلبي، واقترن خبرها باللام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7" name="مستطيل مستدير الزوايا 16"/>
          <p:cNvSpPr/>
          <p:nvPr/>
        </p:nvSpPr>
        <p:spPr>
          <a:xfrm>
            <a:off x="214282" y="4429132"/>
            <a:ext cx="3929090" cy="71438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في صدر الجملة الحاليّة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8" name="مستطيل مستدير الزوايا 17"/>
          <p:cNvSpPr/>
          <p:nvPr/>
        </p:nvSpPr>
        <p:spPr>
          <a:xfrm>
            <a:off x="214282" y="5214950"/>
            <a:ext cx="3929090" cy="71438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بعد حيث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9" name="مستطيل مستدير الزوايا 18"/>
          <p:cNvSpPr/>
          <p:nvPr/>
        </p:nvSpPr>
        <p:spPr>
          <a:xfrm>
            <a:off x="214282" y="6000768"/>
            <a:ext cx="3929090" cy="71438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بعد إذ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cxnSp>
        <p:nvCxnSpPr>
          <p:cNvPr id="21" name="رابط كسهم مستقيم 20"/>
          <p:cNvCxnSpPr/>
          <p:nvPr/>
        </p:nvCxnSpPr>
        <p:spPr>
          <a:xfrm rot="10800000">
            <a:off x="4214810" y="1643050"/>
            <a:ext cx="85725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cxnSp>
        <p:nvCxnSpPr>
          <p:cNvPr id="24" name="رابط كسهم مستقيم 23"/>
          <p:cNvCxnSpPr/>
          <p:nvPr/>
        </p:nvCxnSpPr>
        <p:spPr>
          <a:xfrm rot="10800000">
            <a:off x="4214810" y="2428868"/>
            <a:ext cx="85725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cxnSp>
        <p:nvCxnSpPr>
          <p:cNvPr id="25" name="رابط كسهم مستقيم 24"/>
          <p:cNvCxnSpPr/>
          <p:nvPr/>
        </p:nvCxnSpPr>
        <p:spPr>
          <a:xfrm rot="10800000">
            <a:off x="4214810" y="3286124"/>
            <a:ext cx="85725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cxnSp>
        <p:nvCxnSpPr>
          <p:cNvPr id="26" name="رابط كسهم مستقيم 25"/>
          <p:cNvCxnSpPr/>
          <p:nvPr/>
        </p:nvCxnSpPr>
        <p:spPr>
          <a:xfrm rot="10800000">
            <a:off x="4214810" y="4000504"/>
            <a:ext cx="85725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cxnSp>
        <p:nvCxnSpPr>
          <p:cNvPr id="27" name="رابط كسهم مستقيم 26"/>
          <p:cNvCxnSpPr/>
          <p:nvPr/>
        </p:nvCxnSpPr>
        <p:spPr>
          <a:xfrm rot="10800000">
            <a:off x="4214810" y="4786322"/>
            <a:ext cx="85725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cxnSp>
        <p:nvCxnSpPr>
          <p:cNvPr id="28" name="رابط كسهم مستقيم 27"/>
          <p:cNvCxnSpPr/>
          <p:nvPr/>
        </p:nvCxnSpPr>
        <p:spPr>
          <a:xfrm rot="10800000">
            <a:off x="4214810" y="5572140"/>
            <a:ext cx="85725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cxnSp>
        <p:nvCxnSpPr>
          <p:cNvPr id="29" name="رابط كسهم مستقيم 28"/>
          <p:cNvCxnSpPr/>
          <p:nvPr/>
        </p:nvCxnSpPr>
        <p:spPr>
          <a:xfrm rot="10800000">
            <a:off x="4214810" y="6357958"/>
            <a:ext cx="85725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3" dur="1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0" dur="1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5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40" dur="1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45" dur="1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0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5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14" grpId="0" animBg="1"/>
      <p:bldP spid="15" grpId="0" animBg="1"/>
      <p:bldP spid="16" grpId="0" animBg="1"/>
      <p:bldP spid="17" grpId="0" animBg="1"/>
      <p:bldP spid="18" grpId="0" animBg="1"/>
      <p:bldP spid="19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-24"/>
            <a:ext cx="8229600" cy="868346"/>
          </a:xfrm>
        </p:spPr>
        <p:txBody>
          <a:bodyPr>
            <a:normAutofit/>
          </a:bodyPr>
          <a:lstStyle/>
          <a:p>
            <a:r>
              <a:rPr lang="ar-SA" sz="4000" b="1" dirty="0" smtClean="0">
                <a:latin typeface="Traditional Arabic" pitchFamily="18" charset="-78"/>
                <a:cs typeface="Traditional Arabic" pitchFamily="18" charset="-78"/>
              </a:rPr>
              <a:t>جواز كسر همزة إن، وفتحها:</a:t>
            </a:r>
            <a:endParaRPr lang="ar-SA" sz="40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9" name="مستطيل مستدير الزوايا 8"/>
          <p:cNvSpPr/>
          <p:nvPr/>
        </p:nvSpPr>
        <p:spPr>
          <a:xfrm>
            <a:off x="4786314" y="857232"/>
            <a:ext cx="4143404" cy="1071570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احذر الكسل إنه/ أنه أُسّ البلاء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0" name="مستطيل مستدير الزوايا 9"/>
          <p:cNvSpPr/>
          <p:nvPr/>
        </p:nvSpPr>
        <p:spPr>
          <a:xfrm>
            <a:off x="4786314" y="2071678"/>
            <a:ext cx="4143404" cy="1071570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أقسم إن/ أن الشّاهد كاذب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1" name="مستطيل مستدير الزوايا 10"/>
          <p:cNvSpPr/>
          <p:nvPr/>
        </p:nvSpPr>
        <p:spPr>
          <a:xfrm>
            <a:off x="4786314" y="3286124"/>
            <a:ext cx="4143404" cy="1071570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خير القول إني/ أني أحمد الله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2" name="مستطيل مستدير الزوايا 11"/>
          <p:cNvSpPr/>
          <p:nvPr/>
        </p:nvSpPr>
        <p:spPr>
          <a:xfrm>
            <a:off x="2788603" y="4429132"/>
            <a:ext cx="6141116" cy="1071570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>
                <a:solidFill>
                  <a:schemeClr val="tx1"/>
                </a:solidFill>
                <a:latin typeface="Traditional Arabic" pitchFamily="18" charset="-78"/>
                <a:cs typeface="Traditional Arabic" pitchFamily="18" charset="-78"/>
              </a:rPr>
              <a:t>إِنَّ </a:t>
            </a:r>
            <a:r>
              <a:rPr lang="ar-SA" sz="2400" b="1" dirty="0" err="1">
                <a:solidFill>
                  <a:schemeClr val="tx1"/>
                </a:solidFill>
                <a:latin typeface="Traditional Arabic" pitchFamily="18" charset="-78"/>
                <a:cs typeface="Traditional Arabic" pitchFamily="18" charset="-78"/>
              </a:rPr>
              <a:t>لَكَ</a:t>
            </a:r>
            <a:r>
              <a:rPr lang="ar-SA" sz="2400" b="1" dirty="0">
                <a:solidFill>
                  <a:schemeClr val="tx1"/>
                </a:solidFill>
                <a:latin typeface="Traditional Arabic" pitchFamily="18" charset="-78"/>
                <a:cs typeface="Traditional Arabic" pitchFamily="18" charset="-78"/>
              </a:rPr>
              <a:t> أَلَّا تَجُوعَ فِيهَا وَلَا تَعْرَىٰ </a:t>
            </a:r>
            <a:r>
              <a:rPr lang="ar-SA" sz="2400" b="1" dirty="0" smtClean="0">
                <a:solidFill>
                  <a:schemeClr val="tx1"/>
                </a:solidFill>
                <a:latin typeface="Traditional Arabic" pitchFamily="18" charset="-78"/>
                <a:cs typeface="Traditional Arabic" pitchFamily="18" charset="-78"/>
              </a:rPr>
              <a:t>۝ وإنك/ وأنك </a:t>
            </a:r>
            <a:r>
              <a:rPr lang="ar-SA" sz="2400" b="1" dirty="0" smtClean="0">
                <a:solidFill>
                  <a:schemeClr val="tx1"/>
                </a:solidFill>
                <a:latin typeface="Traditional Arabic" pitchFamily="18" charset="-78"/>
                <a:cs typeface="Traditional Arabic" pitchFamily="18" charset="-78"/>
                <a:hlinkClick r:id="rId2"/>
              </a:rPr>
              <a:t>لَا </a:t>
            </a:r>
            <a:r>
              <a:rPr lang="ar-SA" sz="2400" b="1" dirty="0">
                <a:solidFill>
                  <a:schemeClr val="tx1"/>
                </a:solidFill>
                <a:latin typeface="Traditional Arabic" pitchFamily="18" charset="-78"/>
                <a:cs typeface="Traditional Arabic" pitchFamily="18" charset="-78"/>
                <a:hlinkClick r:id="rId2"/>
              </a:rPr>
              <a:t>تَظْمَأُ فِيهَا وَلَا تَضْحَىٰ</a:t>
            </a:r>
            <a:r>
              <a:rPr lang="ar-SA" sz="2400" b="1" dirty="0">
                <a:solidFill>
                  <a:schemeClr val="tx1"/>
                </a:solidFill>
                <a:latin typeface="Traditional Arabic" pitchFamily="18" charset="-78"/>
                <a:cs typeface="Traditional Arabic" pitchFamily="18" charset="-78"/>
              </a:rPr>
              <a:t> </a:t>
            </a:r>
          </a:p>
        </p:txBody>
      </p:sp>
      <p:sp>
        <p:nvSpPr>
          <p:cNvPr id="16" name="مستطيل مستدير الزوايا 15"/>
          <p:cNvSpPr/>
          <p:nvPr/>
        </p:nvSpPr>
        <p:spPr>
          <a:xfrm>
            <a:off x="71406" y="857232"/>
            <a:ext cx="4143404" cy="1071570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الكسر على الاستئناف، والفتح على تقدير اللام الجارة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7" name="مستطيل مستدير الزوايا 16"/>
          <p:cNvSpPr/>
          <p:nvPr/>
        </p:nvSpPr>
        <p:spPr>
          <a:xfrm>
            <a:off x="71406" y="2071678"/>
            <a:ext cx="4143404" cy="1071570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الكسر على قصد جواب القسم، والفتح على تقدير الباء الجارة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8" name="مستطيل مستدير الزوايا 17"/>
          <p:cNvSpPr/>
          <p:nvPr/>
        </p:nvSpPr>
        <p:spPr>
          <a:xfrm>
            <a:off x="71406" y="3286124"/>
            <a:ext cx="4143404" cy="1071570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الكسر على الحكاية بالقول، والفتح على تأويل أن مع ما بعدا بمصدر في محل رفع خبر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9" name="مستطيل مستدير الزوايا 18"/>
          <p:cNvSpPr/>
          <p:nvPr/>
        </p:nvSpPr>
        <p:spPr>
          <a:xfrm>
            <a:off x="334196" y="5643578"/>
            <a:ext cx="6881010" cy="1071570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400" b="1" dirty="0" smtClean="0">
                <a:latin typeface="Traditional Arabic" pitchFamily="18" charset="-78"/>
                <a:cs typeface="Traditional Arabic" pitchFamily="18" charset="-78"/>
              </a:rPr>
              <a:t>الكسر على الاستئناف، أو على العطف على إن الأولى، والفتح على العطف على أن لا تجوع ”أن تقع بعد واو مسبوقة بمفرد صالح للعطف عليه“.</a:t>
            </a:r>
            <a:endParaRPr lang="ar-SA" sz="2400" b="1" dirty="0">
              <a:latin typeface="Traditional Arabic" pitchFamily="18" charset="-78"/>
              <a:cs typeface="Traditional Arabic" pitchFamily="18" charset="-78"/>
            </a:endParaRPr>
          </a:p>
        </p:txBody>
      </p:sp>
      <p:cxnSp>
        <p:nvCxnSpPr>
          <p:cNvPr id="23" name="رابط مستقيم 22"/>
          <p:cNvCxnSpPr/>
          <p:nvPr/>
        </p:nvCxnSpPr>
        <p:spPr>
          <a:xfrm rot="10800000">
            <a:off x="4143372" y="1428736"/>
            <a:ext cx="785818" cy="1588"/>
          </a:xfrm>
          <a:prstGeom prst="line">
            <a:avLst/>
          </a:prstGeom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25" name="رابط مستقيم 24"/>
          <p:cNvCxnSpPr/>
          <p:nvPr/>
        </p:nvCxnSpPr>
        <p:spPr>
          <a:xfrm rot="10800000">
            <a:off x="4143372" y="2643182"/>
            <a:ext cx="785818" cy="1588"/>
          </a:xfrm>
          <a:prstGeom prst="line">
            <a:avLst/>
          </a:prstGeom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26" name="رابط مستقيم 25"/>
          <p:cNvCxnSpPr/>
          <p:nvPr/>
        </p:nvCxnSpPr>
        <p:spPr>
          <a:xfrm rot="10800000">
            <a:off x="4071934" y="3929066"/>
            <a:ext cx="785818" cy="1588"/>
          </a:xfrm>
          <a:prstGeom prst="line">
            <a:avLst/>
          </a:prstGeom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28" name="قوس 27"/>
          <p:cNvSpPr/>
          <p:nvPr/>
        </p:nvSpPr>
        <p:spPr>
          <a:xfrm rot="16947326">
            <a:off x="1744518" y="5337797"/>
            <a:ext cx="1650083" cy="698374"/>
          </a:xfrm>
          <a:prstGeom prst="arc">
            <a:avLst/>
          </a:prstGeom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0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5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8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 animBg="1"/>
      <p:bldP spid="17" grpId="0" animBg="1"/>
      <p:bldP spid="18" grpId="0" animBg="1"/>
      <p:bldP spid="19" grpId="0" animBg="1"/>
      <p:bldP spid="28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وسيلة شرح على شكل سحابة 3"/>
          <p:cNvSpPr/>
          <p:nvPr/>
        </p:nvSpPr>
        <p:spPr>
          <a:xfrm>
            <a:off x="1785918" y="928670"/>
            <a:ext cx="6072230" cy="4500594"/>
          </a:xfrm>
          <a:prstGeom prst="cloudCallou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40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latin typeface="Traditional Arabic" pitchFamily="18" charset="-78"/>
                <a:cs typeface="Traditional Arabic" pitchFamily="18" charset="-78"/>
              </a:rPr>
              <a:t>شكرًا على حسن الإنصات..</a:t>
            </a:r>
            <a:endParaRPr lang="ar-SA" sz="4000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</TotalTime>
  <Words>414</Words>
  <Application>Microsoft Office PowerPoint</Application>
  <PresentationFormat>عرض على الشاشة (3:4)‏</PresentationFormat>
  <Paragraphs>78</Paragraphs>
  <Slides>9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9</vt:i4>
      </vt:variant>
    </vt:vector>
  </HeadingPairs>
  <TitlesOfParts>
    <vt:vector size="10" baseType="lpstr">
      <vt:lpstr>سمة Office</vt:lpstr>
      <vt:lpstr>إن وأخواتها  (الأحرف الناسخة )</vt:lpstr>
      <vt:lpstr>الشريحة 2</vt:lpstr>
      <vt:lpstr>تعريفها</vt:lpstr>
      <vt:lpstr>الشريحة 4</vt:lpstr>
      <vt:lpstr>إلحاق ما الزائدة بإن وأخواتها</vt:lpstr>
      <vt:lpstr>يجب فتح همزة إن: إذا أولت مع ما بعدها بمصدر، وقع المصدر ...</vt:lpstr>
      <vt:lpstr>يجب كسر همزة إن: </vt:lpstr>
      <vt:lpstr>جواز كسر همزة إن، وفتحها:</vt:lpstr>
      <vt:lpstr>الشريحة 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Lenovo</dc:creator>
  <cp:lastModifiedBy>Lenovo</cp:lastModifiedBy>
  <cp:revision>13</cp:revision>
  <dcterms:created xsi:type="dcterms:W3CDTF">2017-10-21T20:12:29Z</dcterms:created>
  <dcterms:modified xsi:type="dcterms:W3CDTF">2017-10-21T22:13:24Z</dcterms:modified>
</cp:coreProperties>
</file>

<file path=docProps/thumbnail.jpeg>
</file>