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tags/tag8.xml" ContentType="application/vnd.openxmlformats-officedocument.presentationml.tag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23.xml" ContentType="application/vnd.openxmlformats-officedocument.presentationml.tags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2"/>
  </p:sldMasterIdLst>
  <p:notesMasterIdLst>
    <p:notesMasterId r:id="rId21"/>
  </p:notesMasterIdLst>
  <p:handoutMasterIdLst>
    <p:handoutMasterId r:id="rId22"/>
  </p:handoutMasterIdLst>
  <p:sldIdLst>
    <p:sldId id="259" r:id="rId3"/>
    <p:sldId id="261" r:id="rId4"/>
    <p:sldId id="262" r:id="rId5"/>
    <p:sldId id="291" r:id="rId6"/>
    <p:sldId id="292" r:id="rId7"/>
    <p:sldId id="287" r:id="rId8"/>
    <p:sldId id="293" r:id="rId9"/>
    <p:sldId id="298" r:id="rId10"/>
    <p:sldId id="299" r:id="rId11"/>
    <p:sldId id="268" r:id="rId12"/>
    <p:sldId id="308" r:id="rId13"/>
    <p:sldId id="270" r:id="rId14"/>
    <p:sldId id="272" r:id="rId15"/>
    <p:sldId id="274" r:id="rId16"/>
    <p:sldId id="275" r:id="rId17"/>
    <p:sldId id="319" r:id="rId18"/>
    <p:sldId id="277" r:id="rId19"/>
    <p:sldId id="32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Start" id="{779CC93D-E52E-4D84-901B-11D7331DD495}">
          <p14:sldIdLst>
            <p14:sldId id="259"/>
          </p14:sldIdLst>
        </p14:section>
        <p14:section name="Introduction" id="{ABA716BF-3A5C-4ADB-94C9-CFEF84EBA240}">
          <p14:sldIdLst>
            <p14:sldId id="261"/>
            <p14:sldId id="281"/>
            <p14:sldId id="282"/>
            <p14:sldId id="283"/>
            <p14:sldId id="288"/>
            <p14:sldId id="284"/>
            <p14:sldId id="289"/>
            <p14:sldId id="290"/>
          </p14:sldIdLst>
        </p14:section>
        <p14:section name="Classification" id="{925A0B5B-F14F-4D20-97ED-3176DC289D22}">
          <p14:sldIdLst>
            <p14:sldId id="262"/>
            <p14:sldId id="291"/>
            <p14:sldId id="292"/>
            <p14:sldId id="287"/>
            <p14:sldId id="293"/>
            <p14:sldId id="295"/>
            <p14:sldId id="296"/>
            <p14:sldId id="297"/>
            <p14:sldId id="298"/>
            <p14:sldId id="299"/>
            <p14:sldId id="294"/>
          </p14:sldIdLst>
        </p14:section>
        <p14:section name="Theories" id="{6D9936A3-3945-4757-BC8B-B5C252D8E036}">
          <p14:sldIdLst>
            <p14:sldId id="286"/>
            <p14:sldId id="267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</p14:sldIdLst>
        </p14:section>
        <p14:section name="Ac polyp theories" id="{46DE15C5-A641-4AF6-9804-06E04EAEDAC7}">
          <p14:sldIdLst>
            <p14:sldId id="310"/>
            <p14:sldId id="309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</p14:sldIdLst>
        </p14:section>
        <p14:section name="Clinical features" id="{BAB3A466-96C9-4230-9978-795378D75699}">
          <p14:sldIdLst>
            <p14:sldId id="268"/>
            <p14:sldId id="308"/>
            <p14:sldId id="270"/>
            <p14:sldId id="272"/>
            <p14:sldId id="274"/>
          </p14:sldIdLst>
        </p14:section>
        <p14:section name="Management" id="{790CEF5B-569A-4C2F-BED5-750B08C0E5AD}">
          <p14:sldIdLst>
            <p14:sldId id="275"/>
            <p14:sldId id="319"/>
            <p14:sldId id="277"/>
            <p14:sldId id="32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xmlns="" val="1"/>
    </p:ext>
    <p:ext uri="{D31A062A-798A-4329-ABDD-BBA856620510}">
      <p14:defaultImageDpi xmlns:p14="http://schemas.microsoft.com/office/powerpoint/2010/main" xmlns="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74" autoAdjust="0"/>
    <p:restoredTop sz="96271" autoAdjust="0"/>
  </p:normalViewPr>
  <p:slideViewPr>
    <p:cSldViewPr>
      <p:cViewPr>
        <p:scale>
          <a:sx n="97" d="100"/>
          <a:sy n="97" d="100"/>
        </p:scale>
        <p:origin x="-46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4EE5CD8-078F-4590-BF9C-A341A294A016}">
      <dgm:prSet phldrT="[Text]" custT="1"/>
      <dgm:spPr/>
      <dgm:t>
        <a:bodyPr/>
        <a:lstStyle/>
        <a:p>
          <a:r>
            <a:rPr lang="en-US" sz="4400" smtClean="0"/>
            <a:t>1</a:t>
          </a:r>
          <a:endParaRPr lang="en-US" sz="4400" dirty="0"/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en-US" sz="3200"/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en-US" sz="3200"/>
        </a:p>
      </dgm:t>
    </dgm:pt>
    <dgm:pt modelId="{AA046201-5C4D-445E-BF0B-5C6D2B0A1945}">
      <dgm:prSet phldrT="[Text]" custT="1"/>
      <dgm:spPr/>
      <dgm:t>
        <a:bodyPr/>
        <a:lstStyle/>
        <a:p>
          <a:r>
            <a:rPr lang="en-US" sz="4400" smtClean="0"/>
            <a:t>2</a:t>
          </a:r>
          <a:endParaRPr lang="en-US" sz="4400" dirty="0"/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en-US" sz="3200"/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en-US" sz="3200"/>
        </a:p>
      </dgm:t>
    </dgm:pt>
    <dgm:pt modelId="{C59269D0-92A5-481C-BA64-727AFB0DD545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Fungal polyp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en-US" sz="3200"/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en-US" sz="3200"/>
        </a:p>
      </dgm:t>
    </dgm:pt>
    <dgm:pt modelId="{D1776C8F-2B10-4075-8DF7-7F65AB725ED5}">
      <dgm:prSet phldrT="[Text]" custT="1"/>
      <dgm:spPr/>
      <dgm:t>
        <a:bodyPr/>
        <a:lstStyle/>
        <a:p>
          <a:r>
            <a:rPr lang="en-US" sz="4400" smtClean="0"/>
            <a:t>3</a:t>
          </a:r>
          <a:endParaRPr lang="en-US" sz="4400" dirty="0"/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en-US" sz="3200"/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en-US" sz="3200"/>
        </a:p>
      </dgm:t>
    </dgm:pt>
    <dgm:pt modelId="{6BE4E373-0656-4EDC-821E-BE09C952B1F6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Malignant polyp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en-US" sz="3200"/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en-US" sz="3200"/>
        </a:p>
      </dgm:t>
    </dgm:pt>
    <dgm:pt modelId="{1E4D3931-0DBD-4211-A24A-6AF364284B1E}">
      <dgm:prSet phldrT="[Text]" custT="1"/>
      <dgm:spPr/>
      <dgm:t>
        <a:bodyPr/>
        <a:lstStyle/>
        <a:p>
          <a:pPr marL="280988" indent="-280988"/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Simple nasal polyp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en-US" sz="3200"/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en-US" sz="3200"/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en-US"/>
        </a:p>
      </dgm:t>
    </dgm:pt>
    <dgm:pt modelId="{7E429971-BC57-430F-BB25-C0574E5E39E3}" type="pres">
      <dgm:prSet presAssocID="{74EE5CD8-078F-4590-BF9C-A341A294A016}" presName="parentText" presStyleLbl="node1" presStyleIdx="0" presStyleCnt="3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en-US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en-US"/>
        </a:p>
      </dgm:t>
    </dgm:pt>
    <dgm:pt modelId="{C04276DC-EE64-470A-B8BC-09067B8045FA}" type="pres">
      <dgm:prSet presAssocID="{AA046201-5C4D-445E-BF0B-5C6D2B0A1945}" presName="parentText" presStyleLbl="node1" presStyleIdx="1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ACAA866-A8A8-4183-97B5-CEEAB1525C60}" type="pres">
      <dgm:prSet presAssocID="{40767EFF-7D52-4469-ACEE-7D28E67337E2}" presName="sp" presStyleCnt="0"/>
      <dgm:spPr/>
      <dgm:t>
        <a:bodyPr/>
        <a:lstStyle/>
        <a:p>
          <a:endParaRPr lang="en-US"/>
        </a:p>
      </dgm:t>
    </dgm:pt>
    <dgm:pt modelId="{477213BE-9E91-4950-8451-7F60796F47F4}" type="pres">
      <dgm:prSet presAssocID="{D1776C8F-2B10-4075-8DF7-7F65AB725ED5}" presName="linNode" presStyleCnt="0"/>
      <dgm:spPr/>
      <dgm:t>
        <a:bodyPr/>
        <a:lstStyle/>
        <a:p>
          <a:endParaRPr lang="en-US"/>
        </a:p>
      </dgm:t>
    </dgm:pt>
    <dgm:pt modelId="{F5034101-5B7D-4FE7-B47A-5A48CF39606B}" type="pres">
      <dgm:prSet presAssocID="{D1776C8F-2B10-4075-8DF7-7F65AB725ED5}" presName="parentText" presStyleLbl="node1" presStyleIdx="2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7C3E6FD-D83F-4BDA-907E-B5EE041DA931}" type="pres">
      <dgm:prSet presAssocID="{D1776C8F-2B10-4075-8DF7-7F65AB725ED5}" presName="descendantText" presStyleLbl="alignAccFollowNode1" presStyleIdx="2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5417F3DF-8CAE-4E6C-ADBB-ED6F50084B8E}" type="presOf" srcId="{D1776C8F-2B10-4075-8DF7-7F65AB725ED5}" destId="{F5034101-5B7D-4FE7-B47A-5A48CF39606B}" srcOrd="0" destOrd="0" presId="urn:microsoft.com/office/officeart/2005/8/layout/vList5"/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3D887057-7E91-45EF-8E4B-3006C2DFECB4}" type="presOf" srcId="{6BE4E373-0656-4EDC-821E-BE09C952B1F6}" destId="{C7C3E6FD-D83F-4BDA-907E-B5EE041DA931}" srcOrd="0" destOrd="0" presId="urn:microsoft.com/office/officeart/2005/8/layout/vList5"/>
    <dgm:cxn modelId="{AFF7133D-5E9D-4613-9299-006F9E49301B}" type="presOf" srcId="{AA046201-5C4D-445E-BF0B-5C6D2B0A1945}" destId="{C04276DC-EE64-470A-B8BC-09067B8045FA}" srcOrd="0" destOrd="0" presId="urn:microsoft.com/office/officeart/2005/8/layout/vList5"/>
    <dgm:cxn modelId="{1D12F37E-DF42-400C-B5B5-A8FAF49EC0EC}" type="presOf" srcId="{1E4D3931-0DBD-4211-A24A-6AF364284B1E}" destId="{D54B1729-BC98-42C1-9C6C-D65DCBA4358F}" srcOrd="0" destOrd="0" presId="urn:microsoft.com/office/officeart/2005/8/layout/vList5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B6416E04-E5DE-46CA-AD27-47EBE280D636}" type="presOf" srcId="{C59269D0-92A5-481C-BA64-727AFB0DD545}" destId="{B37A5355-225B-4C6F-AED7-6C620F99EECC}" srcOrd="0" destOrd="0" presId="urn:microsoft.com/office/officeart/2005/8/layout/vList5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9A0DCB65-9DCB-4972-9768-1762E4116F3C}" type="presOf" srcId="{74EE5CD8-078F-4590-BF9C-A341A294A016}" destId="{7E429971-BC57-430F-BB25-C0574E5E39E3}" srcOrd="0" destOrd="0" presId="urn:microsoft.com/office/officeart/2005/8/layout/vList5"/>
    <dgm:cxn modelId="{DBCA7E61-D822-40A0-A27A-D7E092386A0B}" type="presOf" srcId="{F6FEADD9-F67D-41F5-BA4C-3C84956E7F46}" destId="{AAE7A1E6-6847-453D-B55B-8A82BF138C1D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1E18118B-9778-4714-A249-2B714D5427F7}" type="presParOf" srcId="{AAE7A1E6-6847-453D-B55B-8A82BF138C1D}" destId="{C4407577-18A2-46E0-8805-2838042EB67A}" srcOrd="0" destOrd="0" presId="urn:microsoft.com/office/officeart/2005/8/layout/vList5"/>
    <dgm:cxn modelId="{84152E8A-21A6-4CAF-BC09-47C13F4FFFB8}" type="presParOf" srcId="{C4407577-18A2-46E0-8805-2838042EB67A}" destId="{7E429971-BC57-430F-BB25-C0574E5E39E3}" srcOrd="0" destOrd="0" presId="urn:microsoft.com/office/officeart/2005/8/layout/vList5"/>
    <dgm:cxn modelId="{1D51832F-3B38-483B-8C08-BDD413206841}" type="presParOf" srcId="{C4407577-18A2-46E0-8805-2838042EB67A}" destId="{D54B1729-BC98-42C1-9C6C-D65DCBA4358F}" srcOrd="1" destOrd="0" presId="urn:microsoft.com/office/officeart/2005/8/layout/vList5"/>
    <dgm:cxn modelId="{F2BB24AB-7DB6-4F0F-92D8-664E0F322520}" type="presParOf" srcId="{AAE7A1E6-6847-453D-B55B-8A82BF138C1D}" destId="{AB8574CC-D4F2-4555-AEE3-F4EE58B11D03}" srcOrd="1" destOrd="0" presId="urn:microsoft.com/office/officeart/2005/8/layout/vList5"/>
    <dgm:cxn modelId="{3F47CC38-27AC-4E4E-92A2-FDE046382C80}" type="presParOf" srcId="{AAE7A1E6-6847-453D-B55B-8A82BF138C1D}" destId="{85B8F607-FDD8-476A-ADBE-E1250824F294}" srcOrd="2" destOrd="0" presId="urn:microsoft.com/office/officeart/2005/8/layout/vList5"/>
    <dgm:cxn modelId="{B4BBC5E0-69C0-4FD2-84A6-C47E62DEA28D}" type="presParOf" srcId="{85B8F607-FDD8-476A-ADBE-E1250824F294}" destId="{C04276DC-EE64-470A-B8BC-09067B8045FA}" srcOrd="0" destOrd="0" presId="urn:microsoft.com/office/officeart/2005/8/layout/vList5"/>
    <dgm:cxn modelId="{71B90C6E-E0F2-4EE1-8864-5914AAFA20A7}" type="presParOf" srcId="{85B8F607-FDD8-476A-ADBE-E1250824F294}" destId="{B37A5355-225B-4C6F-AED7-6C620F99EECC}" srcOrd="1" destOrd="0" presId="urn:microsoft.com/office/officeart/2005/8/layout/vList5"/>
    <dgm:cxn modelId="{E6DEED78-0C33-4D1D-A595-AFE4311369E4}" type="presParOf" srcId="{AAE7A1E6-6847-453D-B55B-8A82BF138C1D}" destId="{5ACAA866-A8A8-4183-97B5-CEEAB1525C60}" srcOrd="3" destOrd="0" presId="urn:microsoft.com/office/officeart/2005/8/layout/vList5"/>
    <dgm:cxn modelId="{FD2A22C3-24B0-4E4D-A3BC-79528D3FBC48}" type="presParOf" srcId="{AAE7A1E6-6847-453D-B55B-8A82BF138C1D}" destId="{477213BE-9E91-4950-8451-7F60796F47F4}" srcOrd="4" destOrd="0" presId="urn:microsoft.com/office/officeart/2005/8/layout/vList5"/>
    <dgm:cxn modelId="{2D9E3819-8AF8-4F78-AD5E-1D892BCE0381}" type="presParOf" srcId="{477213BE-9E91-4950-8451-7F60796F47F4}" destId="{F5034101-5B7D-4FE7-B47A-5A48CF39606B}" srcOrd="0" destOrd="0" presId="urn:microsoft.com/office/officeart/2005/8/layout/vList5"/>
    <dgm:cxn modelId="{5FD7E964-E46A-45B4-A545-5D657B6094BB}" type="presParOf" srcId="{477213BE-9E91-4950-8451-7F60796F47F4}" destId="{C7C3E6FD-D83F-4BDA-907E-B5EE041DA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54B1729-BC98-42C1-9C6C-D65DCBA4358F}">
      <dsp:nvSpPr>
        <dsp:cNvPr id="0" name=""/>
        <dsp:cNvSpPr/>
      </dsp:nvSpPr>
      <dsp:spPr>
        <a:xfrm rot="5400000">
          <a:off x="3066871" y="-1848315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0988" lvl="1" indent="-280988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Simple nasal polyp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3066871" y="-1848315"/>
        <a:ext cx="1047750" cy="5010287"/>
      </dsp:txXfrm>
    </dsp:sp>
    <dsp:sp modelId="{7E429971-BC57-430F-BB25-C0574E5E39E3}">
      <dsp:nvSpPr>
        <dsp:cNvPr id="0" name=""/>
        <dsp:cNvSpPr/>
      </dsp:nvSpPr>
      <dsp:spPr>
        <a:xfrm>
          <a:off x="109" y="0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1</a:t>
          </a:r>
          <a:endParaRPr lang="en-US" sz="4400" kern="1200" dirty="0"/>
        </a:p>
      </dsp:txBody>
      <dsp:txXfrm>
        <a:off x="109" y="0"/>
        <a:ext cx="1085492" cy="1309687"/>
      </dsp:txXfrm>
    </dsp:sp>
    <dsp:sp modelId="{B37A5355-225B-4C6F-AED7-6C620F99EECC}">
      <dsp:nvSpPr>
        <dsp:cNvPr id="0" name=""/>
        <dsp:cNvSpPr/>
      </dsp:nvSpPr>
      <dsp:spPr>
        <a:xfrm rot="5400000">
          <a:off x="3066871" y="-473143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5358425"/>
            <a:satOff val="-6896"/>
            <a:lumOff val="-5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5"/>
              <a:satOff val="-6896"/>
              <a:lumOff val="-5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Fungal polyp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3066871" y="-473143"/>
        <a:ext cx="1047750" cy="5010287"/>
      </dsp:txXfrm>
    </dsp:sp>
    <dsp:sp modelId="{C04276DC-EE64-470A-B8BC-09067B8045FA}">
      <dsp:nvSpPr>
        <dsp:cNvPr id="0" name=""/>
        <dsp:cNvSpPr/>
      </dsp:nvSpPr>
      <dsp:spPr>
        <a:xfrm>
          <a:off x="109" y="1377156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2</a:t>
          </a:r>
          <a:endParaRPr lang="en-US" sz="4400" kern="1200" dirty="0"/>
        </a:p>
      </dsp:txBody>
      <dsp:txXfrm>
        <a:off x="109" y="1377156"/>
        <a:ext cx="1085492" cy="1309687"/>
      </dsp:txXfrm>
    </dsp:sp>
    <dsp:sp modelId="{C7C3E6FD-D83F-4BDA-907E-B5EE041DA931}">
      <dsp:nvSpPr>
        <dsp:cNvPr id="0" name=""/>
        <dsp:cNvSpPr/>
      </dsp:nvSpPr>
      <dsp:spPr>
        <a:xfrm rot="5400000">
          <a:off x="3066871" y="902028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Malignant polyp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3066871" y="902028"/>
        <a:ext cx="1047750" cy="5010287"/>
      </dsp:txXfrm>
    </dsp:sp>
    <dsp:sp modelId="{F5034101-5B7D-4FE7-B47A-5A48CF39606B}">
      <dsp:nvSpPr>
        <dsp:cNvPr id="0" name=""/>
        <dsp:cNvSpPr/>
      </dsp:nvSpPr>
      <dsp:spPr>
        <a:xfrm>
          <a:off x="109" y="2752328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3</a:t>
          </a:r>
          <a:endParaRPr lang="en-US" sz="4400" kern="1200" dirty="0"/>
        </a:p>
      </dsp:txBody>
      <dsp:txXfrm>
        <a:off x="109" y="2752328"/>
        <a:ext cx="1085492" cy="1309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9/2/2013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60067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9/2/2013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48480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17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200" dirty="0" smtClean="0"/>
              <a:t>This is another option</a:t>
            </a:r>
            <a:r>
              <a:rPr lang="en-US" sz="1200" baseline="0" dirty="0" smtClean="0"/>
              <a:t> for an Overview slide.</a:t>
            </a:r>
            <a:endParaRPr lang="en-US" sz="1200" dirty="0" smtClean="0"/>
          </a:p>
          <a:p>
            <a:pPr marL="228600" indent="-228600">
              <a:buFont typeface="+mj-lt"/>
              <a:buNone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What</a:t>
            </a:r>
            <a:r>
              <a:rPr lang="en-US" b="0" baseline="0" dirty="0" smtClean="0"/>
              <a:t> will the audience be able to do after this training is complete?</a:t>
            </a:r>
            <a:r>
              <a:rPr lang="en-US" dirty="0" smtClean="0"/>
              <a:t> Briefly describe each objective how the audience</a:t>
            </a:r>
            <a:r>
              <a:rPr lang="en-US" baseline="0" dirty="0" smtClean="0"/>
              <a:t> </a:t>
            </a:r>
            <a:r>
              <a:rPr lang="en-US" dirty="0" smtClean="0"/>
              <a:t>will benefit from this</a:t>
            </a:r>
            <a:r>
              <a:rPr lang="en-US" baseline="0" dirty="0" smtClean="0"/>
              <a:t> presentation.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Microsoft </a:t>
            </a:r>
            <a:r>
              <a:rPr lang="en-US" b="1" smtClean="0"/>
              <a:t>Engineering Excellence</a:t>
            </a:r>
            <a:endParaRPr lang="en-US" smtClean="0"/>
          </a:p>
        </p:txBody>
      </p:sp>
      <p:sp>
        <p:nvSpPr>
          <p:cNvPr id="4710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Microsoft Confidential</a:t>
            </a:r>
          </a:p>
        </p:txBody>
      </p:sp>
      <p:sp>
        <p:nvSpPr>
          <p:cNvPr id="4710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19570C-A909-40C0-B9F8-7AD3BA2C3C56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71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If there is relevant</a:t>
            </a:r>
            <a:r>
              <a:rPr lang="en-US" baseline="0" dirty="0" smtClean="0"/>
              <a:t> video content, such as a case study video, demo of a product, or other training materials, include it in the presentation as well. 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 case study or</a:t>
            </a:r>
            <a:r>
              <a:rPr lang="en-US" baseline="0" dirty="0" smtClean="0"/>
              <a:t> class simulation to encourage discussion and apply lessons.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5600"/>
            <a:ext cx="81946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3100" y="1497013"/>
            <a:ext cx="3975100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7760" y="1497013"/>
            <a:ext cx="3977640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E4F76A12-45B1-40F6-B0C0-62EEDC8BE9D9}" type="datetime1">
              <a:rPr lang="en-US" smtClean="0"/>
              <a:pPr/>
              <a:t>9/2/2013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6D8AB-506B-40E7-B6AE-876251773623}" type="datetime1">
              <a:rPr lang="en-US" smtClean="0"/>
              <a:pPr/>
              <a:t>9/2/2013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76BB-9CCA-45A6-B84C-AEBED6D25235}" type="datetime1">
              <a:rPr lang="en-US" smtClean="0"/>
              <a:pPr/>
              <a:t>9/2/2013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F59B0A5A-539D-4895-8776-66EE5A738BA4}" type="datetime1">
              <a:rPr lang="en-US" smtClean="0"/>
              <a:pPr/>
              <a:t>9/2/2013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8EADA-8559-4510-8FFB-7DC7AD443CA2}" type="datetime1">
              <a:rPr lang="en-US" smtClean="0"/>
              <a:pPr/>
              <a:t>9/2/2013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0AB7A-E311-4C1B-9EF4-AFC8AC1AF356}" type="datetime1">
              <a:rPr lang="en-US" smtClean="0"/>
              <a:pPr/>
              <a:t>9/2/2013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EA461-934F-4581-B6D2-8B8465ADB2DC}" type="datetime1">
              <a:rPr lang="en-US" smtClean="0"/>
              <a:pPr/>
              <a:t>9/2/2013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52280-013C-4132-8348-3A5DBCD4DCB4}" type="datetime1">
              <a:rPr lang="en-US" smtClean="0"/>
              <a:pPr/>
              <a:t>9/2/2013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58F4-7B6D-4EAD-A16D-0C52B5D9061A}" type="datetime1">
              <a:rPr lang="en-US" smtClean="0"/>
              <a:pPr/>
              <a:t>9/2/2013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7063-386F-4E3C-B12C-6B7AFCF94A94}" type="datetime1">
              <a:rPr lang="en-US" smtClean="0"/>
              <a:pPr/>
              <a:t>9/2/2013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8AB0-EEFB-4A68-8000-15C0F63ABE78}" type="datetime1">
              <a:rPr lang="en-US" smtClean="0"/>
              <a:pPr/>
              <a:t>9/2/2013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6B8A-3072-458C-8AF2-1F2725B1CD94}" type="datetime1">
              <a:rPr lang="en-US" smtClean="0"/>
              <a:pPr/>
              <a:t>9/2/2013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A4E87-102D-4585-8730-8F3038B2A9E1}" type="datetime1">
              <a:rPr lang="en-US" smtClean="0"/>
              <a:pPr/>
              <a:t>9/2/2013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62" r:id="rId10"/>
    <p:sldLayoutId id="2147483654" r:id="rId11"/>
    <p:sldLayoutId id="2147483655" r:id="rId12"/>
    <p:sldLayoutId id="2147483663" r:id="rId13"/>
  </p:sldLayoutIdLst>
  <p:transition spd="slow">
    <p:wipe dir="d"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6.jpe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6.jpe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pPr algn="ctr"/>
            <a:r>
              <a:rPr lang="en-US" dirty="0" smtClean="0"/>
              <a:t>Nasal polypi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+mn-lt"/>
              </a:rPr>
              <a:t>Dr. Mohammad </a:t>
            </a:r>
            <a:r>
              <a:rPr lang="en-US" sz="2400" dirty="0" err="1" smtClean="0">
                <a:latin typeface="+mn-lt"/>
              </a:rPr>
              <a:t>Aloulah</a:t>
            </a:r>
            <a:endParaRPr lang="en-US" sz="2400" dirty="0" smtClean="0">
              <a:latin typeface="+mn-lt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79712" y="2636912"/>
            <a:ext cx="5507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Clinical Features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10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features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Nasal obstruction – Unilateral / bilateral</a:t>
            </a:r>
          </a:p>
          <a:p>
            <a:r>
              <a:rPr lang="en-US" dirty="0" smtClean="0"/>
              <a:t>Anosmia</a:t>
            </a:r>
          </a:p>
          <a:p>
            <a:r>
              <a:rPr lang="en-US" dirty="0" smtClean="0"/>
              <a:t>Loss of taste</a:t>
            </a:r>
          </a:p>
          <a:p>
            <a:r>
              <a:rPr lang="en-US" dirty="0" err="1" smtClean="0"/>
              <a:t>Rhinorrhoea</a:t>
            </a:r>
            <a:r>
              <a:rPr lang="en-US" dirty="0" smtClean="0"/>
              <a:t> – watery / mucoid / </a:t>
            </a:r>
            <a:r>
              <a:rPr lang="en-US" dirty="0" err="1" smtClean="0"/>
              <a:t>mucopurulent</a:t>
            </a:r>
            <a:endParaRPr lang="en-US" dirty="0" smtClean="0"/>
          </a:p>
          <a:p>
            <a:r>
              <a:rPr lang="en-US" dirty="0" smtClean="0"/>
              <a:t>Head ache</a:t>
            </a:r>
          </a:p>
          <a:p>
            <a:r>
              <a:rPr lang="en-US" dirty="0" smtClean="0"/>
              <a:t>Broadening of nose (Frog face)</a:t>
            </a:r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1296251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841249" y="304800"/>
            <a:ext cx="7921752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Examination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800600" y="2098675"/>
            <a:ext cx="4129087" cy="4149725"/>
          </a:xfrm>
        </p:spPr>
        <p:txBody>
          <a:bodyPr>
            <a:normAutofit/>
          </a:bodyPr>
          <a:lstStyle/>
          <a:p>
            <a:r>
              <a:rPr lang="en-US" dirty="0" smtClean="0"/>
              <a:t>Smooth glossy multiple mass seen in anterior </a:t>
            </a:r>
            <a:r>
              <a:rPr lang="en-US" dirty="0" err="1" smtClean="0"/>
              <a:t>rhinoscopy</a:t>
            </a:r>
            <a:endParaRPr lang="en-US" dirty="0" smtClean="0"/>
          </a:p>
          <a:p>
            <a:r>
              <a:rPr lang="en-US" dirty="0" smtClean="0"/>
              <a:t>Insensitive on probing.  Probe can be passed around the polyp</a:t>
            </a:r>
          </a:p>
          <a:p>
            <a:r>
              <a:rPr lang="en-US" dirty="0" smtClean="0"/>
              <a:t>Soft and mobile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988840"/>
            <a:ext cx="3975100" cy="2981325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12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4267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Posterior </a:t>
            </a:r>
            <a:r>
              <a:rPr lang="en-US" dirty="0" err="1" smtClean="0"/>
              <a:t>rhinoscopy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4267200" cy="4297363"/>
          </a:xfrm>
        </p:spPr>
        <p:txBody>
          <a:bodyPr/>
          <a:lstStyle/>
          <a:p>
            <a:r>
              <a:rPr lang="en-US" dirty="0" smtClean="0"/>
              <a:t>Polyp can be seen at the level of choana</a:t>
            </a:r>
          </a:p>
          <a:p>
            <a:r>
              <a:rPr lang="en-US" dirty="0" smtClean="0"/>
              <a:t>Antrochoanal polyp can be seen exiting out of accessory ostium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1772816"/>
            <a:ext cx="3657600" cy="27432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13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Differential 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err="1" smtClean="0"/>
              <a:t>Meningocele</a:t>
            </a:r>
            <a:endParaRPr lang="en-US" dirty="0" smtClean="0"/>
          </a:p>
          <a:p>
            <a:r>
              <a:rPr lang="en-US" dirty="0" err="1" smtClean="0"/>
              <a:t>Angiofibroma</a:t>
            </a:r>
            <a:endParaRPr lang="en-US" dirty="0" smtClean="0"/>
          </a:p>
          <a:p>
            <a:r>
              <a:rPr lang="en-US" dirty="0" err="1" smtClean="0"/>
              <a:t>Sq</a:t>
            </a:r>
            <a:r>
              <a:rPr lang="en-US" dirty="0" smtClean="0"/>
              <a:t> cell carcinoma</a:t>
            </a:r>
          </a:p>
          <a:p>
            <a:r>
              <a:rPr lang="en-US" dirty="0" smtClean="0"/>
              <a:t>Enlarged turbinates</a:t>
            </a:r>
          </a:p>
          <a:p>
            <a:r>
              <a:rPr lang="en-US" dirty="0" smtClean="0"/>
              <a:t>Inverted papilloma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14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Radiology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772816"/>
            <a:ext cx="1905000" cy="158115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1844824"/>
            <a:ext cx="1905000" cy="1428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00096" y="1844824"/>
            <a:ext cx="2295525" cy="19907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3903665"/>
            <a:ext cx="2808312" cy="2622830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15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Management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Antihistamines ?</a:t>
            </a:r>
          </a:p>
          <a:p>
            <a:r>
              <a:rPr lang="en-US" dirty="0" smtClean="0"/>
              <a:t>Nasal decongestant</a:t>
            </a:r>
          </a:p>
          <a:p>
            <a:r>
              <a:rPr lang="en-US" dirty="0" smtClean="0"/>
              <a:t>Steroids</a:t>
            </a:r>
          </a:p>
          <a:p>
            <a:r>
              <a:rPr lang="en-US" dirty="0" smtClean="0"/>
              <a:t>Antibiotics ?</a:t>
            </a:r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658091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Surgery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FESS</a:t>
            </a:r>
          </a:p>
          <a:p>
            <a:r>
              <a:rPr lang="en-US" dirty="0" smtClean="0"/>
              <a:t>Endoscopic </a:t>
            </a:r>
            <a:r>
              <a:rPr lang="en-US" dirty="0" err="1" smtClean="0"/>
              <a:t>polypectomy</a:t>
            </a:r>
            <a:endParaRPr lang="en-US" dirty="0" smtClean="0"/>
          </a:p>
          <a:p>
            <a:r>
              <a:rPr lang="en-US" dirty="0" err="1" smtClean="0"/>
              <a:t>Caldwel</a:t>
            </a:r>
            <a:r>
              <a:rPr lang="en-US" dirty="0" smtClean="0"/>
              <a:t> </a:t>
            </a:r>
            <a:r>
              <a:rPr lang="en-US" smtClean="0"/>
              <a:t>Luc </a:t>
            </a:r>
            <a:r>
              <a:rPr lang="en-US" smtClean="0"/>
              <a:t>procedure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17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88586" y="2967335"/>
            <a:ext cx="31668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Thank you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8399293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term polyp derived from Latin word “</a:t>
            </a:r>
            <a:r>
              <a:rPr lang="en-US" dirty="0" err="1" smtClean="0"/>
              <a:t>Polypous</a:t>
            </a:r>
            <a:r>
              <a:rPr lang="en-US" dirty="0" smtClean="0"/>
              <a:t>” Many footed</a:t>
            </a:r>
          </a:p>
          <a:p>
            <a:r>
              <a:rPr lang="en-US" dirty="0" smtClean="0"/>
              <a:t>Defined as simple </a:t>
            </a:r>
            <a:r>
              <a:rPr lang="en-US" dirty="0" err="1" smtClean="0"/>
              <a:t>oedematous</a:t>
            </a:r>
            <a:r>
              <a:rPr lang="en-US" dirty="0" smtClean="0"/>
              <a:t> hypertrophic nasal mucosa</a:t>
            </a:r>
            <a:endParaRPr lang="en-US" dirty="0"/>
          </a:p>
          <a:p>
            <a:r>
              <a:rPr lang="en-US" dirty="0" smtClean="0"/>
              <a:t>Can be unilateral / bilateral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2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3102585685"/>
              </p:ext>
            </p:extLst>
          </p:nvPr>
        </p:nvGraphicFramePr>
        <p:xfrm>
          <a:off x="18288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nasal polypi</a:t>
            </a:r>
            <a:endParaRPr lang="en-IN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6300" y="2060848"/>
            <a:ext cx="3657600" cy="3173933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Also known as inflammatory polyp</a:t>
            </a:r>
          </a:p>
          <a:p>
            <a:r>
              <a:rPr lang="en-US" dirty="0" smtClean="0"/>
              <a:t>Ethmoidal polyp</a:t>
            </a:r>
          </a:p>
          <a:p>
            <a:r>
              <a:rPr lang="en-US" dirty="0" smtClean="0"/>
              <a:t>Antrochoanal polyp</a:t>
            </a:r>
            <a:endParaRPr lang="en-IN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0756308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 polyp / Ethmoidal polypi</a:t>
            </a:r>
            <a:endParaRPr lang="en-I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6607950"/>
              </p:ext>
            </p:extLst>
          </p:nvPr>
        </p:nvGraphicFramePr>
        <p:xfrm>
          <a:off x="2062289" y="1600202"/>
          <a:ext cx="5476622" cy="4525959"/>
        </p:xfrm>
        <a:graphic>
          <a:graphicData uri="http://schemas.openxmlformats.org/drawingml/2006/table">
            <a:tbl>
              <a:tblPr/>
              <a:tblGrid>
                <a:gridCol w="2738311"/>
                <a:gridCol w="2738311"/>
              </a:tblGrid>
              <a:tr h="433996"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>
                          <a:effectLst/>
                        </a:rPr>
                        <a:t>Ethmoidal polypi</a:t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>
                          <a:effectLst/>
                        </a:rPr>
                        <a:t>Antrochoanal polyp</a:t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3996"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>
                          <a:effectLst/>
                        </a:rPr>
                        <a:t>Seen in adults</a:t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>
                          <a:effectLst/>
                        </a:rPr>
                        <a:t>Seen in children and adolescents</a:t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3996"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>
                          <a:effectLst/>
                        </a:rPr>
                        <a:t>Allergy is the common cause</a:t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>
                          <a:effectLst/>
                        </a:rPr>
                        <a:t>Infection is the common cause</a:t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3996"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>
                          <a:effectLst/>
                        </a:rPr>
                        <a:t>Multiple (bunch of grapes)</a:t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>
                          <a:effectLst/>
                        </a:rPr>
                        <a:t>Unilateral</a:t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3996"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>
                          <a:effectLst/>
                        </a:rPr>
                        <a:t/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>
                          <a:effectLst/>
                        </a:rPr>
                        <a:t>Arises from maxillary antrum</a:t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3996"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>
                          <a:effectLst/>
                        </a:rPr>
                        <a:t>Seen easily on anterior </a:t>
                      </a:r>
                      <a:r>
                        <a:rPr lang="en-IN" sz="1200" b="1" dirty="0" err="1">
                          <a:effectLst/>
                        </a:rPr>
                        <a:t>rhinoscopy</a:t>
                      </a:r>
                      <a:r>
                        <a:rPr lang="en-IN" sz="1200" b="1" dirty="0">
                          <a:effectLst/>
                        </a:rPr>
                        <a:t/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>
                          <a:effectLst/>
                        </a:rPr>
                        <a:t>Seen commonly in post nasal exam</a:t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9995"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>
                          <a:effectLst/>
                        </a:rPr>
                        <a:t>X ray PNS may show hazy </a:t>
                      </a:r>
                      <a:r>
                        <a:rPr lang="en-IN" sz="1200" b="1" dirty="0" err="1">
                          <a:effectLst/>
                        </a:rPr>
                        <a:t>ethmoids</a:t>
                      </a:r>
                      <a:r>
                        <a:rPr lang="en-IN" sz="1200" b="1" dirty="0">
                          <a:effectLst/>
                        </a:rPr>
                        <a:t> and normal maxillary sinuses</a:t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>
                          <a:effectLst/>
                        </a:rPr>
                        <a:t>X ray PNS shows hazy maxillary antrum</a:t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3996"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>
                          <a:effectLst/>
                        </a:rPr>
                        <a:t>Mostly bilateral</a:t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>
                          <a:effectLst/>
                        </a:rPr>
                        <a:t>Usually unilateral</a:t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3996"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>
                          <a:effectLst/>
                        </a:rPr>
                        <a:t>Recurrence is common</a:t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>
                          <a:effectLst/>
                        </a:rPr>
                        <a:t>Recurrence is uncommon</a:t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3996"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 err="1">
                          <a:effectLst/>
                        </a:rPr>
                        <a:t>Polypectomy</a:t>
                      </a:r>
                      <a:r>
                        <a:rPr lang="en-IN" sz="1200" b="1" dirty="0">
                          <a:effectLst/>
                        </a:rPr>
                        <a:t/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dirty="0" err="1">
                          <a:effectLst/>
                        </a:rPr>
                        <a:t>Caldwel</a:t>
                      </a:r>
                      <a:r>
                        <a:rPr lang="en-IN" sz="1200" b="1" dirty="0">
                          <a:effectLst/>
                        </a:rPr>
                        <a:t> </a:t>
                      </a:r>
                      <a:r>
                        <a:rPr lang="en-IN" sz="1200" b="1" dirty="0" err="1">
                          <a:effectLst/>
                        </a:rPr>
                        <a:t>luc</a:t>
                      </a:r>
                      <a:r>
                        <a:rPr lang="en-IN" sz="1200" b="1" dirty="0">
                          <a:effectLst/>
                        </a:rPr>
                        <a:t> surgery in recurrent cases</a:t>
                      </a:r>
                      <a:br>
                        <a:rPr lang="en-IN" sz="1200" b="1" dirty="0">
                          <a:effectLst/>
                        </a:rPr>
                      </a:br>
                      <a:endParaRPr lang="en-IN" sz="1200" b="1" dirty="0">
                        <a:effectLst/>
                      </a:endParaRPr>
                    </a:p>
                  </a:txBody>
                  <a:tcPr marL="61999" marR="61999" marT="31000" marB="31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062163" y="1600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06069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6168"/>
            <a:ext cx="8077200" cy="1143000"/>
          </a:xfrm>
        </p:spPr>
        <p:txBody>
          <a:bodyPr/>
          <a:lstStyle/>
          <a:p>
            <a:r>
              <a:rPr lang="en-US" dirty="0" smtClean="0"/>
              <a:t>Fungal polyp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524000"/>
            <a:ext cx="337376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5 Different types</a:t>
            </a:r>
          </a:p>
          <a:p>
            <a:r>
              <a:rPr lang="en-US" sz="3200" dirty="0" smtClean="0"/>
              <a:t>Acute fulminant</a:t>
            </a:r>
            <a:endParaRPr lang="en-US" sz="3200" dirty="0"/>
          </a:p>
          <a:p>
            <a:r>
              <a:rPr lang="en-US" sz="3200" dirty="0" smtClean="0"/>
              <a:t>Chronic invasive</a:t>
            </a:r>
          </a:p>
          <a:p>
            <a:r>
              <a:rPr lang="en-US" sz="3200" dirty="0" smtClean="0"/>
              <a:t>Granulomatous invasive</a:t>
            </a:r>
          </a:p>
          <a:p>
            <a:r>
              <a:rPr lang="en-US" sz="3200" dirty="0" smtClean="0"/>
              <a:t>Fungal ball</a:t>
            </a:r>
          </a:p>
          <a:p>
            <a:r>
              <a:rPr lang="en-US" sz="3200" dirty="0" smtClean="0"/>
              <a:t>AFRS 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6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620688"/>
            <a:ext cx="2790310" cy="22322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9911" y="641362"/>
            <a:ext cx="2948765" cy="22115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7" y="3789039"/>
            <a:ext cx="2880321" cy="21602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1543" y="3789039"/>
            <a:ext cx="2767133" cy="223397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081668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Fungal ball</a:t>
            </a:r>
            <a:endParaRPr lang="en-IN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556792"/>
            <a:ext cx="4040188" cy="3232150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860032" y="1556792"/>
            <a:ext cx="4041775" cy="639762"/>
          </a:xfrm>
        </p:spPr>
        <p:txBody>
          <a:bodyPr/>
          <a:lstStyle/>
          <a:p>
            <a:r>
              <a:rPr lang="en-US" dirty="0" smtClean="0"/>
              <a:t>Features</a:t>
            </a:r>
            <a:endParaRPr lang="en-IN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err="1" smtClean="0"/>
              <a:t>Immunocompetent</a:t>
            </a:r>
            <a:endParaRPr lang="en-US" dirty="0" smtClean="0"/>
          </a:p>
          <a:p>
            <a:r>
              <a:rPr lang="en-US" dirty="0" smtClean="0"/>
              <a:t>Fungal ball is tightly packed hyphae of </a:t>
            </a:r>
            <a:r>
              <a:rPr lang="en-US" dirty="0" err="1" smtClean="0"/>
              <a:t>aspergillus</a:t>
            </a:r>
            <a:r>
              <a:rPr lang="en-US" dirty="0" smtClean="0"/>
              <a:t> (common)</a:t>
            </a:r>
          </a:p>
          <a:p>
            <a:r>
              <a:rPr lang="en-US" dirty="0" smtClean="0"/>
              <a:t>Antifungal </a:t>
            </a:r>
            <a:r>
              <a:rPr lang="en-US" dirty="0" err="1" smtClean="0"/>
              <a:t>trt</a:t>
            </a:r>
            <a:r>
              <a:rPr lang="en-US" dirty="0" smtClean="0"/>
              <a:t> is not necessary</a:t>
            </a:r>
            <a:endParaRPr lang="en-IN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2492719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1628801"/>
            <a:ext cx="4102224" cy="367240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Bent’s criteria</a:t>
            </a:r>
            <a:endParaRPr lang="en-IN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Type I hypersensitivity (demonstrable)</a:t>
            </a:r>
          </a:p>
          <a:p>
            <a:r>
              <a:rPr lang="en-US" dirty="0" smtClean="0"/>
              <a:t>Nasal polyposis</a:t>
            </a:r>
          </a:p>
          <a:p>
            <a:r>
              <a:rPr lang="en-US" dirty="0" smtClean="0"/>
              <a:t>Heterodense mass lesion seen in CT scans</a:t>
            </a:r>
          </a:p>
          <a:p>
            <a:r>
              <a:rPr lang="en-US" dirty="0" smtClean="0"/>
              <a:t>Presence of eosinophilic mucin mixed with non invasive fungus</a:t>
            </a:r>
          </a:p>
          <a:p>
            <a:r>
              <a:rPr lang="en-US" dirty="0" smtClean="0"/>
              <a:t>+ Fungal stain / culture</a:t>
            </a:r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drtbalu's otolaryngology online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031556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sVeI2TwAzQM9S4tQjLvMM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JFhM9s1uk4SUavhm7qdN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RE8H4Cw6MhrnQZNFfxntk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dIAG7WhWjupCZ4n8F2Ks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C7AXHsIfcZM0GIL5sI0jk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t3NLyN5bG9MX84Ywq40Qo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bORDfvhHahmpDFmvtYCcVK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ODdiYQyEGY8EmMcNZ3vZT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p3DFAl6DuE5xCL7XTKqo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vrdC8eV6YWWfpMhsRT8j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5rpkfSAY2XQl9CRvNvPMK"/>
</p:tagLst>
</file>

<file path=ppt/theme/theme1.xml><?xml version="1.0" encoding="utf-8"?>
<a:theme xmlns:a="http://schemas.openxmlformats.org/drawingml/2006/main" name="TS101674557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BBC8FAA-EEEF-4048-9536-A7C4512102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TS101674557</Template>
  <TotalTime>0</TotalTime>
  <Words>495</Words>
  <Application>Microsoft Office PowerPoint</Application>
  <PresentationFormat>On-screen Show (4:3)</PresentationFormat>
  <Paragraphs>141</Paragraphs>
  <Slides>18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TS101674557</vt:lpstr>
      <vt:lpstr>Nasal polypi</vt:lpstr>
      <vt:lpstr>Definition</vt:lpstr>
      <vt:lpstr>Classification</vt:lpstr>
      <vt:lpstr>Simple nasal polypi</vt:lpstr>
      <vt:lpstr>AC polyp / Ethmoidal polypi</vt:lpstr>
      <vt:lpstr>Fungal polyp</vt:lpstr>
      <vt:lpstr>Slide 7</vt:lpstr>
      <vt:lpstr>Fungal ball</vt:lpstr>
      <vt:lpstr>AFRS</vt:lpstr>
      <vt:lpstr>Slide 10</vt:lpstr>
      <vt:lpstr>Clinical features</vt:lpstr>
      <vt:lpstr>Examination</vt:lpstr>
      <vt:lpstr>Posterior rhinoscopy</vt:lpstr>
      <vt:lpstr>Differential diagnosis</vt:lpstr>
      <vt:lpstr>Radiology</vt:lpstr>
      <vt:lpstr>Medical Management</vt:lpstr>
      <vt:lpstr>Surgery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2011-10-02T09:15:30Z</dcterms:created>
  <dcterms:modified xsi:type="dcterms:W3CDTF">2013-09-02T07:43:09Z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TC016745579991</vt:lpwstr>
  </property>
</Properties>
</file>