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9" r:id="rId7"/>
    <p:sldId id="261" r:id="rId8"/>
    <p:sldId id="274" r:id="rId9"/>
    <p:sldId id="276" r:id="rId10"/>
    <p:sldId id="277" r:id="rId11"/>
    <p:sldId id="278" r:id="rId12"/>
    <p:sldId id="275"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94" autoAdjust="0"/>
    <p:restoredTop sz="94660"/>
  </p:normalViewPr>
  <p:slideViewPr>
    <p:cSldViewPr>
      <p:cViewPr>
        <p:scale>
          <a:sx n="66" d="100"/>
          <a:sy n="66" d="100"/>
        </p:scale>
        <p:origin x="125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169935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66398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419023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48590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71502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25/06/39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54832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AA4852-BA62-42EC-84BF-5387C24DBED3}" type="datetimeFigureOut">
              <a:rPr lang="ar-SA" smtClean="0"/>
              <a:t>25/06/39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107751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AA4852-BA62-42EC-84BF-5387C24DBED3}" type="datetimeFigureOut">
              <a:rPr lang="ar-SA" smtClean="0"/>
              <a:t>25/06/39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00896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AA4852-BA62-42EC-84BF-5387C24DBED3}" type="datetimeFigureOut">
              <a:rPr lang="ar-SA" smtClean="0"/>
              <a:t>25/06/39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268533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25/06/39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40585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25/06/39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204007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AA4852-BA62-42EC-84BF-5387C24DBED3}" type="datetimeFigureOut">
              <a:rPr lang="ar-SA" smtClean="0"/>
              <a:t>25/06/39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3494D0-F928-4976-A687-F3C8261AA5C0}" type="slidenum">
              <a:rPr lang="ar-SA" smtClean="0"/>
              <a:t>‹#›</a:t>
            </a:fld>
            <a:endParaRPr lang="ar-SA"/>
          </a:p>
        </p:txBody>
      </p:sp>
    </p:spTree>
    <p:extLst>
      <p:ext uri="{BB962C8B-B14F-4D97-AF65-F5344CB8AC3E}">
        <p14:creationId xmlns:p14="http://schemas.microsoft.com/office/powerpoint/2010/main" val="158072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tes.google.com/site/geographyfais/fieldwork/6-data-analysis/statistical-tools/clustering-dispersal/nearest-neighbor"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772400" cy="1470025"/>
          </a:xfrm>
          <a:ln>
            <a:solidFill>
              <a:schemeClr val="accent1"/>
            </a:solidFill>
          </a:ln>
        </p:spPr>
        <p:txBody>
          <a:bodyPr/>
          <a:lstStyle/>
          <a:p>
            <a:r>
              <a:rPr lang="en-US" dirty="0" smtClean="0">
                <a:effectLst>
                  <a:outerShdw blurRad="38100" dist="38100" dir="2700000" algn="tl">
                    <a:srgbClr val="000000">
                      <a:alpha val="43137"/>
                    </a:srgbClr>
                  </a:outerShdw>
                </a:effectLst>
              </a:rPr>
              <a:t>Nearest Neighbour Index</a:t>
            </a:r>
            <a:endParaRPr lang="ar-SA"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331640" y="3501008"/>
            <a:ext cx="6552728" cy="2232248"/>
          </a:xfrm>
          <a:ln>
            <a:solidFill>
              <a:schemeClr val="accent1"/>
            </a:solidFill>
          </a:ln>
        </p:spPr>
        <p:txBody>
          <a:bodyPr>
            <a:normAutofit/>
          </a:bodyPr>
          <a:lstStyle/>
          <a:p>
            <a:r>
              <a:rPr lang="ar-SA" sz="2800" b="1" dirty="0" smtClean="0">
                <a:solidFill>
                  <a:schemeClr val="accent1">
                    <a:lumMod val="75000"/>
                  </a:schemeClr>
                </a:solidFill>
                <a:effectLst>
                  <a:outerShdw blurRad="38100" dist="38100" dir="2700000" algn="tl">
                    <a:srgbClr val="000000">
                      <a:alpha val="43137"/>
                    </a:srgbClr>
                  </a:outerShdw>
                </a:effectLst>
              </a:rPr>
              <a:t>518 أساليب متقدمة في التحليل الجغرافي</a:t>
            </a:r>
          </a:p>
          <a:p>
            <a:r>
              <a:rPr lang="ar-SA" sz="2800" b="1" dirty="0" smtClean="0">
                <a:solidFill>
                  <a:schemeClr val="accent1">
                    <a:lumMod val="75000"/>
                  </a:schemeClr>
                </a:solidFill>
                <a:effectLst>
                  <a:outerShdw blurRad="38100" dist="38100" dir="2700000" algn="tl">
                    <a:srgbClr val="000000">
                      <a:alpha val="43137"/>
                    </a:srgbClr>
                  </a:outerShdw>
                </a:effectLst>
              </a:rPr>
              <a:t>الفصل الدراسي الثاني: </a:t>
            </a:r>
            <a:r>
              <a:rPr lang="ar-SA" sz="2800" b="1" dirty="0" smtClean="0">
                <a:solidFill>
                  <a:schemeClr val="accent1">
                    <a:lumMod val="75000"/>
                  </a:schemeClr>
                </a:solidFill>
                <a:effectLst>
                  <a:outerShdw blurRad="38100" dist="38100" dir="2700000" algn="tl">
                    <a:srgbClr val="000000">
                      <a:alpha val="43137"/>
                    </a:srgbClr>
                  </a:outerShdw>
                </a:effectLst>
              </a:rPr>
              <a:t>1438/1439هـ</a:t>
            </a:r>
          </a:p>
          <a:p>
            <a:r>
              <a:rPr lang="ar-SA" sz="2800" b="1" dirty="0" smtClean="0">
                <a:solidFill>
                  <a:srgbClr val="C00000"/>
                </a:solidFill>
                <a:effectLst>
                  <a:outerShdw blurRad="38100" dist="38100" dir="2700000" algn="tl">
                    <a:srgbClr val="000000">
                      <a:alpha val="43137"/>
                    </a:srgbClr>
                  </a:outerShdw>
                </a:effectLst>
              </a:rPr>
              <a:t>الثلاثاء: 18/06/1439هـ</a:t>
            </a:r>
            <a:endParaRPr lang="ar-SA" sz="2800" b="1" dirty="0" smtClean="0">
              <a:solidFill>
                <a:srgbClr val="C00000"/>
              </a:solidFill>
              <a:effectLst>
                <a:outerShdw blurRad="38100" dist="38100" dir="2700000" algn="tl">
                  <a:srgbClr val="000000">
                    <a:alpha val="43137"/>
                  </a:srgbClr>
                </a:outerShdw>
              </a:effectLst>
            </a:endParaRPr>
          </a:p>
          <a:p>
            <a:r>
              <a:rPr lang="ar-SA" b="1" dirty="0" smtClean="0">
                <a:solidFill>
                  <a:schemeClr val="tx2">
                    <a:lumMod val="75000"/>
                  </a:schemeClr>
                </a:solidFill>
                <a:effectLst>
                  <a:outerShdw blurRad="38100" dist="38100" dir="2700000" algn="tl">
                    <a:srgbClr val="000000">
                      <a:alpha val="43137"/>
                    </a:srgbClr>
                  </a:outerShdw>
                </a:effectLst>
              </a:rPr>
              <a:t>د. عنبرة بنت خميس بلال</a:t>
            </a:r>
            <a:endParaRPr lang="ar-SA" b="1"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059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850106"/>
          </a:xfrm>
          <a:ln>
            <a:solidFill>
              <a:schemeClr val="accent1"/>
            </a:solidFill>
          </a:ln>
        </p:spPr>
        <p:txBody>
          <a:bodyPr/>
          <a:lstStyle/>
          <a:p>
            <a:pPr algn="r"/>
            <a:r>
              <a:rPr lang="ar-SA" dirty="0" smtClean="0"/>
              <a:t>اختبار فرضية الدراسة</a:t>
            </a:r>
            <a:endParaRPr lang="ar-SA" dirty="0"/>
          </a:p>
        </p:txBody>
      </p:sp>
      <p:sp>
        <p:nvSpPr>
          <p:cNvPr id="3" name="عنصر نائب للمحتوى 2"/>
          <p:cNvSpPr>
            <a:spLocks noGrp="1"/>
          </p:cNvSpPr>
          <p:nvPr>
            <p:ph idx="1"/>
          </p:nvPr>
        </p:nvSpPr>
        <p:spPr>
          <a:ln>
            <a:solidFill>
              <a:schemeClr val="accent1"/>
            </a:solidFill>
          </a:ln>
        </p:spPr>
        <p:txBody>
          <a:bodyPr>
            <a:normAutofit lnSpcReduction="10000"/>
          </a:bodyPr>
          <a:lstStyle/>
          <a:p>
            <a:pPr marL="0" indent="0" algn="just">
              <a:buNone/>
            </a:pPr>
            <a:r>
              <a:rPr lang="ar-SA" sz="4800" b="1" dirty="0" smtClean="0">
                <a:solidFill>
                  <a:srgbClr val="C00000"/>
                </a:solidFill>
                <a:cs typeface="Akhbar MT" pitchFamily="2" charset="-78"/>
              </a:rPr>
              <a:t>س/ </a:t>
            </a:r>
            <a:r>
              <a:rPr lang="ar-SA" sz="4800" dirty="0" smtClean="0">
                <a:cs typeface="Akhbar MT" pitchFamily="2" charset="-78"/>
              </a:rPr>
              <a:t>بناءً على القيمة المحسوبة لقرينة الجار الأقرب التي بلغت (1.4)، هل نمط التوزيع المكاني للظاهرة التي تم دراستها نمط عشوائي أم لا؟</a:t>
            </a:r>
          </a:p>
          <a:p>
            <a:pPr marL="0" indent="0" algn="just">
              <a:buNone/>
            </a:pPr>
            <a:endParaRPr lang="ar-SA" sz="4800" dirty="0">
              <a:cs typeface="Akhbar MT" pitchFamily="2" charset="-78"/>
            </a:endParaRPr>
          </a:p>
          <a:p>
            <a:pPr marL="0" indent="0" algn="just">
              <a:buNone/>
            </a:pPr>
            <a:r>
              <a:rPr lang="ar-SA" sz="4800" dirty="0" smtClean="0">
                <a:cs typeface="Akhbar MT" pitchFamily="2" charset="-78"/>
              </a:rPr>
              <a:t>* استخدمي الجدول المرفق في الشريحة التالية في الإجابة على هذا التساؤل.</a:t>
            </a:r>
            <a:endParaRPr lang="ar-SA" sz="4800" dirty="0">
              <a:cs typeface="Akhbar MT" pitchFamily="2" charset="-78"/>
            </a:endParaRPr>
          </a:p>
        </p:txBody>
      </p:sp>
    </p:spTree>
    <p:extLst>
      <p:ext uri="{BB962C8B-B14F-4D97-AF65-F5344CB8AC3E}">
        <p14:creationId xmlns:p14="http://schemas.microsoft.com/office/powerpoint/2010/main" val="93207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48032723"/>
              </p:ext>
            </p:extLst>
          </p:nvPr>
        </p:nvGraphicFramePr>
        <p:xfrm>
          <a:off x="1403648" y="2060847"/>
          <a:ext cx="6264696" cy="3816423"/>
        </p:xfrm>
        <a:graphic>
          <a:graphicData uri="http://schemas.openxmlformats.org/drawingml/2006/table">
            <a:tbl>
              <a:tblPr firstRow="1" firstCol="1" bandRow="1">
                <a:tableStyleId>{5C22544A-7EE6-4342-B048-85BDC9FD1C3A}</a:tableStyleId>
              </a:tblPr>
              <a:tblGrid>
                <a:gridCol w="3966525"/>
                <a:gridCol w="2298171"/>
              </a:tblGrid>
              <a:tr h="632890">
                <a:tc>
                  <a:txBody>
                    <a:bodyPr/>
                    <a:lstStyle/>
                    <a:p>
                      <a:pPr algn="ctr">
                        <a:lnSpc>
                          <a:spcPct val="107000"/>
                        </a:lnSpc>
                        <a:spcAft>
                          <a:spcPts val="0"/>
                        </a:spcAft>
                      </a:pPr>
                      <a:r>
                        <a:rPr lang="en-US" sz="1400">
                          <a:effectLst/>
                        </a:rPr>
                        <a:t>Explanation the pattern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a:effectLst/>
                        </a:rPr>
                        <a:t>Rn value</a:t>
                      </a:r>
                      <a:endParaRPr lang="en-US" sz="1100">
                        <a:effectLst/>
                      </a:endParaRPr>
                    </a:p>
                    <a:p>
                      <a:pPr algn="ctr">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3395">
                <a:tc>
                  <a:txBody>
                    <a:bodyPr/>
                    <a:lstStyle/>
                    <a:p>
                      <a:pPr algn="r">
                        <a:lnSpc>
                          <a:spcPct val="107000"/>
                        </a:lnSpc>
                        <a:spcAft>
                          <a:spcPts val="0"/>
                        </a:spcAft>
                      </a:pPr>
                      <a:r>
                        <a:rPr lang="en-US" sz="1600">
                          <a:effectLst/>
                        </a:rPr>
                        <a:t>(Cluster</a:t>
                      </a:r>
                      <a:r>
                        <a:rPr lang="ar-SA" sz="1600">
                          <a:effectLst/>
                        </a:rPr>
                        <a:t>متجمع عنقودي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0">
                        <a:lnSpc>
                          <a:spcPct val="107000"/>
                        </a:lnSpc>
                        <a:spcAft>
                          <a:spcPts val="0"/>
                        </a:spcAft>
                      </a:pPr>
                      <a:r>
                        <a:rPr lang="en-US" sz="16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1146">
                <a:tc>
                  <a:txBody>
                    <a:bodyPr/>
                    <a:lstStyle/>
                    <a:p>
                      <a:pPr marL="21590" algn="r" rtl="1">
                        <a:lnSpc>
                          <a:spcPct val="107000"/>
                        </a:lnSpc>
                        <a:spcAft>
                          <a:spcPts val="0"/>
                        </a:spcAft>
                      </a:pPr>
                      <a:r>
                        <a:rPr lang="ar-SA" sz="1600">
                          <a:effectLst/>
                        </a:rPr>
                        <a:t>النمط متقارب.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1600">
                          <a:effectLst/>
                        </a:rPr>
                        <a:t>أكبر من صفر وأصغر من 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1146">
                <a:tc>
                  <a:txBody>
                    <a:bodyPr/>
                    <a:lstStyle/>
                    <a:p>
                      <a:pPr marL="21590" algn="r" rtl="1">
                        <a:lnSpc>
                          <a:spcPct val="107000"/>
                        </a:lnSpc>
                        <a:spcAft>
                          <a:spcPts val="0"/>
                        </a:spcAft>
                      </a:pPr>
                      <a:r>
                        <a:rPr lang="ar-SA" sz="1600">
                          <a:effectLst/>
                        </a:rPr>
                        <a:t>النمط متقارب يتجه نحو النمط العشوائي.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1600">
                          <a:effectLst/>
                        </a:rPr>
                        <a:t>أكبر من 0.5 وأصغر من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3395">
                <a:tc>
                  <a:txBody>
                    <a:bodyPr/>
                    <a:lstStyle/>
                    <a:p>
                      <a:pPr marL="21590" algn="r" rtl="1">
                        <a:lnSpc>
                          <a:spcPct val="107000"/>
                        </a:lnSpc>
                        <a:spcAft>
                          <a:spcPts val="0"/>
                        </a:spcAft>
                      </a:pPr>
                      <a:r>
                        <a:rPr lang="ar-SA" sz="1600">
                          <a:effectLst/>
                        </a:rPr>
                        <a:t>عشوائي </a:t>
                      </a:r>
                      <a:r>
                        <a:rPr lang="en-US" sz="1600">
                          <a:effectLst/>
                        </a:rPr>
                        <a:t>Random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0">
                        <a:lnSpc>
                          <a:spcPct val="107000"/>
                        </a:lnSpc>
                        <a:spcAft>
                          <a:spcPts val="0"/>
                        </a:spcAft>
                      </a:pPr>
                      <a:r>
                        <a:rPr lang="en-US" sz="16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1146">
                <a:tc>
                  <a:txBody>
                    <a:bodyPr/>
                    <a:lstStyle/>
                    <a:p>
                      <a:pPr marL="21590" algn="r" rtl="1">
                        <a:lnSpc>
                          <a:spcPct val="107000"/>
                        </a:lnSpc>
                        <a:spcAft>
                          <a:spcPts val="0"/>
                        </a:spcAft>
                      </a:pPr>
                      <a:r>
                        <a:rPr lang="ar-SA" sz="1600">
                          <a:effectLst/>
                        </a:rPr>
                        <a:t>نمط متباعد غير منتظم.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1600">
                          <a:effectLst/>
                        </a:rPr>
                        <a:t>أكبر من 1 وأصغر من 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1146">
                <a:tc>
                  <a:txBody>
                    <a:bodyPr/>
                    <a:lstStyle/>
                    <a:p>
                      <a:pPr marL="21590" algn="ctr" rtl="1">
                        <a:lnSpc>
                          <a:spcPct val="107000"/>
                        </a:lnSpc>
                        <a:spcAft>
                          <a:spcPts val="0"/>
                        </a:spcAft>
                      </a:pPr>
                      <a:r>
                        <a:rPr lang="ar-SA" sz="1600">
                          <a:effectLst/>
                        </a:rPr>
                        <a:t>النمط يأخذ الشكل المربع</a:t>
                      </a:r>
                      <a:r>
                        <a:rPr lang="en-US" sz="1600">
                          <a:effectLst/>
                        </a:rPr>
                        <a:t>Squared shape.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6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1146">
                <a:tc>
                  <a:txBody>
                    <a:bodyPr/>
                    <a:lstStyle/>
                    <a:p>
                      <a:pPr marL="21590" algn="r" rtl="1">
                        <a:lnSpc>
                          <a:spcPct val="107000"/>
                        </a:lnSpc>
                        <a:spcAft>
                          <a:spcPts val="0"/>
                        </a:spcAft>
                      </a:pPr>
                      <a:r>
                        <a:rPr lang="ar-SA" sz="1600">
                          <a:effectLst/>
                        </a:rPr>
                        <a:t>يزداد التباعد بين النقاط المتوزعة فوق منطقة الدراسة.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1600">
                          <a:effectLst/>
                        </a:rPr>
                        <a:t>أكبر من 2 وأقل من 2.15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21013">
                <a:tc>
                  <a:txBody>
                    <a:bodyPr/>
                    <a:lstStyle/>
                    <a:p>
                      <a:pPr marL="21590" algn="r" rtl="1">
                        <a:lnSpc>
                          <a:spcPct val="107000"/>
                        </a:lnSpc>
                        <a:spcAft>
                          <a:spcPts val="0"/>
                        </a:spcAft>
                      </a:pPr>
                      <a:r>
                        <a:rPr lang="ar-SA" sz="1600">
                          <a:effectLst/>
                        </a:rPr>
                        <a:t>تظهر النقاط في أقصى تباعد فيما بينها وبانتظام ويأخذ التوزيع الشكل السداسي المنتظم. </a:t>
                      </a:r>
                      <a:r>
                        <a:rPr lang="en-US" sz="1600">
                          <a:effectLst/>
                        </a:rPr>
                        <a:t>(Regular)</a:t>
                      </a:r>
                      <a:r>
                        <a:rPr lang="ar-SA"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600" dirty="0">
                          <a:effectLst/>
                        </a:rPr>
                        <a:t>2.15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Grp="1" noChangeArrowheads="1"/>
          </p:cNvSpPr>
          <p:nvPr>
            <p:ph type="title"/>
          </p:nvPr>
        </p:nvSpPr>
        <p:spPr bwMode="auto">
          <a:xfrm>
            <a:off x="180360" y="269214"/>
            <a:ext cx="868347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How to read and explant the value of Nearest Neighbour Index</a:t>
            </a:r>
            <a:endParaRPr kumimoji="0" lang="en-US" sz="24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كيف تقرأ وتفسر قيم مؤشر الجار الأقرب</a:t>
            </a:r>
            <a:endParaRPr kumimoji="0" lang="en-US" sz="24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نزعة توزيع نقاط الظاهرة المدروسة نحو نمط محدد بناءً على قيمة مؤشر الجار الأقرب</a:t>
            </a:r>
            <a:endParaRPr kumimoji="0" lang="en-US" sz="24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5607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المراجع</a:t>
            </a:r>
            <a:endParaRPr lang="ar-SA" dirty="0"/>
          </a:p>
        </p:txBody>
      </p:sp>
      <p:sp>
        <p:nvSpPr>
          <p:cNvPr id="3" name="عنصر نائب للمحتوى 2"/>
          <p:cNvSpPr>
            <a:spLocks noGrp="1"/>
          </p:cNvSpPr>
          <p:nvPr>
            <p:ph idx="1"/>
          </p:nvPr>
        </p:nvSpPr>
        <p:spPr>
          <a:ln>
            <a:solidFill>
              <a:schemeClr val="accent1"/>
            </a:solidFill>
          </a:ln>
        </p:spPr>
        <p:txBody>
          <a:bodyPr>
            <a:normAutofit/>
          </a:bodyPr>
          <a:lstStyle/>
          <a:p>
            <a:pPr algn="l" rtl="0"/>
            <a:r>
              <a:rPr lang="en-US" sz="2000" dirty="0" smtClean="0"/>
              <a:t>https://www.geoib.com/nearest-neighbor-index.html, </a:t>
            </a:r>
            <a:r>
              <a:rPr lang="en-US" sz="2000" u="sng" dirty="0" smtClean="0"/>
              <a:t>Monday: 4thMarch,2018, 08:54am.</a:t>
            </a:r>
          </a:p>
          <a:p>
            <a:pPr algn="l" rtl="0"/>
            <a:r>
              <a:rPr lang="en-US" sz="2000" dirty="0" smtClean="0"/>
              <a:t>http://www.hbp.usm.my/Thesis/HeritageGIS/master%5Cthesis%5C3-Nearest%20neighbor%20analysis.htm,</a:t>
            </a:r>
            <a:r>
              <a:rPr lang="en-US" sz="2000" u="sng" dirty="0" smtClean="0"/>
              <a:t> Monday: 4thMarch,2018, 08:57am.</a:t>
            </a:r>
          </a:p>
          <a:p>
            <a:pPr algn="just" rtl="0"/>
            <a:r>
              <a:rPr lang="en-US" sz="2000" dirty="0" smtClean="0"/>
              <a:t>https://sites.google.com/site/geographyfais/fieldwork/6-data-analysis/statistical-tools/clustering-dispersal/nearest-neighbor, </a:t>
            </a:r>
            <a:r>
              <a:rPr lang="en-US" sz="2000" u="sng" dirty="0" smtClean="0"/>
              <a:t>Monday: 4thMarch,2018, 10:06am.</a:t>
            </a:r>
            <a:r>
              <a:rPr lang="en-US" sz="2000" dirty="0" smtClean="0"/>
              <a:t> </a:t>
            </a:r>
          </a:p>
          <a:p>
            <a:pPr algn="l" rtl="0"/>
            <a:endParaRPr lang="en-US" sz="2000" u="sng" dirty="0" smtClean="0"/>
          </a:p>
          <a:p>
            <a:pPr algn="l" rtl="0"/>
            <a:endParaRPr lang="ar-SA" sz="2000"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الأهداف</a:t>
            </a:r>
            <a:endParaRPr lang="ar-SA" dirty="0"/>
          </a:p>
        </p:txBody>
      </p:sp>
      <p:sp>
        <p:nvSpPr>
          <p:cNvPr id="3" name="عنصر نائب للمحتوى 2"/>
          <p:cNvSpPr>
            <a:spLocks noGrp="1"/>
          </p:cNvSpPr>
          <p:nvPr>
            <p:ph idx="1"/>
          </p:nvPr>
        </p:nvSpPr>
        <p:spPr>
          <a:ln>
            <a:solidFill>
              <a:schemeClr val="accent1"/>
            </a:solidFill>
          </a:ln>
        </p:spPr>
        <p:txBody>
          <a:bodyPr/>
          <a:lstStyle/>
          <a:p>
            <a:pPr marL="514350" indent="-514350">
              <a:buFont typeface="+mj-lt"/>
              <a:buAutoNum type="arabicPeriod"/>
            </a:pPr>
            <a:r>
              <a:rPr lang="ar-SA" b="1" dirty="0" smtClean="0">
                <a:solidFill>
                  <a:schemeClr val="tx2"/>
                </a:solidFill>
              </a:rPr>
              <a:t>التعريف.</a:t>
            </a:r>
          </a:p>
          <a:p>
            <a:pPr marL="514350" indent="-514350">
              <a:buFont typeface="+mj-lt"/>
              <a:buAutoNum type="arabicPeriod"/>
            </a:pPr>
            <a:r>
              <a:rPr lang="ar-SA" b="1" dirty="0" smtClean="0">
                <a:solidFill>
                  <a:schemeClr val="tx2"/>
                </a:solidFill>
              </a:rPr>
              <a:t>المعادلة</a:t>
            </a:r>
          </a:p>
          <a:p>
            <a:pPr marL="514350" indent="-514350">
              <a:buFont typeface="+mj-lt"/>
              <a:buAutoNum type="arabicPeriod"/>
            </a:pPr>
            <a:r>
              <a:rPr lang="ar-SA" b="1" dirty="0" smtClean="0">
                <a:solidFill>
                  <a:schemeClr val="tx2"/>
                </a:solidFill>
              </a:rPr>
              <a:t>حيثيات المعادلة.</a:t>
            </a:r>
          </a:p>
          <a:p>
            <a:pPr marL="514350" indent="-514350">
              <a:buFont typeface="+mj-lt"/>
              <a:buAutoNum type="arabicPeriod"/>
            </a:pPr>
            <a:r>
              <a:rPr lang="ar-SA" b="1" dirty="0" smtClean="0">
                <a:solidFill>
                  <a:schemeClr val="tx2"/>
                </a:solidFill>
              </a:rPr>
              <a:t>قراءة وتفسير قيمة المؤشر.</a:t>
            </a:r>
          </a:p>
          <a:p>
            <a:pPr marL="514350" indent="-514350">
              <a:buFont typeface="+mj-lt"/>
              <a:buAutoNum type="arabicPeriod"/>
            </a:pPr>
            <a:r>
              <a:rPr lang="ar-SA" b="1" dirty="0" smtClean="0">
                <a:solidFill>
                  <a:schemeClr val="tx2"/>
                </a:solidFill>
              </a:rPr>
              <a:t>التدريب.</a:t>
            </a:r>
            <a:endParaRPr lang="ar-SA" b="1" dirty="0">
              <a:solidFill>
                <a:schemeClr val="tx2"/>
              </a:solidFill>
            </a:endParaRPr>
          </a:p>
        </p:txBody>
      </p:sp>
    </p:spTree>
    <p:extLst>
      <p:ext uri="{BB962C8B-B14F-4D97-AF65-F5344CB8AC3E}">
        <p14:creationId xmlns:p14="http://schemas.microsoft.com/office/powerpoint/2010/main" val="426388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أولاً- التعريف</a:t>
            </a:r>
            <a:endParaRPr lang="ar-SA" dirty="0"/>
          </a:p>
        </p:txBody>
      </p:sp>
      <p:sp>
        <p:nvSpPr>
          <p:cNvPr id="3" name="عنصر نائب للمحتوى 2"/>
          <p:cNvSpPr>
            <a:spLocks noGrp="1"/>
          </p:cNvSpPr>
          <p:nvPr>
            <p:ph idx="1"/>
          </p:nvPr>
        </p:nvSpPr>
        <p:spPr>
          <a:xfrm>
            <a:off x="457200" y="1600200"/>
            <a:ext cx="8219256" cy="4997152"/>
          </a:xfrm>
          <a:ln>
            <a:solidFill>
              <a:schemeClr val="accent1"/>
            </a:solidFill>
          </a:ln>
        </p:spPr>
        <p:txBody>
          <a:bodyPr>
            <a:normAutofit/>
          </a:bodyPr>
          <a:lstStyle/>
          <a:p>
            <a:pPr marL="0" indent="0" algn="just" rtl="0">
              <a:buNone/>
            </a:pPr>
            <a:r>
              <a:rPr lang="en-US" dirty="0" smtClean="0">
                <a:latin typeface="Andalus" pitchFamily="18" charset="-78"/>
                <a:cs typeface="Andalus" pitchFamily="18" charset="-78"/>
              </a:rPr>
              <a:t>The </a:t>
            </a:r>
            <a:r>
              <a:rPr lang="en-US" dirty="0">
                <a:latin typeface="Andalus" pitchFamily="18" charset="-78"/>
                <a:cs typeface="Andalus" pitchFamily="18" charset="-78"/>
              </a:rPr>
              <a:t>Nearest Neighbor Index (NNI) is a complicated tool to measure precisely the spatial distribution of a </a:t>
            </a:r>
            <a:r>
              <a:rPr lang="en-US" dirty="0" smtClean="0">
                <a:latin typeface="Andalus" pitchFamily="18" charset="-78"/>
                <a:cs typeface="Andalus" pitchFamily="18" charset="-78"/>
              </a:rPr>
              <a:t>pattern </a:t>
            </a:r>
            <a:r>
              <a:rPr lang="en-US" dirty="0">
                <a:latin typeface="Andalus" pitchFamily="18" charset="-78"/>
                <a:cs typeface="Andalus" pitchFamily="18" charset="-78"/>
              </a:rPr>
              <a:t>and see if it </a:t>
            </a:r>
            <a:r>
              <a:rPr lang="en-US" dirty="0" smtClean="0">
                <a:latin typeface="Andalus" pitchFamily="18" charset="-78"/>
                <a:cs typeface="Andalus" pitchFamily="18" charset="-78"/>
              </a:rPr>
              <a:t>is:</a:t>
            </a:r>
          </a:p>
          <a:p>
            <a:pPr marL="0" indent="0" algn="just" rtl="0">
              <a:buNone/>
            </a:pPr>
            <a:r>
              <a:rPr lang="en-US" dirty="0">
                <a:latin typeface="Andalus" pitchFamily="18" charset="-78"/>
                <a:cs typeface="Andalus" pitchFamily="18" charset="-78"/>
              </a:rPr>
              <a:t>#</a:t>
            </a:r>
            <a:r>
              <a:rPr lang="en-US" dirty="0" smtClean="0">
                <a:latin typeface="Andalus" pitchFamily="18" charset="-78"/>
                <a:cs typeface="Andalus" pitchFamily="18" charset="-78"/>
              </a:rPr>
              <a:t> </a:t>
            </a:r>
            <a:r>
              <a:rPr lang="en-US" dirty="0">
                <a:latin typeface="Andalus" pitchFamily="18" charset="-78"/>
                <a:cs typeface="Andalus" pitchFamily="18" charset="-78"/>
              </a:rPr>
              <a:t>regular (=probably planned),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 random </a:t>
            </a:r>
            <a:r>
              <a:rPr lang="en-US" dirty="0">
                <a:latin typeface="Andalus" pitchFamily="18" charset="-78"/>
                <a:cs typeface="Andalus" pitchFamily="18" charset="-78"/>
              </a:rPr>
              <a:t>or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 clustered</a:t>
            </a:r>
            <a:r>
              <a:rPr lang="en-US" dirty="0">
                <a:latin typeface="Andalus" pitchFamily="18" charset="-78"/>
                <a:cs typeface="Andalus" pitchFamily="18" charset="-78"/>
              </a:rPr>
              <a:t>.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It </a:t>
            </a:r>
            <a:r>
              <a:rPr lang="en-US" dirty="0">
                <a:latin typeface="Andalus" pitchFamily="18" charset="-78"/>
                <a:cs typeface="Andalus" pitchFamily="18" charset="-78"/>
              </a:rPr>
              <a:t>is used for spatial geography (study of landscapes, human settlements, CBDs, </a:t>
            </a:r>
            <a:r>
              <a:rPr lang="en-US" dirty="0" err="1">
                <a:latin typeface="Andalus" pitchFamily="18" charset="-78"/>
                <a:cs typeface="Andalus" pitchFamily="18" charset="-78"/>
              </a:rPr>
              <a:t>etc</a:t>
            </a:r>
            <a:r>
              <a:rPr lang="en-US" dirty="0">
                <a:latin typeface="Andalus" pitchFamily="18" charset="-78"/>
                <a:cs typeface="Andalus" pitchFamily="18" charset="-78"/>
              </a:rPr>
              <a:t>).</a:t>
            </a:r>
            <a:endParaRPr lang="en-US" dirty="0" smtClean="0">
              <a:latin typeface="Andalus" pitchFamily="18" charset="-78"/>
              <a:cs typeface="Andalus" pitchFamily="18" charset="-78"/>
            </a:endParaRPr>
          </a:p>
          <a:p>
            <a:pPr marL="0" indent="0" algn="just" rtl="0">
              <a:buNone/>
            </a:pPr>
            <a:endParaRPr lang="en-US" dirty="0" smtClean="0">
              <a:latin typeface="Andalus" pitchFamily="18" charset="-78"/>
              <a:cs typeface="Andalus" pitchFamily="18" charset="-78"/>
            </a:endParaRPr>
          </a:p>
        </p:txBody>
      </p:sp>
    </p:spTree>
    <p:extLst>
      <p:ext uri="{BB962C8B-B14F-4D97-AF65-F5344CB8AC3E}">
        <p14:creationId xmlns:p14="http://schemas.microsoft.com/office/powerpoint/2010/main" val="1923242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تابع التعريف</a:t>
            </a:r>
            <a:endParaRPr lang="ar-SA" dirty="0"/>
          </a:p>
        </p:txBody>
      </p:sp>
      <p:sp>
        <p:nvSpPr>
          <p:cNvPr id="3" name="عنصر نائب للمحتوى 2"/>
          <p:cNvSpPr>
            <a:spLocks noGrp="1"/>
          </p:cNvSpPr>
          <p:nvPr>
            <p:ph idx="1"/>
          </p:nvPr>
        </p:nvSpPr>
        <p:spPr>
          <a:ln>
            <a:solidFill>
              <a:schemeClr val="accent1"/>
            </a:solidFill>
          </a:ln>
        </p:spPr>
        <p:txBody>
          <a:bodyPr/>
          <a:lstStyle/>
          <a:p>
            <a:pPr algn="l" rtl="0"/>
            <a:r>
              <a:rPr lang="en-US" dirty="0" smtClean="0">
                <a:latin typeface="Andalus" pitchFamily="18" charset="-78"/>
                <a:cs typeface="Andalus" pitchFamily="18" charset="-78"/>
              </a:rPr>
              <a:t>Nearest </a:t>
            </a:r>
            <a:r>
              <a:rPr lang="en-US" dirty="0" err="1" smtClean="0">
                <a:latin typeface="Andalus" pitchFamily="18" charset="-78"/>
                <a:cs typeface="Andalus" pitchFamily="18" charset="-78"/>
              </a:rPr>
              <a:t>neighbour</a:t>
            </a:r>
            <a:r>
              <a:rPr lang="en-US" dirty="0" smtClean="0">
                <a:latin typeface="Andalus" pitchFamily="18" charset="-78"/>
                <a:cs typeface="Andalus" pitchFamily="18" charset="-78"/>
              </a:rPr>
              <a:t> analysis examines the distances between each point and the closest point to it. </a:t>
            </a:r>
            <a:r>
              <a:rPr lang="en-US" sz="1900" b="1" dirty="0" smtClean="0">
                <a:solidFill>
                  <a:schemeClr val="accent1">
                    <a:lumMod val="50000"/>
                  </a:schemeClr>
                </a:solidFill>
                <a:latin typeface="Andalus" pitchFamily="18" charset="-78"/>
                <a:cs typeface="Andalus" pitchFamily="18" charset="-78"/>
              </a:rPr>
              <a:t>(</a:t>
            </a:r>
            <a:r>
              <a:rPr lang="en-US" sz="1900" b="1" dirty="0" err="1" smtClean="0">
                <a:solidFill>
                  <a:schemeClr val="accent1">
                    <a:lumMod val="50000"/>
                  </a:schemeClr>
                </a:solidFill>
                <a:latin typeface="Andalus" pitchFamily="18" charset="-78"/>
                <a:cs typeface="Andalus" pitchFamily="18" charset="-78"/>
              </a:rPr>
              <a:t>Fotheringham</a:t>
            </a:r>
            <a:r>
              <a:rPr lang="en-US" sz="1900" b="1" dirty="0" smtClean="0">
                <a:solidFill>
                  <a:schemeClr val="accent1">
                    <a:lumMod val="50000"/>
                  </a:schemeClr>
                </a:solidFill>
                <a:latin typeface="Andalus" pitchFamily="18" charset="-78"/>
                <a:cs typeface="Andalus" pitchFamily="18" charset="-78"/>
              </a:rPr>
              <a:t>, et al 1994 and </a:t>
            </a:r>
            <a:r>
              <a:rPr lang="en-US" sz="1900" b="1" dirty="0" err="1" smtClean="0">
                <a:solidFill>
                  <a:schemeClr val="accent1">
                    <a:lumMod val="50000"/>
                  </a:schemeClr>
                </a:solidFill>
                <a:latin typeface="Andalus" pitchFamily="18" charset="-78"/>
                <a:cs typeface="Andalus" pitchFamily="18" charset="-78"/>
              </a:rPr>
              <a:t>Wulder</a:t>
            </a:r>
            <a:r>
              <a:rPr lang="en-US" sz="1900" b="1" dirty="0" smtClean="0">
                <a:solidFill>
                  <a:schemeClr val="accent1">
                    <a:lumMod val="50000"/>
                  </a:schemeClr>
                </a:solidFill>
                <a:latin typeface="Andalus" pitchFamily="18" charset="-78"/>
                <a:cs typeface="Andalus" pitchFamily="18" charset="-78"/>
              </a:rPr>
              <a:t>, 1999). </a:t>
            </a:r>
          </a:p>
          <a:p>
            <a:pPr marL="0" indent="0" algn="just" rtl="0">
              <a:buNone/>
            </a:pP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ثانياً- المعادلة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1772816"/>
            <a:ext cx="3351316" cy="2880320"/>
          </a:xfrm>
          <a:ln>
            <a:solidFill>
              <a:schemeClr val="accent1"/>
            </a:solidFill>
          </a:ln>
        </p:spPr>
      </p:pic>
      <p:sp>
        <p:nvSpPr>
          <p:cNvPr id="3" name="مستطيل 2"/>
          <p:cNvSpPr/>
          <p:nvPr/>
        </p:nvSpPr>
        <p:spPr>
          <a:xfrm>
            <a:off x="350812" y="1772816"/>
            <a:ext cx="4725244" cy="38884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err="1"/>
              <a:t>R</a:t>
            </a:r>
            <a:r>
              <a:rPr lang="en-US" baseline="-25000" dirty="0" err="1">
                <a:solidFill>
                  <a:schemeClr val="tx1"/>
                </a:solidFill>
                <a:latin typeface="Andalus" pitchFamily="18" charset="-78"/>
                <a:cs typeface="Andalus" pitchFamily="18" charset="-78"/>
              </a:rPr>
              <a:t>n</a:t>
            </a:r>
            <a:r>
              <a:rPr lang="en-US" dirty="0">
                <a:solidFill>
                  <a:schemeClr val="tx1"/>
                </a:solidFill>
                <a:latin typeface="Andalus" pitchFamily="18" charset="-78"/>
                <a:cs typeface="Andalus" pitchFamily="18" charset="-78"/>
              </a:rPr>
              <a:t> = nearest neighbor value</a:t>
            </a:r>
          </a:p>
          <a:p>
            <a:pPr algn="l"/>
            <a:r>
              <a:rPr lang="en-US" dirty="0">
                <a:solidFill>
                  <a:schemeClr val="tx1"/>
                </a:solidFill>
                <a:latin typeface="Andalus" pitchFamily="18" charset="-78"/>
                <a:cs typeface="Andalus" pitchFamily="18" charset="-78"/>
              </a:rPr>
              <a:t>D(</a:t>
            </a:r>
            <a:r>
              <a:rPr lang="en-US" dirty="0" err="1">
                <a:solidFill>
                  <a:schemeClr val="tx1"/>
                </a:solidFill>
                <a:latin typeface="Andalus" pitchFamily="18" charset="-78"/>
                <a:cs typeface="Andalus" pitchFamily="18" charset="-78"/>
              </a:rPr>
              <a:t>Obs</a:t>
            </a:r>
            <a:r>
              <a:rPr lang="en-US" dirty="0">
                <a:solidFill>
                  <a:schemeClr val="tx1"/>
                </a:solidFill>
                <a:latin typeface="Andalus" pitchFamily="18" charset="-78"/>
                <a:cs typeface="Andalus" pitchFamily="18" charset="-78"/>
              </a:rPr>
              <a:t>) = mean observed nearest </a:t>
            </a:r>
            <a:r>
              <a:rPr lang="en-US" dirty="0" err="1">
                <a:solidFill>
                  <a:schemeClr val="tx1"/>
                </a:solidFill>
                <a:latin typeface="Andalus" pitchFamily="18" charset="-78"/>
                <a:cs typeface="Andalus" pitchFamily="18" charset="-78"/>
              </a:rPr>
              <a:t>neighbour</a:t>
            </a:r>
            <a:r>
              <a:rPr lang="en-US" dirty="0">
                <a:solidFill>
                  <a:schemeClr val="tx1"/>
                </a:solidFill>
                <a:latin typeface="Andalus" pitchFamily="18" charset="-78"/>
                <a:cs typeface="Andalus" pitchFamily="18" charset="-78"/>
              </a:rPr>
              <a:t> distance</a:t>
            </a:r>
          </a:p>
          <a:p>
            <a:pPr algn="l"/>
            <a:r>
              <a:rPr lang="en-US" dirty="0">
                <a:solidFill>
                  <a:schemeClr val="tx1"/>
                </a:solidFill>
                <a:latin typeface="Andalus" pitchFamily="18" charset="-78"/>
                <a:cs typeface="Andalus" pitchFamily="18" charset="-78"/>
              </a:rPr>
              <a:t>a = area under study</a:t>
            </a:r>
          </a:p>
          <a:p>
            <a:pPr algn="l"/>
            <a:r>
              <a:rPr lang="en-US" dirty="0">
                <a:solidFill>
                  <a:schemeClr val="tx1"/>
                </a:solidFill>
                <a:latin typeface="Andalus" pitchFamily="18" charset="-78"/>
                <a:cs typeface="Andalus" pitchFamily="18" charset="-78"/>
              </a:rPr>
              <a:t>n = number of point</a:t>
            </a:r>
          </a:p>
          <a:p>
            <a:pPr algn="l"/>
            <a:endParaRPr lang="en-US" dirty="0" smtClean="0">
              <a:solidFill>
                <a:schemeClr val="tx1"/>
              </a:solidFill>
              <a:latin typeface="Andalus" pitchFamily="18" charset="-78"/>
              <a:cs typeface="Andalus" pitchFamily="18" charset="-78"/>
            </a:endParaRPr>
          </a:p>
          <a:p>
            <a:pPr algn="l"/>
            <a:endParaRPr lang="en-US" dirty="0">
              <a:solidFill>
                <a:schemeClr val="tx1"/>
              </a:solidFill>
              <a:latin typeface="Andalus" pitchFamily="18" charset="-78"/>
              <a:cs typeface="Andalus" pitchFamily="18" charset="-78"/>
            </a:endParaRPr>
          </a:p>
          <a:p>
            <a:pPr algn="l"/>
            <a:endParaRPr lang="en-US" dirty="0" smtClean="0">
              <a:solidFill>
                <a:schemeClr val="tx1"/>
              </a:solidFill>
              <a:latin typeface="Andalus" pitchFamily="18" charset="-78"/>
              <a:cs typeface="Andalus" pitchFamily="18" charset="-78"/>
            </a:endParaRPr>
          </a:p>
          <a:p>
            <a:pPr algn="l"/>
            <a:r>
              <a:rPr lang="en-US" dirty="0" smtClean="0">
                <a:solidFill>
                  <a:schemeClr val="tx1"/>
                </a:solidFill>
                <a:latin typeface="Andalus" pitchFamily="18" charset="-78"/>
                <a:cs typeface="Andalus" pitchFamily="18" charset="-78"/>
              </a:rPr>
              <a:t>The </a:t>
            </a:r>
            <a:r>
              <a:rPr lang="en-US" dirty="0">
                <a:solidFill>
                  <a:schemeClr val="tx1"/>
                </a:solidFill>
                <a:latin typeface="Andalus" pitchFamily="18" charset="-78"/>
                <a:cs typeface="Andalus" pitchFamily="18" charset="-78"/>
              </a:rPr>
              <a:t>NNI (from 0 to 2.15) measures the spatial </a:t>
            </a:r>
            <a:r>
              <a:rPr lang="en-US" dirty="0" err="1" smtClean="0">
                <a:solidFill>
                  <a:schemeClr val="tx1"/>
                </a:solidFill>
                <a:latin typeface="Andalus" pitchFamily="18" charset="-78"/>
                <a:cs typeface="Andalus" pitchFamily="18" charset="-78"/>
              </a:rPr>
              <a:t>distribution:</a:t>
            </a:r>
            <a:r>
              <a:rPr lang="en-US" dirty="0" err="1">
                <a:solidFill>
                  <a:schemeClr val="tx1"/>
                </a:solidFill>
                <a:latin typeface="Andalus" pitchFamily="18" charset="-78"/>
                <a:cs typeface="Andalus" pitchFamily="18" charset="-78"/>
              </a:rPr>
              <a:t>R</a:t>
            </a:r>
            <a:r>
              <a:rPr lang="en-US" baseline="-25000" dirty="0" err="1">
                <a:solidFill>
                  <a:schemeClr val="tx1"/>
                </a:solidFill>
                <a:latin typeface="Andalus" pitchFamily="18" charset="-78"/>
                <a:cs typeface="Andalus" pitchFamily="18" charset="-78"/>
              </a:rPr>
              <a:t>n</a:t>
            </a:r>
            <a:r>
              <a:rPr lang="en-US" dirty="0">
                <a:solidFill>
                  <a:schemeClr val="tx1"/>
                </a:solidFill>
                <a:latin typeface="Andalus" pitchFamily="18" charset="-78"/>
                <a:cs typeface="Andalus" pitchFamily="18" charset="-78"/>
              </a:rPr>
              <a:t> = nearest neighbor </a:t>
            </a:r>
            <a:r>
              <a:rPr lang="en-US" dirty="0" smtClean="0">
                <a:solidFill>
                  <a:schemeClr val="tx1"/>
                </a:solidFill>
                <a:latin typeface="Andalus" pitchFamily="18" charset="-78"/>
                <a:cs typeface="Andalus" pitchFamily="18" charset="-78"/>
              </a:rPr>
              <a:t>value</a:t>
            </a:r>
          </a:p>
          <a:p>
            <a:pPr algn="l"/>
            <a:endParaRPr lang="en-US" dirty="0">
              <a:solidFill>
                <a:schemeClr val="tx1"/>
              </a:solidFill>
              <a:latin typeface="Andalus" pitchFamily="18" charset="-78"/>
              <a:cs typeface="Andalus" pitchFamily="18" charset="-78"/>
            </a:endParaRPr>
          </a:p>
        </p:txBody>
      </p:sp>
      <p:sp>
        <p:nvSpPr>
          <p:cNvPr id="5" name="مستطيل 4"/>
          <p:cNvSpPr/>
          <p:nvPr/>
        </p:nvSpPr>
        <p:spPr>
          <a:xfrm>
            <a:off x="350812" y="6021288"/>
            <a:ext cx="8253636" cy="72008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1"/>
                </a:solidFill>
                <a:hlinkClick r:id="rId3"/>
              </a:rPr>
              <a:t>https://</a:t>
            </a:r>
            <a:r>
              <a:rPr lang="en-US" dirty="0" smtClean="0">
                <a:solidFill>
                  <a:schemeClr val="tx1"/>
                </a:solidFill>
                <a:hlinkClick r:id="rId3"/>
              </a:rPr>
              <a:t>sites.google.com/site/geographyfais/fieldwork/6-data-analysis/statistical-tools/clustering-dispersal/nearest-neighbor</a:t>
            </a:r>
            <a:endParaRPr lang="en-US" dirty="0" smtClean="0">
              <a:solidFill>
                <a:schemeClr val="tx1"/>
              </a:solidFill>
            </a:endParaRPr>
          </a:p>
          <a:p>
            <a:pPr algn="ct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المعادلة باللغة العربية</a:t>
            </a:r>
            <a:endParaRPr lang="ar-SA" dirty="0"/>
          </a:p>
        </p:txBody>
      </p:sp>
      <p:sp>
        <p:nvSpPr>
          <p:cNvPr id="3" name="عنصر نائب للمحتوى 2"/>
          <p:cNvSpPr>
            <a:spLocks noGrp="1"/>
          </p:cNvSpPr>
          <p:nvPr>
            <p:ph idx="1"/>
          </p:nvPr>
        </p:nvSpPr>
        <p:spPr>
          <a:xfrm>
            <a:off x="457200" y="1600200"/>
            <a:ext cx="8229600" cy="4853136"/>
          </a:xfrm>
          <a:ln>
            <a:solidFill>
              <a:schemeClr val="accent1"/>
            </a:solidFill>
          </a:ln>
        </p:spPr>
        <p:txBody>
          <a:bodyPr>
            <a:normAutofit/>
          </a:bodyPr>
          <a:lstStyle/>
          <a:p>
            <a:pPr marL="0" indent="0" algn="ctr">
              <a:buNone/>
            </a:pPr>
            <a:endParaRPr lang="ar-SA" sz="800" b="1" dirty="0" smtClean="0"/>
          </a:p>
          <a:p>
            <a:pPr marL="0" indent="0" algn="ctr">
              <a:buNone/>
            </a:pPr>
            <a:r>
              <a:rPr lang="ar-SA" sz="5400" b="1" dirty="0" smtClean="0"/>
              <a:t>ق= 2( </a:t>
            </a:r>
            <a:r>
              <a:rPr lang="ar-SA" sz="5400" b="1" dirty="0"/>
              <a:t>م¯ ) </a:t>
            </a:r>
            <a:r>
              <a:rPr lang="en-US" sz="5400" b="1" dirty="0" smtClean="0"/>
              <a:t> √ </a:t>
            </a:r>
            <a:r>
              <a:rPr lang="ar-SA" sz="5400" b="1" dirty="0" smtClean="0"/>
              <a:t>ن/ح</a:t>
            </a:r>
          </a:p>
          <a:p>
            <a:pPr marL="0" indent="0">
              <a:buNone/>
            </a:pPr>
            <a:r>
              <a:rPr lang="ar-SA" sz="2800" b="1" dirty="0" smtClean="0">
                <a:solidFill>
                  <a:srgbClr val="C00000"/>
                </a:solidFill>
              </a:rPr>
              <a:t>حيث أن:</a:t>
            </a:r>
          </a:p>
          <a:p>
            <a:pPr marL="0" indent="0">
              <a:buNone/>
            </a:pPr>
            <a:r>
              <a:rPr lang="ar-SA" sz="2800" b="1" dirty="0" smtClean="0">
                <a:solidFill>
                  <a:srgbClr val="002060"/>
                </a:solidFill>
              </a:rPr>
              <a:t>ق:  قيمة القرينة</a:t>
            </a:r>
          </a:p>
          <a:p>
            <a:pPr marL="0" indent="0">
              <a:buNone/>
            </a:pPr>
            <a:r>
              <a:rPr lang="ar-SA" sz="2800" b="1" dirty="0" smtClean="0">
                <a:solidFill>
                  <a:srgbClr val="002060"/>
                </a:solidFill>
              </a:rPr>
              <a:t>2:  ثابت </a:t>
            </a:r>
          </a:p>
          <a:p>
            <a:pPr marL="0" indent="0">
              <a:buNone/>
            </a:pPr>
            <a:r>
              <a:rPr lang="ar-SA" sz="2800" b="1" dirty="0">
                <a:solidFill>
                  <a:srgbClr val="002060"/>
                </a:solidFill>
              </a:rPr>
              <a:t>م</a:t>
            </a:r>
            <a:r>
              <a:rPr lang="ar-SA" sz="2800" b="1" dirty="0" smtClean="0">
                <a:solidFill>
                  <a:srgbClr val="002060"/>
                </a:solidFill>
              </a:rPr>
              <a:t>¯:  المتوسط الحسابي للمسافة التي تفصل بين نقاط التوزيع.</a:t>
            </a:r>
          </a:p>
          <a:p>
            <a:pPr marL="0" indent="0">
              <a:buNone/>
            </a:pPr>
            <a:r>
              <a:rPr lang="ar-SA" sz="2800" b="1" dirty="0" smtClean="0">
                <a:solidFill>
                  <a:srgbClr val="002060"/>
                </a:solidFill>
              </a:rPr>
              <a:t>ن:  عدد نقاط توزيع الظاهرة (قرى، مزارع سياحية، مقاهي مكتبات، محلات بيع الزهور، محلات العناية بالحيوان....الخ)</a:t>
            </a:r>
          </a:p>
          <a:p>
            <a:pPr marL="0" indent="0">
              <a:buNone/>
            </a:pPr>
            <a:r>
              <a:rPr lang="ar-SA" sz="2800" b="1" dirty="0" smtClean="0">
                <a:solidFill>
                  <a:srgbClr val="002060"/>
                </a:solidFill>
              </a:rPr>
              <a:t>ح:  حجم المساحة الجغرافية لمنطقة الدراسة.</a:t>
            </a:r>
          </a:p>
          <a:p>
            <a:pPr marL="0" indent="0">
              <a:buNone/>
            </a:pPr>
            <a:endParaRPr lang="ar-SA" sz="2800" b="1" dirty="0" smtClean="0">
              <a:solidFill>
                <a:srgbClr val="002060"/>
              </a:solidFill>
            </a:endParaRPr>
          </a:p>
          <a:p>
            <a:pPr marL="0" indent="0">
              <a:buNone/>
            </a:pPr>
            <a:endParaRPr lang="ar-SA" sz="5400" dirty="0"/>
          </a:p>
        </p:txBody>
      </p:sp>
    </p:spTree>
    <p:extLst>
      <p:ext uri="{BB962C8B-B14F-4D97-AF65-F5344CB8AC3E}">
        <p14:creationId xmlns:p14="http://schemas.microsoft.com/office/powerpoint/2010/main" val="1418190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الحيثيات</a:t>
            </a:r>
            <a:endParaRPr lang="ar-SA" dirty="0"/>
          </a:p>
        </p:txBody>
      </p:sp>
      <p:sp>
        <p:nvSpPr>
          <p:cNvPr id="3" name="عنصر نائب للمحتوى 2"/>
          <p:cNvSpPr>
            <a:spLocks noGrp="1"/>
          </p:cNvSpPr>
          <p:nvPr>
            <p:ph idx="1"/>
          </p:nvPr>
        </p:nvSpPr>
        <p:spPr>
          <a:ln>
            <a:solidFill>
              <a:schemeClr val="accent1"/>
            </a:solidFill>
          </a:ln>
        </p:spPr>
        <p:txBody>
          <a:bodyPr/>
          <a:lstStyle/>
          <a:p>
            <a:pPr marL="0" indent="0">
              <a:buNone/>
            </a:pPr>
            <a:r>
              <a:rPr lang="ar-SA" dirty="0" smtClean="0"/>
              <a:t>حيث أن:</a:t>
            </a:r>
          </a:p>
          <a:p>
            <a:pPr marL="0" indent="0">
              <a:buNone/>
            </a:pPr>
            <a:r>
              <a:rPr lang="ar-SA" dirty="0" smtClean="0"/>
              <a:t>  # </a:t>
            </a:r>
            <a:r>
              <a:rPr lang="en-US" dirty="0" err="1" smtClean="0"/>
              <a:t>Rn</a:t>
            </a:r>
            <a:r>
              <a:rPr lang="ar-SA" dirty="0" smtClean="0"/>
              <a:t> قيمة مؤشر/ قرينة الجار الأقرب.</a:t>
            </a:r>
          </a:p>
          <a:p>
            <a:pPr marL="0" indent="0">
              <a:buNone/>
            </a:pPr>
            <a:r>
              <a:rPr lang="ar-SA" dirty="0"/>
              <a:t> </a:t>
            </a:r>
            <a:r>
              <a:rPr lang="ar-SA" dirty="0" smtClean="0"/>
              <a:t> # </a:t>
            </a:r>
            <a:r>
              <a:rPr lang="en-US" dirty="0" smtClean="0"/>
              <a:t>D </a:t>
            </a:r>
            <a:r>
              <a:rPr lang="ar-SA" dirty="0" smtClean="0"/>
              <a:t>  متوسط المسافة بين نقاط التوزيع.</a:t>
            </a:r>
          </a:p>
          <a:p>
            <a:pPr marL="0" indent="0">
              <a:buNone/>
            </a:pPr>
            <a:r>
              <a:rPr lang="ar-SA" dirty="0"/>
              <a:t> </a:t>
            </a:r>
            <a:r>
              <a:rPr lang="ar-SA" dirty="0" smtClean="0"/>
              <a:t> #  </a:t>
            </a:r>
            <a:r>
              <a:rPr lang="en-US" dirty="0" smtClean="0"/>
              <a:t>a</a:t>
            </a:r>
            <a:r>
              <a:rPr lang="ar-SA" dirty="0" smtClean="0"/>
              <a:t>  قيمة مساحة منطقة الدراسة (كم2/ م2/.....غيره) </a:t>
            </a:r>
          </a:p>
          <a:p>
            <a:pPr marL="0" indent="0">
              <a:buNone/>
            </a:pPr>
            <a:r>
              <a:rPr lang="ar-SA" dirty="0"/>
              <a:t> </a:t>
            </a:r>
            <a:r>
              <a:rPr lang="ar-SA" dirty="0" smtClean="0"/>
              <a:t> # </a:t>
            </a:r>
            <a:r>
              <a:rPr lang="en-US" dirty="0" smtClean="0"/>
              <a:t>n </a:t>
            </a:r>
            <a:r>
              <a:rPr lang="ar-SA" dirty="0" smtClean="0"/>
              <a:t>  عدد نقاط التوزيع.</a:t>
            </a:r>
          </a:p>
          <a:p>
            <a:pPr marL="0" indent="0">
              <a:buNone/>
            </a:pPr>
            <a:endParaRPr lang="en-US" dirty="0" smtClean="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تدريب</a:t>
            </a:r>
            <a:endParaRPr lang="ar-SA" dirty="0"/>
          </a:p>
        </p:txBody>
      </p:sp>
      <p:sp>
        <p:nvSpPr>
          <p:cNvPr id="3" name="عنصر نائب للمحتوى 2"/>
          <p:cNvSpPr>
            <a:spLocks noGrp="1"/>
          </p:cNvSpPr>
          <p:nvPr>
            <p:ph idx="1"/>
          </p:nvPr>
        </p:nvSpPr>
        <p:spPr>
          <a:ln>
            <a:solidFill>
              <a:schemeClr val="accent1"/>
            </a:solidFill>
          </a:ln>
        </p:spPr>
        <p:txBody>
          <a:bodyPr/>
          <a:lstStyle/>
          <a:p>
            <a:r>
              <a:rPr lang="ar-SA" dirty="0" smtClean="0"/>
              <a:t>المطلوب حساب قيمة قرينة الجار الأقرب.</a:t>
            </a:r>
          </a:p>
          <a:p>
            <a:r>
              <a:rPr lang="ar-SA" dirty="0" smtClean="0"/>
              <a:t>قراءة قيمة القرينة.</a:t>
            </a:r>
          </a:p>
          <a:p>
            <a:r>
              <a:rPr lang="ar-SA" dirty="0" smtClean="0"/>
              <a:t>تحديد نمط توزيع الظاهرة المدروسة.</a:t>
            </a: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78098"/>
          </a:xfrm>
          <a:ln>
            <a:solidFill>
              <a:schemeClr val="accent1"/>
            </a:solidFill>
          </a:ln>
        </p:spPr>
        <p:txBody>
          <a:bodyPr/>
          <a:lstStyle/>
          <a:p>
            <a:pPr algn="r"/>
            <a:r>
              <a:rPr lang="ar-SA" dirty="0" smtClean="0"/>
              <a:t>قيمة القرينة</a:t>
            </a:r>
            <a:endParaRPr lang="en-US" dirty="0"/>
          </a:p>
        </p:txBody>
      </p:sp>
      <p:sp>
        <p:nvSpPr>
          <p:cNvPr id="3" name="Content Placeholder 2"/>
          <p:cNvSpPr>
            <a:spLocks noGrp="1"/>
          </p:cNvSpPr>
          <p:nvPr>
            <p:ph idx="1"/>
          </p:nvPr>
        </p:nvSpPr>
        <p:spPr>
          <a:xfrm>
            <a:off x="457200" y="1700808"/>
            <a:ext cx="8229600" cy="4525963"/>
          </a:xfrm>
          <a:ln>
            <a:solidFill>
              <a:schemeClr val="accent1"/>
            </a:solidFill>
          </a:ln>
        </p:spPr>
        <p:txBody>
          <a:bodyPr>
            <a:normAutofit lnSpcReduction="10000"/>
          </a:bodyPr>
          <a:lstStyle/>
          <a:p>
            <a:pPr marL="0" indent="0">
              <a:buNone/>
            </a:pPr>
            <a:r>
              <a:rPr lang="ar-SA" dirty="0" smtClean="0"/>
              <a:t>حيث أن: </a:t>
            </a:r>
          </a:p>
          <a:p>
            <a:r>
              <a:rPr lang="ar-SA" dirty="0" smtClean="0"/>
              <a:t>م = 1.4</a:t>
            </a:r>
          </a:p>
          <a:p>
            <a:r>
              <a:rPr lang="ar-SA" dirty="0" smtClean="0"/>
              <a:t>ن= 9</a:t>
            </a:r>
          </a:p>
          <a:p>
            <a:r>
              <a:rPr lang="ar-SA" dirty="0" smtClean="0"/>
              <a:t>ح= 36 </a:t>
            </a:r>
          </a:p>
          <a:p>
            <a:pPr marL="0" indent="0">
              <a:buNone/>
            </a:pPr>
            <a:r>
              <a:rPr lang="ar-SA" dirty="0" smtClean="0"/>
              <a:t>إذن ق= 2* 1.4 9/36 </a:t>
            </a:r>
          </a:p>
          <a:p>
            <a:pPr marL="0" indent="0">
              <a:buNone/>
            </a:pPr>
            <a:r>
              <a:rPr lang="ar-SA" dirty="0"/>
              <a:t> </a:t>
            </a:r>
            <a:r>
              <a:rPr lang="ar-SA" dirty="0" smtClean="0"/>
              <a:t>        2.8    0.25</a:t>
            </a:r>
          </a:p>
          <a:p>
            <a:pPr marL="0" indent="0">
              <a:buNone/>
            </a:pPr>
            <a:r>
              <a:rPr lang="ar-SA" dirty="0"/>
              <a:t> </a:t>
            </a:r>
            <a:r>
              <a:rPr lang="ar-SA" dirty="0" smtClean="0"/>
              <a:t>        = 2.8 * 0.5</a:t>
            </a:r>
          </a:p>
          <a:p>
            <a:pPr marL="0" indent="0">
              <a:buNone/>
            </a:pPr>
            <a:r>
              <a:rPr lang="ar-SA" dirty="0">
                <a:solidFill>
                  <a:prstClr val="black"/>
                </a:solidFill>
              </a:rPr>
              <a:t>إذن </a:t>
            </a:r>
            <a:r>
              <a:rPr lang="ar-SA" dirty="0" smtClean="0">
                <a:solidFill>
                  <a:prstClr val="black"/>
                </a:solidFill>
              </a:rPr>
              <a:t>ق = 1.4</a:t>
            </a:r>
            <a:endParaRPr lang="ar-SA" dirty="0" smtClean="0"/>
          </a:p>
          <a:p>
            <a:pPr marL="0" indent="0">
              <a:buNone/>
            </a:pPr>
            <a:endParaRPr lang="ar-SA" b="1" dirty="0" smtClean="0"/>
          </a:p>
          <a:p>
            <a:endParaRPr lang="en-US" dirty="0"/>
          </a:p>
        </p:txBody>
      </p:sp>
    </p:spTree>
    <p:extLst>
      <p:ext uri="{BB962C8B-B14F-4D97-AF65-F5344CB8AC3E}">
        <p14:creationId xmlns:p14="http://schemas.microsoft.com/office/powerpoint/2010/main" val="2709226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485</Words>
  <Application>Microsoft Office PowerPoint</Application>
  <PresentationFormat>عرض على الشاشة (3:4)‏</PresentationFormat>
  <Paragraphs>87</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Akhbar MT</vt:lpstr>
      <vt:lpstr>Andalus</vt:lpstr>
      <vt:lpstr>Arial</vt:lpstr>
      <vt:lpstr>Calibri</vt:lpstr>
      <vt:lpstr>Times New Roman</vt:lpstr>
      <vt:lpstr>نسق Office</vt:lpstr>
      <vt:lpstr>Nearest Neighbour Index</vt:lpstr>
      <vt:lpstr>الأهداف</vt:lpstr>
      <vt:lpstr>أولاً- التعريف</vt:lpstr>
      <vt:lpstr>تابع التعريف</vt:lpstr>
      <vt:lpstr>ثانياً- المعادلة</vt:lpstr>
      <vt:lpstr>المعادلة باللغة العربية</vt:lpstr>
      <vt:lpstr>الحيثيات</vt:lpstr>
      <vt:lpstr>تدريب</vt:lpstr>
      <vt:lpstr>قيمة القرينة</vt:lpstr>
      <vt:lpstr>اختبار فرضية الدراسة</vt:lpstr>
      <vt:lpstr>How to read and explant the value of Nearest Neighbour Index كيف تقرأ وتفسر قيم مؤشر الجار الأقرب نزعة توزيع نقاط الظاهرة المدروسة نحو نمط محدد بناءً على قيمة مؤشر الجار الأقرب</vt:lpstr>
      <vt:lpstr>المراجع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 Index</dc:title>
  <dc:creator>Anbarah Khames Assaod</dc:creator>
  <cp:lastModifiedBy>user</cp:lastModifiedBy>
  <cp:revision>17</cp:revision>
  <dcterms:created xsi:type="dcterms:W3CDTF">2018-03-05T05:46:37Z</dcterms:created>
  <dcterms:modified xsi:type="dcterms:W3CDTF">2018-03-12T21:17:12Z</dcterms:modified>
</cp:coreProperties>
</file>